
<file path=[Content_Types].xml><?xml version="1.0" encoding="utf-8"?>
<Types xmlns="http://schemas.openxmlformats.org/package/2006/content-types">
  <Default Extension="png" ContentType="image/png"/>
  <Default Extension="jpeg" ContentType="image/jpeg"/>
  <Default Extension="wmf" ContentType="image/x-wmf"/>
  <Default Extension="rels" ContentType="application/vnd.openxmlformats-package.relationships+xml"/>
  <Default Extension="xml" ContentType="application/xml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Masters/slideMaster6.xml" ContentType="application/vnd.openxmlformats-officedocument.presentationml.slideMaster+xml"/>
  <Override PartName="/ppt/slideMasters/slideMaster7.xml" ContentType="application/vnd.openxmlformats-officedocument.presentationml.slideMaster+xml"/>
  <Override PartName="/ppt/slideMasters/slideMaster8.xml" ContentType="application/vnd.openxmlformats-officedocument.presentationml.slideMaster+xml"/>
  <Override PartName="/ppt/slideMasters/slideMaster9.xml" ContentType="application/vnd.openxmlformats-officedocument.presentationml.slideMaster+xml"/>
  <Override PartName="/ppt/slideMasters/slideMaster10.xml" ContentType="application/vnd.openxmlformats-officedocument.presentationml.slideMaster+xml"/>
  <Override PartName="/ppt/slideMasters/slideMaster11.xml" ContentType="application/vnd.openxmlformats-officedocument.presentationml.slideMaster+xml"/>
  <Override PartName="/ppt/slideMasters/slideMaster12.xml" ContentType="application/vnd.openxmlformats-officedocument.presentationml.slideMaster+xml"/>
  <Override PartName="/ppt/slideMasters/slideMaster13.xml" ContentType="application/vnd.openxmlformats-officedocument.presentationml.slideMaster+xml"/>
  <Override PartName="/ppt/slideMasters/slideMaster14.xml" ContentType="application/vnd.openxmlformats-officedocument.presentationml.slideMaster+xml"/>
  <Override PartName="/ppt/slideMasters/slideMaster15.xml" ContentType="application/vnd.openxmlformats-officedocument.presentationml.slideMaster+xml"/>
  <Override PartName="/ppt/slideMasters/slideMaster16.xml" ContentType="application/vnd.openxmlformats-officedocument.presentationml.slideMaster+xml"/>
  <Override PartName="/ppt/slideMasters/slideMaster17.xml" ContentType="application/vnd.openxmlformats-officedocument.presentationml.slideMaster+xml"/>
  <Override PartName="/ppt/slideMasters/slideMaster18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slides/slide100.xml" ContentType="application/vnd.openxmlformats-officedocument.presentationml.slide+xml"/>
  <Override PartName="/ppt/slides/slide101.xml" ContentType="application/vnd.openxmlformats-officedocument.presentationml.slide+xml"/>
  <Override PartName="/ppt/slides/slide102.xml" ContentType="application/vnd.openxmlformats-officedocument.presentationml.slide+xml"/>
  <Override PartName="/ppt/slides/slide103.xml" ContentType="application/vnd.openxmlformats-officedocument.presentationml.slide+xml"/>
  <Override PartName="/ppt/slides/slide104.xml" ContentType="application/vnd.openxmlformats-officedocument.presentationml.slide+xml"/>
  <Override PartName="/ppt/slides/slide105.xml" ContentType="application/vnd.openxmlformats-officedocument.presentationml.slide+xml"/>
  <Override PartName="/ppt/slides/slide106.xml" ContentType="application/vnd.openxmlformats-officedocument.presentationml.slide+xml"/>
  <Override PartName="/ppt/slides/slide107.xml" ContentType="application/vnd.openxmlformats-officedocument.presentationml.slide+xml"/>
  <Override PartName="/ppt/slides/slide108.xml" ContentType="application/vnd.openxmlformats-officedocument.presentationml.slide+xml"/>
  <Override PartName="/ppt/slides/slide109.xml" ContentType="application/vnd.openxmlformats-officedocument.presentationml.slide+xml"/>
  <Override PartName="/ppt/slides/slide110.xml" ContentType="application/vnd.openxmlformats-officedocument.presentationml.slide+xml"/>
  <Override PartName="/ppt/slides/slide111.xml" ContentType="application/vnd.openxmlformats-officedocument.presentationml.slide+xml"/>
  <Override PartName="/ppt/slides/slide112.xml" ContentType="application/vnd.openxmlformats-officedocument.presentationml.slide+xml"/>
  <Override PartName="/ppt/slides/slide113.xml" ContentType="application/vnd.openxmlformats-officedocument.presentationml.slide+xml"/>
  <Override PartName="/ppt/slides/slide114.xml" ContentType="application/vnd.openxmlformats-officedocument.presentationml.slide+xml"/>
  <Override PartName="/ppt/slides/slide115.xml" ContentType="application/vnd.openxmlformats-officedocument.presentationml.slide+xml"/>
  <Override PartName="/ppt/slides/slide116.xml" ContentType="application/vnd.openxmlformats-officedocument.presentationml.slide+xml"/>
  <Override PartName="/ppt/slides/slide117.xml" ContentType="application/vnd.openxmlformats-officedocument.presentationml.slide+xml"/>
  <Override PartName="/ppt/slides/slide118.xml" ContentType="application/vnd.openxmlformats-officedocument.presentationml.slide+xml"/>
  <Override PartName="/ppt/slides/slide119.xml" ContentType="application/vnd.openxmlformats-officedocument.presentationml.slide+xml"/>
  <Override PartName="/ppt/slides/slide120.xml" ContentType="application/vnd.openxmlformats-officedocument.presentationml.slide+xml"/>
  <Override PartName="/ppt/slides/slide121.xml" ContentType="application/vnd.openxmlformats-officedocument.presentationml.slide+xml"/>
  <Override PartName="/ppt/slides/slide122.xml" ContentType="application/vnd.openxmlformats-officedocument.presentationml.slide+xml"/>
  <Override PartName="/ppt/slides/slide123.xml" ContentType="application/vnd.openxmlformats-officedocument.presentationml.slide+xml"/>
  <Override PartName="/ppt/slides/slide124.xml" ContentType="application/vnd.openxmlformats-officedocument.presentationml.slide+xml"/>
  <Override PartName="/ppt/slides/slide125.xml" ContentType="application/vnd.openxmlformats-officedocument.presentationml.slide+xml"/>
  <Override PartName="/ppt/slides/slide126.xml" ContentType="application/vnd.openxmlformats-officedocument.presentationml.slide+xml"/>
  <Override PartName="/ppt/slides/slide127.xml" ContentType="application/vnd.openxmlformats-officedocument.presentationml.slide+xml"/>
  <Override PartName="/ppt/slides/slide128.xml" ContentType="application/vnd.openxmlformats-officedocument.presentationml.slide+xml"/>
  <Override PartName="/ppt/slides/slide129.xml" ContentType="application/vnd.openxmlformats-officedocument.presentationml.slide+xml"/>
  <Override PartName="/ppt/slides/slide130.xml" ContentType="application/vnd.openxmlformats-officedocument.presentationml.slide+xml"/>
  <Override PartName="/ppt/slides/slide131.xml" ContentType="application/vnd.openxmlformats-officedocument.presentationml.slide+xml"/>
  <Override PartName="/ppt/slides/slide132.xml" ContentType="application/vnd.openxmlformats-officedocument.presentationml.slide+xml"/>
  <Override PartName="/ppt/slides/slide133.xml" ContentType="application/vnd.openxmlformats-officedocument.presentationml.slide+xml"/>
  <Override PartName="/ppt/slides/slide134.xml" ContentType="application/vnd.openxmlformats-officedocument.presentationml.slide+xml"/>
  <Override PartName="/ppt/slides/slide135.xml" ContentType="application/vnd.openxmlformats-officedocument.presentationml.slide+xml"/>
  <Override PartName="/ppt/slides/slide136.xml" ContentType="application/vnd.openxmlformats-officedocument.presentationml.slide+xml"/>
  <Override PartName="/ppt/slides/slide137.xml" ContentType="application/vnd.openxmlformats-officedocument.presentationml.slide+xml"/>
  <Override PartName="/ppt/slides/slide138.xml" ContentType="application/vnd.openxmlformats-officedocument.presentationml.slide+xml"/>
  <Override PartName="/ppt/slides/slide139.xml" ContentType="application/vnd.openxmlformats-officedocument.presentationml.slide+xml"/>
  <Override PartName="/ppt/slides/slide140.xml" ContentType="application/vnd.openxmlformats-officedocument.presentationml.slide+xml"/>
  <Override PartName="/ppt/slides/slide141.xml" ContentType="application/vnd.openxmlformats-officedocument.presentationml.slide+xml"/>
  <Override PartName="/ppt/slides/slide142.xml" ContentType="application/vnd.openxmlformats-officedocument.presentationml.slide+xml"/>
  <Override PartName="/ppt/slides/slide143.xml" ContentType="application/vnd.openxmlformats-officedocument.presentationml.slide+xml"/>
  <Override PartName="/ppt/slides/slide144.xml" ContentType="application/vnd.openxmlformats-officedocument.presentationml.slide+xml"/>
  <Override PartName="/ppt/slides/slide145.xml" ContentType="application/vnd.openxmlformats-officedocument.presentationml.slide+xml"/>
  <Override PartName="/ppt/slides/slide146.xml" ContentType="application/vnd.openxmlformats-officedocument.presentationml.slide+xml"/>
  <Override PartName="/ppt/slides/slide147.xml" ContentType="application/vnd.openxmlformats-officedocument.presentationml.slide+xml"/>
  <Override PartName="/ppt/slides/slide148.xml" ContentType="application/vnd.openxmlformats-officedocument.presentationml.slide+xml"/>
  <Override PartName="/ppt/slides/slide149.xml" ContentType="application/vnd.openxmlformats-officedocument.presentationml.slide+xml"/>
  <Override PartName="/ppt/slides/slide150.xml" ContentType="application/vnd.openxmlformats-officedocument.presentationml.slide+xml"/>
  <Override PartName="/ppt/slides/slide151.xml" ContentType="application/vnd.openxmlformats-officedocument.presentationml.slide+xml"/>
  <Override PartName="/ppt/slides/slide152.xml" ContentType="application/vnd.openxmlformats-officedocument.presentationml.slide+xml"/>
  <Override PartName="/ppt/slides/slide153.xml" ContentType="application/vnd.openxmlformats-officedocument.presentationml.slide+xml"/>
  <Override PartName="/ppt/slides/slide154.xml" ContentType="application/vnd.openxmlformats-officedocument.presentationml.slide+xml"/>
  <Override PartName="/ppt/slides/slide155.xml" ContentType="application/vnd.openxmlformats-officedocument.presentationml.slide+xml"/>
  <Override PartName="/ppt/slides/slide156.xml" ContentType="application/vnd.openxmlformats-officedocument.presentationml.slide+xml"/>
  <Override PartName="/ppt/slides/slide157.xml" ContentType="application/vnd.openxmlformats-officedocument.presentationml.slide+xml"/>
  <Override PartName="/ppt/slides/slide158.xml" ContentType="application/vnd.openxmlformats-officedocument.presentationml.slide+xml"/>
  <Override PartName="/ppt/slides/slide159.xml" ContentType="application/vnd.openxmlformats-officedocument.presentationml.slide+xml"/>
  <Override PartName="/ppt/slides/slide160.xml" ContentType="application/vnd.openxmlformats-officedocument.presentationml.slide+xml"/>
  <Override PartName="/ppt/slides/slide161.xml" ContentType="application/vnd.openxmlformats-officedocument.presentationml.slide+xml"/>
  <Override PartName="/ppt/slides/slide162.xml" ContentType="application/vnd.openxmlformats-officedocument.presentationml.slide+xml"/>
  <Override PartName="/ppt/slides/slide163.xml" ContentType="application/vnd.openxmlformats-officedocument.presentationml.slide+xml"/>
  <Override PartName="/ppt/slides/slide164.xml" ContentType="application/vnd.openxmlformats-officedocument.presentationml.slide+xml"/>
  <Override PartName="/ppt/slides/slide165.xml" ContentType="application/vnd.openxmlformats-officedocument.presentationml.slide+xml"/>
  <Override PartName="/ppt/slides/slide166.xml" ContentType="application/vnd.openxmlformats-officedocument.presentationml.slide+xml"/>
  <Override PartName="/ppt/slides/slide167.xml" ContentType="application/vnd.openxmlformats-officedocument.presentationml.slide+xml"/>
  <Override PartName="/ppt/slides/slide168.xml" ContentType="application/vnd.openxmlformats-officedocument.presentationml.slide+xml"/>
  <Override PartName="/ppt/slides/slide169.xml" ContentType="application/vnd.openxmlformats-officedocument.presentationml.slide+xml"/>
  <Override PartName="/ppt/slides/slide170.xml" ContentType="application/vnd.openxmlformats-officedocument.presentationml.slide+xml"/>
  <Override PartName="/ppt/slides/slide171.xml" ContentType="application/vnd.openxmlformats-officedocument.presentationml.slide+xml"/>
  <Override PartName="/ppt/slides/slide172.xml" ContentType="application/vnd.openxmlformats-officedocument.presentationml.slide+xml"/>
  <Override PartName="/ppt/slides/slide173.xml" ContentType="application/vnd.openxmlformats-officedocument.presentationml.slide+xml"/>
  <Override PartName="/ppt/slides/slide174.xml" ContentType="application/vnd.openxmlformats-officedocument.presentationml.slide+xml"/>
  <Override PartName="/ppt/slides/slide175.xml" ContentType="application/vnd.openxmlformats-officedocument.presentationml.slide+xml"/>
  <Override PartName="/ppt/slides/slide176.xml" ContentType="application/vnd.openxmlformats-officedocument.presentationml.slide+xml"/>
  <Override PartName="/ppt/slides/slide177.xml" ContentType="application/vnd.openxmlformats-officedocument.presentationml.slide+xml"/>
  <Override PartName="/ppt/slides/slide178.xml" ContentType="application/vnd.openxmlformats-officedocument.presentationml.slide+xml"/>
  <Override PartName="/ppt/slides/slide179.xml" ContentType="application/vnd.openxmlformats-officedocument.presentationml.slide+xml"/>
  <Override PartName="/ppt/slides/slide180.xml" ContentType="application/vnd.openxmlformats-officedocument.presentationml.slide+xml"/>
  <Override PartName="/ppt/slides/slide181.xml" ContentType="application/vnd.openxmlformats-officedocument.presentationml.slide+xml"/>
  <Override PartName="/ppt/slides/slide182.xml" ContentType="application/vnd.openxmlformats-officedocument.presentationml.slide+xml"/>
  <Override PartName="/ppt/slides/slide183.xml" ContentType="application/vnd.openxmlformats-officedocument.presentationml.slide+xml"/>
  <Override PartName="/ppt/slides/slide184.xml" ContentType="application/vnd.openxmlformats-officedocument.presentationml.slide+xml"/>
  <Override PartName="/ppt/slides/slide185.xml" ContentType="application/vnd.openxmlformats-officedocument.presentationml.slide+xml"/>
  <Override PartName="/ppt/slides/slide186.xml" ContentType="application/vnd.openxmlformats-officedocument.presentationml.slide+xml"/>
  <Override PartName="/ppt/slides/slide187.xml" ContentType="application/vnd.openxmlformats-officedocument.presentationml.slide+xml"/>
  <Override PartName="/ppt/slides/slide188.xml" ContentType="application/vnd.openxmlformats-officedocument.presentationml.slide+xml"/>
  <Override PartName="/ppt/slides/slide189.xml" ContentType="application/vnd.openxmlformats-officedocument.presentationml.slide+xml"/>
  <Override PartName="/ppt/slides/slide190.xml" ContentType="application/vnd.openxmlformats-officedocument.presentationml.slide+xml"/>
  <Override PartName="/ppt/slides/slide191.xml" ContentType="application/vnd.openxmlformats-officedocument.presentationml.slide+xml"/>
  <Override PartName="/ppt/slides/slide192.xml" ContentType="application/vnd.openxmlformats-officedocument.presentationml.slide+xml"/>
  <Override PartName="/ppt/slides/slide193.xml" ContentType="application/vnd.openxmlformats-officedocument.presentationml.slide+xml"/>
  <Override PartName="/ppt/slides/slide194.xml" ContentType="application/vnd.openxmlformats-officedocument.presentationml.slide+xml"/>
  <Override PartName="/ppt/slides/slide195.xml" ContentType="application/vnd.openxmlformats-officedocument.presentationml.slide+xml"/>
  <Override PartName="/ppt/slides/slide196.xml" ContentType="application/vnd.openxmlformats-officedocument.presentationml.slide+xml"/>
  <Override PartName="/ppt/slides/slide197.xml" ContentType="application/vnd.openxmlformats-officedocument.presentationml.slide+xml"/>
  <Override PartName="/ppt/slides/slide198.xml" ContentType="application/vnd.openxmlformats-officedocument.presentationml.slide+xml"/>
  <Override PartName="/ppt/slides/slide199.xml" ContentType="application/vnd.openxmlformats-officedocument.presentationml.slide+xml"/>
  <Override PartName="/ppt/slides/slide200.xml" ContentType="application/vnd.openxmlformats-officedocument.presentationml.slide+xml"/>
  <Override PartName="/ppt/slides/slide201.xml" ContentType="application/vnd.openxmlformats-officedocument.presentationml.slide+xml"/>
  <Override PartName="/ppt/slides/slide202.xml" ContentType="application/vnd.openxmlformats-officedocument.presentationml.slide+xml"/>
  <Override PartName="/ppt/slides/slide203.xml" ContentType="application/vnd.openxmlformats-officedocument.presentationml.slide+xml"/>
  <Override PartName="/ppt/slides/slide204.xml" ContentType="application/vnd.openxmlformats-officedocument.presentationml.slide+xml"/>
  <Override PartName="/ppt/slides/slide205.xml" ContentType="application/vnd.openxmlformats-officedocument.presentationml.slide+xml"/>
  <Override PartName="/ppt/slides/slide206.xml" ContentType="application/vnd.openxmlformats-officedocument.presentationml.slide+xml"/>
  <Override PartName="/ppt/slides/slide207.xml" ContentType="application/vnd.openxmlformats-officedocument.presentationml.slide+xml"/>
  <Override PartName="/ppt/slides/slide208.xml" ContentType="application/vnd.openxmlformats-officedocument.presentationml.slide+xml"/>
  <Override PartName="/ppt/slides/slide209.xml" ContentType="application/vnd.openxmlformats-officedocument.presentationml.slide+xml"/>
  <Override PartName="/ppt/slides/slide210.xml" ContentType="application/vnd.openxmlformats-officedocument.presentationml.slide+xml"/>
  <Override PartName="/ppt/slides/slide211.xml" ContentType="application/vnd.openxmlformats-officedocument.presentationml.slide+xml"/>
  <Override PartName="/ppt/slides/slide212.xml" ContentType="application/vnd.openxmlformats-officedocument.presentationml.slide+xml"/>
  <Override PartName="/ppt/slides/slide213.xml" ContentType="application/vnd.openxmlformats-officedocument.presentationml.slide+xml"/>
  <Override PartName="/ppt/slides/slide214.xml" ContentType="application/vnd.openxmlformats-officedocument.presentationml.slide+xml"/>
  <Override PartName="/ppt/slides/slide215.xml" ContentType="application/vnd.openxmlformats-officedocument.presentationml.slide+xml"/>
  <Override PartName="/ppt/slides/slide216.xml" ContentType="application/vnd.openxmlformats-officedocument.presentationml.slide+xml"/>
  <Override PartName="/ppt/slides/slide217.xml" ContentType="application/vnd.openxmlformats-officedocument.presentationml.slide+xml"/>
  <Override PartName="/ppt/slides/slide218.xml" ContentType="application/vnd.openxmlformats-officedocument.presentationml.slide+xml"/>
  <Override PartName="/ppt/slides/slide219.xml" ContentType="application/vnd.openxmlformats-officedocument.presentationml.slide+xml"/>
  <Override PartName="/ppt/slides/slide220.xml" ContentType="application/vnd.openxmlformats-officedocument.presentationml.slide+xml"/>
  <Override PartName="/ppt/slides/slide221.xml" ContentType="application/vnd.openxmlformats-officedocument.presentationml.slide+xml"/>
  <Override PartName="/ppt/slides/slide222.xml" ContentType="application/vnd.openxmlformats-officedocument.presentationml.slide+xml"/>
  <Override PartName="/ppt/slides/slide223.xml" ContentType="application/vnd.openxmlformats-officedocument.presentationml.slide+xml"/>
  <Override PartName="/ppt/slides/slide224.xml" ContentType="application/vnd.openxmlformats-officedocument.presentationml.slide+xml"/>
  <Override PartName="/ppt/slides/slide225.xml" ContentType="application/vnd.openxmlformats-officedocument.presentationml.slide+xml"/>
  <Override PartName="/ppt/slides/slide226.xml" ContentType="application/vnd.openxmlformats-officedocument.presentationml.slide+xml"/>
  <Override PartName="/ppt/slides/slide227.xml" ContentType="application/vnd.openxmlformats-officedocument.presentationml.slide+xml"/>
  <Override PartName="/ppt/slides/slide228.xml" ContentType="application/vnd.openxmlformats-officedocument.presentationml.slide+xml"/>
  <Override PartName="/ppt/slides/slide229.xml" ContentType="application/vnd.openxmlformats-officedocument.presentationml.slide+xml"/>
  <Override PartName="/ppt/slides/slide230.xml" ContentType="application/vnd.openxmlformats-officedocument.presentationml.slide+xml"/>
  <Override PartName="/ppt/slides/slide231.xml" ContentType="application/vnd.openxmlformats-officedocument.presentationml.slide+xml"/>
  <Override PartName="/ppt/slides/slide232.xml" ContentType="application/vnd.openxmlformats-officedocument.presentationml.slide+xml"/>
  <Override PartName="/ppt/slides/slide233.xml" ContentType="application/vnd.openxmlformats-officedocument.presentationml.slide+xml"/>
  <Override PartName="/ppt/slides/slide234.xml" ContentType="application/vnd.openxmlformats-officedocument.presentationml.slide+xml"/>
  <Override PartName="/ppt/slides/slide235.xml" ContentType="application/vnd.openxmlformats-officedocument.presentationml.slide+xml"/>
  <Override PartName="/ppt/slides/slide236.xml" ContentType="application/vnd.openxmlformats-officedocument.presentationml.slide+xml"/>
  <Override PartName="/ppt/slides/slide237.xml" ContentType="application/vnd.openxmlformats-officedocument.presentationml.slide+xml"/>
  <Override PartName="/ppt/slides/slide238.xml" ContentType="application/vnd.openxmlformats-officedocument.presentationml.slide+xml"/>
  <Override PartName="/ppt/slides/slide239.xml" ContentType="application/vnd.openxmlformats-officedocument.presentationml.slide+xml"/>
  <Override PartName="/ppt/slides/slide240.xml" ContentType="application/vnd.openxmlformats-officedocument.presentationml.slide+xml"/>
  <Override PartName="/ppt/slides/slide241.xml" ContentType="application/vnd.openxmlformats-officedocument.presentationml.slide+xml"/>
  <Override PartName="/ppt/slides/slide242.xml" ContentType="application/vnd.openxmlformats-officedocument.presentationml.slide+xml"/>
  <Override PartName="/ppt/slides/slide243.xml" ContentType="application/vnd.openxmlformats-officedocument.presentationml.slide+xml"/>
  <Override PartName="/ppt/slides/slide244.xml" ContentType="application/vnd.openxmlformats-officedocument.presentationml.slide+xml"/>
  <Override PartName="/ppt/slides/slide245.xml" ContentType="application/vnd.openxmlformats-officedocument.presentationml.slide+xml"/>
  <Override PartName="/ppt/slides/slide246.xml" ContentType="application/vnd.openxmlformats-officedocument.presentationml.slide+xml"/>
  <Override PartName="/ppt/slides/slide247.xml" ContentType="application/vnd.openxmlformats-officedocument.presentationml.slide+xml"/>
  <Override PartName="/ppt/slides/slide248.xml" ContentType="application/vnd.openxmlformats-officedocument.presentationml.slide+xml"/>
  <Override PartName="/ppt/slides/slide249.xml" ContentType="application/vnd.openxmlformats-officedocument.presentationml.slide+xml"/>
  <Override PartName="/ppt/slides/slide250.xml" ContentType="application/vnd.openxmlformats-officedocument.presentationml.slide+xml"/>
  <Override PartName="/ppt/slides/slide251.xml" ContentType="application/vnd.openxmlformats-officedocument.presentationml.slide+xml"/>
  <Override PartName="/ppt/slides/slide252.xml" ContentType="application/vnd.openxmlformats-officedocument.presentationml.slide+xml"/>
  <Override PartName="/ppt/slides/slide253.xml" ContentType="application/vnd.openxmlformats-officedocument.presentationml.slide+xml"/>
  <Override PartName="/ppt/slides/slide254.xml" ContentType="application/vnd.openxmlformats-officedocument.presentationml.slide+xml"/>
  <Override PartName="/ppt/slides/slide255.xml" ContentType="application/vnd.openxmlformats-officedocument.presentationml.slide+xml"/>
  <Override PartName="/ppt/slides/slide256.xml" ContentType="application/vnd.openxmlformats-officedocument.presentationml.slide+xml"/>
  <Override PartName="/ppt/slides/slide257.xml" ContentType="application/vnd.openxmlformats-officedocument.presentationml.slide+xml"/>
  <Override PartName="/ppt/slides/slide258.xml" ContentType="application/vnd.openxmlformats-officedocument.presentationml.slide+xml"/>
  <Override PartName="/ppt/slides/slide259.xml" ContentType="application/vnd.openxmlformats-officedocument.presentationml.slide+xml"/>
  <Override PartName="/ppt/slides/slide260.xml" ContentType="application/vnd.openxmlformats-officedocument.presentationml.slide+xml"/>
  <Override PartName="/ppt/slides/slide261.xml" ContentType="application/vnd.openxmlformats-officedocument.presentationml.slide+xml"/>
  <Override PartName="/ppt/slides/slide262.xml" ContentType="application/vnd.openxmlformats-officedocument.presentationml.slide+xml"/>
  <Override PartName="/ppt/slides/slide263.xml" ContentType="application/vnd.openxmlformats-officedocument.presentationml.slide+xml"/>
  <Override PartName="/ppt/slides/slide264.xml" ContentType="application/vnd.openxmlformats-officedocument.presentationml.slide+xml"/>
  <Override PartName="/ppt/slides/slide265.xml" ContentType="application/vnd.openxmlformats-officedocument.presentationml.slide+xml"/>
  <Override PartName="/ppt/slides/slide266.xml" ContentType="application/vnd.openxmlformats-officedocument.presentationml.slide+xml"/>
  <Override PartName="/ppt/slides/slide267.xml" ContentType="application/vnd.openxmlformats-officedocument.presentationml.slide+xml"/>
  <Override PartName="/ppt/slides/slide268.xml" ContentType="application/vnd.openxmlformats-officedocument.presentationml.slide+xml"/>
  <Override PartName="/ppt/slides/slide269.xml" ContentType="application/vnd.openxmlformats-officedocument.presentationml.slide+xml"/>
  <Override PartName="/ppt/slides/slide270.xml" ContentType="application/vnd.openxmlformats-officedocument.presentationml.slide+xml"/>
  <Override PartName="/ppt/slides/slide271.xml" ContentType="application/vnd.openxmlformats-officedocument.presentationml.slide+xml"/>
  <Override PartName="/ppt/slides/slide272.xml" ContentType="application/vnd.openxmlformats-officedocument.presentationml.slide+xml"/>
  <Override PartName="/ppt/slides/slide273.xml" ContentType="application/vnd.openxmlformats-officedocument.presentationml.slide+xml"/>
  <Override PartName="/ppt/slides/slide274.xml" ContentType="application/vnd.openxmlformats-officedocument.presentationml.slide+xml"/>
  <Override PartName="/ppt/slides/slide275.xml" ContentType="application/vnd.openxmlformats-officedocument.presentationml.slide+xml"/>
  <Override PartName="/ppt/slides/slide276.xml" ContentType="application/vnd.openxmlformats-officedocument.presentationml.slide+xml"/>
  <Override PartName="/ppt/slides/slide277.xml" ContentType="application/vnd.openxmlformats-officedocument.presentationml.slide+xml"/>
  <Override PartName="/ppt/slides/slide278.xml" ContentType="application/vnd.openxmlformats-officedocument.presentationml.slide+xml"/>
  <Override PartName="/ppt/slides/slide279.xml" ContentType="application/vnd.openxmlformats-officedocument.presentationml.slide+xml"/>
  <Override PartName="/ppt/slides/slide280.xml" ContentType="application/vnd.openxmlformats-officedocument.presentationml.slide+xml"/>
  <Override PartName="/ppt/slides/slide281.xml" ContentType="application/vnd.openxmlformats-officedocument.presentationml.slide+xml"/>
  <Override PartName="/ppt/slides/slide282.xml" ContentType="application/vnd.openxmlformats-officedocument.presentationml.slide+xml"/>
  <Override PartName="/ppt/slides/slide283.xml" ContentType="application/vnd.openxmlformats-officedocument.presentationml.slide+xml"/>
  <Override PartName="/ppt/slides/slide284.xml" ContentType="application/vnd.openxmlformats-officedocument.presentationml.slide+xml"/>
  <Override PartName="/ppt/slides/slide285.xml" ContentType="application/vnd.openxmlformats-officedocument.presentationml.slide+xml"/>
  <Override PartName="/ppt/slides/slide286.xml" ContentType="application/vnd.openxmlformats-officedocument.presentationml.slide+xml"/>
  <Override PartName="/ppt/slides/slide287.xml" ContentType="application/vnd.openxmlformats-officedocument.presentationml.slide+xml"/>
  <Override PartName="/ppt/slides/slide288.xml" ContentType="application/vnd.openxmlformats-officedocument.presentationml.slide+xml"/>
  <Override PartName="/ppt/slides/slide289.xml" ContentType="application/vnd.openxmlformats-officedocument.presentationml.slide+xml"/>
  <Override PartName="/ppt/slides/slide290.xml" ContentType="application/vnd.openxmlformats-officedocument.presentationml.slide+xml"/>
  <Override PartName="/ppt/slides/slide291.xml" ContentType="application/vnd.openxmlformats-officedocument.presentationml.slide+xml"/>
  <Override PartName="/ppt/slides/slide292.xml" ContentType="application/vnd.openxmlformats-officedocument.presentationml.slide+xml"/>
  <Override PartName="/ppt/slides/slide293.xml" ContentType="application/vnd.openxmlformats-officedocument.presentationml.slide+xml"/>
  <Override PartName="/ppt/slides/slide294.xml" ContentType="application/vnd.openxmlformats-officedocument.presentationml.slide+xml"/>
  <Override PartName="/ppt/slides/slide295.xml" ContentType="application/vnd.openxmlformats-officedocument.presentationml.slide+xml"/>
  <Override PartName="/ppt/slides/slide296.xml" ContentType="application/vnd.openxmlformats-officedocument.presentationml.slide+xml"/>
  <Override PartName="/ppt/slides/slide297.xml" ContentType="application/vnd.openxmlformats-officedocument.presentationml.slide+xml"/>
  <Override PartName="/ppt/slides/slide298.xml" ContentType="application/vnd.openxmlformats-officedocument.presentationml.slide+xml"/>
  <Override PartName="/ppt/slides/slide299.xml" ContentType="application/vnd.openxmlformats-officedocument.presentationml.slide+xml"/>
  <Override PartName="/ppt/slides/slide300.xml" ContentType="application/vnd.openxmlformats-officedocument.presentationml.slide+xml"/>
  <Override PartName="/ppt/slides/slide301.xml" ContentType="application/vnd.openxmlformats-officedocument.presentationml.slide+xml"/>
  <Override PartName="/ppt/slides/slide302.xml" ContentType="application/vnd.openxmlformats-officedocument.presentationml.slide+xml"/>
  <Override PartName="/ppt/slides/slide303.xml" ContentType="application/vnd.openxmlformats-officedocument.presentationml.slide+xml"/>
  <Override PartName="/ppt/slides/slide304.xml" ContentType="application/vnd.openxmlformats-officedocument.presentationml.slide+xml"/>
  <Override PartName="/ppt/slides/slide305.xml" ContentType="application/vnd.openxmlformats-officedocument.presentationml.slide+xml"/>
  <Override PartName="/ppt/slides/slide306.xml" ContentType="application/vnd.openxmlformats-officedocument.presentationml.slide+xml"/>
  <Override PartName="/ppt/slides/slide307.xml" ContentType="application/vnd.openxmlformats-officedocument.presentationml.slide+xml"/>
  <Override PartName="/ppt/slides/slide308.xml" ContentType="application/vnd.openxmlformats-officedocument.presentationml.slide+xml"/>
  <Override PartName="/ppt/slides/slide309.xml" ContentType="application/vnd.openxmlformats-officedocument.presentationml.slide+xml"/>
  <Override PartName="/ppt/slides/slide310.xml" ContentType="application/vnd.openxmlformats-officedocument.presentationml.slide+xml"/>
  <Override PartName="/ppt/slides/slide311.xml" ContentType="application/vnd.openxmlformats-officedocument.presentationml.slide+xml"/>
  <Override PartName="/ppt/slides/slide312.xml" ContentType="application/vnd.openxmlformats-officedocument.presentationml.slide+xml"/>
  <Override PartName="/ppt/slides/slide313.xml" ContentType="application/vnd.openxmlformats-officedocument.presentationml.slide+xml"/>
  <Override PartName="/ppt/slides/slide314.xml" ContentType="application/vnd.openxmlformats-officedocument.presentationml.slide+xml"/>
  <Override PartName="/ppt/slides/slide315.xml" ContentType="application/vnd.openxmlformats-officedocument.presentationml.slide+xml"/>
  <Override PartName="/ppt/slides/slide316.xml" ContentType="application/vnd.openxmlformats-officedocument.presentationml.slide+xml"/>
  <Override PartName="/ppt/slides/slide317.xml" ContentType="application/vnd.openxmlformats-officedocument.presentationml.slide+xml"/>
  <Override PartName="/ppt/slides/slide318.xml" ContentType="application/vnd.openxmlformats-officedocument.presentationml.slide+xml"/>
  <Override PartName="/ppt/slides/slide319.xml" ContentType="application/vnd.openxmlformats-officedocument.presentationml.slide+xml"/>
  <Override PartName="/ppt/slides/slide320.xml" ContentType="application/vnd.openxmlformats-officedocument.presentationml.slide+xml"/>
  <Override PartName="/ppt/slides/slide321.xml" ContentType="application/vnd.openxmlformats-officedocument.presentationml.slide+xml"/>
  <Override PartName="/ppt/slides/slide322.xml" ContentType="application/vnd.openxmlformats-officedocument.presentationml.slide+xml"/>
  <Override PartName="/ppt/slides/slide323.xml" ContentType="application/vnd.openxmlformats-officedocument.presentationml.slide+xml"/>
  <Override PartName="/ppt/slides/slide324.xml" ContentType="application/vnd.openxmlformats-officedocument.presentationml.slide+xml"/>
  <Override PartName="/ppt/slides/slide325.xml" ContentType="application/vnd.openxmlformats-officedocument.presentationml.slide+xml"/>
  <Override PartName="/ppt/slides/slide326.xml" ContentType="application/vnd.openxmlformats-officedocument.presentationml.slide+xml"/>
  <Override PartName="/ppt/slides/slide327.xml" ContentType="application/vnd.openxmlformats-officedocument.presentationml.slide+xml"/>
  <Override PartName="/ppt/slides/slide328.xml" ContentType="application/vnd.openxmlformats-officedocument.presentationml.slide+xml"/>
  <Override PartName="/ppt/slides/slide329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theme/theme2.xml" ContentType="application/vnd.openxmlformats-officedocument.theme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theme/theme3.xml" ContentType="application/vnd.openxmlformats-officedocument.theme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theme/theme4.xml" ContentType="application/vnd.openxmlformats-officedocument.theme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theme/theme5.xml" ContentType="application/vnd.openxmlformats-officedocument.theme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theme/theme6.xml" ContentType="application/vnd.openxmlformats-officedocument.theme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slideLayouts/slideLayout78.xml" ContentType="application/vnd.openxmlformats-officedocument.presentationml.slideLayout+xml"/>
  <Override PartName="/ppt/slideLayouts/slideLayout79.xml" ContentType="application/vnd.openxmlformats-officedocument.presentationml.slideLayout+xml"/>
  <Override PartName="/ppt/slideLayouts/slideLayout80.xml" ContentType="application/vnd.openxmlformats-officedocument.presentationml.slideLayout+xml"/>
  <Override PartName="/ppt/theme/theme7.xml" ContentType="application/vnd.openxmlformats-officedocument.theme+xml"/>
  <Override PartName="/ppt/slideLayouts/slideLayout81.xml" ContentType="application/vnd.openxmlformats-officedocument.presentationml.slideLayout+xml"/>
  <Override PartName="/ppt/slideLayouts/slideLayout82.xml" ContentType="application/vnd.openxmlformats-officedocument.presentationml.slideLayout+xml"/>
  <Override PartName="/ppt/slideLayouts/slideLayout83.xml" ContentType="application/vnd.openxmlformats-officedocument.presentationml.slideLayout+xml"/>
  <Override PartName="/ppt/slideLayouts/slideLayout84.xml" ContentType="application/vnd.openxmlformats-officedocument.presentationml.slideLayout+xml"/>
  <Override PartName="/ppt/slideLayouts/slideLayout85.xml" ContentType="application/vnd.openxmlformats-officedocument.presentationml.slideLayout+xml"/>
  <Override PartName="/ppt/slideLayouts/slideLayout86.xml" ContentType="application/vnd.openxmlformats-officedocument.presentationml.slideLayout+xml"/>
  <Override PartName="/ppt/slideLayouts/slideLayout87.xml" ContentType="application/vnd.openxmlformats-officedocument.presentationml.slideLayout+xml"/>
  <Override PartName="/ppt/slideLayouts/slideLayout88.xml" ContentType="application/vnd.openxmlformats-officedocument.presentationml.slideLayout+xml"/>
  <Override PartName="/ppt/slideLayouts/slideLayout89.xml" ContentType="application/vnd.openxmlformats-officedocument.presentationml.slideLayout+xml"/>
  <Override PartName="/ppt/slideLayouts/slideLayout90.xml" ContentType="application/vnd.openxmlformats-officedocument.presentationml.slideLayout+xml"/>
  <Override PartName="/ppt/slideLayouts/slideLayout91.xml" ContentType="application/vnd.openxmlformats-officedocument.presentationml.slideLayout+xml"/>
  <Override PartName="/ppt/theme/theme8.xml" ContentType="application/vnd.openxmlformats-officedocument.theme+xml"/>
  <Override PartName="/ppt/slideLayouts/slideLayout92.xml" ContentType="application/vnd.openxmlformats-officedocument.presentationml.slideLayout+xml"/>
  <Override PartName="/ppt/slideLayouts/slideLayout93.xml" ContentType="application/vnd.openxmlformats-officedocument.presentationml.slideLayout+xml"/>
  <Override PartName="/ppt/slideLayouts/slideLayout94.xml" ContentType="application/vnd.openxmlformats-officedocument.presentationml.slideLayout+xml"/>
  <Override PartName="/ppt/slideLayouts/slideLayout95.xml" ContentType="application/vnd.openxmlformats-officedocument.presentationml.slideLayout+xml"/>
  <Override PartName="/ppt/slideLayouts/slideLayout96.xml" ContentType="application/vnd.openxmlformats-officedocument.presentationml.slideLayout+xml"/>
  <Override PartName="/ppt/slideLayouts/slideLayout97.xml" ContentType="application/vnd.openxmlformats-officedocument.presentationml.slideLayout+xml"/>
  <Override PartName="/ppt/slideLayouts/slideLayout98.xml" ContentType="application/vnd.openxmlformats-officedocument.presentationml.slideLayout+xml"/>
  <Override PartName="/ppt/slideLayouts/slideLayout99.xml" ContentType="application/vnd.openxmlformats-officedocument.presentationml.slideLayout+xml"/>
  <Override PartName="/ppt/slideLayouts/slideLayout100.xml" ContentType="application/vnd.openxmlformats-officedocument.presentationml.slideLayout+xml"/>
  <Override PartName="/ppt/slideLayouts/slideLayout101.xml" ContentType="application/vnd.openxmlformats-officedocument.presentationml.slideLayout+xml"/>
  <Override PartName="/ppt/slideLayouts/slideLayout102.xml" ContentType="application/vnd.openxmlformats-officedocument.presentationml.slideLayout+xml"/>
  <Override PartName="/ppt/theme/theme9.xml" ContentType="application/vnd.openxmlformats-officedocument.theme+xml"/>
  <Override PartName="/ppt/slideLayouts/slideLayout103.xml" ContentType="application/vnd.openxmlformats-officedocument.presentationml.slideLayout+xml"/>
  <Override PartName="/ppt/slideLayouts/slideLayout104.xml" ContentType="application/vnd.openxmlformats-officedocument.presentationml.slideLayout+xml"/>
  <Override PartName="/ppt/slideLayouts/slideLayout105.xml" ContentType="application/vnd.openxmlformats-officedocument.presentationml.slideLayout+xml"/>
  <Override PartName="/ppt/slideLayouts/slideLayout106.xml" ContentType="application/vnd.openxmlformats-officedocument.presentationml.slideLayout+xml"/>
  <Override PartName="/ppt/slideLayouts/slideLayout107.xml" ContentType="application/vnd.openxmlformats-officedocument.presentationml.slideLayout+xml"/>
  <Override PartName="/ppt/slideLayouts/slideLayout108.xml" ContentType="application/vnd.openxmlformats-officedocument.presentationml.slideLayout+xml"/>
  <Override PartName="/ppt/slideLayouts/slideLayout109.xml" ContentType="application/vnd.openxmlformats-officedocument.presentationml.slideLayout+xml"/>
  <Override PartName="/ppt/slideLayouts/slideLayout110.xml" ContentType="application/vnd.openxmlformats-officedocument.presentationml.slideLayout+xml"/>
  <Override PartName="/ppt/slideLayouts/slideLayout111.xml" ContentType="application/vnd.openxmlformats-officedocument.presentationml.slideLayout+xml"/>
  <Override PartName="/ppt/slideLayouts/slideLayout112.xml" ContentType="application/vnd.openxmlformats-officedocument.presentationml.slideLayout+xml"/>
  <Override PartName="/ppt/slideLayouts/slideLayout113.xml" ContentType="application/vnd.openxmlformats-officedocument.presentationml.slideLayout+xml"/>
  <Override PartName="/ppt/theme/theme10.xml" ContentType="application/vnd.openxmlformats-officedocument.theme+xml"/>
  <Override PartName="/ppt/slideLayouts/slideLayout114.xml" ContentType="application/vnd.openxmlformats-officedocument.presentationml.slideLayout+xml"/>
  <Override PartName="/ppt/slideLayouts/slideLayout115.xml" ContentType="application/vnd.openxmlformats-officedocument.presentationml.slideLayout+xml"/>
  <Override PartName="/ppt/slideLayouts/slideLayout116.xml" ContentType="application/vnd.openxmlformats-officedocument.presentationml.slideLayout+xml"/>
  <Override PartName="/ppt/slideLayouts/slideLayout117.xml" ContentType="application/vnd.openxmlformats-officedocument.presentationml.slideLayout+xml"/>
  <Override PartName="/ppt/slideLayouts/slideLayout118.xml" ContentType="application/vnd.openxmlformats-officedocument.presentationml.slideLayout+xml"/>
  <Override PartName="/ppt/slideLayouts/slideLayout119.xml" ContentType="application/vnd.openxmlformats-officedocument.presentationml.slideLayout+xml"/>
  <Override PartName="/ppt/slideLayouts/slideLayout120.xml" ContentType="application/vnd.openxmlformats-officedocument.presentationml.slideLayout+xml"/>
  <Override PartName="/ppt/slideLayouts/slideLayout121.xml" ContentType="application/vnd.openxmlformats-officedocument.presentationml.slideLayout+xml"/>
  <Override PartName="/ppt/slideLayouts/slideLayout122.xml" ContentType="application/vnd.openxmlformats-officedocument.presentationml.slideLayout+xml"/>
  <Override PartName="/ppt/slideLayouts/slideLayout123.xml" ContentType="application/vnd.openxmlformats-officedocument.presentationml.slideLayout+xml"/>
  <Override PartName="/ppt/slideLayouts/slideLayout124.xml" ContentType="application/vnd.openxmlformats-officedocument.presentationml.slideLayout+xml"/>
  <Override PartName="/ppt/theme/theme11.xml" ContentType="application/vnd.openxmlformats-officedocument.theme+xml"/>
  <Override PartName="/ppt/slideLayouts/slideLayout125.xml" ContentType="application/vnd.openxmlformats-officedocument.presentationml.slideLayout+xml"/>
  <Override PartName="/ppt/slideLayouts/slideLayout126.xml" ContentType="application/vnd.openxmlformats-officedocument.presentationml.slideLayout+xml"/>
  <Override PartName="/ppt/slideLayouts/slideLayout127.xml" ContentType="application/vnd.openxmlformats-officedocument.presentationml.slideLayout+xml"/>
  <Override PartName="/ppt/slideLayouts/slideLayout128.xml" ContentType="application/vnd.openxmlformats-officedocument.presentationml.slideLayout+xml"/>
  <Override PartName="/ppt/slideLayouts/slideLayout129.xml" ContentType="application/vnd.openxmlformats-officedocument.presentationml.slideLayout+xml"/>
  <Override PartName="/ppt/slideLayouts/slideLayout130.xml" ContentType="application/vnd.openxmlformats-officedocument.presentationml.slideLayout+xml"/>
  <Override PartName="/ppt/slideLayouts/slideLayout131.xml" ContentType="application/vnd.openxmlformats-officedocument.presentationml.slideLayout+xml"/>
  <Override PartName="/ppt/slideLayouts/slideLayout132.xml" ContentType="application/vnd.openxmlformats-officedocument.presentationml.slideLayout+xml"/>
  <Override PartName="/ppt/slideLayouts/slideLayout133.xml" ContentType="application/vnd.openxmlformats-officedocument.presentationml.slideLayout+xml"/>
  <Override PartName="/ppt/slideLayouts/slideLayout134.xml" ContentType="application/vnd.openxmlformats-officedocument.presentationml.slideLayout+xml"/>
  <Override PartName="/ppt/slideLayouts/slideLayout135.xml" ContentType="application/vnd.openxmlformats-officedocument.presentationml.slideLayout+xml"/>
  <Override PartName="/ppt/theme/theme12.xml" ContentType="application/vnd.openxmlformats-officedocument.theme+xml"/>
  <Override PartName="/ppt/slideLayouts/slideLayout136.xml" ContentType="application/vnd.openxmlformats-officedocument.presentationml.slideLayout+xml"/>
  <Override PartName="/ppt/slideLayouts/slideLayout137.xml" ContentType="application/vnd.openxmlformats-officedocument.presentationml.slideLayout+xml"/>
  <Override PartName="/ppt/slideLayouts/slideLayout138.xml" ContentType="application/vnd.openxmlformats-officedocument.presentationml.slideLayout+xml"/>
  <Override PartName="/ppt/slideLayouts/slideLayout139.xml" ContentType="application/vnd.openxmlformats-officedocument.presentationml.slideLayout+xml"/>
  <Override PartName="/ppt/slideLayouts/slideLayout140.xml" ContentType="application/vnd.openxmlformats-officedocument.presentationml.slideLayout+xml"/>
  <Override PartName="/ppt/slideLayouts/slideLayout141.xml" ContentType="application/vnd.openxmlformats-officedocument.presentationml.slideLayout+xml"/>
  <Override PartName="/ppt/slideLayouts/slideLayout142.xml" ContentType="application/vnd.openxmlformats-officedocument.presentationml.slideLayout+xml"/>
  <Override PartName="/ppt/slideLayouts/slideLayout143.xml" ContentType="application/vnd.openxmlformats-officedocument.presentationml.slideLayout+xml"/>
  <Override PartName="/ppt/slideLayouts/slideLayout144.xml" ContentType="application/vnd.openxmlformats-officedocument.presentationml.slideLayout+xml"/>
  <Override PartName="/ppt/slideLayouts/slideLayout145.xml" ContentType="application/vnd.openxmlformats-officedocument.presentationml.slideLayout+xml"/>
  <Override PartName="/ppt/slideLayouts/slideLayout146.xml" ContentType="application/vnd.openxmlformats-officedocument.presentationml.slideLayout+xml"/>
  <Override PartName="/ppt/theme/theme13.xml" ContentType="application/vnd.openxmlformats-officedocument.theme+xml"/>
  <Override PartName="/ppt/slideLayouts/slideLayout147.xml" ContentType="application/vnd.openxmlformats-officedocument.presentationml.slideLayout+xml"/>
  <Override PartName="/ppt/slideLayouts/slideLayout148.xml" ContentType="application/vnd.openxmlformats-officedocument.presentationml.slideLayout+xml"/>
  <Override PartName="/ppt/slideLayouts/slideLayout149.xml" ContentType="application/vnd.openxmlformats-officedocument.presentationml.slideLayout+xml"/>
  <Override PartName="/ppt/slideLayouts/slideLayout150.xml" ContentType="application/vnd.openxmlformats-officedocument.presentationml.slideLayout+xml"/>
  <Override PartName="/ppt/slideLayouts/slideLayout151.xml" ContentType="application/vnd.openxmlformats-officedocument.presentationml.slideLayout+xml"/>
  <Override PartName="/ppt/slideLayouts/slideLayout152.xml" ContentType="application/vnd.openxmlformats-officedocument.presentationml.slideLayout+xml"/>
  <Override PartName="/ppt/slideLayouts/slideLayout153.xml" ContentType="application/vnd.openxmlformats-officedocument.presentationml.slideLayout+xml"/>
  <Override PartName="/ppt/slideLayouts/slideLayout154.xml" ContentType="application/vnd.openxmlformats-officedocument.presentationml.slideLayout+xml"/>
  <Override PartName="/ppt/slideLayouts/slideLayout155.xml" ContentType="application/vnd.openxmlformats-officedocument.presentationml.slideLayout+xml"/>
  <Override PartName="/ppt/slideLayouts/slideLayout156.xml" ContentType="application/vnd.openxmlformats-officedocument.presentationml.slideLayout+xml"/>
  <Override PartName="/ppt/slideLayouts/slideLayout157.xml" ContentType="application/vnd.openxmlformats-officedocument.presentationml.slideLayout+xml"/>
  <Override PartName="/ppt/theme/theme14.xml" ContentType="application/vnd.openxmlformats-officedocument.theme+xml"/>
  <Override PartName="/ppt/slideLayouts/slideLayout158.xml" ContentType="application/vnd.openxmlformats-officedocument.presentationml.slideLayout+xml"/>
  <Override PartName="/ppt/slideLayouts/slideLayout159.xml" ContentType="application/vnd.openxmlformats-officedocument.presentationml.slideLayout+xml"/>
  <Override PartName="/ppt/slideLayouts/slideLayout160.xml" ContentType="application/vnd.openxmlformats-officedocument.presentationml.slideLayout+xml"/>
  <Override PartName="/ppt/slideLayouts/slideLayout161.xml" ContentType="application/vnd.openxmlformats-officedocument.presentationml.slideLayout+xml"/>
  <Override PartName="/ppt/slideLayouts/slideLayout162.xml" ContentType="application/vnd.openxmlformats-officedocument.presentationml.slideLayout+xml"/>
  <Override PartName="/ppt/slideLayouts/slideLayout163.xml" ContentType="application/vnd.openxmlformats-officedocument.presentationml.slideLayout+xml"/>
  <Override PartName="/ppt/slideLayouts/slideLayout164.xml" ContentType="application/vnd.openxmlformats-officedocument.presentationml.slideLayout+xml"/>
  <Override PartName="/ppt/slideLayouts/slideLayout165.xml" ContentType="application/vnd.openxmlformats-officedocument.presentationml.slideLayout+xml"/>
  <Override PartName="/ppt/slideLayouts/slideLayout166.xml" ContentType="application/vnd.openxmlformats-officedocument.presentationml.slideLayout+xml"/>
  <Override PartName="/ppt/slideLayouts/slideLayout167.xml" ContentType="application/vnd.openxmlformats-officedocument.presentationml.slideLayout+xml"/>
  <Override PartName="/ppt/slideLayouts/slideLayout168.xml" ContentType="application/vnd.openxmlformats-officedocument.presentationml.slideLayout+xml"/>
  <Override PartName="/ppt/slideLayouts/slideLayout169.xml" ContentType="application/vnd.openxmlformats-officedocument.presentationml.slideLayout+xml"/>
  <Override PartName="/ppt/theme/theme15.xml" ContentType="application/vnd.openxmlformats-officedocument.theme+xml"/>
  <Override PartName="/ppt/slideLayouts/slideLayout170.xml" ContentType="application/vnd.openxmlformats-officedocument.presentationml.slideLayout+xml"/>
  <Override PartName="/ppt/slideLayouts/slideLayout171.xml" ContentType="application/vnd.openxmlformats-officedocument.presentationml.slideLayout+xml"/>
  <Override PartName="/ppt/slideLayouts/slideLayout172.xml" ContentType="application/vnd.openxmlformats-officedocument.presentationml.slideLayout+xml"/>
  <Override PartName="/ppt/slideLayouts/slideLayout173.xml" ContentType="application/vnd.openxmlformats-officedocument.presentationml.slideLayout+xml"/>
  <Override PartName="/ppt/slideLayouts/slideLayout174.xml" ContentType="application/vnd.openxmlformats-officedocument.presentationml.slideLayout+xml"/>
  <Override PartName="/ppt/slideLayouts/slideLayout175.xml" ContentType="application/vnd.openxmlformats-officedocument.presentationml.slideLayout+xml"/>
  <Override PartName="/ppt/slideLayouts/slideLayout176.xml" ContentType="application/vnd.openxmlformats-officedocument.presentationml.slideLayout+xml"/>
  <Override PartName="/ppt/slideLayouts/slideLayout177.xml" ContentType="application/vnd.openxmlformats-officedocument.presentationml.slideLayout+xml"/>
  <Override PartName="/ppt/slideLayouts/slideLayout178.xml" ContentType="application/vnd.openxmlformats-officedocument.presentationml.slideLayout+xml"/>
  <Override PartName="/ppt/slideLayouts/slideLayout179.xml" ContentType="application/vnd.openxmlformats-officedocument.presentationml.slideLayout+xml"/>
  <Override PartName="/ppt/slideLayouts/slideLayout180.xml" ContentType="application/vnd.openxmlformats-officedocument.presentationml.slideLayout+xml"/>
  <Override PartName="/ppt/theme/theme16.xml" ContentType="application/vnd.openxmlformats-officedocument.theme+xml"/>
  <Override PartName="/ppt/slideLayouts/slideLayout181.xml" ContentType="application/vnd.openxmlformats-officedocument.presentationml.slideLayout+xml"/>
  <Override PartName="/ppt/slideLayouts/slideLayout182.xml" ContentType="application/vnd.openxmlformats-officedocument.presentationml.slideLayout+xml"/>
  <Override PartName="/ppt/slideLayouts/slideLayout183.xml" ContentType="application/vnd.openxmlformats-officedocument.presentationml.slideLayout+xml"/>
  <Override PartName="/ppt/slideLayouts/slideLayout184.xml" ContentType="application/vnd.openxmlformats-officedocument.presentationml.slideLayout+xml"/>
  <Override PartName="/ppt/slideLayouts/slideLayout185.xml" ContentType="application/vnd.openxmlformats-officedocument.presentationml.slideLayout+xml"/>
  <Override PartName="/ppt/slideLayouts/slideLayout186.xml" ContentType="application/vnd.openxmlformats-officedocument.presentationml.slideLayout+xml"/>
  <Override PartName="/ppt/slideLayouts/slideLayout187.xml" ContentType="application/vnd.openxmlformats-officedocument.presentationml.slideLayout+xml"/>
  <Override PartName="/ppt/slideLayouts/slideLayout188.xml" ContentType="application/vnd.openxmlformats-officedocument.presentationml.slideLayout+xml"/>
  <Override PartName="/ppt/slideLayouts/slideLayout189.xml" ContentType="application/vnd.openxmlformats-officedocument.presentationml.slideLayout+xml"/>
  <Override PartName="/ppt/slideLayouts/slideLayout190.xml" ContentType="application/vnd.openxmlformats-officedocument.presentationml.slideLayout+xml"/>
  <Override PartName="/ppt/slideLayouts/slideLayout191.xml" ContentType="application/vnd.openxmlformats-officedocument.presentationml.slideLayout+xml"/>
  <Override PartName="/ppt/theme/theme17.xml" ContentType="application/vnd.openxmlformats-officedocument.theme+xml"/>
  <Override PartName="/ppt/slideLayouts/slideLayout192.xml" ContentType="application/vnd.openxmlformats-officedocument.presentationml.slideLayout+xml"/>
  <Override PartName="/ppt/slideLayouts/slideLayout193.xml" ContentType="application/vnd.openxmlformats-officedocument.presentationml.slideLayout+xml"/>
  <Override PartName="/ppt/slideLayouts/slideLayout194.xml" ContentType="application/vnd.openxmlformats-officedocument.presentationml.slideLayout+xml"/>
  <Override PartName="/ppt/slideLayouts/slideLayout195.xml" ContentType="application/vnd.openxmlformats-officedocument.presentationml.slideLayout+xml"/>
  <Override PartName="/ppt/slideLayouts/slideLayout196.xml" ContentType="application/vnd.openxmlformats-officedocument.presentationml.slideLayout+xml"/>
  <Override PartName="/ppt/slideLayouts/slideLayout197.xml" ContentType="application/vnd.openxmlformats-officedocument.presentationml.slideLayout+xml"/>
  <Override PartName="/ppt/slideLayouts/slideLayout198.xml" ContentType="application/vnd.openxmlformats-officedocument.presentationml.slideLayout+xml"/>
  <Override PartName="/ppt/slideLayouts/slideLayout199.xml" ContentType="application/vnd.openxmlformats-officedocument.presentationml.slideLayout+xml"/>
  <Override PartName="/ppt/slideLayouts/slideLayout200.xml" ContentType="application/vnd.openxmlformats-officedocument.presentationml.slideLayout+xml"/>
  <Override PartName="/ppt/slideLayouts/slideLayout201.xml" ContentType="application/vnd.openxmlformats-officedocument.presentationml.slideLayout+xml"/>
  <Override PartName="/ppt/slideLayouts/slideLayout202.xml" ContentType="application/vnd.openxmlformats-officedocument.presentationml.slideLayout+xml"/>
  <Override PartName="/ppt/slideLayouts/slideLayout203.xml" ContentType="application/vnd.openxmlformats-officedocument.presentationml.slideLayout+xml"/>
  <Override PartName="/ppt/theme/theme18.xml" ContentType="application/vnd.openxmlformats-officedocument.theme+xml"/>
  <Override PartName="/ppt/theme/theme19.xml" ContentType="application/vnd.openxmlformats-officedocument.theme+xml"/>
  <Override PartName="/ppt/theme/theme20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ppt/notesSlides/notesSlide36.xml" ContentType="application/vnd.openxmlformats-officedocument.presentationml.notesSlide+xml"/>
  <Override PartName="/ppt/notesSlides/notesSlide37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 bookmarkIdSeed="2">
  <p:sldMasterIdLst>
    <p:sldMasterId id="2147483650" r:id="rId1"/>
    <p:sldMasterId id="2147483651" r:id="rId2"/>
    <p:sldMasterId id="2147483652" r:id="rId3"/>
    <p:sldMasterId id="2147483735" r:id="rId4"/>
    <p:sldMasterId id="2147483759" r:id="rId5"/>
    <p:sldMasterId id="2147484171" r:id="rId6"/>
    <p:sldMasterId id="2147484184" r:id="rId7"/>
    <p:sldMasterId id="2147484197" r:id="rId8"/>
    <p:sldMasterId id="2147484209" r:id="rId9"/>
    <p:sldMasterId id="2147484221" r:id="rId10"/>
    <p:sldMasterId id="2147484233" r:id="rId11"/>
    <p:sldMasterId id="2147484245" r:id="rId12"/>
    <p:sldMasterId id="2147484257" r:id="rId13"/>
    <p:sldMasterId id="2147484269" r:id="rId14"/>
    <p:sldMasterId id="2147484281" r:id="rId15"/>
    <p:sldMasterId id="2147484294" r:id="rId16"/>
    <p:sldMasterId id="2147484306" r:id="rId17"/>
    <p:sldMasterId id="2147484318" r:id="rId18"/>
  </p:sldMasterIdLst>
  <p:notesMasterIdLst>
    <p:notesMasterId r:id="rId348"/>
  </p:notesMasterIdLst>
  <p:handoutMasterIdLst>
    <p:handoutMasterId r:id="rId349"/>
  </p:handoutMasterIdLst>
  <p:sldIdLst>
    <p:sldId id="328" r:id="rId19"/>
    <p:sldId id="1267" r:id="rId20"/>
    <p:sldId id="1957" r:id="rId21"/>
    <p:sldId id="1938" r:id="rId22"/>
    <p:sldId id="1950" r:id="rId23"/>
    <p:sldId id="2733" r:id="rId24"/>
    <p:sldId id="1919" r:id="rId25"/>
    <p:sldId id="2735" r:id="rId26"/>
    <p:sldId id="2736" r:id="rId27"/>
    <p:sldId id="2607" r:id="rId28"/>
    <p:sldId id="2194" r:id="rId29"/>
    <p:sldId id="1951" r:id="rId30"/>
    <p:sldId id="1920" r:id="rId31"/>
    <p:sldId id="1922" r:id="rId32"/>
    <p:sldId id="1923" r:id="rId33"/>
    <p:sldId id="1921" r:id="rId34"/>
    <p:sldId id="1924" r:id="rId35"/>
    <p:sldId id="2227" r:id="rId36"/>
    <p:sldId id="1952" r:id="rId37"/>
    <p:sldId id="1925" r:id="rId38"/>
    <p:sldId id="1953" r:id="rId39"/>
    <p:sldId id="1926" r:id="rId40"/>
    <p:sldId id="1927" r:id="rId41"/>
    <p:sldId id="1930" r:id="rId42"/>
    <p:sldId id="1931" r:id="rId43"/>
    <p:sldId id="1955" r:id="rId44"/>
    <p:sldId id="1932" r:id="rId45"/>
    <p:sldId id="1939" r:id="rId46"/>
    <p:sldId id="1948" r:id="rId47"/>
    <p:sldId id="1954" r:id="rId48"/>
    <p:sldId id="1936" r:id="rId49"/>
    <p:sldId id="2711" r:id="rId50"/>
    <p:sldId id="2709" r:id="rId51"/>
    <p:sldId id="2009" r:id="rId52"/>
    <p:sldId id="2046" r:id="rId53"/>
    <p:sldId id="2696" r:id="rId54"/>
    <p:sldId id="1947" r:id="rId55"/>
    <p:sldId id="2600" r:id="rId56"/>
    <p:sldId id="2599" r:id="rId57"/>
    <p:sldId id="2723" r:id="rId58"/>
    <p:sldId id="2602" r:id="rId59"/>
    <p:sldId id="2603" r:id="rId60"/>
    <p:sldId id="2598" r:id="rId61"/>
    <p:sldId id="2597" r:id="rId62"/>
    <p:sldId id="1956" r:id="rId63"/>
    <p:sldId id="1268" r:id="rId64"/>
    <p:sldId id="1768" r:id="rId65"/>
    <p:sldId id="1937" r:id="rId66"/>
    <p:sldId id="1968" r:id="rId67"/>
    <p:sldId id="2689" r:id="rId68"/>
    <p:sldId id="2606" r:id="rId69"/>
    <p:sldId id="2214" r:id="rId70"/>
    <p:sldId id="2620" r:id="rId71"/>
    <p:sldId id="2712" r:id="rId72"/>
    <p:sldId id="2671" r:id="rId73"/>
    <p:sldId id="2713" r:id="rId74"/>
    <p:sldId id="2714" r:id="rId75"/>
    <p:sldId id="2694" r:id="rId76"/>
    <p:sldId id="2675" r:id="rId77"/>
    <p:sldId id="2673" r:id="rId78"/>
    <p:sldId id="2672" r:id="rId79"/>
    <p:sldId id="2674" r:id="rId80"/>
    <p:sldId id="2612" r:id="rId81"/>
    <p:sldId id="2698" r:id="rId82"/>
    <p:sldId id="2697" r:id="rId83"/>
    <p:sldId id="2659" r:id="rId84"/>
    <p:sldId id="2621" r:id="rId85"/>
    <p:sldId id="2220" r:id="rId86"/>
    <p:sldId id="2732" r:id="rId87"/>
    <p:sldId id="2731" r:id="rId88"/>
    <p:sldId id="2690" r:id="rId89"/>
    <p:sldId id="2692" r:id="rId90"/>
    <p:sldId id="2676" r:id="rId91"/>
    <p:sldId id="2695" r:id="rId92"/>
    <p:sldId id="2693" r:id="rId93"/>
    <p:sldId id="1982" r:id="rId94"/>
    <p:sldId id="1991" r:id="rId95"/>
    <p:sldId id="1992" r:id="rId96"/>
    <p:sldId id="1986" r:id="rId97"/>
    <p:sldId id="1987" r:id="rId98"/>
    <p:sldId id="2715" r:id="rId99"/>
    <p:sldId id="1988" r:id="rId100"/>
    <p:sldId id="2183" r:id="rId101"/>
    <p:sldId id="2184" r:id="rId102"/>
    <p:sldId id="2185" r:id="rId103"/>
    <p:sldId id="2182" r:id="rId104"/>
    <p:sldId id="2229" r:id="rId105"/>
    <p:sldId id="2628" r:id="rId106"/>
    <p:sldId id="2721" r:id="rId107"/>
    <p:sldId id="2633" r:id="rId108"/>
    <p:sldId id="2742" r:id="rId109"/>
    <p:sldId id="2660" r:id="rId110"/>
    <p:sldId id="2635" r:id="rId111"/>
    <p:sldId id="2645" r:id="rId112"/>
    <p:sldId id="2638" r:id="rId113"/>
    <p:sldId id="2639" r:id="rId114"/>
    <p:sldId id="2655" r:id="rId115"/>
    <p:sldId id="2654" r:id="rId116"/>
    <p:sldId id="2750" r:id="rId117"/>
    <p:sldId id="2718" r:id="rId118"/>
    <p:sldId id="2719" r:id="rId119"/>
    <p:sldId id="2743" r:id="rId120"/>
    <p:sldId id="2657" r:id="rId121"/>
    <p:sldId id="2678" r:id="rId122"/>
    <p:sldId id="2679" r:id="rId123"/>
    <p:sldId id="2751" r:id="rId124"/>
    <p:sldId id="2680" r:id="rId125"/>
    <p:sldId id="2681" r:id="rId126"/>
    <p:sldId id="2682" r:id="rId127"/>
    <p:sldId id="2683" r:id="rId128"/>
    <p:sldId id="2744" r:id="rId129"/>
    <p:sldId id="2737" r:id="rId130"/>
    <p:sldId id="2746" r:id="rId131"/>
    <p:sldId id="2747" r:id="rId132"/>
    <p:sldId id="2745" r:id="rId133"/>
    <p:sldId id="2748" r:id="rId134"/>
    <p:sldId id="2668" r:id="rId135"/>
    <p:sldId id="2669" r:id="rId136"/>
    <p:sldId id="2029" r:id="rId137"/>
    <p:sldId id="2030" r:id="rId138"/>
    <p:sldId id="2034" r:id="rId139"/>
    <p:sldId id="2035" r:id="rId140"/>
    <p:sldId id="2691" r:id="rId141"/>
    <p:sldId id="1972" r:id="rId142"/>
    <p:sldId id="2702" r:id="rId143"/>
    <p:sldId id="1994" r:id="rId144"/>
    <p:sldId id="2703" r:id="rId145"/>
    <p:sldId id="1974" r:id="rId146"/>
    <p:sldId id="2704" r:id="rId147"/>
    <p:sldId id="1975" r:id="rId148"/>
    <p:sldId id="2039" r:id="rId149"/>
    <p:sldId id="2705" r:id="rId150"/>
    <p:sldId id="2045" r:id="rId151"/>
    <p:sldId id="2706" r:id="rId152"/>
    <p:sldId id="2708" r:id="rId153"/>
    <p:sldId id="2707" r:id="rId154"/>
    <p:sldId id="1977" r:id="rId155"/>
    <p:sldId id="1978" r:id="rId156"/>
    <p:sldId id="2192" r:id="rId157"/>
    <p:sldId id="2195" r:id="rId158"/>
    <p:sldId id="2190" r:id="rId159"/>
    <p:sldId id="1554" r:id="rId160"/>
    <p:sldId id="1566" r:id="rId161"/>
    <p:sldId id="2234" r:id="rId162"/>
    <p:sldId id="1669" r:id="rId163"/>
    <p:sldId id="2049" r:id="rId164"/>
    <p:sldId id="2053" r:id="rId165"/>
    <p:sldId id="2052" r:id="rId166"/>
    <p:sldId id="2055" r:id="rId167"/>
    <p:sldId id="2056" r:id="rId168"/>
    <p:sldId id="2057" r:id="rId169"/>
    <p:sldId id="2058" r:id="rId170"/>
    <p:sldId id="2059" r:id="rId171"/>
    <p:sldId id="2061" r:id="rId172"/>
    <p:sldId id="2062" r:id="rId173"/>
    <p:sldId id="2072" r:id="rId174"/>
    <p:sldId id="2060" r:id="rId175"/>
    <p:sldId id="2077" r:id="rId176"/>
    <p:sldId id="2078" r:id="rId177"/>
    <p:sldId id="2081" r:id="rId178"/>
    <p:sldId id="2079" r:id="rId179"/>
    <p:sldId id="2084" r:id="rId180"/>
    <p:sldId id="2082" r:id="rId181"/>
    <p:sldId id="2070" r:id="rId182"/>
    <p:sldId id="2608" r:id="rId183"/>
    <p:sldId id="1567" r:id="rId184"/>
    <p:sldId id="1707" r:id="rId185"/>
    <p:sldId id="2089" r:id="rId186"/>
    <p:sldId id="1709" r:id="rId187"/>
    <p:sldId id="1698" r:id="rId188"/>
    <p:sldId id="2085" r:id="rId189"/>
    <p:sldId id="2086" r:id="rId190"/>
    <p:sldId id="2088" r:id="rId191"/>
    <p:sldId id="1713" r:id="rId192"/>
    <p:sldId id="1715" r:id="rId193"/>
    <p:sldId id="1568" r:id="rId194"/>
    <p:sldId id="1625" r:id="rId195"/>
    <p:sldId id="1728" r:id="rId196"/>
    <p:sldId id="2090" r:id="rId197"/>
    <p:sldId id="2091" r:id="rId198"/>
    <p:sldId id="2099" r:id="rId199"/>
    <p:sldId id="2100" r:id="rId200"/>
    <p:sldId id="2101" r:id="rId201"/>
    <p:sldId id="2102" r:id="rId202"/>
    <p:sldId id="1736" r:id="rId203"/>
    <p:sldId id="1726" r:id="rId204"/>
    <p:sldId id="2011" r:id="rId205"/>
    <p:sldId id="1734" r:id="rId206"/>
    <p:sldId id="2114" r:id="rId207"/>
    <p:sldId id="2115" r:id="rId208"/>
    <p:sldId id="2129" r:id="rId209"/>
    <p:sldId id="2126" r:id="rId210"/>
    <p:sldId id="2127" r:id="rId211"/>
    <p:sldId id="2154" r:id="rId212"/>
    <p:sldId id="2135" r:id="rId213"/>
    <p:sldId id="2155" r:id="rId214"/>
    <p:sldId id="2132" r:id="rId215"/>
    <p:sldId id="1740" r:id="rId216"/>
    <p:sldId id="1741" r:id="rId217"/>
    <p:sldId id="1569" r:id="rId218"/>
    <p:sldId id="1967" r:id="rId219"/>
    <p:sldId id="1591" r:id="rId220"/>
    <p:sldId id="1744" r:id="rId221"/>
    <p:sldId id="2107" r:id="rId222"/>
    <p:sldId id="2112" r:id="rId223"/>
    <p:sldId id="2113" r:id="rId224"/>
    <p:sldId id="2159" r:id="rId225"/>
    <p:sldId id="2109" r:id="rId226"/>
    <p:sldId id="2527" r:id="rId227"/>
    <p:sldId id="2528" r:id="rId228"/>
    <p:sldId id="1668" r:id="rId229"/>
    <p:sldId id="1558" r:id="rId230"/>
    <p:sldId id="1747" r:id="rId231"/>
    <p:sldId id="2727" r:id="rId232"/>
    <p:sldId id="2724" r:id="rId233"/>
    <p:sldId id="2585" r:id="rId234"/>
    <p:sldId id="2726" r:id="rId235"/>
    <p:sldId id="2728" r:id="rId236"/>
    <p:sldId id="2729" r:id="rId237"/>
    <p:sldId id="2431" r:id="rId238"/>
    <p:sldId id="2330" r:id="rId239"/>
    <p:sldId id="2254" r:id="rId240"/>
    <p:sldId id="2441" r:id="rId241"/>
    <p:sldId id="2444" r:id="rId242"/>
    <p:sldId id="2456" r:id="rId243"/>
    <p:sldId id="2457" r:id="rId244"/>
    <p:sldId id="2465" r:id="rId245"/>
    <p:sldId id="2451" r:id="rId246"/>
    <p:sldId id="2453" r:id="rId247"/>
    <p:sldId id="2473" r:id="rId248"/>
    <p:sldId id="2539" r:id="rId249"/>
    <p:sldId id="2532" r:id="rId250"/>
    <p:sldId id="2523" r:id="rId251"/>
    <p:sldId id="2560" r:id="rId252"/>
    <p:sldId id="2614" r:id="rId253"/>
    <p:sldId id="2615" r:id="rId254"/>
    <p:sldId id="2484" r:id="rId255"/>
    <p:sldId id="2485" r:id="rId256"/>
    <p:sldId id="2486" r:id="rId257"/>
    <p:sldId id="2576" r:id="rId258"/>
    <p:sldId id="2595" r:id="rId259"/>
    <p:sldId id="2622" r:id="rId260"/>
    <p:sldId id="2533" r:id="rId261"/>
    <p:sldId id="2535" r:id="rId262"/>
    <p:sldId id="2540" r:id="rId263"/>
    <p:sldId id="2481" r:id="rId264"/>
    <p:sldId id="2616" r:id="rId265"/>
    <p:sldId id="2536" r:id="rId266"/>
    <p:sldId id="2578" r:id="rId267"/>
    <p:sldId id="2541" r:id="rId268"/>
    <p:sldId id="2543" r:id="rId269"/>
    <p:sldId id="2542" r:id="rId270"/>
    <p:sldId id="2544" r:id="rId271"/>
    <p:sldId id="2586" r:id="rId272"/>
    <p:sldId id="2547" r:id="rId273"/>
    <p:sldId id="2587" r:id="rId274"/>
    <p:sldId id="2579" r:id="rId275"/>
    <p:sldId id="2548" r:id="rId276"/>
    <p:sldId id="2550" r:id="rId277"/>
    <p:sldId id="2551" r:id="rId278"/>
    <p:sldId id="2552" r:id="rId279"/>
    <p:sldId id="2553" r:id="rId280"/>
    <p:sldId id="2554" r:id="rId281"/>
    <p:sldId id="2590" r:id="rId282"/>
    <p:sldId id="2589" r:id="rId283"/>
    <p:sldId id="2592" r:id="rId284"/>
    <p:sldId id="2556" r:id="rId285"/>
    <p:sldId id="2580" r:id="rId286"/>
    <p:sldId id="2561" r:id="rId287"/>
    <p:sldId id="2570" r:id="rId288"/>
    <p:sldId id="2562" r:id="rId289"/>
    <p:sldId id="2569" r:id="rId290"/>
    <p:sldId id="2574" r:id="rId291"/>
    <p:sldId id="2565" r:id="rId292"/>
    <p:sldId id="2566" r:id="rId293"/>
    <p:sldId id="2482" r:id="rId294"/>
    <p:sldId id="2483" r:id="rId295"/>
    <p:sldId id="2581" r:id="rId296"/>
    <p:sldId id="2504" r:id="rId297"/>
    <p:sldId id="2588" r:id="rId298"/>
    <p:sldId id="2505" r:id="rId299"/>
    <p:sldId id="2506" r:id="rId300"/>
    <p:sldId id="2508" r:id="rId301"/>
    <p:sldId id="2509" r:id="rId302"/>
    <p:sldId id="2510" r:id="rId303"/>
    <p:sldId id="2558" r:id="rId304"/>
    <p:sldId id="2582" r:id="rId305"/>
    <p:sldId id="2511" r:id="rId306"/>
    <p:sldId id="2583" r:id="rId307"/>
    <p:sldId id="2513" r:id="rId308"/>
    <p:sldId id="2514" r:id="rId309"/>
    <p:sldId id="2515" r:id="rId310"/>
    <p:sldId id="2516" r:id="rId311"/>
    <p:sldId id="2517" r:id="rId312"/>
    <p:sldId id="2518" r:id="rId313"/>
    <p:sldId id="2519" r:id="rId314"/>
    <p:sldId id="2701" r:id="rId315"/>
    <p:sldId id="2496" r:id="rId316"/>
    <p:sldId id="2521" r:id="rId317"/>
    <p:sldId id="2584" r:id="rId318"/>
    <p:sldId id="2559" r:id="rId319"/>
    <p:sldId id="2575" r:id="rId320"/>
    <p:sldId id="2594" r:id="rId321"/>
    <p:sldId id="2741" r:id="rId322"/>
    <p:sldId id="2740" r:id="rId323"/>
    <p:sldId id="1269" r:id="rId324"/>
    <p:sldId id="1258" r:id="rId325"/>
    <p:sldId id="1259" r:id="rId326"/>
    <p:sldId id="1260" r:id="rId327"/>
    <p:sldId id="1261" r:id="rId328"/>
    <p:sldId id="1262" r:id="rId329"/>
    <p:sldId id="1263" r:id="rId330"/>
    <p:sldId id="1272" r:id="rId331"/>
    <p:sldId id="1958" r:id="rId332"/>
    <p:sldId id="1273" r:id="rId333"/>
    <p:sldId id="1365" r:id="rId334"/>
    <p:sldId id="1470" r:id="rId335"/>
    <p:sldId id="1959" r:id="rId336"/>
    <p:sldId id="1960" r:id="rId337"/>
    <p:sldId id="1961" r:id="rId338"/>
    <p:sldId id="1965" r:id="rId339"/>
    <p:sldId id="2133" r:id="rId340"/>
    <p:sldId id="2617" r:id="rId341"/>
    <p:sldId id="2618" r:id="rId342"/>
    <p:sldId id="2619" r:id="rId343"/>
    <p:sldId id="2647" r:id="rId344"/>
    <p:sldId id="2734" r:id="rId345"/>
    <p:sldId id="2186" r:id="rId346"/>
    <p:sldId id="2644" r:id="rId347"/>
  </p:sldIdLst>
  <p:sldSz cx="9144000" cy="6858000" type="screen4x3"/>
  <p:notesSz cx="9931400" cy="6794500"/>
  <p:defaultTextStyle>
    <a:defPPr>
      <a:defRPr lang="en-US"/>
    </a:defPPr>
    <a:lvl1pPr algn="l" rtl="0" fontAlgn="base">
      <a:spcBef>
        <a:spcPct val="0"/>
      </a:spcBef>
      <a:spcAft>
        <a:spcPct val="0"/>
      </a:spcAft>
      <a:defRPr sz="1400" kern="1200">
        <a:solidFill>
          <a:schemeClr val="tx1"/>
        </a:solidFill>
        <a:latin typeface="Verdana" pitchFamily="34" charset="0"/>
        <a:ea typeface="+mn-ea"/>
        <a:cs typeface="Times New Roman" pitchFamily="18" charset="0"/>
      </a:defRPr>
    </a:lvl1pPr>
    <a:lvl2pPr marL="457200" algn="l" rtl="0" fontAlgn="base">
      <a:spcBef>
        <a:spcPct val="0"/>
      </a:spcBef>
      <a:spcAft>
        <a:spcPct val="0"/>
      </a:spcAft>
      <a:defRPr sz="1400" kern="1200">
        <a:solidFill>
          <a:schemeClr val="tx1"/>
        </a:solidFill>
        <a:latin typeface="Verdana" pitchFamily="34" charset="0"/>
        <a:ea typeface="+mn-ea"/>
        <a:cs typeface="Times New Roman" pitchFamily="18" charset="0"/>
      </a:defRPr>
    </a:lvl2pPr>
    <a:lvl3pPr marL="914400" algn="l" rtl="0" fontAlgn="base">
      <a:spcBef>
        <a:spcPct val="0"/>
      </a:spcBef>
      <a:spcAft>
        <a:spcPct val="0"/>
      </a:spcAft>
      <a:defRPr sz="1400" kern="1200">
        <a:solidFill>
          <a:schemeClr val="tx1"/>
        </a:solidFill>
        <a:latin typeface="Verdana" pitchFamily="34" charset="0"/>
        <a:ea typeface="+mn-ea"/>
        <a:cs typeface="Times New Roman" pitchFamily="18" charset="0"/>
      </a:defRPr>
    </a:lvl3pPr>
    <a:lvl4pPr marL="1371600" algn="l" rtl="0" fontAlgn="base">
      <a:spcBef>
        <a:spcPct val="0"/>
      </a:spcBef>
      <a:spcAft>
        <a:spcPct val="0"/>
      </a:spcAft>
      <a:defRPr sz="1400" kern="1200">
        <a:solidFill>
          <a:schemeClr val="tx1"/>
        </a:solidFill>
        <a:latin typeface="Verdana" pitchFamily="34" charset="0"/>
        <a:ea typeface="+mn-ea"/>
        <a:cs typeface="Times New Roman" pitchFamily="18" charset="0"/>
      </a:defRPr>
    </a:lvl4pPr>
    <a:lvl5pPr marL="1828800" algn="l" rtl="0" fontAlgn="base">
      <a:spcBef>
        <a:spcPct val="0"/>
      </a:spcBef>
      <a:spcAft>
        <a:spcPct val="0"/>
      </a:spcAft>
      <a:defRPr sz="1400" kern="1200">
        <a:solidFill>
          <a:schemeClr val="tx1"/>
        </a:solidFill>
        <a:latin typeface="Verdana" pitchFamily="34" charset="0"/>
        <a:ea typeface="+mn-ea"/>
        <a:cs typeface="Times New Roman" pitchFamily="18" charset="0"/>
      </a:defRPr>
    </a:lvl5pPr>
    <a:lvl6pPr marL="2286000" algn="l" defTabSz="914400" rtl="0" eaLnBrk="1" latinLnBrk="0" hangingPunct="1">
      <a:defRPr sz="1400" kern="1200">
        <a:solidFill>
          <a:schemeClr val="tx1"/>
        </a:solidFill>
        <a:latin typeface="Verdana" pitchFamily="34" charset="0"/>
        <a:ea typeface="+mn-ea"/>
        <a:cs typeface="Times New Roman" pitchFamily="18" charset="0"/>
      </a:defRPr>
    </a:lvl6pPr>
    <a:lvl7pPr marL="2743200" algn="l" defTabSz="914400" rtl="0" eaLnBrk="1" latinLnBrk="0" hangingPunct="1">
      <a:defRPr sz="1400" kern="1200">
        <a:solidFill>
          <a:schemeClr val="tx1"/>
        </a:solidFill>
        <a:latin typeface="Verdana" pitchFamily="34" charset="0"/>
        <a:ea typeface="+mn-ea"/>
        <a:cs typeface="Times New Roman" pitchFamily="18" charset="0"/>
      </a:defRPr>
    </a:lvl7pPr>
    <a:lvl8pPr marL="3200400" algn="l" defTabSz="914400" rtl="0" eaLnBrk="1" latinLnBrk="0" hangingPunct="1">
      <a:defRPr sz="1400" kern="1200">
        <a:solidFill>
          <a:schemeClr val="tx1"/>
        </a:solidFill>
        <a:latin typeface="Verdana" pitchFamily="34" charset="0"/>
        <a:ea typeface="+mn-ea"/>
        <a:cs typeface="Times New Roman" pitchFamily="18" charset="0"/>
      </a:defRPr>
    </a:lvl8pPr>
    <a:lvl9pPr marL="3657600" algn="l" defTabSz="914400" rtl="0" eaLnBrk="1" latinLnBrk="0" hangingPunct="1">
      <a:defRPr sz="1400" kern="1200">
        <a:solidFill>
          <a:schemeClr val="tx1"/>
        </a:solidFill>
        <a:latin typeface="Verdana" pitchFamily="34" charset="0"/>
        <a:ea typeface="+mn-ea"/>
        <a:cs typeface="Times New Roman" pitchFamily="18" charset="0"/>
      </a:defRPr>
    </a:lvl9pPr>
  </p:defaultTextStyle>
  <p:extLst>
    <p:ext uri="{EFAFB233-063F-42B5-8137-9DF3F51BA10A}">
      <p15:sldGuideLst xmlns:p15="http://schemas.microsoft.com/office/powerpoint/2012/main">
        <p15:guide id="1" orient="horz" pos="312" userDrawn="1">
          <p15:clr>
            <a:srgbClr val="A4A3A4"/>
          </p15:clr>
        </p15:guide>
        <p15:guide id="3" orient="horz" pos="4032" userDrawn="1">
          <p15:clr>
            <a:srgbClr val="A4A3A4"/>
          </p15:clr>
        </p15:guide>
        <p15:guide id="4" orient="horz" pos="1200" userDrawn="1">
          <p15:clr>
            <a:srgbClr val="A4A3A4"/>
          </p15:clr>
        </p15:guide>
        <p15:guide id="6" pos="912" userDrawn="1">
          <p15:clr>
            <a:srgbClr val="A4A3A4"/>
          </p15:clr>
        </p15:guide>
        <p15:guide id="7" pos="120" userDrawn="1">
          <p15:clr>
            <a:srgbClr val="A4A3A4"/>
          </p15:clr>
        </p15:guide>
        <p15:guide id="8" pos="2616" userDrawn="1">
          <p15:clr>
            <a:srgbClr val="A4A3A4"/>
          </p15:clr>
        </p15:guide>
        <p15:guide id="9" pos="288" userDrawn="1">
          <p15:clr>
            <a:srgbClr val="A4A3A4"/>
          </p15:clr>
        </p15:guide>
        <p15:guide id="10" pos="1632" userDrawn="1">
          <p15:clr>
            <a:srgbClr val="A4A3A4"/>
          </p15:clr>
        </p15:guide>
        <p15:guide id="11" pos="528" userDrawn="1">
          <p15:clr>
            <a:srgbClr val="A4A3A4"/>
          </p15:clr>
        </p15:guide>
        <p15:guide id="12" orient="horz" pos="624" userDrawn="1">
          <p15:clr>
            <a:srgbClr val="A4A3A4"/>
          </p15:clr>
        </p15:guide>
        <p15:guide id="13" orient="horz" pos="3600" userDrawn="1">
          <p15:clr>
            <a:srgbClr val="A4A3A4"/>
          </p15:clr>
        </p15:guide>
        <p15:guide id="14" orient="horz" pos="1920" userDrawn="1">
          <p15:clr>
            <a:srgbClr val="A4A3A4"/>
          </p15:clr>
        </p15:guide>
        <p15:guide id="15" pos="192">
          <p15:clr>
            <a:srgbClr val="A4A3A4"/>
          </p15:clr>
        </p15:guide>
        <p15:guide id="16" pos="2304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0033CC"/>
    <a:srgbClr val="1D2C55"/>
    <a:srgbClr val="003399"/>
    <a:srgbClr val="ECECEC"/>
    <a:srgbClr val="DBDBDB"/>
    <a:srgbClr val="F2F2F2"/>
    <a:srgbClr val="69A12B"/>
    <a:srgbClr val="72BFC5"/>
    <a:srgbClr val="BBE0E3"/>
    <a:srgbClr val="CCECFF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1176" autoAdjust="0"/>
    <p:restoredTop sz="94434" autoAdjust="0"/>
  </p:normalViewPr>
  <p:slideViewPr>
    <p:cSldViewPr snapToGrid="0" showGuides="1">
      <p:cViewPr varScale="1">
        <p:scale>
          <a:sx n="71" d="100"/>
          <a:sy n="71" d="100"/>
        </p:scale>
        <p:origin x="1452" y="60"/>
      </p:cViewPr>
      <p:guideLst>
        <p:guide orient="horz" pos="312"/>
        <p:guide orient="horz" pos="4032"/>
        <p:guide orient="horz" pos="1200"/>
        <p:guide pos="912"/>
        <p:guide pos="120"/>
        <p:guide pos="2616"/>
        <p:guide pos="288"/>
        <p:guide pos="1632"/>
        <p:guide pos="528"/>
        <p:guide orient="horz" pos="624"/>
        <p:guide orient="horz" pos="3600"/>
        <p:guide orient="horz" pos="1920"/>
        <p:guide pos="192"/>
        <p:guide pos="2304"/>
      </p:guideLst>
    </p:cSldViewPr>
  </p:slideViewPr>
  <p:notesTextViewPr>
    <p:cViewPr>
      <p:scale>
        <a:sx n="100" d="100"/>
        <a:sy n="100" d="100"/>
      </p:scale>
      <p:origin x="0" y="0"/>
    </p:cViewPr>
  </p:notesTextViewPr>
  <p:sorterViewPr>
    <p:cViewPr>
      <p:scale>
        <a:sx n="75" d="100"/>
        <a:sy n="75" d="100"/>
      </p:scale>
      <p:origin x="0" y="20352"/>
    </p:cViewPr>
  </p:sorterViewPr>
  <p:gridSpacing cx="45005" cy="45005"/>
</p:viewPr>
</file>

<file path=ppt/_rels/presentation.xml.rels><?xml version="1.0" encoding="UTF-8" standalone="yes"?>
<Relationships xmlns="http://schemas.openxmlformats.org/package/2006/relationships"><Relationship Id="rId117" Type="http://schemas.openxmlformats.org/officeDocument/2006/relationships/slide" Target="slides/slide99.xml"/><Relationship Id="rId299" Type="http://schemas.openxmlformats.org/officeDocument/2006/relationships/slide" Target="slides/slide281.xml"/><Relationship Id="rId21" Type="http://schemas.openxmlformats.org/officeDocument/2006/relationships/slide" Target="slides/slide3.xml"/><Relationship Id="rId63" Type="http://schemas.openxmlformats.org/officeDocument/2006/relationships/slide" Target="slides/slide45.xml"/><Relationship Id="rId159" Type="http://schemas.openxmlformats.org/officeDocument/2006/relationships/slide" Target="slides/slide141.xml"/><Relationship Id="rId324" Type="http://schemas.openxmlformats.org/officeDocument/2006/relationships/slide" Target="slides/slide306.xml"/><Relationship Id="rId170" Type="http://schemas.openxmlformats.org/officeDocument/2006/relationships/slide" Target="slides/slide152.xml"/><Relationship Id="rId226" Type="http://schemas.openxmlformats.org/officeDocument/2006/relationships/slide" Target="slides/slide208.xml"/><Relationship Id="rId268" Type="http://schemas.openxmlformats.org/officeDocument/2006/relationships/slide" Target="slides/slide250.xml"/><Relationship Id="rId32" Type="http://schemas.openxmlformats.org/officeDocument/2006/relationships/slide" Target="slides/slide14.xml"/><Relationship Id="rId74" Type="http://schemas.openxmlformats.org/officeDocument/2006/relationships/slide" Target="slides/slide56.xml"/><Relationship Id="rId128" Type="http://schemas.openxmlformats.org/officeDocument/2006/relationships/slide" Target="slides/slide110.xml"/><Relationship Id="rId335" Type="http://schemas.openxmlformats.org/officeDocument/2006/relationships/slide" Target="slides/slide317.xml"/><Relationship Id="rId5" Type="http://schemas.openxmlformats.org/officeDocument/2006/relationships/slideMaster" Target="slideMasters/slideMaster5.xml"/><Relationship Id="rId181" Type="http://schemas.openxmlformats.org/officeDocument/2006/relationships/slide" Target="slides/slide163.xml"/><Relationship Id="rId237" Type="http://schemas.openxmlformats.org/officeDocument/2006/relationships/slide" Target="slides/slide219.xml"/><Relationship Id="rId279" Type="http://schemas.openxmlformats.org/officeDocument/2006/relationships/slide" Target="slides/slide261.xml"/><Relationship Id="rId43" Type="http://schemas.openxmlformats.org/officeDocument/2006/relationships/slide" Target="slides/slide25.xml"/><Relationship Id="rId139" Type="http://schemas.openxmlformats.org/officeDocument/2006/relationships/slide" Target="slides/slide121.xml"/><Relationship Id="rId290" Type="http://schemas.openxmlformats.org/officeDocument/2006/relationships/slide" Target="slides/slide272.xml"/><Relationship Id="rId304" Type="http://schemas.openxmlformats.org/officeDocument/2006/relationships/slide" Target="slides/slide286.xml"/><Relationship Id="rId346" Type="http://schemas.openxmlformats.org/officeDocument/2006/relationships/slide" Target="slides/slide328.xml"/><Relationship Id="rId85" Type="http://schemas.openxmlformats.org/officeDocument/2006/relationships/slide" Target="slides/slide67.xml"/><Relationship Id="rId150" Type="http://schemas.openxmlformats.org/officeDocument/2006/relationships/slide" Target="slides/slide132.xml"/><Relationship Id="rId192" Type="http://schemas.openxmlformats.org/officeDocument/2006/relationships/slide" Target="slides/slide174.xml"/><Relationship Id="rId206" Type="http://schemas.openxmlformats.org/officeDocument/2006/relationships/slide" Target="slides/slide188.xml"/><Relationship Id="rId248" Type="http://schemas.openxmlformats.org/officeDocument/2006/relationships/slide" Target="slides/slide230.xml"/><Relationship Id="rId12" Type="http://schemas.openxmlformats.org/officeDocument/2006/relationships/slideMaster" Target="slideMasters/slideMaster12.xml"/><Relationship Id="rId108" Type="http://schemas.openxmlformats.org/officeDocument/2006/relationships/slide" Target="slides/slide90.xml"/><Relationship Id="rId315" Type="http://schemas.openxmlformats.org/officeDocument/2006/relationships/slide" Target="slides/slide297.xml"/><Relationship Id="rId54" Type="http://schemas.openxmlformats.org/officeDocument/2006/relationships/slide" Target="slides/slide36.xml"/><Relationship Id="rId96" Type="http://schemas.openxmlformats.org/officeDocument/2006/relationships/slide" Target="slides/slide78.xml"/><Relationship Id="rId161" Type="http://schemas.openxmlformats.org/officeDocument/2006/relationships/slide" Target="slides/slide143.xml"/><Relationship Id="rId217" Type="http://schemas.openxmlformats.org/officeDocument/2006/relationships/slide" Target="slides/slide199.xml"/><Relationship Id="rId259" Type="http://schemas.openxmlformats.org/officeDocument/2006/relationships/slide" Target="slides/slide241.xml"/><Relationship Id="rId23" Type="http://schemas.openxmlformats.org/officeDocument/2006/relationships/slide" Target="slides/slide5.xml"/><Relationship Id="rId119" Type="http://schemas.openxmlformats.org/officeDocument/2006/relationships/slide" Target="slides/slide101.xml"/><Relationship Id="rId270" Type="http://schemas.openxmlformats.org/officeDocument/2006/relationships/slide" Target="slides/slide252.xml"/><Relationship Id="rId326" Type="http://schemas.openxmlformats.org/officeDocument/2006/relationships/slide" Target="slides/slide308.xml"/><Relationship Id="rId65" Type="http://schemas.openxmlformats.org/officeDocument/2006/relationships/slide" Target="slides/slide47.xml"/><Relationship Id="rId130" Type="http://schemas.openxmlformats.org/officeDocument/2006/relationships/slide" Target="slides/slide112.xml"/><Relationship Id="rId172" Type="http://schemas.openxmlformats.org/officeDocument/2006/relationships/slide" Target="slides/slide154.xml"/><Relationship Id="rId228" Type="http://schemas.openxmlformats.org/officeDocument/2006/relationships/slide" Target="slides/slide210.xml"/><Relationship Id="rId281" Type="http://schemas.openxmlformats.org/officeDocument/2006/relationships/slide" Target="slides/slide263.xml"/><Relationship Id="rId337" Type="http://schemas.openxmlformats.org/officeDocument/2006/relationships/slide" Target="slides/slide319.xml"/><Relationship Id="rId34" Type="http://schemas.openxmlformats.org/officeDocument/2006/relationships/slide" Target="slides/slide16.xml"/><Relationship Id="rId76" Type="http://schemas.openxmlformats.org/officeDocument/2006/relationships/slide" Target="slides/slide58.xml"/><Relationship Id="rId141" Type="http://schemas.openxmlformats.org/officeDocument/2006/relationships/slide" Target="slides/slide123.xml"/><Relationship Id="rId7" Type="http://schemas.openxmlformats.org/officeDocument/2006/relationships/slideMaster" Target="slideMasters/slideMaster7.xml"/><Relationship Id="rId183" Type="http://schemas.openxmlformats.org/officeDocument/2006/relationships/slide" Target="slides/slide165.xml"/><Relationship Id="rId239" Type="http://schemas.openxmlformats.org/officeDocument/2006/relationships/slide" Target="slides/slide221.xml"/><Relationship Id="rId250" Type="http://schemas.openxmlformats.org/officeDocument/2006/relationships/slide" Target="slides/slide232.xml"/><Relationship Id="rId292" Type="http://schemas.openxmlformats.org/officeDocument/2006/relationships/slide" Target="slides/slide274.xml"/><Relationship Id="rId306" Type="http://schemas.openxmlformats.org/officeDocument/2006/relationships/slide" Target="slides/slide288.xml"/><Relationship Id="rId45" Type="http://schemas.openxmlformats.org/officeDocument/2006/relationships/slide" Target="slides/slide27.xml"/><Relationship Id="rId87" Type="http://schemas.openxmlformats.org/officeDocument/2006/relationships/slide" Target="slides/slide69.xml"/><Relationship Id="rId110" Type="http://schemas.openxmlformats.org/officeDocument/2006/relationships/slide" Target="slides/slide92.xml"/><Relationship Id="rId348" Type="http://schemas.openxmlformats.org/officeDocument/2006/relationships/notesMaster" Target="notesMasters/notesMaster1.xml"/><Relationship Id="rId152" Type="http://schemas.openxmlformats.org/officeDocument/2006/relationships/slide" Target="slides/slide134.xml"/><Relationship Id="rId194" Type="http://schemas.openxmlformats.org/officeDocument/2006/relationships/slide" Target="slides/slide176.xml"/><Relationship Id="rId208" Type="http://schemas.openxmlformats.org/officeDocument/2006/relationships/slide" Target="slides/slide190.xml"/><Relationship Id="rId261" Type="http://schemas.openxmlformats.org/officeDocument/2006/relationships/slide" Target="slides/slide243.xml"/><Relationship Id="rId14" Type="http://schemas.openxmlformats.org/officeDocument/2006/relationships/slideMaster" Target="slideMasters/slideMaster14.xml"/><Relationship Id="rId56" Type="http://schemas.openxmlformats.org/officeDocument/2006/relationships/slide" Target="slides/slide38.xml"/><Relationship Id="rId317" Type="http://schemas.openxmlformats.org/officeDocument/2006/relationships/slide" Target="slides/slide299.xml"/><Relationship Id="rId98" Type="http://schemas.openxmlformats.org/officeDocument/2006/relationships/slide" Target="slides/slide80.xml"/><Relationship Id="rId121" Type="http://schemas.openxmlformats.org/officeDocument/2006/relationships/slide" Target="slides/slide103.xml"/><Relationship Id="rId163" Type="http://schemas.openxmlformats.org/officeDocument/2006/relationships/slide" Target="slides/slide145.xml"/><Relationship Id="rId219" Type="http://schemas.openxmlformats.org/officeDocument/2006/relationships/slide" Target="slides/slide201.xml"/><Relationship Id="rId230" Type="http://schemas.openxmlformats.org/officeDocument/2006/relationships/slide" Target="slides/slide212.xml"/><Relationship Id="rId251" Type="http://schemas.openxmlformats.org/officeDocument/2006/relationships/slide" Target="slides/slide233.xml"/><Relationship Id="rId25" Type="http://schemas.openxmlformats.org/officeDocument/2006/relationships/slide" Target="slides/slide7.xml"/><Relationship Id="rId46" Type="http://schemas.openxmlformats.org/officeDocument/2006/relationships/slide" Target="slides/slide28.xml"/><Relationship Id="rId67" Type="http://schemas.openxmlformats.org/officeDocument/2006/relationships/slide" Target="slides/slide49.xml"/><Relationship Id="rId272" Type="http://schemas.openxmlformats.org/officeDocument/2006/relationships/slide" Target="slides/slide254.xml"/><Relationship Id="rId293" Type="http://schemas.openxmlformats.org/officeDocument/2006/relationships/slide" Target="slides/slide275.xml"/><Relationship Id="rId307" Type="http://schemas.openxmlformats.org/officeDocument/2006/relationships/slide" Target="slides/slide289.xml"/><Relationship Id="rId328" Type="http://schemas.openxmlformats.org/officeDocument/2006/relationships/slide" Target="slides/slide310.xml"/><Relationship Id="rId349" Type="http://schemas.openxmlformats.org/officeDocument/2006/relationships/handoutMaster" Target="handoutMasters/handoutMaster1.xml"/><Relationship Id="rId88" Type="http://schemas.openxmlformats.org/officeDocument/2006/relationships/slide" Target="slides/slide70.xml"/><Relationship Id="rId111" Type="http://schemas.openxmlformats.org/officeDocument/2006/relationships/slide" Target="slides/slide93.xml"/><Relationship Id="rId132" Type="http://schemas.openxmlformats.org/officeDocument/2006/relationships/slide" Target="slides/slide114.xml"/><Relationship Id="rId153" Type="http://schemas.openxmlformats.org/officeDocument/2006/relationships/slide" Target="slides/slide135.xml"/><Relationship Id="rId174" Type="http://schemas.openxmlformats.org/officeDocument/2006/relationships/slide" Target="slides/slide156.xml"/><Relationship Id="rId195" Type="http://schemas.openxmlformats.org/officeDocument/2006/relationships/slide" Target="slides/slide177.xml"/><Relationship Id="rId209" Type="http://schemas.openxmlformats.org/officeDocument/2006/relationships/slide" Target="slides/slide191.xml"/><Relationship Id="rId220" Type="http://schemas.openxmlformats.org/officeDocument/2006/relationships/slide" Target="slides/slide202.xml"/><Relationship Id="rId241" Type="http://schemas.openxmlformats.org/officeDocument/2006/relationships/slide" Target="slides/slide223.xml"/><Relationship Id="rId15" Type="http://schemas.openxmlformats.org/officeDocument/2006/relationships/slideMaster" Target="slideMasters/slideMaster15.xml"/><Relationship Id="rId36" Type="http://schemas.openxmlformats.org/officeDocument/2006/relationships/slide" Target="slides/slide18.xml"/><Relationship Id="rId57" Type="http://schemas.openxmlformats.org/officeDocument/2006/relationships/slide" Target="slides/slide39.xml"/><Relationship Id="rId262" Type="http://schemas.openxmlformats.org/officeDocument/2006/relationships/slide" Target="slides/slide244.xml"/><Relationship Id="rId283" Type="http://schemas.openxmlformats.org/officeDocument/2006/relationships/slide" Target="slides/slide265.xml"/><Relationship Id="rId318" Type="http://schemas.openxmlformats.org/officeDocument/2006/relationships/slide" Target="slides/slide300.xml"/><Relationship Id="rId339" Type="http://schemas.openxmlformats.org/officeDocument/2006/relationships/slide" Target="slides/slide321.xml"/><Relationship Id="rId78" Type="http://schemas.openxmlformats.org/officeDocument/2006/relationships/slide" Target="slides/slide60.xml"/><Relationship Id="rId99" Type="http://schemas.openxmlformats.org/officeDocument/2006/relationships/slide" Target="slides/slide81.xml"/><Relationship Id="rId101" Type="http://schemas.openxmlformats.org/officeDocument/2006/relationships/slide" Target="slides/slide83.xml"/><Relationship Id="rId122" Type="http://schemas.openxmlformats.org/officeDocument/2006/relationships/slide" Target="slides/slide104.xml"/><Relationship Id="rId143" Type="http://schemas.openxmlformats.org/officeDocument/2006/relationships/slide" Target="slides/slide125.xml"/><Relationship Id="rId164" Type="http://schemas.openxmlformats.org/officeDocument/2006/relationships/slide" Target="slides/slide146.xml"/><Relationship Id="rId185" Type="http://schemas.openxmlformats.org/officeDocument/2006/relationships/slide" Target="slides/slide167.xml"/><Relationship Id="rId350" Type="http://schemas.openxmlformats.org/officeDocument/2006/relationships/presProps" Target="presProps.xml"/><Relationship Id="rId9" Type="http://schemas.openxmlformats.org/officeDocument/2006/relationships/slideMaster" Target="slideMasters/slideMaster9.xml"/><Relationship Id="rId210" Type="http://schemas.openxmlformats.org/officeDocument/2006/relationships/slide" Target="slides/slide192.xml"/><Relationship Id="rId26" Type="http://schemas.openxmlformats.org/officeDocument/2006/relationships/slide" Target="slides/slide8.xml"/><Relationship Id="rId231" Type="http://schemas.openxmlformats.org/officeDocument/2006/relationships/slide" Target="slides/slide213.xml"/><Relationship Id="rId252" Type="http://schemas.openxmlformats.org/officeDocument/2006/relationships/slide" Target="slides/slide234.xml"/><Relationship Id="rId273" Type="http://schemas.openxmlformats.org/officeDocument/2006/relationships/slide" Target="slides/slide255.xml"/><Relationship Id="rId294" Type="http://schemas.openxmlformats.org/officeDocument/2006/relationships/slide" Target="slides/slide276.xml"/><Relationship Id="rId308" Type="http://schemas.openxmlformats.org/officeDocument/2006/relationships/slide" Target="slides/slide290.xml"/><Relationship Id="rId329" Type="http://schemas.openxmlformats.org/officeDocument/2006/relationships/slide" Target="slides/slide311.xml"/><Relationship Id="rId47" Type="http://schemas.openxmlformats.org/officeDocument/2006/relationships/slide" Target="slides/slide29.xml"/><Relationship Id="rId68" Type="http://schemas.openxmlformats.org/officeDocument/2006/relationships/slide" Target="slides/slide50.xml"/><Relationship Id="rId89" Type="http://schemas.openxmlformats.org/officeDocument/2006/relationships/slide" Target="slides/slide71.xml"/><Relationship Id="rId112" Type="http://schemas.openxmlformats.org/officeDocument/2006/relationships/slide" Target="slides/slide94.xml"/><Relationship Id="rId133" Type="http://schemas.openxmlformats.org/officeDocument/2006/relationships/slide" Target="slides/slide115.xml"/><Relationship Id="rId154" Type="http://schemas.openxmlformats.org/officeDocument/2006/relationships/slide" Target="slides/slide136.xml"/><Relationship Id="rId175" Type="http://schemas.openxmlformats.org/officeDocument/2006/relationships/slide" Target="slides/slide157.xml"/><Relationship Id="rId340" Type="http://schemas.openxmlformats.org/officeDocument/2006/relationships/slide" Target="slides/slide322.xml"/><Relationship Id="rId196" Type="http://schemas.openxmlformats.org/officeDocument/2006/relationships/slide" Target="slides/slide178.xml"/><Relationship Id="rId200" Type="http://schemas.openxmlformats.org/officeDocument/2006/relationships/slide" Target="slides/slide182.xml"/><Relationship Id="rId16" Type="http://schemas.openxmlformats.org/officeDocument/2006/relationships/slideMaster" Target="slideMasters/slideMaster16.xml"/><Relationship Id="rId221" Type="http://schemas.openxmlformats.org/officeDocument/2006/relationships/slide" Target="slides/slide203.xml"/><Relationship Id="rId242" Type="http://schemas.openxmlformats.org/officeDocument/2006/relationships/slide" Target="slides/slide224.xml"/><Relationship Id="rId263" Type="http://schemas.openxmlformats.org/officeDocument/2006/relationships/slide" Target="slides/slide245.xml"/><Relationship Id="rId284" Type="http://schemas.openxmlformats.org/officeDocument/2006/relationships/slide" Target="slides/slide266.xml"/><Relationship Id="rId319" Type="http://schemas.openxmlformats.org/officeDocument/2006/relationships/slide" Target="slides/slide301.xml"/><Relationship Id="rId37" Type="http://schemas.openxmlformats.org/officeDocument/2006/relationships/slide" Target="slides/slide19.xml"/><Relationship Id="rId58" Type="http://schemas.openxmlformats.org/officeDocument/2006/relationships/slide" Target="slides/slide40.xml"/><Relationship Id="rId79" Type="http://schemas.openxmlformats.org/officeDocument/2006/relationships/slide" Target="slides/slide61.xml"/><Relationship Id="rId102" Type="http://schemas.openxmlformats.org/officeDocument/2006/relationships/slide" Target="slides/slide84.xml"/><Relationship Id="rId123" Type="http://schemas.openxmlformats.org/officeDocument/2006/relationships/slide" Target="slides/slide105.xml"/><Relationship Id="rId144" Type="http://schemas.openxmlformats.org/officeDocument/2006/relationships/slide" Target="slides/slide126.xml"/><Relationship Id="rId330" Type="http://schemas.openxmlformats.org/officeDocument/2006/relationships/slide" Target="slides/slide312.xml"/><Relationship Id="rId90" Type="http://schemas.openxmlformats.org/officeDocument/2006/relationships/slide" Target="slides/slide72.xml"/><Relationship Id="rId165" Type="http://schemas.openxmlformats.org/officeDocument/2006/relationships/slide" Target="slides/slide147.xml"/><Relationship Id="rId186" Type="http://schemas.openxmlformats.org/officeDocument/2006/relationships/slide" Target="slides/slide168.xml"/><Relationship Id="rId351" Type="http://schemas.openxmlformats.org/officeDocument/2006/relationships/viewProps" Target="viewProps.xml"/><Relationship Id="rId211" Type="http://schemas.openxmlformats.org/officeDocument/2006/relationships/slide" Target="slides/slide193.xml"/><Relationship Id="rId232" Type="http://schemas.openxmlformats.org/officeDocument/2006/relationships/slide" Target="slides/slide214.xml"/><Relationship Id="rId253" Type="http://schemas.openxmlformats.org/officeDocument/2006/relationships/slide" Target="slides/slide235.xml"/><Relationship Id="rId274" Type="http://schemas.openxmlformats.org/officeDocument/2006/relationships/slide" Target="slides/slide256.xml"/><Relationship Id="rId295" Type="http://schemas.openxmlformats.org/officeDocument/2006/relationships/slide" Target="slides/slide277.xml"/><Relationship Id="rId309" Type="http://schemas.openxmlformats.org/officeDocument/2006/relationships/slide" Target="slides/slide291.xml"/><Relationship Id="rId27" Type="http://schemas.openxmlformats.org/officeDocument/2006/relationships/slide" Target="slides/slide9.xml"/><Relationship Id="rId48" Type="http://schemas.openxmlformats.org/officeDocument/2006/relationships/slide" Target="slides/slide30.xml"/><Relationship Id="rId69" Type="http://schemas.openxmlformats.org/officeDocument/2006/relationships/slide" Target="slides/slide51.xml"/><Relationship Id="rId113" Type="http://schemas.openxmlformats.org/officeDocument/2006/relationships/slide" Target="slides/slide95.xml"/><Relationship Id="rId134" Type="http://schemas.openxmlformats.org/officeDocument/2006/relationships/slide" Target="slides/slide116.xml"/><Relationship Id="rId320" Type="http://schemas.openxmlformats.org/officeDocument/2006/relationships/slide" Target="slides/slide302.xml"/><Relationship Id="rId80" Type="http://schemas.openxmlformats.org/officeDocument/2006/relationships/slide" Target="slides/slide62.xml"/><Relationship Id="rId155" Type="http://schemas.openxmlformats.org/officeDocument/2006/relationships/slide" Target="slides/slide137.xml"/><Relationship Id="rId176" Type="http://schemas.openxmlformats.org/officeDocument/2006/relationships/slide" Target="slides/slide158.xml"/><Relationship Id="rId197" Type="http://schemas.openxmlformats.org/officeDocument/2006/relationships/slide" Target="slides/slide179.xml"/><Relationship Id="rId341" Type="http://schemas.openxmlformats.org/officeDocument/2006/relationships/slide" Target="slides/slide323.xml"/><Relationship Id="rId201" Type="http://schemas.openxmlformats.org/officeDocument/2006/relationships/slide" Target="slides/slide183.xml"/><Relationship Id="rId222" Type="http://schemas.openxmlformats.org/officeDocument/2006/relationships/slide" Target="slides/slide204.xml"/><Relationship Id="rId243" Type="http://schemas.openxmlformats.org/officeDocument/2006/relationships/slide" Target="slides/slide225.xml"/><Relationship Id="rId264" Type="http://schemas.openxmlformats.org/officeDocument/2006/relationships/slide" Target="slides/slide246.xml"/><Relationship Id="rId285" Type="http://schemas.openxmlformats.org/officeDocument/2006/relationships/slide" Target="slides/slide267.xml"/><Relationship Id="rId17" Type="http://schemas.openxmlformats.org/officeDocument/2006/relationships/slideMaster" Target="slideMasters/slideMaster17.xml"/><Relationship Id="rId38" Type="http://schemas.openxmlformats.org/officeDocument/2006/relationships/slide" Target="slides/slide20.xml"/><Relationship Id="rId59" Type="http://schemas.openxmlformats.org/officeDocument/2006/relationships/slide" Target="slides/slide41.xml"/><Relationship Id="rId103" Type="http://schemas.openxmlformats.org/officeDocument/2006/relationships/slide" Target="slides/slide85.xml"/><Relationship Id="rId124" Type="http://schemas.openxmlformats.org/officeDocument/2006/relationships/slide" Target="slides/slide106.xml"/><Relationship Id="rId310" Type="http://schemas.openxmlformats.org/officeDocument/2006/relationships/slide" Target="slides/slide292.xml"/><Relationship Id="rId70" Type="http://schemas.openxmlformats.org/officeDocument/2006/relationships/slide" Target="slides/slide52.xml"/><Relationship Id="rId91" Type="http://schemas.openxmlformats.org/officeDocument/2006/relationships/slide" Target="slides/slide73.xml"/><Relationship Id="rId145" Type="http://schemas.openxmlformats.org/officeDocument/2006/relationships/slide" Target="slides/slide127.xml"/><Relationship Id="rId166" Type="http://schemas.openxmlformats.org/officeDocument/2006/relationships/slide" Target="slides/slide148.xml"/><Relationship Id="rId187" Type="http://schemas.openxmlformats.org/officeDocument/2006/relationships/slide" Target="slides/slide169.xml"/><Relationship Id="rId331" Type="http://schemas.openxmlformats.org/officeDocument/2006/relationships/slide" Target="slides/slide313.xml"/><Relationship Id="rId352" Type="http://schemas.openxmlformats.org/officeDocument/2006/relationships/theme" Target="theme/theme1.xml"/><Relationship Id="rId1" Type="http://schemas.openxmlformats.org/officeDocument/2006/relationships/slideMaster" Target="slideMasters/slideMaster1.xml"/><Relationship Id="rId212" Type="http://schemas.openxmlformats.org/officeDocument/2006/relationships/slide" Target="slides/slide194.xml"/><Relationship Id="rId233" Type="http://schemas.openxmlformats.org/officeDocument/2006/relationships/slide" Target="slides/slide215.xml"/><Relationship Id="rId254" Type="http://schemas.openxmlformats.org/officeDocument/2006/relationships/slide" Target="slides/slide236.xml"/><Relationship Id="rId28" Type="http://schemas.openxmlformats.org/officeDocument/2006/relationships/slide" Target="slides/slide10.xml"/><Relationship Id="rId49" Type="http://schemas.openxmlformats.org/officeDocument/2006/relationships/slide" Target="slides/slide31.xml"/><Relationship Id="rId114" Type="http://schemas.openxmlformats.org/officeDocument/2006/relationships/slide" Target="slides/slide96.xml"/><Relationship Id="rId275" Type="http://schemas.openxmlformats.org/officeDocument/2006/relationships/slide" Target="slides/slide257.xml"/><Relationship Id="rId296" Type="http://schemas.openxmlformats.org/officeDocument/2006/relationships/slide" Target="slides/slide278.xml"/><Relationship Id="rId300" Type="http://schemas.openxmlformats.org/officeDocument/2006/relationships/slide" Target="slides/slide282.xml"/><Relationship Id="rId60" Type="http://schemas.openxmlformats.org/officeDocument/2006/relationships/slide" Target="slides/slide42.xml"/><Relationship Id="rId81" Type="http://schemas.openxmlformats.org/officeDocument/2006/relationships/slide" Target="slides/slide63.xml"/><Relationship Id="rId135" Type="http://schemas.openxmlformats.org/officeDocument/2006/relationships/slide" Target="slides/slide117.xml"/><Relationship Id="rId156" Type="http://schemas.openxmlformats.org/officeDocument/2006/relationships/slide" Target="slides/slide138.xml"/><Relationship Id="rId177" Type="http://schemas.openxmlformats.org/officeDocument/2006/relationships/slide" Target="slides/slide159.xml"/><Relationship Id="rId198" Type="http://schemas.openxmlformats.org/officeDocument/2006/relationships/slide" Target="slides/slide180.xml"/><Relationship Id="rId321" Type="http://schemas.openxmlformats.org/officeDocument/2006/relationships/slide" Target="slides/slide303.xml"/><Relationship Id="rId342" Type="http://schemas.openxmlformats.org/officeDocument/2006/relationships/slide" Target="slides/slide324.xml"/><Relationship Id="rId202" Type="http://schemas.openxmlformats.org/officeDocument/2006/relationships/slide" Target="slides/slide184.xml"/><Relationship Id="rId223" Type="http://schemas.openxmlformats.org/officeDocument/2006/relationships/slide" Target="slides/slide205.xml"/><Relationship Id="rId244" Type="http://schemas.openxmlformats.org/officeDocument/2006/relationships/slide" Target="slides/slide226.xml"/><Relationship Id="rId18" Type="http://schemas.openxmlformats.org/officeDocument/2006/relationships/slideMaster" Target="slideMasters/slideMaster18.xml"/><Relationship Id="rId39" Type="http://schemas.openxmlformats.org/officeDocument/2006/relationships/slide" Target="slides/slide21.xml"/><Relationship Id="rId265" Type="http://schemas.openxmlformats.org/officeDocument/2006/relationships/slide" Target="slides/slide247.xml"/><Relationship Id="rId286" Type="http://schemas.openxmlformats.org/officeDocument/2006/relationships/slide" Target="slides/slide268.xml"/><Relationship Id="rId50" Type="http://schemas.openxmlformats.org/officeDocument/2006/relationships/slide" Target="slides/slide32.xml"/><Relationship Id="rId104" Type="http://schemas.openxmlformats.org/officeDocument/2006/relationships/slide" Target="slides/slide86.xml"/><Relationship Id="rId125" Type="http://schemas.openxmlformats.org/officeDocument/2006/relationships/slide" Target="slides/slide107.xml"/><Relationship Id="rId146" Type="http://schemas.openxmlformats.org/officeDocument/2006/relationships/slide" Target="slides/slide128.xml"/><Relationship Id="rId167" Type="http://schemas.openxmlformats.org/officeDocument/2006/relationships/slide" Target="slides/slide149.xml"/><Relationship Id="rId188" Type="http://schemas.openxmlformats.org/officeDocument/2006/relationships/slide" Target="slides/slide170.xml"/><Relationship Id="rId311" Type="http://schemas.openxmlformats.org/officeDocument/2006/relationships/slide" Target="slides/slide293.xml"/><Relationship Id="rId332" Type="http://schemas.openxmlformats.org/officeDocument/2006/relationships/slide" Target="slides/slide314.xml"/><Relationship Id="rId353" Type="http://schemas.openxmlformats.org/officeDocument/2006/relationships/tableStyles" Target="tableStyles.xml"/><Relationship Id="rId71" Type="http://schemas.openxmlformats.org/officeDocument/2006/relationships/slide" Target="slides/slide53.xml"/><Relationship Id="rId92" Type="http://schemas.openxmlformats.org/officeDocument/2006/relationships/slide" Target="slides/slide74.xml"/><Relationship Id="rId213" Type="http://schemas.openxmlformats.org/officeDocument/2006/relationships/slide" Target="slides/slide195.xml"/><Relationship Id="rId234" Type="http://schemas.openxmlformats.org/officeDocument/2006/relationships/slide" Target="slides/slide216.xml"/><Relationship Id="rId2" Type="http://schemas.openxmlformats.org/officeDocument/2006/relationships/slideMaster" Target="slideMasters/slideMaster2.xml"/><Relationship Id="rId29" Type="http://schemas.openxmlformats.org/officeDocument/2006/relationships/slide" Target="slides/slide11.xml"/><Relationship Id="rId255" Type="http://schemas.openxmlformats.org/officeDocument/2006/relationships/slide" Target="slides/slide237.xml"/><Relationship Id="rId276" Type="http://schemas.openxmlformats.org/officeDocument/2006/relationships/slide" Target="slides/slide258.xml"/><Relationship Id="rId297" Type="http://schemas.openxmlformats.org/officeDocument/2006/relationships/slide" Target="slides/slide279.xml"/><Relationship Id="rId40" Type="http://schemas.openxmlformats.org/officeDocument/2006/relationships/slide" Target="slides/slide22.xml"/><Relationship Id="rId115" Type="http://schemas.openxmlformats.org/officeDocument/2006/relationships/slide" Target="slides/slide97.xml"/><Relationship Id="rId136" Type="http://schemas.openxmlformats.org/officeDocument/2006/relationships/slide" Target="slides/slide118.xml"/><Relationship Id="rId157" Type="http://schemas.openxmlformats.org/officeDocument/2006/relationships/slide" Target="slides/slide139.xml"/><Relationship Id="rId178" Type="http://schemas.openxmlformats.org/officeDocument/2006/relationships/slide" Target="slides/slide160.xml"/><Relationship Id="rId301" Type="http://schemas.openxmlformats.org/officeDocument/2006/relationships/slide" Target="slides/slide283.xml"/><Relationship Id="rId322" Type="http://schemas.openxmlformats.org/officeDocument/2006/relationships/slide" Target="slides/slide304.xml"/><Relationship Id="rId343" Type="http://schemas.openxmlformats.org/officeDocument/2006/relationships/slide" Target="slides/slide325.xml"/><Relationship Id="rId61" Type="http://schemas.openxmlformats.org/officeDocument/2006/relationships/slide" Target="slides/slide43.xml"/><Relationship Id="rId82" Type="http://schemas.openxmlformats.org/officeDocument/2006/relationships/slide" Target="slides/slide64.xml"/><Relationship Id="rId199" Type="http://schemas.openxmlformats.org/officeDocument/2006/relationships/slide" Target="slides/slide181.xml"/><Relationship Id="rId203" Type="http://schemas.openxmlformats.org/officeDocument/2006/relationships/slide" Target="slides/slide185.xml"/><Relationship Id="rId19" Type="http://schemas.openxmlformats.org/officeDocument/2006/relationships/slide" Target="slides/slide1.xml"/><Relationship Id="rId224" Type="http://schemas.openxmlformats.org/officeDocument/2006/relationships/slide" Target="slides/slide206.xml"/><Relationship Id="rId245" Type="http://schemas.openxmlformats.org/officeDocument/2006/relationships/slide" Target="slides/slide227.xml"/><Relationship Id="rId266" Type="http://schemas.openxmlformats.org/officeDocument/2006/relationships/slide" Target="slides/slide248.xml"/><Relationship Id="rId287" Type="http://schemas.openxmlformats.org/officeDocument/2006/relationships/slide" Target="slides/slide269.xml"/><Relationship Id="rId30" Type="http://schemas.openxmlformats.org/officeDocument/2006/relationships/slide" Target="slides/slide12.xml"/><Relationship Id="rId105" Type="http://schemas.openxmlformats.org/officeDocument/2006/relationships/slide" Target="slides/slide87.xml"/><Relationship Id="rId126" Type="http://schemas.openxmlformats.org/officeDocument/2006/relationships/slide" Target="slides/slide108.xml"/><Relationship Id="rId147" Type="http://schemas.openxmlformats.org/officeDocument/2006/relationships/slide" Target="slides/slide129.xml"/><Relationship Id="rId168" Type="http://schemas.openxmlformats.org/officeDocument/2006/relationships/slide" Target="slides/slide150.xml"/><Relationship Id="rId312" Type="http://schemas.openxmlformats.org/officeDocument/2006/relationships/slide" Target="slides/slide294.xml"/><Relationship Id="rId333" Type="http://schemas.openxmlformats.org/officeDocument/2006/relationships/slide" Target="slides/slide315.xml"/><Relationship Id="rId51" Type="http://schemas.openxmlformats.org/officeDocument/2006/relationships/slide" Target="slides/slide33.xml"/><Relationship Id="rId72" Type="http://schemas.openxmlformats.org/officeDocument/2006/relationships/slide" Target="slides/slide54.xml"/><Relationship Id="rId93" Type="http://schemas.openxmlformats.org/officeDocument/2006/relationships/slide" Target="slides/slide75.xml"/><Relationship Id="rId189" Type="http://schemas.openxmlformats.org/officeDocument/2006/relationships/slide" Target="slides/slide171.xml"/><Relationship Id="rId3" Type="http://schemas.openxmlformats.org/officeDocument/2006/relationships/slideMaster" Target="slideMasters/slideMaster3.xml"/><Relationship Id="rId214" Type="http://schemas.openxmlformats.org/officeDocument/2006/relationships/slide" Target="slides/slide196.xml"/><Relationship Id="rId235" Type="http://schemas.openxmlformats.org/officeDocument/2006/relationships/slide" Target="slides/slide217.xml"/><Relationship Id="rId256" Type="http://schemas.openxmlformats.org/officeDocument/2006/relationships/slide" Target="slides/slide238.xml"/><Relationship Id="rId277" Type="http://schemas.openxmlformats.org/officeDocument/2006/relationships/slide" Target="slides/slide259.xml"/><Relationship Id="rId298" Type="http://schemas.openxmlformats.org/officeDocument/2006/relationships/slide" Target="slides/slide280.xml"/><Relationship Id="rId116" Type="http://schemas.openxmlformats.org/officeDocument/2006/relationships/slide" Target="slides/slide98.xml"/><Relationship Id="rId137" Type="http://schemas.openxmlformats.org/officeDocument/2006/relationships/slide" Target="slides/slide119.xml"/><Relationship Id="rId158" Type="http://schemas.openxmlformats.org/officeDocument/2006/relationships/slide" Target="slides/slide140.xml"/><Relationship Id="rId302" Type="http://schemas.openxmlformats.org/officeDocument/2006/relationships/slide" Target="slides/slide284.xml"/><Relationship Id="rId323" Type="http://schemas.openxmlformats.org/officeDocument/2006/relationships/slide" Target="slides/slide305.xml"/><Relationship Id="rId344" Type="http://schemas.openxmlformats.org/officeDocument/2006/relationships/slide" Target="slides/slide326.xml"/><Relationship Id="rId20" Type="http://schemas.openxmlformats.org/officeDocument/2006/relationships/slide" Target="slides/slide2.xml"/><Relationship Id="rId41" Type="http://schemas.openxmlformats.org/officeDocument/2006/relationships/slide" Target="slides/slide23.xml"/><Relationship Id="rId62" Type="http://schemas.openxmlformats.org/officeDocument/2006/relationships/slide" Target="slides/slide44.xml"/><Relationship Id="rId83" Type="http://schemas.openxmlformats.org/officeDocument/2006/relationships/slide" Target="slides/slide65.xml"/><Relationship Id="rId179" Type="http://schemas.openxmlformats.org/officeDocument/2006/relationships/slide" Target="slides/slide161.xml"/><Relationship Id="rId190" Type="http://schemas.openxmlformats.org/officeDocument/2006/relationships/slide" Target="slides/slide172.xml"/><Relationship Id="rId204" Type="http://schemas.openxmlformats.org/officeDocument/2006/relationships/slide" Target="slides/slide186.xml"/><Relationship Id="rId225" Type="http://schemas.openxmlformats.org/officeDocument/2006/relationships/slide" Target="slides/slide207.xml"/><Relationship Id="rId246" Type="http://schemas.openxmlformats.org/officeDocument/2006/relationships/slide" Target="slides/slide228.xml"/><Relationship Id="rId267" Type="http://schemas.openxmlformats.org/officeDocument/2006/relationships/slide" Target="slides/slide249.xml"/><Relationship Id="rId288" Type="http://schemas.openxmlformats.org/officeDocument/2006/relationships/slide" Target="slides/slide270.xml"/><Relationship Id="rId106" Type="http://schemas.openxmlformats.org/officeDocument/2006/relationships/slide" Target="slides/slide88.xml"/><Relationship Id="rId127" Type="http://schemas.openxmlformats.org/officeDocument/2006/relationships/slide" Target="slides/slide109.xml"/><Relationship Id="rId313" Type="http://schemas.openxmlformats.org/officeDocument/2006/relationships/slide" Target="slides/slide295.xml"/><Relationship Id="rId10" Type="http://schemas.openxmlformats.org/officeDocument/2006/relationships/slideMaster" Target="slideMasters/slideMaster10.xml"/><Relationship Id="rId31" Type="http://schemas.openxmlformats.org/officeDocument/2006/relationships/slide" Target="slides/slide13.xml"/><Relationship Id="rId52" Type="http://schemas.openxmlformats.org/officeDocument/2006/relationships/slide" Target="slides/slide34.xml"/><Relationship Id="rId73" Type="http://schemas.openxmlformats.org/officeDocument/2006/relationships/slide" Target="slides/slide55.xml"/><Relationship Id="rId94" Type="http://schemas.openxmlformats.org/officeDocument/2006/relationships/slide" Target="slides/slide76.xml"/><Relationship Id="rId148" Type="http://schemas.openxmlformats.org/officeDocument/2006/relationships/slide" Target="slides/slide130.xml"/><Relationship Id="rId169" Type="http://schemas.openxmlformats.org/officeDocument/2006/relationships/slide" Target="slides/slide151.xml"/><Relationship Id="rId334" Type="http://schemas.openxmlformats.org/officeDocument/2006/relationships/slide" Target="slides/slide316.xml"/><Relationship Id="rId4" Type="http://schemas.openxmlformats.org/officeDocument/2006/relationships/slideMaster" Target="slideMasters/slideMaster4.xml"/><Relationship Id="rId180" Type="http://schemas.openxmlformats.org/officeDocument/2006/relationships/slide" Target="slides/slide162.xml"/><Relationship Id="rId215" Type="http://schemas.openxmlformats.org/officeDocument/2006/relationships/slide" Target="slides/slide197.xml"/><Relationship Id="rId236" Type="http://schemas.openxmlformats.org/officeDocument/2006/relationships/slide" Target="slides/slide218.xml"/><Relationship Id="rId257" Type="http://schemas.openxmlformats.org/officeDocument/2006/relationships/slide" Target="slides/slide239.xml"/><Relationship Id="rId278" Type="http://schemas.openxmlformats.org/officeDocument/2006/relationships/slide" Target="slides/slide260.xml"/><Relationship Id="rId303" Type="http://schemas.openxmlformats.org/officeDocument/2006/relationships/slide" Target="slides/slide285.xml"/><Relationship Id="rId42" Type="http://schemas.openxmlformats.org/officeDocument/2006/relationships/slide" Target="slides/slide24.xml"/><Relationship Id="rId84" Type="http://schemas.openxmlformats.org/officeDocument/2006/relationships/slide" Target="slides/slide66.xml"/><Relationship Id="rId138" Type="http://schemas.openxmlformats.org/officeDocument/2006/relationships/slide" Target="slides/slide120.xml"/><Relationship Id="rId345" Type="http://schemas.openxmlformats.org/officeDocument/2006/relationships/slide" Target="slides/slide327.xml"/><Relationship Id="rId191" Type="http://schemas.openxmlformats.org/officeDocument/2006/relationships/slide" Target="slides/slide173.xml"/><Relationship Id="rId205" Type="http://schemas.openxmlformats.org/officeDocument/2006/relationships/slide" Target="slides/slide187.xml"/><Relationship Id="rId247" Type="http://schemas.openxmlformats.org/officeDocument/2006/relationships/slide" Target="slides/slide229.xml"/><Relationship Id="rId107" Type="http://schemas.openxmlformats.org/officeDocument/2006/relationships/slide" Target="slides/slide89.xml"/><Relationship Id="rId289" Type="http://schemas.openxmlformats.org/officeDocument/2006/relationships/slide" Target="slides/slide271.xml"/><Relationship Id="rId11" Type="http://schemas.openxmlformats.org/officeDocument/2006/relationships/slideMaster" Target="slideMasters/slideMaster11.xml"/><Relationship Id="rId53" Type="http://schemas.openxmlformats.org/officeDocument/2006/relationships/slide" Target="slides/slide35.xml"/><Relationship Id="rId149" Type="http://schemas.openxmlformats.org/officeDocument/2006/relationships/slide" Target="slides/slide131.xml"/><Relationship Id="rId314" Type="http://schemas.openxmlformats.org/officeDocument/2006/relationships/slide" Target="slides/slide296.xml"/><Relationship Id="rId95" Type="http://schemas.openxmlformats.org/officeDocument/2006/relationships/slide" Target="slides/slide77.xml"/><Relationship Id="rId160" Type="http://schemas.openxmlformats.org/officeDocument/2006/relationships/slide" Target="slides/slide142.xml"/><Relationship Id="rId216" Type="http://schemas.openxmlformats.org/officeDocument/2006/relationships/slide" Target="slides/slide198.xml"/><Relationship Id="rId258" Type="http://schemas.openxmlformats.org/officeDocument/2006/relationships/slide" Target="slides/slide240.xml"/><Relationship Id="rId22" Type="http://schemas.openxmlformats.org/officeDocument/2006/relationships/slide" Target="slides/slide4.xml"/><Relationship Id="rId64" Type="http://schemas.openxmlformats.org/officeDocument/2006/relationships/slide" Target="slides/slide46.xml"/><Relationship Id="rId118" Type="http://schemas.openxmlformats.org/officeDocument/2006/relationships/slide" Target="slides/slide100.xml"/><Relationship Id="rId325" Type="http://schemas.openxmlformats.org/officeDocument/2006/relationships/slide" Target="slides/slide307.xml"/><Relationship Id="rId171" Type="http://schemas.openxmlformats.org/officeDocument/2006/relationships/slide" Target="slides/slide153.xml"/><Relationship Id="rId227" Type="http://schemas.openxmlformats.org/officeDocument/2006/relationships/slide" Target="slides/slide209.xml"/><Relationship Id="rId269" Type="http://schemas.openxmlformats.org/officeDocument/2006/relationships/slide" Target="slides/slide251.xml"/><Relationship Id="rId33" Type="http://schemas.openxmlformats.org/officeDocument/2006/relationships/slide" Target="slides/slide15.xml"/><Relationship Id="rId129" Type="http://schemas.openxmlformats.org/officeDocument/2006/relationships/slide" Target="slides/slide111.xml"/><Relationship Id="rId280" Type="http://schemas.openxmlformats.org/officeDocument/2006/relationships/slide" Target="slides/slide262.xml"/><Relationship Id="rId336" Type="http://schemas.openxmlformats.org/officeDocument/2006/relationships/slide" Target="slides/slide318.xml"/><Relationship Id="rId75" Type="http://schemas.openxmlformats.org/officeDocument/2006/relationships/slide" Target="slides/slide57.xml"/><Relationship Id="rId140" Type="http://schemas.openxmlformats.org/officeDocument/2006/relationships/slide" Target="slides/slide122.xml"/><Relationship Id="rId182" Type="http://schemas.openxmlformats.org/officeDocument/2006/relationships/slide" Target="slides/slide164.xml"/><Relationship Id="rId6" Type="http://schemas.openxmlformats.org/officeDocument/2006/relationships/slideMaster" Target="slideMasters/slideMaster6.xml"/><Relationship Id="rId238" Type="http://schemas.openxmlformats.org/officeDocument/2006/relationships/slide" Target="slides/slide220.xml"/><Relationship Id="rId291" Type="http://schemas.openxmlformats.org/officeDocument/2006/relationships/slide" Target="slides/slide273.xml"/><Relationship Id="rId305" Type="http://schemas.openxmlformats.org/officeDocument/2006/relationships/slide" Target="slides/slide287.xml"/><Relationship Id="rId347" Type="http://schemas.openxmlformats.org/officeDocument/2006/relationships/slide" Target="slides/slide329.xml"/><Relationship Id="rId44" Type="http://schemas.openxmlformats.org/officeDocument/2006/relationships/slide" Target="slides/slide26.xml"/><Relationship Id="rId86" Type="http://schemas.openxmlformats.org/officeDocument/2006/relationships/slide" Target="slides/slide68.xml"/><Relationship Id="rId151" Type="http://schemas.openxmlformats.org/officeDocument/2006/relationships/slide" Target="slides/slide133.xml"/><Relationship Id="rId193" Type="http://schemas.openxmlformats.org/officeDocument/2006/relationships/slide" Target="slides/slide175.xml"/><Relationship Id="rId207" Type="http://schemas.openxmlformats.org/officeDocument/2006/relationships/slide" Target="slides/slide189.xml"/><Relationship Id="rId249" Type="http://schemas.openxmlformats.org/officeDocument/2006/relationships/slide" Target="slides/slide231.xml"/><Relationship Id="rId13" Type="http://schemas.openxmlformats.org/officeDocument/2006/relationships/slideMaster" Target="slideMasters/slideMaster13.xml"/><Relationship Id="rId109" Type="http://schemas.openxmlformats.org/officeDocument/2006/relationships/slide" Target="slides/slide91.xml"/><Relationship Id="rId260" Type="http://schemas.openxmlformats.org/officeDocument/2006/relationships/slide" Target="slides/slide242.xml"/><Relationship Id="rId316" Type="http://schemas.openxmlformats.org/officeDocument/2006/relationships/slide" Target="slides/slide298.xml"/><Relationship Id="rId55" Type="http://schemas.openxmlformats.org/officeDocument/2006/relationships/slide" Target="slides/slide37.xml"/><Relationship Id="rId97" Type="http://schemas.openxmlformats.org/officeDocument/2006/relationships/slide" Target="slides/slide79.xml"/><Relationship Id="rId120" Type="http://schemas.openxmlformats.org/officeDocument/2006/relationships/slide" Target="slides/slide102.xml"/><Relationship Id="rId162" Type="http://schemas.openxmlformats.org/officeDocument/2006/relationships/slide" Target="slides/slide144.xml"/><Relationship Id="rId218" Type="http://schemas.openxmlformats.org/officeDocument/2006/relationships/slide" Target="slides/slide200.xml"/><Relationship Id="rId271" Type="http://schemas.openxmlformats.org/officeDocument/2006/relationships/slide" Target="slides/slide253.xml"/><Relationship Id="rId24" Type="http://schemas.openxmlformats.org/officeDocument/2006/relationships/slide" Target="slides/slide6.xml"/><Relationship Id="rId66" Type="http://schemas.openxmlformats.org/officeDocument/2006/relationships/slide" Target="slides/slide48.xml"/><Relationship Id="rId131" Type="http://schemas.openxmlformats.org/officeDocument/2006/relationships/slide" Target="slides/slide113.xml"/><Relationship Id="rId327" Type="http://schemas.openxmlformats.org/officeDocument/2006/relationships/slide" Target="slides/slide309.xml"/><Relationship Id="rId173" Type="http://schemas.openxmlformats.org/officeDocument/2006/relationships/slide" Target="slides/slide155.xml"/><Relationship Id="rId229" Type="http://schemas.openxmlformats.org/officeDocument/2006/relationships/slide" Target="slides/slide211.xml"/><Relationship Id="rId240" Type="http://schemas.openxmlformats.org/officeDocument/2006/relationships/slide" Target="slides/slide222.xml"/><Relationship Id="rId35" Type="http://schemas.openxmlformats.org/officeDocument/2006/relationships/slide" Target="slides/slide17.xml"/><Relationship Id="rId77" Type="http://schemas.openxmlformats.org/officeDocument/2006/relationships/slide" Target="slides/slide59.xml"/><Relationship Id="rId100" Type="http://schemas.openxmlformats.org/officeDocument/2006/relationships/slide" Target="slides/slide82.xml"/><Relationship Id="rId282" Type="http://schemas.openxmlformats.org/officeDocument/2006/relationships/slide" Target="slides/slide264.xml"/><Relationship Id="rId338" Type="http://schemas.openxmlformats.org/officeDocument/2006/relationships/slide" Target="slides/slide320.xml"/><Relationship Id="rId8" Type="http://schemas.openxmlformats.org/officeDocument/2006/relationships/slideMaster" Target="slideMasters/slideMaster8.xml"/><Relationship Id="rId142" Type="http://schemas.openxmlformats.org/officeDocument/2006/relationships/slide" Target="slides/slide124.xml"/><Relationship Id="rId184" Type="http://schemas.openxmlformats.org/officeDocument/2006/relationships/slide" Target="slides/slide166.xml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0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194" name="Rectangle 2"/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1" y="2"/>
            <a:ext cx="4303949" cy="34003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2142" tIns="46072" rIns="92142" bIns="46072" numCol="1" anchor="t" anchorCtr="0" compatLnSpc="1">
            <a:prstTxWarp prst="textNoShape">
              <a:avLst/>
            </a:prstTxWarp>
          </a:bodyPr>
          <a:lstStyle>
            <a:lvl1pPr defTabSz="919163">
              <a:defRPr sz="1200">
                <a:latin typeface="Arial" charset="0"/>
              </a:defRPr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136195" name="Rectangle 3"/>
          <p:cNvSpPr>
            <a:spLocks noGrp="1" noChangeArrowheads="1"/>
          </p:cNvSpPr>
          <p:nvPr>
            <p:ph type="dt" sz="quarter" idx="1"/>
          </p:nvPr>
        </p:nvSpPr>
        <p:spPr bwMode="auto">
          <a:xfrm>
            <a:off x="5625741" y="2"/>
            <a:ext cx="4303949" cy="34003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2142" tIns="46072" rIns="92142" bIns="46072" numCol="1" anchor="t" anchorCtr="0" compatLnSpc="1">
            <a:prstTxWarp prst="textNoShape">
              <a:avLst/>
            </a:prstTxWarp>
          </a:bodyPr>
          <a:lstStyle>
            <a:lvl1pPr algn="r" defTabSz="919163">
              <a:defRPr sz="1200">
                <a:latin typeface="Arial" charset="0"/>
              </a:defRPr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136196" name="Rectangle 4"/>
          <p:cNvSpPr>
            <a:spLocks noGrp="1" noChangeArrowheads="1"/>
          </p:cNvSpPr>
          <p:nvPr>
            <p:ph type="ftr" sz="quarter" idx="2"/>
          </p:nvPr>
        </p:nvSpPr>
        <p:spPr bwMode="auto">
          <a:xfrm>
            <a:off x="1" y="6452913"/>
            <a:ext cx="4303949" cy="34003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2142" tIns="46072" rIns="92142" bIns="46072" numCol="1" anchor="b" anchorCtr="0" compatLnSpc="1">
            <a:prstTxWarp prst="textNoShape">
              <a:avLst/>
            </a:prstTxWarp>
          </a:bodyPr>
          <a:lstStyle>
            <a:lvl1pPr defTabSz="919163">
              <a:defRPr sz="1200">
                <a:latin typeface="Arial" charset="0"/>
              </a:defRPr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136197" name="Rectangle 5"/>
          <p:cNvSpPr>
            <a:spLocks noGrp="1" noChangeArrowheads="1"/>
          </p:cNvSpPr>
          <p:nvPr>
            <p:ph type="sldNum" sz="quarter" idx="3"/>
          </p:nvPr>
        </p:nvSpPr>
        <p:spPr bwMode="auto">
          <a:xfrm>
            <a:off x="5625741" y="6452913"/>
            <a:ext cx="4303949" cy="34003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2142" tIns="46072" rIns="92142" bIns="46072" numCol="1" anchor="b" anchorCtr="0" compatLnSpc="1">
            <a:prstTxWarp prst="textNoShape">
              <a:avLst/>
            </a:prstTxWarp>
          </a:bodyPr>
          <a:lstStyle>
            <a:lvl1pPr algn="r" defTabSz="919163">
              <a:defRPr sz="1200">
                <a:latin typeface="Arial" charset="0"/>
              </a:defRPr>
            </a:lvl1pPr>
          </a:lstStyle>
          <a:p>
            <a:pPr>
              <a:defRPr/>
            </a:pPr>
            <a:fld id="{2D5880D9-262E-4F2A-80BE-FDA308689BB4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96652274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19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3650" name="Rectangle 2"/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1" y="2"/>
            <a:ext cx="4303949" cy="34003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2142" tIns="46072" rIns="92142" bIns="46072" numCol="1" anchor="t" anchorCtr="0" compatLnSpc="1">
            <a:prstTxWarp prst="textNoShape">
              <a:avLst/>
            </a:prstTxWarp>
          </a:bodyPr>
          <a:lstStyle>
            <a:lvl1pPr defTabSz="919163">
              <a:defRPr sz="1200">
                <a:latin typeface="Arial" charset="0"/>
              </a:defRPr>
            </a:lvl1pPr>
          </a:lstStyle>
          <a:p>
            <a:pPr>
              <a:defRPr/>
            </a:pPr>
            <a:endParaRPr lang="hu-HU" altLang="en-US"/>
          </a:p>
        </p:txBody>
      </p:sp>
      <p:sp>
        <p:nvSpPr>
          <p:cNvPr id="283651" name="Rectangle 3"/>
          <p:cNvSpPr>
            <a:spLocks noGrp="1" noChangeArrowheads="1"/>
          </p:cNvSpPr>
          <p:nvPr>
            <p:ph type="dt" idx="1"/>
          </p:nvPr>
        </p:nvSpPr>
        <p:spPr bwMode="auto">
          <a:xfrm>
            <a:off x="5625741" y="2"/>
            <a:ext cx="4303949" cy="34003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2142" tIns="46072" rIns="92142" bIns="46072" numCol="1" anchor="t" anchorCtr="0" compatLnSpc="1">
            <a:prstTxWarp prst="textNoShape">
              <a:avLst/>
            </a:prstTxWarp>
          </a:bodyPr>
          <a:lstStyle>
            <a:lvl1pPr algn="r" defTabSz="919163">
              <a:defRPr sz="1200">
                <a:latin typeface="Arial" charset="0"/>
              </a:defRPr>
            </a:lvl1pPr>
          </a:lstStyle>
          <a:p>
            <a:pPr>
              <a:defRPr/>
            </a:pPr>
            <a:endParaRPr lang="hu-HU" altLang="en-US"/>
          </a:p>
        </p:txBody>
      </p:sp>
      <p:sp>
        <p:nvSpPr>
          <p:cNvPr id="308228" name="Rectangle 4"/>
          <p:cNvSpPr>
            <a:spLocks noGrp="1" noRot="1" noChangeAspect="1" noChangeArrowheads="1" noTextEdit="1"/>
          </p:cNvSpPr>
          <p:nvPr>
            <p:ph type="sldImg" idx="2"/>
          </p:nvPr>
        </p:nvSpPr>
        <p:spPr bwMode="auto">
          <a:xfrm>
            <a:off x="3271838" y="509588"/>
            <a:ext cx="3394075" cy="2546350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  <a:ext uri="{53640926-AAD7-44D8-BBD7-CCE9431645EC}">
              <a14:shadowObscured xmlns:a14="http://schemas.microsoft.com/office/drawing/2010/main" val="1"/>
            </a:ext>
          </a:extLst>
        </p:spPr>
      </p:sp>
      <p:sp>
        <p:nvSpPr>
          <p:cNvPr id="283653" name="Rectangle 5"/>
          <p:cNvSpPr>
            <a:spLocks noGrp="1" noChangeArrowheads="1"/>
          </p:cNvSpPr>
          <p:nvPr>
            <p:ph type="body" sz="quarter" idx="3"/>
          </p:nvPr>
        </p:nvSpPr>
        <p:spPr bwMode="auto">
          <a:xfrm>
            <a:off x="991772" y="3224906"/>
            <a:ext cx="7947856" cy="306031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2142" tIns="46072" rIns="92142" bIns="46072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hu-HU" altLang="en-US" noProof="0" smtClean="0"/>
              <a:t>Mintaszöveg szerkesztése</a:t>
            </a:r>
          </a:p>
          <a:p>
            <a:pPr lvl="1"/>
            <a:r>
              <a:rPr lang="hu-HU" altLang="en-US" noProof="0" smtClean="0"/>
              <a:t>Második szint</a:t>
            </a:r>
          </a:p>
          <a:p>
            <a:pPr lvl="2"/>
            <a:r>
              <a:rPr lang="hu-HU" altLang="en-US" noProof="0" smtClean="0"/>
              <a:t>Harmadik szint</a:t>
            </a:r>
          </a:p>
          <a:p>
            <a:pPr lvl="3"/>
            <a:r>
              <a:rPr lang="hu-HU" altLang="en-US" noProof="0" smtClean="0"/>
              <a:t>Negyedik szint</a:t>
            </a:r>
          </a:p>
          <a:p>
            <a:pPr lvl="4"/>
            <a:r>
              <a:rPr lang="hu-HU" altLang="en-US" noProof="0" smtClean="0"/>
              <a:t>Ötödik szint</a:t>
            </a:r>
          </a:p>
        </p:txBody>
      </p:sp>
      <p:sp>
        <p:nvSpPr>
          <p:cNvPr id="283654" name="Rectangle 6"/>
          <p:cNvSpPr>
            <a:spLocks noGrp="1" noChangeArrowheads="1"/>
          </p:cNvSpPr>
          <p:nvPr>
            <p:ph type="ftr" sz="quarter" idx="4"/>
          </p:nvPr>
        </p:nvSpPr>
        <p:spPr bwMode="auto">
          <a:xfrm>
            <a:off x="1" y="6452913"/>
            <a:ext cx="4303949" cy="34003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2142" tIns="46072" rIns="92142" bIns="46072" numCol="1" anchor="b" anchorCtr="0" compatLnSpc="1">
            <a:prstTxWarp prst="textNoShape">
              <a:avLst/>
            </a:prstTxWarp>
          </a:bodyPr>
          <a:lstStyle>
            <a:lvl1pPr defTabSz="919163">
              <a:defRPr sz="1200">
                <a:latin typeface="Arial" charset="0"/>
              </a:defRPr>
            </a:lvl1pPr>
          </a:lstStyle>
          <a:p>
            <a:pPr>
              <a:defRPr/>
            </a:pPr>
            <a:endParaRPr lang="hu-HU" altLang="en-US"/>
          </a:p>
        </p:txBody>
      </p:sp>
      <p:sp>
        <p:nvSpPr>
          <p:cNvPr id="283655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xfrm>
            <a:off x="5625741" y="6452913"/>
            <a:ext cx="4303949" cy="34003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2142" tIns="46072" rIns="92142" bIns="46072" numCol="1" anchor="b" anchorCtr="0" compatLnSpc="1">
            <a:prstTxWarp prst="textNoShape">
              <a:avLst/>
            </a:prstTxWarp>
          </a:bodyPr>
          <a:lstStyle>
            <a:lvl1pPr algn="r" defTabSz="919163">
              <a:defRPr sz="1200">
                <a:latin typeface="Arial" charset="0"/>
              </a:defRPr>
            </a:lvl1pPr>
          </a:lstStyle>
          <a:p>
            <a:pPr>
              <a:defRPr/>
            </a:pPr>
            <a:fld id="{213343D3-FDA5-4035-B8A5-0DE5946B5C2A}" type="slidenum">
              <a:rPr lang="hu-HU" altLang="en-US"/>
              <a:pPr>
                <a:defRPr/>
              </a:pPr>
              <a:t>‹#›</a:t>
            </a:fld>
            <a:endParaRPr lang="hu-HU" altLang="en-US"/>
          </a:p>
        </p:txBody>
      </p:sp>
    </p:spTree>
    <p:extLst>
      <p:ext uri="{BB962C8B-B14F-4D97-AF65-F5344CB8AC3E}">
        <p14:creationId xmlns:p14="http://schemas.microsoft.com/office/powerpoint/2010/main" val="2312862888"/>
      </p:ext>
    </p:extLst>
  </p:cSld>
  <p:clrMap bg1="lt1" tx1="dk1" bg2="lt2" tx2="dk2" accent1="accent1" accent2="accent2" accent3="accent3" accent4="accent4" accent5="accent5" accent6="accent6" hlink="hlink" folHlink="folHlink"/>
  <p:notesStyle>
    <a:lvl1pPr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charset="0"/>
        <a:ea typeface="+mn-ea"/>
        <a:cs typeface="+mn-cs"/>
      </a:defRPr>
    </a:lvl1pPr>
    <a:lvl2pPr marL="4572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charset="0"/>
        <a:ea typeface="+mn-ea"/>
        <a:cs typeface="+mn-cs"/>
      </a:defRPr>
    </a:lvl2pPr>
    <a:lvl3pPr marL="9144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charset="0"/>
        <a:ea typeface="+mn-ea"/>
        <a:cs typeface="+mn-cs"/>
      </a:defRPr>
    </a:lvl3pPr>
    <a:lvl4pPr marL="13716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charset="0"/>
        <a:ea typeface="+mn-ea"/>
        <a:cs typeface="+mn-cs"/>
      </a:defRPr>
    </a:lvl4pPr>
    <a:lvl5pPr marL="18288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charset="0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9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0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1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0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3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2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3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6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6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0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9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0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0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1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5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9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5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7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8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5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6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7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8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7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9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0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6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5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027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fld id="{C56BCE4B-AE99-45F1-B466-937507E2AA93}" type="slidenum">
              <a:rPr lang="hu-HU" altLang="en-US" smtClean="0"/>
              <a:pPr eaLnBrk="1" hangingPunct="1">
                <a:spcBef>
                  <a:spcPct val="0"/>
                </a:spcBef>
              </a:pPr>
              <a:t>2</a:t>
            </a:fld>
            <a:endParaRPr lang="hu-HU" altLang="en-US" smtClean="0"/>
          </a:p>
        </p:txBody>
      </p:sp>
      <p:sp>
        <p:nvSpPr>
          <p:cNvPr id="310275" name="Rectangle 7"/>
          <p:cNvSpPr txBox="1">
            <a:spLocks noGrp="1" noChangeArrowheads="1"/>
          </p:cNvSpPr>
          <p:nvPr/>
        </p:nvSpPr>
        <p:spPr bwMode="auto">
          <a:xfrm>
            <a:off x="5625741" y="6454467"/>
            <a:ext cx="4303949" cy="3384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382" tIns="46191" rIns="92382" bIns="46191" anchor="b"/>
          <a:lstStyle>
            <a:lvl1pPr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E3310B93-56F9-47C1-A5DE-C70526C3C11F}" type="slidenum">
              <a:rPr lang="en-US" altLang="en-US"/>
              <a:pPr algn="r" eaLnBrk="1" hangingPunct="1">
                <a:spcBef>
                  <a:spcPct val="0"/>
                </a:spcBef>
              </a:pPr>
              <a:t>2</a:t>
            </a:fld>
            <a:endParaRPr lang="en-US" altLang="en-US"/>
          </a:p>
        </p:txBody>
      </p:sp>
      <p:sp>
        <p:nvSpPr>
          <p:cNvPr id="310276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3273425" y="511175"/>
            <a:ext cx="3394075" cy="2546350"/>
          </a:xfrm>
          <a:ln/>
        </p:spPr>
      </p:sp>
      <p:sp>
        <p:nvSpPr>
          <p:cNvPr id="310277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91772" y="3226457"/>
            <a:ext cx="7947856" cy="3057215"/>
          </a:xfrm>
          <a:noFill/>
        </p:spPr>
        <p:txBody>
          <a:bodyPr lIns="92382" tIns="46191" rIns="92382" bIns="46191"/>
          <a:lstStyle/>
          <a:p>
            <a:pPr eaLnBrk="1" hangingPunct="1"/>
            <a:endParaRPr lang="hu-HU" altLang="en-US" smtClean="0">
              <a:latin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167580821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563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fld id="{E32F1EBF-B7AD-4CA1-BB83-CA3CA4792FF0}" type="slidenum">
              <a:rPr lang="hu-HU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49</a:t>
            </a:fld>
            <a:endParaRPr lang="hu-HU" altLang="en-US" smtClean="0">
              <a:solidFill>
                <a:srgbClr val="000000"/>
              </a:solidFill>
            </a:endParaRPr>
          </a:p>
        </p:txBody>
      </p:sp>
      <p:sp>
        <p:nvSpPr>
          <p:cNvPr id="325635" name="Rectangle 7"/>
          <p:cNvSpPr txBox="1">
            <a:spLocks noGrp="1" noChangeArrowheads="1"/>
          </p:cNvSpPr>
          <p:nvPr/>
        </p:nvSpPr>
        <p:spPr bwMode="auto">
          <a:xfrm>
            <a:off x="5625741" y="6454467"/>
            <a:ext cx="4303949" cy="3384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382" tIns="46191" rIns="92382" bIns="46191" anchor="b"/>
          <a:lstStyle>
            <a:lvl1pPr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5676B91C-B485-42B7-A747-B9B613F105E4}" type="slidenum">
              <a:rPr lang="en-US" altLang="en-US">
                <a:solidFill>
                  <a:srgbClr val="000000"/>
                </a:solidFill>
              </a:rPr>
              <a:pPr algn="r" eaLnBrk="1" hangingPunct="1">
                <a:spcBef>
                  <a:spcPct val="0"/>
                </a:spcBef>
              </a:pPr>
              <a:t>49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25636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3273425" y="511175"/>
            <a:ext cx="3394075" cy="2546350"/>
          </a:xfrm>
          <a:ln/>
        </p:spPr>
      </p:sp>
      <p:sp>
        <p:nvSpPr>
          <p:cNvPr id="325637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91772" y="3226457"/>
            <a:ext cx="7947856" cy="3057215"/>
          </a:xfrm>
          <a:noFill/>
        </p:spPr>
        <p:txBody>
          <a:bodyPr lIns="92382" tIns="46191" rIns="92382" bIns="46191"/>
          <a:lstStyle/>
          <a:p>
            <a:pPr eaLnBrk="1" hangingPunct="1"/>
            <a:endParaRPr lang="hu-HU" altLang="en-US" smtClean="0">
              <a:latin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987431893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232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fld id="{B2B621BF-D7BD-464B-8928-DB5C36643475}" type="slidenum">
              <a:rPr lang="hu-HU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50</a:t>
            </a:fld>
            <a:endParaRPr lang="hu-HU" altLang="en-US" smtClean="0">
              <a:solidFill>
                <a:srgbClr val="000000"/>
              </a:solidFill>
            </a:endParaRPr>
          </a:p>
        </p:txBody>
      </p:sp>
      <p:sp>
        <p:nvSpPr>
          <p:cNvPr id="312323" name="Rectangle 7"/>
          <p:cNvSpPr txBox="1">
            <a:spLocks noGrp="1" noChangeArrowheads="1"/>
          </p:cNvSpPr>
          <p:nvPr/>
        </p:nvSpPr>
        <p:spPr bwMode="auto">
          <a:xfrm>
            <a:off x="5625741" y="6454467"/>
            <a:ext cx="4303949" cy="3384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382" tIns="46191" rIns="92382" bIns="46191" anchor="b"/>
          <a:lstStyle>
            <a:lvl1pPr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EA0EEF1F-552D-426A-9AAF-FE9F3AC8E193}" type="slidenum">
              <a:rPr lang="en-US" altLang="en-US">
                <a:solidFill>
                  <a:srgbClr val="000000"/>
                </a:solidFill>
              </a:rPr>
              <a:pPr algn="r" eaLnBrk="1" hangingPunct="1">
                <a:spcBef>
                  <a:spcPct val="0"/>
                </a:spcBef>
              </a:pPr>
              <a:t>50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1232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3273425" y="511175"/>
            <a:ext cx="3394075" cy="2546350"/>
          </a:xfrm>
          <a:ln/>
        </p:spPr>
      </p:sp>
      <p:sp>
        <p:nvSpPr>
          <p:cNvPr id="312325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91772" y="3226457"/>
            <a:ext cx="7947856" cy="3057215"/>
          </a:xfrm>
          <a:noFill/>
        </p:spPr>
        <p:txBody>
          <a:bodyPr lIns="92382" tIns="46191" rIns="92382" bIns="46191"/>
          <a:lstStyle/>
          <a:p>
            <a:pPr eaLnBrk="1" hangingPunct="1"/>
            <a:endParaRPr lang="hu-HU" altLang="en-US" smtClean="0">
              <a:latin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531349592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232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fld id="{B2B621BF-D7BD-464B-8928-DB5C36643475}" type="slidenum">
              <a:rPr lang="hu-HU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71</a:t>
            </a:fld>
            <a:endParaRPr lang="hu-HU" altLang="en-US" smtClean="0">
              <a:solidFill>
                <a:srgbClr val="000000"/>
              </a:solidFill>
            </a:endParaRPr>
          </a:p>
        </p:txBody>
      </p:sp>
      <p:sp>
        <p:nvSpPr>
          <p:cNvPr id="312323" name="Rectangle 7"/>
          <p:cNvSpPr txBox="1">
            <a:spLocks noGrp="1" noChangeArrowheads="1"/>
          </p:cNvSpPr>
          <p:nvPr/>
        </p:nvSpPr>
        <p:spPr bwMode="auto">
          <a:xfrm>
            <a:off x="5625741" y="6454467"/>
            <a:ext cx="4303949" cy="3384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382" tIns="46191" rIns="92382" bIns="46191" anchor="b"/>
          <a:lstStyle>
            <a:lvl1pPr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EA0EEF1F-552D-426A-9AAF-FE9F3AC8E193}" type="slidenum">
              <a:rPr lang="en-US" altLang="en-US">
                <a:solidFill>
                  <a:srgbClr val="000000"/>
                </a:solidFill>
              </a:rPr>
              <a:pPr algn="r" eaLnBrk="1" hangingPunct="1">
                <a:spcBef>
                  <a:spcPct val="0"/>
                </a:spcBef>
              </a:pPr>
              <a:t>71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1232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3273425" y="511175"/>
            <a:ext cx="3394075" cy="2546350"/>
          </a:xfrm>
          <a:ln/>
        </p:spPr>
      </p:sp>
      <p:sp>
        <p:nvSpPr>
          <p:cNvPr id="312325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91772" y="3226457"/>
            <a:ext cx="7947856" cy="3057215"/>
          </a:xfrm>
          <a:noFill/>
        </p:spPr>
        <p:txBody>
          <a:bodyPr lIns="92382" tIns="46191" rIns="92382" bIns="46191"/>
          <a:lstStyle/>
          <a:p>
            <a:pPr eaLnBrk="1" hangingPunct="1"/>
            <a:endParaRPr lang="hu-HU" altLang="en-US" smtClean="0">
              <a:latin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903535588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6418" name="Rectangle 7"/>
          <p:cNvSpPr txBox="1">
            <a:spLocks noGrp="1" noChangeArrowheads="1"/>
          </p:cNvSpPr>
          <p:nvPr/>
        </p:nvSpPr>
        <p:spPr bwMode="auto">
          <a:xfrm>
            <a:off x="5624359" y="6454544"/>
            <a:ext cx="4304751" cy="3387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382" tIns="46191" rIns="92382" bIns="46191" anchor="b"/>
          <a:lstStyle>
            <a:lvl1pPr defTabSz="923925" eaLnBrk="0" hangingPunct="0">
              <a:defRPr sz="1400">
                <a:solidFill>
                  <a:srgbClr val="0000FF"/>
                </a:solidFill>
                <a:latin typeface="Verdana" pitchFamily="34" charset="0"/>
              </a:defRPr>
            </a:lvl1pPr>
            <a:lvl2pPr marL="742950" indent="-285750" defTabSz="923925" eaLnBrk="0" hangingPunct="0">
              <a:defRPr sz="1400">
                <a:solidFill>
                  <a:srgbClr val="0000FF"/>
                </a:solidFill>
                <a:latin typeface="Verdana" pitchFamily="34" charset="0"/>
              </a:defRPr>
            </a:lvl2pPr>
            <a:lvl3pPr marL="1143000" indent="-228600" defTabSz="923925" eaLnBrk="0" hangingPunct="0">
              <a:defRPr sz="1400">
                <a:solidFill>
                  <a:srgbClr val="0000FF"/>
                </a:solidFill>
                <a:latin typeface="Verdana" pitchFamily="34" charset="0"/>
              </a:defRPr>
            </a:lvl3pPr>
            <a:lvl4pPr marL="1600200" indent="-228600" defTabSz="923925" eaLnBrk="0" hangingPunct="0">
              <a:defRPr sz="1400">
                <a:solidFill>
                  <a:srgbClr val="0000FF"/>
                </a:solidFill>
                <a:latin typeface="Verdana" pitchFamily="34" charset="0"/>
              </a:defRPr>
            </a:lvl4pPr>
            <a:lvl5pPr marL="2057400" indent="-228600" defTabSz="923925" eaLnBrk="0" hangingPunct="0">
              <a:defRPr sz="1400">
                <a:solidFill>
                  <a:srgbClr val="0000FF"/>
                </a:solidFill>
                <a:latin typeface="Verdana" pitchFamily="34" charset="0"/>
              </a:defRPr>
            </a:lvl5pPr>
            <a:lvl6pPr marL="2514600" indent="-228600" defTabSz="923925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FF"/>
                </a:solidFill>
                <a:latin typeface="Verdana" pitchFamily="34" charset="0"/>
              </a:defRPr>
            </a:lvl6pPr>
            <a:lvl7pPr marL="2971800" indent="-228600" defTabSz="923925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FF"/>
                </a:solidFill>
                <a:latin typeface="Verdana" pitchFamily="34" charset="0"/>
              </a:defRPr>
            </a:lvl7pPr>
            <a:lvl8pPr marL="3429000" indent="-228600" defTabSz="923925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FF"/>
                </a:solidFill>
                <a:latin typeface="Verdana" pitchFamily="34" charset="0"/>
              </a:defRPr>
            </a:lvl8pPr>
            <a:lvl9pPr marL="3886200" indent="-228600" defTabSz="923925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FF"/>
                </a:solidFill>
                <a:latin typeface="Verdana" pitchFamily="34" charset="0"/>
              </a:defRPr>
            </a:lvl9pPr>
          </a:lstStyle>
          <a:p>
            <a:pPr algn="r" eaLnBrk="1" hangingPunct="1"/>
            <a:fld id="{7E01F5E2-6E60-4D95-AE0A-E95C516D831D}" type="slidenum">
              <a:rPr lang="en-US" altLang="en-US" sz="1200">
                <a:solidFill>
                  <a:schemeClr val="tx1"/>
                </a:solidFill>
                <a:latin typeface="Arial" charset="0"/>
              </a:rPr>
              <a:pPr algn="r" eaLnBrk="1" hangingPunct="1"/>
              <a:t>80</a:t>
            </a:fld>
            <a:endParaRPr lang="en-US" altLang="en-US" sz="1200">
              <a:solidFill>
                <a:schemeClr val="tx1"/>
              </a:solidFill>
              <a:latin typeface="Arial" charset="0"/>
            </a:endParaRPr>
          </a:p>
        </p:txBody>
      </p:sp>
      <p:sp>
        <p:nvSpPr>
          <p:cNvPr id="31641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1642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hu-HU" altLang="en-US" smtClean="0"/>
          </a:p>
        </p:txBody>
      </p:sp>
    </p:spTree>
    <p:extLst>
      <p:ext uri="{BB962C8B-B14F-4D97-AF65-F5344CB8AC3E}">
        <p14:creationId xmlns:p14="http://schemas.microsoft.com/office/powerpoint/2010/main" val="2506233676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232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fld id="{B2B621BF-D7BD-464B-8928-DB5C36643475}" type="slidenum">
              <a:rPr lang="hu-HU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123</a:t>
            </a:fld>
            <a:endParaRPr lang="hu-HU" altLang="en-US" smtClean="0">
              <a:solidFill>
                <a:srgbClr val="000000"/>
              </a:solidFill>
            </a:endParaRPr>
          </a:p>
        </p:txBody>
      </p:sp>
      <p:sp>
        <p:nvSpPr>
          <p:cNvPr id="312323" name="Rectangle 7"/>
          <p:cNvSpPr txBox="1">
            <a:spLocks noGrp="1" noChangeArrowheads="1"/>
          </p:cNvSpPr>
          <p:nvPr/>
        </p:nvSpPr>
        <p:spPr bwMode="auto">
          <a:xfrm>
            <a:off x="5625741" y="6454467"/>
            <a:ext cx="4303949" cy="3384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382" tIns="46191" rIns="92382" bIns="46191" anchor="b"/>
          <a:lstStyle>
            <a:lvl1pPr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EA0EEF1F-552D-426A-9AAF-FE9F3AC8E193}" type="slidenum">
              <a:rPr lang="en-US" altLang="en-US">
                <a:solidFill>
                  <a:srgbClr val="000000"/>
                </a:solidFill>
              </a:rPr>
              <a:pPr algn="r" eaLnBrk="1" hangingPunct="1">
                <a:spcBef>
                  <a:spcPct val="0"/>
                </a:spcBef>
              </a:pPr>
              <a:t>123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1232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3273425" y="511175"/>
            <a:ext cx="3394075" cy="2546350"/>
          </a:xfrm>
          <a:ln/>
        </p:spPr>
      </p:sp>
      <p:sp>
        <p:nvSpPr>
          <p:cNvPr id="312325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91772" y="3226457"/>
            <a:ext cx="7947856" cy="3057215"/>
          </a:xfrm>
          <a:noFill/>
        </p:spPr>
        <p:txBody>
          <a:bodyPr lIns="92382" tIns="46191" rIns="92382" bIns="46191"/>
          <a:lstStyle/>
          <a:p>
            <a:pPr eaLnBrk="1" hangingPunct="1"/>
            <a:endParaRPr lang="hu-HU" altLang="en-US" smtClean="0">
              <a:latin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817862504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949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fld id="{5E696641-095F-4E45-810E-3A65139997A2}" type="slidenum">
              <a:rPr lang="hu-HU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142</a:t>
            </a:fld>
            <a:endParaRPr lang="hu-HU" altLang="en-US" smtClean="0">
              <a:solidFill>
                <a:srgbClr val="000000"/>
              </a:solidFill>
            </a:endParaRPr>
          </a:p>
        </p:txBody>
      </p:sp>
      <p:sp>
        <p:nvSpPr>
          <p:cNvPr id="319491" name="Rectangle 7"/>
          <p:cNvSpPr txBox="1">
            <a:spLocks noGrp="1" noChangeArrowheads="1"/>
          </p:cNvSpPr>
          <p:nvPr/>
        </p:nvSpPr>
        <p:spPr bwMode="auto">
          <a:xfrm>
            <a:off x="5625741" y="6454467"/>
            <a:ext cx="4303949" cy="3384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382" tIns="46191" rIns="92382" bIns="46191" anchor="b"/>
          <a:lstStyle>
            <a:lvl1pPr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5C167DC4-CCBE-41C8-9500-3F251EE29DFF}" type="slidenum">
              <a:rPr lang="en-US" altLang="en-US">
                <a:solidFill>
                  <a:srgbClr val="000000"/>
                </a:solidFill>
              </a:rPr>
              <a:pPr algn="r" eaLnBrk="1" hangingPunct="1">
                <a:spcBef>
                  <a:spcPct val="0"/>
                </a:spcBef>
              </a:pPr>
              <a:t>142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19492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3273425" y="511175"/>
            <a:ext cx="3394075" cy="2546350"/>
          </a:xfrm>
          <a:ln/>
        </p:spPr>
      </p:sp>
      <p:sp>
        <p:nvSpPr>
          <p:cNvPr id="319493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91772" y="3226457"/>
            <a:ext cx="7947856" cy="3057215"/>
          </a:xfrm>
          <a:noFill/>
        </p:spPr>
        <p:txBody>
          <a:bodyPr lIns="92382" tIns="46191" rIns="92382" bIns="46191"/>
          <a:lstStyle/>
          <a:p>
            <a:pPr eaLnBrk="1" hangingPunct="1"/>
            <a:endParaRPr lang="hu-HU" altLang="en-US" smtClean="0">
              <a:latin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77363025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051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fld id="{30B50BFF-B5AB-4079-AB23-E93B16605333}" type="slidenum">
              <a:rPr lang="hu-HU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143</a:t>
            </a:fld>
            <a:endParaRPr lang="hu-HU" altLang="en-US" smtClean="0">
              <a:solidFill>
                <a:srgbClr val="000000"/>
              </a:solidFill>
            </a:endParaRPr>
          </a:p>
        </p:txBody>
      </p:sp>
      <p:sp>
        <p:nvSpPr>
          <p:cNvPr id="320515" name="Rectangle 7"/>
          <p:cNvSpPr txBox="1">
            <a:spLocks noGrp="1" noChangeArrowheads="1"/>
          </p:cNvSpPr>
          <p:nvPr/>
        </p:nvSpPr>
        <p:spPr bwMode="auto">
          <a:xfrm>
            <a:off x="5625741" y="6454467"/>
            <a:ext cx="4303949" cy="3384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382" tIns="46191" rIns="92382" bIns="46191" anchor="b"/>
          <a:lstStyle>
            <a:lvl1pPr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ED1CFFE6-A174-4570-9F25-590576AB365A}" type="slidenum">
              <a:rPr lang="en-US" altLang="en-US">
                <a:solidFill>
                  <a:srgbClr val="000000"/>
                </a:solidFill>
              </a:rPr>
              <a:pPr algn="r" eaLnBrk="1" hangingPunct="1">
                <a:spcBef>
                  <a:spcPct val="0"/>
                </a:spcBef>
              </a:pPr>
              <a:t>143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20516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3273425" y="511175"/>
            <a:ext cx="3394075" cy="2546350"/>
          </a:xfrm>
          <a:ln/>
        </p:spPr>
      </p:sp>
      <p:sp>
        <p:nvSpPr>
          <p:cNvPr id="320517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91772" y="3226457"/>
            <a:ext cx="7947856" cy="3057215"/>
          </a:xfrm>
          <a:noFill/>
        </p:spPr>
        <p:txBody>
          <a:bodyPr lIns="92382" tIns="46191" rIns="92382" bIns="46191"/>
          <a:lstStyle/>
          <a:p>
            <a:pPr eaLnBrk="1" hangingPunct="1"/>
            <a:endParaRPr lang="hu-HU" altLang="en-US" smtClean="0">
              <a:latin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058560109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051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fld id="{30B50BFF-B5AB-4079-AB23-E93B16605333}" type="slidenum">
              <a:rPr lang="hu-HU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147</a:t>
            </a:fld>
            <a:endParaRPr lang="hu-HU" altLang="en-US" smtClean="0">
              <a:solidFill>
                <a:srgbClr val="000000"/>
              </a:solidFill>
            </a:endParaRPr>
          </a:p>
        </p:txBody>
      </p:sp>
      <p:sp>
        <p:nvSpPr>
          <p:cNvPr id="320515" name="Rectangle 7"/>
          <p:cNvSpPr txBox="1">
            <a:spLocks noGrp="1" noChangeArrowheads="1"/>
          </p:cNvSpPr>
          <p:nvPr/>
        </p:nvSpPr>
        <p:spPr bwMode="auto">
          <a:xfrm>
            <a:off x="5625741" y="6454467"/>
            <a:ext cx="4303949" cy="3384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382" tIns="46191" rIns="92382" bIns="46191" anchor="b"/>
          <a:lstStyle>
            <a:lvl1pPr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ED1CFFE6-A174-4570-9F25-590576AB365A}" type="slidenum">
              <a:rPr lang="en-US" altLang="en-US">
                <a:solidFill>
                  <a:srgbClr val="000000"/>
                </a:solidFill>
              </a:rPr>
              <a:pPr algn="r" eaLnBrk="1" hangingPunct="1">
                <a:spcBef>
                  <a:spcPct val="0"/>
                </a:spcBef>
              </a:pPr>
              <a:t>147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20516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3273425" y="511175"/>
            <a:ext cx="3394075" cy="2546350"/>
          </a:xfrm>
          <a:ln/>
        </p:spPr>
      </p:sp>
      <p:sp>
        <p:nvSpPr>
          <p:cNvPr id="320517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91772" y="3226457"/>
            <a:ext cx="7947856" cy="3057215"/>
          </a:xfrm>
          <a:noFill/>
        </p:spPr>
        <p:txBody>
          <a:bodyPr lIns="92382" tIns="46191" rIns="92382" bIns="46191"/>
          <a:lstStyle/>
          <a:p>
            <a:pPr eaLnBrk="1" hangingPunct="1"/>
            <a:endParaRPr lang="hu-HU" altLang="en-US" smtClean="0">
              <a:latin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438867491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153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fld id="{B87C5BE7-91C0-4C20-A411-7F895CC42D2E}" type="slidenum">
              <a:rPr lang="hu-HU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166</a:t>
            </a:fld>
            <a:endParaRPr lang="hu-HU" altLang="en-US" smtClean="0">
              <a:solidFill>
                <a:srgbClr val="000000"/>
              </a:solidFill>
            </a:endParaRPr>
          </a:p>
        </p:txBody>
      </p:sp>
      <p:sp>
        <p:nvSpPr>
          <p:cNvPr id="321539" name="Rectangle 7"/>
          <p:cNvSpPr txBox="1">
            <a:spLocks noGrp="1" noChangeArrowheads="1"/>
          </p:cNvSpPr>
          <p:nvPr/>
        </p:nvSpPr>
        <p:spPr bwMode="auto">
          <a:xfrm>
            <a:off x="5625741" y="6454467"/>
            <a:ext cx="4303949" cy="3384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382" tIns="46191" rIns="92382" bIns="46191" anchor="b"/>
          <a:lstStyle>
            <a:lvl1pPr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FD3C3D23-D86D-466A-8BE9-E7054DF3CD8A}" type="slidenum">
              <a:rPr lang="en-US" altLang="en-US">
                <a:solidFill>
                  <a:srgbClr val="000000"/>
                </a:solidFill>
              </a:rPr>
              <a:pPr algn="r" eaLnBrk="1" hangingPunct="1">
                <a:spcBef>
                  <a:spcPct val="0"/>
                </a:spcBef>
              </a:pPr>
              <a:t>166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21540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3273425" y="511175"/>
            <a:ext cx="3394075" cy="2546350"/>
          </a:xfrm>
          <a:ln/>
        </p:spPr>
      </p:sp>
      <p:sp>
        <p:nvSpPr>
          <p:cNvPr id="321541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91772" y="3226457"/>
            <a:ext cx="7947856" cy="3057215"/>
          </a:xfrm>
          <a:noFill/>
        </p:spPr>
        <p:txBody>
          <a:bodyPr lIns="92382" tIns="46191" rIns="92382" bIns="46191"/>
          <a:lstStyle/>
          <a:p>
            <a:pPr eaLnBrk="1" hangingPunct="1"/>
            <a:endParaRPr lang="hu-HU" altLang="en-US" smtClean="0">
              <a:latin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701945600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256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fld id="{02FE487D-29B4-421A-9745-1C4FB6D7FF7F}" type="slidenum">
              <a:rPr lang="hu-HU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176</a:t>
            </a:fld>
            <a:endParaRPr lang="hu-HU" altLang="en-US" smtClean="0">
              <a:solidFill>
                <a:srgbClr val="000000"/>
              </a:solidFill>
            </a:endParaRPr>
          </a:p>
        </p:txBody>
      </p:sp>
      <p:sp>
        <p:nvSpPr>
          <p:cNvPr id="322563" name="Rectangle 7"/>
          <p:cNvSpPr txBox="1">
            <a:spLocks noGrp="1" noChangeArrowheads="1"/>
          </p:cNvSpPr>
          <p:nvPr/>
        </p:nvSpPr>
        <p:spPr bwMode="auto">
          <a:xfrm>
            <a:off x="5625741" y="6454467"/>
            <a:ext cx="4303949" cy="3384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382" tIns="46191" rIns="92382" bIns="46191" anchor="b"/>
          <a:lstStyle>
            <a:lvl1pPr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0E4E9867-646C-4452-94C7-FA36659FB742}" type="slidenum">
              <a:rPr lang="en-US" altLang="en-US">
                <a:solidFill>
                  <a:srgbClr val="000000"/>
                </a:solidFill>
              </a:rPr>
              <a:pPr algn="r" eaLnBrk="1" hangingPunct="1">
                <a:spcBef>
                  <a:spcPct val="0"/>
                </a:spcBef>
              </a:pPr>
              <a:t>176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2256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3273425" y="511175"/>
            <a:ext cx="3394075" cy="2546350"/>
          </a:xfrm>
          <a:ln/>
        </p:spPr>
      </p:sp>
      <p:sp>
        <p:nvSpPr>
          <p:cNvPr id="322565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91772" y="3226457"/>
            <a:ext cx="7947856" cy="3057215"/>
          </a:xfrm>
          <a:noFill/>
        </p:spPr>
        <p:txBody>
          <a:bodyPr lIns="92382" tIns="46191" rIns="92382" bIns="46191"/>
          <a:lstStyle/>
          <a:p>
            <a:pPr eaLnBrk="1" hangingPunct="1"/>
            <a:endParaRPr lang="hu-HU" altLang="en-US" smtClean="0">
              <a:latin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56871157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925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fld id="{0A981917-11D2-4344-AC54-315348215EA9}" type="slidenum">
              <a:rPr lang="hu-HU" altLang="en-US" smtClean="0">
                <a:solidFill>
                  <a:prstClr val="black"/>
                </a:solidFill>
              </a:rPr>
              <a:pPr eaLnBrk="1" hangingPunct="1">
                <a:spcBef>
                  <a:spcPct val="0"/>
                </a:spcBef>
              </a:pPr>
              <a:t>4</a:t>
            </a:fld>
            <a:endParaRPr lang="hu-HU" altLang="en-US" smtClean="0">
              <a:solidFill>
                <a:prstClr val="black"/>
              </a:solidFill>
            </a:endParaRPr>
          </a:p>
        </p:txBody>
      </p:sp>
      <p:sp>
        <p:nvSpPr>
          <p:cNvPr id="309251" name="Rectangle 7"/>
          <p:cNvSpPr txBox="1">
            <a:spLocks noGrp="1" noChangeArrowheads="1"/>
          </p:cNvSpPr>
          <p:nvPr/>
        </p:nvSpPr>
        <p:spPr bwMode="auto">
          <a:xfrm>
            <a:off x="5625741" y="6454467"/>
            <a:ext cx="4303949" cy="3384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382" tIns="46191" rIns="92382" bIns="46191" anchor="b"/>
          <a:lstStyle>
            <a:lvl1pPr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BC4E345C-4DCE-468D-994C-E5E02AEFDD3F}" type="slidenum">
              <a:rPr lang="en-US" altLang="en-US">
                <a:solidFill>
                  <a:prstClr val="black"/>
                </a:solidFill>
              </a:rPr>
              <a:pPr algn="r" eaLnBrk="1" hangingPunct="1">
                <a:spcBef>
                  <a:spcPct val="0"/>
                </a:spcBef>
              </a:pPr>
              <a:t>4</a:t>
            </a:fld>
            <a:endParaRPr lang="en-US" altLang="en-US">
              <a:solidFill>
                <a:prstClr val="black"/>
              </a:solidFill>
            </a:endParaRPr>
          </a:p>
        </p:txBody>
      </p:sp>
      <p:sp>
        <p:nvSpPr>
          <p:cNvPr id="309252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3273425" y="511175"/>
            <a:ext cx="3394075" cy="2546350"/>
          </a:xfrm>
          <a:ln/>
        </p:spPr>
      </p:sp>
      <p:sp>
        <p:nvSpPr>
          <p:cNvPr id="309253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91772" y="3226457"/>
            <a:ext cx="7947856" cy="3057215"/>
          </a:xfrm>
          <a:noFill/>
        </p:spPr>
        <p:txBody>
          <a:bodyPr lIns="92382" tIns="46191" rIns="92382" bIns="46191"/>
          <a:lstStyle/>
          <a:p>
            <a:pPr eaLnBrk="1" hangingPunct="1"/>
            <a:endParaRPr lang="hu-HU" altLang="en-US" smtClean="0">
              <a:latin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360115831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358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fld id="{1C69D554-7D9B-427F-9535-582E25FE4007}" type="slidenum">
              <a:rPr lang="hu-HU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200</a:t>
            </a:fld>
            <a:endParaRPr lang="hu-HU" altLang="en-US" smtClean="0">
              <a:solidFill>
                <a:srgbClr val="000000"/>
              </a:solidFill>
            </a:endParaRPr>
          </a:p>
        </p:txBody>
      </p:sp>
      <p:sp>
        <p:nvSpPr>
          <p:cNvPr id="323587" name="Rectangle 7"/>
          <p:cNvSpPr txBox="1">
            <a:spLocks noGrp="1" noChangeArrowheads="1"/>
          </p:cNvSpPr>
          <p:nvPr/>
        </p:nvSpPr>
        <p:spPr bwMode="auto">
          <a:xfrm>
            <a:off x="5625741" y="6454467"/>
            <a:ext cx="4303949" cy="3384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382" tIns="46191" rIns="92382" bIns="46191" anchor="b"/>
          <a:lstStyle>
            <a:lvl1pPr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0EB5E5E7-A557-4FDE-B766-140F1CB9FF95}" type="slidenum">
              <a:rPr lang="en-US" altLang="en-US">
                <a:solidFill>
                  <a:srgbClr val="000000"/>
                </a:solidFill>
              </a:rPr>
              <a:pPr algn="r" eaLnBrk="1" hangingPunct="1">
                <a:spcBef>
                  <a:spcPct val="0"/>
                </a:spcBef>
              </a:pPr>
              <a:t>200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2358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3273425" y="511175"/>
            <a:ext cx="3394075" cy="2546350"/>
          </a:xfrm>
          <a:ln/>
        </p:spPr>
      </p:sp>
      <p:sp>
        <p:nvSpPr>
          <p:cNvPr id="323589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91772" y="3226457"/>
            <a:ext cx="7947856" cy="3057215"/>
          </a:xfrm>
          <a:noFill/>
        </p:spPr>
        <p:txBody>
          <a:bodyPr lIns="92382" tIns="46191" rIns="92382" bIns="46191"/>
          <a:lstStyle/>
          <a:p>
            <a:pPr eaLnBrk="1" hangingPunct="1"/>
            <a:endParaRPr lang="hu-HU" altLang="en-US" smtClean="0">
              <a:latin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66054963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949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fld id="{5E696641-095F-4E45-810E-3A65139997A2}" type="slidenum">
              <a:rPr lang="hu-HU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209</a:t>
            </a:fld>
            <a:endParaRPr lang="hu-HU" altLang="en-US" smtClean="0">
              <a:solidFill>
                <a:srgbClr val="000000"/>
              </a:solidFill>
            </a:endParaRPr>
          </a:p>
        </p:txBody>
      </p:sp>
      <p:sp>
        <p:nvSpPr>
          <p:cNvPr id="319491" name="Rectangle 7"/>
          <p:cNvSpPr txBox="1">
            <a:spLocks noGrp="1" noChangeArrowheads="1"/>
          </p:cNvSpPr>
          <p:nvPr/>
        </p:nvSpPr>
        <p:spPr bwMode="auto">
          <a:xfrm>
            <a:off x="5625741" y="6454467"/>
            <a:ext cx="4303949" cy="3384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382" tIns="46191" rIns="92382" bIns="46191" anchor="b"/>
          <a:lstStyle>
            <a:lvl1pPr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5C167DC4-CCBE-41C8-9500-3F251EE29DFF}" type="slidenum">
              <a:rPr lang="en-US" altLang="en-US">
                <a:solidFill>
                  <a:srgbClr val="000000"/>
                </a:solidFill>
              </a:rPr>
              <a:pPr algn="r" eaLnBrk="1" hangingPunct="1">
                <a:spcBef>
                  <a:spcPct val="0"/>
                </a:spcBef>
              </a:pPr>
              <a:t>209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19492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3273425" y="511175"/>
            <a:ext cx="3394075" cy="2546350"/>
          </a:xfrm>
          <a:ln/>
        </p:spPr>
      </p:sp>
      <p:sp>
        <p:nvSpPr>
          <p:cNvPr id="319493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91772" y="3226457"/>
            <a:ext cx="7947856" cy="3057215"/>
          </a:xfrm>
          <a:noFill/>
        </p:spPr>
        <p:txBody>
          <a:bodyPr lIns="92382" tIns="46191" rIns="92382" bIns="46191"/>
          <a:lstStyle/>
          <a:p>
            <a:pPr eaLnBrk="1" hangingPunct="1"/>
            <a:endParaRPr lang="hu-HU" altLang="en-US" smtClean="0">
              <a:latin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031198272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051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fld id="{30B50BFF-B5AB-4079-AB23-E93B16605333}" type="slidenum">
              <a:rPr lang="hu-HU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210</a:t>
            </a:fld>
            <a:endParaRPr lang="hu-HU" altLang="en-US" smtClean="0">
              <a:solidFill>
                <a:srgbClr val="000000"/>
              </a:solidFill>
            </a:endParaRPr>
          </a:p>
        </p:txBody>
      </p:sp>
      <p:sp>
        <p:nvSpPr>
          <p:cNvPr id="320515" name="Rectangle 7"/>
          <p:cNvSpPr txBox="1">
            <a:spLocks noGrp="1" noChangeArrowheads="1"/>
          </p:cNvSpPr>
          <p:nvPr/>
        </p:nvSpPr>
        <p:spPr bwMode="auto">
          <a:xfrm>
            <a:off x="5625741" y="6454467"/>
            <a:ext cx="4303949" cy="3384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382" tIns="46191" rIns="92382" bIns="46191" anchor="b"/>
          <a:lstStyle>
            <a:lvl1pPr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ED1CFFE6-A174-4570-9F25-590576AB365A}" type="slidenum">
              <a:rPr lang="en-US" altLang="en-US">
                <a:solidFill>
                  <a:srgbClr val="000000"/>
                </a:solidFill>
              </a:rPr>
              <a:pPr algn="r" eaLnBrk="1" hangingPunct="1">
                <a:spcBef>
                  <a:spcPct val="0"/>
                </a:spcBef>
              </a:pPr>
              <a:t>210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20516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3273425" y="511175"/>
            <a:ext cx="3394075" cy="2546350"/>
          </a:xfrm>
          <a:ln/>
        </p:spPr>
      </p:sp>
      <p:sp>
        <p:nvSpPr>
          <p:cNvPr id="320517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91772" y="3226457"/>
            <a:ext cx="7947856" cy="3057215"/>
          </a:xfrm>
          <a:noFill/>
        </p:spPr>
        <p:txBody>
          <a:bodyPr lIns="92382" tIns="46191" rIns="92382" bIns="46191"/>
          <a:lstStyle/>
          <a:p>
            <a:pPr eaLnBrk="1" hangingPunct="1"/>
            <a:endParaRPr lang="hu-HU" altLang="en-US" smtClean="0">
              <a:latin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585912922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153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fld id="{B87C5BE7-91C0-4C20-A411-7F895CC42D2E}" type="slidenum">
              <a:rPr lang="hu-HU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230</a:t>
            </a:fld>
            <a:endParaRPr lang="hu-HU" altLang="en-US" smtClean="0">
              <a:solidFill>
                <a:srgbClr val="000000"/>
              </a:solidFill>
            </a:endParaRPr>
          </a:p>
        </p:txBody>
      </p:sp>
      <p:sp>
        <p:nvSpPr>
          <p:cNvPr id="321539" name="Rectangle 7"/>
          <p:cNvSpPr txBox="1">
            <a:spLocks noGrp="1" noChangeArrowheads="1"/>
          </p:cNvSpPr>
          <p:nvPr/>
        </p:nvSpPr>
        <p:spPr bwMode="auto">
          <a:xfrm>
            <a:off x="5625741" y="6454467"/>
            <a:ext cx="4303949" cy="3384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382" tIns="46191" rIns="92382" bIns="46191" anchor="b"/>
          <a:lstStyle>
            <a:lvl1pPr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FD3C3D23-D86D-466A-8BE9-E7054DF3CD8A}" type="slidenum">
              <a:rPr lang="en-US" altLang="en-US">
                <a:solidFill>
                  <a:srgbClr val="000000"/>
                </a:solidFill>
              </a:rPr>
              <a:pPr algn="r" eaLnBrk="1" hangingPunct="1">
                <a:spcBef>
                  <a:spcPct val="0"/>
                </a:spcBef>
              </a:pPr>
              <a:t>230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21540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3273425" y="511175"/>
            <a:ext cx="3394075" cy="2546350"/>
          </a:xfrm>
          <a:ln/>
        </p:spPr>
      </p:sp>
      <p:sp>
        <p:nvSpPr>
          <p:cNvPr id="321541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91772" y="3226457"/>
            <a:ext cx="7947856" cy="3057215"/>
          </a:xfrm>
          <a:noFill/>
        </p:spPr>
        <p:txBody>
          <a:bodyPr lIns="92382" tIns="46191" rIns="92382" bIns="46191"/>
          <a:lstStyle/>
          <a:p>
            <a:pPr eaLnBrk="1" hangingPunct="1"/>
            <a:endParaRPr lang="hu-HU" altLang="en-US" smtClean="0">
              <a:latin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480420368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153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fld id="{B87C5BE7-91C0-4C20-A411-7F895CC42D2E}" type="slidenum">
              <a:rPr lang="hu-HU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231</a:t>
            </a:fld>
            <a:endParaRPr lang="hu-HU" altLang="en-US" smtClean="0">
              <a:solidFill>
                <a:srgbClr val="000000"/>
              </a:solidFill>
            </a:endParaRPr>
          </a:p>
        </p:txBody>
      </p:sp>
      <p:sp>
        <p:nvSpPr>
          <p:cNvPr id="321539" name="Rectangle 7"/>
          <p:cNvSpPr txBox="1">
            <a:spLocks noGrp="1" noChangeArrowheads="1"/>
          </p:cNvSpPr>
          <p:nvPr/>
        </p:nvSpPr>
        <p:spPr bwMode="auto">
          <a:xfrm>
            <a:off x="5625741" y="6454467"/>
            <a:ext cx="4303949" cy="3384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382" tIns="46191" rIns="92382" bIns="46191" anchor="b"/>
          <a:lstStyle>
            <a:lvl1pPr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FD3C3D23-D86D-466A-8BE9-E7054DF3CD8A}" type="slidenum">
              <a:rPr lang="en-US" altLang="en-US">
                <a:solidFill>
                  <a:srgbClr val="000000"/>
                </a:solidFill>
              </a:rPr>
              <a:pPr algn="r" eaLnBrk="1" hangingPunct="1">
                <a:spcBef>
                  <a:spcPct val="0"/>
                </a:spcBef>
              </a:pPr>
              <a:t>231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21540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3273425" y="511175"/>
            <a:ext cx="3394075" cy="2546350"/>
          </a:xfrm>
          <a:ln/>
        </p:spPr>
      </p:sp>
      <p:sp>
        <p:nvSpPr>
          <p:cNvPr id="321541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91772" y="3226457"/>
            <a:ext cx="7947856" cy="3057215"/>
          </a:xfrm>
          <a:noFill/>
        </p:spPr>
        <p:txBody>
          <a:bodyPr lIns="92382" tIns="46191" rIns="92382" bIns="46191"/>
          <a:lstStyle/>
          <a:p>
            <a:pPr eaLnBrk="1" hangingPunct="1"/>
            <a:endParaRPr lang="hu-HU" altLang="en-US" smtClean="0">
              <a:latin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116070228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153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fld id="{B87C5BE7-91C0-4C20-A411-7F895CC42D2E}" type="slidenum">
              <a:rPr lang="hu-HU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245</a:t>
            </a:fld>
            <a:endParaRPr lang="hu-HU" altLang="en-US" smtClean="0">
              <a:solidFill>
                <a:srgbClr val="000000"/>
              </a:solidFill>
            </a:endParaRPr>
          </a:p>
        </p:txBody>
      </p:sp>
      <p:sp>
        <p:nvSpPr>
          <p:cNvPr id="321539" name="Rectangle 7"/>
          <p:cNvSpPr txBox="1">
            <a:spLocks noGrp="1" noChangeArrowheads="1"/>
          </p:cNvSpPr>
          <p:nvPr/>
        </p:nvSpPr>
        <p:spPr bwMode="auto">
          <a:xfrm>
            <a:off x="5625741" y="6454467"/>
            <a:ext cx="4303949" cy="3384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382" tIns="46191" rIns="92382" bIns="46191" anchor="b"/>
          <a:lstStyle>
            <a:lvl1pPr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FD3C3D23-D86D-466A-8BE9-E7054DF3CD8A}" type="slidenum">
              <a:rPr lang="en-US" altLang="en-US">
                <a:solidFill>
                  <a:srgbClr val="000000"/>
                </a:solidFill>
              </a:rPr>
              <a:pPr algn="r" eaLnBrk="1" hangingPunct="1">
                <a:spcBef>
                  <a:spcPct val="0"/>
                </a:spcBef>
              </a:pPr>
              <a:t>245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21540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3273425" y="511175"/>
            <a:ext cx="3394075" cy="2546350"/>
          </a:xfrm>
          <a:ln/>
        </p:spPr>
      </p:sp>
      <p:sp>
        <p:nvSpPr>
          <p:cNvPr id="321541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91772" y="3226457"/>
            <a:ext cx="7947856" cy="3057215"/>
          </a:xfrm>
          <a:noFill/>
        </p:spPr>
        <p:txBody>
          <a:bodyPr lIns="92382" tIns="46191" rIns="92382" bIns="46191"/>
          <a:lstStyle/>
          <a:p>
            <a:pPr eaLnBrk="1" hangingPunct="1"/>
            <a:endParaRPr lang="hu-HU" altLang="en-US" smtClean="0">
              <a:latin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952842211"/>
      </p:ext>
    </p:extLst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153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fld id="{B87C5BE7-91C0-4C20-A411-7F895CC42D2E}" type="slidenum">
              <a:rPr lang="hu-HU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249</a:t>
            </a:fld>
            <a:endParaRPr lang="hu-HU" altLang="en-US" smtClean="0">
              <a:solidFill>
                <a:srgbClr val="000000"/>
              </a:solidFill>
            </a:endParaRPr>
          </a:p>
        </p:txBody>
      </p:sp>
      <p:sp>
        <p:nvSpPr>
          <p:cNvPr id="321539" name="Rectangle 7"/>
          <p:cNvSpPr txBox="1">
            <a:spLocks noGrp="1" noChangeArrowheads="1"/>
          </p:cNvSpPr>
          <p:nvPr/>
        </p:nvSpPr>
        <p:spPr bwMode="auto">
          <a:xfrm>
            <a:off x="5625741" y="6454467"/>
            <a:ext cx="4303949" cy="3384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382" tIns="46191" rIns="92382" bIns="46191" anchor="b"/>
          <a:lstStyle>
            <a:lvl1pPr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FD3C3D23-D86D-466A-8BE9-E7054DF3CD8A}" type="slidenum">
              <a:rPr lang="en-US" altLang="en-US">
                <a:solidFill>
                  <a:srgbClr val="000000"/>
                </a:solidFill>
              </a:rPr>
              <a:pPr algn="r" eaLnBrk="1" hangingPunct="1">
                <a:spcBef>
                  <a:spcPct val="0"/>
                </a:spcBef>
              </a:pPr>
              <a:t>249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21540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3273425" y="511175"/>
            <a:ext cx="3394075" cy="2546350"/>
          </a:xfrm>
          <a:ln/>
        </p:spPr>
      </p:sp>
      <p:sp>
        <p:nvSpPr>
          <p:cNvPr id="321541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91772" y="3226457"/>
            <a:ext cx="7947856" cy="3057215"/>
          </a:xfrm>
          <a:noFill/>
        </p:spPr>
        <p:txBody>
          <a:bodyPr lIns="92382" tIns="46191" rIns="92382" bIns="46191"/>
          <a:lstStyle/>
          <a:p>
            <a:pPr eaLnBrk="1" hangingPunct="1"/>
            <a:endParaRPr lang="hu-HU" altLang="en-US" smtClean="0">
              <a:latin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642804608"/>
      </p:ext>
    </p:extLst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213343D3-FDA5-4035-B8A5-0DE5946B5C2A}" type="slidenum">
              <a:rPr lang="hu-HU" altLang="en-US" smtClean="0">
                <a:solidFill>
                  <a:srgbClr val="000000"/>
                </a:solidFill>
              </a:rPr>
              <a:pPr>
                <a:defRPr/>
              </a:pPr>
              <a:t>255</a:t>
            </a:fld>
            <a:endParaRPr lang="hu-HU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97938471"/>
      </p:ext>
    </p:extLst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153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fld id="{B87C5BE7-91C0-4C20-A411-7F895CC42D2E}" type="slidenum">
              <a:rPr lang="hu-HU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257</a:t>
            </a:fld>
            <a:endParaRPr lang="hu-HU" altLang="en-US" smtClean="0">
              <a:solidFill>
                <a:srgbClr val="000000"/>
              </a:solidFill>
            </a:endParaRPr>
          </a:p>
        </p:txBody>
      </p:sp>
      <p:sp>
        <p:nvSpPr>
          <p:cNvPr id="321539" name="Rectangle 7"/>
          <p:cNvSpPr txBox="1">
            <a:spLocks noGrp="1" noChangeArrowheads="1"/>
          </p:cNvSpPr>
          <p:nvPr/>
        </p:nvSpPr>
        <p:spPr bwMode="auto">
          <a:xfrm>
            <a:off x="5625741" y="6454467"/>
            <a:ext cx="4303949" cy="3384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382" tIns="46191" rIns="92382" bIns="46191" anchor="b"/>
          <a:lstStyle>
            <a:lvl1pPr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FD3C3D23-D86D-466A-8BE9-E7054DF3CD8A}" type="slidenum">
              <a:rPr lang="en-US" altLang="en-US">
                <a:solidFill>
                  <a:srgbClr val="000000"/>
                </a:solidFill>
              </a:rPr>
              <a:pPr algn="r" eaLnBrk="1" hangingPunct="1">
                <a:spcBef>
                  <a:spcPct val="0"/>
                </a:spcBef>
              </a:pPr>
              <a:t>257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21540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3273425" y="511175"/>
            <a:ext cx="3394075" cy="2546350"/>
          </a:xfrm>
          <a:ln/>
        </p:spPr>
      </p:sp>
      <p:sp>
        <p:nvSpPr>
          <p:cNvPr id="321541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91772" y="3226457"/>
            <a:ext cx="7947856" cy="3057215"/>
          </a:xfrm>
          <a:noFill/>
        </p:spPr>
        <p:txBody>
          <a:bodyPr lIns="92382" tIns="46191" rIns="92382" bIns="46191"/>
          <a:lstStyle/>
          <a:p>
            <a:pPr eaLnBrk="1" hangingPunct="1"/>
            <a:endParaRPr lang="hu-HU" altLang="en-US" smtClean="0">
              <a:latin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684167855"/>
      </p:ext>
    </p:extLst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153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fld id="{B87C5BE7-91C0-4C20-A411-7F895CC42D2E}" type="slidenum">
              <a:rPr lang="hu-HU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268</a:t>
            </a:fld>
            <a:endParaRPr lang="hu-HU" altLang="en-US" smtClean="0">
              <a:solidFill>
                <a:srgbClr val="000000"/>
              </a:solidFill>
            </a:endParaRPr>
          </a:p>
        </p:txBody>
      </p:sp>
      <p:sp>
        <p:nvSpPr>
          <p:cNvPr id="321539" name="Rectangle 7"/>
          <p:cNvSpPr txBox="1">
            <a:spLocks noGrp="1" noChangeArrowheads="1"/>
          </p:cNvSpPr>
          <p:nvPr/>
        </p:nvSpPr>
        <p:spPr bwMode="auto">
          <a:xfrm>
            <a:off x="5625741" y="6454467"/>
            <a:ext cx="4303949" cy="3384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382" tIns="46191" rIns="92382" bIns="46191" anchor="b"/>
          <a:lstStyle>
            <a:lvl1pPr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FD3C3D23-D86D-466A-8BE9-E7054DF3CD8A}" type="slidenum">
              <a:rPr lang="en-US" altLang="en-US">
                <a:solidFill>
                  <a:srgbClr val="000000"/>
                </a:solidFill>
              </a:rPr>
              <a:pPr algn="r" eaLnBrk="1" hangingPunct="1">
                <a:spcBef>
                  <a:spcPct val="0"/>
                </a:spcBef>
              </a:pPr>
              <a:t>268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21540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3273425" y="511175"/>
            <a:ext cx="3394075" cy="2546350"/>
          </a:xfrm>
          <a:ln/>
        </p:spPr>
      </p:sp>
      <p:sp>
        <p:nvSpPr>
          <p:cNvPr id="321541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91772" y="3226457"/>
            <a:ext cx="7947856" cy="3057215"/>
          </a:xfrm>
          <a:noFill/>
        </p:spPr>
        <p:txBody>
          <a:bodyPr lIns="92382" tIns="46191" rIns="92382" bIns="46191"/>
          <a:lstStyle/>
          <a:p>
            <a:pPr eaLnBrk="1" hangingPunct="1"/>
            <a:endParaRPr lang="hu-HU" altLang="en-US" smtClean="0">
              <a:latin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27932287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232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fld id="{B2B621BF-D7BD-464B-8928-DB5C36643475}" type="slidenum">
              <a:rPr lang="hu-HU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5</a:t>
            </a:fld>
            <a:endParaRPr lang="hu-HU" altLang="en-US" smtClean="0">
              <a:solidFill>
                <a:srgbClr val="000000"/>
              </a:solidFill>
            </a:endParaRPr>
          </a:p>
        </p:txBody>
      </p:sp>
      <p:sp>
        <p:nvSpPr>
          <p:cNvPr id="312323" name="Rectangle 7"/>
          <p:cNvSpPr txBox="1">
            <a:spLocks noGrp="1" noChangeArrowheads="1"/>
          </p:cNvSpPr>
          <p:nvPr/>
        </p:nvSpPr>
        <p:spPr bwMode="auto">
          <a:xfrm>
            <a:off x="5625741" y="6454467"/>
            <a:ext cx="4303949" cy="3384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382" tIns="46191" rIns="92382" bIns="46191" anchor="b"/>
          <a:lstStyle>
            <a:lvl1pPr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EA0EEF1F-552D-426A-9AAF-FE9F3AC8E193}" type="slidenum">
              <a:rPr lang="en-US" altLang="en-US">
                <a:solidFill>
                  <a:srgbClr val="000000"/>
                </a:solidFill>
              </a:rPr>
              <a:pPr algn="r" eaLnBrk="1" hangingPunct="1">
                <a:spcBef>
                  <a:spcPct val="0"/>
                </a:spcBef>
              </a:pPr>
              <a:t>5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1232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3273425" y="511175"/>
            <a:ext cx="3394075" cy="2546350"/>
          </a:xfrm>
          <a:ln/>
        </p:spPr>
      </p:sp>
      <p:sp>
        <p:nvSpPr>
          <p:cNvPr id="312325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91772" y="3226457"/>
            <a:ext cx="7947856" cy="3057215"/>
          </a:xfrm>
          <a:noFill/>
        </p:spPr>
        <p:txBody>
          <a:bodyPr lIns="92382" tIns="46191" rIns="92382" bIns="46191"/>
          <a:lstStyle/>
          <a:p>
            <a:pPr eaLnBrk="1" hangingPunct="1"/>
            <a:endParaRPr lang="hu-HU" altLang="en-US" smtClean="0">
              <a:latin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760900463"/>
      </p:ext>
    </p:extLst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6418" name="Rectangle 7"/>
          <p:cNvSpPr txBox="1">
            <a:spLocks noGrp="1" noChangeArrowheads="1"/>
          </p:cNvSpPr>
          <p:nvPr/>
        </p:nvSpPr>
        <p:spPr bwMode="auto">
          <a:xfrm>
            <a:off x="5624359" y="6454544"/>
            <a:ext cx="4304751" cy="3387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382" tIns="46191" rIns="92382" bIns="46191" anchor="b"/>
          <a:lstStyle>
            <a:lvl1pPr defTabSz="923925" eaLnBrk="0" hangingPunct="0">
              <a:defRPr sz="1400">
                <a:solidFill>
                  <a:srgbClr val="0000FF"/>
                </a:solidFill>
                <a:latin typeface="Verdana" pitchFamily="34" charset="0"/>
              </a:defRPr>
            </a:lvl1pPr>
            <a:lvl2pPr marL="742950" indent="-285750" defTabSz="923925" eaLnBrk="0" hangingPunct="0">
              <a:defRPr sz="1400">
                <a:solidFill>
                  <a:srgbClr val="0000FF"/>
                </a:solidFill>
                <a:latin typeface="Verdana" pitchFamily="34" charset="0"/>
              </a:defRPr>
            </a:lvl2pPr>
            <a:lvl3pPr marL="1143000" indent="-228600" defTabSz="923925" eaLnBrk="0" hangingPunct="0">
              <a:defRPr sz="1400">
                <a:solidFill>
                  <a:srgbClr val="0000FF"/>
                </a:solidFill>
                <a:latin typeface="Verdana" pitchFamily="34" charset="0"/>
              </a:defRPr>
            </a:lvl3pPr>
            <a:lvl4pPr marL="1600200" indent="-228600" defTabSz="923925" eaLnBrk="0" hangingPunct="0">
              <a:defRPr sz="1400">
                <a:solidFill>
                  <a:srgbClr val="0000FF"/>
                </a:solidFill>
                <a:latin typeface="Verdana" pitchFamily="34" charset="0"/>
              </a:defRPr>
            </a:lvl4pPr>
            <a:lvl5pPr marL="2057400" indent="-228600" defTabSz="923925" eaLnBrk="0" hangingPunct="0">
              <a:defRPr sz="1400">
                <a:solidFill>
                  <a:srgbClr val="0000FF"/>
                </a:solidFill>
                <a:latin typeface="Verdana" pitchFamily="34" charset="0"/>
              </a:defRPr>
            </a:lvl5pPr>
            <a:lvl6pPr marL="2514600" indent="-228600" defTabSz="923925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FF"/>
                </a:solidFill>
                <a:latin typeface="Verdana" pitchFamily="34" charset="0"/>
              </a:defRPr>
            </a:lvl6pPr>
            <a:lvl7pPr marL="2971800" indent="-228600" defTabSz="923925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FF"/>
                </a:solidFill>
                <a:latin typeface="Verdana" pitchFamily="34" charset="0"/>
              </a:defRPr>
            </a:lvl7pPr>
            <a:lvl8pPr marL="3429000" indent="-228600" defTabSz="923925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FF"/>
                </a:solidFill>
                <a:latin typeface="Verdana" pitchFamily="34" charset="0"/>
              </a:defRPr>
            </a:lvl8pPr>
            <a:lvl9pPr marL="3886200" indent="-228600" defTabSz="923925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FF"/>
                </a:solidFill>
                <a:latin typeface="Verdana" pitchFamily="34" charset="0"/>
              </a:defRPr>
            </a:lvl9pPr>
          </a:lstStyle>
          <a:p>
            <a:pPr algn="r" eaLnBrk="1" hangingPunct="1"/>
            <a:fld id="{7E01F5E2-6E60-4D95-AE0A-E95C516D831D}" type="slidenum">
              <a:rPr lang="en-US" altLang="en-US" sz="1200">
                <a:solidFill>
                  <a:srgbClr val="000000"/>
                </a:solidFill>
                <a:latin typeface="Arial" charset="0"/>
              </a:rPr>
              <a:pPr algn="r" eaLnBrk="1" hangingPunct="1"/>
              <a:t>275</a:t>
            </a:fld>
            <a:endParaRPr lang="en-US" altLang="en-US" sz="12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31641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1642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hu-HU" altLang="en-US" smtClean="0"/>
          </a:p>
        </p:txBody>
      </p:sp>
    </p:spTree>
    <p:extLst>
      <p:ext uri="{BB962C8B-B14F-4D97-AF65-F5344CB8AC3E}">
        <p14:creationId xmlns:p14="http://schemas.microsoft.com/office/powerpoint/2010/main" val="4271776532"/>
      </p:ext>
    </p:extLst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213343D3-FDA5-4035-B8A5-0DE5946B5C2A}" type="slidenum">
              <a:rPr lang="hu-HU" altLang="en-US" smtClean="0"/>
              <a:pPr>
                <a:defRPr/>
              </a:pPr>
              <a:t>276</a:t>
            </a:fld>
            <a:endParaRPr lang="hu-HU" altLang="en-US"/>
          </a:p>
        </p:txBody>
      </p:sp>
    </p:spTree>
    <p:extLst>
      <p:ext uri="{BB962C8B-B14F-4D97-AF65-F5344CB8AC3E}">
        <p14:creationId xmlns:p14="http://schemas.microsoft.com/office/powerpoint/2010/main" val="647992417"/>
      </p:ext>
    </p:extLst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213343D3-FDA5-4035-B8A5-0DE5946B5C2A}" type="slidenum">
              <a:rPr lang="hu-HU" altLang="en-US" smtClean="0">
                <a:solidFill>
                  <a:srgbClr val="000000"/>
                </a:solidFill>
              </a:rPr>
              <a:pPr>
                <a:defRPr/>
              </a:pPr>
              <a:t>277</a:t>
            </a:fld>
            <a:endParaRPr lang="hu-HU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47767553"/>
      </p:ext>
    </p:extLst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153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fld id="{B87C5BE7-91C0-4C20-A411-7F895CC42D2E}" type="slidenum">
              <a:rPr lang="hu-HU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278</a:t>
            </a:fld>
            <a:endParaRPr lang="hu-HU" altLang="en-US" smtClean="0">
              <a:solidFill>
                <a:srgbClr val="000000"/>
              </a:solidFill>
            </a:endParaRPr>
          </a:p>
        </p:txBody>
      </p:sp>
      <p:sp>
        <p:nvSpPr>
          <p:cNvPr id="321539" name="Rectangle 7"/>
          <p:cNvSpPr txBox="1">
            <a:spLocks noGrp="1" noChangeArrowheads="1"/>
          </p:cNvSpPr>
          <p:nvPr/>
        </p:nvSpPr>
        <p:spPr bwMode="auto">
          <a:xfrm>
            <a:off x="5625741" y="6454467"/>
            <a:ext cx="4303949" cy="3384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382" tIns="46191" rIns="92382" bIns="46191" anchor="b"/>
          <a:lstStyle>
            <a:lvl1pPr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FD3C3D23-D86D-466A-8BE9-E7054DF3CD8A}" type="slidenum">
              <a:rPr lang="en-US" altLang="en-US">
                <a:solidFill>
                  <a:srgbClr val="000000"/>
                </a:solidFill>
              </a:rPr>
              <a:pPr algn="r" eaLnBrk="1" hangingPunct="1">
                <a:spcBef>
                  <a:spcPct val="0"/>
                </a:spcBef>
              </a:pPr>
              <a:t>278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21540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3273425" y="511175"/>
            <a:ext cx="3394075" cy="2546350"/>
          </a:xfrm>
          <a:ln/>
        </p:spPr>
      </p:sp>
      <p:sp>
        <p:nvSpPr>
          <p:cNvPr id="321541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91772" y="3226457"/>
            <a:ext cx="7947856" cy="3057215"/>
          </a:xfrm>
          <a:noFill/>
        </p:spPr>
        <p:txBody>
          <a:bodyPr lIns="92382" tIns="46191" rIns="92382" bIns="46191"/>
          <a:lstStyle/>
          <a:p>
            <a:pPr eaLnBrk="1" hangingPunct="1"/>
            <a:endParaRPr lang="hu-HU" altLang="en-US" smtClean="0">
              <a:latin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966961389"/>
      </p:ext>
    </p:extLst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153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fld id="{B87C5BE7-91C0-4C20-A411-7F895CC42D2E}" type="slidenum">
              <a:rPr lang="hu-HU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287</a:t>
            </a:fld>
            <a:endParaRPr lang="hu-HU" altLang="en-US" smtClean="0">
              <a:solidFill>
                <a:srgbClr val="000000"/>
              </a:solidFill>
            </a:endParaRPr>
          </a:p>
        </p:txBody>
      </p:sp>
      <p:sp>
        <p:nvSpPr>
          <p:cNvPr id="321539" name="Rectangle 7"/>
          <p:cNvSpPr txBox="1">
            <a:spLocks noGrp="1" noChangeArrowheads="1"/>
          </p:cNvSpPr>
          <p:nvPr/>
        </p:nvSpPr>
        <p:spPr bwMode="auto">
          <a:xfrm>
            <a:off x="5625741" y="6454467"/>
            <a:ext cx="4303949" cy="3384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382" tIns="46191" rIns="92382" bIns="46191" anchor="b"/>
          <a:lstStyle>
            <a:lvl1pPr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FD3C3D23-D86D-466A-8BE9-E7054DF3CD8A}" type="slidenum">
              <a:rPr lang="en-US" altLang="en-US">
                <a:solidFill>
                  <a:srgbClr val="000000"/>
                </a:solidFill>
              </a:rPr>
              <a:pPr algn="r" eaLnBrk="1" hangingPunct="1">
                <a:spcBef>
                  <a:spcPct val="0"/>
                </a:spcBef>
              </a:pPr>
              <a:t>287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21540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3273425" y="511175"/>
            <a:ext cx="3394075" cy="2546350"/>
          </a:xfrm>
          <a:ln/>
        </p:spPr>
      </p:sp>
      <p:sp>
        <p:nvSpPr>
          <p:cNvPr id="321541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91772" y="3226457"/>
            <a:ext cx="7947856" cy="3057215"/>
          </a:xfrm>
          <a:noFill/>
        </p:spPr>
        <p:txBody>
          <a:bodyPr lIns="92382" tIns="46191" rIns="92382" bIns="46191"/>
          <a:lstStyle/>
          <a:p>
            <a:pPr eaLnBrk="1" hangingPunct="1"/>
            <a:endParaRPr lang="hu-HU" altLang="en-US" smtClean="0">
              <a:latin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799272516"/>
      </p:ext>
    </p:extLst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153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fld id="{B87C5BE7-91C0-4C20-A411-7F895CC42D2E}" type="slidenum">
              <a:rPr lang="hu-HU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289</a:t>
            </a:fld>
            <a:endParaRPr lang="hu-HU" altLang="en-US" smtClean="0">
              <a:solidFill>
                <a:srgbClr val="000000"/>
              </a:solidFill>
            </a:endParaRPr>
          </a:p>
        </p:txBody>
      </p:sp>
      <p:sp>
        <p:nvSpPr>
          <p:cNvPr id="321539" name="Rectangle 7"/>
          <p:cNvSpPr txBox="1">
            <a:spLocks noGrp="1" noChangeArrowheads="1"/>
          </p:cNvSpPr>
          <p:nvPr/>
        </p:nvSpPr>
        <p:spPr bwMode="auto">
          <a:xfrm>
            <a:off x="5625741" y="6454467"/>
            <a:ext cx="4303949" cy="3384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382" tIns="46191" rIns="92382" bIns="46191" anchor="b"/>
          <a:lstStyle>
            <a:lvl1pPr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FD3C3D23-D86D-466A-8BE9-E7054DF3CD8A}" type="slidenum">
              <a:rPr lang="en-US" altLang="en-US">
                <a:solidFill>
                  <a:srgbClr val="000000"/>
                </a:solidFill>
              </a:rPr>
              <a:pPr algn="r" eaLnBrk="1" hangingPunct="1">
                <a:spcBef>
                  <a:spcPct val="0"/>
                </a:spcBef>
              </a:pPr>
              <a:t>289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21540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3273425" y="511175"/>
            <a:ext cx="3394075" cy="2546350"/>
          </a:xfrm>
          <a:ln/>
        </p:spPr>
      </p:sp>
      <p:sp>
        <p:nvSpPr>
          <p:cNvPr id="321541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91772" y="3226457"/>
            <a:ext cx="7947856" cy="3057215"/>
          </a:xfrm>
          <a:noFill/>
        </p:spPr>
        <p:txBody>
          <a:bodyPr lIns="92382" tIns="46191" rIns="92382" bIns="46191"/>
          <a:lstStyle/>
          <a:p>
            <a:pPr eaLnBrk="1" hangingPunct="1"/>
            <a:endParaRPr lang="hu-HU" altLang="en-US" smtClean="0">
              <a:latin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547677946"/>
      </p:ext>
    </p:extLst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153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fld id="{B87C5BE7-91C0-4C20-A411-7F895CC42D2E}" type="slidenum">
              <a:rPr lang="hu-HU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300</a:t>
            </a:fld>
            <a:endParaRPr lang="hu-HU" altLang="en-US" smtClean="0">
              <a:solidFill>
                <a:srgbClr val="000000"/>
              </a:solidFill>
            </a:endParaRPr>
          </a:p>
        </p:txBody>
      </p:sp>
      <p:sp>
        <p:nvSpPr>
          <p:cNvPr id="321539" name="Rectangle 7"/>
          <p:cNvSpPr txBox="1">
            <a:spLocks noGrp="1" noChangeArrowheads="1"/>
          </p:cNvSpPr>
          <p:nvPr/>
        </p:nvSpPr>
        <p:spPr bwMode="auto">
          <a:xfrm>
            <a:off x="5625741" y="6454467"/>
            <a:ext cx="4303949" cy="3384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382" tIns="46191" rIns="92382" bIns="46191" anchor="b"/>
          <a:lstStyle>
            <a:lvl1pPr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FD3C3D23-D86D-466A-8BE9-E7054DF3CD8A}" type="slidenum">
              <a:rPr lang="en-US" altLang="en-US">
                <a:solidFill>
                  <a:srgbClr val="000000"/>
                </a:solidFill>
              </a:rPr>
              <a:pPr algn="r" eaLnBrk="1" hangingPunct="1">
                <a:spcBef>
                  <a:spcPct val="0"/>
                </a:spcBef>
              </a:pPr>
              <a:t>300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21540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3273425" y="511175"/>
            <a:ext cx="3394075" cy="2546350"/>
          </a:xfrm>
          <a:ln/>
        </p:spPr>
      </p:sp>
      <p:sp>
        <p:nvSpPr>
          <p:cNvPr id="321541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91772" y="3226457"/>
            <a:ext cx="7947856" cy="3057215"/>
          </a:xfrm>
          <a:noFill/>
        </p:spPr>
        <p:txBody>
          <a:bodyPr lIns="92382" tIns="46191" rIns="92382" bIns="46191"/>
          <a:lstStyle/>
          <a:p>
            <a:pPr eaLnBrk="1" hangingPunct="1"/>
            <a:endParaRPr lang="hu-HU" altLang="en-US" smtClean="0">
              <a:latin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92993924"/>
      </p:ext>
    </p:extLst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665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fld id="{7410FD5F-96B8-45B7-940D-AB8CC708C535}" type="slidenum">
              <a:rPr lang="hu-HU" altLang="en-US" smtClean="0"/>
              <a:pPr eaLnBrk="1" hangingPunct="1">
                <a:spcBef>
                  <a:spcPct val="0"/>
                </a:spcBef>
              </a:pPr>
              <a:t>306</a:t>
            </a:fld>
            <a:endParaRPr lang="hu-HU" altLang="en-US" smtClean="0"/>
          </a:p>
        </p:txBody>
      </p:sp>
      <p:sp>
        <p:nvSpPr>
          <p:cNvPr id="326659" name="Rectangle 7"/>
          <p:cNvSpPr txBox="1">
            <a:spLocks noGrp="1" noChangeArrowheads="1"/>
          </p:cNvSpPr>
          <p:nvPr/>
        </p:nvSpPr>
        <p:spPr bwMode="auto">
          <a:xfrm>
            <a:off x="5625741" y="6454467"/>
            <a:ext cx="4303949" cy="3384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382" tIns="46191" rIns="92382" bIns="46191" anchor="b"/>
          <a:lstStyle>
            <a:lvl1pPr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4C8A2A55-16C3-4236-957E-37FD40974416}" type="slidenum">
              <a:rPr lang="en-US" altLang="en-US"/>
              <a:pPr algn="r" eaLnBrk="1" hangingPunct="1">
                <a:spcBef>
                  <a:spcPct val="0"/>
                </a:spcBef>
              </a:pPr>
              <a:t>306</a:t>
            </a:fld>
            <a:endParaRPr lang="en-US" altLang="en-US"/>
          </a:p>
        </p:txBody>
      </p:sp>
      <p:sp>
        <p:nvSpPr>
          <p:cNvPr id="326660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3273425" y="511175"/>
            <a:ext cx="3394075" cy="2546350"/>
          </a:xfrm>
          <a:ln/>
        </p:spPr>
      </p:sp>
      <p:sp>
        <p:nvSpPr>
          <p:cNvPr id="326661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91772" y="3226457"/>
            <a:ext cx="7947856" cy="3057215"/>
          </a:xfrm>
          <a:noFill/>
        </p:spPr>
        <p:txBody>
          <a:bodyPr lIns="92382" tIns="46191" rIns="92382" bIns="46191"/>
          <a:lstStyle/>
          <a:p>
            <a:pPr eaLnBrk="1" hangingPunct="1"/>
            <a:endParaRPr lang="hu-HU" altLang="en-US" smtClean="0">
              <a:latin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90951054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232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fld id="{B2B621BF-D7BD-464B-8928-DB5C36643475}" type="slidenum">
              <a:rPr lang="hu-HU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12</a:t>
            </a:fld>
            <a:endParaRPr lang="hu-HU" altLang="en-US" smtClean="0">
              <a:solidFill>
                <a:srgbClr val="000000"/>
              </a:solidFill>
            </a:endParaRPr>
          </a:p>
        </p:txBody>
      </p:sp>
      <p:sp>
        <p:nvSpPr>
          <p:cNvPr id="312323" name="Rectangle 7"/>
          <p:cNvSpPr txBox="1">
            <a:spLocks noGrp="1" noChangeArrowheads="1"/>
          </p:cNvSpPr>
          <p:nvPr/>
        </p:nvSpPr>
        <p:spPr bwMode="auto">
          <a:xfrm>
            <a:off x="5625741" y="6454467"/>
            <a:ext cx="4303949" cy="3384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382" tIns="46191" rIns="92382" bIns="46191" anchor="b"/>
          <a:lstStyle>
            <a:lvl1pPr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EA0EEF1F-552D-426A-9AAF-FE9F3AC8E193}" type="slidenum">
              <a:rPr lang="en-US" altLang="en-US">
                <a:solidFill>
                  <a:srgbClr val="000000"/>
                </a:solidFill>
              </a:rPr>
              <a:pPr algn="r" eaLnBrk="1" hangingPunct="1">
                <a:spcBef>
                  <a:spcPct val="0"/>
                </a:spcBef>
              </a:pPr>
              <a:t>12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1232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3273425" y="511175"/>
            <a:ext cx="3394075" cy="2546350"/>
          </a:xfrm>
          <a:ln/>
        </p:spPr>
      </p:sp>
      <p:sp>
        <p:nvSpPr>
          <p:cNvPr id="312325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91772" y="3226457"/>
            <a:ext cx="7947856" cy="3057215"/>
          </a:xfrm>
          <a:noFill/>
        </p:spPr>
        <p:txBody>
          <a:bodyPr lIns="92382" tIns="46191" rIns="92382" bIns="46191"/>
          <a:lstStyle/>
          <a:p>
            <a:pPr eaLnBrk="1" hangingPunct="1"/>
            <a:endParaRPr lang="hu-HU" altLang="en-US" smtClean="0">
              <a:latin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07956213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232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fld id="{B2B621BF-D7BD-464B-8928-DB5C36643475}" type="slidenum">
              <a:rPr lang="hu-HU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19</a:t>
            </a:fld>
            <a:endParaRPr lang="hu-HU" altLang="en-US" smtClean="0">
              <a:solidFill>
                <a:srgbClr val="000000"/>
              </a:solidFill>
            </a:endParaRPr>
          </a:p>
        </p:txBody>
      </p:sp>
      <p:sp>
        <p:nvSpPr>
          <p:cNvPr id="312323" name="Rectangle 7"/>
          <p:cNvSpPr txBox="1">
            <a:spLocks noGrp="1" noChangeArrowheads="1"/>
          </p:cNvSpPr>
          <p:nvPr/>
        </p:nvSpPr>
        <p:spPr bwMode="auto">
          <a:xfrm>
            <a:off x="5625741" y="6454467"/>
            <a:ext cx="4303949" cy="3384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382" tIns="46191" rIns="92382" bIns="46191" anchor="b"/>
          <a:lstStyle>
            <a:lvl1pPr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EA0EEF1F-552D-426A-9AAF-FE9F3AC8E193}" type="slidenum">
              <a:rPr lang="en-US" altLang="en-US">
                <a:solidFill>
                  <a:srgbClr val="000000"/>
                </a:solidFill>
              </a:rPr>
              <a:pPr algn="r" eaLnBrk="1" hangingPunct="1">
                <a:spcBef>
                  <a:spcPct val="0"/>
                </a:spcBef>
              </a:pPr>
              <a:t>19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1232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3273425" y="511175"/>
            <a:ext cx="3394075" cy="2546350"/>
          </a:xfrm>
          <a:ln/>
        </p:spPr>
      </p:sp>
      <p:sp>
        <p:nvSpPr>
          <p:cNvPr id="312325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91772" y="3226457"/>
            <a:ext cx="7947856" cy="3057215"/>
          </a:xfrm>
          <a:noFill/>
        </p:spPr>
        <p:txBody>
          <a:bodyPr lIns="92382" tIns="46191" rIns="92382" bIns="46191"/>
          <a:lstStyle/>
          <a:p>
            <a:pPr eaLnBrk="1" hangingPunct="1"/>
            <a:endParaRPr lang="hu-HU" altLang="en-US" smtClean="0">
              <a:latin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939755607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232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fld id="{B2B621BF-D7BD-464B-8928-DB5C36643475}" type="slidenum">
              <a:rPr lang="hu-HU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21</a:t>
            </a:fld>
            <a:endParaRPr lang="hu-HU" altLang="en-US" smtClean="0">
              <a:solidFill>
                <a:srgbClr val="000000"/>
              </a:solidFill>
            </a:endParaRPr>
          </a:p>
        </p:txBody>
      </p:sp>
      <p:sp>
        <p:nvSpPr>
          <p:cNvPr id="312323" name="Rectangle 7"/>
          <p:cNvSpPr txBox="1">
            <a:spLocks noGrp="1" noChangeArrowheads="1"/>
          </p:cNvSpPr>
          <p:nvPr/>
        </p:nvSpPr>
        <p:spPr bwMode="auto">
          <a:xfrm>
            <a:off x="5625741" y="6454467"/>
            <a:ext cx="4303949" cy="3384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382" tIns="46191" rIns="92382" bIns="46191" anchor="b"/>
          <a:lstStyle>
            <a:lvl1pPr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EA0EEF1F-552D-426A-9AAF-FE9F3AC8E193}" type="slidenum">
              <a:rPr lang="en-US" altLang="en-US">
                <a:solidFill>
                  <a:srgbClr val="000000"/>
                </a:solidFill>
              </a:rPr>
              <a:pPr algn="r" eaLnBrk="1" hangingPunct="1">
                <a:spcBef>
                  <a:spcPct val="0"/>
                </a:spcBef>
              </a:pPr>
              <a:t>21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1232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3273425" y="511175"/>
            <a:ext cx="3394075" cy="2546350"/>
          </a:xfrm>
          <a:ln/>
        </p:spPr>
      </p:sp>
      <p:sp>
        <p:nvSpPr>
          <p:cNvPr id="312325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91772" y="3226457"/>
            <a:ext cx="7947856" cy="3057215"/>
          </a:xfrm>
          <a:noFill/>
        </p:spPr>
        <p:txBody>
          <a:bodyPr lIns="92382" tIns="46191" rIns="92382" bIns="46191"/>
          <a:lstStyle/>
          <a:p>
            <a:pPr eaLnBrk="1" hangingPunct="1"/>
            <a:endParaRPr lang="hu-HU" altLang="en-US" smtClean="0">
              <a:latin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426449251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232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fld id="{B2B621BF-D7BD-464B-8928-DB5C36643475}" type="slidenum">
              <a:rPr lang="hu-HU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26</a:t>
            </a:fld>
            <a:endParaRPr lang="hu-HU" altLang="en-US" smtClean="0">
              <a:solidFill>
                <a:srgbClr val="000000"/>
              </a:solidFill>
            </a:endParaRPr>
          </a:p>
        </p:txBody>
      </p:sp>
      <p:sp>
        <p:nvSpPr>
          <p:cNvPr id="312323" name="Rectangle 7"/>
          <p:cNvSpPr txBox="1">
            <a:spLocks noGrp="1" noChangeArrowheads="1"/>
          </p:cNvSpPr>
          <p:nvPr/>
        </p:nvSpPr>
        <p:spPr bwMode="auto">
          <a:xfrm>
            <a:off x="5625741" y="6454467"/>
            <a:ext cx="4303949" cy="3384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382" tIns="46191" rIns="92382" bIns="46191" anchor="b"/>
          <a:lstStyle>
            <a:lvl1pPr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EA0EEF1F-552D-426A-9AAF-FE9F3AC8E193}" type="slidenum">
              <a:rPr lang="en-US" altLang="en-US">
                <a:solidFill>
                  <a:srgbClr val="000000"/>
                </a:solidFill>
              </a:rPr>
              <a:pPr algn="r" eaLnBrk="1" hangingPunct="1">
                <a:spcBef>
                  <a:spcPct val="0"/>
                </a:spcBef>
              </a:pPr>
              <a:t>26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1232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3273425" y="511175"/>
            <a:ext cx="3394075" cy="2546350"/>
          </a:xfrm>
          <a:ln/>
        </p:spPr>
      </p:sp>
      <p:sp>
        <p:nvSpPr>
          <p:cNvPr id="312325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91772" y="3226457"/>
            <a:ext cx="7947856" cy="3057215"/>
          </a:xfrm>
          <a:noFill/>
        </p:spPr>
        <p:txBody>
          <a:bodyPr lIns="92382" tIns="46191" rIns="92382" bIns="46191"/>
          <a:lstStyle/>
          <a:p>
            <a:pPr eaLnBrk="1" hangingPunct="1"/>
            <a:endParaRPr lang="hu-HU" altLang="en-US" smtClean="0">
              <a:latin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309510626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232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fld id="{B2B621BF-D7BD-464B-8928-DB5C36643475}" type="slidenum">
              <a:rPr lang="hu-HU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30</a:t>
            </a:fld>
            <a:endParaRPr lang="hu-HU" altLang="en-US" smtClean="0">
              <a:solidFill>
                <a:srgbClr val="000000"/>
              </a:solidFill>
            </a:endParaRPr>
          </a:p>
        </p:txBody>
      </p:sp>
      <p:sp>
        <p:nvSpPr>
          <p:cNvPr id="312323" name="Rectangle 7"/>
          <p:cNvSpPr txBox="1">
            <a:spLocks noGrp="1" noChangeArrowheads="1"/>
          </p:cNvSpPr>
          <p:nvPr/>
        </p:nvSpPr>
        <p:spPr bwMode="auto">
          <a:xfrm>
            <a:off x="5625741" y="6454467"/>
            <a:ext cx="4303949" cy="3384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382" tIns="46191" rIns="92382" bIns="46191" anchor="b"/>
          <a:lstStyle>
            <a:lvl1pPr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EA0EEF1F-552D-426A-9AAF-FE9F3AC8E193}" type="slidenum">
              <a:rPr lang="en-US" altLang="en-US">
                <a:solidFill>
                  <a:srgbClr val="000000"/>
                </a:solidFill>
              </a:rPr>
              <a:pPr algn="r" eaLnBrk="1" hangingPunct="1">
                <a:spcBef>
                  <a:spcPct val="0"/>
                </a:spcBef>
              </a:pPr>
              <a:t>30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1232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3273425" y="511175"/>
            <a:ext cx="3394075" cy="2546350"/>
          </a:xfrm>
          <a:ln/>
        </p:spPr>
      </p:sp>
      <p:sp>
        <p:nvSpPr>
          <p:cNvPr id="312325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91772" y="3226457"/>
            <a:ext cx="7947856" cy="3057215"/>
          </a:xfrm>
          <a:noFill/>
        </p:spPr>
        <p:txBody>
          <a:bodyPr lIns="92382" tIns="46191" rIns="92382" bIns="46191"/>
          <a:lstStyle/>
          <a:p>
            <a:pPr eaLnBrk="1" hangingPunct="1"/>
            <a:endParaRPr lang="hu-HU" altLang="en-US" smtClean="0">
              <a:latin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615380947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232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defTabSz="91916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defTabSz="919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fld id="{B2B621BF-D7BD-464B-8928-DB5C36643475}" type="slidenum">
              <a:rPr lang="hu-HU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</a:pPr>
              <a:t>45</a:t>
            </a:fld>
            <a:endParaRPr lang="hu-HU" altLang="en-US" smtClean="0">
              <a:solidFill>
                <a:srgbClr val="000000"/>
              </a:solidFill>
            </a:endParaRPr>
          </a:p>
        </p:txBody>
      </p:sp>
      <p:sp>
        <p:nvSpPr>
          <p:cNvPr id="312323" name="Rectangle 7"/>
          <p:cNvSpPr txBox="1">
            <a:spLocks noGrp="1" noChangeArrowheads="1"/>
          </p:cNvSpPr>
          <p:nvPr/>
        </p:nvSpPr>
        <p:spPr bwMode="auto">
          <a:xfrm>
            <a:off x="5625741" y="6454467"/>
            <a:ext cx="4303949" cy="3384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382" tIns="46191" rIns="92382" bIns="46191" anchor="b"/>
          <a:lstStyle>
            <a:lvl1pPr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defTabSz="92392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defTabSz="92392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EA0EEF1F-552D-426A-9AAF-FE9F3AC8E193}" type="slidenum">
              <a:rPr lang="en-US" altLang="en-US">
                <a:solidFill>
                  <a:srgbClr val="000000"/>
                </a:solidFill>
              </a:rPr>
              <a:pPr algn="r" eaLnBrk="1" hangingPunct="1">
                <a:spcBef>
                  <a:spcPct val="0"/>
                </a:spcBef>
              </a:pPr>
              <a:t>45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1232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3273425" y="511175"/>
            <a:ext cx="3394075" cy="2546350"/>
          </a:xfrm>
          <a:ln/>
        </p:spPr>
      </p:sp>
      <p:sp>
        <p:nvSpPr>
          <p:cNvPr id="312325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91772" y="3226457"/>
            <a:ext cx="7947856" cy="3057215"/>
          </a:xfrm>
          <a:noFill/>
        </p:spPr>
        <p:txBody>
          <a:bodyPr lIns="92382" tIns="46191" rIns="92382" bIns="46191"/>
          <a:lstStyle/>
          <a:p>
            <a:pPr eaLnBrk="1" hangingPunct="1"/>
            <a:endParaRPr lang="hu-HU" altLang="en-US" smtClean="0">
              <a:latin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699172969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1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1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1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1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1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1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1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1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1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1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1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1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1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1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1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1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1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1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1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1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1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1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1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1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1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1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1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2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2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2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4014010-7D04-460C-83FC-3A7611F4E78C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503236135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EC0A376-3A21-4A30-B0A7-0C9CFE122B71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229074190"/>
      </p:ext>
    </p:extLst>
  </p:cSld>
  <p:clrMapOvr>
    <a:masterClrMapping/>
  </p:clrMapOvr>
</p:sldLayout>
</file>

<file path=ppt/slideLayouts/slideLayout10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F032F07-A476-436C-AD2F-FA09FA4D6D97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18237934"/>
      </p:ext>
    </p:extLst>
  </p:cSld>
  <p:clrMapOvr>
    <a:masterClrMapping/>
  </p:clrMapOvr>
</p:sldLayout>
</file>

<file path=ppt/slideLayouts/slideLayout10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5D72844-1DC8-4DD9-8F80-4234FDCD7BE3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11463129"/>
      </p:ext>
    </p:extLst>
  </p:cSld>
  <p:clrMapOvr>
    <a:masterClrMapping/>
  </p:clrMapOvr>
</p:sldLayout>
</file>

<file path=ppt/slideLayouts/slideLayout10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858000" y="0"/>
            <a:ext cx="2286000" cy="6126163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0" y="0"/>
            <a:ext cx="6705600" cy="6126163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DBE8714-C9BB-4AB2-BDDA-E2039D9FAFA8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23084366"/>
      </p:ext>
    </p:extLst>
  </p:cSld>
  <p:clrMapOvr>
    <a:masterClrMapping/>
  </p:clrMapOvr>
</p:sldLayout>
</file>

<file path=ppt/slideLayouts/slideLayout10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241454B-1DF7-4995-BAB1-9D8D4FBAA462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0846293"/>
      </p:ext>
    </p:extLst>
  </p:cSld>
  <p:clrMapOvr>
    <a:masterClrMapping/>
  </p:clrMapOvr>
</p:sldLayout>
</file>

<file path=ppt/slideLayouts/slideLayout10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949723A-2E45-4C38-89CE-36A10C7730D2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64467481"/>
      </p:ext>
    </p:extLst>
  </p:cSld>
  <p:clrMapOvr>
    <a:masterClrMapping/>
  </p:clrMapOvr>
</p:sldLayout>
</file>

<file path=ppt/slideLayouts/slideLayout10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6429ED4-A99D-4E17-ADDA-7EC4DA76A5D2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16037206"/>
      </p:ext>
    </p:extLst>
  </p:cSld>
  <p:clrMapOvr>
    <a:masterClrMapping/>
  </p:clrMapOvr>
</p:sldLayout>
</file>

<file path=ppt/slideLayouts/slideLayout10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5AC92BE-7D6A-4101-8426-A6D61ED95DD1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66010565"/>
      </p:ext>
    </p:extLst>
  </p:cSld>
  <p:clrMapOvr>
    <a:masterClrMapping/>
  </p:clrMapOvr>
</p:sldLayout>
</file>

<file path=ppt/slideLayouts/slideLayout10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B9139C2-0B52-4ADA-A3FC-6F01CC26A105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76256048"/>
      </p:ext>
    </p:extLst>
  </p:cSld>
  <p:clrMapOvr>
    <a:masterClrMapping/>
  </p:clrMapOvr>
</p:sldLayout>
</file>

<file path=ppt/slideLayouts/slideLayout10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40B01DA-37FA-4FE9-B751-638C3CF0AD43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5691813"/>
      </p:ext>
    </p:extLst>
  </p:cSld>
  <p:clrMapOvr>
    <a:masterClrMapping/>
  </p:clrMapOvr>
</p:sldLayout>
</file>

<file path=ppt/slideLayouts/slideLayout10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603A073-6AC8-430E-B890-27568C128754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26959660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858000" y="0"/>
            <a:ext cx="2286000" cy="6126163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0" y="0"/>
            <a:ext cx="6705600" cy="6126163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FAD66EC-0FC4-44FB-B6E1-2D3AF79354B9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045917692"/>
      </p:ext>
    </p:extLst>
  </p:cSld>
  <p:clrMapOvr>
    <a:masterClrMapping/>
  </p:clrMapOvr>
</p:sldLayout>
</file>

<file path=ppt/slideLayouts/slideLayout11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9201025-725D-45D6-8CFF-C2C1EAC451A8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98389579"/>
      </p:ext>
    </p:extLst>
  </p:cSld>
  <p:clrMapOvr>
    <a:masterClrMapping/>
  </p:clrMapOvr>
</p:sldLayout>
</file>

<file path=ppt/slideLayouts/slideLayout11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F032F07-A476-436C-AD2F-FA09FA4D6D97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56092584"/>
      </p:ext>
    </p:extLst>
  </p:cSld>
  <p:clrMapOvr>
    <a:masterClrMapping/>
  </p:clrMapOvr>
</p:sldLayout>
</file>

<file path=ppt/slideLayouts/slideLayout11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5D72844-1DC8-4DD9-8F80-4234FDCD7BE3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03240240"/>
      </p:ext>
    </p:extLst>
  </p:cSld>
  <p:clrMapOvr>
    <a:masterClrMapping/>
  </p:clrMapOvr>
</p:sldLayout>
</file>

<file path=ppt/slideLayouts/slideLayout11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858000" y="0"/>
            <a:ext cx="2286000" cy="6126163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0" y="0"/>
            <a:ext cx="6705600" cy="6126163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DBE8714-C9BB-4AB2-BDDA-E2039D9FAFA8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99152790"/>
      </p:ext>
    </p:extLst>
  </p:cSld>
  <p:clrMapOvr>
    <a:masterClrMapping/>
  </p:clrMapOvr>
</p:sldLayout>
</file>

<file path=ppt/slideLayouts/slideLayout11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241454B-1DF7-4995-BAB1-9D8D4FBAA462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0846293"/>
      </p:ext>
    </p:extLst>
  </p:cSld>
  <p:clrMapOvr>
    <a:masterClrMapping/>
  </p:clrMapOvr>
</p:sldLayout>
</file>

<file path=ppt/slideLayouts/slideLayout11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949723A-2E45-4C38-89CE-36A10C7730D2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64467481"/>
      </p:ext>
    </p:extLst>
  </p:cSld>
  <p:clrMapOvr>
    <a:masterClrMapping/>
  </p:clrMapOvr>
</p:sldLayout>
</file>

<file path=ppt/slideLayouts/slideLayout11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6429ED4-A99D-4E17-ADDA-7EC4DA76A5D2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16037206"/>
      </p:ext>
    </p:extLst>
  </p:cSld>
  <p:clrMapOvr>
    <a:masterClrMapping/>
  </p:clrMapOvr>
</p:sldLayout>
</file>

<file path=ppt/slideLayouts/slideLayout11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5AC92BE-7D6A-4101-8426-A6D61ED95DD1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66010565"/>
      </p:ext>
    </p:extLst>
  </p:cSld>
  <p:clrMapOvr>
    <a:masterClrMapping/>
  </p:clrMapOvr>
</p:sldLayout>
</file>

<file path=ppt/slideLayouts/slideLayout11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B9139C2-0B52-4ADA-A3FC-6F01CC26A105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76256048"/>
      </p:ext>
    </p:extLst>
  </p:cSld>
  <p:clrMapOvr>
    <a:masterClrMapping/>
  </p:clrMapOvr>
</p:sldLayout>
</file>

<file path=ppt/slideLayouts/slideLayout11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40B01DA-37FA-4FE9-B751-638C3CF0AD43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5691813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bl" preserve="1">
  <p:cSld name="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able Placeholder 2"/>
          <p:cNvSpPr>
            <a:spLocks noGrp="1"/>
          </p:cNvSpPr>
          <p:nvPr>
            <p:ph type="tbl" idx="1"/>
          </p:nvPr>
        </p:nvSpPr>
        <p:spPr>
          <a:xfrm>
            <a:off x="457200" y="1600200"/>
            <a:ext cx="8229600" cy="4525963"/>
          </a:xfrm>
        </p:spPr>
        <p:txBody>
          <a:bodyPr/>
          <a:lstStyle/>
          <a:p>
            <a:pPr lvl="0"/>
            <a:endParaRPr lang="en-US" noProof="0" smtClean="0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9BA62CD-57D9-4141-810A-22A4778647D3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04444749"/>
      </p:ext>
    </p:extLst>
  </p:cSld>
  <p:clrMapOvr>
    <a:masterClrMapping/>
  </p:clrMapOvr>
</p:sldLayout>
</file>

<file path=ppt/slideLayouts/slideLayout12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603A073-6AC8-430E-B890-27568C128754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26959660"/>
      </p:ext>
    </p:extLst>
  </p:cSld>
  <p:clrMapOvr>
    <a:masterClrMapping/>
  </p:clrMapOvr>
</p:sldLayout>
</file>

<file path=ppt/slideLayouts/slideLayout12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9201025-725D-45D6-8CFF-C2C1EAC451A8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98389579"/>
      </p:ext>
    </p:extLst>
  </p:cSld>
  <p:clrMapOvr>
    <a:masterClrMapping/>
  </p:clrMapOvr>
</p:sldLayout>
</file>

<file path=ppt/slideLayouts/slideLayout12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F032F07-A476-436C-AD2F-FA09FA4D6D97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56092584"/>
      </p:ext>
    </p:extLst>
  </p:cSld>
  <p:clrMapOvr>
    <a:masterClrMapping/>
  </p:clrMapOvr>
</p:sldLayout>
</file>

<file path=ppt/slideLayouts/slideLayout12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5D72844-1DC8-4DD9-8F80-4234FDCD7BE3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03240240"/>
      </p:ext>
    </p:extLst>
  </p:cSld>
  <p:clrMapOvr>
    <a:masterClrMapping/>
  </p:clrMapOvr>
</p:sldLayout>
</file>

<file path=ppt/slideLayouts/slideLayout12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858000" y="0"/>
            <a:ext cx="2286000" cy="6126163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0" y="0"/>
            <a:ext cx="6705600" cy="6126163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DBE8714-C9BB-4AB2-BDDA-E2039D9FAFA8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99152790"/>
      </p:ext>
    </p:extLst>
  </p:cSld>
  <p:clrMapOvr>
    <a:masterClrMapping/>
  </p:clrMapOvr>
</p:sldLayout>
</file>

<file path=ppt/slideLayouts/slideLayout12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241454B-1DF7-4995-BAB1-9D8D4FBAA462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0846293"/>
      </p:ext>
    </p:extLst>
  </p:cSld>
  <p:clrMapOvr>
    <a:masterClrMapping/>
  </p:clrMapOvr>
</p:sldLayout>
</file>

<file path=ppt/slideLayouts/slideLayout12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949723A-2E45-4C38-89CE-36A10C7730D2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64467481"/>
      </p:ext>
    </p:extLst>
  </p:cSld>
  <p:clrMapOvr>
    <a:masterClrMapping/>
  </p:clrMapOvr>
</p:sldLayout>
</file>

<file path=ppt/slideLayouts/slideLayout12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6429ED4-A99D-4E17-ADDA-7EC4DA76A5D2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16037206"/>
      </p:ext>
    </p:extLst>
  </p:cSld>
  <p:clrMapOvr>
    <a:masterClrMapping/>
  </p:clrMapOvr>
</p:sldLayout>
</file>

<file path=ppt/slideLayouts/slideLayout12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5AC92BE-7D6A-4101-8426-A6D61ED95DD1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66010565"/>
      </p:ext>
    </p:extLst>
  </p:cSld>
  <p:clrMapOvr>
    <a:masterClrMapping/>
  </p:clrMapOvr>
</p:sldLayout>
</file>

<file path=ppt/slideLayouts/slideLayout12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B9139C2-0B52-4ADA-A3FC-6F01CC26A105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76256048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2500426"/>
      </p:ext>
    </p:extLst>
  </p:cSld>
  <p:clrMapOvr>
    <a:masterClrMapping/>
  </p:clrMapOvr>
  <p:transition>
    <p:fade/>
  </p:transition>
</p:sldLayout>
</file>

<file path=ppt/slideLayouts/slideLayout13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40B01DA-37FA-4FE9-B751-638C3CF0AD43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5691813"/>
      </p:ext>
    </p:extLst>
  </p:cSld>
  <p:clrMapOvr>
    <a:masterClrMapping/>
  </p:clrMapOvr>
</p:sldLayout>
</file>

<file path=ppt/slideLayouts/slideLayout13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603A073-6AC8-430E-B890-27568C128754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26959660"/>
      </p:ext>
    </p:extLst>
  </p:cSld>
  <p:clrMapOvr>
    <a:masterClrMapping/>
  </p:clrMapOvr>
</p:sldLayout>
</file>

<file path=ppt/slideLayouts/slideLayout13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9201025-725D-45D6-8CFF-C2C1EAC451A8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98389579"/>
      </p:ext>
    </p:extLst>
  </p:cSld>
  <p:clrMapOvr>
    <a:masterClrMapping/>
  </p:clrMapOvr>
</p:sldLayout>
</file>

<file path=ppt/slideLayouts/slideLayout13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F032F07-A476-436C-AD2F-FA09FA4D6D97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56092584"/>
      </p:ext>
    </p:extLst>
  </p:cSld>
  <p:clrMapOvr>
    <a:masterClrMapping/>
  </p:clrMapOvr>
</p:sldLayout>
</file>

<file path=ppt/slideLayouts/slideLayout13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5D72844-1DC8-4DD9-8F80-4234FDCD7BE3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03240240"/>
      </p:ext>
    </p:extLst>
  </p:cSld>
  <p:clrMapOvr>
    <a:masterClrMapping/>
  </p:clrMapOvr>
</p:sldLayout>
</file>

<file path=ppt/slideLayouts/slideLayout13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858000" y="0"/>
            <a:ext cx="2286000" cy="6126163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0" y="0"/>
            <a:ext cx="6705600" cy="6126163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DBE8714-C9BB-4AB2-BDDA-E2039D9FAFA8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99152790"/>
      </p:ext>
    </p:extLst>
  </p:cSld>
  <p:clrMapOvr>
    <a:masterClrMapping/>
  </p:clrMapOvr>
</p:sldLayout>
</file>

<file path=ppt/slideLayouts/slideLayout13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241454B-1DF7-4995-BAB1-9D8D4FBAA462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0846293"/>
      </p:ext>
    </p:extLst>
  </p:cSld>
  <p:clrMapOvr>
    <a:masterClrMapping/>
  </p:clrMapOvr>
</p:sldLayout>
</file>

<file path=ppt/slideLayouts/slideLayout13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949723A-2E45-4C38-89CE-36A10C7730D2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64467481"/>
      </p:ext>
    </p:extLst>
  </p:cSld>
  <p:clrMapOvr>
    <a:masterClrMapping/>
  </p:clrMapOvr>
</p:sldLayout>
</file>

<file path=ppt/slideLayouts/slideLayout13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6429ED4-A99D-4E17-ADDA-7EC4DA76A5D2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16037206"/>
      </p:ext>
    </p:extLst>
  </p:cSld>
  <p:clrMapOvr>
    <a:masterClrMapping/>
  </p:clrMapOvr>
</p:sldLayout>
</file>

<file path=ppt/slideLayouts/slideLayout13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5AC92BE-7D6A-4101-8426-A6D61ED95DD1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66010565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93922110"/>
      </p:ext>
    </p:extLst>
  </p:cSld>
  <p:clrMapOvr>
    <a:masterClrMapping/>
  </p:clrMapOvr>
  <p:transition>
    <p:fade/>
  </p:transition>
</p:sldLayout>
</file>

<file path=ppt/slideLayouts/slideLayout14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B9139C2-0B52-4ADA-A3FC-6F01CC26A105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76256048"/>
      </p:ext>
    </p:extLst>
  </p:cSld>
  <p:clrMapOvr>
    <a:masterClrMapping/>
  </p:clrMapOvr>
</p:sldLayout>
</file>

<file path=ppt/slideLayouts/slideLayout14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40B01DA-37FA-4FE9-B751-638C3CF0AD43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5691813"/>
      </p:ext>
    </p:extLst>
  </p:cSld>
  <p:clrMapOvr>
    <a:masterClrMapping/>
  </p:clrMapOvr>
</p:sldLayout>
</file>

<file path=ppt/slideLayouts/slideLayout14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603A073-6AC8-430E-B890-27568C128754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26959660"/>
      </p:ext>
    </p:extLst>
  </p:cSld>
  <p:clrMapOvr>
    <a:masterClrMapping/>
  </p:clrMapOvr>
</p:sldLayout>
</file>

<file path=ppt/slideLayouts/slideLayout14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9201025-725D-45D6-8CFF-C2C1EAC451A8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98389579"/>
      </p:ext>
    </p:extLst>
  </p:cSld>
  <p:clrMapOvr>
    <a:masterClrMapping/>
  </p:clrMapOvr>
</p:sldLayout>
</file>

<file path=ppt/slideLayouts/slideLayout14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F032F07-A476-436C-AD2F-FA09FA4D6D97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56092584"/>
      </p:ext>
    </p:extLst>
  </p:cSld>
  <p:clrMapOvr>
    <a:masterClrMapping/>
  </p:clrMapOvr>
</p:sldLayout>
</file>

<file path=ppt/slideLayouts/slideLayout14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5D72844-1DC8-4DD9-8F80-4234FDCD7BE3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03240240"/>
      </p:ext>
    </p:extLst>
  </p:cSld>
  <p:clrMapOvr>
    <a:masterClrMapping/>
  </p:clrMapOvr>
</p:sldLayout>
</file>

<file path=ppt/slideLayouts/slideLayout14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858000" y="0"/>
            <a:ext cx="2286000" cy="6126163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0" y="0"/>
            <a:ext cx="6705600" cy="6126163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DBE8714-C9BB-4AB2-BDDA-E2039D9FAFA8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99152790"/>
      </p:ext>
    </p:extLst>
  </p:cSld>
  <p:clrMapOvr>
    <a:masterClrMapping/>
  </p:clrMapOvr>
</p:sldLayout>
</file>

<file path=ppt/slideLayouts/slideLayout14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241454B-1DF7-4995-BAB1-9D8D4FBAA462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0846293"/>
      </p:ext>
    </p:extLst>
  </p:cSld>
  <p:clrMapOvr>
    <a:masterClrMapping/>
  </p:clrMapOvr>
</p:sldLayout>
</file>

<file path=ppt/slideLayouts/slideLayout14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949723A-2E45-4C38-89CE-36A10C7730D2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64467481"/>
      </p:ext>
    </p:extLst>
  </p:cSld>
  <p:clrMapOvr>
    <a:masterClrMapping/>
  </p:clrMapOvr>
</p:sldLayout>
</file>

<file path=ppt/slideLayouts/slideLayout14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6429ED4-A99D-4E17-ADDA-7EC4DA76A5D2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16037206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939627806"/>
      </p:ext>
    </p:extLst>
  </p:cSld>
  <p:clrMapOvr>
    <a:masterClrMapping/>
  </p:clrMapOvr>
  <p:transition>
    <p:fade/>
  </p:transition>
</p:sldLayout>
</file>

<file path=ppt/slideLayouts/slideLayout15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5AC92BE-7D6A-4101-8426-A6D61ED95DD1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66010565"/>
      </p:ext>
    </p:extLst>
  </p:cSld>
  <p:clrMapOvr>
    <a:masterClrMapping/>
  </p:clrMapOvr>
</p:sldLayout>
</file>

<file path=ppt/slideLayouts/slideLayout15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B9139C2-0B52-4ADA-A3FC-6F01CC26A105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76256048"/>
      </p:ext>
    </p:extLst>
  </p:cSld>
  <p:clrMapOvr>
    <a:masterClrMapping/>
  </p:clrMapOvr>
</p:sldLayout>
</file>

<file path=ppt/slideLayouts/slideLayout15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40B01DA-37FA-4FE9-B751-638C3CF0AD43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5691813"/>
      </p:ext>
    </p:extLst>
  </p:cSld>
  <p:clrMapOvr>
    <a:masterClrMapping/>
  </p:clrMapOvr>
</p:sldLayout>
</file>

<file path=ppt/slideLayouts/slideLayout15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603A073-6AC8-430E-B890-27568C128754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26959660"/>
      </p:ext>
    </p:extLst>
  </p:cSld>
  <p:clrMapOvr>
    <a:masterClrMapping/>
  </p:clrMapOvr>
</p:sldLayout>
</file>

<file path=ppt/slideLayouts/slideLayout15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9201025-725D-45D6-8CFF-C2C1EAC451A8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98389579"/>
      </p:ext>
    </p:extLst>
  </p:cSld>
  <p:clrMapOvr>
    <a:masterClrMapping/>
  </p:clrMapOvr>
</p:sldLayout>
</file>

<file path=ppt/slideLayouts/slideLayout15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F032F07-A476-436C-AD2F-FA09FA4D6D97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56092584"/>
      </p:ext>
    </p:extLst>
  </p:cSld>
  <p:clrMapOvr>
    <a:masterClrMapping/>
  </p:clrMapOvr>
</p:sldLayout>
</file>

<file path=ppt/slideLayouts/slideLayout15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5D72844-1DC8-4DD9-8F80-4234FDCD7BE3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03240240"/>
      </p:ext>
    </p:extLst>
  </p:cSld>
  <p:clrMapOvr>
    <a:masterClrMapping/>
  </p:clrMapOvr>
</p:sldLayout>
</file>

<file path=ppt/slideLayouts/slideLayout15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858000" y="0"/>
            <a:ext cx="2286000" cy="6126163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0" y="0"/>
            <a:ext cx="6705600" cy="6126163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DBE8714-C9BB-4AB2-BDDA-E2039D9FAFA8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99152790"/>
      </p:ext>
    </p:extLst>
  </p:cSld>
  <p:clrMapOvr>
    <a:masterClrMapping/>
  </p:clrMapOvr>
</p:sldLayout>
</file>

<file path=ppt/slideLayouts/slideLayout15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4014010-7D04-460C-83FC-3A7611F4E78C}" type="slidenum">
              <a:rPr lang="en-US" alt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 alt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38187138"/>
      </p:ext>
    </p:extLst>
  </p:cSld>
  <p:clrMapOvr>
    <a:masterClrMapping/>
  </p:clrMapOvr>
</p:sldLayout>
</file>

<file path=ppt/slideLayouts/slideLayout15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AC37957-C16B-47EF-8A9F-692B49F4B6CD}" type="slidenum">
              <a:rPr lang="en-US" alt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 alt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24422045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096963"/>
            <a:ext cx="4038600" cy="475615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096963"/>
            <a:ext cx="4038600" cy="475615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78764584"/>
      </p:ext>
    </p:extLst>
  </p:cSld>
  <p:clrMapOvr>
    <a:masterClrMapping/>
  </p:clrMapOvr>
  <p:transition>
    <p:fade/>
  </p:transition>
</p:sldLayout>
</file>

<file path=ppt/slideLayouts/slideLayout16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1362490-2C48-40A6-A110-3AD1FF492671}" type="slidenum">
              <a:rPr lang="en-US" alt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 alt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71189476"/>
      </p:ext>
    </p:extLst>
  </p:cSld>
  <p:clrMapOvr>
    <a:masterClrMapping/>
  </p:clrMapOvr>
</p:sldLayout>
</file>

<file path=ppt/slideLayouts/slideLayout16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EDBAA26-B39C-46AB-A1AC-B59107E2FD37}" type="slidenum">
              <a:rPr lang="en-US" alt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 alt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76711796"/>
      </p:ext>
    </p:extLst>
  </p:cSld>
  <p:clrMapOvr>
    <a:masterClrMapping/>
  </p:clrMapOvr>
</p:sldLayout>
</file>

<file path=ppt/slideLayouts/slideLayout16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35D9449-B38A-4A0A-87EC-20F10DE7109F}" type="slidenum">
              <a:rPr lang="en-US" alt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 alt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66944276"/>
      </p:ext>
    </p:extLst>
  </p:cSld>
  <p:clrMapOvr>
    <a:masterClrMapping/>
  </p:clrMapOvr>
</p:sldLayout>
</file>

<file path=ppt/slideLayouts/slideLayout16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D63F40F-7EEA-4792-AE7F-68DB37DC9FC2}" type="slidenum">
              <a:rPr lang="en-US" alt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 alt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65769276"/>
      </p:ext>
    </p:extLst>
  </p:cSld>
  <p:clrMapOvr>
    <a:masterClrMapping/>
  </p:clrMapOvr>
</p:sldLayout>
</file>

<file path=ppt/slideLayouts/slideLayout16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5CB3F3C-562B-47BC-8B39-8F1AE5248241}" type="slidenum">
              <a:rPr lang="en-US" alt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 alt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83765682"/>
      </p:ext>
    </p:extLst>
  </p:cSld>
  <p:clrMapOvr>
    <a:masterClrMapping/>
  </p:clrMapOvr>
</p:sldLayout>
</file>

<file path=ppt/slideLayouts/slideLayout16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C5DA180-57BD-4B41-8A1C-923958312AFA}" type="slidenum">
              <a:rPr lang="en-US" alt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 alt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23572581"/>
      </p:ext>
    </p:extLst>
  </p:cSld>
  <p:clrMapOvr>
    <a:masterClrMapping/>
  </p:clrMapOvr>
</p:sldLayout>
</file>

<file path=ppt/slideLayouts/slideLayout16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37C58FA-81D0-4FA0-BCD2-07BED6374529}" type="slidenum">
              <a:rPr lang="en-US" alt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 alt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38278233"/>
      </p:ext>
    </p:extLst>
  </p:cSld>
  <p:clrMapOvr>
    <a:masterClrMapping/>
  </p:clrMapOvr>
</p:sldLayout>
</file>

<file path=ppt/slideLayouts/slideLayout16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EC0A376-3A21-4A30-B0A7-0C9CFE122B71}" type="slidenum">
              <a:rPr lang="en-US" alt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 alt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89896901"/>
      </p:ext>
    </p:extLst>
  </p:cSld>
  <p:clrMapOvr>
    <a:masterClrMapping/>
  </p:clrMapOvr>
</p:sldLayout>
</file>

<file path=ppt/slideLayouts/slideLayout16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858000" y="0"/>
            <a:ext cx="2286000" cy="6126163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0" y="0"/>
            <a:ext cx="6705600" cy="6126163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FAD66EC-0FC4-44FB-B6E1-2D3AF79354B9}" type="slidenum">
              <a:rPr lang="en-US" alt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 alt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14022260"/>
      </p:ext>
    </p:extLst>
  </p:cSld>
  <p:clrMapOvr>
    <a:masterClrMapping/>
  </p:clrMapOvr>
</p:sldLayout>
</file>

<file path=ppt/slideLayouts/slideLayout169.xml><?xml version="1.0" encoding="utf-8"?>
<p:sldLayout xmlns:a="http://schemas.openxmlformats.org/drawingml/2006/main" xmlns:r="http://schemas.openxmlformats.org/officeDocument/2006/relationships" xmlns:p="http://schemas.openxmlformats.org/presentationml/2006/main" type="tbl" preserve="1">
  <p:cSld name="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able Placeholder 2"/>
          <p:cNvSpPr>
            <a:spLocks noGrp="1"/>
          </p:cNvSpPr>
          <p:nvPr>
            <p:ph type="tbl" idx="1"/>
          </p:nvPr>
        </p:nvSpPr>
        <p:spPr>
          <a:xfrm>
            <a:off x="457200" y="1600200"/>
            <a:ext cx="8229600" cy="4525963"/>
          </a:xfrm>
        </p:spPr>
        <p:txBody>
          <a:bodyPr/>
          <a:lstStyle/>
          <a:p>
            <a:pPr lvl="0"/>
            <a:endParaRPr lang="en-US" noProof="0" smtClean="0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9BA62CD-57D9-4141-810A-22A4778647D3}" type="slidenum">
              <a:rPr lang="en-US" alt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 alt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07971463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52436669"/>
      </p:ext>
    </p:extLst>
  </p:cSld>
  <p:clrMapOvr>
    <a:masterClrMapping/>
  </p:clrMapOvr>
  <p:transition>
    <p:fade/>
  </p:transition>
</p:sldLayout>
</file>

<file path=ppt/slideLayouts/slideLayout17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241454B-1DF7-4995-BAB1-9D8D4FBAA462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82897732"/>
      </p:ext>
    </p:extLst>
  </p:cSld>
  <p:clrMapOvr>
    <a:masterClrMapping/>
  </p:clrMapOvr>
</p:sldLayout>
</file>

<file path=ppt/slideLayouts/slideLayout17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949723A-2E45-4C38-89CE-36A10C7730D2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04385261"/>
      </p:ext>
    </p:extLst>
  </p:cSld>
  <p:clrMapOvr>
    <a:masterClrMapping/>
  </p:clrMapOvr>
</p:sldLayout>
</file>

<file path=ppt/slideLayouts/slideLayout17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6429ED4-A99D-4E17-ADDA-7EC4DA76A5D2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13751380"/>
      </p:ext>
    </p:extLst>
  </p:cSld>
  <p:clrMapOvr>
    <a:masterClrMapping/>
  </p:clrMapOvr>
</p:sldLayout>
</file>

<file path=ppt/slideLayouts/slideLayout17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5AC92BE-7D6A-4101-8426-A6D61ED95DD1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56455314"/>
      </p:ext>
    </p:extLst>
  </p:cSld>
  <p:clrMapOvr>
    <a:masterClrMapping/>
  </p:clrMapOvr>
</p:sldLayout>
</file>

<file path=ppt/slideLayouts/slideLayout17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B9139C2-0B52-4ADA-A3FC-6F01CC26A105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87709260"/>
      </p:ext>
    </p:extLst>
  </p:cSld>
  <p:clrMapOvr>
    <a:masterClrMapping/>
  </p:clrMapOvr>
</p:sldLayout>
</file>

<file path=ppt/slideLayouts/slideLayout17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40B01DA-37FA-4FE9-B751-638C3CF0AD43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12487258"/>
      </p:ext>
    </p:extLst>
  </p:cSld>
  <p:clrMapOvr>
    <a:masterClrMapping/>
  </p:clrMapOvr>
</p:sldLayout>
</file>

<file path=ppt/slideLayouts/slideLayout17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603A073-6AC8-430E-B890-27568C128754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71086547"/>
      </p:ext>
    </p:extLst>
  </p:cSld>
  <p:clrMapOvr>
    <a:masterClrMapping/>
  </p:clrMapOvr>
</p:sldLayout>
</file>

<file path=ppt/slideLayouts/slideLayout17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9201025-725D-45D6-8CFF-C2C1EAC451A8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90832119"/>
      </p:ext>
    </p:extLst>
  </p:cSld>
  <p:clrMapOvr>
    <a:masterClrMapping/>
  </p:clrMapOvr>
</p:sldLayout>
</file>

<file path=ppt/slideLayouts/slideLayout17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F032F07-A476-436C-AD2F-FA09FA4D6D97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0553261"/>
      </p:ext>
    </p:extLst>
  </p:cSld>
  <p:clrMapOvr>
    <a:masterClrMapping/>
  </p:clrMapOvr>
</p:sldLayout>
</file>

<file path=ppt/slideLayouts/slideLayout17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5D72844-1DC8-4DD9-8F80-4234FDCD7BE3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7606280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09944020"/>
      </p:ext>
    </p:extLst>
  </p:cSld>
  <p:clrMapOvr>
    <a:masterClrMapping/>
  </p:clrMapOvr>
  <p:transition>
    <p:fade/>
  </p:transition>
</p:sldLayout>
</file>

<file path=ppt/slideLayouts/slideLayout18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858000" y="0"/>
            <a:ext cx="2286000" cy="6126163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0" y="0"/>
            <a:ext cx="6705600" cy="6126163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DBE8714-C9BB-4AB2-BDDA-E2039D9FAFA8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19207757"/>
      </p:ext>
    </p:extLst>
  </p:cSld>
  <p:clrMapOvr>
    <a:masterClrMapping/>
  </p:clrMapOvr>
</p:sldLayout>
</file>

<file path=ppt/slideLayouts/slideLayout18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94C95A3E-1A16-433A-875D-10C178DDD9C7}" type="datetimeFigureOut">
              <a:rPr lang="en-US">
                <a:solidFill>
                  <a:srgbClr val="000000"/>
                </a:solidFill>
              </a:rPr>
              <a:pPr/>
              <a:t>11/7/2017</a:t>
            </a:fld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9C3AC62D-2C84-44E0-BD94-22DABFE69D0E}" type="slidenum">
              <a:rPr lang="en-US">
                <a:solidFill>
                  <a:srgbClr val="FFFFFF"/>
                </a:solidFill>
              </a:rPr>
              <a:pPr/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86845785"/>
      </p:ext>
    </p:extLst>
  </p:cSld>
  <p:clrMapOvr>
    <a:masterClrMapping/>
  </p:clrMapOvr>
</p:sldLayout>
</file>

<file path=ppt/slideLayouts/slideLayout18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144CF0EC-AEB7-4DA1-8F3B-CA4078BDA7EB}" type="datetimeFigureOut">
              <a:rPr lang="en-US">
                <a:solidFill>
                  <a:srgbClr val="000000"/>
                </a:solidFill>
              </a:rPr>
              <a:pPr/>
              <a:t>11/7/2017</a:t>
            </a:fld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55EC0B06-BCFC-4826-B448-D702D698420F}" type="slidenum">
              <a:rPr lang="en-US">
                <a:solidFill>
                  <a:srgbClr val="FFFFFF"/>
                </a:solidFill>
              </a:rPr>
              <a:pPr/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39299949"/>
      </p:ext>
    </p:extLst>
  </p:cSld>
  <p:clrMapOvr>
    <a:masterClrMapping/>
  </p:clrMapOvr>
</p:sldLayout>
</file>

<file path=ppt/slideLayouts/slideLayout18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04E7D70E-1CD1-487C-A2A7-8442818F388D}" type="datetimeFigureOut">
              <a:rPr lang="en-US">
                <a:solidFill>
                  <a:srgbClr val="000000"/>
                </a:solidFill>
              </a:rPr>
              <a:pPr/>
              <a:t>11/7/2017</a:t>
            </a:fld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68B4F5A1-5681-4638-871F-CA3AE28DC404}" type="slidenum">
              <a:rPr lang="en-US">
                <a:solidFill>
                  <a:srgbClr val="FFFFFF"/>
                </a:solidFill>
              </a:rPr>
              <a:pPr/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920159"/>
      </p:ext>
    </p:extLst>
  </p:cSld>
  <p:clrMapOvr>
    <a:masterClrMapping/>
  </p:clrMapOvr>
</p:sldLayout>
</file>

<file path=ppt/slideLayouts/slideLayout18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A3874719-6AA8-4DA2-8355-8D48648ACD6C}" type="datetimeFigureOut">
              <a:rPr lang="en-US">
                <a:solidFill>
                  <a:srgbClr val="000000"/>
                </a:solidFill>
              </a:rPr>
              <a:pPr/>
              <a:t>11/7/2017</a:t>
            </a:fld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A51F4760-DCE2-48D3-8831-A7033BA8A610}" type="slidenum">
              <a:rPr lang="en-US">
                <a:solidFill>
                  <a:srgbClr val="FFFFFF"/>
                </a:solidFill>
              </a:rPr>
              <a:pPr/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87483856"/>
      </p:ext>
    </p:extLst>
  </p:cSld>
  <p:clrMapOvr>
    <a:masterClrMapping/>
  </p:clrMapOvr>
</p:sldLayout>
</file>

<file path=ppt/slideLayouts/slideLayout18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44221698-6126-45CB-98BE-D8AEF6F83135}" type="datetimeFigureOut">
              <a:rPr lang="en-US">
                <a:solidFill>
                  <a:srgbClr val="000000"/>
                </a:solidFill>
              </a:rPr>
              <a:pPr/>
              <a:t>11/7/2017</a:t>
            </a:fld>
            <a:endParaRPr lang="en-US">
              <a:solidFill>
                <a:srgbClr val="000000"/>
              </a:solidFill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68099715-DE08-45EF-81A2-D3BC767A50FF}" type="slidenum">
              <a:rPr lang="en-US">
                <a:solidFill>
                  <a:srgbClr val="FFFFFF"/>
                </a:solidFill>
              </a:rPr>
              <a:pPr/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75044819"/>
      </p:ext>
    </p:extLst>
  </p:cSld>
  <p:clrMapOvr>
    <a:masterClrMapping/>
  </p:clrMapOvr>
</p:sldLayout>
</file>

<file path=ppt/slideLayouts/slideLayout18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95DA97A4-42E8-4224-AB8F-5BF112C274BF}" type="datetimeFigureOut">
              <a:rPr lang="en-US">
                <a:solidFill>
                  <a:srgbClr val="000000"/>
                </a:solidFill>
              </a:rPr>
              <a:pPr/>
              <a:t>11/7/2017</a:t>
            </a:fld>
            <a:endParaRPr lang="en-US">
              <a:solidFill>
                <a:srgbClr val="000000"/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882D2E94-A9E0-4445-A996-7F28EE1FBD26}" type="slidenum">
              <a:rPr lang="en-US">
                <a:solidFill>
                  <a:srgbClr val="FFFFFF"/>
                </a:solidFill>
              </a:rPr>
              <a:pPr/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61635663"/>
      </p:ext>
    </p:extLst>
  </p:cSld>
  <p:clrMapOvr>
    <a:masterClrMapping/>
  </p:clrMapOvr>
</p:sldLayout>
</file>

<file path=ppt/slideLayouts/slideLayout18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9870F58C-9A82-406D-AAF1-1D3A88FAE1EE}" type="datetimeFigureOut">
              <a:rPr lang="en-US">
                <a:solidFill>
                  <a:srgbClr val="000000"/>
                </a:solidFill>
              </a:rPr>
              <a:pPr/>
              <a:t>11/7/2017</a:t>
            </a:fld>
            <a:endParaRPr lang="en-US">
              <a:solidFill>
                <a:srgbClr val="000000"/>
              </a:solidFill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90C64390-3F1C-4E2A-8F8F-FADF133BEF61}" type="slidenum">
              <a:rPr lang="en-US">
                <a:solidFill>
                  <a:srgbClr val="FFFFFF"/>
                </a:solidFill>
              </a:rPr>
              <a:pPr/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16500172"/>
      </p:ext>
    </p:extLst>
  </p:cSld>
  <p:clrMapOvr>
    <a:masterClrMapping/>
  </p:clrMapOvr>
</p:sldLayout>
</file>

<file path=ppt/slideLayouts/slideLayout18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28EC541F-6335-484F-8466-96210B12654E}" type="datetimeFigureOut">
              <a:rPr lang="en-US">
                <a:solidFill>
                  <a:srgbClr val="000000"/>
                </a:solidFill>
              </a:rPr>
              <a:pPr/>
              <a:t>11/7/2017</a:t>
            </a:fld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389BF6DF-1205-4A5D-9127-1D0718630C2E}" type="slidenum">
              <a:rPr lang="en-US">
                <a:solidFill>
                  <a:srgbClr val="FFFFFF"/>
                </a:solidFill>
              </a:rPr>
              <a:pPr/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79608590"/>
      </p:ext>
    </p:extLst>
  </p:cSld>
  <p:clrMapOvr>
    <a:masterClrMapping/>
  </p:clrMapOvr>
</p:sldLayout>
</file>

<file path=ppt/slideLayouts/slideLayout18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9856AB1F-E4B8-4D45-A826-31DD067B875E}" type="datetimeFigureOut">
              <a:rPr lang="en-US">
                <a:solidFill>
                  <a:srgbClr val="000000"/>
                </a:solidFill>
              </a:rPr>
              <a:pPr/>
              <a:t>11/7/2017</a:t>
            </a:fld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470AD73C-6709-421A-8237-54F31F31D953}" type="slidenum">
              <a:rPr lang="en-US">
                <a:solidFill>
                  <a:srgbClr val="FFFFFF"/>
                </a:solidFill>
              </a:rPr>
              <a:pPr/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85628604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040792490"/>
      </p:ext>
    </p:extLst>
  </p:cSld>
  <p:clrMapOvr>
    <a:masterClrMapping/>
  </p:clrMapOvr>
  <p:transition>
    <p:fade/>
  </p:transition>
</p:sldLayout>
</file>

<file path=ppt/slideLayouts/slideLayout19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432D0482-6DB4-43F6-A56F-84B219FE5C34}" type="datetimeFigureOut">
              <a:rPr lang="en-US">
                <a:solidFill>
                  <a:srgbClr val="000000"/>
                </a:solidFill>
              </a:rPr>
              <a:pPr/>
              <a:t>11/7/2017</a:t>
            </a:fld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9A613740-5D40-4234-BB56-21D7609B6796}" type="slidenum">
              <a:rPr lang="en-US">
                <a:solidFill>
                  <a:srgbClr val="FFFFFF"/>
                </a:solidFill>
              </a:rPr>
              <a:pPr/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21232641"/>
      </p:ext>
    </p:extLst>
  </p:cSld>
  <p:clrMapOvr>
    <a:masterClrMapping/>
  </p:clrMapOvr>
</p:sldLayout>
</file>

<file path=ppt/slideLayouts/slideLayout19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858000" y="0"/>
            <a:ext cx="2286000" cy="6126163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0" y="0"/>
            <a:ext cx="6705600" cy="6126163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01539B9F-9C78-41FA-8C66-EEA4571F01A2}" type="datetimeFigureOut">
              <a:rPr lang="en-US">
                <a:solidFill>
                  <a:srgbClr val="000000"/>
                </a:solidFill>
              </a:rPr>
              <a:pPr/>
              <a:t>11/7/2017</a:t>
            </a:fld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0ED2D880-1BD8-4C48-BF23-5146EAAAF819}" type="slidenum">
              <a:rPr lang="en-US">
                <a:solidFill>
                  <a:srgbClr val="FFFFFF"/>
                </a:solidFill>
              </a:rPr>
              <a:pPr/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06412706"/>
      </p:ext>
    </p:extLst>
  </p:cSld>
  <p:clrMapOvr>
    <a:masterClrMapping/>
  </p:clrMapOvr>
</p:sldLayout>
</file>

<file path=ppt/slideLayouts/slideLayout19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fld id="{05479473-8215-4985-8111-8BEE71B303BC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63658442"/>
      </p:ext>
    </p:extLst>
  </p:cSld>
  <p:clrMapOvr>
    <a:masterClrMapping/>
  </p:clrMapOvr>
</p:sldLayout>
</file>

<file path=ppt/slideLayouts/slideLayout19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fld id="{663F1D34-3435-4166-8B62-80A355883606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24540792"/>
      </p:ext>
    </p:extLst>
  </p:cSld>
  <p:clrMapOvr>
    <a:masterClrMapping/>
  </p:clrMapOvr>
</p:sldLayout>
</file>

<file path=ppt/slideLayouts/slideLayout19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fld id="{228E53DB-AF73-4FAF-90CE-EF114DDF4E9D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94100484"/>
      </p:ext>
    </p:extLst>
  </p:cSld>
  <p:clrMapOvr>
    <a:masterClrMapping/>
  </p:clrMapOvr>
</p:sldLayout>
</file>

<file path=ppt/slideLayouts/slideLayout19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fld id="{9FA3079A-56D9-45BC-ACBD-F2A3987F1F01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55353664"/>
      </p:ext>
    </p:extLst>
  </p:cSld>
  <p:clrMapOvr>
    <a:masterClrMapping/>
  </p:clrMapOvr>
</p:sldLayout>
</file>

<file path=ppt/slideLayouts/slideLayout19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fld id="{E2DEC180-0ED8-4B19-A619-B805FE124B55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76327484"/>
      </p:ext>
    </p:extLst>
  </p:cSld>
  <p:clrMapOvr>
    <a:masterClrMapping/>
  </p:clrMapOvr>
</p:sldLayout>
</file>

<file path=ppt/slideLayouts/slideLayout19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fld id="{B62BD231-4A8C-44C8-B87F-1D66C7F76C2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91689437"/>
      </p:ext>
    </p:extLst>
  </p:cSld>
  <p:clrMapOvr>
    <a:masterClrMapping/>
  </p:clrMapOvr>
</p:sldLayout>
</file>

<file path=ppt/slideLayouts/slideLayout19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fld id="{EF0C3108-C885-47A0-8B34-6B73C225AB8D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23886635"/>
      </p:ext>
    </p:extLst>
  </p:cSld>
  <p:clrMapOvr>
    <a:masterClrMapping/>
  </p:clrMapOvr>
</p:sldLayout>
</file>

<file path=ppt/slideLayouts/slideLayout19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fld id="{C99C743E-EAA4-4EFE-932C-7CB42145840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60455256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AC37957-C16B-47EF-8A9F-692B49F4B6CD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170405174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3971106364"/>
      </p:ext>
    </p:extLst>
  </p:cSld>
  <p:clrMapOvr>
    <a:masterClrMapping/>
  </p:clrMapOvr>
  <p:transition>
    <p:fade/>
  </p:transition>
</p:sldLayout>
</file>

<file path=ppt/slideLayouts/slideLayout20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fld id="{BDEED530-72C3-4610-88DF-9A139D0D87B1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49169450"/>
      </p:ext>
    </p:extLst>
  </p:cSld>
  <p:clrMapOvr>
    <a:masterClrMapping/>
  </p:clrMapOvr>
</p:sldLayout>
</file>

<file path=ppt/slideLayouts/slideLayout20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fld id="{B577B294-925D-4849-9BDE-85320CFFEB7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36852948"/>
      </p:ext>
    </p:extLst>
  </p:cSld>
  <p:clrMapOvr>
    <a:masterClrMapping/>
  </p:clrMapOvr>
</p:sldLayout>
</file>

<file path=ppt/slideLayouts/slideLayout20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858000" y="0"/>
            <a:ext cx="2286000" cy="6126163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0" y="0"/>
            <a:ext cx="6705600" cy="6126163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fld id="{DF3CEFE1-B23A-46C3-A672-F6D67FB175E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08359422"/>
      </p:ext>
    </p:extLst>
  </p:cSld>
  <p:clrMapOvr>
    <a:masterClrMapping/>
  </p:clrMapOvr>
</p:sldLayout>
</file>

<file path=ppt/slideLayouts/slideLayout203.xml><?xml version="1.0" encoding="utf-8"?>
<p:sldLayout xmlns:a="http://schemas.openxmlformats.org/drawingml/2006/main" xmlns:r="http://schemas.openxmlformats.org/officeDocument/2006/relationships" xmlns:p="http://schemas.openxmlformats.org/presentationml/2006/main" type="tbl" preserve="1">
  <p:cSld name="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able Placeholder 2"/>
          <p:cNvSpPr>
            <a:spLocks noGrp="1"/>
          </p:cNvSpPr>
          <p:nvPr>
            <p:ph type="tbl" idx="1"/>
          </p:nvPr>
        </p:nvSpPr>
        <p:spPr>
          <a:xfrm>
            <a:off x="457200" y="1600200"/>
            <a:ext cx="8229600" cy="4525963"/>
          </a:xfrm>
        </p:spPr>
        <p:txBody>
          <a:bodyPr/>
          <a:lstStyle/>
          <a:p>
            <a:pPr lvl="0"/>
            <a:endParaRPr lang="en-US" noProof="0" smtClean="0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fld id="{68E7ECD5-31C2-4432-9F1A-D64ECF8A50F1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96477025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3115207030"/>
      </p:ext>
    </p:extLst>
  </p:cSld>
  <p:clrMapOvr>
    <a:masterClrMapping/>
  </p:clrMapOvr>
  <p:transition>
    <p:fade/>
  </p:transition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71735563"/>
      </p:ext>
    </p:extLst>
  </p:cSld>
  <p:clrMapOvr>
    <a:masterClrMapping/>
  </p:clrMapOvr>
  <p:transition>
    <p:fade/>
  </p:transition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182563"/>
            <a:ext cx="2057400" cy="567055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182563"/>
            <a:ext cx="6019800" cy="567055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7159908"/>
      </p:ext>
    </p:extLst>
  </p:cSld>
  <p:clrMapOvr>
    <a:masterClrMapping/>
  </p:clrMapOvr>
  <p:transition>
    <p:fade/>
  </p:transition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241454B-1DF7-4995-BAB1-9D8D4FBAA46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06998980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949723A-2E45-4C38-89CE-36A10C7730D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67883764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6429ED4-A99D-4E17-ADDA-7EC4DA76A5D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4871436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5AC92BE-7D6A-4101-8426-A6D61ED95DD1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66523987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B9139C2-0B52-4ADA-A3FC-6F01CC26A105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08632643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40B01DA-37FA-4FE9-B751-638C3CF0AD4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24250856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1362490-2C48-40A6-A110-3AD1FF492671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791305025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603A073-6AC8-430E-B890-27568C128754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07087301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9201025-725D-45D6-8CFF-C2C1EAC451A8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88116841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F032F07-A476-436C-AD2F-FA09FA4D6D97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73836637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5D72844-1DC8-4DD9-8F80-4234FDCD7BE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64965836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858000" y="0"/>
            <a:ext cx="2286000" cy="6126163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0" y="0"/>
            <a:ext cx="6705600" cy="6126163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DBE8714-C9BB-4AB2-BDDA-E2039D9FAFA8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62542349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83EA5E7-A4F3-40D5-B6AC-8460D1398F0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81646451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1D6D644-4063-4FD7-A56F-2CBCD1BC04C7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88864140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E9E3F60-2C21-4020-BCBB-2B69BE0A842A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00383006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97F2A23-C8C6-43C9-ADFE-91DBD43D5A8C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37251412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4818CDD-8DA8-4DF4-A7A3-62EBAA4C96C5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28648993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EDBAA26-B39C-46AB-A1AC-B59107E2FD37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626159240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E437256-35B3-451E-B3A4-7007BAA30146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2202941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898B75F-9D0D-4E56-89CE-AD5A2A25D057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75012431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21CDDCD-30FB-47E8-BE39-74CE8218A435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54305901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57A6F8D-00AB-478C-ADC5-37883A605AA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02109510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23AC8AB-F6D3-4CF6-94AB-39804B8B99B6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94375183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858000" y="0"/>
            <a:ext cx="2286000" cy="6126163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0" y="0"/>
            <a:ext cx="6705600" cy="6126163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07C5F86-2E33-4E77-95CF-831E8AED538E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88410825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4723D47-E908-42C6-AD98-DA6AEDB4E54B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5039285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5909CB0-BFD0-4B29-BAB6-9191F7B29145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18752195"/>
      </p:ext>
    </p:extLst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82FF898-2CA4-4C96-80F8-C3F486E3A9D6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00223334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B313BA8-28F0-4549-AD25-64092C713A09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86786134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35D9449-B38A-4A0A-87EC-20F10DE7109F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548753164"/>
      </p:ext>
    </p:extLst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DD5E5BD-A997-4990-8A3C-889855E46EF1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98492621"/>
      </p:ext>
    </p:extLst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5924B80-3B3E-46FA-A4E7-8F0493B76171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05822240"/>
      </p:ext>
    </p:extLst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7FCFF25-9C03-4568-91F5-CD8FA86213C7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92195913"/>
      </p:ext>
    </p:extLst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8937CB0-A238-47D6-9DF4-D3FA921158D5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54186719"/>
      </p:ext>
    </p:extLst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038C16B-6B4A-413D-BD12-4A92CBE38B0F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9227302"/>
      </p:ext>
    </p:extLst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49B0031-C2E1-4F98-8BB3-DA4F139BA526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11781176"/>
      </p:ext>
    </p:extLst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858000" y="0"/>
            <a:ext cx="2286000" cy="6126163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0" y="0"/>
            <a:ext cx="6705600" cy="6126163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E8F7F6D-3D4F-448F-A898-8E1CF97BC7C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57170421"/>
      </p:ext>
    </p:extLst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4014010-7D04-460C-83FC-3A7611F4E78C}" type="slidenum">
              <a:rPr lang="en-US" alt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 alt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03695403"/>
      </p:ext>
    </p:extLst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AC37957-C16B-47EF-8A9F-692B49F4B6CD}" type="slidenum">
              <a:rPr lang="en-US" alt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 alt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24413700"/>
      </p:ext>
    </p:extLst>
  </p:cSld>
  <p:clrMapOvr>
    <a:masterClrMapping/>
  </p:clrMapOvr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1362490-2C48-40A6-A110-3AD1FF492671}" type="slidenum">
              <a:rPr lang="en-US" alt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 alt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57234878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D63F40F-7EEA-4792-AE7F-68DB37DC9FC2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808454583"/>
      </p:ext>
    </p:extLst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EDBAA26-B39C-46AB-A1AC-B59107E2FD37}" type="slidenum">
              <a:rPr lang="en-US" alt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 alt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01211827"/>
      </p:ext>
    </p:extLst>
  </p:cSld>
  <p:clrMapOvr>
    <a:masterClrMapping/>
  </p:clrMapOvr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35D9449-B38A-4A0A-87EC-20F10DE7109F}" type="slidenum">
              <a:rPr lang="en-US" alt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 alt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77532991"/>
      </p:ext>
    </p:extLst>
  </p:cSld>
  <p:clrMapOvr>
    <a:masterClrMapping/>
  </p:clrMapOvr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D63F40F-7EEA-4792-AE7F-68DB37DC9FC2}" type="slidenum">
              <a:rPr lang="en-US" alt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 alt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63226931"/>
      </p:ext>
    </p:extLst>
  </p:cSld>
  <p:clrMapOvr>
    <a:masterClrMapping/>
  </p:clrMapOvr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5CB3F3C-562B-47BC-8B39-8F1AE5248241}" type="slidenum">
              <a:rPr lang="en-US" alt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 alt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83234195"/>
      </p:ext>
    </p:extLst>
  </p:cSld>
  <p:clrMapOvr>
    <a:masterClrMapping/>
  </p:clrMapOvr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C5DA180-57BD-4B41-8A1C-923958312AFA}" type="slidenum">
              <a:rPr lang="en-US" alt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 alt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61105597"/>
      </p:ext>
    </p:extLst>
  </p:cSld>
  <p:clrMapOvr>
    <a:masterClrMapping/>
  </p:clrMapOvr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37C58FA-81D0-4FA0-BCD2-07BED6374529}" type="slidenum">
              <a:rPr lang="en-US" alt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 alt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16858787"/>
      </p:ext>
    </p:extLst>
  </p:cSld>
  <p:clrMapOvr>
    <a:masterClrMapping/>
  </p:clrMapOvr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EC0A376-3A21-4A30-B0A7-0C9CFE122B71}" type="slidenum">
              <a:rPr lang="en-US" alt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 alt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97004550"/>
      </p:ext>
    </p:extLst>
  </p:cSld>
  <p:clrMapOvr>
    <a:masterClrMapping/>
  </p:clrMapOvr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858000" y="0"/>
            <a:ext cx="2286000" cy="6126163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0" y="0"/>
            <a:ext cx="6705600" cy="6126163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FAD66EC-0FC4-44FB-B6E1-2D3AF79354B9}" type="slidenum">
              <a:rPr lang="en-US" alt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 alt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0301822"/>
      </p:ext>
    </p:extLst>
  </p:cSld>
  <p:clrMapOvr>
    <a:masterClrMapping/>
  </p:clrMapOvr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type="tbl" preserve="1">
  <p:cSld name="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able Placeholder 2"/>
          <p:cNvSpPr>
            <a:spLocks noGrp="1"/>
          </p:cNvSpPr>
          <p:nvPr>
            <p:ph type="tbl" idx="1"/>
          </p:nvPr>
        </p:nvSpPr>
        <p:spPr>
          <a:xfrm>
            <a:off x="457200" y="1600200"/>
            <a:ext cx="8229600" cy="4525963"/>
          </a:xfrm>
        </p:spPr>
        <p:txBody>
          <a:bodyPr/>
          <a:lstStyle/>
          <a:p>
            <a:pPr lvl="0"/>
            <a:endParaRPr lang="en-US" noProof="0" smtClean="0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9BA62CD-57D9-4141-810A-22A4778647D3}" type="slidenum">
              <a:rPr lang="en-US" alt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 alt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61136989"/>
      </p:ext>
    </p:extLst>
  </p:cSld>
  <p:clrMapOvr>
    <a:masterClrMapping/>
  </p:clrMapOvr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4014010-7D04-460C-83FC-3A7611F4E78C}" type="slidenum">
              <a:rPr lang="en-US" alt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 alt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29368779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5CB3F3C-562B-47BC-8B39-8F1AE5248241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377441173"/>
      </p:ext>
    </p:extLst>
  </p:cSld>
  <p:clrMapOvr>
    <a:masterClrMapping/>
  </p:clrMapOvr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AC37957-C16B-47EF-8A9F-692B49F4B6CD}" type="slidenum">
              <a:rPr lang="en-US" alt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 alt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09432192"/>
      </p:ext>
    </p:extLst>
  </p:cSld>
  <p:clrMapOvr>
    <a:masterClrMapping/>
  </p:clrMapOvr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1362490-2C48-40A6-A110-3AD1FF492671}" type="slidenum">
              <a:rPr lang="en-US" alt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 alt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81290172"/>
      </p:ext>
    </p:extLst>
  </p:cSld>
  <p:clrMapOvr>
    <a:masterClrMapping/>
  </p:clrMapOvr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EDBAA26-B39C-46AB-A1AC-B59107E2FD37}" type="slidenum">
              <a:rPr lang="en-US" alt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 alt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58909467"/>
      </p:ext>
    </p:extLst>
  </p:cSld>
  <p:clrMapOvr>
    <a:masterClrMapping/>
  </p:clrMapOvr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35D9449-B38A-4A0A-87EC-20F10DE7109F}" type="slidenum">
              <a:rPr lang="en-US" alt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 alt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24559786"/>
      </p:ext>
    </p:extLst>
  </p:cSld>
  <p:clrMapOvr>
    <a:masterClrMapping/>
  </p:clrMapOvr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D63F40F-7EEA-4792-AE7F-68DB37DC9FC2}" type="slidenum">
              <a:rPr lang="en-US" alt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 alt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12735787"/>
      </p:ext>
    </p:extLst>
  </p:cSld>
  <p:clrMapOvr>
    <a:masterClrMapping/>
  </p:clrMapOvr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5CB3F3C-562B-47BC-8B39-8F1AE5248241}" type="slidenum">
              <a:rPr lang="en-US" alt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 alt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23249767"/>
      </p:ext>
    </p:extLst>
  </p:cSld>
  <p:clrMapOvr>
    <a:masterClrMapping/>
  </p:clrMapOvr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C5DA180-57BD-4B41-8A1C-923958312AFA}" type="slidenum">
              <a:rPr lang="en-US" alt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 alt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06114986"/>
      </p:ext>
    </p:extLst>
  </p:cSld>
  <p:clrMapOvr>
    <a:masterClrMapping/>
  </p:clrMapOvr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37C58FA-81D0-4FA0-BCD2-07BED6374529}" type="slidenum">
              <a:rPr lang="en-US" alt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 alt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25418603"/>
      </p:ext>
    </p:extLst>
  </p:cSld>
  <p:clrMapOvr>
    <a:masterClrMapping/>
  </p:clrMapOvr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EC0A376-3A21-4A30-B0A7-0C9CFE122B71}" type="slidenum">
              <a:rPr lang="en-US" alt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 alt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5788982"/>
      </p:ext>
    </p:extLst>
  </p:cSld>
  <p:clrMapOvr>
    <a:masterClrMapping/>
  </p:clrMapOvr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858000" y="0"/>
            <a:ext cx="2286000" cy="6126163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0" y="0"/>
            <a:ext cx="6705600" cy="6126163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FAD66EC-0FC4-44FB-B6E1-2D3AF79354B9}" type="slidenum">
              <a:rPr lang="en-US" alt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 alt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5088437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C5DA180-57BD-4B41-8A1C-923958312AFA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027277157"/>
      </p:ext>
    </p:extLst>
  </p:cSld>
  <p:clrMapOvr>
    <a:masterClrMapping/>
  </p:clrMapOvr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type="tbl" preserve="1">
  <p:cSld name="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able Placeholder 2"/>
          <p:cNvSpPr>
            <a:spLocks noGrp="1"/>
          </p:cNvSpPr>
          <p:nvPr>
            <p:ph type="tbl" idx="1"/>
          </p:nvPr>
        </p:nvSpPr>
        <p:spPr>
          <a:xfrm>
            <a:off x="457200" y="1600200"/>
            <a:ext cx="8229600" cy="4525963"/>
          </a:xfrm>
        </p:spPr>
        <p:txBody>
          <a:bodyPr/>
          <a:lstStyle/>
          <a:p>
            <a:pPr lvl="0"/>
            <a:endParaRPr lang="en-US" noProof="0" smtClean="0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9BA62CD-57D9-4141-810A-22A4778647D3}" type="slidenum">
              <a:rPr lang="en-US" alt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 alt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35800565"/>
      </p:ext>
    </p:extLst>
  </p:cSld>
  <p:clrMapOvr>
    <a:masterClrMapping/>
  </p:clrMapOvr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241454B-1DF7-4995-BAB1-9D8D4FBAA462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65767610"/>
      </p:ext>
    </p:extLst>
  </p:cSld>
  <p:clrMapOvr>
    <a:masterClrMapping/>
  </p:clrMapOvr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949723A-2E45-4C38-89CE-36A10C7730D2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93204109"/>
      </p:ext>
    </p:extLst>
  </p:cSld>
  <p:clrMapOvr>
    <a:masterClrMapping/>
  </p:clrMapOvr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6429ED4-A99D-4E17-ADDA-7EC4DA76A5D2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62321209"/>
      </p:ext>
    </p:extLst>
  </p:cSld>
  <p:clrMapOvr>
    <a:masterClrMapping/>
  </p:clrMapOvr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5AC92BE-7D6A-4101-8426-A6D61ED95DD1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87352870"/>
      </p:ext>
    </p:extLst>
  </p:cSld>
  <p:clrMapOvr>
    <a:masterClrMapping/>
  </p:clrMapOvr>
</p:sldLayout>
</file>

<file path=ppt/slideLayouts/slideLayout8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B9139C2-0B52-4ADA-A3FC-6F01CC26A105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79587571"/>
      </p:ext>
    </p:extLst>
  </p:cSld>
  <p:clrMapOvr>
    <a:masterClrMapping/>
  </p:clrMapOvr>
</p:sldLayout>
</file>

<file path=ppt/slideLayouts/slideLayout8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40B01DA-37FA-4FE9-B751-638C3CF0AD43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29856713"/>
      </p:ext>
    </p:extLst>
  </p:cSld>
  <p:clrMapOvr>
    <a:masterClrMapping/>
  </p:clrMapOvr>
</p:sldLayout>
</file>

<file path=ppt/slideLayouts/slideLayout8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603A073-6AC8-430E-B890-27568C128754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00961701"/>
      </p:ext>
    </p:extLst>
  </p:cSld>
  <p:clrMapOvr>
    <a:masterClrMapping/>
  </p:clrMapOvr>
</p:sldLayout>
</file>

<file path=ppt/slideLayouts/slideLayout8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9201025-725D-45D6-8CFF-C2C1EAC451A8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92706869"/>
      </p:ext>
    </p:extLst>
  </p:cSld>
  <p:clrMapOvr>
    <a:masterClrMapping/>
  </p:clrMapOvr>
</p:sldLayout>
</file>

<file path=ppt/slideLayouts/slideLayout8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F032F07-A476-436C-AD2F-FA09FA4D6D97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01530581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37C58FA-81D0-4FA0-BCD2-07BED6374529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510728558"/>
      </p:ext>
    </p:extLst>
  </p:cSld>
  <p:clrMapOvr>
    <a:masterClrMapping/>
  </p:clrMapOvr>
</p:sldLayout>
</file>

<file path=ppt/slideLayouts/slideLayout9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5D72844-1DC8-4DD9-8F80-4234FDCD7BE3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37612182"/>
      </p:ext>
    </p:extLst>
  </p:cSld>
  <p:clrMapOvr>
    <a:masterClrMapping/>
  </p:clrMapOvr>
</p:sldLayout>
</file>

<file path=ppt/slideLayouts/slideLayout9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858000" y="0"/>
            <a:ext cx="2286000" cy="6126163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0" y="0"/>
            <a:ext cx="6705600" cy="6126163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DBE8714-C9BB-4AB2-BDDA-E2039D9FAFA8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94175735"/>
      </p:ext>
    </p:extLst>
  </p:cSld>
  <p:clrMapOvr>
    <a:masterClrMapping/>
  </p:clrMapOvr>
</p:sldLayout>
</file>

<file path=ppt/slideLayouts/slideLayout9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241454B-1DF7-4995-BAB1-9D8D4FBAA462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38670001"/>
      </p:ext>
    </p:extLst>
  </p:cSld>
  <p:clrMapOvr>
    <a:masterClrMapping/>
  </p:clrMapOvr>
</p:sldLayout>
</file>

<file path=ppt/slideLayouts/slideLayout9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949723A-2E45-4C38-89CE-36A10C7730D2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82283938"/>
      </p:ext>
    </p:extLst>
  </p:cSld>
  <p:clrMapOvr>
    <a:masterClrMapping/>
  </p:clrMapOvr>
</p:sldLayout>
</file>

<file path=ppt/slideLayouts/slideLayout9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6429ED4-A99D-4E17-ADDA-7EC4DA76A5D2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90385222"/>
      </p:ext>
    </p:extLst>
  </p:cSld>
  <p:clrMapOvr>
    <a:masterClrMapping/>
  </p:clrMapOvr>
</p:sldLayout>
</file>

<file path=ppt/slideLayouts/slideLayout9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5AC92BE-7D6A-4101-8426-A6D61ED95DD1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17308352"/>
      </p:ext>
    </p:extLst>
  </p:cSld>
  <p:clrMapOvr>
    <a:masterClrMapping/>
  </p:clrMapOvr>
</p:sldLayout>
</file>

<file path=ppt/slideLayouts/slideLayout9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B9139C2-0B52-4ADA-A3FC-6F01CC26A105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3209502"/>
      </p:ext>
    </p:extLst>
  </p:cSld>
  <p:clrMapOvr>
    <a:masterClrMapping/>
  </p:clrMapOvr>
</p:sldLayout>
</file>

<file path=ppt/slideLayouts/slideLayout9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40B01DA-37FA-4FE9-B751-638C3CF0AD43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75822965"/>
      </p:ext>
    </p:extLst>
  </p:cSld>
  <p:clrMapOvr>
    <a:masterClrMapping/>
  </p:clrMapOvr>
</p:sldLayout>
</file>

<file path=ppt/slideLayouts/slideLayout9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603A073-6AC8-430E-B890-27568C128754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56277671"/>
      </p:ext>
    </p:extLst>
  </p:cSld>
  <p:clrMapOvr>
    <a:masterClrMapping/>
  </p:clrMapOvr>
</p:sldLayout>
</file>

<file path=ppt/slideLayouts/slideLayout9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9201025-725D-45D6-8CFF-C2C1EAC451A8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40916630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10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10.xml"/><Relationship Id="rId3" Type="http://schemas.openxmlformats.org/officeDocument/2006/relationships/slideLayout" Target="../slideLayouts/slideLayout105.xml"/><Relationship Id="rId7" Type="http://schemas.openxmlformats.org/officeDocument/2006/relationships/slideLayout" Target="../slideLayouts/slideLayout109.xml"/><Relationship Id="rId12" Type="http://schemas.openxmlformats.org/officeDocument/2006/relationships/theme" Target="../theme/theme10.xml"/><Relationship Id="rId2" Type="http://schemas.openxmlformats.org/officeDocument/2006/relationships/slideLayout" Target="../slideLayouts/slideLayout104.xml"/><Relationship Id="rId1" Type="http://schemas.openxmlformats.org/officeDocument/2006/relationships/slideLayout" Target="../slideLayouts/slideLayout103.xml"/><Relationship Id="rId6" Type="http://schemas.openxmlformats.org/officeDocument/2006/relationships/slideLayout" Target="../slideLayouts/slideLayout108.xml"/><Relationship Id="rId11" Type="http://schemas.openxmlformats.org/officeDocument/2006/relationships/slideLayout" Target="../slideLayouts/slideLayout113.xml"/><Relationship Id="rId5" Type="http://schemas.openxmlformats.org/officeDocument/2006/relationships/slideLayout" Target="../slideLayouts/slideLayout107.xml"/><Relationship Id="rId10" Type="http://schemas.openxmlformats.org/officeDocument/2006/relationships/slideLayout" Target="../slideLayouts/slideLayout112.xml"/><Relationship Id="rId4" Type="http://schemas.openxmlformats.org/officeDocument/2006/relationships/slideLayout" Target="../slideLayouts/slideLayout106.xml"/><Relationship Id="rId9" Type="http://schemas.openxmlformats.org/officeDocument/2006/relationships/slideLayout" Target="../slideLayouts/slideLayout111.xml"/></Relationships>
</file>

<file path=ppt/slideMasters/_rels/slideMaster1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21.xml"/><Relationship Id="rId3" Type="http://schemas.openxmlformats.org/officeDocument/2006/relationships/slideLayout" Target="../slideLayouts/slideLayout116.xml"/><Relationship Id="rId7" Type="http://schemas.openxmlformats.org/officeDocument/2006/relationships/slideLayout" Target="../slideLayouts/slideLayout120.xml"/><Relationship Id="rId12" Type="http://schemas.openxmlformats.org/officeDocument/2006/relationships/theme" Target="../theme/theme11.xml"/><Relationship Id="rId2" Type="http://schemas.openxmlformats.org/officeDocument/2006/relationships/slideLayout" Target="../slideLayouts/slideLayout115.xml"/><Relationship Id="rId1" Type="http://schemas.openxmlformats.org/officeDocument/2006/relationships/slideLayout" Target="../slideLayouts/slideLayout114.xml"/><Relationship Id="rId6" Type="http://schemas.openxmlformats.org/officeDocument/2006/relationships/slideLayout" Target="../slideLayouts/slideLayout119.xml"/><Relationship Id="rId11" Type="http://schemas.openxmlformats.org/officeDocument/2006/relationships/slideLayout" Target="../slideLayouts/slideLayout124.xml"/><Relationship Id="rId5" Type="http://schemas.openxmlformats.org/officeDocument/2006/relationships/slideLayout" Target="../slideLayouts/slideLayout118.xml"/><Relationship Id="rId10" Type="http://schemas.openxmlformats.org/officeDocument/2006/relationships/slideLayout" Target="../slideLayouts/slideLayout123.xml"/><Relationship Id="rId4" Type="http://schemas.openxmlformats.org/officeDocument/2006/relationships/slideLayout" Target="../slideLayouts/slideLayout117.xml"/><Relationship Id="rId9" Type="http://schemas.openxmlformats.org/officeDocument/2006/relationships/slideLayout" Target="../slideLayouts/slideLayout122.xml"/></Relationships>
</file>

<file path=ppt/slideMasters/_rels/slideMaster1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32.xml"/><Relationship Id="rId3" Type="http://schemas.openxmlformats.org/officeDocument/2006/relationships/slideLayout" Target="../slideLayouts/slideLayout127.xml"/><Relationship Id="rId7" Type="http://schemas.openxmlformats.org/officeDocument/2006/relationships/slideLayout" Target="../slideLayouts/slideLayout131.xml"/><Relationship Id="rId12" Type="http://schemas.openxmlformats.org/officeDocument/2006/relationships/theme" Target="../theme/theme12.xml"/><Relationship Id="rId2" Type="http://schemas.openxmlformats.org/officeDocument/2006/relationships/slideLayout" Target="../slideLayouts/slideLayout126.xml"/><Relationship Id="rId1" Type="http://schemas.openxmlformats.org/officeDocument/2006/relationships/slideLayout" Target="../slideLayouts/slideLayout125.xml"/><Relationship Id="rId6" Type="http://schemas.openxmlformats.org/officeDocument/2006/relationships/slideLayout" Target="../slideLayouts/slideLayout130.xml"/><Relationship Id="rId11" Type="http://schemas.openxmlformats.org/officeDocument/2006/relationships/slideLayout" Target="../slideLayouts/slideLayout135.xml"/><Relationship Id="rId5" Type="http://schemas.openxmlformats.org/officeDocument/2006/relationships/slideLayout" Target="../slideLayouts/slideLayout129.xml"/><Relationship Id="rId10" Type="http://schemas.openxmlformats.org/officeDocument/2006/relationships/slideLayout" Target="../slideLayouts/slideLayout134.xml"/><Relationship Id="rId4" Type="http://schemas.openxmlformats.org/officeDocument/2006/relationships/slideLayout" Target="../slideLayouts/slideLayout128.xml"/><Relationship Id="rId9" Type="http://schemas.openxmlformats.org/officeDocument/2006/relationships/slideLayout" Target="../slideLayouts/slideLayout133.xml"/></Relationships>
</file>

<file path=ppt/slideMasters/_rels/slideMaster1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43.xml"/><Relationship Id="rId3" Type="http://schemas.openxmlformats.org/officeDocument/2006/relationships/slideLayout" Target="../slideLayouts/slideLayout138.xml"/><Relationship Id="rId7" Type="http://schemas.openxmlformats.org/officeDocument/2006/relationships/slideLayout" Target="../slideLayouts/slideLayout142.xml"/><Relationship Id="rId12" Type="http://schemas.openxmlformats.org/officeDocument/2006/relationships/theme" Target="../theme/theme13.xml"/><Relationship Id="rId2" Type="http://schemas.openxmlformats.org/officeDocument/2006/relationships/slideLayout" Target="../slideLayouts/slideLayout137.xml"/><Relationship Id="rId1" Type="http://schemas.openxmlformats.org/officeDocument/2006/relationships/slideLayout" Target="../slideLayouts/slideLayout136.xml"/><Relationship Id="rId6" Type="http://schemas.openxmlformats.org/officeDocument/2006/relationships/slideLayout" Target="../slideLayouts/slideLayout141.xml"/><Relationship Id="rId11" Type="http://schemas.openxmlformats.org/officeDocument/2006/relationships/slideLayout" Target="../slideLayouts/slideLayout146.xml"/><Relationship Id="rId5" Type="http://schemas.openxmlformats.org/officeDocument/2006/relationships/slideLayout" Target="../slideLayouts/slideLayout140.xml"/><Relationship Id="rId10" Type="http://schemas.openxmlformats.org/officeDocument/2006/relationships/slideLayout" Target="../slideLayouts/slideLayout145.xml"/><Relationship Id="rId4" Type="http://schemas.openxmlformats.org/officeDocument/2006/relationships/slideLayout" Target="../slideLayouts/slideLayout139.xml"/><Relationship Id="rId9" Type="http://schemas.openxmlformats.org/officeDocument/2006/relationships/slideLayout" Target="../slideLayouts/slideLayout144.xml"/></Relationships>
</file>

<file path=ppt/slideMasters/_rels/slideMaster1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54.xml"/><Relationship Id="rId3" Type="http://schemas.openxmlformats.org/officeDocument/2006/relationships/slideLayout" Target="../slideLayouts/slideLayout149.xml"/><Relationship Id="rId7" Type="http://schemas.openxmlformats.org/officeDocument/2006/relationships/slideLayout" Target="../slideLayouts/slideLayout153.xml"/><Relationship Id="rId12" Type="http://schemas.openxmlformats.org/officeDocument/2006/relationships/theme" Target="../theme/theme14.xml"/><Relationship Id="rId2" Type="http://schemas.openxmlformats.org/officeDocument/2006/relationships/slideLayout" Target="../slideLayouts/slideLayout148.xml"/><Relationship Id="rId1" Type="http://schemas.openxmlformats.org/officeDocument/2006/relationships/slideLayout" Target="../slideLayouts/slideLayout147.xml"/><Relationship Id="rId6" Type="http://schemas.openxmlformats.org/officeDocument/2006/relationships/slideLayout" Target="../slideLayouts/slideLayout152.xml"/><Relationship Id="rId11" Type="http://schemas.openxmlformats.org/officeDocument/2006/relationships/slideLayout" Target="../slideLayouts/slideLayout157.xml"/><Relationship Id="rId5" Type="http://schemas.openxmlformats.org/officeDocument/2006/relationships/slideLayout" Target="../slideLayouts/slideLayout151.xml"/><Relationship Id="rId10" Type="http://schemas.openxmlformats.org/officeDocument/2006/relationships/slideLayout" Target="../slideLayouts/slideLayout156.xml"/><Relationship Id="rId4" Type="http://schemas.openxmlformats.org/officeDocument/2006/relationships/slideLayout" Target="../slideLayouts/slideLayout150.xml"/><Relationship Id="rId9" Type="http://schemas.openxmlformats.org/officeDocument/2006/relationships/slideLayout" Target="../slideLayouts/slideLayout155.xml"/></Relationships>
</file>

<file path=ppt/slideMasters/_rels/slideMaster1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65.xml"/><Relationship Id="rId13" Type="http://schemas.openxmlformats.org/officeDocument/2006/relationships/theme" Target="../theme/theme15.xml"/><Relationship Id="rId3" Type="http://schemas.openxmlformats.org/officeDocument/2006/relationships/slideLayout" Target="../slideLayouts/slideLayout160.xml"/><Relationship Id="rId7" Type="http://schemas.openxmlformats.org/officeDocument/2006/relationships/slideLayout" Target="../slideLayouts/slideLayout164.xml"/><Relationship Id="rId12" Type="http://schemas.openxmlformats.org/officeDocument/2006/relationships/slideLayout" Target="../slideLayouts/slideLayout169.xml"/><Relationship Id="rId2" Type="http://schemas.openxmlformats.org/officeDocument/2006/relationships/slideLayout" Target="../slideLayouts/slideLayout159.xml"/><Relationship Id="rId1" Type="http://schemas.openxmlformats.org/officeDocument/2006/relationships/slideLayout" Target="../slideLayouts/slideLayout158.xml"/><Relationship Id="rId6" Type="http://schemas.openxmlformats.org/officeDocument/2006/relationships/slideLayout" Target="../slideLayouts/slideLayout163.xml"/><Relationship Id="rId11" Type="http://schemas.openxmlformats.org/officeDocument/2006/relationships/slideLayout" Target="../slideLayouts/slideLayout168.xml"/><Relationship Id="rId5" Type="http://schemas.openxmlformats.org/officeDocument/2006/relationships/slideLayout" Target="../slideLayouts/slideLayout162.xml"/><Relationship Id="rId10" Type="http://schemas.openxmlformats.org/officeDocument/2006/relationships/slideLayout" Target="../slideLayouts/slideLayout167.xml"/><Relationship Id="rId4" Type="http://schemas.openxmlformats.org/officeDocument/2006/relationships/slideLayout" Target="../slideLayouts/slideLayout161.xml"/><Relationship Id="rId9" Type="http://schemas.openxmlformats.org/officeDocument/2006/relationships/slideLayout" Target="../slideLayouts/slideLayout166.xml"/></Relationships>
</file>

<file path=ppt/slideMasters/_rels/slideMaster1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77.xml"/><Relationship Id="rId3" Type="http://schemas.openxmlformats.org/officeDocument/2006/relationships/slideLayout" Target="../slideLayouts/slideLayout172.xml"/><Relationship Id="rId7" Type="http://schemas.openxmlformats.org/officeDocument/2006/relationships/slideLayout" Target="../slideLayouts/slideLayout176.xml"/><Relationship Id="rId12" Type="http://schemas.openxmlformats.org/officeDocument/2006/relationships/theme" Target="../theme/theme16.xml"/><Relationship Id="rId2" Type="http://schemas.openxmlformats.org/officeDocument/2006/relationships/slideLayout" Target="../slideLayouts/slideLayout171.xml"/><Relationship Id="rId1" Type="http://schemas.openxmlformats.org/officeDocument/2006/relationships/slideLayout" Target="../slideLayouts/slideLayout170.xml"/><Relationship Id="rId6" Type="http://schemas.openxmlformats.org/officeDocument/2006/relationships/slideLayout" Target="../slideLayouts/slideLayout175.xml"/><Relationship Id="rId11" Type="http://schemas.openxmlformats.org/officeDocument/2006/relationships/slideLayout" Target="../slideLayouts/slideLayout180.xml"/><Relationship Id="rId5" Type="http://schemas.openxmlformats.org/officeDocument/2006/relationships/slideLayout" Target="../slideLayouts/slideLayout174.xml"/><Relationship Id="rId10" Type="http://schemas.openxmlformats.org/officeDocument/2006/relationships/slideLayout" Target="../slideLayouts/slideLayout179.xml"/><Relationship Id="rId4" Type="http://schemas.openxmlformats.org/officeDocument/2006/relationships/slideLayout" Target="../slideLayouts/slideLayout173.xml"/><Relationship Id="rId9" Type="http://schemas.openxmlformats.org/officeDocument/2006/relationships/slideLayout" Target="../slideLayouts/slideLayout178.xml"/></Relationships>
</file>

<file path=ppt/slideMasters/_rels/slideMaster1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88.xml"/><Relationship Id="rId3" Type="http://schemas.openxmlformats.org/officeDocument/2006/relationships/slideLayout" Target="../slideLayouts/slideLayout183.xml"/><Relationship Id="rId7" Type="http://schemas.openxmlformats.org/officeDocument/2006/relationships/slideLayout" Target="../slideLayouts/slideLayout187.xml"/><Relationship Id="rId12" Type="http://schemas.openxmlformats.org/officeDocument/2006/relationships/theme" Target="../theme/theme17.xml"/><Relationship Id="rId2" Type="http://schemas.openxmlformats.org/officeDocument/2006/relationships/slideLayout" Target="../slideLayouts/slideLayout182.xml"/><Relationship Id="rId1" Type="http://schemas.openxmlformats.org/officeDocument/2006/relationships/slideLayout" Target="../slideLayouts/slideLayout181.xml"/><Relationship Id="rId6" Type="http://schemas.openxmlformats.org/officeDocument/2006/relationships/slideLayout" Target="../slideLayouts/slideLayout186.xml"/><Relationship Id="rId11" Type="http://schemas.openxmlformats.org/officeDocument/2006/relationships/slideLayout" Target="../slideLayouts/slideLayout191.xml"/><Relationship Id="rId5" Type="http://schemas.openxmlformats.org/officeDocument/2006/relationships/slideLayout" Target="../slideLayouts/slideLayout185.xml"/><Relationship Id="rId10" Type="http://schemas.openxmlformats.org/officeDocument/2006/relationships/slideLayout" Target="../slideLayouts/slideLayout190.xml"/><Relationship Id="rId4" Type="http://schemas.openxmlformats.org/officeDocument/2006/relationships/slideLayout" Target="../slideLayouts/slideLayout184.xml"/><Relationship Id="rId9" Type="http://schemas.openxmlformats.org/officeDocument/2006/relationships/slideLayout" Target="../slideLayouts/slideLayout189.xml"/></Relationships>
</file>

<file path=ppt/slideMasters/_rels/slideMaster1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9.xml"/><Relationship Id="rId13" Type="http://schemas.openxmlformats.org/officeDocument/2006/relationships/theme" Target="../theme/theme18.xml"/><Relationship Id="rId3" Type="http://schemas.openxmlformats.org/officeDocument/2006/relationships/slideLayout" Target="../slideLayouts/slideLayout194.xml"/><Relationship Id="rId7" Type="http://schemas.openxmlformats.org/officeDocument/2006/relationships/slideLayout" Target="../slideLayouts/slideLayout198.xml"/><Relationship Id="rId12" Type="http://schemas.openxmlformats.org/officeDocument/2006/relationships/slideLayout" Target="../slideLayouts/slideLayout203.xml"/><Relationship Id="rId2" Type="http://schemas.openxmlformats.org/officeDocument/2006/relationships/slideLayout" Target="../slideLayouts/slideLayout193.xml"/><Relationship Id="rId1" Type="http://schemas.openxmlformats.org/officeDocument/2006/relationships/slideLayout" Target="../slideLayouts/slideLayout192.xml"/><Relationship Id="rId6" Type="http://schemas.openxmlformats.org/officeDocument/2006/relationships/slideLayout" Target="../slideLayouts/slideLayout197.xml"/><Relationship Id="rId11" Type="http://schemas.openxmlformats.org/officeDocument/2006/relationships/slideLayout" Target="../slideLayouts/slideLayout202.xml"/><Relationship Id="rId5" Type="http://schemas.openxmlformats.org/officeDocument/2006/relationships/slideLayout" Target="../slideLayouts/slideLayout196.xml"/><Relationship Id="rId10" Type="http://schemas.openxmlformats.org/officeDocument/2006/relationships/slideLayout" Target="../slideLayouts/slideLayout201.xml"/><Relationship Id="rId4" Type="http://schemas.openxmlformats.org/officeDocument/2006/relationships/slideLayout" Target="../slideLayouts/slideLayout195.xml"/><Relationship Id="rId9" Type="http://schemas.openxmlformats.org/officeDocument/2006/relationships/slideLayout" Target="../slideLayouts/slideLayout200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0.xml"/><Relationship Id="rId13" Type="http://schemas.openxmlformats.org/officeDocument/2006/relationships/image" Target="../media/image1.jpeg"/><Relationship Id="rId3" Type="http://schemas.openxmlformats.org/officeDocument/2006/relationships/slideLayout" Target="../slideLayouts/slideLayout15.xml"/><Relationship Id="rId7" Type="http://schemas.openxmlformats.org/officeDocument/2006/relationships/slideLayout" Target="../slideLayouts/slideLayout19.xml"/><Relationship Id="rId12" Type="http://schemas.openxmlformats.org/officeDocument/2006/relationships/theme" Target="../theme/theme2.xml"/><Relationship Id="rId2" Type="http://schemas.openxmlformats.org/officeDocument/2006/relationships/slideLayout" Target="../slideLayouts/slideLayout14.xml"/><Relationship Id="rId1" Type="http://schemas.openxmlformats.org/officeDocument/2006/relationships/slideLayout" Target="../slideLayouts/slideLayout13.xml"/><Relationship Id="rId6" Type="http://schemas.openxmlformats.org/officeDocument/2006/relationships/slideLayout" Target="../slideLayouts/slideLayout18.xml"/><Relationship Id="rId11" Type="http://schemas.openxmlformats.org/officeDocument/2006/relationships/slideLayout" Target="../slideLayouts/slideLayout23.xml"/><Relationship Id="rId5" Type="http://schemas.openxmlformats.org/officeDocument/2006/relationships/slideLayout" Target="../slideLayouts/slideLayout17.xml"/><Relationship Id="rId10" Type="http://schemas.openxmlformats.org/officeDocument/2006/relationships/slideLayout" Target="../slideLayouts/slideLayout22.xml"/><Relationship Id="rId4" Type="http://schemas.openxmlformats.org/officeDocument/2006/relationships/slideLayout" Target="../slideLayouts/slideLayout16.xml"/><Relationship Id="rId9" Type="http://schemas.openxmlformats.org/officeDocument/2006/relationships/slideLayout" Target="../slideLayouts/slideLayout21.xml"/><Relationship Id="rId14" Type="http://schemas.openxmlformats.org/officeDocument/2006/relationships/image" Target="../media/image2.jpeg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1.xml"/><Relationship Id="rId3" Type="http://schemas.openxmlformats.org/officeDocument/2006/relationships/slideLayout" Target="../slideLayouts/slideLayout26.xml"/><Relationship Id="rId7" Type="http://schemas.openxmlformats.org/officeDocument/2006/relationships/slideLayout" Target="../slideLayouts/slideLayout30.xml"/><Relationship Id="rId12" Type="http://schemas.openxmlformats.org/officeDocument/2006/relationships/theme" Target="../theme/theme3.xml"/><Relationship Id="rId2" Type="http://schemas.openxmlformats.org/officeDocument/2006/relationships/slideLayout" Target="../slideLayouts/slideLayout25.xml"/><Relationship Id="rId1" Type="http://schemas.openxmlformats.org/officeDocument/2006/relationships/slideLayout" Target="../slideLayouts/slideLayout24.xml"/><Relationship Id="rId6" Type="http://schemas.openxmlformats.org/officeDocument/2006/relationships/slideLayout" Target="../slideLayouts/slideLayout29.xml"/><Relationship Id="rId11" Type="http://schemas.openxmlformats.org/officeDocument/2006/relationships/slideLayout" Target="../slideLayouts/slideLayout34.xml"/><Relationship Id="rId5" Type="http://schemas.openxmlformats.org/officeDocument/2006/relationships/slideLayout" Target="../slideLayouts/slideLayout28.xml"/><Relationship Id="rId10" Type="http://schemas.openxmlformats.org/officeDocument/2006/relationships/slideLayout" Target="../slideLayouts/slideLayout33.xml"/><Relationship Id="rId4" Type="http://schemas.openxmlformats.org/officeDocument/2006/relationships/slideLayout" Target="../slideLayouts/slideLayout27.xml"/><Relationship Id="rId9" Type="http://schemas.openxmlformats.org/officeDocument/2006/relationships/slideLayout" Target="../slideLayouts/slideLayout32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2.xml"/><Relationship Id="rId3" Type="http://schemas.openxmlformats.org/officeDocument/2006/relationships/slideLayout" Target="../slideLayouts/slideLayout37.xml"/><Relationship Id="rId7" Type="http://schemas.openxmlformats.org/officeDocument/2006/relationships/slideLayout" Target="../slideLayouts/slideLayout41.xml"/><Relationship Id="rId12" Type="http://schemas.openxmlformats.org/officeDocument/2006/relationships/theme" Target="../theme/theme4.xml"/><Relationship Id="rId2" Type="http://schemas.openxmlformats.org/officeDocument/2006/relationships/slideLayout" Target="../slideLayouts/slideLayout36.xml"/><Relationship Id="rId1" Type="http://schemas.openxmlformats.org/officeDocument/2006/relationships/slideLayout" Target="../slideLayouts/slideLayout35.xml"/><Relationship Id="rId6" Type="http://schemas.openxmlformats.org/officeDocument/2006/relationships/slideLayout" Target="../slideLayouts/slideLayout40.xml"/><Relationship Id="rId11" Type="http://schemas.openxmlformats.org/officeDocument/2006/relationships/slideLayout" Target="../slideLayouts/slideLayout45.xml"/><Relationship Id="rId5" Type="http://schemas.openxmlformats.org/officeDocument/2006/relationships/slideLayout" Target="../slideLayouts/slideLayout39.xml"/><Relationship Id="rId10" Type="http://schemas.openxmlformats.org/officeDocument/2006/relationships/slideLayout" Target="../slideLayouts/slideLayout44.xml"/><Relationship Id="rId4" Type="http://schemas.openxmlformats.org/officeDocument/2006/relationships/slideLayout" Target="../slideLayouts/slideLayout38.xml"/><Relationship Id="rId9" Type="http://schemas.openxmlformats.org/officeDocument/2006/relationships/slideLayout" Target="../slideLayouts/slideLayout43.xml"/></Relationships>
</file>

<file path=ppt/slideMasters/_rels/slideMaster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3.xml"/><Relationship Id="rId3" Type="http://schemas.openxmlformats.org/officeDocument/2006/relationships/slideLayout" Target="../slideLayouts/slideLayout48.xml"/><Relationship Id="rId7" Type="http://schemas.openxmlformats.org/officeDocument/2006/relationships/slideLayout" Target="../slideLayouts/slideLayout52.xml"/><Relationship Id="rId12" Type="http://schemas.openxmlformats.org/officeDocument/2006/relationships/theme" Target="../theme/theme5.xml"/><Relationship Id="rId2" Type="http://schemas.openxmlformats.org/officeDocument/2006/relationships/slideLayout" Target="../slideLayouts/slideLayout47.xml"/><Relationship Id="rId1" Type="http://schemas.openxmlformats.org/officeDocument/2006/relationships/slideLayout" Target="../slideLayouts/slideLayout46.xml"/><Relationship Id="rId6" Type="http://schemas.openxmlformats.org/officeDocument/2006/relationships/slideLayout" Target="../slideLayouts/slideLayout51.xml"/><Relationship Id="rId11" Type="http://schemas.openxmlformats.org/officeDocument/2006/relationships/slideLayout" Target="../slideLayouts/slideLayout56.xml"/><Relationship Id="rId5" Type="http://schemas.openxmlformats.org/officeDocument/2006/relationships/slideLayout" Target="../slideLayouts/slideLayout50.xml"/><Relationship Id="rId10" Type="http://schemas.openxmlformats.org/officeDocument/2006/relationships/slideLayout" Target="../slideLayouts/slideLayout55.xml"/><Relationship Id="rId4" Type="http://schemas.openxmlformats.org/officeDocument/2006/relationships/slideLayout" Target="../slideLayouts/slideLayout49.xml"/><Relationship Id="rId9" Type="http://schemas.openxmlformats.org/officeDocument/2006/relationships/slideLayout" Target="../slideLayouts/slideLayout54.xml"/></Relationships>
</file>

<file path=ppt/slideMasters/_rels/slideMaster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64.xml"/><Relationship Id="rId13" Type="http://schemas.openxmlformats.org/officeDocument/2006/relationships/theme" Target="../theme/theme6.xml"/><Relationship Id="rId3" Type="http://schemas.openxmlformats.org/officeDocument/2006/relationships/slideLayout" Target="../slideLayouts/slideLayout59.xml"/><Relationship Id="rId7" Type="http://schemas.openxmlformats.org/officeDocument/2006/relationships/slideLayout" Target="../slideLayouts/slideLayout63.xml"/><Relationship Id="rId12" Type="http://schemas.openxmlformats.org/officeDocument/2006/relationships/slideLayout" Target="../slideLayouts/slideLayout68.xml"/><Relationship Id="rId2" Type="http://schemas.openxmlformats.org/officeDocument/2006/relationships/slideLayout" Target="../slideLayouts/slideLayout58.xml"/><Relationship Id="rId1" Type="http://schemas.openxmlformats.org/officeDocument/2006/relationships/slideLayout" Target="../slideLayouts/slideLayout57.xml"/><Relationship Id="rId6" Type="http://schemas.openxmlformats.org/officeDocument/2006/relationships/slideLayout" Target="../slideLayouts/slideLayout62.xml"/><Relationship Id="rId11" Type="http://schemas.openxmlformats.org/officeDocument/2006/relationships/slideLayout" Target="../slideLayouts/slideLayout67.xml"/><Relationship Id="rId5" Type="http://schemas.openxmlformats.org/officeDocument/2006/relationships/slideLayout" Target="../slideLayouts/slideLayout61.xml"/><Relationship Id="rId10" Type="http://schemas.openxmlformats.org/officeDocument/2006/relationships/slideLayout" Target="../slideLayouts/slideLayout66.xml"/><Relationship Id="rId4" Type="http://schemas.openxmlformats.org/officeDocument/2006/relationships/slideLayout" Target="../slideLayouts/slideLayout60.xml"/><Relationship Id="rId9" Type="http://schemas.openxmlformats.org/officeDocument/2006/relationships/slideLayout" Target="../slideLayouts/slideLayout65.xml"/></Relationships>
</file>

<file path=ppt/slideMasters/_rels/slideMaster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76.xml"/><Relationship Id="rId13" Type="http://schemas.openxmlformats.org/officeDocument/2006/relationships/theme" Target="../theme/theme7.xml"/><Relationship Id="rId3" Type="http://schemas.openxmlformats.org/officeDocument/2006/relationships/slideLayout" Target="../slideLayouts/slideLayout71.xml"/><Relationship Id="rId7" Type="http://schemas.openxmlformats.org/officeDocument/2006/relationships/slideLayout" Target="../slideLayouts/slideLayout75.xml"/><Relationship Id="rId12" Type="http://schemas.openxmlformats.org/officeDocument/2006/relationships/slideLayout" Target="../slideLayouts/slideLayout80.xml"/><Relationship Id="rId2" Type="http://schemas.openxmlformats.org/officeDocument/2006/relationships/slideLayout" Target="../slideLayouts/slideLayout70.xml"/><Relationship Id="rId1" Type="http://schemas.openxmlformats.org/officeDocument/2006/relationships/slideLayout" Target="../slideLayouts/slideLayout69.xml"/><Relationship Id="rId6" Type="http://schemas.openxmlformats.org/officeDocument/2006/relationships/slideLayout" Target="../slideLayouts/slideLayout74.xml"/><Relationship Id="rId11" Type="http://schemas.openxmlformats.org/officeDocument/2006/relationships/slideLayout" Target="../slideLayouts/slideLayout79.xml"/><Relationship Id="rId5" Type="http://schemas.openxmlformats.org/officeDocument/2006/relationships/slideLayout" Target="../slideLayouts/slideLayout73.xml"/><Relationship Id="rId10" Type="http://schemas.openxmlformats.org/officeDocument/2006/relationships/slideLayout" Target="../slideLayouts/slideLayout78.xml"/><Relationship Id="rId4" Type="http://schemas.openxmlformats.org/officeDocument/2006/relationships/slideLayout" Target="../slideLayouts/slideLayout72.xml"/><Relationship Id="rId9" Type="http://schemas.openxmlformats.org/officeDocument/2006/relationships/slideLayout" Target="../slideLayouts/slideLayout77.xml"/></Relationships>
</file>

<file path=ppt/slideMasters/_rels/slideMaster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8.xml"/><Relationship Id="rId3" Type="http://schemas.openxmlformats.org/officeDocument/2006/relationships/slideLayout" Target="../slideLayouts/slideLayout83.xml"/><Relationship Id="rId7" Type="http://schemas.openxmlformats.org/officeDocument/2006/relationships/slideLayout" Target="../slideLayouts/slideLayout87.xml"/><Relationship Id="rId12" Type="http://schemas.openxmlformats.org/officeDocument/2006/relationships/theme" Target="../theme/theme8.xml"/><Relationship Id="rId2" Type="http://schemas.openxmlformats.org/officeDocument/2006/relationships/slideLayout" Target="../slideLayouts/slideLayout82.xml"/><Relationship Id="rId1" Type="http://schemas.openxmlformats.org/officeDocument/2006/relationships/slideLayout" Target="../slideLayouts/slideLayout81.xml"/><Relationship Id="rId6" Type="http://schemas.openxmlformats.org/officeDocument/2006/relationships/slideLayout" Target="../slideLayouts/slideLayout86.xml"/><Relationship Id="rId11" Type="http://schemas.openxmlformats.org/officeDocument/2006/relationships/slideLayout" Target="../slideLayouts/slideLayout91.xml"/><Relationship Id="rId5" Type="http://schemas.openxmlformats.org/officeDocument/2006/relationships/slideLayout" Target="../slideLayouts/slideLayout85.xml"/><Relationship Id="rId10" Type="http://schemas.openxmlformats.org/officeDocument/2006/relationships/slideLayout" Target="../slideLayouts/slideLayout90.xml"/><Relationship Id="rId4" Type="http://schemas.openxmlformats.org/officeDocument/2006/relationships/slideLayout" Target="../slideLayouts/slideLayout84.xml"/><Relationship Id="rId9" Type="http://schemas.openxmlformats.org/officeDocument/2006/relationships/slideLayout" Target="../slideLayouts/slideLayout89.xml"/></Relationships>
</file>

<file path=ppt/slideMasters/_rels/slideMaster9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99.xml"/><Relationship Id="rId3" Type="http://schemas.openxmlformats.org/officeDocument/2006/relationships/slideLayout" Target="../slideLayouts/slideLayout94.xml"/><Relationship Id="rId7" Type="http://schemas.openxmlformats.org/officeDocument/2006/relationships/slideLayout" Target="../slideLayouts/slideLayout98.xml"/><Relationship Id="rId12" Type="http://schemas.openxmlformats.org/officeDocument/2006/relationships/theme" Target="../theme/theme9.xml"/><Relationship Id="rId2" Type="http://schemas.openxmlformats.org/officeDocument/2006/relationships/slideLayout" Target="../slideLayouts/slideLayout93.xml"/><Relationship Id="rId1" Type="http://schemas.openxmlformats.org/officeDocument/2006/relationships/slideLayout" Target="../slideLayouts/slideLayout92.xml"/><Relationship Id="rId6" Type="http://schemas.openxmlformats.org/officeDocument/2006/relationships/slideLayout" Target="../slideLayouts/slideLayout97.xml"/><Relationship Id="rId11" Type="http://schemas.openxmlformats.org/officeDocument/2006/relationships/slideLayout" Target="../slideLayouts/slideLayout102.xml"/><Relationship Id="rId5" Type="http://schemas.openxmlformats.org/officeDocument/2006/relationships/slideLayout" Target="../slideLayouts/slideLayout96.xml"/><Relationship Id="rId10" Type="http://schemas.openxmlformats.org/officeDocument/2006/relationships/slideLayout" Target="../slideLayouts/slideLayout101.xml"/><Relationship Id="rId4" Type="http://schemas.openxmlformats.org/officeDocument/2006/relationships/slideLayout" Target="../slideLayouts/slideLayout95.xml"/><Relationship Id="rId9" Type="http://schemas.openxmlformats.org/officeDocument/2006/relationships/slideLayout" Target="../slideLayouts/slideLayout100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0" y="0"/>
            <a:ext cx="9144000" cy="393700"/>
          </a:xfrm>
          <a:prstGeom prst="rect">
            <a:avLst/>
          </a:prstGeom>
          <a:solidFill>
            <a:srgbClr val="0000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title style</a:t>
            </a:r>
          </a:p>
        </p:txBody>
      </p:sp>
      <p:sp>
        <p:nvSpPr>
          <p:cNvPr id="4099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text styles</a:t>
            </a:r>
          </a:p>
          <a:p>
            <a:pPr lvl="1"/>
            <a:r>
              <a:rPr lang="en-US" altLang="en-US" smtClean="0"/>
              <a:t>Second level</a:t>
            </a:r>
          </a:p>
          <a:p>
            <a:pPr lvl="2"/>
            <a:r>
              <a:rPr lang="en-US" altLang="en-US" smtClean="0"/>
              <a:t>Third level</a:t>
            </a:r>
          </a:p>
          <a:p>
            <a:pPr lvl="3"/>
            <a:r>
              <a:rPr lang="en-US" altLang="en-US" smtClean="0"/>
              <a:t>Fourth level</a:t>
            </a:r>
          </a:p>
          <a:p>
            <a:pPr lvl="4"/>
            <a:r>
              <a:rPr lang="en-US" altLang="en-US" smtClean="0"/>
              <a:t>Fifth level</a:t>
            </a:r>
          </a:p>
        </p:txBody>
      </p:sp>
      <p:sp>
        <p:nvSpPr>
          <p:cNvPr id="83972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>
                <a:latin typeface="+mn-lt"/>
              </a:defRPr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83973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>
                <a:latin typeface="+mn-lt"/>
              </a:defRPr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83974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356600" y="25400"/>
            <a:ext cx="762000" cy="273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>
                <a:solidFill>
                  <a:schemeClr val="bg1"/>
                </a:solidFill>
                <a:latin typeface="+mn-lt"/>
              </a:defRPr>
            </a:lvl1pPr>
          </a:lstStyle>
          <a:p>
            <a:pPr>
              <a:defRPr/>
            </a:pPr>
            <a:fld id="{CF4EBC40-5D11-414E-958E-8FFB8B8F5D2A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941" r:id="rId1"/>
    <p:sldLayoutId id="2147483942" r:id="rId2"/>
    <p:sldLayoutId id="2147483943" r:id="rId3"/>
    <p:sldLayoutId id="2147483944" r:id="rId4"/>
    <p:sldLayoutId id="2147483945" r:id="rId5"/>
    <p:sldLayoutId id="2147483946" r:id="rId6"/>
    <p:sldLayoutId id="2147483947" r:id="rId7"/>
    <p:sldLayoutId id="2147483948" r:id="rId8"/>
    <p:sldLayoutId id="2147483949" r:id="rId9"/>
    <p:sldLayoutId id="2147483950" r:id="rId10"/>
    <p:sldLayoutId id="2147483951" r:id="rId11"/>
    <p:sldLayoutId id="2147483952" r:id="rId12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5pPr>
      <a:lvl6pPr marL="457200" algn="ctr" rtl="0" fontAlgn="base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6pPr>
      <a:lvl7pPr marL="914400" algn="ctr" rtl="0" fontAlgn="base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7pPr>
      <a:lvl8pPr marL="1371600" algn="ctr" rtl="0" fontAlgn="base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8pPr>
      <a:lvl9pPr marL="1828800" algn="ctr" rtl="0" fontAlgn="base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0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0" y="0"/>
            <a:ext cx="9144000" cy="393700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title style</a:t>
            </a:r>
          </a:p>
        </p:txBody>
      </p:sp>
      <p:sp>
        <p:nvSpPr>
          <p:cNvPr id="614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text styles</a:t>
            </a:r>
          </a:p>
          <a:p>
            <a:pPr lvl="1"/>
            <a:r>
              <a:rPr lang="en-US" altLang="en-US" smtClean="0"/>
              <a:t>Second level</a:t>
            </a:r>
          </a:p>
          <a:p>
            <a:pPr lvl="2"/>
            <a:r>
              <a:rPr lang="en-US" altLang="en-US" smtClean="0"/>
              <a:t>Third level</a:t>
            </a:r>
          </a:p>
          <a:p>
            <a:pPr lvl="3"/>
            <a:r>
              <a:rPr lang="en-US" altLang="en-US" smtClean="0"/>
              <a:t>Fourth level</a:t>
            </a:r>
          </a:p>
          <a:p>
            <a:pPr lvl="4"/>
            <a:r>
              <a:rPr lang="en-US" altLang="en-US" smtClean="0"/>
              <a:t>Fifth level</a:t>
            </a:r>
          </a:p>
        </p:txBody>
      </p:sp>
      <p:sp>
        <p:nvSpPr>
          <p:cNvPr id="5124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>
                <a:solidFill>
                  <a:schemeClr val="tx1"/>
                </a:solidFill>
                <a:latin typeface="+mn-lt"/>
                <a:cs typeface="+mn-cs"/>
              </a:defRPr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125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>
                <a:solidFill>
                  <a:schemeClr val="tx1"/>
                </a:solidFill>
                <a:latin typeface="+mn-lt"/>
                <a:cs typeface="+mn-cs"/>
              </a:defRPr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126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356600" y="25400"/>
            <a:ext cx="762000" cy="2730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>
                <a:solidFill>
                  <a:schemeClr val="bg1"/>
                </a:solidFill>
                <a:latin typeface="+mn-lt"/>
                <a:cs typeface="+mn-cs"/>
              </a:defRPr>
            </a:lvl1pPr>
          </a:lstStyle>
          <a:p>
            <a:pPr>
              <a:defRPr/>
            </a:pPr>
            <a:fld id="{5B19A15A-9FCA-4B07-BEC3-4A718672D2E8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8368586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222" r:id="rId1"/>
    <p:sldLayoutId id="2147484223" r:id="rId2"/>
    <p:sldLayoutId id="2147484224" r:id="rId3"/>
    <p:sldLayoutId id="2147484225" r:id="rId4"/>
    <p:sldLayoutId id="2147484226" r:id="rId5"/>
    <p:sldLayoutId id="2147484227" r:id="rId6"/>
    <p:sldLayoutId id="2147484228" r:id="rId7"/>
    <p:sldLayoutId id="2147484229" r:id="rId8"/>
    <p:sldLayoutId id="2147484230" r:id="rId9"/>
    <p:sldLayoutId id="2147484231" r:id="rId10"/>
    <p:sldLayoutId id="2147484232" r:id="rId1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5pPr>
      <a:lvl6pPr marL="457200" algn="ctr" rtl="0" fontAlgn="base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6pPr>
      <a:lvl7pPr marL="914400" algn="ctr" rtl="0" fontAlgn="base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7pPr>
      <a:lvl8pPr marL="1371600" algn="ctr" rtl="0" fontAlgn="base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8pPr>
      <a:lvl9pPr marL="1828800" algn="ctr" rtl="0" fontAlgn="base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0" y="0"/>
            <a:ext cx="9144000" cy="393700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title style</a:t>
            </a:r>
          </a:p>
        </p:txBody>
      </p:sp>
      <p:sp>
        <p:nvSpPr>
          <p:cNvPr id="614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text styles</a:t>
            </a:r>
          </a:p>
          <a:p>
            <a:pPr lvl="1"/>
            <a:r>
              <a:rPr lang="en-US" altLang="en-US" smtClean="0"/>
              <a:t>Second level</a:t>
            </a:r>
          </a:p>
          <a:p>
            <a:pPr lvl="2"/>
            <a:r>
              <a:rPr lang="en-US" altLang="en-US" smtClean="0"/>
              <a:t>Third level</a:t>
            </a:r>
          </a:p>
          <a:p>
            <a:pPr lvl="3"/>
            <a:r>
              <a:rPr lang="en-US" altLang="en-US" smtClean="0"/>
              <a:t>Fourth level</a:t>
            </a:r>
          </a:p>
          <a:p>
            <a:pPr lvl="4"/>
            <a:r>
              <a:rPr lang="en-US" altLang="en-US" smtClean="0"/>
              <a:t>Fifth level</a:t>
            </a:r>
          </a:p>
        </p:txBody>
      </p:sp>
      <p:sp>
        <p:nvSpPr>
          <p:cNvPr id="5124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>
                <a:solidFill>
                  <a:schemeClr val="tx1"/>
                </a:solidFill>
                <a:latin typeface="+mn-lt"/>
                <a:cs typeface="+mn-cs"/>
              </a:defRPr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125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>
                <a:solidFill>
                  <a:schemeClr val="tx1"/>
                </a:solidFill>
                <a:latin typeface="+mn-lt"/>
                <a:cs typeface="+mn-cs"/>
              </a:defRPr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126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356600" y="25400"/>
            <a:ext cx="762000" cy="2730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>
                <a:solidFill>
                  <a:schemeClr val="bg1"/>
                </a:solidFill>
                <a:latin typeface="+mn-lt"/>
                <a:cs typeface="+mn-cs"/>
              </a:defRPr>
            </a:lvl1pPr>
          </a:lstStyle>
          <a:p>
            <a:pPr>
              <a:defRPr/>
            </a:pPr>
            <a:fld id="{5B19A15A-9FCA-4B07-BEC3-4A718672D2E8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8368586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234" r:id="rId1"/>
    <p:sldLayoutId id="2147484235" r:id="rId2"/>
    <p:sldLayoutId id="2147484236" r:id="rId3"/>
    <p:sldLayoutId id="2147484237" r:id="rId4"/>
    <p:sldLayoutId id="2147484238" r:id="rId5"/>
    <p:sldLayoutId id="2147484239" r:id="rId6"/>
    <p:sldLayoutId id="2147484240" r:id="rId7"/>
    <p:sldLayoutId id="2147484241" r:id="rId8"/>
    <p:sldLayoutId id="2147484242" r:id="rId9"/>
    <p:sldLayoutId id="2147484243" r:id="rId10"/>
    <p:sldLayoutId id="2147484244" r:id="rId1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5pPr>
      <a:lvl6pPr marL="457200" algn="ctr" rtl="0" fontAlgn="base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6pPr>
      <a:lvl7pPr marL="914400" algn="ctr" rtl="0" fontAlgn="base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7pPr>
      <a:lvl8pPr marL="1371600" algn="ctr" rtl="0" fontAlgn="base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8pPr>
      <a:lvl9pPr marL="1828800" algn="ctr" rtl="0" fontAlgn="base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0" y="0"/>
            <a:ext cx="9144000" cy="393700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title style</a:t>
            </a:r>
          </a:p>
        </p:txBody>
      </p:sp>
      <p:sp>
        <p:nvSpPr>
          <p:cNvPr id="614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text styles</a:t>
            </a:r>
          </a:p>
          <a:p>
            <a:pPr lvl="1"/>
            <a:r>
              <a:rPr lang="en-US" altLang="en-US" smtClean="0"/>
              <a:t>Second level</a:t>
            </a:r>
          </a:p>
          <a:p>
            <a:pPr lvl="2"/>
            <a:r>
              <a:rPr lang="en-US" altLang="en-US" smtClean="0"/>
              <a:t>Third level</a:t>
            </a:r>
          </a:p>
          <a:p>
            <a:pPr lvl="3"/>
            <a:r>
              <a:rPr lang="en-US" altLang="en-US" smtClean="0"/>
              <a:t>Fourth level</a:t>
            </a:r>
          </a:p>
          <a:p>
            <a:pPr lvl="4"/>
            <a:r>
              <a:rPr lang="en-US" altLang="en-US" smtClean="0"/>
              <a:t>Fifth level</a:t>
            </a:r>
          </a:p>
        </p:txBody>
      </p:sp>
      <p:sp>
        <p:nvSpPr>
          <p:cNvPr id="5124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>
                <a:solidFill>
                  <a:schemeClr val="tx1"/>
                </a:solidFill>
                <a:latin typeface="+mn-lt"/>
                <a:cs typeface="+mn-cs"/>
              </a:defRPr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125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>
                <a:solidFill>
                  <a:schemeClr val="tx1"/>
                </a:solidFill>
                <a:latin typeface="+mn-lt"/>
                <a:cs typeface="+mn-cs"/>
              </a:defRPr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126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356600" y="25400"/>
            <a:ext cx="762000" cy="2730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>
                <a:solidFill>
                  <a:schemeClr val="bg1"/>
                </a:solidFill>
                <a:latin typeface="+mn-lt"/>
                <a:cs typeface="+mn-cs"/>
              </a:defRPr>
            </a:lvl1pPr>
          </a:lstStyle>
          <a:p>
            <a:pPr>
              <a:defRPr/>
            </a:pPr>
            <a:fld id="{5B19A15A-9FCA-4B07-BEC3-4A718672D2E8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8368586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246" r:id="rId1"/>
    <p:sldLayoutId id="2147484247" r:id="rId2"/>
    <p:sldLayoutId id="2147484248" r:id="rId3"/>
    <p:sldLayoutId id="2147484249" r:id="rId4"/>
    <p:sldLayoutId id="2147484250" r:id="rId5"/>
    <p:sldLayoutId id="2147484251" r:id="rId6"/>
    <p:sldLayoutId id="2147484252" r:id="rId7"/>
    <p:sldLayoutId id="2147484253" r:id="rId8"/>
    <p:sldLayoutId id="2147484254" r:id="rId9"/>
    <p:sldLayoutId id="2147484255" r:id="rId10"/>
    <p:sldLayoutId id="2147484256" r:id="rId1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5pPr>
      <a:lvl6pPr marL="457200" algn="ctr" rtl="0" fontAlgn="base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6pPr>
      <a:lvl7pPr marL="914400" algn="ctr" rtl="0" fontAlgn="base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7pPr>
      <a:lvl8pPr marL="1371600" algn="ctr" rtl="0" fontAlgn="base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8pPr>
      <a:lvl9pPr marL="1828800" algn="ctr" rtl="0" fontAlgn="base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0" y="0"/>
            <a:ext cx="9144000" cy="393700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title style</a:t>
            </a:r>
          </a:p>
        </p:txBody>
      </p:sp>
      <p:sp>
        <p:nvSpPr>
          <p:cNvPr id="614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text styles</a:t>
            </a:r>
          </a:p>
          <a:p>
            <a:pPr lvl="1"/>
            <a:r>
              <a:rPr lang="en-US" altLang="en-US" smtClean="0"/>
              <a:t>Second level</a:t>
            </a:r>
          </a:p>
          <a:p>
            <a:pPr lvl="2"/>
            <a:r>
              <a:rPr lang="en-US" altLang="en-US" smtClean="0"/>
              <a:t>Third level</a:t>
            </a:r>
          </a:p>
          <a:p>
            <a:pPr lvl="3"/>
            <a:r>
              <a:rPr lang="en-US" altLang="en-US" smtClean="0"/>
              <a:t>Fourth level</a:t>
            </a:r>
          </a:p>
          <a:p>
            <a:pPr lvl="4"/>
            <a:r>
              <a:rPr lang="en-US" altLang="en-US" smtClean="0"/>
              <a:t>Fifth level</a:t>
            </a:r>
          </a:p>
        </p:txBody>
      </p:sp>
      <p:sp>
        <p:nvSpPr>
          <p:cNvPr id="5124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>
                <a:solidFill>
                  <a:schemeClr val="tx1"/>
                </a:solidFill>
                <a:latin typeface="+mn-lt"/>
                <a:cs typeface="+mn-cs"/>
              </a:defRPr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125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>
                <a:solidFill>
                  <a:schemeClr val="tx1"/>
                </a:solidFill>
                <a:latin typeface="+mn-lt"/>
                <a:cs typeface="+mn-cs"/>
              </a:defRPr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126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356600" y="25400"/>
            <a:ext cx="762000" cy="2730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>
                <a:solidFill>
                  <a:schemeClr val="bg1"/>
                </a:solidFill>
                <a:latin typeface="+mn-lt"/>
                <a:cs typeface="+mn-cs"/>
              </a:defRPr>
            </a:lvl1pPr>
          </a:lstStyle>
          <a:p>
            <a:pPr>
              <a:defRPr/>
            </a:pPr>
            <a:fld id="{5B19A15A-9FCA-4B07-BEC3-4A718672D2E8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8368586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258" r:id="rId1"/>
    <p:sldLayoutId id="2147484259" r:id="rId2"/>
    <p:sldLayoutId id="2147484260" r:id="rId3"/>
    <p:sldLayoutId id="2147484261" r:id="rId4"/>
    <p:sldLayoutId id="2147484262" r:id="rId5"/>
    <p:sldLayoutId id="2147484263" r:id="rId6"/>
    <p:sldLayoutId id="2147484264" r:id="rId7"/>
    <p:sldLayoutId id="2147484265" r:id="rId8"/>
    <p:sldLayoutId id="2147484266" r:id="rId9"/>
    <p:sldLayoutId id="2147484267" r:id="rId10"/>
    <p:sldLayoutId id="2147484268" r:id="rId1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5pPr>
      <a:lvl6pPr marL="457200" algn="ctr" rtl="0" fontAlgn="base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6pPr>
      <a:lvl7pPr marL="914400" algn="ctr" rtl="0" fontAlgn="base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7pPr>
      <a:lvl8pPr marL="1371600" algn="ctr" rtl="0" fontAlgn="base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8pPr>
      <a:lvl9pPr marL="1828800" algn="ctr" rtl="0" fontAlgn="base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0" y="0"/>
            <a:ext cx="9144000" cy="393700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title style</a:t>
            </a:r>
          </a:p>
        </p:txBody>
      </p:sp>
      <p:sp>
        <p:nvSpPr>
          <p:cNvPr id="614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text styles</a:t>
            </a:r>
          </a:p>
          <a:p>
            <a:pPr lvl="1"/>
            <a:r>
              <a:rPr lang="en-US" altLang="en-US" smtClean="0"/>
              <a:t>Second level</a:t>
            </a:r>
          </a:p>
          <a:p>
            <a:pPr lvl="2"/>
            <a:r>
              <a:rPr lang="en-US" altLang="en-US" smtClean="0"/>
              <a:t>Third level</a:t>
            </a:r>
          </a:p>
          <a:p>
            <a:pPr lvl="3"/>
            <a:r>
              <a:rPr lang="en-US" altLang="en-US" smtClean="0"/>
              <a:t>Fourth level</a:t>
            </a:r>
          </a:p>
          <a:p>
            <a:pPr lvl="4"/>
            <a:r>
              <a:rPr lang="en-US" altLang="en-US" smtClean="0"/>
              <a:t>Fifth level</a:t>
            </a:r>
          </a:p>
        </p:txBody>
      </p:sp>
      <p:sp>
        <p:nvSpPr>
          <p:cNvPr id="5124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>
                <a:solidFill>
                  <a:schemeClr val="tx1"/>
                </a:solidFill>
                <a:latin typeface="+mn-lt"/>
                <a:cs typeface="+mn-cs"/>
              </a:defRPr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125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>
                <a:solidFill>
                  <a:schemeClr val="tx1"/>
                </a:solidFill>
                <a:latin typeface="+mn-lt"/>
                <a:cs typeface="+mn-cs"/>
              </a:defRPr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126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356600" y="25400"/>
            <a:ext cx="762000" cy="2730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>
                <a:solidFill>
                  <a:schemeClr val="bg1"/>
                </a:solidFill>
                <a:latin typeface="+mn-lt"/>
                <a:cs typeface="+mn-cs"/>
              </a:defRPr>
            </a:lvl1pPr>
          </a:lstStyle>
          <a:p>
            <a:pPr>
              <a:defRPr/>
            </a:pPr>
            <a:fld id="{5B19A15A-9FCA-4B07-BEC3-4A718672D2E8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8368586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270" r:id="rId1"/>
    <p:sldLayoutId id="2147484271" r:id="rId2"/>
    <p:sldLayoutId id="2147484272" r:id="rId3"/>
    <p:sldLayoutId id="2147484273" r:id="rId4"/>
    <p:sldLayoutId id="2147484274" r:id="rId5"/>
    <p:sldLayoutId id="2147484275" r:id="rId6"/>
    <p:sldLayoutId id="2147484276" r:id="rId7"/>
    <p:sldLayoutId id="2147484277" r:id="rId8"/>
    <p:sldLayoutId id="2147484278" r:id="rId9"/>
    <p:sldLayoutId id="2147484279" r:id="rId10"/>
    <p:sldLayoutId id="2147484280" r:id="rId1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5pPr>
      <a:lvl6pPr marL="457200" algn="ctr" rtl="0" fontAlgn="base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6pPr>
      <a:lvl7pPr marL="914400" algn="ctr" rtl="0" fontAlgn="base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7pPr>
      <a:lvl8pPr marL="1371600" algn="ctr" rtl="0" fontAlgn="base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8pPr>
      <a:lvl9pPr marL="1828800" algn="ctr" rtl="0" fontAlgn="base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0" y="0"/>
            <a:ext cx="9144000" cy="393700"/>
          </a:xfrm>
          <a:prstGeom prst="rect">
            <a:avLst/>
          </a:prstGeom>
          <a:solidFill>
            <a:srgbClr val="0000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title style</a:t>
            </a:r>
          </a:p>
        </p:txBody>
      </p:sp>
      <p:sp>
        <p:nvSpPr>
          <p:cNvPr id="4099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text styles</a:t>
            </a:r>
          </a:p>
          <a:p>
            <a:pPr lvl="1"/>
            <a:r>
              <a:rPr lang="en-US" altLang="en-US" smtClean="0"/>
              <a:t>Second level</a:t>
            </a:r>
          </a:p>
          <a:p>
            <a:pPr lvl="2"/>
            <a:r>
              <a:rPr lang="en-US" altLang="en-US" smtClean="0"/>
              <a:t>Third level</a:t>
            </a:r>
          </a:p>
          <a:p>
            <a:pPr lvl="3"/>
            <a:r>
              <a:rPr lang="en-US" altLang="en-US" smtClean="0"/>
              <a:t>Fourth level</a:t>
            </a:r>
          </a:p>
          <a:p>
            <a:pPr lvl="4"/>
            <a:r>
              <a:rPr lang="en-US" altLang="en-US" smtClean="0"/>
              <a:t>Fifth level</a:t>
            </a:r>
          </a:p>
        </p:txBody>
      </p:sp>
      <p:sp>
        <p:nvSpPr>
          <p:cNvPr id="83972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>
                <a:latin typeface="+mn-lt"/>
              </a:defRPr>
            </a:lvl1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3973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>
                <a:latin typeface="+mn-lt"/>
              </a:defRPr>
            </a:lvl1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3974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356600" y="25400"/>
            <a:ext cx="762000" cy="273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>
                <a:solidFill>
                  <a:schemeClr val="bg1"/>
                </a:solidFill>
                <a:latin typeface="+mn-lt"/>
              </a:defRPr>
            </a:lvl1pPr>
          </a:lstStyle>
          <a:p>
            <a:pPr>
              <a:defRPr/>
            </a:pPr>
            <a:fld id="{CF4EBC40-5D11-414E-958E-8FFB8B8F5D2A}" type="slidenum">
              <a:rPr lang="en-US" alt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 alt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2712488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282" r:id="rId1"/>
    <p:sldLayoutId id="2147484283" r:id="rId2"/>
    <p:sldLayoutId id="2147484284" r:id="rId3"/>
    <p:sldLayoutId id="2147484285" r:id="rId4"/>
    <p:sldLayoutId id="2147484286" r:id="rId5"/>
    <p:sldLayoutId id="2147484287" r:id="rId6"/>
    <p:sldLayoutId id="2147484288" r:id="rId7"/>
    <p:sldLayoutId id="2147484289" r:id="rId8"/>
    <p:sldLayoutId id="2147484290" r:id="rId9"/>
    <p:sldLayoutId id="2147484291" r:id="rId10"/>
    <p:sldLayoutId id="2147484292" r:id="rId11"/>
    <p:sldLayoutId id="2147484293" r:id="rId12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5pPr>
      <a:lvl6pPr marL="457200" algn="ctr" rtl="0" fontAlgn="base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6pPr>
      <a:lvl7pPr marL="914400" algn="ctr" rtl="0" fontAlgn="base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7pPr>
      <a:lvl8pPr marL="1371600" algn="ctr" rtl="0" fontAlgn="base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8pPr>
      <a:lvl9pPr marL="1828800" algn="ctr" rtl="0" fontAlgn="base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0" y="0"/>
            <a:ext cx="9144000" cy="393700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title style</a:t>
            </a:r>
          </a:p>
        </p:txBody>
      </p:sp>
      <p:sp>
        <p:nvSpPr>
          <p:cNvPr id="614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text styles</a:t>
            </a:r>
          </a:p>
          <a:p>
            <a:pPr lvl="1"/>
            <a:r>
              <a:rPr lang="en-US" altLang="en-US" smtClean="0"/>
              <a:t>Second level</a:t>
            </a:r>
          </a:p>
          <a:p>
            <a:pPr lvl="2"/>
            <a:r>
              <a:rPr lang="en-US" altLang="en-US" smtClean="0"/>
              <a:t>Third level</a:t>
            </a:r>
          </a:p>
          <a:p>
            <a:pPr lvl="3"/>
            <a:r>
              <a:rPr lang="en-US" altLang="en-US" smtClean="0"/>
              <a:t>Fourth level</a:t>
            </a:r>
          </a:p>
          <a:p>
            <a:pPr lvl="4"/>
            <a:r>
              <a:rPr lang="en-US" altLang="en-US" smtClean="0"/>
              <a:t>Fifth level</a:t>
            </a:r>
          </a:p>
        </p:txBody>
      </p:sp>
      <p:sp>
        <p:nvSpPr>
          <p:cNvPr id="5124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>
                <a:solidFill>
                  <a:schemeClr val="tx1"/>
                </a:solidFill>
                <a:latin typeface="+mn-lt"/>
                <a:cs typeface="+mn-cs"/>
              </a:defRPr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125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>
                <a:solidFill>
                  <a:schemeClr val="tx1"/>
                </a:solidFill>
                <a:latin typeface="+mn-lt"/>
                <a:cs typeface="+mn-cs"/>
              </a:defRPr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126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356600" y="25400"/>
            <a:ext cx="762000" cy="2730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>
                <a:solidFill>
                  <a:schemeClr val="bg1"/>
                </a:solidFill>
                <a:latin typeface="+mn-lt"/>
                <a:cs typeface="+mn-cs"/>
              </a:defRPr>
            </a:lvl1pPr>
          </a:lstStyle>
          <a:p>
            <a:pPr>
              <a:defRPr/>
            </a:pPr>
            <a:fld id="{5B19A15A-9FCA-4B07-BEC3-4A718672D2E8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3703144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295" r:id="rId1"/>
    <p:sldLayoutId id="2147484296" r:id="rId2"/>
    <p:sldLayoutId id="2147484297" r:id="rId3"/>
    <p:sldLayoutId id="2147484298" r:id="rId4"/>
    <p:sldLayoutId id="2147484299" r:id="rId5"/>
    <p:sldLayoutId id="2147484300" r:id="rId6"/>
    <p:sldLayoutId id="2147484301" r:id="rId7"/>
    <p:sldLayoutId id="2147484302" r:id="rId8"/>
    <p:sldLayoutId id="2147484303" r:id="rId9"/>
    <p:sldLayoutId id="2147484304" r:id="rId10"/>
    <p:sldLayoutId id="2147484305" r:id="rId1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5pPr>
      <a:lvl6pPr marL="457200" algn="ctr" rtl="0" fontAlgn="base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6pPr>
      <a:lvl7pPr marL="914400" algn="ctr" rtl="0" fontAlgn="base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7pPr>
      <a:lvl8pPr marL="1371600" algn="ctr" rtl="0" fontAlgn="base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8pPr>
      <a:lvl9pPr marL="1828800" algn="ctr" rtl="0" fontAlgn="base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7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58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0" y="0"/>
            <a:ext cx="9144000" cy="393700"/>
          </a:xfrm>
          <a:prstGeom prst="rect">
            <a:avLst/>
          </a:prstGeom>
          <a:solidFill>
            <a:srgbClr val="0000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6758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</a:p>
        </p:txBody>
      </p:sp>
      <p:sp>
        <p:nvSpPr>
          <p:cNvPr id="6758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l">
              <a:defRPr sz="1400" b="0">
                <a:latin typeface="+mn-lt"/>
              </a:defRPr>
            </a:lvl1pPr>
          </a:lstStyle>
          <a:p>
            <a:fld id="{5A70AA9F-562B-4412-935D-349D4194DB43}" type="datetimeFigureOut">
              <a:rPr lang="en-US">
                <a:solidFill>
                  <a:srgbClr val="000000"/>
                </a:solidFill>
                <a:cs typeface="+mn-cs"/>
              </a:rPr>
              <a:pPr/>
              <a:t>11/7/2017</a:t>
            </a:fld>
            <a:endParaRPr lang="en-US">
              <a:solidFill>
                <a:srgbClr val="000000"/>
              </a:solidFill>
              <a:cs typeface="+mn-cs"/>
            </a:endParaRPr>
          </a:p>
        </p:txBody>
      </p:sp>
      <p:sp>
        <p:nvSpPr>
          <p:cNvPr id="6758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 b="0">
                <a:latin typeface="+mn-lt"/>
              </a:defRPr>
            </a:lvl1pPr>
          </a:lstStyle>
          <a:p>
            <a:pPr algn="ctr"/>
            <a:endParaRPr lang="en-US">
              <a:solidFill>
                <a:srgbClr val="000000"/>
              </a:solidFill>
              <a:cs typeface="+mn-cs"/>
            </a:endParaRPr>
          </a:p>
        </p:txBody>
      </p:sp>
      <p:sp>
        <p:nvSpPr>
          <p:cNvPr id="6759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356600" y="25400"/>
            <a:ext cx="762000" cy="273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 b="0">
                <a:solidFill>
                  <a:schemeClr val="bg1"/>
                </a:solidFill>
                <a:latin typeface="+mn-lt"/>
              </a:defRPr>
            </a:lvl1pPr>
          </a:lstStyle>
          <a:p>
            <a:fld id="{F046C4DC-FB77-4EA4-906D-1BC6795A1BB8}" type="slidenum">
              <a:rPr lang="en-US">
                <a:solidFill>
                  <a:srgbClr val="FFFFFF"/>
                </a:solidFill>
                <a:cs typeface="+mn-cs"/>
              </a:rPr>
              <a:pPr/>
              <a:t>‹#›</a:t>
            </a:fld>
            <a:endParaRPr lang="en-US">
              <a:solidFill>
                <a:srgbClr val="FFFFFF"/>
              </a:solidFill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61988466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307" r:id="rId1"/>
    <p:sldLayoutId id="2147484308" r:id="rId2"/>
    <p:sldLayoutId id="2147484309" r:id="rId3"/>
    <p:sldLayoutId id="2147484310" r:id="rId4"/>
    <p:sldLayoutId id="2147484311" r:id="rId5"/>
    <p:sldLayoutId id="2147484312" r:id="rId6"/>
    <p:sldLayoutId id="2147484313" r:id="rId7"/>
    <p:sldLayoutId id="2147484314" r:id="rId8"/>
    <p:sldLayoutId id="2147484315" r:id="rId9"/>
    <p:sldLayoutId id="2147484316" r:id="rId10"/>
    <p:sldLayoutId id="2147484317" r:id="rId11"/>
  </p:sldLayoutIdLst>
  <p:txStyles>
    <p:titleStyle>
      <a:lvl1pPr algn="ctr" rtl="0" fontAlgn="base">
        <a:spcBef>
          <a:spcPct val="0"/>
        </a:spcBef>
        <a:spcAft>
          <a:spcPct val="0"/>
        </a:spcAft>
        <a:defRPr>
          <a:solidFill>
            <a:schemeClr val="bg1"/>
          </a:solidFill>
          <a:latin typeface="+mj-lt"/>
          <a:ea typeface="+mj-ea"/>
          <a:cs typeface="+mj-cs"/>
        </a:defRPr>
      </a:lvl1pPr>
      <a:lvl2pPr algn="ctr" rtl="0" fontAlgn="base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2pPr>
      <a:lvl3pPr algn="ctr" rtl="0" fontAlgn="base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3pPr>
      <a:lvl4pPr algn="ctr" rtl="0" fontAlgn="base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4pPr>
      <a:lvl5pPr algn="ctr" rtl="0" fontAlgn="base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5pPr>
      <a:lvl6pPr marL="457200" algn="ctr" rtl="0" fontAlgn="base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6pPr>
      <a:lvl7pPr marL="914400" algn="ctr" rtl="0" fontAlgn="base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7pPr>
      <a:lvl8pPr marL="1371600" algn="ctr" rtl="0" fontAlgn="base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8pPr>
      <a:lvl9pPr marL="1828800" algn="ctr" rtl="0" fontAlgn="base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9pPr>
    </p:titleStyle>
    <p:bodyStyle>
      <a:lvl1pPr marL="342900" indent="-342900" algn="l" rtl="0" fontAlgn="base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fontAlgn="base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fontAlgn="base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fontAlgn="base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8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0" y="0"/>
            <a:ext cx="9144000" cy="393700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title style</a:t>
            </a:r>
          </a:p>
        </p:txBody>
      </p:sp>
      <p:sp>
        <p:nvSpPr>
          <p:cNvPr id="3075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text styles</a:t>
            </a:r>
          </a:p>
          <a:p>
            <a:pPr lvl="1"/>
            <a:r>
              <a:rPr lang="en-US" altLang="en-US" smtClean="0"/>
              <a:t>Second level</a:t>
            </a:r>
          </a:p>
          <a:p>
            <a:pPr lvl="2"/>
            <a:r>
              <a:rPr lang="en-US" altLang="en-US" smtClean="0"/>
              <a:t>Third level</a:t>
            </a:r>
          </a:p>
          <a:p>
            <a:pPr lvl="3"/>
            <a:r>
              <a:rPr lang="en-US" altLang="en-US" smtClean="0"/>
              <a:t>Fourth level</a:t>
            </a:r>
          </a:p>
          <a:p>
            <a:pPr lvl="4"/>
            <a:r>
              <a:rPr lang="en-US" altLang="en-US" smtClean="0"/>
              <a:t>Fifth level</a:t>
            </a:r>
          </a:p>
        </p:txBody>
      </p:sp>
      <p:sp>
        <p:nvSpPr>
          <p:cNvPr id="5124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 b="0">
                <a:solidFill>
                  <a:srgbClr val="000000"/>
                </a:solidFill>
                <a:latin typeface="+mn-lt"/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125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400" b="0">
                <a:solidFill>
                  <a:srgbClr val="000000"/>
                </a:solidFill>
                <a:latin typeface="+mn-lt"/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126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356600" y="25400"/>
            <a:ext cx="762000" cy="2730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 b="0">
                <a:solidFill>
                  <a:srgbClr val="FFFFFF"/>
                </a:solidFill>
                <a:latin typeface="+mn-lt"/>
                <a:cs typeface="+mn-cs"/>
              </a:defRPr>
            </a:lvl1pPr>
          </a:lstStyle>
          <a:p>
            <a:pPr>
              <a:defRPr/>
            </a:pPr>
            <a:fld id="{2C5ABEFA-7CE2-451C-AAD3-7A2CC969DB36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2871780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319" r:id="rId1"/>
    <p:sldLayoutId id="2147484320" r:id="rId2"/>
    <p:sldLayoutId id="2147484321" r:id="rId3"/>
    <p:sldLayoutId id="2147484322" r:id="rId4"/>
    <p:sldLayoutId id="2147484323" r:id="rId5"/>
    <p:sldLayoutId id="2147484324" r:id="rId6"/>
    <p:sldLayoutId id="2147484325" r:id="rId7"/>
    <p:sldLayoutId id="2147484326" r:id="rId8"/>
    <p:sldLayoutId id="2147484327" r:id="rId9"/>
    <p:sldLayoutId id="2147484328" r:id="rId10"/>
    <p:sldLayoutId id="2147484329" r:id="rId11"/>
    <p:sldLayoutId id="2147484330" r:id="rId12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5pPr>
      <a:lvl6pPr marL="457200" algn="ctr" rtl="0" fontAlgn="base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6pPr>
      <a:lvl7pPr marL="914400" algn="ctr" rtl="0" fontAlgn="base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7pPr>
      <a:lvl8pPr marL="1371600" algn="ctr" rtl="0" fontAlgn="base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8pPr>
      <a:lvl9pPr marL="1828800" algn="ctr" rtl="0" fontAlgn="base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122" name="Picture 11" descr="AMD-293_Secondary_Black_Wide.jpg"/>
          <p:cNvPicPr>
            <a:picLocks noChangeAspect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350" y="0"/>
            <a:ext cx="91313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3" name="Title Placeholder 1"/>
          <p:cNvSpPr>
            <a:spLocks noGrp="1"/>
          </p:cNvSpPr>
          <p:nvPr>
            <p:ph type="title"/>
          </p:nvPr>
        </p:nvSpPr>
        <p:spPr bwMode="auto">
          <a:xfrm>
            <a:off x="457200" y="182563"/>
            <a:ext cx="822960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title style</a:t>
            </a:r>
          </a:p>
        </p:txBody>
      </p:sp>
      <p:sp>
        <p:nvSpPr>
          <p:cNvPr id="5124" name="Text Placeholder 2"/>
          <p:cNvSpPr>
            <a:spLocks noGrp="1"/>
          </p:cNvSpPr>
          <p:nvPr>
            <p:ph type="body" idx="1"/>
          </p:nvPr>
        </p:nvSpPr>
        <p:spPr bwMode="auto">
          <a:xfrm>
            <a:off x="457200" y="1096963"/>
            <a:ext cx="8229600" cy="475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text styles</a:t>
            </a:r>
          </a:p>
          <a:p>
            <a:pPr lvl="1"/>
            <a:r>
              <a:rPr lang="en-US" altLang="en-US" smtClean="0"/>
              <a:t>Second level</a:t>
            </a:r>
          </a:p>
          <a:p>
            <a:pPr lvl="2"/>
            <a:r>
              <a:rPr lang="en-US" altLang="en-US" smtClean="0"/>
              <a:t>Third level</a:t>
            </a:r>
          </a:p>
          <a:p>
            <a:pPr lvl="3"/>
            <a:r>
              <a:rPr lang="en-US" altLang="en-US" smtClean="0"/>
              <a:t>Fourth level</a:t>
            </a:r>
          </a:p>
          <a:p>
            <a:pPr lvl="4"/>
            <a:r>
              <a:rPr lang="en-US" altLang="en-US" smtClean="0"/>
              <a:t>Fifth level</a:t>
            </a:r>
          </a:p>
        </p:txBody>
      </p:sp>
      <p:sp>
        <p:nvSpPr>
          <p:cNvPr id="3077" name="TextBox 8"/>
          <p:cNvSpPr txBox="1">
            <a:spLocks noChangeArrowheads="1"/>
          </p:cNvSpPr>
          <p:nvPr/>
        </p:nvSpPr>
        <p:spPr bwMode="auto">
          <a:xfrm>
            <a:off x="1109663" y="6211888"/>
            <a:ext cx="5067300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82058" tIns="41029" rIns="82058" bIns="41029">
            <a:spAutoFit/>
          </a:bodyPr>
          <a:lstStyle>
            <a:lvl1pPr eaLnBrk="0" hangingPunct="0">
              <a:defRPr sz="1400">
                <a:solidFill>
                  <a:schemeClr val="tx1"/>
                </a:solidFill>
                <a:latin typeface="Verdana" pitchFamily="34" charset="0"/>
                <a:cs typeface="Times New Roman" pitchFamily="18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Verdana" pitchFamily="34" charset="0"/>
                <a:cs typeface="Times New Roman" pitchFamily="18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Verdana" pitchFamily="34" charset="0"/>
                <a:cs typeface="Times New Roman" pitchFamily="18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Verdana" pitchFamily="34" charset="0"/>
                <a:cs typeface="Times New Roman" pitchFamily="18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Verdana" pitchFamily="34" charset="0"/>
                <a:cs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  <a:cs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  <a:cs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  <a:cs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  <a:cs typeface="Times New Roman" pitchFamily="18" charset="0"/>
              </a:defRPr>
            </a:lvl9pPr>
          </a:lstStyle>
          <a:p>
            <a:pPr eaLnBrk="1" hangingPunct="1">
              <a:defRPr/>
            </a:pPr>
            <a:r>
              <a:rPr lang="en-CA" altLang="en-US" sz="800" smtClean="0">
                <a:solidFill>
                  <a:schemeClr val="tx2"/>
                </a:solidFill>
              </a:rPr>
              <a:t>| AMD Opteron™ 6100 Series Processor Launch | Embargoed until 12:01 a.m. March 29, 2010</a:t>
            </a:r>
          </a:p>
        </p:txBody>
      </p:sp>
      <p:sp>
        <p:nvSpPr>
          <p:cNvPr id="3078" name="TextBox 9"/>
          <p:cNvSpPr txBox="1">
            <a:spLocks noChangeArrowheads="1"/>
          </p:cNvSpPr>
          <p:nvPr/>
        </p:nvSpPr>
        <p:spPr bwMode="auto">
          <a:xfrm>
            <a:off x="682625" y="6173788"/>
            <a:ext cx="547688" cy="361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9" tIns="45714" rIns="91429" bIns="45714" anchor="ctr"/>
          <a:lstStyle>
            <a:lvl1pPr defTabSz="912813" eaLnBrk="0" hangingPunct="0">
              <a:defRPr sz="1400">
                <a:solidFill>
                  <a:schemeClr val="tx1"/>
                </a:solidFill>
                <a:latin typeface="Verdana" pitchFamily="34" charset="0"/>
                <a:cs typeface="Times New Roman" pitchFamily="18" charset="0"/>
              </a:defRPr>
            </a:lvl1pPr>
            <a:lvl2pPr marL="742950" indent="-285750" defTabSz="912813" eaLnBrk="0" hangingPunct="0">
              <a:defRPr sz="1400">
                <a:solidFill>
                  <a:schemeClr val="tx1"/>
                </a:solidFill>
                <a:latin typeface="Verdana" pitchFamily="34" charset="0"/>
                <a:cs typeface="Times New Roman" pitchFamily="18" charset="0"/>
              </a:defRPr>
            </a:lvl2pPr>
            <a:lvl3pPr marL="1143000" indent="-228600" defTabSz="912813" eaLnBrk="0" hangingPunct="0">
              <a:defRPr sz="1400">
                <a:solidFill>
                  <a:schemeClr val="tx1"/>
                </a:solidFill>
                <a:latin typeface="Verdana" pitchFamily="34" charset="0"/>
                <a:cs typeface="Times New Roman" pitchFamily="18" charset="0"/>
              </a:defRPr>
            </a:lvl3pPr>
            <a:lvl4pPr marL="1600200" indent="-228600" defTabSz="912813" eaLnBrk="0" hangingPunct="0">
              <a:defRPr sz="1400">
                <a:solidFill>
                  <a:schemeClr val="tx1"/>
                </a:solidFill>
                <a:latin typeface="Verdana" pitchFamily="34" charset="0"/>
                <a:cs typeface="Times New Roman" pitchFamily="18" charset="0"/>
              </a:defRPr>
            </a:lvl4pPr>
            <a:lvl5pPr marL="2057400" indent="-228600" defTabSz="912813" eaLnBrk="0" hangingPunct="0">
              <a:defRPr sz="1400">
                <a:solidFill>
                  <a:schemeClr val="tx1"/>
                </a:solidFill>
                <a:latin typeface="Verdana" pitchFamily="34" charset="0"/>
                <a:cs typeface="Times New Roman" pitchFamily="18" charset="0"/>
              </a:defRPr>
            </a:lvl5pPr>
            <a:lvl6pPr marL="2514600" indent="-228600" defTabSz="912813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  <a:cs typeface="Times New Roman" pitchFamily="18" charset="0"/>
              </a:defRPr>
            </a:lvl6pPr>
            <a:lvl7pPr marL="2971800" indent="-228600" defTabSz="912813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  <a:cs typeface="Times New Roman" pitchFamily="18" charset="0"/>
              </a:defRPr>
            </a:lvl7pPr>
            <a:lvl8pPr marL="3429000" indent="-228600" defTabSz="912813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  <a:cs typeface="Times New Roman" pitchFamily="18" charset="0"/>
              </a:defRPr>
            </a:lvl8pPr>
            <a:lvl9pPr marL="3886200" indent="-228600" defTabSz="912813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  <a:cs typeface="Times New Roman" pitchFamily="18" charset="0"/>
              </a:defRPr>
            </a:lvl9pPr>
          </a:lstStyle>
          <a:p>
            <a:pPr algn="r" eaLnBrk="1" hangingPunct="1">
              <a:defRPr/>
            </a:pPr>
            <a:fld id="{E1DDF085-D022-4E05-8E16-AD3A93B6C537}" type="slidenum">
              <a:rPr lang="en-US" altLang="en-US" sz="800" b="1" smtClean="0">
                <a:solidFill>
                  <a:schemeClr val="tx2"/>
                </a:solidFill>
              </a:rPr>
              <a:pPr algn="r" eaLnBrk="1" hangingPunct="1">
                <a:defRPr/>
              </a:pPr>
              <a:t>‹#›</a:t>
            </a:fld>
            <a:endParaRPr lang="en-US" altLang="en-US" sz="800" b="1" smtClean="0">
              <a:solidFill>
                <a:schemeClr val="tx2"/>
              </a:solidFill>
            </a:endParaRPr>
          </a:p>
        </p:txBody>
      </p:sp>
      <p:pic>
        <p:nvPicPr>
          <p:cNvPr id="5127" name="Picture 2" descr="C:\Users\rupson\Desktop\review changes\the_future_is_fusion.jpg"/>
          <p:cNvPicPr>
            <a:picLocks noChangeAspect="1" noChangeArrowheads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05750" y="6115050"/>
            <a:ext cx="806450" cy="477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 bg1="dk2" tx1="lt1" bg2="dk1" tx2="lt2" accent1="accent1" accent2="accent2" accent3="accent3" accent4="accent4" accent5="accent5" accent6="accent6" hlink="hlink" folHlink="folHlink"/>
  <p:sldLayoutIdLst>
    <p:sldLayoutId id="2147483953" r:id="rId1"/>
    <p:sldLayoutId id="2147483954" r:id="rId2"/>
    <p:sldLayoutId id="2147483955" r:id="rId3"/>
    <p:sldLayoutId id="2147483956" r:id="rId4"/>
    <p:sldLayoutId id="2147483957" r:id="rId5"/>
    <p:sldLayoutId id="2147483958" r:id="rId6"/>
    <p:sldLayoutId id="2147483959" r:id="rId7"/>
    <p:sldLayoutId id="2147483960" r:id="rId8"/>
    <p:sldLayoutId id="2147483961" r:id="rId9"/>
    <p:sldLayoutId id="2147483962" r:id="rId10"/>
    <p:sldLayoutId id="2147483963" r:id="rId11"/>
  </p:sldLayoutIdLst>
  <p:transition>
    <p:fade/>
  </p:transition>
  <p:timing>
    <p:tnLst>
      <p:par>
        <p:cTn id="1" dur="indefinite" restart="never" nodeType="tmRoot"/>
      </p:par>
    </p:tnLst>
  </p:timing>
  <p:txStyles>
    <p:titleStyle>
      <a:lvl1pPr algn="l" defTabSz="912813" rtl="0" eaLnBrk="0" fontAlgn="base" hangingPunct="0">
        <a:spcBef>
          <a:spcPct val="0"/>
        </a:spcBef>
        <a:spcAft>
          <a:spcPct val="0"/>
        </a:spcAft>
        <a:defRPr sz="2400" b="1">
          <a:solidFill>
            <a:schemeClr val="tx1"/>
          </a:solidFill>
          <a:latin typeface="+mj-lt"/>
          <a:ea typeface="+mj-ea"/>
          <a:cs typeface="+mj-cs"/>
        </a:defRPr>
      </a:lvl1pPr>
      <a:lvl2pPr algn="l" defTabSz="912813" rtl="0" eaLnBrk="0" fontAlgn="base" hangingPunct="0">
        <a:spcBef>
          <a:spcPct val="0"/>
        </a:spcBef>
        <a:spcAft>
          <a:spcPct val="0"/>
        </a:spcAft>
        <a:defRPr sz="2400" b="1">
          <a:solidFill>
            <a:schemeClr val="tx1"/>
          </a:solidFill>
          <a:latin typeface="Verdana" pitchFamily="34" charset="0"/>
        </a:defRPr>
      </a:lvl2pPr>
      <a:lvl3pPr algn="l" defTabSz="912813" rtl="0" eaLnBrk="0" fontAlgn="base" hangingPunct="0">
        <a:spcBef>
          <a:spcPct val="0"/>
        </a:spcBef>
        <a:spcAft>
          <a:spcPct val="0"/>
        </a:spcAft>
        <a:defRPr sz="2400" b="1">
          <a:solidFill>
            <a:schemeClr val="tx1"/>
          </a:solidFill>
          <a:latin typeface="Verdana" pitchFamily="34" charset="0"/>
        </a:defRPr>
      </a:lvl3pPr>
      <a:lvl4pPr algn="l" defTabSz="912813" rtl="0" eaLnBrk="0" fontAlgn="base" hangingPunct="0">
        <a:spcBef>
          <a:spcPct val="0"/>
        </a:spcBef>
        <a:spcAft>
          <a:spcPct val="0"/>
        </a:spcAft>
        <a:defRPr sz="2400" b="1">
          <a:solidFill>
            <a:schemeClr val="tx1"/>
          </a:solidFill>
          <a:latin typeface="Verdana" pitchFamily="34" charset="0"/>
        </a:defRPr>
      </a:lvl4pPr>
      <a:lvl5pPr algn="l" defTabSz="912813" rtl="0" eaLnBrk="0" fontAlgn="base" hangingPunct="0">
        <a:spcBef>
          <a:spcPct val="0"/>
        </a:spcBef>
        <a:spcAft>
          <a:spcPct val="0"/>
        </a:spcAft>
        <a:defRPr sz="2400" b="1">
          <a:solidFill>
            <a:schemeClr val="tx1"/>
          </a:solidFill>
          <a:latin typeface="Verdana" pitchFamily="34" charset="0"/>
        </a:defRPr>
      </a:lvl5pPr>
      <a:lvl6pPr marL="457200" algn="l" defTabSz="912813" rtl="0" fontAlgn="base">
        <a:spcBef>
          <a:spcPct val="0"/>
        </a:spcBef>
        <a:spcAft>
          <a:spcPct val="0"/>
        </a:spcAft>
        <a:defRPr sz="2400" b="1">
          <a:solidFill>
            <a:schemeClr val="tx1"/>
          </a:solidFill>
          <a:latin typeface="Verdana" pitchFamily="34" charset="0"/>
        </a:defRPr>
      </a:lvl6pPr>
      <a:lvl7pPr marL="914400" algn="l" defTabSz="912813" rtl="0" fontAlgn="base">
        <a:spcBef>
          <a:spcPct val="0"/>
        </a:spcBef>
        <a:spcAft>
          <a:spcPct val="0"/>
        </a:spcAft>
        <a:defRPr sz="2400" b="1">
          <a:solidFill>
            <a:schemeClr val="tx1"/>
          </a:solidFill>
          <a:latin typeface="Verdana" pitchFamily="34" charset="0"/>
        </a:defRPr>
      </a:lvl7pPr>
      <a:lvl8pPr marL="1371600" algn="l" defTabSz="912813" rtl="0" fontAlgn="base">
        <a:spcBef>
          <a:spcPct val="0"/>
        </a:spcBef>
        <a:spcAft>
          <a:spcPct val="0"/>
        </a:spcAft>
        <a:defRPr sz="2400" b="1">
          <a:solidFill>
            <a:schemeClr val="tx1"/>
          </a:solidFill>
          <a:latin typeface="Verdana" pitchFamily="34" charset="0"/>
        </a:defRPr>
      </a:lvl8pPr>
      <a:lvl9pPr marL="1828800" algn="l" defTabSz="912813" rtl="0" fontAlgn="base">
        <a:spcBef>
          <a:spcPct val="0"/>
        </a:spcBef>
        <a:spcAft>
          <a:spcPct val="0"/>
        </a:spcAft>
        <a:defRPr sz="2400" b="1">
          <a:solidFill>
            <a:schemeClr val="tx1"/>
          </a:solidFill>
          <a:latin typeface="Verdana" pitchFamily="34" charset="0"/>
        </a:defRPr>
      </a:lvl9pPr>
    </p:titleStyle>
    <p:bodyStyle>
      <a:lvl1pPr marL="174625" indent="-174625" algn="l" rtl="0" eaLnBrk="0" fontAlgn="base" hangingPunct="0">
        <a:spcBef>
          <a:spcPts val="338"/>
        </a:spcBef>
        <a:spcAft>
          <a:spcPts val="338"/>
        </a:spcAft>
        <a:buClr>
          <a:schemeClr val="bg2"/>
        </a:buClr>
        <a:buFont typeface="Wingdings" pitchFamily="2" charset="2"/>
        <a:buChar char="§"/>
        <a:defRPr sz="1400">
          <a:solidFill>
            <a:schemeClr val="tx1"/>
          </a:solidFill>
          <a:latin typeface="+mn-lt"/>
          <a:ea typeface="+mn-ea"/>
          <a:cs typeface="+mn-cs"/>
        </a:defRPr>
      </a:lvl1pPr>
      <a:lvl2pPr marL="341313" indent="-168275" algn="l" rtl="0" eaLnBrk="0" fontAlgn="base" hangingPunct="0">
        <a:spcBef>
          <a:spcPts val="338"/>
        </a:spcBef>
        <a:spcAft>
          <a:spcPts val="338"/>
        </a:spcAft>
        <a:buClr>
          <a:schemeClr val="tx2"/>
        </a:buClr>
        <a:buFont typeface="Arial" pitchFamily="34" charset="0"/>
        <a:buChar char="–"/>
        <a:defRPr sz="1400">
          <a:solidFill>
            <a:schemeClr val="tx1"/>
          </a:solidFill>
          <a:latin typeface="+mn-lt"/>
        </a:defRPr>
      </a:lvl2pPr>
      <a:lvl3pPr marL="515938" indent="-166688" algn="l" rtl="0" eaLnBrk="0" fontAlgn="base" hangingPunct="0">
        <a:spcBef>
          <a:spcPts val="338"/>
        </a:spcBef>
        <a:spcAft>
          <a:spcPts val="338"/>
        </a:spcAft>
        <a:buClr>
          <a:schemeClr val="tx2"/>
        </a:buClr>
        <a:buFont typeface="Wingdings" pitchFamily="2" charset="2"/>
        <a:buChar char="§"/>
        <a:defRPr sz="1200">
          <a:solidFill>
            <a:schemeClr val="tx1"/>
          </a:solidFill>
          <a:latin typeface="+mn-lt"/>
        </a:defRPr>
      </a:lvl3pPr>
      <a:lvl4pPr marL="690563" indent="-176213" algn="l" rtl="0" eaLnBrk="0" fontAlgn="base" hangingPunct="0">
        <a:spcBef>
          <a:spcPts val="288"/>
        </a:spcBef>
        <a:spcAft>
          <a:spcPts val="338"/>
        </a:spcAft>
        <a:buClr>
          <a:schemeClr val="tx2"/>
        </a:buClr>
        <a:buFont typeface="Arial" pitchFamily="34" charset="0"/>
        <a:buChar char="–"/>
        <a:defRPr sz="1200">
          <a:solidFill>
            <a:schemeClr val="tx1"/>
          </a:solidFill>
          <a:latin typeface="+mn-lt"/>
        </a:defRPr>
      </a:lvl4pPr>
      <a:lvl5pPr marL="973138" indent="-168275" algn="l" rtl="0" eaLnBrk="0" fontAlgn="base" hangingPunct="0">
        <a:spcBef>
          <a:spcPts val="288"/>
        </a:spcBef>
        <a:spcAft>
          <a:spcPts val="338"/>
        </a:spcAft>
        <a:buClr>
          <a:schemeClr val="tx2"/>
        </a:buClr>
        <a:buFont typeface="Wingdings" pitchFamily="2" charset="2"/>
        <a:buChar char="§"/>
        <a:defRPr sz="1200">
          <a:solidFill>
            <a:schemeClr val="tx1"/>
          </a:solidFill>
          <a:latin typeface="+mn-lt"/>
        </a:defRPr>
      </a:lvl5pPr>
      <a:lvl6pPr marL="1430338" indent="-168275" algn="l" rtl="0" fontAlgn="base">
        <a:spcBef>
          <a:spcPts val="288"/>
        </a:spcBef>
        <a:spcAft>
          <a:spcPts val="338"/>
        </a:spcAft>
        <a:buClr>
          <a:schemeClr val="tx2"/>
        </a:buClr>
        <a:buFont typeface="Wingdings" pitchFamily="2" charset="2"/>
        <a:buChar char="§"/>
        <a:defRPr sz="1200">
          <a:solidFill>
            <a:schemeClr val="tx1"/>
          </a:solidFill>
          <a:latin typeface="+mn-lt"/>
        </a:defRPr>
      </a:lvl6pPr>
      <a:lvl7pPr marL="1887538" indent="-168275" algn="l" rtl="0" fontAlgn="base">
        <a:spcBef>
          <a:spcPts val="288"/>
        </a:spcBef>
        <a:spcAft>
          <a:spcPts val="338"/>
        </a:spcAft>
        <a:buClr>
          <a:schemeClr val="tx2"/>
        </a:buClr>
        <a:buFont typeface="Wingdings" pitchFamily="2" charset="2"/>
        <a:buChar char="§"/>
        <a:defRPr sz="1200">
          <a:solidFill>
            <a:schemeClr val="tx1"/>
          </a:solidFill>
          <a:latin typeface="+mn-lt"/>
        </a:defRPr>
      </a:lvl7pPr>
      <a:lvl8pPr marL="2344738" indent="-168275" algn="l" rtl="0" fontAlgn="base">
        <a:spcBef>
          <a:spcPts val="288"/>
        </a:spcBef>
        <a:spcAft>
          <a:spcPts val="338"/>
        </a:spcAft>
        <a:buClr>
          <a:schemeClr val="tx2"/>
        </a:buClr>
        <a:buFont typeface="Wingdings" pitchFamily="2" charset="2"/>
        <a:buChar char="§"/>
        <a:defRPr sz="1200">
          <a:solidFill>
            <a:schemeClr val="tx1"/>
          </a:solidFill>
          <a:latin typeface="+mn-lt"/>
        </a:defRPr>
      </a:lvl8pPr>
      <a:lvl9pPr marL="2801938" indent="-168275" algn="l" rtl="0" fontAlgn="base">
        <a:spcBef>
          <a:spcPts val="288"/>
        </a:spcBef>
        <a:spcAft>
          <a:spcPts val="338"/>
        </a:spcAft>
        <a:buClr>
          <a:schemeClr val="tx2"/>
        </a:buClr>
        <a:buFont typeface="Wingdings" pitchFamily="2" charset="2"/>
        <a:buChar char="§"/>
        <a:defRPr sz="12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0" y="0"/>
            <a:ext cx="9144000" cy="393700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title style</a:t>
            </a:r>
          </a:p>
        </p:txBody>
      </p:sp>
      <p:sp>
        <p:nvSpPr>
          <p:cNvPr id="614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text styles</a:t>
            </a:r>
          </a:p>
          <a:p>
            <a:pPr lvl="1"/>
            <a:r>
              <a:rPr lang="en-US" altLang="en-US" smtClean="0"/>
              <a:t>Second level</a:t>
            </a:r>
          </a:p>
          <a:p>
            <a:pPr lvl="2"/>
            <a:r>
              <a:rPr lang="en-US" altLang="en-US" smtClean="0"/>
              <a:t>Third level</a:t>
            </a:r>
          </a:p>
          <a:p>
            <a:pPr lvl="3"/>
            <a:r>
              <a:rPr lang="en-US" altLang="en-US" smtClean="0"/>
              <a:t>Fourth level</a:t>
            </a:r>
          </a:p>
          <a:p>
            <a:pPr lvl="4"/>
            <a:r>
              <a:rPr lang="en-US" altLang="en-US" smtClean="0"/>
              <a:t>Fifth level</a:t>
            </a:r>
          </a:p>
        </p:txBody>
      </p:sp>
      <p:sp>
        <p:nvSpPr>
          <p:cNvPr id="5124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>
                <a:solidFill>
                  <a:schemeClr val="tx1"/>
                </a:solidFill>
                <a:latin typeface="+mn-lt"/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125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>
                <a:solidFill>
                  <a:schemeClr val="tx1"/>
                </a:solidFill>
                <a:latin typeface="+mn-lt"/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126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356600" y="25400"/>
            <a:ext cx="762000" cy="2730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>
                <a:solidFill>
                  <a:schemeClr val="bg1"/>
                </a:solidFill>
                <a:latin typeface="+mn-lt"/>
                <a:cs typeface="+mn-cs"/>
              </a:defRPr>
            </a:lvl1pPr>
          </a:lstStyle>
          <a:p>
            <a:pPr>
              <a:defRPr/>
            </a:pPr>
            <a:fld id="{5B19A15A-9FCA-4B07-BEC3-4A718672D2E8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964" r:id="rId1"/>
    <p:sldLayoutId id="2147483965" r:id="rId2"/>
    <p:sldLayoutId id="2147483966" r:id="rId3"/>
    <p:sldLayoutId id="2147483967" r:id="rId4"/>
    <p:sldLayoutId id="2147483968" r:id="rId5"/>
    <p:sldLayoutId id="2147483969" r:id="rId6"/>
    <p:sldLayoutId id="2147483970" r:id="rId7"/>
    <p:sldLayoutId id="2147483971" r:id="rId8"/>
    <p:sldLayoutId id="2147483972" r:id="rId9"/>
    <p:sldLayoutId id="2147483973" r:id="rId10"/>
    <p:sldLayoutId id="2147483974" r:id="rId1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5pPr>
      <a:lvl6pPr marL="457200" algn="ctr" rtl="0" fontAlgn="base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6pPr>
      <a:lvl7pPr marL="914400" algn="ctr" rtl="0" fontAlgn="base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7pPr>
      <a:lvl8pPr marL="1371600" algn="ctr" rtl="0" fontAlgn="base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8pPr>
      <a:lvl9pPr marL="1828800" algn="ctr" rtl="0" fontAlgn="base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6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0" y="0"/>
            <a:ext cx="9144000" cy="393700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title style</a:t>
            </a:r>
          </a:p>
        </p:txBody>
      </p:sp>
      <p:sp>
        <p:nvSpPr>
          <p:cNvPr id="1126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text styles</a:t>
            </a:r>
          </a:p>
          <a:p>
            <a:pPr lvl="1"/>
            <a:r>
              <a:rPr lang="en-US" altLang="en-US" smtClean="0"/>
              <a:t>Second level</a:t>
            </a:r>
          </a:p>
          <a:p>
            <a:pPr lvl="2"/>
            <a:r>
              <a:rPr lang="en-US" altLang="en-US" smtClean="0"/>
              <a:t>Third level</a:t>
            </a:r>
          </a:p>
          <a:p>
            <a:pPr lvl="3"/>
            <a:r>
              <a:rPr lang="en-US" altLang="en-US" smtClean="0"/>
              <a:t>Fourth level</a:t>
            </a:r>
          </a:p>
          <a:p>
            <a:pPr lvl="4"/>
            <a:r>
              <a:rPr lang="en-US" altLang="en-US" smtClean="0"/>
              <a:t>Fifth level</a:t>
            </a:r>
          </a:p>
        </p:txBody>
      </p:sp>
      <p:sp>
        <p:nvSpPr>
          <p:cNvPr id="5124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>
                <a:solidFill>
                  <a:srgbClr val="000000"/>
                </a:solidFill>
                <a:latin typeface="+mn-lt"/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125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>
                <a:solidFill>
                  <a:srgbClr val="000000"/>
                </a:solidFill>
                <a:latin typeface="+mn-lt"/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126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356600" y="25400"/>
            <a:ext cx="762000" cy="2730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>
                <a:solidFill>
                  <a:srgbClr val="FFFFFF"/>
                </a:solidFill>
                <a:latin typeface="+mn-lt"/>
                <a:cs typeface="+mn-cs"/>
              </a:defRPr>
            </a:lvl1pPr>
          </a:lstStyle>
          <a:p>
            <a:pPr>
              <a:defRPr/>
            </a:pPr>
            <a:fld id="{16B4CE63-8579-4275-9B27-C6EBDE379ADB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019" r:id="rId1"/>
    <p:sldLayoutId id="2147484020" r:id="rId2"/>
    <p:sldLayoutId id="2147484021" r:id="rId3"/>
    <p:sldLayoutId id="2147484022" r:id="rId4"/>
    <p:sldLayoutId id="2147484023" r:id="rId5"/>
    <p:sldLayoutId id="2147484024" r:id="rId6"/>
    <p:sldLayoutId id="2147484025" r:id="rId7"/>
    <p:sldLayoutId id="2147484026" r:id="rId8"/>
    <p:sldLayoutId id="2147484027" r:id="rId9"/>
    <p:sldLayoutId id="2147484028" r:id="rId10"/>
    <p:sldLayoutId id="2147484029" r:id="rId1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5pPr>
      <a:lvl6pPr marL="457200" algn="ctr" rtl="0" fontAlgn="base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6pPr>
      <a:lvl7pPr marL="914400" algn="ctr" rtl="0" fontAlgn="base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7pPr>
      <a:lvl8pPr marL="1371600" algn="ctr" rtl="0" fontAlgn="base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8pPr>
      <a:lvl9pPr marL="1828800" algn="ctr" rtl="0" fontAlgn="base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0" y="0"/>
            <a:ext cx="9144000" cy="393700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title style</a:t>
            </a:r>
          </a:p>
        </p:txBody>
      </p:sp>
      <p:sp>
        <p:nvSpPr>
          <p:cNvPr id="13315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text styles</a:t>
            </a:r>
          </a:p>
          <a:p>
            <a:pPr lvl="1"/>
            <a:r>
              <a:rPr lang="en-US" altLang="en-US" smtClean="0"/>
              <a:t>Second level</a:t>
            </a:r>
          </a:p>
          <a:p>
            <a:pPr lvl="2"/>
            <a:r>
              <a:rPr lang="en-US" altLang="en-US" smtClean="0"/>
              <a:t>Third level</a:t>
            </a:r>
          </a:p>
          <a:p>
            <a:pPr lvl="3"/>
            <a:r>
              <a:rPr lang="en-US" altLang="en-US" smtClean="0"/>
              <a:t>Fourth level</a:t>
            </a:r>
          </a:p>
          <a:p>
            <a:pPr lvl="4"/>
            <a:r>
              <a:rPr lang="en-US" altLang="en-US" smtClean="0"/>
              <a:t>Fifth level</a:t>
            </a:r>
          </a:p>
        </p:txBody>
      </p:sp>
      <p:sp>
        <p:nvSpPr>
          <p:cNvPr id="5124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>
                <a:solidFill>
                  <a:srgbClr val="000000"/>
                </a:solidFill>
                <a:latin typeface="+mn-lt"/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125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>
                <a:solidFill>
                  <a:srgbClr val="000000"/>
                </a:solidFill>
                <a:latin typeface="+mn-lt"/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126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356600" y="25400"/>
            <a:ext cx="762000" cy="2730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>
                <a:solidFill>
                  <a:srgbClr val="FFFFFF"/>
                </a:solidFill>
                <a:latin typeface="+mn-lt"/>
                <a:cs typeface="+mn-cs"/>
              </a:defRPr>
            </a:lvl1pPr>
          </a:lstStyle>
          <a:p>
            <a:pPr>
              <a:defRPr/>
            </a:pPr>
            <a:fld id="{C978F764-B0CF-46A3-B180-13092C9D8DB9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041" r:id="rId1"/>
    <p:sldLayoutId id="2147484042" r:id="rId2"/>
    <p:sldLayoutId id="2147484043" r:id="rId3"/>
    <p:sldLayoutId id="2147484044" r:id="rId4"/>
    <p:sldLayoutId id="2147484045" r:id="rId5"/>
    <p:sldLayoutId id="2147484046" r:id="rId6"/>
    <p:sldLayoutId id="2147484047" r:id="rId7"/>
    <p:sldLayoutId id="2147484048" r:id="rId8"/>
    <p:sldLayoutId id="2147484049" r:id="rId9"/>
    <p:sldLayoutId id="2147484050" r:id="rId10"/>
    <p:sldLayoutId id="2147484051" r:id="rId1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5pPr>
      <a:lvl6pPr marL="457200" algn="ctr" rtl="0" fontAlgn="base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6pPr>
      <a:lvl7pPr marL="914400" algn="ctr" rtl="0" fontAlgn="base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7pPr>
      <a:lvl8pPr marL="1371600" algn="ctr" rtl="0" fontAlgn="base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8pPr>
      <a:lvl9pPr marL="1828800" algn="ctr" rtl="0" fontAlgn="base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0" y="0"/>
            <a:ext cx="9144000" cy="393700"/>
          </a:xfrm>
          <a:prstGeom prst="rect">
            <a:avLst/>
          </a:prstGeom>
          <a:solidFill>
            <a:srgbClr val="0000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title style</a:t>
            </a:r>
          </a:p>
        </p:txBody>
      </p:sp>
      <p:sp>
        <p:nvSpPr>
          <p:cNvPr id="4099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text styles</a:t>
            </a:r>
          </a:p>
          <a:p>
            <a:pPr lvl="1"/>
            <a:r>
              <a:rPr lang="en-US" altLang="en-US" smtClean="0"/>
              <a:t>Second level</a:t>
            </a:r>
          </a:p>
          <a:p>
            <a:pPr lvl="2"/>
            <a:r>
              <a:rPr lang="en-US" altLang="en-US" smtClean="0"/>
              <a:t>Third level</a:t>
            </a:r>
          </a:p>
          <a:p>
            <a:pPr lvl="3"/>
            <a:r>
              <a:rPr lang="en-US" altLang="en-US" smtClean="0"/>
              <a:t>Fourth level</a:t>
            </a:r>
          </a:p>
          <a:p>
            <a:pPr lvl="4"/>
            <a:r>
              <a:rPr lang="en-US" altLang="en-US" smtClean="0"/>
              <a:t>Fifth level</a:t>
            </a:r>
          </a:p>
        </p:txBody>
      </p:sp>
      <p:sp>
        <p:nvSpPr>
          <p:cNvPr id="83972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>
                <a:latin typeface="+mn-lt"/>
              </a:defRPr>
            </a:lvl1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3973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>
                <a:latin typeface="+mn-lt"/>
              </a:defRPr>
            </a:lvl1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3974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356600" y="25400"/>
            <a:ext cx="762000" cy="273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>
                <a:solidFill>
                  <a:schemeClr val="bg1"/>
                </a:solidFill>
                <a:latin typeface="+mn-lt"/>
              </a:defRPr>
            </a:lvl1pPr>
          </a:lstStyle>
          <a:p>
            <a:pPr>
              <a:defRPr/>
            </a:pPr>
            <a:fld id="{CF4EBC40-5D11-414E-958E-8FFB8B8F5D2A}" type="slidenum">
              <a:rPr lang="en-US" alt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 alt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390933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172" r:id="rId1"/>
    <p:sldLayoutId id="2147484173" r:id="rId2"/>
    <p:sldLayoutId id="2147484174" r:id="rId3"/>
    <p:sldLayoutId id="2147484175" r:id="rId4"/>
    <p:sldLayoutId id="2147484176" r:id="rId5"/>
    <p:sldLayoutId id="2147484177" r:id="rId6"/>
    <p:sldLayoutId id="2147484178" r:id="rId7"/>
    <p:sldLayoutId id="2147484179" r:id="rId8"/>
    <p:sldLayoutId id="2147484180" r:id="rId9"/>
    <p:sldLayoutId id="2147484181" r:id="rId10"/>
    <p:sldLayoutId id="2147484182" r:id="rId11"/>
    <p:sldLayoutId id="2147484183" r:id="rId12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5pPr>
      <a:lvl6pPr marL="457200" algn="ctr" rtl="0" fontAlgn="base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6pPr>
      <a:lvl7pPr marL="914400" algn="ctr" rtl="0" fontAlgn="base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7pPr>
      <a:lvl8pPr marL="1371600" algn="ctr" rtl="0" fontAlgn="base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8pPr>
      <a:lvl9pPr marL="1828800" algn="ctr" rtl="0" fontAlgn="base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7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0" y="0"/>
            <a:ext cx="9144000" cy="393700"/>
          </a:xfrm>
          <a:prstGeom prst="rect">
            <a:avLst/>
          </a:prstGeom>
          <a:solidFill>
            <a:srgbClr val="0000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title style</a:t>
            </a:r>
          </a:p>
        </p:txBody>
      </p:sp>
      <p:sp>
        <p:nvSpPr>
          <p:cNvPr id="4099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text styles</a:t>
            </a:r>
          </a:p>
          <a:p>
            <a:pPr lvl="1"/>
            <a:r>
              <a:rPr lang="en-US" altLang="en-US" smtClean="0"/>
              <a:t>Second level</a:t>
            </a:r>
          </a:p>
          <a:p>
            <a:pPr lvl="2"/>
            <a:r>
              <a:rPr lang="en-US" altLang="en-US" smtClean="0"/>
              <a:t>Third level</a:t>
            </a:r>
          </a:p>
          <a:p>
            <a:pPr lvl="3"/>
            <a:r>
              <a:rPr lang="en-US" altLang="en-US" smtClean="0"/>
              <a:t>Fourth level</a:t>
            </a:r>
          </a:p>
          <a:p>
            <a:pPr lvl="4"/>
            <a:r>
              <a:rPr lang="en-US" altLang="en-US" smtClean="0"/>
              <a:t>Fifth level</a:t>
            </a:r>
          </a:p>
        </p:txBody>
      </p:sp>
      <p:sp>
        <p:nvSpPr>
          <p:cNvPr id="83972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>
                <a:latin typeface="+mn-lt"/>
              </a:defRPr>
            </a:lvl1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3973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>
                <a:latin typeface="+mn-lt"/>
              </a:defRPr>
            </a:lvl1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3974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356600" y="25400"/>
            <a:ext cx="762000" cy="273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>
                <a:solidFill>
                  <a:schemeClr val="bg1"/>
                </a:solidFill>
                <a:latin typeface="+mn-lt"/>
              </a:defRPr>
            </a:lvl1pPr>
          </a:lstStyle>
          <a:p>
            <a:pPr>
              <a:defRPr/>
            </a:pPr>
            <a:fld id="{CF4EBC40-5D11-414E-958E-8FFB8B8F5D2A}" type="slidenum">
              <a:rPr lang="en-US" alt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 alt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5626800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185" r:id="rId1"/>
    <p:sldLayoutId id="2147484186" r:id="rId2"/>
    <p:sldLayoutId id="2147484187" r:id="rId3"/>
    <p:sldLayoutId id="2147484188" r:id="rId4"/>
    <p:sldLayoutId id="2147484189" r:id="rId5"/>
    <p:sldLayoutId id="2147484190" r:id="rId6"/>
    <p:sldLayoutId id="2147484191" r:id="rId7"/>
    <p:sldLayoutId id="2147484192" r:id="rId8"/>
    <p:sldLayoutId id="2147484193" r:id="rId9"/>
    <p:sldLayoutId id="2147484194" r:id="rId10"/>
    <p:sldLayoutId id="2147484195" r:id="rId11"/>
    <p:sldLayoutId id="2147484196" r:id="rId12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5pPr>
      <a:lvl6pPr marL="457200" algn="ctr" rtl="0" fontAlgn="base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6pPr>
      <a:lvl7pPr marL="914400" algn="ctr" rtl="0" fontAlgn="base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7pPr>
      <a:lvl8pPr marL="1371600" algn="ctr" rtl="0" fontAlgn="base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8pPr>
      <a:lvl9pPr marL="1828800" algn="ctr" rtl="0" fontAlgn="base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8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0" y="0"/>
            <a:ext cx="9144000" cy="393700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title style</a:t>
            </a:r>
          </a:p>
        </p:txBody>
      </p:sp>
      <p:sp>
        <p:nvSpPr>
          <p:cNvPr id="614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text styles</a:t>
            </a:r>
          </a:p>
          <a:p>
            <a:pPr lvl="1"/>
            <a:r>
              <a:rPr lang="en-US" altLang="en-US" smtClean="0"/>
              <a:t>Second level</a:t>
            </a:r>
          </a:p>
          <a:p>
            <a:pPr lvl="2"/>
            <a:r>
              <a:rPr lang="en-US" altLang="en-US" smtClean="0"/>
              <a:t>Third level</a:t>
            </a:r>
          </a:p>
          <a:p>
            <a:pPr lvl="3"/>
            <a:r>
              <a:rPr lang="en-US" altLang="en-US" smtClean="0"/>
              <a:t>Fourth level</a:t>
            </a:r>
          </a:p>
          <a:p>
            <a:pPr lvl="4"/>
            <a:r>
              <a:rPr lang="en-US" altLang="en-US" smtClean="0"/>
              <a:t>Fifth level</a:t>
            </a:r>
          </a:p>
        </p:txBody>
      </p:sp>
      <p:sp>
        <p:nvSpPr>
          <p:cNvPr id="5124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>
                <a:solidFill>
                  <a:schemeClr val="tx1"/>
                </a:solidFill>
                <a:latin typeface="+mn-lt"/>
                <a:cs typeface="+mn-cs"/>
              </a:defRPr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125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>
                <a:solidFill>
                  <a:schemeClr val="tx1"/>
                </a:solidFill>
                <a:latin typeface="+mn-lt"/>
                <a:cs typeface="+mn-cs"/>
              </a:defRPr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126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356600" y="25400"/>
            <a:ext cx="762000" cy="2730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>
                <a:solidFill>
                  <a:schemeClr val="bg1"/>
                </a:solidFill>
                <a:latin typeface="+mn-lt"/>
                <a:cs typeface="+mn-cs"/>
              </a:defRPr>
            </a:lvl1pPr>
          </a:lstStyle>
          <a:p>
            <a:pPr>
              <a:defRPr/>
            </a:pPr>
            <a:fld id="{5B19A15A-9FCA-4B07-BEC3-4A718672D2E8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7885959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198" r:id="rId1"/>
    <p:sldLayoutId id="2147484199" r:id="rId2"/>
    <p:sldLayoutId id="2147484200" r:id="rId3"/>
    <p:sldLayoutId id="2147484201" r:id="rId4"/>
    <p:sldLayoutId id="2147484202" r:id="rId5"/>
    <p:sldLayoutId id="2147484203" r:id="rId6"/>
    <p:sldLayoutId id="2147484204" r:id="rId7"/>
    <p:sldLayoutId id="2147484205" r:id="rId8"/>
    <p:sldLayoutId id="2147484206" r:id="rId9"/>
    <p:sldLayoutId id="2147484207" r:id="rId10"/>
    <p:sldLayoutId id="2147484208" r:id="rId1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5pPr>
      <a:lvl6pPr marL="457200" algn="ctr" rtl="0" fontAlgn="base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6pPr>
      <a:lvl7pPr marL="914400" algn="ctr" rtl="0" fontAlgn="base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7pPr>
      <a:lvl8pPr marL="1371600" algn="ctr" rtl="0" fontAlgn="base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8pPr>
      <a:lvl9pPr marL="1828800" algn="ctr" rtl="0" fontAlgn="base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9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0" y="0"/>
            <a:ext cx="9144000" cy="393700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title style</a:t>
            </a:r>
          </a:p>
        </p:txBody>
      </p:sp>
      <p:sp>
        <p:nvSpPr>
          <p:cNvPr id="614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text styles</a:t>
            </a:r>
          </a:p>
          <a:p>
            <a:pPr lvl="1"/>
            <a:r>
              <a:rPr lang="en-US" altLang="en-US" smtClean="0"/>
              <a:t>Second level</a:t>
            </a:r>
          </a:p>
          <a:p>
            <a:pPr lvl="2"/>
            <a:r>
              <a:rPr lang="en-US" altLang="en-US" smtClean="0"/>
              <a:t>Third level</a:t>
            </a:r>
          </a:p>
          <a:p>
            <a:pPr lvl="3"/>
            <a:r>
              <a:rPr lang="en-US" altLang="en-US" smtClean="0"/>
              <a:t>Fourth level</a:t>
            </a:r>
          </a:p>
          <a:p>
            <a:pPr lvl="4"/>
            <a:r>
              <a:rPr lang="en-US" altLang="en-US" smtClean="0"/>
              <a:t>Fifth level</a:t>
            </a:r>
          </a:p>
        </p:txBody>
      </p:sp>
      <p:sp>
        <p:nvSpPr>
          <p:cNvPr id="5124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>
                <a:solidFill>
                  <a:schemeClr val="tx1"/>
                </a:solidFill>
                <a:latin typeface="+mn-lt"/>
                <a:cs typeface="+mn-cs"/>
              </a:defRPr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125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>
                <a:solidFill>
                  <a:schemeClr val="tx1"/>
                </a:solidFill>
                <a:latin typeface="+mn-lt"/>
                <a:cs typeface="+mn-cs"/>
              </a:defRPr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126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356600" y="25400"/>
            <a:ext cx="762000" cy="2730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>
                <a:solidFill>
                  <a:schemeClr val="bg1"/>
                </a:solidFill>
                <a:latin typeface="+mn-lt"/>
                <a:cs typeface="+mn-cs"/>
              </a:defRPr>
            </a:lvl1pPr>
          </a:lstStyle>
          <a:p>
            <a:pPr>
              <a:defRPr/>
            </a:pPr>
            <a:fld id="{5B19A15A-9FCA-4B07-BEC3-4A718672D2E8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8737760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210" r:id="rId1"/>
    <p:sldLayoutId id="2147484211" r:id="rId2"/>
    <p:sldLayoutId id="2147484212" r:id="rId3"/>
    <p:sldLayoutId id="2147484213" r:id="rId4"/>
    <p:sldLayoutId id="2147484214" r:id="rId5"/>
    <p:sldLayoutId id="2147484215" r:id="rId6"/>
    <p:sldLayoutId id="2147484216" r:id="rId7"/>
    <p:sldLayoutId id="2147484217" r:id="rId8"/>
    <p:sldLayoutId id="2147484218" r:id="rId9"/>
    <p:sldLayoutId id="2147484219" r:id="rId10"/>
    <p:sldLayoutId id="2147484220" r:id="rId1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5pPr>
      <a:lvl6pPr marL="457200" algn="ctr" rtl="0" fontAlgn="base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6pPr>
      <a:lvl7pPr marL="914400" algn="ctr" rtl="0" fontAlgn="base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7pPr>
      <a:lvl8pPr marL="1371600" algn="ctr" rtl="0" fontAlgn="base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8pPr>
      <a:lvl9pPr marL="1828800" algn="ctr" rtl="0" fontAlgn="base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8.xml"/></Relationships>
</file>

<file path=ppt/slides/_rels/slide10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png"/><Relationship Id="rId1" Type="http://schemas.openxmlformats.org/officeDocument/2006/relationships/slideLayout" Target="../slideLayouts/slideLayout2.xml"/></Relationships>
</file>

<file path=ppt/slides/_rels/slide10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2.png"/><Relationship Id="rId1" Type="http://schemas.openxmlformats.org/officeDocument/2006/relationships/slideLayout" Target="../slideLayouts/slideLayout6.xml"/></Relationships>
</file>

<file path=ppt/slides/_rels/slide10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8.xml"/></Relationships>
</file>

<file path=ppt/slides/_rels/slide10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2.png"/><Relationship Id="rId1" Type="http://schemas.openxmlformats.org/officeDocument/2006/relationships/slideLayout" Target="../slideLayouts/slideLayout62.xml"/></Relationships>
</file>

<file path=ppt/slides/_rels/slide10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3.png"/><Relationship Id="rId1" Type="http://schemas.openxmlformats.org/officeDocument/2006/relationships/slideLayout" Target="../slideLayouts/slideLayout62.xml"/></Relationships>
</file>

<file path=ppt/slides/_rels/slide10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8.xml"/></Relationships>
</file>

<file path=ppt/slides/_rels/slide10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png"/><Relationship Id="rId1" Type="http://schemas.openxmlformats.org/officeDocument/2006/relationships/slideLayout" Target="../slideLayouts/slideLayout58.xml"/></Relationships>
</file>

<file path=ppt/slides/_rels/slide10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2.png"/><Relationship Id="rId1" Type="http://schemas.openxmlformats.org/officeDocument/2006/relationships/slideLayout" Target="../slideLayouts/slideLayout62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8.xml"/></Relationships>
</file>

<file path=ppt/slides/_rels/slide1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2.xml"/></Relationships>
</file>

<file path=ppt/slides/_rels/slide1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8.xml"/></Relationships>
</file>

<file path=ppt/slides/_rels/slide1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8.xml"/></Relationships>
</file>

<file path=ppt/slides/_rels/slide1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8.xml"/></Relationships>
</file>

<file path=ppt/slides/_rels/slide1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Layout" Target="../slideLayouts/slideLayout58.xml"/></Relationships>
</file>

<file path=ppt/slides/_rels/slide1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5.png"/><Relationship Id="rId1" Type="http://schemas.openxmlformats.org/officeDocument/2006/relationships/slideLayout" Target="../slideLayouts/slideLayout58.xml"/></Relationships>
</file>

<file path=ppt/slides/_rels/slide1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6.png"/><Relationship Id="rId1" Type="http://schemas.openxmlformats.org/officeDocument/2006/relationships/slideLayout" Target="../slideLayouts/slideLayout58.xml"/></Relationships>
</file>

<file path=ppt/slides/_rels/slide1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98.xml"/></Relationships>
</file>

<file path=ppt/slides/_rels/slide1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.png"/><Relationship Id="rId1" Type="http://schemas.openxmlformats.org/officeDocument/2006/relationships/slideLayout" Target="../slideLayouts/slideLayout2.xml"/></Relationships>
</file>

<file path=ppt/slides/_rels/slide12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41.xml"/></Relationships>
</file>

<file path=ppt/slides/_rels/slide1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9.xml"/></Relationships>
</file>

<file path=ppt/slides/_rels/slide1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5.xml"/></Relationships>
</file>

<file path=ppt/slides/_rels/slide1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5.xml"/></Relationships>
</file>

<file path=ppt/slides/_rels/slide1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5.xml"/></Relationships>
</file>

<file path=ppt/slides/_rels/slide1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.png"/><Relationship Id="rId1" Type="http://schemas.openxmlformats.org/officeDocument/2006/relationships/slideLayout" Target="../slideLayouts/slideLayout159.xml"/></Relationships>
</file>

<file path=ppt/slides/_rels/slide1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9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8.xml"/></Relationships>
</file>

<file path=ppt/slides/_rels/slide1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9.xml"/></Relationships>
</file>

<file path=ppt/slides/_rels/slide1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9.xml"/></Relationships>
</file>

<file path=ppt/slides/_rels/slide1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9.xml"/></Relationships>
</file>

<file path=ppt/slides/_rels/slide1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9.xml"/></Relationships>
</file>

<file path=ppt/slides/_rels/slide1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9.xml"/></Relationships>
</file>

<file path=ppt/slides/_rels/slide1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63.xml"/></Relationships>
</file>

<file path=ppt/slides/_rels/slide1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63.xml"/></Relationships>
</file>

<file path=ppt/slides/_rels/slide1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63.xml"/></Relationships>
</file>

<file path=ppt/slides/_rels/slide1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63.xml"/></Relationships>
</file>

<file path=ppt/slides/_rels/slide1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63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8.xml"/></Relationships>
</file>

<file path=ppt/slides/_rels/slide1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.png"/><Relationship Id="rId1" Type="http://schemas.openxmlformats.org/officeDocument/2006/relationships/slideLayout" Target="../slideLayouts/slideLayout163.xml"/></Relationships>
</file>

<file path=ppt/slides/_rels/slide1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8.png"/><Relationship Id="rId1" Type="http://schemas.openxmlformats.org/officeDocument/2006/relationships/slideLayout" Target="../slideLayouts/slideLayout163.xml"/></Relationships>
</file>

<file path=ppt/slides/_rels/slide14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41.xml"/></Relationships>
</file>

<file path=ppt/slides/_rels/slide14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30.xml"/></Relationships>
</file>

<file path=ppt/slides/_rels/slide1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0.xml"/></Relationships>
</file>

<file path=ppt/slides/_rels/slide1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9.xml"/></Relationships>
</file>

<file path=ppt/slides/_rels/slide1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9.xml"/></Relationships>
</file>

<file path=ppt/slides/_rels/slide14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176.xml"/></Relationships>
</file>

<file path=ppt/slides/_rels/slide1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9.xml"/></Relationships>
</file>

<file path=ppt/slides/_rels/slide149.xml.rels><?xml version="1.0" encoding="UTF-8" standalone="yes"?>
<Relationships xmlns="http://schemas.openxmlformats.org/package/2006/relationships"><Relationship Id="rId3" Type="http://schemas.openxmlformats.org/officeDocument/2006/relationships/hyperlink" Target="https://software.intel.com/sites/default/files/managed/cb/5c/intel_xeon_processor_e7-8800-4800_v3_product_family_overview.png" TargetMode="External"/><Relationship Id="rId2" Type="http://schemas.openxmlformats.org/officeDocument/2006/relationships/image" Target="../media/image39.png"/><Relationship Id="rId1" Type="http://schemas.openxmlformats.org/officeDocument/2006/relationships/slideLayout" Target="../slideLayouts/slideLayout25.xml"/><Relationship Id="rId4" Type="http://schemas.openxmlformats.org/officeDocument/2006/relationships/image" Target="../media/image40.png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8.xml"/></Relationships>
</file>

<file path=ppt/slides/_rels/slide1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5.xml"/></Relationships>
</file>

<file path=ppt/slides/_rels/slide151.xml.rels><?xml version="1.0" encoding="UTF-8" standalone="yes"?>
<Relationships xmlns="http://schemas.openxmlformats.org/package/2006/relationships"><Relationship Id="rId3" Type="http://schemas.openxmlformats.org/officeDocument/2006/relationships/hyperlink" Target="https://software.intel.com/sites/default/files/managed/cb/5c/intel_xeon_processor_e7-8800-4800_v3_product_family_overview.png" TargetMode="External"/><Relationship Id="rId2" Type="http://schemas.openxmlformats.org/officeDocument/2006/relationships/image" Target="../media/image39.png"/><Relationship Id="rId1" Type="http://schemas.openxmlformats.org/officeDocument/2006/relationships/slideLayout" Target="../slideLayouts/slideLayout25.xml"/><Relationship Id="rId4" Type="http://schemas.openxmlformats.org/officeDocument/2006/relationships/image" Target="../media/image40.png"/></Relationships>
</file>

<file path=ppt/slides/_rels/slide1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5.xml"/></Relationships>
</file>

<file path=ppt/slides/_rels/slide1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5.xml"/></Relationships>
</file>

<file path=ppt/slides/_rels/slide1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0.png"/><Relationship Id="rId2" Type="http://schemas.openxmlformats.org/officeDocument/2006/relationships/hyperlink" Target="https://software.intel.com/sites/default/files/managed/cb/5c/intel_xeon_processor_e7-8800-4800_v3_product_family_overview.png" TargetMode="External"/><Relationship Id="rId1" Type="http://schemas.openxmlformats.org/officeDocument/2006/relationships/slideLayout" Target="../slideLayouts/slideLayout25.xml"/></Relationships>
</file>

<file path=ppt/slides/_rels/slide1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0.png"/><Relationship Id="rId2" Type="http://schemas.openxmlformats.org/officeDocument/2006/relationships/hyperlink" Target="https://software.intel.com/sites/default/files/managed/cb/5c/intel_xeon_processor_e7-8800-4800_v3_product_family_overview.png" TargetMode="External"/><Relationship Id="rId1" Type="http://schemas.openxmlformats.org/officeDocument/2006/relationships/slideLayout" Target="../slideLayouts/slideLayout25.xml"/></Relationships>
</file>

<file path=ppt/slides/_rels/slide1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5.xml"/></Relationships>
</file>

<file path=ppt/slides/_rels/slide1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0.png"/><Relationship Id="rId2" Type="http://schemas.openxmlformats.org/officeDocument/2006/relationships/hyperlink" Target="https://software.intel.com/sites/default/files/managed/cb/5c/intel_xeon_processor_e7-8800-4800_v3_product_family_overview.png" TargetMode="External"/><Relationship Id="rId1" Type="http://schemas.openxmlformats.org/officeDocument/2006/relationships/slideLayout" Target="../slideLayouts/slideLayout25.xml"/></Relationships>
</file>

<file path=ppt/slides/_rels/slide1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5.xml"/></Relationships>
</file>

<file path=ppt/slides/_rels/slide1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5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8.xml"/></Relationships>
</file>

<file path=ppt/slides/_rels/slide16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5.xml"/></Relationships>
</file>

<file path=ppt/slides/_rels/slide16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5.xml"/></Relationships>
</file>

<file path=ppt/slides/_rels/slide16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5.xml"/></Relationships>
</file>

<file path=ppt/slides/_rels/slide16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5.xml"/></Relationships>
</file>

<file path=ppt/slides/_rels/slide1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1.png"/><Relationship Id="rId1" Type="http://schemas.openxmlformats.org/officeDocument/2006/relationships/slideLayout" Target="../slideLayouts/slideLayout25.xml"/></Relationships>
</file>

<file path=ppt/slides/_rels/slide16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3.png"/><Relationship Id="rId2" Type="http://schemas.openxmlformats.org/officeDocument/2006/relationships/image" Target="../media/image42.png"/><Relationship Id="rId1" Type="http://schemas.openxmlformats.org/officeDocument/2006/relationships/slideLayout" Target="../slideLayouts/slideLayout25.xml"/></Relationships>
</file>

<file path=ppt/slides/_rels/slide16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30.xml"/></Relationships>
</file>

<file path=ppt/slides/_rels/slide16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9.xml"/></Relationships>
</file>

<file path=ppt/slides/_rels/slide1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4.png"/><Relationship Id="rId1" Type="http://schemas.openxmlformats.org/officeDocument/2006/relationships/slideLayout" Target="../slideLayouts/slideLayout29.xml"/></Relationships>
</file>

<file path=ppt/slides/_rels/slide169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29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8.xml"/></Relationships>
</file>

<file path=ppt/slides/_rels/slide1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5.png"/><Relationship Id="rId1" Type="http://schemas.openxmlformats.org/officeDocument/2006/relationships/slideLayout" Target="../slideLayouts/slideLayout29.xml"/></Relationships>
</file>

<file path=ppt/slides/_rels/slide17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6.png"/><Relationship Id="rId1" Type="http://schemas.openxmlformats.org/officeDocument/2006/relationships/slideLayout" Target="../slideLayouts/slideLayout29.xml"/></Relationships>
</file>

<file path=ppt/slides/_rels/slide17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7.png"/><Relationship Id="rId1" Type="http://schemas.openxmlformats.org/officeDocument/2006/relationships/slideLayout" Target="../slideLayouts/slideLayout29.xml"/></Relationships>
</file>

<file path=ppt/slides/_rels/slide17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8.png"/><Relationship Id="rId1" Type="http://schemas.openxmlformats.org/officeDocument/2006/relationships/slideLayout" Target="../slideLayouts/slideLayout29.xml"/></Relationships>
</file>

<file path=ppt/slides/_rels/slide17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9.png"/><Relationship Id="rId1" Type="http://schemas.openxmlformats.org/officeDocument/2006/relationships/slideLayout" Target="../slideLayouts/slideLayout29.xml"/></Relationships>
</file>

<file path=ppt/slides/_rels/slide175.xml.rels><?xml version="1.0" encoding="UTF-8" standalone="yes"?>
<Relationships xmlns="http://schemas.openxmlformats.org/package/2006/relationships"><Relationship Id="rId2" Type="http://schemas.openxmlformats.org/officeDocument/2006/relationships/image" Target="../media/image50.png"/><Relationship Id="rId1" Type="http://schemas.openxmlformats.org/officeDocument/2006/relationships/slideLayout" Target="../slideLayouts/slideLayout29.xml"/></Relationships>
</file>

<file path=ppt/slides/_rels/slide17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30.xml"/></Relationships>
</file>

<file path=ppt/slides/_rels/slide17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9.xml"/></Relationships>
</file>

<file path=ppt/slides/_rels/slide17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1.jpeg"/><Relationship Id="rId2" Type="http://schemas.openxmlformats.org/officeDocument/2006/relationships/hyperlink" Target="http://hothardware.com/gallery/Article/2321?image=big_core.jpg" TargetMode="External"/><Relationship Id="rId1" Type="http://schemas.openxmlformats.org/officeDocument/2006/relationships/slideLayout" Target="../slideLayouts/slideLayout29.xml"/></Relationships>
</file>

<file path=ppt/slides/_rels/slide17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9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3.xml"/></Relationships>
</file>

<file path=ppt/slides/_rels/slide18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9.xml"/></Relationships>
</file>

<file path=ppt/slides/_rels/slide18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9.xml"/></Relationships>
</file>

<file path=ppt/slides/_rels/slide18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9.xml"/></Relationships>
</file>

<file path=ppt/slides/_rels/slide183.xml.rels><?xml version="1.0" encoding="UTF-8" standalone="yes"?>
<Relationships xmlns="http://schemas.openxmlformats.org/package/2006/relationships"><Relationship Id="rId2" Type="http://schemas.openxmlformats.org/officeDocument/2006/relationships/image" Target="../media/image52.png"/><Relationship Id="rId1" Type="http://schemas.openxmlformats.org/officeDocument/2006/relationships/slideLayout" Target="../slideLayouts/slideLayout29.xml"/></Relationships>
</file>

<file path=ppt/slides/_rels/slide18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9.xml"/></Relationships>
</file>

<file path=ppt/slides/_rels/slide185.xml.rels><?xml version="1.0" encoding="UTF-8" standalone="yes"?>
<Relationships xmlns="http://schemas.openxmlformats.org/package/2006/relationships"><Relationship Id="rId2" Type="http://schemas.openxmlformats.org/officeDocument/2006/relationships/image" Target="../media/image53.jpeg"/><Relationship Id="rId1" Type="http://schemas.openxmlformats.org/officeDocument/2006/relationships/slideLayout" Target="../slideLayouts/slideLayout29.xml"/></Relationships>
</file>

<file path=ppt/slides/_rels/slide186.xml.rels><?xml version="1.0" encoding="UTF-8" standalone="yes"?>
<Relationships xmlns="http://schemas.openxmlformats.org/package/2006/relationships"><Relationship Id="rId2" Type="http://schemas.openxmlformats.org/officeDocument/2006/relationships/image" Target="../media/image54.jpeg"/><Relationship Id="rId1" Type="http://schemas.openxmlformats.org/officeDocument/2006/relationships/slideLayout" Target="../slideLayouts/slideLayout29.xml"/></Relationships>
</file>

<file path=ppt/slides/_rels/slide187.xml.rels><?xml version="1.0" encoding="UTF-8" standalone="yes"?>
<Relationships xmlns="http://schemas.openxmlformats.org/package/2006/relationships"><Relationship Id="rId2" Type="http://schemas.openxmlformats.org/officeDocument/2006/relationships/image" Target="../media/image55.jpeg"/><Relationship Id="rId1" Type="http://schemas.openxmlformats.org/officeDocument/2006/relationships/slideLayout" Target="../slideLayouts/slideLayout29.xml"/></Relationships>
</file>

<file path=ppt/slides/_rels/slide188.xml.rels><?xml version="1.0" encoding="UTF-8" standalone="yes"?>
<Relationships xmlns="http://schemas.openxmlformats.org/package/2006/relationships"><Relationship Id="rId2" Type="http://schemas.openxmlformats.org/officeDocument/2006/relationships/image" Target="../media/image56.png"/><Relationship Id="rId1" Type="http://schemas.openxmlformats.org/officeDocument/2006/relationships/slideLayout" Target="../slideLayouts/slideLayout29.xml"/></Relationships>
</file>

<file path=ppt/slides/_rels/slide18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9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109.xml"/></Relationships>
</file>

<file path=ppt/slides/_rels/slide19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9.xml"/></Relationships>
</file>

<file path=ppt/slides/_rels/slide191.xml.rels><?xml version="1.0" encoding="UTF-8" standalone="yes"?>
<Relationships xmlns="http://schemas.openxmlformats.org/package/2006/relationships"><Relationship Id="rId2" Type="http://schemas.openxmlformats.org/officeDocument/2006/relationships/image" Target="../media/image57.png"/><Relationship Id="rId1" Type="http://schemas.openxmlformats.org/officeDocument/2006/relationships/slideLayout" Target="../slideLayouts/slideLayout25.xml"/></Relationships>
</file>

<file path=ppt/slides/_rels/slide19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9.xml"/></Relationships>
</file>

<file path=ppt/slides/_rels/slide19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9.png"/><Relationship Id="rId2" Type="http://schemas.openxmlformats.org/officeDocument/2006/relationships/image" Target="../media/image58.png"/><Relationship Id="rId1" Type="http://schemas.openxmlformats.org/officeDocument/2006/relationships/slideLayout" Target="../slideLayouts/slideLayout29.xml"/></Relationships>
</file>

<file path=ppt/slides/_rels/slide194.xml.rels><?xml version="1.0" encoding="UTF-8" standalone="yes"?>
<Relationships xmlns="http://schemas.openxmlformats.org/package/2006/relationships"><Relationship Id="rId2" Type="http://schemas.openxmlformats.org/officeDocument/2006/relationships/image" Target="../media/image60.png"/><Relationship Id="rId1" Type="http://schemas.openxmlformats.org/officeDocument/2006/relationships/slideLayout" Target="../slideLayouts/slideLayout29.xml"/></Relationships>
</file>

<file path=ppt/slides/_rels/slide195.xml.rels><?xml version="1.0" encoding="UTF-8" standalone="yes"?>
<Relationships xmlns="http://schemas.openxmlformats.org/package/2006/relationships"><Relationship Id="rId2" Type="http://schemas.openxmlformats.org/officeDocument/2006/relationships/image" Target="../media/image60.png"/><Relationship Id="rId1" Type="http://schemas.openxmlformats.org/officeDocument/2006/relationships/slideLayout" Target="../slideLayouts/slideLayout29.xml"/></Relationships>
</file>

<file path=ppt/slides/_rels/slide19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9.xml"/></Relationships>
</file>

<file path=ppt/slides/_rels/slide19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9.xml"/></Relationships>
</file>

<file path=ppt/slides/_rels/slide198.xml.rels><?xml version="1.0" encoding="UTF-8" standalone="yes"?>
<Relationships xmlns="http://schemas.openxmlformats.org/package/2006/relationships"><Relationship Id="rId2" Type="http://schemas.openxmlformats.org/officeDocument/2006/relationships/image" Target="../media/image61.png"/><Relationship Id="rId1" Type="http://schemas.openxmlformats.org/officeDocument/2006/relationships/slideLayout" Target="../slideLayouts/slideLayout29.xml"/></Relationships>
</file>

<file path=ppt/slides/_rels/slide19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9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30.xml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8.xml"/></Relationships>
</file>

<file path=ppt/slides/_rels/slide20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30.xml"/></Relationships>
</file>

<file path=ppt/slides/_rels/slide201.xml.rels><?xml version="1.0" encoding="UTF-8" standalone="yes"?>
<Relationships xmlns="http://schemas.openxmlformats.org/package/2006/relationships"><Relationship Id="rId2" Type="http://schemas.openxmlformats.org/officeDocument/2006/relationships/image" Target="../media/image62.jpeg"/><Relationship Id="rId1" Type="http://schemas.openxmlformats.org/officeDocument/2006/relationships/slideLayout" Target="../slideLayouts/slideLayout29.xml"/></Relationships>
</file>

<file path=ppt/slides/_rels/slide202.xml.rels><?xml version="1.0" encoding="UTF-8" standalone="yes"?>
<Relationships xmlns="http://schemas.openxmlformats.org/package/2006/relationships"><Relationship Id="rId2" Type="http://schemas.openxmlformats.org/officeDocument/2006/relationships/image" Target="../media/image63.png"/><Relationship Id="rId1" Type="http://schemas.openxmlformats.org/officeDocument/2006/relationships/slideLayout" Target="../slideLayouts/slideLayout40.xml"/></Relationships>
</file>

<file path=ppt/slides/_rels/slide20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0.xml"/></Relationships>
</file>

<file path=ppt/slides/_rels/slide204.xml.rels><?xml version="1.0" encoding="UTF-8" standalone="yes"?>
<Relationships xmlns="http://schemas.openxmlformats.org/package/2006/relationships"><Relationship Id="rId2" Type="http://schemas.openxmlformats.org/officeDocument/2006/relationships/image" Target="../media/image64.png"/><Relationship Id="rId1" Type="http://schemas.openxmlformats.org/officeDocument/2006/relationships/slideLayout" Target="../slideLayouts/slideLayout40.xml"/></Relationships>
</file>

<file path=ppt/slides/_rels/slide205.xml.rels><?xml version="1.0" encoding="UTF-8" standalone="yes"?>
<Relationships xmlns="http://schemas.openxmlformats.org/package/2006/relationships"><Relationship Id="rId2" Type="http://schemas.openxmlformats.org/officeDocument/2006/relationships/image" Target="../media/image65.png"/><Relationship Id="rId1" Type="http://schemas.openxmlformats.org/officeDocument/2006/relationships/slideLayout" Target="../slideLayouts/slideLayout40.xml"/></Relationships>
</file>

<file path=ppt/slides/_rels/slide20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0.xml"/></Relationships>
</file>

<file path=ppt/slides/_rels/slide207.xml.rels><?xml version="1.0" encoding="UTF-8" standalone="yes"?>
<Relationships xmlns="http://schemas.openxmlformats.org/package/2006/relationships"><Relationship Id="rId2" Type="http://schemas.openxmlformats.org/officeDocument/2006/relationships/image" Target="../media/image66.png"/><Relationship Id="rId1" Type="http://schemas.openxmlformats.org/officeDocument/2006/relationships/slideLayout" Target="../slideLayouts/slideLayout40.xml"/></Relationships>
</file>

<file path=ppt/slides/_rels/slide20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0.xml"/></Relationships>
</file>

<file path=ppt/slides/_rels/slide20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41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120.xml"/></Relationships>
</file>

<file path=ppt/slides/_rels/slide2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30.xml"/></Relationships>
</file>

<file path=ppt/slides/_rels/slide2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9.xml"/></Relationships>
</file>

<file path=ppt/slides/_rels/slide2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67.jpeg"/><Relationship Id="rId1" Type="http://schemas.openxmlformats.org/officeDocument/2006/relationships/slideLayout" Target="../slideLayouts/slideLayout51.xml"/></Relationships>
</file>

<file path=ppt/slides/_rels/slide2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63.png"/><Relationship Id="rId1" Type="http://schemas.openxmlformats.org/officeDocument/2006/relationships/slideLayout" Target="../slideLayouts/slideLayout51.xml"/></Relationships>
</file>

<file path=ppt/slides/_rels/slide2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1.xml"/></Relationships>
</file>

<file path=ppt/slides/_rels/slide2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51.xml"/></Relationships>
</file>

<file path=ppt/slides/_rels/slide2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68.png"/><Relationship Id="rId1" Type="http://schemas.openxmlformats.org/officeDocument/2006/relationships/slideLayout" Target="../slideLayouts/slideLayout51.xml"/></Relationships>
</file>

<file path=ppt/slides/_rels/slide2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1.xml"/></Relationships>
</file>

<file path=ppt/slides/_rels/slide2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Layout" Target="../slideLayouts/slideLayout51.xml"/></Relationships>
</file>

<file path=ppt/slides/_rels/slide2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51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8.xml"/></Relationships>
</file>

<file path=ppt/slides/_rels/slide2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51.xml"/></Relationships>
</file>

<file path=ppt/slides/_rels/slide2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69.png"/><Relationship Id="rId1" Type="http://schemas.openxmlformats.org/officeDocument/2006/relationships/slideLayout" Target="../slideLayouts/slideLayout51.xml"/></Relationships>
</file>

<file path=ppt/slides/_rels/slide2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51.xml"/></Relationships>
</file>

<file path=ppt/slides/_rels/slide2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70.png"/><Relationship Id="rId1" Type="http://schemas.openxmlformats.org/officeDocument/2006/relationships/slideLayout" Target="../slideLayouts/slideLayout51.xml"/></Relationships>
</file>

<file path=ppt/slides/_rels/slide2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71.png"/><Relationship Id="rId1" Type="http://schemas.openxmlformats.org/officeDocument/2006/relationships/slideLayout" Target="../slideLayouts/slideLayout51.xml"/></Relationships>
</file>

<file path=ppt/slides/_rels/slide2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72.png"/><Relationship Id="rId1" Type="http://schemas.openxmlformats.org/officeDocument/2006/relationships/slideLayout" Target="../slideLayouts/slideLayout51.xml"/></Relationships>
</file>

<file path=ppt/slides/_rels/slide2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72.png"/><Relationship Id="rId1" Type="http://schemas.openxmlformats.org/officeDocument/2006/relationships/slideLayout" Target="../slideLayouts/slideLayout51.xml"/></Relationships>
</file>

<file path=ppt/slides/_rels/slide2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73.png"/><Relationship Id="rId1" Type="http://schemas.openxmlformats.org/officeDocument/2006/relationships/slideLayout" Target="../slideLayouts/slideLayout51.xml"/></Relationships>
</file>

<file path=ppt/slides/_rels/slide2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74.png"/><Relationship Id="rId1" Type="http://schemas.openxmlformats.org/officeDocument/2006/relationships/slideLayout" Target="../slideLayouts/slideLayout51.xml"/></Relationships>
</file>

<file path=ppt/slides/_rels/slide2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75.png"/><Relationship Id="rId1" Type="http://schemas.openxmlformats.org/officeDocument/2006/relationships/slideLayout" Target="../slideLayouts/slideLayout51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8.xml"/></Relationships>
</file>

<file path=ppt/slides/_rels/slide23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30.xml"/></Relationships>
</file>

<file path=ppt/slides/_rels/slide23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30.xml"/></Relationships>
</file>

<file path=ppt/slides/_rels/slide2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29.xml"/></Relationships>
</file>

<file path=ppt/slides/_rels/slide2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76.png"/><Relationship Id="rId1" Type="http://schemas.openxmlformats.org/officeDocument/2006/relationships/slideLayout" Target="../slideLayouts/slideLayout29.xml"/></Relationships>
</file>

<file path=ppt/slides/_rels/slide2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77.png"/><Relationship Id="rId1" Type="http://schemas.openxmlformats.org/officeDocument/2006/relationships/slideLayout" Target="../slideLayouts/slideLayout29.xml"/></Relationships>
</file>

<file path=ppt/slides/_rels/slide2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78.png"/><Relationship Id="rId1" Type="http://schemas.openxmlformats.org/officeDocument/2006/relationships/slideLayout" Target="../slideLayouts/slideLayout29.xml"/></Relationships>
</file>

<file path=ppt/slides/_rels/slide2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78.png"/><Relationship Id="rId1" Type="http://schemas.openxmlformats.org/officeDocument/2006/relationships/slideLayout" Target="../slideLayouts/slideLayout29.xml"/></Relationships>
</file>

<file path=ppt/slides/_rels/slide2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79.png"/><Relationship Id="rId1" Type="http://schemas.openxmlformats.org/officeDocument/2006/relationships/slideLayout" Target="../slideLayouts/slideLayout40.xml"/></Relationships>
</file>

<file path=ppt/slides/_rels/slide2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80.png"/><Relationship Id="rId1" Type="http://schemas.openxmlformats.org/officeDocument/2006/relationships/slideLayout" Target="../slideLayouts/slideLayout40.xml"/></Relationships>
</file>

<file path=ppt/slides/_rels/slide2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80.png"/><Relationship Id="rId1" Type="http://schemas.openxmlformats.org/officeDocument/2006/relationships/slideLayout" Target="../slideLayouts/slideLayout40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wmf"/><Relationship Id="rId1" Type="http://schemas.openxmlformats.org/officeDocument/2006/relationships/slideLayout" Target="../slideLayouts/slideLayout58.xml"/></Relationships>
</file>

<file path=ppt/slides/_rels/slide2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81.jpeg"/><Relationship Id="rId1" Type="http://schemas.openxmlformats.org/officeDocument/2006/relationships/slideLayout" Target="../slideLayouts/slideLayout40.xml"/></Relationships>
</file>

<file path=ppt/slides/_rels/slide2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82.png"/><Relationship Id="rId1" Type="http://schemas.openxmlformats.org/officeDocument/2006/relationships/slideLayout" Target="../slideLayouts/slideLayout40.xml"/></Relationships>
</file>

<file path=ppt/slides/_rels/slide2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0.xml"/></Relationships>
</file>

<file path=ppt/slides/_rels/slide2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83.png"/><Relationship Id="rId1" Type="http://schemas.openxmlformats.org/officeDocument/2006/relationships/slideLayout" Target="../slideLayouts/slideLayout51.xml"/></Relationships>
</file>

<file path=ppt/slides/_rels/slide2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84.png"/><Relationship Id="rId1" Type="http://schemas.openxmlformats.org/officeDocument/2006/relationships/slideLayout" Target="../slideLayouts/slideLayout51.xml"/></Relationships>
</file>

<file path=ppt/slides/_rels/slide24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30.xml"/></Relationships>
</file>

<file path=ppt/slides/_rels/slide2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86.png"/><Relationship Id="rId2" Type="http://schemas.openxmlformats.org/officeDocument/2006/relationships/image" Target="../media/image85.png"/><Relationship Id="rId1" Type="http://schemas.openxmlformats.org/officeDocument/2006/relationships/slideLayout" Target="../slideLayouts/slideLayout51.xml"/></Relationships>
</file>

<file path=ppt/slides/_rels/slide2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87.png"/><Relationship Id="rId1" Type="http://schemas.openxmlformats.org/officeDocument/2006/relationships/slideLayout" Target="../slideLayouts/slideLayout51.xml"/></Relationships>
</file>

<file path=ppt/slides/_rels/slide2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1.xml"/></Relationships>
</file>

<file path=ppt/slides/_rels/slide24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30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wmf"/><Relationship Id="rId1" Type="http://schemas.openxmlformats.org/officeDocument/2006/relationships/slideLayout" Target="../slideLayouts/slideLayout58.xml"/></Relationships>
</file>

<file path=ppt/slides/_rels/slide2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1.xml"/></Relationships>
</file>

<file path=ppt/slides/_rels/slide2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88.png"/><Relationship Id="rId1" Type="http://schemas.openxmlformats.org/officeDocument/2006/relationships/slideLayout" Target="../slideLayouts/slideLayout51.xml"/></Relationships>
</file>

<file path=ppt/slides/_rels/slide2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89.png"/><Relationship Id="rId1" Type="http://schemas.openxmlformats.org/officeDocument/2006/relationships/slideLayout" Target="../slideLayouts/slideLayout51.xml"/></Relationships>
</file>

<file path=ppt/slides/_rels/slide2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90.png"/><Relationship Id="rId1" Type="http://schemas.openxmlformats.org/officeDocument/2006/relationships/slideLayout" Target="../slideLayouts/slideLayout51.xml"/></Relationships>
</file>

<file path=ppt/slides/_rels/slide2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92.png"/><Relationship Id="rId2" Type="http://schemas.openxmlformats.org/officeDocument/2006/relationships/image" Target="../media/image91.png"/><Relationship Id="rId1" Type="http://schemas.openxmlformats.org/officeDocument/2006/relationships/slideLayout" Target="../slideLayouts/slideLayout51.xml"/></Relationships>
</file>

<file path=ppt/slides/_rels/slide2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93.png"/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51.xml"/></Relationships>
</file>

<file path=ppt/slides/_rels/slide2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94.png"/><Relationship Id="rId1" Type="http://schemas.openxmlformats.org/officeDocument/2006/relationships/slideLayout" Target="../slideLayouts/slideLayout51.xml"/></Relationships>
</file>

<file path=ppt/slides/_rels/slide25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30.xml"/></Relationships>
</file>

<file path=ppt/slides/_rels/slide2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95.png"/><Relationship Id="rId1" Type="http://schemas.openxmlformats.org/officeDocument/2006/relationships/slideLayout" Target="../slideLayouts/slideLayout51.xml"/></Relationships>
</file>

<file path=ppt/slides/_rels/slide2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1.xml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142.xml"/></Relationships>
</file>

<file path=ppt/slides/_rels/slide26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1.xml"/></Relationships>
</file>

<file path=ppt/slides/_rels/slide26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1.xml"/></Relationships>
</file>

<file path=ppt/slides/_rels/slide26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1.xml"/></Relationships>
</file>

<file path=ppt/slides/_rels/slide2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96.png"/><Relationship Id="rId1" Type="http://schemas.openxmlformats.org/officeDocument/2006/relationships/slideLayout" Target="../slideLayouts/slideLayout51.xml"/></Relationships>
</file>

<file path=ppt/slides/_rels/slide2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97.png"/><Relationship Id="rId1" Type="http://schemas.openxmlformats.org/officeDocument/2006/relationships/slideLayout" Target="../slideLayouts/slideLayout51.xml"/></Relationships>
</file>

<file path=ppt/slides/_rels/slide265.xml.rels><?xml version="1.0" encoding="UTF-8" standalone="yes"?>
<Relationships xmlns="http://schemas.openxmlformats.org/package/2006/relationships"><Relationship Id="rId2" Type="http://schemas.openxmlformats.org/officeDocument/2006/relationships/image" Target="../media/image98.png"/><Relationship Id="rId1" Type="http://schemas.openxmlformats.org/officeDocument/2006/relationships/slideLayout" Target="../slideLayouts/slideLayout51.xml"/></Relationships>
</file>

<file path=ppt/slides/_rels/slide2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99.png"/><Relationship Id="rId1" Type="http://schemas.openxmlformats.org/officeDocument/2006/relationships/slideLayout" Target="../slideLayouts/slideLayout51.xml"/></Relationships>
</file>

<file path=ppt/slides/_rels/slide26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0.png"/><Relationship Id="rId1" Type="http://schemas.openxmlformats.org/officeDocument/2006/relationships/slideLayout" Target="../slideLayouts/slideLayout51.xml"/></Relationships>
</file>

<file path=ppt/slides/_rels/slide26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30.xml"/></Relationships>
</file>

<file path=ppt/slides/_rels/slide269.xml.rels><?xml version="1.0" encoding="UTF-8" standalone="yes"?>
<Relationships xmlns="http://schemas.openxmlformats.org/package/2006/relationships"><Relationship Id="rId2" Type="http://schemas.openxmlformats.org/officeDocument/2006/relationships/image" Target="../media/image85.png"/><Relationship Id="rId1" Type="http://schemas.openxmlformats.org/officeDocument/2006/relationships/slideLayout" Target="../slideLayouts/slideLayout51.xml"/></Relationships>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0.xml"/></Relationships>
</file>

<file path=ppt/slides/_rels/slide2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68.png"/><Relationship Id="rId1" Type="http://schemas.openxmlformats.org/officeDocument/2006/relationships/slideLayout" Target="../slideLayouts/slideLayout51.xml"/></Relationships>
</file>

<file path=ppt/slides/_rels/slide27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1.xml"/></Relationships>
</file>

<file path=ppt/slides/_rels/slide27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1.xml"/></Relationships>
</file>

<file path=ppt/slides/_rels/slide27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1.xml"/></Relationships>
</file>

<file path=ppt/slides/_rels/slide27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2.png"/><Relationship Id="rId2" Type="http://schemas.openxmlformats.org/officeDocument/2006/relationships/image" Target="../media/image101.png"/><Relationship Id="rId1" Type="http://schemas.openxmlformats.org/officeDocument/2006/relationships/slideLayout" Target="../slideLayouts/slideLayout51.xml"/><Relationship Id="rId4" Type="http://schemas.openxmlformats.org/officeDocument/2006/relationships/image" Target="../media/image103.jpg"/></Relationships>
</file>

<file path=ppt/slides/_rels/slide27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jpeg"/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51.xml"/><Relationship Id="rId4" Type="http://schemas.openxmlformats.org/officeDocument/2006/relationships/image" Target="../media/image17.png"/></Relationships>
</file>

<file path=ppt/slides/_rels/slide27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4.png"/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51.xml"/></Relationships>
</file>

<file path=ppt/slides/_rels/slide27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51.xml"/></Relationships>
</file>

<file path=ppt/slides/_rels/slide27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30.xml"/></Relationships>
</file>

<file path=ppt/slides/_rels/slide27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5.png"/><Relationship Id="rId1" Type="http://schemas.openxmlformats.org/officeDocument/2006/relationships/slideLayout" Target="../slideLayouts/slideLayout51.xml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0.xml"/></Relationships>
</file>

<file path=ppt/slides/_rels/slide28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6.png"/><Relationship Id="rId1" Type="http://schemas.openxmlformats.org/officeDocument/2006/relationships/slideLayout" Target="../slideLayouts/slideLayout51.xml"/></Relationships>
</file>

<file path=ppt/slides/_rels/slide28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7.png"/><Relationship Id="rId1" Type="http://schemas.openxmlformats.org/officeDocument/2006/relationships/slideLayout" Target="../slideLayouts/slideLayout51.xml"/></Relationships>
</file>

<file path=ppt/slides/_rels/slide28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1.xml"/></Relationships>
</file>

<file path=ppt/slides/_rels/slide28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7.xml"/></Relationships>
</file>

<file path=ppt/slides/_rels/slide28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8.png"/><Relationship Id="rId1" Type="http://schemas.openxmlformats.org/officeDocument/2006/relationships/slideLayout" Target="../slideLayouts/slideLayout47.xml"/></Relationships>
</file>

<file path=ppt/slides/_rels/slide28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9.png"/><Relationship Id="rId1" Type="http://schemas.openxmlformats.org/officeDocument/2006/relationships/slideLayout" Target="../slideLayouts/slideLayout51.xml"/></Relationships>
</file>

<file path=ppt/slides/_rels/slide28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0.png"/><Relationship Id="rId1" Type="http://schemas.openxmlformats.org/officeDocument/2006/relationships/slideLayout" Target="../slideLayouts/slideLayout51.xml"/></Relationships>
</file>

<file path=ppt/slides/_rels/slide28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30.xml"/></Relationships>
</file>

<file path=ppt/slides/_rels/slide28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1.png"/><Relationship Id="rId1" Type="http://schemas.openxmlformats.org/officeDocument/2006/relationships/slideLayout" Target="../slideLayouts/slideLayout51.xml"/></Relationships>
</file>

<file path=ppt/slides/_rels/slide28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5.xml"/><Relationship Id="rId1" Type="http://schemas.openxmlformats.org/officeDocument/2006/relationships/slideLayout" Target="../slideLayouts/slideLayout30.xml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0.xml"/></Relationships>
</file>

<file path=ppt/slides/_rels/slide29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3.png"/><Relationship Id="rId2" Type="http://schemas.openxmlformats.org/officeDocument/2006/relationships/image" Target="../media/image112.png"/><Relationship Id="rId1" Type="http://schemas.openxmlformats.org/officeDocument/2006/relationships/slideLayout" Target="../slideLayouts/slideLayout51.xml"/></Relationships>
</file>

<file path=ppt/slides/_rels/slide29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1.xml"/></Relationships>
</file>

<file path=ppt/slides/_rels/slide29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4.png"/><Relationship Id="rId1" Type="http://schemas.openxmlformats.org/officeDocument/2006/relationships/slideLayout" Target="../slideLayouts/slideLayout51.xml"/></Relationships>
</file>

<file path=ppt/slides/_rels/slide29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5.png"/><Relationship Id="rId1" Type="http://schemas.openxmlformats.org/officeDocument/2006/relationships/slideLayout" Target="../slideLayouts/slideLayout51.xml"/></Relationships>
</file>

<file path=ppt/slides/_rels/slide29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1.xml"/></Relationships>
</file>

<file path=ppt/slides/_rels/slide29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6.png"/><Relationship Id="rId1" Type="http://schemas.openxmlformats.org/officeDocument/2006/relationships/slideLayout" Target="../slideLayouts/slideLayout51.xml"/></Relationships>
</file>

<file path=ppt/slides/_rels/slide29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1.xml"/></Relationships>
</file>

<file path=ppt/slides/_rels/slide29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7.png"/><Relationship Id="rId1" Type="http://schemas.openxmlformats.org/officeDocument/2006/relationships/slideLayout" Target="../slideLayouts/slideLayout51.xml"/></Relationships>
</file>

<file path=ppt/slides/_rels/slide29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9.jpeg"/><Relationship Id="rId2" Type="http://schemas.openxmlformats.org/officeDocument/2006/relationships/image" Target="../media/image118.png"/><Relationship Id="rId1" Type="http://schemas.openxmlformats.org/officeDocument/2006/relationships/slideLayout" Target="../slideLayouts/slideLayout51.xml"/></Relationships>
</file>

<file path=ppt/slides/_rels/slide29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1.png"/><Relationship Id="rId1" Type="http://schemas.openxmlformats.org/officeDocument/2006/relationships/slideLayout" Target="../slideLayouts/slideLayout51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9.xml"/></Relationships>
</file>

<file path=ppt/slides/_rels/slide3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131.xml"/></Relationships>
</file>

<file path=ppt/slides/_rels/slide30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6.xml"/><Relationship Id="rId1" Type="http://schemas.openxmlformats.org/officeDocument/2006/relationships/slideLayout" Target="../slideLayouts/slideLayout30.xml"/></Relationships>
</file>

<file path=ppt/slides/_rels/slide30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2.png"/><Relationship Id="rId1" Type="http://schemas.openxmlformats.org/officeDocument/2006/relationships/slideLayout" Target="../slideLayouts/slideLayout51.xml"/></Relationships>
</file>

<file path=ppt/slides/_rels/slide30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2.png"/><Relationship Id="rId1" Type="http://schemas.openxmlformats.org/officeDocument/2006/relationships/slideLayout" Target="../slideLayouts/slideLayout51.xml"/></Relationships>
</file>

<file path=ppt/slides/_rels/slide30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3.png"/><Relationship Id="rId1" Type="http://schemas.openxmlformats.org/officeDocument/2006/relationships/slideLayout" Target="../slideLayouts/slideLayout51.xml"/></Relationships>
</file>

<file path=ppt/slides/_rels/slide30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4.png"/><Relationship Id="rId1" Type="http://schemas.openxmlformats.org/officeDocument/2006/relationships/slideLayout" Target="../slideLayouts/slideLayout51.xml"/></Relationships>
</file>

<file path=ppt/slides/_rels/slide30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5.png"/><Relationship Id="rId1" Type="http://schemas.openxmlformats.org/officeDocument/2006/relationships/slideLayout" Target="../slideLayouts/slideLayout29.xml"/></Relationships>
</file>

<file path=ppt/slides/_rels/slide30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7.xml"/><Relationship Id="rId1" Type="http://schemas.openxmlformats.org/officeDocument/2006/relationships/slideLayout" Target="../slideLayouts/slideLayout30.xml"/></Relationships>
</file>

<file path=ppt/slides/_rels/slide30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0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0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0.xml"/></Relationships>
</file>

<file path=ppt/slides/_rels/slide3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70.xml"/></Relationships>
</file>

<file path=ppt/slides/_rels/slide3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6.png"/><Relationship Id="rId1" Type="http://schemas.openxmlformats.org/officeDocument/2006/relationships/slideLayout" Target="../slideLayouts/slideLayout186.xml"/></Relationships>
</file>

<file path=ppt/slides/_rels/slide3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6.xml"/></Relationships>
</file>

<file path=ppt/slides/_rels/slide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6.xml"/></Relationships>
</file>

<file path=ppt/slides/_rels/slide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hyperlink" Target="https://communities.intel.com/servlet/JiveServlet/showImage/38-14184-32685/New+Number+Construct-+Detailed.png" TargetMode="External"/><Relationship Id="rId1" Type="http://schemas.openxmlformats.org/officeDocument/2006/relationships/slideLayout" Target="../slideLayouts/slideLayout70.xml"/></Relationships>
</file>

<file path=ppt/slides/_rels/slide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0.xml"/></Relationships>
</file>

<file path=ppt/slides/_rels/slide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5.xml"/></Relationships>
</file>

<file path=ppt/slides/_rels/slide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9.xml"/></Relationships>
</file>

<file path=ppt/slides/_rels/slide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5.xml"/></Relationships>
</file>

<file path=ppt/slides/_rels/slide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29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87.xml"/></Relationships>
</file>

<file path=ppt/slides/_rels/slide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9.xml"/></Relationships>
</file>

<file path=ppt/slides/_rels/slide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9.xml"/></Relationships>
</file>

<file path=ppt/slides/_rels/slide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Layout" Target="../slideLayouts/slideLayout29.xml"/></Relationships>
</file>

<file path=ppt/slides/_rels/slide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29.xml"/></Relationships>
</file>

<file path=ppt/slides/_rels/slide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29.xml"/></Relationships>
</file>

<file path=ppt/slides/_rels/slide4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153.xml"/></Relationships>
</file>

<file path=ppt/slides/_rels/slide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5.xml"/></Relationships>
</file>

<file path=ppt/slides/_rels/slide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0.xml"/></Relationships>
</file>

<file path=ppt/slides/_rels/slide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wmf"/><Relationship Id="rId1" Type="http://schemas.openxmlformats.org/officeDocument/2006/relationships/slideLayout" Target="../slideLayouts/slideLayout25.xml"/></Relationships>
</file>

<file path=ppt/slides/_rels/slide4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30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30.xml"/></Relationships>
</file>

<file path=ppt/slides/_rels/slide5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41.xml"/></Relationships>
</file>

<file path=ppt/slides/_rels/slide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9.xml"/></Relationships>
</file>

<file path=ppt/slides/_rels/slide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0.xml"/></Relationships>
</file>

<file path=ppt/slides/_rels/slide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9.xml"/></Relationships>
</file>

<file path=ppt/slides/_rels/slide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9.xml"/></Relationships>
</file>

<file path=ppt/slides/_rels/slide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9.xml"/></Relationships>
</file>

<file path=ppt/slides/_rels/slide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9.xml"/></Relationships>
</file>

<file path=ppt/slides/_rels/slide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9.xml"/></Relationships>
</file>

<file path=ppt/slides/_rels/slide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9.xml"/></Relationships>
</file>

<file path=ppt/slides/_rels/slide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0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58.xml"/></Relationships>
</file>

<file path=ppt/slides/_rels/slide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wmf"/><Relationship Id="rId1" Type="http://schemas.openxmlformats.org/officeDocument/2006/relationships/slideLayout" Target="../slideLayouts/slideLayout25.xml"/></Relationships>
</file>

<file path=ppt/slides/_rels/slide6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9.xml"/></Relationships>
</file>

<file path=ppt/slides/_rels/slide6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9.xml"/></Relationships>
</file>

<file path=ppt/slides/_rels/slide6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5.xml"/></Relationships>
</file>

<file path=ppt/slides/_rels/slide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9.xml"/></Relationships>
</file>

<file path=ppt/slides/_rels/slide6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5.xml"/></Relationships>
</file>

<file path=ppt/slides/_rels/slide6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5.xml"/></Relationships>
</file>

<file path=ppt/slides/_rels/slide6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9.xml"/></Relationships>
</file>

<file path=ppt/slides/_rels/slide6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97.xml"/></Relationships>
</file>

<file path=ppt/slides/_rels/slide6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97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58.xml"/></Relationships>
</file>

<file path=ppt/slides/_rels/slide7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97.xml"/></Relationships>
</file>

<file path=ppt/slides/_rels/slide7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41.xml"/></Relationships>
</file>

<file path=ppt/slides/_rels/slide7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97.xml"/></Relationships>
</file>

<file path=ppt/slides/_rels/slide7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97.xml"/></Relationships>
</file>

<file path=ppt/slides/_rels/slide7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97.xml"/></Relationships>
</file>

<file path=ppt/slides/_rels/slide7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97.xml"/></Relationships>
</file>

<file path=ppt/slides/_rels/slide7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2.xml"/></Relationships>
</file>

<file path=ppt/slides/_rels/slide7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8.xml"/></Relationships>
</file>

<file path=ppt/slides/_rels/slide8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jpe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6.xml"/><Relationship Id="rId4" Type="http://schemas.openxmlformats.org/officeDocument/2006/relationships/image" Target="../media/image17.png"/></Relationships>
</file>

<file path=ppt/slides/_rels/slide8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jpeg"/><Relationship Id="rId2" Type="http://schemas.openxmlformats.org/officeDocument/2006/relationships/hyperlink" Target="http://www.hardwaresecrets.com/fullimage.php?image=2755" TargetMode="External"/><Relationship Id="rId1" Type="http://schemas.openxmlformats.org/officeDocument/2006/relationships/slideLayout" Target="../slideLayouts/slideLayout6.xml"/></Relationships>
</file>

<file path=ppt/slides/_rels/slide8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0.png"/><Relationship Id="rId2" Type="http://schemas.openxmlformats.org/officeDocument/2006/relationships/image" Target="../media/image150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180.png"/><Relationship Id="rId4" Type="http://schemas.openxmlformats.org/officeDocument/2006/relationships/image" Target="../media/image19.png"/></Relationships>
</file>

<file path=ppt/slides/_rels/slide8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0.png"/><Relationship Id="rId2" Type="http://schemas.openxmlformats.org/officeDocument/2006/relationships/image" Target="../media/image20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201.png"/><Relationship Id="rId4" Type="http://schemas.openxmlformats.org/officeDocument/2006/relationships/image" Target="../media/image130.png"/></Relationships>
</file>

<file path=ppt/slides/_rels/slide8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png"/><Relationship Id="rId7" Type="http://schemas.openxmlformats.org/officeDocument/2006/relationships/image" Target="../media/image24.png"/><Relationship Id="rId2" Type="http://schemas.openxmlformats.org/officeDocument/2006/relationships/image" Target="../media/image21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3.png"/><Relationship Id="rId5" Type="http://schemas.openxmlformats.org/officeDocument/2006/relationships/image" Target="../media/image210.png"/><Relationship Id="rId4" Type="http://schemas.openxmlformats.org/officeDocument/2006/relationships/image" Target="../media/image200.png"/></Relationships>
</file>

<file path=ppt/slides/_rels/slide8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58.xml"/></Relationships>
</file>

<file path=ppt/slides/_rels/slide9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png"/><Relationship Id="rId2" Type="http://schemas.openxmlformats.org/officeDocument/2006/relationships/image" Target="../media/image25.png"/><Relationship Id="rId1" Type="http://schemas.openxmlformats.org/officeDocument/2006/relationships/slideLayout" Target="../slideLayouts/slideLayout2.xml"/></Relationships>
</file>

<file path=ppt/slides/_rels/slide9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7.png"/><Relationship Id="rId1" Type="http://schemas.openxmlformats.org/officeDocument/2006/relationships/slideLayout" Target="../slideLayouts/slideLayout2.xml"/></Relationships>
</file>

<file path=ppt/slides/_rels/slide9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png"/><Relationship Id="rId1" Type="http://schemas.openxmlformats.org/officeDocument/2006/relationships/slideLayout" Target="../slideLayouts/slideLayout2.xml"/></Relationships>
</file>

<file path=ppt/slides/_rels/slide9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9.png"/><Relationship Id="rId1" Type="http://schemas.openxmlformats.org/officeDocument/2006/relationships/slideLayout" Target="../slideLayouts/slideLayout6.xml"/></Relationships>
</file>

<file path=ppt/slides/_rels/slide9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png"/><Relationship Id="rId1" Type="http://schemas.openxmlformats.org/officeDocument/2006/relationships/slideLayout" Target="../slideLayouts/slideLayout6.xml"/></Relationships>
</file>

<file path=ppt/slides/_rels/slide9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182F76"/>
            </a:gs>
            <a:gs pos="100000">
              <a:srgbClr val="3366FF"/>
            </a:gs>
          </a:gsLst>
          <a:lin ang="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62" name="Rectangle 2"/>
          <p:cNvSpPr>
            <a:spLocks noGrp="1" noChangeArrowheads="1"/>
          </p:cNvSpPr>
          <p:nvPr>
            <p:ph type="subTitle" idx="1"/>
          </p:nvPr>
        </p:nvSpPr>
        <p:spPr>
          <a:xfrm>
            <a:off x="1187450" y="2997200"/>
            <a:ext cx="6705600" cy="3268663"/>
          </a:xfrm>
        </p:spPr>
        <p:txBody>
          <a:bodyPr/>
          <a:lstStyle/>
          <a:p>
            <a:pPr eaLnBrk="1" hangingPunct="1">
              <a:spcAft>
                <a:spcPct val="50000"/>
              </a:spcAft>
            </a:pPr>
            <a:r>
              <a:rPr lang="en-US" altLang="en-US" dirty="0" err="1" smtClean="0">
                <a:solidFill>
                  <a:schemeClr val="bg1"/>
                </a:solidFill>
                <a:latin typeface="Verdana" pitchFamily="34" charset="0"/>
              </a:rPr>
              <a:t>Dezső</a:t>
            </a:r>
            <a:r>
              <a:rPr lang="hu-HU" altLang="en-US" dirty="0" smtClean="0">
                <a:solidFill>
                  <a:schemeClr val="bg1"/>
                </a:solidFill>
                <a:latin typeface="Verdana" pitchFamily="34" charset="0"/>
              </a:rPr>
              <a:t> Sima</a:t>
            </a:r>
          </a:p>
          <a:p>
            <a:pPr eaLnBrk="1" hangingPunct="1">
              <a:spcAft>
                <a:spcPct val="50000"/>
              </a:spcAft>
            </a:pPr>
            <a:endParaRPr lang="hu-HU" altLang="en-US" dirty="0" smtClean="0">
              <a:solidFill>
                <a:schemeClr val="accent2"/>
              </a:solidFill>
              <a:latin typeface="Verdana" pitchFamily="34" charset="0"/>
            </a:endParaRPr>
          </a:p>
          <a:p>
            <a:pPr eaLnBrk="1" hangingPunct="1">
              <a:spcAft>
                <a:spcPct val="50000"/>
              </a:spcAft>
            </a:pPr>
            <a:endParaRPr lang="hu-HU" altLang="en-US" dirty="0" smtClean="0">
              <a:solidFill>
                <a:schemeClr val="accent2"/>
              </a:solidFill>
              <a:latin typeface="Verdana" pitchFamily="34" charset="0"/>
            </a:endParaRPr>
          </a:p>
          <a:p>
            <a:pPr eaLnBrk="1" hangingPunct="1">
              <a:spcAft>
                <a:spcPct val="25000"/>
              </a:spcAft>
            </a:pPr>
            <a:r>
              <a:rPr lang="en-US" altLang="en-US" dirty="0" smtClean="0">
                <a:solidFill>
                  <a:schemeClr val="bg1"/>
                </a:solidFill>
                <a:latin typeface="Verdana" pitchFamily="34" charset="0"/>
              </a:rPr>
              <a:t>October </a:t>
            </a:r>
            <a:r>
              <a:rPr lang="hu-HU" altLang="en-US" dirty="0" smtClean="0">
                <a:solidFill>
                  <a:schemeClr val="bg1"/>
                </a:solidFill>
                <a:latin typeface="Verdana" pitchFamily="34" charset="0"/>
              </a:rPr>
              <a:t>20</a:t>
            </a:r>
            <a:r>
              <a:rPr lang="en-US" altLang="en-US" dirty="0" smtClean="0">
                <a:solidFill>
                  <a:schemeClr val="bg1"/>
                </a:solidFill>
                <a:latin typeface="Verdana" pitchFamily="34" charset="0"/>
              </a:rPr>
              <a:t>1</a:t>
            </a:r>
            <a:r>
              <a:rPr lang="en-US" altLang="en-US" dirty="0">
                <a:solidFill>
                  <a:schemeClr val="bg1"/>
                </a:solidFill>
                <a:latin typeface="Verdana" pitchFamily="34" charset="0"/>
              </a:rPr>
              <a:t>7</a:t>
            </a:r>
            <a:endParaRPr lang="hu-HU" altLang="en-US" dirty="0" smtClean="0">
              <a:solidFill>
                <a:schemeClr val="bg1"/>
              </a:solidFill>
              <a:latin typeface="Verdana" pitchFamily="34" charset="0"/>
            </a:endParaRPr>
          </a:p>
        </p:txBody>
      </p:sp>
      <p:sp>
        <p:nvSpPr>
          <p:cNvPr id="40963" name="Text Box 3"/>
          <p:cNvSpPr txBox="1">
            <a:spLocks noChangeArrowheads="1"/>
          </p:cNvSpPr>
          <p:nvPr/>
        </p:nvSpPr>
        <p:spPr bwMode="auto">
          <a:xfrm>
            <a:off x="4011554" y="6357938"/>
            <a:ext cx="951030" cy="3077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 type="none" w="med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45720" rIns="4572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hu-HU" altLang="en-US" sz="1400" dirty="0">
                <a:solidFill>
                  <a:srgbClr val="FFFFFF"/>
                </a:solidFill>
                <a:latin typeface="Verdana" pitchFamily="34" charset="0"/>
              </a:rPr>
              <a:t>(Ver. </a:t>
            </a:r>
            <a:r>
              <a:rPr lang="hu-HU" altLang="en-US" sz="1400" dirty="0" smtClean="0">
                <a:solidFill>
                  <a:srgbClr val="FFFFFF"/>
                </a:solidFill>
                <a:latin typeface="Verdana" pitchFamily="34" charset="0"/>
              </a:rPr>
              <a:t>1.</a:t>
            </a:r>
            <a:r>
              <a:rPr lang="en-US" altLang="en-US" sz="1400" dirty="0" smtClean="0">
                <a:solidFill>
                  <a:srgbClr val="FFFFFF"/>
                </a:solidFill>
                <a:latin typeface="Verdana" pitchFamily="34" charset="0"/>
              </a:rPr>
              <a:t>0</a:t>
            </a:r>
            <a:r>
              <a:rPr lang="hu-HU" altLang="en-US" sz="1400" dirty="0" smtClean="0">
                <a:solidFill>
                  <a:srgbClr val="FFFFFF"/>
                </a:solidFill>
                <a:latin typeface="Verdana" pitchFamily="34" charset="0"/>
              </a:rPr>
              <a:t>)</a:t>
            </a:r>
            <a:endParaRPr lang="en-US" altLang="en-US" sz="1400" dirty="0">
              <a:solidFill>
                <a:srgbClr val="FFFFFF"/>
              </a:solidFill>
              <a:latin typeface="Verdana" pitchFamily="34" charset="0"/>
            </a:endParaRPr>
          </a:p>
        </p:txBody>
      </p:sp>
      <p:sp>
        <p:nvSpPr>
          <p:cNvPr id="40964" name="Text Box 4"/>
          <p:cNvSpPr txBox="1">
            <a:spLocks noChangeArrowheads="1"/>
          </p:cNvSpPr>
          <p:nvPr/>
        </p:nvSpPr>
        <p:spPr bwMode="auto">
          <a:xfrm>
            <a:off x="7082305" y="6372225"/>
            <a:ext cx="1938992" cy="3077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 type="none" w="med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45720" rIns="4572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hu-HU" altLang="en-US" sz="1400" dirty="0">
                <a:solidFill>
                  <a:srgbClr val="FFFFFF"/>
                </a:solidFill>
                <a:latin typeface="Verdana" pitchFamily="34" charset="0"/>
                <a:sym typeface="Symbol" pitchFamily="18" charset="2"/>
              </a:rPr>
              <a:t> </a:t>
            </a:r>
            <a:r>
              <a:rPr lang="hu-HU" altLang="en-US" sz="1400" dirty="0">
                <a:solidFill>
                  <a:srgbClr val="FFFFFF"/>
                </a:solidFill>
                <a:latin typeface="Verdana" pitchFamily="34" charset="0"/>
              </a:rPr>
              <a:t>Sima</a:t>
            </a:r>
            <a:r>
              <a:rPr lang="hu-HU" altLang="en-US" sz="1400" dirty="0">
                <a:solidFill>
                  <a:srgbClr val="FFFFFF"/>
                </a:solidFill>
                <a:latin typeface="Verdana" pitchFamily="34" charset="0"/>
                <a:sym typeface="Symbol" pitchFamily="18" charset="2"/>
              </a:rPr>
              <a:t> </a:t>
            </a:r>
            <a:r>
              <a:rPr lang="hu-HU" altLang="en-US" sz="1400" dirty="0">
                <a:solidFill>
                  <a:srgbClr val="FFFFFF"/>
                </a:solidFill>
                <a:latin typeface="Verdana" pitchFamily="34" charset="0"/>
              </a:rPr>
              <a:t>Dezső, 20</a:t>
            </a:r>
            <a:r>
              <a:rPr lang="en-US" altLang="en-US" sz="1400" dirty="0" smtClean="0">
                <a:solidFill>
                  <a:srgbClr val="FFFFFF"/>
                </a:solidFill>
                <a:latin typeface="Verdana" pitchFamily="34" charset="0"/>
              </a:rPr>
              <a:t>17</a:t>
            </a:r>
            <a:endParaRPr lang="en-US" altLang="en-US" sz="1400" dirty="0">
              <a:solidFill>
                <a:srgbClr val="FFFFFF"/>
              </a:solidFill>
              <a:latin typeface="Verdana" pitchFamily="34" charset="0"/>
            </a:endParaRPr>
          </a:p>
        </p:txBody>
      </p:sp>
      <p:sp>
        <p:nvSpPr>
          <p:cNvPr id="40965" name="Rectangle 5"/>
          <p:cNvSpPr>
            <a:spLocks noChangeArrowheads="1"/>
          </p:cNvSpPr>
          <p:nvPr/>
        </p:nvSpPr>
        <p:spPr bwMode="auto">
          <a:xfrm>
            <a:off x="504825" y="876300"/>
            <a:ext cx="8742206" cy="1905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 dirty="0">
                <a:solidFill>
                  <a:srgbClr val="FF0000"/>
                </a:solidFill>
                <a:latin typeface="Verdana" pitchFamily="34" charset="0"/>
              </a:rPr>
              <a:t>Intel’s </a:t>
            </a:r>
            <a:r>
              <a:rPr lang="en-US" altLang="en-US" sz="3600" dirty="0" smtClean="0">
                <a:solidFill>
                  <a:srgbClr val="FF0000"/>
                </a:solidFill>
                <a:latin typeface="Verdana" pitchFamily="34" charset="0"/>
              </a:rPr>
              <a:t>High-End 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 dirty="0" smtClean="0">
                <a:solidFill>
                  <a:srgbClr val="FF0000"/>
                </a:solidFill>
                <a:latin typeface="Verdana" pitchFamily="34" charset="0"/>
              </a:rPr>
              <a:t>Server Processors and Platforms</a:t>
            </a:r>
            <a:endParaRPr lang="hu-HU" altLang="en-US" sz="3600" dirty="0">
              <a:solidFill>
                <a:srgbClr val="FF0000"/>
              </a:solidFill>
              <a:latin typeface="Verdana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altLang="en-US" sz="1600" dirty="0"/>
              <a:t>1.1 </a:t>
            </a:r>
            <a:r>
              <a:rPr lang="en-US" altLang="en-US" sz="1600" dirty="0"/>
              <a:t>The worldwide </a:t>
            </a:r>
            <a:r>
              <a:rPr lang="en-US" altLang="en-US" sz="1600" dirty="0" smtClean="0"/>
              <a:t>server </a:t>
            </a:r>
            <a:r>
              <a:rPr lang="en-US" altLang="en-US" sz="1600" dirty="0"/>
              <a:t>market </a:t>
            </a:r>
            <a:r>
              <a:rPr lang="hu-HU" altLang="en-US" sz="1600" dirty="0" smtClean="0"/>
              <a:t>(</a:t>
            </a:r>
            <a:r>
              <a:rPr lang="en-US" altLang="en-US" sz="1600" dirty="0"/>
              <a:t>3</a:t>
            </a:r>
            <a:r>
              <a:rPr lang="hu-HU" altLang="en-US" sz="1600" dirty="0" smtClean="0"/>
              <a:t>)</a:t>
            </a:r>
            <a:endParaRPr lang="en-US" sz="1600" dirty="0"/>
          </a:p>
        </p:txBody>
      </p:sp>
      <p:sp>
        <p:nvSpPr>
          <p:cNvPr id="4" name="TextBox 3"/>
          <p:cNvSpPr txBox="1"/>
          <p:nvPr/>
        </p:nvSpPr>
        <p:spPr>
          <a:xfrm>
            <a:off x="76200" y="503705"/>
            <a:ext cx="87761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>
                <a:solidFill>
                  <a:srgbClr val="FF0000"/>
                </a:solidFill>
              </a:rPr>
              <a:t>Remark</a:t>
            </a:r>
            <a:endParaRPr lang="en-US" dirty="0">
              <a:solidFill>
                <a:srgbClr val="FF0000"/>
              </a:solidFill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350212" y="842820"/>
            <a:ext cx="8667629" cy="132343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spcAft>
                <a:spcPts val="0"/>
              </a:spcAft>
              <a:buFont typeface="Arial" panose="020B0604020202020204" pitchFamily="34" charset="0"/>
              <a:buChar char="•"/>
            </a:pPr>
            <a:r>
              <a:rPr lang="en-US" dirty="0" smtClean="0">
                <a:solidFill>
                  <a:srgbClr val="0070C0"/>
                </a:solidFill>
              </a:rPr>
              <a:t>In 06/2017 AMD launched their </a:t>
            </a:r>
            <a:r>
              <a:rPr lang="en-US" dirty="0" err="1" smtClean="0">
                <a:solidFill>
                  <a:srgbClr val="0070C0"/>
                </a:solidFill>
              </a:rPr>
              <a:t>Epyc</a:t>
            </a:r>
            <a:r>
              <a:rPr lang="en-US" dirty="0" smtClean="0">
                <a:solidFill>
                  <a:srgbClr val="0070C0"/>
                </a:solidFill>
              </a:rPr>
              <a:t> server processor line </a:t>
            </a:r>
            <a:r>
              <a:rPr lang="en-US" dirty="0" smtClean="0"/>
              <a:t>supporting at its introduction</a:t>
            </a:r>
          </a:p>
          <a:p>
            <a:pPr>
              <a:spcAft>
                <a:spcPts val="600"/>
              </a:spcAft>
            </a:pPr>
            <a:r>
              <a:rPr lang="en-US" dirty="0"/>
              <a:t> </a:t>
            </a:r>
            <a:r>
              <a:rPr lang="en-US" dirty="0" smtClean="0"/>
              <a:t>     2-socket configurations.</a:t>
            </a:r>
          </a:p>
          <a:p>
            <a:pPr>
              <a:spcAft>
                <a:spcPts val="600"/>
              </a:spcAft>
            </a:pPr>
            <a:r>
              <a:rPr lang="en-US" dirty="0" smtClean="0"/>
              <a:t>      </a:t>
            </a:r>
            <a:r>
              <a:rPr lang="en-US" dirty="0" err="1" smtClean="0"/>
              <a:t>Epyc</a:t>
            </a:r>
            <a:r>
              <a:rPr lang="en-US" dirty="0" smtClean="0"/>
              <a:t> server processors are </a:t>
            </a:r>
            <a:r>
              <a:rPr lang="en-US" dirty="0" smtClean="0">
                <a:solidFill>
                  <a:srgbClr val="0070C0"/>
                </a:solidFill>
              </a:rPr>
              <a:t>based on the Zen microarchitecture</a:t>
            </a:r>
            <a:r>
              <a:rPr lang="en-US" dirty="0" smtClean="0"/>
              <a:t>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 smtClean="0"/>
              <a:t>Time will show </a:t>
            </a:r>
            <a:r>
              <a:rPr lang="en-US" dirty="0" smtClean="0">
                <a:solidFill>
                  <a:srgbClr val="0070C0"/>
                </a:solidFill>
              </a:rPr>
              <a:t>how far AMD will be able to gain market share </a:t>
            </a:r>
            <a:r>
              <a:rPr lang="en-US" dirty="0" smtClean="0"/>
              <a:t>against Intel's latest, </a:t>
            </a:r>
          </a:p>
          <a:p>
            <a:r>
              <a:rPr lang="en-US" dirty="0"/>
              <a:t> </a:t>
            </a:r>
            <a:r>
              <a:rPr lang="en-US" dirty="0" smtClean="0"/>
              <a:t>     </a:t>
            </a:r>
            <a:r>
              <a:rPr lang="en-US" dirty="0" err="1" smtClean="0"/>
              <a:t>Skylake</a:t>
            </a:r>
            <a:r>
              <a:rPr lang="en-US" dirty="0" smtClean="0"/>
              <a:t>-SP based servers.</a:t>
            </a:r>
            <a:endParaRPr lang="en-US" dirty="0"/>
          </a:p>
        </p:txBody>
      </p:sp>
      <p:sp>
        <p:nvSpPr>
          <p:cNvPr id="6" name="TextBox 5"/>
          <p:cNvSpPr txBox="1"/>
          <p:nvPr/>
        </p:nvSpPr>
        <p:spPr>
          <a:xfrm>
            <a:off x="8814338" y="6534345"/>
            <a:ext cx="34817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>
                <a:solidFill>
                  <a:srgbClr val="FF0000"/>
                </a:solidFill>
                <a:latin typeface="+mj-lt"/>
              </a:rPr>
              <a:t>*</a:t>
            </a:r>
          </a:p>
        </p:txBody>
      </p:sp>
    </p:spTree>
    <p:extLst>
      <p:ext uri="{BB962C8B-B14F-4D97-AF65-F5344CB8AC3E}">
        <p14:creationId xmlns:p14="http://schemas.microsoft.com/office/powerpoint/2010/main" val="358416040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3298" name="Téglalap 3"/>
          <p:cNvSpPr>
            <a:spLocks noChangeArrowheads="1"/>
          </p:cNvSpPr>
          <p:nvPr/>
        </p:nvSpPr>
        <p:spPr bwMode="auto">
          <a:xfrm>
            <a:off x="2782888" y="2082053"/>
            <a:ext cx="1439862" cy="576263"/>
          </a:xfrm>
          <a:prstGeom prst="rect">
            <a:avLst/>
          </a:prstGeom>
          <a:solidFill>
            <a:srgbClr val="33CC3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 dirty="0">
                <a:solidFill>
                  <a:srgbClr val="FFFFFF"/>
                </a:solidFill>
                <a:latin typeface="Verdana" pitchFamily="34" charset="0"/>
              </a:rPr>
              <a:t>Nehalem-EX </a:t>
            </a:r>
            <a:r>
              <a:rPr lang="en-US" altLang="en-US" sz="1100" dirty="0" err="1">
                <a:solidFill>
                  <a:srgbClr val="FFFFFF"/>
                </a:solidFill>
                <a:latin typeface="Verdana" pitchFamily="34" charset="0"/>
              </a:rPr>
              <a:t>8C</a:t>
            </a:r>
            <a:endParaRPr lang="en-US" altLang="en-US" sz="1100" dirty="0">
              <a:solidFill>
                <a:srgbClr val="FFFFFF"/>
              </a:solidFill>
              <a:latin typeface="Verdana" pitchFamily="34" charset="0"/>
            </a:endParaRP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 dirty="0" err="1">
                <a:solidFill>
                  <a:srgbClr val="FFFFFF"/>
                </a:solidFill>
                <a:latin typeface="Verdana" pitchFamily="34" charset="0"/>
              </a:rPr>
              <a:t>Westmere</a:t>
            </a:r>
            <a:r>
              <a:rPr lang="en-US" altLang="en-US" sz="1100" dirty="0">
                <a:solidFill>
                  <a:srgbClr val="FFFFFF"/>
                </a:solidFill>
                <a:latin typeface="Verdana" pitchFamily="34" charset="0"/>
              </a:rPr>
              <a:t>-EX </a:t>
            </a:r>
            <a:r>
              <a:rPr lang="en-US" altLang="en-US" sz="1100" dirty="0" err="1">
                <a:solidFill>
                  <a:srgbClr val="FFFFFF"/>
                </a:solidFill>
                <a:latin typeface="Verdana" pitchFamily="34" charset="0"/>
              </a:rPr>
              <a:t>10C</a:t>
            </a:r>
            <a:endParaRPr lang="hu-HU" altLang="en-US" sz="1100" dirty="0">
              <a:solidFill>
                <a:srgbClr val="FFFFFF"/>
              </a:solidFill>
              <a:latin typeface="Verdana" pitchFamily="34" charset="0"/>
            </a:endParaRPr>
          </a:p>
        </p:txBody>
      </p:sp>
      <p:sp>
        <p:nvSpPr>
          <p:cNvPr id="183299" name="Téglalap 53"/>
          <p:cNvSpPr>
            <a:spLocks noChangeArrowheads="1"/>
          </p:cNvSpPr>
          <p:nvPr/>
        </p:nvSpPr>
        <p:spPr bwMode="auto">
          <a:xfrm>
            <a:off x="3721100" y="4285503"/>
            <a:ext cx="1439863" cy="576263"/>
          </a:xfrm>
          <a:prstGeom prst="rect">
            <a:avLst/>
          </a:prstGeom>
          <a:solidFill>
            <a:srgbClr val="3366FF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>
                <a:solidFill>
                  <a:srgbClr val="FFFFFF"/>
                </a:solidFill>
                <a:latin typeface="Verdana" pitchFamily="34" charset="0"/>
              </a:rPr>
              <a:t> 7500 </a:t>
            </a:r>
            <a:r>
              <a:rPr lang="hu-HU" altLang="en-US" sz="1100">
                <a:solidFill>
                  <a:srgbClr val="FFFFFF"/>
                </a:solidFill>
                <a:latin typeface="Verdana" pitchFamily="34" charset="0"/>
              </a:rPr>
              <a:t>IOH</a:t>
            </a:r>
          </a:p>
        </p:txBody>
      </p:sp>
      <p:cxnSp>
        <p:nvCxnSpPr>
          <p:cNvPr id="109" name="Egyenes összekötő 108"/>
          <p:cNvCxnSpPr>
            <a:endCxn id="183298" idx="3"/>
          </p:cNvCxnSpPr>
          <p:nvPr/>
        </p:nvCxnSpPr>
        <p:spPr>
          <a:xfrm rot="10800000">
            <a:off x="4222750" y="2370978"/>
            <a:ext cx="576263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3" name="Egyenes összekötő 112"/>
          <p:cNvCxnSpPr/>
          <p:nvPr/>
        </p:nvCxnSpPr>
        <p:spPr>
          <a:xfrm rot="10800000">
            <a:off x="4222750" y="3531441"/>
            <a:ext cx="576263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4" name="Egyenes összekötő 113"/>
          <p:cNvCxnSpPr/>
          <p:nvPr/>
        </p:nvCxnSpPr>
        <p:spPr>
          <a:xfrm rot="10800000">
            <a:off x="4222750" y="2645616"/>
            <a:ext cx="576263" cy="6223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Egyenes összekötő 115"/>
          <p:cNvCxnSpPr/>
          <p:nvPr/>
        </p:nvCxnSpPr>
        <p:spPr>
          <a:xfrm rot="10800000" flipV="1">
            <a:off x="4222750" y="2658316"/>
            <a:ext cx="563563" cy="609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3304" name="Egyenes összekötő 118"/>
          <p:cNvCxnSpPr>
            <a:cxnSpLocks noChangeShapeType="1"/>
            <a:endCxn id="183298" idx="2"/>
          </p:cNvCxnSpPr>
          <p:nvPr/>
        </p:nvCxnSpPr>
        <p:spPr bwMode="auto">
          <a:xfrm flipV="1">
            <a:off x="3503613" y="2658316"/>
            <a:ext cx="0" cy="584200"/>
          </a:xfrm>
          <a:prstGeom prst="line">
            <a:avLst/>
          </a:prstGeom>
          <a:noFill/>
          <a:ln w="952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83305" name="Egyenes összekötő 119"/>
          <p:cNvCxnSpPr>
            <a:cxnSpLocks noChangeShapeType="1"/>
          </p:cNvCxnSpPr>
          <p:nvPr/>
        </p:nvCxnSpPr>
        <p:spPr bwMode="auto">
          <a:xfrm flipV="1">
            <a:off x="5519738" y="2658316"/>
            <a:ext cx="0" cy="584200"/>
          </a:xfrm>
          <a:prstGeom prst="line">
            <a:avLst/>
          </a:prstGeom>
          <a:noFill/>
          <a:ln w="952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22" name="Egyenes összekötő 121"/>
          <p:cNvCxnSpPr/>
          <p:nvPr/>
        </p:nvCxnSpPr>
        <p:spPr>
          <a:xfrm rot="5400000" flipH="1" flipV="1">
            <a:off x="4664075" y="4049654"/>
            <a:ext cx="48577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3307" name="Szövegdoboz 70"/>
          <p:cNvSpPr txBox="1">
            <a:spLocks noChangeArrowheads="1"/>
          </p:cNvSpPr>
          <p:nvPr/>
        </p:nvSpPr>
        <p:spPr bwMode="auto">
          <a:xfrm>
            <a:off x="4257675" y="2124916"/>
            <a:ext cx="417513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hu-HU" altLang="en-US" sz="1000">
                <a:solidFill>
                  <a:srgbClr val="000000"/>
                </a:solidFill>
                <a:latin typeface="Verdana" pitchFamily="34" charset="0"/>
              </a:rPr>
              <a:t>QPI</a:t>
            </a:r>
          </a:p>
        </p:txBody>
      </p:sp>
      <p:sp>
        <p:nvSpPr>
          <p:cNvPr id="183308" name="Szövegdoboz 70"/>
          <p:cNvSpPr txBox="1">
            <a:spLocks noChangeArrowheads="1"/>
          </p:cNvSpPr>
          <p:nvPr/>
        </p:nvSpPr>
        <p:spPr bwMode="auto">
          <a:xfrm>
            <a:off x="4244975" y="3556841"/>
            <a:ext cx="417513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hu-HU" altLang="en-US" sz="1000">
                <a:solidFill>
                  <a:srgbClr val="000000"/>
                </a:solidFill>
                <a:latin typeface="Verdana" pitchFamily="34" charset="0"/>
              </a:rPr>
              <a:t>QPI</a:t>
            </a:r>
          </a:p>
        </p:txBody>
      </p:sp>
      <p:sp>
        <p:nvSpPr>
          <p:cNvPr id="183309" name="Szövegdoboz 70"/>
          <p:cNvSpPr txBox="1">
            <a:spLocks noChangeArrowheads="1"/>
          </p:cNvSpPr>
          <p:nvPr/>
        </p:nvSpPr>
        <p:spPr bwMode="auto">
          <a:xfrm>
            <a:off x="5534025" y="2823416"/>
            <a:ext cx="417513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hu-HU" altLang="en-US" sz="1000">
                <a:solidFill>
                  <a:srgbClr val="000000"/>
                </a:solidFill>
                <a:latin typeface="Verdana" pitchFamily="34" charset="0"/>
              </a:rPr>
              <a:t>QPI</a:t>
            </a:r>
          </a:p>
        </p:txBody>
      </p:sp>
      <p:sp>
        <p:nvSpPr>
          <p:cNvPr id="183310" name="Szövegdoboz 70"/>
          <p:cNvSpPr txBox="1">
            <a:spLocks noChangeArrowheads="1"/>
          </p:cNvSpPr>
          <p:nvPr/>
        </p:nvSpPr>
        <p:spPr bwMode="auto">
          <a:xfrm>
            <a:off x="3071813" y="2820241"/>
            <a:ext cx="417512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hu-HU" altLang="en-US" sz="1000">
                <a:solidFill>
                  <a:srgbClr val="000000"/>
                </a:solidFill>
                <a:latin typeface="Verdana" pitchFamily="34" charset="0"/>
              </a:rPr>
              <a:t>QPI</a:t>
            </a:r>
          </a:p>
        </p:txBody>
      </p:sp>
      <p:sp>
        <p:nvSpPr>
          <p:cNvPr id="183311" name="Szövegdoboz 70"/>
          <p:cNvSpPr txBox="1">
            <a:spLocks noChangeArrowheads="1"/>
          </p:cNvSpPr>
          <p:nvPr/>
        </p:nvSpPr>
        <p:spPr bwMode="auto">
          <a:xfrm>
            <a:off x="3949700" y="2825003"/>
            <a:ext cx="417513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hu-HU" altLang="en-US" sz="1000">
                <a:solidFill>
                  <a:srgbClr val="000000"/>
                </a:solidFill>
                <a:latin typeface="Verdana" pitchFamily="34" charset="0"/>
              </a:rPr>
              <a:t>QPI</a:t>
            </a:r>
          </a:p>
        </p:txBody>
      </p:sp>
      <p:sp>
        <p:nvSpPr>
          <p:cNvPr id="183312" name="Szövegdoboz 70"/>
          <p:cNvSpPr txBox="1">
            <a:spLocks noChangeArrowheads="1"/>
          </p:cNvSpPr>
          <p:nvPr/>
        </p:nvSpPr>
        <p:spPr bwMode="auto">
          <a:xfrm>
            <a:off x="4697413" y="2825003"/>
            <a:ext cx="417512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hu-HU" altLang="en-US" sz="1000">
                <a:solidFill>
                  <a:srgbClr val="000000"/>
                </a:solidFill>
                <a:latin typeface="Verdana" pitchFamily="34" charset="0"/>
              </a:rPr>
              <a:t>QPI</a:t>
            </a:r>
          </a:p>
        </p:txBody>
      </p:sp>
      <p:sp>
        <p:nvSpPr>
          <p:cNvPr id="183313" name="Szövegdoboz 70"/>
          <p:cNvSpPr txBox="1">
            <a:spLocks noChangeArrowheads="1"/>
          </p:cNvSpPr>
          <p:nvPr/>
        </p:nvSpPr>
        <p:spPr bwMode="auto">
          <a:xfrm>
            <a:off x="4968875" y="3945778"/>
            <a:ext cx="417513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hu-HU" altLang="en-US" sz="1000">
                <a:solidFill>
                  <a:srgbClr val="000000"/>
                </a:solidFill>
                <a:latin typeface="Verdana" pitchFamily="34" charset="0"/>
              </a:rPr>
              <a:t>QPI</a:t>
            </a:r>
          </a:p>
        </p:txBody>
      </p:sp>
      <p:sp>
        <p:nvSpPr>
          <p:cNvPr id="183314" name="Szövegdoboz 70"/>
          <p:cNvSpPr txBox="1">
            <a:spLocks noChangeArrowheads="1"/>
          </p:cNvSpPr>
          <p:nvPr/>
        </p:nvSpPr>
        <p:spPr bwMode="auto">
          <a:xfrm>
            <a:off x="3560763" y="3937841"/>
            <a:ext cx="417512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hu-HU" altLang="en-US" sz="1000">
                <a:solidFill>
                  <a:srgbClr val="000000"/>
                </a:solidFill>
                <a:latin typeface="Verdana" pitchFamily="34" charset="0"/>
              </a:rPr>
              <a:t>QPI</a:t>
            </a:r>
          </a:p>
        </p:txBody>
      </p:sp>
      <p:cxnSp>
        <p:nvCxnSpPr>
          <p:cNvPr id="131" name="Egyenes összekötő 130"/>
          <p:cNvCxnSpPr/>
          <p:nvPr/>
        </p:nvCxnSpPr>
        <p:spPr>
          <a:xfrm rot="10800000" flipH="1" flipV="1">
            <a:off x="2409825" y="3647328"/>
            <a:ext cx="350838" cy="0"/>
          </a:xfrm>
          <a:prstGeom prst="line">
            <a:avLst/>
          </a:prstGeom>
          <a:ln w="63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2" name="Egyenes összekötő 131"/>
          <p:cNvCxnSpPr/>
          <p:nvPr/>
        </p:nvCxnSpPr>
        <p:spPr>
          <a:xfrm rot="10800000" flipH="1" flipV="1">
            <a:off x="2409825" y="3136153"/>
            <a:ext cx="263525" cy="6350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6" name="Egyenes összekötő 145"/>
          <p:cNvCxnSpPr/>
          <p:nvPr/>
        </p:nvCxnSpPr>
        <p:spPr>
          <a:xfrm rot="10800000" flipH="1">
            <a:off x="1597025" y="3055191"/>
            <a:ext cx="442913" cy="7937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7" name="Téglalap 146"/>
          <p:cNvSpPr/>
          <p:nvPr/>
        </p:nvSpPr>
        <p:spPr>
          <a:xfrm flipH="1">
            <a:off x="1649413" y="2871041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148" name="Téglalap 147"/>
          <p:cNvSpPr/>
          <p:nvPr/>
        </p:nvSpPr>
        <p:spPr>
          <a:xfrm flipH="1">
            <a:off x="1562100" y="2871041"/>
            <a:ext cx="46038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cxnSp>
        <p:nvCxnSpPr>
          <p:cNvPr id="151" name="Egyenes összekötő 150"/>
          <p:cNvCxnSpPr/>
          <p:nvPr/>
        </p:nvCxnSpPr>
        <p:spPr>
          <a:xfrm rot="10800000" flipH="1">
            <a:off x="1597025" y="3225053"/>
            <a:ext cx="442913" cy="9525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2" name="Téglalap 151"/>
          <p:cNvSpPr/>
          <p:nvPr/>
        </p:nvSpPr>
        <p:spPr>
          <a:xfrm flipH="1">
            <a:off x="1649413" y="3118691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153" name="Téglalap 152"/>
          <p:cNvSpPr/>
          <p:nvPr/>
        </p:nvSpPr>
        <p:spPr>
          <a:xfrm flipH="1">
            <a:off x="1562100" y="3118691"/>
            <a:ext cx="46038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156" name="Téglalap 155"/>
          <p:cNvSpPr/>
          <p:nvPr/>
        </p:nvSpPr>
        <p:spPr>
          <a:xfrm flipH="1">
            <a:off x="1897063" y="2991691"/>
            <a:ext cx="647700" cy="288925"/>
          </a:xfrm>
          <a:prstGeom prst="rect">
            <a:avLst/>
          </a:prstGeom>
          <a:solidFill>
            <a:srgbClr val="8EB4E3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lvl1pPr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>
              <a:defRPr/>
            </a:pPr>
            <a:r>
              <a:rPr lang="en-US" altLang="en-US" sz="1100" smtClean="0">
                <a:solidFill>
                  <a:srgbClr val="FFFFFF"/>
                </a:solidFill>
                <a:latin typeface="Verdana" pitchFamily="34" charset="0"/>
              </a:rPr>
              <a:t>SMB</a:t>
            </a:r>
            <a:endParaRPr lang="hu-HU" altLang="en-US" sz="1100" smtClean="0">
              <a:solidFill>
                <a:srgbClr val="FFFFFF"/>
              </a:solidFill>
              <a:latin typeface="Verdana" pitchFamily="34" charset="0"/>
            </a:endParaRPr>
          </a:p>
        </p:txBody>
      </p:sp>
      <p:cxnSp>
        <p:nvCxnSpPr>
          <p:cNvPr id="157" name="Egyenes összekötő 156"/>
          <p:cNvCxnSpPr/>
          <p:nvPr/>
        </p:nvCxnSpPr>
        <p:spPr>
          <a:xfrm rot="10800000" flipH="1">
            <a:off x="1597025" y="3571128"/>
            <a:ext cx="428625" cy="4763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8" name="Téglalap 157"/>
          <p:cNvSpPr/>
          <p:nvPr/>
        </p:nvSpPr>
        <p:spPr>
          <a:xfrm flipH="1">
            <a:off x="1649413" y="3469528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159" name="Téglalap 158"/>
          <p:cNvSpPr/>
          <p:nvPr/>
        </p:nvSpPr>
        <p:spPr>
          <a:xfrm flipH="1">
            <a:off x="1562100" y="3469528"/>
            <a:ext cx="46038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cxnSp>
        <p:nvCxnSpPr>
          <p:cNvPr id="162" name="Egyenes összekötő 161"/>
          <p:cNvCxnSpPr/>
          <p:nvPr/>
        </p:nvCxnSpPr>
        <p:spPr>
          <a:xfrm rot="10800000" flipH="1">
            <a:off x="1597025" y="3748928"/>
            <a:ext cx="442913" cy="3175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3" name="Téglalap 162"/>
          <p:cNvSpPr/>
          <p:nvPr/>
        </p:nvSpPr>
        <p:spPr>
          <a:xfrm flipH="1">
            <a:off x="1649413" y="3720353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164" name="Téglalap 163"/>
          <p:cNvSpPr/>
          <p:nvPr/>
        </p:nvSpPr>
        <p:spPr>
          <a:xfrm flipH="1">
            <a:off x="1562100" y="3720353"/>
            <a:ext cx="46038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167" name="Téglalap 166"/>
          <p:cNvSpPr/>
          <p:nvPr/>
        </p:nvSpPr>
        <p:spPr>
          <a:xfrm flipH="1">
            <a:off x="1897063" y="3504453"/>
            <a:ext cx="647700" cy="287338"/>
          </a:xfrm>
          <a:prstGeom prst="rect">
            <a:avLst/>
          </a:prstGeom>
          <a:solidFill>
            <a:srgbClr val="8EB4E3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lvl1pPr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>
              <a:defRPr/>
            </a:pPr>
            <a:r>
              <a:rPr lang="en-US" altLang="en-US" sz="1100" dirty="0" smtClean="0">
                <a:solidFill>
                  <a:srgbClr val="FFFFFF"/>
                </a:solidFill>
                <a:latin typeface="Verdana" pitchFamily="34" charset="0"/>
              </a:rPr>
              <a:t>SMB</a:t>
            </a:r>
            <a:endParaRPr lang="hu-HU" altLang="en-US" sz="1100" dirty="0" smtClean="0">
              <a:solidFill>
                <a:srgbClr val="FFFFFF"/>
              </a:solidFill>
              <a:latin typeface="Verdana" pitchFamily="34" charset="0"/>
            </a:endParaRPr>
          </a:p>
        </p:txBody>
      </p:sp>
      <p:sp>
        <p:nvSpPr>
          <p:cNvPr id="183331" name="Szövegdoboz 31"/>
          <p:cNvSpPr txBox="1">
            <a:spLocks noChangeArrowheads="1"/>
          </p:cNvSpPr>
          <p:nvPr/>
        </p:nvSpPr>
        <p:spPr bwMode="auto">
          <a:xfrm>
            <a:off x="331382" y="4656978"/>
            <a:ext cx="2513830" cy="430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 dirty="0" smtClean="0">
                <a:solidFill>
                  <a:srgbClr val="000000"/>
                </a:solidFill>
                <a:latin typeface="Verdana" pitchFamily="34" charset="0"/>
              </a:rPr>
              <a:t>Nehalem-EX:   up to </a:t>
            </a:r>
            <a:r>
              <a:rPr lang="hu-HU" altLang="en-US" sz="1100" dirty="0" smtClean="0">
                <a:solidFill>
                  <a:srgbClr val="000000"/>
                </a:solidFill>
                <a:latin typeface="Verdana" pitchFamily="34" charset="0"/>
              </a:rPr>
              <a:t>DDR</a:t>
            </a:r>
            <a:r>
              <a:rPr lang="en-US" altLang="en-US" sz="1100" dirty="0" smtClean="0">
                <a:solidFill>
                  <a:srgbClr val="000000"/>
                </a:solidFill>
                <a:latin typeface="Verdana" pitchFamily="34" charset="0"/>
              </a:rPr>
              <a:t>3-1067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 dirty="0" err="1" smtClean="0">
                <a:solidFill>
                  <a:srgbClr val="000000"/>
                </a:solidFill>
                <a:latin typeface="Verdana" pitchFamily="34" charset="0"/>
              </a:rPr>
              <a:t>Westmere</a:t>
            </a:r>
            <a:r>
              <a:rPr lang="en-US" altLang="en-US" sz="1100" dirty="0" smtClean="0">
                <a:solidFill>
                  <a:srgbClr val="000000"/>
                </a:solidFill>
                <a:latin typeface="Verdana" pitchFamily="34" charset="0"/>
              </a:rPr>
              <a:t>-EX: up to DDR3-1333</a:t>
            </a:r>
            <a:endParaRPr lang="hu-HU" altLang="en-US" sz="1100" dirty="0">
              <a:solidFill>
                <a:srgbClr val="000000"/>
              </a:solidFill>
              <a:latin typeface="Verdana" pitchFamily="34" charset="0"/>
            </a:endParaRPr>
          </a:p>
        </p:txBody>
      </p:sp>
      <p:cxnSp>
        <p:nvCxnSpPr>
          <p:cNvPr id="2" name="Egyenes összekötő 130"/>
          <p:cNvCxnSpPr/>
          <p:nvPr/>
        </p:nvCxnSpPr>
        <p:spPr>
          <a:xfrm rot="10800000" flipH="1" flipV="1">
            <a:off x="2436813" y="2417016"/>
            <a:ext cx="350837" cy="0"/>
          </a:xfrm>
          <a:prstGeom prst="line">
            <a:avLst/>
          </a:prstGeom>
          <a:ln w="63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" name="Egyenes összekötő 131"/>
          <p:cNvCxnSpPr/>
          <p:nvPr/>
        </p:nvCxnSpPr>
        <p:spPr>
          <a:xfrm rot="10800000" flipH="1" flipV="1">
            <a:off x="2436813" y="1918541"/>
            <a:ext cx="236537" cy="4762"/>
          </a:xfrm>
          <a:prstGeom prst="line">
            <a:avLst/>
          </a:prstGeom>
          <a:ln w="63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" name="Egyenes összekötő 145"/>
          <p:cNvCxnSpPr/>
          <p:nvPr/>
        </p:nvCxnSpPr>
        <p:spPr>
          <a:xfrm rot="10800000" flipH="1">
            <a:off x="1597025" y="1837578"/>
            <a:ext cx="469900" cy="3175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Téglalap 146"/>
          <p:cNvSpPr/>
          <p:nvPr/>
        </p:nvSpPr>
        <p:spPr>
          <a:xfrm flipH="1">
            <a:off x="1676400" y="1653428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7" name="Téglalap 147"/>
          <p:cNvSpPr/>
          <p:nvPr/>
        </p:nvSpPr>
        <p:spPr>
          <a:xfrm flipH="1">
            <a:off x="1589088" y="1653428"/>
            <a:ext cx="46037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cxnSp>
        <p:nvCxnSpPr>
          <p:cNvPr id="8" name="Egyenes összekötő 150"/>
          <p:cNvCxnSpPr/>
          <p:nvPr/>
        </p:nvCxnSpPr>
        <p:spPr>
          <a:xfrm rot="10800000" flipH="1">
            <a:off x="1597025" y="2007441"/>
            <a:ext cx="469900" cy="4762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Téglalap 151"/>
          <p:cNvSpPr/>
          <p:nvPr/>
        </p:nvSpPr>
        <p:spPr>
          <a:xfrm flipH="1">
            <a:off x="1676400" y="1901078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10" name="Téglalap 152"/>
          <p:cNvSpPr/>
          <p:nvPr/>
        </p:nvSpPr>
        <p:spPr>
          <a:xfrm flipH="1">
            <a:off x="1589088" y="1901078"/>
            <a:ext cx="46037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11" name="Téglalap 155"/>
          <p:cNvSpPr/>
          <p:nvPr/>
        </p:nvSpPr>
        <p:spPr>
          <a:xfrm flipH="1">
            <a:off x="1924050" y="1774078"/>
            <a:ext cx="647700" cy="288925"/>
          </a:xfrm>
          <a:prstGeom prst="rect">
            <a:avLst/>
          </a:prstGeom>
          <a:solidFill>
            <a:srgbClr val="8EB4E3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lvl1pPr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>
              <a:defRPr/>
            </a:pPr>
            <a:r>
              <a:rPr lang="en-US" altLang="en-US" sz="1100" dirty="0" smtClean="0">
                <a:solidFill>
                  <a:srgbClr val="FFFFFF"/>
                </a:solidFill>
                <a:latin typeface="Verdana" pitchFamily="34" charset="0"/>
              </a:rPr>
              <a:t>SMB</a:t>
            </a:r>
            <a:endParaRPr lang="hu-HU" altLang="en-US" sz="1100" dirty="0" smtClean="0">
              <a:solidFill>
                <a:srgbClr val="FFFFFF"/>
              </a:solidFill>
              <a:latin typeface="Verdana" pitchFamily="34" charset="0"/>
            </a:endParaRPr>
          </a:p>
        </p:txBody>
      </p:sp>
      <p:cxnSp>
        <p:nvCxnSpPr>
          <p:cNvPr id="12" name="Egyenes összekötő 156"/>
          <p:cNvCxnSpPr/>
          <p:nvPr/>
        </p:nvCxnSpPr>
        <p:spPr>
          <a:xfrm rot="10800000" flipH="1">
            <a:off x="1597025" y="2345578"/>
            <a:ext cx="455613" cy="9525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" name="Téglalap 157"/>
          <p:cNvSpPr/>
          <p:nvPr/>
        </p:nvSpPr>
        <p:spPr>
          <a:xfrm flipH="1">
            <a:off x="1676400" y="2239216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14" name="Téglalap 158"/>
          <p:cNvSpPr/>
          <p:nvPr/>
        </p:nvSpPr>
        <p:spPr>
          <a:xfrm flipH="1">
            <a:off x="1589088" y="2239216"/>
            <a:ext cx="46037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cxnSp>
        <p:nvCxnSpPr>
          <p:cNvPr id="15" name="Egyenes összekötő 161"/>
          <p:cNvCxnSpPr/>
          <p:nvPr/>
        </p:nvCxnSpPr>
        <p:spPr>
          <a:xfrm rot="10800000" flipH="1">
            <a:off x="1597025" y="2518616"/>
            <a:ext cx="469900" cy="7937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" name="Téglalap 162"/>
          <p:cNvSpPr/>
          <p:nvPr/>
        </p:nvSpPr>
        <p:spPr>
          <a:xfrm flipH="1">
            <a:off x="1676400" y="2490041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17" name="Téglalap 163"/>
          <p:cNvSpPr/>
          <p:nvPr/>
        </p:nvSpPr>
        <p:spPr>
          <a:xfrm flipH="1">
            <a:off x="1589088" y="2490041"/>
            <a:ext cx="46037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18" name="Téglalap 166"/>
          <p:cNvSpPr/>
          <p:nvPr/>
        </p:nvSpPr>
        <p:spPr>
          <a:xfrm flipH="1">
            <a:off x="1924050" y="2274141"/>
            <a:ext cx="647700" cy="287337"/>
          </a:xfrm>
          <a:prstGeom prst="rect">
            <a:avLst/>
          </a:prstGeom>
          <a:solidFill>
            <a:srgbClr val="8EB4E3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lvl1pPr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>
              <a:defRPr/>
            </a:pPr>
            <a:r>
              <a:rPr lang="en-US" altLang="en-US" sz="1100" dirty="0" smtClean="0">
                <a:solidFill>
                  <a:srgbClr val="FFFFFF"/>
                </a:solidFill>
                <a:latin typeface="Verdana" pitchFamily="34" charset="0"/>
              </a:rPr>
              <a:t>SMB</a:t>
            </a:r>
            <a:endParaRPr lang="hu-HU" altLang="en-US" sz="1100" dirty="0" smtClean="0">
              <a:solidFill>
                <a:srgbClr val="FFFFFF"/>
              </a:solidFill>
              <a:latin typeface="Verdana" pitchFamily="34" charset="0"/>
            </a:endParaRPr>
          </a:p>
        </p:txBody>
      </p:sp>
      <p:cxnSp>
        <p:nvCxnSpPr>
          <p:cNvPr id="183348" name="Egyenes összekötő 170"/>
          <p:cNvCxnSpPr>
            <a:cxnSpLocks noChangeShapeType="1"/>
          </p:cNvCxnSpPr>
          <p:nvPr/>
        </p:nvCxnSpPr>
        <p:spPr bwMode="auto">
          <a:xfrm rot="10800000" flipV="1">
            <a:off x="6161088" y="2434478"/>
            <a:ext cx="350837" cy="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83349" name="Egyenes összekötő 171"/>
          <p:cNvCxnSpPr>
            <a:cxnSpLocks noChangeShapeType="1"/>
          </p:cNvCxnSpPr>
          <p:nvPr/>
        </p:nvCxnSpPr>
        <p:spPr bwMode="auto">
          <a:xfrm rot="10800000" flipV="1">
            <a:off x="6283325" y="1921716"/>
            <a:ext cx="228600" cy="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83350" name="Egyenes összekötő 172"/>
          <p:cNvCxnSpPr>
            <a:cxnSpLocks noChangeShapeType="1"/>
          </p:cNvCxnSpPr>
          <p:nvPr/>
        </p:nvCxnSpPr>
        <p:spPr bwMode="auto">
          <a:xfrm rot="10800000">
            <a:off x="6865938" y="1840753"/>
            <a:ext cx="457200" cy="635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74" name="Téglalap 173"/>
          <p:cNvSpPr>
            <a:spLocks noChangeArrowheads="1"/>
          </p:cNvSpPr>
          <p:nvPr/>
        </p:nvSpPr>
        <p:spPr bwMode="auto">
          <a:xfrm>
            <a:off x="7212013" y="1656603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latin typeface="Arial"/>
            </a:endParaRPr>
          </a:p>
        </p:txBody>
      </p:sp>
      <p:sp>
        <p:nvSpPr>
          <p:cNvPr id="175" name="Téglalap 174"/>
          <p:cNvSpPr>
            <a:spLocks noChangeArrowheads="1"/>
          </p:cNvSpPr>
          <p:nvPr/>
        </p:nvSpPr>
        <p:spPr bwMode="auto">
          <a:xfrm>
            <a:off x="7297738" y="1656603"/>
            <a:ext cx="46037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latin typeface="Arial"/>
            </a:endParaRPr>
          </a:p>
        </p:txBody>
      </p:sp>
      <p:cxnSp>
        <p:nvCxnSpPr>
          <p:cNvPr id="183353" name="Egyenes összekötő 177"/>
          <p:cNvCxnSpPr>
            <a:cxnSpLocks noChangeShapeType="1"/>
          </p:cNvCxnSpPr>
          <p:nvPr/>
        </p:nvCxnSpPr>
        <p:spPr bwMode="auto">
          <a:xfrm rot="10800000">
            <a:off x="6865938" y="2010616"/>
            <a:ext cx="457200" cy="1587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79" name="Téglalap 178"/>
          <p:cNvSpPr>
            <a:spLocks noChangeArrowheads="1"/>
          </p:cNvSpPr>
          <p:nvPr/>
        </p:nvSpPr>
        <p:spPr bwMode="auto">
          <a:xfrm>
            <a:off x="7212013" y="1904253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latin typeface="Arial"/>
            </a:endParaRPr>
          </a:p>
        </p:txBody>
      </p:sp>
      <p:sp>
        <p:nvSpPr>
          <p:cNvPr id="180" name="Téglalap 179"/>
          <p:cNvSpPr>
            <a:spLocks noChangeArrowheads="1"/>
          </p:cNvSpPr>
          <p:nvPr/>
        </p:nvSpPr>
        <p:spPr bwMode="auto">
          <a:xfrm>
            <a:off x="7297738" y="1904253"/>
            <a:ext cx="46037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latin typeface="Arial"/>
            </a:endParaRPr>
          </a:p>
        </p:txBody>
      </p:sp>
      <p:sp>
        <p:nvSpPr>
          <p:cNvPr id="183356" name="Téglalap 182"/>
          <p:cNvSpPr>
            <a:spLocks noChangeArrowheads="1"/>
          </p:cNvSpPr>
          <p:nvPr/>
        </p:nvSpPr>
        <p:spPr bwMode="auto">
          <a:xfrm>
            <a:off x="6362700" y="1778841"/>
            <a:ext cx="647700" cy="287337"/>
          </a:xfrm>
          <a:prstGeom prst="rect">
            <a:avLst/>
          </a:prstGeom>
          <a:solidFill>
            <a:srgbClr val="8EB4E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>
                <a:solidFill>
                  <a:srgbClr val="FFFFFF"/>
                </a:solidFill>
                <a:latin typeface="Verdana" pitchFamily="34" charset="0"/>
              </a:rPr>
              <a:t>SMB</a:t>
            </a:r>
            <a:endParaRPr lang="hu-HU" altLang="en-US" sz="1100">
              <a:solidFill>
                <a:srgbClr val="FFFFFF"/>
              </a:solidFill>
              <a:latin typeface="Verdana" pitchFamily="34" charset="0"/>
            </a:endParaRPr>
          </a:p>
        </p:txBody>
      </p:sp>
      <p:cxnSp>
        <p:nvCxnSpPr>
          <p:cNvPr id="183357" name="Egyenes összekötő 183"/>
          <p:cNvCxnSpPr>
            <a:cxnSpLocks noChangeShapeType="1"/>
          </p:cNvCxnSpPr>
          <p:nvPr/>
        </p:nvCxnSpPr>
        <p:spPr bwMode="auto">
          <a:xfrm rot="10800000">
            <a:off x="6881813" y="2361453"/>
            <a:ext cx="441325" cy="635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85" name="Téglalap 184"/>
          <p:cNvSpPr>
            <a:spLocks noChangeArrowheads="1"/>
          </p:cNvSpPr>
          <p:nvPr/>
        </p:nvSpPr>
        <p:spPr bwMode="auto">
          <a:xfrm>
            <a:off x="7212013" y="2255091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latin typeface="Arial"/>
            </a:endParaRPr>
          </a:p>
        </p:txBody>
      </p:sp>
      <p:sp>
        <p:nvSpPr>
          <p:cNvPr id="186" name="Téglalap 185"/>
          <p:cNvSpPr>
            <a:spLocks noChangeArrowheads="1"/>
          </p:cNvSpPr>
          <p:nvPr/>
        </p:nvSpPr>
        <p:spPr bwMode="auto">
          <a:xfrm>
            <a:off x="7297738" y="2255091"/>
            <a:ext cx="46037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latin typeface="Arial"/>
            </a:endParaRPr>
          </a:p>
        </p:txBody>
      </p:sp>
      <p:cxnSp>
        <p:nvCxnSpPr>
          <p:cNvPr id="183360" name="Egyenes összekötő 188"/>
          <p:cNvCxnSpPr>
            <a:cxnSpLocks noChangeShapeType="1"/>
          </p:cNvCxnSpPr>
          <p:nvPr/>
        </p:nvCxnSpPr>
        <p:spPr bwMode="auto">
          <a:xfrm rot="10800000">
            <a:off x="6865938" y="2534491"/>
            <a:ext cx="457200" cy="4762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90" name="Téglalap 189"/>
          <p:cNvSpPr>
            <a:spLocks noChangeArrowheads="1"/>
          </p:cNvSpPr>
          <p:nvPr/>
        </p:nvSpPr>
        <p:spPr bwMode="auto">
          <a:xfrm>
            <a:off x="7212013" y="2505916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latin typeface="Arial"/>
            </a:endParaRPr>
          </a:p>
        </p:txBody>
      </p:sp>
      <p:sp>
        <p:nvSpPr>
          <p:cNvPr id="191" name="Téglalap 190"/>
          <p:cNvSpPr>
            <a:spLocks noChangeArrowheads="1"/>
          </p:cNvSpPr>
          <p:nvPr/>
        </p:nvSpPr>
        <p:spPr bwMode="auto">
          <a:xfrm>
            <a:off x="7297738" y="2505916"/>
            <a:ext cx="46037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latin typeface="Arial"/>
            </a:endParaRPr>
          </a:p>
        </p:txBody>
      </p:sp>
      <p:sp>
        <p:nvSpPr>
          <p:cNvPr id="183363" name="Téglalap 193"/>
          <p:cNvSpPr>
            <a:spLocks noChangeArrowheads="1"/>
          </p:cNvSpPr>
          <p:nvPr/>
        </p:nvSpPr>
        <p:spPr bwMode="auto">
          <a:xfrm>
            <a:off x="6362700" y="2290016"/>
            <a:ext cx="647700" cy="287337"/>
          </a:xfrm>
          <a:prstGeom prst="rect">
            <a:avLst/>
          </a:prstGeom>
          <a:solidFill>
            <a:srgbClr val="8EB4E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>
                <a:solidFill>
                  <a:srgbClr val="FFFFFF"/>
                </a:solidFill>
                <a:latin typeface="Verdana" pitchFamily="34" charset="0"/>
              </a:rPr>
              <a:t>SMB</a:t>
            </a:r>
            <a:endParaRPr lang="hu-HU" altLang="en-US" sz="1100">
              <a:solidFill>
                <a:srgbClr val="FFFFFF"/>
              </a:solidFill>
              <a:latin typeface="Verdana" pitchFamily="34" charset="0"/>
            </a:endParaRPr>
          </a:p>
        </p:txBody>
      </p:sp>
      <p:cxnSp>
        <p:nvCxnSpPr>
          <p:cNvPr id="183364" name="Egyenes összekötő 170"/>
          <p:cNvCxnSpPr>
            <a:cxnSpLocks noChangeShapeType="1"/>
          </p:cNvCxnSpPr>
          <p:nvPr/>
        </p:nvCxnSpPr>
        <p:spPr bwMode="auto">
          <a:xfrm rot="10800000" flipV="1">
            <a:off x="6137338" y="3704478"/>
            <a:ext cx="350837" cy="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83365" name="Egyenes összekötő 171"/>
          <p:cNvCxnSpPr>
            <a:cxnSpLocks noChangeShapeType="1"/>
          </p:cNvCxnSpPr>
          <p:nvPr/>
        </p:nvCxnSpPr>
        <p:spPr bwMode="auto">
          <a:xfrm rot="10800000" flipV="1">
            <a:off x="6283325" y="3153616"/>
            <a:ext cx="228600" cy="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83366" name="Egyenes összekötő 172"/>
          <p:cNvCxnSpPr>
            <a:cxnSpLocks noChangeShapeType="1"/>
          </p:cNvCxnSpPr>
          <p:nvPr/>
        </p:nvCxnSpPr>
        <p:spPr bwMode="auto">
          <a:xfrm rot="10800000">
            <a:off x="6865938" y="3072653"/>
            <a:ext cx="457200" cy="635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22" name="Téglalap 173"/>
          <p:cNvSpPr>
            <a:spLocks noChangeArrowheads="1"/>
          </p:cNvSpPr>
          <p:nvPr/>
        </p:nvSpPr>
        <p:spPr bwMode="auto">
          <a:xfrm>
            <a:off x="7212013" y="2888503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latin typeface="Arial"/>
            </a:endParaRPr>
          </a:p>
        </p:txBody>
      </p:sp>
      <p:sp>
        <p:nvSpPr>
          <p:cNvPr id="23" name="Téglalap 174"/>
          <p:cNvSpPr>
            <a:spLocks noChangeArrowheads="1"/>
          </p:cNvSpPr>
          <p:nvPr/>
        </p:nvSpPr>
        <p:spPr bwMode="auto">
          <a:xfrm>
            <a:off x="7297738" y="2888503"/>
            <a:ext cx="46037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latin typeface="Arial"/>
            </a:endParaRPr>
          </a:p>
        </p:txBody>
      </p:sp>
      <p:cxnSp>
        <p:nvCxnSpPr>
          <p:cNvPr id="183369" name="Egyenes összekötő 177"/>
          <p:cNvCxnSpPr>
            <a:cxnSpLocks noChangeShapeType="1"/>
          </p:cNvCxnSpPr>
          <p:nvPr/>
        </p:nvCxnSpPr>
        <p:spPr bwMode="auto">
          <a:xfrm rot="10800000">
            <a:off x="6865938" y="3242516"/>
            <a:ext cx="457200" cy="7937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25" name="Téglalap 178"/>
          <p:cNvSpPr>
            <a:spLocks noChangeArrowheads="1"/>
          </p:cNvSpPr>
          <p:nvPr/>
        </p:nvSpPr>
        <p:spPr bwMode="auto">
          <a:xfrm>
            <a:off x="7212013" y="3136153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latin typeface="Arial"/>
            </a:endParaRPr>
          </a:p>
        </p:txBody>
      </p:sp>
      <p:sp>
        <p:nvSpPr>
          <p:cNvPr id="26" name="Téglalap 179"/>
          <p:cNvSpPr>
            <a:spLocks noChangeArrowheads="1"/>
          </p:cNvSpPr>
          <p:nvPr/>
        </p:nvSpPr>
        <p:spPr bwMode="auto">
          <a:xfrm>
            <a:off x="7297738" y="3136153"/>
            <a:ext cx="46037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latin typeface="Arial"/>
            </a:endParaRPr>
          </a:p>
        </p:txBody>
      </p:sp>
      <p:sp>
        <p:nvSpPr>
          <p:cNvPr id="183372" name="Téglalap 182"/>
          <p:cNvSpPr>
            <a:spLocks noChangeArrowheads="1"/>
          </p:cNvSpPr>
          <p:nvPr/>
        </p:nvSpPr>
        <p:spPr bwMode="auto">
          <a:xfrm>
            <a:off x="6362700" y="3010741"/>
            <a:ext cx="647700" cy="287337"/>
          </a:xfrm>
          <a:prstGeom prst="rect">
            <a:avLst/>
          </a:prstGeom>
          <a:solidFill>
            <a:srgbClr val="8EB4E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>
                <a:solidFill>
                  <a:srgbClr val="FFFFFF"/>
                </a:solidFill>
                <a:latin typeface="Verdana" pitchFamily="34" charset="0"/>
              </a:rPr>
              <a:t>SMB</a:t>
            </a:r>
            <a:endParaRPr lang="hu-HU" altLang="en-US" sz="1100">
              <a:solidFill>
                <a:srgbClr val="FFFFFF"/>
              </a:solidFill>
              <a:latin typeface="Verdana" pitchFamily="34" charset="0"/>
            </a:endParaRPr>
          </a:p>
        </p:txBody>
      </p:sp>
      <p:cxnSp>
        <p:nvCxnSpPr>
          <p:cNvPr id="183373" name="Egyenes összekötő 183"/>
          <p:cNvCxnSpPr>
            <a:cxnSpLocks noChangeShapeType="1"/>
          </p:cNvCxnSpPr>
          <p:nvPr/>
        </p:nvCxnSpPr>
        <p:spPr bwMode="auto">
          <a:xfrm rot="10800000">
            <a:off x="6881813" y="3631453"/>
            <a:ext cx="441325" cy="635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29" name="Téglalap 184"/>
          <p:cNvSpPr>
            <a:spLocks noChangeArrowheads="1"/>
          </p:cNvSpPr>
          <p:nvPr/>
        </p:nvSpPr>
        <p:spPr bwMode="auto">
          <a:xfrm>
            <a:off x="7212013" y="3525091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latin typeface="Arial"/>
            </a:endParaRPr>
          </a:p>
        </p:txBody>
      </p:sp>
      <p:sp>
        <p:nvSpPr>
          <p:cNvPr id="30" name="Téglalap 185"/>
          <p:cNvSpPr>
            <a:spLocks noChangeArrowheads="1"/>
          </p:cNvSpPr>
          <p:nvPr/>
        </p:nvSpPr>
        <p:spPr bwMode="auto">
          <a:xfrm>
            <a:off x="7297738" y="3525091"/>
            <a:ext cx="46037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latin typeface="Arial"/>
            </a:endParaRPr>
          </a:p>
        </p:txBody>
      </p:sp>
      <p:cxnSp>
        <p:nvCxnSpPr>
          <p:cNvPr id="183376" name="Egyenes összekötő 188"/>
          <p:cNvCxnSpPr>
            <a:cxnSpLocks noChangeShapeType="1"/>
          </p:cNvCxnSpPr>
          <p:nvPr/>
        </p:nvCxnSpPr>
        <p:spPr bwMode="auto">
          <a:xfrm rot="10800000">
            <a:off x="6865938" y="3802903"/>
            <a:ext cx="457200" cy="1588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32" name="Téglalap 189"/>
          <p:cNvSpPr>
            <a:spLocks noChangeArrowheads="1"/>
          </p:cNvSpPr>
          <p:nvPr/>
        </p:nvSpPr>
        <p:spPr bwMode="auto">
          <a:xfrm>
            <a:off x="7212013" y="3775916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latin typeface="Arial"/>
            </a:endParaRPr>
          </a:p>
        </p:txBody>
      </p:sp>
      <p:sp>
        <p:nvSpPr>
          <p:cNvPr id="33" name="Téglalap 190"/>
          <p:cNvSpPr>
            <a:spLocks noChangeArrowheads="1"/>
          </p:cNvSpPr>
          <p:nvPr/>
        </p:nvSpPr>
        <p:spPr bwMode="auto">
          <a:xfrm>
            <a:off x="7297738" y="3775916"/>
            <a:ext cx="46037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latin typeface="Arial"/>
            </a:endParaRPr>
          </a:p>
        </p:txBody>
      </p:sp>
      <p:sp>
        <p:nvSpPr>
          <p:cNvPr id="183379" name="Téglalap 193"/>
          <p:cNvSpPr>
            <a:spLocks noChangeArrowheads="1"/>
          </p:cNvSpPr>
          <p:nvPr/>
        </p:nvSpPr>
        <p:spPr bwMode="auto">
          <a:xfrm>
            <a:off x="6362700" y="3560016"/>
            <a:ext cx="647700" cy="287337"/>
          </a:xfrm>
          <a:prstGeom prst="rect">
            <a:avLst/>
          </a:prstGeom>
          <a:solidFill>
            <a:srgbClr val="8EB4E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>
                <a:solidFill>
                  <a:srgbClr val="FFFFFF"/>
                </a:solidFill>
                <a:latin typeface="Verdana" pitchFamily="34" charset="0"/>
              </a:rPr>
              <a:t>SMB</a:t>
            </a:r>
            <a:endParaRPr lang="hu-HU" altLang="en-US" sz="1100">
              <a:solidFill>
                <a:srgbClr val="FFFFFF"/>
              </a:solidFill>
              <a:latin typeface="Verdana" pitchFamily="34" charset="0"/>
            </a:endParaRPr>
          </a:p>
        </p:txBody>
      </p:sp>
      <p:sp>
        <p:nvSpPr>
          <p:cNvPr id="183380" name="Line 85"/>
          <p:cNvSpPr>
            <a:spLocks noChangeShapeType="1"/>
          </p:cNvSpPr>
          <p:nvPr/>
        </p:nvSpPr>
        <p:spPr bwMode="auto">
          <a:xfrm>
            <a:off x="4068763" y="3766007"/>
            <a:ext cx="0" cy="5207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61" name="Téglalap 60"/>
          <p:cNvSpPr/>
          <p:nvPr/>
        </p:nvSpPr>
        <p:spPr>
          <a:xfrm>
            <a:off x="3751263" y="5279278"/>
            <a:ext cx="1439862" cy="576263"/>
          </a:xfrm>
          <a:prstGeom prst="rect">
            <a:avLst/>
          </a:prstGeom>
          <a:solidFill>
            <a:schemeClr val="accent6">
              <a:lumMod val="7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lvl1pPr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>
              <a:defRPr/>
            </a:pPr>
            <a:r>
              <a:rPr lang="hu-HU" altLang="en-US" sz="1100" smtClean="0">
                <a:solidFill>
                  <a:srgbClr val="FFFFFF"/>
                </a:solidFill>
                <a:latin typeface="Verdana" pitchFamily="34" charset="0"/>
              </a:rPr>
              <a:t>ICH</a:t>
            </a:r>
            <a:r>
              <a:rPr lang="en-US" altLang="en-US" sz="1100" smtClean="0">
                <a:solidFill>
                  <a:srgbClr val="FFFFFF"/>
                </a:solidFill>
                <a:latin typeface="Verdana" pitchFamily="34" charset="0"/>
              </a:rPr>
              <a:t>10</a:t>
            </a:r>
            <a:endParaRPr lang="hu-HU" altLang="en-US" sz="1100" smtClean="0">
              <a:solidFill>
                <a:srgbClr val="FFFFFF"/>
              </a:solidFill>
              <a:latin typeface="Verdana" pitchFamily="34" charset="0"/>
            </a:endParaRPr>
          </a:p>
        </p:txBody>
      </p:sp>
      <p:sp>
        <p:nvSpPr>
          <p:cNvPr id="183382" name="Line 87"/>
          <p:cNvSpPr>
            <a:spLocks noChangeShapeType="1"/>
          </p:cNvSpPr>
          <p:nvPr/>
        </p:nvSpPr>
        <p:spPr bwMode="auto">
          <a:xfrm>
            <a:off x="4486275" y="4882575"/>
            <a:ext cx="0" cy="396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83383" name="Szövegdoboz 70"/>
          <p:cNvSpPr txBox="1">
            <a:spLocks noChangeArrowheads="1"/>
          </p:cNvSpPr>
          <p:nvPr/>
        </p:nvSpPr>
        <p:spPr bwMode="auto">
          <a:xfrm>
            <a:off x="4505325" y="4950666"/>
            <a:ext cx="406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000">
                <a:solidFill>
                  <a:srgbClr val="000000"/>
                </a:solidFill>
                <a:latin typeface="Verdana" pitchFamily="34" charset="0"/>
              </a:rPr>
              <a:t>ESI</a:t>
            </a:r>
            <a:endParaRPr lang="hu-HU" altLang="en-US" sz="100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183385" name="Text Box 90"/>
          <p:cNvSpPr txBox="1">
            <a:spLocks noChangeArrowheads="1"/>
          </p:cNvSpPr>
          <p:nvPr/>
        </p:nvSpPr>
        <p:spPr bwMode="auto">
          <a:xfrm>
            <a:off x="5718175" y="4756991"/>
            <a:ext cx="3260725" cy="124444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lnSpc>
                <a:spcPct val="80000"/>
              </a:lnSpc>
              <a:spcBef>
                <a:spcPct val="0"/>
              </a:spcBef>
              <a:spcAft>
                <a:spcPts val="100"/>
              </a:spcAft>
              <a:buFontTx/>
              <a:buNone/>
            </a:pPr>
            <a:r>
              <a:rPr lang="en-US" altLang="en-US" sz="1100" dirty="0">
                <a:solidFill>
                  <a:srgbClr val="000000"/>
                </a:solidFill>
                <a:latin typeface="Verdana" pitchFamily="34" charset="0"/>
              </a:rPr>
              <a:t>SMI: </a:t>
            </a:r>
            <a:r>
              <a:rPr lang="en-US" altLang="en-US" sz="1100" dirty="0" smtClean="0">
                <a:solidFill>
                  <a:srgbClr val="000000"/>
                </a:solidFill>
                <a:latin typeface="Verdana" pitchFamily="34" charset="0"/>
              </a:rPr>
              <a:t>Scalable Memory Interface</a:t>
            </a:r>
          </a:p>
          <a:p>
            <a:pPr algn="ctr" eaLnBrk="1" hangingPunct="1">
              <a:lnSpc>
                <a:spcPct val="80000"/>
              </a:lnSpc>
              <a:spcBef>
                <a:spcPct val="0"/>
              </a:spcBef>
              <a:spcAft>
                <a:spcPts val="100"/>
              </a:spcAft>
              <a:buFontTx/>
              <a:buNone/>
            </a:pPr>
            <a:r>
              <a:rPr lang="en-US" altLang="en-US" sz="1100" dirty="0" smtClean="0">
                <a:solidFill>
                  <a:srgbClr val="000000"/>
                </a:solidFill>
                <a:latin typeface="Verdana" pitchFamily="34" charset="0"/>
              </a:rPr>
              <a:t>         (Serial </a:t>
            </a:r>
            <a:r>
              <a:rPr lang="en-US" altLang="en-US" sz="1100" dirty="0">
                <a:solidFill>
                  <a:srgbClr val="000000"/>
                </a:solidFill>
                <a:latin typeface="Verdana" pitchFamily="34" charset="0"/>
              </a:rPr>
              <a:t>link between </a:t>
            </a:r>
            <a:r>
              <a:rPr lang="en-US" altLang="en-US" sz="1100" dirty="0" smtClean="0">
                <a:solidFill>
                  <a:srgbClr val="000000"/>
                </a:solidFill>
                <a:latin typeface="Verdana" pitchFamily="34" charset="0"/>
              </a:rPr>
              <a:t>the</a:t>
            </a:r>
          </a:p>
          <a:p>
            <a:pPr algn="ctr" eaLnBrk="1" hangingPunct="1">
              <a:lnSpc>
                <a:spcPct val="80000"/>
              </a:lnSpc>
              <a:spcBef>
                <a:spcPct val="0"/>
              </a:spcBef>
              <a:spcAft>
                <a:spcPts val="300"/>
              </a:spcAft>
              <a:buFontTx/>
              <a:buNone/>
            </a:pPr>
            <a:r>
              <a:rPr lang="en-US" altLang="en-US" sz="1100" dirty="0" smtClean="0">
                <a:solidFill>
                  <a:srgbClr val="000000"/>
                </a:solidFill>
                <a:latin typeface="Verdana" pitchFamily="34" charset="0"/>
              </a:rPr>
              <a:t> </a:t>
            </a:r>
            <a:r>
              <a:rPr lang="en-US" altLang="en-US" sz="1100" dirty="0">
                <a:solidFill>
                  <a:srgbClr val="000000"/>
                </a:solidFill>
                <a:latin typeface="Verdana" pitchFamily="34" charset="0"/>
              </a:rPr>
              <a:t>processor </a:t>
            </a:r>
            <a:r>
              <a:rPr lang="en-US" altLang="en-US" sz="1100" dirty="0" smtClean="0">
                <a:solidFill>
                  <a:srgbClr val="000000"/>
                </a:solidFill>
                <a:latin typeface="Verdana" pitchFamily="34" charset="0"/>
              </a:rPr>
              <a:t>and the SMB)</a:t>
            </a:r>
          </a:p>
          <a:p>
            <a:pPr algn="ctr" eaLnBrk="1" hangingPunct="1">
              <a:lnSpc>
                <a:spcPct val="80000"/>
              </a:lnSpc>
              <a:spcBef>
                <a:spcPct val="0"/>
              </a:spcBef>
              <a:spcAft>
                <a:spcPts val="300"/>
              </a:spcAft>
              <a:buFontTx/>
              <a:buNone/>
            </a:pPr>
            <a:r>
              <a:rPr lang="en-US" altLang="en-US" sz="1100" dirty="0" smtClean="0">
                <a:solidFill>
                  <a:srgbClr val="000000"/>
                </a:solidFill>
                <a:latin typeface="Verdana" pitchFamily="34" charset="0"/>
              </a:rPr>
              <a:t>(Differential signaling, ~25 lanes)</a:t>
            </a:r>
            <a:endParaRPr lang="en-US" altLang="en-US" sz="1100" dirty="0">
              <a:solidFill>
                <a:srgbClr val="000000"/>
              </a:solidFill>
              <a:latin typeface="Verdana" pitchFamily="34" charset="0"/>
            </a:endParaRP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 dirty="0" smtClean="0">
                <a:solidFill>
                  <a:srgbClr val="000000"/>
                </a:solidFill>
                <a:latin typeface="Verdana" pitchFamily="34" charset="0"/>
              </a:rPr>
              <a:t>        SMB</a:t>
            </a:r>
            <a:r>
              <a:rPr lang="en-US" altLang="en-US" sz="1100" dirty="0">
                <a:solidFill>
                  <a:srgbClr val="000000"/>
                </a:solidFill>
                <a:latin typeface="Verdana" pitchFamily="34" charset="0"/>
              </a:rPr>
              <a:t>: Scalable Memory Buffer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 dirty="0">
                <a:solidFill>
                  <a:srgbClr val="000000"/>
                </a:solidFill>
                <a:latin typeface="Verdana" pitchFamily="34" charset="0"/>
              </a:rPr>
              <a:t>        </a:t>
            </a:r>
            <a:r>
              <a:rPr lang="en-US" altLang="en-US" sz="1100" dirty="0" smtClean="0">
                <a:solidFill>
                  <a:srgbClr val="000000"/>
                </a:solidFill>
                <a:latin typeface="Verdana" pitchFamily="34" charset="0"/>
              </a:rPr>
              <a:t>  (Conversion between the serial SMI and the parallel DDR3 DIMM interfaces)</a:t>
            </a:r>
            <a:endParaRPr lang="en-US" altLang="en-US" sz="1100" dirty="0">
              <a:solidFill>
                <a:srgbClr val="000000"/>
              </a:solidFill>
              <a:latin typeface="Verdana" pitchFamily="34" charset="0"/>
            </a:endParaRPr>
          </a:p>
        </p:txBody>
      </p:sp>
      <p:cxnSp>
        <p:nvCxnSpPr>
          <p:cNvPr id="35" name="Egyenes összekötő 130"/>
          <p:cNvCxnSpPr/>
          <p:nvPr/>
        </p:nvCxnSpPr>
        <p:spPr>
          <a:xfrm rot="10800000" flipH="1" flipV="1">
            <a:off x="1193800" y="2748803"/>
            <a:ext cx="1479550" cy="12700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Egyenes összekötő 131"/>
          <p:cNvCxnSpPr/>
          <p:nvPr/>
        </p:nvCxnSpPr>
        <p:spPr>
          <a:xfrm rot="10800000" flipH="1" flipV="1">
            <a:off x="1193800" y="2186828"/>
            <a:ext cx="1582738" cy="3175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Egyenes összekötő 145"/>
          <p:cNvCxnSpPr/>
          <p:nvPr/>
        </p:nvCxnSpPr>
        <p:spPr>
          <a:xfrm rot="10800000" flipH="1">
            <a:off x="354013" y="2105866"/>
            <a:ext cx="469900" cy="3175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8" name="Téglalap 146"/>
          <p:cNvSpPr/>
          <p:nvPr/>
        </p:nvSpPr>
        <p:spPr>
          <a:xfrm flipH="1">
            <a:off x="433388" y="1921716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39" name="Téglalap 147"/>
          <p:cNvSpPr/>
          <p:nvPr/>
        </p:nvSpPr>
        <p:spPr>
          <a:xfrm flipH="1">
            <a:off x="346075" y="1921716"/>
            <a:ext cx="46038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cxnSp>
        <p:nvCxnSpPr>
          <p:cNvPr id="40" name="Egyenes összekötő 150"/>
          <p:cNvCxnSpPr/>
          <p:nvPr/>
        </p:nvCxnSpPr>
        <p:spPr>
          <a:xfrm rot="10800000" flipH="1">
            <a:off x="354013" y="2275728"/>
            <a:ext cx="469900" cy="4763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Téglalap 151"/>
          <p:cNvSpPr/>
          <p:nvPr/>
        </p:nvSpPr>
        <p:spPr>
          <a:xfrm flipH="1">
            <a:off x="433388" y="2169366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42" name="Téglalap 152"/>
          <p:cNvSpPr/>
          <p:nvPr/>
        </p:nvSpPr>
        <p:spPr>
          <a:xfrm flipH="1">
            <a:off x="346075" y="2169366"/>
            <a:ext cx="46038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43" name="Téglalap 155"/>
          <p:cNvSpPr/>
          <p:nvPr/>
        </p:nvSpPr>
        <p:spPr>
          <a:xfrm flipH="1">
            <a:off x="681038" y="2042366"/>
            <a:ext cx="647700" cy="288925"/>
          </a:xfrm>
          <a:prstGeom prst="rect">
            <a:avLst/>
          </a:prstGeom>
          <a:solidFill>
            <a:srgbClr val="8EB4E3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lvl1pPr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>
              <a:defRPr/>
            </a:pPr>
            <a:r>
              <a:rPr lang="en-US" altLang="en-US" sz="1100" smtClean="0">
                <a:solidFill>
                  <a:srgbClr val="FFFFFF"/>
                </a:solidFill>
                <a:latin typeface="Verdana" pitchFamily="34" charset="0"/>
              </a:rPr>
              <a:t>SMB</a:t>
            </a:r>
            <a:endParaRPr lang="hu-HU" altLang="en-US" sz="1100" smtClean="0">
              <a:solidFill>
                <a:srgbClr val="FFFFFF"/>
              </a:solidFill>
              <a:latin typeface="Verdana" pitchFamily="34" charset="0"/>
            </a:endParaRPr>
          </a:p>
        </p:txBody>
      </p:sp>
      <p:cxnSp>
        <p:nvCxnSpPr>
          <p:cNvPr id="44" name="Egyenes összekötő 156"/>
          <p:cNvCxnSpPr/>
          <p:nvPr/>
        </p:nvCxnSpPr>
        <p:spPr>
          <a:xfrm rot="10800000" flipH="1">
            <a:off x="354013" y="2690066"/>
            <a:ext cx="455612" cy="9525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5" name="Téglalap 157"/>
          <p:cNvSpPr/>
          <p:nvPr/>
        </p:nvSpPr>
        <p:spPr>
          <a:xfrm flipH="1">
            <a:off x="433388" y="2583703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46" name="Téglalap 158"/>
          <p:cNvSpPr/>
          <p:nvPr/>
        </p:nvSpPr>
        <p:spPr>
          <a:xfrm flipH="1">
            <a:off x="346075" y="2583703"/>
            <a:ext cx="46038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cxnSp>
        <p:nvCxnSpPr>
          <p:cNvPr id="47" name="Egyenes összekötő 161"/>
          <p:cNvCxnSpPr/>
          <p:nvPr/>
        </p:nvCxnSpPr>
        <p:spPr>
          <a:xfrm rot="10800000" flipH="1">
            <a:off x="354013" y="2863103"/>
            <a:ext cx="469900" cy="7938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8" name="Téglalap 162"/>
          <p:cNvSpPr/>
          <p:nvPr/>
        </p:nvSpPr>
        <p:spPr>
          <a:xfrm flipH="1">
            <a:off x="433388" y="2834528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49" name="Téglalap 163"/>
          <p:cNvSpPr/>
          <p:nvPr/>
        </p:nvSpPr>
        <p:spPr>
          <a:xfrm flipH="1">
            <a:off x="346075" y="2834528"/>
            <a:ext cx="46038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50" name="Téglalap 166"/>
          <p:cNvSpPr/>
          <p:nvPr/>
        </p:nvSpPr>
        <p:spPr>
          <a:xfrm flipH="1">
            <a:off x="681038" y="2618628"/>
            <a:ext cx="647700" cy="287338"/>
          </a:xfrm>
          <a:prstGeom prst="rect">
            <a:avLst/>
          </a:prstGeom>
          <a:solidFill>
            <a:srgbClr val="8EB4E3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lvl1pPr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>
              <a:defRPr/>
            </a:pPr>
            <a:r>
              <a:rPr lang="en-US" altLang="en-US" sz="1100" smtClean="0">
                <a:solidFill>
                  <a:srgbClr val="FFFFFF"/>
                </a:solidFill>
                <a:latin typeface="Verdana" pitchFamily="34" charset="0"/>
              </a:rPr>
              <a:t>SMB</a:t>
            </a:r>
            <a:endParaRPr lang="hu-HU" altLang="en-US" sz="1100" smtClean="0">
              <a:solidFill>
                <a:srgbClr val="FFFFFF"/>
              </a:solidFill>
              <a:latin typeface="Verdana" pitchFamily="34" charset="0"/>
            </a:endParaRPr>
          </a:p>
        </p:txBody>
      </p:sp>
      <p:cxnSp>
        <p:nvCxnSpPr>
          <p:cNvPr id="51" name="Egyenes összekötő 130"/>
          <p:cNvCxnSpPr/>
          <p:nvPr/>
        </p:nvCxnSpPr>
        <p:spPr>
          <a:xfrm rot="10800000" flipH="1" flipV="1">
            <a:off x="1195388" y="3993403"/>
            <a:ext cx="1477962" cy="1588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" name="Egyenes összekötő 131"/>
          <p:cNvCxnSpPr/>
          <p:nvPr/>
        </p:nvCxnSpPr>
        <p:spPr>
          <a:xfrm rot="10800000" flipH="1" flipV="1">
            <a:off x="1195388" y="3420316"/>
            <a:ext cx="1592262" cy="1587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" name="Egyenes összekötő 145"/>
          <p:cNvCxnSpPr/>
          <p:nvPr/>
        </p:nvCxnSpPr>
        <p:spPr>
          <a:xfrm rot="10800000" flipH="1">
            <a:off x="355600" y="3339353"/>
            <a:ext cx="469900" cy="3175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5" name="Téglalap 146"/>
          <p:cNvSpPr/>
          <p:nvPr/>
        </p:nvSpPr>
        <p:spPr>
          <a:xfrm flipH="1">
            <a:off x="434975" y="3155203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56" name="Téglalap 147"/>
          <p:cNvSpPr/>
          <p:nvPr/>
        </p:nvSpPr>
        <p:spPr>
          <a:xfrm flipH="1">
            <a:off x="347663" y="3155203"/>
            <a:ext cx="46037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cxnSp>
        <p:nvCxnSpPr>
          <p:cNvPr id="57" name="Egyenes összekötő 150"/>
          <p:cNvCxnSpPr/>
          <p:nvPr/>
        </p:nvCxnSpPr>
        <p:spPr>
          <a:xfrm rot="10800000" flipH="1">
            <a:off x="355600" y="3509216"/>
            <a:ext cx="469900" cy="4762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8" name="Téglalap 151"/>
          <p:cNvSpPr/>
          <p:nvPr/>
        </p:nvSpPr>
        <p:spPr>
          <a:xfrm flipH="1">
            <a:off x="434975" y="3402853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59" name="Téglalap 152"/>
          <p:cNvSpPr/>
          <p:nvPr/>
        </p:nvSpPr>
        <p:spPr>
          <a:xfrm flipH="1">
            <a:off x="347663" y="3402853"/>
            <a:ext cx="46037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60" name="Téglalap 155"/>
          <p:cNvSpPr/>
          <p:nvPr/>
        </p:nvSpPr>
        <p:spPr>
          <a:xfrm flipH="1">
            <a:off x="682625" y="3275853"/>
            <a:ext cx="647700" cy="288925"/>
          </a:xfrm>
          <a:prstGeom prst="rect">
            <a:avLst/>
          </a:prstGeom>
          <a:solidFill>
            <a:srgbClr val="8EB4E3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lvl1pPr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>
              <a:defRPr/>
            </a:pPr>
            <a:r>
              <a:rPr lang="en-US" altLang="en-US" sz="1100" smtClean="0">
                <a:solidFill>
                  <a:srgbClr val="FFFFFF"/>
                </a:solidFill>
                <a:latin typeface="Verdana" pitchFamily="34" charset="0"/>
              </a:rPr>
              <a:t>SMB</a:t>
            </a:r>
            <a:endParaRPr lang="hu-HU" altLang="en-US" sz="1100" smtClean="0">
              <a:solidFill>
                <a:srgbClr val="FFFFFF"/>
              </a:solidFill>
              <a:latin typeface="Verdana" pitchFamily="34" charset="0"/>
            </a:endParaRPr>
          </a:p>
        </p:txBody>
      </p:sp>
      <p:cxnSp>
        <p:nvCxnSpPr>
          <p:cNvPr id="62" name="Egyenes összekötő 156"/>
          <p:cNvCxnSpPr/>
          <p:nvPr/>
        </p:nvCxnSpPr>
        <p:spPr>
          <a:xfrm rot="10800000" flipH="1">
            <a:off x="355600" y="3923553"/>
            <a:ext cx="455613" cy="9525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3" name="Téglalap 157"/>
          <p:cNvSpPr/>
          <p:nvPr/>
        </p:nvSpPr>
        <p:spPr>
          <a:xfrm flipH="1">
            <a:off x="434975" y="3817191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1320960" name="Téglalap 158"/>
          <p:cNvSpPr/>
          <p:nvPr/>
        </p:nvSpPr>
        <p:spPr>
          <a:xfrm flipH="1">
            <a:off x="347663" y="3817191"/>
            <a:ext cx="46037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cxnSp>
        <p:nvCxnSpPr>
          <p:cNvPr id="1320961" name="Egyenes összekötő 161"/>
          <p:cNvCxnSpPr/>
          <p:nvPr/>
        </p:nvCxnSpPr>
        <p:spPr>
          <a:xfrm rot="10800000" flipH="1">
            <a:off x="355600" y="4096591"/>
            <a:ext cx="469900" cy="7937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20962" name="Téglalap 162"/>
          <p:cNvSpPr/>
          <p:nvPr/>
        </p:nvSpPr>
        <p:spPr>
          <a:xfrm flipH="1">
            <a:off x="434975" y="4068016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1320963" name="Téglalap 163"/>
          <p:cNvSpPr/>
          <p:nvPr/>
        </p:nvSpPr>
        <p:spPr>
          <a:xfrm flipH="1">
            <a:off x="347663" y="4068016"/>
            <a:ext cx="46037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1320964" name="Téglalap 166"/>
          <p:cNvSpPr/>
          <p:nvPr/>
        </p:nvSpPr>
        <p:spPr>
          <a:xfrm flipH="1">
            <a:off x="682625" y="3852116"/>
            <a:ext cx="647700" cy="287337"/>
          </a:xfrm>
          <a:prstGeom prst="rect">
            <a:avLst/>
          </a:prstGeom>
          <a:solidFill>
            <a:srgbClr val="8EB4E3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lvl1pPr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>
              <a:defRPr/>
            </a:pPr>
            <a:r>
              <a:rPr lang="en-US" altLang="en-US" sz="1100" smtClean="0">
                <a:solidFill>
                  <a:srgbClr val="FFFFFF"/>
                </a:solidFill>
                <a:latin typeface="Verdana" pitchFamily="34" charset="0"/>
              </a:rPr>
              <a:t>SMB</a:t>
            </a:r>
            <a:endParaRPr lang="hu-HU" altLang="en-US" sz="1100" smtClean="0">
              <a:solidFill>
                <a:srgbClr val="FFFFFF"/>
              </a:solidFill>
              <a:latin typeface="Verdana" pitchFamily="34" charset="0"/>
            </a:endParaRPr>
          </a:p>
        </p:txBody>
      </p:sp>
      <p:sp>
        <p:nvSpPr>
          <p:cNvPr id="183418" name="Line 123"/>
          <p:cNvSpPr>
            <a:spLocks noChangeShapeType="1"/>
          </p:cNvSpPr>
          <p:nvPr/>
        </p:nvSpPr>
        <p:spPr bwMode="auto">
          <a:xfrm flipV="1">
            <a:off x="2681288" y="2607516"/>
            <a:ext cx="0" cy="142875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83419" name="Line 124"/>
          <p:cNvSpPr>
            <a:spLocks noChangeShapeType="1"/>
          </p:cNvSpPr>
          <p:nvPr/>
        </p:nvSpPr>
        <p:spPr bwMode="auto">
          <a:xfrm>
            <a:off x="2706688" y="2583703"/>
            <a:ext cx="0" cy="0"/>
          </a:xfrm>
          <a:prstGeom prst="line">
            <a:avLst/>
          </a:prstGeom>
          <a:noFill/>
          <a:ln w="6350">
            <a:solidFill>
              <a:srgbClr val="FF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83420" name="Line 125"/>
          <p:cNvSpPr>
            <a:spLocks noChangeShapeType="1"/>
          </p:cNvSpPr>
          <p:nvPr/>
        </p:nvSpPr>
        <p:spPr bwMode="auto">
          <a:xfrm>
            <a:off x="2706688" y="2583703"/>
            <a:ext cx="0" cy="0"/>
          </a:xfrm>
          <a:prstGeom prst="line">
            <a:avLst/>
          </a:prstGeom>
          <a:noFill/>
          <a:ln w="6350">
            <a:solidFill>
              <a:srgbClr val="FF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83421" name="Line 126"/>
          <p:cNvSpPr>
            <a:spLocks noChangeShapeType="1"/>
          </p:cNvSpPr>
          <p:nvPr/>
        </p:nvSpPr>
        <p:spPr bwMode="auto">
          <a:xfrm>
            <a:off x="2687638" y="2583703"/>
            <a:ext cx="95250" cy="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83422" name="Line 127"/>
          <p:cNvSpPr>
            <a:spLocks noChangeShapeType="1"/>
          </p:cNvSpPr>
          <p:nvPr/>
        </p:nvSpPr>
        <p:spPr bwMode="auto">
          <a:xfrm>
            <a:off x="2687638" y="1923303"/>
            <a:ext cx="0" cy="19685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83423" name="Line 128"/>
          <p:cNvSpPr>
            <a:spLocks noChangeShapeType="1"/>
          </p:cNvSpPr>
          <p:nvPr/>
        </p:nvSpPr>
        <p:spPr bwMode="auto">
          <a:xfrm>
            <a:off x="2687638" y="2139203"/>
            <a:ext cx="82550" cy="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83424" name="Line 129"/>
          <p:cNvSpPr>
            <a:spLocks noChangeShapeType="1"/>
          </p:cNvSpPr>
          <p:nvPr/>
        </p:nvSpPr>
        <p:spPr bwMode="auto">
          <a:xfrm>
            <a:off x="2687638" y="3745753"/>
            <a:ext cx="0" cy="24765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83425" name="Line 130"/>
          <p:cNvSpPr>
            <a:spLocks noChangeShapeType="1"/>
          </p:cNvSpPr>
          <p:nvPr/>
        </p:nvSpPr>
        <p:spPr bwMode="auto">
          <a:xfrm>
            <a:off x="2687638" y="3148028"/>
            <a:ext cx="0" cy="16510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83426" name="Line 131"/>
          <p:cNvSpPr>
            <a:spLocks noChangeShapeType="1"/>
          </p:cNvSpPr>
          <p:nvPr/>
        </p:nvSpPr>
        <p:spPr bwMode="auto">
          <a:xfrm>
            <a:off x="2687638" y="3739403"/>
            <a:ext cx="0" cy="0"/>
          </a:xfrm>
          <a:prstGeom prst="line">
            <a:avLst/>
          </a:prstGeom>
          <a:noFill/>
          <a:ln w="6350">
            <a:solidFill>
              <a:srgbClr val="FF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83427" name="Line 132"/>
          <p:cNvSpPr>
            <a:spLocks noChangeShapeType="1"/>
          </p:cNvSpPr>
          <p:nvPr/>
        </p:nvSpPr>
        <p:spPr bwMode="auto">
          <a:xfrm>
            <a:off x="2687638" y="3739403"/>
            <a:ext cx="82550" cy="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83428" name="Line 133"/>
          <p:cNvSpPr>
            <a:spLocks noChangeShapeType="1"/>
          </p:cNvSpPr>
          <p:nvPr/>
        </p:nvSpPr>
        <p:spPr bwMode="auto">
          <a:xfrm>
            <a:off x="2687638" y="3333003"/>
            <a:ext cx="82550" cy="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cxnSp>
        <p:nvCxnSpPr>
          <p:cNvPr id="183429" name="Egyenes összekötő 170"/>
          <p:cNvCxnSpPr>
            <a:cxnSpLocks noChangeShapeType="1"/>
          </p:cNvCxnSpPr>
          <p:nvPr/>
        </p:nvCxnSpPr>
        <p:spPr bwMode="auto">
          <a:xfrm rot="10800000" flipV="1">
            <a:off x="6295932" y="2748803"/>
            <a:ext cx="1576387" cy="4763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83430" name="Egyenes összekötő 171"/>
          <p:cNvCxnSpPr>
            <a:cxnSpLocks noChangeShapeType="1"/>
          </p:cNvCxnSpPr>
          <p:nvPr/>
        </p:nvCxnSpPr>
        <p:spPr bwMode="auto">
          <a:xfrm rot="10800000" flipV="1">
            <a:off x="6154738" y="2202703"/>
            <a:ext cx="1690687" cy="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83431" name="Egyenes összekötő 172"/>
          <p:cNvCxnSpPr>
            <a:cxnSpLocks noChangeShapeType="1"/>
          </p:cNvCxnSpPr>
          <p:nvPr/>
        </p:nvCxnSpPr>
        <p:spPr bwMode="auto">
          <a:xfrm rot="10800000">
            <a:off x="8213725" y="2121741"/>
            <a:ext cx="457200" cy="635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320968" name="Téglalap 173"/>
          <p:cNvSpPr>
            <a:spLocks noChangeArrowheads="1"/>
          </p:cNvSpPr>
          <p:nvPr/>
        </p:nvSpPr>
        <p:spPr bwMode="auto">
          <a:xfrm>
            <a:off x="8559800" y="1937591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latin typeface="Arial"/>
            </a:endParaRPr>
          </a:p>
        </p:txBody>
      </p:sp>
      <p:sp>
        <p:nvSpPr>
          <p:cNvPr id="1320969" name="Téglalap 174"/>
          <p:cNvSpPr>
            <a:spLocks noChangeArrowheads="1"/>
          </p:cNvSpPr>
          <p:nvPr/>
        </p:nvSpPr>
        <p:spPr bwMode="auto">
          <a:xfrm>
            <a:off x="8645525" y="1937591"/>
            <a:ext cx="46038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latin typeface="Arial"/>
            </a:endParaRPr>
          </a:p>
        </p:txBody>
      </p:sp>
      <p:cxnSp>
        <p:nvCxnSpPr>
          <p:cNvPr id="183434" name="Egyenes összekötő 177"/>
          <p:cNvCxnSpPr>
            <a:cxnSpLocks noChangeShapeType="1"/>
          </p:cNvCxnSpPr>
          <p:nvPr/>
        </p:nvCxnSpPr>
        <p:spPr bwMode="auto">
          <a:xfrm rot="10800000">
            <a:off x="8213725" y="2253503"/>
            <a:ext cx="457200" cy="1588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320971" name="Téglalap 178"/>
          <p:cNvSpPr>
            <a:spLocks noChangeArrowheads="1"/>
          </p:cNvSpPr>
          <p:nvPr/>
        </p:nvSpPr>
        <p:spPr bwMode="auto">
          <a:xfrm>
            <a:off x="8559800" y="2185241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latin typeface="Arial"/>
            </a:endParaRPr>
          </a:p>
        </p:txBody>
      </p:sp>
      <p:sp>
        <p:nvSpPr>
          <p:cNvPr id="1320980" name="Téglalap 179"/>
          <p:cNvSpPr>
            <a:spLocks noChangeArrowheads="1"/>
          </p:cNvSpPr>
          <p:nvPr/>
        </p:nvSpPr>
        <p:spPr bwMode="auto">
          <a:xfrm>
            <a:off x="8645525" y="2185241"/>
            <a:ext cx="46038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latin typeface="Arial"/>
            </a:endParaRPr>
          </a:p>
        </p:txBody>
      </p:sp>
      <p:sp>
        <p:nvSpPr>
          <p:cNvPr id="183437" name="Téglalap 182"/>
          <p:cNvSpPr>
            <a:spLocks noChangeArrowheads="1"/>
          </p:cNvSpPr>
          <p:nvPr/>
        </p:nvSpPr>
        <p:spPr bwMode="auto">
          <a:xfrm>
            <a:off x="7710488" y="2059828"/>
            <a:ext cx="647700" cy="287338"/>
          </a:xfrm>
          <a:prstGeom prst="rect">
            <a:avLst/>
          </a:prstGeom>
          <a:solidFill>
            <a:srgbClr val="8EB4E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>
                <a:solidFill>
                  <a:srgbClr val="FFFFFF"/>
                </a:solidFill>
                <a:latin typeface="Verdana" pitchFamily="34" charset="0"/>
              </a:rPr>
              <a:t>SMB</a:t>
            </a:r>
            <a:endParaRPr lang="hu-HU" altLang="en-US" sz="1100">
              <a:solidFill>
                <a:srgbClr val="FFFFFF"/>
              </a:solidFill>
              <a:latin typeface="Verdana" pitchFamily="34" charset="0"/>
            </a:endParaRPr>
          </a:p>
        </p:txBody>
      </p:sp>
      <p:cxnSp>
        <p:nvCxnSpPr>
          <p:cNvPr id="183438" name="Egyenes összekötő 183"/>
          <p:cNvCxnSpPr>
            <a:cxnSpLocks noChangeShapeType="1"/>
          </p:cNvCxnSpPr>
          <p:nvPr/>
        </p:nvCxnSpPr>
        <p:spPr bwMode="auto">
          <a:xfrm rot="10800000">
            <a:off x="8229600" y="2680541"/>
            <a:ext cx="441325" cy="635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320983" name="Téglalap 184"/>
          <p:cNvSpPr>
            <a:spLocks noChangeArrowheads="1"/>
          </p:cNvSpPr>
          <p:nvPr/>
        </p:nvSpPr>
        <p:spPr bwMode="auto">
          <a:xfrm>
            <a:off x="8559800" y="2574178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latin typeface="Arial"/>
            </a:endParaRPr>
          </a:p>
        </p:txBody>
      </p:sp>
      <p:sp>
        <p:nvSpPr>
          <p:cNvPr id="1320984" name="Téglalap 185"/>
          <p:cNvSpPr>
            <a:spLocks noChangeArrowheads="1"/>
          </p:cNvSpPr>
          <p:nvPr/>
        </p:nvSpPr>
        <p:spPr bwMode="auto">
          <a:xfrm>
            <a:off x="8645525" y="2574178"/>
            <a:ext cx="46038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latin typeface="Arial"/>
            </a:endParaRPr>
          </a:p>
        </p:txBody>
      </p:sp>
      <p:cxnSp>
        <p:nvCxnSpPr>
          <p:cNvPr id="183441" name="Egyenes összekötő 188"/>
          <p:cNvCxnSpPr>
            <a:cxnSpLocks noChangeShapeType="1"/>
          </p:cNvCxnSpPr>
          <p:nvPr/>
        </p:nvCxnSpPr>
        <p:spPr bwMode="auto">
          <a:xfrm rot="10800000">
            <a:off x="8213725" y="2853578"/>
            <a:ext cx="457200" cy="4763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320986" name="Téglalap 189"/>
          <p:cNvSpPr>
            <a:spLocks noChangeArrowheads="1"/>
          </p:cNvSpPr>
          <p:nvPr/>
        </p:nvSpPr>
        <p:spPr bwMode="auto">
          <a:xfrm>
            <a:off x="8559800" y="2825003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latin typeface="Arial"/>
            </a:endParaRPr>
          </a:p>
        </p:txBody>
      </p:sp>
      <p:sp>
        <p:nvSpPr>
          <p:cNvPr id="1320987" name="Téglalap 190"/>
          <p:cNvSpPr>
            <a:spLocks noChangeArrowheads="1"/>
          </p:cNvSpPr>
          <p:nvPr/>
        </p:nvSpPr>
        <p:spPr bwMode="auto">
          <a:xfrm>
            <a:off x="8645525" y="2825003"/>
            <a:ext cx="46038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latin typeface="Arial"/>
            </a:endParaRPr>
          </a:p>
        </p:txBody>
      </p:sp>
      <p:sp>
        <p:nvSpPr>
          <p:cNvPr id="183444" name="Téglalap 193"/>
          <p:cNvSpPr>
            <a:spLocks noChangeArrowheads="1"/>
          </p:cNvSpPr>
          <p:nvPr/>
        </p:nvSpPr>
        <p:spPr bwMode="auto">
          <a:xfrm>
            <a:off x="7710488" y="2609103"/>
            <a:ext cx="647700" cy="287338"/>
          </a:xfrm>
          <a:prstGeom prst="rect">
            <a:avLst/>
          </a:prstGeom>
          <a:solidFill>
            <a:srgbClr val="8EB4E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>
                <a:solidFill>
                  <a:srgbClr val="FFFFFF"/>
                </a:solidFill>
                <a:latin typeface="Verdana" pitchFamily="34" charset="0"/>
              </a:rPr>
              <a:t>SMB</a:t>
            </a:r>
            <a:endParaRPr lang="hu-HU" altLang="en-US" sz="1100">
              <a:solidFill>
                <a:srgbClr val="FFFFFF"/>
              </a:solidFill>
              <a:latin typeface="Verdana" pitchFamily="34" charset="0"/>
            </a:endParaRPr>
          </a:p>
        </p:txBody>
      </p:sp>
      <p:cxnSp>
        <p:nvCxnSpPr>
          <p:cNvPr id="183445" name="Egyenes összekötő 170"/>
          <p:cNvCxnSpPr>
            <a:cxnSpLocks noChangeShapeType="1"/>
          </p:cNvCxnSpPr>
          <p:nvPr/>
        </p:nvCxnSpPr>
        <p:spPr bwMode="auto">
          <a:xfrm rot="10800000" flipV="1">
            <a:off x="6269038" y="4048966"/>
            <a:ext cx="1576387" cy="7937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83446" name="Egyenes összekötő 171"/>
          <p:cNvCxnSpPr>
            <a:cxnSpLocks noChangeShapeType="1"/>
          </p:cNvCxnSpPr>
          <p:nvPr/>
        </p:nvCxnSpPr>
        <p:spPr bwMode="auto">
          <a:xfrm rot="10800000" flipV="1">
            <a:off x="6138863" y="3421903"/>
            <a:ext cx="1706562" cy="1270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83447" name="Egyenes összekötő 172"/>
          <p:cNvCxnSpPr>
            <a:cxnSpLocks noChangeShapeType="1"/>
          </p:cNvCxnSpPr>
          <p:nvPr/>
        </p:nvCxnSpPr>
        <p:spPr bwMode="auto">
          <a:xfrm rot="10800000">
            <a:off x="8213725" y="3340941"/>
            <a:ext cx="457200" cy="635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320992" name="Téglalap 173"/>
          <p:cNvSpPr>
            <a:spLocks noChangeArrowheads="1"/>
          </p:cNvSpPr>
          <p:nvPr/>
        </p:nvSpPr>
        <p:spPr bwMode="auto">
          <a:xfrm>
            <a:off x="8559800" y="3156791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latin typeface="Arial"/>
            </a:endParaRPr>
          </a:p>
        </p:txBody>
      </p:sp>
      <p:sp>
        <p:nvSpPr>
          <p:cNvPr id="1320993" name="Téglalap 174"/>
          <p:cNvSpPr>
            <a:spLocks noChangeArrowheads="1"/>
          </p:cNvSpPr>
          <p:nvPr/>
        </p:nvSpPr>
        <p:spPr bwMode="auto">
          <a:xfrm>
            <a:off x="8645525" y="3156791"/>
            <a:ext cx="46038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latin typeface="Arial"/>
            </a:endParaRPr>
          </a:p>
        </p:txBody>
      </p:sp>
      <p:cxnSp>
        <p:nvCxnSpPr>
          <p:cNvPr id="183450" name="Egyenes összekötő 177"/>
          <p:cNvCxnSpPr>
            <a:cxnSpLocks noChangeShapeType="1"/>
          </p:cNvCxnSpPr>
          <p:nvPr/>
        </p:nvCxnSpPr>
        <p:spPr bwMode="auto">
          <a:xfrm rot="10800000">
            <a:off x="8213725" y="3472703"/>
            <a:ext cx="457200" cy="7938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320995" name="Téglalap 178"/>
          <p:cNvSpPr>
            <a:spLocks noChangeArrowheads="1"/>
          </p:cNvSpPr>
          <p:nvPr/>
        </p:nvSpPr>
        <p:spPr bwMode="auto">
          <a:xfrm>
            <a:off x="8559800" y="3404441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latin typeface="Arial"/>
            </a:endParaRPr>
          </a:p>
        </p:txBody>
      </p:sp>
      <p:sp>
        <p:nvSpPr>
          <p:cNvPr id="1320997" name="Téglalap 179"/>
          <p:cNvSpPr>
            <a:spLocks noChangeArrowheads="1"/>
          </p:cNvSpPr>
          <p:nvPr/>
        </p:nvSpPr>
        <p:spPr bwMode="auto">
          <a:xfrm>
            <a:off x="8645525" y="3404441"/>
            <a:ext cx="46038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latin typeface="Arial"/>
            </a:endParaRPr>
          </a:p>
        </p:txBody>
      </p:sp>
      <p:sp>
        <p:nvSpPr>
          <p:cNvPr id="183453" name="Téglalap 182"/>
          <p:cNvSpPr>
            <a:spLocks noChangeArrowheads="1"/>
          </p:cNvSpPr>
          <p:nvPr/>
        </p:nvSpPr>
        <p:spPr bwMode="auto">
          <a:xfrm>
            <a:off x="7710488" y="3279028"/>
            <a:ext cx="647700" cy="287338"/>
          </a:xfrm>
          <a:prstGeom prst="rect">
            <a:avLst/>
          </a:prstGeom>
          <a:solidFill>
            <a:srgbClr val="8EB4E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>
                <a:solidFill>
                  <a:srgbClr val="FFFFFF"/>
                </a:solidFill>
                <a:latin typeface="Verdana" pitchFamily="34" charset="0"/>
              </a:rPr>
              <a:t>SMB</a:t>
            </a:r>
            <a:endParaRPr lang="hu-HU" altLang="en-US" sz="1100">
              <a:solidFill>
                <a:srgbClr val="FFFFFF"/>
              </a:solidFill>
              <a:latin typeface="Verdana" pitchFamily="34" charset="0"/>
            </a:endParaRPr>
          </a:p>
        </p:txBody>
      </p:sp>
      <p:cxnSp>
        <p:nvCxnSpPr>
          <p:cNvPr id="183454" name="Egyenes összekötő 183"/>
          <p:cNvCxnSpPr>
            <a:cxnSpLocks noChangeShapeType="1"/>
          </p:cNvCxnSpPr>
          <p:nvPr/>
        </p:nvCxnSpPr>
        <p:spPr bwMode="auto">
          <a:xfrm rot="10800000">
            <a:off x="8229600" y="3950541"/>
            <a:ext cx="441325" cy="635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321000" name="Téglalap 184"/>
          <p:cNvSpPr>
            <a:spLocks noChangeArrowheads="1"/>
          </p:cNvSpPr>
          <p:nvPr/>
        </p:nvSpPr>
        <p:spPr bwMode="auto">
          <a:xfrm>
            <a:off x="8559800" y="3844178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latin typeface="Arial"/>
            </a:endParaRPr>
          </a:p>
        </p:txBody>
      </p:sp>
      <p:sp>
        <p:nvSpPr>
          <p:cNvPr id="1321001" name="Téglalap 185"/>
          <p:cNvSpPr>
            <a:spLocks noChangeArrowheads="1"/>
          </p:cNvSpPr>
          <p:nvPr/>
        </p:nvSpPr>
        <p:spPr bwMode="auto">
          <a:xfrm>
            <a:off x="8645525" y="3844178"/>
            <a:ext cx="46038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latin typeface="Arial"/>
            </a:endParaRPr>
          </a:p>
        </p:txBody>
      </p:sp>
      <p:cxnSp>
        <p:nvCxnSpPr>
          <p:cNvPr id="183457" name="Egyenes összekötő 188"/>
          <p:cNvCxnSpPr>
            <a:cxnSpLocks noChangeShapeType="1"/>
          </p:cNvCxnSpPr>
          <p:nvPr/>
        </p:nvCxnSpPr>
        <p:spPr bwMode="auto">
          <a:xfrm rot="10800000">
            <a:off x="8213725" y="4121991"/>
            <a:ext cx="457200" cy="1587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321003" name="Téglalap 189"/>
          <p:cNvSpPr>
            <a:spLocks noChangeArrowheads="1"/>
          </p:cNvSpPr>
          <p:nvPr/>
        </p:nvSpPr>
        <p:spPr bwMode="auto">
          <a:xfrm>
            <a:off x="8559800" y="4095003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latin typeface="Arial"/>
            </a:endParaRPr>
          </a:p>
        </p:txBody>
      </p:sp>
      <p:sp>
        <p:nvSpPr>
          <p:cNvPr id="1321004" name="Téglalap 190"/>
          <p:cNvSpPr>
            <a:spLocks noChangeArrowheads="1"/>
          </p:cNvSpPr>
          <p:nvPr/>
        </p:nvSpPr>
        <p:spPr bwMode="auto">
          <a:xfrm>
            <a:off x="8645525" y="4095003"/>
            <a:ext cx="46038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latin typeface="Arial"/>
            </a:endParaRPr>
          </a:p>
        </p:txBody>
      </p:sp>
      <p:sp>
        <p:nvSpPr>
          <p:cNvPr id="183460" name="Téglalap 193"/>
          <p:cNvSpPr>
            <a:spLocks noChangeArrowheads="1"/>
          </p:cNvSpPr>
          <p:nvPr/>
        </p:nvSpPr>
        <p:spPr bwMode="auto">
          <a:xfrm>
            <a:off x="7710488" y="3904503"/>
            <a:ext cx="647700" cy="287338"/>
          </a:xfrm>
          <a:prstGeom prst="rect">
            <a:avLst/>
          </a:prstGeom>
          <a:solidFill>
            <a:srgbClr val="8EB4E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>
                <a:solidFill>
                  <a:srgbClr val="FFFFFF"/>
                </a:solidFill>
                <a:latin typeface="Verdana" pitchFamily="34" charset="0"/>
              </a:rPr>
              <a:t>SMB</a:t>
            </a:r>
            <a:endParaRPr lang="hu-HU" altLang="en-US" sz="1100">
              <a:solidFill>
                <a:srgbClr val="FFFFFF"/>
              </a:solidFill>
              <a:latin typeface="Verdana" pitchFamily="34" charset="0"/>
            </a:endParaRPr>
          </a:p>
        </p:txBody>
      </p:sp>
      <p:sp>
        <p:nvSpPr>
          <p:cNvPr id="183461" name="Line 166"/>
          <p:cNvSpPr>
            <a:spLocks noChangeShapeType="1"/>
          </p:cNvSpPr>
          <p:nvPr/>
        </p:nvSpPr>
        <p:spPr bwMode="auto">
          <a:xfrm flipV="1">
            <a:off x="6283325" y="3791697"/>
            <a:ext cx="0" cy="27432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83462" name="Line 167"/>
          <p:cNvSpPr>
            <a:spLocks noChangeShapeType="1"/>
          </p:cNvSpPr>
          <p:nvPr/>
        </p:nvSpPr>
        <p:spPr bwMode="auto">
          <a:xfrm>
            <a:off x="6283325" y="3777503"/>
            <a:ext cx="0" cy="0"/>
          </a:xfrm>
          <a:prstGeom prst="lin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83463" name="Line 168"/>
          <p:cNvSpPr>
            <a:spLocks noChangeShapeType="1"/>
          </p:cNvSpPr>
          <p:nvPr/>
        </p:nvSpPr>
        <p:spPr bwMode="auto">
          <a:xfrm flipH="1">
            <a:off x="6146800" y="3777503"/>
            <a:ext cx="13652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83464" name="Line 169"/>
          <p:cNvSpPr>
            <a:spLocks noChangeShapeType="1"/>
          </p:cNvSpPr>
          <p:nvPr/>
        </p:nvSpPr>
        <p:spPr bwMode="auto">
          <a:xfrm>
            <a:off x="6283325" y="3148853"/>
            <a:ext cx="0" cy="1587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83465" name="Line 170"/>
          <p:cNvSpPr>
            <a:spLocks noChangeShapeType="1"/>
          </p:cNvSpPr>
          <p:nvPr/>
        </p:nvSpPr>
        <p:spPr bwMode="auto">
          <a:xfrm flipH="1">
            <a:off x="6159500" y="3307603"/>
            <a:ext cx="12382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83466" name="Line 171"/>
          <p:cNvSpPr>
            <a:spLocks noChangeShapeType="1"/>
          </p:cNvSpPr>
          <p:nvPr/>
        </p:nvSpPr>
        <p:spPr bwMode="auto">
          <a:xfrm flipV="1">
            <a:off x="6283325" y="2564653"/>
            <a:ext cx="0" cy="1841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83467" name="Line 172"/>
          <p:cNvSpPr>
            <a:spLocks noChangeShapeType="1"/>
          </p:cNvSpPr>
          <p:nvPr/>
        </p:nvSpPr>
        <p:spPr bwMode="auto">
          <a:xfrm flipH="1">
            <a:off x="6165850" y="2564653"/>
            <a:ext cx="11747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83468" name="Line 173"/>
          <p:cNvSpPr>
            <a:spLocks noChangeShapeType="1"/>
          </p:cNvSpPr>
          <p:nvPr/>
        </p:nvSpPr>
        <p:spPr bwMode="auto">
          <a:xfrm>
            <a:off x="6283325" y="1921778"/>
            <a:ext cx="0" cy="2222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83469" name="Line 174"/>
          <p:cNvSpPr>
            <a:spLocks noChangeShapeType="1"/>
          </p:cNvSpPr>
          <p:nvPr/>
        </p:nvSpPr>
        <p:spPr bwMode="auto">
          <a:xfrm flipH="1">
            <a:off x="6159500" y="2139203"/>
            <a:ext cx="12382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83470" name="Text Box 175"/>
          <p:cNvSpPr txBox="1">
            <a:spLocks noChangeArrowheads="1"/>
          </p:cNvSpPr>
          <p:nvPr/>
        </p:nvSpPr>
        <p:spPr bwMode="auto">
          <a:xfrm>
            <a:off x="2302213" y="4139453"/>
            <a:ext cx="718465" cy="35394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FontTx/>
              <a:buNone/>
            </a:pPr>
            <a:r>
              <a:rPr lang="en-US" altLang="en-US" sz="1000" dirty="0" err="1">
                <a:solidFill>
                  <a:srgbClr val="FF0000"/>
                </a:solidFill>
                <a:latin typeface="Verdana" pitchFamily="34" charset="0"/>
              </a:rPr>
              <a:t>2x4</a:t>
            </a:r>
            <a:r>
              <a:rPr lang="en-US" altLang="en-US" sz="1000" dirty="0">
                <a:solidFill>
                  <a:srgbClr val="FF0000"/>
                </a:solidFill>
                <a:latin typeface="Verdana" pitchFamily="34" charset="0"/>
              </a:rPr>
              <a:t> </a:t>
            </a:r>
            <a:r>
              <a:rPr lang="en-US" altLang="en-US" sz="1000" dirty="0" err="1">
                <a:solidFill>
                  <a:srgbClr val="FF0000"/>
                </a:solidFill>
                <a:latin typeface="Verdana" pitchFamily="34" charset="0"/>
              </a:rPr>
              <a:t>SMI</a:t>
            </a:r>
            <a:endParaRPr lang="en-US" altLang="en-US" sz="1000" dirty="0">
              <a:solidFill>
                <a:srgbClr val="FF0000"/>
              </a:solidFill>
              <a:latin typeface="Verdana" pitchFamily="34" charset="0"/>
            </a:endParaRP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FontTx/>
              <a:buNone/>
            </a:pPr>
            <a:r>
              <a:rPr lang="en-US" altLang="en-US" sz="1000" dirty="0">
                <a:solidFill>
                  <a:srgbClr val="FF0000"/>
                </a:solidFill>
                <a:latin typeface="Verdana" pitchFamily="34" charset="0"/>
              </a:rPr>
              <a:t> </a:t>
            </a:r>
            <a:r>
              <a:rPr lang="en-US" altLang="en-US" sz="1000" dirty="0" smtClean="0">
                <a:solidFill>
                  <a:srgbClr val="FF0000"/>
                </a:solidFill>
                <a:latin typeface="Verdana" pitchFamily="34" charset="0"/>
              </a:rPr>
              <a:t>links</a:t>
            </a:r>
            <a:endParaRPr lang="en-US" altLang="en-US" sz="1000" dirty="0">
              <a:solidFill>
                <a:srgbClr val="FF0000"/>
              </a:solidFill>
              <a:latin typeface="Verdana" pitchFamily="34" charset="0"/>
            </a:endParaRPr>
          </a:p>
        </p:txBody>
      </p:sp>
      <p:sp>
        <p:nvSpPr>
          <p:cNvPr id="183471" name="Text Box 176"/>
          <p:cNvSpPr txBox="1">
            <a:spLocks noChangeArrowheads="1"/>
          </p:cNvSpPr>
          <p:nvPr/>
        </p:nvSpPr>
        <p:spPr bwMode="auto">
          <a:xfrm>
            <a:off x="5902663" y="4141041"/>
            <a:ext cx="718465" cy="35394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FontTx/>
              <a:buNone/>
            </a:pPr>
            <a:r>
              <a:rPr lang="en-US" altLang="en-US" sz="1000" dirty="0" err="1">
                <a:solidFill>
                  <a:srgbClr val="FF0000"/>
                </a:solidFill>
                <a:latin typeface="Verdana" pitchFamily="34" charset="0"/>
              </a:rPr>
              <a:t>2x4</a:t>
            </a:r>
            <a:r>
              <a:rPr lang="en-US" altLang="en-US" sz="1000" dirty="0">
                <a:solidFill>
                  <a:srgbClr val="FF0000"/>
                </a:solidFill>
                <a:latin typeface="Verdana" pitchFamily="34" charset="0"/>
              </a:rPr>
              <a:t> </a:t>
            </a:r>
            <a:r>
              <a:rPr lang="en-US" altLang="en-US" sz="1000" dirty="0" err="1">
                <a:solidFill>
                  <a:srgbClr val="FF0000"/>
                </a:solidFill>
                <a:latin typeface="Verdana" pitchFamily="34" charset="0"/>
              </a:rPr>
              <a:t>SMI</a:t>
            </a:r>
            <a:endParaRPr lang="en-US" altLang="en-US" sz="1000" dirty="0">
              <a:solidFill>
                <a:srgbClr val="FF0000"/>
              </a:solidFill>
              <a:latin typeface="Verdana" pitchFamily="34" charset="0"/>
            </a:endParaRP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FontTx/>
              <a:buNone/>
            </a:pPr>
            <a:r>
              <a:rPr lang="en-US" altLang="en-US" sz="1000" dirty="0">
                <a:solidFill>
                  <a:srgbClr val="FF0000"/>
                </a:solidFill>
                <a:latin typeface="Verdana" pitchFamily="34" charset="0"/>
              </a:rPr>
              <a:t> </a:t>
            </a:r>
            <a:r>
              <a:rPr lang="en-US" altLang="en-US" sz="1000" dirty="0" smtClean="0">
                <a:solidFill>
                  <a:srgbClr val="FF0000"/>
                </a:solidFill>
                <a:latin typeface="Verdana" pitchFamily="34" charset="0"/>
              </a:rPr>
              <a:t>links</a:t>
            </a:r>
            <a:endParaRPr lang="en-US" altLang="en-US" sz="1000" dirty="0">
              <a:solidFill>
                <a:srgbClr val="FF0000"/>
              </a:solidFill>
              <a:latin typeface="Verdana" pitchFamily="34" charset="0"/>
            </a:endParaRPr>
          </a:p>
        </p:txBody>
      </p:sp>
      <p:sp>
        <p:nvSpPr>
          <p:cNvPr id="183472" name="Text Box 177"/>
          <p:cNvSpPr txBox="1">
            <a:spLocks noChangeArrowheads="1"/>
          </p:cNvSpPr>
          <p:nvPr/>
        </p:nvSpPr>
        <p:spPr bwMode="auto">
          <a:xfrm>
            <a:off x="157722" y="515191"/>
            <a:ext cx="9322454" cy="48013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lnSpc>
                <a:spcPct val="90000"/>
              </a:lnSpc>
              <a:spcBef>
                <a:spcPct val="0"/>
              </a:spcBef>
              <a:buFontTx/>
              <a:buNone/>
            </a:pPr>
            <a:r>
              <a:rPr lang="en-US" altLang="en-US" sz="1400" b="1" dirty="0" smtClean="0">
                <a:solidFill>
                  <a:srgbClr val="333399"/>
                </a:solidFill>
                <a:latin typeface="Verdana" pitchFamily="34" charset="0"/>
              </a:rPr>
              <a:t>Example 1: Using low-line-count serial links and on-board </a:t>
            </a:r>
            <a:r>
              <a:rPr lang="en-US" altLang="en-US" sz="1400" b="1" dirty="0" err="1" smtClean="0">
                <a:solidFill>
                  <a:srgbClr val="333399"/>
                </a:solidFill>
                <a:latin typeface="Verdana" pitchFamily="34" charset="0"/>
              </a:rPr>
              <a:t>MBs</a:t>
            </a:r>
            <a:r>
              <a:rPr lang="en-US" altLang="en-US" sz="1400" b="1" dirty="0" smtClean="0">
                <a:solidFill>
                  <a:srgbClr val="333399"/>
                </a:solidFill>
                <a:latin typeface="Verdana" pitchFamily="34" charset="0"/>
              </a:rPr>
              <a:t> to attach </a:t>
            </a:r>
            <a:r>
              <a:rPr lang="en-US" altLang="en-US" sz="1400" b="1" dirty="0" err="1" smtClean="0">
                <a:solidFill>
                  <a:srgbClr val="333399"/>
                </a:solidFill>
                <a:latin typeface="Verdana" pitchFamily="34" charset="0"/>
              </a:rPr>
              <a:t>DDR3</a:t>
            </a:r>
            <a:r>
              <a:rPr lang="en-US" altLang="en-US" sz="1400" b="1" dirty="0" smtClean="0">
                <a:solidFill>
                  <a:srgbClr val="333399"/>
                </a:solidFill>
                <a:latin typeface="Verdana" pitchFamily="34" charset="0"/>
              </a:rPr>
              <a:t> </a:t>
            </a:r>
            <a:r>
              <a:rPr lang="en-US" altLang="en-US" sz="1400" b="1" dirty="0" err="1" smtClean="0">
                <a:solidFill>
                  <a:srgbClr val="333399"/>
                </a:solidFill>
                <a:latin typeface="Verdana" pitchFamily="34" charset="0"/>
              </a:rPr>
              <a:t>DIMMs</a:t>
            </a:r>
            <a:endParaRPr lang="en-US" altLang="en-US" sz="1400" b="1" dirty="0" smtClean="0">
              <a:solidFill>
                <a:srgbClr val="333399"/>
              </a:solidFill>
              <a:latin typeface="Verdana" pitchFamily="34" charset="0"/>
            </a:endParaRP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FontTx/>
              <a:buNone/>
            </a:pPr>
            <a:r>
              <a:rPr lang="en-US" altLang="en-US" sz="1400" b="1" dirty="0">
                <a:solidFill>
                  <a:srgbClr val="333399"/>
                </a:solidFill>
                <a:latin typeface="Verdana" pitchFamily="34" charset="0"/>
              </a:rPr>
              <a:t> </a:t>
            </a:r>
            <a:r>
              <a:rPr lang="en-US" altLang="en-US" sz="1400" b="1" dirty="0" smtClean="0">
                <a:solidFill>
                  <a:srgbClr val="333399"/>
                </a:solidFill>
                <a:latin typeface="Verdana" pitchFamily="34" charset="0"/>
              </a:rPr>
              <a:t>  to the processors in Intel's Boxboro-EX high-end 4S/</a:t>
            </a:r>
            <a:r>
              <a:rPr lang="en-US" altLang="en-US" sz="1400" b="1" dirty="0" err="1" smtClean="0">
                <a:solidFill>
                  <a:srgbClr val="333399"/>
                </a:solidFill>
                <a:latin typeface="Verdana" pitchFamily="34" charset="0"/>
              </a:rPr>
              <a:t>8S</a:t>
            </a:r>
            <a:r>
              <a:rPr lang="en-US" altLang="en-US" sz="1400" b="1" dirty="0" smtClean="0">
                <a:solidFill>
                  <a:srgbClr val="333399"/>
                </a:solidFill>
                <a:latin typeface="Verdana" pitchFamily="34" charset="0"/>
              </a:rPr>
              <a:t> server  platform </a:t>
            </a:r>
            <a:endParaRPr lang="en-US" altLang="en-US" sz="1400" dirty="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183473" name="Rectangle 178"/>
          <p:cNvSpPr>
            <a:spLocks noChangeArrowheads="1"/>
          </p:cNvSpPr>
          <p:nvPr/>
        </p:nvSpPr>
        <p:spPr bwMode="auto">
          <a:xfrm>
            <a:off x="4926013" y="4614116"/>
            <a:ext cx="219075" cy="227012"/>
          </a:xfrm>
          <a:prstGeom prst="rect">
            <a:avLst/>
          </a:prstGeom>
          <a:noFill/>
          <a:ln w="19050" algn="ctr">
            <a:solidFill>
              <a:srgbClr val="0000FF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>
                <a:solidFill>
                  <a:srgbClr val="FFFFFF"/>
                </a:solidFill>
                <a:latin typeface="Verdana" pitchFamily="34" charset="0"/>
              </a:rPr>
              <a:t>ME</a:t>
            </a:r>
          </a:p>
        </p:txBody>
      </p:sp>
      <p:sp>
        <p:nvSpPr>
          <p:cNvPr id="183474" name="Text Box 179"/>
          <p:cNvSpPr txBox="1">
            <a:spLocks noChangeArrowheads="1"/>
          </p:cNvSpPr>
          <p:nvPr/>
        </p:nvSpPr>
        <p:spPr bwMode="auto">
          <a:xfrm>
            <a:off x="6219825" y="5974603"/>
            <a:ext cx="1935163" cy="260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100" dirty="0">
                <a:solidFill>
                  <a:srgbClr val="000000"/>
                </a:solidFill>
                <a:latin typeface="Verdana" pitchFamily="34" charset="0"/>
              </a:rPr>
              <a:t>ME: Management Engine</a:t>
            </a:r>
          </a:p>
        </p:txBody>
      </p:sp>
      <p:sp>
        <p:nvSpPr>
          <p:cNvPr id="183475" name="Rectangle 180"/>
          <p:cNvSpPr>
            <a:spLocks noChangeArrowheads="1"/>
          </p:cNvSpPr>
          <p:nvPr/>
        </p:nvSpPr>
        <p:spPr bwMode="auto">
          <a:xfrm>
            <a:off x="3046413" y="1386728"/>
            <a:ext cx="1398587" cy="428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FontTx/>
              <a:buNone/>
            </a:pPr>
            <a:r>
              <a:rPr lang="en-US" altLang="en-US" sz="1100" i="1">
                <a:solidFill>
                  <a:srgbClr val="000000"/>
                </a:solidFill>
                <a:latin typeface="Verdana" pitchFamily="34" charset="0"/>
              </a:rPr>
              <a:t>Xeon 7500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FontTx/>
              <a:buNone/>
            </a:pPr>
            <a:r>
              <a:rPr lang="hu-HU" altLang="en-US" sz="1100" i="1">
                <a:solidFill>
                  <a:srgbClr val="000000"/>
                </a:solidFill>
                <a:latin typeface="Verdana" pitchFamily="34" charset="0"/>
              </a:rPr>
              <a:t>(</a:t>
            </a:r>
            <a:r>
              <a:rPr lang="en-US" altLang="en-US" sz="1100" i="1">
                <a:solidFill>
                  <a:srgbClr val="000000"/>
                </a:solidFill>
                <a:latin typeface="Verdana" pitchFamily="34" charset="0"/>
              </a:rPr>
              <a:t>Nehalem-EX</a:t>
            </a:r>
            <a:r>
              <a:rPr lang="hu-HU" altLang="en-US" sz="1100" i="1">
                <a:solidFill>
                  <a:srgbClr val="000000"/>
                </a:solidFill>
                <a:latin typeface="Verdana" pitchFamily="34" charset="0"/>
              </a:rPr>
              <a:t>)</a:t>
            </a:r>
            <a:endParaRPr lang="en-US" altLang="en-US" sz="1100" i="1">
              <a:solidFill>
                <a:srgbClr val="000000"/>
              </a:solidFill>
              <a:latin typeface="Verdana" pitchFamily="34" charset="0"/>
            </a:endParaRP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FontTx/>
              <a:buNone/>
            </a:pPr>
            <a:r>
              <a:rPr lang="en-US" altLang="en-US" sz="1100" i="1">
                <a:solidFill>
                  <a:srgbClr val="000000"/>
                </a:solidFill>
                <a:latin typeface="Verdana" pitchFamily="34" charset="0"/>
              </a:rPr>
              <a:t>(Becton) 8C</a:t>
            </a:r>
          </a:p>
        </p:txBody>
      </p:sp>
      <p:sp>
        <p:nvSpPr>
          <p:cNvPr id="183476" name="Rectangle 181"/>
          <p:cNvSpPr>
            <a:spLocks noChangeArrowheads="1"/>
          </p:cNvSpPr>
          <p:nvPr/>
        </p:nvSpPr>
        <p:spPr bwMode="auto">
          <a:xfrm>
            <a:off x="4565650" y="1421653"/>
            <a:ext cx="140970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 i="1" dirty="0">
                <a:solidFill>
                  <a:srgbClr val="000000"/>
                </a:solidFill>
                <a:latin typeface="Verdana" pitchFamily="34" charset="0"/>
              </a:rPr>
              <a:t>Xeon </a:t>
            </a:r>
            <a:r>
              <a:rPr lang="en-US" altLang="en-US" sz="1100" i="1" dirty="0" err="1" smtClean="0">
                <a:solidFill>
                  <a:srgbClr val="000000"/>
                </a:solidFill>
                <a:latin typeface="Verdana" pitchFamily="34" charset="0"/>
              </a:rPr>
              <a:t>E7</a:t>
            </a:r>
            <a:r>
              <a:rPr lang="en-US" altLang="en-US" sz="1100" i="1" dirty="0" smtClean="0">
                <a:solidFill>
                  <a:srgbClr val="000000"/>
                </a:solidFill>
                <a:latin typeface="Verdana" pitchFamily="34" charset="0"/>
              </a:rPr>
              <a:t>-8800</a:t>
            </a:r>
            <a:endParaRPr lang="en-US" altLang="en-US" sz="1100" i="1" dirty="0">
              <a:solidFill>
                <a:srgbClr val="000000"/>
              </a:solidFill>
              <a:latin typeface="Verdana" pitchFamily="34" charset="0"/>
            </a:endParaRP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hu-HU" altLang="en-US" sz="1100" i="1" dirty="0">
                <a:solidFill>
                  <a:srgbClr val="000000"/>
                </a:solidFill>
                <a:latin typeface="Verdana" pitchFamily="34" charset="0"/>
              </a:rPr>
              <a:t>(</a:t>
            </a:r>
            <a:r>
              <a:rPr lang="en-US" altLang="en-US" sz="1100" i="1" dirty="0" err="1">
                <a:solidFill>
                  <a:srgbClr val="000000"/>
                </a:solidFill>
                <a:latin typeface="Verdana" pitchFamily="34" charset="0"/>
              </a:rPr>
              <a:t>Westmere</a:t>
            </a:r>
            <a:r>
              <a:rPr lang="en-US" altLang="en-US" sz="1100" i="1" dirty="0">
                <a:solidFill>
                  <a:srgbClr val="000000"/>
                </a:solidFill>
                <a:latin typeface="Verdana" pitchFamily="34" charset="0"/>
              </a:rPr>
              <a:t>-EX) 10C</a:t>
            </a:r>
          </a:p>
        </p:txBody>
      </p:sp>
      <p:sp>
        <p:nvSpPr>
          <p:cNvPr id="183477" name="Téglalap 3"/>
          <p:cNvSpPr>
            <a:spLocks noChangeArrowheads="1"/>
          </p:cNvSpPr>
          <p:nvPr/>
        </p:nvSpPr>
        <p:spPr bwMode="auto">
          <a:xfrm>
            <a:off x="4714875" y="2083641"/>
            <a:ext cx="1439863" cy="576262"/>
          </a:xfrm>
          <a:prstGeom prst="rect">
            <a:avLst/>
          </a:prstGeom>
          <a:solidFill>
            <a:srgbClr val="33CC3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 dirty="0">
                <a:solidFill>
                  <a:srgbClr val="FFFFFF"/>
                </a:solidFill>
                <a:latin typeface="Verdana" pitchFamily="34" charset="0"/>
              </a:rPr>
              <a:t>Nehalem-EX </a:t>
            </a:r>
            <a:r>
              <a:rPr lang="en-US" altLang="en-US" sz="1100" dirty="0" err="1">
                <a:solidFill>
                  <a:srgbClr val="FFFFFF"/>
                </a:solidFill>
                <a:latin typeface="Verdana" pitchFamily="34" charset="0"/>
              </a:rPr>
              <a:t>8C</a:t>
            </a:r>
            <a:endParaRPr lang="en-US" altLang="en-US" sz="1100" dirty="0">
              <a:solidFill>
                <a:srgbClr val="FFFFFF"/>
              </a:solidFill>
              <a:latin typeface="Verdana" pitchFamily="34" charset="0"/>
            </a:endParaRP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 dirty="0" err="1">
                <a:solidFill>
                  <a:srgbClr val="FFFFFF"/>
                </a:solidFill>
                <a:latin typeface="Verdana" pitchFamily="34" charset="0"/>
              </a:rPr>
              <a:t>Westmere</a:t>
            </a:r>
            <a:r>
              <a:rPr lang="en-US" altLang="en-US" sz="1100" dirty="0">
                <a:solidFill>
                  <a:srgbClr val="FFFFFF"/>
                </a:solidFill>
                <a:latin typeface="Verdana" pitchFamily="34" charset="0"/>
              </a:rPr>
              <a:t>-EX </a:t>
            </a:r>
            <a:r>
              <a:rPr lang="en-US" altLang="en-US" sz="1100" dirty="0" err="1">
                <a:solidFill>
                  <a:srgbClr val="FFFFFF"/>
                </a:solidFill>
                <a:latin typeface="Verdana" pitchFamily="34" charset="0"/>
              </a:rPr>
              <a:t>10C</a:t>
            </a:r>
            <a:endParaRPr lang="hu-HU" altLang="en-US" sz="1100" dirty="0">
              <a:solidFill>
                <a:srgbClr val="FFFFFF"/>
              </a:solidFill>
              <a:latin typeface="Verdana" pitchFamily="34" charset="0"/>
            </a:endParaRPr>
          </a:p>
        </p:txBody>
      </p:sp>
      <p:sp>
        <p:nvSpPr>
          <p:cNvPr id="183478" name="Téglalap 3"/>
          <p:cNvSpPr>
            <a:spLocks noChangeArrowheads="1"/>
          </p:cNvSpPr>
          <p:nvPr/>
        </p:nvSpPr>
        <p:spPr bwMode="auto">
          <a:xfrm>
            <a:off x="2771775" y="3239341"/>
            <a:ext cx="1439863" cy="576262"/>
          </a:xfrm>
          <a:prstGeom prst="rect">
            <a:avLst/>
          </a:prstGeom>
          <a:solidFill>
            <a:srgbClr val="33CC3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 dirty="0">
                <a:solidFill>
                  <a:srgbClr val="FFFFFF"/>
                </a:solidFill>
                <a:latin typeface="Verdana" pitchFamily="34" charset="0"/>
              </a:rPr>
              <a:t>Nehalem-EX </a:t>
            </a:r>
            <a:r>
              <a:rPr lang="en-US" altLang="en-US" sz="1100" dirty="0" err="1">
                <a:solidFill>
                  <a:srgbClr val="FFFFFF"/>
                </a:solidFill>
                <a:latin typeface="Verdana" pitchFamily="34" charset="0"/>
              </a:rPr>
              <a:t>8C</a:t>
            </a:r>
            <a:endParaRPr lang="en-US" altLang="en-US" sz="1100" dirty="0">
              <a:solidFill>
                <a:srgbClr val="FFFFFF"/>
              </a:solidFill>
              <a:latin typeface="Verdana" pitchFamily="34" charset="0"/>
            </a:endParaRP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 dirty="0" err="1">
                <a:solidFill>
                  <a:srgbClr val="FFFFFF"/>
                </a:solidFill>
                <a:latin typeface="Verdana" pitchFamily="34" charset="0"/>
              </a:rPr>
              <a:t>Westmere</a:t>
            </a:r>
            <a:r>
              <a:rPr lang="en-US" altLang="en-US" sz="1100" dirty="0">
                <a:solidFill>
                  <a:srgbClr val="FFFFFF"/>
                </a:solidFill>
                <a:latin typeface="Verdana" pitchFamily="34" charset="0"/>
              </a:rPr>
              <a:t>-EX </a:t>
            </a:r>
            <a:r>
              <a:rPr lang="en-US" altLang="en-US" sz="1100" dirty="0" err="1">
                <a:solidFill>
                  <a:srgbClr val="FFFFFF"/>
                </a:solidFill>
                <a:latin typeface="Verdana" pitchFamily="34" charset="0"/>
              </a:rPr>
              <a:t>10C</a:t>
            </a:r>
            <a:endParaRPr lang="hu-HU" altLang="en-US" sz="1100" dirty="0">
              <a:solidFill>
                <a:srgbClr val="FFFFFF"/>
              </a:solidFill>
              <a:latin typeface="Verdana" pitchFamily="34" charset="0"/>
            </a:endParaRPr>
          </a:p>
        </p:txBody>
      </p:sp>
      <p:sp>
        <p:nvSpPr>
          <p:cNvPr id="183479" name="Téglalap 3"/>
          <p:cNvSpPr>
            <a:spLocks noChangeArrowheads="1"/>
          </p:cNvSpPr>
          <p:nvPr/>
        </p:nvSpPr>
        <p:spPr bwMode="auto">
          <a:xfrm>
            <a:off x="4689475" y="3239341"/>
            <a:ext cx="1439863" cy="576262"/>
          </a:xfrm>
          <a:prstGeom prst="rect">
            <a:avLst/>
          </a:prstGeom>
          <a:solidFill>
            <a:srgbClr val="33CC3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 dirty="0">
                <a:solidFill>
                  <a:srgbClr val="FFFFFF"/>
                </a:solidFill>
                <a:latin typeface="Verdana" pitchFamily="34" charset="0"/>
              </a:rPr>
              <a:t>Nehalem-EX </a:t>
            </a:r>
            <a:r>
              <a:rPr lang="en-US" altLang="en-US" sz="1100" dirty="0" err="1">
                <a:solidFill>
                  <a:srgbClr val="FFFFFF"/>
                </a:solidFill>
                <a:latin typeface="Verdana" pitchFamily="34" charset="0"/>
              </a:rPr>
              <a:t>8C</a:t>
            </a:r>
            <a:endParaRPr lang="en-US" altLang="en-US" sz="1100" dirty="0">
              <a:solidFill>
                <a:srgbClr val="FFFFFF"/>
              </a:solidFill>
              <a:latin typeface="Verdana" pitchFamily="34" charset="0"/>
            </a:endParaRP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 dirty="0" err="1">
                <a:solidFill>
                  <a:srgbClr val="FFFFFF"/>
                </a:solidFill>
                <a:latin typeface="Verdana" pitchFamily="34" charset="0"/>
              </a:rPr>
              <a:t>Westmere</a:t>
            </a:r>
            <a:r>
              <a:rPr lang="en-US" altLang="en-US" sz="1100" dirty="0">
                <a:solidFill>
                  <a:srgbClr val="FFFFFF"/>
                </a:solidFill>
                <a:latin typeface="Verdana" pitchFamily="34" charset="0"/>
              </a:rPr>
              <a:t>-EX </a:t>
            </a:r>
            <a:r>
              <a:rPr lang="en-US" altLang="en-US" sz="1100" dirty="0" err="1">
                <a:solidFill>
                  <a:srgbClr val="FFFFFF"/>
                </a:solidFill>
                <a:latin typeface="Verdana" pitchFamily="34" charset="0"/>
              </a:rPr>
              <a:t>10C</a:t>
            </a:r>
            <a:endParaRPr lang="hu-HU" altLang="en-US" sz="1100" dirty="0">
              <a:solidFill>
                <a:srgbClr val="FFFFFF"/>
              </a:solidFill>
              <a:latin typeface="Verdana" pitchFamily="34" charset="0"/>
            </a:endParaRPr>
          </a:p>
        </p:txBody>
      </p:sp>
      <p:sp>
        <p:nvSpPr>
          <p:cNvPr id="183480" name="Text Box 185"/>
          <p:cNvSpPr txBox="1">
            <a:spLocks noChangeArrowheads="1"/>
          </p:cNvSpPr>
          <p:nvPr/>
        </p:nvSpPr>
        <p:spPr bwMode="auto">
          <a:xfrm>
            <a:off x="4341813" y="1428003"/>
            <a:ext cx="247650" cy="260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100">
                <a:solidFill>
                  <a:srgbClr val="000000"/>
                </a:solidFill>
                <a:latin typeface="Verdana" pitchFamily="34" charset="0"/>
              </a:rPr>
              <a:t>/</a:t>
            </a:r>
          </a:p>
        </p:txBody>
      </p:sp>
      <p:sp>
        <p:nvSpPr>
          <p:cNvPr id="183481" name="Text Box 186"/>
          <p:cNvSpPr txBox="1">
            <a:spLocks noChangeArrowheads="1"/>
          </p:cNvSpPr>
          <p:nvPr/>
        </p:nvSpPr>
        <p:spPr bwMode="auto">
          <a:xfrm>
            <a:off x="-87226" y="6306391"/>
            <a:ext cx="9070818" cy="52322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 smtClean="0">
                <a:solidFill>
                  <a:srgbClr val="000000"/>
                </a:solidFill>
                <a:latin typeface="Verdana" pitchFamily="34" charset="0"/>
              </a:rPr>
              <a:t>Nehalem-EX/</a:t>
            </a:r>
            <a:r>
              <a:rPr lang="en-US" altLang="en-US" sz="1400" dirty="0" err="1" smtClean="0">
                <a:solidFill>
                  <a:srgbClr val="000000"/>
                </a:solidFill>
                <a:latin typeface="Verdana" pitchFamily="34" charset="0"/>
              </a:rPr>
              <a:t>Westmere</a:t>
            </a:r>
            <a:r>
              <a:rPr lang="en-US" altLang="en-US" sz="1400" dirty="0" smtClean="0">
                <a:solidFill>
                  <a:srgbClr val="000000"/>
                </a:solidFill>
                <a:latin typeface="Verdana" pitchFamily="34" charset="0"/>
              </a:rPr>
              <a:t>-EX based Boxboro-EX  high-end 4S/</a:t>
            </a:r>
            <a:r>
              <a:rPr lang="en-US" altLang="en-US" sz="1400" dirty="0" err="1" smtClean="0">
                <a:solidFill>
                  <a:srgbClr val="000000"/>
                </a:solidFill>
                <a:latin typeface="Verdana" pitchFamily="34" charset="0"/>
              </a:rPr>
              <a:t>8S</a:t>
            </a:r>
            <a:r>
              <a:rPr lang="en-US" altLang="en-US" sz="1400" dirty="0" smtClean="0">
                <a:solidFill>
                  <a:srgbClr val="000000"/>
                </a:solidFill>
                <a:latin typeface="Verdana" pitchFamily="34" charset="0"/>
              </a:rPr>
              <a:t> </a:t>
            </a: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</a:rPr>
              <a:t>server platform (for up to 10 C</a:t>
            </a:r>
            <a:r>
              <a:rPr lang="en-US" altLang="en-US" sz="1400" dirty="0" smtClean="0">
                <a:solidFill>
                  <a:srgbClr val="000000"/>
                </a:solidFill>
                <a:latin typeface="Verdana" pitchFamily="34" charset="0"/>
              </a:rPr>
              <a:t>)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 smtClean="0">
                <a:solidFill>
                  <a:srgbClr val="000000"/>
                </a:solidFill>
                <a:latin typeface="Verdana" pitchFamily="34" charset="0"/>
              </a:rPr>
              <a:t>(2010/2011)</a:t>
            </a:r>
            <a:endParaRPr lang="en-US" altLang="en-US" sz="1400" dirty="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217785" y="5323485"/>
            <a:ext cx="2055371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100" dirty="0" smtClean="0">
                <a:solidFill>
                  <a:srgbClr val="000000"/>
                </a:solidFill>
              </a:rPr>
              <a:t>2 DIMMs/memory channel</a:t>
            </a:r>
            <a:endParaRPr lang="en-US" sz="1100" dirty="0">
              <a:solidFill>
                <a:srgbClr val="000000"/>
              </a:solidFill>
            </a:endParaRPr>
          </a:p>
        </p:txBody>
      </p:sp>
      <p:sp>
        <p:nvSpPr>
          <p:cNvPr id="19" name="TextBox 18"/>
          <p:cNvSpPr txBox="1"/>
          <p:nvPr/>
        </p:nvSpPr>
        <p:spPr>
          <a:xfrm>
            <a:off x="365125" y="5072903"/>
            <a:ext cx="1794081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100" dirty="0" smtClean="0">
                <a:solidFill>
                  <a:srgbClr val="000000"/>
                </a:solidFill>
              </a:rPr>
              <a:t>4 x QPI up to 6.4 GT/s</a:t>
            </a:r>
            <a:endParaRPr lang="en-US" sz="1100" dirty="0">
              <a:solidFill>
                <a:srgbClr val="000000"/>
              </a:solidFill>
            </a:endParaRPr>
          </a:p>
        </p:txBody>
      </p:sp>
      <p:sp>
        <p:nvSpPr>
          <p:cNvPr id="20" name="Left-Right Arrow 19"/>
          <p:cNvSpPr/>
          <p:nvPr/>
        </p:nvSpPr>
        <p:spPr bwMode="auto">
          <a:xfrm>
            <a:off x="5155406" y="4502990"/>
            <a:ext cx="360000" cy="126000"/>
          </a:xfrm>
          <a:prstGeom prst="leftRightArrow">
            <a:avLst/>
          </a:prstGeom>
          <a:solidFill>
            <a:srgbClr val="FF0000"/>
          </a:solidFill>
          <a:ln w="1587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endParaRPr lang="en-US" smtClean="0">
              <a:solidFill>
                <a:srgbClr val="000000"/>
              </a:solidFill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5170306" y="4587128"/>
            <a:ext cx="364202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100" dirty="0" smtClean="0">
                <a:solidFill>
                  <a:srgbClr val="000000"/>
                </a:solidFill>
              </a:rPr>
              <a:t>36</a:t>
            </a:r>
            <a:endParaRPr lang="en-US" sz="1100" dirty="0">
              <a:solidFill>
                <a:srgbClr val="000000"/>
              </a:solidFill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5497161" y="4364878"/>
            <a:ext cx="510075" cy="43088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100" dirty="0" err="1" smtClean="0">
                <a:solidFill>
                  <a:srgbClr val="000000"/>
                </a:solidFill>
              </a:rPr>
              <a:t>PCIe</a:t>
            </a:r>
            <a:endParaRPr lang="en-US" sz="1100" dirty="0" smtClean="0">
              <a:solidFill>
                <a:srgbClr val="000000"/>
              </a:solidFill>
            </a:endParaRPr>
          </a:p>
          <a:p>
            <a:pPr algn="ctr"/>
            <a:r>
              <a:rPr lang="en-US" sz="1100" dirty="0" smtClean="0">
                <a:solidFill>
                  <a:srgbClr val="000000"/>
                </a:solidFill>
              </a:rPr>
              <a:t>2.0</a:t>
            </a:r>
            <a:endParaRPr lang="en-US" sz="1100" dirty="0">
              <a:solidFill>
                <a:srgbClr val="000000"/>
              </a:solidFill>
            </a:endParaRPr>
          </a:p>
        </p:txBody>
      </p:sp>
      <p:sp>
        <p:nvSpPr>
          <p:cNvPr id="195" name="Rectangle 72"/>
          <p:cNvSpPr>
            <a:spLocks noChangeArrowheads="1"/>
          </p:cNvSpPr>
          <p:nvPr/>
        </p:nvSpPr>
        <p:spPr bwMode="auto">
          <a:xfrm>
            <a:off x="0" y="0"/>
            <a:ext cx="9144000" cy="393700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600" dirty="0">
                <a:solidFill>
                  <a:srgbClr val="FFFFFF"/>
                </a:solidFill>
                <a:latin typeface="Verdana" pitchFamily="34" charset="0"/>
              </a:rPr>
              <a:t>2.2 The memory bandwidth bottleneck and its resolution </a:t>
            </a:r>
            <a:r>
              <a:rPr lang="en-US" altLang="en-US" sz="1600" dirty="0" smtClean="0">
                <a:solidFill>
                  <a:srgbClr val="FFFFFF"/>
                </a:solidFill>
                <a:latin typeface="Verdana" pitchFamily="34" charset="0"/>
              </a:rPr>
              <a:t>(35)</a:t>
            </a:r>
            <a:endParaRPr lang="hu-HU" altLang="en-US" sz="1600" dirty="0">
              <a:solidFill>
                <a:srgbClr val="FFFFFF"/>
              </a:solidFill>
              <a:latin typeface="Verdan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03007459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sz="1600" dirty="0">
                <a:solidFill>
                  <a:srgbClr val="FFFFFF"/>
                </a:solidFill>
                <a:latin typeface="Verdana" pitchFamily="34" charset="0"/>
              </a:rPr>
              <a:t>2.2 The memory bandwidth bottleneck and its resolution </a:t>
            </a:r>
            <a:r>
              <a:rPr lang="en-US" altLang="en-US" sz="1600" dirty="0" smtClean="0">
                <a:solidFill>
                  <a:srgbClr val="FFFFFF"/>
                </a:solidFill>
                <a:latin typeface="Verdana" pitchFamily="34" charset="0"/>
              </a:rPr>
              <a:t>(36)</a:t>
            </a:r>
            <a:endParaRPr lang="en-US" sz="1600" b="1" dirty="0"/>
          </a:p>
        </p:txBody>
      </p:sp>
      <p:sp>
        <p:nvSpPr>
          <p:cNvPr id="17" name="TextBox 16"/>
          <p:cNvSpPr txBox="1"/>
          <p:nvPr/>
        </p:nvSpPr>
        <p:spPr>
          <a:xfrm>
            <a:off x="20172" y="515472"/>
            <a:ext cx="8972328" cy="7386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rgbClr val="2D2D8A"/>
                </a:solidFill>
              </a:rPr>
              <a:t>Example 2: Using low-line-count serial links and on-board </a:t>
            </a:r>
            <a:r>
              <a:rPr lang="en-US" b="1" dirty="0" err="1" smtClean="0">
                <a:solidFill>
                  <a:srgbClr val="2D2D8A"/>
                </a:solidFill>
              </a:rPr>
              <a:t>MBs</a:t>
            </a:r>
            <a:r>
              <a:rPr lang="en-US" b="1" dirty="0" smtClean="0">
                <a:solidFill>
                  <a:srgbClr val="2D2D8A"/>
                </a:solidFill>
              </a:rPr>
              <a:t> to </a:t>
            </a:r>
            <a:r>
              <a:rPr lang="en-US" b="1" dirty="0" err="1" smtClean="0">
                <a:solidFill>
                  <a:srgbClr val="2D2D8A"/>
                </a:solidFill>
              </a:rPr>
              <a:t>attache</a:t>
            </a:r>
            <a:r>
              <a:rPr lang="en-US" b="1" dirty="0" smtClean="0">
                <a:solidFill>
                  <a:srgbClr val="2D2D8A"/>
                </a:solidFill>
              </a:rPr>
              <a:t> </a:t>
            </a:r>
            <a:r>
              <a:rPr lang="en-US" b="1" dirty="0" err="1" smtClean="0">
                <a:solidFill>
                  <a:srgbClr val="2D2D8A"/>
                </a:solidFill>
              </a:rPr>
              <a:t>DDR3</a:t>
            </a:r>
            <a:r>
              <a:rPr lang="en-US" b="1" dirty="0" smtClean="0">
                <a:solidFill>
                  <a:srgbClr val="2D2D8A"/>
                </a:solidFill>
              </a:rPr>
              <a:t> </a:t>
            </a:r>
            <a:r>
              <a:rPr lang="en-US" b="1" dirty="0" err="1" smtClean="0">
                <a:solidFill>
                  <a:srgbClr val="2D2D8A"/>
                </a:solidFill>
              </a:rPr>
              <a:t>DIMMs</a:t>
            </a:r>
            <a:endParaRPr lang="en-US" b="1" dirty="0" smtClean="0">
              <a:solidFill>
                <a:srgbClr val="2D2D8A"/>
              </a:solidFill>
            </a:endParaRPr>
          </a:p>
          <a:p>
            <a:r>
              <a:rPr lang="en-US" b="1" dirty="0">
                <a:solidFill>
                  <a:srgbClr val="2D2D8A"/>
                </a:solidFill>
              </a:rPr>
              <a:t> </a:t>
            </a:r>
            <a:r>
              <a:rPr lang="en-US" b="1" dirty="0" smtClean="0">
                <a:solidFill>
                  <a:srgbClr val="2D2D8A"/>
                </a:solidFill>
              </a:rPr>
              <a:t> to the processors in the </a:t>
            </a:r>
            <a:r>
              <a:rPr lang="en-US" b="1" dirty="0" err="1" smtClean="0">
                <a:solidFill>
                  <a:srgbClr val="2D2D8A"/>
                </a:solidFill>
              </a:rPr>
              <a:t>Westmere</a:t>
            </a:r>
            <a:r>
              <a:rPr lang="en-US" b="1" dirty="0" smtClean="0">
                <a:solidFill>
                  <a:srgbClr val="2D2D8A"/>
                </a:solidFill>
              </a:rPr>
              <a:t>-EX-based </a:t>
            </a:r>
          </a:p>
          <a:p>
            <a:r>
              <a:rPr lang="en-US" b="1" dirty="0">
                <a:solidFill>
                  <a:srgbClr val="2D2D8A"/>
                </a:solidFill>
              </a:rPr>
              <a:t> </a:t>
            </a:r>
            <a:r>
              <a:rPr lang="en-US" b="1" dirty="0" smtClean="0">
                <a:solidFill>
                  <a:srgbClr val="2D2D8A"/>
                </a:solidFill>
              </a:rPr>
              <a:t> 2S </a:t>
            </a:r>
            <a:r>
              <a:rPr lang="en-US" b="1" dirty="0" err="1" smtClean="0">
                <a:solidFill>
                  <a:srgbClr val="2D2D8A"/>
                </a:solidFill>
              </a:rPr>
              <a:t>Supermicro</a:t>
            </a:r>
            <a:r>
              <a:rPr lang="en-US" b="1" dirty="0" smtClean="0">
                <a:solidFill>
                  <a:srgbClr val="2D2D8A"/>
                </a:solidFill>
              </a:rPr>
              <a:t> </a:t>
            </a:r>
            <a:r>
              <a:rPr lang="en-US" b="1" dirty="0" err="1" smtClean="0">
                <a:solidFill>
                  <a:srgbClr val="2D2D8A"/>
                </a:solidFill>
              </a:rPr>
              <a:t>X10DBT</a:t>
            </a:r>
            <a:r>
              <a:rPr lang="en-US" b="1" dirty="0" smtClean="0">
                <a:solidFill>
                  <a:srgbClr val="2D2D8A"/>
                </a:solidFill>
              </a:rPr>
              <a:t> server board) 2014) [167]  </a:t>
            </a:r>
            <a:endParaRPr lang="en-US" b="1" dirty="0">
              <a:solidFill>
                <a:srgbClr val="2D2D8A"/>
              </a:solidFill>
            </a:endParaRPr>
          </a:p>
        </p:txBody>
      </p:sp>
      <p:grpSp>
        <p:nvGrpSpPr>
          <p:cNvPr id="21" name="Group 20"/>
          <p:cNvGrpSpPr/>
          <p:nvPr/>
        </p:nvGrpSpPr>
        <p:grpSpPr>
          <a:xfrm>
            <a:off x="1712257" y="887506"/>
            <a:ext cx="7404849" cy="5916706"/>
            <a:chOff x="1712257" y="746528"/>
            <a:chExt cx="7404849" cy="6057684"/>
          </a:xfrm>
        </p:grpSpPr>
        <p:pic>
          <p:nvPicPr>
            <p:cNvPr id="4" name="Picture 3"/>
            <p:cNvPicPr>
              <a:picLocks noChangeAspect="1"/>
            </p:cNvPicPr>
            <p:nvPr/>
          </p:nvPicPr>
          <p:blipFill rotWithShape="1">
            <a:blip r:embed="rId2"/>
            <a:srcRect r="3865" b="2595"/>
            <a:stretch/>
          </p:blipFill>
          <p:spPr>
            <a:xfrm>
              <a:off x="4713204" y="746528"/>
              <a:ext cx="4403902" cy="6057684"/>
            </a:xfrm>
            <a:prstGeom prst="rect">
              <a:avLst/>
            </a:prstGeom>
          </p:spPr>
        </p:pic>
        <p:sp>
          <p:nvSpPr>
            <p:cNvPr id="8" name="Rounded Rectangle 7"/>
            <p:cNvSpPr/>
            <p:nvPr/>
          </p:nvSpPr>
          <p:spPr bwMode="auto">
            <a:xfrm>
              <a:off x="5507810" y="3574495"/>
              <a:ext cx="320690" cy="671716"/>
            </a:xfrm>
            <a:prstGeom prst="roundRect">
              <a:avLst/>
            </a:prstGeom>
            <a:noFill/>
            <a:ln w="28575" cap="flat" cmpd="sng" algn="ctr">
              <a:solidFill>
                <a:srgbClr val="FF0000"/>
              </a:solidFill>
              <a:prstDash val="dash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933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" name="Rounded Rectangle 8"/>
            <p:cNvSpPr/>
            <p:nvPr/>
          </p:nvSpPr>
          <p:spPr bwMode="auto">
            <a:xfrm>
              <a:off x="8205925" y="3565531"/>
              <a:ext cx="320690" cy="671716"/>
            </a:xfrm>
            <a:prstGeom prst="roundRect">
              <a:avLst/>
            </a:prstGeom>
            <a:noFill/>
            <a:ln w="28575" cap="flat" cmpd="sng" algn="ctr">
              <a:solidFill>
                <a:srgbClr val="FF0000"/>
              </a:solidFill>
              <a:prstDash val="dash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933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" name="Rounded Rectangle 9"/>
            <p:cNvSpPr/>
            <p:nvPr/>
          </p:nvSpPr>
          <p:spPr bwMode="auto">
            <a:xfrm>
              <a:off x="5106962" y="5555687"/>
              <a:ext cx="320690" cy="671716"/>
            </a:xfrm>
            <a:prstGeom prst="roundRect">
              <a:avLst/>
            </a:prstGeom>
            <a:noFill/>
            <a:ln w="28575" cap="flat" cmpd="sng" algn="ctr">
              <a:solidFill>
                <a:srgbClr val="FF0000"/>
              </a:solidFill>
              <a:prstDash val="dash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933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1" name="Rounded Rectangle 10"/>
            <p:cNvSpPr/>
            <p:nvPr/>
          </p:nvSpPr>
          <p:spPr bwMode="auto">
            <a:xfrm>
              <a:off x="6488802" y="5546723"/>
              <a:ext cx="320690" cy="671716"/>
            </a:xfrm>
            <a:prstGeom prst="roundRect">
              <a:avLst/>
            </a:prstGeom>
            <a:noFill/>
            <a:ln w="28575" cap="flat" cmpd="sng" algn="ctr">
              <a:solidFill>
                <a:srgbClr val="FF0000"/>
              </a:solidFill>
              <a:prstDash val="dash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933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2" name="Rounded Rectangle 11"/>
            <p:cNvSpPr/>
            <p:nvPr/>
          </p:nvSpPr>
          <p:spPr bwMode="auto">
            <a:xfrm>
              <a:off x="7156030" y="5553127"/>
              <a:ext cx="320690" cy="671716"/>
            </a:xfrm>
            <a:prstGeom prst="roundRect">
              <a:avLst/>
            </a:prstGeom>
            <a:noFill/>
            <a:ln w="28575" cap="flat" cmpd="sng" algn="ctr">
              <a:solidFill>
                <a:srgbClr val="FF0000"/>
              </a:solidFill>
              <a:prstDash val="dash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933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3" name="Rounded Rectangle 12"/>
            <p:cNvSpPr/>
            <p:nvPr/>
          </p:nvSpPr>
          <p:spPr bwMode="auto">
            <a:xfrm>
              <a:off x="8537870" y="5551847"/>
              <a:ext cx="320690" cy="671716"/>
            </a:xfrm>
            <a:prstGeom prst="roundRect">
              <a:avLst/>
            </a:prstGeom>
            <a:noFill/>
            <a:ln w="28575" cap="flat" cmpd="sng" algn="ctr">
              <a:solidFill>
                <a:srgbClr val="FF0000"/>
              </a:solidFill>
              <a:prstDash val="dash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933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4" name="Rounded Rectangle 13"/>
            <p:cNvSpPr/>
            <p:nvPr/>
          </p:nvSpPr>
          <p:spPr bwMode="auto">
            <a:xfrm>
              <a:off x="6559238" y="1775159"/>
              <a:ext cx="320690" cy="671716"/>
            </a:xfrm>
            <a:prstGeom prst="roundRect">
              <a:avLst/>
            </a:prstGeom>
            <a:noFill/>
            <a:ln w="28575" cap="flat" cmpd="sng" algn="ctr">
              <a:solidFill>
                <a:srgbClr val="FF0000"/>
              </a:solidFill>
              <a:prstDash val="dash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933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5" name="Rounded Rectangle 14"/>
            <p:cNvSpPr/>
            <p:nvPr/>
          </p:nvSpPr>
          <p:spPr bwMode="auto">
            <a:xfrm>
              <a:off x="7802766" y="1673987"/>
              <a:ext cx="320690" cy="671716"/>
            </a:xfrm>
            <a:prstGeom prst="roundRect">
              <a:avLst/>
            </a:prstGeom>
            <a:noFill/>
            <a:ln w="28575" cap="flat" cmpd="sng" algn="ctr">
              <a:solidFill>
                <a:srgbClr val="FF0000"/>
              </a:solidFill>
              <a:prstDash val="dash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933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6" name="Oval 15"/>
            <p:cNvSpPr/>
            <p:nvPr/>
          </p:nvSpPr>
          <p:spPr bwMode="auto">
            <a:xfrm>
              <a:off x="6809492" y="4881282"/>
              <a:ext cx="346538" cy="598394"/>
            </a:xfrm>
            <a:prstGeom prst="ellipse">
              <a:avLst/>
            </a:prstGeom>
            <a:noFill/>
            <a:ln w="28575" cap="flat" cmpd="sng" algn="ctr">
              <a:solidFill>
                <a:srgbClr val="FF0000"/>
              </a:solidFill>
              <a:prstDash val="dash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933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" name="TextBox 2"/>
            <p:cNvSpPr txBox="1"/>
            <p:nvPr/>
          </p:nvSpPr>
          <p:spPr>
            <a:xfrm>
              <a:off x="1721221" y="3859305"/>
              <a:ext cx="1375698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 smtClean="0"/>
                <a:t>On-board MB</a:t>
              </a:r>
              <a:endParaRPr lang="en-US" dirty="0"/>
            </a:p>
          </p:txBody>
        </p:sp>
        <p:cxnSp>
          <p:nvCxnSpPr>
            <p:cNvPr id="7" name="Straight Arrow Connector 6"/>
            <p:cNvCxnSpPr/>
            <p:nvPr/>
          </p:nvCxnSpPr>
          <p:spPr bwMode="auto">
            <a:xfrm>
              <a:off x="3149552" y="4013194"/>
              <a:ext cx="2264129" cy="18682"/>
            </a:xfrm>
            <a:prstGeom prst="straightConnector1">
              <a:avLst/>
            </a:prstGeom>
            <a:noFill/>
            <a:ln w="1587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933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sp>
          <p:nvSpPr>
            <p:cNvPr id="19" name="TextBox 18"/>
            <p:cNvSpPr txBox="1"/>
            <p:nvPr/>
          </p:nvSpPr>
          <p:spPr>
            <a:xfrm>
              <a:off x="1712257" y="4993336"/>
              <a:ext cx="553357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 err="1" smtClean="0"/>
                <a:t>PCH</a:t>
              </a:r>
              <a:endParaRPr lang="en-US" dirty="0"/>
            </a:p>
          </p:txBody>
        </p:sp>
        <p:cxnSp>
          <p:nvCxnSpPr>
            <p:cNvPr id="20" name="Straight Arrow Connector 19"/>
            <p:cNvCxnSpPr/>
            <p:nvPr/>
          </p:nvCxnSpPr>
          <p:spPr bwMode="auto">
            <a:xfrm>
              <a:off x="2279977" y="5147225"/>
              <a:ext cx="4389120" cy="18682"/>
            </a:xfrm>
            <a:prstGeom prst="straightConnector1">
              <a:avLst/>
            </a:prstGeom>
            <a:noFill/>
            <a:ln w="1587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933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</p:grpSp>
    </p:spTree>
    <p:extLst>
      <p:ext uri="{BB962C8B-B14F-4D97-AF65-F5344CB8AC3E}">
        <p14:creationId xmlns:p14="http://schemas.microsoft.com/office/powerpoint/2010/main" val="113754526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sz="1600" dirty="0">
                <a:solidFill>
                  <a:srgbClr val="FFFFFF"/>
                </a:solidFill>
                <a:latin typeface="Verdana" pitchFamily="34" charset="0"/>
              </a:rPr>
              <a:t>2.2 The memory bandwidth bottleneck and its resolution </a:t>
            </a:r>
            <a:r>
              <a:rPr lang="en-US" altLang="en-US" sz="1600" dirty="0" smtClean="0">
                <a:solidFill>
                  <a:srgbClr val="FFFFFF"/>
                </a:solidFill>
                <a:latin typeface="Verdana" pitchFamily="34" charset="0"/>
              </a:rPr>
              <a:t>(25)</a:t>
            </a:r>
            <a:endParaRPr lang="en-US" sz="1600" dirty="0"/>
          </a:p>
        </p:txBody>
      </p:sp>
      <p:sp>
        <p:nvSpPr>
          <p:cNvPr id="18" name="TextBox 17"/>
          <p:cNvSpPr txBox="1"/>
          <p:nvPr/>
        </p:nvSpPr>
        <p:spPr>
          <a:xfrm>
            <a:off x="87695" y="510989"/>
            <a:ext cx="636744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chemeClr val="accent6"/>
                </a:solidFill>
                <a:ea typeface="Times New Roman"/>
                <a:cs typeface="Times New Roman"/>
              </a:rPr>
              <a:t>If using low-line-count serial </a:t>
            </a:r>
            <a:r>
              <a:rPr lang="en-US" b="1" dirty="0">
                <a:solidFill>
                  <a:schemeClr val="accent6"/>
                </a:solidFill>
                <a:ea typeface="Times New Roman"/>
                <a:cs typeface="Times New Roman"/>
              </a:rPr>
              <a:t>links </a:t>
            </a:r>
            <a:r>
              <a:rPr lang="en-US" b="1" dirty="0" smtClean="0">
                <a:solidFill>
                  <a:schemeClr val="accent6"/>
                </a:solidFill>
                <a:ea typeface="Times New Roman"/>
                <a:cs typeface="Times New Roman"/>
              </a:rPr>
              <a:t>how to implement </a:t>
            </a:r>
            <a:r>
              <a:rPr lang="hu-HU" b="1" dirty="0" smtClean="0">
                <a:solidFill>
                  <a:schemeClr val="accent6"/>
                </a:solidFill>
                <a:ea typeface="Times New Roman"/>
                <a:cs typeface="Times New Roman"/>
              </a:rPr>
              <a:t>MBs</a:t>
            </a:r>
            <a:r>
              <a:rPr lang="en-US" b="1" dirty="0" smtClean="0">
                <a:solidFill>
                  <a:schemeClr val="accent6"/>
                </a:solidFill>
                <a:ea typeface="Times New Roman"/>
                <a:cs typeface="Times New Roman"/>
              </a:rPr>
              <a:t>?</a:t>
            </a:r>
            <a:endParaRPr lang="en-US" dirty="0">
              <a:solidFill>
                <a:schemeClr val="accent6"/>
              </a:solidFill>
            </a:endParaRPr>
          </a:p>
        </p:txBody>
      </p:sp>
      <p:sp>
        <p:nvSpPr>
          <p:cNvPr id="4" name="Rectangle 3"/>
          <p:cNvSpPr/>
          <p:nvPr/>
        </p:nvSpPr>
        <p:spPr>
          <a:xfrm>
            <a:off x="1304368" y="1440820"/>
            <a:ext cx="6819900" cy="2585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90000"/>
              </a:lnSpc>
              <a:spcAft>
                <a:spcPts val="0"/>
              </a:spcAft>
            </a:pPr>
            <a:r>
              <a:rPr lang="en-US" sz="1200" b="1" dirty="0" smtClean="0">
                <a:solidFill>
                  <a:srgbClr val="000000"/>
                </a:solidFill>
                <a:ea typeface="Times New Roman"/>
                <a:cs typeface="Times New Roman"/>
              </a:rPr>
              <a:t>If using low-line-count serial links how to implement </a:t>
            </a:r>
            <a:r>
              <a:rPr lang="hu-HU" sz="1200" b="1" dirty="0" smtClean="0">
                <a:solidFill>
                  <a:srgbClr val="000000"/>
                </a:solidFill>
                <a:ea typeface="Times New Roman"/>
                <a:cs typeface="Times New Roman"/>
              </a:rPr>
              <a:t>MBs</a:t>
            </a:r>
            <a:r>
              <a:rPr lang="en-US" sz="1200" b="1" dirty="0" smtClean="0">
                <a:solidFill>
                  <a:srgbClr val="000000"/>
                </a:solidFill>
                <a:ea typeface="Times New Roman"/>
                <a:cs typeface="Times New Roman"/>
              </a:rPr>
              <a:t>?</a:t>
            </a:r>
            <a:endParaRPr lang="en-US" sz="1200" dirty="0">
              <a:solidFill>
                <a:srgbClr val="000000"/>
              </a:solidFill>
              <a:ea typeface="Times New Roman"/>
            </a:endParaRPr>
          </a:p>
        </p:txBody>
      </p:sp>
      <p:sp>
        <p:nvSpPr>
          <p:cNvPr id="5" name="Text Box 4"/>
          <p:cNvSpPr txBox="1">
            <a:spLocks noChangeArrowheads="1"/>
          </p:cNvSpPr>
          <p:nvPr/>
        </p:nvSpPr>
        <p:spPr bwMode="auto">
          <a:xfrm>
            <a:off x="5246956" y="1938227"/>
            <a:ext cx="3197799" cy="39302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noAutofit/>
          </a:bodyPr>
          <a:lstStyle/>
          <a:p>
            <a:pPr algn="ctr">
              <a:lnSpc>
                <a:spcPct val="90000"/>
              </a:lnSpc>
              <a:spcAft>
                <a:spcPts val="0"/>
              </a:spcAft>
            </a:pPr>
            <a:r>
              <a:rPr lang="en-US" sz="1200" b="1" kern="1200" dirty="0" smtClean="0">
                <a:solidFill>
                  <a:srgbClr val="000000"/>
                </a:solidFill>
                <a:effectLst/>
                <a:latin typeface="+mj-lt"/>
                <a:ea typeface="Times New Roman"/>
                <a:cs typeface="Times New Roman"/>
              </a:rPr>
              <a:t>Using on-</a:t>
            </a:r>
            <a:r>
              <a:rPr lang="en-US" sz="1200" b="1" kern="1200" dirty="0" err="1" smtClean="0">
                <a:solidFill>
                  <a:srgbClr val="000000"/>
                </a:solidFill>
                <a:effectLst/>
                <a:latin typeface="+mj-lt"/>
                <a:ea typeface="Times New Roman"/>
                <a:cs typeface="Times New Roman"/>
              </a:rPr>
              <a:t>DIMM</a:t>
            </a:r>
            <a:r>
              <a:rPr lang="en-US" sz="1200" b="1" kern="1200" dirty="0" smtClean="0">
                <a:solidFill>
                  <a:srgbClr val="000000"/>
                </a:solidFill>
                <a:effectLst/>
                <a:latin typeface="+mj-lt"/>
                <a:ea typeface="Times New Roman"/>
                <a:cs typeface="Times New Roman"/>
              </a:rPr>
              <a:t> </a:t>
            </a:r>
            <a:r>
              <a:rPr lang="en-US" sz="1200" b="1" kern="1200" dirty="0" err="1" smtClean="0">
                <a:solidFill>
                  <a:srgbClr val="000000"/>
                </a:solidFill>
                <a:effectLst/>
                <a:latin typeface="+mj-lt"/>
                <a:ea typeface="Times New Roman"/>
                <a:cs typeface="Times New Roman"/>
              </a:rPr>
              <a:t>MBs</a:t>
            </a:r>
            <a:endParaRPr lang="en-US" sz="1200" b="1" kern="1200" dirty="0" smtClean="0">
              <a:solidFill>
                <a:srgbClr val="000000"/>
              </a:solidFill>
              <a:effectLst/>
              <a:latin typeface="+mj-lt"/>
              <a:ea typeface="Times New Roman"/>
              <a:cs typeface="Times New Roman"/>
            </a:endParaRPr>
          </a:p>
          <a:p>
            <a:pPr algn="ctr">
              <a:lnSpc>
                <a:spcPct val="90000"/>
              </a:lnSpc>
              <a:spcAft>
                <a:spcPts val="0"/>
              </a:spcAft>
            </a:pPr>
            <a:r>
              <a:rPr lang="en-US" sz="1200" b="1" dirty="0" smtClean="0">
                <a:solidFill>
                  <a:srgbClr val="000000"/>
                </a:solidFill>
                <a:latin typeface="+mj-lt"/>
                <a:ea typeface="Times New Roman"/>
                <a:cs typeface="Times New Roman"/>
              </a:rPr>
              <a:t>(</a:t>
            </a:r>
            <a:r>
              <a:rPr lang="hu-HU" sz="1200" b="1" kern="1200" dirty="0" smtClean="0">
                <a:solidFill>
                  <a:srgbClr val="000000"/>
                </a:solidFill>
                <a:effectLst/>
                <a:latin typeface="+mj-lt"/>
                <a:ea typeface="Times New Roman"/>
                <a:cs typeface="Times New Roman"/>
              </a:rPr>
              <a:t>FB-DIMM</a:t>
            </a:r>
            <a:r>
              <a:rPr lang="en-US" sz="1200" b="1" kern="1200" dirty="0" smtClean="0">
                <a:solidFill>
                  <a:srgbClr val="000000"/>
                </a:solidFill>
                <a:effectLst/>
                <a:latin typeface="+mj-lt"/>
                <a:ea typeface="Times New Roman"/>
                <a:cs typeface="Times New Roman"/>
              </a:rPr>
              <a:t>s)</a:t>
            </a:r>
            <a:endParaRPr lang="en-US" sz="1200" dirty="0">
              <a:solidFill>
                <a:srgbClr val="000000"/>
              </a:solidFill>
              <a:effectLst/>
              <a:latin typeface="+mj-lt"/>
              <a:ea typeface="Times New Roman"/>
            </a:endParaRPr>
          </a:p>
        </p:txBody>
      </p:sp>
      <p:grpSp>
        <p:nvGrpSpPr>
          <p:cNvPr id="6" name="Group 5"/>
          <p:cNvGrpSpPr/>
          <p:nvPr/>
        </p:nvGrpSpPr>
        <p:grpSpPr>
          <a:xfrm>
            <a:off x="2526469" y="1751403"/>
            <a:ext cx="4355266" cy="179028"/>
            <a:chOff x="-804849" y="75922"/>
            <a:chExt cx="3640550" cy="155555"/>
          </a:xfrm>
        </p:grpSpPr>
        <p:cxnSp>
          <p:nvCxnSpPr>
            <p:cNvPr id="7" name="Line 13"/>
            <p:cNvCxnSpPr>
              <a:endCxn id="8" idx="6"/>
            </p:cNvCxnSpPr>
            <p:nvPr/>
          </p:nvCxnSpPr>
          <p:spPr bwMode="auto">
            <a:xfrm flipH="1">
              <a:off x="-755106" y="75922"/>
              <a:ext cx="1792577" cy="12540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8" name="Oval 7"/>
            <p:cNvSpPr>
              <a:spLocks noChangeArrowheads="1"/>
            </p:cNvSpPr>
            <p:nvPr/>
          </p:nvSpPr>
          <p:spPr bwMode="auto">
            <a:xfrm>
              <a:off x="-804849" y="171176"/>
              <a:ext cx="49743" cy="60301"/>
            </a:xfrm>
            <a:prstGeom prst="ellipse">
              <a:avLst/>
            </a:prstGeom>
            <a:solidFill>
              <a:srgbClr val="FFFFFF"/>
            </a:solidFill>
            <a:ln w="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sz="1200">
                <a:latin typeface="+mj-lt"/>
              </a:endParaRPr>
            </a:p>
          </p:txBody>
        </p:sp>
        <p:cxnSp>
          <p:nvCxnSpPr>
            <p:cNvPr id="9" name="Line 13"/>
            <p:cNvCxnSpPr/>
            <p:nvPr/>
          </p:nvCxnSpPr>
          <p:spPr bwMode="auto">
            <a:xfrm>
              <a:off x="1037470" y="75922"/>
              <a:ext cx="1778391" cy="12762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0" name="Oval 9"/>
            <p:cNvSpPr>
              <a:spLocks noChangeArrowheads="1"/>
            </p:cNvSpPr>
            <p:nvPr/>
          </p:nvSpPr>
          <p:spPr bwMode="auto">
            <a:xfrm>
              <a:off x="2785958" y="162020"/>
              <a:ext cx="49743" cy="60301"/>
            </a:xfrm>
            <a:prstGeom prst="ellipse">
              <a:avLst/>
            </a:prstGeom>
            <a:solidFill>
              <a:srgbClr val="FFFFFF"/>
            </a:solidFill>
            <a:ln w="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sz="1200">
                <a:latin typeface="+mj-lt"/>
              </a:endParaRPr>
            </a:p>
          </p:txBody>
        </p:sp>
      </p:grpSp>
      <p:sp>
        <p:nvSpPr>
          <p:cNvPr id="24" name="TextBox 23"/>
          <p:cNvSpPr txBox="1"/>
          <p:nvPr/>
        </p:nvSpPr>
        <p:spPr>
          <a:xfrm>
            <a:off x="143436" y="860612"/>
            <a:ext cx="670638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/>
              <a:t>For implementing </a:t>
            </a:r>
            <a:r>
              <a:rPr lang="en-US" dirty="0" err="1" smtClean="0"/>
              <a:t>MBs</a:t>
            </a:r>
            <a:r>
              <a:rPr lang="en-US" dirty="0" smtClean="0"/>
              <a:t> there are </a:t>
            </a:r>
            <a:r>
              <a:rPr lang="en-US" dirty="0" smtClean="0">
                <a:solidFill>
                  <a:srgbClr val="FF0000"/>
                </a:solidFill>
              </a:rPr>
              <a:t>two design choices, </a:t>
            </a:r>
            <a:r>
              <a:rPr lang="en-US" dirty="0" smtClean="0"/>
              <a:t>as indicated below.</a:t>
            </a:r>
            <a:endParaRPr lang="en-US" dirty="0"/>
          </a:p>
        </p:txBody>
      </p:sp>
      <p:sp>
        <p:nvSpPr>
          <p:cNvPr id="30" name="TextBox 29"/>
          <p:cNvSpPr txBox="1"/>
          <p:nvPr/>
        </p:nvSpPr>
        <p:spPr>
          <a:xfrm>
            <a:off x="8814338" y="6426769"/>
            <a:ext cx="34817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>
                <a:solidFill>
                  <a:srgbClr val="FF0000"/>
                </a:solidFill>
                <a:latin typeface="+mj-lt"/>
              </a:rPr>
              <a:t>*</a:t>
            </a:r>
          </a:p>
        </p:txBody>
      </p:sp>
      <p:sp>
        <p:nvSpPr>
          <p:cNvPr id="25" name="TextBox 24"/>
          <p:cNvSpPr txBox="1"/>
          <p:nvPr/>
        </p:nvSpPr>
        <p:spPr>
          <a:xfrm>
            <a:off x="5567085" y="2926065"/>
            <a:ext cx="263084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i="1" dirty="0" err="1" smtClean="0">
                <a:solidFill>
                  <a:srgbClr val="0070C0"/>
                </a:solidFill>
              </a:rPr>
              <a:t>DDR2</a:t>
            </a:r>
            <a:r>
              <a:rPr lang="en-US" sz="1200" i="1" dirty="0" smtClean="0">
                <a:solidFill>
                  <a:srgbClr val="0070C0"/>
                </a:solidFill>
              </a:rPr>
              <a:t> based FB-</a:t>
            </a:r>
            <a:r>
              <a:rPr lang="en-US" sz="1200" i="1" dirty="0" err="1" smtClean="0">
                <a:solidFill>
                  <a:srgbClr val="0070C0"/>
                </a:solidFill>
              </a:rPr>
              <a:t>DIMM</a:t>
            </a:r>
            <a:r>
              <a:rPr lang="en-US" sz="1200" i="1" dirty="0" smtClean="0">
                <a:solidFill>
                  <a:srgbClr val="0070C0"/>
                </a:solidFill>
              </a:rPr>
              <a:t> interface</a:t>
            </a:r>
            <a:endParaRPr lang="en-US" sz="1200" i="1" dirty="0">
              <a:solidFill>
                <a:srgbClr val="0070C0"/>
              </a:solidFill>
            </a:endParaRPr>
          </a:p>
        </p:txBody>
      </p:sp>
      <p:sp>
        <p:nvSpPr>
          <p:cNvPr id="27" name="TextBox 26"/>
          <p:cNvSpPr txBox="1"/>
          <p:nvPr/>
        </p:nvSpPr>
        <p:spPr>
          <a:xfrm>
            <a:off x="4886827" y="3186950"/>
            <a:ext cx="3918059" cy="86946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200" i="1" dirty="0" smtClean="0">
                <a:solidFill>
                  <a:srgbClr val="000000"/>
                </a:solidFill>
                <a:latin typeface="Verdana"/>
              </a:rPr>
              <a:t>Used to attach </a:t>
            </a:r>
            <a:r>
              <a:rPr lang="en-US" sz="1200" i="1" dirty="0" err="1" smtClean="0">
                <a:solidFill>
                  <a:srgbClr val="000000"/>
                </a:solidFill>
                <a:latin typeface="Verdana"/>
              </a:rPr>
              <a:t>DDR2</a:t>
            </a:r>
            <a:r>
              <a:rPr lang="en-US" sz="1200" i="1" dirty="0" smtClean="0">
                <a:solidFill>
                  <a:srgbClr val="000000"/>
                </a:solidFill>
                <a:latin typeface="Verdana"/>
              </a:rPr>
              <a:t> based FB-</a:t>
            </a:r>
            <a:r>
              <a:rPr lang="en-US" sz="1200" i="1" dirty="0" err="1" smtClean="0">
                <a:solidFill>
                  <a:srgbClr val="000000"/>
                </a:solidFill>
                <a:latin typeface="Verdana"/>
              </a:rPr>
              <a:t>DIMM</a:t>
            </a:r>
            <a:r>
              <a:rPr lang="en-US" sz="1200" i="1" dirty="0" smtClean="0">
                <a:solidFill>
                  <a:srgbClr val="000000"/>
                </a:solidFill>
                <a:latin typeface="Verdana"/>
              </a:rPr>
              <a:t> memory</a:t>
            </a:r>
          </a:p>
          <a:p>
            <a:pPr algn="ctr"/>
            <a:r>
              <a:rPr lang="en-US" sz="1200" i="1" dirty="0" smtClean="0">
                <a:solidFill>
                  <a:srgbClr val="000000"/>
                </a:solidFill>
                <a:latin typeface="Verdana"/>
              </a:rPr>
              <a:t>to the  Core 2 and Penryn based</a:t>
            </a:r>
          </a:p>
          <a:p>
            <a:pPr algn="ctr">
              <a:spcAft>
                <a:spcPts val="300"/>
              </a:spcAft>
            </a:pPr>
            <a:r>
              <a:rPr lang="en-US" sz="1200" i="1" dirty="0" err="1" smtClean="0">
                <a:solidFill>
                  <a:srgbClr val="000000"/>
                </a:solidFill>
                <a:latin typeface="Verdana"/>
              </a:rPr>
              <a:t>Caneland</a:t>
            </a:r>
            <a:r>
              <a:rPr lang="en-US" sz="1200" i="1" dirty="0" smtClean="0">
                <a:solidFill>
                  <a:srgbClr val="000000"/>
                </a:solidFill>
                <a:latin typeface="Verdana"/>
              </a:rPr>
              <a:t> platform  (2007/2008) </a:t>
            </a:r>
          </a:p>
          <a:p>
            <a:pPr algn="ctr"/>
            <a:r>
              <a:rPr lang="en-US" sz="1200" i="1" dirty="0" smtClean="0">
                <a:solidFill>
                  <a:srgbClr val="000000"/>
                </a:solidFill>
                <a:latin typeface="Verdana"/>
              </a:rPr>
              <a:t> (for </a:t>
            </a:r>
            <a:r>
              <a:rPr lang="en-US" sz="1200" i="1" dirty="0" err="1" smtClean="0">
                <a:solidFill>
                  <a:srgbClr val="000000"/>
                </a:solidFill>
                <a:latin typeface="Verdana"/>
              </a:rPr>
              <a:t>2C</a:t>
            </a:r>
            <a:r>
              <a:rPr lang="en-US" sz="1200" i="1" dirty="0" smtClean="0">
                <a:solidFill>
                  <a:srgbClr val="000000"/>
                </a:solidFill>
                <a:latin typeface="Verdana"/>
              </a:rPr>
              <a:t>/</a:t>
            </a:r>
            <a:r>
              <a:rPr lang="en-US" sz="1200" i="1" dirty="0" err="1" smtClean="0">
                <a:solidFill>
                  <a:srgbClr val="000000"/>
                </a:solidFill>
                <a:latin typeface="Verdana"/>
              </a:rPr>
              <a:t>2x2C</a:t>
            </a:r>
            <a:r>
              <a:rPr lang="en-US" sz="1200" i="1" dirty="0" smtClean="0">
                <a:solidFill>
                  <a:srgbClr val="000000"/>
                </a:solidFill>
                <a:latin typeface="Verdana"/>
              </a:rPr>
              <a:t>/</a:t>
            </a:r>
            <a:r>
              <a:rPr lang="en-US" sz="1200" i="1" dirty="0" err="1" smtClean="0">
                <a:solidFill>
                  <a:srgbClr val="000000"/>
                </a:solidFill>
                <a:latin typeface="Verdana"/>
              </a:rPr>
              <a:t>6C</a:t>
            </a:r>
            <a:r>
              <a:rPr lang="en-US" sz="1200" i="1" dirty="0" smtClean="0">
                <a:solidFill>
                  <a:srgbClr val="000000"/>
                </a:solidFill>
                <a:latin typeface="Verdana"/>
              </a:rPr>
              <a:t>)</a:t>
            </a:r>
          </a:p>
        </p:txBody>
      </p:sp>
      <p:sp>
        <p:nvSpPr>
          <p:cNvPr id="28" name="TextBox 27"/>
          <p:cNvSpPr txBox="1"/>
          <p:nvPr/>
        </p:nvSpPr>
        <p:spPr>
          <a:xfrm>
            <a:off x="5313212" y="2398064"/>
            <a:ext cx="296664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200" dirty="0" smtClean="0"/>
              <a:t>The </a:t>
            </a:r>
            <a:r>
              <a:rPr lang="en-US" sz="1200" dirty="0" err="1" smtClean="0">
                <a:solidFill>
                  <a:srgbClr val="0070C0"/>
                </a:solidFill>
              </a:rPr>
              <a:t>MBs</a:t>
            </a:r>
            <a:r>
              <a:rPr lang="en-US" sz="1200" dirty="0" smtClean="0">
                <a:solidFill>
                  <a:srgbClr val="0070C0"/>
                </a:solidFill>
              </a:rPr>
              <a:t> </a:t>
            </a:r>
            <a:r>
              <a:rPr lang="en-US" sz="1200" dirty="0" smtClean="0"/>
              <a:t>are placed directly </a:t>
            </a:r>
          </a:p>
          <a:p>
            <a:pPr algn="ctr"/>
            <a:r>
              <a:rPr lang="en-US" sz="1200" dirty="0" smtClean="0">
                <a:solidFill>
                  <a:srgbClr val="0070C0"/>
                </a:solidFill>
              </a:rPr>
              <a:t>on  the </a:t>
            </a:r>
            <a:r>
              <a:rPr lang="en-US" sz="1200" dirty="0" err="1" smtClean="0">
                <a:solidFill>
                  <a:srgbClr val="0070C0"/>
                </a:solidFill>
              </a:rPr>
              <a:t>DIMMs</a:t>
            </a:r>
            <a:r>
              <a:rPr lang="en-US" sz="1200" dirty="0" smtClean="0">
                <a:solidFill>
                  <a:srgbClr val="0070C0"/>
                </a:solidFill>
              </a:rPr>
              <a:t> </a:t>
            </a:r>
            <a:r>
              <a:rPr lang="en-US" sz="1200" dirty="0" smtClean="0"/>
              <a:t>in form of FB-</a:t>
            </a:r>
            <a:r>
              <a:rPr lang="en-US" sz="1200" dirty="0" err="1" smtClean="0"/>
              <a:t>DIMMs</a:t>
            </a:r>
            <a:endParaRPr lang="en-US" sz="1200" dirty="0" smtClean="0"/>
          </a:p>
        </p:txBody>
      </p:sp>
      <p:sp>
        <p:nvSpPr>
          <p:cNvPr id="36" name="Text Box 4"/>
          <p:cNvSpPr txBox="1">
            <a:spLocks noChangeArrowheads="1"/>
          </p:cNvSpPr>
          <p:nvPr/>
        </p:nvSpPr>
        <p:spPr bwMode="auto">
          <a:xfrm>
            <a:off x="1357517" y="1965066"/>
            <a:ext cx="2488342" cy="39302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noAutofit/>
          </a:bodyPr>
          <a:lstStyle/>
          <a:p>
            <a:pPr algn="ctr">
              <a:lnSpc>
                <a:spcPct val="90000"/>
              </a:lnSpc>
              <a:spcAft>
                <a:spcPts val="0"/>
              </a:spcAft>
            </a:pPr>
            <a:r>
              <a:rPr lang="en-US" sz="1200" b="1" kern="1200" dirty="0" smtClean="0">
                <a:solidFill>
                  <a:srgbClr val="000000"/>
                </a:solidFill>
                <a:effectLst/>
                <a:latin typeface="+mj-lt"/>
                <a:ea typeface="Times New Roman"/>
                <a:cs typeface="Times New Roman"/>
              </a:rPr>
              <a:t>Using on-</a:t>
            </a:r>
            <a:r>
              <a:rPr lang="en-US" sz="1200" b="1" dirty="0" smtClean="0">
                <a:solidFill>
                  <a:srgbClr val="000000"/>
                </a:solidFill>
                <a:latin typeface="+mj-lt"/>
                <a:ea typeface="Times New Roman"/>
                <a:cs typeface="Times New Roman"/>
              </a:rPr>
              <a:t>board </a:t>
            </a:r>
            <a:r>
              <a:rPr lang="en-US" sz="1200" b="1" dirty="0" err="1" smtClean="0">
                <a:solidFill>
                  <a:srgbClr val="000000"/>
                </a:solidFill>
                <a:latin typeface="+mj-lt"/>
                <a:ea typeface="Times New Roman"/>
                <a:cs typeface="Times New Roman"/>
              </a:rPr>
              <a:t>MBs</a:t>
            </a:r>
            <a:endParaRPr lang="en-US" sz="1200" b="1" dirty="0" smtClean="0">
              <a:solidFill>
                <a:srgbClr val="000000"/>
              </a:solidFill>
              <a:latin typeface="+mj-lt"/>
              <a:ea typeface="Times New Roman"/>
              <a:cs typeface="Times New Roman"/>
            </a:endParaRPr>
          </a:p>
          <a:p>
            <a:pPr algn="ctr">
              <a:lnSpc>
                <a:spcPct val="90000"/>
              </a:lnSpc>
              <a:spcAft>
                <a:spcPts val="0"/>
              </a:spcAft>
            </a:pPr>
            <a:r>
              <a:rPr lang="en-US" sz="1200" b="1" kern="1200" dirty="0" smtClean="0">
                <a:solidFill>
                  <a:srgbClr val="000000"/>
                </a:solidFill>
                <a:effectLst/>
                <a:latin typeface="+mj-lt"/>
                <a:ea typeface="Times New Roman"/>
                <a:cs typeface="Times New Roman"/>
              </a:rPr>
              <a:t>(on </a:t>
            </a:r>
            <a:r>
              <a:rPr lang="en-US" sz="1200" b="1" dirty="0" smtClean="0">
                <a:solidFill>
                  <a:srgbClr val="000000"/>
                </a:solidFill>
                <a:latin typeface="+mj-lt"/>
                <a:ea typeface="Times New Roman"/>
                <a:cs typeface="Times New Roman"/>
              </a:rPr>
              <a:t>mainboard/riser card)</a:t>
            </a:r>
            <a:endParaRPr lang="en-US" sz="1200" dirty="0">
              <a:solidFill>
                <a:srgbClr val="000000"/>
              </a:solidFill>
              <a:effectLst/>
              <a:latin typeface="+mj-lt"/>
              <a:ea typeface="Times New Roman"/>
            </a:endParaRPr>
          </a:p>
        </p:txBody>
      </p:sp>
      <p:sp>
        <p:nvSpPr>
          <p:cNvPr id="37" name="TextBox 36"/>
          <p:cNvSpPr txBox="1"/>
          <p:nvPr/>
        </p:nvSpPr>
        <p:spPr>
          <a:xfrm>
            <a:off x="793387" y="2918006"/>
            <a:ext cx="357982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i="1" dirty="0" smtClean="0">
                <a:solidFill>
                  <a:srgbClr val="0070C0"/>
                </a:solidFill>
              </a:rPr>
              <a:t>Intel's IMI </a:t>
            </a:r>
            <a:r>
              <a:rPr lang="en-US" sz="1200" i="1" dirty="0">
                <a:solidFill>
                  <a:srgbClr val="0070C0"/>
                </a:solidFill>
              </a:rPr>
              <a:t>(Independent Memory Interface)</a:t>
            </a:r>
          </a:p>
        </p:txBody>
      </p:sp>
      <p:sp>
        <p:nvSpPr>
          <p:cNvPr id="38" name="TextBox 37"/>
          <p:cNvSpPr txBox="1"/>
          <p:nvPr/>
        </p:nvSpPr>
        <p:spPr>
          <a:xfrm>
            <a:off x="920875" y="4262715"/>
            <a:ext cx="3337773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lvl="0"/>
            <a:r>
              <a:rPr lang="en-US" sz="1200" i="1" dirty="0" smtClean="0">
                <a:solidFill>
                  <a:srgbClr val="0070C0"/>
                </a:solidFill>
              </a:rPr>
              <a:t>Intel's </a:t>
            </a:r>
            <a:r>
              <a:rPr lang="en-US" sz="1200" i="1" dirty="0" err="1" smtClean="0">
                <a:solidFill>
                  <a:srgbClr val="0070C0"/>
                </a:solidFill>
              </a:rPr>
              <a:t>SMI</a:t>
            </a:r>
            <a:r>
              <a:rPr lang="en-US" sz="1200" i="1" dirty="0" smtClean="0">
                <a:solidFill>
                  <a:srgbClr val="0070C0"/>
                </a:solidFill>
              </a:rPr>
              <a:t> (Scalable </a:t>
            </a:r>
            <a:r>
              <a:rPr lang="en-US" sz="1200" i="1" dirty="0">
                <a:solidFill>
                  <a:srgbClr val="0070C0"/>
                </a:solidFill>
              </a:rPr>
              <a:t>Memory </a:t>
            </a:r>
            <a:r>
              <a:rPr lang="en-US" sz="1200" i="1" dirty="0" smtClean="0">
                <a:solidFill>
                  <a:srgbClr val="0070C0"/>
                </a:solidFill>
              </a:rPr>
              <a:t>Interface)</a:t>
            </a:r>
            <a:endParaRPr lang="en-US" i="1" dirty="0">
              <a:solidFill>
                <a:srgbClr val="0070C0"/>
              </a:solidFill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76201" y="2680820"/>
            <a:ext cx="925253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i="1" dirty="0" smtClean="0"/>
              <a:t>Examples</a:t>
            </a:r>
            <a:endParaRPr lang="en-US" sz="1200" i="1" dirty="0"/>
          </a:p>
        </p:txBody>
      </p:sp>
      <p:sp>
        <p:nvSpPr>
          <p:cNvPr id="40" name="TextBox 39"/>
          <p:cNvSpPr txBox="1"/>
          <p:nvPr/>
        </p:nvSpPr>
        <p:spPr>
          <a:xfrm>
            <a:off x="375185" y="2433922"/>
            <a:ext cx="436209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200" dirty="0" smtClean="0"/>
              <a:t>The </a:t>
            </a:r>
            <a:r>
              <a:rPr lang="en-US" sz="1200" dirty="0" err="1" smtClean="0">
                <a:solidFill>
                  <a:srgbClr val="0070C0"/>
                </a:solidFill>
              </a:rPr>
              <a:t>MBs</a:t>
            </a:r>
            <a:r>
              <a:rPr lang="en-US" sz="1200" dirty="0" smtClean="0"/>
              <a:t> are placed </a:t>
            </a:r>
            <a:r>
              <a:rPr lang="en-US" sz="1200" dirty="0" smtClean="0">
                <a:solidFill>
                  <a:srgbClr val="0070C0"/>
                </a:solidFill>
              </a:rPr>
              <a:t>on the mainboard </a:t>
            </a:r>
            <a:r>
              <a:rPr lang="en-US" sz="1200" dirty="0" smtClean="0"/>
              <a:t>or riser cards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1032533" y="3137645"/>
            <a:ext cx="3130985" cy="107978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>
              <a:spcAft>
                <a:spcPts val="100"/>
              </a:spcAft>
            </a:pPr>
            <a:r>
              <a:rPr lang="en-US" sz="1200" i="1" dirty="0" smtClean="0">
                <a:solidFill>
                  <a:srgbClr val="000000"/>
                </a:solidFill>
                <a:latin typeface="Verdana"/>
              </a:rPr>
              <a:t>Used to attach </a:t>
            </a:r>
            <a:r>
              <a:rPr lang="en-US" sz="1200" i="1" dirty="0" err="1" smtClean="0">
                <a:solidFill>
                  <a:srgbClr val="000000"/>
                </a:solidFill>
                <a:latin typeface="Verdana"/>
              </a:rPr>
              <a:t>MBs</a:t>
            </a:r>
            <a:r>
              <a:rPr lang="en-US" sz="1200" i="1" dirty="0" smtClean="0">
                <a:solidFill>
                  <a:srgbClr val="000000"/>
                </a:solidFill>
                <a:latin typeface="Verdana"/>
              </a:rPr>
              <a:t> to the processors </a:t>
            </a:r>
          </a:p>
          <a:p>
            <a:pPr algn="ctr">
              <a:spcAft>
                <a:spcPts val="100"/>
              </a:spcAft>
            </a:pPr>
            <a:r>
              <a:rPr lang="en-US" sz="1200" i="1" dirty="0" smtClean="0">
                <a:solidFill>
                  <a:srgbClr val="000000"/>
                </a:solidFill>
                <a:latin typeface="Verdana"/>
              </a:rPr>
              <a:t>in the Pentium 4 Xeon based </a:t>
            </a:r>
          </a:p>
          <a:p>
            <a:pPr algn="ctr">
              <a:spcAft>
                <a:spcPts val="100"/>
              </a:spcAft>
            </a:pPr>
            <a:r>
              <a:rPr lang="en-US" sz="1200" i="1" dirty="0" err="1" smtClean="0">
                <a:solidFill>
                  <a:srgbClr val="000000"/>
                </a:solidFill>
                <a:latin typeface="Verdana"/>
              </a:rPr>
              <a:t>Truland</a:t>
            </a:r>
            <a:r>
              <a:rPr lang="en-US" sz="1200" i="1" dirty="0" smtClean="0">
                <a:solidFill>
                  <a:srgbClr val="000000"/>
                </a:solidFill>
                <a:latin typeface="Verdana"/>
              </a:rPr>
              <a:t> MP platform </a:t>
            </a:r>
          </a:p>
          <a:p>
            <a:pPr algn="ctr">
              <a:spcAft>
                <a:spcPts val="200"/>
              </a:spcAft>
            </a:pPr>
            <a:r>
              <a:rPr lang="en-US" sz="1200" i="1" dirty="0" smtClean="0">
                <a:solidFill>
                  <a:srgbClr val="000000"/>
                </a:solidFill>
                <a:latin typeface="Verdana"/>
              </a:rPr>
              <a:t>(</a:t>
            </a:r>
            <a:r>
              <a:rPr lang="en-US" sz="1200" i="1" dirty="0">
                <a:solidFill>
                  <a:srgbClr val="000000"/>
                </a:solidFill>
                <a:latin typeface="Verdana"/>
              </a:rPr>
              <a:t>2005/2006)</a:t>
            </a:r>
          </a:p>
          <a:p>
            <a:pPr algn="ctr">
              <a:spcAft>
                <a:spcPts val="100"/>
              </a:spcAft>
            </a:pPr>
            <a:r>
              <a:rPr lang="en-US" sz="1200" i="1" dirty="0" smtClean="0">
                <a:solidFill>
                  <a:srgbClr val="000000"/>
                </a:solidFill>
                <a:latin typeface="Verdana"/>
              </a:rPr>
              <a:t>(for </a:t>
            </a:r>
            <a:r>
              <a:rPr lang="hu-HU" sz="1200" i="1" dirty="0" smtClean="0">
                <a:solidFill>
                  <a:srgbClr val="000000"/>
                </a:solidFill>
                <a:latin typeface="Verdana"/>
              </a:rPr>
              <a:t>1</a:t>
            </a:r>
            <a:r>
              <a:rPr lang="en-US" sz="1200" i="1" dirty="0">
                <a:solidFill>
                  <a:srgbClr val="000000"/>
                </a:solidFill>
                <a:latin typeface="Verdana"/>
              </a:rPr>
              <a:t>C/</a:t>
            </a:r>
            <a:r>
              <a:rPr lang="hu-HU" sz="1200" i="1" dirty="0">
                <a:solidFill>
                  <a:srgbClr val="000000"/>
                </a:solidFill>
                <a:latin typeface="Verdana"/>
              </a:rPr>
              <a:t>2x</a:t>
            </a:r>
            <a:r>
              <a:rPr lang="en-US" sz="1200" i="1" dirty="0" err="1" smtClean="0">
                <a:solidFill>
                  <a:srgbClr val="000000"/>
                </a:solidFill>
                <a:latin typeface="Verdana"/>
              </a:rPr>
              <a:t>1C</a:t>
            </a:r>
            <a:r>
              <a:rPr lang="en-US" sz="1200" i="1" dirty="0" smtClean="0">
                <a:solidFill>
                  <a:srgbClr val="000000"/>
                </a:solidFill>
                <a:latin typeface="Verdana"/>
              </a:rPr>
              <a:t>/</a:t>
            </a:r>
            <a:r>
              <a:rPr lang="en-US" sz="1200" i="1" dirty="0" err="1" smtClean="0">
                <a:solidFill>
                  <a:srgbClr val="000000"/>
                </a:solidFill>
                <a:latin typeface="Verdana"/>
              </a:rPr>
              <a:t>2C</a:t>
            </a:r>
            <a:r>
              <a:rPr lang="en-US" sz="1200" i="1" dirty="0" smtClean="0">
                <a:solidFill>
                  <a:srgbClr val="000000"/>
                </a:solidFill>
                <a:latin typeface="Verdana"/>
              </a:rPr>
              <a:t>)</a:t>
            </a:r>
            <a:endParaRPr lang="en-US" sz="1200" i="1" dirty="0"/>
          </a:p>
        </p:txBody>
      </p:sp>
      <p:sp>
        <p:nvSpPr>
          <p:cNvPr id="42" name="TextBox 41"/>
          <p:cNvSpPr txBox="1"/>
          <p:nvPr/>
        </p:nvSpPr>
        <p:spPr>
          <a:xfrm>
            <a:off x="475220" y="4486828"/>
            <a:ext cx="4308359" cy="148758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>
              <a:spcAft>
                <a:spcPts val="100"/>
              </a:spcAft>
            </a:pPr>
            <a:r>
              <a:rPr lang="en-US" sz="1200" i="1" dirty="0" smtClean="0">
                <a:solidFill>
                  <a:srgbClr val="000000"/>
                </a:solidFill>
                <a:latin typeface="Verdana"/>
              </a:rPr>
              <a:t>Used to attach </a:t>
            </a:r>
            <a:r>
              <a:rPr lang="en-US" sz="1200" i="1" dirty="0" err="1" smtClean="0">
                <a:solidFill>
                  <a:srgbClr val="000000"/>
                </a:solidFill>
                <a:latin typeface="Verdana"/>
              </a:rPr>
              <a:t>MBs</a:t>
            </a:r>
            <a:r>
              <a:rPr lang="en-US" sz="1200" i="1" dirty="0" smtClean="0">
                <a:solidFill>
                  <a:srgbClr val="000000"/>
                </a:solidFill>
                <a:latin typeface="Verdana"/>
              </a:rPr>
              <a:t> to the processors </a:t>
            </a:r>
          </a:p>
          <a:p>
            <a:pPr algn="ctr">
              <a:spcAft>
                <a:spcPts val="100"/>
              </a:spcAft>
            </a:pPr>
            <a:r>
              <a:rPr lang="en-US" sz="1200" i="1" dirty="0" smtClean="0">
                <a:solidFill>
                  <a:srgbClr val="000000"/>
                </a:solidFill>
                <a:latin typeface="Verdana"/>
              </a:rPr>
              <a:t>in the </a:t>
            </a:r>
            <a:r>
              <a:rPr lang="en-US" sz="1200" i="1" dirty="0">
                <a:solidFill>
                  <a:srgbClr val="000000"/>
                </a:solidFill>
                <a:latin typeface="Verdana"/>
              </a:rPr>
              <a:t>Ivy Bridge/Nehalem-EX/</a:t>
            </a:r>
            <a:r>
              <a:rPr lang="en-US" sz="1200" i="1" dirty="0" err="1">
                <a:solidFill>
                  <a:srgbClr val="000000"/>
                </a:solidFill>
                <a:latin typeface="Verdana"/>
              </a:rPr>
              <a:t>Westmere</a:t>
            </a:r>
            <a:r>
              <a:rPr lang="en-US" sz="1200" i="1" dirty="0">
                <a:solidFill>
                  <a:srgbClr val="000000"/>
                </a:solidFill>
                <a:latin typeface="Verdana"/>
              </a:rPr>
              <a:t>-EX </a:t>
            </a:r>
            <a:r>
              <a:rPr lang="en-US" sz="1200" i="1" dirty="0" smtClean="0">
                <a:solidFill>
                  <a:srgbClr val="000000"/>
                </a:solidFill>
                <a:latin typeface="Verdana"/>
              </a:rPr>
              <a:t>based</a:t>
            </a:r>
          </a:p>
          <a:p>
            <a:pPr algn="ctr">
              <a:spcAft>
                <a:spcPts val="100"/>
              </a:spcAft>
            </a:pPr>
            <a:r>
              <a:rPr lang="en-US" sz="1200" i="1" dirty="0" smtClean="0">
                <a:solidFill>
                  <a:srgbClr val="000000"/>
                </a:solidFill>
                <a:latin typeface="Verdana"/>
              </a:rPr>
              <a:t>Boxboro-EX platform </a:t>
            </a:r>
          </a:p>
          <a:p>
            <a:pPr algn="ctr">
              <a:spcAft>
                <a:spcPts val="100"/>
              </a:spcAft>
            </a:pPr>
            <a:r>
              <a:rPr lang="en-US" sz="1200" i="1" dirty="0" smtClean="0">
                <a:solidFill>
                  <a:srgbClr val="000000"/>
                </a:solidFill>
                <a:latin typeface="Verdana"/>
              </a:rPr>
              <a:t>(2010/2011)</a:t>
            </a:r>
            <a:endParaRPr lang="en-US" sz="1200" i="1" dirty="0">
              <a:solidFill>
                <a:srgbClr val="000000"/>
              </a:solidFill>
              <a:latin typeface="Verdana"/>
            </a:endParaRPr>
          </a:p>
          <a:p>
            <a:pPr algn="ctr">
              <a:spcAft>
                <a:spcPts val="300"/>
              </a:spcAft>
            </a:pPr>
            <a:r>
              <a:rPr lang="en-US" sz="1200" i="1" dirty="0" smtClean="0">
                <a:solidFill>
                  <a:srgbClr val="000000"/>
                </a:solidFill>
                <a:latin typeface="Verdana"/>
              </a:rPr>
              <a:t> (for </a:t>
            </a:r>
            <a:r>
              <a:rPr lang="en-US" sz="1200" i="1" dirty="0" err="1" smtClean="0">
                <a:solidFill>
                  <a:srgbClr val="000000"/>
                </a:solidFill>
                <a:latin typeface="Verdana"/>
              </a:rPr>
              <a:t>8C</a:t>
            </a:r>
            <a:r>
              <a:rPr lang="en-US" sz="1200" i="1" dirty="0" smtClean="0">
                <a:solidFill>
                  <a:srgbClr val="000000"/>
                </a:solidFill>
                <a:latin typeface="Verdana"/>
              </a:rPr>
              <a:t>/</a:t>
            </a:r>
            <a:r>
              <a:rPr lang="en-US" sz="1200" i="1" dirty="0" err="1" smtClean="0">
                <a:solidFill>
                  <a:srgbClr val="000000"/>
                </a:solidFill>
                <a:latin typeface="Verdana"/>
              </a:rPr>
              <a:t>10C</a:t>
            </a:r>
            <a:r>
              <a:rPr lang="en-US" sz="1200" i="1" dirty="0" smtClean="0">
                <a:solidFill>
                  <a:srgbClr val="000000"/>
                </a:solidFill>
                <a:latin typeface="Verdana"/>
              </a:rPr>
              <a:t>)</a:t>
            </a:r>
          </a:p>
          <a:p>
            <a:pPr algn="ctr">
              <a:spcAft>
                <a:spcPts val="100"/>
              </a:spcAft>
            </a:pPr>
            <a:r>
              <a:rPr lang="en-US" sz="1200" i="1" dirty="0" smtClean="0">
                <a:solidFill>
                  <a:srgbClr val="000000"/>
                </a:solidFill>
                <a:latin typeface="Verdana"/>
              </a:rPr>
              <a:t>(Introduced since  </a:t>
            </a:r>
            <a:r>
              <a:rPr lang="en-US" sz="1200" dirty="0">
                <a:latin typeface="Verdana"/>
              </a:rPr>
              <a:t>no </a:t>
            </a:r>
            <a:r>
              <a:rPr lang="en-US" sz="1200" dirty="0" err="1">
                <a:latin typeface="Verdana"/>
              </a:rPr>
              <a:t>DDR3</a:t>
            </a:r>
            <a:r>
              <a:rPr lang="en-US" sz="1200" dirty="0">
                <a:latin typeface="Verdana"/>
              </a:rPr>
              <a:t> based FB-</a:t>
            </a:r>
            <a:r>
              <a:rPr lang="en-US" sz="1200" dirty="0" err="1">
                <a:latin typeface="Verdana"/>
              </a:rPr>
              <a:t>DIMM</a:t>
            </a:r>
            <a:r>
              <a:rPr lang="en-US" sz="1200" dirty="0">
                <a:latin typeface="Verdana"/>
              </a:rPr>
              <a:t> </a:t>
            </a:r>
            <a:r>
              <a:rPr lang="en-US" sz="1200" dirty="0" smtClean="0">
                <a:latin typeface="Verdana"/>
              </a:rPr>
              <a:t>memory</a:t>
            </a:r>
            <a:endParaRPr lang="en-US" sz="1200" dirty="0">
              <a:latin typeface="Verdana"/>
            </a:endParaRPr>
          </a:p>
          <a:p>
            <a:pPr algn="ctr">
              <a:spcAft>
                <a:spcPts val="100"/>
              </a:spcAft>
            </a:pPr>
            <a:r>
              <a:rPr lang="en-US" sz="1200" dirty="0">
                <a:latin typeface="Verdana"/>
              </a:rPr>
              <a:t>became available</a:t>
            </a:r>
            <a:r>
              <a:rPr lang="en-US" sz="1200" dirty="0" smtClean="0">
                <a:latin typeface="Verdana"/>
              </a:rPr>
              <a:t>)</a:t>
            </a:r>
            <a:endParaRPr lang="en-US" sz="1200" i="1" dirty="0"/>
          </a:p>
        </p:txBody>
      </p:sp>
    </p:spTree>
    <p:extLst>
      <p:ext uri="{BB962C8B-B14F-4D97-AF65-F5344CB8AC3E}">
        <p14:creationId xmlns:p14="http://schemas.microsoft.com/office/powerpoint/2010/main" val="305518311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25" grpId="0"/>
      <p:bldP spid="27" grpId="0"/>
      <p:bldP spid="28" grpId="0"/>
    </p:bldLst>
  </p:timing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76" name="Picture 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95400" y="1180086"/>
            <a:ext cx="7239000" cy="509111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089" name="Text Box 17"/>
          <p:cNvSpPr txBox="1">
            <a:spLocks noChangeArrowheads="1"/>
          </p:cNvSpPr>
          <p:nvPr/>
        </p:nvSpPr>
        <p:spPr bwMode="auto">
          <a:xfrm>
            <a:off x="1203325" y="544513"/>
            <a:ext cx="184150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en-US" altLang="en-US">
              <a:solidFill>
                <a:srgbClr val="FF0000"/>
              </a:solidFill>
              <a:latin typeface="Arial" charset="0"/>
            </a:endParaRPr>
          </a:p>
        </p:txBody>
      </p:sp>
      <p:sp>
        <p:nvSpPr>
          <p:cNvPr id="2" name="TextBox 1"/>
          <p:cNvSpPr txBox="1"/>
          <p:nvPr/>
        </p:nvSpPr>
        <p:spPr>
          <a:xfrm>
            <a:off x="43542" y="517619"/>
            <a:ext cx="8664551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accent6"/>
                </a:solidFill>
              </a:rPr>
              <a:t>Example </a:t>
            </a:r>
            <a:r>
              <a:rPr lang="en-US" b="1" dirty="0" smtClean="0">
                <a:solidFill>
                  <a:schemeClr val="accent6"/>
                </a:solidFill>
              </a:rPr>
              <a:t>for connecting </a:t>
            </a:r>
            <a:r>
              <a:rPr lang="en-US" b="1" dirty="0" err="1" smtClean="0">
                <a:solidFill>
                  <a:schemeClr val="accent6"/>
                </a:solidFill>
              </a:rPr>
              <a:t>DIMMs</a:t>
            </a:r>
            <a:r>
              <a:rPr lang="en-US" b="1" dirty="0" smtClean="0">
                <a:solidFill>
                  <a:schemeClr val="accent6"/>
                </a:solidFill>
              </a:rPr>
              <a:t> via serial links and on-</a:t>
            </a:r>
            <a:r>
              <a:rPr lang="en-US" b="1" dirty="0" err="1" smtClean="0">
                <a:solidFill>
                  <a:schemeClr val="accent6"/>
                </a:solidFill>
              </a:rPr>
              <a:t>DIMM</a:t>
            </a:r>
            <a:r>
              <a:rPr lang="en-US" b="1" dirty="0" smtClean="0">
                <a:solidFill>
                  <a:schemeClr val="accent6"/>
                </a:solidFill>
              </a:rPr>
              <a:t> </a:t>
            </a:r>
            <a:r>
              <a:rPr lang="en-US" b="1" dirty="0" err="1" smtClean="0">
                <a:solidFill>
                  <a:schemeClr val="accent6"/>
                </a:solidFill>
              </a:rPr>
              <a:t>MBs</a:t>
            </a:r>
            <a:r>
              <a:rPr lang="en-US" b="1" dirty="0" smtClean="0">
                <a:solidFill>
                  <a:schemeClr val="accent6"/>
                </a:solidFill>
              </a:rPr>
              <a:t> (FB-</a:t>
            </a:r>
            <a:r>
              <a:rPr lang="en-US" b="1" dirty="0" err="1" smtClean="0">
                <a:solidFill>
                  <a:schemeClr val="accent6"/>
                </a:solidFill>
              </a:rPr>
              <a:t>DIMMs</a:t>
            </a:r>
            <a:r>
              <a:rPr lang="en-US" b="1" dirty="0" smtClean="0">
                <a:solidFill>
                  <a:schemeClr val="accent6"/>
                </a:solidFill>
              </a:rPr>
              <a:t>) to the</a:t>
            </a:r>
          </a:p>
          <a:p>
            <a:r>
              <a:rPr lang="en-US" b="1" dirty="0" smtClean="0">
                <a:solidFill>
                  <a:schemeClr val="accent6"/>
                </a:solidFill>
              </a:rPr>
              <a:t> MCs [166]</a:t>
            </a:r>
            <a:endParaRPr lang="en-US" dirty="0"/>
          </a:p>
        </p:txBody>
      </p:sp>
      <p:sp>
        <p:nvSpPr>
          <p:cNvPr id="10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pPr eaLnBrk="1" hangingPunct="1"/>
            <a:r>
              <a:rPr lang="en-US" altLang="en-US" sz="1600" dirty="0">
                <a:solidFill>
                  <a:srgbClr val="FFFFFF"/>
                </a:solidFill>
                <a:latin typeface="Verdana" pitchFamily="34" charset="0"/>
              </a:rPr>
              <a:t>2.2 The memory bandwidth bottleneck and its resolution </a:t>
            </a:r>
            <a:r>
              <a:rPr lang="en-US" altLang="en-US" sz="1600" dirty="0" smtClean="0">
                <a:solidFill>
                  <a:srgbClr val="FFFFFF"/>
                </a:solidFill>
                <a:latin typeface="Verdana" pitchFamily="34" charset="0"/>
              </a:rPr>
              <a:t>(28)</a:t>
            </a:r>
            <a:endParaRPr lang="hu-HU" altLang="en-US" sz="1600" dirty="0" smtClean="0"/>
          </a:p>
        </p:txBody>
      </p:sp>
    </p:spTree>
    <p:extLst>
      <p:ext uri="{BB962C8B-B14F-4D97-AF65-F5344CB8AC3E}">
        <p14:creationId xmlns:p14="http://schemas.microsoft.com/office/powerpoint/2010/main" val="230738375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sz="1600" dirty="0">
                <a:solidFill>
                  <a:srgbClr val="FFFFFF"/>
                </a:solidFill>
                <a:latin typeface="Verdana" pitchFamily="34" charset="0"/>
              </a:rPr>
              <a:t>2.2 The memory bandwidth bottleneck and its resolution </a:t>
            </a:r>
            <a:r>
              <a:rPr lang="en-US" altLang="en-US" sz="1600" dirty="0" smtClean="0">
                <a:solidFill>
                  <a:srgbClr val="FFFFFF"/>
                </a:solidFill>
                <a:latin typeface="Verdana" pitchFamily="34" charset="0"/>
              </a:rPr>
              <a:t>(29)</a:t>
            </a:r>
            <a:endParaRPr lang="en-US" sz="1600" dirty="0"/>
          </a:p>
        </p:txBody>
      </p:sp>
      <p:sp>
        <p:nvSpPr>
          <p:cNvPr id="4" name="Rectangle 3"/>
          <p:cNvSpPr/>
          <p:nvPr/>
        </p:nvSpPr>
        <p:spPr>
          <a:xfrm>
            <a:off x="82181" y="506902"/>
            <a:ext cx="9110879" cy="3077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b="1" dirty="0" smtClean="0">
                <a:solidFill>
                  <a:srgbClr val="2D2D8A"/>
                </a:solidFill>
              </a:rPr>
              <a:t>A brief introduction to FB-DIMM memories  </a:t>
            </a: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337950" y="839205"/>
            <a:ext cx="8364982" cy="127214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spcAft>
                <a:spcPts val="400"/>
              </a:spcAft>
              <a:buClr>
                <a:srgbClr val="000000"/>
              </a:buClr>
              <a:buFont typeface="Arial" panose="020B0604020202020204" pitchFamily="34" charset="0"/>
              <a:buChar char="•"/>
            </a:pPr>
            <a:r>
              <a:rPr lang="en-US" dirty="0">
                <a:solidFill>
                  <a:srgbClr val="0070C0"/>
                </a:solidFill>
              </a:rPr>
              <a:t>FB-DIMM memories </a:t>
            </a:r>
            <a:r>
              <a:rPr lang="en-US" dirty="0">
                <a:solidFill>
                  <a:srgbClr val="000000"/>
                </a:solidFill>
              </a:rPr>
              <a:t>were </a:t>
            </a:r>
            <a:r>
              <a:rPr lang="en-US" dirty="0" smtClean="0">
                <a:solidFill>
                  <a:srgbClr val="0070C0"/>
                </a:solidFill>
              </a:rPr>
              <a:t>standardized</a:t>
            </a:r>
            <a:r>
              <a:rPr lang="en-US" dirty="0" smtClean="0">
                <a:solidFill>
                  <a:srgbClr val="000000"/>
                </a:solidFill>
              </a:rPr>
              <a:t> and </a:t>
            </a:r>
            <a:r>
              <a:rPr lang="en-US" dirty="0" smtClean="0">
                <a:solidFill>
                  <a:srgbClr val="0070C0"/>
                </a:solidFill>
              </a:rPr>
              <a:t>introduced</a:t>
            </a:r>
            <a:r>
              <a:rPr lang="en-US" dirty="0" smtClean="0">
                <a:solidFill>
                  <a:srgbClr val="000000"/>
                </a:solidFill>
              </a:rPr>
              <a:t> </a:t>
            </a:r>
            <a:r>
              <a:rPr lang="en-US" dirty="0">
                <a:solidFill>
                  <a:srgbClr val="000000"/>
                </a:solidFill>
              </a:rPr>
              <a:t>in the </a:t>
            </a:r>
            <a:r>
              <a:rPr lang="en-US" dirty="0">
                <a:solidFill>
                  <a:srgbClr val="0070C0"/>
                </a:solidFill>
              </a:rPr>
              <a:t>2006/2007</a:t>
            </a:r>
            <a:r>
              <a:rPr lang="en-US" dirty="0">
                <a:solidFill>
                  <a:srgbClr val="000000"/>
                </a:solidFill>
              </a:rPr>
              <a:t> </a:t>
            </a:r>
            <a:r>
              <a:rPr lang="en-US" dirty="0" smtClean="0">
                <a:solidFill>
                  <a:srgbClr val="000000"/>
                </a:solidFill>
              </a:rPr>
              <a:t>timeframe.</a:t>
            </a:r>
          </a:p>
          <a:p>
            <a:pPr marL="285750" indent="-285750">
              <a:spcAft>
                <a:spcPts val="400"/>
              </a:spcAft>
              <a:buClr>
                <a:srgbClr val="000000"/>
              </a:buClr>
              <a:buFont typeface="Arial" panose="020B0604020202020204" pitchFamily="34" charset="0"/>
              <a:buChar char="•"/>
            </a:pPr>
            <a:r>
              <a:rPr lang="en-US" dirty="0" smtClean="0">
                <a:solidFill>
                  <a:srgbClr val="000000"/>
                </a:solidFill>
              </a:rPr>
              <a:t>They supported </a:t>
            </a:r>
            <a:r>
              <a:rPr lang="en-US" dirty="0">
                <a:solidFill>
                  <a:srgbClr val="000000"/>
                </a:solidFill>
              </a:rPr>
              <a:t>DDR2 </a:t>
            </a:r>
            <a:r>
              <a:rPr lang="en-US" dirty="0" smtClean="0">
                <a:solidFill>
                  <a:srgbClr val="000000"/>
                </a:solidFill>
              </a:rPr>
              <a:t>memories </a:t>
            </a:r>
            <a:r>
              <a:rPr lang="en-US" dirty="0">
                <a:solidFill>
                  <a:srgbClr val="0070C0"/>
                </a:solidFill>
              </a:rPr>
              <a:t>up to DDR2-667</a:t>
            </a:r>
            <a:r>
              <a:rPr lang="en-US" dirty="0">
                <a:solidFill>
                  <a:srgbClr val="000000"/>
                </a:solidFill>
              </a:rPr>
              <a:t>. </a:t>
            </a:r>
            <a:endParaRPr lang="en-US" dirty="0" smtClean="0">
              <a:solidFill>
                <a:srgbClr val="000000"/>
              </a:solidFill>
            </a:endParaRPr>
          </a:p>
          <a:p>
            <a:pPr marL="285750" indent="-285750">
              <a:buClr>
                <a:srgbClr val="000000"/>
              </a:buClr>
              <a:buFont typeface="Arial" panose="020B0604020202020204" pitchFamily="34" charset="0"/>
              <a:buChar char="•"/>
            </a:pPr>
            <a:r>
              <a:rPr lang="en-US" dirty="0" smtClean="0">
                <a:solidFill>
                  <a:srgbClr val="000000"/>
                </a:solidFill>
              </a:rPr>
              <a:t>FB-DIMMs connect the MC and the DIMMs via </a:t>
            </a:r>
            <a:r>
              <a:rPr lang="en-US" dirty="0" smtClean="0">
                <a:solidFill>
                  <a:srgbClr val="0070C0"/>
                </a:solidFill>
              </a:rPr>
              <a:t>low line count serial buses </a:t>
            </a:r>
            <a:r>
              <a:rPr lang="en-US" dirty="0" smtClean="0">
                <a:solidFill>
                  <a:srgbClr val="000000"/>
                </a:solidFill>
              </a:rPr>
              <a:t>whereby the </a:t>
            </a:r>
          </a:p>
          <a:p>
            <a:pPr>
              <a:buClr>
                <a:srgbClr val="000000"/>
              </a:buClr>
            </a:pPr>
            <a:r>
              <a:rPr lang="en-US" dirty="0">
                <a:solidFill>
                  <a:srgbClr val="FF0000"/>
                </a:solidFill>
              </a:rPr>
              <a:t> </a:t>
            </a:r>
            <a:r>
              <a:rPr lang="en-US" dirty="0" smtClean="0">
                <a:solidFill>
                  <a:srgbClr val="FF0000"/>
                </a:solidFill>
              </a:rPr>
              <a:t>      memory buffers </a:t>
            </a:r>
            <a:r>
              <a:rPr lang="en-US" dirty="0" smtClean="0">
                <a:solidFill>
                  <a:srgbClr val="000000"/>
                </a:solidFill>
              </a:rPr>
              <a:t>providing serial/parallel conversion to the DIMMs are </a:t>
            </a:r>
            <a:r>
              <a:rPr lang="en-US" dirty="0" smtClean="0">
                <a:solidFill>
                  <a:srgbClr val="FF0000"/>
                </a:solidFill>
              </a:rPr>
              <a:t>placed onto the</a:t>
            </a:r>
          </a:p>
          <a:p>
            <a:pPr>
              <a:buClr>
                <a:srgbClr val="000000"/>
              </a:buClr>
            </a:pPr>
            <a:r>
              <a:rPr lang="en-US" dirty="0">
                <a:solidFill>
                  <a:srgbClr val="FF0000"/>
                </a:solidFill>
              </a:rPr>
              <a:t> </a:t>
            </a:r>
            <a:r>
              <a:rPr lang="en-US" dirty="0" smtClean="0">
                <a:solidFill>
                  <a:srgbClr val="FF0000"/>
                </a:solidFill>
              </a:rPr>
              <a:t>      DIMMs</a:t>
            </a:r>
            <a:r>
              <a:rPr lang="en-US" dirty="0" smtClean="0">
                <a:solidFill>
                  <a:srgbClr val="000000"/>
                </a:solidFill>
              </a:rPr>
              <a:t>, as shown in the next Figure.</a:t>
            </a: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8814338" y="6534345"/>
            <a:ext cx="34817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>
                <a:solidFill>
                  <a:srgbClr val="FF0000"/>
                </a:solidFill>
                <a:latin typeface="+mj-lt"/>
              </a:rPr>
              <a:t>*</a:t>
            </a:r>
          </a:p>
        </p:txBody>
      </p:sp>
    </p:spTree>
    <p:extLst>
      <p:ext uri="{BB962C8B-B14F-4D97-AF65-F5344CB8AC3E}">
        <p14:creationId xmlns:p14="http://schemas.microsoft.com/office/powerpoint/2010/main" val="203565307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76" name="Picture 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95400" y="1033663"/>
            <a:ext cx="7239000" cy="509111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078" name="Text Box 6"/>
          <p:cNvSpPr txBox="1">
            <a:spLocks noChangeArrowheads="1"/>
          </p:cNvSpPr>
          <p:nvPr/>
        </p:nvSpPr>
        <p:spPr bwMode="auto">
          <a:xfrm>
            <a:off x="2759075" y="6064951"/>
            <a:ext cx="4236353" cy="3077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hu-HU" altLang="en-US" dirty="0" err="1">
                <a:solidFill>
                  <a:srgbClr val="000000"/>
                </a:solidFill>
                <a:latin typeface="Verdana"/>
              </a:rPr>
              <a:t>Figure</a:t>
            </a:r>
            <a:r>
              <a:rPr lang="hu-HU" altLang="en-US" dirty="0">
                <a:solidFill>
                  <a:srgbClr val="000000"/>
                </a:solidFill>
                <a:latin typeface="Verdana"/>
              </a:rPr>
              <a:t>: FB-DIMM </a:t>
            </a:r>
            <a:r>
              <a:rPr lang="hu-HU" altLang="en-US" dirty="0" err="1">
                <a:solidFill>
                  <a:srgbClr val="000000"/>
                </a:solidFill>
                <a:latin typeface="Verdana"/>
              </a:rPr>
              <a:t>memory</a:t>
            </a:r>
            <a:r>
              <a:rPr lang="hu-HU" altLang="en-US" dirty="0">
                <a:solidFill>
                  <a:srgbClr val="000000"/>
                </a:solidFill>
                <a:latin typeface="Verdana"/>
              </a:rPr>
              <a:t> </a:t>
            </a:r>
            <a:r>
              <a:rPr lang="hu-HU" altLang="en-US" dirty="0" err="1">
                <a:solidFill>
                  <a:srgbClr val="000000"/>
                </a:solidFill>
                <a:latin typeface="Verdana"/>
              </a:rPr>
              <a:t>architecture</a:t>
            </a:r>
            <a:r>
              <a:rPr lang="hu-HU" altLang="en-US" dirty="0">
                <a:solidFill>
                  <a:srgbClr val="000000"/>
                </a:solidFill>
                <a:latin typeface="Verdana"/>
              </a:rPr>
              <a:t> </a:t>
            </a:r>
            <a:r>
              <a:rPr lang="hu-HU" altLang="en-US" dirty="0" smtClean="0">
                <a:solidFill>
                  <a:srgbClr val="000000"/>
                </a:solidFill>
                <a:latin typeface="Verdana"/>
              </a:rPr>
              <a:t>[102]</a:t>
            </a:r>
            <a:endParaRPr lang="en-US" altLang="en-US" dirty="0">
              <a:solidFill>
                <a:srgbClr val="000000"/>
              </a:solidFill>
              <a:latin typeface="Verdana"/>
            </a:endParaRPr>
          </a:p>
        </p:txBody>
      </p:sp>
      <p:sp>
        <p:nvSpPr>
          <p:cNvPr id="3089" name="Text Box 17"/>
          <p:cNvSpPr txBox="1">
            <a:spLocks noChangeArrowheads="1"/>
          </p:cNvSpPr>
          <p:nvPr/>
        </p:nvSpPr>
        <p:spPr bwMode="auto">
          <a:xfrm>
            <a:off x="1203325" y="477278"/>
            <a:ext cx="184150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en-US" altLang="en-US">
              <a:solidFill>
                <a:srgbClr val="FF0000"/>
              </a:solidFill>
              <a:latin typeface="Arial" charset="0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82703" y="505153"/>
            <a:ext cx="6029215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rgbClr val="2D2D8A"/>
                </a:solidFill>
              </a:rPr>
              <a:t>Layout of an FB-DIMM based memory subsystem -1 </a:t>
            </a:r>
            <a:r>
              <a:rPr lang="en-US" dirty="0" smtClean="0">
                <a:solidFill>
                  <a:srgbClr val="000000"/>
                </a:solidFill>
              </a:rPr>
              <a:t>[</a:t>
            </a:r>
            <a:r>
              <a:rPr lang="hu-HU" dirty="0" smtClean="0">
                <a:solidFill>
                  <a:srgbClr val="000000"/>
                </a:solidFill>
              </a:rPr>
              <a:t>102</a:t>
            </a:r>
            <a:r>
              <a:rPr lang="en-US" dirty="0" smtClean="0">
                <a:solidFill>
                  <a:srgbClr val="000000"/>
                </a:solidFill>
              </a:rPr>
              <a:t>]</a:t>
            </a: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9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r>
              <a:rPr lang="en-US" altLang="en-US" sz="1600" dirty="0">
                <a:solidFill>
                  <a:srgbClr val="FFFFFF"/>
                </a:solidFill>
                <a:latin typeface="Verdana" pitchFamily="34" charset="0"/>
              </a:rPr>
              <a:t>2.2 The memory bandwidth bottleneck and its resolution </a:t>
            </a:r>
            <a:r>
              <a:rPr lang="en-US" altLang="en-US" sz="1600" dirty="0" smtClean="0">
                <a:solidFill>
                  <a:srgbClr val="FFFFFF"/>
                </a:solidFill>
                <a:latin typeface="Verdana" pitchFamily="34" charset="0"/>
              </a:rPr>
              <a:t>(</a:t>
            </a:r>
            <a:r>
              <a:rPr lang="en-US" altLang="en-US" sz="1600" dirty="0" err="1" smtClean="0">
                <a:solidFill>
                  <a:srgbClr val="FFFFFF"/>
                </a:solidFill>
                <a:latin typeface="Verdana" pitchFamily="34" charset="0"/>
              </a:rPr>
              <a:t>29b</a:t>
            </a:r>
            <a:r>
              <a:rPr lang="en-US" altLang="en-US" sz="1600" dirty="0" smtClean="0">
                <a:solidFill>
                  <a:srgbClr val="FFFFFF"/>
                </a:solidFill>
                <a:latin typeface="Verdana" pitchFamily="34" charset="0"/>
              </a:rPr>
              <a:t>)</a:t>
            </a:r>
            <a:endParaRPr lang="en-US" sz="1600" dirty="0"/>
          </a:p>
        </p:txBody>
      </p:sp>
    </p:spTree>
    <p:extLst>
      <p:ext uri="{BB962C8B-B14F-4D97-AF65-F5344CB8AC3E}">
        <p14:creationId xmlns:p14="http://schemas.microsoft.com/office/powerpoint/2010/main" val="304837747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sz="1600" dirty="0">
                <a:solidFill>
                  <a:srgbClr val="FFFFFF"/>
                </a:solidFill>
                <a:latin typeface="Verdana" pitchFamily="34" charset="0"/>
              </a:rPr>
              <a:t>2.2 The memory bandwidth bottleneck and its resolution (30)</a:t>
            </a:r>
            <a:endParaRPr lang="en-US" sz="1600" dirty="0"/>
          </a:p>
        </p:txBody>
      </p:sp>
      <p:sp>
        <p:nvSpPr>
          <p:cNvPr id="3" name="TextBox 2"/>
          <p:cNvSpPr txBox="1"/>
          <p:nvPr/>
        </p:nvSpPr>
        <p:spPr>
          <a:xfrm>
            <a:off x="190500" y="820270"/>
            <a:ext cx="894424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lvl="0" indent="-285750">
              <a:buFont typeface="Arial" panose="020B0604020202020204" pitchFamily="34" charset="0"/>
              <a:buChar char="•"/>
            </a:pPr>
            <a:r>
              <a:rPr lang="en-US" dirty="0">
                <a:solidFill>
                  <a:srgbClr val="000000"/>
                </a:solidFill>
              </a:rPr>
              <a:t>The standardized FB-</a:t>
            </a:r>
            <a:r>
              <a:rPr lang="en-US" dirty="0" err="1">
                <a:solidFill>
                  <a:srgbClr val="000000"/>
                </a:solidFill>
              </a:rPr>
              <a:t>DIMM</a:t>
            </a:r>
            <a:r>
              <a:rPr lang="en-US" dirty="0">
                <a:solidFill>
                  <a:srgbClr val="000000"/>
                </a:solidFill>
              </a:rPr>
              <a:t> technology supports a </a:t>
            </a:r>
            <a:r>
              <a:rPr lang="en-US" dirty="0">
                <a:solidFill>
                  <a:srgbClr val="0070C0"/>
                </a:solidFill>
              </a:rPr>
              <a:t>cascaded connection of up to 8 </a:t>
            </a:r>
            <a:r>
              <a:rPr lang="en-US" dirty="0" smtClean="0">
                <a:solidFill>
                  <a:srgbClr val="0070C0"/>
                </a:solidFill>
              </a:rPr>
              <a:t>FB-</a:t>
            </a:r>
            <a:r>
              <a:rPr lang="en-US" dirty="0" err="1" smtClean="0">
                <a:solidFill>
                  <a:srgbClr val="0070C0"/>
                </a:solidFill>
              </a:rPr>
              <a:t>DIMMs</a:t>
            </a:r>
            <a:r>
              <a:rPr lang="en-US" dirty="0" smtClean="0">
                <a:solidFill>
                  <a:srgbClr val="0070C0"/>
                </a:solidFill>
              </a:rPr>
              <a:t>.</a:t>
            </a:r>
            <a:r>
              <a:rPr lang="en-US" dirty="0" smtClean="0"/>
              <a:t>.</a:t>
            </a:r>
            <a:endParaRPr lang="en-US" dirty="0"/>
          </a:p>
        </p:txBody>
      </p:sp>
      <p:pic>
        <p:nvPicPr>
          <p:cNvPr id="6" name="Picture 5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953710" y="1296060"/>
            <a:ext cx="7236579" cy="5395428"/>
          </a:xfrm>
          <a:prstGeom prst="rect">
            <a:avLst/>
          </a:prstGeom>
        </p:spPr>
      </p:pic>
      <p:sp>
        <p:nvSpPr>
          <p:cNvPr id="7" name="TextBox 6"/>
          <p:cNvSpPr txBox="1"/>
          <p:nvPr/>
        </p:nvSpPr>
        <p:spPr>
          <a:xfrm>
            <a:off x="82703" y="505153"/>
            <a:ext cx="6029215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rgbClr val="2D2D8A"/>
                </a:solidFill>
              </a:rPr>
              <a:t>Layout of an FB-DIMM based memory subsystem -1 </a:t>
            </a:r>
            <a:r>
              <a:rPr lang="en-US" dirty="0" smtClean="0">
                <a:solidFill>
                  <a:srgbClr val="000000"/>
                </a:solidFill>
              </a:rPr>
              <a:t>[</a:t>
            </a:r>
            <a:r>
              <a:rPr lang="hu-HU" dirty="0" smtClean="0">
                <a:solidFill>
                  <a:srgbClr val="000000"/>
                </a:solidFill>
              </a:rPr>
              <a:t>102</a:t>
            </a:r>
            <a:r>
              <a:rPr lang="en-US" dirty="0" smtClean="0">
                <a:solidFill>
                  <a:srgbClr val="000000"/>
                </a:solidFill>
              </a:rPr>
              <a:t>]</a:t>
            </a:r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6542358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Box 4"/>
          <p:cNvSpPr txBox="1"/>
          <p:nvPr/>
        </p:nvSpPr>
        <p:spPr>
          <a:xfrm>
            <a:off x="246063" y="840669"/>
            <a:ext cx="8855181" cy="7386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 smtClean="0">
                <a:solidFill>
                  <a:srgbClr val="000000"/>
                </a:solidFill>
              </a:rPr>
              <a:t>The FB-</a:t>
            </a:r>
            <a:r>
              <a:rPr lang="en-US" dirty="0" err="1" smtClean="0">
                <a:solidFill>
                  <a:srgbClr val="000000"/>
                </a:solidFill>
              </a:rPr>
              <a:t>DIMM</a:t>
            </a:r>
            <a:r>
              <a:rPr lang="en-US" dirty="0" smtClean="0">
                <a:solidFill>
                  <a:srgbClr val="000000"/>
                </a:solidFill>
              </a:rPr>
              <a:t> technology  implements </a:t>
            </a:r>
            <a:r>
              <a:rPr lang="en-US" dirty="0" smtClean="0">
                <a:solidFill>
                  <a:srgbClr val="0070C0"/>
                </a:solidFill>
              </a:rPr>
              <a:t>packet based, bidirectional, point-to-point links</a:t>
            </a:r>
            <a:r>
              <a:rPr lang="en-US" dirty="0" smtClean="0">
                <a:solidFill>
                  <a:srgbClr val="000000"/>
                </a:solidFill>
              </a:rPr>
              <a:t>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 smtClean="0">
                <a:solidFill>
                  <a:srgbClr val="000000"/>
                </a:solidFill>
              </a:rPr>
              <a:t>The links make use of </a:t>
            </a:r>
            <a:r>
              <a:rPr lang="en-US" dirty="0" smtClean="0">
                <a:solidFill>
                  <a:srgbClr val="0070C0"/>
                </a:solidFill>
              </a:rPr>
              <a:t>differential signaling</a:t>
            </a:r>
            <a:r>
              <a:rPr lang="en-US" dirty="0" smtClean="0">
                <a:solidFill>
                  <a:srgbClr val="000000"/>
                </a:solidFill>
              </a:rPr>
              <a:t> and includes </a:t>
            </a:r>
            <a:r>
              <a:rPr lang="en-US" dirty="0">
                <a:solidFill>
                  <a:srgbClr val="0070C0"/>
                </a:solidFill>
              </a:rPr>
              <a:t>14 read/10 write lanes</a:t>
            </a:r>
            <a:r>
              <a:rPr lang="en-US" dirty="0">
                <a:solidFill>
                  <a:srgbClr val="000000"/>
                </a:solidFill>
              </a:rPr>
              <a:t>, as </a:t>
            </a:r>
            <a:r>
              <a:rPr lang="en-US" dirty="0" smtClean="0">
                <a:solidFill>
                  <a:srgbClr val="000000"/>
                </a:solidFill>
              </a:rPr>
              <a:t>indicated</a:t>
            </a:r>
          </a:p>
          <a:p>
            <a:r>
              <a:rPr lang="en-US" dirty="0">
                <a:solidFill>
                  <a:srgbClr val="000000"/>
                </a:solidFill>
              </a:rPr>
              <a:t> </a:t>
            </a:r>
            <a:r>
              <a:rPr lang="en-US" dirty="0" smtClean="0">
                <a:solidFill>
                  <a:srgbClr val="000000"/>
                </a:solidFill>
              </a:rPr>
              <a:t>      </a:t>
            </a:r>
            <a:r>
              <a:rPr lang="en-US" dirty="0">
                <a:solidFill>
                  <a:srgbClr val="000000"/>
                </a:solidFill>
              </a:rPr>
              <a:t>in the </a:t>
            </a:r>
            <a:r>
              <a:rPr lang="en-US" dirty="0" smtClean="0">
                <a:solidFill>
                  <a:srgbClr val="000000"/>
                </a:solidFill>
              </a:rPr>
              <a:t>next Figure. </a:t>
            </a: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7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r>
              <a:rPr lang="en-US" altLang="en-US" sz="1600" dirty="0">
                <a:solidFill>
                  <a:srgbClr val="FFFFFF"/>
                </a:solidFill>
                <a:latin typeface="Verdana" pitchFamily="34" charset="0"/>
              </a:rPr>
              <a:t>2.2 The memory bandwidth bottleneck and its resolution </a:t>
            </a:r>
            <a:r>
              <a:rPr lang="en-US" altLang="en-US" sz="1600" dirty="0" smtClean="0">
                <a:solidFill>
                  <a:srgbClr val="FFFFFF"/>
                </a:solidFill>
                <a:latin typeface="Verdana" pitchFamily="34" charset="0"/>
              </a:rPr>
              <a:t>(31)</a:t>
            </a:r>
            <a:endParaRPr lang="en-US" sz="1600" dirty="0"/>
          </a:p>
        </p:txBody>
      </p:sp>
      <p:sp>
        <p:nvSpPr>
          <p:cNvPr id="8" name="TextBox 7"/>
          <p:cNvSpPr txBox="1"/>
          <p:nvPr/>
        </p:nvSpPr>
        <p:spPr>
          <a:xfrm>
            <a:off x="82703" y="505153"/>
            <a:ext cx="6029215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rgbClr val="2D2D8A"/>
                </a:solidFill>
              </a:rPr>
              <a:t>Layout of an FB-DIMM based memory subsystem -2 </a:t>
            </a:r>
            <a:r>
              <a:rPr lang="en-US" dirty="0" smtClean="0">
                <a:solidFill>
                  <a:srgbClr val="000000"/>
                </a:solidFill>
              </a:rPr>
              <a:t>[</a:t>
            </a:r>
            <a:r>
              <a:rPr lang="hu-HU" dirty="0" smtClean="0">
                <a:solidFill>
                  <a:srgbClr val="000000"/>
                </a:solidFill>
              </a:rPr>
              <a:t>102</a:t>
            </a:r>
            <a:r>
              <a:rPr lang="en-US" dirty="0" smtClean="0">
                <a:solidFill>
                  <a:srgbClr val="000000"/>
                </a:solidFill>
              </a:rPr>
              <a:t>]</a:t>
            </a: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8814338" y="6534345"/>
            <a:ext cx="34817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>
                <a:solidFill>
                  <a:srgbClr val="FF0000"/>
                </a:solidFill>
                <a:latin typeface="+mj-lt"/>
              </a:rPr>
              <a:t>*</a:t>
            </a:r>
          </a:p>
        </p:txBody>
      </p:sp>
    </p:spTree>
    <p:extLst>
      <p:ext uri="{BB962C8B-B14F-4D97-AF65-F5344CB8AC3E}">
        <p14:creationId xmlns:p14="http://schemas.microsoft.com/office/powerpoint/2010/main" val="133287882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Picture 2" descr="LVDS Electrical Interface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36585" y="1188078"/>
            <a:ext cx="7328573" cy="167187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5" name="TextBox 4"/>
          <p:cNvSpPr txBox="1"/>
          <p:nvPr/>
        </p:nvSpPr>
        <p:spPr>
          <a:xfrm>
            <a:off x="76200" y="505148"/>
            <a:ext cx="404469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rgbClr val="2D2D8A"/>
                </a:solidFill>
                <a:latin typeface="Verdana"/>
              </a:rPr>
              <a:t>Principle of differential signaling </a:t>
            </a:r>
            <a:r>
              <a:rPr lang="en-US" dirty="0" smtClean="0">
                <a:solidFill>
                  <a:srgbClr val="000000"/>
                </a:solidFill>
                <a:latin typeface="Verdana"/>
              </a:rPr>
              <a:t>[170]</a:t>
            </a:r>
            <a:endParaRPr lang="en-US" dirty="0">
              <a:solidFill>
                <a:srgbClr val="000000"/>
              </a:solidFill>
              <a:latin typeface="Verdana"/>
            </a:endParaRPr>
          </a:p>
        </p:txBody>
      </p:sp>
      <p:sp>
        <p:nvSpPr>
          <p:cNvPr id="6" name="Rectangle 5"/>
          <p:cNvSpPr/>
          <p:nvPr/>
        </p:nvSpPr>
        <p:spPr bwMode="auto">
          <a:xfrm>
            <a:off x="4391980" y="2448218"/>
            <a:ext cx="2025225" cy="180020"/>
          </a:xfrm>
          <a:prstGeom prst="rect">
            <a:avLst/>
          </a:prstGeom>
          <a:solidFill>
            <a:schemeClr val="bg1"/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endParaRPr lang="en-US" smtClean="0">
              <a:solidFill>
                <a:srgbClr val="3333CC"/>
              </a:solidFill>
            </a:endParaRPr>
          </a:p>
        </p:txBody>
      </p:sp>
      <p:sp>
        <p:nvSpPr>
          <p:cNvPr id="7" name="Rectangle 10"/>
          <p:cNvSpPr>
            <a:spLocks noChangeArrowheads="1"/>
          </p:cNvSpPr>
          <p:nvPr/>
        </p:nvSpPr>
        <p:spPr bwMode="auto">
          <a:xfrm>
            <a:off x="-11113" y="-1588"/>
            <a:ext cx="9144001" cy="393701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600" dirty="0">
                <a:solidFill>
                  <a:srgbClr val="FFFFFF"/>
                </a:solidFill>
                <a:latin typeface="Verdana" pitchFamily="34" charset="0"/>
              </a:rPr>
              <a:t>2.2 The memory bandwidth bottleneck and its resolution </a:t>
            </a:r>
            <a:r>
              <a:rPr lang="en-US" altLang="en-US" sz="1600" dirty="0" smtClean="0">
                <a:solidFill>
                  <a:srgbClr val="FFFFFF"/>
                </a:solidFill>
                <a:latin typeface="Verdana" pitchFamily="34" charset="0"/>
              </a:rPr>
              <a:t>(32)</a:t>
            </a:r>
            <a:endParaRPr lang="en-US" altLang="en-US" sz="1600" dirty="0">
              <a:solidFill>
                <a:srgbClr val="FFFFFF"/>
              </a:solidFill>
              <a:latin typeface="Verdana" pitchFamily="34" charset="0"/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62028931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76" name="Picture 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95400" y="1033663"/>
            <a:ext cx="7239000" cy="509111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078" name="Text Box 6"/>
          <p:cNvSpPr txBox="1">
            <a:spLocks noChangeArrowheads="1"/>
          </p:cNvSpPr>
          <p:nvPr/>
        </p:nvSpPr>
        <p:spPr bwMode="auto">
          <a:xfrm>
            <a:off x="2759075" y="6064951"/>
            <a:ext cx="4236353" cy="3077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r>
              <a:rPr lang="hu-HU" altLang="en-US" dirty="0" err="1">
                <a:solidFill>
                  <a:srgbClr val="000000"/>
                </a:solidFill>
                <a:latin typeface="Verdana"/>
              </a:rPr>
              <a:t>Figure</a:t>
            </a:r>
            <a:r>
              <a:rPr lang="hu-HU" altLang="en-US" dirty="0">
                <a:solidFill>
                  <a:srgbClr val="000000"/>
                </a:solidFill>
                <a:latin typeface="Verdana"/>
              </a:rPr>
              <a:t>: FB-DIMM </a:t>
            </a:r>
            <a:r>
              <a:rPr lang="hu-HU" altLang="en-US" dirty="0" err="1">
                <a:solidFill>
                  <a:srgbClr val="000000"/>
                </a:solidFill>
                <a:latin typeface="Verdana"/>
              </a:rPr>
              <a:t>memory</a:t>
            </a:r>
            <a:r>
              <a:rPr lang="hu-HU" altLang="en-US" dirty="0">
                <a:solidFill>
                  <a:srgbClr val="000000"/>
                </a:solidFill>
                <a:latin typeface="Verdana"/>
              </a:rPr>
              <a:t> </a:t>
            </a:r>
            <a:r>
              <a:rPr lang="hu-HU" altLang="en-US" dirty="0" err="1">
                <a:solidFill>
                  <a:srgbClr val="000000"/>
                </a:solidFill>
                <a:latin typeface="Verdana"/>
              </a:rPr>
              <a:t>architecture</a:t>
            </a:r>
            <a:r>
              <a:rPr lang="hu-HU" altLang="en-US" dirty="0">
                <a:solidFill>
                  <a:srgbClr val="000000"/>
                </a:solidFill>
                <a:latin typeface="Verdana"/>
              </a:rPr>
              <a:t> </a:t>
            </a:r>
            <a:r>
              <a:rPr lang="hu-HU" altLang="en-US" dirty="0" smtClean="0">
                <a:solidFill>
                  <a:srgbClr val="000000"/>
                </a:solidFill>
                <a:latin typeface="Verdana"/>
              </a:rPr>
              <a:t>[102]</a:t>
            </a:r>
            <a:endParaRPr lang="en-US" altLang="en-US" dirty="0">
              <a:solidFill>
                <a:srgbClr val="000000"/>
              </a:solidFill>
              <a:latin typeface="Verdana"/>
            </a:endParaRPr>
          </a:p>
        </p:txBody>
      </p:sp>
      <p:sp>
        <p:nvSpPr>
          <p:cNvPr id="3089" name="Text Box 17"/>
          <p:cNvSpPr txBox="1">
            <a:spLocks noChangeArrowheads="1"/>
          </p:cNvSpPr>
          <p:nvPr/>
        </p:nvSpPr>
        <p:spPr bwMode="auto">
          <a:xfrm>
            <a:off x="1203325" y="437086"/>
            <a:ext cx="184150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en-US" altLang="en-US">
              <a:solidFill>
                <a:srgbClr val="FF0000"/>
              </a:solidFill>
              <a:latin typeface="Arial" charset="0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82703" y="505153"/>
            <a:ext cx="6029215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rgbClr val="2D2D8A"/>
                </a:solidFill>
              </a:rPr>
              <a:t>Layout of an FB-DIMM based memory subsystem -3 </a:t>
            </a:r>
            <a:r>
              <a:rPr lang="en-US" dirty="0" smtClean="0">
                <a:solidFill>
                  <a:srgbClr val="000000"/>
                </a:solidFill>
              </a:rPr>
              <a:t>[</a:t>
            </a:r>
            <a:r>
              <a:rPr lang="hu-HU" dirty="0" smtClean="0">
                <a:solidFill>
                  <a:srgbClr val="000000"/>
                </a:solidFill>
              </a:rPr>
              <a:t>102</a:t>
            </a:r>
            <a:r>
              <a:rPr lang="en-US" dirty="0" smtClean="0">
                <a:solidFill>
                  <a:srgbClr val="000000"/>
                </a:solidFill>
              </a:rPr>
              <a:t>]</a:t>
            </a: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9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r>
              <a:rPr lang="en-US" altLang="en-US" sz="1600" dirty="0">
                <a:solidFill>
                  <a:srgbClr val="FFFFFF"/>
                </a:solidFill>
                <a:latin typeface="Verdana" pitchFamily="34" charset="0"/>
              </a:rPr>
              <a:t>2.2 The memory bandwidth bottleneck and its resolution </a:t>
            </a:r>
            <a:r>
              <a:rPr lang="en-US" altLang="en-US" sz="1600" dirty="0" smtClean="0">
                <a:solidFill>
                  <a:srgbClr val="FFFFFF"/>
                </a:solidFill>
                <a:latin typeface="Verdana" pitchFamily="34" charset="0"/>
              </a:rPr>
              <a:t>(33)</a:t>
            </a:r>
            <a:endParaRPr lang="en-US" sz="1600" dirty="0"/>
          </a:p>
        </p:txBody>
      </p:sp>
    </p:spTree>
    <p:extLst>
      <p:ext uri="{BB962C8B-B14F-4D97-AF65-F5344CB8AC3E}">
        <p14:creationId xmlns:p14="http://schemas.microsoft.com/office/powerpoint/2010/main" val="334696821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altLang="en-US" sz="1600" dirty="0"/>
              <a:t>1.1 </a:t>
            </a:r>
            <a:r>
              <a:rPr lang="en-US" altLang="en-US" sz="1600" dirty="0"/>
              <a:t>The worldwide </a:t>
            </a:r>
            <a:r>
              <a:rPr lang="en-US" altLang="en-US" sz="1600" dirty="0" smtClean="0"/>
              <a:t>server </a:t>
            </a:r>
            <a:r>
              <a:rPr lang="en-US" altLang="en-US" sz="1600" dirty="0"/>
              <a:t>market </a:t>
            </a:r>
            <a:r>
              <a:rPr lang="hu-HU" altLang="en-US" sz="1600" dirty="0" smtClean="0"/>
              <a:t>(</a:t>
            </a:r>
            <a:r>
              <a:rPr lang="en-US" altLang="en-US" sz="1600" dirty="0" smtClean="0"/>
              <a:t>4)</a:t>
            </a:r>
            <a:endParaRPr lang="en-US" sz="1600" dirty="0"/>
          </a:p>
        </p:txBody>
      </p:sp>
      <p:graphicFrame>
        <p:nvGraphicFramePr>
          <p:cNvPr id="15" name="Table 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665493251"/>
              </p:ext>
            </p:extLst>
          </p:nvPr>
        </p:nvGraphicFramePr>
        <p:xfrm>
          <a:off x="1237130" y="1310712"/>
          <a:ext cx="7548514" cy="3920904"/>
        </p:xfrm>
        <a:graphic>
          <a:graphicData uri="http://schemas.openxmlformats.org/drawingml/2006/table">
            <a:tbl>
              <a:tblPr/>
              <a:tblGrid>
                <a:gridCol w="1265235"/>
                <a:gridCol w="1651607"/>
                <a:gridCol w="1902935"/>
                <a:gridCol w="2728737"/>
              </a:tblGrid>
              <a:tr h="486908">
                <a:tc>
                  <a:txBody>
                    <a:bodyPr/>
                    <a:lstStyle/>
                    <a:p>
                      <a:pPr fontAlgn="t"/>
                      <a:r>
                        <a:rPr lang="en-US" sz="1400" b="1" dirty="0">
                          <a:effectLst/>
                          <a:latin typeface="+mj-lt"/>
                        </a:rPr>
                        <a:t>Vendor</a:t>
                      </a:r>
                      <a:endParaRPr lang="en-US" sz="1400" dirty="0">
                        <a:effectLst/>
                        <a:latin typeface="+mj-lt"/>
                      </a:endParaRPr>
                    </a:p>
                  </a:txBody>
                  <a:tcPr marL="36891" marR="36891" marT="26351" marB="26351">
                    <a:lnL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fontAlgn="t"/>
                      <a:r>
                        <a:rPr lang="en-US" sz="1400" b="1">
                          <a:effectLst/>
                          <a:latin typeface="+mj-lt"/>
                        </a:rPr>
                        <a:t>1Q16 Revenue</a:t>
                      </a:r>
                      <a:endParaRPr lang="en-US" sz="1400">
                        <a:effectLst/>
                        <a:latin typeface="+mj-lt"/>
                      </a:endParaRPr>
                    </a:p>
                  </a:txBody>
                  <a:tcPr marL="36891" marR="36891" marT="26351" marB="26351">
                    <a:lnL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fontAlgn="t"/>
                      <a:r>
                        <a:rPr lang="en-US" sz="1400" b="1" dirty="0">
                          <a:effectLst/>
                          <a:latin typeface="+mj-lt"/>
                        </a:rPr>
                        <a:t>1Q16 Market Share</a:t>
                      </a:r>
                      <a:endParaRPr lang="en-US" sz="1400" dirty="0">
                        <a:effectLst/>
                        <a:latin typeface="+mj-lt"/>
                      </a:endParaRPr>
                    </a:p>
                  </a:txBody>
                  <a:tcPr marL="36891" marR="36891" marT="26351" marB="26351">
                    <a:lnL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fontAlgn="t"/>
                      <a:r>
                        <a:rPr lang="en-US" sz="1400" b="1" dirty="0">
                          <a:effectLst/>
                          <a:latin typeface="+mj-lt"/>
                        </a:rPr>
                        <a:t>1Q16/1Q15 </a:t>
                      </a:r>
                      <a:endParaRPr lang="hu-HU" sz="1400" b="1" dirty="0" smtClean="0">
                        <a:effectLst/>
                        <a:latin typeface="+mj-lt"/>
                      </a:endParaRPr>
                    </a:p>
                    <a:p>
                      <a:pPr fontAlgn="t"/>
                      <a:r>
                        <a:rPr lang="en-US" sz="1400" b="1" dirty="0" smtClean="0">
                          <a:effectLst/>
                          <a:latin typeface="+mj-lt"/>
                        </a:rPr>
                        <a:t>Revenue </a:t>
                      </a:r>
                      <a:r>
                        <a:rPr lang="en-US" sz="1400" b="1" dirty="0">
                          <a:effectLst/>
                          <a:latin typeface="+mj-lt"/>
                        </a:rPr>
                        <a:t>Growth</a:t>
                      </a:r>
                      <a:endParaRPr lang="en-US" sz="1400" dirty="0">
                        <a:effectLst/>
                        <a:latin typeface="+mj-lt"/>
                      </a:endParaRPr>
                    </a:p>
                  </a:txBody>
                  <a:tcPr marL="36891" marR="36891" marT="26351" marB="26351">
                    <a:lnL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</a:tr>
              <a:tr h="341442">
                <a:tc>
                  <a:txBody>
                    <a:bodyPr/>
                    <a:lstStyle/>
                    <a:p>
                      <a:pPr fontAlgn="t"/>
                      <a:r>
                        <a:rPr lang="en-US" sz="1400" dirty="0">
                          <a:effectLst/>
                          <a:latin typeface="+mj-lt"/>
                        </a:rPr>
                        <a:t>1. </a:t>
                      </a:r>
                      <a:r>
                        <a:rPr lang="en-US" sz="1400" dirty="0" smtClean="0">
                          <a:effectLst/>
                          <a:latin typeface="+mj-lt"/>
                        </a:rPr>
                        <a:t>HP</a:t>
                      </a:r>
                      <a:endParaRPr lang="en-US" sz="1400" dirty="0">
                        <a:effectLst/>
                        <a:latin typeface="+mj-lt"/>
                      </a:endParaRPr>
                    </a:p>
                  </a:txBody>
                  <a:tcPr marL="36891" marR="36891" marT="26351" marB="26351">
                    <a:lnL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fontAlgn="t"/>
                      <a:r>
                        <a:rPr lang="en-US" sz="1400">
                          <a:effectLst/>
                          <a:latin typeface="+mj-lt"/>
                        </a:rPr>
                        <a:t>$3,306.8</a:t>
                      </a:r>
                    </a:p>
                  </a:txBody>
                  <a:tcPr marL="36891" marR="36891" marT="26351" marB="26351">
                    <a:lnL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fontAlgn="t"/>
                      <a:r>
                        <a:rPr lang="en-US" sz="1400">
                          <a:effectLst/>
                          <a:latin typeface="+mj-lt"/>
                        </a:rPr>
                        <a:t>26.7%</a:t>
                      </a:r>
                    </a:p>
                  </a:txBody>
                  <a:tcPr marL="36891" marR="36891" marT="26351" marB="26351">
                    <a:lnL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fontAlgn="t"/>
                      <a:r>
                        <a:rPr lang="en-US" sz="1400">
                          <a:effectLst/>
                          <a:latin typeface="+mj-lt"/>
                        </a:rPr>
                        <a:t>3.5%</a:t>
                      </a:r>
                    </a:p>
                  </a:txBody>
                  <a:tcPr marL="36891" marR="36891" marT="26351" marB="26351">
                    <a:lnL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</a:tr>
              <a:tr h="341442">
                <a:tc>
                  <a:txBody>
                    <a:bodyPr/>
                    <a:lstStyle/>
                    <a:p>
                      <a:pPr fontAlgn="t"/>
                      <a:r>
                        <a:rPr lang="en-US" sz="1400">
                          <a:effectLst/>
                          <a:latin typeface="+mj-lt"/>
                        </a:rPr>
                        <a:t>2. Dell</a:t>
                      </a:r>
                    </a:p>
                  </a:txBody>
                  <a:tcPr marL="36891" marR="36891" marT="26351" marB="26351">
                    <a:lnL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fontAlgn="t"/>
                      <a:r>
                        <a:rPr lang="en-US" sz="1400">
                          <a:effectLst/>
                          <a:latin typeface="+mj-lt"/>
                        </a:rPr>
                        <a:t>$2,267.8</a:t>
                      </a:r>
                    </a:p>
                  </a:txBody>
                  <a:tcPr marL="36891" marR="36891" marT="26351" marB="26351">
                    <a:lnL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fontAlgn="t"/>
                      <a:r>
                        <a:rPr lang="en-US" sz="1400">
                          <a:effectLst/>
                          <a:latin typeface="+mj-lt"/>
                        </a:rPr>
                        <a:t>18.3%</a:t>
                      </a:r>
                    </a:p>
                  </a:txBody>
                  <a:tcPr marL="36891" marR="36891" marT="26351" marB="26351">
                    <a:lnL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fontAlgn="t"/>
                      <a:r>
                        <a:rPr lang="en-US" sz="1400">
                          <a:effectLst/>
                          <a:latin typeface="+mj-lt"/>
                        </a:rPr>
                        <a:t>-1.8%</a:t>
                      </a:r>
                    </a:p>
                  </a:txBody>
                  <a:tcPr marL="36891" marR="36891" marT="26351" marB="26351">
                    <a:lnL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</a:tr>
              <a:tr h="341442">
                <a:tc>
                  <a:txBody>
                    <a:bodyPr/>
                    <a:lstStyle/>
                    <a:p>
                      <a:pPr fontAlgn="t"/>
                      <a:r>
                        <a:rPr lang="en-US" sz="1400">
                          <a:effectLst/>
                          <a:latin typeface="+mj-lt"/>
                        </a:rPr>
                        <a:t>3. IBM</a:t>
                      </a:r>
                    </a:p>
                  </a:txBody>
                  <a:tcPr marL="36891" marR="36891" marT="26351" marB="26351">
                    <a:lnL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fontAlgn="t"/>
                      <a:r>
                        <a:rPr lang="en-US" sz="1400">
                          <a:effectLst/>
                          <a:latin typeface="+mj-lt"/>
                        </a:rPr>
                        <a:t>$1,139.5</a:t>
                      </a:r>
                    </a:p>
                  </a:txBody>
                  <a:tcPr marL="36891" marR="36891" marT="26351" marB="26351">
                    <a:lnL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fontAlgn="t"/>
                      <a:r>
                        <a:rPr lang="en-US" sz="1400">
                          <a:effectLst/>
                          <a:latin typeface="+mj-lt"/>
                        </a:rPr>
                        <a:t>9.2%</a:t>
                      </a:r>
                    </a:p>
                  </a:txBody>
                  <a:tcPr marL="36891" marR="36891" marT="26351" marB="26351">
                    <a:lnL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fontAlgn="t"/>
                      <a:r>
                        <a:rPr lang="en-US" sz="1400">
                          <a:effectLst/>
                          <a:latin typeface="+mj-lt"/>
                        </a:rPr>
                        <a:t>-32.9%</a:t>
                      </a:r>
                    </a:p>
                  </a:txBody>
                  <a:tcPr marL="36891" marR="36891" marT="26351" marB="26351">
                    <a:lnL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</a:tr>
              <a:tr h="486908">
                <a:tc>
                  <a:txBody>
                    <a:bodyPr/>
                    <a:lstStyle/>
                    <a:p>
                      <a:pPr fontAlgn="t"/>
                      <a:r>
                        <a:rPr lang="en-US" sz="1400">
                          <a:effectLst/>
                          <a:latin typeface="+mj-lt"/>
                        </a:rPr>
                        <a:t>4. Lenovo *</a:t>
                      </a:r>
                    </a:p>
                  </a:txBody>
                  <a:tcPr marL="36891" marR="36891" marT="26351" marB="26351">
                    <a:lnL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fontAlgn="t"/>
                      <a:r>
                        <a:rPr lang="en-US" sz="1400">
                          <a:effectLst/>
                          <a:latin typeface="+mj-lt"/>
                        </a:rPr>
                        <a:t>$871.2</a:t>
                      </a:r>
                    </a:p>
                  </a:txBody>
                  <a:tcPr marL="36891" marR="36891" marT="26351" marB="26351">
                    <a:lnL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fontAlgn="t"/>
                      <a:r>
                        <a:rPr lang="en-US" sz="1400">
                          <a:effectLst/>
                          <a:latin typeface="+mj-lt"/>
                        </a:rPr>
                        <a:t>7.0%</a:t>
                      </a:r>
                    </a:p>
                  </a:txBody>
                  <a:tcPr marL="36891" marR="36891" marT="26351" marB="26351">
                    <a:lnL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fontAlgn="t"/>
                      <a:r>
                        <a:rPr lang="en-US" sz="1400">
                          <a:effectLst/>
                          <a:latin typeface="+mj-lt"/>
                        </a:rPr>
                        <a:t>-8.6%</a:t>
                      </a:r>
                    </a:p>
                  </a:txBody>
                  <a:tcPr marL="36891" marR="36891" marT="26351" marB="26351">
                    <a:lnL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</a:tr>
              <a:tr h="486908">
                <a:tc>
                  <a:txBody>
                    <a:bodyPr/>
                    <a:lstStyle/>
                    <a:p>
                      <a:pPr fontAlgn="t"/>
                      <a:r>
                        <a:rPr lang="en-US" sz="1400" dirty="0">
                          <a:effectLst/>
                          <a:latin typeface="+mj-lt"/>
                        </a:rPr>
                        <a:t>5</a:t>
                      </a:r>
                      <a:r>
                        <a:rPr lang="en-US" sz="1400" dirty="0" smtClean="0">
                          <a:effectLst/>
                          <a:latin typeface="+mj-lt"/>
                        </a:rPr>
                        <a:t>. </a:t>
                      </a:r>
                      <a:r>
                        <a:rPr lang="en-US" sz="1400" dirty="0">
                          <a:effectLst/>
                          <a:latin typeface="+mj-lt"/>
                        </a:rPr>
                        <a:t>Cisco *</a:t>
                      </a:r>
                    </a:p>
                  </a:txBody>
                  <a:tcPr marL="36891" marR="36891" marT="26351" marB="26351">
                    <a:lnL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fontAlgn="t"/>
                      <a:r>
                        <a:rPr lang="en-US" sz="1400">
                          <a:effectLst/>
                          <a:latin typeface="+mj-lt"/>
                        </a:rPr>
                        <a:t>$850.2</a:t>
                      </a:r>
                    </a:p>
                  </a:txBody>
                  <a:tcPr marL="36891" marR="36891" marT="26351" marB="26351">
                    <a:lnL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fontAlgn="t"/>
                      <a:r>
                        <a:rPr lang="en-US" sz="1400">
                          <a:effectLst/>
                          <a:latin typeface="+mj-lt"/>
                        </a:rPr>
                        <a:t>6.9%</a:t>
                      </a:r>
                    </a:p>
                  </a:txBody>
                  <a:tcPr marL="36891" marR="36891" marT="26351" marB="26351">
                    <a:lnL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fontAlgn="t"/>
                      <a:r>
                        <a:rPr lang="en-US" sz="1400">
                          <a:effectLst/>
                          <a:latin typeface="+mj-lt"/>
                        </a:rPr>
                        <a:t>-4.5%</a:t>
                      </a:r>
                    </a:p>
                  </a:txBody>
                  <a:tcPr marL="36891" marR="36891" marT="26351" marB="26351">
                    <a:lnL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</a:tr>
              <a:tr h="486908">
                <a:tc>
                  <a:txBody>
                    <a:bodyPr/>
                    <a:lstStyle/>
                    <a:p>
                      <a:pPr fontAlgn="t"/>
                      <a:r>
                        <a:rPr lang="en-US" sz="1400" dirty="0" err="1">
                          <a:effectLst/>
                          <a:latin typeface="+mj-lt"/>
                        </a:rPr>
                        <a:t>ODM</a:t>
                      </a:r>
                      <a:r>
                        <a:rPr lang="en-US" sz="1400" dirty="0">
                          <a:effectLst/>
                          <a:latin typeface="+mj-lt"/>
                        </a:rPr>
                        <a:t> Direct</a:t>
                      </a:r>
                    </a:p>
                  </a:txBody>
                  <a:tcPr marL="36891" marR="36891" marT="26351" marB="26351">
                    <a:lnL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fontAlgn="t"/>
                      <a:r>
                        <a:rPr lang="en-US" sz="1400">
                          <a:effectLst/>
                          <a:latin typeface="+mj-lt"/>
                        </a:rPr>
                        <a:t>$863.8</a:t>
                      </a:r>
                    </a:p>
                  </a:txBody>
                  <a:tcPr marL="36891" marR="36891" marT="26351" marB="26351">
                    <a:lnL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fontAlgn="t"/>
                      <a:r>
                        <a:rPr lang="en-US" sz="1400">
                          <a:effectLst/>
                          <a:latin typeface="+mj-lt"/>
                        </a:rPr>
                        <a:t>7.0%</a:t>
                      </a:r>
                    </a:p>
                  </a:txBody>
                  <a:tcPr marL="36891" marR="36891" marT="26351" marB="26351">
                    <a:lnL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fontAlgn="t"/>
                      <a:r>
                        <a:rPr lang="en-US" sz="1400">
                          <a:effectLst/>
                          <a:latin typeface="+mj-lt"/>
                        </a:rPr>
                        <a:t>-11.0%</a:t>
                      </a:r>
                    </a:p>
                  </a:txBody>
                  <a:tcPr marL="36891" marR="36891" marT="26351" marB="26351">
                    <a:lnL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</a:tr>
              <a:tr h="341442">
                <a:tc>
                  <a:txBody>
                    <a:bodyPr/>
                    <a:lstStyle/>
                    <a:p>
                      <a:pPr fontAlgn="t"/>
                      <a:r>
                        <a:rPr lang="en-US" sz="1400">
                          <a:effectLst/>
                          <a:latin typeface="+mj-lt"/>
                        </a:rPr>
                        <a:t>Others</a:t>
                      </a:r>
                    </a:p>
                  </a:txBody>
                  <a:tcPr marL="36891" marR="36891" marT="26351" marB="26351">
                    <a:lnL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fontAlgn="t"/>
                      <a:r>
                        <a:rPr lang="en-US" sz="1400">
                          <a:effectLst/>
                          <a:latin typeface="+mj-lt"/>
                        </a:rPr>
                        <a:t>$3,082.4</a:t>
                      </a:r>
                    </a:p>
                  </a:txBody>
                  <a:tcPr marL="36891" marR="36891" marT="26351" marB="26351">
                    <a:lnL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fontAlgn="t"/>
                      <a:r>
                        <a:rPr lang="en-US" sz="1400">
                          <a:effectLst/>
                          <a:latin typeface="+mj-lt"/>
                        </a:rPr>
                        <a:t>24.9%</a:t>
                      </a:r>
                    </a:p>
                  </a:txBody>
                  <a:tcPr marL="36891" marR="36891" marT="26351" marB="26351">
                    <a:lnL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fontAlgn="t"/>
                      <a:r>
                        <a:rPr lang="en-US" sz="1400">
                          <a:effectLst/>
                          <a:latin typeface="+mj-lt"/>
                        </a:rPr>
                        <a:t>9.0%</a:t>
                      </a:r>
                    </a:p>
                  </a:txBody>
                  <a:tcPr marL="36891" marR="36891" marT="26351" marB="26351">
                    <a:lnL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</a:tr>
              <a:tr h="341442">
                <a:tc>
                  <a:txBody>
                    <a:bodyPr/>
                    <a:lstStyle/>
                    <a:p>
                      <a:pPr fontAlgn="t"/>
                      <a:r>
                        <a:rPr lang="en-US" sz="1400" b="1" dirty="0">
                          <a:effectLst/>
                          <a:latin typeface="+mj-lt"/>
                        </a:rPr>
                        <a:t>Total</a:t>
                      </a:r>
                      <a:endParaRPr lang="en-US" sz="1400" dirty="0">
                        <a:effectLst/>
                        <a:latin typeface="+mj-lt"/>
                      </a:endParaRPr>
                    </a:p>
                  </a:txBody>
                  <a:tcPr marL="36891" marR="36891" marT="26351" marB="26351">
                    <a:lnL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fontAlgn="t"/>
                      <a:r>
                        <a:rPr lang="en-US" sz="1400" b="1">
                          <a:effectLst/>
                          <a:latin typeface="+mj-lt"/>
                        </a:rPr>
                        <a:t>$12,382</a:t>
                      </a:r>
                      <a:endParaRPr lang="en-US" sz="1400">
                        <a:effectLst/>
                        <a:latin typeface="+mj-lt"/>
                      </a:endParaRPr>
                    </a:p>
                  </a:txBody>
                  <a:tcPr marL="36891" marR="36891" marT="26351" marB="26351">
                    <a:lnL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fontAlgn="t"/>
                      <a:r>
                        <a:rPr lang="en-US" sz="1400" b="1">
                          <a:effectLst/>
                          <a:latin typeface="+mj-lt"/>
                        </a:rPr>
                        <a:t>100%</a:t>
                      </a:r>
                      <a:endParaRPr lang="en-US" sz="1400">
                        <a:effectLst/>
                        <a:latin typeface="+mj-lt"/>
                      </a:endParaRPr>
                    </a:p>
                  </a:txBody>
                  <a:tcPr marL="36891" marR="36891" marT="26351" marB="26351">
                    <a:lnL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fontAlgn="t"/>
                      <a:r>
                        <a:rPr lang="en-US" sz="1400" b="1" dirty="0">
                          <a:effectLst/>
                          <a:latin typeface="+mj-lt"/>
                        </a:rPr>
                        <a:t>-3.6%</a:t>
                      </a:r>
                      <a:endParaRPr lang="en-US" sz="1400" dirty="0">
                        <a:effectLst/>
                        <a:latin typeface="+mj-lt"/>
                      </a:endParaRPr>
                    </a:p>
                  </a:txBody>
                  <a:tcPr marL="36891" marR="36891" marT="26351" marB="26351">
                    <a:lnL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</a:tr>
              <a:tr h="254996">
                <a:tc gridSpan="4">
                  <a:txBody>
                    <a:bodyPr/>
                    <a:lstStyle/>
                    <a:p>
                      <a:pPr fontAlgn="t"/>
                      <a:endParaRPr lang="en-US" sz="1400" dirty="0">
                        <a:effectLst/>
                        <a:latin typeface="+mj-lt"/>
                      </a:endParaRPr>
                    </a:p>
                  </a:txBody>
                  <a:tcPr marL="36891" marR="36891" marT="26351" marB="26351">
                    <a:lnL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DDDDD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</a:tr>
            </a:tbl>
          </a:graphicData>
        </a:graphic>
      </p:graphicFrame>
      <p:sp>
        <p:nvSpPr>
          <p:cNvPr id="16" name="TextBox 15"/>
          <p:cNvSpPr txBox="1"/>
          <p:nvPr/>
        </p:nvSpPr>
        <p:spPr>
          <a:xfrm>
            <a:off x="95507" y="502756"/>
            <a:ext cx="897232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accent6"/>
                </a:solidFill>
              </a:rPr>
              <a:t>Top 5 </a:t>
            </a:r>
            <a:r>
              <a:rPr lang="hu-HU" b="1" dirty="0" smtClean="0">
                <a:solidFill>
                  <a:schemeClr val="accent6"/>
                </a:solidFill>
              </a:rPr>
              <a:t>w</a:t>
            </a:r>
            <a:r>
              <a:rPr lang="en-US" b="1" dirty="0" err="1" smtClean="0">
                <a:solidFill>
                  <a:schemeClr val="accent6"/>
                </a:solidFill>
              </a:rPr>
              <a:t>orldwide</a:t>
            </a:r>
            <a:r>
              <a:rPr lang="en-US" b="1" dirty="0" smtClean="0">
                <a:solidFill>
                  <a:schemeClr val="accent6"/>
                </a:solidFill>
              </a:rPr>
              <a:t> </a:t>
            </a:r>
            <a:r>
              <a:rPr lang="hu-HU" b="1" dirty="0" smtClean="0">
                <a:solidFill>
                  <a:schemeClr val="accent6"/>
                </a:solidFill>
              </a:rPr>
              <a:t>s</a:t>
            </a:r>
            <a:r>
              <a:rPr lang="en-US" b="1" dirty="0" err="1" smtClean="0">
                <a:solidFill>
                  <a:schemeClr val="accent6"/>
                </a:solidFill>
              </a:rPr>
              <a:t>erver</a:t>
            </a:r>
            <a:r>
              <a:rPr lang="en-US" b="1" dirty="0" smtClean="0">
                <a:solidFill>
                  <a:schemeClr val="accent6"/>
                </a:solidFill>
              </a:rPr>
              <a:t> </a:t>
            </a:r>
            <a:r>
              <a:rPr lang="hu-HU" b="1" dirty="0">
                <a:solidFill>
                  <a:schemeClr val="accent6"/>
                </a:solidFill>
              </a:rPr>
              <a:t>s</a:t>
            </a:r>
            <a:r>
              <a:rPr lang="en-US" b="1" dirty="0" err="1" smtClean="0">
                <a:solidFill>
                  <a:schemeClr val="accent6"/>
                </a:solidFill>
              </a:rPr>
              <a:t>ystems</a:t>
            </a:r>
            <a:r>
              <a:rPr lang="en-US" b="1" dirty="0" smtClean="0">
                <a:solidFill>
                  <a:schemeClr val="accent6"/>
                </a:solidFill>
              </a:rPr>
              <a:t> </a:t>
            </a:r>
            <a:r>
              <a:rPr lang="hu-HU" b="1" dirty="0" smtClean="0">
                <a:solidFill>
                  <a:schemeClr val="accent6"/>
                </a:solidFill>
              </a:rPr>
              <a:t>v</a:t>
            </a:r>
            <a:r>
              <a:rPr lang="en-US" b="1" dirty="0" err="1" smtClean="0">
                <a:solidFill>
                  <a:schemeClr val="accent6"/>
                </a:solidFill>
              </a:rPr>
              <a:t>endor</a:t>
            </a:r>
            <a:r>
              <a:rPr lang="en-US" b="1" dirty="0" smtClean="0">
                <a:solidFill>
                  <a:schemeClr val="accent6"/>
                </a:solidFill>
              </a:rPr>
              <a:t> </a:t>
            </a:r>
            <a:r>
              <a:rPr lang="hu-HU" b="1" dirty="0" smtClean="0">
                <a:solidFill>
                  <a:schemeClr val="accent6"/>
                </a:solidFill>
              </a:rPr>
              <a:t>r</a:t>
            </a:r>
            <a:r>
              <a:rPr lang="en-US" b="1" dirty="0" err="1" smtClean="0">
                <a:solidFill>
                  <a:schemeClr val="accent6"/>
                </a:solidFill>
              </a:rPr>
              <a:t>evenue</a:t>
            </a:r>
            <a:r>
              <a:rPr lang="hu-HU" b="1" dirty="0" smtClean="0">
                <a:solidFill>
                  <a:schemeClr val="accent6"/>
                </a:solidFill>
              </a:rPr>
              <a:t>s</a:t>
            </a:r>
            <a:r>
              <a:rPr lang="en-US" b="1" dirty="0" smtClean="0">
                <a:solidFill>
                  <a:schemeClr val="accent6"/>
                </a:solidFill>
              </a:rPr>
              <a:t>, </a:t>
            </a:r>
            <a:r>
              <a:rPr lang="hu-HU" b="1" dirty="0" smtClean="0">
                <a:solidFill>
                  <a:schemeClr val="accent6"/>
                </a:solidFill>
              </a:rPr>
              <a:t>m</a:t>
            </a:r>
            <a:r>
              <a:rPr lang="en-US" b="1" dirty="0" err="1" smtClean="0">
                <a:solidFill>
                  <a:schemeClr val="accent6"/>
                </a:solidFill>
              </a:rPr>
              <a:t>arket</a:t>
            </a:r>
            <a:r>
              <a:rPr lang="en-US" b="1" dirty="0" smtClean="0">
                <a:solidFill>
                  <a:schemeClr val="accent6"/>
                </a:solidFill>
              </a:rPr>
              <a:t> </a:t>
            </a:r>
            <a:r>
              <a:rPr lang="hu-HU" b="1" dirty="0" smtClean="0">
                <a:solidFill>
                  <a:schemeClr val="accent6"/>
                </a:solidFill>
              </a:rPr>
              <a:t>s</a:t>
            </a:r>
            <a:r>
              <a:rPr lang="en-US" b="1" dirty="0" smtClean="0">
                <a:solidFill>
                  <a:schemeClr val="accent6"/>
                </a:solidFill>
              </a:rPr>
              <a:t>hare</a:t>
            </a:r>
            <a:r>
              <a:rPr lang="hu-HU" b="1" dirty="0" smtClean="0">
                <a:solidFill>
                  <a:schemeClr val="accent6"/>
                </a:solidFill>
              </a:rPr>
              <a:t>s and growth, Q1 2016,</a:t>
            </a:r>
          </a:p>
          <a:p>
            <a:r>
              <a:rPr lang="hu-HU" b="1" dirty="0">
                <a:solidFill>
                  <a:schemeClr val="accent6"/>
                </a:solidFill>
              </a:rPr>
              <a:t> </a:t>
            </a:r>
            <a:r>
              <a:rPr lang="hu-HU" b="1" dirty="0" smtClean="0">
                <a:solidFill>
                  <a:schemeClr val="accent6"/>
                </a:solidFill>
              </a:rPr>
              <a:t> </a:t>
            </a:r>
            <a:r>
              <a:rPr lang="en-US" b="1" dirty="0">
                <a:solidFill>
                  <a:schemeClr val="accent6"/>
                </a:solidFill>
              </a:rPr>
              <a:t> </a:t>
            </a:r>
            <a:r>
              <a:rPr lang="en-US" dirty="0">
                <a:solidFill>
                  <a:schemeClr val="accent6"/>
                </a:solidFill>
              </a:rPr>
              <a:t>(Revenues are in </a:t>
            </a:r>
            <a:r>
              <a:rPr lang="en-US" dirty="0" smtClean="0">
                <a:solidFill>
                  <a:schemeClr val="accent6"/>
                </a:solidFill>
              </a:rPr>
              <a:t>Millions</a:t>
            </a:r>
            <a:r>
              <a:rPr lang="hu-HU" dirty="0" smtClean="0">
                <a:solidFill>
                  <a:schemeClr val="accent6"/>
                </a:solidFill>
              </a:rPr>
              <a:t> USD</a:t>
            </a:r>
            <a:r>
              <a:rPr lang="en-US" dirty="0" smtClean="0">
                <a:solidFill>
                  <a:schemeClr val="accent6"/>
                </a:solidFill>
              </a:rPr>
              <a:t>)</a:t>
            </a:r>
            <a:r>
              <a:rPr lang="hu-HU" dirty="0" smtClean="0">
                <a:solidFill>
                  <a:schemeClr val="accent6"/>
                </a:solidFill>
              </a:rPr>
              <a:t> </a:t>
            </a:r>
            <a:r>
              <a:rPr lang="hu-HU" dirty="0" smtClean="0"/>
              <a:t>[137]</a:t>
            </a:r>
            <a:endParaRPr lang="en-US" dirty="0"/>
          </a:p>
        </p:txBody>
      </p:sp>
      <p:sp>
        <p:nvSpPr>
          <p:cNvPr id="19" name="TextBox 18"/>
          <p:cNvSpPr txBox="1"/>
          <p:nvPr/>
        </p:nvSpPr>
        <p:spPr>
          <a:xfrm>
            <a:off x="1150938" y="6399852"/>
            <a:ext cx="191430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dirty="0" smtClean="0"/>
              <a:t>HPE: HP Enterprise</a:t>
            </a:r>
            <a:endParaRPr lang="en-US" dirty="0"/>
          </a:p>
        </p:txBody>
      </p:sp>
      <p:sp>
        <p:nvSpPr>
          <p:cNvPr id="3" name="TextBox 2"/>
          <p:cNvSpPr txBox="1"/>
          <p:nvPr/>
        </p:nvSpPr>
        <p:spPr>
          <a:xfrm>
            <a:off x="188260" y="5188704"/>
            <a:ext cx="575465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/>
              <a:t>Source: IDC's </a:t>
            </a:r>
            <a:r>
              <a:rPr lang="en-US" dirty="0"/>
              <a:t>Worldwide Quarterly Server Tracker, June </a:t>
            </a:r>
            <a:r>
              <a:rPr lang="en-US" dirty="0" smtClean="0"/>
              <a:t>2016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05296166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Box 4"/>
          <p:cNvSpPr txBox="1"/>
          <p:nvPr/>
        </p:nvSpPr>
        <p:spPr>
          <a:xfrm>
            <a:off x="246063" y="857077"/>
            <a:ext cx="9264267" cy="17158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 smtClean="0">
                <a:solidFill>
                  <a:srgbClr val="000000"/>
                </a:solidFill>
              </a:rPr>
              <a:t>The 14  </a:t>
            </a:r>
            <a:r>
              <a:rPr lang="en-US" dirty="0" smtClean="0">
                <a:solidFill>
                  <a:srgbClr val="FF0000"/>
                </a:solidFill>
              </a:rPr>
              <a:t>inbound lanes </a:t>
            </a:r>
            <a:r>
              <a:rPr lang="en-US" dirty="0" smtClean="0">
                <a:solidFill>
                  <a:srgbClr val="000000"/>
                </a:solidFill>
              </a:rPr>
              <a:t>carry </a:t>
            </a:r>
            <a:r>
              <a:rPr lang="en-US" dirty="0" smtClean="0">
                <a:solidFill>
                  <a:srgbClr val="0070C0"/>
                </a:solidFill>
              </a:rPr>
              <a:t>data from the memory </a:t>
            </a:r>
            <a:r>
              <a:rPr lang="en-US" dirty="0" smtClean="0">
                <a:solidFill>
                  <a:srgbClr val="000000"/>
                </a:solidFill>
              </a:rPr>
              <a:t>to the memory controller whereas the</a:t>
            </a:r>
          </a:p>
          <a:p>
            <a:pPr>
              <a:spcAft>
                <a:spcPts val="300"/>
              </a:spcAft>
            </a:pPr>
            <a:r>
              <a:rPr lang="en-US" dirty="0">
                <a:solidFill>
                  <a:srgbClr val="000000"/>
                </a:solidFill>
              </a:rPr>
              <a:t> </a:t>
            </a:r>
            <a:r>
              <a:rPr lang="en-US" dirty="0" smtClean="0">
                <a:solidFill>
                  <a:srgbClr val="000000"/>
                </a:solidFill>
              </a:rPr>
              <a:t>      10 </a:t>
            </a:r>
            <a:r>
              <a:rPr lang="en-US" dirty="0" smtClean="0">
                <a:solidFill>
                  <a:srgbClr val="FF0000"/>
                </a:solidFill>
              </a:rPr>
              <a:t>outbound lanes </a:t>
            </a:r>
            <a:r>
              <a:rPr lang="en-US" dirty="0" smtClean="0">
                <a:solidFill>
                  <a:srgbClr val="000000"/>
                </a:solidFill>
              </a:rPr>
              <a:t>transfer </a:t>
            </a:r>
            <a:r>
              <a:rPr lang="en-US" dirty="0" smtClean="0">
                <a:solidFill>
                  <a:srgbClr val="0070C0"/>
                </a:solidFill>
              </a:rPr>
              <a:t>commands and data </a:t>
            </a:r>
            <a:r>
              <a:rPr lang="en-US" dirty="0" smtClean="0">
                <a:solidFill>
                  <a:srgbClr val="000000"/>
                </a:solidFill>
              </a:rPr>
              <a:t>from the memory controller to the memory.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 smtClean="0">
                <a:solidFill>
                  <a:srgbClr val="000000"/>
                </a:solidFill>
              </a:rPr>
              <a:t>The </a:t>
            </a:r>
            <a:r>
              <a:rPr lang="en-US" dirty="0" smtClean="0">
                <a:solidFill>
                  <a:srgbClr val="0070C0"/>
                </a:solidFill>
              </a:rPr>
              <a:t>transfer rate is 6 times the transfer rate of the memory</a:t>
            </a:r>
            <a:r>
              <a:rPr lang="en-US" dirty="0" smtClean="0">
                <a:solidFill>
                  <a:srgbClr val="000000"/>
                </a:solidFill>
              </a:rPr>
              <a:t>, i.e. 6x667=4 MT/s over the </a:t>
            </a:r>
          </a:p>
          <a:p>
            <a:pPr>
              <a:spcAft>
                <a:spcPts val="300"/>
              </a:spcAft>
            </a:pPr>
            <a:r>
              <a:rPr lang="en-US" dirty="0">
                <a:solidFill>
                  <a:srgbClr val="000000"/>
                </a:solidFill>
              </a:rPr>
              <a:t> </a:t>
            </a:r>
            <a:r>
              <a:rPr lang="en-US" dirty="0" smtClean="0">
                <a:solidFill>
                  <a:srgbClr val="000000"/>
                </a:solidFill>
              </a:rPr>
              <a:t>      differential lines.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 smtClean="0">
                <a:solidFill>
                  <a:srgbClr val="000000"/>
                </a:solidFill>
              </a:rPr>
              <a:t>Data and commands, transferred in </a:t>
            </a:r>
            <a:r>
              <a:rPr lang="en-US" dirty="0" smtClean="0">
                <a:solidFill>
                  <a:srgbClr val="0070C0"/>
                </a:solidFill>
              </a:rPr>
              <a:t>12 cycles, from one frame</a:t>
            </a:r>
            <a:r>
              <a:rPr lang="en-US" dirty="0" smtClean="0">
                <a:solidFill>
                  <a:srgbClr val="000000"/>
                </a:solidFill>
              </a:rPr>
              <a:t>, that is an inbound frame</a:t>
            </a:r>
          </a:p>
          <a:p>
            <a:pPr>
              <a:spcAft>
                <a:spcPts val="300"/>
              </a:spcAft>
            </a:pPr>
            <a:r>
              <a:rPr lang="en-US" dirty="0">
                <a:solidFill>
                  <a:srgbClr val="000000"/>
                </a:solidFill>
              </a:rPr>
              <a:t> </a:t>
            </a:r>
            <a:r>
              <a:rPr lang="en-US" dirty="0" smtClean="0">
                <a:solidFill>
                  <a:srgbClr val="000000"/>
                </a:solidFill>
              </a:rPr>
              <a:t>      includes </a:t>
            </a:r>
            <a:r>
              <a:rPr lang="en-US" dirty="0" err="1" smtClean="0">
                <a:solidFill>
                  <a:srgbClr val="000000"/>
                </a:solidFill>
              </a:rPr>
              <a:t>12x14</a:t>
            </a:r>
            <a:r>
              <a:rPr lang="en-US" dirty="0" smtClean="0">
                <a:solidFill>
                  <a:srgbClr val="000000"/>
                </a:solidFill>
              </a:rPr>
              <a:t>=168 bit whereas an outbound frame has 12x10=120 bits. 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 smtClean="0">
                <a:solidFill>
                  <a:srgbClr val="000000"/>
                </a:solidFill>
              </a:rPr>
              <a:t>For more information we refer to the literature, e.g. [</a:t>
            </a:r>
            <a:r>
              <a:rPr lang="hu-HU" dirty="0" smtClean="0">
                <a:solidFill>
                  <a:srgbClr val="000000"/>
                </a:solidFill>
              </a:rPr>
              <a:t>103</a:t>
            </a:r>
            <a:r>
              <a:rPr lang="en-US" dirty="0" smtClean="0">
                <a:solidFill>
                  <a:srgbClr val="000000"/>
                </a:solidFill>
              </a:rPr>
              <a:t>]. </a:t>
            </a: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82703" y="505153"/>
            <a:ext cx="6029215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rgbClr val="2D2D8A"/>
                </a:solidFill>
              </a:rPr>
              <a:t>Layout of an FB-DIMM based memory subsystem -4 </a:t>
            </a:r>
            <a:r>
              <a:rPr lang="en-US" dirty="0" smtClean="0">
                <a:solidFill>
                  <a:srgbClr val="000000"/>
                </a:solidFill>
              </a:rPr>
              <a:t>[</a:t>
            </a:r>
            <a:r>
              <a:rPr lang="hu-HU" dirty="0" smtClean="0">
                <a:solidFill>
                  <a:srgbClr val="000000"/>
                </a:solidFill>
              </a:rPr>
              <a:t>103</a:t>
            </a:r>
            <a:r>
              <a:rPr lang="en-US" dirty="0" smtClean="0">
                <a:solidFill>
                  <a:srgbClr val="000000"/>
                </a:solidFill>
              </a:rPr>
              <a:t>]</a:t>
            </a: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8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r>
              <a:rPr lang="en-US" altLang="en-US" sz="1600" dirty="0">
                <a:solidFill>
                  <a:srgbClr val="FFFFFF"/>
                </a:solidFill>
                <a:latin typeface="Verdana" pitchFamily="34" charset="0"/>
              </a:rPr>
              <a:t>2.2 The memory bandwidth bottleneck and its resolution </a:t>
            </a:r>
            <a:r>
              <a:rPr lang="en-US" altLang="en-US" sz="1600" dirty="0" smtClean="0">
                <a:solidFill>
                  <a:srgbClr val="FFFFFF"/>
                </a:solidFill>
                <a:latin typeface="Verdana" pitchFamily="34" charset="0"/>
              </a:rPr>
              <a:t>(34)</a:t>
            </a:r>
            <a:endParaRPr lang="en-US" sz="1600" dirty="0"/>
          </a:p>
        </p:txBody>
      </p:sp>
      <p:sp>
        <p:nvSpPr>
          <p:cNvPr id="2" name="TextBox 1"/>
          <p:cNvSpPr txBox="1"/>
          <p:nvPr/>
        </p:nvSpPr>
        <p:spPr>
          <a:xfrm>
            <a:off x="103095" y="2689413"/>
            <a:ext cx="97058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>
                <a:solidFill>
                  <a:srgbClr val="FF0000"/>
                </a:solidFill>
              </a:rPr>
              <a:t>Remarks</a:t>
            </a:r>
            <a:endParaRPr lang="en-US" dirty="0">
              <a:solidFill>
                <a:srgbClr val="FF0000"/>
              </a:solidFill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304800" y="4733357"/>
            <a:ext cx="8670515" cy="7386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 smtClean="0">
                <a:solidFill>
                  <a:srgbClr val="0070C0"/>
                </a:solidFill>
              </a:rPr>
              <a:t>Thus, after the emergence of </a:t>
            </a:r>
            <a:r>
              <a:rPr lang="en-US" dirty="0" err="1" smtClean="0">
                <a:solidFill>
                  <a:srgbClr val="0070C0"/>
                </a:solidFill>
              </a:rPr>
              <a:t>DDR3</a:t>
            </a:r>
            <a:r>
              <a:rPr lang="en-US" dirty="0" smtClean="0">
                <a:solidFill>
                  <a:srgbClr val="0070C0"/>
                </a:solidFill>
              </a:rPr>
              <a:t> memories Intel was </a:t>
            </a:r>
            <a:r>
              <a:rPr lang="en-US" dirty="0">
                <a:solidFill>
                  <a:srgbClr val="0070C0"/>
                </a:solidFill>
              </a:rPr>
              <a:t>forced to move back to </a:t>
            </a:r>
            <a:r>
              <a:rPr lang="en-US" dirty="0" smtClean="0">
                <a:solidFill>
                  <a:srgbClr val="0070C0"/>
                </a:solidFill>
              </a:rPr>
              <a:t>custom</a:t>
            </a:r>
          </a:p>
          <a:p>
            <a:r>
              <a:rPr lang="en-US" dirty="0">
                <a:solidFill>
                  <a:srgbClr val="0070C0"/>
                </a:solidFill>
              </a:rPr>
              <a:t> </a:t>
            </a:r>
            <a:r>
              <a:rPr lang="en-US" dirty="0" smtClean="0">
                <a:solidFill>
                  <a:srgbClr val="0070C0"/>
                </a:solidFill>
              </a:rPr>
              <a:t>      </a:t>
            </a:r>
            <a:r>
              <a:rPr lang="en-US" dirty="0" err="1">
                <a:solidFill>
                  <a:srgbClr val="0070C0"/>
                </a:solidFill>
              </a:rPr>
              <a:t>DDR3</a:t>
            </a:r>
            <a:r>
              <a:rPr lang="en-US" dirty="0">
                <a:solidFill>
                  <a:srgbClr val="0070C0"/>
                </a:solidFill>
              </a:rPr>
              <a:t> </a:t>
            </a:r>
            <a:r>
              <a:rPr lang="en-US" dirty="0" err="1">
                <a:solidFill>
                  <a:srgbClr val="0070C0"/>
                </a:solidFill>
              </a:rPr>
              <a:t>DIMMs</a:t>
            </a:r>
            <a:r>
              <a:rPr lang="en-US" dirty="0">
                <a:solidFill>
                  <a:srgbClr val="0070C0"/>
                </a:solidFill>
              </a:rPr>
              <a:t>  </a:t>
            </a:r>
            <a:r>
              <a:rPr lang="en-US" dirty="0" smtClean="0">
                <a:solidFill>
                  <a:srgbClr val="0070C0"/>
                </a:solidFill>
              </a:rPr>
              <a:t>connected by serial links and on-board memory buffers to the MCs </a:t>
            </a:r>
            <a:r>
              <a:rPr lang="en-US" dirty="0" smtClean="0"/>
              <a:t>in </a:t>
            </a:r>
            <a:r>
              <a:rPr lang="en-US" dirty="0"/>
              <a:t>their </a:t>
            </a:r>
            <a:endParaRPr lang="en-US" dirty="0" smtClean="0"/>
          </a:p>
          <a:p>
            <a:r>
              <a:rPr lang="en-US" dirty="0"/>
              <a:t> </a:t>
            </a:r>
            <a:r>
              <a:rPr lang="en-US" dirty="0" smtClean="0"/>
              <a:t>      subsequent Boxboro-EX </a:t>
            </a:r>
            <a:r>
              <a:rPr lang="en-US" dirty="0"/>
              <a:t>platform</a:t>
            </a:r>
            <a:r>
              <a:rPr lang="en-US" dirty="0" smtClean="0"/>
              <a:t>.</a:t>
            </a:r>
          </a:p>
        </p:txBody>
      </p:sp>
      <p:sp>
        <p:nvSpPr>
          <p:cNvPr id="10" name="TextBox 9"/>
          <p:cNvSpPr txBox="1"/>
          <p:nvPr/>
        </p:nvSpPr>
        <p:spPr>
          <a:xfrm>
            <a:off x="736900" y="3353076"/>
            <a:ext cx="6497228" cy="81560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spcAft>
                <a:spcPts val="300"/>
              </a:spcAft>
              <a:buFont typeface="Arial" panose="020B0604020202020204" pitchFamily="34" charset="0"/>
              <a:buChar char="•"/>
            </a:pPr>
            <a:r>
              <a:rPr lang="en-US" dirty="0" smtClean="0"/>
              <a:t>higher dissipation </a:t>
            </a:r>
            <a:r>
              <a:rPr lang="en-US" dirty="0"/>
              <a:t>due to the necessary serial/parallel conversions</a:t>
            </a:r>
            <a:r>
              <a:rPr lang="en-US" dirty="0" smtClean="0"/>
              <a:t>,</a:t>
            </a:r>
          </a:p>
          <a:p>
            <a:pPr marL="285750" indent="-285750">
              <a:spcAft>
                <a:spcPts val="300"/>
              </a:spcAft>
              <a:buFont typeface="Arial" panose="020B0604020202020204" pitchFamily="34" charset="0"/>
              <a:buChar char="•"/>
            </a:pPr>
            <a:r>
              <a:rPr lang="en-US" dirty="0" smtClean="0"/>
              <a:t>longer </a:t>
            </a:r>
            <a:r>
              <a:rPr lang="en-US" dirty="0"/>
              <a:t>access </a:t>
            </a:r>
            <a:r>
              <a:rPr lang="en-US" dirty="0" smtClean="0"/>
              <a:t>times because </a:t>
            </a:r>
            <a:r>
              <a:rPr lang="en-US" dirty="0"/>
              <a:t>of cascading </a:t>
            </a:r>
            <a:r>
              <a:rPr lang="en-US" dirty="0" err="1"/>
              <a:t>DIMMs</a:t>
            </a:r>
            <a:r>
              <a:rPr lang="en-US" dirty="0"/>
              <a:t> and </a:t>
            </a:r>
            <a:endParaRPr lang="en-US" dirty="0" smtClean="0"/>
          </a:p>
          <a:p>
            <a:pPr marL="285750" indent="-285750">
              <a:spcAft>
                <a:spcPts val="300"/>
              </a:spcAft>
              <a:buFont typeface="Arial" panose="020B0604020202020204" pitchFamily="34" charset="0"/>
              <a:buChar char="•"/>
            </a:pPr>
            <a:r>
              <a:rPr lang="en-US" dirty="0" smtClean="0"/>
              <a:t>the resulting </a:t>
            </a:r>
            <a:r>
              <a:rPr lang="en-US" dirty="0"/>
              <a:t>higher price. </a:t>
            </a:r>
          </a:p>
        </p:txBody>
      </p:sp>
      <p:sp>
        <p:nvSpPr>
          <p:cNvPr id="4" name="TextBox 3"/>
          <p:cNvSpPr txBox="1"/>
          <p:nvPr/>
        </p:nvSpPr>
        <p:spPr>
          <a:xfrm>
            <a:off x="228601" y="3043518"/>
            <a:ext cx="568322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 smtClean="0"/>
              <a:t>FB-</a:t>
            </a:r>
            <a:r>
              <a:rPr lang="en-US" dirty="0" err="1" smtClean="0"/>
              <a:t>DIMMs</a:t>
            </a:r>
            <a:r>
              <a:rPr lang="en-US" dirty="0" smtClean="0"/>
              <a:t> have a number of inherent drawbacks, such as</a:t>
            </a:r>
            <a:endParaRPr lang="en-US" dirty="0"/>
          </a:p>
        </p:txBody>
      </p:sp>
      <p:sp>
        <p:nvSpPr>
          <p:cNvPr id="6" name="TextBox 5"/>
          <p:cNvSpPr txBox="1"/>
          <p:nvPr/>
        </p:nvSpPr>
        <p:spPr>
          <a:xfrm>
            <a:off x="246063" y="4193921"/>
            <a:ext cx="82524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 smtClean="0"/>
              <a:t>As a consequence, there was a small demand for </a:t>
            </a:r>
            <a:r>
              <a:rPr lang="en-US" dirty="0" err="1" smtClean="0"/>
              <a:t>DDR2</a:t>
            </a:r>
            <a:r>
              <a:rPr lang="en-US" dirty="0" smtClean="0"/>
              <a:t>-based </a:t>
            </a:r>
            <a:r>
              <a:rPr lang="en-US" dirty="0" err="1" smtClean="0"/>
              <a:t>FBDIMM</a:t>
            </a:r>
            <a:r>
              <a:rPr lang="en-US" dirty="0" smtClean="0"/>
              <a:t> memories and</a:t>
            </a:r>
          </a:p>
          <a:p>
            <a:r>
              <a:rPr lang="en-US" dirty="0" smtClean="0">
                <a:solidFill>
                  <a:srgbClr val="0070C0"/>
                </a:solidFill>
              </a:rPr>
              <a:t>       memory </a:t>
            </a:r>
            <a:r>
              <a:rPr lang="en-US" dirty="0">
                <a:solidFill>
                  <a:srgbClr val="0070C0"/>
                </a:solidFill>
              </a:rPr>
              <a:t>vendors were reluctant to develop </a:t>
            </a:r>
            <a:r>
              <a:rPr lang="en-US" dirty="0" err="1">
                <a:solidFill>
                  <a:srgbClr val="0070C0"/>
                </a:solidFill>
              </a:rPr>
              <a:t>DDR3</a:t>
            </a:r>
            <a:r>
              <a:rPr lang="en-US" dirty="0">
                <a:solidFill>
                  <a:srgbClr val="0070C0"/>
                </a:solidFill>
              </a:rPr>
              <a:t>-based </a:t>
            </a:r>
            <a:r>
              <a:rPr lang="en-US" dirty="0" smtClean="0">
                <a:solidFill>
                  <a:srgbClr val="0070C0"/>
                </a:solidFill>
              </a:rPr>
              <a:t>FB-</a:t>
            </a:r>
            <a:r>
              <a:rPr lang="en-US" dirty="0" err="1" smtClean="0">
                <a:solidFill>
                  <a:srgbClr val="0070C0"/>
                </a:solidFill>
              </a:rPr>
              <a:t>DIMMs</a:t>
            </a:r>
            <a:r>
              <a:rPr lang="en-US" dirty="0" smtClean="0">
                <a:solidFill>
                  <a:srgbClr val="0070C0"/>
                </a:solidFill>
              </a:rPr>
              <a:t>.</a:t>
            </a:r>
            <a:r>
              <a:rPr lang="en-US" dirty="0" smtClean="0"/>
              <a:t> 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58614199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5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5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9" grpId="0"/>
      <p:bldP spid="10" grpId="0"/>
      <p:bldP spid="4" grpId="0"/>
      <p:bldP spid="6" grpId="0"/>
    </p:bldLst>
  </p:timing>
</p:sld>
</file>

<file path=ppt/slides/slide1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sz="1600" dirty="0">
                <a:solidFill>
                  <a:srgbClr val="FFFFFF"/>
                </a:solidFill>
                <a:latin typeface="Verdana" pitchFamily="34" charset="0"/>
              </a:rPr>
              <a:t>2.2 The memory bandwidth bottleneck and its resolution </a:t>
            </a:r>
            <a:r>
              <a:rPr lang="en-US" altLang="en-US" sz="1600" dirty="0" smtClean="0">
                <a:solidFill>
                  <a:srgbClr val="FFFFFF"/>
                </a:solidFill>
                <a:latin typeface="Verdana" pitchFamily="34" charset="0"/>
              </a:rPr>
              <a:t>(25)</a:t>
            </a:r>
            <a:endParaRPr lang="en-US" sz="1600" dirty="0"/>
          </a:p>
        </p:txBody>
      </p:sp>
      <p:sp>
        <p:nvSpPr>
          <p:cNvPr id="18" name="TextBox 17"/>
          <p:cNvSpPr txBox="1"/>
          <p:nvPr/>
        </p:nvSpPr>
        <p:spPr>
          <a:xfrm>
            <a:off x="87695" y="510989"/>
            <a:ext cx="636744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chemeClr val="accent6"/>
                </a:solidFill>
                <a:ea typeface="Times New Roman"/>
                <a:cs typeface="Times New Roman"/>
              </a:rPr>
              <a:t>If using low-line-count serial </a:t>
            </a:r>
            <a:r>
              <a:rPr lang="en-US" b="1" dirty="0">
                <a:solidFill>
                  <a:schemeClr val="accent6"/>
                </a:solidFill>
                <a:ea typeface="Times New Roman"/>
                <a:cs typeface="Times New Roman"/>
              </a:rPr>
              <a:t>links </a:t>
            </a:r>
            <a:r>
              <a:rPr lang="en-US" b="1" dirty="0" smtClean="0">
                <a:solidFill>
                  <a:schemeClr val="accent6"/>
                </a:solidFill>
                <a:ea typeface="Times New Roman"/>
                <a:cs typeface="Times New Roman"/>
              </a:rPr>
              <a:t>how to implement </a:t>
            </a:r>
            <a:r>
              <a:rPr lang="hu-HU" b="1" dirty="0" smtClean="0">
                <a:solidFill>
                  <a:schemeClr val="accent6"/>
                </a:solidFill>
                <a:ea typeface="Times New Roman"/>
                <a:cs typeface="Times New Roman"/>
              </a:rPr>
              <a:t>MBs</a:t>
            </a:r>
            <a:r>
              <a:rPr lang="en-US" b="1" dirty="0" smtClean="0">
                <a:solidFill>
                  <a:schemeClr val="accent6"/>
                </a:solidFill>
                <a:ea typeface="Times New Roman"/>
                <a:cs typeface="Times New Roman"/>
              </a:rPr>
              <a:t>?</a:t>
            </a:r>
            <a:endParaRPr lang="en-US" dirty="0">
              <a:solidFill>
                <a:schemeClr val="accent6"/>
              </a:solidFill>
            </a:endParaRPr>
          </a:p>
        </p:txBody>
      </p:sp>
      <p:sp>
        <p:nvSpPr>
          <p:cNvPr id="4" name="Rectangle 3"/>
          <p:cNvSpPr/>
          <p:nvPr/>
        </p:nvSpPr>
        <p:spPr>
          <a:xfrm>
            <a:off x="1304368" y="1440820"/>
            <a:ext cx="6819900" cy="2585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90000"/>
              </a:lnSpc>
              <a:spcAft>
                <a:spcPts val="0"/>
              </a:spcAft>
            </a:pPr>
            <a:r>
              <a:rPr lang="en-US" sz="1200" b="1" dirty="0" smtClean="0">
                <a:solidFill>
                  <a:srgbClr val="000000"/>
                </a:solidFill>
                <a:ea typeface="Times New Roman"/>
                <a:cs typeface="Times New Roman"/>
              </a:rPr>
              <a:t>If using low-line-count serial links how to implement </a:t>
            </a:r>
            <a:r>
              <a:rPr lang="hu-HU" sz="1200" b="1" dirty="0" smtClean="0">
                <a:solidFill>
                  <a:srgbClr val="000000"/>
                </a:solidFill>
                <a:ea typeface="Times New Roman"/>
                <a:cs typeface="Times New Roman"/>
              </a:rPr>
              <a:t>MBs</a:t>
            </a:r>
            <a:r>
              <a:rPr lang="en-US" sz="1200" b="1" dirty="0" smtClean="0">
                <a:solidFill>
                  <a:srgbClr val="000000"/>
                </a:solidFill>
                <a:ea typeface="Times New Roman"/>
                <a:cs typeface="Times New Roman"/>
              </a:rPr>
              <a:t>?</a:t>
            </a:r>
            <a:endParaRPr lang="en-US" sz="1200" dirty="0">
              <a:solidFill>
                <a:srgbClr val="000000"/>
              </a:solidFill>
              <a:ea typeface="Times New Roman"/>
            </a:endParaRPr>
          </a:p>
        </p:txBody>
      </p:sp>
      <p:sp>
        <p:nvSpPr>
          <p:cNvPr id="5" name="Text Box 4"/>
          <p:cNvSpPr txBox="1">
            <a:spLocks noChangeArrowheads="1"/>
          </p:cNvSpPr>
          <p:nvPr/>
        </p:nvSpPr>
        <p:spPr bwMode="auto">
          <a:xfrm>
            <a:off x="5246956" y="1938227"/>
            <a:ext cx="3197799" cy="39302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noAutofit/>
          </a:bodyPr>
          <a:lstStyle/>
          <a:p>
            <a:pPr algn="ctr">
              <a:lnSpc>
                <a:spcPct val="90000"/>
              </a:lnSpc>
              <a:spcAft>
                <a:spcPts val="0"/>
              </a:spcAft>
            </a:pPr>
            <a:r>
              <a:rPr lang="en-US" sz="1200" b="1" kern="1200" dirty="0" smtClean="0">
                <a:solidFill>
                  <a:srgbClr val="000000"/>
                </a:solidFill>
                <a:effectLst/>
                <a:latin typeface="+mj-lt"/>
                <a:ea typeface="Times New Roman"/>
                <a:cs typeface="Times New Roman"/>
              </a:rPr>
              <a:t>Using on-</a:t>
            </a:r>
            <a:r>
              <a:rPr lang="en-US" sz="1200" b="1" kern="1200" dirty="0" err="1" smtClean="0">
                <a:solidFill>
                  <a:srgbClr val="000000"/>
                </a:solidFill>
                <a:effectLst/>
                <a:latin typeface="+mj-lt"/>
                <a:ea typeface="Times New Roman"/>
                <a:cs typeface="Times New Roman"/>
              </a:rPr>
              <a:t>DIMM</a:t>
            </a:r>
            <a:r>
              <a:rPr lang="en-US" sz="1200" b="1" kern="1200" dirty="0" smtClean="0">
                <a:solidFill>
                  <a:srgbClr val="000000"/>
                </a:solidFill>
                <a:effectLst/>
                <a:latin typeface="+mj-lt"/>
                <a:ea typeface="Times New Roman"/>
                <a:cs typeface="Times New Roman"/>
              </a:rPr>
              <a:t> </a:t>
            </a:r>
            <a:r>
              <a:rPr lang="en-US" sz="1200" b="1" kern="1200" dirty="0" err="1" smtClean="0">
                <a:solidFill>
                  <a:srgbClr val="000000"/>
                </a:solidFill>
                <a:effectLst/>
                <a:latin typeface="+mj-lt"/>
                <a:ea typeface="Times New Roman"/>
                <a:cs typeface="Times New Roman"/>
              </a:rPr>
              <a:t>MBs</a:t>
            </a:r>
            <a:endParaRPr lang="en-US" sz="1200" b="1" kern="1200" dirty="0" smtClean="0">
              <a:solidFill>
                <a:srgbClr val="000000"/>
              </a:solidFill>
              <a:effectLst/>
              <a:latin typeface="+mj-lt"/>
              <a:ea typeface="Times New Roman"/>
              <a:cs typeface="Times New Roman"/>
            </a:endParaRPr>
          </a:p>
          <a:p>
            <a:pPr algn="ctr">
              <a:lnSpc>
                <a:spcPct val="90000"/>
              </a:lnSpc>
              <a:spcAft>
                <a:spcPts val="0"/>
              </a:spcAft>
            </a:pPr>
            <a:r>
              <a:rPr lang="en-US" sz="1200" b="1" dirty="0" smtClean="0">
                <a:solidFill>
                  <a:srgbClr val="000000"/>
                </a:solidFill>
                <a:latin typeface="+mj-lt"/>
                <a:ea typeface="Times New Roman"/>
                <a:cs typeface="Times New Roman"/>
              </a:rPr>
              <a:t>(</a:t>
            </a:r>
            <a:r>
              <a:rPr lang="hu-HU" sz="1200" b="1" kern="1200" dirty="0" smtClean="0">
                <a:solidFill>
                  <a:srgbClr val="000000"/>
                </a:solidFill>
                <a:effectLst/>
                <a:latin typeface="+mj-lt"/>
                <a:ea typeface="Times New Roman"/>
                <a:cs typeface="Times New Roman"/>
              </a:rPr>
              <a:t>FB-DIMM</a:t>
            </a:r>
            <a:r>
              <a:rPr lang="en-US" sz="1200" b="1" kern="1200" dirty="0" smtClean="0">
                <a:solidFill>
                  <a:srgbClr val="000000"/>
                </a:solidFill>
                <a:effectLst/>
                <a:latin typeface="+mj-lt"/>
                <a:ea typeface="Times New Roman"/>
                <a:cs typeface="Times New Roman"/>
              </a:rPr>
              <a:t>s)</a:t>
            </a:r>
            <a:endParaRPr lang="en-US" sz="1200" dirty="0">
              <a:solidFill>
                <a:srgbClr val="000000"/>
              </a:solidFill>
              <a:effectLst/>
              <a:latin typeface="+mj-lt"/>
              <a:ea typeface="Times New Roman"/>
            </a:endParaRPr>
          </a:p>
        </p:txBody>
      </p:sp>
      <p:grpSp>
        <p:nvGrpSpPr>
          <p:cNvPr id="6" name="Group 5"/>
          <p:cNvGrpSpPr/>
          <p:nvPr/>
        </p:nvGrpSpPr>
        <p:grpSpPr>
          <a:xfrm>
            <a:off x="2526469" y="1751403"/>
            <a:ext cx="4355266" cy="179028"/>
            <a:chOff x="-804849" y="75922"/>
            <a:chExt cx="3640550" cy="155555"/>
          </a:xfrm>
        </p:grpSpPr>
        <p:cxnSp>
          <p:nvCxnSpPr>
            <p:cNvPr id="7" name="Line 13"/>
            <p:cNvCxnSpPr>
              <a:endCxn id="8" idx="6"/>
            </p:cNvCxnSpPr>
            <p:nvPr/>
          </p:nvCxnSpPr>
          <p:spPr bwMode="auto">
            <a:xfrm flipH="1">
              <a:off x="-755106" y="75922"/>
              <a:ext cx="1792577" cy="12540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8" name="Oval 7"/>
            <p:cNvSpPr>
              <a:spLocks noChangeArrowheads="1"/>
            </p:cNvSpPr>
            <p:nvPr/>
          </p:nvSpPr>
          <p:spPr bwMode="auto">
            <a:xfrm>
              <a:off x="-804849" y="171176"/>
              <a:ext cx="49743" cy="60301"/>
            </a:xfrm>
            <a:prstGeom prst="ellipse">
              <a:avLst/>
            </a:prstGeom>
            <a:solidFill>
              <a:srgbClr val="FFFFFF"/>
            </a:solidFill>
            <a:ln w="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sz="1200">
                <a:latin typeface="+mj-lt"/>
              </a:endParaRPr>
            </a:p>
          </p:txBody>
        </p:sp>
        <p:cxnSp>
          <p:nvCxnSpPr>
            <p:cNvPr id="9" name="Line 13"/>
            <p:cNvCxnSpPr/>
            <p:nvPr/>
          </p:nvCxnSpPr>
          <p:spPr bwMode="auto">
            <a:xfrm>
              <a:off x="1037470" y="75922"/>
              <a:ext cx="1778391" cy="12762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0" name="Oval 9"/>
            <p:cNvSpPr>
              <a:spLocks noChangeArrowheads="1"/>
            </p:cNvSpPr>
            <p:nvPr/>
          </p:nvSpPr>
          <p:spPr bwMode="auto">
            <a:xfrm>
              <a:off x="2785958" y="162020"/>
              <a:ext cx="49743" cy="60301"/>
            </a:xfrm>
            <a:prstGeom prst="ellipse">
              <a:avLst/>
            </a:prstGeom>
            <a:solidFill>
              <a:srgbClr val="FFFFFF"/>
            </a:solidFill>
            <a:ln w="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sz="1200">
                <a:latin typeface="+mj-lt"/>
              </a:endParaRPr>
            </a:p>
          </p:txBody>
        </p:sp>
      </p:grpSp>
      <p:sp>
        <p:nvSpPr>
          <p:cNvPr id="11" name="Text Box 4"/>
          <p:cNvSpPr txBox="1">
            <a:spLocks noChangeArrowheads="1"/>
          </p:cNvSpPr>
          <p:nvPr/>
        </p:nvSpPr>
        <p:spPr bwMode="auto">
          <a:xfrm>
            <a:off x="1357517" y="1965066"/>
            <a:ext cx="2488342" cy="39302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noAutofit/>
          </a:bodyPr>
          <a:lstStyle/>
          <a:p>
            <a:pPr algn="ctr">
              <a:lnSpc>
                <a:spcPct val="90000"/>
              </a:lnSpc>
              <a:spcAft>
                <a:spcPts val="0"/>
              </a:spcAft>
            </a:pPr>
            <a:r>
              <a:rPr lang="en-US" sz="1200" b="1" kern="1200" dirty="0" smtClean="0">
                <a:solidFill>
                  <a:srgbClr val="000000"/>
                </a:solidFill>
                <a:effectLst/>
                <a:latin typeface="+mj-lt"/>
                <a:ea typeface="Times New Roman"/>
                <a:cs typeface="Times New Roman"/>
              </a:rPr>
              <a:t>Using on-</a:t>
            </a:r>
            <a:r>
              <a:rPr lang="en-US" sz="1200" b="1" dirty="0" smtClean="0">
                <a:solidFill>
                  <a:srgbClr val="000000"/>
                </a:solidFill>
                <a:latin typeface="+mj-lt"/>
                <a:ea typeface="Times New Roman"/>
                <a:cs typeface="Times New Roman"/>
              </a:rPr>
              <a:t>board </a:t>
            </a:r>
            <a:r>
              <a:rPr lang="en-US" sz="1200" b="1" dirty="0" err="1" smtClean="0">
                <a:solidFill>
                  <a:srgbClr val="000000"/>
                </a:solidFill>
                <a:latin typeface="+mj-lt"/>
                <a:ea typeface="Times New Roman"/>
                <a:cs typeface="Times New Roman"/>
              </a:rPr>
              <a:t>MBs</a:t>
            </a:r>
            <a:endParaRPr lang="en-US" sz="1200" b="1" dirty="0" smtClean="0">
              <a:solidFill>
                <a:srgbClr val="000000"/>
              </a:solidFill>
              <a:latin typeface="+mj-lt"/>
              <a:ea typeface="Times New Roman"/>
              <a:cs typeface="Times New Roman"/>
            </a:endParaRPr>
          </a:p>
          <a:p>
            <a:pPr algn="ctr">
              <a:lnSpc>
                <a:spcPct val="90000"/>
              </a:lnSpc>
              <a:spcAft>
                <a:spcPts val="0"/>
              </a:spcAft>
            </a:pPr>
            <a:r>
              <a:rPr lang="en-US" sz="1200" b="1" kern="1200" dirty="0" smtClean="0">
                <a:solidFill>
                  <a:srgbClr val="000000"/>
                </a:solidFill>
                <a:effectLst/>
                <a:latin typeface="+mj-lt"/>
                <a:ea typeface="Times New Roman"/>
                <a:cs typeface="Times New Roman"/>
              </a:rPr>
              <a:t>(on </a:t>
            </a:r>
            <a:r>
              <a:rPr lang="en-US" sz="1200" b="1" dirty="0" smtClean="0">
                <a:solidFill>
                  <a:srgbClr val="000000"/>
                </a:solidFill>
                <a:latin typeface="+mj-lt"/>
                <a:ea typeface="Times New Roman"/>
                <a:cs typeface="Times New Roman"/>
              </a:rPr>
              <a:t>mainboard/riser card)</a:t>
            </a:r>
            <a:endParaRPr lang="en-US" sz="1200" dirty="0">
              <a:solidFill>
                <a:srgbClr val="000000"/>
              </a:solidFill>
              <a:effectLst/>
              <a:latin typeface="+mj-lt"/>
              <a:ea typeface="Times New Roman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43436" y="860612"/>
            <a:ext cx="670638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/>
              <a:t>For implementing </a:t>
            </a:r>
            <a:r>
              <a:rPr lang="en-US" dirty="0" err="1" smtClean="0"/>
              <a:t>MBs</a:t>
            </a:r>
            <a:r>
              <a:rPr lang="en-US" dirty="0" smtClean="0"/>
              <a:t> there are </a:t>
            </a:r>
            <a:r>
              <a:rPr lang="en-US" dirty="0" smtClean="0">
                <a:solidFill>
                  <a:srgbClr val="FF0000"/>
                </a:solidFill>
              </a:rPr>
              <a:t>two design choices, </a:t>
            </a:r>
            <a:r>
              <a:rPr lang="en-US" dirty="0" smtClean="0"/>
              <a:t>as indicated below.</a:t>
            </a:r>
            <a:endParaRPr lang="en-US" dirty="0"/>
          </a:p>
        </p:txBody>
      </p:sp>
      <p:sp>
        <p:nvSpPr>
          <p:cNvPr id="30" name="TextBox 29"/>
          <p:cNvSpPr txBox="1"/>
          <p:nvPr/>
        </p:nvSpPr>
        <p:spPr>
          <a:xfrm>
            <a:off x="8814338" y="6426769"/>
            <a:ext cx="34817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>
                <a:solidFill>
                  <a:srgbClr val="FF0000"/>
                </a:solidFill>
                <a:latin typeface="+mj-lt"/>
              </a:rPr>
              <a:t>*</a:t>
            </a:r>
          </a:p>
        </p:txBody>
      </p:sp>
      <p:sp>
        <p:nvSpPr>
          <p:cNvPr id="25" name="TextBox 24"/>
          <p:cNvSpPr txBox="1"/>
          <p:nvPr/>
        </p:nvSpPr>
        <p:spPr>
          <a:xfrm>
            <a:off x="5567085" y="2926065"/>
            <a:ext cx="263084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i="1" dirty="0" err="1" smtClean="0">
                <a:solidFill>
                  <a:srgbClr val="0070C0"/>
                </a:solidFill>
              </a:rPr>
              <a:t>DDR2</a:t>
            </a:r>
            <a:r>
              <a:rPr lang="en-US" sz="1200" i="1" dirty="0" smtClean="0">
                <a:solidFill>
                  <a:srgbClr val="0070C0"/>
                </a:solidFill>
              </a:rPr>
              <a:t> based FB-</a:t>
            </a:r>
            <a:r>
              <a:rPr lang="en-US" sz="1200" i="1" dirty="0" err="1" smtClean="0">
                <a:solidFill>
                  <a:srgbClr val="0070C0"/>
                </a:solidFill>
              </a:rPr>
              <a:t>DIMM</a:t>
            </a:r>
            <a:r>
              <a:rPr lang="en-US" sz="1200" i="1" dirty="0" smtClean="0">
                <a:solidFill>
                  <a:srgbClr val="0070C0"/>
                </a:solidFill>
              </a:rPr>
              <a:t> interface</a:t>
            </a:r>
            <a:endParaRPr lang="en-US" sz="1200" i="1" dirty="0">
              <a:solidFill>
                <a:srgbClr val="0070C0"/>
              </a:solidFill>
            </a:endParaRPr>
          </a:p>
        </p:txBody>
      </p:sp>
      <p:sp>
        <p:nvSpPr>
          <p:cNvPr id="27" name="TextBox 26"/>
          <p:cNvSpPr txBox="1"/>
          <p:nvPr/>
        </p:nvSpPr>
        <p:spPr>
          <a:xfrm>
            <a:off x="4957362" y="3186950"/>
            <a:ext cx="3776996" cy="131574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200" i="1" dirty="0" smtClean="0">
                <a:solidFill>
                  <a:srgbClr val="000000"/>
                </a:solidFill>
                <a:latin typeface="Verdana"/>
              </a:rPr>
              <a:t>Used to attach </a:t>
            </a:r>
            <a:r>
              <a:rPr lang="en-US" sz="1200" i="1" dirty="0" err="1" smtClean="0">
                <a:solidFill>
                  <a:srgbClr val="000000"/>
                </a:solidFill>
                <a:latin typeface="Verdana"/>
              </a:rPr>
              <a:t>DDR2</a:t>
            </a:r>
            <a:r>
              <a:rPr lang="en-US" sz="1200" i="1" dirty="0" smtClean="0">
                <a:solidFill>
                  <a:srgbClr val="000000"/>
                </a:solidFill>
                <a:latin typeface="Verdana"/>
              </a:rPr>
              <a:t> based FB-</a:t>
            </a:r>
            <a:r>
              <a:rPr lang="en-US" sz="1200" i="1" dirty="0" err="1" smtClean="0">
                <a:solidFill>
                  <a:srgbClr val="000000"/>
                </a:solidFill>
                <a:latin typeface="Verdana"/>
              </a:rPr>
              <a:t>DIMM</a:t>
            </a:r>
            <a:r>
              <a:rPr lang="en-US" sz="1200" i="1" dirty="0" smtClean="0">
                <a:solidFill>
                  <a:srgbClr val="000000"/>
                </a:solidFill>
                <a:latin typeface="Verdana"/>
              </a:rPr>
              <a:t> memory</a:t>
            </a:r>
          </a:p>
          <a:p>
            <a:pPr algn="ctr"/>
            <a:r>
              <a:rPr lang="en-US" sz="1200" i="1" dirty="0" smtClean="0">
                <a:solidFill>
                  <a:srgbClr val="000000"/>
                </a:solidFill>
                <a:latin typeface="Verdana"/>
              </a:rPr>
              <a:t>to the  </a:t>
            </a:r>
            <a:r>
              <a:rPr lang="en-US" sz="1200" i="1" dirty="0" err="1" smtClean="0">
                <a:solidFill>
                  <a:srgbClr val="000000"/>
                </a:solidFill>
                <a:latin typeface="Verdana"/>
              </a:rPr>
              <a:t>MCH</a:t>
            </a:r>
            <a:r>
              <a:rPr lang="en-US" sz="1200" i="1" dirty="0" smtClean="0">
                <a:solidFill>
                  <a:srgbClr val="000000"/>
                </a:solidFill>
                <a:latin typeface="Verdana"/>
              </a:rPr>
              <a:t> in the Core 2 and Penryn based</a:t>
            </a:r>
          </a:p>
          <a:p>
            <a:pPr algn="ctr">
              <a:spcAft>
                <a:spcPts val="300"/>
              </a:spcAft>
            </a:pPr>
            <a:r>
              <a:rPr lang="en-US" sz="1200" i="1" dirty="0" err="1" smtClean="0">
                <a:solidFill>
                  <a:srgbClr val="000000"/>
                </a:solidFill>
                <a:latin typeface="Verdana"/>
              </a:rPr>
              <a:t>Caneland</a:t>
            </a:r>
            <a:r>
              <a:rPr lang="en-US" sz="1200" i="1" dirty="0" smtClean="0">
                <a:solidFill>
                  <a:srgbClr val="000000"/>
                </a:solidFill>
                <a:latin typeface="Verdana"/>
              </a:rPr>
              <a:t> platform</a:t>
            </a:r>
          </a:p>
          <a:p>
            <a:pPr algn="ctr">
              <a:spcAft>
                <a:spcPts val="300"/>
              </a:spcAft>
            </a:pPr>
            <a:r>
              <a:rPr lang="en-US" sz="1200" i="1" dirty="0" smtClean="0">
                <a:solidFill>
                  <a:srgbClr val="000000"/>
                </a:solidFill>
                <a:latin typeface="Verdana"/>
              </a:rPr>
              <a:t> </a:t>
            </a:r>
            <a:r>
              <a:rPr lang="en-US" sz="1200" i="1" dirty="0" smtClean="0">
                <a:solidFill>
                  <a:srgbClr val="0070C0"/>
                </a:solidFill>
                <a:latin typeface="Verdana"/>
              </a:rPr>
              <a:t>after </a:t>
            </a:r>
            <a:r>
              <a:rPr lang="en-US" sz="1200" i="1" dirty="0" err="1" smtClean="0">
                <a:solidFill>
                  <a:srgbClr val="0070C0"/>
                </a:solidFill>
                <a:latin typeface="Verdana"/>
              </a:rPr>
              <a:t>DDR2</a:t>
            </a:r>
            <a:r>
              <a:rPr lang="en-US" sz="1200" i="1" dirty="0" smtClean="0">
                <a:solidFill>
                  <a:srgbClr val="0070C0"/>
                </a:solidFill>
                <a:latin typeface="Verdana"/>
              </a:rPr>
              <a:t> based FB-</a:t>
            </a:r>
            <a:r>
              <a:rPr lang="en-US" sz="1200" i="1" dirty="0" err="1" smtClean="0">
                <a:solidFill>
                  <a:srgbClr val="0070C0"/>
                </a:solidFill>
                <a:latin typeface="Verdana"/>
              </a:rPr>
              <a:t>DIMMs</a:t>
            </a:r>
            <a:r>
              <a:rPr lang="en-US" sz="1200" i="1" dirty="0" smtClean="0">
                <a:solidFill>
                  <a:srgbClr val="0070C0"/>
                </a:solidFill>
                <a:latin typeface="Verdana"/>
              </a:rPr>
              <a:t> appeared</a:t>
            </a:r>
            <a:r>
              <a:rPr lang="en-US" sz="1200" i="1" dirty="0" smtClean="0">
                <a:solidFill>
                  <a:srgbClr val="000000"/>
                </a:solidFill>
                <a:latin typeface="Verdana"/>
              </a:rPr>
              <a:t>.</a:t>
            </a:r>
          </a:p>
          <a:p>
            <a:pPr algn="ctr">
              <a:spcAft>
                <a:spcPts val="300"/>
              </a:spcAft>
            </a:pPr>
            <a:r>
              <a:rPr lang="en-US" sz="1200" i="1" dirty="0" smtClean="0">
                <a:solidFill>
                  <a:srgbClr val="000000"/>
                </a:solidFill>
                <a:latin typeface="Verdana"/>
              </a:rPr>
              <a:t> (2007/2008) </a:t>
            </a:r>
          </a:p>
          <a:p>
            <a:pPr algn="ctr"/>
            <a:r>
              <a:rPr lang="en-US" sz="1200" i="1" dirty="0" smtClean="0">
                <a:solidFill>
                  <a:srgbClr val="000000"/>
                </a:solidFill>
                <a:latin typeface="Verdana"/>
              </a:rPr>
              <a:t> (for </a:t>
            </a:r>
            <a:r>
              <a:rPr lang="en-US" sz="1200" i="1" dirty="0" err="1" smtClean="0">
                <a:solidFill>
                  <a:srgbClr val="000000"/>
                </a:solidFill>
                <a:latin typeface="Verdana"/>
              </a:rPr>
              <a:t>2C</a:t>
            </a:r>
            <a:r>
              <a:rPr lang="en-US" sz="1200" i="1" dirty="0" smtClean="0">
                <a:solidFill>
                  <a:srgbClr val="000000"/>
                </a:solidFill>
                <a:latin typeface="Verdana"/>
              </a:rPr>
              <a:t>/</a:t>
            </a:r>
            <a:r>
              <a:rPr lang="en-US" sz="1200" i="1" dirty="0" err="1" smtClean="0">
                <a:solidFill>
                  <a:srgbClr val="000000"/>
                </a:solidFill>
                <a:latin typeface="Verdana"/>
              </a:rPr>
              <a:t>2x2C</a:t>
            </a:r>
            <a:r>
              <a:rPr lang="en-US" sz="1200" i="1" dirty="0" smtClean="0">
                <a:solidFill>
                  <a:srgbClr val="000000"/>
                </a:solidFill>
                <a:latin typeface="Verdana"/>
              </a:rPr>
              <a:t>/</a:t>
            </a:r>
            <a:r>
              <a:rPr lang="en-US" sz="1200" i="1" dirty="0" err="1" smtClean="0">
                <a:solidFill>
                  <a:srgbClr val="000000"/>
                </a:solidFill>
                <a:latin typeface="Verdana"/>
              </a:rPr>
              <a:t>6C</a:t>
            </a:r>
            <a:r>
              <a:rPr lang="en-US" sz="1200" i="1" dirty="0" smtClean="0">
                <a:solidFill>
                  <a:srgbClr val="000000"/>
                </a:solidFill>
                <a:latin typeface="Verdana"/>
              </a:rPr>
              <a:t>)</a:t>
            </a:r>
          </a:p>
        </p:txBody>
      </p:sp>
      <p:sp>
        <p:nvSpPr>
          <p:cNvPr id="28" name="TextBox 27"/>
          <p:cNvSpPr txBox="1"/>
          <p:nvPr/>
        </p:nvSpPr>
        <p:spPr>
          <a:xfrm>
            <a:off x="5340463" y="2398064"/>
            <a:ext cx="291214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200" dirty="0" smtClean="0"/>
              <a:t>The </a:t>
            </a:r>
            <a:r>
              <a:rPr lang="en-US" sz="1200" dirty="0" err="1" smtClean="0">
                <a:solidFill>
                  <a:srgbClr val="0070C0"/>
                </a:solidFill>
              </a:rPr>
              <a:t>MBs</a:t>
            </a:r>
            <a:r>
              <a:rPr lang="en-US" sz="1200" dirty="0" smtClean="0">
                <a:solidFill>
                  <a:srgbClr val="0070C0"/>
                </a:solidFill>
              </a:rPr>
              <a:t> </a:t>
            </a:r>
            <a:r>
              <a:rPr lang="en-US" sz="1200" dirty="0" smtClean="0"/>
              <a:t>are placed directly </a:t>
            </a:r>
          </a:p>
          <a:p>
            <a:pPr algn="ctr"/>
            <a:r>
              <a:rPr lang="en-US" sz="1200" dirty="0" smtClean="0">
                <a:solidFill>
                  <a:srgbClr val="0070C0"/>
                </a:solidFill>
              </a:rPr>
              <a:t>on the </a:t>
            </a:r>
            <a:r>
              <a:rPr lang="en-US" sz="1200" dirty="0" err="1" smtClean="0">
                <a:solidFill>
                  <a:srgbClr val="0070C0"/>
                </a:solidFill>
              </a:rPr>
              <a:t>DIMMs</a:t>
            </a:r>
            <a:r>
              <a:rPr lang="en-US" sz="1200" dirty="0" smtClean="0">
                <a:solidFill>
                  <a:srgbClr val="0070C0"/>
                </a:solidFill>
              </a:rPr>
              <a:t> </a:t>
            </a:r>
            <a:r>
              <a:rPr lang="en-US" sz="1200" dirty="0" smtClean="0"/>
              <a:t>in form of FB-</a:t>
            </a:r>
            <a:r>
              <a:rPr lang="en-US" sz="1200" dirty="0" err="1" smtClean="0"/>
              <a:t>DIMMs</a:t>
            </a:r>
            <a:endParaRPr lang="en-US" sz="1200" dirty="0" smtClean="0"/>
          </a:p>
        </p:txBody>
      </p:sp>
      <p:sp>
        <p:nvSpPr>
          <p:cNvPr id="29" name="Right Arrow 28"/>
          <p:cNvSpPr/>
          <p:nvPr/>
        </p:nvSpPr>
        <p:spPr bwMode="auto">
          <a:xfrm>
            <a:off x="4625585" y="2970243"/>
            <a:ext cx="548640" cy="90854"/>
          </a:xfrm>
          <a:prstGeom prst="rightArrow">
            <a:avLst/>
          </a:prstGeom>
          <a:solidFill>
            <a:srgbClr val="FF0000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100" b="0" i="0" u="none" strike="noStrike" cap="none" normalizeH="0" baseline="0" smtClean="0">
              <a:ln>
                <a:noFill/>
              </a:ln>
              <a:solidFill>
                <a:srgbClr val="0000FF"/>
              </a:solidFill>
              <a:effectLst/>
              <a:latin typeface="Verdana" pitchFamily="34" charset="0"/>
            </a:endParaRPr>
          </a:p>
        </p:txBody>
      </p:sp>
      <p:sp>
        <p:nvSpPr>
          <p:cNvPr id="31" name="Right Arrow 30"/>
          <p:cNvSpPr/>
          <p:nvPr/>
        </p:nvSpPr>
        <p:spPr bwMode="auto">
          <a:xfrm rot="8590349">
            <a:off x="4410171" y="3982256"/>
            <a:ext cx="822960" cy="101356"/>
          </a:xfrm>
          <a:prstGeom prst="rightArrow">
            <a:avLst/>
          </a:prstGeom>
          <a:solidFill>
            <a:srgbClr val="FF0000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100" b="0" i="0" u="none" strike="noStrike" cap="none" normalizeH="0" baseline="0" smtClean="0">
              <a:ln>
                <a:noFill/>
              </a:ln>
              <a:solidFill>
                <a:srgbClr val="0000FF"/>
              </a:solidFill>
              <a:effectLst/>
              <a:latin typeface="Verdana" pitchFamily="34" charset="0"/>
            </a:endParaRPr>
          </a:p>
        </p:txBody>
      </p:sp>
      <p:sp>
        <p:nvSpPr>
          <p:cNvPr id="44" name="TextBox 43"/>
          <p:cNvSpPr txBox="1"/>
          <p:nvPr/>
        </p:nvSpPr>
        <p:spPr>
          <a:xfrm>
            <a:off x="793387" y="2918006"/>
            <a:ext cx="357982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i="1" dirty="0" smtClean="0">
                <a:solidFill>
                  <a:srgbClr val="0070C0"/>
                </a:solidFill>
              </a:rPr>
              <a:t>Intel's IMI </a:t>
            </a:r>
            <a:r>
              <a:rPr lang="en-US" sz="1200" i="1" dirty="0">
                <a:solidFill>
                  <a:srgbClr val="0070C0"/>
                </a:solidFill>
              </a:rPr>
              <a:t>(Independent Memory Interface)</a:t>
            </a:r>
          </a:p>
        </p:txBody>
      </p:sp>
      <p:sp>
        <p:nvSpPr>
          <p:cNvPr id="45" name="TextBox 44"/>
          <p:cNvSpPr txBox="1"/>
          <p:nvPr/>
        </p:nvSpPr>
        <p:spPr>
          <a:xfrm>
            <a:off x="920875" y="4262715"/>
            <a:ext cx="3337773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lvl="0"/>
            <a:r>
              <a:rPr lang="en-US" sz="1200" i="1" dirty="0" smtClean="0">
                <a:solidFill>
                  <a:srgbClr val="0070C0"/>
                </a:solidFill>
              </a:rPr>
              <a:t>Intel's </a:t>
            </a:r>
            <a:r>
              <a:rPr lang="en-US" sz="1200" i="1" dirty="0" err="1" smtClean="0">
                <a:solidFill>
                  <a:srgbClr val="0070C0"/>
                </a:solidFill>
              </a:rPr>
              <a:t>SMI</a:t>
            </a:r>
            <a:r>
              <a:rPr lang="en-US" sz="1200" i="1" dirty="0" smtClean="0">
                <a:solidFill>
                  <a:srgbClr val="0070C0"/>
                </a:solidFill>
              </a:rPr>
              <a:t> (Scalable </a:t>
            </a:r>
            <a:r>
              <a:rPr lang="en-US" sz="1200" i="1" dirty="0">
                <a:solidFill>
                  <a:srgbClr val="0070C0"/>
                </a:solidFill>
              </a:rPr>
              <a:t>Memory </a:t>
            </a:r>
            <a:r>
              <a:rPr lang="en-US" sz="1200" i="1" dirty="0" smtClean="0">
                <a:solidFill>
                  <a:srgbClr val="0070C0"/>
                </a:solidFill>
              </a:rPr>
              <a:t>Interface)</a:t>
            </a:r>
            <a:endParaRPr lang="en-US" i="1" dirty="0">
              <a:solidFill>
                <a:srgbClr val="0070C0"/>
              </a:solidFill>
            </a:endParaRPr>
          </a:p>
        </p:txBody>
      </p:sp>
      <p:sp>
        <p:nvSpPr>
          <p:cNvPr id="46" name="TextBox 45"/>
          <p:cNvSpPr txBox="1"/>
          <p:nvPr/>
        </p:nvSpPr>
        <p:spPr>
          <a:xfrm>
            <a:off x="76201" y="2680820"/>
            <a:ext cx="925253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i="1" dirty="0" smtClean="0"/>
              <a:t>Examples</a:t>
            </a:r>
            <a:endParaRPr lang="en-US" sz="1200" i="1" dirty="0"/>
          </a:p>
        </p:txBody>
      </p:sp>
      <p:sp>
        <p:nvSpPr>
          <p:cNvPr id="47" name="TextBox 46"/>
          <p:cNvSpPr txBox="1"/>
          <p:nvPr/>
        </p:nvSpPr>
        <p:spPr>
          <a:xfrm>
            <a:off x="375185" y="2433922"/>
            <a:ext cx="436209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200" dirty="0" smtClean="0"/>
              <a:t>The </a:t>
            </a:r>
            <a:r>
              <a:rPr lang="en-US" sz="1200" dirty="0" err="1" smtClean="0">
                <a:solidFill>
                  <a:srgbClr val="0070C0"/>
                </a:solidFill>
              </a:rPr>
              <a:t>MBs</a:t>
            </a:r>
            <a:r>
              <a:rPr lang="en-US" sz="1200" dirty="0" smtClean="0"/>
              <a:t> are placed </a:t>
            </a:r>
            <a:r>
              <a:rPr lang="en-US" sz="1200" dirty="0" smtClean="0">
                <a:solidFill>
                  <a:srgbClr val="0070C0"/>
                </a:solidFill>
              </a:rPr>
              <a:t>on the mainboard </a:t>
            </a:r>
            <a:r>
              <a:rPr lang="en-US" sz="1200" dirty="0" smtClean="0"/>
              <a:t>or riser cards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1032533" y="3137645"/>
            <a:ext cx="3130985" cy="107978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>
              <a:spcAft>
                <a:spcPts val="100"/>
              </a:spcAft>
            </a:pPr>
            <a:r>
              <a:rPr lang="en-US" sz="1200" i="1" dirty="0" smtClean="0">
                <a:solidFill>
                  <a:srgbClr val="000000"/>
                </a:solidFill>
                <a:latin typeface="Verdana"/>
              </a:rPr>
              <a:t>Used to attach </a:t>
            </a:r>
            <a:r>
              <a:rPr lang="en-US" sz="1200" i="1" dirty="0" err="1" smtClean="0">
                <a:solidFill>
                  <a:srgbClr val="000000"/>
                </a:solidFill>
                <a:latin typeface="Verdana"/>
              </a:rPr>
              <a:t>MBs</a:t>
            </a:r>
            <a:r>
              <a:rPr lang="en-US" sz="1200" i="1" dirty="0" smtClean="0">
                <a:solidFill>
                  <a:srgbClr val="000000"/>
                </a:solidFill>
                <a:latin typeface="Verdana"/>
              </a:rPr>
              <a:t> to the processors </a:t>
            </a:r>
          </a:p>
          <a:p>
            <a:pPr algn="ctr">
              <a:spcAft>
                <a:spcPts val="100"/>
              </a:spcAft>
            </a:pPr>
            <a:r>
              <a:rPr lang="en-US" sz="1200" i="1" dirty="0" smtClean="0">
                <a:solidFill>
                  <a:srgbClr val="000000"/>
                </a:solidFill>
                <a:latin typeface="Verdana"/>
              </a:rPr>
              <a:t>in the Pentium 4 Xeon based </a:t>
            </a:r>
          </a:p>
          <a:p>
            <a:pPr algn="ctr">
              <a:spcAft>
                <a:spcPts val="100"/>
              </a:spcAft>
            </a:pPr>
            <a:r>
              <a:rPr lang="en-US" sz="1200" i="1" dirty="0" err="1" smtClean="0">
                <a:solidFill>
                  <a:srgbClr val="000000"/>
                </a:solidFill>
                <a:latin typeface="Verdana"/>
              </a:rPr>
              <a:t>Truland</a:t>
            </a:r>
            <a:r>
              <a:rPr lang="en-US" sz="1200" i="1" dirty="0" smtClean="0">
                <a:solidFill>
                  <a:srgbClr val="000000"/>
                </a:solidFill>
                <a:latin typeface="Verdana"/>
              </a:rPr>
              <a:t> MP platform </a:t>
            </a:r>
          </a:p>
          <a:p>
            <a:pPr algn="ctr">
              <a:spcAft>
                <a:spcPts val="200"/>
              </a:spcAft>
            </a:pPr>
            <a:r>
              <a:rPr lang="en-US" sz="1200" i="1" dirty="0" smtClean="0">
                <a:solidFill>
                  <a:srgbClr val="000000"/>
                </a:solidFill>
                <a:latin typeface="Verdana"/>
              </a:rPr>
              <a:t>(</a:t>
            </a:r>
            <a:r>
              <a:rPr lang="en-US" sz="1200" i="1" dirty="0">
                <a:solidFill>
                  <a:srgbClr val="000000"/>
                </a:solidFill>
                <a:latin typeface="Verdana"/>
              </a:rPr>
              <a:t>2005/2006)</a:t>
            </a:r>
          </a:p>
          <a:p>
            <a:pPr algn="ctr">
              <a:spcAft>
                <a:spcPts val="100"/>
              </a:spcAft>
            </a:pPr>
            <a:r>
              <a:rPr lang="en-US" sz="1200" i="1" dirty="0" smtClean="0">
                <a:solidFill>
                  <a:srgbClr val="000000"/>
                </a:solidFill>
                <a:latin typeface="Verdana"/>
              </a:rPr>
              <a:t>(for </a:t>
            </a:r>
            <a:r>
              <a:rPr lang="hu-HU" sz="1200" i="1" dirty="0" smtClean="0">
                <a:solidFill>
                  <a:srgbClr val="000000"/>
                </a:solidFill>
                <a:latin typeface="Verdana"/>
              </a:rPr>
              <a:t>1</a:t>
            </a:r>
            <a:r>
              <a:rPr lang="en-US" sz="1200" i="1" dirty="0">
                <a:solidFill>
                  <a:srgbClr val="000000"/>
                </a:solidFill>
                <a:latin typeface="Verdana"/>
              </a:rPr>
              <a:t>C/</a:t>
            </a:r>
            <a:r>
              <a:rPr lang="hu-HU" sz="1200" i="1" dirty="0">
                <a:solidFill>
                  <a:srgbClr val="000000"/>
                </a:solidFill>
                <a:latin typeface="Verdana"/>
              </a:rPr>
              <a:t>2x</a:t>
            </a:r>
            <a:r>
              <a:rPr lang="en-US" sz="1200" i="1" dirty="0" err="1" smtClean="0">
                <a:solidFill>
                  <a:srgbClr val="000000"/>
                </a:solidFill>
                <a:latin typeface="Verdana"/>
              </a:rPr>
              <a:t>1C</a:t>
            </a:r>
            <a:r>
              <a:rPr lang="en-US" sz="1200" i="1" dirty="0" smtClean="0">
                <a:solidFill>
                  <a:srgbClr val="000000"/>
                </a:solidFill>
                <a:latin typeface="Verdana"/>
              </a:rPr>
              <a:t>/</a:t>
            </a:r>
            <a:r>
              <a:rPr lang="en-US" sz="1200" i="1" dirty="0" err="1" smtClean="0">
                <a:solidFill>
                  <a:srgbClr val="000000"/>
                </a:solidFill>
                <a:latin typeface="Verdana"/>
              </a:rPr>
              <a:t>2C</a:t>
            </a:r>
            <a:r>
              <a:rPr lang="en-US" sz="1200" i="1" dirty="0" smtClean="0">
                <a:solidFill>
                  <a:srgbClr val="000000"/>
                </a:solidFill>
                <a:latin typeface="Verdana"/>
              </a:rPr>
              <a:t>)</a:t>
            </a:r>
            <a:endParaRPr lang="en-US" sz="1200" i="1" dirty="0"/>
          </a:p>
        </p:txBody>
      </p:sp>
      <p:sp>
        <p:nvSpPr>
          <p:cNvPr id="49" name="TextBox 48"/>
          <p:cNvSpPr txBox="1"/>
          <p:nvPr/>
        </p:nvSpPr>
        <p:spPr>
          <a:xfrm>
            <a:off x="475220" y="4486828"/>
            <a:ext cx="4308359" cy="148758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>
              <a:spcAft>
                <a:spcPts val="100"/>
              </a:spcAft>
            </a:pPr>
            <a:r>
              <a:rPr lang="en-US" sz="1200" i="1" dirty="0" smtClean="0">
                <a:solidFill>
                  <a:srgbClr val="000000"/>
                </a:solidFill>
                <a:latin typeface="Verdana"/>
              </a:rPr>
              <a:t>Used to attach </a:t>
            </a:r>
            <a:r>
              <a:rPr lang="en-US" sz="1200" i="1" dirty="0" err="1" smtClean="0">
                <a:solidFill>
                  <a:srgbClr val="000000"/>
                </a:solidFill>
                <a:latin typeface="Verdana"/>
              </a:rPr>
              <a:t>MBs</a:t>
            </a:r>
            <a:r>
              <a:rPr lang="en-US" sz="1200" i="1" dirty="0" smtClean="0">
                <a:solidFill>
                  <a:srgbClr val="000000"/>
                </a:solidFill>
                <a:latin typeface="Verdana"/>
              </a:rPr>
              <a:t> to the processors </a:t>
            </a:r>
          </a:p>
          <a:p>
            <a:pPr algn="ctr">
              <a:spcAft>
                <a:spcPts val="100"/>
              </a:spcAft>
            </a:pPr>
            <a:r>
              <a:rPr lang="en-US" sz="1200" i="1" dirty="0" smtClean="0">
                <a:solidFill>
                  <a:srgbClr val="000000"/>
                </a:solidFill>
                <a:latin typeface="Verdana"/>
              </a:rPr>
              <a:t>in the </a:t>
            </a:r>
            <a:r>
              <a:rPr lang="en-US" sz="1200" i="1" dirty="0">
                <a:solidFill>
                  <a:srgbClr val="000000"/>
                </a:solidFill>
                <a:latin typeface="Verdana"/>
              </a:rPr>
              <a:t>Ivy Bridge/Nehalem-EX/</a:t>
            </a:r>
            <a:r>
              <a:rPr lang="en-US" sz="1200" i="1" dirty="0" err="1">
                <a:solidFill>
                  <a:srgbClr val="000000"/>
                </a:solidFill>
                <a:latin typeface="Verdana"/>
              </a:rPr>
              <a:t>Westmere</a:t>
            </a:r>
            <a:r>
              <a:rPr lang="en-US" sz="1200" i="1" dirty="0">
                <a:solidFill>
                  <a:srgbClr val="000000"/>
                </a:solidFill>
                <a:latin typeface="Verdana"/>
              </a:rPr>
              <a:t>-EX </a:t>
            </a:r>
            <a:r>
              <a:rPr lang="en-US" sz="1200" i="1" dirty="0" smtClean="0">
                <a:solidFill>
                  <a:srgbClr val="000000"/>
                </a:solidFill>
                <a:latin typeface="Verdana"/>
              </a:rPr>
              <a:t>based</a:t>
            </a:r>
          </a:p>
          <a:p>
            <a:pPr algn="ctr">
              <a:spcAft>
                <a:spcPts val="100"/>
              </a:spcAft>
            </a:pPr>
            <a:r>
              <a:rPr lang="en-US" sz="1200" i="1" dirty="0" smtClean="0">
                <a:solidFill>
                  <a:srgbClr val="000000"/>
                </a:solidFill>
                <a:latin typeface="Verdana"/>
              </a:rPr>
              <a:t>Boxboro-EX platform </a:t>
            </a:r>
          </a:p>
          <a:p>
            <a:pPr algn="ctr">
              <a:spcAft>
                <a:spcPts val="100"/>
              </a:spcAft>
            </a:pPr>
            <a:r>
              <a:rPr lang="en-US" sz="1200" i="1" dirty="0" smtClean="0">
                <a:solidFill>
                  <a:srgbClr val="000000"/>
                </a:solidFill>
                <a:latin typeface="Verdana"/>
              </a:rPr>
              <a:t>(2010/2011)</a:t>
            </a:r>
            <a:endParaRPr lang="en-US" sz="1200" i="1" dirty="0">
              <a:solidFill>
                <a:srgbClr val="000000"/>
              </a:solidFill>
              <a:latin typeface="Verdana"/>
            </a:endParaRPr>
          </a:p>
          <a:p>
            <a:pPr algn="ctr">
              <a:spcAft>
                <a:spcPts val="300"/>
              </a:spcAft>
            </a:pPr>
            <a:r>
              <a:rPr lang="en-US" sz="1200" i="1" dirty="0" smtClean="0">
                <a:solidFill>
                  <a:srgbClr val="000000"/>
                </a:solidFill>
                <a:latin typeface="Verdana"/>
              </a:rPr>
              <a:t> (for </a:t>
            </a:r>
            <a:r>
              <a:rPr lang="en-US" sz="1200" i="1" dirty="0" err="1" smtClean="0">
                <a:solidFill>
                  <a:srgbClr val="000000"/>
                </a:solidFill>
                <a:latin typeface="Verdana"/>
              </a:rPr>
              <a:t>8C</a:t>
            </a:r>
            <a:r>
              <a:rPr lang="en-US" sz="1200" i="1" dirty="0" smtClean="0">
                <a:solidFill>
                  <a:srgbClr val="000000"/>
                </a:solidFill>
                <a:latin typeface="Verdana"/>
              </a:rPr>
              <a:t>/</a:t>
            </a:r>
            <a:r>
              <a:rPr lang="en-US" sz="1200" i="1" dirty="0" err="1" smtClean="0">
                <a:solidFill>
                  <a:srgbClr val="000000"/>
                </a:solidFill>
                <a:latin typeface="Verdana"/>
              </a:rPr>
              <a:t>10C</a:t>
            </a:r>
            <a:r>
              <a:rPr lang="en-US" sz="1200" i="1" dirty="0" smtClean="0">
                <a:solidFill>
                  <a:srgbClr val="000000"/>
                </a:solidFill>
                <a:latin typeface="Verdana"/>
              </a:rPr>
              <a:t>)</a:t>
            </a:r>
          </a:p>
          <a:p>
            <a:pPr algn="ctr">
              <a:spcAft>
                <a:spcPts val="100"/>
              </a:spcAft>
            </a:pPr>
            <a:r>
              <a:rPr lang="en-US" sz="1200" i="1" dirty="0" smtClean="0">
                <a:solidFill>
                  <a:srgbClr val="000000"/>
                </a:solidFill>
                <a:latin typeface="Verdana"/>
              </a:rPr>
              <a:t>(Introduced since  </a:t>
            </a:r>
            <a:r>
              <a:rPr lang="en-US" sz="1200" dirty="0">
                <a:solidFill>
                  <a:srgbClr val="0070C0"/>
                </a:solidFill>
                <a:latin typeface="Verdana"/>
              </a:rPr>
              <a:t>no </a:t>
            </a:r>
            <a:r>
              <a:rPr lang="en-US" sz="1200" dirty="0" err="1">
                <a:solidFill>
                  <a:srgbClr val="0070C0"/>
                </a:solidFill>
                <a:latin typeface="Verdana"/>
              </a:rPr>
              <a:t>DDR3</a:t>
            </a:r>
            <a:r>
              <a:rPr lang="en-US" sz="1200" dirty="0">
                <a:solidFill>
                  <a:srgbClr val="0070C0"/>
                </a:solidFill>
                <a:latin typeface="Verdana"/>
              </a:rPr>
              <a:t> based FB-</a:t>
            </a:r>
            <a:r>
              <a:rPr lang="en-US" sz="1200" dirty="0" err="1">
                <a:solidFill>
                  <a:srgbClr val="0070C0"/>
                </a:solidFill>
                <a:latin typeface="Verdana"/>
              </a:rPr>
              <a:t>DIMM</a:t>
            </a:r>
            <a:r>
              <a:rPr lang="en-US" sz="1200" dirty="0">
                <a:solidFill>
                  <a:srgbClr val="0070C0"/>
                </a:solidFill>
                <a:latin typeface="Verdana"/>
              </a:rPr>
              <a:t> </a:t>
            </a:r>
            <a:r>
              <a:rPr lang="en-US" sz="1200" dirty="0" smtClean="0">
                <a:solidFill>
                  <a:srgbClr val="0070C0"/>
                </a:solidFill>
                <a:latin typeface="Verdana"/>
              </a:rPr>
              <a:t>memory</a:t>
            </a:r>
            <a:endParaRPr lang="en-US" sz="1200" dirty="0">
              <a:solidFill>
                <a:srgbClr val="0070C0"/>
              </a:solidFill>
              <a:latin typeface="Verdana"/>
            </a:endParaRPr>
          </a:p>
          <a:p>
            <a:pPr algn="ctr">
              <a:spcAft>
                <a:spcPts val="100"/>
              </a:spcAft>
            </a:pPr>
            <a:r>
              <a:rPr lang="en-US" sz="1200" dirty="0">
                <a:solidFill>
                  <a:srgbClr val="0070C0"/>
                </a:solidFill>
                <a:latin typeface="Verdana"/>
              </a:rPr>
              <a:t>became available</a:t>
            </a:r>
            <a:r>
              <a:rPr lang="en-US" sz="1200" dirty="0" smtClean="0">
                <a:latin typeface="Verdana"/>
              </a:rPr>
              <a:t>)</a:t>
            </a:r>
            <a:endParaRPr lang="en-US" sz="1200" i="1" dirty="0"/>
          </a:p>
        </p:txBody>
      </p:sp>
    </p:spTree>
    <p:extLst>
      <p:ext uri="{BB962C8B-B14F-4D97-AF65-F5344CB8AC3E}">
        <p14:creationId xmlns:p14="http://schemas.microsoft.com/office/powerpoint/2010/main" val="119877819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9" grpId="0" animBg="1"/>
      <p:bldP spid="31" grpId="0" animBg="1"/>
    </p:bldLst>
  </p:timing>
</p:sld>
</file>

<file path=ppt/slides/slide1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TextBox 3"/>
          <p:cNvSpPr txBox="1"/>
          <p:nvPr/>
        </p:nvSpPr>
        <p:spPr>
          <a:xfrm>
            <a:off x="7013" y="510989"/>
            <a:ext cx="929934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chemeClr val="accent6"/>
                </a:solidFill>
                <a:ea typeface="Times New Roman"/>
                <a:cs typeface="Times New Roman"/>
              </a:rPr>
              <a:t>If using low-line-count parallel </a:t>
            </a:r>
            <a:r>
              <a:rPr lang="en-US" b="1" dirty="0">
                <a:solidFill>
                  <a:schemeClr val="accent6"/>
                </a:solidFill>
                <a:ea typeface="Times New Roman"/>
                <a:cs typeface="Times New Roman"/>
              </a:rPr>
              <a:t>links for </a:t>
            </a:r>
            <a:r>
              <a:rPr lang="en-US" b="1" dirty="0" smtClean="0">
                <a:solidFill>
                  <a:schemeClr val="accent6"/>
                </a:solidFill>
                <a:ea typeface="Times New Roman"/>
                <a:cs typeface="Times New Roman"/>
              </a:rPr>
              <a:t>attaching</a:t>
            </a:r>
            <a:r>
              <a:rPr lang="hu-HU" b="1" dirty="0" smtClean="0">
                <a:solidFill>
                  <a:schemeClr val="accent6"/>
                </a:solidFill>
                <a:ea typeface="Times New Roman"/>
                <a:cs typeface="Times New Roman"/>
              </a:rPr>
              <a:t> </a:t>
            </a:r>
            <a:r>
              <a:rPr lang="hu-HU" b="1" dirty="0">
                <a:solidFill>
                  <a:schemeClr val="accent6"/>
                </a:solidFill>
                <a:ea typeface="Times New Roman"/>
                <a:cs typeface="Times New Roman"/>
              </a:rPr>
              <a:t>MBs to the </a:t>
            </a:r>
            <a:r>
              <a:rPr lang="hu-HU" b="1" dirty="0" smtClean="0">
                <a:solidFill>
                  <a:schemeClr val="accent6"/>
                </a:solidFill>
                <a:ea typeface="Times New Roman"/>
                <a:cs typeface="Times New Roman"/>
              </a:rPr>
              <a:t>MCs</a:t>
            </a:r>
            <a:r>
              <a:rPr lang="en-US" b="1" dirty="0" smtClean="0">
                <a:solidFill>
                  <a:schemeClr val="accent6"/>
                </a:solidFill>
                <a:ea typeface="Times New Roman"/>
                <a:cs typeface="Times New Roman"/>
              </a:rPr>
              <a:t> how to implement </a:t>
            </a:r>
            <a:r>
              <a:rPr lang="en-US" b="1" dirty="0" err="1" smtClean="0">
                <a:solidFill>
                  <a:schemeClr val="accent6"/>
                </a:solidFill>
                <a:ea typeface="Times New Roman"/>
                <a:cs typeface="Times New Roman"/>
              </a:rPr>
              <a:t>MBs</a:t>
            </a:r>
            <a:r>
              <a:rPr lang="en-US" b="1" dirty="0" smtClean="0">
                <a:solidFill>
                  <a:schemeClr val="accent6"/>
                </a:solidFill>
                <a:ea typeface="Times New Roman"/>
                <a:cs typeface="Times New Roman"/>
              </a:rPr>
              <a:t>?</a:t>
            </a:r>
            <a:endParaRPr lang="en-US" dirty="0">
              <a:solidFill>
                <a:schemeClr val="accent6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1169898" y="997069"/>
            <a:ext cx="6819900" cy="2585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90000"/>
              </a:lnSpc>
              <a:spcAft>
                <a:spcPts val="0"/>
              </a:spcAft>
            </a:pPr>
            <a:r>
              <a:rPr lang="en-US" sz="1200" b="1" dirty="0" smtClean="0">
                <a:solidFill>
                  <a:srgbClr val="000000"/>
                </a:solidFill>
                <a:ea typeface="Times New Roman"/>
                <a:cs typeface="Times New Roman"/>
              </a:rPr>
              <a:t>If using low-line-count parallel links for attaching</a:t>
            </a:r>
            <a:r>
              <a:rPr lang="hu-HU" sz="1200" b="1" dirty="0" smtClean="0">
                <a:solidFill>
                  <a:srgbClr val="000000"/>
                </a:solidFill>
                <a:ea typeface="Times New Roman"/>
                <a:cs typeface="Times New Roman"/>
              </a:rPr>
              <a:t> MBs to the MCs</a:t>
            </a:r>
            <a:endParaRPr lang="en-US" sz="1200" dirty="0">
              <a:solidFill>
                <a:srgbClr val="000000"/>
              </a:solidFill>
              <a:ea typeface="Times New Roman"/>
            </a:endParaRPr>
          </a:p>
        </p:txBody>
      </p:sp>
      <p:grpSp>
        <p:nvGrpSpPr>
          <p:cNvPr id="8" name="Group 7"/>
          <p:cNvGrpSpPr/>
          <p:nvPr/>
        </p:nvGrpSpPr>
        <p:grpSpPr>
          <a:xfrm>
            <a:off x="4544227" y="1311660"/>
            <a:ext cx="59509" cy="175021"/>
            <a:chOff x="1039144" y="79404"/>
            <a:chExt cx="49743" cy="152073"/>
          </a:xfrm>
        </p:grpSpPr>
        <p:cxnSp>
          <p:nvCxnSpPr>
            <p:cNvPr id="11" name="Line 13"/>
            <p:cNvCxnSpPr/>
            <p:nvPr/>
          </p:nvCxnSpPr>
          <p:spPr bwMode="auto">
            <a:xfrm>
              <a:off x="1064241" y="79404"/>
              <a:ext cx="0" cy="1299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2" name="Oval 11"/>
            <p:cNvSpPr>
              <a:spLocks noChangeArrowheads="1"/>
            </p:cNvSpPr>
            <p:nvPr/>
          </p:nvSpPr>
          <p:spPr bwMode="auto">
            <a:xfrm>
              <a:off x="1039144" y="171176"/>
              <a:ext cx="49743" cy="60301"/>
            </a:xfrm>
            <a:prstGeom prst="ellipse">
              <a:avLst/>
            </a:prstGeom>
            <a:solidFill>
              <a:srgbClr val="FFFFFF"/>
            </a:solidFill>
            <a:ln w="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sz="1200">
                <a:latin typeface="+mj-lt"/>
              </a:endParaRPr>
            </a:p>
          </p:txBody>
        </p:sp>
      </p:grpSp>
      <p:sp>
        <p:nvSpPr>
          <p:cNvPr id="9" name="Text Box 4"/>
          <p:cNvSpPr txBox="1">
            <a:spLocks noChangeArrowheads="1"/>
          </p:cNvSpPr>
          <p:nvPr/>
        </p:nvSpPr>
        <p:spPr bwMode="auto">
          <a:xfrm>
            <a:off x="3320782" y="1561656"/>
            <a:ext cx="2488342" cy="39302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noAutofit/>
          </a:bodyPr>
          <a:lstStyle/>
          <a:p>
            <a:pPr algn="ctr">
              <a:lnSpc>
                <a:spcPct val="90000"/>
              </a:lnSpc>
              <a:spcAft>
                <a:spcPts val="0"/>
              </a:spcAft>
            </a:pPr>
            <a:r>
              <a:rPr lang="en-US" sz="1200" b="1" kern="1200" dirty="0" smtClean="0">
                <a:solidFill>
                  <a:srgbClr val="000000"/>
                </a:solidFill>
                <a:effectLst/>
                <a:latin typeface="+mj-lt"/>
                <a:ea typeface="Times New Roman"/>
                <a:cs typeface="Times New Roman"/>
              </a:rPr>
              <a:t>Using on-</a:t>
            </a:r>
            <a:r>
              <a:rPr lang="en-US" sz="1200" b="1" dirty="0" smtClean="0">
                <a:solidFill>
                  <a:srgbClr val="000000"/>
                </a:solidFill>
                <a:latin typeface="+mj-lt"/>
                <a:ea typeface="Times New Roman"/>
                <a:cs typeface="Times New Roman"/>
              </a:rPr>
              <a:t>board </a:t>
            </a:r>
            <a:r>
              <a:rPr lang="en-US" sz="1200" b="1" dirty="0" err="1" smtClean="0">
                <a:solidFill>
                  <a:srgbClr val="000000"/>
                </a:solidFill>
                <a:latin typeface="+mj-lt"/>
                <a:ea typeface="Times New Roman"/>
                <a:cs typeface="Times New Roman"/>
              </a:rPr>
              <a:t>MBs</a:t>
            </a:r>
            <a:endParaRPr lang="en-US" sz="1200" b="1" dirty="0" smtClean="0">
              <a:solidFill>
                <a:srgbClr val="000000"/>
              </a:solidFill>
              <a:latin typeface="+mj-lt"/>
              <a:ea typeface="Times New Roman"/>
              <a:cs typeface="Times New Roman"/>
            </a:endParaRPr>
          </a:p>
          <a:p>
            <a:pPr algn="ctr">
              <a:lnSpc>
                <a:spcPct val="90000"/>
              </a:lnSpc>
              <a:spcAft>
                <a:spcPts val="0"/>
              </a:spcAft>
            </a:pPr>
            <a:r>
              <a:rPr lang="en-US" sz="1200" b="1" kern="1200" dirty="0" smtClean="0">
                <a:solidFill>
                  <a:srgbClr val="000000"/>
                </a:solidFill>
                <a:effectLst/>
                <a:latin typeface="+mj-lt"/>
                <a:ea typeface="Times New Roman"/>
                <a:cs typeface="Times New Roman"/>
              </a:rPr>
              <a:t>(on </a:t>
            </a:r>
            <a:r>
              <a:rPr lang="en-US" sz="1200" b="1" dirty="0" smtClean="0">
                <a:solidFill>
                  <a:srgbClr val="000000"/>
                </a:solidFill>
                <a:latin typeface="+mj-lt"/>
                <a:ea typeface="Times New Roman"/>
                <a:cs typeface="Times New Roman"/>
              </a:rPr>
              <a:t>mainboard/riser card)</a:t>
            </a:r>
            <a:endParaRPr lang="en-US" sz="1200" dirty="0">
              <a:solidFill>
                <a:srgbClr val="000000"/>
              </a:solidFill>
              <a:effectLst/>
              <a:latin typeface="+mj-lt"/>
              <a:ea typeface="Times New Roman"/>
            </a:endParaRPr>
          </a:p>
        </p:txBody>
      </p:sp>
      <p:sp>
        <p:nvSpPr>
          <p:cNvPr id="19" name="TextBox 18"/>
          <p:cNvSpPr txBox="1"/>
          <p:nvPr/>
        </p:nvSpPr>
        <p:spPr>
          <a:xfrm>
            <a:off x="1781487" y="2971803"/>
            <a:ext cx="5501827" cy="90794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lvl="0"/>
            <a:r>
              <a:rPr lang="en-US" sz="1200" i="1" dirty="0" smtClean="0">
                <a:solidFill>
                  <a:srgbClr val="0070C0"/>
                </a:solidFill>
              </a:rPr>
              <a:t>Intel's </a:t>
            </a:r>
            <a:r>
              <a:rPr lang="en-US" sz="1200" i="1" dirty="0" err="1" smtClean="0">
                <a:solidFill>
                  <a:srgbClr val="0070C0"/>
                </a:solidFill>
              </a:rPr>
              <a:t>SMI</a:t>
            </a:r>
            <a:r>
              <a:rPr lang="en-US" sz="1200" i="1" dirty="0" smtClean="0">
                <a:solidFill>
                  <a:srgbClr val="0070C0"/>
                </a:solidFill>
              </a:rPr>
              <a:t> 2 (Scalable </a:t>
            </a:r>
            <a:r>
              <a:rPr lang="en-US" sz="1200" i="1" dirty="0">
                <a:solidFill>
                  <a:srgbClr val="0070C0"/>
                </a:solidFill>
              </a:rPr>
              <a:t>Memory </a:t>
            </a:r>
            <a:r>
              <a:rPr lang="en-US" sz="1200" i="1" dirty="0" smtClean="0">
                <a:solidFill>
                  <a:srgbClr val="0070C0"/>
                </a:solidFill>
              </a:rPr>
              <a:t>Interface 2 in the </a:t>
            </a:r>
            <a:r>
              <a:rPr lang="en-US" sz="1200" i="1" dirty="0" err="1" smtClean="0">
                <a:solidFill>
                  <a:srgbClr val="0070C0"/>
                </a:solidFill>
              </a:rPr>
              <a:t>Brickland</a:t>
            </a:r>
            <a:r>
              <a:rPr lang="en-US" sz="1200" i="1" dirty="0" smtClean="0">
                <a:solidFill>
                  <a:srgbClr val="0070C0"/>
                </a:solidFill>
              </a:rPr>
              <a:t> platform</a:t>
            </a:r>
          </a:p>
          <a:p>
            <a:pPr>
              <a:spcAft>
                <a:spcPts val="300"/>
              </a:spcAft>
            </a:pPr>
            <a:r>
              <a:rPr lang="en-US" sz="1200" i="1" dirty="0" smtClean="0">
                <a:solidFill>
                  <a:srgbClr val="0070C0"/>
                </a:solidFill>
              </a:rPr>
              <a:t>that targets the </a:t>
            </a:r>
            <a:r>
              <a:rPr lang="en-US" sz="1200" i="1" dirty="0"/>
              <a:t>Ivy </a:t>
            </a:r>
            <a:r>
              <a:rPr lang="en-US" sz="1200" i="1" dirty="0" smtClean="0"/>
              <a:t>Bridge-EX/Haswell-EX/Broadwell-EX processors.</a:t>
            </a:r>
          </a:p>
          <a:p>
            <a:pPr lvl="0" algn="ctr">
              <a:spcAft>
                <a:spcPts val="300"/>
              </a:spcAft>
            </a:pPr>
            <a:r>
              <a:rPr lang="en-US" sz="1200" i="1" dirty="0" smtClean="0">
                <a:solidFill>
                  <a:srgbClr val="000000"/>
                </a:solidFill>
                <a:latin typeface="Verdana"/>
              </a:rPr>
              <a:t>(</a:t>
            </a:r>
            <a:r>
              <a:rPr lang="en-US" sz="1200" i="1" dirty="0">
                <a:solidFill>
                  <a:srgbClr val="000000"/>
                </a:solidFill>
                <a:latin typeface="Verdana"/>
              </a:rPr>
              <a:t>2014-2016)</a:t>
            </a:r>
          </a:p>
          <a:p>
            <a:pPr lvl="0" algn="ctr">
              <a:spcAft>
                <a:spcPts val="400"/>
              </a:spcAft>
            </a:pPr>
            <a:r>
              <a:rPr lang="en-US" sz="1200" i="1" dirty="0">
                <a:solidFill>
                  <a:srgbClr val="000000"/>
                </a:solidFill>
                <a:latin typeface="Verdana"/>
              </a:rPr>
              <a:t> (for up to </a:t>
            </a:r>
            <a:r>
              <a:rPr lang="en-US" sz="1200" i="1" dirty="0" err="1">
                <a:solidFill>
                  <a:srgbClr val="000000"/>
                </a:solidFill>
                <a:latin typeface="Verdana"/>
              </a:rPr>
              <a:t>15C</a:t>
            </a:r>
            <a:r>
              <a:rPr lang="en-US" sz="1200" i="1" dirty="0">
                <a:solidFill>
                  <a:srgbClr val="000000"/>
                </a:solidFill>
                <a:latin typeface="Verdana"/>
              </a:rPr>
              <a:t>/</a:t>
            </a:r>
            <a:r>
              <a:rPr lang="en-US" sz="1200" i="1" dirty="0" err="1">
                <a:solidFill>
                  <a:srgbClr val="000000"/>
                </a:solidFill>
                <a:latin typeface="Verdana"/>
              </a:rPr>
              <a:t>18C</a:t>
            </a:r>
            <a:r>
              <a:rPr lang="en-US" sz="1200" i="1" dirty="0">
                <a:solidFill>
                  <a:srgbClr val="000000"/>
                </a:solidFill>
                <a:latin typeface="Verdana"/>
              </a:rPr>
              <a:t>/</a:t>
            </a:r>
            <a:r>
              <a:rPr lang="en-US" sz="1200" i="1" dirty="0" err="1">
                <a:solidFill>
                  <a:srgbClr val="000000"/>
                </a:solidFill>
                <a:latin typeface="Verdana"/>
              </a:rPr>
              <a:t>24C</a:t>
            </a:r>
            <a:r>
              <a:rPr lang="en-US" sz="1200" i="1" dirty="0" smtClean="0">
                <a:solidFill>
                  <a:srgbClr val="000000"/>
                </a:solidFill>
                <a:latin typeface="Verdana"/>
              </a:rPr>
              <a:t>)</a:t>
            </a:r>
            <a:endParaRPr lang="en-US" sz="1200" i="1" dirty="0">
              <a:solidFill>
                <a:srgbClr val="0070C0"/>
              </a:solidFill>
            </a:endParaRPr>
          </a:p>
        </p:txBody>
      </p:sp>
      <p:sp>
        <p:nvSpPr>
          <p:cNvPr id="20" name="TextBox 19"/>
          <p:cNvSpPr txBox="1"/>
          <p:nvPr/>
        </p:nvSpPr>
        <p:spPr>
          <a:xfrm>
            <a:off x="1057838" y="2734608"/>
            <a:ext cx="845103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i="1" dirty="0" smtClean="0"/>
              <a:t>Example</a:t>
            </a:r>
            <a:endParaRPr lang="en-US" sz="1200" i="1" dirty="0"/>
          </a:p>
        </p:txBody>
      </p:sp>
      <p:sp>
        <p:nvSpPr>
          <p:cNvPr id="21" name="TextBox 20"/>
          <p:cNvSpPr txBox="1"/>
          <p:nvPr/>
        </p:nvSpPr>
        <p:spPr>
          <a:xfrm>
            <a:off x="1490698" y="2043959"/>
            <a:ext cx="6219010" cy="69762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200" dirty="0" smtClean="0"/>
              <a:t>There is a need for an </a:t>
            </a:r>
            <a:r>
              <a:rPr lang="en-US" sz="1200" dirty="0" smtClean="0">
                <a:solidFill>
                  <a:srgbClr val="0070C0"/>
                </a:solidFill>
              </a:rPr>
              <a:t>interface converter</a:t>
            </a:r>
            <a:r>
              <a:rPr lang="en-US" sz="1200" dirty="0" smtClean="0"/>
              <a:t>, called </a:t>
            </a:r>
            <a:r>
              <a:rPr lang="en-US" sz="1200" dirty="0" smtClean="0">
                <a:solidFill>
                  <a:srgbClr val="0070C0"/>
                </a:solidFill>
              </a:rPr>
              <a:t>Memory Buffer,(MB)</a:t>
            </a:r>
            <a:r>
              <a:rPr lang="en-US" sz="1200" dirty="0" smtClean="0"/>
              <a:t>,</a:t>
            </a:r>
          </a:p>
          <a:p>
            <a:pPr algn="ctr">
              <a:spcAft>
                <a:spcPts val="400"/>
              </a:spcAft>
            </a:pPr>
            <a:r>
              <a:rPr lang="en-US" sz="1200" dirty="0" smtClean="0"/>
              <a:t>between the low-line-count parallel interface and the standard DDR interface.</a:t>
            </a:r>
          </a:p>
          <a:p>
            <a:pPr algn="ctr"/>
            <a:r>
              <a:rPr lang="en-US" sz="1200" dirty="0" smtClean="0"/>
              <a:t>The </a:t>
            </a:r>
            <a:r>
              <a:rPr lang="en-US" sz="1200" dirty="0" err="1" smtClean="0">
                <a:solidFill>
                  <a:srgbClr val="0070C0"/>
                </a:solidFill>
              </a:rPr>
              <a:t>MBs</a:t>
            </a:r>
            <a:r>
              <a:rPr lang="en-US" sz="1200" dirty="0" smtClean="0"/>
              <a:t> are placed either </a:t>
            </a:r>
            <a:r>
              <a:rPr lang="en-US" sz="1200" dirty="0" smtClean="0">
                <a:solidFill>
                  <a:srgbClr val="0070C0"/>
                </a:solidFill>
              </a:rPr>
              <a:t>onto the mainboard </a:t>
            </a:r>
            <a:r>
              <a:rPr lang="en-US" sz="1200" dirty="0" smtClean="0"/>
              <a:t>or riser cards.</a:t>
            </a:r>
            <a:endParaRPr lang="en-US" sz="1200" dirty="0"/>
          </a:p>
        </p:txBody>
      </p:sp>
      <p:sp>
        <p:nvSpPr>
          <p:cNvPr id="26" name="TextBox 25"/>
          <p:cNvSpPr txBox="1"/>
          <p:nvPr/>
        </p:nvSpPr>
        <p:spPr>
          <a:xfrm>
            <a:off x="8814338" y="6534345"/>
            <a:ext cx="34817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>
                <a:solidFill>
                  <a:srgbClr val="FF0000"/>
                </a:solidFill>
                <a:latin typeface="+mj-lt"/>
              </a:rPr>
              <a:t>*</a:t>
            </a:r>
          </a:p>
        </p:txBody>
      </p:sp>
    </p:spTree>
    <p:extLst>
      <p:ext uri="{BB962C8B-B14F-4D97-AF65-F5344CB8AC3E}">
        <p14:creationId xmlns:p14="http://schemas.microsoft.com/office/powerpoint/2010/main" val="123939237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9" grpId="0"/>
      <p:bldP spid="19" grpId="0"/>
      <p:bldP spid="20" grpId="0"/>
      <p:bldP spid="21" grpId="0"/>
    </p:bldLst>
  </p:timing>
</p:sld>
</file>

<file path=ppt/slides/slide1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3474" name="Text Box 179"/>
          <p:cNvSpPr txBox="1">
            <a:spLocks noChangeArrowheads="1"/>
          </p:cNvSpPr>
          <p:nvPr/>
        </p:nvSpPr>
        <p:spPr bwMode="auto">
          <a:xfrm>
            <a:off x="3558054" y="6180218"/>
            <a:ext cx="1935163" cy="260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100" dirty="0">
                <a:latin typeface="Verdana" pitchFamily="34" charset="0"/>
              </a:rPr>
              <a:t>ME: Management Engine</a:t>
            </a:r>
          </a:p>
        </p:txBody>
      </p:sp>
      <p:sp>
        <p:nvSpPr>
          <p:cNvPr id="183483" name="TextBox 3"/>
          <p:cNvSpPr txBox="1">
            <a:spLocks noChangeArrowheads="1"/>
          </p:cNvSpPr>
          <p:nvPr/>
        </p:nvSpPr>
        <p:spPr bwMode="auto">
          <a:xfrm>
            <a:off x="3641725" y="5622738"/>
            <a:ext cx="1794081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chemeClr val="tx1"/>
                </a:solidFill>
                <a:latin typeface="Verdana" pitchFamily="34" charset="0"/>
                <a:cs typeface="Times New Roman" pitchFamily="18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Verdana" pitchFamily="34" charset="0"/>
                <a:cs typeface="Times New Roman" pitchFamily="18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Verdana" pitchFamily="34" charset="0"/>
                <a:cs typeface="Times New Roman" pitchFamily="18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Verdana" pitchFamily="34" charset="0"/>
                <a:cs typeface="Times New Roman" pitchFamily="18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Verdana" pitchFamily="34" charset="0"/>
                <a:cs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  <a:cs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  <a:cs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  <a:cs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  <a:cs typeface="Times New Roman" pitchFamily="18" charset="0"/>
              </a:defRPr>
            </a:lvl9pPr>
          </a:lstStyle>
          <a:p>
            <a:pPr eaLnBrk="1" hangingPunct="1"/>
            <a:r>
              <a:rPr lang="en-US" altLang="en-US" sz="1100" dirty="0" smtClean="0"/>
              <a:t>3 x QPI up to 8.0 </a:t>
            </a:r>
            <a:r>
              <a:rPr lang="en-US" altLang="en-US" sz="1100" dirty="0"/>
              <a:t>GT/s</a:t>
            </a:r>
          </a:p>
        </p:txBody>
      </p:sp>
      <p:sp>
        <p:nvSpPr>
          <p:cNvPr id="187" name="Text Box 90"/>
          <p:cNvSpPr txBox="1">
            <a:spLocks noChangeArrowheads="1"/>
          </p:cNvSpPr>
          <p:nvPr/>
        </p:nvSpPr>
        <p:spPr bwMode="auto">
          <a:xfrm>
            <a:off x="5473701" y="5083578"/>
            <a:ext cx="3765212" cy="177330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lnSpc>
                <a:spcPct val="80000"/>
              </a:lnSpc>
              <a:spcBef>
                <a:spcPct val="0"/>
              </a:spcBef>
              <a:spcAft>
                <a:spcPts val="200"/>
              </a:spcAft>
              <a:buFontTx/>
              <a:buNone/>
            </a:pPr>
            <a:r>
              <a:rPr lang="en-US" altLang="en-US" sz="1100" dirty="0" smtClean="0">
                <a:solidFill>
                  <a:srgbClr val="FF0000"/>
                </a:solidFill>
                <a:latin typeface="Verdana" pitchFamily="34" charset="0"/>
              </a:rPr>
              <a:t>SMI2: Scalable Memory Interface 2</a:t>
            </a:r>
          </a:p>
          <a:p>
            <a:pPr algn="ctr" eaLnBrk="1" hangingPunct="1">
              <a:lnSpc>
                <a:spcPct val="80000"/>
              </a:lnSpc>
              <a:spcBef>
                <a:spcPct val="0"/>
              </a:spcBef>
              <a:buFontTx/>
              <a:buNone/>
            </a:pPr>
            <a:r>
              <a:rPr lang="en-US" altLang="en-US" sz="1100" dirty="0" smtClean="0">
                <a:solidFill>
                  <a:srgbClr val="0070C0"/>
                </a:solidFill>
                <a:latin typeface="Verdana" pitchFamily="34" charset="0"/>
              </a:rPr>
              <a:t>(Parallel 64 bit VMSE data link </a:t>
            </a:r>
            <a:r>
              <a:rPr lang="en-US" altLang="en-US" sz="1100" dirty="0">
                <a:solidFill>
                  <a:srgbClr val="0070C0"/>
                </a:solidFill>
                <a:latin typeface="Verdana" pitchFamily="34" charset="0"/>
              </a:rPr>
              <a:t>between </a:t>
            </a:r>
            <a:endParaRPr lang="en-US" altLang="en-US" sz="1100" dirty="0" smtClean="0">
              <a:solidFill>
                <a:srgbClr val="0070C0"/>
              </a:solidFill>
              <a:latin typeface="Verdana" pitchFamily="34" charset="0"/>
            </a:endParaRPr>
          </a:p>
          <a:p>
            <a:pPr algn="ctr" eaLnBrk="1" hangingPunct="1">
              <a:lnSpc>
                <a:spcPct val="80000"/>
              </a:lnSpc>
              <a:spcBef>
                <a:spcPct val="0"/>
              </a:spcBef>
              <a:spcAft>
                <a:spcPts val="300"/>
              </a:spcAft>
              <a:buFontTx/>
              <a:buNone/>
            </a:pPr>
            <a:r>
              <a:rPr lang="en-US" altLang="en-US" sz="1100" dirty="0" smtClean="0">
                <a:solidFill>
                  <a:srgbClr val="0070C0"/>
                </a:solidFill>
                <a:latin typeface="Verdana" pitchFamily="34" charset="0"/>
              </a:rPr>
              <a:t> the </a:t>
            </a:r>
            <a:r>
              <a:rPr lang="en-US" altLang="en-US" sz="1100" dirty="0">
                <a:solidFill>
                  <a:srgbClr val="0070C0"/>
                </a:solidFill>
                <a:latin typeface="Verdana" pitchFamily="34" charset="0"/>
              </a:rPr>
              <a:t>processor </a:t>
            </a:r>
            <a:r>
              <a:rPr lang="en-US" altLang="en-US" sz="1100" dirty="0" smtClean="0">
                <a:solidFill>
                  <a:srgbClr val="0070C0"/>
                </a:solidFill>
                <a:latin typeface="Verdana" pitchFamily="34" charset="0"/>
              </a:rPr>
              <a:t>and the SMB)</a:t>
            </a:r>
            <a:endParaRPr lang="en-US" altLang="en-US" sz="1100" dirty="0">
              <a:solidFill>
                <a:srgbClr val="0070C0"/>
              </a:solidFill>
              <a:latin typeface="Verdana" pitchFamily="34" charset="0"/>
            </a:endParaRP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 dirty="0">
                <a:latin typeface="Verdana" pitchFamily="34" charset="0"/>
              </a:rPr>
              <a:t>SMB: Scalable Memory </a:t>
            </a:r>
            <a:r>
              <a:rPr lang="en-US" altLang="en-US" sz="1100" dirty="0" smtClean="0">
                <a:latin typeface="Verdana" pitchFamily="34" charset="0"/>
              </a:rPr>
              <a:t>Buffer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 dirty="0" smtClean="0">
                <a:latin typeface="Verdana" pitchFamily="34" charset="0"/>
              </a:rPr>
              <a:t>(C102/C104: Jordan Creek)</a:t>
            </a:r>
            <a:endParaRPr lang="en-US" altLang="en-US" sz="1100" dirty="0">
              <a:latin typeface="Verdana" pitchFamily="34" charset="0"/>
            </a:endParaRP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 dirty="0" smtClean="0">
                <a:latin typeface="Verdana" pitchFamily="34" charset="0"/>
              </a:rPr>
              <a:t>(Performs conversion between the 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 dirty="0" smtClean="0">
                <a:latin typeface="Verdana" pitchFamily="34" charset="0"/>
              </a:rPr>
              <a:t>parallel SMI2 and the parallel </a:t>
            </a:r>
          </a:p>
          <a:p>
            <a:pPr algn="ctr" eaLnBrk="1" hangingPunct="1">
              <a:spcBef>
                <a:spcPct val="0"/>
              </a:spcBef>
              <a:spcAft>
                <a:spcPts val="300"/>
              </a:spcAft>
              <a:buFontTx/>
              <a:buNone/>
            </a:pPr>
            <a:r>
              <a:rPr lang="en-US" altLang="en-US" sz="1100" dirty="0" err="1" smtClean="0">
                <a:latin typeface="Verdana" pitchFamily="34" charset="0"/>
              </a:rPr>
              <a:t>DDR3-DIMM</a:t>
            </a:r>
            <a:r>
              <a:rPr lang="en-US" altLang="en-US" sz="1100" dirty="0" smtClean="0">
                <a:latin typeface="Verdana" pitchFamily="34" charset="0"/>
              </a:rPr>
              <a:t> or </a:t>
            </a:r>
            <a:r>
              <a:rPr lang="en-US" altLang="en-US" sz="1100" dirty="0" err="1" smtClean="0">
                <a:latin typeface="Verdana" pitchFamily="34" charset="0"/>
              </a:rPr>
              <a:t>DDR4-DIMM</a:t>
            </a:r>
            <a:r>
              <a:rPr lang="en-US" altLang="en-US" sz="1100" dirty="0" smtClean="0">
                <a:latin typeface="Verdana" pitchFamily="34" charset="0"/>
              </a:rPr>
              <a:t> interfaces)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 dirty="0" smtClean="0">
                <a:latin typeface="Verdana" pitchFamily="34" charset="0"/>
              </a:rPr>
              <a:t>C102: 2 DIMMs/channel 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 dirty="0" smtClean="0">
                <a:latin typeface="Verdana" pitchFamily="34" charset="0"/>
              </a:rPr>
              <a:t>C104: 3 DIMMs/channel</a:t>
            </a:r>
            <a:endParaRPr lang="en-US" altLang="en-US" sz="1100" dirty="0">
              <a:latin typeface="Verdana" pitchFamily="34" charset="0"/>
            </a:endParaRPr>
          </a:p>
        </p:txBody>
      </p:sp>
      <p:sp>
        <p:nvSpPr>
          <p:cNvPr id="241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pPr eaLnBrk="1" hangingPunct="1"/>
            <a:r>
              <a:rPr lang="en-US" altLang="en-US" sz="1600" dirty="0">
                <a:solidFill>
                  <a:srgbClr val="FFFFFF"/>
                </a:solidFill>
                <a:latin typeface="Verdana" pitchFamily="34" charset="0"/>
              </a:rPr>
              <a:t>2.3 Overview of the evolution of </a:t>
            </a:r>
            <a:r>
              <a:rPr lang="en-US" altLang="en-US" sz="1600" dirty="0" smtClean="0">
                <a:solidFill>
                  <a:srgbClr val="FFFFFF"/>
                </a:solidFill>
                <a:latin typeface="Verdana" pitchFamily="34" charset="0"/>
              </a:rPr>
              <a:t>high-end </a:t>
            </a:r>
            <a:r>
              <a:rPr lang="en-US" altLang="en-US" sz="1600" dirty="0">
                <a:solidFill>
                  <a:srgbClr val="FFFFFF"/>
                </a:solidFill>
                <a:latin typeface="Verdana" pitchFamily="34" charset="0"/>
              </a:rPr>
              <a:t>server platforms </a:t>
            </a:r>
            <a:r>
              <a:rPr lang="en-US" altLang="en-US" sz="1600" dirty="0" smtClean="0">
                <a:solidFill>
                  <a:srgbClr val="FFFFFF"/>
                </a:solidFill>
                <a:latin typeface="Verdana" pitchFamily="34" charset="0"/>
              </a:rPr>
              <a:t>(10)</a:t>
            </a:r>
            <a:endParaRPr lang="en-US" altLang="en-US" sz="1600" dirty="0" smtClean="0"/>
          </a:p>
        </p:txBody>
      </p:sp>
      <p:sp>
        <p:nvSpPr>
          <p:cNvPr id="231" name="Szövegdoboz 31"/>
          <p:cNvSpPr txBox="1">
            <a:spLocks noChangeArrowheads="1"/>
          </p:cNvSpPr>
          <p:nvPr/>
        </p:nvSpPr>
        <p:spPr bwMode="auto">
          <a:xfrm>
            <a:off x="-344338" y="5388661"/>
            <a:ext cx="4389974" cy="6001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 dirty="0" smtClean="0">
                <a:latin typeface="Verdana" pitchFamily="34" charset="0"/>
              </a:rPr>
              <a:t>Ivy Bridge-EX: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 dirty="0" smtClean="0">
                <a:latin typeface="Verdana" pitchFamily="34" charset="0"/>
              </a:rPr>
              <a:t>Up to </a:t>
            </a:r>
            <a:r>
              <a:rPr lang="hu-HU" altLang="en-US" sz="1100" dirty="0" smtClean="0">
                <a:latin typeface="Verdana" pitchFamily="34" charset="0"/>
              </a:rPr>
              <a:t>DDR</a:t>
            </a:r>
            <a:r>
              <a:rPr lang="en-US" altLang="en-US" sz="1100" dirty="0" smtClean="0">
                <a:latin typeface="Verdana" pitchFamily="34" charset="0"/>
              </a:rPr>
              <a:t>3-1600 in lockstep mode and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 dirty="0" smtClean="0">
                <a:latin typeface="Verdana" pitchFamily="34" charset="0"/>
              </a:rPr>
              <a:t>up to DDR3-1333 in independent channel mode</a:t>
            </a:r>
            <a:endParaRPr lang="hu-HU" altLang="en-US" sz="1100" dirty="0">
              <a:latin typeface="Verdana" pitchFamily="34" charset="0"/>
            </a:endParaRPr>
          </a:p>
        </p:txBody>
      </p:sp>
      <p:grpSp>
        <p:nvGrpSpPr>
          <p:cNvPr id="34" name="Group 33"/>
          <p:cNvGrpSpPr/>
          <p:nvPr/>
        </p:nvGrpSpPr>
        <p:grpSpPr>
          <a:xfrm>
            <a:off x="-23024" y="1080223"/>
            <a:ext cx="9090944" cy="4115358"/>
            <a:chOff x="-23024" y="1080223"/>
            <a:chExt cx="9090944" cy="4115358"/>
          </a:xfrm>
        </p:grpSpPr>
        <p:sp>
          <p:nvSpPr>
            <p:cNvPr id="183475" name="Rectangle 180"/>
            <p:cNvSpPr>
              <a:spLocks noChangeArrowheads="1"/>
            </p:cNvSpPr>
            <p:nvPr/>
          </p:nvSpPr>
          <p:spPr bwMode="auto">
            <a:xfrm>
              <a:off x="2869778" y="1080223"/>
              <a:ext cx="3652981" cy="4573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eaLnBrk="1" hangingPunct="1">
                <a:lnSpc>
                  <a:spcPct val="85000"/>
                </a:lnSpc>
                <a:spcBef>
                  <a:spcPct val="0"/>
                </a:spcBef>
                <a:spcAft>
                  <a:spcPts val="100"/>
                </a:spcAft>
                <a:buFontTx/>
                <a:buNone/>
              </a:pPr>
              <a:r>
                <a:rPr lang="en-US" altLang="en-US" sz="1100" i="1" dirty="0" smtClean="0">
                  <a:solidFill>
                    <a:srgbClr val="000000"/>
                  </a:solidFill>
                  <a:latin typeface="Verdana" pitchFamily="34" charset="0"/>
                </a:rPr>
                <a:t>Xeon </a:t>
              </a:r>
              <a:r>
                <a:rPr lang="en-US" altLang="en-US" sz="1100" i="1" dirty="0" err="1" smtClean="0">
                  <a:solidFill>
                    <a:srgbClr val="000000"/>
                  </a:solidFill>
                  <a:latin typeface="Verdana" pitchFamily="34" charset="0"/>
                </a:rPr>
                <a:t>E7</a:t>
              </a:r>
              <a:r>
                <a:rPr lang="en-US" altLang="en-US" sz="1100" i="1" dirty="0" smtClean="0">
                  <a:solidFill>
                    <a:srgbClr val="000000"/>
                  </a:solidFill>
                  <a:latin typeface="Verdana" pitchFamily="34" charset="0"/>
                </a:rPr>
                <a:t>-8800 </a:t>
              </a:r>
              <a:r>
                <a:rPr lang="en-US" altLang="en-US" sz="1100" i="1" dirty="0" err="1" smtClean="0">
                  <a:solidFill>
                    <a:srgbClr val="000000"/>
                  </a:solidFill>
                  <a:latin typeface="Verdana" pitchFamily="34" charset="0"/>
                </a:rPr>
                <a:t>v2</a:t>
              </a:r>
              <a:r>
                <a:rPr lang="en-US" altLang="en-US" sz="1100" i="1" dirty="0" smtClean="0">
                  <a:solidFill>
                    <a:srgbClr val="000000"/>
                  </a:solidFill>
                  <a:latin typeface="Verdana" pitchFamily="34" charset="0"/>
                </a:rPr>
                <a:t>  /  </a:t>
              </a:r>
              <a:r>
                <a:rPr lang="en-US" altLang="en-US" sz="1100" i="1" dirty="0" err="1" smtClean="0">
                  <a:solidFill>
                    <a:srgbClr val="000000"/>
                  </a:solidFill>
                  <a:latin typeface="Verdana" pitchFamily="34" charset="0"/>
                </a:rPr>
                <a:t>E7</a:t>
              </a:r>
              <a:r>
                <a:rPr lang="en-US" altLang="en-US" sz="1100" i="1" dirty="0" smtClean="0">
                  <a:solidFill>
                    <a:srgbClr val="000000"/>
                  </a:solidFill>
                  <a:latin typeface="Verdana" pitchFamily="34" charset="0"/>
                </a:rPr>
                <a:t>-8800 </a:t>
              </a:r>
              <a:r>
                <a:rPr lang="en-US" altLang="en-US" sz="1100" i="1" dirty="0" err="1" smtClean="0">
                  <a:solidFill>
                    <a:srgbClr val="000000"/>
                  </a:solidFill>
                  <a:latin typeface="Verdana" pitchFamily="34" charset="0"/>
                </a:rPr>
                <a:t>v3</a:t>
              </a:r>
              <a:r>
                <a:rPr lang="en-US" altLang="en-US" sz="1100" i="1" dirty="0" smtClean="0">
                  <a:solidFill>
                    <a:srgbClr val="000000"/>
                  </a:solidFill>
                  <a:latin typeface="Verdana" pitchFamily="34" charset="0"/>
                </a:rPr>
                <a:t>  /  </a:t>
              </a:r>
              <a:r>
                <a:rPr lang="en-US" altLang="en-US" sz="1100" i="1" dirty="0" err="1" smtClean="0">
                  <a:solidFill>
                    <a:srgbClr val="000000"/>
                  </a:solidFill>
                  <a:latin typeface="Verdana" pitchFamily="34" charset="0"/>
                </a:rPr>
                <a:t>E7</a:t>
              </a:r>
              <a:r>
                <a:rPr lang="en-US" altLang="en-US" sz="1100" i="1" dirty="0" smtClean="0">
                  <a:solidFill>
                    <a:srgbClr val="000000"/>
                  </a:solidFill>
                  <a:latin typeface="Verdana" pitchFamily="34" charset="0"/>
                </a:rPr>
                <a:t>-8800 </a:t>
              </a:r>
              <a:r>
                <a:rPr lang="en-US" altLang="en-US" sz="1100" i="1" dirty="0" err="1" smtClean="0">
                  <a:solidFill>
                    <a:srgbClr val="000000"/>
                  </a:solidFill>
                  <a:latin typeface="Verdana" pitchFamily="34" charset="0"/>
                </a:rPr>
                <a:t>v4</a:t>
              </a:r>
              <a:endParaRPr lang="en-US" altLang="en-US" sz="1100" i="1" dirty="0">
                <a:solidFill>
                  <a:srgbClr val="000000"/>
                </a:solidFill>
                <a:latin typeface="Verdana" pitchFamily="34" charset="0"/>
              </a:endParaRPr>
            </a:p>
            <a:p>
              <a:pPr eaLnBrk="1" hangingPunct="1">
                <a:lnSpc>
                  <a:spcPct val="85000"/>
                </a:lnSpc>
                <a:spcBef>
                  <a:spcPct val="0"/>
                </a:spcBef>
                <a:spcAft>
                  <a:spcPts val="100"/>
                </a:spcAft>
                <a:buFontTx/>
                <a:buNone/>
              </a:pPr>
              <a:r>
                <a:rPr lang="en-US" altLang="en-US" sz="1100" i="1" dirty="0" smtClean="0">
                  <a:solidFill>
                    <a:srgbClr val="000000"/>
                  </a:solidFill>
                  <a:latin typeface="Verdana" pitchFamily="34" charset="0"/>
                </a:rPr>
                <a:t> </a:t>
              </a:r>
              <a:r>
                <a:rPr lang="hu-HU" altLang="en-US" sz="1100" i="1" dirty="0" smtClean="0">
                  <a:solidFill>
                    <a:srgbClr val="000000"/>
                  </a:solidFill>
                  <a:latin typeface="Verdana" pitchFamily="34" charset="0"/>
                </a:rPr>
                <a:t>(</a:t>
              </a:r>
              <a:r>
                <a:rPr lang="en-US" altLang="en-US" sz="1100" i="1" dirty="0" smtClean="0">
                  <a:solidFill>
                    <a:srgbClr val="000000"/>
                  </a:solidFill>
                  <a:latin typeface="Verdana" pitchFamily="34" charset="0"/>
                </a:rPr>
                <a:t>Ivy Bridge-EX</a:t>
              </a:r>
              <a:r>
                <a:rPr lang="hu-HU" altLang="en-US" sz="1100" i="1" dirty="0" smtClean="0">
                  <a:solidFill>
                    <a:srgbClr val="000000"/>
                  </a:solidFill>
                  <a:latin typeface="Verdana" pitchFamily="34" charset="0"/>
                </a:rPr>
                <a:t>)</a:t>
              </a:r>
              <a:r>
                <a:rPr lang="en-US" altLang="en-US" sz="1100" i="1" dirty="0" smtClean="0">
                  <a:solidFill>
                    <a:srgbClr val="000000"/>
                  </a:solidFill>
                  <a:latin typeface="Verdana" pitchFamily="34" charset="0"/>
                </a:rPr>
                <a:t>  /  (Haswell-EX)     (Broadwell-EX)</a:t>
              </a:r>
              <a:endParaRPr lang="en-US" altLang="en-US" sz="1100" i="1" dirty="0">
                <a:solidFill>
                  <a:srgbClr val="000000"/>
                </a:solidFill>
                <a:latin typeface="Verdana" pitchFamily="34" charset="0"/>
              </a:endParaRPr>
            </a:p>
            <a:p>
              <a:pPr eaLnBrk="1" hangingPunct="1">
                <a:lnSpc>
                  <a:spcPct val="85000"/>
                </a:lnSpc>
                <a:spcBef>
                  <a:spcPct val="0"/>
                </a:spcBef>
                <a:buFontTx/>
                <a:buNone/>
              </a:pPr>
              <a:r>
                <a:rPr lang="en-US" altLang="en-US" sz="1100" i="1" dirty="0" smtClean="0">
                  <a:solidFill>
                    <a:srgbClr val="000000"/>
                  </a:solidFill>
                  <a:latin typeface="Verdana" pitchFamily="34" charset="0"/>
                </a:rPr>
                <a:t>        </a:t>
              </a:r>
              <a:r>
                <a:rPr lang="en-US" altLang="en-US" sz="1100" i="1" dirty="0" err="1" smtClean="0">
                  <a:solidFill>
                    <a:srgbClr val="000000"/>
                  </a:solidFill>
                  <a:latin typeface="Verdana" pitchFamily="34" charset="0"/>
                </a:rPr>
                <a:t>15C</a:t>
              </a:r>
              <a:r>
                <a:rPr lang="en-US" altLang="en-US" sz="1100" i="1" dirty="0" smtClean="0">
                  <a:solidFill>
                    <a:srgbClr val="000000"/>
                  </a:solidFill>
                  <a:latin typeface="Verdana" pitchFamily="34" charset="0"/>
                </a:rPr>
                <a:t>                    </a:t>
              </a:r>
              <a:r>
                <a:rPr lang="en-US" altLang="en-US" sz="1100" i="1" dirty="0" err="1" smtClean="0">
                  <a:solidFill>
                    <a:srgbClr val="000000"/>
                  </a:solidFill>
                  <a:latin typeface="Verdana" pitchFamily="34" charset="0"/>
                </a:rPr>
                <a:t>18C</a:t>
              </a:r>
              <a:r>
                <a:rPr lang="en-US" altLang="en-US" sz="1100" i="1" dirty="0" smtClean="0">
                  <a:solidFill>
                    <a:srgbClr val="000000"/>
                  </a:solidFill>
                  <a:latin typeface="Verdana" pitchFamily="34" charset="0"/>
                </a:rPr>
                <a:t>                  </a:t>
              </a:r>
              <a:r>
                <a:rPr lang="en-US" altLang="en-US" sz="1100" i="1" dirty="0" err="1" smtClean="0">
                  <a:solidFill>
                    <a:srgbClr val="000000"/>
                  </a:solidFill>
                  <a:latin typeface="Verdana" pitchFamily="34" charset="0"/>
                </a:rPr>
                <a:t>24C</a:t>
              </a:r>
              <a:endParaRPr lang="en-US" altLang="en-US" sz="1100" i="1" dirty="0">
                <a:solidFill>
                  <a:srgbClr val="000000"/>
                </a:solidFill>
                <a:latin typeface="Verdana" pitchFamily="34" charset="0"/>
              </a:endParaRPr>
            </a:p>
          </p:txBody>
        </p:sp>
        <p:sp>
          <p:nvSpPr>
            <p:cNvPr id="183299" name="Téglalap 53"/>
            <p:cNvSpPr>
              <a:spLocks noChangeArrowheads="1"/>
            </p:cNvSpPr>
            <p:nvPr/>
          </p:nvSpPr>
          <p:spPr bwMode="auto">
            <a:xfrm>
              <a:off x="2729287" y="4619318"/>
              <a:ext cx="1473061" cy="576263"/>
            </a:xfrm>
            <a:prstGeom prst="rect">
              <a:avLst/>
            </a:prstGeom>
            <a:solidFill>
              <a:srgbClr val="3366FF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100" dirty="0">
                  <a:solidFill>
                    <a:schemeClr val="bg1"/>
                  </a:solidFill>
                  <a:latin typeface="Verdana" pitchFamily="34" charset="0"/>
                </a:rPr>
                <a:t> </a:t>
              </a:r>
              <a:r>
                <a:rPr lang="en-US" altLang="en-US" sz="1100" dirty="0" smtClean="0">
                  <a:solidFill>
                    <a:schemeClr val="bg1"/>
                  </a:solidFill>
                  <a:latin typeface="Verdana" pitchFamily="34" charset="0"/>
                </a:rPr>
                <a:t>C602J PCH</a:t>
              </a:r>
            </a:p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100" dirty="0" smtClean="0">
                  <a:solidFill>
                    <a:schemeClr val="bg1"/>
                  </a:solidFill>
                  <a:latin typeface="Verdana" pitchFamily="34" charset="0"/>
                </a:rPr>
                <a:t>(</a:t>
              </a:r>
              <a:r>
                <a:rPr lang="en-US" altLang="en-US" sz="1100" dirty="0" err="1" smtClean="0">
                  <a:solidFill>
                    <a:schemeClr val="bg1"/>
                  </a:solidFill>
                  <a:latin typeface="Verdana" pitchFamily="34" charset="0"/>
                </a:rPr>
                <a:t>Patsburg</a:t>
              </a:r>
              <a:r>
                <a:rPr lang="en-US" altLang="en-US" sz="1100" dirty="0" smtClean="0">
                  <a:solidFill>
                    <a:schemeClr val="bg1"/>
                  </a:solidFill>
                  <a:latin typeface="Verdana" pitchFamily="34" charset="0"/>
                </a:rPr>
                <a:t> J) </a:t>
              </a:r>
              <a:endParaRPr lang="hu-HU" altLang="en-US" sz="1100" dirty="0">
                <a:solidFill>
                  <a:schemeClr val="bg1"/>
                </a:solidFill>
                <a:latin typeface="Verdana" pitchFamily="34" charset="0"/>
              </a:endParaRPr>
            </a:p>
          </p:txBody>
        </p:sp>
        <p:cxnSp>
          <p:nvCxnSpPr>
            <p:cNvPr id="109" name="Egyenes összekötő 108"/>
            <p:cNvCxnSpPr/>
            <p:nvPr/>
          </p:nvCxnSpPr>
          <p:spPr>
            <a:xfrm flipH="1" flipV="1">
              <a:off x="4207361" y="2551731"/>
              <a:ext cx="589409" cy="926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3" name="Egyenes összekötő 112"/>
            <p:cNvCxnSpPr/>
            <p:nvPr/>
          </p:nvCxnSpPr>
          <p:spPr>
            <a:xfrm rot="10800000">
              <a:off x="4229957" y="3725556"/>
              <a:ext cx="589550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4" name="Egyenes összekötő 113"/>
            <p:cNvCxnSpPr/>
            <p:nvPr/>
          </p:nvCxnSpPr>
          <p:spPr>
            <a:xfrm flipH="1" flipV="1">
              <a:off x="4229957" y="2839731"/>
              <a:ext cx="503470" cy="604837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6" name="Egyenes összekötő 115"/>
            <p:cNvCxnSpPr/>
            <p:nvPr/>
          </p:nvCxnSpPr>
          <p:spPr>
            <a:xfrm flipH="1">
              <a:off x="4229957" y="2874656"/>
              <a:ext cx="503470" cy="587375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3304" name="Egyenes összekötő 118"/>
            <p:cNvCxnSpPr>
              <a:cxnSpLocks noChangeShapeType="1"/>
            </p:cNvCxnSpPr>
            <p:nvPr/>
          </p:nvCxnSpPr>
          <p:spPr bwMode="auto">
            <a:xfrm flipH="1" flipV="1">
              <a:off x="3470761" y="2839731"/>
              <a:ext cx="743" cy="584464"/>
            </a:xfrm>
            <a:prstGeom prst="line">
              <a:avLst/>
            </a:prstGeom>
            <a:noFill/>
            <a:ln w="9525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83305" name="Egyenes összekötő 119"/>
            <p:cNvCxnSpPr>
              <a:cxnSpLocks noChangeShapeType="1"/>
            </p:cNvCxnSpPr>
            <p:nvPr/>
          </p:nvCxnSpPr>
          <p:spPr bwMode="auto">
            <a:xfrm flipV="1">
              <a:off x="5556849" y="2852431"/>
              <a:ext cx="0" cy="584200"/>
            </a:xfrm>
            <a:prstGeom prst="line">
              <a:avLst/>
            </a:prstGeom>
            <a:noFill/>
            <a:ln w="9525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22" name="Egyenes összekötő 121"/>
            <p:cNvCxnSpPr/>
            <p:nvPr/>
          </p:nvCxnSpPr>
          <p:spPr>
            <a:xfrm rot="5400000" flipH="1" flipV="1">
              <a:off x="3142764" y="4356993"/>
              <a:ext cx="612000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83307" name="Szövegdoboz 70"/>
            <p:cNvSpPr txBox="1">
              <a:spLocks noChangeArrowheads="1"/>
            </p:cNvSpPr>
            <p:nvPr/>
          </p:nvSpPr>
          <p:spPr bwMode="auto">
            <a:xfrm>
              <a:off x="4265898" y="2166631"/>
              <a:ext cx="426718" cy="37446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lnSpc>
                  <a:spcPts val="1100"/>
                </a:lnSpc>
                <a:spcBef>
                  <a:spcPct val="0"/>
                </a:spcBef>
                <a:buFontTx/>
                <a:buNone/>
              </a:pPr>
              <a:r>
                <a:rPr lang="hu-HU" altLang="en-US" sz="1000" dirty="0" smtClean="0">
                  <a:latin typeface="Verdana" pitchFamily="34" charset="0"/>
                </a:rPr>
                <a:t>QPI</a:t>
              </a:r>
              <a:endParaRPr lang="en-US" altLang="en-US" sz="1000" dirty="0" smtClean="0">
                <a:latin typeface="Verdana" pitchFamily="34" charset="0"/>
              </a:endParaRPr>
            </a:p>
            <a:p>
              <a:pPr algn="ctr" eaLnBrk="1" hangingPunct="1">
                <a:lnSpc>
                  <a:spcPts val="1100"/>
                </a:lnSpc>
                <a:spcBef>
                  <a:spcPct val="0"/>
                </a:spcBef>
                <a:buFontTx/>
                <a:buNone/>
              </a:pPr>
              <a:r>
                <a:rPr lang="en-US" altLang="en-US" sz="1000" dirty="0" smtClean="0">
                  <a:latin typeface="Verdana" pitchFamily="34" charset="0"/>
                </a:rPr>
                <a:t>1.1</a:t>
              </a:r>
              <a:endParaRPr lang="hu-HU" altLang="en-US" sz="1000" dirty="0">
                <a:latin typeface="Verdana" pitchFamily="34" charset="0"/>
              </a:endParaRPr>
            </a:p>
          </p:txBody>
        </p:sp>
        <p:sp>
          <p:nvSpPr>
            <p:cNvPr id="183308" name="Szövegdoboz 70"/>
            <p:cNvSpPr txBox="1">
              <a:spLocks noChangeArrowheads="1"/>
            </p:cNvSpPr>
            <p:nvPr/>
          </p:nvSpPr>
          <p:spPr bwMode="auto">
            <a:xfrm>
              <a:off x="4252906" y="3750956"/>
              <a:ext cx="426718" cy="37446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lnSpc>
                  <a:spcPts val="1100"/>
                </a:lnSpc>
                <a:spcBef>
                  <a:spcPct val="0"/>
                </a:spcBef>
                <a:buFontTx/>
                <a:buNone/>
              </a:pPr>
              <a:r>
                <a:rPr lang="hu-HU" altLang="en-US" sz="1000" dirty="0" smtClean="0">
                  <a:latin typeface="Verdana" pitchFamily="34" charset="0"/>
                </a:rPr>
                <a:t>QPI</a:t>
              </a:r>
              <a:endParaRPr lang="en-US" altLang="en-US" sz="1000" dirty="0" smtClean="0">
                <a:latin typeface="Verdana" pitchFamily="34" charset="0"/>
              </a:endParaRPr>
            </a:p>
            <a:p>
              <a:pPr algn="ctr" eaLnBrk="1" hangingPunct="1">
                <a:lnSpc>
                  <a:spcPts val="1100"/>
                </a:lnSpc>
                <a:spcBef>
                  <a:spcPct val="0"/>
                </a:spcBef>
                <a:buFontTx/>
                <a:buNone/>
              </a:pPr>
              <a:r>
                <a:rPr lang="en-US" altLang="en-US" sz="1000" dirty="0" smtClean="0">
                  <a:latin typeface="Verdana" pitchFamily="34" charset="0"/>
                </a:rPr>
                <a:t>1.1</a:t>
              </a:r>
              <a:endParaRPr lang="hu-HU" altLang="en-US" sz="1000" dirty="0">
                <a:latin typeface="Verdana" pitchFamily="34" charset="0"/>
              </a:endParaRPr>
            </a:p>
          </p:txBody>
        </p:sp>
        <p:sp>
          <p:nvSpPr>
            <p:cNvPr id="183309" name="Szövegdoboz 70"/>
            <p:cNvSpPr txBox="1">
              <a:spLocks noChangeArrowheads="1"/>
            </p:cNvSpPr>
            <p:nvPr/>
          </p:nvSpPr>
          <p:spPr bwMode="auto">
            <a:xfrm>
              <a:off x="5558237" y="3017531"/>
              <a:ext cx="6874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hu-HU" altLang="en-US" sz="1000" dirty="0" smtClean="0">
                  <a:latin typeface="Verdana" pitchFamily="34" charset="0"/>
                </a:rPr>
                <a:t>QPI</a:t>
              </a:r>
              <a:r>
                <a:rPr lang="en-US" altLang="en-US" sz="1000" dirty="0" smtClean="0">
                  <a:latin typeface="Verdana" pitchFamily="34" charset="0"/>
                </a:rPr>
                <a:t> 1.1</a:t>
              </a:r>
              <a:endParaRPr lang="hu-HU" altLang="en-US" sz="1000" dirty="0">
                <a:latin typeface="Verdana" pitchFamily="34" charset="0"/>
              </a:endParaRPr>
            </a:p>
          </p:txBody>
        </p:sp>
        <p:sp>
          <p:nvSpPr>
            <p:cNvPr id="183310" name="Szövegdoboz 70"/>
            <p:cNvSpPr txBox="1">
              <a:spLocks noChangeArrowheads="1"/>
            </p:cNvSpPr>
            <p:nvPr/>
          </p:nvSpPr>
          <p:spPr bwMode="auto">
            <a:xfrm>
              <a:off x="2805383" y="3014356"/>
              <a:ext cx="6874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hu-HU" altLang="en-US" sz="1000" dirty="0" smtClean="0">
                  <a:latin typeface="Verdana" pitchFamily="34" charset="0"/>
                </a:rPr>
                <a:t>QPI</a:t>
              </a:r>
              <a:r>
                <a:rPr lang="en-US" altLang="en-US" sz="1000" dirty="0" smtClean="0">
                  <a:latin typeface="Verdana" pitchFamily="34" charset="0"/>
                </a:rPr>
                <a:t> 1.1</a:t>
              </a:r>
              <a:endParaRPr lang="hu-HU" altLang="en-US" sz="1000" dirty="0">
                <a:latin typeface="Verdana" pitchFamily="34" charset="0"/>
              </a:endParaRPr>
            </a:p>
          </p:txBody>
        </p:sp>
        <p:sp>
          <p:nvSpPr>
            <p:cNvPr id="183311" name="Szövegdoboz 70"/>
            <p:cNvSpPr txBox="1">
              <a:spLocks noChangeArrowheads="1"/>
            </p:cNvSpPr>
            <p:nvPr/>
          </p:nvSpPr>
          <p:spPr bwMode="auto">
            <a:xfrm>
              <a:off x="3820447" y="3019118"/>
              <a:ext cx="6874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hu-HU" altLang="en-US" sz="1000" dirty="0" smtClean="0">
                  <a:latin typeface="Verdana" pitchFamily="34" charset="0"/>
                </a:rPr>
                <a:t>QPI</a:t>
              </a:r>
              <a:r>
                <a:rPr lang="en-US" altLang="en-US" sz="1000" dirty="0" smtClean="0">
                  <a:latin typeface="Verdana" pitchFamily="34" charset="0"/>
                </a:rPr>
                <a:t> 1.1</a:t>
              </a:r>
              <a:endParaRPr lang="hu-HU" altLang="en-US" sz="1000" dirty="0">
                <a:latin typeface="Verdana" pitchFamily="34" charset="0"/>
              </a:endParaRPr>
            </a:p>
          </p:txBody>
        </p:sp>
        <p:sp>
          <p:nvSpPr>
            <p:cNvPr id="183312" name="Szövegdoboz 70"/>
            <p:cNvSpPr txBox="1">
              <a:spLocks noChangeArrowheads="1"/>
            </p:cNvSpPr>
            <p:nvPr/>
          </p:nvSpPr>
          <p:spPr bwMode="auto">
            <a:xfrm>
              <a:off x="4585399" y="3019118"/>
              <a:ext cx="6874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hu-HU" altLang="en-US" sz="1000" dirty="0" smtClean="0">
                  <a:latin typeface="Verdana" pitchFamily="34" charset="0"/>
                </a:rPr>
                <a:t>QPI</a:t>
              </a:r>
              <a:r>
                <a:rPr lang="en-US" altLang="en-US" sz="1000" dirty="0" smtClean="0">
                  <a:latin typeface="Verdana" pitchFamily="34" charset="0"/>
                </a:rPr>
                <a:t> 1.1</a:t>
              </a:r>
              <a:endParaRPr lang="hu-HU" altLang="en-US" sz="1000" dirty="0">
                <a:latin typeface="Verdana" pitchFamily="34" charset="0"/>
              </a:endParaRPr>
            </a:p>
          </p:txBody>
        </p:sp>
        <p:sp>
          <p:nvSpPr>
            <p:cNvPr id="183313" name="Szövegdoboz 70"/>
            <p:cNvSpPr txBox="1">
              <a:spLocks noChangeArrowheads="1"/>
            </p:cNvSpPr>
            <p:nvPr/>
          </p:nvSpPr>
          <p:spPr bwMode="auto">
            <a:xfrm>
              <a:off x="3421485" y="4127193"/>
              <a:ext cx="738311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 dirty="0" smtClean="0">
                  <a:latin typeface="Verdana" pitchFamily="34" charset="0"/>
                </a:rPr>
                <a:t>DMI2</a:t>
              </a:r>
            </a:p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 dirty="0">
                  <a:latin typeface="Verdana" pitchFamily="34" charset="0"/>
                </a:rPr>
                <a:t>4</a:t>
              </a:r>
              <a:r>
                <a:rPr lang="en-US" altLang="en-US" sz="1000" dirty="0" smtClean="0">
                  <a:latin typeface="Verdana" pitchFamily="34" charset="0"/>
                </a:rPr>
                <a:t>xPCIe2</a:t>
              </a:r>
              <a:endParaRPr lang="hu-HU" altLang="en-US" sz="1000" dirty="0">
                <a:latin typeface="Verdana" pitchFamily="34" charset="0"/>
              </a:endParaRPr>
            </a:p>
          </p:txBody>
        </p:sp>
        <p:cxnSp>
          <p:nvCxnSpPr>
            <p:cNvPr id="131" name="Egyenes összekötő 130"/>
            <p:cNvCxnSpPr/>
            <p:nvPr/>
          </p:nvCxnSpPr>
          <p:spPr>
            <a:xfrm rot="10800000" flipH="1" flipV="1">
              <a:off x="2375233" y="3841443"/>
              <a:ext cx="358927" cy="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2" name="Egyenes összekötő 131"/>
            <p:cNvCxnSpPr/>
            <p:nvPr/>
          </p:nvCxnSpPr>
          <p:spPr>
            <a:xfrm rot="10800000" flipH="1" flipV="1">
              <a:off x="2375233" y="3330268"/>
              <a:ext cx="269601" cy="635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6" name="Egyenes összekötő 145"/>
            <p:cNvCxnSpPr/>
            <p:nvPr/>
          </p:nvCxnSpPr>
          <p:spPr>
            <a:xfrm rot="10800000" flipH="1">
              <a:off x="1446494" y="3243368"/>
              <a:ext cx="453125" cy="7937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7" name="Téglalap 146"/>
            <p:cNvSpPr/>
            <p:nvPr/>
          </p:nvSpPr>
          <p:spPr>
            <a:xfrm flipH="1">
              <a:off x="1606691" y="3065156"/>
              <a:ext cx="45475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</a:endParaRPr>
            </a:p>
          </p:txBody>
        </p:sp>
        <p:sp>
          <p:nvSpPr>
            <p:cNvPr id="148" name="Téglalap 147"/>
            <p:cNvSpPr/>
            <p:nvPr/>
          </p:nvSpPr>
          <p:spPr>
            <a:xfrm flipH="1">
              <a:off x="1517364" y="3065156"/>
              <a:ext cx="47099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</a:endParaRPr>
            </a:p>
          </p:txBody>
        </p:sp>
        <p:cxnSp>
          <p:nvCxnSpPr>
            <p:cNvPr id="151" name="Egyenes összekötő 150"/>
            <p:cNvCxnSpPr/>
            <p:nvPr/>
          </p:nvCxnSpPr>
          <p:spPr>
            <a:xfrm rot="10800000" flipH="1">
              <a:off x="1452569" y="3419168"/>
              <a:ext cx="453125" cy="9525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2" name="Téglalap 151"/>
            <p:cNvSpPr/>
            <p:nvPr/>
          </p:nvSpPr>
          <p:spPr>
            <a:xfrm flipH="1">
              <a:off x="1606691" y="3312806"/>
              <a:ext cx="45475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</a:endParaRPr>
            </a:p>
          </p:txBody>
        </p:sp>
        <p:sp>
          <p:nvSpPr>
            <p:cNvPr id="153" name="Téglalap 152"/>
            <p:cNvSpPr/>
            <p:nvPr/>
          </p:nvSpPr>
          <p:spPr>
            <a:xfrm flipH="1">
              <a:off x="1517364" y="3312806"/>
              <a:ext cx="47099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</a:endParaRPr>
            </a:p>
          </p:txBody>
        </p:sp>
        <p:sp>
          <p:nvSpPr>
            <p:cNvPr id="156" name="Téglalap 155"/>
            <p:cNvSpPr/>
            <p:nvPr/>
          </p:nvSpPr>
          <p:spPr>
            <a:xfrm flipH="1">
              <a:off x="1850649" y="3185806"/>
              <a:ext cx="662634" cy="288925"/>
            </a:xfrm>
            <a:prstGeom prst="rect">
              <a:avLst/>
            </a:prstGeom>
            <a:solidFill>
              <a:srgbClr val="8EB4E3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>
                <a:defRPr/>
              </a:pPr>
              <a:r>
                <a:rPr lang="en-US" altLang="en-US" sz="1100" smtClean="0">
                  <a:solidFill>
                    <a:schemeClr val="bg1"/>
                  </a:solidFill>
                  <a:latin typeface="Verdana" pitchFamily="34" charset="0"/>
                </a:rPr>
                <a:t>SMB</a:t>
              </a:r>
              <a:endParaRPr lang="hu-HU" altLang="en-US" sz="1100" smtClean="0">
                <a:solidFill>
                  <a:schemeClr val="bg1"/>
                </a:solidFill>
                <a:latin typeface="Verdana" pitchFamily="34" charset="0"/>
              </a:endParaRPr>
            </a:p>
          </p:txBody>
        </p:sp>
        <p:cxnSp>
          <p:nvCxnSpPr>
            <p:cNvPr id="157" name="Egyenes összekötő 156"/>
            <p:cNvCxnSpPr/>
            <p:nvPr/>
          </p:nvCxnSpPr>
          <p:spPr>
            <a:xfrm rot="10800000" flipH="1">
              <a:off x="1446494" y="3765243"/>
              <a:ext cx="438508" cy="4763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8" name="Téglalap 157"/>
            <p:cNvSpPr/>
            <p:nvPr/>
          </p:nvSpPr>
          <p:spPr>
            <a:xfrm flipH="1">
              <a:off x="1606691" y="3663643"/>
              <a:ext cx="45475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</a:endParaRPr>
            </a:p>
          </p:txBody>
        </p:sp>
        <p:sp>
          <p:nvSpPr>
            <p:cNvPr id="159" name="Téglalap 158"/>
            <p:cNvSpPr/>
            <p:nvPr/>
          </p:nvSpPr>
          <p:spPr>
            <a:xfrm flipH="1">
              <a:off x="1517364" y="3663643"/>
              <a:ext cx="47099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</a:endParaRPr>
            </a:p>
          </p:txBody>
        </p:sp>
        <p:cxnSp>
          <p:nvCxnSpPr>
            <p:cNvPr id="162" name="Egyenes összekötő 161"/>
            <p:cNvCxnSpPr/>
            <p:nvPr/>
          </p:nvCxnSpPr>
          <p:spPr>
            <a:xfrm rot="10800000" flipH="1">
              <a:off x="1446494" y="3943043"/>
              <a:ext cx="453125" cy="3175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63" name="Téglalap 162"/>
            <p:cNvSpPr/>
            <p:nvPr/>
          </p:nvSpPr>
          <p:spPr>
            <a:xfrm flipH="1">
              <a:off x="1606691" y="3914468"/>
              <a:ext cx="45475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</a:endParaRPr>
            </a:p>
          </p:txBody>
        </p:sp>
        <p:sp>
          <p:nvSpPr>
            <p:cNvPr id="164" name="Téglalap 163"/>
            <p:cNvSpPr/>
            <p:nvPr/>
          </p:nvSpPr>
          <p:spPr>
            <a:xfrm flipH="1">
              <a:off x="1517364" y="3914468"/>
              <a:ext cx="47099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</a:endParaRPr>
            </a:p>
          </p:txBody>
        </p:sp>
        <p:sp>
          <p:nvSpPr>
            <p:cNvPr id="167" name="Téglalap 166"/>
            <p:cNvSpPr/>
            <p:nvPr/>
          </p:nvSpPr>
          <p:spPr>
            <a:xfrm flipH="1">
              <a:off x="1850649" y="3698568"/>
              <a:ext cx="662634" cy="287338"/>
            </a:xfrm>
            <a:prstGeom prst="rect">
              <a:avLst/>
            </a:prstGeom>
            <a:solidFill>
              <a:srgbClr val="8EB4E3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>
                <a:defRPr/>
              </a:pPr>
              <a:r>
                <a:rPr lang="en-US" altLang="en-US" sz="1100" dirty="0" smtClean="0">
                  <a:solidFill>
                    <a:schemeClr val="bg1"/>
                  </a:solidFill>
                  <a:latin typeface="Verdana" pitchFamily="34" charset="0"/>
                </a:rPr>
                <a:t>SMB</a:t>
              </a:r>
              <a:endParaRPr lang="hu-HU" altLang="en-US" sz="1100" dirty="0" smtClean="0">
                <a:solidFill>
                  <a:schemeClr val="bg1"/>
                </a:solidFill>
                <a:latin typeface="Verdana" pitchFamily="34" charset="0"/>
              </a:endParaRPr>
            </a:p>
          </p:txBody>
        </p:sp>
        <p:cxnSp>
          <p:nvCxnSpPr>
            <p:cNvPr id="2" name="Egyenes összekötő 130"/>
            <p:cNvCxnSpPr/>
            <p:nvPr/>
          </p:nvCxnSpPr>
          <p:spPr>
            <a:xfrm rot="10800000" flipH="1" flipV="1">
              <a:off x="2402843" y="2611131"/>
              <a:ext cx="358926" cy="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" name="Egyenes összekötő 131"/>
            <p:cNvCxnSpPr/>
            <p:nvPr/>
          </p:nvCxnSpPr>
          <p:spPr>
            <a:xfrm rot="10800000" flipH="1" flipV="1">
              <a:off x="2402843" y="2112656"/>
              <a:ext cx="241991" cy="4762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" name="Egyenes összekötő 145"/>
            <p:cNvCxnSpPr/>
            <p:nvPr/>
          </p:nvCxnSpPr>
          <p:spPr>
            <a:xfrm rot="10800000" flipH="1">
              <a:off x="1470794" y="2031693"/>
              <a:ext cx="480734" cy="3175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" name="Téglalap 146"/>
            <p:cNvSpPr/>
            <p:nvPr/>
          </p:nvSpPr>
          <p:spPr>
            <a:xfrm flipH="1">
              <a:off x="1615496" y="1847543"/>
              <a:ext cx="45475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</a:endParaRPr>
            </a:p>
          </p:txBody>
        </p:sp>
        <p:sp>
          <p:nvSpPr>
            <p:cNvPr id="7" name="Téglalap 147"/>
            <p:cNvSpPr/>
            <p:nvPr/>
          </p:nvSpPr>
          <p:spPr>
            <a:xfrm flipH="1">
              <a:off x="1526171" y="1847543"/>
              <a:ext cx="47098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</a:endParaRPr>
            </a:p>
          </p:txBody>
        </p:sp>
        <p:cxnSp>
          <p:nvCxnSpPr>
            <p:cNvPr id="8" name="Egyenes összekötő 150"/>
            <p:cNvCxnSpPr/>
            <p:nvPr/>
          </p:nvCxnSpPr>
          <p:spPr>
            <a:xfrm rot="10800000" flipH="1">
              <a:off x="1470794" y="2201556"/>
              <a:ext cx="480734" cy="4762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" name="Téglalap 151"/>
            <p:cNvSpPr/>
            <p:nvPr/>
          </p:nvSpPr>
          <p:spPr>
            <a:xfrm flipH="1">
              <a:off x="1615496" y="2095193"/>
              <a:ext cx="45475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</a:endParaRPr>
            </a:p>
          </p:txBody>
        </p:sp>
        <p:sp>
          <p:nvSpPr>
            <p:cNvPr id="10" name="Téglalap 152"/>
            <p:cNvSpPr/>
            <p:nvPr/>
          </p:nvSpPr>
          <p:spPr>
            <a:xfrm flipH="1">
              <a:off x="1526171" y="2095193"/>
              <a:ext cx="47098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</a:endParaRPr>
            </a:p>
          </p:txBody>
        </p:sp>
        <p:sp>
          <p:nvSpPr>
            <p:cNvPr id="11" name="Téglalap 155"/>
            <p:cNvSpPr/>
            <p:nvPr/>
          </p:nvSpPr>
          <p:spPr>
            <a:xfrm flipH="1">
              <a:off x="1878258" y="1968193"/>
              <a:ext cx="662634" cy="288925"/>
            </a:xfrm>
            <a:prstGeom prst="rect">
              <a:avLst/>
            </a:prstGeom>
            <a:solidFill>
              <a:srgbClr val="8EB4E3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>
                <a:defRPr/>
              </a:pPr>
              <a:r>
                <a:rPr lang="en-US" altLang="en-US" sz="1100" dirty="0" smtClean="0">
                  <a:solidFill>
                    <a:schemeClr val="bg1"/>
                  </a:solidFill>
                  <a:latin typeface="Verdana" pitchFamily="34" charset="0"/>
                </a:rPr>
                <a:t>SMB</a:t>
              </a:r>
              <a:endParaRPr lang="hu-HU" altLang="en-US" sz="1100" dirty="0" smtClean="0">
                <a:solidFill>
                  <a:schemeClr val="bg1"/>
                </a:solidFill>
                <a:latin typeface="Verdana" pitchFamily="34" charset="0"/>
              </a:endParaRPr>
            </a:p>
          </p:txBody>
        </p:sp>
        <p:cxnSp>
          <p:nvCxnSpPr>
            <p:cNvPr id="12" name="Egyenes összekötő 156"/>
            <p:cNvCxnSpPr/>
            <p:nvPr/>
          </p:nvCxnSpPr>
          <p:spPr>
            <a:xfrm rot="10800000" flipH="1">
              <a:off x="1470794" y="2539693"/>
              <a:ext cx="466118" cy="9525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" name="Téglalap 157"/>
            <p:cNvSpPr/>
            <p:nvPr/>
          </p:nvSpPr>
          <p:spPr>
            <a:xfrm flipH="1">
              <a:off x="1615496" y="2433331"/>
              <a:ext cx="45475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</a:endParaRPr>
            </a:p>
          </p:txBody>
        </p:sp>
        <p:sp>
          <p:nvSpPr>
            <p:cNvPr id="14" name="Téglalap 158"/>
            <p:cNvSpPr/>
            <p:nvPr/>
          </p:nvSpPr>
          <p:spPr>
            <a:xfrm flipH="1">
              <a:off x="1526171" y="2433331"/>
              <a:ext cx="47098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</a:endParaRPr>
            </a:p>
          </p:txBody>
        </p:sp>
        <p:cxnSp>
          <p:nvCxnSpPr>
            <p:cNvPr id="15" name="Egyenes összekötő 161"/>
            <p:cNvCxnSpPr/>
            <p:nvPr/>
          </p:nvCxnSpPr>
          <p:spPr>
            <a:xfrm rot="10800000" flipH="1">
              <a:off x="1470794" y="2712731"/>
              <a:ext cx="480734" cy="7937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6" name="Téglalap 162"/>
            <p:cNvSpPr/>
            <p:nvPr/>
          </p:nvSpPr>
          <p:spPr>
            <a:xfrm flipH="1">
              <a:off x="1615496" y="2684156"/>
              <a:ext cx="45475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</a:endParaRPr>
            </a:p>
          </p:txBody>
        </p:sp>
        <p:sp>
          <p:nvSpPr>
            <p:cNvPr id="17" name="Téglalap 163"/>
            <p:cNvSpPr/>
            <p:nvPr/>
          </p:nvSpPr>
          <p:spPr>
            <a:xfrm flipH="1">
              <a:off x="1526171" y="2684156"/>
              <a:ext cx="47098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</a:endParaRPr>
            </a:p>
          </p:txBody>
        </p:sp>
        <p:sp>
          <p:nvSpPr>
            <p:cNvPr id="18" name="Téglalap 166"/>
            <p:cNvSpPr/>
            <p:nvPr/>
          </p:nvSpPr>
          <p:spPr>
            <a:xfrm flipH="1">
              <a:off x="1878258" y="2468256"/>
              <a:ext cx="662634" cy="287337"/>
            </a:xfrm>
            <a:prstGeom prst="rect">
              <a:avLst/>
            </a:prstGeom>
            <a:solidFill>
              <a:srgbClr val="8EB4E3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>
                <a:defRPr/>
              </a:pPr>
              <a:r>
                <a:rPr lang="en-US" altLang="en-US" sz="1100" dirty="0" smtClean="0">
                  <a:solidFill>
                    <a:schemeClr val="bg1"/>
                  </a:solidFill>
                  <a:latin typeface="Verdana" pitchFamily="34" charset="0"/>
                </a:rPr>
                <a:t>SMB</a:t>
              </a:r>
              <a:endParaRPr lang="hu-HU" altLang="en-US" sz="1100" dirty="0" smtClean="0">
                <a:solidFill>
                  <a:schemeClr val="bg1"/>
                </a:solidFill>
                <a:latin typeface="Verdana" pitchFamily="34" charset="0"/>
              </a:endParaRPr>
            </a:p>
          </p:txBody>
        </p:sp>
        <p:cxnSp>
          <p:nvCxnSpPr>
            <p:cNvPr id="183348" name="Egyenes összekötő 170"/>
            <p:cNvCxnSpPr>
              <a:cxnSpLocks noChangeShapeType="1"/>
            </p:cNvCxnSpPr>
            <p:nvPr/>
          </p:nvCxnSpPr>
          <p:spPr bwMode="auto">
            <a:xfrm rot="10800000" flipV="1">
              <a:off x="6212987" y="2628593"/>
              <a:ext cx="358926" cy="0"/>
            </a:xfrm>
            <a:prstGeom prst="line">
              <a:avLst/>
            </a:prstGeom>
            <a:noFill/>
            <a:ln w="3175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83349" name="Egyenes összekötő 171"/>
            <p:cNvCxnSpPr>
              <a:cxnSpLocks noChangeShapeType="1"/>
            </p:cNvCxnSpPr>
            <p:nvPr/>
          </p:nvCxnSpPr>
          <p:spPr bwMode="auto">
            <a:xfrm rot="10800000" flipV="1">
              <a:off x="6338042" y="2115831"/>
              <a:ext cx="233871" cy="0"/>
            </a:xfrm>
            <a:prstGeom prst="line">
              <a:avLst/>
            </a:prstGeom>
            <a:noFill/>
            <a:ln w="3175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83350" name="Egyenes összekötő 172"/>
            <p:cNvCxnSpPr>
              <a:cxnSpLocks noChangeShapeType="1"/>
            </p:cNvCxnSpPr>
            <p:nvPr/>
          </p:nvCxnSpPr>
          <p:spPr bwMode="auto">
            <a:xfrm rot="10800000">
              <a:off x="7025212" y="2034868"/>
              <a:ext cx="467741" cy="6350"/>
            </a:xfrm>
            <a:prstGeom prst="line">
              <a:avLst/>
            </a:prstGeom>
            <a:noFill/>
            <a:ln w="3175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74" name="Téglalap 173"/>
            <p:cNvSpPr>
              <a:spLocks noChangeArrowheads="1"/>
            </p:cNvSpPr>
            <p:nvPr/>
          </p:nvSpPr>
          <p:spPr bwMode="auto">
            <a:xfrm>
              <a:off x="7288142" y="1850718"/>
              <a:ext cx="45475" cy="215900"/>
            </a:xfrm>
            <a:prstGeom prst="rect">
              <a:avLst/>
            </a:prstGeom>
            <a:solidFill>
              <a:srgbClr val="B9CDE5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  <a:solidFill>
                  <a:schemeClr val="lt1"/>
                </a:solidFill>
                <a:latin typeface="+mn-lt"/>
                <a:cs typeface="+mn-cs"/>
              </a:endParaRPr>
            </a:p>
          </p:txBody>
        </p:sp>
        <p:sp>
          <p:nvSpPr>
            <p:cNvPr id="175" name="Téglalap 174"/>
            <p:cNvSpPr>
              <a:spLocks noChangeArrowheads="1"/>
            </p:cNvSpPr>
            <p:nvPr/>
          </p:nvSpPr>
          <p:spPr bwMode="auto">
            <a:xfrm>
              <a:off x="7375844" y="1850718"/>
              <a:ext cx="47098" cy="215900"/>
            </a:xfrm>
            <a:prstGeom prst="rect">
              <a:avLst/>
            </a:prstGeom>
            <a:solidFill>
              <a:srgbClr val="B9CDE5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  <a:solidFill>
                  <a:schemeClr val="lt1"/>
                </a:solidFill>
                <a:latin typeface="+mn-lt"/>
                <a:cs typeface="+mn-cs"/>
              </a:endParaRPr>
            </a:p>
          </p:txBody>
        </p:sp>
        <p:cxnSp>
          <p:nvCxnSpPr>
            <p:cNvPr id="183353" name="Egyenes összekötő 177"/>
            <p:cNvCxnSpPr>
              <a:cxnSpLocks noChangeShapeType="1"/>
            </p:cNvCxnSpPr>
            <p:nvPr/>
          </p:nvCxnSpPr>
          <p:spPr bwMode="auto">
            <a:xfrm rot="10800000">
              <a:off x="7025212" y="2204731"/>
              <a:ext cx="467741" cy="1587"/>
            </a:xfrm>
            <a:prstGeom prst="line">
              <a:avLst/>
            </a:prstGeom>
            <a:noFill/>
            <a:ln w="3175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79" name="Téglalap 178"/>
            <p:cNvSpPr>
              <a:spLocks noChangeArrowheads="1"/>
            </p:cNvSpPr>
            <p:nvPr/>
          </p:nvSpPr>
          <p:spPr bwMode="auto">
            <a:xfrm>
              <a:off x="7288142" y="2098368"/>
              <a:ext cx="45475" cy="215900"/>
            </a:xfrm>
            <a:prstGeom prst="rect">
              <a:avLst/>
            </a:prstGeom>
            <a:solidFill>
              <a:srgbClr val="B9CDE5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  <a:solidFill>
                  <a:schemeClr val="lt1"/>
                </a:solidFill>
                <a:latin typeface="+mn-lt"/>
                <a:cs typeface="+mn-cs"/>
              </a:endParaRPr>
            </a:p>
          </p:txBody>
        </p:sp>
        <p:sp>
          <p:nvSpPr>
            <p:cNvPr id="180" name="Téglalap 179"/>
            <p:cNvSpPr>
              <a:spLocks noChangeArrowheads="1"/>
            </p:cNvSpPr>
            <p:nvPr/>
          </p:nvSpPr>
          <p:spPr bwMode="auto">
            <a:xfrm>
              <a:off x="7375844" y="2098368"/>
              <a:ext cx="47098" cy="215900"/>
            </a:xfrm>
            <a:prstGeom prst="rect">
              <a:avLst/>
            </a:prstGeom>
            <a:solidFill>
              <a:srgbClr val="B9CDE5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  <a:solidFill>
                  <a:schemeClr val="lt1"/>
                </a:solidFill>
                <a:latin typeface="+mn-lt"/>
                <a:cs typeface="+mn-cs"/>
              </a:endParaRPr>
            </a:p>
          </p:txBody>
        </p:sp>
        <p:sp>
          <p:nvSpPr>
            <p:cNvPr id="183356" name="Téglalap 182"/>
            <p:cNvSpPr>
              <a:spLocks noChangeArrowheads="1"/>
            </p:cNvSpPr>
            <p:nvPr/>
          </p:nvSpPr>
          <p:spPr bwMode="auto">
            <a:xfrm>
              <a:off x="6419247" y="1972956"/>
              <a:ext cx="662634" cy="287337"/>
            </a:xfrm>
            <a:prstGeom prst="rect">
              <a:avLst/>
            </a:prstGeom>
            <a:solidFill>
              <a:srgbClr val="8EB4E3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100">
                  <a:solidFill>
                    <a:schemeClr val="bg1"/>
                  </a:solidFill>
                  <a:latin typeface="Verdana" pitchFamily="34" charset="0"/>
                </a:rPr>
                <a:t>SMB</a:t>
              </a:r>
              <a:endParaRPr lang="hu-HU" altLang="en-US" sz="1100">
                <a:solidFill>
                  <a:schemeClr val="bg1"/>
                </a:solidFill>
                <a:latin typeface="Verdana" pitchFamily="34" charset="0"/>
              </a:endParaRPr>
            </a:p>
          </p:txBody>
        </p:sp>
        <p:cxnSp>
          <p:nvCxnSpPr>
            <p:cNvPr id="183357" name="Egyenes összekötő 183"/>
            <p:cNvCxnSpPr>
              <a:cxnSpLocks noChangeShapeType="1"/>
            </p:cNvCxnSpPr>
            <p:nvPr/>
          </p:nvCxnSpPr>
          <p:spPr bwMode="auto">
            <a:xfrm rot="10800000">
              <a:off x="7041453" y="2555568"/>
              <a:ext cx="451500" cy="6350"/>
            </a:xfrm>
            <a:prstGeom prst="line">
              <a:avLst/>
            </a:prstGeom>
            <a:noFill/>
            <a:ln w="3175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85" name="Téglalap 184"/>
            <p:cNvSpPr>
              <a:spLocks noChangeArrowheads="1"/>
            </p:cNvSpPr>
            <p:nvPr/>
          </p:nvSpPr>
          <p:spPr bwMode="auto">
            <a:xfrm>
              <a:off x="7288142" y="2449206"/>
              <a:ext cx="45475" cy="215900"/>
            </a:xfrm>
            <a:prstGeom prst="rect">
              <a:avLst/>
            </a:prstGeom>
            <a:solidFill>
              <a:srgbClr val="B9CDE5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  <a:solidFill>
                  <a:schemeClr val="lt1"/>
                </a:solidFill>
                <a:latin typeface="+mn-lt"/>
                <a:cs typeface="+mn-cs"/>
              </a:endParaRPr>
            </a:p>
          </p:txBody>
        </p:sp>
        <p:sp>
          <p:nvSpPr>
            <p:cNvPr id="186" name="Téglalap 185"/>
            <p:cNvSpPr>
              <a:spLocks noChangeArrowheads="1"/>
            </p:cNvSpPr>
            <p:nvPr/>
          </p:nvSpPr>
          <p:spPr bwMode="auto">
            <a:xfrm>
              <a:off x="7375844" y="2449206"/>
              <a:ext cx="47098" cy="215900"/>
            </a:xfrm>
            <a:prstGeom prst="rect">
              <a:avLst/>
            </a:prstGeom>
            <a:solidFill>
              <a:srgbClr val="B9CDE5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  <a:solidFill>
                  <a:schemeClr val="lt1"/>
                </a:solidFill>
                <a:latin typeface="+mn-lt"/>
                <a:cs typeface="+mn-cs"/>
              </a:endParaRPr>
            </a:p>
          </p:txBody>
        </p:sp>
        <p:cxnSp>
          <p:nvCxnSpPr>
            <p:cNvPr id="183360" name="Egyenes összekötő 188"/>
            <p:cNvCxnSpPr>
              <a:cxnSpLocks noChangeShapeType="1"/>
            </p:cNvCxnSpPr>
            <p:nvPr/>
          </p:nvCxnSpPr>
          <p:spPr bwMode="auto">
            <a:xfrm rot="10800000">
              <a:off x="7019137" y="2728606"/>
              <a:ext cx="467741" cy="4762"/>
            </a:xfrm>
            <a:prstGeom prst="line">
              <a:avLst/>
            </a:prstGeom>
            <a:noFill/>
            <a:ln w="3175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90" name="Téglalap 189"/>
            <p:cNvSpPr>
              <a:spLocks noChangeArrowheads="1"/>
            </p:cNvSpPr>
            <p:nvPr/>
          </p:nvSpPr>
          <p:spPr bwMode="auto">
            <a:xfrm>
              <a:off x="7288142" y="2700031"/>
              <a:ext cx="45475" cy="215900"/>
            </a:xfrm>
            <a:prstGeom prst="rect">
              <a:avLst/>
            </a:prstGeom>
            <a:solidFill>
              <a:srgbClr val="B9CDE5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  <a:solidFill>
                  <a:schemeClr val="lt1"/>
                </a:solidFill>
                <a:latin typeface="+mn-lt"/>
                <a:cs typeface="+mn-cs"/>
              </a:endParaRPr>
            </a:p>
          </p:txBody>
        </p:sp>
        <p:sp>
          <p:nvSpPr>
            <p:cNvPr id="191" name="Téglalap 190"/>
            <p:cNvSpPr>
              <a:spLocks noChangeArrowheads="1"/>
            </p:cNvSpPr>
            <p:nvPr/>
          </p:nvSpPr>
          <p:spPr bwMode="auto">
            <a:xfrm>
              <a:off x="7375844" y="2700031"/>
              <a:ext cx="47098" cy="215900"/>
            </a:xfrm>
            <a:prstGeom prst="rect">
              <a:avLst/>
            </a:prstGeom>
            <a:solidFill>
              <a:srgbClr val="B9CDE5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  <a:solidFill>
                  <a:schemeClr val="lt1"/>
                </a:solidFill>
                <a:latin typeface="+mn-lt"/>
                <a:cs typeface="+mn-cs"/>
              </a:endParaRPr>
            </a:p>
          </p:txBody>
        </p:sp>
        <p:sp>
          <p:nvSpPr>
            <p:cNvPr id="183363" name="Téglalap 193"/>
            <p:cNvSpPr>
              <a:spLocks noChangeArrowheads="1"/>
            </p:cNvSpPr>
            <p:nvPr/>
          </p:nvSpPr>
          <p:spPr bwMode="auto">
            <a:xfrm>
              <a:off x="6419247" y="2484131"/>
              <a:ext cx="662634" cy="287337"/>
            </a:xfrm>
            <a:prstGeom prst="rect">
              <a:avLst/>
            </a:prstGeom>
            <a:solidFill>
              <a:srgbClr val="8EB4E3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100">
                  <a:solidFill>
                    <a:schemeClr val="bg1"/>
                  </a:solidFill>
                  <a:latin typeface="Verdana" pitchFamily="34" charset="0"/>
                </a:rPr>
                <a:t>SMB</a:t>
              </a:r>
              <a:endParaRPr lang="hu-HU" altLang="en-US" sz="1100">
                <a:solidFill>
                  <a:schemeClr val="bg1"/>
                </a:solidFill>
                <a:latin typeface="Verdana" pitchFamily="34" charset="0"/>
              </a:endParaRPr>
            </a:p>
          </p:txBody>
        </p:sp>
        <p:cxnSp>
          <p:nvCxnSpPr>
            <p:cNvPr id="183364" name="Egyenes összekötő 170"/>
            <p:cNvCxnSpPr>
              <a:cxnSpLocks noChangeShapeType="1"/>
            </p:cNvCxnSpPr>
            <p:nvPr/>
          </p:nvCxnSpPr>
          <p:spPr bwMode="auto">
            <a:xfrm rot="10800000" flipV="1">
              <a:off x="6212987" y="3898593"/>
              <a:ext cx="358926" cy="0"/>
            </a:xfrm>
            <a:prstGeom prst="line">
              <a:avLst/>
            </a:prstGeom>
            <a:noFill/>
            <a:ln w="3175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83365" name="Egyenes összekötő 171"/>
            <p:cNvCxnSpPr>
              <a:cxnSpLocks noChangeShapeType="1"/>
            </p:cNvCxnSpPr>
            <p:nvPr/>
          </p:nvCxnSpPr>
          <p:spPr bwMode="auto">
            <a:xfrm rot="10800000" flipV="1">
              <a:off x="6338042" y="3347731"/>
              <a:ext cx="233871" cy="0"/>
            </a:xfrm>
            <a:prstGeom prst="line">
              <a:avLst/>
            </a:prstGeom>
            <a:noFill/>
            <a:ln w="3175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83366" name="Egyenes összekötő 172"/>
            <p:cNvCxnSpPr>
              <a:cxnSpLocks noChangeShapeType="1"/>
            </p:cNvCxnSpPr>
            <p:nvPr/>
          </p:nvCxnSpPr>
          <p:spPr bwMode="auto">
            <a:xfrm rot="10800000">
              <a:off x="7025212" y="3266768"/>
              <a:ext cx="467741" cy="6350"/>
            </a:xfrm>
            <a:prstGeom prst="line">
              <a:avLst/>
            </a:prstGeom>
            <a:noFill/>
            <a:ln w="3175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22" name="Téglalap 173"/>
            <p:cNvSpPr>
              <a:spLocks noChangeArrowheads="1"/>
            </p:cNvSpPr>
            <p:nvPr/>
          </p:nvSpPr>
          <p:spPr bwMode="auto">
            <a:xfrm>
              <a:off x="7288142" y="3082618"/>
              <a:ext cx="45475" cy="215900"/>
            </a:xfrm>
            <a:prstGeom prst="rect">
              <a:avLst/>
            </a:prstGeom>
            <a:solidFill>
              <a:srgbClr val="B9CDE5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  <a:solidFill>
                  <a:schemeClr val="lt1"/>
                </a:solidFill>
                <a:latin typeface="+mn-lt"/>
                <a:cs typeface="+mn-cs"/>
              </a:endParaRPr>
            </a:p>
          </p:txBody>
        </p:sp>
        <p:sp>
          <p:nvSpPr>
            <p:cNvPr id="23" name="Téglalap 174"/>
            <p:cNvSpPr>
              <a:spLocks noChangeArrowheads="1"/>
            </p:cNvSpPr>
            <p:nvPr/>
          </p:nvSpPr>
          <p:spPr bwMode="auto">
            <a:xfrm>
              <a:off x="7375844" y="3082618"/>
              <a:ext cx="47098" cy="215900"/>
            </a:xfrm>
            <a:prstGeom prst="rect">
              <a:avLst/>
            </a:prstGeom>
            <a:solidFill>
              <a:srgbClr val="B9CDE5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  <a:solidFill>
                  <a:schemeClr val="lt1"/>
                </a:solidFill>
                <a:latin typeface="+mn-lt"/>
                <a:cs typeface="+mn-cs"/>
              </a:endParaRPr>
            </a:p>
          </p:txBody>
        </p:sp>
        <p:cxnSp>
          <p:nvCxnSpPr>
            <p:cNvPr id="183369" name="Egyenes összekötő 177"/>
            <p:cNvCxnSpPr>
              <a:cxnSpLocks noChangeShapeType="1"/>
            </p:cNvCxnSpPr>
            <p:nvPr/>
          </p:nvCxnSpPr>
          <p:spPr bwMode="auto">
            <a:xfrm rot="10800000">
              <a:off x="7025212" y="3436631"/>
              <a:ext cx="467741" cy="7937"/>
            </a:xfrm>
            <a:prstGeom prst="line">
              <a:avLst/>
            </a:prstGeom>
            <a:noFill/>
            <a:ln w="3175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25" name="Téglalap 178"/>
            <p:cNvSpPr>
              <a:spLocks noChangeArrowheads="1"/>
            </p:cNvSpPr>
            <p:nvPr/>
          </p:nvSpPr>
          <p:spPr bwMode="auto">
            <a:xfrm>
              <a:off x="7288142" y="3330268"/>
              <a:ext cx="45475" cy="215900"/>
            </a:xfrm>
            <a:prstGeom prst="rect">
              <a:avLst/>
            </a:prstGeom>
            <a:solidFill>
              <a:srgbClr val="B9CDE5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  <a:solidFill>
                  <a:schemeClr val="lt1"/>
                </a:solidFill>
                <a:latin typeface="+mn-lt"/>
                <a:cs typeface="+mn-cs"/>
              </a:endParaRPr>
            </a:p>
          </p:txBody>
        </p:sp>
        <p:sp>
          <p:nvSpPr>
            <p:cNvPr id="26" name="Téglalap 179"/>
            <p:cNvSpPr>
              <a:spLocks noChangeArrowheads="1"/>
            </p:cNvSpPr>
            <p:nvPr/>
          </p:nvSpPr>
          <p:spPr bwMode="auto">
            <a:xfrm>
              <a:off x="7375844" y="3330268"/>
              <a:ext cx="47098" cy="215900"/>
            </a:xfrm>
            <a:prstGeom prst="rect">
              <a:avLst/>
            </a:prstGeom>
            <a:solidFill>
              <a:srgbClr val="B9CDE5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  <a:solidFill>
                  <a:schemeClr val="lt1"/>
                </a:solidFill>
                <a:latin typeface="+mn-lt"/>
                <a:cs typeface="+mn-cs"/>
              </a:endParaRPr>
            </a:p>
          </p:txBody>
        </p:sp>
        <p:sp>
          <p:nvSpPr>
            <p:cNvPr id="183372" name="Téglalap 182"/>
            <p:cNvSpPr>
              <a:spLocks noChangeArrowheads="1"/>
            </p:cNvSpPr>
            <p:nvPr/>
          </p:nvSpPr>
          <p:spPr bwMode="auto">
            <a:xfrm>
              <a:off x="6419247" y="3204856"/>
              <a:ext cx="662634" cy="287337"/>
            </a:xfrm>
            <a:prstGeom prst="rect">
              <a:avLst/>
            </a:prstGeom>
            <a:solidFill>
              <a:srgbClr val="8EB4E3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100">
                  <a:solidFill>
                    <a:schemeClr val="bg1"/>
                  </a:solidFill>
                  <a:latin typeface="Verdana" pitchFamily="34" charset="0"/>
                </a:rPr>
                <a:t>SMB</a:t>
              </a:r>
              <a:endParaRPr lang="hu-HU" altLang="en-US" sz="1100">
                <a:solidFill>
                  <a:schemeClr val="bg1"/>
                </a:solidFill>
                <a:latin typeface="Verdana" pitchFamily="34" charset="0"/>
              </a:endParaRPr>
            </a:p>
          </p:txBody>
        </p:sp>
        <p:cxnSp>
          <p:nvCxnSpPr>
            <p:cNvPr id="183373" name="Egyenes összekötő 183"/>
            <p:cNvCxnSpPr>
              <a:cxnSpLocks noChangeShapeType="1"/>
            </p:cNvCxnSpPr>
            <p:nvPr/>
          </p:nvCxnSpPr>
          <p:spPr bwMode="auto">
            <a:xfrm rot="10800000">
              <a:off x="7041453" y="3825568"/>
              <a:ext cx="451500" cy="6350"/>
            </a:xfrm>
            <a:prstGeom prst="line">
              <a:avLst/>
            </a:prstGeom>
            <a:noFill/>
            <a:ln w="3175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29" name="Téglalap 184"/>
            <p:cNvSpPr>
              <a:spLocks noChangeArrowheads="1"/>
            </p:cNvSpPr>
            <p:nvPr/>
          </p:nvSpPr>
          <p:spPr bwMode="auto">
            <a:xfrm>
              <a:off x="7288142" y="3719206"/>
              <a:ext cx="45475" cy="215900"/>
            </a:xfrm>
            <a:prstGeom prst="rect">
              <a:avLst/>
            </a:prstGeom>
            <a:solidFill>
              <a:srgbClr val="B9CDE5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  <a:solidFill>
                  <a:schemeClr val="lt1"/>
                </a:solidFill>
                <a:latin typeface="+mn-lt"/>
                <a:cs typeface="+mn-cs"/>
              </a:endParaRPr>
            </a:p>
          </p:txBody>
        </p:sp>
        <p:sp>
          <p:nvSpPr>
            <p:cNvPr id="30" name="Téglalap 185"/>
            <p:cNvSpPr>
              <a:spLocks noChangeArrowheads="1"/>
            </p:cNvSpPr>
            <p:nvPr/>
          </p:nvSpPr>
          <p:spPr bwMode="auto">
            <a:xfrm>
              <a:off x="7375844" y="3719206"/>
              <a:ext cx="47098" cy="215900"/>
            </a:xfrm>
            <a:prstGeom prst="rect">
              <a:avLst/>
            </a:prstGeom>
            <a:solidFill>
              <a:srgbClr val="B9CDE5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  <a:solidFill>
                  <a:schemeClr val="lt1"/>
                </a:solidFill>
                <a:latin typeface="+mn-lt"/>
                <a:cs typeface="+mn-cs"/>
              </a:endParaRPr>
            </a:p>
          </p:txBody>
        </p:sp>
        <p:cxnSp>
          <p:nvCxnSpPr>
            <p:cNvPr id="183376" name="Egyenes összekötő 188"/>
            <p:cNvCxnSpPr>
              <a:cxnSpLocks noChangeShapeType="1"/>
            </p:cNvCxnSpPr>
            <p:nvPr/>
          </p:nvCxnSpPr>
          <p:spPr bwMode="auto">
            <a:xfrm rot="10800000">
              <a:off x="7025212" y="3997018"/>
              <a:ext cx="467741" cy="1588"/>
            </a:xfrm>
            <a:prstGeom prst="line">
              <a:avLst/>
            </a:prstGeom>
            <a:noFill/>
            <a:ln w="3175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32" name="Téglalap 189"/>
            <p:cNvSpPr>
              <a:spLocks noChangeArrowheads="1"/>
            </p:cNvSpPr>
            <p:nvPr/>
          </p:nvSpPr>
          <p:spPr bwMode="auto">
            <a:xfrm>
              <a:off x="7288142" y="3970031"/>
              <a:ext cx="45475" cy="215900"/>
            </a:xfrm>
            <a:prstGeom prst="rect">
              <a:avLst/>
            </a:prstGeom>
            <a:solidFill>
              <a:srgbClr val="B9CDE5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  <a:solidFill>
                  <a:schemeClr val="lt1"/>
                </a:solidFill>
                <a:latin typeface="+mn-lt"/>
                <a:cs typeface="+mn-cs"/>
              </a:endParaRPr>
            </a:p>
          </p:txBody>
        </p:sp>
        <p:sp>
          <p:nvSpPr>
            <p:cNvPr id="33" name="Téglalap 190"/>
            <p:cNvSpPr>
              <a:spLocks noChangeArrowheads="1"/>
            </p:cNvSpPr>
            <p:nvPr/>
          </p:nvSpPr>
          <p:spPr bwMode="auto">
            <a:xfrm>
              <a:off x="7375844" y="3970031"/>
              <a:ext cx="47098" cy="215900"/>
            </a:xfrm>
            <a:prstGeom prst="rect">
              <a:avLst/>
            </a:prstGeom>
            <a:solidFill>
              <a:srgbClr val="B9CDE5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  <a:solidFill>
                  <a:schemeClr val="lt1"/>
                </a:solidFill>
                <a:latin typeface="+mn-lt"/>
                <a:cs typeface="+mn-cs"/>
              </a:endParaRPr>
            </a:p>
          </p:txBody>
        </p:sp>
        <p:sp>
          <p:nvSpPr>
            <p:cNvPr id="183379" name="Téglalap 193"/>
            <p:cNvSpPr>
              <a:spLocks noChangeArrowheads="1"/>
            </p:cNvSpPr>
            <p:nvPr/>
          </p:nvSpPr>
          <p:spPr bwMode="auto">
            <a:xfrm>
              <a:off x="6419247" y="3754131"/>
              <a:ext cx="662634" cy="287337"/>
            </a:xfrm>
            <a:prstGeom prst="rect">
              <a:avLst/>
            </a:prstGeom>
            <a:solidFill>
              <a:srgbClr val="8EB4E3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100">
                  <a:solidFill>
                    <a:schemeClr val="bg1"/>
                  </a:solidFill>
                  <a:latin typeface="Verdana" pitchFamily="34" charset="0"/>
                </a:rPr>
                <a:t>SMB</a:t>
              </a:r>
              <a:endParaRPr lang="hu-HU" altLang="en-US" sz="1100">
                <a:solidFill>
                  <a:schemeClr val="bg1"/>
                </a:solidFill>
                <a:latin typeface="Verdana" pitchFamily="34" charset="0"/>
              </a:endParaRPr>
            </a:p>
          </p:txBody>
        </p:sp>
        <p:cxnSp>
          <p:nvCxnSpPr>
            <p:cNvPr id="35" name="Egyenes összekötő 130"/>
            <p:cNvCxnSpPr/>
            <p:nvPr/>
          </p:nvCxnSpPr>
          <p:spPr>
            <a:xfrm rot="10800000" flipH="1" flipV="1">
              <a:off x="1131171" y="2942918"/>
              <a:ext cx="1513663" cy="1270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" name="Egyenes összekötő 131"/>
            <p:cNvCxnSpPr/>
            <p:nvPr/>
          </p:nvCxnSpPr>
          <p:spPr>
            <a:xfrm rot="10800000" flipH="1" flipV="1">
              <a:off x="1131171" y="2380943"/>
              <a:ext cx="1619230" cy="3175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" name="Egyenes összekötő 145"/>
            <p:cNvCxnSpPr/>
            <p:nvPr/>
          </p:nvCxnSpPr>
          <p:spPr>
            <a:xfrm rot="10800000" flipH="1">
              <a:off x="186973" y="2299981"/>
              <a:ext cx="480734" cy="3175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8" name="Téglalap 146"/>
            <p:cNvSpPr/>
            <p:nvPr/>
          </p:nvSpPr>
          <p:spPr>
            <a:xfrm flipH="1">
              <a:off x="353226" y="2115831"/>
              <a:ext cx="45475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</a:endParaRPr>
            </a:p>
          </p:txBody>
        </p:sp>
        <p:sp>
          <p:nvSpPr>
            <p:cNvPr id="39" name="Téglalap 147"/>
            <p:cNvSpPr/>
            <p:nvPr/>
          </p:nvSpPr>
          <p:spPr>
            <a:xfrm flipH="1">
              <a:off x="263900" y="2115831"/>
              <a:ext cx="47099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</a:endParaRPr>
            </a:p>
          </p:txBody>
        </p:sp>
        <p:cxnSp>
          <p:nvCxnSpPr>
            <p:cNvPr id="40" name="Egyenes összekötő 150"/>
            <p:cNvCxnSpPr/>
            <p:nvPr/>
          </p:nvCxnSpPr>
          <p:spPr>
            <a:xfrm rot="10800000" flipH="1">
              <a:off x="186973" y="2469843"/>
              <a:ext cx="480734" cy="4763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1" name="Téglalap 151"/>
            <p:cNvSpPr/>
            <p:nvPr/>
          </p:nvSpPr>
          <p:spPr>
            <a:xfrm flipH="1">
              <a:off x="353226" y="2363481"/>
              <a:ext cx="45475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</a:endParaRPr>
            </a:p>
          </p:txBody>
        </p:sp>
        <p:sp>
          <p:nvSpPr>
            <p:cNvPr id="42" name="Téglalap 152"/>
            <p:cNvSpPr/>
            <p:nvPr/>
          </p:nvSpPr>
          <p:spPr>
            <a:xfrm flipH="1">
              <a:off x="263900" y="2363481"/>
              <a:ext cx="47099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</a:endParaRPr>
            </a:p>
          </p:txBody>
        </p:sp>
        <p:sp>
          <p:nvSpPr>
            <p:cNvPr id="43" name="Téglalap 155"/>
            <p:cNvSpPr/>
            <p:nvPr/>
          </p:nvSpPr>
          <p:spPr>
            <a:xfrm flipH="1">
              <a:off x="606586" y="2236481"/>
              <a:ext cx="662634" cy="288925"/>
            </a:xfrm>
            <a:prstGeom prst="rect">
              <a:avLst/>
            </a:prstGeom>
            <a:solidFill>
              <a:srgbClr val="8EB4E3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>
                <a:defRPr/>
              </a:pPr>
              <a:r>
                <a:rPr lang="en-US" altLang="en-US" sz="1100" smtClean="0">
                  <a:solidFill>
                    <a:schemeClr val="bg1"/>
                  </a:solidFill>
                  <a:latin typeface="Verdana" pitchFamily="34" charset="0"/>
                </a:rPr>
                <a:t>SMB</a:t>
              </a:r>
              <a:endParaRPr lang="hu-HU" altLang="en-US" sz="1100" smtClean="0">
                <a:solidFill>
                  <a:schemeClr val="bg1"/>
                </a:solidFill>
                <a:latin typeface="Verdana" pitchFamily="34" charset="0"/>
              </a:endParaRPr>
            </a:p>
          </p:txBody>
        </p:sp>
        <p:cxnSp>
          <p:nvCxnSpPr>
            <p:cNvPr id="44" name="Egyenes összekötő 156"/>
            <p:cNvCxnSpPr/>
            <p:nvPr/>
          </p:nvCxnSpPr>
          <p:spPr>
            <a:xfrm rot="10800000" flipH="1">
              <a:off x="186973" y="2884181"/>
              <a:ext cx="466117" cy="9525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5" name="Téglalap 157"/>
            <p:cNvSpPr/>
            <p:nvPr/>
          </p:nvSpPr>
          <p:spPr>
            <a:xfrm flipH="1">
              <a:off x="353226" y="2777818"/>
              <a:ext cx="45475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</a:endParaRPr>
            </a:p>
          </p:txBody>
        </p:sp>
        <p:sp>
          <p:nvSpPr>
            <p:cNvPr id="46" name="Téglalap 158"/>
            <p:cNvSpPr/>
            <p:nvPr/>
          </p:nvSpPr>
          <p:spPr>
            <a:xfrm flipH="1">
              <a:off x="263900" y="2777818"/>
              <a:ext cx="47099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</a:endParaRPr>
            </a:p>
          </p:txBody>
        </p:sp>
        <p:cxnSp>
          <p:nvCxnSpPr>
            <p:cNvPr id="47" name="Egyenes összekötő 161"/>
            <p:cNvCxnSpPr/>
            <p:nvPr/>
          </p:nvCxnSpPr>
          <p:spPr>
            <a:xfrm rot="10800000" flipH="1">
              <a:off x="186973" y="3057218"/>
              <a:ext cx="480734" cy="7938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8" name="Téglalap 162"/>
            <p:cNvSpPr/>
            <p:nvPr/>
          </p:nvSpPr>
          <p:spPr>
            <a:xfrm flipH="1">
              <a:off x="353226" y="3028643"/>
              <a:ext cx="45475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</a:endParaRPr>
            </a:p>
          </p:txBody>
        </p:sp>
        <p:sp>
          <p:nvSpPr>
            <p:cNvPr id="49" name="Téglalap 163"/>
            <p:cNvSpPr/>
            <p:nvPr/>
          </p:nvSpPr>
          <p:spPr>
            <a:xfrm flipH="1">
              <a:off x="263900" y="3028643"/>
              <a:ext cx="47099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</a:endParaRPr>
            </a:p>
          </p:txBody>
        </p:sp>
        <p:sp>
          <p:nvSpPr>
            <p:cNvPr id="50" name="Téglalap 166"/>
            <p:cNvSpPr/>
            <p:nvPr/>
          </p:nvSpPr>
          <p:spPr>
            <a:xfrm flipH="1">
              <a:off x="606586" y="2812743"/>
              <a:ext cx="662634" cy="287338"/>
            </a:xfrm>
            <a:prstGeom prst="rect">
              <a:avLst/>
            </a:prstGeom>
            <a:solidFill>
              <a:srgbClr val="8EB4E3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>
                <a:defRPr/>
              </a:pPr>
              <a:r>
                <a:rPr lang="en-US" altLang="en-US" sz="1100" smtClean="0">
                  <a:solidFill>
                    <a:schemeClr val="bg1"/>
                  </a:solidFill>
                  <a:latin typeface="Verdana" pitchFamily="34" charset="0"/>
                </a:rPr>
                <a:t>SMB</a:t>
              </a:r>
              <a:endParaRPr lang="hu-HU" altLang="en-US" sz="1100" smtClean="0">
                <a:solidFill>
                  <a:schemeClr val="bg1"/>
                </a:solidFill>
                <a:latin typeface="Verdana" pitchFamily="34" charset="0"/>
              </a:endParaRPr>
            </a:p>
          </p:txBody>
        </p:sp>
        <p:cxnSp>
          <p:nvCxnSpPr>
            <p:cNvPr id="51" name="Egyenes összekötő 130"/>
            <p:cNvCxnSpPr/>
            <p:nvPr/>
          </p:nvCxnSpPr>
          <p:spPr>
            <a:xfrm rot="10800000" flipH="1" flipV="1">
              <a:off x="1132795" y="4187518"/>
              <a:ext cx="1512038" cy="1588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2" name="Egyenes összekötő 131"/>
            <p:cNvCxnSpPr/>
            <p:nvPr/>
          </p:nvCxnSpPr>
          <p:spPr>
            <a:xfrm rot="10800000" flipH="1" flipV="1">
              <a:off x="1132795" y="3614431"/>
              <a:ext cx="1628974" cy="1587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3" name="Egyenes összekötő 145"/>
            <p:cNvCxnSpPr/>
            <p:nvPr/>
          </p:nvCxnSpPr>
          <p:spPr>
            <a:xfrm rot="10800000" flipH="1">
              <a:off x="188596" y="3533468"/>
              <a:ext cx="480734" cy="3175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5" name="Téglalap 146"/>
            <p:cNvSpPr/>
            <p:nvPr/>
          </p:nvSpPr>
          <p:spPr>
            <a:xfrm flipH="1">
              <a:off x="354850" y="3349318"/>
              <a:ext cx="45475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</a:endParaRPr>
            </a:p>
          </p:txBody>
        </p:sp>
        <p:sp>
          <p:nvSpPr>
            <p:cNvPr id="56" name="Téglalap 147"/>
            <p:cNvSpPr/>
            <p:nvPr/>
          </p:nvSpPr>
          <p:spPr>
            <a:xfrm flipH="1">
              <a:off x="265525" y="3349318"/>
              <a:ext cx="47098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</a:endParaRPr>
            </a:p>
          </p:txBody>
        </p:sp>
        <p:cxnSp>
          <p:nvCxnSpPr>
            <p:cNvPr id="57" name="Egyenes összekötő 150"/>
            <p:cNvCxnSpPr/>
            <p:nvPr/>
          </p:nvCxnSpPr>
          <p:spPr>
            <a:xfrm rot="10800000" flipH="1">
              <a:off x="188596" y="3703331"/>
              <a:ext cx="480734" cy="4762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8" name="Téglalap 151"/>
            <p:cNvSpPr/>
            <p:nvPr/>
          </p:nvSpPr>
          <p:spPr>
            <a:xfrm flipH="1">
              <a:off x="354850" y="3596968"/>
              <a:ext cx="45475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</a:endParaRPr>
            </a:p>
          </p:txBody>
        </p:sp>
        <p:sp>
          <p:nvSpPr>
            <p:cNvPr id="59" name="Téglalap 152"/>
            <p:cNvSpPr/>
            <p:nvPr/>
          </p:nvSpPr>
          <p:spPr>
            <a:xfrm flipH="1">
              <a:off x="265525" y="3596968"/>
              <a:ext cx="47098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</a:endParaRPr>
            </a:p>
          </p:txBody>
        </p:sp>
        <p:sp>
          <p:nvSpPr>
            <p:cNvPr id="60" name="Téglalap 155"/>
            <p:cNvSpPr/>
            <p:nvPr/>
          </p:nvSpPr>
          <p:spPr>
            <a:xfrm flipH="1">
              <a:off x="608210" y="3469968"/>
              <a:ext cx="662634" cy="288925"/>
            </a:xfrm>
            <a:prstGeom prst="rect">
              <a:avLst/>
            </a:prstGeom>
            <a:solidFill>
              <a:srgbClr val="8EB4E3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>
                <a:defRPr/>
              </a:pPr>
              <a:r>
                <a:rPr lang="en-US" altLang="en-US" sz="1100" smtClean="0">
                  <a:solidFill>
                    <a:schemeClr val="bg1"/>
                  </a:solidFill>
                  <a:latin typeface="Verdana" pitchFamily="34" charset="0"/>
                </a:rPr>
                <a:t>SMB</a:t>
              </a:r>
              <a:endParaRPr lang="hu-HU" altLang="en-US" sz="1100" smtClean="0">
                <a:solidFill>
                  <a:schemeClr val="bg1"/>
                </a:solidFill>
                <a:latin typeface="Verdana" pitchFamily="34" charset="0"/>
              </a:endParaRPr>
            </a:p>
          </p:txBody>
        </p:sp>
        <p:cxnSp>
          <p:nvCxnSpPr>
            <p:cNvPr id="62" name="Egyenes összekötő 156"/>
            <p:cNvCxnSpPr/>
            <p:nvPr/>
          </p:nvCxnSpPr>
          <p:spPr>
            <a:xfrm rot="10800000" flipH="1">
              <a:off x="188596" y="4117668"/>
              <a:ext cx="466118" cy="9525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3" name="Téglalap 157"/>
            <p:cNvSpPr/>
            <p:nvPr/>
          </p:nvSpPr>
          <p:spPr>
            <a:xfrm flipH="1">
              <a:off x="354850" y="4011306"/>
              <a:ext cx="45475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</a:endParaRPr>
            </a:p>
          </p:txBody>
        </p:sp>
        <p:sp>
          <p:nvSpPr>
            <p:cNvPr id="1320960" name="Téglalap 158"/>
            <p:cNvSpPr/>
            <p:nvPr/>
          </p:nvSpPr>
          <p:spPr>
            <a:xfrm flipH="1">
              <a:off x="265525" y="4011306"/>
              <a:ext cx="47098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</a:endParaRPr>
            </a:p>
          </p:txBody>
        </p:sp>
        <p:cxnSp>
          <p:nvCxnSpPr>
            <p:cNvPr id="1320961" name="Egyenes összekötő 161"/>
            <p:cNvCxnSpPr/>
            <p:nvPr/>
          </p:nvCxnSpPr>
          <p:spPr>
            <a:xfrm rot="10800000" flipH="1">
              <a:off x="188596" y="4290706"/>
              <a:ext cx="480734" cy="7937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20962" name="Téglalap 162"/>
            <p:cNvSpPr/>
            <p:nvPr/>
          </p:nvSpPr>
          <p:spPr>
            <a:xfrm flipH="1">
              <a:off x="354850" y="4262131"/>
              <a:ext cx="45475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</a:endParaRPr>
            </a:p>
          </p:txBody>
        </p:sp>
        <p:sp>
          <p:nvSpPr>
            <p:cNvPr id="1320963" name="Téglalap 163"/>
            <p:cNvSpPr/>
            <p:nvPr/>
          </p:nvSpPr>
          <p:spPr>
            <a:xfrm flipH="1">
              <a:off x="265525" y="4262131"/>
              <a:ext cx="47098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</a:endParaRPr>
            </a:p>
          </p:txBody>
        </p:sp>
        <p:sp>
          <p:nvSpPr>
            <p:cNvPr id="1320964" name="Téglalap 166"/>
            <p:cNvSpPr/>
            <p:nvPr/>
          </p:nvSpPr>
          <p:spPr>
            <a:xfrm flipH="1">
              <a:off x="608210" y="4046231"/>
              <a:ext cx="662634" cy="287337"/>
            </a:xfrm>
            <a:prstGeom prst="rect">
              <a:avLst/>
            </a:prstGeom>
            <a:solidFill>
              <a:srgbClr val="8EB4E3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>
                <a:defRPr/>
              </a:pPr>
              <a:r>
                <a:rPr lang="en-US" altLang="en-US" sz="1100" smtClean="0">
                  <a:solidFill>
                    <a:schemeClr val="bg1"/>
                  </a:solidFill>
                  <a:latin typeface="Verdana" pitchFamily="34" charset="0"/>
                </a:rPr>
                <a:t>SMB</a:t>
              </a:r>
              <a:endParaRPr lang="hu-HU" altLang="en-US" sz="1100" smtClean="0">
                <a:solidFill>
                  <a:schemeClr val="bg1"/>
                </a:solidFill>
                <a:latin typeface="Verdana" pitchFamily="34" charset="0"/>
              </a:endParaRPr>
            </a:p>
          </p:txBody>
        </p:sp>
        <p:sp>
          <p:nvSpPr>
            <p:cNvPr id="183418" name="Line 123"/>
            <p:cNvSpPr>
              <a:spLocks noChangeShapeType="1"/>
            </p:cNvSpPr>
            <p:nvPr/>
          </p:nvSpPr>
          <p:spPr bwMode="auto">
            <a:xfrm flipV="1">
              <a:off x="2652955" y="2778655"/>
              <a:ext cx="0" cy="180000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3419" name="Line 124"/>
            <p:cNvSpPr>
              <a:spLocks noChangeShapeType="1"/>
            </p:cNvSpPr>
            <p:nvPr/>
          </p:nvSpPr>
          <p:spPr bwMode="auto">
            <a:xfrm>
              <a:off x="2678941" y="2777818"/>
              <a:ext cx="0" cy="0"/>
            </a:xfrm>
            <a:prstGeom prst="line">
              <a:avLst/>
            </a:prstGeom>
            <a:noFill/>
            <a:ln w="6350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3420" name="Line 125"/>
            <p:cNvSpPr>
              <a:spLocks noChangeShapeType="1"/>
            </p:cNvSpPr>
            <p:nvPr/>
          </p:nvSpPr>
          <p:spPr bwMode="auto">
            <a:xfrm>
              <a:off x="2678941" y="2777818"/>
              <a:ext cx="0" cy="0"/>
            </a:xfrm>
            <a:prstGeom prst="line">
              <a:avLst/>
            </a:prstGeom>
            <a:noFill/>
            <a:ln w="6350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3421" name="Line 126"/>
            <p:cNvSpPr>
              <a:spLocks noChangeShapeType="1"/>
            </p:cNvSpPr>
            <p:nvPr/>
          </p:nvSpPr>
          <p:spPr bwMode="auto">
            <a:xfrm>
              <a:off x="2659451" y="2777818"/>
              <a:ext cx="97446" cy="0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3422" name="Line 127"/>
            <p:cNvSpPr>
              <a:spLocks noChangeShapeType="1"/>
            </p:cNvSpPr>
            <p:nvPr/>
          </p:nvSpPr>
          <p:spPr bwMode="auto">
            <a:xfrm>
              <a:off x="2659451" y="2126608"/>
              <a:ext cx="0" cy="196850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3423" name="Line 128"/>
            <p:cNvSpPr>
              <a:spLocks noChangeShapeType="1"/>
            </p:cNvSpPr>
            <p:nvPr/>
          </p:nvSpPr>
          <p:spPr bwMode="auto">
            <a:xfrm>
              <a:off x="2659451" y="2333318"/>
              <a:ext cx="84453" cy="0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3424" name="Line 129"/>
            <p:cNvSpPr>
              <a:spLocks noChangeShapeType="1"/>
            </p:cNvSpPr>
            <p:nvPr/>
          </p:nvSpPr>
          <p:spPr bwMode="auto">
            <a:xfrm>
              <a:off x="2659451" y="3939868"/>
              <a:ext cx="0" cy="247650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3425" name="Line 130"/>
            <p:cNvSpPr>
              <a:spLocks noChangeShapeType="1"/>
            </p:cNvSpPr>
            <p:nvPr/>
          </p:nvSpPr>
          <p:spPr bwMode="auto">
            <a:xfrm>
              <a:off x="2659451" y="3339458"/>
              <a:ext cx="0" cy="180000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3426" name="Line 131"/>
            <p:cNvSpPr>
              <a:spLocks noChangeShapeType="1"/>
            </p:cNvSpPr>
            <p:nvPr/>
          </p:nvSpPr>
          <p:spPr bwMode="auto">
            <a:xfrm>
              <a:off x="2659451" y="3933518"/>
              <a:ext cx="0" cy="0"/>
            </a:xfrm>
            <a:prstGeom prst="line">
              <a:avLst/>
            </a:prstGeom>
            <a:noFill/>
            <a:ln w="6350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3427" name="Line 132"/>
            <p:cNvSpPr>
              <a:spLocks noChangeShapeType="1"/>
            </p:cNvSpPr>
            <p:nvPr/>
          </p:nvSpPr>
          <p:spPr bwMode="auto">
            <a:xfrm>
              <a:off x="2659451" y="3933518"/>
              <a:ext cx="84453" cy="0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3428" name="Line 133"/>
            <p:cNvSpPr>
              <a:spLocks noChangeShapeType="1"/>
            </p:cNvSpPr>
            <p:nvPr/>
          </p:nvSpPr>
          <p:spPr bwMode="auto">
            <a:xfrm>
              <a:off x="2659451" y="3527118"/>
              <a:ext cx="84453" cy="0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cxnSp>
          <p:nvCxnSpPr>
            <p:cNvPr id="183429" name="Egyenes összekötő 170"/>
            <p:cNvCxnSpPr>
              <a:cxnSpLocks noChangeShapeType="1"/>
            </p:cNvCxnSpPr>
            <p:nvPr/>
          </p:nvCxnSpPr>
          <p:spPr bwMode="auto">
            <a:xfrm rot="10800000" flipV="1">
              <a:off x="6338363" y="2942918"/>
              <a:ext cx="1583691" cy="4763"/>
            </a:xfrm>
            <a:prstGeom prst="line">
              <a:avLst/>
            </a:prstGeom>
            <a:noFill/>
            <a:ln w="3175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83430" name="Egyenes összekötő 171"/>
            <p:cNvCxnSpPr>
              <a:cxnSpLocks noChangeShapeType="1"/>
            </p:cNvCxnSpPr>
            <p:nvPr/>
          </p:nvCxnSpPr>
          <p:spPr bwMode="auto">
            <a:xfrm rot="10800000" flipV="1">
              <a:off x="6206490" y="2396818"/>
              <a:ext cx="1729668" cy="0"/>
            </a:xfrm>
            <a:prstGeom prst="line">
              <a:avLst/>
            </a:prstGeom>
            <a:noFill/>
            <a:ln w="3175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83431" name="Egyenes összekötő 172"/>
            <p:cNvCxnSpPr>
              <a:cxnSpLocks noChangeShapeType="1"/>
            </p:cNvCxnSpPr>
            <p:nvPr/>
          </p:nvCxnSpPr>
          <p:spPr bwMode="auto">
            <a:xfrm rot="10800000">
              <a:off x="8416223" y="2315856"/>
              <a:ext cx="467741" cy="6350"/>
            </a:xfrm>
            <a:prstGeom prst="line">
              <a:avLst/>
            </a:prstGeom>
            <a:noFill/>
            <a:ln w="3175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320968" name="Téglalap 173"/>
            <p:cNvSpPr>
              <a:spLocks noChangeArrowheads="1"/>
            </p:cNvSpPr>
            <p:nvPr/>
          </p:nvSpPr>
          <p:spPr bwMode="auto">
            <a:xfrm>
              <a:off x="8667004" y="2131706"/>
              <a:ext cx="45475" cy="215900"/>
            </a:xfrm>
            <a:prstGeom prst="rect">
              <a:avLst/>
            </a:prstGeom>
            <a:solidFill>
              <a:srgbClr val="B9CDE5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  <a:solidFill>
                  <a:schemeClr val="lt1"/>
                </a:solidFill>
                <a:latin typeface="+mn-lt"/>
                <a:cs typeface="+mn-cs"/>
              </a:endParaRPr>
            </a:p>
          </p:txBody>
        </p:sp>
        <p:sp>
          <p:nvSpPr>
            <p:cNvPr id="1320969" name="Téglalap 174"/>
            <p:cNvSpPr>
              <a:spLocks noChangeArrowheads="1"/>
            </p:cNvSpPr>
            <p:nvPr/>
          </p:nvSpPr>
          <p:spPr bwMode="auto">
            <a:xfrm>
              <a:off x="8754706" y="2131706"/>
              <a:ext cx="47099" cy="215900"/>
            </a:xfrm>
            <a:prstGeom prst="rect">
              <a:avLst/>
            </a:prstGeom>
            <a:solidFill>
              <a:srgbClr val="B9CDE5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  <a:solidFill>
                  <a:schemeClr val="lt1"/>
                </a:solidFill>
                <a:latin typeface="+mn-lt"/>
                <a:cs typeface="+mn-cs"/>
              </a:endParaRPr>
            </a:p>
          </p:txBody>
        </p:sp>
        <p:cxnSp>
          <p:nvCxnSpPr>
            <p:cNvPr id="183434" name="Egyenes összekötő 177"/>
            <p:cNvCxnSpPr>
              <a:cxnSpLocks noChangeShapeType="1"/>
            </p:cNvCxnSpPr>
            <p:nvPr/>
          </p:nvCxnSpPr>
          <p:spPr bwMode="auto">
            <a:xfrm rot="10800000">
              <a:off x="8416223" y="2447618"/>
              <a:ext cx="467741" cy="1588"/>
            </a:xfrm>
            <a:prstGeom prst="line">
              <a:avLst/>
            </a:prstGeom>
            <a:noFill/>
            <a:ln w="3175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320971" name="Téglalap 178"/>
            <p:cNvSpPr>
              <a:spLocks noChangeArrowheads="1"/>
            </p:cNvSpPr>
            <p:nvPr/>
          </p:nvSpPr>
          <p:spPr bwMode="auto">
            <a:xfrm>
              <a:off x="8667004" y="2379356"/>
              <a:ext cx="45475" cy="215900"/>
            </a:xfrm>
            <a:prstGeom prst="rect">
              <a:avLst/>
            </a:prstGeom>
            <a:solidFill>
              <a:srgbClr val="B9CDE5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  <a:solidFill>
                  <a:schemeClr val="lt1"/>
                </a:solidFill>
                <a:latin typeface="+mn-lt"/>
                <a:cs typeface="+mn-cs"/>
              </a:endParaRPr>
            </a:p>
          </p:txBody>
        </p:sp>
        <p:sp>
          <p:nvSpPr>
            <p:cNvPr id="1320980" name="Téglalap 179"/>
            <p:cNvSpPr>
              <a:spLocks noChangeArrowheads="1"/>
            </p:cNvSpPr>
            <p:nvPr/>
          </p:nvSpPr>
          <p:spPr bwMode="auto">
            <a:xfrm>
              <a:off x="8754706" y="2379356"/>
              <a:ext cx="47099" cy="215900"/>
            </a:xfrm>
            <a:prstGeom prst="rect">
              <a:avLst/>
            </a:prstGeom>
            <a:solidFill>
              <a:srgbClr val="B9CDE5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  <a:solidFill>
                  <a:schemeClr val="lt1"/>
                </a:solidFill>
                <a:latin typeface="+mn-lt"/>
                <a:cs typeface="+mn-cs"/>
              </a:endParaRPr>
            </a:p>
          </p:txBody>
        </p:sp>
        <p:sp>
          <p:nvSpPr>
            <p:cNvPr id="183437" name="Téglalap 182"/>
            <p:cNvSpPr>
              <a:spLocks noChangeArrowheads="1"/>
            </p:cNvSpPr>
            <p:nvPr/>
          </p:nvSpPr>
          <p:spPr bwMode="auto">
            <a:xfrm>
              <a:off x="7798110" y="2253943"/>
              <a:ext cx="662634" cy="287338"/>
            </a:xfrm>
            <a:prstGeom prst="rect">
              <a:avLst/>
            </a:prstGeom>
            <a:solidFill>
              <a:srgbClr val="8EB4E3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100">
                  <a:solidFill>
                    <a:schemeClr val="bg1"/>
                  </a:solidFill>
                  <a:latin typeface="Verdana" pitchFamily="34" charset="0"/>
                </a:rPr>
                <a:t>SMB</a:t>
              </a:r>
              <a:endParaRPr lang="hu-HU" altLang="en-US" sz="1100">
                <a:solidFill>
                  <a:schemeClr val="bg1"/>
                </a:solidFill>
                <a:latin typeface="Verdana" pitchFamily="34" charset="0"/>
              </a:endParaRPr>
            </a:p>
          </p:txBody>
        </p:sp>
        <p:cxnSp>
          <p:nvCxnSpPr>
            <p:cNvPr id="183438" name="Egyenes összekötő 183"/>
            <p:cNvCxnSpPr>
              <a:cxnSpLocks noChangeShapeType="1"/>
            </p:cNvCxnSpPr>
            <p:nvPr/>
          </p:nvCxnSpPr>
          <p:spPr bwMode="auto">
            <a:xfrm rot="10800000">
              <a:off x="8426390" y="2874656"/>
              <a:ext cx="451500" cy="6350"/>
            </a:xfrm>
            <a:prstGeom prst="line">
              <a:avLst/>
            </a:prstGeom>
            <a:noFill/>
            <a:ln w="3175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320983" name="Téglalap 184"/>
            <p:cNvSpPr>
              <a:spLocks noChangeArrowheads="1"/>
            </p:cNvSpPr>
            <p:nvPr/>
          </p:nvSpPr>
          <p:spPr bwMode="auto">
            <a:xfrm>
              <a:off x="8667004" y="2768293"/>
              <a:ext cx="45475" cy="215900"/>
            </a:xfrm>
            <a:prstGeom prst="rect">
              <a:avLst/>
            </a:prstGeom>
            <a:solidFill>
              <a:srgbClr val="B9CDE5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  <a:solidFill>
                  <a:schemeClr val="lt1"/>
                </a:solidFill>
                <a:latin typeface="+mn-lt"/>
                <a:cs typeface="+mn-cs"/>
              </a:endParaRPr>
            </a:p>
          </p:txBody>
        </p:sp>
        <p:sp>
          <p:nvSpPr>
            <p:cNvPr id="1320984" name="Téglalap 185"/>
            <p:cNvSpPr>
              <a:spLocks noChangeArrowheads="1"/>
            </p:cNvSpPr>
            <p:nvPr/>
          </p:nvSpPr>
          <p:spPr bwMode="auto">
            <a:xfrm>
              <a:off x="8754706" y="2768293"/>
              <a:ext cx="47099" cy="215900"/>
            </a:xfrm>
            <a:prstGeom prst="rect">
              <a:avLst/>
            </a:prstGeom>
            <a:solidFill>
              <a:srgbClr val="B9CDE5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  <a:solidFill>
                  <a:schemeClr val="lt1"/>
                </a:solidFill>
                <a:latin typeface="+mn-lt"/>
                <a:cs typeface="+mn-cs"/>
              </a:endParaRPr>
            </a:p>
          </p:txBody>
        </p:sp>
        <p:cxnSp>
          <p:nvCxnSpPr>
            <p:cNvPr id="183441" name="Egyenes összekötő 188"/>
            <p:cNvCxnSpPr>
              <a:cxnSpLocks noChangeShapeType="1"/>
            </p:cNvCxnSpPr>
            <p:nvPr/>
          </p:nvCxnSpPr>
          <p:spPr bwMode="auto">
            <a:xfrm rot="10800000">
              <a:off x="8410149" y="3047693"/>
              <a:ext cx="467741" cy="4763"/>
            </a:xfrm>
            <a:prstGeom prst="line">
              <a:avLst/>
            </a:prstGeom>
            <a:noFill/>
            <a:ln w="3175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320986" name="Téglalap 189"/>
            <p:cNvSpPr>
              <a:spLocks noChangeArrowheads="1"/>
            </p:cNvSpPr>
            <p:nvPr/>
          </p:nvSpPr>
          <p:spPr bwMode="auto">
            <a:xfrm>
              <a:off x="8667004" y="3019118"/>
              <a:ext cx="45475" cy="215900"/>
            </a:xfrm>
            <a:prstGeom prst="rect">
              <a:avLst/>
            </a:prstGeom>
            <a:solidFill>
              <a:srgbClr val="B9CDE5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  <a:solidFill>
                  <a:schemeClr val="lt1"/>
                </a:solidFill>
                <a:latin typeface="+mn-lt"/>
                <a:cs typeface="+mn-cs"/>
              </a:endParaRPr>
            </a:p>
          </p:txBody>
        </p:sp>
        <p:sp>
          <p:nvSpPr>
            <p:cNvPr id="1320987" name="Téglalap 190"/>
            <p:cNvSpPr>
              <a:spLocks noChangeArrowheads="1"/>
            </p:cNvSpPr>
            <p:nvPr/>
          </p:nvSpPr>
          <p:spPr bwMode="auto">
            <a:xfrm>
              <a:off x="8754706" y="3019118"/>
              <a:ext cx="47099" cy="215900"/>
            </a:xfrm>
            <a:prstGeom prst="rect">
              <a:avLst/>
            </a:prstGeom>
            <a:solidFill>
              <a:srgbClr val="B9CDE5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  <a:solidFill>
                  <a:schemeClr val="lt1"/>
                </a:solidFill>
                <a:latin typeface="+mn-lt"/>
                <a:cs typeface="+mn-cs"/>
              </a:endParaRPr>
            </a:p>
          </p:txBody>
        </p:sp>
        <p:sp>
          <p:nvSpPr>
            <p:cNvPr id="183444" name="Téglalap 193"/>
            <p:cNvSpPr>
              <a:spLocks noChangeArrowheads="1"/>
            </p:cNvSpPr>
            <p:nvPr/>
          </p:nvSpPr>
          <p:spPr bwMode="auto">
            <a:xfrm>
              <a:off x="7798110" y="2803218"/>
              <a:ext cx="662634" cy="287338"/>
            </a:xfrm>
            <a:prstGeom prst="rect">
              <a:avLst/>
            </a:prstGeom>
            <a:solidFill>
              <a:srgbClr val="8EB4E3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100">
                  <a:solidFill>
                    <a:schemeClr val="bg1"/>
                  </a:solidFill>
                  <a:latin typeface="Verdana" pitchFamily="34" charset="0"/>
                </a:rPr>
                <a:t>SMB</a:t>
              </a:r>
              <a:endParaRPr lang="hu-HU" altLang="en-US" sz="1100">
                <a:solidFill>
                  <a:schemeClr val="bg1"/>
                </a:solidFill>
                <a:latin typeface="Verdana" pitchFamily="34" charset="0"/>
              </a:endParaRPr>
            </a:p>
          </p:txBody>
        </p:sp>
        <p:cxnSp>
          <p:nvCxnSpPr>
            <p:cNvPr id="183445" name="Egyenes összekötő 170"/>
            <p:cNvCxnSpPr>
              <a:cxnSpLocks noChangeShapeType="1"/>
            </p:cNvCxnSpPr>
            <p:nvPr/>
          </p:nvCxnSpPr>
          <p:spPr bwMode="auto">
            <a:xfrm rot="10800000" flipV="1">
              <a:off x="6337528" y="4243081"/>
              <a:ext cx="1612733" cy="7937"/>
            </a:xfrm>
            <a:prstGeom prst="line">
              <a:avLst/>
            </a:prstGeom>
            <a:noFill/>
            <a:ln w="3175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83446" name="Egyenes összekötő 171"/>
            <p:cNvCxnSpPr>
              <a:cxnSpLocks noChangeShapeType="1"/>
            </p:cNvCxnSpPr>
            <p:nvPr/>
          </p:nvCxnSpPr>
          <p:spPr bwMode="auto">
            <a:xfrm rot="10800000" flipV="1">
              <a:off x="6190249" y="3616018"/>
              <a:ext cx="1745909" cy="12700"/>
            </a:xfrm>
            <a:prstGeom prst="line">
              <a:avLst/>
            </a:prstGeom>
            <a:noFill/>
            <a:ln w="3175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83447" name="Egyenes összekötő 172"/>
            <p:cNvCxnSpPr>
              <a:cxnSpLocks noChangeShapeType="1"/>
            </p:cNvCxnSpPr>
            <p:nvPr/>
          </p:nvCxnSpPr>
          <p:spPr bwMode="auto">
            <a:xfrm rot="10800000">
              <a:off x="8416223" y="3535056"/>
              <a:ext cx="467741" cy="6350"/>
            </a:xfrm>
            <a:prstGeom prst="line">
              <a:avLst/>
            </a:prstGeom>
            <a:noFill/>
            <a:ln w="3175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320992" name="Téglalap 173"/>
            <p:cNvSpPr>
              <a:spLocks noChangeArrowheads="1"/>
            </p:cNvSpPr>
            <p:nvPr/>
          </p:nvSpPr>
          <p:spPr bwMode="auto">
            <a:xfrm>
              <a:off x="8667004" y="3350906"/>
              <a:ext cx="45475" cy="215900"/>
            </a:xfrm>
            <a:prstGeom prst="rect">
              <a:avLst/>
            </a:prstGeom>
            <a:solidFill>
              <a:srgbClr val="B9CDE5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  <a:solidFill>
                  <a:schemeClr val="lt1"/>
                </a:solidFill>
                <a:latin typeface="+mn-lt"/>
                <a:cs typeface="+mn-cs"/>
              </a:endParaRPr>
            </a:p>
          </p:txBody>
        </p:sp>
        <p:sp>
          <p:nvSpPr>
            <p:cNvPr id="1320993" name="Téglalap 174"/>
            <p:cNvSpPr>
              <a:spLocks noChangeArrowheads="1"/>
            </p:cNvSpPr>
            <p:nvPr/>
          </p:nvSpPr>
          <p:spPr bwMode="auto">
            <a:xfrm>
              <a:off x="8754706" y="3350906"/>
              <a:ext cx="47099" cy="215900"/>
            </a:xfrm>
            <a:prstGeom prst="rect">
              <a:avLst/>
            </a:prstGeom>
            <a:solidFill>
              <a:srgbClr val="B9CDE5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  <a:solidFill>
                  <a:schemeClr val="lt1"/>
                </a:solidFill>
                <a:latin typeface="+mn-lt"/>
                <a:cs typeface="+mn-cs"/>
              </a:endParaRPr>
            </a:p>
          </p:txBody>
        </p:sp>
        <p:cxnSp>
          <p:nvCxnSpPr>
            <p:cNvPr id="183450" name="Egyenes összekötő 177"/>
            <p:cNvCxnSpPr>
              <a:cxnSpLocks noChangeShapeType="1"/>
            </p:cNvCxnSpPr>
            <p:nvPr/>
          </p:nvCxnSpPr>
          <p:spPr bwMode="auto">
            <a:xfrm rot="10800000">
              <a:off x="8410149" y="3666818"/>
              <a:ext cx="467741" cy="7938"/>
            </a:xfrm>
            <a:prstGeom prst="line">
              <a:avLst/>
            </a:prstGeom>
            <a:noFill/>
            <a:ln w="3175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320995" name="Téglalap 178"/>
            <p:cNvSpPr>
              <a:spLocks noChangeArrowheads="1"/>
            </p:cNvSpPr>
            <p:nvPr/>
          </p:nvSpPr>
          <p:spPr bwMode="auto">
            <a:xfrm>
              <a:off x="8667004" y="3598556"/>
              <a:ext cx="45475" cy="215900"/>
            </a:xfrm>
            <a:prstGeom prst="rect">
              <a:avLst/>
            </a:prstGeom>
            <a:solidFill>
              <a:srgbClr val="B9CDE5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  <a:solidFill>
                  <a:schemeClr val="lt1"/>
                </a:solidFill>
                <a:latin typeface="+mn-lt"/>
                <a:cs typeface="+mn-cs"/>
              </a:endParaRPr>
            </a:p>
          </p:txBody>
        </p:sp>
        <p:sp>
          <p:nvSpPr>
            <p:cNvPr id="1320997" name="Téglalap 179"/>
            <p:cNvSpPr>
              <a:spLocks noChangeArrowheads="1"/>
            </p:cNvSpPr>
            <p:nvPr/>
          </p:nvSpPr>
          <p:spPr bwMode="auto">
            <a:xfrm>
              <a:off x="8754706" y="3598556"/>
              <a:ext cx="47099" cy="215900"/>
            </a:xfrm>
            <a:prstGeom prst="rect">
              <a:avLst/>
            </a:prstGeom>
            <a:solidFill>
              <a:srgbClr val="B9CDE5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  <a:solidFill>
                  <a:schemeClr val="lt1"/>
                </a:solidFill>
                <a:latin typeface="+mn-lt"/>
                <a:cs typeface="+mn-cs"/>
              </a:endParaRPr>
            </a:p>
          </p:txBody>
        </p:sp>
        <p:sp>
          <p:nvSpPr>
            <p:cNvPr id="183453" name="Téglalap 182"/>
            <p:cNvSpPr>
              <a:spLocks noChangeArrowheads="1"/>
            </p:cNvSpPr>
            <p:nvPr/>
          </p:nvSpPr>
          <p:spPr bwMode="auto">
            <a:xfrm>
              <a:off x="7798110" y="3473143"/>
              <a:ext cx="662634" cy="287338"/>
            </a:xfrm>
            <a:prstGeom prst="rect">
              <a:avLst/>
            </a:prstGeom>
            <a:solidFill>
              <a:srgbClr val="8EB4E3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100">
                  <a:solidFill>
                    <a:schemeClr val="bg1"/>
                  </a:solidFill>
                  <a:latin typeface="Verdana" pitchFamily="34" charset="0"/>
                </a:rPr>
                <a:t>SMB</a:t>
              </a:r>
              <a:endParaRPr lang="hu-HU" altLang="en-US" sz="1100">
                <a:solidFill>
                  <a:schemeClr val="bg1"/>
                </a:solidFill>
                <a:latin typeface="Verdana" pitchFamily="34" charset="0"/>
              </a:endParaRPr>
            </a:p>
          </p:txBody>
        </p:sp>
        <p:cxnSp>
          <p:nvCxnSpPr>
            <p:cNvPr id="183454" name="Egyenes összekötő 183"/>
            <p:cNvCxnSpPr>
              <a:cxnSpLocks noChangeShapeType="1"/>
            </p:cNvCxnSpPr>
            <p:nvPr/>
          </p:nvCxnSpPr>
          <p:spPr bwMode="auto">
            <a:xfrm rot="10800000">
              <a:off x="8432464" y="4144656"/>
              <a:ext cx="451500" cy="6350"/>
            </a:xfrm>
            <a:prstGeom prst="line">
              <a:avLst/>
            </a:prstGeom>
            <a:noFill/>
            <a:ln w="3175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321000" name="Téglalap 184"/>
            <p:cNvSpPr>
              <a:spLocks noChangeArrowheads="1"/>
            </p:cNvSpPr>
            <p:nvPr/>
          </p:nvSpPr>
          <p:spPr bwMode="auto">
            <a:xfrm>
              <a:off x="8667004" y="4038293"/>
              <a:ext cx="45475" cy="215900"/>
            </a:xfrm>
            <a:prstGeom prst="rect">
              <a:avLst/>
            </a:prstGeom>
            <a:solidFill>
              <a:srgbClr val="B9CDE5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  <a:solidFill>
                  <a:schemeClr val="lt1"/>
                </a:solidFill>
                <a:latin typeface="+mn-lt"/>
                <a:cs typeface="+mn-cs"/>
              </a:endParaRPr>
            </a:p>
          </p:txBody>
        </p:sp>
        <p:sp>
          <p:nvSpPr>
            <p:cNvPr id="1321001" name="Téglalap 185"/>
            <p:cNvSpPr>
              <a:spLocks noChangeArrowheads="1"/>
            </p:cNvSpPr>
            <p:nvPr/>
          </p:nvSpPr>
          <p:spPr bwMode="auto">
            <a:xfrm>
              <a:off x="8754706" y="4038293"/>
              <a:ext cx="47099" cy="215900"/>
            </a:xfrm>
            <a:prstGeom prst="rect">
              <a:avLst/>
            </a:prstGeom>
            <a:solidFill>
              <a:srgbClr val="B9CDE5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  <a:solidFill>
                  <a:schemeClr val="lt1"/>
                </a:solidFill>
                <a:latin typeface="+mn-lt"/>
                <a:cs typeface="+mn-cs"/>
              </a:endParaRPr>
            </a:p>
          </p:txBody>
        </p:sp>
        <p:cxnSp>
          <p:nvCxnSpPr>
            <p:cNvPr id="183457" name="Egyenes összekötő 188"/>
            <p:cNvCxnSpPr>
              <a:cxnSpLocks noChangeShapeType="1"/>
            </p:cNvCxnSpPr>
            <p:nvPr/>
          </p:nvCxnSpPr>
          <p:spPr bwMode="auto">
            <a:xfrm rot="10800000">
              <a:off x="8416223" y="4316106"/>
              <a:ext cx="467741" cy="1587"/>
            </a:xfrm>
            <a:prstGeom prst="line">
              <a:avLst/>
            </a:prstGeom>
            <a:noFill/>
            <a:ln w="3175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321003" name="Téglalap 189"/>
            <p:cNvSpPr>
              <a:spLocks noChangeArrowheads="1"/>
            </p:cNvSpPr>
            <p:nvPr/>
          </p:nvSpPr>
          <p:spPr bwMode="auto">
            <a:xfrm>
              <a:off x="8667004" y="4289118"/>
              <a:ext cx="45475" cy="215900"/>
            </a:xfrm>
            <a:prstGeom prst="rect">
              <a:avLst/>
            </a:prstGeom>
            <a:solidFill>
              <a:srgbClr val="B9CDE5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  <a:solidFill>
                  <a:schemeClr val="lt1"/>
                </a:solidFill>
                <a:latin typeface="+mn-lt"/>
                <a:cs typeface="+mn-cs"/>
              </a:endParaRPr>
            </a:p>
          </p:txBody>
        </p:sp>
        <p:sp>
          <p:nvSpPr>
            <p:cNvPr id="1321004" name="Téglalap 190"/>
            <p:cNvSpPr>
              <a:spLocks noChangeArrowheads="1"/>
            </p:cNvSpPr>
            <p:nvPr/>
          </p:nvSpPr>
          <p:spPr bwMode="auto">
            <a:xfrm>
              <a:off x="8754706" y="4289118"/>
              <a:ext cx="47099" cy="215900"/>
            </a:xfrm>
            <a:prstGeom prst="rect">
              <a:avLst/>
            </a:prstGeom>
            <a:solidFill>
              <a:srgbClr val="B9CDE5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  <a:solidFill>
                  <a:schemeClr val="lt1"/>
                </a:solidFill>
                <a:latin typeface="+mn-lt"/>
                <a:cs typeface="+mn-cs"/>
              </a:endParaRPr>
            </a:p>
          </p:txBody>
        </p:sp>
        <p:sp>
          <p:nvSpPr>
            <p:cNvPr id="183460" name="Téglalap 193"/>
            <p:cNvSpPr>
              <a:spLocks noChangeArrowheads="1"/>
            </p:cNvSpPr>
            <p:nvPr/>
          </p:nvSpPr>
          <p:spPr bwMode="auto">
            <a:xfrm>
              <a:off x="7798110" y="4098618"/>
              <a:ext cx="662634" cy="287338"/>
            </a:xfrm>
            <a:prstGeom prst="rect">
              <a:avLst/>
            </a:prstGeom>
            <a:solidFill>
              <a:srgbClr val="8EB4E3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100">
                  <a:solidFill>
                    <a:schemeClr val="bg1"/>
                  </a:solidFill>
                  <a:latin typeface="Verdana" pitchFamily="34" charset="0"/>
                </a:rPr>
                <a:t>SMB</a:t>
              </a:r>
              <a:endParaRPr lang="hu-HU" altLang="en-US" sz="1100">
                <a:solidFill>
                  <a:schemeClr val="bg1"/>
                </a:solidFill>
                <a:latin typeface="Verdana" pitchFamily="34" charset="0"/>
              </a:endParaRPr>
            </a:p>
          </p:txBody>
        </p:sp>
        <p:sp>
          <p:nvSpPr>
            <p:cNvPr id="183461" name="Line 166"/>
            <p:cNvSpPr>
              <a:spLocks noChangeShapeType="1"/>
            </p:cNvSpPr>
            <p:nvPr/>
          </p:nvSpPr>
          <p:spPr bwMode="auto">
            <a:xfrm flipV="1">
              <a:off x="6338042" y="3972703"/>
              <a:ext cx="0" cy="270000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3462" name="Line 167"/>
            <p:cNvSpPr>
              <a:spLocks noChangeShapeType="1"/>
            </p:cNvSpPr>
            <p:nvPr/>
          </p:nvSpPr>
          <p:spPr bwMode="auto">
            <a:xfrm>
              <a:off x="6338042" y="3971618"/>
              <a:ext cx="0" cy="0"/>
            </a:xfrm>
            <a:prstGeom prst="line">
              <a:avLst/>
            </a:prstGeom>
            <a:noFill/>
            <a:ln w="6350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3463" name="Line 168"/>
            <p:cNvSpPr>
              <a:spLocks noChangeShapeType="1"/>
            </p:cNvSpPr>
            <p:nvPr/>
          </p:nvSpPr>
          <p:spPr bwMode="auto">
            <a:xfrm flipH="1">
              <a:off x="6198369" y="3971618"/>
              <a:ext cx="139673" cy="0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3464" name="Line 169"/>
            <p:cNvSpPr>
              <a:spLocks noChangeShapeType="1"/>
            </p:cNvSpPr>
            <p:nvPr/>
          </p:nvSpPr>
          <p:spPr bwMode="auto">
            <a:xfrm>
              <a:off x="6338042" y="3342968"/>
              <a:ext cx="0" cy="158750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3465" name="Line 170"/>
            <p:cNvSpPr>
              <a:spLocks noChangeShapeType="1"/>
            </p:cNvSpPr>
            <p:nvPr/>
          </p:nvSpPr>
          <p:spPr bwMode="auto">
            <a:xfrm flipH="1">
              <a:off x="6183155" y="3501718"/>
              <a:ext cx="147320" cy="0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3466" name="Line 171"/>
            <p:cNvSpPr>
              <a:spLocks noChangeShapeType="1"/>
            </p:cNvSpPr>
            <p:nvPr/>
          </p:nvSpPr>
          <p:spPr bwMode="auto">
            <a:xfrm flipV="1">
              <a:off x="6338042" y="2758768"/>
              <a:ext cx="0" cy="184150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3467" name="Line 172"/>
            <p:cNvSpPr>
              <a:spLocks noChangeShapeType="1"/>
            </p:cNvSpPr>
            <p:nvPr/>
          </p:nvSpPr>
          <p:spPr bwMode="auto">
            <a:xfrm flipH="1">
              <a:off x="6217858" y="2758768"/>
              <a:ext cx="120184" cy="0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3468" name="Line 173"/>
            <p:cNvSpPr>
              <a:spLocks noChangeShapeType="1"/>
            </p:cNvSpPr>
            <p:nvPr/>
          </p:nvSpPr>
          <p:spPr bwMode="auto">
            <a:xfrm>
              <a:off x="6338042" y="2112073"/>
              <a:ext cx="0" cy="222250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3469" name="Line 174"/>
            <p:cNvSpPr>
              <a:spLocks noChangeShapeType="1"/>
            </p:cNvSpPr>
            <p:nvPr/>
          </p:nvSpPr>
          <p:spPr bwMode="auto">
            <a:xfrm flipH="1">
              <a:off x="6211362" y="2333318"/>
              <a:ext cx="126680" cy="0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3470" name="Text Box 175"/>
            <p:cNvSpPr txBox="1">
              <a:spLocks noChangeArrowheads="1"/>
            </p:cNvSpPr>
            <p:nvPr/>
          </p:nvSpPr>
          <p:spPr bwMode="auto">
            <a:xfrm>
              <a:off x="2183608" y="1552984"/>
              <a:ext cx="818669" cy="35394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algn="ctr">
                  <a:solidFill>
                    <a:srgbClr val="FF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lnSpc>
                  <a:spcPct val="85000"/>
                </a:lnSpc>
                <a:spcBef>
                  <a:spcPct val="0"/>
                </a:spcBef>
                <a:buFontTx/>
                <a:buNone/>
              </a:pPr>
              <a:r>
                <a:rPr lang="en-US" altLang="en-US" sz="1000" dirty="0">
                  <a:latin typeface="Verdana" pitchFamily="34" charset="0"/>
                </a:rPr>
                <a:t>2x4 </a:t>
              </a:r>
              <a:r>
                <a:rPr lang="en-US" altLang="en-US" sz="1000" dirty="0" smtClean="0">
                  <a:latin typeface="Verdana" pitchFamily="34" charset="0"/>
                </a:rPr>
                <a:t>SMI2</a:t>
              </a:r>
              <a:endParaRPr lang="en-US" altLang="en-US" sz="1000" dirty="0">
                <a:latin typeface="Verdana" pitchFamily="34" charset="0"/>
              </a:endParaRPr>
            </a:p>
            <a:p>
              <a:pPr algn="ctr" eaLnBrk="1" hangingPunct="1">
                <a:lnSpc>
                  <a:spcPct val="85000"/>
                </a:lnSpc>
                <a:spcBef>
                  <a:spcPct val="0"/>
                </a:spcBef>
                <a:buFontTx/>
                <a:buNone/>
              </a:pPr>
              <a:r>
                <a:rPr lang="en-US" altLang="en-US" sz="1000" dirty="0">
                  <a:latin typeface="Verdana" pitchFamily="34" charset="0"/>
                </a:rPr>
                <a:t> channels</a:t>
              </a:r>
            </a:p>
          </p:txBody>
        </p:sp>
        <p:sp>
          <p:nvSpPr>
            <p:cNvPr id="183471" name="Text Box 176"/>
            <p:cNvSpPr txBox="1">
              <a:spLocks noChangeArrowheads="1"/>
            </p:cNvSpPr>
            <p:nvPr/>
          </p:nvSpPr>
          <p:spPr bwMode="auto">
            <a:xfrm>
              <a:off x="5985838" y="1528814"/>
              <a:ext cx="818669" cy="35394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algn="ctr">
                  <a:solidFill>
                    <a:srgbClr val="FF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lnSpc>
                  <a:spcPct val="85000"/>
                </a:lnSpc>
                <a:spcBef>
                  <a:spcPct val="0"/>
                </a:spcBef>
                <a:buFontTx/>
                <a:buNone/>
              </a:pPr>
              <a:r>
                <a:rPr lang="en-US" altLang="en-US" sz="1000" dirty="0">
                  <a:latin typeface="Verdana" pitchFamily="34" charset="0"/>
                </a:rPr>
                <a:t>2x4 </a:t>
              </a:r>
              <a:r>
                <a:rPr lang="en-US" altLang="en-US" sz="1000" dirty="0" smtClean="0">
                  <a:latin typeface="Verdana" pitchFamily="34" charset="0"/>
                </a:rPr>
                <a:t>SMI2</a:t>
              </a:r>
              <a:endParaRPr lang="en-US" altLang="en-US" sz="1000" dirty="0">
                <a:latin typeface="Verdana" pitchFamily="34" charset="0"/>
              </a:endParaRPr>
            </a:p>
            <a:p>
              <a:pPr algn="ctr" eaLnBrk="1" hangingPunct="1">
                <a:lnSpc>
                  <a:spcPct val="85000"/>
                </a:lnSpc>
                <a:spcBef>
                  <a:spcPct val="0"/>
                </a:spcBef>
                <a:buFontTx/>
                <a:buNone/>
              </a:pPr>
              <a:r>
                <a:rPr lang="en-US" altLang="en-US" sz="1000" dirty="0">
                  <a:latin typeface="Verdana" pitchFamily="34" charset="0"/>
                </a:rPr>
                <a:t> channels</a:t>
              </a:r>
            </a:p>
          </p:txBody>
        </p:sp>
        <p:sp>
          <p:nvSpPr>
            <p:cNvPr id="183473" name="Rectangle 178"/>
            <p:cNvSpPr>
              <a:spLocks noChangeArrowheads="1"/>
            </p:cNvSpPr>
            <p:nvPr/>
          </p:nvSpPr>
          <p:spPr bwMode="auto">
            <a:xfrm>
              <a:off x="3961981" y="4947931"/>
              <a:ext cx="224126" cy="227012"/>
            </a:xfrm>
            <a:prstGeom prst="rect">
              <a:avLst/>
            </a:prstGeom>
            <a:noFill/>
            <a:ln w="19050" algn="ctr">
              <a:solidFill>
                <a:srgbClr val="0000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100">
                  <a:solidFill>
                    <a:schemeClr val="bg1"/>
                  </a:solidFill>
                  <a:latin typeface="Verdana" pitchFamily="34" charset="0"/>
                </a:rPr>
                <a:t>ME</a:t>
              </a:r>
            </a:p>
          </p:txBody>
        </p:sp>
        <p:sp>
          <p:nvSpPr>
            <p:cNvPr id="183477" name="Téglalap 3"/>
            <p:cNvSpPr>
              <a:spLocks noChangeArrowheads="1"/>
            </p:cNvSpPr>
            <p:nvPr/>
          </p:nvSpPr>
          <p:spPr bwMode="auto">
            <a:xfrm>
              <a:off x="4733428" y="2277756"/>
              <a:ext cx="1481328" cy="576262"/>
            </a:xfrm>
            <a:prstGeom prst="rect">
              <a:avLst/>
            </a:prstGeom>
            <a:solidFill>
              <a:srgbClr val="33CC33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None/>
              </a:pPr>
              <a:r>
                <a:rPr lang="en-US" altLang="en-US" sz="1100" dirty="0" smtClean="0">
                  <a:solidFill>
                    <a:schemeClr val="bg1"/>
                  </a:solidFill>
                  <a:latin typeface="Verdana" pitchFamily="34" charset="0"/>
                </a:rPr>
                <a:t>Ivy Bridge-EX </a:t>
              </a:r>
              <a:r>
                <a:rPr lang="en-US" altLang="en-US" sz="1100" dirty="0" err="1" smtClean="0">
                  <a:solidFill>
                    <a:schemeClr val="bg1"/>
                  </a:solidFill>
                  <a:latin typeface="Verdana" pitchFamily="34" charset="0"/>
                </a:rPr>
                <a:t>15C</a:t>
              </a:r>
              <a:endParaRPr lang="en-US" altLang="en-US" sz="1100" dirty="0" smtClean="0">
                <a:solidFill>
                  <a:schemeClr val="bg1"/>
                </a:solidFill>
                <a:latin typeface="Verdana" pitchFamily="34" charset="0"/>
              </a:endParaRPr>
            </a:p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100" dirty="0">
                  <a:solidFill>
                    <a:schemeClr val="bg1"/>
                  </a:solidFill>
                  <a:latin typeface="Verdana" pitchFamily="34" charset="0"/>
                </a:rPr>
                <a:t>Haswell-EX </a:t>
              </a:r>
              <a:r>
                <a:rPr lang="en-US" altLang="en-US" sz="1100" dirty="0" err="1">
                  <a:solidFill>
                    <a:schemeClr val="bg1"/>
                  </a:solidFill>
                  <a:latin typeface="Verdana" pitchFamily="34" charset="0"/>
                </a:rPr>
                <a:t>18C</a:t>
              </a:r>
              <a:endParaRPr lang="en-US" altLang="en-US" sz="1100" dirty="0">
                <a:solidFill>
                  <a:schemeClr val="bg1"/>
                </a:solidFill>
                <a:latin typeface="Verdana" pitchFamily="34" charset="0"/>
              </a:endParaRPr>
            </a:p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100" dirty="0">
                  <a:solidFill>
                    <a:schemeClr val="bg1"/>
                  </a:solidFill>
                  <a:latin typeface="Verdana" pitchFamily="34" charset="0"/>
                </a:rPr>
                <a:t>Broadwell-EX </a:t>
              </a:r>
              <a:r>
                <a:rPr lang="en-US" altLang="en-US" sz="1100" dirty="0" err="1" smtClean="0">
                  <a:solidFill>
                    <a:schemeClr val="bg1"/>
                  </a:solidFill>
                  <a:latin typeface="Verdana" pitchFamily="34" charset="0"/>
                </a:rPr>
                <a:t>24C</a:t>
              </a:r>
              <a:endParaRPr lang="hu-HU" altLang="en-US" sz="1100" dirty="0" smtClean="0">
                <a:solidFill>
                  <a:schemeClr val="bg1"/>
                </a:solidFill>
                <a:latin typeface="Verdana" pitchFamily="34" charset="0"/>
              </a:endParaRPr>
            </a:p>
          </p:txBody>
        </p:sp>
        <p:sp>
          <p:nvSpPr>
            <p:cNvPr id="183478" name="Téglalap 3"/>
            <p:cNvSpPr>
              <a:spLocks noChangeArrowheads="1"/>
            </p:cNvSpPr>
            <p:nvPr/>
          </p:nvSpPr>
          <p:spPr bwMode="auto">
            <a:xfrm>
              <a:off x="2745527" y="3433456"/>
              <a:ext cx="1481328" cy="576262"/>
            </a:xfrm>
            <a:prstGeom prst="rect">
              <a:avLst/>
            </a:prstGeom>
            <a:solidFill>
              <a:srgbClr val="33CC33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None/>
              </a:pPr>
              <a:r>
                <a:rPr lang="en-US" altLang="en-US" sz="1100" dirty="0" smtClean="0">
                  <a:solidFill>
                    <a:schemeClr val="bg1"/>
                  </a:solidFill>
                  <a:latin typeface="Verdana" pitchFamily="34" charset="0"/>
                </a:rPr>
                <a:t>Ivy Bridge-EX </a:t>
              </a:r>
              <a:r>
                <a:rPr lang="en-US" altLang="en-US" sz="1100" dirty="0" err="1" smtClean="0">
                  <a:solidFill>
                    <a:schemeClr val="bg1"/>
                  </a:solidFill>
                  <a:latin typeface="Verdana" pitchFamily="34" charset="0"/>
                </a:rPr>
                <a:t>15C</a:t>
              </a:r>
              <a:endParaRPr lang="en-US" altLang="en-US" sz="1100" dirty="0" smtClean="0">
                <a:solidFill>
                  <a:schemeClr val="bg1"/>
                </a:solidFill>
                <a:latin typeface="Verdana" pitchFamily="34" charset="0"/>
              </a:endParaRPr>
            </a:p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100" dirty="0">
                  <a:solidFill>
                    <a:schemeClr val="bg1"/>
                  </a:solidFill>
                  <a:latin typeface="Verdana" pitchFamily="34" charset="0"/>
                </a:rPr>
                <a:t>Haswell-EX </a:t>
              </a:r>
              <a:r>
                <a:rPr lang="en-US" altLang="en-US" sz="1100" dirty="0" err="1">
                  <a:solidFill>
                    <a:schemeClr val="bg1"/>
                  </a:solidFill>
                  <a:latin typeface="Verdana" pitchFamily="34" charset="0"/>
                </a:rPr>
                <a:t>18C</a:t>
              </a:r>
              <a:endParaRPr lang="en-US" altLang="en-US" sz="1100" dirty="0">
                <a:solidFill>
                  <a:schemeClr val="bg1"/>
                </a:solidFill>
                <a:latin typeface="Verdana" pitchFamily="34" charset="0"/>
              </a:endParaRPr>
            </a:p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100" dirty="0">
                  <a:solidFill>
                    <a:schemeClr val="bg1"/>
                  </a:solidFill>
                  <a:latin typeface="Verdana" pitchFamily="34" charset="0"/>
                </a:rPr>
                <a:t>Broadwell-EX </a:t>
              </a:r>
              <a:r>
                <a:rPr lang="en-US" altLang="en-US" sz="1100" dirty="0" err="1" smtClean="0">
                  <a:solidFill>
                    <a:schemeClr val="bg1"/>
                  </a:solidFill>
                  <a:latin typeface="Verdana" pitchFamily="34" charset="0"/>
                </a:rPr>
                <a:t>24C</a:t>
              </a:r>
              <a:endParaRPr lang="hu-HU" altLang="en-US" sz="1100" dirty="0">
                <a:solidFill>
                  <a:schemeClr val="bg1"/>
                </a:solidFill>
                <a:latin typeface="Verdana" pitchFamily="34" charset="0"/>
              </a:endParaRPr>
            </a:p>
          </p:txBody>
        </p:sp>
        <p:sp>
          <p:nvSpPr>
            <p:cNvPr id="183479" name="Téglalap 3"/>
            <p:cNvSpPr>
              <a:spLocks noChangeArrowheads="1"/>
            </p:cNvSpPr>
            <p:nvPr/>
          </p:nvSpPr>
          <p:spPr bwMode="auto">
            <a:xfrm>
              <a:off x="4707442" y="3433456"/>
              <a:ext cx="1481328" cy="576262"/>
            </a:xfrm>
            <a:prstGeom prst="rect">
              <a:avLst/>
            </a:prstGeom>
            <a:solidFill>
              <a:srgbClr val="33CC33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None/>
              </a:pPr>
              <a:endParaRPr lang="en-US" altLang="en-US" sz="1100" dirty="0" smtClean="0">
                <a:solidFill>
                  <a:schemeClr val="bg1"/>
                </a:solidFill>
                <a:latin typeface="Verdana" pitchFamily="34" charset="0"/>
              </a:endParaRPr>
            </a:p>
            <a:p>
              <a:pPr algn="ctr" eaLnBrk="1" hangingPunct="1">
                <a:spcBef>
                  <a:spcPct val="0"/>
                </a:spcBef>
                <a:buNone/>
              </a:pPr>
              <a:r>
                <a:rPr lang="en-US" altLang="en-US" sz="1100" dirty="0" smtClean="0">
                  <a:solidFill>
                    <a:schemeClr val="bg1"/>
                  </a:solidFill>
                  <a:latin typeface="Verdana" pitchFamily="34" charset="0"/>
                </a:rPr>
                <a:t>Ivy Bridge-EX </a:t>
              </a:r>
              <a:r>
                <a:rPr lang="en-US" altLang="en-US" sz="1100" dirty="0" err="1" smtClean="0">
                  <a:solidFill>
                    <a:schemeClr val="bg1"/>
                  </a:solidFill>
                  <a:latin typeface="Verdana" pitchFamily="34" charset="0"/>
                </a:rPr>
                <a:t>15C</a:t>
              </a:r>
              <a:endParaRPr lang="en-US" altLang="en-US" sz="1100" dirty="0" smtClean="0">
                <a:solidFill>
                  <a:schemeClr val="bg1"/>
                </a:solidFill>
                <a:latin typeface="Verdana" pitchFamily="34" charset="0"/>
              </a:endParaRPr>
            </a:p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100" dirty="0">
                  <a:solidFill>
                    <a:schemeClr val="bg1"/>
                  </a:solidFill>
                  <a:latin typeface="Verdana" pitchFamily="34" charset="0"/>
                </a:rPr>
                <a:t>Haswell-EX </a:t>
              </a:r>
              <a:r>
                <a:rPr lang="en-US" altLang="en-US" sz="1100" dirty="0" err="1">
                  <a:solidFill>
                    <a:schemeClr val="bg1"/>
                  </a:solidFill>
                  <a:latin typeface="Verdana" pitchFamily="34" charset="0"/>
                </a:rPr>
                <a:t>18C</a:t>
              </a:r>
              <a:endParaRPr lang="en-US" altLang="en-US" sz="1100" dirty="0">
                <a:solidFill>
                  <a:schemeClr val="bg1"/>
                </a:solidFill>
                <a:latin typeface="Verdana" pitchFamily="34" charset="0"/>
              </a:endParaRPr>
            </a:p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100" dirty="0">
                  <a:solidFill>
                    <a:schemeClr val="bg1"/>
                  </a:solidFill>
                  <a:latin typeface="Verdana" pitchFamily="34" charset="0"/>
                </a:rPr>
                <a:t>Broadwell-EX </a:t>
              </a:r>
              <a:r>
                <a:rPr lang="en-US" altLang="en-US" sz="1100" dirty="0" err="1" smtClean="0">
                  <a:solidFill>
                    <a:schemeClr val="bg1"/>
                  </a:solidFill>
                  <a:latin typeface="Verdana" pitchFamily="34" charset="0"/>
                </a:rPr>
                <a:t>24C</a:t>
              </a:r>
              <a:endParaRPr lang="hu-HU" altLang="en-US" sz="1100" dirty="0" smtClean="0">
                <a:solidFill>
                  <a:schemeClr val="bg1"/>
                </a:solidFill>
                <a:latin typeface="Verdana" pitchFamily="34" charset="0"/>
              </a:endParaRPr>
            </a:p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hu-HU" altLang="en-US" sz="1100" dirty="0">
                <a:solidFill>
                  <a:schemeClr val="bg1"/>
                </a:solidFill>
                <a:latin typeface="Verdana" pitchFamily="34" charset="0"/>
              </a:endParaRPr>
            </a:p>
          </p:txBody>
        </p:sp>
        <p:sp>
          <p:nvSpPr>
            <p:cNvPr id="188" name="Téglalap 174"/>
            <p:cNvSpPr>
              <a:spLocks noChangeArrowheads="1"/>
            </p:cNvSpPr>
            <p:nvPr/>
          </p:nvSpPr>
          <p:spPr bwMode="auto">
            <a:xfrm>
              <a:off x="8849870" y="2129718"/>
              <a:ext cx="47099" cy="215900"/>
            </a:xfrm>
            <a:prstGeom prst="rect">
              <a:avLst/>
            </a:prstGeom>
            <a:solidFill>
              <a:srgbClr val="B9CDE5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  <a:solidFill>
                  <a:schemeClr val="lt1"/>
                </a:solidFill>
                <a:latin typeface="+mn-lt"/>
                <a:cs typeface="+mn-cs"/>
              </a:endParaRPr>
            </a:p>
          </p:txBody>
        </p:sp>
        <p:sp>
          <p:nvSpPr>
            <p:cNvPr id="189" name="Téglalap 179"/>
            <p:cNvSpPr>
              <a:spLocks noChangeArrowheads="1"/>
            </p:cNvSpPr>
            <p:nvPr/>
          </p:nvSpPr>
          <p:spPr bwMode="auto">
            <a:xfrm>
              <a:off x="8849870" y="2377368"/>
              <a:ext cx="47099" cy="215900"/>
            </a:xfrm>
            <a:prstGeom prst="rect">
              <a:avLst/>
            </a:prstGeom>
            <a:solidFill>
              <a:srgbClr val="B9CDE5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  <a:solidFill>
                  <a:schemeClr val="lt1"/>
                </a:solidFill>
                <a:latin typeface="+mn-lt"/>
                <a:cs typeface="+mn-cs"/>
              </a:endParaRPr>
            </a:p>
          </p:txBody>
        </p:sp>
        <p:sp>
          <p:nvSpPr>
            <p:cNvPr id="192" name="Téglalap 185"/>
            <p:cNvSpPr>
              <a:spLocks noChangeArrowheads="1"/>
            </p:cNvSpPr>
            <p:nvPr/>
          </p:nvSpPr>
          <p:spPr bwMode="auto">
            <a:xfrm>
              <a:off x="8849870" y="2766305"/>
              <a:ext cx="47099" cy="215900"/>
            </a:xfrm>
            <a:prstGeom prst="rect">
              <a:avLst/>
            </a:prstGeom>
            <a:solidFill>
              <a:srgbClr val="B9CDE5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  <a:solidFill>
                  <a:schemeClr val="lt1"/>
                </a:solidFill>
                <a:latin typeface="+mn-lt"/>
                <a:cs typeface="+mn-cs"/>
              </a:endParaRPr>
            </a:p>
          </p:txBody>
        </p:sp>
        <p:sp>
          <p:nvSpPr>
            <p:cNvPr id="193" name="Téglalap 190"/>
            <p:cNvSpPr>
              <a:spLocks noChangeArrowheads="1"/>
            </p:cNvSpPr>
            <p:nvPr/>
          </p:nvSpPr>
          <p:spPr bwMode="auto">
            <a:xfrm>
              <a:off x="8849870" y="3017130"/>
              <a:ext cx="47099" cy="215900"/>
            </a:xfrm>
            <a:prstGeom prst="rect">
              <a:avLst/>
            </a:prstGeom>
            <a:solidFill>
              <a:srgbClr val="B9CDE5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  <a:solidFill>
                  <a:schemeClr val="lt1"/>
                </a:solidFill>
                <a:latin typeface="+mn-lt"/>
                <a:cs typeface="+mn-cs"/>
              </a:endParaRPr>
            </a:p>
          </p:txBody>
        </p:sp>
        <p:sp>
          <p:nvSpPr>
            <p:cNvPr id="194" name="Téglalap 174"/>
            <p:cNvSpPr>
              <a:spLocks noChangeArrowheads="1"/>
            </p:cNvSpPr>
            <p:nvPr/>
          </p:nvSpPr>
          <p:spPr bwMode="auto">
            <a:xfrm>
              <a:off x="8849870" y="3348918"/>
              <a:ext cx="47099" cy="215900"/>
            </a:xfrm>
            <a:prstGeom prst="rect">
              <a:avLst/>
            </a:prstGeom>
            <a:solidFill>
              <a:srgbClr val="B9CDE5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  <a:solidFill>
                  <a:schemeClr val="lt1"/>
                </a:solidFill>
                <a:latin typeface="+mn-lt"/>
                <a:cs typeface="+mn-cs"/>
              </a:endParaRPr>
            </a:p>
          </p:txBody>
        </p:sp>
        <p:sp>
          <p:nvSpPr>
            <p:cNvPr id="195" name="Téglalap 179"/>
            <p:cNvSpPr>
              <a:spLocks noChangeArrowheads="1"/>
            </p:cNvSpPr>
            <p:nvPr/>
          </p:nvSpPr>
          <p:spPr bwMode="auto">
            <a:xfrm>
              <a:off x="8849870" y="3596568"/>
              <a:ext cx="47099" cy="215900"/>
            </a:xfrm>
            <a:prstGeom prst="rect">
              <a:avLst/>
            </a:prstGeom>
            <a:solidFill>
              <a:srgbClr val="B9CDE5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  <a:solidFill>
                  <a:schemeClr val="lt1"/>
                </a:solidFill>
                <a:latin typeface="+mn-lt"/>
                <a:cs typeface="+mn-cs"/>
              </a:endParaRPr>
            </a:p>
          </p:txBody>
        </p:sp>
        <p:sp>
          <p:nvSpPr>
            <p:cNvPr id="196" name="Téglalap 185"/>
            <p:cNvSpPr>
              <a:spLocks noChangeArrowheads="1"/>
            </p:cNvSpPr>
            <p:nvPr/>
          </p:nvSpPr>
          <p:spPr bwMode="auto">
            <a:xfrm>
              <a:off x="8849870" y="4036305"/>
              <a:ext cx="47099" cy="215900"/>
            </a:xfrm>
            <a:prstGeom prst="rect">
              <a:avLst/>
            </a:prstGeom>
            <a:solidFill>
              <a:srgbClr val="B9CDE5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  <a:solidFill>
                  <a:schemeClr val="lt1"/>
                </a:solidFill>
                <a:latin typeface="+mn-lt"/>
                <a:cs typeface="+mn-cs"/>
              </a:endParaRPr>
            </a:p>
          </p:txBody>
        </p:sp>
        <p:sp>
          <p:nvSpPr>
            <p:cNvPr id="197" name="Téglalap 190"/>
            <p:cNvSpPr>
              <a:spLocks noChangeArrowheads="1"/>
            </p:cNvSpPr>
            <p:nvPr/>
          </p:nvSpPr>
          <p:spPr bwMode="auto">
            <a:xfrm>
              <a:off x="8849870" y="4291868"/>
              <a:ext cx="47099" cy="215900"/>
            </a:xfrm>
            <a:prstGeom prst="rect">
              <a:avLst/>
            </a:prstGeom>
            <a:solidFill>
              <a:srgbClr val="B9CDE5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  <a:solidFill>
                  <a:schemeClr val="lt1"/>
                </a:solidFill>
                <a:latin typeface="+mn-lt"/>
                <a:cs typeface="+mn-cs"/>
              </a:endParaRPr>
            </a:p>
          </p:txBody>
        </p:sp>
        <p:sp>
          <p:nvSpPr>
            <p:cNvPr id="206" name="Téglalap 174"/>
            <p:cNvSpPr>
              <a:spLocks noChangeArrowheads="1"/>
            </p:cNvSpPr>
            <p:nvPr/>
          </p:nvSpPr>
          <p:spPr bwMode="auto">
            <a:xfrm>
              <a:off x="7471008" y="1854668"/>
              <a:ext cx="47098" cy="215900"/>
            </a:xfrm>
            <a:prstGeom prst="rect">
              <a:avLst/>
            </a:prstGeom>
            <a:solidFill>
              <a:srgbClr val="B9CDE5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  <a:solidFill>
                  <a:schemeClr val="lt1"/>
                </a:solidFill>
                <a:latin typeface="+mn-lt"/>
                <a:cs typeface="+mn-cs"/>
              </a:endParaRPr>
            </a:p>
          </p:txBody>
        </p:sp>
        <p:sp>
          <p:nvSpPr>
            <p:cNvPr id="207" name="Téglalap 179"/>
            <p:cNvSpPr>
              <a:spLocks noChangeArrowheads="1"/>
            </p:cNvSpPr>
            <p:nvPr/>
          </p:nvSpPr>
          <p:spPr bwMode="auto">
            <a:xfrm>
              <a:off x="7471008" y="2102318"/>
              <a:ext cx="47098" cy="215900"/>
            </a:xfrm>
            <a:prstGeom prst="rect">
              <a:avLst/>
            </a:prstGeom>
            <a:solidFill>
              <a:srgbClr val="B9CDE5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  <a:solidFill>
                  <a:schemeClr val="lt1"/>
                </a:solidFill>
                <a:latin typeface="+mn-lt"/>
                <a:cs typeface="+mn-cs"/>
              </a:endParaRPr>
            </a:p>
          </p:txBody>
        </p:sp>
        <p:sp>
          <p:nvSpPr>
            <p:cNvPr id="208" name="Téglalap 185"/>
            <p:cNvSpPr>
              <a:spLocks noChangeArrowheads="1"/>
            </p:cNvSpPr>
            <p:nvPr/>
          </p:nvSpPr>
          <p:spPr bwMode="auto">
            <a:xfrm>
              <a:off x="7471008" y="2453156"/>
              <a:ext cx="47098" cy="215900"/>
            </a:xfrm>
            <a:prstGeom prst="rect">
              <a:avLst/>
            </a:prstGeom>
            <a:solidFill>
              <a:srgbClr val="B9CDE5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  <a:solidFill>
                  <a:schemeClr val="lt1"/>
                </a:solidFill>
                <a:latin typeface="+mn-lt"/>
                <a:cs typeface="+mn-cs"/>
              </a:endParaRPr>
            </a:p>
          </p:txBody>
        </p:sp>
        <p:sp>
          <p:nvSpPr>
            <p:cNvPr id="209" name="Téglalap 190"/>
            <p:cNvSpPr>
              <a:spLocks noChangeArrowheads="1"/>
            </p:cNvSpPr>
            <p:nvPr/>
          </p:nvSpPr>
          <p:spPr bwMode="auto">
            <a:xfrm>
              <a:off x="7471008" y="2703981"/>
              <a:ext cx="47098" cy="215900"/>
            </a:xfrm>
            <a:prstGeom prst="rect">
              <a:avLst/>
            </a:prstGeom>
            <a:solidFill>
              <a:srgbClr val="B9CDE5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  <a:solidFill>
                  <a:schemeClr val="lt1"/>
                </a:solidFill>
                <a:latin typeface="+mn-lt"/>
                <a:cs typeface="+mn-cs"/>
              </a:endParaRPr>
            </a:p>
          </p:txBody>
        </p:sp>
        <p:sp>
          <p:nvSpPr>
            <p:cNvPr id="210" name="Téglalap 174"/>
            <p:cNvSpPr>
              <a:spLocks noChangeArrowheads="1"/>
            </p:cNvSpPr>
            <p:nvPr/>
          </p:nvSpPr>
          <p:spPr bwMode="auto">
            <a:xfrm>
              <a:off x="7471008" y="3081544"/>
              <a:ext cx="47098" cy="215900"/>
            </a:xfrm>
            <a:prstGeom prst="rect">
              <a:avLst/>
            </a:prstGeom>
            <a:solidFill>
              <a:srgbClr val="B9CDE5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  <a:solidFill>
                  <a:schemeClr val="lt1"/>
                </a:solidFill>
                <a:latin typeface="+mn-lt"/>
                <a:cs typeface="+mn-cs"/>
              </a:endParaRPr>
            </a:p>
          </p:txBody>
        </p:sp>
        <p:sp>
          <p:nvSpPr>
            <p:cNvPr id="211" name="Téglalap 179"/>
            <p:cNvSpPr>
              <a:spLocks noChangeArrowheads="1"/>
            </p:cNvSpPr>
            <p:nvPr/>
          </p:nvSpPr>
          <p:spPr bwMode="auto">
            <a:xfrm>
              <a:off x="7471008" y="3334218"/>
              <a:ext cx="47098" cy="215900"/>
            </a:xfrm>
            <a:prstGeom prst="rect">
              <a:avLst/>
            </a:prstGeom>
            <a:solidFill>
              <a:srgbClr val="B9CDE5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  <a:solidFill>
                  <a:schemeClr val="lt1"/>
                </a:solidFill>
                <a:latin typeface="+mn-lt"/>
                <a:cs typeface="+mn-cs"/>
              </a:endParaRPr>
            </a:p>
          </p:txBody>
        </p:sp>
        <p:sp>
          <p:nvSpPr>
            <p:cNvPr id="212" name="Téglalap 185"/>
            <p:cNvSpPr>
              <a:spLocks noChangeArrowheads="1"/>
            </p:cNvSpPr>
            <p:nvPr/>
          </p:nvSpPr>
          <p:spPr bwMode="auto">
            <a:xfrm>
              <a:off x="7471008" y="3718418"/>
              <a:ext cx="47098" cy="215900"/>
            </a:xfrm>
            <a:prstGeom prst="rect">
              <a:avLst/>
            </a:prstGeom>
            <a:solidFill>
              <a:srgbClr val="B9CDE5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  <a:solidFill>
                  <a:schemeClr val="lt1"/>
                </a:solidFill>
                <a:latin typeface="+mn-lt"/>
                <a:cs typeface="+mn-cs"/>
              </a:endParaRPr>
            </a:p>
          </p:txBody>
        </p:sp>
        <p:sp>
          <p:nvSpPr>
            <p:cNvPr id="213" name="Téglalap 190"/>
            <p:cNvSpPr>
              <a:spLocks noChangeArrowheads="1"/>
            </p:cNvSpPr>
            <p:nvPr/>
          </p:nvSpPr>
          <p:spPr bwMode="auto">
            <a:xfrm>
              <a:off x="7471008" y="3973981"/>
              <a:ext cx="47098" cy="215900"/>
            </a:xfrm>
            <a:prstGeom prst="rect">
              <a:avLst/>
            </a:prstGeom>
            <a:solidFill>
              <a:srgbClr val="B9CDE5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  <a:solidFill>
                  <a:schemeClr val="lt1"/>
                </a:solidFill>
                <a:latin typeface="+mn-lt"/>
                <a:cs typeface="+mn-cs"/>
              </a:endParaRPr>
            </a:p>
          </p:txBody>
        </p:sp>
        <p:sp>
          <p:nvSpPr>
            <p:cNvPr id="214" name="Téglalap 147"/>
            <p:cNvSpPr/>
            <p:nvPr/>
          </p:nvSpPr>
          <p:spPr>
            <a:xfrm flipH="1">
              <a:off x="1424207" y="3063168"/>
              <a:ext cx="47099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</a:endParaRPr>
            </a:p>
          </p:txBody>
        </p:sp>
        <p:sp>
          <p:nvSpPr>
            <p:cNvPr id="215" name="Téglalap 152"/>
            <p:cNvSpPr/>
            <p:nvPr/>
          </p:nvSpPr>
          <p:spPr>
            <a:xfrm flipH="1">
              <a:off x="1424207" y="3310818"/>
              <a:ext cx="47099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</a:endParaRPr>
            </a:p>
          </p:txBody>
        </p:sp>
        <p:sp>
          <p:nvSpPr>
            <p:cNvPr id="216" name="Téglalap 158"/>
            <p:cNvSpPr/>
            <p:nvPr/>
          </p:nvSpPr>
          <p:spPr>
            <a:xfrm flipH="1">
              <a:off x="1424207" y="3661655"/>
              <a:ext cx="47099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</a:endParaRPr>
            </a:p>
          </p:txBody>
        </p:sp>
        <p:sp>
          <p:nvSpPr>
            <p:cNvPr id="217" name="Téglalap 163"/>
            <p:cNvSpPr/>
            <p:nvPr/>
          </p:nvSpPr>
          <p:spPr>
            <a:xfrm flipH="1">
              <a:off x="1424207" y="3912480"/>
              <a:ext cx="47099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</a:endParaRPr>
            </a:p>
          </p:txBody>
        </p:sp>
        <p:sp>
          <p:nvSpPr>
            <p:cNvPr id="218" name="Téglalap 147"/>
            <p:cNvSpPr/>
            <p:nvPr/>
          </p:nvSpPr>
          <p:spPr>
            <a:xfrm flipH="1">
              <a:off x="1433013" y="1845555"/>
              <a:ext cx="47098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</a:endParaRPr>
            </a:p>
          </p:txBody>
        </p:sp>
        <p:sp>
          <p:nvSpPr>
            <p:cNvPr id="219" name="Téglalap 152"/>
            <p:cNvSpPr/>
            <p:nvPr/>
          </p:nvSpPr>
          <p:spPr>
            <a:xfrm flipH="1">
              <a:off x="1433013" y="2093205"/>
              <a:ext cx="47098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</a:endParaRPr>
            </a:p>
          </p:txBody>
        </p:sp>
        <p:sp>
          <p:nvSpPr>
            <p:cNvPr id="220" name="Téglalap 158"/>
            <p:cNvSpPr/>
            <p:nvPr/>
          </p:nvSpPr>
          <p:spPr>
            <a:xfrm flipH="1">
              <a:off x="1433013" y="2431343"/>
              <a:ext cx="47098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</a:endParaRPr>
            </a:p>
          </p:txBody>
        </p:sp>
        <p:sp>
          <p:nvSpPr>
            <p:cNvPr id="221" name="Téglalap 163"/>
            <p:cNvSpPr/>
            <p:nvPr/>
          </p:nvSpPr>
          <p:spPr>
            <a:xfrm flipH="1">
              <a:off x="1433013" y="2682168"/>
              <a:ext cx="47098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</a:endParaRPr>
            </a:p>
          </p:txBody>
        </p:sp>
        <p:sp>
          <p:nvSpPr>
            <p:cNvPr id="222" name="Téglalap 147"/>
            <p:cNvSpPr/>
            <p:nvPr/>
          </p:nvSpPr>
          <p:spPr>
            <a:xfrm flipH="1">
              <a:off x="158593" y="2113843"/>
              <a:ext cx="47099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</a:endParaRPr>
            </a:p>
          </p:txBody>
        </p:sp>
        <p:sp>
          <p:nvSpPr>
            <p:cNvPr id="223" name="Téglalap 152"/>
            <p:cNvSpPr/>
            <p:nvPr/>
          </p:nvSpPr>
          <p:spPr>
            <a:xfrm flipH="1">
              <a:off x="158593" y="2361493"/>
              <a:ext cx="47099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</a:endParaRPr>
            </a:p>
          </p:txBody>
        </p:sp>
        <p:sp>
          <p:nvSpPr>
            <p:cNvPr id="224" name="Téglalap 158"/>
            <p:cNvSpPr/>
            <p:nvPr/>
          </p:nvSpPr>
          <p:spPr>
            <a:xfrm flipH="1">
              <a:off x="158593" y="2775830"/>
              <a:ext cx="47099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</a:endParaRPr>
            </a:p>
          </p:txBody>
        </p:sp>
        <p:sp>
          <p:nvSpPr>
            <p:cNvPr id="225" name="Téglalap 163"/>
            <p:cNvSpPr/>
            <p:nvPr/>
          </p:nvSpPr>
          <p:spPr>
            <a:xfrm flipH="1">
              <a:off x="158593" y="3026655"/>
              <a:ext cx="47099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</a:endParaRPr>
            </a:p>
          </p:txBody>
        </p:sp>
        <p:sp>
          <p:nvSpPr>
            <p:cNvPr id="226" name="Téglalap 147"/>
            <p:cNvSpPr/>
            <p:nvPr/>
          </p:nvSpPr>
          <p:spPr>
            <a:xfrm flipH="1">
              <a:off x="160218" y="3347330"/>
              <a:ext cx="47098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</a:endParaRPr>
            </a:p>
          </p:txBody>
        </p:sp>
        <p:sp>
          <p:nvSpPr>
            <p:cNvPr id="227" name="Téglalap 152"/>
            <p:cNvSpPr/>
            <p:nvPr/>
          </p:nvSpPr>
          <p:spPr>
            <a:xfrm flipH="1">
              <a:off x="160218" y="3594980"/>
              <a:ext cx="47098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</a:endParaRPr>
            </a:p>
          </p:txBody>
        </p:sp>
        <p:sp>
          <p:nvSpPr>
            <p:cNvPr id="228" name="Téglalap 158"/>
            <p:cNvSpPr/>
            <p:nvPr/>
          </p:nvSpPr>
          <p:spPr>
            <a:xfrm flipH="1">
              <a:off x="160218" y="4009318"/>
              <a:ext cx="47098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</a:endParaRPr>
            </a:p>
          </p:txBody>
        </p:sp>
        <p:sp>
          <p:nvSpPr>
            <p:cNvPr id="229" name="Téglalap 163"/>
            <p:cNvSpPr/>
            <p:nvPr/>
          </p:nvSpPr>
          <p:spPr>
            <a:xfrm flipH="1">
              <a:off x="160218" y="4260143"/>
              <a:ext cx="47098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</a:endParaRPr>
            </a:p>
          </p:txBody>
        </p:sp>
        <p:sp>
          <p:nvSpPr>
            <p:cNvPr id="230" name="Téglalap 3"/>
            <p:cNvSpPr>
              <a:spLocks noChangeArrowheads="1"/>
            </p:cNvSpPr>
            <p:nvPr/>
          </p:nvSpPr>
          <p:spPr bwMode="auto">
            <a:xfrm>
              <a:off x="2734159" y="2263731"/>
              <a:ext cx="1481328" cy="576000"/>
            </a:xfrm>
            <a:prstGeom prst="rect">
              <a:avLst/>
            </a:prstGeom>
            <a:solidFill>
              <a:srgbClr val="33CC33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100" dirty="0" smtClean="0">
                  <a:solidFill>
                    <a:schemeClr val="bg1"/>
                  </a:solidFill>
                  <a:latin typeface="Verdana" pitchFamily="34" charset="0"/>
                </a:rPr>
                <a:t>Ivy Bridge-EX </a:t>
              </a:r>
              <a:r>
                <a:rPr lang="en-US" altLang="en-US" sz="1100" dirty="0" err="1" smtClean="0">
                  <a:solidFill>
                    <a:schemeClr val="bg1"/>
                  </a:solidFill>
                  <a:latin typeface="Verdana" pitchFamily="34" charset="0"/>
                </a:rPr>
                <a:t>15C</a:t>
              </a:r>
              <a:endParaRPr lang="en-US" altLang="en-US" sz="1100" dirty="0" smtClean="0">
                <a:solidFill>
                  <a:schemeClr val="bg1"/>
                </a:solidFill>
                <a:latin typeface="Verdana" pitchFamily="34" charset="0"/>
              </a:endParaRPr>
            </a:p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100" dirty="0" smtClean="0">
                  <a:solidFill>
                    <a:schemeClr val="bg1"/>
                  </a:solidFill>
                  <a:latin typeface="Verdana" pitchFamily="34" charset="0"/>
                </a:rPr>
                <a:t>Haswell-EX </a:t>
              </a:r>
              <a:r>
                <a:rPr lang="en-US" altLang="en-US" sz="1100" dirty="0" err="1" smtClean="0">
                  <a:solidFill>
                    <a:schemeClr val="bg1"/>
                  </a:solidFill>
                  <a:latin typeface="Verdana" pitchFamily="34" charset="0"/>
                </a:rPr>
                <a:t>18C</a:t>
              </a:r>
              <a:endParaRPr lang="en-US" altLang="en-US" sz="1100" dirty="0" smtClean="0">
                <a:solidFill>
                  <a:schemeClr val="bg1"/>
                </a:solidFill>
                <a:latin typeface="Verdana" pitchFamily="34" charset="0"/>
              </a:endParaRPr>
            </a:p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100" dirty="0" smtClean="0">
                  <a:solidFill>
                    <a:schemeClr val="bg1"/>
                  </a:solidFill>
                  <a:latin typeface="Verdana" pitchFamily="34" charset="0"/>
                </a:rPr>
                <a:t>Broadwell-EX </a:t>
              </a:r>
              <a:r>
                <a:rPr lang="en-US" altLang="en-US" sz="1100" dirty="0" err="1" smtClean="0">
                  <a:solidFill>
                    <a:schemeClr val="bg1"/>
                  </a:solidFill>
                  <a:latin typeface="Verdana" pitchFamily="34" charset="0"/>
                </a:rPr>
                <a:t>24C</a:t>
              </a:r>
              <a:endParaRPr lang="hu-HU" altLang="en-US" sz="1100" dirty="0">
                <a:solidFill>
                  <a:schemeClr val="bg1"/>
                </a:solidFill>
                <a:latin typeface="Verdana" pitchFamily="34" charset="0"/>
              </a:endParaRPr>
            </a:p>
          </p:txBody>
        </p:sp>
        <p:sp>
          <p:nvSpPr>
            <p:cNvPr id="21" name="TextBox 20"/>
            <p:cNvSpPr txBox="1"/>
            <p:nvPr/>
          </p:nvSpPr>
          <p:spPr>
            <a:xfrm>
              <a:off x="3070233" y="1751603"/>
              <a:ext cx="80882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dirty="0" err="1" smtClean="0"/>
                <a:t>PCIe</a:t>
              </a:r>
              <a:r>
                <a:rPr lang="en-US" sz="1100" dirty="0" smtClean="0"/>
                <a:t> 3.0</a:t>
              </a:r>
              <a:endParaRPr lang="en-US" sz="1100" dirty="0"/>
            </a:p>
          </p:txBody>
        </p:sp>
        <p:sp>
          <p:nvSpPr>
            <p:cNvPr id="24" name="TextBox 23"/>
            <p:cNvSpPr txBox="1"/>
            <p:nvPr/>
          </p:nvSpPr>
          <p:spPr>
            <a:xfrm>
              <a:off x="3109565" y="2010528"/>
              <a:ext cx="37259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dirty="0" smtClean="0"/>
                <a:t>32</a:t>
              </a:r>
              <a:endParaRPr lang="en-US" sz="1100" dirty="0"/>
            </a:p>
          </p:txBody>
        </p:sp>
        <p:sp>
          <p:nvSpPr>
            <p:cNvPr id="28" name="Up-Down Arrow 27"/>
            <p:cNvSpPr/>
            <p:nvPr/>
          </p:nvSpPr>
          <p:spPr bwMode="auto">
            <a:xfrm>
              <a:off x="3406292" y="2015341"/>
              <a:ext cx="127492" cy="252000"/>
            </a:xfrm>
            <a:prstGeom prst="upDownArrow">
              <a:avLst/>
            </a:prstGeom>
            <a:solidFill>
              <a:srgbClr val="FF0000"/>
            </a:solidFill>
            <a:ln w="1587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4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Verdana" pitchFamily="34" charset="0"/>
                <a:cs typeface="Times New Roman" pitchFamily="18" charset="0"/>
              </a:endParaRPr>
            </a:p>
          </p:txBody>
        </p:sp>
        <p:sp>
          <p:nvSpPr>
            <p:cNvPr id="232" name="TextBox 231"/>
            <p:cNvSpPr txBox="1"/>
            <p:nvPr/>
          </p:nvSpPr>
          <p:spPr>
            <a:xfrm>
              <a:off x="5266019" y="1764303"/>
              <a:ext cx="80882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dirty="0" err="1" smtClean="0"/>
                <a:t>PCIe</a:t>
              </a:r>
              <a:r>
                <a:rPr lang="en-US" sz="1100" dirty="0" smtClean="0"/>
                <a:t> 3.0</a:t>
              </a:r>
              <a:endParaRPr lang="en-US" sz="1100" dirty="0"/>
            </a:p>
          </p:txBody>
        </p:sp>
        <p:sp>
          <p:nvSpPr>
            <p:cNvPr id="233" name="TextBox 232"/>
            <p:cNvSpPr txBox="1"/>
            <p:nvPr/>
          </p:nvSpPr>
          <p:spPr>
            <a:xfrm>
              <a:off x="5305351" y="2023228"/>
              <a:ext cx="37259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dirty="0" smtClean="0"/>
                <a:t>32</a:t>
              </a:r>
              <a:endParaRPr lang="en-US" sz="1100" dirty="0"/>
            </a:p>
          </p:txBody>
        </p:sp>
        <p:sp>
          <p:nvSpPr>
            <p:cNvPr id="234" name="Up-Down Arrow 233"/>
            <p:cNvSpPr/>
            <p:nvPr/>
          </p:nvSpPr>
          <p:spPr bwMode="auto">
            <a:xfrm>
              <a:off x="5602078" y="2028041"/>
              <a:ext cx="127492" cy="252000"/>
            </a:xfrm>
            <a:prstGeom prst="upDownArrow">
              <a:avLst/>
            </a:prstGeom>
            <a:solidFill>
              <a:srgbClr val="FF0000"/>
            </a:solidFill>
            <a:ln w="1587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4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Verdana" pitchFamily="34" charset="0"/>
                <a:cs typeface="Times New Roman" pitchFamily="18" charset="0"/>
              </a:endParaRPr>
            </a:p>
          </p:txBody>
        </p:sp>
        <p:sp>
          <p:nvSpPr>
            <p:cNvPr id="235" name="TextBox 234"/>
            <p:cNvSpPr txBox="1"/>
            <p:nvPr/>
          </p:nvSpPr>
          <p:spPr>
            <a:xfrm>
              <a:off x="5149084" y="4291603"/>
              <a:ext cx="80882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dirty="0" err="1" smtClean="0"/>
                <a:t>PCIe</a:t>
              </a:r>
              <a:r>
                <a:rPr lang="en-US" sz="1100" dirty="0" smtClean="0"/>
                <a:t> 3.0</a:t>
              </a:r>
              <a:endParaRPr lang="en-US" sz="1100" dirty="0"/>
            </a:p>
          </p:txBody>
        </p:sp>
        <p:sp>
          <p:nvSpPr>
            <p:cNvPr id="236" name="TextBox 235"/>
            <p:cNvSpPr txBox="1"/>
            <p:nvPr/>
          </p:nvSpPr>
          <p:spPr>
            <a:xfrm>
              <a:off x="5192682" y="4023105"/>
              <a:ext cx="37259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dirty="0" smtClean="0"/>
                <a:t>32</a:t>
              </a:r>
              <a:endParaRPr lang="en-US" sz="1100" dirty="0"/>
            </a:p>
          </p:txBody>
        </p:sp>
        <p:sp>
          <p:nvSpPr>
            <p:cNvPr id="237" name="Up-Down Arrow 236"/>
            <p:cNvSpPr/>
            <p:nvPr/>
          </p:nvSpPr>
          <p:spPr bwMode="auto">
            <a:xfrm>
              <a:off x="5485142" y="4034641"/>
              <a:ext cx="127492" cy="252000"/>
            </a:xfrm>
            <a:prstGeom prst="upDownArrow">
              <a:avLst/>
            </a:prstGeom>
            <a:solidFill>
              <a:srgbClr val="FF0000"/>
            </a:solidFill>
            <a:ln w="1587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4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Verdana" pitchFamily="34" charset="0"/>
                <a:cs typeface="Times New Roman" pitchFamily="18" charset="0"/>
              </a:endParaRPr>
            </a:p>
          </p:txBody>
        </p:sp>
        <p:sp>
          <p:nvSpPr>
            <p:cNvPr id="238" name="TextBox 237"/>
            <p:cNvSpPr txBox="1"/>
            <p:nvPr/>
          </p:nvSpPr>
          <p:spPr>
            <a:xfrm>
              <a:off x="2628477" y="4253503"/>
              <a:ext cx="80882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dirty="0" err="1" smtClean="0"/>
                <a:t>PCIe</a:t>
              </a:r>
              <a:r>
                <a:rPr lang="en-US" sz="1100" dirty="0" smtClean="0"/>
                <a:t> 3.0</a:t>
              </a:r>
              <a:endParaRPr lang="en-US" sz="1100" dirty="0"/>
            </a:p>
          </p:txBody>
        </p:sp>
        <p:sp>
          <p:nvSpPr>
            <p:cNvPr id="239" name="Up-Down Arrow 238"/>
            <p:cNvSpPr/>
            <p:nvPr/>
          </p:nvSpPr>
          <p:spPr bwMode="auto">
            <a:xfrm>
              <a:off x="3263371" y="4034641"/>
              <a:ext cx="127492" cy="252000"/>
            </a:xfrm>
            <a:prstGeom prst="upDownArrow">
              <a:avLst/>
            </a:prstGeom>
            <a:solidFill>
              <a:srgbClr val="FF0000"/>
            </a:solidFill>
            <a:ln w="1587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4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Verdana" pitchFamily="34" charset="0"/>
                <a:cs typeface="Times New Roman" pitchFamily="18" charset="0"/>
              </a:endParaRPr>
            </a:p>
          </p:txBody>
        </p:sp>
        <p:sp>
          <p:nvSpPr>
            <p:cNvPr id="240" name="TextBox 239"/>
            <p:cNvSpPr txBox="1"/>
            <p:nvPr/>
          </p:nvSpPr>
          <p:spPr>
            <a:xfrm>
              <a:off x="2966644" y="4017128"/>
              <a:ext cx="37259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dirty="0" smtClean="0"/>
                <a:t>32</a:t>
              </a:r>
              <a:endParaRPr lang="en-US" sz="1100" dirty="0"/>
            </a:p>
          </p:txBody>
        </p:sp>
        <p:sp>
          <p:nvSpPr>
            <p:cNvPr id="242" name="Oval 188"/>
            <p:cNvSpPr>
              <a:spLocks noChangeArrowheads="1"/>
            </p:cNvSpPr>
            <p:nvPr/>
          </p:nvSpPr>
          <p:spPr bwMode="auto">
            <a:xfrm>
              <a:off x="-23024" y="1380564"/>
              <a:ext cx="2752312" cy="3543300"/>
            </a:xfrm>
            <a:prstGeom prst="ellipse">
              <a:avLst/>
            </a:prstGeom>
            <a:noFill/>
            <a:ln w="19050" algn="ctr">
              <a:solidFill>
                <a:srgbClr val="FF0000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400">
                <a:solidFill>
                  <a:srgbClr val="000000"/>
                </a:solidFill>
                <a:latin typeface="Verdana" pitchFamily="34" charset="0"/>
              </a:endParaRPr>
            </a:p>
          </p:txBody>
        </p:sp>
        <p:sp>
          <p:nvSpPr>
            <p:cNvPr id="243" name="Oval 188"/>
            <p:cNvSpPr>
              <a:spLocks noChangeArrowheads="1"/>
            </p:cNvSpPr>
            <p:nvPr/>
          </p:nvSpPr>
          <p:spPr bwMode="auto">
            <a:xfrm>
              <a:off x="6185376" y="1380564"/>
              <a:ext cx="2882544" cy="3617373"/>
            </a:xfrm>
            <a:prstGeom prst="ellipse">
              <a:avLst/>
            </a:prstGeom>
            <a:noFill/>
            <a:ln w="19050" algn="ctr">
              <a:solidFill>
                <a:srgbClr val="FF0000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400">
                <a:solidFill>
                  <a:srgbClr val="000000"/>
                </a:solidFill>
                <a:latin typeface="Verdana" pitchFamily="34" charset="0"/>
              </a:endParaRPr>
            </a:p>
          </p:txBody>
        </p:sp>
        <p:sp>
          <p:nvSpPr>
            <p:cNvPr id="244" name="Rounded Rectangle 243"/>
            <p:cNvSpPr/>
            <p:nvPr/>
          </p:nvSpPr>
          <p:spPr bwMode="auto">
            <a:xfrm>
              <a:off x="2708174" y="1980202"/>
              <a:ext cx="3490195" cy="2610601"/>
            </a:xfrm>
            <a:prstGeom prst="roundRect">
              <a:avLst/>
            </a:prstGeom>
            <a:noFill/>
            <a:ln w="19050" cap="flat" cmpd="sng" algn="ctr">
              <a:solidFill>
                <a:srgbClr val="FF0000"/>
              </a:solidFill>
              <a:prstDash val="dash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933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</p:grpSp>
      <p:sp>
        <p:nvSpPr>
          <p:cNvPr id="20" name="TextBox 19"/>
          <p:cNvSpPr txBox="1"/>
          <p:nvPr/>
        </p:nvSpPr>
        <p:spPr>
          <a:xfrm>
            <a:off x="162466" y="5019189"/>
            <a:ext cx="2821606" cy="43088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100" dirty="0" err="1" smtClean="0">
                <a:solidFill>
                  <a:srgbClr val="FF0000"/>
                </a:solidFill>
              </a:rPr>
              <a:t>PCIe</a:t>
            </a:r>
            <a:r>
              <a:rPr lang="en-US" sz="1100" dirty="0" smtClean="0">
                <a:solidFill>
                  <a:srgbClr val="FF0000"/>
                </a:solidFill>
              </a:rPr>
              <a:t> 3.0 (instead of </a:t>
            </a:r>
            <a:r>
              <a:rPr lang="en-US" sz="1100" dirty="0" err="1" smtClean="0">
                <a:solidFill>
                  <a:srgbClr val="FF0000"/>
                </a:solidFill>
              </a:rPr>
              <a:t>PCIe</a:t>
            </a:r>
            <a:r>
              <a:rPr lang="en-US" sz="1100" dirty="0" smtClean="0">
                <a:solidFill>
                  <a:srgbClr val="FF0000"/>
                </a:solidFill>
              </a:rPr>
              <a:t> 2</a:t>
            </a:r>
          </a:p>
          <a:p>
            <a:pPr algn="ctr"/>
            <a:r>
              <a:rPr lang="en-US" sz="1100" dirty="0" smtClean="0">
                <a:solidFill>
                  <a:srgbClr val="FF0000"/>
                </a:solidFill>
              </a:rPr>
              <a:t>directly connected to the processors)</a:t>
            </a:r>
            <a:endParaRPr lang="en-US" sz="1100" dirty="0">
              <a:solidFill>
                <a:srgbClr val="FF0000"/>
              </a:solidFill>
            </a:endParaRPr>
          </a:p>
        </p:txBody>
      </p:sp>
      <p:sp>
        <p:nvSpPr>
          <p:cNvPr id="31" name="TextBox 30"/>
          <p:cNvSpPr txBox="1"/>
          <p:nvPr/>
        </p:nvSpPr>
        <p:spPr>
          <a:xfrm>
            <a:off x="115821" y="5943602"/>
            <a:ext cx="3403496" cy="93871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lvl="0" algn="ctr">
              <a:spcAft>
                <a:spcPts val="0"/>
              </a:spcAft>
            </a:pPr>
            <a:r>
              <a:rPr lang="en-US" altLang="en-US" sz="1100" dirty="0" smtClean="0">
                <a:solidFill>
                  <a:srgbClr val="000000"/>
                </a:solidFill>
              </a:rPr>
              <a:t>Haswell-EX/Broadwell-EX:</a:t>
            </a:r>
          </a:p>
          <a:p>
            <a:pPr lvl="0" algn="ctr">
              <a:spcAft>
                <a:spcPts val="0"/>
              </a:spcAft>
            </a:pPr>
            <a:r>
              <a:rPr lang="en-US" altLang="en-US" sz="1100" dirty="0" smtClean="0">
                <a:solidFill>
                  <a:srgbClr val="000000"/>
                </a:solidFill>
              </a:rPr>
              <a:t>Up </a:t>
            </a:r>
            <a:r>
              <a:rPr lang="en-US" altLang="en-US" sz="1100" dirty="0">
                <a:solidFill>
                  <a:srgbClr val="000000"/>
                </a:solidFill>
              </a:rPr>
              <a:t>to </a:t>
            </a:r>
            <a:r>
              <a:rPr lang="hu-HU" altLang="en-US" sz="1100" dirty="0">
                <a:solidFill>
                  <a:srgbClr val="000000"/>
                </a:solidFill>
              </a:rPr>
              <a:t>DDR</a:t>
            </a:r>
            <a:r>
              <a:rPr lang="en-US" altLang="en-US" sz="1100" dirty="0">
                <a:solidFill>
                  <a:srgbClr val="000000"/>
                </a:solidFill>
              </a:rPr>
              <a:t>3-1600 </a:t>
            </a:r>
          </a:p>
          <a:p>
            <a:pPr lvl="0" algn="ctr">
              <a:spcAft>
                <a:spcPts val="0"/>
              </a:spcAft>
            </a:pPr>
            <a:r>
              <a:rPr lang="en-US" altLang="en-US" sz="1100" dirty="0">
                <a:solidFill>
                  <a:srgbClr val="000000"/>
                </a:solidFill>
              </a:rPr>
              <a:t>in both performance and lockstep modes and</a:t>
            </a:r>
          </a:p>
          <a:p>
            <a:pPr lvl="0" algn="ctr">
              <a:spcAft>
                <a:spcPts val="0"/>
              </a:spcAft>
            </a:pPr>
            <a:r>
              <a:rPr lang="en-US" altLang="en-US" sz="1100" dirty="0" smtClean="0">
                <a:solidFill>
                  <a:srgbClr val="000000"/>
                </a:solidFill>
              </a:rPr>
              <a:t>Up </a:t>
            </a:r>
            <a:r>
              <a:rPr lang="en-US" altLang="en-US" sz="1100" dirty="0">
                <a:solidFill>
                  <a:srgbClr val="000000"/>
                </a:solidFill>
              </a:rPr>
              <a:t>to </a:t>
            </a:r>
            <a:r>
              <a:rPr lang="en-US" altLang="en-US" sz="1100" dirty="0" err="1" smtClean="0">
                <a:solidFill>
                  <a:srgbClr val="000000"/>
                </a:solidFill>
              </a:rPr>
              <a:t>DDR4</a:t>
            </a:r>
            <a:r>
              <a:rPr lang="en-US" altLang="en-US" sz="1100" dirty="0" smtClean="0">
                <a:solidFill>
                  <a:srgbClr val="000000"/>
                </a:solidFill>
              </a:rPr>
              <a:t>-1600 in performance mode and</a:t>
            </a:r>
          </a:p>
          <a:p>
            <a:pPr lvl="0" algn="ctr">
              <a:spcAft>
                <a:spcPts val="0"/>
              </a:spcAft>
            </a:pPr>
            <a:r>
              <a:rPr lang="en-US" altLang="en-US" sz="1100" dirty="0" smtClean="0">
                <a:solidFill>
                  <a:srgbClr val="000000"/>
                </a:solidFill>
              </a:rPr>
              <a:t>Up to </a:t>
            </a:r>
            <a:r>
              <a:rPr lang="hu-HU" altLang="en-US" sz="1100" dirty="0" smtClean="0">
                <a:solidFill>
                  <a:srgbClr val="000000"/>
                </a:solidFill>
              </a:rPr>
              <a:t>DDR</a:t>
            </a:r>
            <a:r>
              <a:rPr lang="en-US" altLang="en-US" sz="1100" dirty="0">
                <a:solidFill>
                  <a:srgbClr val="000000"/>
                </a:solidFill>
              </a:rPr>
              <a:t>4-1866 in lockstep </a:t>
            </a:r>
            <a:r>
              <a:rPr lang="en-US" altLang="en-US" sz="1100" dirty="0" smtClean="0">
                <a:solidFill>
                  <a:srgbClr val="000000"/>
                </a:solidFill>
              </a:rPr>
              <a:t>mode</a:t>
            </a:r>
            <a:endParaRPr lang="en-US" dirty="0"/>
          </a:p>
        </p:txBody>
      </p:sp>
      <p:sp>
        <p:nvSpPr>
          <p:cNvPr id="246" name="Text Box 177"/>
          <p:cNvSpPr txBox="1">
            <a:spLocks noChangeArrowheads="1"/>
          </p:cNvSpPr>
          <p:nvPr/>
        </p:nvSpPr>
        <p:spPr bwMode="auto">
          <a:xfrm>
            <a:off x="63593" y="515191"/>
            <a:ext cx="9322454" cy="48013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lnSpc>
                <a:spcPct val="90000"/>
              </a:lnSpc>
              <a:spcBef>
                <a:spcPct val="0"/>
              </a:spcBef>
              <a:buFontTx/>
              <a:buNone/>
            </a:pPr>
            <a:r>
              <a:rPr lang="en-US" altLang="en-US" sz="1400" b="1" dirty="0" smtClean="0">
                <a:solidFill>
                  <a:srgbClr val="333399"/>
                </a:solidFill>
                <a:latin typeface="Verdana" pitchFamily="34" charset="0"/>
              </a:rPr>
              <a:t>Example: Using low-line-count parallel links and on-board </a:t>
            </a:r>
            <a:r>
              <a:rPr lang="en-US" altLang="en-US" sz="1400" b="1" dirty="0" err="1" smtClean="0">
                <a:solidFill>
                  <a:srgbClr val="333399"/>
                </a:solidFill>
                <a:latin typeface="Verdana" pitchFamily="34" charset="0"/>
              </a:rPr>
              <a:t>MBs</a:t>
            </a:r>
            <a:r>
              <a:rPr lang="en-US" altLang="en-US" sz="1400" b="1" dirty="0" smtClean="0">
                <a:solidFill>
                  <a:srgbClr val="333399"/>
                </a:solidFill>
                <a:latin typeface="Verdana" pitchFamily="34" charset="0"/>
              </a:rPr>
              <a:t> to attach </a:t>
            </a:r>
            <a:r>
              <a:rPr lang="en-US" altLang="en-US" sz="1400" b="1" dirty="0" err="1" smtClean="0">
                <a:solidFill>
                  <a:srgbClr val="333399"/>
                </a:solidFill>
                <a:latin typeface="Verdana" pitchFamily="34" charset="0"/>
              </a:rPr>
              <a:t>DDR3</a:t>
            </a:r>
            <a:r>
              <a:rPr lang="en-US" altLang="en-US" sz="1400" b="1" dirty="0" smtClean="0">
                <a:solidFill>
                  <a:srgbClr val="333399"/>
                </a:solidFill>
                <a:latin typeface="Verdana" pitchFamily="34" charset="0"/>
              </a:rPr>
              <a:t>/4 </a:t>
            </a:r>
            <a:r>
              <a:rPr lang="en-US" altLang="en-US" sz="1400" b="1" dirty="0" err="1" smtClean="0">
                <a:solidFill>
                  <a:srgbClr val="333399"/>
                </a:solidFill>
                <a:latin typeface="Verdana" pitchFamily="34" charset="0"/>
              </a:rPr>
              <a:t>DIMMs</a:t>
            </a:r>
            <a:r>
              <a:rPr lang="en-US" altLang="en-US" sz="1400" b="1" dirty="0" smtClean="0">
                <a:solidFill>
                  <a:srgbClr val="333399"/>
                </a:solidFill>
                <a:latin typeface="Verdana" pitchFamily="34" charset="0"/>
              </a:rPr>
              <a:t> 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FontTx/>
              <a:buNone/>
            </a:pPr>
            <a:r>
              <a:rPr lang="en-US" altLang="en-US" sz="1400" b="1" dirty="0">
                <a:solidFill>
                  <a:srgbClr val="333399"/>
                </a:solidFill>
                <a:latin typeface="Verdana" pitchFamily="34" charset="0"/>
              </a:rPr>
              <a:t> </a:t>
            </a:r>
            <a:r>
              <a:rPr lang="en-US" altLang="en-US" sz="1400" b="1" dirty="0" smtClean="0">
                <a:solidFill>
                  <a:srgbClr val="333399"/>
                </a:solidFill>
                <a:latin typeface="Verdana" pitchFamily="34" charset="0"/>
              </a:rPr>
              <a:t>  to the processors in Intel's </a:t>
            </a:r>
            <a:r>
              <a:rPr lang="en-US" altLang="en-US" sz="1400" b="1" dirty="0" err="1" smtClean="0">
                <a:solidFill>
                  <a:srgbClr val="333399"/>
                </a:solidFill>
                <a:latin typeface="Verdana" pitchFamily="34" charset="0"/>
              </a:rPr>
              <a:t>Brickland</a:t>
            </a:r>
            <a:r>
              <a:rPr lang="en-US" altLang="en-US" sz="1400" b="1" dirty="0" smtClean="0">
                <a:solidFill>
                  <a:srgbClr val="333399"/>
                </a:solidFill>
                <a:latin typeface="Verdana" pitchFamily="34" charset="0"/>
              </a:rPr>
              <a:t>-EX high-end 4S/</a:t>
            </a:r>
            <a:r>
              <a:rPr lang="en-US" altLang="en-US" sz="1400" b="1" dirty="0" err="1" smtClean="0">
                <a:solidFill>
                  <a:srgbClr val="333399"/>
                </a:solidFill>
                <a:latin typeface="Verdana" pitchFamily="34" charset="0"/>
              </a:rPr>
              <a:t>8S</a:t>
            </a:r>
            <a:r>
              <a:rPr lang="en-US" altLang="en-US" sz="1400" b="1" dirty="0" smtClean="0">
                <a:solidFill>
                  <a:srgbClr val="333399"/>
                </a:solidFill>
                <a:latin typeface="Verdana" pitchFamily="34" charset="0"/>
              </a:rPr>
              <a:t> server  platform -1</a:t>
            </a:r>
            <a:endParaRPr lang="en-US" altLang="en-US" sz="1400" dirty="0">
              <a:solidFill>
                <a:srgbClr val="000000"/>
              </a:solidFill>
              <a:latin typeface="Verdan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66257103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US"/>
          </a:p>
        </p:txBody>
      </p:sp>
      <p:pic>
        <p:nvPicPr>
          <p:cNvPr id="4" name="Picture 3"/>
          <p:cNvPicPr>
            <a:picLocks noChangeAspect="1"/>
          </p:cNvPicPr>
          <p:nvPr/>
        </p:nvPicPr>
        <p:blipFill rotWithShape="1">
          <a:blip r:embed="rId2"/>
          <a:srcRect b="1880"/>
          <a:stretch/>
        </p:blipFill>
        <p:spPr>
          <a:xfrm>
            <a:off x="0" y="962949"/>
            <a:ext cx="9144000" cy="5868156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-64993" y="484095"/>
            <a:ext cx="940033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chemeClr val="accent6"/>
                </a:solidFill>
              </a:rPr>
              <a:t>Block diagram of a high-end 4S/</a:t>
            </a:r>
            <a:r>
              <a:rPr lang="en-US" b="1" dirty="0" err="1" smtClean="0">
                <a:solidFill>
                  <a:schemeClr val="accent6"/>
                </a:solidFill>
              </a:rPr>
              <a:t>8S</a:t>
            </a:r>
            <a:r>
              <a:rPr lang="en-US" b="1" dirty="0" smtClean="0">
                <a:solidFill>
                  <a:schemeClr val="accent6"/>
                </a:solidFill>
              </a:rPr>
              <a:t> </a:t>
            </a:r>
            <a:r>
              <a:rPr lang="en-US" b="1" dirty="0" err="1" smtClean="0">
                <a:solidFill>
                  <a:schemeClr val="accent6"/>
                </a:solidFill>
              </a:rPr>
              <a:t>Brickland</a:t>
            </a:r>
            <a:r>
              <a:rPr lang="en-US" b="1" dirty="0" smtClean="0">
                <a:solidFill>
                  <a:schemeClr val="accent6"/>
                </a:solidFill>
              </a:rPr>
              <a:t> platform based server using riser cards [173]</a:t>
            </a:r>
            <a:endParaRPr lang="en-US" b="1" dirty="0">
              <a:solidFill>
                <a:schemeClr val="accent6"/>
              </a:solidFill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524438" y="774691"/>
            <a:ext cx="195277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>
                <a:solidFill>
                  <a:srgbClr val="FF0000"/>
                </a:solidFill>
              </a:rPr>
              <a:t>Slots for riser cards</a:t>
            </a:r>
            <a:endParaRPr lang="en-US" dirty="0">
              <a:solidFill>
                <a:srgbClr val="FF0000"/>
              </a:solidFill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6714575" y="792621"/>
            <a:ext cx="195277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>
                <a:solidFill>
                  <a:srgbClr val="FF0000"/>
                </a:solidFill>
              </a:rPr>
              <a:t>Slots for riser cards</a:t>
            </a:r>
            <a:endParaRPr lang="en-US" dirty="0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7913807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US"/>
          </a:p>
        </p:txBody>
      </p:sp>
      <p:pic>
        <p:nvPicPr>
          <p:cNvPr id="4" name="Picture 3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601916" y="1089212"/>
            <a:ext cx="6128426" cy="5768788"/>
          </a:xfrm>
          <a:prstGeom prst="rect">
            <a:avLst/>
          </a:prstGeom>
        </p:spPr>
      </p:pic>
      <p:sp>
        <p:nvSpPr>
          <p:cNvPr id="5" name="TextBox 4"/>
          <p:cNvSpPr txBox="1"/>
          <p:nvPr/>
        </p:nvSpPr>
        <p:spPr>
          <a:xfrm>
            <a:off x="109818" y="484095"/>
            <a:ext cx="902362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chemeClr val="accent6"/>
                </a:solidFill>
              </a:rPr>
              <a:t>Mainboard of a high-end 4S/</a:t>
            </a:r>
            <a:r>
              <a:rPr lang="en-US" b="1" dirty="0" err="1" smtClean="0">
                <a:solidFill>
                  <a:schemeClr val="accent6"/>
                </a:solidFill>
              </a:rPr>
              <a:t>8S</a:t>
            </a:r>
            <a:r>
              <a:rPr lang="en-US" b="1" dirty="0" smtClean="0">
                <a:solidFill>
                  <a:schemeClr val="accent6"/>
                </a:solidFill>
              </a:rPr>
              <a:t> </a:t>
            </a:r>
            <a:r>
              <a:rPr lang="en-US" b="1" dirty="0" err="1" smtClean="0">
                <a:solidFill>
                  <a:schemeClr val="accent6"/>
                </a:solidFill>
              </a:rPr>
              <a:t>Brickland</a:t>
            </a:r>
            <a:r>
              <a:rPr lang="en-US" b="1" dirty="0" smtClean="0">
                <a:solidFill>
                  <a:schemeClr val="accent6"/>
                </a:solidFill>
              </a:rPr>
              <a:t> platform based server using riser cards [173]</a:t>
            </a:r>
            <a:endParaRPr lang="en-US" b="1" dirty="0">
              <a:solidFill>
                <a:schemeClr val="accent6"/>
              </a:solidFill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3092829" y="720903"/>
            <a:ext cx="195277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>
                <a:solidFill>
                  <a:srgbClr val="FF0000"/>
                </a:solidFill>
              </a:rPr>
              <a:t>Slots for riser cards</a:t>
            </a:r>
            <a:endParaRPr lang="en-US" dirty="0">
              <a:solidFill>
                <a:srgbClr val="FF0000"/>
              </a:solidFill>
            </a:endParaRPr>
          </a:p>
        </p:txBody>
      </p:sp>
      <p:cxnSp>
        <p:nvCxnSpPr>
          <p:cNvPr id="8" name="Straight Connector 7"/>
          <p:cNvCxnSpPr/>
          <p:nvPr/>
        </p:nvCxnSpPr>
        <p:spPr bwMode="auto">
          <a:xfrm flipH="1">
            <a:off x="3778624" y="1028680"/>
            <a:ext cx="398172" cy="876320"/>
          </a:xfrm>
          <a:prstGeom prst="line">
            <a:avLst/>
          </a:prstGeom>
          <a:noFill/>
          <a:ln w="15875" cap="flat" cmpd="sng" algn="ctr">
            <a:solidFill>
              <a:srgbClr val="FF0000"/>
            </a:solidFill>
            <a:prstDash val="solid"/>
            <a:round/>
            <a:headEnd type="none" w="med" len="med"/>
            <a:tailEnd type="arrow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3300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10" name="Straight Arrow Connector 9"/>
          <p:cNvCxnSpPr/>
          <p:nvPr/>
        </p:nvCxnSpPr>
        <p:spPr bwMode="auto">
          <a:xfrm>
            <a:off x="4152900" y="1028680"/>
            <a:ext cx="136712" cy="876320"/>
          </a:xfrm>
          <a:prstGeom prst="straightConnector1">
            <a:avLst/>
          </a:prstGeom>
          <a:noFill/>
          <a:ln w="15875" cap="flat" cmpd="sng" algn="ctr">
            <a:solidFill>
              <a:srgbClr val="FF0000"/>
            </a:solidFill>
            <a:prstDash val="solid"/>
            <a:round/>
            <a:headEnd type="none" w="med" len="med"/>
            <a:tailEnd type="triangle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3300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</p:spTree>
    <p:extLst>
      <p:ext uri="{BB962C8B-B14F-4D97-AF65-F5344CB8AC3E}">
        <p14:creationId xmlns:p14="http://schemas.microsoft.com/office/powerpoint/2010/main" val="336328007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TextBox 4"/>
          <p:cNvSpPr txBox="1"/>
          <p:nvPr/>
        </p:nvSpPr>
        <p:spPr>
          <a:xfrm>
            <a:off x="109818" y="510989"/>
            <a:ext cx="669927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chemeClr val="accent6"/>
                </a:solidFill>
              </a:rPr>
              <a:t>Memory riser card of a high-end 4S/</a:t>
            </a:r>
            <a:r>
              <a:rPr lang="en-US" b="1" dirty="0" err="1" smtClean="0">
                <a:solidFill>
                  <a:schemeClr val="accent6"/>
                </a:solidFill>
              </a:rPr>
              <a:t>8S</a:t>
            </a:r>
            <a:r>
              <a:rPr lang="en-US" b="1" dirty="0" smtClean="0">
                <a:solidFill>
                  <a:schemeClr val="accent6"/>
                </a:solidFill>
              </a:rPr>
              <a:t> </a:t>
            </a:r>
            <a:r>
              <a:rPr lang="en-US" b="1" dirty="0" err="1" smtClean="0">
                <a:solidFill>
                  <a:schemeClr val="accent6"/>
                </a:solidFill>
              </a:rPr>
              <a:t>Brickland</a:t>
            </a:r>
            <a:r>
              <a:rPr lang="en-US" b="1" dirty="0" smtClean="0">
                <a:solidFill>
                  <a:schemeClr val="accent6"/>
                </a:solidFill>
              </a:rPr>
              <a:t> platform [173]</a:t>
            </a:r>
            <a:endParaRPr lang="en-US" b="1" dirty="0">
              <a:solidFill>
                <a:schemeClr val="accent6"/>
              </a:solidFill>
            </a:endParaRPr>
          </a:p>
        </p:txBody>
      </p:sp>
      <p:grpSp>
        <p:nvGrpSpPr>
          <p:cNvPr id="7" name="Group 6"/>
          <p:cNvGrpSpPr/>
          <p:nvPr/>
        </p:nvGrpSpPr>
        <p:grpSpPr>
          <a:xfrm>
            <a:off x="0" y="796242"/>
            <a:ext cx="9144000" cy="5695819"/>
            <a:chOff x="0" y="581090"/>
            <a:chExt cx="9144000" cy="5695819"/>
          </a:xfrm>
        </p:grpSpPr>
        <p:pic>
          <p:nvPicPr>
            <p:cNvPr id="4" name="Picture 3"/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0" y="581090"/>
              <a:ext cx="9144000" cy="5695819"/>
            </a:xfrm>
            <a:prstGeom prst="rect">
              <a:avLst/>
            </a:prstGeom>
          </p:spPr>
        </p:pic>
        <p:sp>
          <p:nvSpPr>
            <p:cNvPr id="6" name="Rectangle 5"/>
            <p:cNvSpPr/>
            <p:nvPr/>
          </p:nvSpPr>
          <p:spPr bwMode="auto">
            <a:xfrm>
              <a:off x="6024282" y="4356847"/>
              <a:ext cx="3039036" cy="1358153"/>
            </a:xfrm>
            <a:prstGeom prst="rect">
              <a:avLst/>
            </a:prstGeom>
            <a:solidFill>
              <a:schemeClr val="bg1"/>
            </a:solidFill>
            <a:ln w="1587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4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Verdana" pitchFamily="34" charset="0"/>
                <a:cs typeface="Times New Roman" pitchFamily="18" charset="0"/>
              </a:endParaRPr>
            </a:p>
          </p:txBody>
        </p:sp>
      </p:grpSp>
      <p:sp>
        <p:nvSpPr>
          <p:cNvPr id="8" name="Oval 7"/>
          <p:cNvSpPr/>
          <p:nvPr/>
        </p:nvSpPr>
        <p:spPr bwMode="auto">
          <a:xfrm rot="19647582">
            <a:off x="2431128" y="4074817"/>
            <a:ext cx="2311051" cy="1449073"/>
          </a:xfrm>
          <a:prstGeom prst="ellipse">
            <a:avLst/>
          </a:prstGeom>
          <a:noFill/>
          <a:ln w="3810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3300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9" name="Oval 8"/>
          <p:cNvSpPr/>
          <p:nvPr/>
        </p:nvSpPr>
        <p:spPr bwMode="auto">
          <a:xfrm rot="19647582">
            <a:off x="6067388" y="2463036"/>
            <a:ext cx="1901303" cy="1449073"/>
          </a:xfrm>
          <a:prstGeom prst="ellipse">
            <a:avLst/>
          </a:prstGeom>
          <a:noFill/>
          <a:ln w="3810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3300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0062422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sz="1600" dirty="0">
                <a:solidFill>
                  <a:srgbClr val="FFFFFF"/>
                </a:solidFill>
                <a:latin typeface="Verdana" pitchFamily="34" charset="0"/>
              </a:rPr>
              <a:t>2.2 The memory bandwidth bottleneck and its resolution </a:t>
            </a:r>
            <a:r>
              <a:rPr lang="en-US" altLang="en-US" sz="1600" dirty="0" smtClean="0">
                <a:solidFill>
                  <a:srgbClr val="FFFFFF"/>
                </a:solidFill>
                <a:latin typeface="Verdana" pitchFamily="34" charset="0"/>
              </a:rPr>
              <a:t>(37)</a:t>
            </a:r>
            <a:endParaRPr lang="en-US" sz="1600" dirty="0"/>
          </a:p>
        </p:txBody>
      </p:sp>
      <p:grpSp>
        <p:nvGrpSpPr>
          <p:cNvPr id="37" name="Group 36"/>
          <p:cNvGrpSpPr/>
          <p:nvPr/>
        </p:nvGrpSpPr>
        <p:grpSpPr>
          <a:xfrm>
            <a:off x="72408" y="2800434"/>
            <a:ext cx="1404190" cy="4196318"/>
            <a:chOff x="72408" y="2800434"/>
            <a:chExt cx="1404190" cy="4196318"/>
          </a:xfrm>
        </p:grpSpPr>
        <p:sp>
          <p:nvSpPr>
            <p:cNvPr id="6" name="Line 8"/>
            <p:cNvSpPr>
              <a:spLocks noChangeShapeType="1"/>
            </p:cNvSpPr>
            <p:nvPr/>
          </p:nvSpPr>
          <p:spPr bwMode="auto">
            <a:xfrm rot="16200000">
              <a:off x="479578" y="4714275"/>
              <a:ext cx="0" cy="10800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z="1100">
                <a:solidFill>
                  <a:srgbClr val="000000"/>
                </a:solidFill>
              </a:endParaRPr>
            </a:p>
          </p:txBody>
        </p:sp>
        <p:sp>
          <p:nvSpPr>
            <p:cNvPr id="7" name="Oval 6"/>
            <p:cNvSpPr>
              <a:spLocks noChangeArrowheads="1"/>
            </p:cNvSpPr>
            <p:nvPr/>
          </p:nvSpPr>
          <p:spPr bwMode="auto">
            <a:xfrm rot="16200000">
              <a:off x="716107" y="5820788"/>
              <a:ext cx="60325" cy="60325"/>
            </a:xfrm>
            <a:prstGeom prst="ellipse">
              <a:avLst/>
            </a:prstGeom>
            <a:solidFill>
              <a:srgbClr val="FFFFFF"/>
            </a:solidFill>
            <a:ln w="0">
              <a:solidFill>
                <a:schemeClr val="tx1"/>
              </a:solidFill>
              <a:round/>
              <a:headEnd/>
              <a:tailEnd/>
            </a:ln>
          </p:spPr>
          <p:txBody>
            <a:bodyPr vert="eaVert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hu-HU" altLang="en-US" sz="1100">
                <a:solidFill>
                  <a:srgbClr val="000000"/>
                </a:solidFill>
                <a:latin typeface="Verdana" pitchFamily="34" charset="0"/>
              </a:endParaRPr>
            </a:p>
          </p:txBody>
        </p:sp>
        <p:sp>
          <p:nvSpPr>
            <p:cNvPr id="8" name="Line 13"/>
            <p:cNvSpPr>
              <a:spLocks noChangeShapeType="1"/>
            </p:cNvSpPr>
            <p:nvPr/>
          </p:nvSpPr>
          <p:spPr bwMode="auto">
            <a:xfrm rot="16200000" flipH="1">
              <a:off x="122383" y="5176262"/>
              <a:ext cx="1055687" cy="21431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z="1100">
                <a:solidFill>
                  <a:srgbClr val="000000"/>
                </a:solidFill>
              </a:endParaRPr>
            </a:p>
          </p:txBody>
        </p:sp>
        <p:sp>
          <p:nvSpPr>
            <p:cNvPr id="9" name="Text Box 4"/>
            <p:cNvSpPr txBox="1">
              <a:spLocks noChangeArrowheads="1"/>
            </p:cNvSpPr>
            <p:nvPr/>
          </p:nvSpPr>
          <p:spPr bwMode="auto">
            <a:xfrm rot="16200000">
              <a:off x="-1539409" y="4587384"/>
              <a:ext cx="3620665" cy="3970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lnSpc>
                  <a:spcPct val="90000"/>
                </a:lnSpc>
                <a:spcBef>
                  <a:spcPct val="0"/>
                </a:spcBef>
                <a:buFontTx/>
                <a:buNone/>
              </a:pPr>
              <a:r>
                <a:rPr lang="en-US" altLang="en-US" sz="1100" b="1" dirty="0" smtClean="0">
                  <a:solidFill>
                    <a:srgbClr val="000000"/>
                  </a:solidFill>
                  <a:latin typeface="Verdana" pitchFamily="34" charset="0"/>
                </a:rPr>
                <a:t>Where to connect the memory subsystem to the server platform</a:t>
              </a:r>
              <a:endParaRPr lang="hu-HU" altLang="en-US" sz="1100" b="1" dirty="0">
                <a:solidFill>
                  <a:srgbClr val="000000"/>
                </a:solidFill>
                <a:latin typeface="Verdana" pitchFamily="34" charset="0"/>
              </a:endParaRPr>
            </a:p>
          </p:txBody>
        </p:sp>
        <p:sp>
          <p:nvSpPr>
            <p:cNvPr id="10" name="Oval 9"/>
            <p:cNvSpPr>
              <a:spLocks noChangeArrowheads="1"/>
            </p:cNvSpPr>
            <p:nvPr/>
          </p:nvSpPr>
          <p:spPr bwMode="auto">
            <a:xfrm rot="16200000">
              <a:off x="722457" y="3839588"/>
              <a:ext cx="60325" cy="60325"/>
            </a:xfrm>
            <a:prstGeom prst="ellipse">
              <a:avLst/>
            </a:prstGeom>
            <a:solidFill>
              <a:srgbClr val="FFFFFF"/>
            </a:solidFill>
            <a:ln w="0">
              <a:solidFill>
                <a:schemeClr val="tx1"/>
              </a:solidFill>
              <a:round/>
              <a:headEnd/>
              <a:tailEnd/>
            </a:ln>
          </p:spPr>
          <p:txBody>
            <a:bodyPr vert="eaVert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hu-HU" altLang="en-US" sz="1100">
                <a:solidFill>
                  <a:srgbClr val="000000"/>
                </a:solidFill>
                <a:latin typeface="Verdana" pitchFamily="34" charset="0"/>
              </a:endParaRPr>
            </a:p>
          </p:txBody>
        </p:sp>
        <p:sp>
          <p:nvSpPr>
            <p:cNvPr id="11" name="Line 13"/>
            <p:cNvSpPr>
              <a:spLocks noChangeShapeType="1"/>
            </p:cNvSpPr>
            <p:nvPr/>
          </p:nvSpPr>
          <p:spPr bwMode="auto">
            <a:xfrm rot="16200000">
              <a:off x="219220" y="4217412"/>
              <a:ext cx="862014" cy="21431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z="1100">
                <a:solidFill>
                  <a:srgbClr val="000000"/>
                </a:solidFill>
              </a:endParaRPr>
            </a:p>
          </p:txBody>
        </p:sp>
        <p:sp>
          <p:nvSpPr>
            <p:cNvPr id="12" name="Text Box 4"/>
            <p:cNvSpPr txBox="1">
              <a:spLocks noChangeArrowheads="1"/>
            </p:cNvSpPr>
            <p:nvPr/>
          </p:nvSpPr>
          <p:spPr bwMode="auto">
            <a:xfrm rot="16200000">
              <a:off x="40226" y="3540949"/>
              <a:ext cx="2030412" cy="54938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marL="342900" indent="-342900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lnSpc>
                  <a:spcPct val="90000"/>
                </a:lnSpc>
                <a:spcBef>
                  <a:spcPct val="0"/>
                </a:spcBef>
                <a:buFontTx/>
                <a:buNone/>
              </a:pPr>
              <a:r>
                <a:rPr lang="en-US" altLang="en-US" sz="1100" b="1" dirty="0" smtClean="0">
                  <a:solidFill>
                    <a:srgbClr val="000000"/>
                  </a:solidFill>
                  <a:latin typeface="Verdana" pitchFamily="34" charset="0"/>
                </a:rPr>
                <a:t>Connecting </a:t>
              </a:r>
              <a:r>
                <a:rPr lang="en-US" altLang="en-US" sz="1100" b="1" dirty="0">
                  <a:solidFill>
                    <a:srgbClr val="000000"/>
                  </a:solidFill>
                  <a:latin typeface="Verdana" pitchFamily="34" charset="0"/>
                </a:rPr>
                <a:t>memory </a:t>
              </a:r>
            </a:p>
            <a:p>
              <a:pPr algn="ctr" eaLnBrk="1" hangingPunct="1">
                <a:lnSpc>
                  <a:spcPct val="90000"/>
                </a:lnSpc>
                <a:spcBef>
                  <a:spcPct val="0"/>
                </a:spcBef>
                <a:buFontTx/>
                <a:buNone/>
              </a:pPr>
              <a:r>
                <a:rPr lang="en-US" altLang="en-US" sz="1100" b="1" dirty="0" smtClean="0">
                  <a:solidFill>
                    <a:srgbClr val="000000"/>
                  </a:solidFill>
                  <a:latin typeface="Verdana" pitchFamily="34" charset="0"/>
                </a:rPr>
                <a:t>via </a:t>
              </a:r>
              <a:r>
                <a:rPr lang="en-US" altLang="en-US" sz="1100" b="1" dirty="0">
                  <a:solidFill>
                    <a:srgbClr val="000000"/>
                  </a:solidFill>
                  <a:latin typeface="Verdana" pitchFamily="34" charset="0"/>
                </a:rPr>
                <a:t>the </a:t>
              </a:r>
              <a:r>
                <a:rPr lang="en-US" altLang="en-US" sz="1100" b="1" dirty="0" err="1" smtClean="0">
                  <a:solidFill>
                    <a:srgbClr val="000000"/>
                  </a:solidFill>
                  <a:latin typeface="Verdana" pitchFamily="34" charset="0"/>
                </a:rPr>
                <a:t>MCH</a:t>
              </a:r>
              <a:endParaRPr lang="en-US" altLang="en-US" sz="1100" b="1" dirty="0" smtClean="0">
                <a:solidFill>
                  <a:srgbClr val="000000"/>
                </a:solidFill>
                <a:latin typeface="Verdana" pitchFamily="34" charset="0"/>
              </a:endParaRPr>
            </a:p>
            <a:p>
              <a:pPr algn="ctr" eaLnBrk="1" hangingPunct="1">
                <a:lnSpc>
                  <a:spcPct val="90000"/>
                </a:lnSpc>
                <a:spcBef>
                  <a:spcPct val="0"/>
                </a:spcBef>
                <a:buFontTx/>
                <a:buNone/>
              </a:pPr>
              <a:r>
                <a:rPr lang="en-US" altLang="en-US" sz="1100" b="1" dirty="0" smtClean="0">
                  <a:solidFill>
                    <a:srgbClr val="000000"/>
                  </a:solidFill>
                  <a:latin typeface="Verdana" pitchFamily="34" charset="0"/>
                </a:rPr>
                <a:t>(SMPs)</a:t>
              </a:r>
              <a:endParaRPr lang="hu-HU" altLang="en-US" sz="1100" b="1" dirty="0">
                <a:solidFill>
                  <a:srgbClr val="000000"/>
                </a:solidFill>
                <a:latin typeface="Verdana" pitchFamily="34" charset="0"/>
              </a:endParaRPr>
            </a:p>
          </p:txBody>
        </p:sp>
        <p:sp>
          <p:nvSpPr>
            <p:cNvPr id="16" name="Text Box 4"/>
            <p:cNvSpPr txBox="1">
              <a:spLocks noChangeArrowheads="1"/>
            </p:cNvSpPr>
            <p:nvPr/>
          </p:nvSpPr>
          <p:spPr bwMode="auto">
            <a:xfrm rot="16200000">
              <a:off x="65283" y="5585436"/>
              <a:ext cx="2120900" cy="7017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marL="342900" indent="-342900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lnSpc>
                  <a:spcPct val="90000"/>
                </a:lnSpc>
                <a:spcBef>
                  <a:spcPct val="0"/>
                </a:spcBef>
                <a:buFontTx/>
                <a:buNone/>
              </a:pPr>
              <a:r>
                <a:rPr lang="en-US" altLang="en-US" sz="1100" b="1" dirty="0" smtClean="0">
                  <a:solidFill>
                    <a:srgbClr val="000000"/>
                  </a:solidFill>
                  <a:latin typeface="Verdana" pitchFamily="34" charset="0"/>
                </a:rPr>
                <a:t>Connecting </a:t>
              </a:r>
              <a:r>
                <a:rPr lang="en-US" altLang="en-US" sz="1100" b="1" dirty="0">
                  <a:solidFill>
                    <a:srgbClr val="000000"/>
                  </a:solidFill>
                  <a:latin typeface="Verdana" pitchFamily="34" charset="0"/>
                </a:rPr>
                <a:t>memory</a:t>
              </a:r>
            </a:p>
            <a:p>
              <a:pPr algn="ctr" eaLnBrk="1" hangingPunct="1">
                <a:lnSpc>
                  <a:spcPct val="90000"/>
                </a:lnSpc>
                <a:spcBef>
                  <a:spcPct val="0"/>
                </a:spcBef>
                <a:buFontTx/>
                <a:buNone/>
              </a:pPr>
              <a:r>
                <a:rPr lang="en-US" altLang="en-US" sz="1100" b="1" dirty="0">
                  <a:solidFill>
                    <a:srgbClr val="000000"/>
                  </a:solidFill>
                  <a:latin typeface="Verdana" pitchFamily="34" charset="0"/>
                </a:rPr>
                <a:t> </a:t>
              </a:r>
              <a:r>
                <a:rPr lang="en-US" altLang="en-US" sz="1100" b="1" dirty="0" smtClean="0">
                  <a:solidFill>
                    <a:srgbClr val="000000"/>
                  </a:solidFill>
                  <a:latin typeface="Verdana" pitchFamily="34" charset="0"/>
                </a:rPr>
                <a:t>directly to the</a:t>
              </a:r>
            </a:p>
            <a:p>
              <a:pPr algn="ctr" eaLnBrk="1" hangingPunct="1">
                <a:lnSpc>
                  <a:spcPct val="90000"/>
                </a:lnSpc>
                <a:spcBef>
                  <a:spcPct val="0"/>
                </a:spcBef>
                <a:buFontTx/>
                <a:buNone/>
              </a:pPr>
              <a:r>
                <a:rPr lang="en-US" altLang="en-US" sz="1100" b="1" dirty="0" smtClean="0">
                  <a:solidFill>
                    <a:srgbClr val="000000"/>
                  </a:solidFill>
                  <a:latin typeface="Verdana" pitchFamily="34" charset="0"/>
                </a:rPr>
                <a:t>processors</a:t>
              </a:r>
            </a:p>
            <a:p>
              <a:pPr algn="ctr" eaLnBrk="1" hangingPunct="1">
                <a:lnSpc>
                  <a:spcPct val="90000"/>
                </a:lnSpc>
                <a:spcBef>
                  <a:spcPct val="0"/>
                </a:spcBef>
                <a:buFontTx/>
                <a:buNone/>
              </a:pPr>
              <a:r>
                <a:rPr lang="en-US" altLang="en-US" sz="1100" b="1" dirty="0" smtClean="0">
                  <a:solidFill>
                    <a:srgbClr val="000000"/>
                  </a:solidFill>
                  <a:latin typeface="Verdana" pitchFamily="34" charset="0"/>
                </a:rPr>
                <a:t> (</a:t>
              </a:r>
              <a:r>
                <a:rPr lang="en-US" altLang="en-US" sz="1100" b="1" dirty="0" err="1" smtClean="0">
                  <a:solidFill>
                    <a:srgbClr val="000000"/>
                  </a:solidFill>
                  <a:latin typeface="Verdana" pitchFamily="34" charset="0"/>
                </a:rPr>
                <a:t>NUMAs</a:t>
              </a:r>
              <a:r>
                <a:rPr lang="en-US" altLang="en-US" sz="1100" b="1" dirty="0" smtClean="0">
                  <a:solidFill>
                    <a:srgbClr val="000000"/>
                  </a:solidFill>
                  <a:latin typeface="Verdana" pitchFamily="34" charset="0"/>
                </a:rPr>
                <a:t>)</a:t>
              </a:r>
              <a:endParaRPr lang="hu-HU" altLang="en-US" sz="1100" b="1" dirty="0">
                <a:solidFill>
                  <a:srgbClr val="000000"/>
                </a:solidFill>
                <a:latin typeface="Verdana" pitchFamily="34" charset="0"/>
              </a:endParaRPr>
            </a:p>
          </p:txBody>
        </p:sp>
        <p:sp>
          <p:nvSpPr>
            <p:cNvPr id="28" name="Right Arrow 27"/>
            <p:cNvSpPr/>
            <p:nvPr/>
          </p:nvSpPr>
          <p:spPr bwMode="auto">
            <a:xfrm rot="5400000">
              <a:off x="711393" y="4811058"/>
              <a:ext cx="305836" cy="90854"/>
            </a:xfrm>
            <a:prstGeom prst="rightArrow">
              <a:avLst/>
            </a:prstGeom>
            <a:solidFill>
              <a:srgbClr val="FF0000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1100">
                <a:solidFill>
                  <a:srgbClr val="0000FF"/>
                </a:solidFill>
                <a:latin typeface="Verdana" pitchFamily="34" charset="0"/>
              </a:endParaRPr>
            </a:p>
          </p:txBody>
        </p:sp>
      </p:grpSp>
      <p:grpSp>
        <p:nvGrpSpPr>
          <p:cNvPr id="33" name="Group 32"/>
          <p:cNvGrpSpPr/>
          <p:nvPr/>
        </p:nvGrpSpPr>
        <p:grpSpPr>
          <a:xfrm>
            <a:off x="966391" y="833090"/>
            <a:ext cx="8419655" cy="2232243"/>
            <a:chOff x="791580" y="484501"/>
            <a:chExt cx="8419655" cy="2232243"/>
          </a:xfrm>
        </p:grpSpPr>
        <p:sp>
          <p:nvSpPr>
            <p:cNvPr id="42" name="Text Box 4"/>
            <p:cNvSpPr txBox="1">
              <a:spLocks noChangeArrowheads="1"/>
            </p:cNvSpPr>
            <p:nvPr/>
          </p:nvSpPr>
          <p:spPr bwMode="auto">
            <a:xfrm>
              <a:off x="791580" y="1037911"/>
              <a:ext cx="2565285" cy="6065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noAutofit/>
            </a:bodyPr>
            <a:lstStyle/>
            <a:p>
              <a:pPr algn="ctr">
                <a:lnSpc>
                  <a:spcPct val="90000"/>
                </a:lnSpc>
              </a:pPr>
              <a:r>
                <a:rPr lang="en-US" sz="1100" b="1" dirty="0">
                  <a:solidFill>
                    <a:srgbClr val="000000"/>
                  </a:solidFill>
                  <a:latin typeface="+mj-lt"/>
                  <a:ea typeface="Times New Roman"/>
                  <a:cs typeface="Times New Roman"/>
                </a:rPr>
                <a:t>Connecting </a:t>
              </a:r>
              <a:r>
                <a:rPr lang="hu-HU" sz="1100" b="1" dirty="0">
                  <a:solidFill>
                    <a:srgbClr val="000000"/>
                  </a:solidFill>
                  <a:latin typeface="+mj-lt"/>
                  <a:ea typeface="Times New Roman"/>
                  <a:cs typeface="Times New Roman"/>
                </a:rPr>
                <a:t>DIMMs</a:t>
              </a:r>
              <a:endParaRPr lang="en-US" sz="1100" dirty="0">
                <a:solidFill>
                  <a:srgbClr val="000000"/>
                </a:solidFill>
                <a:latin typeface="+mj-lt"/>
                <a:ea typeface="Times New Roman"/>
              </a:endParaRPr>
            </a:p>
            <a:p>
              <a:pPr algn="ctr">
                <a:lnSpc>
                  <a:spcPct val="90000"/>
                </a:lnSpc>
              </a:pPr>
              <a:r>
                <a:rPr lang="en-US" sz="1100" b="1" dirty="0">
                  <a:solidFill>
                    <a:srgbClr val="000000"/>
                  </a:solidFill>
                  <a:latin typeface="+mj-lt"/>
                  <a:ea typeface="Times New Roman"/>
                  <a:cs typeface="Times New Roman"/>
                </a:rPr>
                <a:t> </a:t>
              </a:r>
              <a:r>
                <a:rPr lang="en-US" sz="1100" b="1" dirty="0" smtClean="0">
                  <a:solidFill>
                    <a:srgbClr val="000000"/>
                  </a:solidFill>
                  <a:latin typeface="+mj-lt"/>
                  <a:ea typeface="Times New Roman"/>
                  <a:cs typeface="Times New Roman"/>
                </a:rPr>
                <a:t>via standard DRAM interfaces</a:t>
              </a:r>
            </a:p>
            <a:p>
              <a:pPr algn="ctr">
                <a:lnSpc>
                  <a:spcPct val="90000"/>
                </a:lnSpc>
              </a:pPr>
              <a:r>
                <a:rPr lang="en-US" sz="1100" b="1" dirty="0" smtClean="0">
                  <a:solidFill>
                    <a:srgbClr val="000000"/>
                  </a:solidFill>
                  <a:latin typeface="+mj-lt"/>
                  <a:ea typeface="Times New Roman"/>
                  <a:cs typeface="Times New Roman"/>
                </a:rPr>
                <a:t>directly</a:t>
              </a:r>
              <a:r>
                <a:rPr lang="hu-HU" sz="1100" b="1" dirty="0" smtClean="0">
                  <a:solidFill>
                    <a:srgbClr val="000000"/>
                  </a:solidFill>
                  <a:latin typeface="+mj-lt"/>
                  <a:ea typeface="Times New Roman"/>
                  <a:cs typeface="Times New Roman"/>
                </a:rPr>
                <a:t> </a:t>
              </a:r>
              <a:r>
                <a:rPr lang="en-US" sz="1100" b="1" dirty="0" smtClean="0">
                  <a:solidFill>
                    <a:srgbClr val="000000"/>
                  </a:solidFill>
                  <a:latin typeface="+mj-lt"/>
                  <a:ea typeface="Times New Roman"/>
                  <a:cs typeface="Times New Roman"/>
                </a:rPr>
                <a:t> </a:t>
              </a:r>
              <a:r>
                <a:rPr lang="en-US" sz="1100" b="1" dirty="0">
                  <a:solidFill>
                    <a:srgbClr val="000000"/>
                  </a:solidFill>
                  <a:latin typeface="+mj-lt"/>
                  <a:ea typeface="Times New Roman"/>
                  <a:cs typeface="Times New Roman"/>
                </a:rPr>
                <a:t>to </a:t>
              </a:r>
              <a:r>
                <a:rPr lang="en-US" sz="1100" b="1" dirty="0" smtClean="0">
                  <a:solidFill>
                    <a:srgbClr val="000000"/>
                  </a:solidFill>
                  <a:latin typeface="+mj-lt"/>
                  <a:ea typeface="Times New Roman"/>
                  <a:cs typeface="Times New Roman"/>
                </a:rPr>
                <a:t>the </a:t>
              </a:r>
              <a:r>
                <a:rPr lang="hu-HU" sz="1100" b="1" dirty="0" smtClean="0">
                  <a:solidFill>
                    <a:srgbClr val="000000"/>
                  </a:solidFill>
                  <a:latin typeface="+mj-lt"/>
                  <a:ea typeface="Times New Roman"/>
                  <a:cs typeface="Times New Roman"/>
                </a:rPr>
                <a:t>MCs</a:t>
              </a:r>
              <a:endParaRPr lang="en-US" sz="1100" dirty="0">
                <a:solidFill>
                  <a:srgbClr val="000000"/>
                </a:solidFill>
                <a:latin typeface="+mj-lt"/>
                <a:ea typeface="Times New Roman"/>
              </a:endParaRPr>
            </a:p>
          </p:txBody>
        </p:sp>
        <p:sp>
          <p:nvSpPr>
            <p:cNvPr id="43" name="Text Box 4"/>
            <p:cNvSpPr txBox="1">
              <a:spLocks noChangeArrowheads="1"/>
            </p:cNvSpPr>
            <p:nvPr/>
          </p:nvSpPr>
          <p:spPr bwMode="auto">
            <a:xfrm>
              <a:off x="6614070" y="2323718"/>
              <a:ext cx="2597165" cy="39302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noAutofit/>
            </a:bodyPr>
            <a:lstStyle/>
            <a:p>
              <a:pPr algn="ctr">
                <a:lnSpc>
                  <a:spcPct val="90000"/>
                </a:lnSpc>
                <a:spcAft>
                  <a:spcPts val="0"/>
                </a:spcAft>
              </a:pPr>
              <a:r>
                <a:rPr lang="en-US" sz="1100" b="1" dirty="0">
                  <a:solidFill>
                    <a:srgbClr val="000000"/>
                  </a:solidFill>
                  <a:latin typeface="+mj-lt"/>
                  <a:ea typeface="Times New Roman"/>
                  <a:cs typeface="Times New Roman"/>
                </a:rPr>
                <a:t>Using on-</a:t>
              </a:r>
              <a:r>
                <a:rPr lang="en-US" sz="1100" b="1" dirty="0" err="1">
                  <a:solidFill>
                    <a:srgbClr val="000000"/>
                  </a:solidFill>
                  <a:latin typeface="+mj-lt"/>
                  <a:ea typeface="Times New Roman"/>
                  <a:cs typeface="Times New Roman"/>
                </a:rPr>
                <a:t>DIMM</a:t>
              </a:r>
              <a:r>
                <a:rPr lang="en-US" sz="1100" b="1" dirty="0">
                  <a:solidFill>
                    <a:srgbClr val="000000"/>
                  </a:solidFill>
                  <a:latin typeface="+mj-lt"/>
                  <a:ea typeface="Times New Roman"/>
                  <a:cs typeface="Times New Roman"/>
                </a:rPr>
                <a:t> </a:t>
              </a:r>
              <a:r>
                <a:rPr lang="en-US" sz="1100" b="1" dirty="0" err="1">
                  <a:solidFill>
                    <a:srgbClr val="000000"/>
                  </a:solidFill>
                  <a:latin typeface="+mj-lt"/>
                  <a:ea typeface="Times New Roman"/>
                  <a:cs typeface="Times New Roman"/>
                </a:rPr>
                <a:t>MBs</a:t>
              </a:r>
              <a:endParaRPr lang="en-US" sz="1100" b="1" dirty="0">
                <a:solidFill>
                  <a:srgbClr val="000000"/>
                </a:solidFill>
                <a:latin typeface="+mj-lt"/>
                <a:ea typeface="Times New Roman"/>
                <a:cs typeface="Times New Roman"/>
              </a:endParaRPr>
            </a:p>
            <a:p>
              <a:pPr algn="ctr">
                <a:lnSpc>
                  <a:spcPct val="90000"/>
                </a:lnSpc>
                <a:spcAft>
                  <a:spcPts val="0"/>
                </a:spcAft>
              </a:pPr>
              <a:r>
                <a:rPr lang="en-US" sz="1100" b="1" dirty="0">
                  <a:solidFill>
                    <a:srgbClr val="000000"/>
                  </a:solidFill>
                  <a:latin typeface="+mj-lt"/>
                  <a:ea typeface="Times New Roman"/>
                  <a:cs typeface="Times New Roman"/>
                </a:rPr>
                <a:t>(</a:t>
              </a:r>
              <a:r>
                <a:rPr lang="hu-HU" sz="1100" b="1" dirty="0">
                  <a:solidFill>
                    <a:srgbClr val="000000"/>
                  </a:solidFill>
                  <a:latin typeface="+mj-lt"/>
                  <a:ea typeface="Times New Roman"/>
                  <a:cs typeface="Times New Roman"/>
                </a:rPr>
                <a:t>FB-DIMM</a:t>
              </a:r>
              <a:r>
                <a:rPr lang="en-US" sz="1100" b="1" dirty="0">
                  <a:solidFill>
                    <a:srgbClr val="000000"/>
                  </a:solidFill>
                  <a:latin typeface="+mj-lt"/>
                  <a:ea typeface="Times New Roman"/>
                  <a:cs typeface="Times New Roman"/>
                </a:rPr>
                <a:t>s</a:t>
              </a:r>
              <a:r>
                <a:rPr lang="en-US" sz="1100" b="1" dirty="0" smtClean="0">
                  <a:solidFill>
                    <a:srgbClr val="000000"/>
                  </a:solidFill>
                  <a:latin typeface="+mj-lt"/>
                  <a:ea typeface="Times New Roman"/>
                  <a:cs typeface="Times New Roman"/>
                </a:rPr>
                <a:t>)</a:t>
              </a:r>
              <a:endParaRPr lang="en-US" sz="1100" dirty="0">
                <a:solidFill>
                  <a:srgbClr val="000000"/>
                </a:solidFill>
                <a:latin typeface="+mj-lt"/>
                <a:ea typeface="Times New Roman"/>
              </a:endParaRPr>
            </a:p>
          </p:txBody>
        </p:sp>
        <p:cxnSp>
          <p:nvCxnSpPr>
            <p:cNvPr id="44" name="Line 13"/>
            <p:cNvCxnSpPr/>
            <p:nvPr/>
          </p:nvCxnSpPr>
          <p:spPr bwMode="auto">
            <a:xfrm flipH="1">
              <a:off x="2171913" y="763860"/>
              <a:ext cx="1634912" cy="22258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45" name="Oval 44"/>
            <p:cNvSpPr>
              <a:spLocks noChangeArrowheads="1"/>
            </p:cNvSpPr>
            <p:nvPr/>
          </p:nvSpPr>
          <p:spPr bwMode="auto">
            <a:xfrm>
              <a:off x="2149122" y="948858"/>
              <a:ext cx="59509" cy="69401"/>
            </a:xfrm>
            <a:prstGeom prst="ellipse">
              <a:avLst/>
            </a:prstGeom>
            <a:solidFill>
              <a:srgbClr val="FFFFFF"/>
            </a:solidFill>
            <a:ln w="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sz="1100">
                <a:solidFill>
                  <a:prstClr val="black"/>
                </a:solidFill>
                <a:latin typeface="+mj-lt"/>
              </a:endParaRPr>
            </a:p>
          </p:txBody>
        </p:sp>
        <p:cxnSp>
          <p:nvCxnSpPr>
            <p:cNvPr id="46" name="Line 13"/>
            <p:cNvCxnSpPr/>
            <p:nvPr/>
          </p:nvCxnSpPr>
          <p:spPr bwMode="auto">
            <a:xfrm>
              <a:off x="3806825" y="775719"/>
              <a:ext cx="1672911" cy="210727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47" name="Oval 46"/>
            <p:cNvSpPr>
              <a:spLocks noChangeArrowheads="1"/>
            </p:cNvSpPr>
            <p:nvPr/>
          </p:nvSpPr>
          <p:spPr bwMode="auto">
            <a:xfrm>
              <a:off x="5427095" y="964449"/>
              <a:ext cx="59509" cy="69401"/>
            </a:xfrm>
            <a:prstGeom prst="ellipse">
              <a:avLst/>
            </a:prstGeom>
            <a:solidFill>
              <a:srgbClr val="FFFFFF"/>
            </a:solidFill>
            <a:ln w="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sz="1100">
                <a:solidFill>
                  <a:prstClr val="black"/>
                </a:solidFill>
                <a:latin typeface="+mj-lt"/>
              </a:endParaRPr>
            </a:p>
          </p:txBody>
        </p:sp>
        <p:grpSp>
          <p:nvGrpSpPr>
            <p:cNvPr id="48" name="Group 47"/>
            <p:cNvGrpSpPr/>
            <p:nvPr/>
          </p:nvGrpSpPr>
          <p:grpSpPr>
            <a:xfrm>
              <a:off x="5907571" y="2123447"/>
              <a:ext cx="1944268" cy="168490"/>
              <a:chOff x="-110508" y="75922"/>
              <a:chExt cx="1625205" cy="146399"/>
            </a:xfrm>
          </p:grpSpPr>
          <p:cxnSp>
            <p:nvCxnSpPr>
              <p:cNvPr id="58" name="Line 13"/>
              <p:cNvCxnSpPr/>
              <p:nvPr/>
            </p:nvCxnSpPr>
            <p:spPr bwMode="auto">
              <a:xfrm flipH="1">
                <a:off x="-82696" y="75922"/>
                <a:ext cx="826710" cy="117244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sp>
            <p:nvSpPr>
              <p:cNvPr id="59" name="Oval 58"/>
              <p:cNvSpPr>
                <a:spLocks noChangeArrowheads="1"/>
              </p:cNvSpPr>
              <p:nvPr/>
            </p:nvSpPr>
            <p:spPr bwMode="auto">
              <a:xfrm>
                <a:off x="-110508" y="162020"/>
                <a:ext cx="49743" cy="60301"/>
              </a:xfrm>
              <a:prstGeom prst="ellipse">
                <a:avLst/>
              </a:prstGeom>
              <a:solidFill>
                <a:srgbClr val="FFFFFF"/>
              </a:solidFill>
              <a:ln w="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sz="1100">
                  <a:solidFill>
                    <a:prstClr val="black"/>
                  </a:solidFill>
                  <a:latin typeface="+mj-lt"/>
                </a:endParaRPr>
              </a:p>
            </p:txBody>
          </p:sp>
          <p:cxnSp>
            <p:nvCxnSpPr>
              <p:cNvPr id="60" name="Line 13"/>
              <p:cNvCxnSpPr/>
              <p:nvPr/>
            </p:nvCxnSpPr>
            <p:spPr bwMode="auto">
              <a:xfrm>
                <a:off x="706860" y="75922"/>
                <a:ext cx="789555" cy="116249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sp>
            <p:nvSpPr>
              <p:cNvPr id="61" name="Oval 60"/>
              <p:cNvSpPr>
                <a:spLocks noChangeArrowheads="1"/>
              </p:cNvSpPr>
              <p:nvPr/>
            </p:nvSpPr>
            <p:spPr bwMode="auto">
              <a:xfrm>
                <a:off x="1464954" y="162020"/>
                <a:ext cx="49743" cy="60301"/>
              </a:xfrm>
              <a:prstGeom prst="ellipse">
                <a:avLst/>
              </a:prstGeom>
              <a:solidFill>
                <a:srgbClr val="FFFFFF"/>
              </a:solidFill>
              <a:ln w="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sz="1100">
                  <a:solidFill>
                    <a:prstClr val="black"/>
                  </a:solidFill>
                  <a:latin typeface="+mj-lt"/>
                </a:endParaRPr>
              </a:p>
            </p:txBody>
          </p:sp>
        </p:grpSp>
        <p:sp>
          <p:nvSpPr>
            <p:cNvPr id="49" name="Text Box 4"/>
            <p:cNvSpPr txBox="1">
              <a:spLocks noChangeArrowheads="1"/>
            </p:cNvSpPr>
            <p:nvPr/>
          </p:nvSpPr>
          <p:spPr bwMode="auto">
            <a:xfrm>
              <a:off x="4706471" y="2323663"/>
              <a:ext cx="2457246" cy="39302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noAutofit/>
            </a:bodyPr>
            <a:lstStyle/>
            <a:p>
              <a:pPr algn="ctr">
                <a:lnSpc>
                  <a:spcPct val="90000"/>
                </a:lnSpc>
                <a:spcAft>
                  <a:spcPts val="0"/>
                </a:spcAft>
              </a:pPr>
              <a:r>
                <a:rPr lang="en-US" sz="1100" b="1" dirty="0" smtClean="0">
                  <a:solidFill>
                    <a:srgbClr val="000000"/>
                  </a:solidFill>
                  <a:latin typeface="+mj-lt"/>
                  <a:ea typeface="Times New Roman"/>
                  <a:cs typeface="Times New Roman"/>
                </a:rPr>
                <a:t>Using on-board </a:t>
              </a:r>
              <a:r>
                <a:rPr lang="en-US" sz="1100" b="1" dirty="0" err="1" smtClean="0">
                  <a:solidFill>
                    <a:srgbClr val="000000"/>
                  </a:solidFill>
                  <a:latin typeface="+mj-lt"/>
                  <a:ea typeface="Times New Roman"/>
                  <a:cs typeface="Times New Roman"/>
                </a:rPr>
                <a:t>MBs</a:t>
              </a:r>
              <a:endParaRPr lang="en-US" sz="1100" b="1" dirty="0" smtClean="0">
                <a:solidFill>
                  <a:srgbClr val="000000"/>
                </a:solidFill>
                <a:latin typeface="+mj-lt"/>
                <a:ea typeface="Times New Roman"/>
                <a:cs typeface="Times New Roman"/>
              </a:endParaRPr>
            </a:p>
            <a:p>
              <a:pPr algn="ctr">
                <a:lnSpc>
                  <a:spcPct val="90000"/>
                </a:lnSpc>
                <a:spcAft>
                  <a:spcPts val="0"/>
                </a:spcAft>
              </a:pPr>
              <a:r>
                <a:rPr lang="en-US" sz="1100" b="1" dirty="0" smtClean="0">
                  <a:solidFill>
                    <a:srgbClr val="000000"/>
                  </a:solidFill>
                  <a:latin typeface="+mj-lt"/>
                  <a:ea typeface="Times New Roman"/>
                  <a:cs typeface="Times New Roman"/>
                </a:rPr>
                <a:t>(on mainboard/riser cards)</a:t>
              </a:r>
              <a:endParaRPr lang="en-US" sz="1100" dirty="0">
                <a:solidFill>
                  <a:srgbClr val="000000"/>
                </a:solidFill>
                <a:latin typeface="+mj-lt"/>
                <a:ea typeface="Times New Roman"/>
              </a:endParaRPr>
            </a:p>
          </p:txBody>
        </p:sp>
        <p:sp>
          <p:nvSpPr>
            <p:cNvPr id="50" name="Text Box 4"/>
            <p:cNvSpPr txBox="1">
              <a:spLocks noChangeArrowheads="1"/>
            </p:cNvSpPr>
            <p:nvPr/>
          </p:nvSpPr>
          <p:spPr bwMode="auto">
            <a:xfrm>
              <a:off x="5427095" y="1699320"/>
              <a:ext cx="2892759" cy="39302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noAutofit/>
            </a:bodyPr>
            <a:lstStyle/>
            <a:p>
              <a:pPr algn="ctr">
                <a:lnSpc>
                  <a:spcPct val="90000"/>
                </a:lnSpc>
              </a:pPr>
              <a:r>
                <a:rPr lang="en-US" sz="1100" b="1" dirty="0" smtClean="0">
                  <a:solidFill>
                    <a:srgbClr val="000000"/>
                  </a:solidFill>
                  <a:latin typeface="+mj-lt"/>
                  <a:ea typeface="Times New Roman"/>
                  <a:cs typeface="Times New Roman"/>
                </a:rPr>
                <a:t>Using low-line-count serial links</a:t>
              </a:r>
            </a:p>
            <a:p>
              <a:pPr algn="ctr">
                <a:lnSpc>
                  <a:spcPct val="90000"/>
                </a:lnSpc>
              </a:pPr>
              <a:r>
                <a:rPr lang="en-US" sz="1100" b="1" dirty="0" smtClean="0">
                  <a:solidFill>
                    <a:srgbClr val="000000"/>
                  </a:solidFill>
                  <a:latin typeface="+mj-lt"/>
                  <a:ea typeface="Times New Roman"/>
                  <a:cs typeface="Times New Roman"/>
                </a:rPr>
                <a:t>to c</a:t>
              </a:r>
              <a:r>
                <a:rPr lang="hu-HU" sz="1100" b="1" dirty="0" smtClean="0">
                  <a:solidFill>
                    <a:srgbClr val="000000"/>
                  </a:solidFill>
                  <a:latin typeface="+mj-lt"/>
                  <a:ea typeface="Times New Roman"/>
                  <a:cs typeface="Times New Roman"/>
                </a:rPr>
                <a:t>onnect </a:t>
              </a:r>
              <a:r>
                <a:rPr lang="hu-HU" sz="1100" b="1" dirty="0">
                  <a:solidFill>
                    <a:srgbClr val="000000"/>
                  </a:solidFill>
                  <a:latin typeface="+mj-lt"/>
                  <a:ea typeface="Times New Roman"/>
                  <a:cs typeface="Times New Roman"/>
                </a:rPr>
                <a:t>MBs to the MCs</a:t>
              </a:r>
            </a:p>
            <a:p>
              <a:pPr algn="ctr">
                <a:lnSpc>
                  <a:spcPct val="90000"/>
                </a:lnSpc>
              </a:pPr>
              <a:endParaRPr lang="en-US" sz="1100" dirty="0">
                <a:solidFill>
                  <a:srgbClr val="000000"/>
                </a:solidFill>
                <a:latin typeface="+mj-lt"/>
                <a:ea typeface="Times New Roman"/>
              </a:endParaRPr>
            </a:p>
          </p:txBody>
        </p:sp>
        <p:sp>
          <p:nvSpPr>
            <p:cNvPr id="51" name="Text Box 4"/>
            <p:cNvSpPr txBox="1">
              <a:spLocks noChangeArrowheads="1"/>
            </p:cNvSpPr>
            <p:nvPr/>
          </p:nvSpPr>
          <p:spPr bwMode="auto">
            <a:xfrm>
              <a:off x="2499039" y="1694933"/>
              <a:ext cx="2947797" cy="39302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noAutofit/>
            </a:bodyPr>
            <a:lstStyle/>
            <a:p>
              <a:pPr algn="ctr">
                <a:lnSpc>
                  <a:spcPct val="90000"/>
                </a:lnSpc>
              </a:pPr>
              <a:r>
                <a:rPr lang="en-US" sz="1100" b="1" dirty="0">
                  <a:solidFill>
                    <a:srgbClr val="000000"/>
                  </a:solidFill>
                  <a:latin typeface="+mj-lt"/>
                  <a:ea typeface="Times New Roman"/>
                  <a:cs typeface="Times New Roman"/>
                </a:rPr>
                <a:t>Using </a:t>
              </a:r>
              <a:r>
                <a:rPr lang="en-US" sz="1100" b="1" dirty="0" smtClean="0">
                  <a:solidFill>
                    <a:srgbClr val="000000"/>
                  </a:solidFill>
                  <a:latin typeface="+mj-lt"/>
                  <a:ea typeface="Times New Roman"/>
                  <a:cs typeface="Times New Roman"/>
                </a:rPr>
                <a:t>low-line-count parallel links</a:t>
              </a:r>
            </a:p>
            <a:p>
              <a:pPr algn="ctr">
                <a:lnSpc>
                  <a:spcPct val="90000"/>
                </a:lnSpc>
              </a:pPr>
              <a:r>
                <a:rPr lang="en-US" sz="1100" b="1" dirty="0" smtClean="0">
                  <a:solidFill>
                    <a:srgbClr val="000000"/>
                  </a:solidFill>
                  <a:latin typeface="+mj-lt"/>
                  <a:ea typeface="Times New Roman"/>
                  <a:cs typeface="Times New Roman"/>
                </a:rPr>
                <a:t>to connect </a:t>
              </a:r>
              <a:r>
                <a:rPr lang="en-US" sz="1100" b="1" dirty="0" err="1" smtClean="0">
                  <a:solidFill>
                    <a:srgbClr val="000000"/>
                  </a:solidFill>
                  <a:latin typeface="+mj-lt"/>
                  <a:ea typeface="Times New Roman"/>
                  <a:cs typeface="Times New Roman"/>
                </a:rPr>
                <a:t>MBs</a:t>
              </a:r>
              <a:r>
                <a:rPr lang="en-US" sz="1100" b="1" dirty="0" smtClean="0">
                  <a:solidFill>
                    <a:srgbClr val="000000"/>
                  </a:solidFill>
                  <a:latin typeface="+mj-lt"/>
                  <a:ea typeface="Times New Roman"/>
                  <a:cs typeface="Times New Roman"/>
                </a:rPr>
                <a:t> to the MCs)</a:t>
              </a:r>
              <a:endParaRPr lang="en-US" sz="1100" b="1" dirty="0">
                <a:solidFill>
                  <a:srgbClr val="000000"/>
                </a:solidFill>
                <a:latin typeface="+mj-lt"/>
                <a:ea typeface="Times New Roman"/>
                <a:cs typeface="Times New Roman"/>
              </a:endParaRPr>
            </a:p>
          </p:txBody>
        </p:sp>
        <p:sp>
          <p:nvSpPr>
            <p:cNvPr id="52" name="TextBox 51"/>
            <p:cNvSpPr txBox="1"/>
            <p:nvPr/>
          </p:nvSpPr>
          <p:spPr>
            <a:xfrm>
              <a:off x="2299279" y="484501"/>
              <a:ext cx="2888932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 smtClean="0">
                  <a:solidFill>
                    <a:prstClr val="black"/>
                  </a:solidFill>
                  <a:latin typeface="+mj-lt"/>
                  <a:ea typeface="Verdana" panose="020B0604030504040204" pitchFamily="34" charset="0"/>
                  <a:cs typeface="Verdana" panose="020B0604030504040204" pitchFamily="34" charset="0"/>
                </a:rPr>
                <a:t>How to connect </a:t>
              </a:r>
              <a:r>
                <a:rPr lang="en-US" sz="1100" b="1" dirty="0" err="1" smtClean="0">
                  <a:solidFill>
                    <a:prstClr val="black"/>
                  </a:solidFill>
                  <a:latin typeface="+mj-lt"/>
                  <a:ea typeface="Verdana" panose="020B0604030504040204" pitchFamily="34" charset="0"/>
                  <a:cs typeface="Verdana" panose="020B0604030504040204" pitchFamily="34" charset="0"/>
                </a:rPr>
                <a:t>DIMMs</a:t>
              </a:r>
              <a:r>
                <a:rPr lang="en-US" sz="1100" b="1" dirty="0" smtClean="0">
                  <a:solidFill>
                    <a:prstClr val="black"/>
                  </a:solidFill>
                  <a:latin typeface="+mj-lt"/>
                  <a:ea typeface="Verdana" panose="020B0604030504040204" pitchFamily="34" charset="0"/>
                  <a:cs typeface="Verdana" panose="020B0604030504040204" pitchFamily="34" charset="0"/>
                </a:rPr>
                <a:t> to the MCs</a:t>
              </a:r>
              <a:endParaRPr lang="en-US" sz="1100" b="1" dirty="0">
                <a:solidFill>
                  <a:prstClr val="black"/>
                </a:solidFill>
                <a:latin typeface="+mj-lt"/>
                <a:ea typeface="Verdana" panose="020B0604030504040204" pitchFamily="34" charset="0"/>
                <a:cs typeface="Verdana" panose="020B0604030504040204" pitchFamily="34" charset="0"/>
              </a:endParaRPr>
            </a:p>
          </p:txBody>
        </p:sp>
        <p:sp>
          <p:nvSpPr>
            <p:cNvPr id="53" name="Text Box 4"/>
            <p:cNvSpPr txBox="1">
              <a:spLocks noChangeArrowheads="1"/>
            </p:cNvSpPr>
            <p:nvPr/>
          </p:nvSpPr>
          <p:spPr bwMode="auto">
            <a:xfrm>
              <a:off x="3356865" y="1037911"/>
              <a:ext cx="4662010" cy="4563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noAutofit/>
            </a:bodyPr>
            <a:lstStyle/>
            <a:p>
              <a:pPr algn="ctr">
                <a:lnSpc>
                  <a:spcPct val="90000"/>
                </a:lnSpc>
              </a:pPr>
              <a:r>
                <a:rPr lang="en-US" sz="1100" b="1" dirty="0">
                  <a:solidFill>
                    <a:srgbClr val="000000"/>
                  </a:solidFill>
                  <a:latin typeface="+mj-lt"/>
                  <a:ea typeface="Times New Roman"/>
                  <a:cs typeface="Times New Roman"/>
                </a:rPr>
                <a:t>Connecting </a:t>
              </a:r>
              <a:r>
                <a:rPr lang="hu-HU" sz="1100" b="1" dirty="0">
                  <a:solidFill>
                    <a:srgbClr val="000000"/>
                  </a:solidFill>
                  <a:latin typeface="+mj-lt"/>
                  <a:ea typeface="Times New Roman"/>
                  <a:cs typeface="Times New Roman"/>
                </a:rPr>
                <a:t>DIMMs</a:t>
              </a:r>
              <a:r>
                <a:rPr lang="en-US" sz="1100" b="1" dirty="0">
                  <a:solidFill>
                    <a:srgbClr val="000000"/>
                  </a:solidFill>
                  <a:latin typeface="+mj-lt"/>
                  <a:ea typeface="Times New Roman"/>
                  <a:cs typeface="Times New Roman"/>
                </a:rPr>
                <a:t> </a:t>
              </a:r>
              <a:r>
                <a:rPr lang="hu-HU" sz="1100" b="1" dirty="0">
                  <a:solidFill>
                    <a:srgbClr val="000000"/>
                  </a:solidFill>
                  <a:latin typeface="+mj-lt"/>
                  <a:ea typeface="Times New Roman"/>
                  <a:cs typeface="Times New Roman"/>
                </a:rPr>
                <a:t>via </a:t>
              </a:r>
              <a:r>
                <a:rPr lang="en-US" sz="1100" b="1" dirty="0" smtClean="0">
                  <a:solidFill>
                    <a:srgbClr val="000000"/>
                  </a:solidFill>
                  <a:latin typeface="+mj-lt"/>
                  <a:ea typeface="Times New Roman"/>
                  <a:cs typeface="Times New Roman"/>
                </a:rPr>
                <a:t>low-line-count links and</a:t>
              </a:r>
            </a:p>
            <a:p>
              <a:pPr algn="ctr">
                <a:lnSpc>
                  <a:spcPct val="90000"/>
                </a:lnSpc>
              </a:pPr>
              <a:r>
                <a:rPr lang="en-US" sz="1100" b="1" dirty="0" smtClean="0">
                  <a:solidFill>
                    <a:srgbClr val="000000"/>
                  </a:solidFill>
                  <a:latin typeface="+mj-lt"/>
                  <a:ea typeface="Times New Roman"/>
                  <a:cs typeface="Times New Roman"/>
                </a:rPr>
                <a:t>memory buffers (</a:t>
              </a:r>
              <a:r>
                <a:rPr lang="en-US" sz="1100" b="1" dirty="0" err="1" smtClean="0">
                  <a:solidFill>
                    <a:srgbClr val="000000"/>
                  </a:solidFill>
                  <a:latin typeface="+mj-lt"/>
                  <a:ea typeface="Times New Roman"/>
                  <a:cs typeface="Times New Roman"/>
                </a:rPr>
                <a:t>MBs</a:t>
              </a:r>
              <a:r>
                <a:rPr lang="en-US" sz="1100" b="1" dirty="0" smtClean="0">
                  <a:solidFill>
                    <a:srgbClr val="000000"/>
                  </a:solidFill>
                  <a:latin typeface="+mj-lt"/>
                  <a:ea typeface="Times New Roman"/>
                  <a:cs typeface="Times New Roman"/>
                </a:rPr>
                <a:t>)</a:t>
              </a:r>
              <a:r>
                <a:rPr lang="hu-HU" sz="1100" b="1" dirty="0" smtClean="0">
                  <a:solidFill>
                    <a:srgbClr val="000000"/>
                  </a:solidFill>
                  <a:latin typeface="+mj-lt"/>
                  <a:ea typeface="Times New Roman"/>
                  <a:cs typeface="Times New Roman"/>
                </a:rPr>
                <a:t> </a:t>
              </a:r>
              <a:r>
                <a:rPr lang="en-US" sz="1100" b="1" dirty="0" smtClean="0">
                  <a:solidFill>
                    <a:srgbClr val="000000"/>
                  </a:solidFill>
                  <a:latin typeface="+mj-lt"/>
                  <a:ea typeface="Times New Roman"/>
                  <a:cs typeface="Times New Roman"/>
                </a:rPr>
                <a:t>to the MCs</a:t>
              </a:r>
              <a:endParaRPr lang="en-US" sz="1100" dirty="0">
                <a:solidFill>
                  <a:srgbClr val="000000"/>
                </a:solidFill>
                <a:latin typeface="+mj-lt"/>
                <a:ea typeface="Times New Roman"/>
              </a:endParaRPr>
            </a:p>
          </p:txBody>
        </p:sp>
        <p:cxnSp>
          <p:nvCxnSpPr>
            <p:cNvPr id="54" name="Line 13"/>
            <p:cNvCxnSpPr>
              <a:endCxn id="55" idx="2"/>
            </p:cNvCxnSpPr>
            <p:nvPr/>
          </p:nvCxnSpPr>
          <p:spPr bwMode="auto">
            <a:xfrm flipH="1">
              <a:off x="4001460" y="1484585"/>
              <a:ext cx="1478276" cy="14263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55" name="Oval 54"/>
            <p:cNvSpPr>
              <a:spLocks noChangeArrowheads="1"/>
            </p:cNvSpPr>
            <p:nvPr/>
          </p:nvSpPr>
          <p:spPr bwMode="auto">
            <a:xfrm>
              <a:off x="4001460" y="1592515"/>
              <a:ext cx="59509" cy="69400"/>
            </a:xfrm>
            <a:prstGeom prst="ellipse">
              <a:avLst/>
            </a:prstGeom>
            <a:solidFill>
              <a:srgbClr val="FFFFFF"/>
            </a:solidFill>
            <a:ln w="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sz="1100">
                <a:solidFill>
                  <a:prstClr val="black"/>
                </a:solidFill>
                <a:latin typeface="+mj-lt"/>
              </a:endParaRPr>
            </a:p>
          </p:txBody>
        </p:sp>
        <p:cxnSp>
          <p:nvCxnSpPr>
            <p:cNvPr id="56" name="Line 13"/>
            <p:cNvCxnSpPr/>
            <p:nvPr/>
          </p:nvCxnSpPr>
          <p:spPr bwMode="auto">
            <a:xfrm>
              <a:off x="5472116" y="1484585"/>
              <a:ext cx="1427326" cy="13310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57" name="Oval 56"/>
            <p:cNvSpPr>
              <a:spLocks noChangeArrowheads="1"/>
            </p:cNvSpPr>
            <p:nvPr/>
          </p:nvSpPr>
          <p:spPr bwMode="auto">
            <a:xfrm>
              <a:off x="6838944" y="1582990"/>
              <a:ext cx="59509" cy="69400"/>
            </a:xfrm>
            <a:prstGeom prst="ellipse">
              <a:avLst/>
            </a:prstGeom>
            <a:solidFill>
              <a:srgbClr val="FFFFFF"/>
            </a:solidFill>
            <a:ln w="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sz="1100">
                <a:solidFill>
                  <a:prstClr val="black"/>
                </a:solidFill>
                <a:latin typeface="+mj-lt"/>
              </a:endParaRPr>
            </a:p>
          </p:txBody>
        </p:sp>
      </p:grpSp>
      <p:grpSp>
        <p:nvGrpSpPr>
          <p:cNvPr id="36" name="Group 35"/>
          <p:cNvGrpSpPr/>
          <p:nvPr/>
        </p:nvGrpSpPr>
        <p:grpSpPr>
          <a:xfrm>
            <a:off x="1488240" y="3103029"/>
            <a:ext cx="7652761" cy="3675810"/>
            <a:chOff x="1488240" y="3103029"/>
            <a:chExt cx="7652761" cy="3675810"/>
          </a:xfrm>
        </p:grpSpPr>
        <p:sp>
          <p:nvSpPr>
            <p:cNvPr id="17" name="Line 30"/>
            <p:cNvSpPr>
              <a:spLocks noChangeShapeType="1"/>
            </p:cNvSpPr>
            <p:nvPr/>
          </p:nvSpPr>
          <p:spPr bwMode="auto">
            <a:xfrm>
              <a:off x="1488240" y="3108539"/>
              <a:ext cx="0" cy="365760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sz="1100">
                <a:solidFill>
                  <a:srgbClr val="000000"/>
                </a:solidFill>
              </a:endParaRPr>
            </a:p>
          </p:txBody>
        </p:sp>
        <p:grpSp>
          <p:nvGrpSpPr>
            <p:cNvPr id="4" name="Group 3"/>
            <p:cNvGrpSpPr/>
            <p:nvPr/>
          </p:nvGrpSpPr>
          <p:grpSpPr>
            <a:xfrm>
              <a:off x="1495339" y="3103029"/>
              <a:ext cx="7645662" cy="3675810"/>
              <a:chOff x="1495339" y="3103029"/>
              <a:chExt cx="7645662" cy="3675810"/>
            </a:xfrm>
          </p:grpSpPr>
          <p:sp>
            <p:nvSpPr>
              <p:cNvPr id="13" name="Line 34"/>
              <p:cNvSpPr>
                <a:spLocks noChangeShapeType="1"/>
              </p:cNvSpPr>
              <p:nvPr/>
            </p:nvSpPr>
            <p:spPr bwMode="auto">
              <a:xfrm>
                <a:off x="1501791" y="3103029"/>
                <a:ext cx="7571232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algn="ctr"/>
                <a:endParaRPr lang="en-US" sz="1100">
                  <a:solidFill>
                    <a:srgbClr val="000000"/>
                  </a:solidFill>
                </a:endParaRPr>
              </a:p>
            </p:txBody>
          </p:sp>
          <p:sp>
            <p:nvSpPr>
              <p:cNvPr id="14" name="Line 35"/>
              <p:cNvSpPr>
                <a:spLocks noChangeShapeType="1"/>
              </p:cNvSpPr>
              <p:nvPr/>
            </p:nvSpPr>
            <p:spPr bwMode="auto">
              <a:xfrm>
                <a:off x="1573984" y="4712488"/>
                <a:ext cx="7460479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 sz="1100">
                  <a:solidFill>
                    <a:srgbClr val="000000"/>
                  </a:solidFill>
                </a:endParaRPr>
              </a:p>
            </p:txBody>
          </p:sp>
          <p:sp>
            <p:nvSpPr>
              <p:cNvPr id="15" name="Line 36"/>
              <p:cNvSpPr>
                <a:spLocks noChangeShapeType="1"/>
              </p:cNvSpPr>
              <p:nvPr/>
            </p:nvSpPr>
            <p:spPr bwMode="auto">
              <a:xfrm>
                <a:off x="1495339" y="6770528"/>
                <a:ext cx="7571232" cy="1588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 sz="1100">
                  <a:solidFill>
                    <a:srgbClr val="000000"/>
                  </a:solidFill>
                </a:endParaRPr>
              </a:p>
            </p:txBody>
          </p:sp>
          <p:sp>
            <p:nvSpPr>
              <p:cNvPr id="18" name="Line 31"/>
              <p:cNvSpPr>
                <a:spLocks noChangeShapeType="1"/>
              </p:cNvSpPr>
              <p:nvPr/>
            </p:nvSpPr>
            <p:spPr bwMode="auto">
              <a:xfrm>
                <a:off x="3065407" y="3116476"/>
                <a:ext cx="0" cy="365760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 sz="1100">
                  <a:solidFill>
                    <a:srgbClr val="000000"/>
                  </a:solidFill>
                </a:endParaRPr>
              </a:p>
            </p:txBody>
          </p:sp>
          <p:sp>
            <p:nvSpPr>
              <p:cNvPr id="19" name="Line 31"/>
              <p:cNvSpPr>
                <a:spLocks noChangeShapeType="1"/>
              </p:cNvSpPr>
              <p:nvPr/>
            </p:nvSpPr>
            <p:spPr bwMode="auto">
              <a:xfrm>
                <a:off x="9086770" y="3117676"/>
                <a:ext cx="0" cy="365760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 sz="1100">
                  <a:solidFill>
                    <a:srgbClr val="000000"/>
                  </a:solidFill>
                </a:endParaRPr>
              </a:p>
            </p:txBody>
          </p:sp>
          <p:sp>
            <p:nvSpPr>
              <p:cNvPr id="20" name="TextBox 19"/>
              <p:cNvSpPr txBox="1"/>
              <p:nvPr/>
            </p:nvSpPr>
            <p:spPr>
              <a:xfrm>
                <a:off x="6971816" y="3578932"/>
                <a:ext cx="2169185" cy="60016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en-US" sz="1100" dirty="0" smtClean="0">
                    <a:solidFill>
                      <a:srgbClr val="000000"/>
                    </a:solidFill>
                    <a:latin typeface="Verdana"/>
                  </a:rPr>
                  <a:t>FB-</a:t>
                </a:r>
                <a:r>
                  <a:rPr lang="en-US" sz="1100" dirty="0" err="1" smtClean="0">
                    <a:solidFill>
                      <a:srgbClr val="000000"/>
                    </a:solidFill>
                    <a:latin typeface="Verdana"/>
                  </a:rPr>
                  <a:t>DIMM</a:t>
                </a:r>
                <a:r>
                  <a:rPr lang="en-US" sz="1100" dirty="0" smtClean="0">
                    <a:solidFill>
                      <a:srgbClr val="000000"/>
                    </a:solidFill>
                    <a:latin typeface="Verdana"/>
                  </a:rPr>
                  <a:t> interface in Intel's</a:t>
                </a:r>
                <a:endParaRPr lang="en-US" sz="1100" dirty="0">
                  <a:solidFill>
                    <a:srgbClr val="000000"/>
                  </a:solidFill>
                  <a:latin typeface="Verdana"/>
                </a:endParaRPr>
              </a:p>
              <a:p>
                <a:pPr algn="ctr"/>
                <a:r>
                  <a:rPr lang="en-US" sz="1100" dirty="0">
                    <a:solidFill>
                      <a:srgbClr val="000000"/>
                    </a:solidFill>
                    <a:latin typeface="Verdana"/>
                  </a:rPr>
                  <a:t> Caneland (2007/08) </a:t>
                </a:r>
              </a:p>
              <a:p>
                <a:pPr algn="ctr"/>
                <a:r>
                  <a:rPr lang="en-US" sz="1100" dirty="0" smtClean="0">
                    <a:solidFill>
                      <a:srgbClr val="000000"/>
                    </a:solidFill>
                    <a:latin typeface="Verdana"/>
                  </a:rPr>
                  <a:t>for </a:t>
                </a:r>
                <a:r>
                  <a:rPr lang="en-US" sz="1100" dirty="0" err="1" smtClean="0">
                    <a:solidFill>
                      <a:srgbClr val="000000"/>
                    </a:solidFill>
                    <a:latin typeface="Verdana"/>
                  </a:rPr>
                  <a:t>2C</a:t>
                </a:r>
                <a:r>
                  <a:rPr lang="en-US" sz="1100" dirty="0" smtClean="0">
                    <a:solidFill>
                      <a:srgbClr val="000000"/>
                    </a:solidFill>
                    <a:latin typeface="Verdana"/>
                  </a:rPr>
                  <a:t>/</a:t>
                </a:r>
                <a:r>
                  <a:rPr lang="en-US" sz="1100" dirty="0" err="1" smtClean="0">
                    <a:solidFill>
                      <a:srgbClr val="000000"/>
                    </a:solidFill>
                    <a:latin typeface="Verdana"/>
                  </a:rPr>
                  <a:t>2x2C</a:t>
                </a:r>
                <a:r>
                  <a:rPr lang="en-US" sz="1100" dirty="0" smtClean="0">
                    <a:solidFill>
                      <a:srgbClr val="000000"/>
                    </a:solidFill>
                    <a:latin typeface="Verdana"/>
                  </a:rPr>
                  <a:t>/</a:t>
                </a:r>
                <a:r>
                  <a:rPr lang="en-US" sz="1100" dirty="0" err="1" smtClean="0">
                    <a:solidFill>
                      <a:srgbClr val="000000"/>
                    </a:solidFill>
                    <a:latin typeface="Verdana"/>
                  </a:rPr>
                  <a:t>6C</a:t>
                </a:r>
                <a:endParaRPr lang="en-US" sz="1100" dirty="0">
                  <a:solidFill>
                    <a:srgbClr val="000000"/>
                  </a:solidFill>
                  <a:latin typeface="Verdana"/>
                </a:endParaRPr>
              </a:p>
            </p:txBody>
          </p:sp>
          <p:sp>
            <p:nvSpPr>
              <p:cNvPr id="21" name="TextBox 20"/>
              <p:cNvSpPr txBox="1"/>
              <p:nvPr/>
            </p:nvSpPr>
            <p:spPr>
              <a:xfrm>
                <a:off x="3090634" y="5386081"/>
                <a:ext cx="1962397" cy="60016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en-US" sz="1100" dirty="0" smtClean="0">
                    <a:solidFill>
                      <a:srgbClr val="000000"/>
                    </a:solidFill>
                    <a:latin typeface="Verdana"/>
                  </a:rPr>
                  <a:t>Intel's </a:t>
                </a:r>
                <a:r>
                  <a:rPr lang="en-US" sz="1100" dirty="0" err="1" smtClean="0">
                    <a:solidFill>
                      <a:srgbClr val="000000"/>
                    </a:solidFill>
                    <a:latin typeface="Verdana"/>
                  </a:rPr>
                  <a:t>SMI2</a:t>
                </a:r>
                <a:r>
                  <a:rPr lang="en-US" sz="1100" dirty="0" smtClean="0">
                    <a:solidFill>
                      <a:srgbClr val="000000"/>
                    </a:solidFill>
                    <a:latin typeface="Verdana"/>
                  </a:rPr>
                  <a:t> interface in </a:t>
                </a:r>
                <a:endParaRPr lang="en-US" sz="1100" dirty="0">
                  <a:solidFill>
                    <a:srgbClr val="000000"/>
                  </a:solidFill>
                  <a:latin typeface="Verdana"/>
                </a:endParaRPr>
              </a:p>
              <a:p>
                <a:pPr algn="ctr"/>
                <a:r>
                  <a:rPr lang="en-US" sz="1100" dirty="0">
                    <a:solidFill>
                      <a:srgbClr val="000000"/>
                    </a:solidFill>
                    <a:latin typeface="Verdana"/>
                  </a:rPr>
                  <a:t> </a:t>
                </a:r>
                <a:r>
                  <a:rPr lang="en-US" sz="1100" dirty="0" err="1">
                    <a:solidFill>
                      <a:srgbClr val="000000"/>
                    </a:solidFill>
                    <a:latin typeface="Verdana"/>
                  </a:rPr>
                  <a:t>Brickland</a:t>
                </a:r>
                <a:r>
                  <a:rPr lang="en-US" sz="1100" dirty="0">
                    <a:solidFill>
                      <a:srgbClr val="000000"/>
                    </a:solidFill>
                    <a:latin typeface="Verdana"/>
                  </a:rPr>
                  <a:t> (</a:t>
                </a:r>
                <a:r>
                  <a:rPr lang="en-US" sz="1100" dirty="0" smtClean="0">
                    <a:solidFill>
                      <a:srgbClr val="000000"/>
                    </a:solidFill>
                    <a:latin typeface="Verdana"/>
                  </a:rPr>
                  <a:t>2014/15/16) </a:t>
                </a:r>
                <a:endParaRPr lang="en-US" sz="1100" dirty="0">
                  <a:solidFill>
                    <a:srgbClr val="000000"/>
                  </a:solidFill>
                  <a:latin typeface="Verdana"/>
                </a:endParaRPr>
              </a:p>
              <a:p>
                <a:pPr algn="ctr"/>
                <a:r>
                  <a:rPr lang="en-US" sz="1100" dirty="0" smtClean="0">
                    <a:solidFill>
                      <a:srgbClr val="000000"/>
                    </a:solidFill>
                    <a:latin typeface="Verdana"/>
                  </a:rPr>
                  <a:t>for </a:t>
                </a:r>
                <a:r>
                  <a:rPr lang="en-US" sz="1100" dirty="0" err="1" smtClean="0">
                    <a:solidFill>
                      <a:srgbClr val="000000"/>
                    </a:solidFill>
                    <a:latin typeface="Verdana"/>
                  </a:rPr>
                  <a:t>15C</a:t>
                </a:r>
                <a:r>
                  <a:rPr lang="en-US" sz="1100" dirty="0" smtClean="0">
                    <a:solidFill>
                      <a:srgbClr val="000000"/>
                    </a:solidFill>
                    <a:latin typeface="Verdana"/>
                  </a:rPr>
                  <a:t>/</a:t>
                </a:r>
                <a:r>
                  <a:rPr lang="en-US" sz="1100" dirty="0" err="1" smtClean="0">
                    <a:solidFill>
                      <a:srgbClr val="000000"/>
                    </a:solidFill>
                    <a:latin typeface="Verdana"/>
                  </a:rPr>
                  <a:t>18C</a:t>
                </a:r>
                <a:r>
                  <a:rPr lang="en-US" sz="1100" dirty="0" smtClean="0">
                    <a:solidFill>
                      <a:srgbClr val="000000"/>
                    </a:solidFill>
                    <a:latin typeface="Verdana"/>
                  </a:rPr>
                  <a:t>/</a:t>
                </a:r>
                <a:r>
                  <a:rPr lang="en-US" sz="1100" dirty="0" err="1" smtClean="0">
                    <a:solidFill>
                      <a:srgbClr val="000000"/>
                    </a:solidFill>
                    <a:latin typeface="Verdana"/>
                  </a:rPr>
                  <a:t>24C</a:t>
                </a:r>
                <a:endParaRPr lang="en-US" sz="1100" dirty="0">
                  <a:solidFill>
                    <a:srgbClr val="000000"/>
                  </a:solidFill>
                  <a:latin typeface="Verdana"/>
                </a:endParaRPr>
              </a:p>
            </p:txBody>
          </p:sp>
          <p:sp>
            <p:nvSpPr>
              <p:cNvPr id="22" name="Line 32"/>
              <p:cNvSpPr>
                <a:spLocks noChangeShapeType="1"/>
              </p:cNvSpPr>
              <p:nvPr/>
            </p:nvSpPr>
            <p:spPr bwMode="auto">
              <a:xfrm>
                <a:off x="5037782" y="3121239"/>
                <a:ext cx="0" cy="365760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 sz="1100">
                  <a:solidFill>
                    <a:srgbClr val="000000"/>
                  </a:solidFill>
                </a:endParaRPr>
              </a:p>
            </p:txBody>
          </p:sp>
          <p:sp>
            <p:nvSpPr>
              <p:cNvPr id="23" name="Line 33"/>
              <p:cNvSpPr>
                <a:spLocks noChangeShapeType="1"/>
              </p:cNvSpPr>
              <p:nvPr/>
            </p:nvSpPr>
            <p:spPr bwMode="auto">
              <a:xfrm>
                <a:off x="7018720" y="3110771"/>
                <a:ext cx="0" cy="365760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 sz="1100">
                  <a:solidFill>
                    <a:srgbClr val="000000"/>
                  </a:solidFill>
                </a:endParaRPr>
              </a:p>
            </p:txBody>
          </p:sp>
          <p:sp>
            <p:nvSpPr>
              <p:cNvPr id="24" name="TextBox 23"/>
              <p:cNvSpPr txBox="1"/>
              <p:nvPr/>
            </p:nvSpPr>
            <p:spPr>
              <a:xfrm>
                <a:off x="5152490" y="3581140"/>
                <a:ext cx="1806905" cy="60016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en-US" sz="1100" dirty="0" smtClean="0">
                    <a:solidFill>
                      <a:srgbClr val="000000"/>
                    </a:solidFill>
                    <a:latin typeface="Verdana"/>
                  </a:rPr>
                  <a:t>Intel's IMI interface in</a:t>
                </a:r>
                <a:endParaRPr lang="en-US" sz="1100" dirty="0">
                  <a:solidFill>
                    <a:srgbClr val="000000"/>
                  </a:solidFill>
                  <a:latin typeface="Verdana"/>
                </a:endParaRPr>
              </a:p>
              <a:p>
                <a:pPr algn="ctr"/>
                <a:r>
                  <a:rPr lang="en-US" sz="1100" dirty="0">
                    <a:solidFill>
                      <a:srgbClr val="000000"/>
                    </a:solidFill>
                    <a:latin typeface="Verdana"/>
                  </a:rPr>
                  <a:t>Truland MP (2005/06) </a:t>
                </a:r>
              </a:p>
              <a:p>
                <a:pPr algn="ctr"/>
                <a:r>
                  <a:rPr lang="en-US" sz="1100" dirty="0" smtClean="0">
                    <a:solidFill>
                      <a:srgbClr val="000000"/>
                    </a:solidFill>
                    <a:latin typeface="Verdana"/>
                  </a:rPr>
                  <a:t>for </a:t>
                </a:r>
                <a:r>
                  <a:rPr lang="hu-HU" sz="1100" dirty="0" smtClean="0">
                    <a:solidFill>
                      <a:srgbClr val="000000"/>
                    </a:solidFill>
                    <a:latin typeface="Verdana"/>
                  </a:rPr>
                  <a:t>1</a:t>
                </a:r>
                <a:r>
                  <a:rPr lang="en-US" sz="1100" dirty="0">
                    <a:solidFill>
                      <a:srgbClr val="000000"/>
                    </a:solidFill>
                    <a:latin typeface="Verdana"/>
                  </a:rPr>
                  <a:t>C/</a:t>
                </a:r>
                <a:r>
                  <a:rPr lang="hu-HU" sz="1100" dirty="0">
                    <a:solidFill>
                      <a:srgbClr val="000000"/>
                    </a:solidFill>
                    <a:latin typeface="Verdana"/>
                  </a:rPr>
                  <a:t>2x</a:t>
                </a:r>
                <a:r>
                  <a:rPr lang="en-US" sz="1100" dirty="0">
                    <a:solidFill>
                      <a:srgbClr val="000000"/>
                    </a:solidFill>
                    <a:latin typeface="Verdana"/>
                  </a:rPr>
                  <a:t>1C/2C</a:t>
                </a:r>
              </a:p>
            </p:txBody>
          </p:sp>
          <p:sp>
            <p:nvSpPr>
              <p:cNvPr id="25" name="TextBox 24"/>
              <p:cNvSpPr txBox="1"/>
              <p:nvPr/>
            </p:nvSpPr>
            <p:spPr>
              <a:xfrm>
                <a:off x="5126088" y="5395046"/>
                <a:ext cx="1883849" cy="60016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en-US" sz="1100" dirty="0" smtClean="0">
                    <a:solidFill>
                      <a:srgbClr val="000000"/>
                    </a:solidFill>
                    <a:latin typeface="Verdana"/>
                  </a:rPr>
                  <a:t>Intel's </a:t>
                </a:r>
                <a:r>
                  <a:rPr lang="en-US" sz="1100" dirty="0" err="1" smtClean="0">
                    <a:solidFill>
                      <a:srgbClr val="000000"/>
                    </a:solidFill>
                    <a:latin typeface="Verdana"/>
                  </a:rPr>
                  <a:t>SMI</a:t>
                </a:r>
                <a:r>
                  <a:rPr lang="en-US" sz="1100" dirty="0" smtClean="0">
                    <a:solidFill>
                      <a:srgbClr val="000000"/>
                    </a:solidFill>
                    <a:latin typeface="Verdana"/>
                  </a:rPr>
                  <a:t> interface in</a:t>
                </a:r>
                <a:endParaRPr lang="en-US" sz="1100" dirty="0">
                  <a:solidFill>
                    <a:srgbClr val="000000"/>
                  </a:solidFill>
                  <a:latin typeface="Verdana"/>
                </a:endParaRPr>
              </a:p>
              <a:p>
                <a:pPr algn="ctr"/>
                <a:r>
                  <a:rPr lang="en-US" sz="1100" dirty="0">
                    <a:solidFill>
                      <a:srgbClr val="000000"/>
                    </a:solidFill>
                    <a:latin typeface="Verdana"/>
                  </a:rPr>
                  <a:t> Boxboro EX (2010/11) </a:t>
                </a:r>
              </a:p>
              <a:p>
                <a:pPr algn="ctr"/>
                <a:r>
                  <a:rPr lang="en-US" sz="1100" dirty="0" smtClean="0">
                    <a:solidFill>
                      <a:srgbClr val="000000"/>
                    </a:solidFill>
                    <a:latin typeface="Verdana"/>
                  </a:rPr>
                  <a:t> for </a:t>
                </a:r>
                <a:r>
                  <a:rPr lang="en-US" sz="1100" dirty="0" err="1" smtClean="0">
                    <a:solidFill>
                      <a:srgbClr val="000000"/>
                    </a:solidFill>
                    <a:latin typeface="Verdana"/>
                  </a:rPr>
                  <a:t>8C</a:t>
                </a:r>
                <a:r>
                  <a:rPr lang="en-US" sz="1100" dirty="0" smtClean="0">
                    <a:solidFill>
                      <a:srgbClr val="000000"/>
                    </a:solidFill>
                    <a:latin typeface="Verdana"/>
                  </a:rPr>
                  <a:t>/</a:t>
                </a:r>
                <a:r>
                  <a:rPr lang="en-US" sz="1100" dirty="0" err="1" smtClean="0">
                    <a:solidFill>
                      <a:srgbClr val="000000"/>
                    </a:solidFill>
                    <a:latin typeface="Verdana"/>
                  </a:rPr>
                  <a:t>10C</a:t>
                </a:r>
                <a:endParaRPr lang="en-US" sz="1100" dirty="0">
                  <a:solidFill>
                    <a:srgbClr val="000000"/>
                  </a:solidFill>
                  <a:latin typeface="Verdana"/>
                </a:endParaRPr>
              </a:p>
            </p:txBody>
          </p:sp>
          <p:sp>
            <p:nvSpPr>
              <p:cNvPr id="26" name="Rectangle 25"/>
              <p:cNvSpPr/>
              <p:nvPr/>
            </p:nvSpPr>
            <p:spPr bwMode="auto">
              <a:xfrm>
                <a:off x="1499882" y="3108538"/>
                <a:ext cx="1570732" cy="1597227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1100">
                  <a:solidFill>
                    <a:srgbClr val="0000FF"/>
                  </a:solidFill>
                  <a:latin typeface="Verdana" pitchFamily="34" charset="0"/>
                </a:endParaRPr>
              </a:p>
            </p:txBody>
          </p:sp>
          <p:sp>
            <p:nvSpPr>
              <p:cNvPr id="27" name="TextBox 26"/>
              <p:cNvSpPr txBox="1"/>
              <p:nvPr/>
            </p:nvSpPr>
            <p:spPr>
              <a:xfrm>
                <a:off x="1811991" y="3560821"/>
                <a:ext cx="1037463" cy="60016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1100" dirty="0">
                    <a:solidFill>
                      <a:srgbClr val="000000"/>
                    </a:solidFill>
                    <a:latin typeface="Verdana"/>
                  </a:rPr>
                  <a:t>Previous MP</a:t>
                </a:r>
              </a:p>
              <a:p>
                <a:pPr algn="ctr"/>
                <a:r>
                  <a:rPr lang="en-US" sz="1100" dirty="0">
                    <a:solidFill>
                      <a:srgbClr val="000000"/>
                    </a:solidFill>
                    <a:latin typeface="Verdana"/>
                  </a:rPr>
                  <a:t>platforms</a:t>
                </a:r>
                <a:endParaRPr lang="hu-HU" sz="1100" dirty="0">
                  <a:solidFill>
                    <a:srgbClr val="000000"/>
                  </a:solidFill>
                  <a:latin typeface="Verdana"/>
                </a:endParaRPr>
              </a:p>
              <a:p>
                <a:pPr algn="ctr"/>
                <a:r>
                  <a:rPr lang="en-US" sz="1100" dirty="0" smtClean="0">
                    <a:solidFill>
                      <a:srgbClr val="000000"/>
                    </a:solidFill>
                    <a:latin typeface="Verdana"/>
                  </a:rPr>
                  <a:t> for </a:t>
                </a:r>
                <a:r>
                  <a:rPr lang="hu-HU" sz="1100" dirty="0" smtClean="0">
                    <a:solidFill>
                      <a:srgbClr val="000000"/>
                    </a:solidFill>
                    <a:latin typeface="Verdana"/>
                  </a:rPr>
                  <a:t>1C</a:t>
                </a:r>
                <a:endParaRPr lang="en-US" sz="1100" dirty="0">
                  <a:solidFill>
                    <a:srgbClr val="000000"/>
                  </a:solidFill>
                  <a:latin typeface="Verdana"/>
                </a:endParaRPr>
              </a:p>
            </p:txBody>
          </p:sp>
          <p:sp>
            <p:nvSpPr>
              <p:cNvPr id="29" name="Right Arrow 28"/>
              <p:cNvSpPr/>
              <p:nvPr/>
            </p:nvSpPr>
            <p:spPr bwMode="auto">
              <a:xfrm>
                <a:off x="2952423" y="3839588"/>
                <a:ext cx="2194560" cy="90854"/>
              </a:xfrm>
              <a:prstGeom prst="rightArrow">
                <a:avLst/>
              </a:prstGeom>
              <a:solidFill>
                <a:srgbClr val="FF0000"/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1100">
                  <a:solidFill>
                    <a:srgbClr val="0000FF"/>
                  </a:solidFill>
                  <a:latin typeface="Verdana" pitchFamily="34" charset="0"/>
                </a:endParaRPr>
              </a:p>
            </p:txBody>
          </p:sp>
          <p:sp>
            <p:nvSpPr>
              <p:cNvPr id="30" name="Right Arrow 29"/>
              <p:cNvSpPr/>
              <p:nvPr/>
            </p:nvSpPr>
            <p:spPr bwMode="auto">
              <a:xfrm>
                <a:off x="6884692" y="3830851"/>
                <a:ext cx="305836" cy="90854"/>
              </a:xfrm>
              <a:prstGeom prst="rightArrow">
                <a:avLst/>
              </a:prstGeom>
              <a:solidFill>
                <a:srgbClr val="FF0000"/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1100">
                  <a:solidFill>
                    <a:srgbClr val="0000FF"/>
                  </a:solidFill>
                  <a:latin typeface="Verdana" pitchFamily="34" charset="0"/>
                </a:endParaRPr>
              </a:p>
            </p:txBody>
          </p:sp>
          <p:sp>
            <p:nvSpPr>
              <p:cNvPr id="31" name="Right Arrow 30"/>
              <p:cNvSpPr/>
              <p:nvPr/>
            </p:nvSpPr>
            <p:spPr bwMode="auto">
              <a:xfrm rot="10800000">
                <a:off x="4931454" y="5647772"/>
                <a:ext cx="274320" cy="90854"/>
              </a:xfrm>
              <a:prstGeom prst="rightArrow">
                <a:avLst/>
              </a:prstGeom>
              <a:solidFill>
                <a:srgbClr val="FF0000"/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1100">
                  <a:solidFill>
                    <a:srgbClr val="0000FF"/>
                  </a:solidFill>
                  <a:latin typeface="Verdana" pitchFamily="34" charset="0"/>
                </a:endParaRPr>
              </a:p>
            </p:txBody>
          </p:sp>
          <p:sp>
            <p:nvSpPr>
              <p:cNvPr id="32" name="Right Arrow 31"/>
              <p:cNvSpPr/>
              <p:nvPr/>
            </p:nvSpPr>
            <p:spPr bwMode="auto">
              <a:xfrm rot="7927471">
                <a:off x="6666655" y="4880090"/>
                <a:ext cx="1828800" cy="101356"/>
              </a:xfrm>
              <a:prstGeom prst="rightArrow">
                <a:avLst/>
              </a:prstGeom>
              <a:solidFill>
                <a:srgbClr val="FF0000"/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1100">
                  <a:solidFill>
                    <a:srgbClr val="0000FF"/>
                  </a:solidFill>
                  <a:latin typeface="Verdana" pitchFamily="34" charset="0"/>
                </a:endParaRPr>
              </a:p>
            </p:txBody>
          </p:sp>
          <p:sp>
            <p:nvSpPr>
              <p:cNvPr id="34" name="TextBox 33"/>
              <p:cNvSpPr txBox="1"/>
              <p:nvPr/>
            </p:nvSpPr>
            <p:spPr>
              <a:xfrm>
                <a:off x="1651579" y="5392455"/>
                <a:ext cx="1359668" cy="60016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en-US" sz="1100" dirty="0" err="1" smtClean="0">
                    <a:latin typeface="Verdana" panose="020B0604030504040204" pitchFamily="34" charset="0"/>
                    <a:ea typeface="Verdana" panose="020B0604030504040204" pitchFamily="34" charset="0"/>
                    <a:cs typeface="Verdana" panose="020B0604030504040204" pitchFamily="34" charset="0"/>
                  </a:rPr>
                  <a:t>DDR4</a:t>
                </a:r>
                <a:r>
                  <a:rPr lang="en-US" sz="1100" dirty="0" smtClean="0">
                    <a:latin typeface="Verdana" panose="020B0604030504040204" pitchFamily="34" charset="0"/>
                    <a:ea typeface="Verdana" panose="020B0604030504040204" pitchFamily="34" charset="0"/>
                    <a:cs typeface="Verdana" panose="020B0604030504040204" pitchFamily="34" charset="0"/>
                  </a:rPr>
                  <a:t> interface </a:t>
                </a:r>
              </a:p>
              <a:p>
                <a:pPr algn="ctr"/>
                <a:r>
                  <a:rPr lang="en-US" sz="1100" dirty="0" smtClean="0">
                    <a:latin typeface="Verdana" panose="020B0604030504040204" pitchFamily="34" charset="0"/>
                    <a:ea typeface="Verdana" panose="020B0604030504040204" pitchFamily="34" charset="0"/>
                    <a:cs typeface="Verdana" panose="020B0604030504040204" pitchFamily="34" charset="0"/>
                  </a:rPr>
                  <a:t>in Intel's </a:t>
                </a:r>
                <a:r>
                  <a:rPr lang="en-US" sz="1100" dirty="0" err="1" smtClean="0">
                    <a:latin typeface="Verdana" panose="020B0604030504040204" pitchFamily="34" charset="0"/>
                    <a:ea typeface="Verdana" panose="020B0604030504040204" pitchFamily="34" charset="0"/>
                    <a:cs typeface="Verdana" panose="020B0604030504040204" pitchFamily="34" charset="0"/>
                  </a:rPr>
                  <a:t>Purley</a:t>
                </a:r>
                <a:endParaRPr lang="en-US" sz="1100" dirty="0" smtClean="0"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endParaRPr>
              </a:p>
              <a:p>
                <a:pPr algn="ctr"/>
                <a:r>
                  <a:rPr lang="en-US" sz="1100" dirty="0" smtClean="0">
                    <a:latin typeface="Verdana" panose="020B0604030504040204" pitchFamily="34" charset="0"/>
                    <a:ea typeface="Verdana" panose="020B0604030504040204" pitchFamily="34" charset="0"/>
                    <a:cs typeface="Verdana" panose="020B0604030504040204" pitchFamily="34" charset="0"/>
                  </a:rPr>
                  <a:t>(2017) for </a:t>
                </a:r>
                <a:r>
                  <a:rPr lang="en-US" sz="1100" dirty="0" err="1" smtClean="0">
                    <a:latin typeface="Verdana" panose="020B0604030504040204" pitchFamily="34" charset="0"/>
                    <a:ea typeface="Verdana" panose="020B0604030504040204" pitchFamily="34" charset="0"/>
                    <a:cs typeface="Verdana" panose="020B0604030504040204" pitchFamily="34" charset="0"/>
                  </a:rPr>
                  <a:t>28C</a:t>
                </a:r>
                <a:endParaRPr lang="en-US" sz="1100" dirty="0"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endParaRPr>
              </a:p>
            </p:txBody>
          </p:sp>
          <p:sp>
            <p:nvSpPr>
              <p:cNvPr id="35" name="Right Arrow 34"/>
              <p:cNvSpPr/>
              <p:nvPr/>
            </p:nvSpPr>
            <p:spPr bwMode="auto">
              <a:xfrm rot="10800000">
                <a:off x="2907148" y="5639404"/>
                <a:ext cx="274320" cy="90854"/>
              </a:xfrm>
              <a:prstGeom prst="rightArrow">
                <a:avLst/>
              </a:prstGeom>
              <a:solidFill>
                <a:srgbClr val="FF0000"/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1100">
                  <a:solidFill>
                    <a:srgbClr val="0000FF"/>
                  </a:solidFill>
                  <a:latin typeface="Verdana" pitchFamily="34" charset="0"/>
                </a:endParaRPr>
              </a:p>
            </p:txBody>
          </p:sp>
        </p:grpSp>
      </p:grpSp>
      <p:sp>
        <p:nvSpPr>
          <p:cNvPr id="62" name="TextBox 61"/>
          <p:cNvSpPr txBox="1"/>
          <p:nvPr/>
        </p:nvSpPr>
        <p:spPr>
          <a:xfrm>
            <a:off x="120160" y="491738"/>
            <a:ext cx="722024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err="1" smtClean="0">
                <a:solidFill>
                  <a:schemeClr val="accent6"/>
                </a:solidFill>
              </a:rPr>
              <a:t>c3</a:t>
            </a:r>
            <a:r>
              <a:rPr lang="en-US" b="1" dirty="0" smtClean="0">
                <a:solidFill>
                  <a:schemeClr val="accent6"/>
                </a:solidFill>
              </a:rPr>
              <a:t>) Design space of connecting memory subsystems to platforms -1 </a:t>
            </a:r>
            <a:endParaRPr lang="en-US" b="1" dirty="0">
              <a:solidFill>
                <a:schemeClr val="accent6"/>
              </a:solidFill>
            </a:endParaRPr>
          </a:p>
        </p:txBody>
      </p:sp>
      <p:sp>
        <p:nvSpPr>
          <p:cNvPr id="64" name="TextBox 63"/>
          <p:cNvSpPr txBox="1"/>
          <p:nvPr/>
        </p:nvSpPr>
        <p:spPr>
          <a:xfrm>
            <a:off x="8814338" y="6534345"/>
            <a:ext cx="34817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>
                <a:solidFill>
                  <a:srgbClr val="FF0000"/>
                </a:solidFill>
                <a:latin typeface="+mj-lt"/>
              </a:rPr>
              <a:t>*</a:t>
            </a:r>
          </a:p>
        </p:txBody>
      </p:sp>
      <p:sp>
        <p:nvSpPr>
          <p:cNvPr id="63" name="Text Box 4"/>
          <p:cNvSpPr txBox="1">
            <a:spLocks noChangeArrowheads="1"/>
          </p:cNvSpPr>
          <p:nvPr/>
        </p:nvSpPr>
        <p:spPr bwMode="auto">
          <a:xfrm>
            <a:off x="2667004" y="2676735"/>
            <a:ext cx="2457246" cy="39302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noAutofit/>
          </a:bodyPr>
          <a:lstStyle/>
          <a:p>
            <a:pPr algn="ctr">
              <a:lnSpc>
                <a:spcPct val="90000"/>
              </a:lnSpc>
              <a:spcAft>
                <a:spcPts val="0"/>
              </a:spcAft>
            </a:pPr>
            <a:r>
              <a:rPr lang="en-US" sz="1100" b="1" dirty="0" smtClean="0">
                <a:solidFill>
                  <a:srgbClr val="000000"/>
                </a:solidFill>
                <a:latin typeface="+mj-lt"/>
                <a:ea typeface="Times New Roman"/>
                <a:cs typeface="Times New Roman"/>
              </a:rPr>
              <a:t>Using on-board </a:t>
            </a:r>
            <a:r>
              <a:rPr lang="en-US" sz="1100" b="1" dirty="0" err="1" smtClean="0">
                <a:solidFill>
                  <a:srgbClr val="000000"/>
                </a:solidFill>
                <a:latin typeface="+mj-lt"/>
                <a:ea typeface="Times New Roman"/>
                <a:cs typeface="Times New Roman"/>
              </a:rPr>
              <a:t>MBs</a:t>
            </a:r>
            <a:endParaRPr lang="en-US" sz="1100" b="1" dirty="0" smtClean="0">
              <a:solidFill>
                <a:srgbClr val="000000"/>
              </a:solidFill>
              <a:latin typeface="+mj-lt"/>
              <a:ea typeface="Times New Roman"/>
              <a:cs typeface="Times New Roman"/>
            </a:endParaRPr>
          </a:p>
          <a:p>
            <a:pPr algn="ctr">
              <a:lnSpc>
                <a:spcPct val="90000"/>
              </a:lnSpc>
              <a:spcAft>
                <a:spcPts val="0"/>
              </a:spcAft>
            </a:pPr>
            <a:r>
              <a:rPr lang="en-US" sz="1100" b="1" dirty="0" smtClean="0">
                <a:solidFill>
                  <a:srgbClr val="000000"/>
                </a:solidFill>
                <a:latin typeface="+mj-lt"/>
                <a:ea typeface="Times New Roman"/>
                <a:cs typeface="Times New Roman"/>
              </a:rPr>
              <a:t>(on mainboard/riser cards)</a:t>
            </a:r>
            <a:endParaRPr lang="en-US" sz="1100" dirty="0">
              <a:solidFill>
                <a:srgbClr val="000000"/>
              </a:solidFill>
              <a:latin typeface="+mj-lt"/>
              <a:ea typeface="Times New Roman"/>
            </a:endParaRPr>
          </a:p>
        </p:txBody>
      </p:sp>
      <p:cxnSp>
        <p:nvCxnSpPr>
          <p:cNvPr id="5" name="Straight Connector 4"/>
          <p:cNvCxnSpPr>
            <a:stCxn id="51" idx="2"/>
          </p:cNvCxnSpPr>
          <p:nvPr/>
        </p:nvCxnSpPr>
        <p:spPr bwMode="auto">
          <a:xfrm>
            <a:off x="4147749" y="2436548"/>
            <a:ext cx="5151" cy="182880"/>
          </a:xfrm>
          <a:prstGeom prst="line">
            <a:avLst/>
          </a:prstGeom>
          <a:noFill/>
          <a:ln w="63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3300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68" name="Oval 67"/>
          <p:cNvSpPr>
            <a:spLocks noChangeArrowheads="1"/>
          </p:cNvSpPr>
          <p:nvPr/>
        </p:nvSpPr>
        <p:spPr bwMode="auto">
          <a:xfrm>
            <a:off x="4118440" y="2568249"/>
            <a:ext cx="59509" cy="69400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 sz="1100">
              <a:solidFill>
                <a:prstClr val="black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333577095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4" grpId="0"/>
      <p:bldP spid="63" grpId="0"/>
      <p:bldP spid="68" grpId="0" animBg="1"/>
    </p:bldLst>
  </p:timing>
</p:sld>
</file>

<file path=ppt/slides/slide1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sz="1600" dirty="0">
                <a:solidFill>
                  <a:srgbClr val="FFFFFF"/>
                </a:solidFill>
                <a:latin typeface="Verdana" pitchFamily="34" charset="0"/>
              </a:rPr>
              <a:t>2.2 The memory bandwidth bottleneck and its resolution </a:t>
            </a:r>
            <a:r>
              <a:rPr lang="en-US" altLang="en-US" sz="1600" dirty="0" smtClean="0">
                <a:solidFill>
                  <a:srgbClr val="FFFFFF"/>
                </a:solidFill>
                <a:latin typeface="Verdana" pitchFamily="34" charset="0"/>
              </a:rPr>
              <a:t>(38)</a:t>
            </a:r>
            <a:endParaRPr lang="en-US" sz="1600" dirty="0"/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 rot="16200000">
            <a:off x="479578" y="4714275"/>
            <a:ext cx="0" cy="108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100">
              <a:solidFill>
                <a:srgbClr val="000000"/>
              </a:solidFill>
            </a:endParaRPr>
          </a:p>
        </p:txBody>
      </p:sp>
      <p:sp>
        <p:nvSpPr>
          <p:cNvPr id="6" name="Oval 5"/>
          <p:cNvSpPr>
            <a:spLocks noChangeArrowheads="1"/>
          </p:cNvSpPr>
          <p:nvPr/>
        </p:nvSpPr>
        <p:spPr bwMode="auto">
          <a:xfrm rot="16200000">
            <a:off x="716107" y="5820788"/>
            <a:ext cx="60325" cy="60325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 vert="eaVert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hu-HU" altLang="en-US" sz="110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7" name="Line 13"/>
          <p:cNvSpPr>
            <a:spLocks noChangeShapeType="1"/>
          </p:cNvSpPr>
          <p:nvPr/>
        </p:nvSpPr>
        <p:spPr bwMode="auto">
          <a:xfrm rot="16200000" flipH="1">
            <a:off x="122383" y="5176262"/>
            <a:ext cx="1055687" cy="214316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100">
              <a:solidFill>
                <a:srgbClr val="000000"/>
              </a:solidFill>
            </a:endParaRPr>
          </a:p>
        </p:txBody>
      </p:sp>
      <p:sp>
        <p:nvSpPr>
          <p:cNvPr id="8" name="Text Box 4"/>
          <p:cNvSpPr txBox="1">
            <a:spLocks noChangeArrowheads="1"/>
          </p:cNvSpPr>
          <p:nvPr/>
        </p:nvSpPr>
        <p:spPr bwMode="auto">
          <a:xfrm rot="16200000">
            <a:off x="-1539409" y="4587384"/>
            <a:ext cx="3620665" cy="3970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lnSpc>
                <a:spcPct val="90000"/>
              </a:lnSpc>
              <a:spcBef>
                <a:spcPct val="0"/>
              </a:spcBef>
              <a:buFontTx/>
              <a:buNone/>
            </a:pPr>
            <a:r>
              <a:rPr lang="en-US" altLang="en-US" sz="1100" b="1" dirty="0" smtClean="0">
                <a:solidFill>
                  <a:srgbClr val="000000"/>
                </a:solidFill>
                <a:latin typeface="Verdana" pitchFamily="34" charset="0"/>
              </a:rPr>
              <a:t>How to connect the memory subsystem</a:t>
            </a:r>
          </a:p>
          <a:p>
            <a:pPr algn="ctr" eaLnBrk="1" hangingPunct="1">
              <a:lnSpc>
                <a:spcPct val="90000"/>
              </a:lnSpc>
              <a:spcBef>
                <a:spcPct val="0"/>
              </a:spcBef>
              <a:buFontTx/>
              <a:buNone/>
            </a:pPr>
            <a:r>
              <a:rPr lang="en-US" altLang="en-US" sz="1100" b="1" dirty="0" smtClean="0">
                <a:solidFill>
                  <a:srgbClr val="000000"/>
                </a:solidFill>
                <a:latin typeface="Verdana" pitchFamily="34" charset="0"/>
              </a:rPr>
              <a:t>to the server platform</a:t>
            </a:r>
            <a:endParaRPr lang="hu-HU" altLang="en-US" sz="1100" b="1" dirty="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9" name="Oval 8"/>
          <p:cNvSpPr>
            <a:spLocks noChangeArrowheads="1"/>
          </p:cNvSpPr>
          <p:nvPr/>
        </p:nvSpPr>
        <p:spPr bwMode="auto">
          <a:xfrm rot="16200000">
            <a:off x="722457" y="3839588"/>
            <a:ext cx="60325" cy="60325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 vert="eaVert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hu-HU" altLang="en-US" sz="110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10" name="Line 13"/>
          <p:cNvSpPr>
            <a:spLocks noChangeShapeType="1"/>
          </p:cNvSpPr>
          <p:nvPr/>
        </p:nvSpPr>
        <p:spPr bwMode="auto">
          <a:xfrm rot="16200000">
            <a:off x="219220" y="4217412"/>
            <a:ext cx="862014" cy="21431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100">
              <a:solidFill>
                <a:srgbClr val="000000"/>
              </a:solidFill>
            </a:endParaRPr>
          </a:p>
        </p:txBody>
      </p:sp>
      <p:sp>
        <p:nvSpPr>
          <p:cNvPr id="11" name="Text Box 4"/>
          <p:cNvSpPr txBox="1">
            <a:spLocks noChangeArrowheads="1"/>
          </p:cNvSpPr>
          <p:nvPr/>
        </p:nvSpPr>
        <p:spPr bwMode="auto">
          <a:xfrm rot="16200000">
            <a:off x="40226" y="3540949"/>
            <a:ext cx="2030412" cy="5493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342900" indent="-342900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lnSpc>
                <a:spcPct val="90000"/>
              </a:lnSpc>
              <a:spcBef>
                <a:spcPct val="0"/>
              </a:spcBef>
              <a:buFontTx/>
              <a:buNone/>
            </a:pPr>
            <a:r>
              <a:rPr lang="en-US" altLang="en-US" sz="1100" b="1" dirty="0" smtClean="0">
                <a:solidFill>
                  <a:srgbClr val="000000"/>
                </a:solidFill>
                <a:latin typeface="Verdana" pitchFamily="34" charset="0"/>
              </a:rPr>
              <a:t>Connecting </a:t>
            </a:r>
            <a:r>
              <a:rPr lang="en-US" altLang="en-US" sz="1100" b="1" dirty="0">
                <a:solidFill>
                  <a:srgbClr val="000000"/>
                </a:solidFill>
                <a:latin typeface="Verdana" pitchFamily="34" charset="0"/>
              </a:rPr>
              <a:t>memory </a:t>
            </a:r>
          </a:p>
          <a:p>
            <a:pPr algn="ctr" eaLnBrk="1" hangingPunct="1">
              <a:lnSpc>
                <a:spcPct val="90000"/>
              </a:lnSpc>
              <a:spcBef>
                <a:spcPct val="0"/>
              </a:spcBef>
              <a:buFontTx/>
              <a:buNone/>
            </a:pPr>
            <a:r>
              <a:rPr lang="en-US" altLang="en-US" sz="1100" b="1" dirty="0" smtClean="0">
                <a:solidFill>
                  <a:srgbClr val="000000"/>
                </a:solidFill>
                <a:latin typeface="Verdana" pitchFamily="34" charset="0"/>
              </a:rPr>
              <a:t>via </a:t>
            </a:r>
            <a:r>
              <a:rPr lang="en-US" altLang="en-US" sz="1100" b="1" dirty="0">
                <a:solidFill>
                  <a:srgbClr val="000000"/>
                </a:solidFill>
                <a:latin typeface="Verdana" pitchFamily="34" charset="0"/>
              </a:rPr>
              <a:t>the </a:t>
            </a:r>
            <a:r>
              <a:rPr lang="en-US" altLang="en-US" sz="1100" b="1" dirty="0" err="1" smtClean="0">
                <a:solidFill>
                  <a:srgbClr val="000000"/>
                </a:solidFill>
                <a:latin typeface="Verdana" pitchFamily="34" charset="0"/>
              </a:rPr>
              <a:t>MCH</a:t>
            </a:r>
            <a:endParaRPr lang="en-US" altLang="en-US" sz="1100" b="1" dirty="0" smtClean="0">
              <a:solidFill>
                <a:srgbClr val="000000"/>
              </a:solidFill>
              <a:latin typeface="Verdana" pitchFamily="34" charset="0"/>
            </a:endParaRPr>
          </a:p>
          <a:p>
            <a:pPr algn="ctr" eaLnBrk="1" hangingPunct="1">
              <a:lnSpc>
                <a:spcPct val="90000"/>
              </a:lnSpc>
              <a:spcBef>
                <a:spcPct val="0"/>
              </a:spcBef>
              <a:buFontTx/>
              <a:buNone/>
            </a:pPr>
            <a:r>
              <a:rPr lang="en-US" altLang="en-US" sz="1100" b="1" dirty="0" smtClean="0">
                <a:solidFill>
                  <a:srgbClr val="000000"/>
                </a:solidFill>
                <a:latin typeface="Verdana" pitchFamily="34" charset="0"/>
              </a:rPr>
              <a:t>(SMPs)</a:t>
            </a:r>
            <a:endParaRPr lang="hu-HU" altLang="en-US" sz="1100" b="1" dirty="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12" name="Line 34"/>
          <p:cNvSpPr>
            <a:spLocks noChangeShapeType="1"/>
          </p:cNvSpPr>
          <p:nvPr/>
        </p:nvSpPr>
        <p:spPr bwMode="auto">
          <a:xfrm>
            <a:off x="1501791" y="3103029"/>
            <a:ext cx="7571232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algn="ctr"/>
            <a:endParaRPr lang="en-US" sz="1100">
              <a:solidFill>
                <a:srgbClr val="000000"/>
              </a:solidFill>
            </a:endParaRPr>
          </a:p>
        </p:txBody>
      </p:sp>
      <p:sp>
        <p:nvSpPr>
          <p:cNvPr id="13" name="Line 35"/>
          <p:cNvSpPr>
            <a:spLocks noChangeShapeType="1"/>
          </p:cNvSpPr>
          <p:nvPr/>
        </p:nvSpPr>
        <p:spPr bwMode="auto">
          <a:xfrm>
            <a:off x="1573984" y="4712488"/>
            <a:ext cx="7460479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 sz="1100">
              <a:solidFill>
                <a:srgbClr val="000000"/>
              </a:solidFill>
            </a:endParaRPr>
          </a:p>
        </p:txBody>
      </p:sp>
      <p:sp>
        <p:nvSpPr>
          <p:cNvPr id="14" name="Line 36"/>
          <p:cNvSpPr>
            <a:spLocks noChangeShapeType="1"/>
          </p:cNvSpPr>
          <p:nvPr/>
        </p:nvSpPr>
        <p:spPr bwMode="auto">
          <a:xfrm>
            <a:off x="1495339" y="6757081"/>
            <a:ext cx="7571232" cy="158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 sz="1100">
              <a:solidFill>
                <a:srgbClr val="000000"/>
              </a:solidFill>
            </a:endParaRPr>
          </a:p>
        </p:txBody>
      </p:sp>
      <p:sp>
        <p:nvSpPr>
          <p:cNvPr id="15" name="Text Box 4"/>
          <p:cNvSpPr txBox="1">
            <a:spLocks noChangeArrowheads="1"/>
          </p:cNvSpPr>
          <p:nvPr/>
        </p:nvSpPr>
        <p:spPr bwMode="auto">
          <a:xfrm rot="16200000">
            <a:off x="65283" y="5585436"/>
            <a:ext cx="2120900" cy="7017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342900" indent="-342900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lnSpc>
                <a:spcPct val="90000"/>
              </a:lnSpc>
              <a:spcBef>
                <a:spcPct val="0"/>
              </a:spcBef>
              <a:buFontTx/>
              <a:buNone/>
            </a:pPr>
            <a:r>
              <a:rPr lang="en-US" altLang="en-US" sz="1100" b="1" dirty="0" smtClean="0">
                <a:solidFill>
                  <a:srgbClr val="000000"/>
                </a:solidFill>
                <a:latin typeface="Verdana" pitchFamily="34" charset="0"/>
              </a:rPr>
              <a:t>Connecting </a:t>
            </a:r>
            <a:r>
              <a:rPr lang="en-US" altLang="en-US" sz="1100" b="1" dirty="0">
                <a:solidFill>
                  <a:srgbClr val="000000"/>
                </a:solidFill>
                <a:latin typeface="Verdana" pitchFamily="34" charset="0"/>
              </a:rPr>
              <a:t>memory</a:t>
            </a:r>
          </a:p>
          <a:p>
            <a:pPr algn="ctr" eaLnBrk="1" hangingPunct="1">
              <a:lnSpc>
                <a:spcPct val="90000"/>
              </a:lnSpc>
              <a:spcBef>
                <a:spcPct val="0"/>
              </a:spcBef>
              <a:buFontTx/>
              <a:buNone/>
            </a:pPr>
            <a:r>
              <a:rPr lang="en-US" altLang="en-US" sz="1100" b="1" dirty="0">
                <a:solidFill>
                  <a:srgbClr val="000000"/>
                </a:solidFill>
                <a:latin typeface="Verdana" pitchFamily="34" charset="0"/>
              </a:rPr>
              <a:t> </a:t>
            </a:r>
            <a:r>
              <a:rPr lang="en-US" altLang="en-US" sz="1100" b="1" dirty="0" smtClean="0">
                <a:solidFill>
                  <a:srgbClr val="000000"/>
                </a:solidFill>
                <a:latin typeface="Verdana" pitchFamily="34" charset="0"/>
              </a:rPr>
              <a:t>directly to the</a:t>
            </a:r>
          </a:p>
          <a:p>
            <a:pPr algn="ctr" eaLnBrk="1" hangingPunct="1">
              <a:lnSpc>
                <a:spcPct val="90000"/>
              </a:lnSpc>
              <a:spcBef>
                <a:spcPct val="0"/>
              </a:spcBef>
              <a:buFontTx/>
              <a:buNone/>
            </a:pPr>
            <a:r>
              <a:rPr lang="en-US" altLang="en-US" sz="1100" b="1" dirty="0" smtClean="0">
                <a:solidFill>
                  <a:srgbClr val="000000"/>
                </a:solidFill>
                <a:latin typeface="Verdana" pitchFamily="34" charset="0"/>
              </a:rPr>
              <a:t>processors</a:t>
            </a:r>
          </a:p>
          <a:p>
            <a:pPr algn="ctr" eaLnBrk="1" hangingPunct="1">
              <a:lnSpc>
                <a:spcPct val="90000"/>
              </a:lnSpc>
              <a:spcBef>
                <a:spcPct val="0"/>
              </a:spcBef>
              <a:buFontTx/>
              <a:buNone/>
            </a:pPr>
            <a:r>
              <a:rPr lang="en-US" altLang="en-US" sz="1100" b="1" dirty="0" smtClean="0">
                <a:solidFill>
                  <a:srgbClr val="000000"/>
                </a:solidFill>
                <a:latin typeface="Verdana" pitchFamily="34" charset="0"/>
              </a:rPr>
              <a:t> (</a:t>
            </a:r>
            <a:r>
              <a:rPr lang="en-US" altLang="en-US" sz="1100" b="1" dirty="0" err="1" smtClean="0">
                <a:solidFill>
                  <a:srgbClr val="000000"/>
                </a:solidFill>
                <a:latin typeface="Verdana" pitchFamily="34" charset="0"/>
              </a:rPr>
              <a:t>NUMAs</a:t>
            </a:r>
            <a:r>
              <a:rPr lang="en-US" altLang="en-US" sz="1100" b="1" dirty="0" smtClean="0">
                <a:solidFill>
                  <a:srgbClr val="000000"/>
                </a:solidFill>
                <a:latin typeface="Verdana" pitchFamily="34" charset="0"/>
              </a:rPr>
              <a:t>)</a:t>
            </a:r>
            <a:endParaRPr lang="hu-HU" altLang="en-US" sz="1100" b="1" dirty="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16" name="Line 30"/>
          <p:cNvSpPr>
            <a:spLocks noChangeShapeType="1"/>
          </p:cNvSpPr>
          <p:nvPr/>
        </p:nvSpPr>
        <p:spPr bwMode="auto">
          <a:xfrm>
            <a:off x="1488240" y="3108539"/>
            <a:ext cx="0" cy="3657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 sz="1100">
              <a:solidFill>
                <a:srgbClr val="000000"/>
              </a:solidFill>
            </a:endParaRPr>
          </a:p>
        </p:txBody>
      </p:sp>
      <p:sp>
        <p:nvSpPr>
          <p:cNvPr id="17" name="Line 31"/>
          <p:cNvSpPr>
            <a:spLocks noChangeShapeType="1"/>
          </p:cNvSpPr>
          <p:nvPr/>
        </p:nvSpPr>
        <p:spPr bwMode="auto">
          <a:xfrm>
            <a:off x="3065407" y="3116476"/>
            <a:ext cx="0" cy="3657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 sz="1100">
              <a:solidFill>
                <a:srgbClr val="000000"/>
              </a:solidFill>
            </a:endParaRPr>
          </a:p>
        </p:txBody>
      </p:sp>
      <p:sp>
        <p:nvSpPr>
          <p:cNvPr id="18" name="Line 31"/>
          <p:cNvSpPr>
            <a:spLocks noChangeShapeType="1"/>
          </p:cNvSpPr>
          <p:nvPr/>
        </p:nvSpPr>
        <p:spPr bwMode="auto">
          <a:xfrm>
            <a:off x="9086770" y="3117676"/>
            <a:ext cx="0" cy="3657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 sz="1100">
              <a:solidFill>
                <a:srgbClr val="000000"/>
              </a:solidFill>
            </a:endParaRPr>
          </a:p>
        </p:txBody>
      </p:sp>
      <p:sp>
        <p:nvSpPr>
          <p:cNvPr id="19" name="TextBox 18"/>
          <p:cNvSpPr txBox="1"/>
          <p:nvPr/>
        </p:nvSpPr>
        <p:spPr>
          <a:xfrm>
            <a:off x="6971816" y="3578932"/>
            <a:ext cx="2169185" cy="6001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100" dirty="0" smtClean="0">
                <a:solidFill>
                  <a:srgbClr val="000000"/>
                </a:solidFill>
                <a:latin typeface="Verdana"/>
              </a:rPr>
              <a:t>FB-</a:t>
            </a:r>
            <a:r>
              <a:rPr lang="en-US" sz="1100" dirty="0" err="1" smtClean="0">
                <a:solidFill>
                  <a:srgbClr val="000000"/>
                </a:solidFill>
                <a:latin typeface="Verdana"/>
              </a:rPr>
              <a:t>DIMM</a:t>
            </a:r>
            <a:r>
              <a:rPr lang="en-US" sz="1100" dirty="0" smtClean="0">
                <a:solidFill>
                  <a:srgbClr val="000000"/>
                </a:solidFill>
                <a:latin typeface="Verdana"/>
              </a:rPr>
              <a:t> interface in Intel's</a:t>
            </a:r>
            <a:endParaRPr lang="en-US" sz="1100" dirty="0">
              <a:solidFill>
                <a:srgbClr val="000000"/>
              </a:solidFill>
              <a:latin typeface="Verdana"/>
            </a:endParaRPr>
          </a:p>
          <a:p>
            <a:pPr algn="ctr"/>
            <a:r>
              <a:rPr lang="en-US" sz="1100" dirty="0">
                <a:solidFill>
                  <a:srgbClr val="000000"/>
                </a:solidFill>
                <a:latin typeface="Verdana"/>
              </a:rPr>
              <a:t> Caneland (2007/08) </a:t>
            </a:r>
          </a:p>
          <a:p>
            <a:pPr algn="ctr"/>
            <a:r>
              <a:rPr lang="en-US" sz="1100" dirty="0" smtClean="0">
                <a:solidFill>
                  <a:srgbClr val="000000"/>
                </a:solidFill>
                <a:latin typeface="Verdana"/>
              </a:rPr>
              <a:t>for </a:t>
            </a:r>
            <a:r>
              <a:rPr lang="en-US" sz="1100" dirty="0" err="1" smtClean="0">
                <a:solidFill>
                  <a:srgbClr val="000000"/>
                </a:solidFill>
                <a:latin typeface="Verdana"/>
              </a:rPr>
              <a:t>2C</a:t>
            </a:r>
            <a:r>
              <a:rPr lang="en-US" sz="1100" dirty="0" smtClean="0">
                <a:solidFill>
                  <a:srgbClr val="000000"/>
                </a:solidFill>
                <a:latin typeface="Verdana"/>
              </a:rPr>
              <a:t>/</a:t>
            </a:r>
            <a:r>
              <a:rPr lang="en-US" sz="1100" dirty="0" err="1" smtClean="0">
                <a:solidFill>
                  <a:srgbClr val="000000"/>
                </a:solidFill>
                <a:latin typeface="Verdana"/>
              </a:rPr>
              <a:t>2x2C</a:t>
            </a:r>
            <a:r>
              <a:rPr lang="en-US" sz="1100" dirty="0" smtClean="0">
                <a:solidFill>
                  <a:srgbClr val="000000"/>
                </a:solidFill>
                <a:latin typeface="Verdana"/>
              </a:rPr>
              <a:t>/</a:t>
            </a:r>
            <a:r>
              <a:rPr lang="en-US" sz="1100" dirty="0" err="1" smtClean="0">
                <a:solidFill>
                  <a:srgbClr val="000000"/>
                </a:solidFill>
                <a:latin typeface="Verdana"/>
              </a:rPr>
              <a:t>6C</a:t>
            </a:r>
            <a:endParaRPr lang="en-US" sz="1100" dirty="0">
              <a:solidFill>
                <a:srgbClr val="000000"/>
              </a:solidFill>
              <a:latin typeface="Verdana"/>
            </a:endParaRPr>
          </a:p>
        </p:txBody>
      </p:sp>
      <p:sp>
        <p:nvSpPr>
          <p:cNvPr id="20" name="TextBox 19"/>
          <p:cNvSpPr txBox="1"/>
          <p:nvPr/>
        </p:nvSpPr>
        <p:spPr>
          <a:xfrm>
            <a:off x="3090634" y="5386081"/>
            <a:ext cx="1962397" cy="6001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100" dirty="0" smtClean="0">
                <a:solidFill>
                  <a:srgbClr val="000000"/>
                </a:solidFill>
                <a:latin typeface="Verdana"/>
              </a:rPr>
              <a:t>Intel's </a:t>
            </a:r>
            <a:r>
              <a:rPr lang="en-US" sz="1100" dirty="0" err="1" smtClean="0">
                <a:solidFill>
                  <a:srgbClr val="000000"/>
                </a:solidFill>
                <a:latin typeface="Verdana"/>
              </a:rPr>
              <a:t>SMI2</a:t>
            </a:r>
            <a:r>
              <a:rPr lang="en-US" sz="1100" dirty="0" smtClean="0">
                <a:solidFill>
                  <a:srgbClr val="000000"/>
                </a:solidFill>
                <a:latin typeface="Verdana"/>
              </a:rPr>
              <a:t> interface in </a:t>
            </a:r>
            <a:endParaRPr lang="en-US" sz="1100" dirty="0">
              <a:solidFill>
                <a:srgbClr val="000000"/>
              </a:solidFill>
              <a:latin typeface="Verdana"/>
            </a:endParaRPr>
          </a:p>
          <a:p>
            <a:pPr algn="ctr"/>
            <a:r>
              <a:rPr lang="en-US" sz="1100" dirty="0">
                <a:solidFill>
                  <a:srgbClr val="000000"/>
                </a:solidFill>
                <a:latin typeface="Verdana"/>
              </a:rPr>
              <a:t> </a:t>
            </a:r>
            <a:r>
              <a:rPr lang="en-US" sz="1100" dirty="0" err="1">
                <a:solidFill>
                  <a:srgbClr val="000000"/>
                </a:solidFill>
                <a:latin typeface="Verdana"/>
              </a:rPr>
              <a:t>Brickland</a:t>
            </a:r>
            <a:r>
              <a:rPr lang="en-US" sz="1100" dirty="0">
                <a:solidFill>
                  <a:srgbClr val="000000"/>
                </a:solidFill>
                <a:latin typeface="Verdana"/>
              </a:rPr>
              <a:t> (</a:t>
            </a:r>
            <a:r>
              <a:rPr lang="en-US" sz="1100" dirty="0" smtClean="0">
                <a:solidFill>
                  <a:srgbClr val="000000"/>
                </a:solidFill>
                <a:latin typeface="Verdana"/>
              </a:rPr>
              <a:t>2014/15/16) </a:t>
            </a:r>
            <a:endParaRPr lang="en-US" sz="1100" dirty="0">
              <a:solidFill>
                <a:srgbClr val="000000"/>
              </a:solidFill>
              <a:latin typeface="Verdana"/>
            </a:endParaRPr>
          </a:p>
          <a:p>
            <a:pPr algn="ctr"/>
            <a:r>
              <a:rPr lang="en-US" sz="1100" dirty="0" smtClean="0">
                <a:solidFill>
                  <a:srgbClr val="000000"/>
                </a:solidFill>
                <a:latin typeface="Verdana"/>
              </a:rPr>
              <a:t>for </a:t>
            </a:r>
            <a:r>
              <a:rPr lang="en-US" sz="1100" dirty="0" err="1" smtClean="0">
                <a:solidFill>
                  <a:srgbClr val="000000"/>
                </a:solidFill>
                <a:latin typeface="Verdana"/>
              </a:rPr>
              <a:t>15C</a:t>
            </a:r>
            <a:r>
              <a:rPr lang="en-US" sz="1100" dirty="0" smtClean="0">
                <a:solidFill>
                  <a:srgbClr val="000000"/>
                </a:solidFill>
                <a:latin typeface="Verdana"/>
              </a:rPr>
              <a:t>/</a:t>
            </a:r>
            <a:r>
              <a:rPr lang="en-US" sz="1100" dirty="0" err="1" smtClean="0">
                <a:solidFill>
                  <a:srgbClr val="000000"/>
                </a:solidFill>
                <a:latin typeface="Verdana"/>
              </a:rPr>
              <a:t>18C</a:t>
            </a:r>
            <a:r>
              <a:rPr lang="en-US" sz="1100" dirty="0" smtClean="0">
                <a:solidFill>
                  <a:srgbClr val="000000"/>
                </a:solidFill>
                <a:latin typeface="Verdana"/>
              </a:rPr>
              <a:t>/</a:t>
            </a:r>
            <a:r>
              <a:rPr lang="en-US" sz="1100" dirty="0" err="1" smtClean="0">
                <a:solidFill>
                  <a:srgbClr val="000000"/>
                </a:solidFill>
                <a:latin typeface="Verdana"/>
              </a:rPr>
              <a:t>24C</a:t>
            </a:r>
            <a:endParaRPr lang="en-US" sz="1100" dirty="0">
              <a:solidFill>
                <a:srgbClr val="000000"/>
              </a:solidFill>
              <a:latin typeface="Verdana"/>
            </a:endParaRPr>
          </a:p>
        </p:txBody>
      </p:sp>
      <p:sp>
        <p:nvSpPr>
          <p:cNvPr id="21" name="Line 32"/>
          <p:cNvSpPr>
            <a:spLocks noChangeShapeType="1"/>
          </p:cNvSpPr>
          <p:nvPr/>
        </p:nvSpPr>
        <p:spPr bwMode="auto">
          <a:xfrm>
            <a:off x="5037782" y="3121239"/>
            <a:ext cx="0" cy="3657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 sz="1100">
              <a:solidFill>
                <a:srgbClr val="000000"/>
              </a:solidFill>
            </a:endParaRPr>
          </a:p>
        </p:txBody>
      </p:sp>
      <p:sp>
        <p:nvSpPr>
          <p:cNvPr id="22" name="Line 33"/>
          <p:cNvSpPr>
            <a:spLocks noChangeShapeType="1"/>
          </p:cNvSpPr>
          <p:nvPr/>
        </p:nvSpPr>
        <p:spPr bwMode="auto">
          <a:xfrm>
            <a:off x="7018720" y="3110771"/>
            <a:ext cx="0" cy="3657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 sz="1100">
              <a:solidFill>
                <a:srgbClr val="000000"/>
              </a:solidFill>
            </a:endParaRPr>
          </a:p>
        </p:txBody>
      </p:sp>
      <p:sp>
        <p:nvSpPr>
          <p:cNvPr id="23" name="TextBox 22"/>
          <p:cNvSpPr txBox="1"/>
          <p:nvPr/>
        </p:nvSpPr>
        <p:spPr>
          <a:xfrm>
            <a:off x="5152490" y="3581140"/>
            <a:ext cx="1806905" cy="6001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100" dirty="0" smtClean="0">
                <a:solidFill>
                  <a:srgbClr val="000000"/>
                </a:solidFill>
                <a:latin typeface="Verdana"/>
              </a:rPr>
              <a:t>Intel's IMI interface in</a:t>
            </a:r>
            <a:endParaRPr lang="en-US" sz="1100" dirty="0">
              <a:solidFill>
                <a:srgbClr val="000000"/>
              </a:solidFill>
              <a:latin typeface="Verdana"/>
            </a:endParaRPr>
          </a:p>
          <a:p>
            <a:pPr algn="ctr"/>
            <a:r>
              <a:rPr lang="en-US" sz="1100" dirty="0">
                <a:solidFill>
                  <a:srgbClr val="000000"/>
                </a:solidFill>
                <a:latin typeface="Verdana"/>
              </a:rPr>
              <a:t>Truland MP (2005/06) </a:t>
            </a:r>
          </a:p>
          <a:p>
            <a:pPr algn="ctr"/>
            <a:r>
              <a:rPr lang="en-US" sz="1100" dirty="0" smtClean="0">
                <a:solidFill>
                  <a:srgbClr val="000000"/>
                </a:solidFill>
                <a:latin typeface="Verdana"/>
              </a:rPr>
              <a:t>for </a:t>
            </a:r>
            <a:r>
              <a:rPr lang="hu-HU" sz="1100" dirty="0" smtClean="0">
                <a:solidFill>
                  <a:srgbClr val="000000"/>
                </a:solidFill>
                <a:latin typeface="Verdana"/>
              </a:rPr>
              <a:t>1</a:t>
            </a:r>
            <a:r>
              <a:rPr lang="en-US" sz="1100" dirty="0">
                <a:solidFill>
                  <a:srgbClr val="000000"/>
                </a:solidFill>
                <a:latin typeface="Verdana"/>
              </a:rPr>
              <a:t>C/</a:t>
            </a:r>
            <a:r>
              <a:rPr lang="hu-HU" sz="1100" dirty="0">
                <a:solidFill>
                  <a:srgbClr val="000000"/>
                </a:solidFill>
                <a:latin typeface="Verdana"/>
              </a:rPr>
              <a:t>2x</a:t>
            </a:r>
            <a:r>
              <a:rPr lang="en-US" sz="1100" dirty="0">
                <a:solidFill>
                  <a:srgbClr val="000000"/>
                </a:solidFill>
                <a:latin typeface="Verdana"/>
              </a:rPr>
              <a:t>1C/2C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5126088" y="5395046"/>
            <a:ext cx="1883849" cy="6001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100" dirty="0" smtClean="0">
                <a:solidFill>
                  <a:srgbClr val="000000"/>
                </a:solidFill>
                <a:latin typeface="Verdana"/>
              </a:rPr>
              <a:t>Intel's </a:t>
            </a:r>
            <a:r>
              <a:rPr lang="en-US" sz="1100" dirty="0" err="1" smtClean="0">
                <a:solidFill>
                  <a:srgbClr val="000000"/>
                </a:solidFill>
                <a:latin typeface="Verdana"/>
              </a:rPr>
              <a:t>SMI</a:t>
            </a:r>
            <a:r>
              <a:rPr lang="en-US" sz="1100" dirty="0" smtClean="0">
                <a:solidFill>
                  <a:srgbClr val="000000"/>
                </a:solidFill>
                <a:latin typeface="Verdana"/>
              </a:rPr>
              <a:t> interface in</a:t>
            </a:r>
            <a:endParaRPr lang="en-US" sz="1100" dirty="0">
              <a:solidFill>
                <a:srgbClr val="000000"/>
              </a:solidFill>
              <a:latin typeface="Verdana"/>
            </a:endParaRPr>
          </a:p>
          <a:p>
            <a:pPr algn="ctr"/>
            <a:r>
              <a:rPr lang="en-US" sz="1100" dirty="0">
                <a:solidFill>
                  <a:srgbClr val="000000"/>
                </a:solidFill>
                <a:latin typeface="Verdana"/>
              </a:rPr>
              <a:t> Boxboro EX (2010/11) </a:t>
            </a:r>
          </a:p>
          <a:p>
            <a:pPr algn="ctr"/>
            <a:r>
              <a:rPr lang="en-US" sz="1100" dirty="0" smtClean="0">
                <a:solidFill>
                  <a:srgbClr val="000000"/>
                </a:solidFill>
                <a:latin typeface="Verdana"/>
              </a:rPr>
              <a:t> for </a:t>
            </a:r>
            <a:r>
              <a:rPr lang="en-US" sz="1100" dirty="0" err="1" smtClean="0">
                <a:solidFill>
                  <a:srgbClr val="000000"/>
                </a:solidFill>
                <a:latin typeface="Verdana"/>
              </a:rPr>
              <a:t>8C</a:t>
            </a:r>
            <a:r>
              <a:rPr lang="en-US" sz="1100" dirty="0" smtClean="0">
                <a:solidFill>
                  <a:srgbClr val="000000"/>
                </a:solidFill>
                <a:latin typeface="Verdana"/>
              </a:rPr>
              <a:t>/</a:t>
            </a:r>
            <a:r>
              <a:rPr lang="en-US" sz="1100" dirty="0" err="1" smtClean="0">
                <a:solidFill>
                  <a:srgbClr val="000000"/>
                </a:solidFill>
                <a:latin typeface="Verdana"/>
              </a:rPr>
              <a:t>10C</a:t>
            </a:r>
            <a:endParaRPr lang="en-US" sz="1100" dirty="0">
              <a:solidFill>
                <a:srgbClr val="000000"/>
              </a:solidFill>
              <a:latin typeface="Verdana"/>
            </a:endParaRPr>
          </a:p>
        </p:txBody>
      </p:sp>
      <p:sp>
        <p:nvSpPr>
          <p:cNvPr id="25" name="Rectangle 24"/>
          <p:cNvSpPr/>
          <p:nvPr/>
        </p:nvSpPr>
        <p:spPr bwMode="auto">
          <a:xfrm>
            <a:off x="1499882" y="3108538"/>
            <a:ext cx="1570732" cy="1597227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1100">
              <a:solidFill>
                <a:srgbClr val="0000FF"/>
              </a:solidFill>
              <a:latin typeface="Verdana" pitchFamily="34" charset="0"/>
            </a:endParaRPr>
          </a:p>
        </p:txBody>
      </p:sp>
      <p:sp>
        <p:nvSpPr>
          <p:cNvPr id="26" name="TextBox 25"/>
          <p:cNvSpPr txBox="1"/>
          <p:nvPr/>
        </p:nvSpPr>
        <p:spPr>
          <a:xfrm>
            <a:off x="1811991" y="3560821"/>
            <a:ext cx="1037463" cy="6001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100" dirty="0">
                <a:solidFill>
                  <a:srgbClr val="000000"/>
                </a:solidFill>
                <a:latin typeface="Verdana"/>
              </a:rPr>
              <a:t>Previous MP</a:t>
            </a:r>
          </a:p>
          <a:p>
            <a:pPr algn="ctr"/>
            <a:r>
              <a:rPr lang="en-US" sz="1100" dirty="0">
                <a:solidFill>
                  <a:srgbClr val="000000"/>
                </a:solidFill>
                <a:latin typeface="Verdana"/>
              </a:rPr>
              <a:t>platforms</a:t>
            </a:r>
            <a:endParaRPr lang="hu-HU" sz="1100" dirty="0">
              <a:solidFill>
                <a:srgbClr val="000000"/>
              </a:solidFill>
              <a:latin typeface="Verdana"/>
            </a:endParaRPr>
          </a:p>
          <a:p>
            <a:pPr algn="ctr"/>
            <a:r>
              <a:rPr lang="en-US" sz="1100" dirty="0" smtClean="0">
                <a:solidFill>
                  <a:srgbClr val="000000"/>
                </a:solidFill>
                <a:latin typeface="Verdana"/>
              </a:rPr>
              <a:t> for </a:t>
            </a:r>
            <a:r>
              <a:rPr lang="hu-HU" sz="1100" dirty="0" smtClean="0">
                <a:solidFill>
                  <a:srgbClr val="000000"/>
                </a:solidFill>
                <a:latin typeface="Verdana"/>
              </a:rPr>
              <a:t>1C</a:t>
            </a:r>
            <a:endParaRPr lang="en-US" sz="1100" dirty="0">
              <a:solidFill>
                <a:srgbClr val="000000"/>
              </a:solidFill>
              <a:latin typeface="Verdana"/>
            </a:endParaRPr>
          </a:p>
        </p:txBody>
      </p:sp>
      <p:sp>
        <p:nvSpPr>
          <p:cNvPr id="27" name="Right Arrow 26"/>
          <p:cNvSpPr/>
          <p:nvPr/>
        </p:nvSpPr>
        <p:spPr bwMode="auto">
          <a:xfrm rot="5400000">
            <a:off x="711393" y="4811058"/>
            <a:ext cx="305836" cy="90854"/>
          </a:xfrm>
          <a:prstGeom prst="rightArrow">
            <a:avLst/>
          </a:prstGeom>
          <a:solidFill>
            <a:srgbClr val="FF0000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1100">
              <a:solidFill>
                <a:srgbClr val="0000FF"/>
              </a:solidFill>
              <a:latin typeface="Verdana" pitchFamily="34" charset="0"/>
            </a:endParaRPr>
          </a:p>
        </p:txBody>
      </p:sp>
      <p:sp>
        <p:nvSpPr>
          <p:cNvPr id="28" name="Right Arrow 27"/>
          <p:cNvSpPr/>
          <p:nvPr/>
        </p:nvSpPr>
        <p:spPr bwMode="auto">
          <a:xfrm>
            <a:off x="2952423" y="3839588"/>
            <a:ext cx="2194560" cy="90854"/>
          </a:xfrm>
          <a:prstGeom prst="rightArrow">
            <a:avLst/>
          </a:prstGeom>
          <a:solidFill>
            <a:srgbClr val="FF0000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1100">
              <a:solidFill>
                <a:srgbClr val="0000FF"/>
              </a:solidFill>
              <a:latin typeface="Verdana" pitchFamily="34" charset="0"/>
            </a:endParaRPr>
          </a:p>
        </p:txBody>
      </p:sp>
      <p:sp>
        <p:nvSpPr>
          <p:cNvPr id="29" name="Right Arrow 28"/>
          <p:cNvSpPr/>
          <p:nvPr/>
        </p:nvSpPr>
        <p:spPr bwMode="auto">
          <a:xfrm>
            <a:off x="6884692" y="3830851"/>
            <a:ext cx="305836" cy="90854"/>
          </a:xfrm>
          <a:prstGeom prst="rightArrow">
            <a:avLst/>
          </a:prstGeom>
          <a:solidFill>
            <a:srgbClr val="FF0000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1100">
              <a:solidFill>
                <a:srgbClr val="0000FF"/>
              </a:solidFill>
              <a:latin typeface="Verdana" pitchFamily="34" charset="0"/>
            </a:endParaRPr>
          </a:p>
        </p:txBody>
      </p:sp>
      <p:sp>
        <p:nvSpPr>
          <p:cNvPr id="30" name="Right Arrow 29"/>
          <p:cNvSpPr/>
          <p:nvPr/>
        </p:nvSpPr>
        <p:spPr bwMode="auto">
          <a:xfrm rot="10800000">
            <a:off x="4931454" y="5634325"/>
            <a:ext cx="274320" cy="90854"/>
          </a:xfrm>
          <a:prstGeom prst="rightArrow">
            <a:avLst/>
          </a:prstGeom>
          <a:solidFill>
            <a:srgbClr val="FF0000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1100">
              <a:solidFill>
                <a:srgbClr val="0000FF"/>
              </a:solidFill>
              <a:latin typeface="Verdana" pitchFamily="34" charset="0"/>
            </a:endParaRPr>
          </a:p>
        </p:txBody>
      </p:sp>
      <p:sp>
        <p:nvSpPr>
          <p:cNvPr id="33" name="TextBox 32"/>
          <p:cNvSpPr txBox="1"/>
          <p:nvPr/>
        </p:nvSpPr>
        <p:spPr>
          <a:xfrm>
            <a:off x="1651579" y="5392455"/>
            <a:ext cx="1359668" cy="6001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100" dirty="0" err="1" smtClean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DDR4</a:t>
            </a:r>
            <a:r>
              <a:rPr lang="en-US" sz="1100" dirty="0" smtClean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interface </a:t>
            </a:r>
          </a:p>
          <a:p>
            <a:pPr algn="ctr"/>
            <a:r>
              <a:rPr lang="en-US" sz="1100" dirty="0" smtClean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in Intel's </a:t>
            </a:r>
            <a:r>
              <a:rPr lang="en-US" sz="1100" dirty="0" err="1" smtClean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Purley</a:t>
            </a:r>
            <a:endParaRPr lang="en-US" sz="1100" dirty="0" smtClean="0"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/>
            <a:r>
              <a:rPr lang="en-US" sz="1100" dirty="0" smtClean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(2017) for </a:t>
            </a:r>
            <a:r>
              <a:rPr lang="en-US" sz="1100" dirty="0" err="1" smtClean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28C</a:t>
            </a:r>
            <a:endParaRPr lang="en-US" sz="1100" dirty="0"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</p:txBody>
      </p:sp>
      <p:sp>
        <p:nvSpPr>
          <p:cNvPr id="34" name="Right Arrow 33"/>
          <p:cNvSpPr/>
          <p:nvPr/>
        </p:nvSpPr>
        <p:spPr bwMode="auto">
          <a:xfrm rot="10800000">
            <a:off x="2907148" y="5625957"/>
            <a:ext cx="274320" cy="90854"/>
          </a:xfrm>
          <a:prstGeom prst="rightArrow">
            <a:avLst/>
          </a:prstGeom>
          <a:solidFill>
            <a:srgbClr val="FF0000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1100">
              <a:solidFill>
                <a:srgbClr val="0000FF"/>
              </a:solidFill>
              <a:latin typeface="Verdana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1608359" y="6073833"/>
            <a:ext cx="1438214" cy="6001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100" dirty="0" err="1" smtClean="0">
                <a:solidFill>
                  <a:srgbClr val="0033CC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DDR4</a:t>
            </a:r>
            <a:r>
              <a:rPr lang="en-US" sz="1100" dirty="0" smtClean="0">
                <a:solidFill>
                  <a:srgbClr val="0033CC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interface in</a:t>
            </a:r>
          </a:p>
          <a:p>
            <a:r>
              <a:rPr lang="en-US" sz="1100" dirty="0" smtClean="0">
                <a:solidFill>
                  <a:srgbClr val="0033CC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IBM's POWER 9</a:t>
            </a:r>
          </a:p>
          <a:p>
            <a:r>
              <a:rPr lang="en-US" sz="1100" dirty="0" smtClean="0">
                <a:solidFill>
                  <a:srgbClr val="0033CC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(2017) for </a:t>
            </a:r>
            <a:r>
              <a:rPr lang="en-US" sz="1100" dirty="0" err="1" smtClean="0">
                <a:solidFill>
                  <a:srgbClr val="0033CC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24C</a:t>
            </a:r>
            <a:endParaRPr lang="en-US" sz="1100" dirty="0">
              <a:solidFill>
                <a:srgbClr val="0033CC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</p:txBody>
      </p:sp>
      <p:sp>
        <p:nvSpPr>
          <p:cNvPr id="36" name="TextBox 35"/>
          <p:cNvSpPr txBox="1"/>
          <p:nvPr/>
        </p:nvSpPr>
        <p:spPr>
          <a:xfrm>
            <a:off x="4989488" y="6077357"/>
            <a:ext cx="2095445" cy="6001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100" dirty="0" smtClean="0">
                <a:solidFill>
                  <a:srgbClr val="0033CC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IBM's </a:t>
            </a:r>
            <a:r>
              <a:rPr lang="en-US" sz="1100" dirty="0" err="1" smtClean="0">
                <a:solidFill>
                  <a:srgbClr val="0033CC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SMI</a:t>
            </a:r>
            <a:r>
              <a:rPr lang="en-US" sz="1100" dirty="0" smtClean="0">
                <a:solidFill>
                  <a:srgbClr val="0033CC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interface in</a:t>
            </a:r>
          </a:p>
          <a:p>
            <a:pPr algn="ctr"/>
            <a:r>
              <a:rPr lang="en-US" sz="1100" dirty="0" smtClean="0">
                <a:solidFill>
                  <a:srgbClr val="0033CC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POWER 4 to POWER 8</a:t>
            </a:r>
          </a:p>
          <a:p>
            <a:pPr algn="ctr"/>
            <a:r>
              <a:rPr lang="en-US" sz="1100" dirty="0" smtClean="0">
                <a:solidFill>
                  <a:srgbClr val="0033CC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(2001-2014) for </a:t>
            </a:r>
            <a:r>
              <a:rPr lang="en-US" sz="1100" dirty="0" err="1" smtClean="0">
                <a:solidFill>
                  <a:srgbClr val="0033CC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2C</a:t>
            </a:r>
            <a:r>
              <a:rPr lang="en-US" sz="1100" dirty="0" smtClean="0">
                <a:solidFill>
                  <a:srgbClr val="0033CC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to </a:t>
            </a:r>
            <a:r>
              <a:rPr lang="en-US" sz="1100" dirty="0" err="1" smtClean="0">
                <a:solidFill>
                  <a:srgbClr val="0033CC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12C</a:t>
            </a:r>
            <a:endParaRPr lang="en-US" sz="1100" dirty="0">
              <a:solidFill>
                <a:srgbClr val="0033CC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</p:txBody>
      </p:sp>
      <p:sp>
        <p:nvSpPr>
          <p:cNvPr id="37" name="TextBox 36"/>
          <p:cNvSpPr txBox="1"/>
          <p:nvPr/>
        </p:nvSpPr>
        <p:spPr>
          <a:xfrm>
            <a:off x="7203385" y="6080959"/>
            <a:ext cx="1680268" cy="6001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100" dirty="0" smtClean="0">
                <a:solidFill>
                  <a:srgbClr val="0033CC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FB-</a:t>
            </a:r>
            <a:r>
              <a:rPr lang="en-US" sz="1100" dirty="0" err="1" smtClean="0">
                <a:solidFill>
                  <a:srgbClr val="0033CC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DIMM</a:t>
            </a:r>
            <a:r>
              <a:rPr lang="en-US" sz="1100" dirty="0" smtClean="0">
                <a:solidFill>
                  <a:srgbClr val="0033CC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interface in</a:t>
            </a:r>
          </a:p>
          <a:p>
            <a:r>
              <a:rPr lang="en-US" sz="1100" dirty="0" smtClean="0">
                <a:solidFill>
                  <a:srgbClr val="0033CC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IBM's POWER 6/7</a:t>
            </a:r>
          </a:p>
          <a:p>
            <a:r>
              <a:rPr lang="en-US" sz="1100" dirty="0" smtClean="0">
                <a:solidFill>
                  <a:srgbClr val="0033CC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(2007/10) for </a:t>
            </a:r>
            <a:r>
              <a:rPr lang="en-US" sz="1100" dirty="0" err="1" smtClean="0">
                <a:solidFill>
                  <a:srgbClr val="0033CC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2C</a:t>
            </a:r>
            <a:r>
              <a:rPr lang="en-US" sz="1100" dirty="0" smtClean="0">
                <a:solidFill>
                  <a:srgbClr val="0033CC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/</a:t>
            </a:r>
            <a:r>
              <a:rPr lang="en-US" sz="1100" dirty="0" err="1" smtClean="0">
                <a:solidFill>
                  <a:srgbClr val="0033CC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8C</a:t>
            </a:r>
            <a:endParaRPr lang="en-US" sz="1100" dirty="0">
              <a:solidFill>
                <a:srgbClr val="0033CC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1507901" y="4768763"/>
            <a:ext cx="1617751" cy="6001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100" dirty="0" err="1" smtClean="0">
                <a:solidFill>
                  <a:srgbClr val="C00000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DDR2</a:t>
            </a:r>
            <a:r>
              <a:rPr lang="en-US" sz="1100" dirty="0" smtClean="0">
                <a:solidFill>
                  <a:srgbClr val="C00000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/3/4 interface</a:t>
            </a:r>
          </a:p>
          <a:p>
            <a:pPr algn="ctr"/>
            <a:r>
              <a:rPr lang="en-US" sz="1100" dirty="0" smtClean="0">
                <a:solidFill>
                  <a:srgbClr val="C00000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in AMD's servers</a:t>
            </a:r>
          </a:p>
          <a:p>
            <a:pPr algn="ctr"/>
            <a:r>
              <a:rPr lang="en-US" sz="1100" dirty="0" smtClean="0">
                <a:solidFill>
                  <a:srgbClr val="C00000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(2003-2017)</a:t>
            </a:r>
            <a:endParaRPr lang="en-US" sz="1100" dirty="0">
              <a:solidFill>
                <a:srgbClr val="C00000"/>
              </a:solidFill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</p:txBody>
      </p:sp>
      <p:sp>
        <p:nvSpPr>
          <p:cNvPr id="39" name="Right Arrow 38"/>
          <p:cNvSpPr/>
          <p:nvPr/>
        </p:nvSpPr>
        <p:spPr bwMode="auto">
          <a:xfrm rot="10800000">
            <a:off x="2943459" y="6348937"/>
            <a:ext cx="2194560" cy="90854"/>
          </a:xfrm>
          <a:prstGeom prst="rightArrow">
            <a:avLst/>
          </a:prstGeom>
          <a:solidFill>
            <a:srgbClr val="FF0000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1100">
              <a:solidFill>
                <a:srgbClr val="0000FF"/>
              </a:solidFill>
              <a:latin typeface="Verdana" pitchFamily="34" charset="0"/>
            </a:endParaRPr>
          </a:p>
        </p:txBody>
      </p:sp>
      <p:sp>
        <p:nvSpPr>
          <p:cNvPr id="40" name="Right Arrow 39"/>
          <p:cNvSpPr/>
          <p:nvPr/>
        </p:nvSpPr>
        <p:spPr bwMode="auto">
          <a:xfrm>
            <a:off x="6902622" y="6323034"/>
            <a:ext cx="305836" cy="90854"/>
          </a:xfrm>
          <a:prstGeom prst="rightArrow">
            <a:avLst/>
          </a:prstGeom>
          <a:solidFill>
            <a:srgbClr val="FF0000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1100">
              <a:solidFill>
                <a:srgbClr val="0000FF"/>
              </a:solidFill>
              <a:latin typeface="Verdana" pitchFamily="34" charset="0"/>
            </a:endParaRPr>
          </a:p>
        </p:txBody>
      </p:sp>
      <p:sp>
        <p:nvSpPr>
          <p:cNvPr id="61" name="Right Arrow 60"/>
          <p:cNvSpPr/>
          <p:nvPr/>
        </p:nvSpPr>
        <p:spPr bwMode="auto">
          <a:xfrm rot="7927471">
            <a:off x="6666655" y="4880090"/>
            <a:ext cx="1828800" cy="101356"/>
          </a:xfrm>
          <a:prstGeom prst="rightArrow">
            <a:avLst/>
          </a:prstGeom>
          <a:solidFill>
            <a:srgbClr val="FF0000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1100">
              <a:solidFill>
                <a:srgbClr val="0000FF"/>
              </a:solidFill>
              <a:latin typeface="Verdana" pitchFamily="34" charset="0"/>
            </a:endParaRPr>
          </a:p>
        </p:txBody>
      </p:sp>
      <p:sp>
        <p:nvSpPr>
          <p:cNvPr id="62" name="TextBox 61"/>
          <p:cNvSpPr txBox="1"/>
          <p:nvPr/>
        </p:nvSpPr>
        <p:spPr>
          <a:xfrm>
            <a:off x="120160" y="491738"/>
            <a:ext cx="670888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chemeClr val="accent6"/>
                </a:solidFill>
              </a:rPr>
              <a:t>Design space of connecting memory subsystems to platforms -2 </a:t>
            </a:r>
            <a:endParaRPr lang="en-US" b="1" dirty="0">
              <a:solidFill>
                <a:schemeClr val="accent6"/>
              </a:solidFill>
            </a:endParaRPr>
          </a:p>
        </p:txBody>
      </p:sp>
      <p:grpSp>
        <p:nvGrpSpPr>
          <p:cNvPr id="64" name="Group 63"/>
          <p:cNvGrpSpPr/>
          <p:nvPr/>
        </p:nvGrpSpPr>
        <p:grpSpPr>
          <a:xfrm>
            <a:off x="966391" y="833090"/>
            <a:ext cx="8397932" cy="2232243"/>
            <a:chOff x="791580" y="484501"/>
            <a:chExt cx="8397932" cy="2232243"/>
          </a:xfrm>
        </p:grpSpPr>
        <p:sp>
          <p:nvSpPr>
            <p:cNvPr id="65" name="Text Box 4"/>
            <p:cNvSpPr txBox="1">
              <a:spLocks noChangeArrowheads="1"/>
            </p:cNvSpPr>
            <p:nvPr/>
          </p:nvSpPr>
          <p:spPr bwMode="auto">
            <a:xfrm>
              <a:off x="791580" y="1037911"/>
              <a:ext cx="2565285" cy="6065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noAutofit/>
            </a:bodyPr>
            <a:lstStyle/>
            <a:p>
              <a:pPr algn="ctr">
                <a:lnSpc>
                  <a:spcPct val="90000"/>
                </a:lnSpc>
              </a:pPr>
              <a:r>
                <a:rPr lang="en-US" sz="1100" b="1" dirty="0">
                  <a:solidFill>
                    <a:srgbClr val="000000"/>
                  </a:solidFill>
                  <a:latin typeface="Verdana"/>
                  <a:ea typeface="Times New Roman"/>
                  <a:cs typeface="Times New Roman"/>
                </a:rPr>
                <a:t>Connecting </a:t>
              </a:r>
              <a:r>
                <a:rPr lang="hu-HU" sz="1100" b="1" dirty="0">
                  <a:solidFill>
                    <a:srgbClr val="000000"/>
                  </a:solidFill>
                  <a:latin typeface="Verdana"/>
                  <a:ea typeface="Times New Roman"/>
                  <a:cs typeface="Times New Roman"/>
                </a:rPr>
                <a:t>DIMMs</a:t>
              </a:r>
              <a:endParaRPr lang="en-US" sz="1100" dirty="0">
                <a:solidFill>
                  <a:srgbClr val="000000"/>
                </a:solidFill>
                <a:latin typeface="Times New Roman"/>
                <a:ea typeface="Times New Roman"/>
              </a:endParaRPr>
            </a:p>
            <a:p>
              <a:pPr algn="ctr">
                <a:lnSpc>
                  <a:spcPct val="90000"/>
                </a:lnSpc>
              </a:pPr>
              <a:r>
                <a:rPr lang="en-US" sz="1100" b="1" dirty="0">
                  <a:solidFill>
                    <a:srgbClr val="000000"/>
                  </a:solidFill>
                  <a:latin typeface="Verdana"/>
                  <a:ea typeface="Times New Roman"/>
                  <a:cs typeface="Times New Roman"/>
                </a:rPr>
                <a:t> </a:t>
              </a:r>
              <a:r>
                <a:rPr lang="en-US" sz="1100" b="1" dirty="0" smtClean="0">
                  <a:solidFill>
                    <a:srgbClr val="000000"/>
                  </a:solidFill>
                  <a:latin typeface="Verdana"/>
                  <a:ea typeface="Times New Roman"/>
                  <a:cs typeface="Times New Roman"/>
                </a:rPr>
                <a:t>via standard DRAM interfaces</a:t>
              </a:r>
            </a:p>
            <a:p>
              <a:pPr algn="ctr">
                <a:lnSpc>
                  <a:spcPct val="90000"/>
                </a:lnSpc>
              </a:pPr>
              <a:r>
                <a:rPr lang="en-US" sz="1100" b="1" dirty="0" smtClean="0">
                  <a:solidFill>
                    <a:srgbClr val="000000"/>
                  </a:solidFill>
                  <a:latin typeface="Verdana"/>
                  <a:ea typeface="Times New Roman"/>
                  <a:cs typeface="Times New Roman"/>
                </a:rPr>
                <a:t>directly</a:t>
              </a:r>
              <a:r>
                <a:rPr lang="hu-HU" sz="1100" b="1" dirty="0" smtClean="0">
                  <a:solidFill>
                    <a:srgbClr val="000000"/>
                  </a:solidFill>
                  <a:latin typeface="Verdana"/>
                  <a:ea typeface="Times New Roman"/>
                  <a:cs typeface="Times New Roman"/>
                </a:rPr>
                <a:t> </a:t>
              </a:r>
              <a:r>
                <a:rPr lang="en-US" sz="1100" b="1" dirty="0" smtClean="0">
                  <a:solidFill>
                    <a:srgbClr val="000000"/>
                  </a:solidFill>
                  <a:latin typeface="Verdana"/>
                  <a:ea typeface="Times New Roman"/>
                  <a:cs typeface="Times New Roman"/>
                </a:rPr>
                <a:t> </a:t>
              </a:r>
              <a:r>
                <a:rPr lang="en-US" sz="1100" b="1" dirty="0">
                  <a:solidFill>
                    <a:srgbClr val="000000"/>
                  </a:solidFill>
                  <a:latin typeface="Verdana"/>
                  <a:ea typeface="Times New Roman"/>
                  <a:cs typeface="Times New Roman"/>
                </a:rPr>
                <a:t>to </a:t>
              </a:r>
              <a:r>
                <a:rPr lang="en-US" sz="1100" b="1" dirty="0" smtClean="0">
                  <a:solidFill>
                    <a:srgbClr val="000000"/>
                  </a:solidFill>
                  <a:latin typeface="Verdana"/>
                  <a:ea typeface="Times New Roman"/>
                  <a:cs typeface="Times New Roman"/>
                </a:rPr>
                <a:t>the </a:t>
              </a:r>
              <a:r>
                <a:rPr lang="hu-HU" sz="1100" b="1" dirty="0" smtClean="0">
                  <a:solidFill>
                    <a:srgbClr val="000000"/>
                  </a:solidFill>
                  <a:latin typeface="Verdana"/>
                  <a:ea typeface="Times New Roman"/>
                  <a:cs typeface="Times New Roman"/>
                </a:rPr>
                <a:t>MCs</a:t>
              </a:r>
              <a:endParaRPr lang="en-US" sz="1100" dirty="0">
                <a:solidFill>
                  <a:srgbClr val="000000"/>
                </a:solidFill>
                <a:latin typeface="Times New Roman"/>
                <a:ea typeface="Times New Roman"/>
              </a:endParaRPr>
            </a:p>
          </p:txBody>
        </p:sp>
        <p:sp>
          <p:nvSpPr>
            <p:cNvPr id="66" name="Text Box 4"/>
            <p:cNvSpPr txBox="1">
              <a:spLocks noChangeArrowheads="1"/>
            </p:cNvSpPr>
            <p:nvPr/>
          </p:nvSpPr>
          <p:spPr bwMode="auto">
            <a:xfrm>
              <a:off x="6592347" y="2323718"/>
              <a:ext cx="2597165" cy="39302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noAutofit/>
            </a:bodyPr>
            <a:lstStyle/>
            <a:p>
              <a:pPr algn="ctr">
                <a:lnSpc>
                  <a:spcPct val="90000"/>
                </a:lnSpc>
                <a:spcAft>
                  <a:spcPts val="0"/>
                </a:spcAft>
              </a:pPr>
              <a:r>
                <a:rPr lang="en-US" sz="1100" b="1" dirty="0">
                  <a:solidFill>
                    <a:srgbClr val="000000"/>
                  </a:solidFill>
                  <a:ea typeface="Times New Roman"/>
                  <a:cs typeface="Times New Roman"/>
                </a:rPr>
                <a:t>Using on-</a:t>
              </a:r>
              <a:r>
                <a:rPr lang="en-US" sz="1100" b="1" dirty="0" err="1">
                  <a:solidFill>
                    <a:srgbClr val="000000"/>
                  </a:solidFill>
                  <a:ea typeface="Times New Roman"/>
                  <a:cs typeface="Times New Roman"/>
                </a:rPr>
                <a:t>DIMM</a:t>
              </a:r>
              <a:r>
                <a:rPr lang="en-US" sz="1100" b="1" dirty="0">
                  <a:solidFill>
                    <a:srgbClr val="000000"/>
                  </a:solidFill>
                  <a:ea typeface="Times New Roman"/>
                  <a:cs typeface="Times New Roman"/>
                </a:rPr>
                <a:t> </a:t>
              </a:r>
              <a:r>
                <a:rPr lang="en-US" sz="1100" b="1" dirty="0" err="1">
                  <a:solidFill>
                    <a:srgbClr val="000000"/>
                  </a:solidFill>
                  <a:ea typeface="Times New Roman"/>
                  <a:cs typeface="Times New Roman"/>
                </a:rPr>
                <a:t>MBs</a:t>
              </a:r>
              <a:endParaRPr lang="en-US" sz="1100" b="1" dirty="0">
                <a:solidFill>
                  <a:srgbClr val="000000"/>
                </a:solidFill>
                <a:ea typeface="Times New Roman"/>
                <a:cs typeface="Times New Roman"/>
              </a:endParaRPr>
            </a:p>
            <a:p>
              <a:pPr algn="ctr">
                <a:lnSpc>
                  <a:spcPct val="90000"/>
                </a:lnSpc>
                <a:spcAft>
                  <a:spcPts val="0"/>
                </a:spcAft>
              </a:pPr>
              <a:r>
                <a:rPr lang="en-US" sz="1100" b="1" dirty="0">
                  <a:solidFill>
                    <a:srgbClr val="000000"/>
                  </a:solidFill>
                  <a:ea typeface="Times New Roman"/>
                  <a:cs typeface="Times New Roman"/>
                </a:rPr>
                <a:t>(</a:t>
              </a:r>
              <a:r>
                <a:rPr lang="hu-HU" sz="1100" b="1" dirty="0">
                  <a:solidFill>
                    <a:srgbClr val="000000"/>
                  </a:solidFill>
                  <a:ea typeface="Times New Roman"/>
                  <a:cs typeface="Times New Roman"/>
                </a:rPr>
                <a:t>FB-DIMM</a:t>
              </a:r>
              <a:r>
                <a:rPr lang="en-US" sz="1100" b="1" dirty="0">
                  <a:solidFill>
                    <a:srgbClr val="000000"/>
                  </a:solidFill>
                  <a:ea typeface="Times New Roman"/>
                  <a:cs typeface="Times New Roman"/>
                </a:rPr>
                <a:t>s</a:t>
              </a:r>
              <a:r>
                <a:rPr lang="en-US" sz="1100" b="1" dirty="0" smtClean="0">
                  <a:solidFill>
                    <a:srgbClr val="000000"/>
                  </a:solidFill>
                  <a:ea typeface="Times New Roman"/>
                  <a:cs typeface="Times New Roman"/>
                </a:rPr>
                <a:t>)</a:t>
              </a:r>
              <a:endParaRPr lang="en-US" sz="1100" dirty="0">
                <a:solidFill>
                  <a:srgbClr val="000000"/>
                </a:solidFill>
                <a:ea typeface="Times New Roman"/>
              </a:endParaRPr>
            </a:p>
          </p:txBody>
        </p:sp>
        <p:cxnSp>
          <p:nvCxnSpPr>
            <p:cNvPr id="67" name="Line 13"/>
            <p:cNvCxnSpPr/>
            <p:nvPr/>
          </p:nvCxnSpPr>
          <p:spPr bwMode="auto">
            <a:xfrm flipH="1">
              <a:off x="2171913" y="763860"/>
              <a:ext cx="1634912" cy="22258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68" name="Oval 67"/>
            <p:cNvSpPr>
              <a:spLocks noChangeArrowheads="1"/>
            </p:cNvSpPr>
            <p:nvPr/>
          </p:nvSpPr>
          <p:spPr bwMode="auto">
            <a:xfrm>
              <a:off x="2149122" y="948858"/>
              <a:ext cx="59509" cy="69401"/>
            </a:xfrm>
            <a:prstGeom prst="ellipse">
              <a:avLst/>
            </a:prstGeom>
            <a:solidFill>
              <a:srgbClr val="FFFFFF"/>
            </a:solidFill>
            <a:ln w="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sz="1100">
                <a:solidFill>
                  <a:prstClr val="black"/>
                </a:solidFill>
              </a:endParaRPr>
            </a:p>
          </p:txBody>
        </p:sp>
        <p:cxnSp>
          <p:nvCxnSpPr>
            <p:cNvPr id="69" name="Line 13"/>
            <p:cNvCxnSpPr/>
            <p:nvPr/>
          </p:nvCxnSpPr>
          <p:spPr bwMode="auto">
            <a:xfrm>
              <a:off x="3806825" y="775719"/>
              <a:ext cx="1672911" cy="210727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70" name="Oval 69"/>
            <p:cNvSpPr>
              <a:spLocks noChangeArrowheads="1"/>
            </p:cNvSpPr>
            <p:nvPr/>
          </p:nvSpPr>
          <p:spPr bwMode="auto">
            <a:xfrm>
              <a:off x="5427095" y="964449"/>
              <a:ext cx="59509" cy="69401"/>
            </a:xfrm>
            <a:prstGeom prst="ellipse">
              <a:avLst/>
            </a:prstGeom>
            <a:solidFill>
              <a:srgbClr val="FFFFFF"/>
            </a:solidFill>
            <a:ln w="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sz="1100">
                <a:solidFill>
                  <a:prstClr val="black"/>
                </a:solidFill>
              </a:endParaRPr>
            </a:p>
          </p:txBody>
        </p:sp>
        <p:grpSp>
          <p:nvGrpSpPr>
            <p:cNvPr id="71" name="Group 70"/>
            <p:cNvGrpSpPr/>
            <p:nvPr/>
          </p:nvGrpSpPr>
          <p:grpSpPr>
            <a:xfrm>
              <a:off x="5907571" y="2123447"/>
              <a:ext cx="1944268" cy="168490"/>
              <a:chOff x="-110508" y="75922"/>
              <a:chExt cx="1625205" cy="146399"/>
            </a:xfrm>
          </p:grpSpPr>
          <p:cxnSp>
            <p:nvCxnSpPr>
              <p:cNvPr id="81" name="Line 13"/>
              <p:cNvCxnSpPr/>
              <p:nvPr/>
            </p:nvCxnSpPr>
            <p:spPr bwMode="auto">
              <a:xfrm flipH="1">
                <a:off x="-82696" y="75922"/>
                <a:ext cx="826710" cy="117244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sp>
            <p:nvSpPr>
              <p:cNvPr id="82" name="Oval 81"/>
              <p:cNvSpPr>
                <a:spLocks noChangeArrowheads="1"/>
              </p:cNvSpPr>
              <p:nvPr/>
            </p:nvSpPr>
            <p:spPr bwMode="auto">
              <a:xfrm>
                <a:off x="-110508" y="162020"/>
                <a:ext cx="49743" cy="60301"/>
              </a:xfrm>
              <a:prstGeom prst="ellipse">
                <a:avLst/>
              </a:prstGeom>
              <a:solidFill>
                <a:srgbClr val="FFFFFF"/>
              </a:solidFill>
              <a:ln w="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sz="1100">
                  <a:solidFill>
                    <a:prstClr val="black"/>
                  </a:solidFill>
                </a:endParaRPr>
              </a:p>
            </p:txBody>
          </p:sp>
          <p:cxnSp>
            <p:nvCxnSpPr>
              <p:cNvPr id="83" name="Line 13"/>
              <p:cNvCxnSpPr/>
              <p:nvPr/>
            </p:nvCxnSpPr>
            <p:spPr bwMode="auto">
              <a:xfrm>
                <a:off x="706860" y="75922"/>
                <a:ext cx="789555" cy="116249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sp>
            <p:nvSpPr>
              <p:cNvPr id="84" name="Oval 83"/>
              <p:cNvSpPr>
                <a:spLocks noChangeArrowheads="1"/>
              </p:cNvSpPr>
              <p:nvPr/>
            </p:nvSpPr>
            <p:spPr bwMode="auto">
              <a:xfrm>
                <a:off x="1464954" y="162020"/>
                <a:ext cx="49743" cy="60301"/>
              </a:xfrm>
              <a:prstGeom prst="ellipse">
                <a:avLst/>
              </a:prstGeom>
              <a:solidFill>
                <a:srgbClr val="FFFFFF"/>
              </a:solidFill>
              <a:ln w="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sz="110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72" name="Text Box 4"/>
            <p:cNvSpPr txBox="1">
              <a:spLocks noChangeArrowheads="1"/>
            </p:cNvSpPr>
            <p:nvPr/>
          </p:nvSpPr>
          <p:spPr bwMode="auto">
            <a:xfrm>
              <a:off x="4685166" y="2323663"/>
              <a:ext cx="2457246" cy="39302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noAutofit/>
            </a:bodyPr>
            <a:lstStyle/>
            <a:p>
              <a:pPr algn="ctr">
                <a:lnSpc>
                  <a:spcPct val="90000"/>
                </a:lnSpc>
                <a:spcAft>
                  <a:spcPts val="0"/>
                </a:spcAft>
              </a:pPr>
              <a:r>
                <a:rPr lang="en-US" sz="1100" b="1" dirty="0" smtClean="0">
                  <a:solidFill>
                    <a:srgbClr val="000000"/>
                  </a:solidFill>
                  <a:ea typeface="Times New Roman"/>
                  <a:cs typeface="Times New Roman"/>
                </a:rPr>
                <a:t>Using on-board </a:t>
              </a:r>
              <a:r>
                <a:rPr lang="en-US" sz="1100" b="1" dirty="0" err="1" smtClean="0">
                  <a:solidFill>
                    <a:srgbClr val="000000"/>
                  </a:solidFill>
                  <a:ea typeface="Times New Roman"/>
                  <a:cs typeface="Times New Roman"/>
                </a:rPr>
                <a:t>MBs</a:t>
              </a:r>
              <a:endParaRPr lang="en-US" sz="1100" b="1" dirty="0" smtClean="0">
                <a:solidFill>
                  <a:srgbClr val="000000"/>
                </a:solidFill>
                <a:ea typeface="Times New Roman"/>
                <a:cs typeface="Times New Roman"/>
              </a:endParaRPr>
            </a:p>
            <a:p>
              <a:pPr algn="ctr">
                <a:lnSpc>
                  <a:spcPct val="90000"/>
                </a:lnSpc>
                <a:spcAft>
                  <a:spcPts val="0"/>
                </a:spcAft>
              </a:pPr>
              <a:r>
                <a:rPr lang="en-US" sz="1100" b="1" dirty="0" smtClean="0">
                  <a:solidFill>
                    <a:srgbClr val="000000"/>
                  </a:solidFill>
                  <a:ea typeface="Times New Roman"/>
                  <a:cs typeface="Times New Roman"/>
                </a:rPr>
                <a:t>(on mainboard/riser cards)</a:t>
              </a:r>
              <a:endParaRPr lang="en-US" sz="1100" dirty="0">
                <a:solidFill>
                  <a:srgbClr val="000000"/>
                </a:solidFill>
                <a:ea typeface="Times New Roman"/>
              </a:endParaRPr>
            </a:p>
          </p:txBody>
        </p:sp>
        <p:sp>
          <p:nvSpPr>
            <p:cNvPr id="73" name="Text Box 4"/>
            <p:cNvSpPr txBox="1">
              <a:spLocks noChangeArrowheads="1"/>
            </p:cNvSpPr>
            <p:nvPr/>
          </p:nvSpPr>
          <p:spPr bwMode="auto">
            <a:xfrm>
              <a:off x="5427095" y="1699320"/>
              <a:ext cx="2892759" cy="39302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noAutofit/>
            </a:bodyPr>
            <a:lstStyle/>
            <a:p>
              <a:pPr algn="ctr">
                <a:lnSpc>
                  <a:spcPct val="90000"/>
                </a:lnSpc>
              </a:pPr>
              <a:r>
                <a:rPr lang="en-US" sz="1100" b="1" dirty="0" smtClean="0">
                  <a:solidFill>
                    <a:srgbClr val="000000"/>
                  </a:solidFill>
                  <a:latin typeface="Verdana"/>
                  <a:ea typeface="Times New Roman"/>
                  <a:cs typeface="Times New Roman"/>
                </a:rPr>
                <a:t>Using low-line-count serial links</a:t>
              </a:r>
            </a:p>
            <a:p>
              <a:pPr algn="ctr">
                <a:lnSpc>
                  <a:spcPct val="90000"/>
                </a:lnSpc>
              </a:pPr>
              <a:r>
                <a:rPr lang="en-US" sz="1100" b="1" dirty="0" smtClean="0">
                  <a:solidFill>
                    <a:srgbClr val="000000"/>
                  </a:solidFill>
                  <a:latin typeface="Verdana"/>
                  <a:ea typeface="Times New Roman"/>
                  <a:cs typeface="Times New Roman"/>
                </a:rPr>
                <a:t>to c</a:t>
              </a:r>
              <a:r>
                <a:rPr lang="hu-HU" sz="1100" b="1" dirty="0" smtClean="0">
                  <a:solidFill>
                    <a:srgbClr val="000000"/>
                  </a:solidFill>
                  <a:latin typeface="Verdana"/>
                  <a:ea typeface="Times New Roman"/>
                  <a:cs typeface="Times New Roman"/>
                </a:rPr>
                <a:t>onnect </a:t>
              </a:r>
              <a:r>
                <a:rPr lang="hu-HU" sz="1100" b="1" dirty="0">
                  <a:solidFill>
                    <a:srgbClr val="000000"/>
                  </a:solidFill>
                  <a:latin typeface="Verdana"/>
                  <a:ea typeface="Times New Roman"/>
                  <a:cs typeface="Times New Roman"/>
                </a:rPr>
                <a:t>MBs to the MCs</a:t>
              </a:r>
            </a:p>
            <a:p>
              <a:pPr algn="ctr">
                <a:lnSpc>
                  <a:spcPct val="90000"/>
                </a:lnSpc>
              </a:pPr>
              <a:endParaRPr lang="en-US" sz="1100" dirty="0">
                <a:solidFill>
                  <a:srgbClr val="000000"/>
                </a:solidFill>
                <a:latin typeface="Times New Roman"/>
                <a:ea typeface="Times New Roman"/>
              </a:endParaRPr>
            </a:p>
          </p:txBody>
        </p:sp>
        <p:sp>
          <p:nvSpPr>
            <p:cNvPr id="74" name="Text Box 4"/>
            <p:cNvSpPr txBox="1">
              <a:spLocks noChangeArrowheads="1"/>
            </p:cNvSpPr>
            <p:nvPr/>
          </p:nvSpPr>
          <p:spPr bwMode="auto">
            <a:xfrm>
              <a:off x="2487537" y="1694933"/>
              <a:ext cx="2947797" cy="39302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noAutofit/>
            </a:bodyPr>
            <a:lstStyle/>
            <a:p>
              <a:pPr algn="ctr">
                <a:lnSpc>
                  <a:spcPct val="90000"/>
                </a:lnSpc>
              </a:pPr>
              <a:r>
                <a:rPr lang="en-US" sz="1100" b="1" dirty="0">
                  <a:solidFill>
                    <a:srgbClr val="000000"/>
                  </a:solidFill>
                  <a:latin typeface="Verdana"/>
                  <a:ea typeface="Times New Roman"/>
                  <a:cs typeface="Times New Roman"/>
                </a:rPr>
                <a:t>Using </a:t>
              </a:r>
              <a:r>
                <a:rPr lang="en-US" sz="1100" b="1" dirty="0" smtClean="0">
                  <a:solidFill>
                    <a:srgbClr val="000000"/>
                  </a:solidFill>
                  <a:latin typeface="Verdana"/>
                  <a:ea typeface="Times New Roman"/>
                  <a:cs typeface="Times New Roman"/>
                </a:rPr>
                <a:t>low-line-count parallel links</a:t>
              </a:r>
            </a:p>
            <a:p>
              <a:pPr algn="ctr">
                <a:lnSpc>
                  <a:spcPct val="90000"/>
                </a:lnSpc>
              </a:pPr>
              <a:r>
                <a:rPr lang="en-US" sz="1100" b="1" dirty="0" smtClean="0">
                  <a:solidFill>
                    <a:srgbClr val="000000"/>
                  </a:solidFill>
                  <a:latin typeface="Verdana"/>
                  <a:ea typeface="Times New Roman"/>
                  <a:cs typeface="Times New Roman"/>
                </a:rPr>
                <a:t>to connect </a:t>
              </a:r>
              <a:r>
                <a:rPr lang="en-US" sz="1100" b="1" dirty="0" err="1" smtClean="0">
                  <a:solidFill>
                    <a:srgbClr val="000000"/>
                  </a:solidFill>
                  <a:latin typeface="Verdana"/>
                  <a:ea typeface="Times New Roman"/>
                  <a:cs typeface="Times New Roman"/>
                </a:rPr>
                <a:t>MBs</a:t>
              </a:r>
              <a:r>
                <a:rPr lang="en-US" sz="1100" b="1" dirty="0" smtClean="0">
                  <a:solidFill>
                    <a:srgbClr val="000000"/>
                  </a:solidFill>
                  <a:latin typeface="Verdana"/>
                  <a:ea typeface="Times New Roman"/>
                  <a:cs typeface="Times New Roman"/>
                </a:rPr>
                <a:t> to the MCs)</a:t>
              </a:r>
              <a:endParaRPr lang="en-US" sz="1100" b="1" dirty="0">
                <a:solidFill>
                  <a:srgbClr val="000000"/>
                </a:solidFill>
                <a:latin typeface="Verdana"/>
                <a:ea typeface="Times New Roman"/>
                <a:cs typeface="Times New Roman"/>
              </a:endParaRPr>
            </a:p>
          </p:txBody>
        </p:sp>
        <p:sp>
          <p:nvSpPr>
            <p:cNvPr id="75" name="TextBox 74"/>
            <p:cNvSpPr txBox="1"/>
            <p:nvPr/>
          </p:nvSpPr>
          <p:spPr>
            <a:xfrm>
              <a:off x="2299279" y="484501"/>
              <a:ext cx="297228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 smtClean="0">
                  <a:solidFill>
                    <a:prstClr val="black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How to connect </a:t>
              </a:r>
              <a:r>
                <a:rPr lang="en-US" sz="1100" b="1" dirty="0" err="1" smtClean="0">
                  <a:solidFill>
                    <a:prstClr val="black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DIMMs</a:t>
              </a:r>
              <a:r>
                <a:rPr lang="en-US" sz="1100" b="1" dirty="0" smtClean="0">
                  <a:solidFill>
                    <a:prstClr val="black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 to the MCs</a:t>
              </a:r>
              <a:endParaRPr lang="en-US" sz="1100" b="1" dirty="0">
                <a:solidFill>
                  <a:prstClr val="black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</p:txBody>
        </p:sp>
        <p:sp>
          <p:nvSpPr>
            <p:cNvPr id="76" name="Text Box 4"/>
            <p:cNvSpPr txBox="1">
              <a:spLocks noChangeArrowheads="1"/>
            </p:cNvSpPr>
            <p:nvPr/>
          </p:nvSpPr>
          <p:spPr bwMode="auto">
            <a:xfrm>
              <a:off x="3356865" y="1037911"/>
              <a:ext cx="4662010" cy="4563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noAutofit/>
            </a:bodyPr>
            <a:lstStyle/>
            <a:p>
              <a:pPr algn="ctr">
                <a:lnSpc>
                  <a:spcPct val="90000"/>
                </a:lnSpc>
              </a:pPr>
              <a:r>
                <a:rPr lang="en-US" sz="1100" b="1" dirty="0">
                  <a:solidFill>
                    <a:srgbClr val="000000"/>
                  </a:solidFill>
                  <a:latin typeface="Verdana"/>
                  <a:ea typeface="Times New Roman"/>
                  <a:cs typeface="Times New Roman"/>
                </a:rPr>
                <a:t>Connecting </a:t>
              </a:r>
              <a:r>
                <a:rPr lang="hu-HU" sz="1100" b="1" dirty="0">
                  <a:solidFill>
                    <a:srgbClr val="000000"/>
                  </a:solidFill>
                  <a:latin typeface="Verdana"/>
                  <a:ea typeface="Times New Roman"/>
                  <a:cs typeface="Times New Roman"/>
                </a:rPr>
                <a:t>DIMMs</a:t>
              </a:r>
              <a:r>
                <a:rPr lang="en-US" sz="1100" b="1" dirty="0">
                  <a:solidFill>
                    <a:srgbClr val="000000"/>
                  </a:solidFill>
                  <a:latin typeface="Verdana"/>
                  <a:ea typeface="Times New Roman"/>
                  <a:cs typeface="Times New Roman"/>
                </a:rPr>
                <a:t> </a:t>
              </a:r>
              <a:r>
                <a:rPr lang="hu-HU" sz="1100" b="1" dirty="0">
                  <a:solidFill>
                    <a:srgbClr val="000000"/>
                  </a:solidFill>
                  <a:latin typeface="Verdana"/>
                  <a:ea typeface="Times New Roman"/>
                  <a:cs typeface="Times New Roman"/>
                </a:rPr>
                <a:t>via </a:t>
              </a:r>
              <a:r>
                <a:rPr lang="en-US" sz="1100" b="1" dirty="0" smtClean="0">
                  <a:solidFill>
                    <a:srgbClr val="000000"/>
                  </a:solidFill>
                  <a:latin typeface="Verdana"/>
                  <a:ea typeface="Times New Roman"/>
                  <a:cs typeface="Times New Roman"/>
                </a:rPr>
                <a:t>low-line-count links and</a:t>
              </a:r>
            </a:p>
            <a:p>
              <a:pPr algn="ctr">
                <a:lnSpc>
                  <a:spcPct val="90000"/>
                </a:lnSpc>
              </a:pPr>
              <a:r>
                <a:rPr lang="en-US" sz="1100" b="1" dirty="0" smtClean="0">
                  <a:solidFill>
                    <a:srgbClr val="000000"/>
                  </a:solidFill>
                  <a:latin typeface="Verdana"/>
                  <a:ea typeface="Times New Roman"/>
                  <a:cs typeface="Times New Roman"/>
                </a:rPr>
                <a:t>memory buffers (</a:t>
              </a:r>
              <a:r>
                <a:rPr lang="en-US" sz="1100" b="1" dirty="0" err="1" smtClean="0">
                  <a:solidFill>
                    <a:srgbClr val="000000"/>
                  </a:solidFill>
                  <a:latin typeface="Verdana"/>
                  <a:ea typeface="Times New Roman"/>
                  <a:cs typeface="Times New Roman"/>
                </a:rPr>
                <a:t>MBs</a:t>
              </a:r>
              <a:r>
                <a:rPr lang="en-US" sz="1100" b="1" dirty="0" smtClean="0">
                  <a:solidFill>
                    <a:srgbClr val="000000"/>
                  </a:solidFill>
                  <a:latin typeface="Verdana"/>
                  <a:ea typeface="Times New Roman"/>
                  <a:cs typeface="Times New Roman"/>
                </a:rPr>
                <a:t>)</a:t>
              </a:r>
              <a:r>
                <a:rPr lang="hu-HU" sz="1100" b="1" dirty="0" smtClean="0">
                  <a:solidFill>
                    <a:srgbClr val="000000"/>
                  </a:solidFill>
                  <a:latin typeface="Verdana"/>
                  <a:ea typeface="Times New Roman"/>
                  <a:cs typeface="Times New Roman"/>
                </a:rPr>
                <a:t> </a:t>
              </a:r>
              <a:r>
                <a:rPr lang="en-US" sz="1100" b="1" dirty="0" smtClean="0">
                  <a:solidFill>
                    <a:srgbClr val="000000"/>
                  </a:solidFill>
                  <a:latin typeface="Verdana"/>
                  <a:ea typeface="Times New Roman"/>
                  <a:cs typeface="Times New Roman"/>
                </a:rPr>
                <a:t>to the MCs</a:t>
              </a:r>
              <a:endParaRPr lang="en-US" sz="1100" dirty="0">
                <a:solidFill>
                  <a:srgbClr val="000000"/>
                </a:solidFill>
                <a:latin typeface="Times New Roman"/>
                <a:ea typeface="Times New Roman"/>
              </a:endParaRPr>
            </a:p>
          </p:txBody>
        </p:sp>
        <p:cxnSp>
          <p:nvCxnSpPr>
            <p:cNvPr id="77" name="Line 13"/>
            <p:cNvCxnSpPr>
              <a:endCxn id="78" idx="2"/>
            </p:cNvCxnSpPr>
            <p:nvPr/>
          </p:nvCxnSpPr>
          <p:spPr bwMode="auto">
            <a:xfrm flipH="1">
              <a:off x="4001460" y="1484585"/>
              <a:ext cx="1478276" cy="14263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78" name="Oval 77"/>
            <p:cNvSpPr>
              <a:spLocks noChangeArrowheads="1"/>
            </p:cNvSpPr>
            <p:nvPr/>
          </p:nvSpPr>
          <p:spPr bwMode="auto">
            <a:xfrm>
              <a:off x="4001460" y="1592515"/>
              <a:ext cx="59509" cy="69400"/>
            </a:xfrm>
            <a:prstGeom prst="ellipse">
              <a:avLst/>
            </a:prstGeom>
            <a:solidFill>
              <a:srgbClr val="FFFFFF"/>
            </a:solidFill>
            <a:ln w="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sz="1100">
                <a:solidFill>
                  <a:prstClr val="black"/>
                </a:solidFill>
              </a:endParaRPr>
            </a:p>
          </p:txBody>
        </p:sp>
        <p:cxnSp>
          <p:nvCxnSpPr>
            <p:cNvPr id="79" name="Line 13"/>
            <p:cNvCxnSpPr/>
            <p:nvPr/>
          </p:nvCxnSpPr>
          <p:spPr bwMode="auto">
            <a:xfrm>
              <a:off x="5472116" y="1484585"/>
              <a:ext cx="1427326" cy="13310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80" name="Oval 79"/>
            <p:cNvSpPr>
              <a:spLocks noChangeArrowheads="1"/>
            </p:cNvSpPr>
            <p:nvPr/>
          </p:nvSpPr>
          <p:spPr bwMode="auto">
            <a:xfrm>
              <a:off x="6838944" y="1582990"/>
              <a:ext cx="59509" cy="69400"/>
            </a:xfrm>
            <a:prstGeom prst="ellipse">
              <a:avLst/>
            </a:prstGeom>
            <a:solidFill>
              <a:srgbClr val="FFFFFF"/>
            </a:solidFill>
            <a:ln w="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sz="1100">
                <a:solidFill>
                  <a:prstClr val="black"/>
                </a:solidFill>
              </a:endParaRPr>
            </a:p>
          </p:txBody>
        </p:sp>
      </p:grpSp>
      <p:sp>
        <p:nvSpPr>
          <p:cNvPr id="85" name="TextBox 84"/>
          <p:cNvSpPr txBox="1"/>
          <p:nvPr/>
        </p:nvSpPr>
        <p:spPr>
          <a:xfrm>
            <a:off x="8814338" y="6534345"/>
            <a:ext cx="34817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>
                <a:solidFill>
                  <a:srgbClr val="FF0000"/>
                </a:solidFill>
                <a:latin typeface="+mj-lt"/>
              </a:rPr>
              <a:t>*</a:t>
            </a:r>
          </a:p>
        </p:txBody>
      </p:sp>
      <p:cxnSp>
        <p:nvCxnSpPr>
          <p:cNvPr id="63" name="Straight Connector 62"/>
          <p:cNvCxnSpPr/>
          <p:nvPr/>
        </p:nvCxnSpPr>
        <p:spPr bwMode="auto">
          <a:xfrm>
            <a:off x="4147749" y="2436548"/>
            <a:ext cx="5151" cy="182880"/>
          </a:xfrm>
          <a:prstGeom prst="line">
            <a:avLst/>
          </a:prstGeom>
          <a:noFill/>
          <a:ln w="63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3300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86" name="Oval 85"/>
          <p:cNvSpPr>
            <a:spLocks noChangeArrowheads="1"/>
          </p:cNvSpPr>
          <p:nvPr/>
        </p:nvSpPr>
        <p:spPr bwMode="auto">
          <a:xfrm>
            <a:off x="4118440" y="2568249"/>
            <a:ext cx="59509" cy="69400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 sz="1100">
              <a:solidFill>
                <a:prstClr val="black"/>
              </a:solidFill>
              <a:latin typeface="+mj-lt"/>
            </a:endParaRPr>
          </a:p>
        </p:txBody>
      </p:sp>
      <p:sp>
        <p:nvSpPr>
          <p:cNvPr id="87" name="Text Box 4"/>
          <p:cNvSpPr txBox="1">
            <a:spLocks noChangeArrowheads="1"/>
          </p:cNvSpPr>
          <p:nvPr/>
        </p:nvSpPr>
        <p:spPr bwMode="auto">
          <a:xfrm>
            <a:off x="2667004" y="2676735"/>
            <a:ext cx="2457246" cy="39302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noAutofit/>
          </a:bodyPr>
          <a:lstStyle/>
          <a:p>
            <a:pPr algn="ctr">
              <a:lnSpc>
                <a:spcPct val="90000"/>
              </a:lnSpc>
              <a:spcAft>
                <a:spcPts val="0"/>
              </a:spcAft>
            </a:pPr>
            <a:r>
              <a:rPr lang="en-US" sz="1100" b="1" dirty="0" smtClean="0">
                <a:solidFill>
                  <a:srgbClr val="000000"/>
                </a:solidFill>
                <a:latin typeface="+mj-lt"/>
                <a:ea typeface="Times New Roman"/>
                <a:cs typeface="Times New Roman"/>
              </a:rPr>
              <a:t>Using on-board </a:t>
            </a:r>
            <a:r>
              <a:rPr lang="en-US" sz="1100" b="1" dirty="0" err="1" smtClean="0">
                <a:solidFill>
                  <a:srgbClr val="000000"/>
                </a:solidFill>
                <a:latin typeface="+mj-lt"/>
                <a:ea typeface="Times New Roman"/>
                <a:cs typeface="Times New Roman"/>
              </a:rPr>
              <a:t>MBs</a:t>
            </a:r>
            <a:endParaRPr lang="en-US" sz="1100" b="1" dirty="0" smtClean="0">
              <a:solidFill>
                <a:srgbClr val="000000"/>
              </a:solidFill>
              <a:latin typeface="+mj-lt"/>
              <a:ea typeface="Times New Roman"/>
              <a:cs typeface="Times New Roman"/>
            </a:endParaRPr>
          </a:p>
          <a:p>
            <a:pPr algn="ctr">
              <a:lnSpc>
                <a:spcPct val="90000"/>
              </a:lnSpc>
              <a:spcAft>
                <a:spcPts val="0"/>
              </a:spcAft>
            </a:pPr>
            <a:r>
              <a:rPr lang="en-US" sz="1100" b="1" dirty="0" smtClean="0">
                <a:solidFill>
                  <a:srgbClr val="000000"/>
                </a:solidFill>
                <a:latin typeface="+mj-lt"/>
                <a:ea typeface="Times New Roman"/>
                <a:cs typeface="Times New Roman"/>
              </a:rPr>
              <a:t>(on mainboard/riser cards)</a:t>
            </a:r>
            <a:endParaRPr lang="en-US" sz="1100" dirty="0">
              <a:solidFill>
                <a:srgbClr val="000000"/>
              </a:solidFill>
              <a:latin typeface="+mj-lt"/>
              <a:ea typeface="Times New Roman"/>
            </a:endParaRPr>
          </a:p>
        </p:txBody>
      </p:sp>
    </p:spTree>
    <p:extLst>
      <p:ext uri="{BB962C8B-B14F-4D97-AF65-F5344CB8AC3E}">
        <p14:creationId xmlns:p14="http://schemas.microsoft.com/office/powerpoint/2010/main" val="248700917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sz="1600" dirty="0">
                <a:solidFill>
                  <a:srgbClr val="FFFFFF"/>
                </a:solidFill>
                <a:latin typeface="Verdana" pitchFamily="34" charset="0"/>
              </a:rPr>
              <a:t>2.2 The memory bandwidth bottleneck and its resolution </a:t>
            </a:r>
            <a:r>
              <a:rPr lang="en-US" altLang="en-US" sz="1600" dirty="0" smtClean="0">
                <a:solidFill>
                  <a:srgbClr val="FFFFFF"/>
                </a:solidFill>
                <a:latin typeface="Verdana" pitchFamily="34" charset="0"/>
              </a:rPr>
              <a:t>(39)</a:t>
            </a:r>
            <a:endParaRPr lang="en-US" sz="1600" dirty="0"/>
          </a:p>
        </p:txBody>
      </p:sp>
      <p:sp>
        <p:nvSpPr>
          <p:cNvPr id="4" name="TextBox 3"/>
          <p:cNvSpPr txBox="1"/>
          <p:nvPr/>
        </p:nvSpPr>
        <p:spPr>
          <a:xfrm>
            <a:off x="96838" y="502696"/>
            <a:ext cx="479971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chemeClr val="accent6"/>
                </a:solidFill>
              </a:rPr>
              <a:t>d) The FSB bottleneck in SMP configurations </a:t>
            </a:r>
            <a:endParaRPr lang="en-US" b="1" dirty="0">
              <a:solidFill>
                <a:schemeClr val="accent6"/>
              </a:solidFill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303213" y="936065"/>
            <a:ext cx="8866594" cy="7386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>
                <a:solidFill>
                  <a:srgbClr val="0070C0"/>
                </a:solidFill>
              </a:rPr>
              <a:t>In early SMP configurations </a:t>
            </a:r>
            <a:r>
              <a:rPr lang="en-US" dirty="0" smtClean="0"/>
              <a:t>(e.g. in first Pentium 4 based single core (SC) Xeon based systems)</a:t>
            </a:r>
          </a:p>
          <a:p>
            <a:r>
              <a:rPr lang="en-US" dirty="0"/>
              <a:t> </a:t>
            </a:r>
            <a:r>
              <a:rPr lang="en-US" dirty="0" smtClean="0"/>
              <a:t> there is a </a:t>
            </a:r>
            <a:r>
              <a:rPr lang="en-US" dirty="0" smtClean="0">
                <a:solidFill>
                  <a:srgbClr val="0070C0"/>
                </a:solidFill>
              </a:rPr>
              <a:t>single FSB </a:t>
            </a:r>
            <a:r>
              <a:rPr lang="en-US" dirty="0" smtClean="0"/>
              <a:t>that interconnects the four processors with the NB (Northbridge),</a:t>
            </a:r>
          </a:p>
          <a:p>
            <a:r>
              <a:rPr lang="en-US" dirty="0"/>
              <a:t> </a:t>
            </a:r>
            <a:r>
              <a:rPr lang="en-US" dirty="0" smtClean="0"/>
              <a:t>  as seen.</a:t>
            </a:r>
            <a:endParaRPr lang="en-US" dirty="0"/>
          </a:p>
        </p:txBody>
      </p:sp>
      <p:cxnSp>
        <p:nvCxnSpPr>
          <p:cNvPr id="6" name="Egyenes összekötő 10"/>
          <p:cNvCxnSpPr/>
          <p:nvPr/>
        </p:nvCxnSpPr>
        <p:spPr>
          <a:xfrm rot="5400000" flipH="1" flipV="1">
            <a:off x="2736056" y="2465622"/>
            <a:ext cx="360363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Téglalap 3"/>
          <p:cNvSpPr>
            <a:spLocks noChangeArrowheads="1"/>
          </p:cNvSpPr>
          <p:nvPr/>
        </p:nvSpPr>
        <p:spPr bwMode="auto">
          <a:xfrm>
            <a:off x="2484438" y="1709178"/>
            <a:ext cx="863600" cy="647700"/>
          </a:xfrm>
          <a:prstGeom prst="rect">
            <a:avLst/>
          </a:prstGeom>
          <a:solidFill>
            <a:srgbClr val="33CC3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hu-HU" sz="1100" dirty="0" err="1">
                <a:solidFill>
                  <a:schemeClr val="bg1"/>
                </a:solidFill>
                <a:cs typeface="+mn-cs"/>
              </a:rPr>
              <a:t>Xeon</a:t>
            </a:r>
            <a:r>
              <a:rPr lang="hu-HU" sz="1100" dirty="0">
                <a:solidFill>
                  <a:schemeClr val="bg1"/>
                </a:solidFill>
                <a:cs typeface="+mn-cs"/>
              </a:rPr>
              <a:t> MP</a:t>
            </a:r>
            <a:r>
              <a:rPr lang="hu-HU" sz="1100" baseline="30000" dirty="0">
                <a:solidFill>
                  <a:schemeClr val="bg1"/>
                </a:solidFill>
                <a:cs typeface="+mn-cs"/>
              </a:rPr>
              <a:t>1</a:t>
            </a: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hu-HU" sz="1100" dirty="0">
                <a:solidFill>
                  <a:schemeClr val="bg1"/>
                </a:solidFill>
                <a:cs typeface="+mn-cs"/>
              </a:rPr>
              <a:t>SC</a:t>
            </a:r>
          </a:p>
        </p:txBody>
      </p:sp>
      <p:sp>
        <p:nvSpPr>
          <p:cNvPr id="8" name="Téglalap 6"/>
          <p:cNvSpPr>
            <a:spLocks noChangeArrowheads="1"/>
          </p:cNvSpPr>
          <p:nvPr/>
        </p:nvSpPr>
        <p:spPr bwMode="auto">
          <a:xfrm>
            <a:off x="3563938" y="1709178"/>
            <a:ext cx="863600" cy="647700"/>
          </a:xfrm>
          <a:prstGeom prst="rect">
            <a:avLst/>
          </a:prstGeom>
          <a:solidFill>
            <a:srgbClr val="33CC3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hu-HU" sz="1100" dirty="0" err="1">
                <a:solidFill>
                  <a:schemeClr val="bg1"/>
                </a:solidFill>
                <a:cs typeface="+mn-cs"/>
              </a:rPr>
              <a:t>Xeon</a:t>
            </a:r>
            <a:r>
              <a:rPr lang="hu-HU" sz="1100" dirty="0">
                <a:solidFill>
                  <a:schemeClr val="bg1"/>
                </a:solidFill>
                <a:cs typeface="+mn-cs"/>
              </a:rPr>
              <a:t> MP</a:t>
            </a:r>
            <a:r>
              <a:rPr lang="hu-HU" sz="1100" baseline="30000" dirty="0">
                <a:solidFill>
                  <a:schemeClr val="bg1"/>
                </a:solidFill>
                <a:cs typeface="+mn-cs"/>
              </a:rPr>
              <a:t>1</a:t>
            </a: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hu-HU" sz="1100" dirty="0">
                <a:solidFill>
                  <a:schemeClr val="bg1"/>
                </a:solidFill>
                <a:cs typeface="+mn-cs"/>
              </a:rPr>
              <a:t>SC</a:t>
            </a:r>
          </a:p>
        </p:txBody>
      </p:sp>
      <p:cxnSp>
        <p:nvCxnSpPr>
          <p:cNvPr id="9" name="Egyenes összekötő 8"/>
          <p:cNvCxnSpPr/>
          <p:nvPr/>
        </p:nvCxnSpPr>
        <p:spPr>
          <a:xfrm>
            <a:off x="2916238" y="2645803"/>
            <a:ext cx="331152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Egyenes összekötő 12"/>
          <p:cNvCxnSpPr/>
          <p:nvPr/>
        </p:nvCxnSpPr>
        <p:spPr>
          <a:xfrm rot="16200000" flipV="1">
            <a:off x="3851275" y="2501341"/>
            <a:ext cx="28892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Egyenes összekötő 15"/>
          <p:cNvCxnSpPr/>
          <p:nvPr/>
        </p:nvCxnSpPr>
        <p:spPr>
          <a:xfrm rot="16200000" flipV="1">
            <a:off x="5003800" y="2501341"/>
            <a:ext cx="28892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Egyenes összekötő 16"/>
          <p:cNvCxnSpPr/>
          <p:nvPr/>
        </p:nvCxnSpPr>
        <p:spPr>
          <a:xfrm rot="16200000" flipV="1">
            <a:off x="6083300" y="2501341"/>
            <a:ext cx="28892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Egyenes összekötő 19"/>
          <p:cNvCxnSpPr>
            <a:stCxn id="30" idx="0"/>
          </p:cNvCxnSpPr>
          <p:nvPr/>
        </p:nvCxnSpPr>
        <p:spPr>
          <a:xfrm rot="16200000" flipV="1">
            <a:off x="4401344" y="2816459"/>
            <a:ext cx="341312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Egyenes összekötő 22"/>
          <p:cNvCxnSpPr/>
          <p:nvPr/>
        </p:nvCxnSpPr>
        <p:spPr>
          <a:xfrm rot="16200000" flipV="1">
            <a:off x="4356100" y="3777690"/>
            <a:ext cx="4318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Egyenes összekötő 25"/>
          <p:cNvCxnSpPr/>
          <p:nvPr/>
        </p:nvCxnSpPr>
        <p:spPr>
          <a:xfrm rot="10800000">
            <a:off x="5260975" y="3123640"/>
            <a:ext cx="647700" cy="0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" name="Téglalap 27"/>
          <p:cNvSpPr/>
          <p:nvPr/>
        </p:nvSpPr>
        <p:spPr>
          <a:xfrm>
            <a:off x="5607050" y="3012515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sp>
        <p:nvSpPr>
          <p:cNvPr id="17" name="Téglalap 28"/>
          <p:cNvSpPr/>
          <p:nvPr/>
        </p:nvSpPr>
        <p:spPr>
          <a:xfrm>
            <a:off x="5692775" y="3012515"/>
            <a:ext cx="46038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sp>
        <p:nvSpPr>
          <p:cNvPr id="18" name="Téglalap 29"/>
          <p:cNvSpPr/>
          <p:nvPr/>
        </p:nvSpPr>
        <p:spPr>
          <a:xfrm>
            <a:off x="5778500" y="3012515"/>
            <a:ext cx="46038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sp>
        <p:nvSpPr>
          <p:cNvPr id="19" name="Téglalap 30"/>
          <p:cNvSpPr/>
          <p:nvPr/>
        </p:nvSpPr>
        <p:spPr>
          <a:xfrm>
            <a:off x="5862638" y="3012515"/>
            <a:ext cx="46037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cxnSp>
        <p:nvCxnSpPr>
          <p:cNvPr id="20" name="Egyenes összekötő 32"/>
          <p:cNvCxnSpPr/>
          <p:nvPr/>
        </p:nvCxnSpPr>
        <p:spPr>
          <a:xfrm rot="10800000">
            <a:off x="5260975" y="3423678"/>
            <a:ext cx="647700" cy="0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églalap 33"/>
          <p:cNvSpPr/>
          <p:nvPr/>
        </p:nvSpPr>
        <p:spPr>
          <a:xfrm>
            <a:off x="5607050" y="3318903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sp>
        <p:nvSpPr>
          <p:cNvPr id="22" name="Téglalap 34"/>
          <p:cNvSpPr/>
          <p:nvPr/>
        </p:nvSpPr>
        <p:spPr>
          <a:xfrm>
            <a:off x="5692775" y="3318903"/>
            <a:ext cx="46038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sp>
        <p:nvSpPr>
          <p:cNvPr id="23" name="Téglalap 35"/>
          <p:cNvSpPr/>
          <p:nvPr/>
        </p:nvSpPr>
        <p:spPr>
          <a:xfrm>
            <a:off x="5778500" y="3318903"/>
            <a:ext cx="46038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sp>
        <p:nvSpPr>
          <p:cNvPr id="24" name="Téglalap 36"/>
          <p:cNvSpPr/>
          <p:nvPr/>
        </p:nvSpPr>
        <p:spPr>
          <a:xfrm>
            <a:off x="5862638" y="3318903"/>
            <a:ext cx="46037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sp>
        <p:nvSpPr>
          <p:cNvPr id="25" name="Téglalap 53"/>
          <p:cNvSpPr/>
          <p:nvPr/>
        </p:nvSpPr>
        <p:spPr>
          <a:xfrm>
            <a:off x="3851275" y="3993590"/>
            <a:ext cx="1439863" cy="576263"/>
          </a:xfrm>
          <a:prstGeom prst="rect">
            <a:avLst/>
          </a:prstGeom>
          <a:solidFill>
            <a:schemeClr val="accent6">
              <a:lumMod val="7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100" dirty="0">
              <a:solidFill>
                <a:schemeClr val="bg1"/>
              </a:solidFill>
              <a:latin typeface="Verdana" pitchFamily="34" charset="0"/>
            </a:endParaRPr>
          </a:p>
        </p:txBody>
      </p:sp>
      <p:sp>
        <p:nvSpPr>
          <p:cNvPr id="26" name="Szövegdoboz 70"/>
          <p:cNvSpPr txBox="1">
            <a:spLocks noChangeArrowheads="1"/>
          </p:cNvSpPr>
          <p:nvPr/>
        </p:nvSpPr>
        <p:spPr bwMode="auto">
          <a:xfrm>
            <a:off x="4572000" y="2698190"/>
            <a:ext cx="433388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hu-HU" altLang="en-US" sz="1000" dirty="0">
                <a:latin typeface="Verdana" pitchFamily="34" charset="0"/>
              </a:rPr>
              <a:t>FSB</a:t>
            </a:r>
          </a:p>
        </p:txBody>
      </p:sp>
      <p:sp>
        <p:nvSpPr>
          <p:cNvPr id="27" name="Téglalap 58"/>
          <p:cNvSpPr>
            <a:spLocks noChangeArrowheads="1"/>
          </p:cNvSpPr>
          <p:nvPr/>
        </p:nvSpPr>
        <p:spPr bwMode="auto">
          <a:xfrm>
            <a:off x="4716463" y="1709178"/>
            <a:ext cx="863600" cy="647700"/>
          </a:xfrm>
          <a:prstGeom prst="rect">
            <a:avLst/>
          </a:prstGeom>
          <a:solidFill>
            <a:srgbClr val="33CC3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hu-HU" sz="1100" dirty="0" err="1">
                <a:solidFill>
                  <a:schemeClr val="bg1"/>
                </a:solidFill>
                <a:cs typeface="+mn-cs"/>
              </a:rPr>
              <a:t>Xeon</a:t>
            </a:r>
            <a:r>
              <a:rPr lang="hu-HU" sz="1100" dirty="0">
                <a:solidFill>
                  <a:schemeClr val="bg1"/>
                </a:solidFill>
                <a:cs typeface="+mn-cs"/>
              </a:rPr>
              <a:t> MP</a:t>
            </a:r>
            <a:r>
              <a:rPr lang="hu-HU" sz="1100" baseline="30000" dirty="0">
                <a:solidFill>
                  <a:schemeClr val="bg1"/>
                </a:solidFill>
                <a:cs typeface="+mn-cs"/>
              </a:rPr>
              <a:t>1</a:t>
            </a: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hu-HU" sz="1100" dirty="0">
                <a:solidFill>
                  <a:schemeClr val="bg1"/>
                </a:solidFill>
                <a:cs typeface="+mn-cs"/>
              </a:rPr>
              <a:t>SC</a:t>
            </a:r>
          </a:p>
        </p:txBody>
      </p:sp>
      <p:sp>
        <p:nvSpPr>
          <p:cNvPr id="28" name="Téglalap 59"/>
          <p:cNvSpPr>
            <a:spLocks noChangeArrowheads="1"/>
          </p:cNvSpPr>
          <p:nvPr/>
        </p:nvSpPr>
        <p:spPr bwMode="auto">
          <a:xfrm>
            <a:off x="5795963" y="1709178"/>
            <a:ext cx="863600" cy="647700"/>
          </a:xfrm>
          <a:prstGeom prst="rect">
            <a:avLst/>
          </a:prstGeom>
          <a:solidFill>
            <a:srgbClr val="33CC3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hu-HU" sz="1100" dirty="0" err="1">
                <a:solidFill>
                  <a:schemeClr val="bg1"/>
                </a:solidFill>
                <a:cs typeface="+mn-cs"/>
              </a:rPr>
              <a:t>Xeon</a:t>
            </a:r>
            <a:r>
              <a:rPr lang="hu-HU" sz="1100" dirty="0">
                <a:solidFill>
                  <a:schemeClr val="bg1"/>
                </a:solidFill>
                <a:cs typeface="+mn-cs"/>
              </a:rPr>
              <a:t> MP</a:t>
            </a:r>
            <a:r>
              <a:rPr lang="hu-HU" sz="1100" baseline="30000" dirty="0">
                <a:solidFill>
                  <a:schemeClr val="bg1"/>
                </a:solidFill>
                <a:cs typeface="+mn-cs"/>
              </a:rPr>
              <a:t>1</a:t>
            </a: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hu-HU" sz="1100" dirty="0">
                <a:solidFill>
                  <a:schemeClr val="bg1"/>
                </a:solidFill>
                <a:cs typeface="+mn-cs"/>
              </a:rPr>
              <a:t>SC</a:t>
            </a:r>
          </a:p>
        </p:txBody>
      </p:sp>
      <p:sp>
        <p:nvSpPr>
          <p:cNvPr id="29" name="Text Box 29"/>
          <p:cNvSpPr txBox="1">
            <a:spLocks noChangeArrowheads="1"/>
          </p:cNvSpPr>
          <p:nvPr/>
        </p:nvSpPr>
        <p:spPr bwMode="auto">
          <a:xfrm>
            <a:off x="4327525" y="4155515"/>
            <a:ext cx="497252" cy="2616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100" dirty="0" smtClean="0">
                <a:solidFill>
                  <a:schemeClr val="bg1"/>
                </a:solidFill>
                <a:latin typeface="Verdana" pitchFamily="34" charset="0"/>
              </a:rPr>
              <a:t> </a:t>
            </a:r>
            <a:r>
              <a:rPr lang="en-US" altLang="en-US" sz="1100" dirty="0">
                <a:solidFill>
                  <a:schemeClr val="bg1"/>
                </a:solidFill>
                <a:latin typeface="Verdana" pitchFamily="34" charset="0"/>
              </a:rPr>
              <a:t>ICH</a:t>
            </a:r>
          </a:p>
        </p:txBody>
      </p:sp>
      <p:sp>
        <p:nvSpPr>
          <p:cNvPr id="30" name="Téglalap 18"/>
          <p:cNvSpPr/>
          <p:nvPr/>
        </p:nvSpPr>
        <p:spPr>
          <a:xfrm>
            <a:off x="3852863" y="2987115"/>
            <a:ext cx="1439862" cy="576263"/>
          </a:xfrm>
          <a:prstGeom prst="rect">
            <a:avLst/>
          </a:prstGeom>
          <a:solidFill>
            <a:schemeClr val="tx2">
              <a:lumMod val="60000"/>
              <a:lumOff val="4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hu-HU" sz="1100" dirty="0" smtClean="0">
                <a:solidFill>
                  <a:schemeClr val="bg1"/>
                </a:solidFill>
                <a:latin typeface="Verdana" pitchFamily="34" charset="0"/>
              </a:rPr>
              <a:t>NB</a:t>
            </a:r>
            <a:endParaRPr lang="hu-HU" sz="1100" dirty="0">
              <a:solidFill>
                <a:schemeClr val="bg1"/>
              </a:solidFill>
              <a:latin typeface="Verdana" pitchFamily="34" charset="0"/>
            </a:endParaRPr>
          </a:p>
        </p:txBody>
      </p:sp>
      <p:sp>
        <p:nvSpPr>
          <p:cNvPr id="31" name="Text Box 41"/>
          <p:cNvSpPr txBox="1">
            <a:spLocks noChangeArrowheads="1"/>
          </p:cNvSpPr>
          <p:nvPr/>
        </p:nvSpPr>
        <p:spPr bwMode="auto">
          <a:xfrm>
            <a:off x="4537075" y="3660215"/>
            <a:ext cx="882650" cy="24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000">
                <a:latin typeface="Verdana" pitchFamily="34" charset="0"/>
              </a:rPr>
              <a:t>E.g. HI 1.5</a:t>
            </a:r>
          </a:p>
        </p:txBody>
      </p:sp>
      <p:sp>
        <p:nvSpPr>
          <p:cNvPr id="32" name="Text Box 42"/>
          <p:cNvSpPr txBox="1">
            <a:spLocks noChangeArrowheads="1"/>
          </p:cNvSpPr>
          <p:nvPr/>
        </p:nvSpPr>
        <p:spPr bwMode="auto">
          <a:xfrm>
            <a:off x="5559425" y="4193615"/>
            <a:ext cx="1235075" cy="24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000" dirty="0">
                <a:latin typeface="Verdana" pitchFamily="34" charset="0"/>
              </a:rPr>
              <a:t>HI 1.5 266 MB/s</a:t>
            </a:r>
          </a:p>
        </p:txBody>
      </p:sp>
      <p:sp>
        <p:nvSpPr>
          <p:cNvPr id="33" name="Text Box 44"/>
          <p:cNvSpPr txBox="1">
            <a:spLocks noChangeArrowheads="1"/>
          </p:cNvSpPr>
          <p:nvPr/>
        </p:nvSpPr>
        <p:spPr bwMode="auto">
          <a:xfrm>
            <a:off x="5446713" y="3649103"/>
            <a:ext cx="1366837" cy="24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000" dirty="0">
                <a:latin typeface="Verdana" pitchFamily="34" charset="0"/>
              </a:rPr>
              <a:t>E.g. DDR-200/266</a:t>
            </a:r>
          </a:p>
        </p:txBody>
      </p:sp>
      <p:sp>
        <p:nvSpPr>
          <p:cNvPr id="34" name="Text Box 46"/>
          <p:cNvSpPr txBox="1">
            <a:spLocks noChangeArrowheads="1"/>
          </p:cNvSpPr>
          <p:nvPr/>
        </p:nvSpPr>
        <p:spPr bwMode="auto">
          <a:xfrm>
            <a:off x="581025" y="4930215"/>
            <a:ext cx="8359775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 smtClean="0">
                <a:latin typeface="Verdana" pitchFamily="34" charset="0"/>
              </a:rPr>
              <a:t>Figure: Pentium </a:t>
            </a:r>
            <a:r>
              <a:rPr lang="en-US" altLang="en-US" sz="1400" dirty="0">
                <a:latin typeface="Verdana" pitchFamily="34" charset="0"/>
              </a:rPr>
              <a:t>4 MP aimed MP server platform (for single core processors)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4960372" y="2695961"/>
            <a:ext cx="1085554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000" dirty="0" smtClean="0"/>
              <a:t>E.g. 400 MT/s</a:t>
            </a:r>
            <a:endParaRPr lang="en-US" sz="1000" dirty="0"/>
          </a:p>
        </p:txBody>
      </p:sp>
      <p:sp>
        <p:nvSpPr>
          <p:cNvPr id="3" name="TextBox 2"/>
          <p:cNvSpPr txBox="1"/>
          <p:nvPr/>
        </p:nvSpPr>
        <p:spPr>
          <a:xfrm>
            <a:off x="190500" y="5406465"/>
            <a:ext cx="824488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/>
              <a:t>Bandwidth data on the Figure reveal that </a:t>
            </a:r>
            <a:r>
              <a:rPr lang="en-US" dirty="0" smtClean="0">
                <a:solidFill>
                  <a:srgbClr val="0070C0"/>
                </a:solidFill>
              </a:rPr>
              <a:t>the FSB limits the overall memory bandwidth.</a:t>
            </a:r>
            <a:endParaRPr lang="en-US" dirty="0">
              <a:solidFill>
                <a:srgbClr val="0070C0"/>
              </a:solidFill>
            </a:endParaRPr>
          </a:p>
        </p:txBody>
      </p:sp>
      <p:sp>
        <p:nvSpPr>
          <p:cNvPr id="38" name="Rounded Rectangle 37"/>
          <p:cNvSpPr/>
          <p:nvPr/>
        </p:nvSpPr>
        <p:spPr bwMode="auto">
          <a:xfrm>
            <a:off x="6261100" y="2514041"/>
            <a:ext cx="2590800" cy="1033462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1587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6261100" y="2710890"/>
            <a:ext cx="1249060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000" b="1" dirty="0" smtClean="0">
                <a:solidFill>
                  <a:srgbClr val="FF0000"/>
                </a:solidFill>
              </a:rPr>
              <a:t>Up to 3.2 GB/s</a:t>
            </a:r>
            <a:endParaRPr lang="en-US" sz="1000" b="1" dirty="0">
              <a:solidFill>
                <a:srgbClr val="FF0000"/>
              </a:solidFill>
            </a:endParaRPr>
          </a:p>
        </p:txBody>
      </p:sp>
      <p:sp>
        <p:nvSpPr>
          <p:cNvPr id="40" name="TextBox 39"/>
          <p:cNvSpPr txBox="1"/>
          <p:nvPr/>
        </p:nvSpPr>
        <p:spPr>
          <a:xfrm>
            <a:off x="6261100" y="3155390"/>
            <a:ext cx="2478564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000" b="1" dirty="0" smtClean="0">
                <a:solidFill>
                  <a:srgbClr val="FF0000"/>
                </a:solidFill>
              </a:rPr>
              <a:t>Up to 2 x 8 x 0.266 = 4.26 GB/s</a:t>
            </a:r>
            <a:endParaRPr lang="en-US" sz="1000" b="1" dirty="0">
              <a:solidFill>
                <a:srgbClr val="FF0000"/>
              </a:solidFill>
            </a:endParaRPr>
          </a:p>
        </p:txBody>
      </p:sp>
      <p:sp>
        <p:nvSpPr>
          <p:cNvPr id="41" name="TextBox 40"/>
          <p:cNvSpPr txBox="1"/>
          <p:nvPr/>
        </p:nvSpPr>
        <p:spPr>
          <a:xfrm>
            <a:off x="8814338" y="6534345"/>
            <a:ext cx="34817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>
                <a:solidFill>
                  <a:srgbClr val="FF0000"/>
                </a:solidFill>
                <a:latin typeface="+mj-lt"/>
              </a:rPr>
              <a:t>*</a:t>
            </a:r>
          </a:p>
        </p:txBody>
      </p:sp>
    </p:spTree>
    <p:extLst>
      <p:ext uri="{BB962C8B-B14F-4D97-AF65-F5344CB8AC3E}">
        <p14:creationId xmlns:p14="http://schemas.microsoft.com/office/powerpoint/2010/main" val="324076840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182F76"/>
            </a:gs>
            <a:gs pos="100000">
              <a:srgbClr val="3366FF"/>
            </a:gs>
          </a:gsLst>
          <a:lin ang="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171" name="AutoShape 3"/>
          <p:cNvSpPr>
            <a:spLocks noChangeArrowheads="1"/>
          </p:cNvSpPr>
          <p:nvPr/>
        </p:nvSpPr>
        <p:spPr bwMode="auto">
          <a:xfrm>
            <a:off x="381000" y="981075"/>
            <a:ext cx="8532813" cy="504825"/>
          </a:xfrm>
          <a:prstGeom prst="roundRect">
            <a:avLst>
              <a:gd name="adj" fmla="val 0"/>
            </a:avLst>
          </a:prstGeom>
          <a:solidFill>
            <a:srgbClr val="000080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900" dirty="0">
                <a:solidFill>
                  <a:srgbClr val="FFFFFF"/>
                </a:solidFill>
                <a:latin typeface="Verdana" pitchFamily="34" charset="0"/>
              </a:rPr>
              <a:t>1</a:t>
            </a:r>
            <a:r>
              <a:rPr lang="hu-HU" altLang="en-US" sz="1900" dirty="0">
                <a:solidFill>
                  <a:srgbClr val="FFFFFF"/>
                </a:solidFill>
                <a:latin typeface="Verdana" pitchFamily="34" charset="0"/>
              </a:rPr>
              <a:t>.</a:t>
            </a:r>
            <a:r>
              <a:rPr lang="en-US" altLang="en-US" sz="1900" dirty="0">
                <a:solidFill>
                  <a:srgbClr val="FFFFFF"/>
                </a:solidFill>
                <a:latin typeface="Verdana" pitchFamily="34" charset="0"/>
              </a:rPr>
              <a:t>2</a:t>
            </a:r>
            <a:r>
              <a:rPr lang="hu-HU" altLang="en-US" sz="1900" dirty="0">
                <a:solidFill>
                  <a:srgbClr val="FFFFFF"/>
                </a:solidFill>
                <a:latin typeface="Verdana" pitchFamily="34" charset="0"/>
              </a:rPr>
              <a:t> </a:t>
            </a:r>
            <a:r>
              <a:rPr lang="en-US" altLang="en-US" sz="1900" dirty="0">
                <a:solidFill>
                  <a:srgbClr val="FFFFFF"/>
                </a:solidFill>
                <a:latin typeface="Verdana" pitchFamily="34" charset="0"/>
              </a:rPr>
              <a:t>The platform concept </a:t>
            </a:r>
          </a:p>
        </p:txBody>
      </p:sp>
    </p:spTree>
    <p:extLst>
      <p:ext uri="{BB962C8B-B14F-4D97-AF65-F5344CB8AC3E}">
        <p14:creationId xmlns:p14="http://schemas.microsoft.com/office/powerpoint/2010/main" val="170391540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sz="1600" dirty="0">
                <a:solidFill>
                  <a:srgbClr val="FFFFFF"/>
                </a:solidFill>
                <a:latin typeface="Verdana" pitchFamily="34" charset="0"/>
              </a:rPr>
              <a:t>2.2 The memory bandwidth bottleneck and its resolution </a:t>
            </a:r>
            <a:r>
              <a:rPr lang="en-US" altLang="en-US" sz="1600" dirty="0" smtClean="0">
                <a:solidFill>
                  <a:srgbClr val="FFFFFF"/>
                </a:solidFill>
                <a:latin typeface="Verdana" pitchFamily="34" charset="0"/>
              </a:rPr>
              <a:t>(40)</a:t>
            </a:r>
            <a:endParaRPr lang="en-US" sz="1600" dirty="0"/>
          </a:p>
        </p:txBody>
      </p:sp>
      <p:sp>
        <p:nvSpPr>
          <p:cNvPr id="4" name="TextBox 3"/>
          <p:cNvSpPr txBox="1"/>
          <p:nvPr/>
        </p:nvSpPr>
        <p:spPr>
          <a:xfrm>
            <a:off x="214313" y="880521"/>
            <a:ext cx="8856655" cy="100540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/>
              <a:t>Obviously</a:t>
            </a:r>
            <a:r>
              <a:rPr lang="en-US" dirty="0" smtClean="0">
                <a:solidFill>
                  <a:srgbClr val="0070C0"/>
                </a:solidFill>
              </a:rPr>
              <a:t>, in SMP configurations with higher core count and memory speeds, a single FSB </a:t>
            </a:r>
          </a:p>
          <a:p>
            <a:pPr>
              <a:spcAft>
                <a:spcPts val="400"/>
              </a:spcAft>
            </a:pPr>
            <a:r>
              <a:rPr lang="en-US" dirty="0">
                <a:solidFill>
                  <a:srgbClr val="0070C0"/>
                </a:solidFill>
              </a:rPr>
              <a:t> </a:t>
            </a:r>
            <a:r>
              <a:rPr lang="en-US" dirty="0" smtClean="0">
                <a:solidFill>
                  <a:srgbClr val="0070C0"/>
                </a:solidFill>
              </a:rPr>
              <a:t>  may severely limit memory bandwidth and thus performance. </a:t>
            </a:r>
          </a:p>
          <a:p>
            <a:r>
              <a:rPr lang="en-US" dirty="0" smtClean="0"/>
              <a:t>This FSB caused bandwidth bottleneck may </a:t>
            </a:r>
            <a:r>
              <a:rPr lang="en-US" dirty="0" smtClean="0">
                <a:solidFill>
                  <a:srgbClr val="0070C0"/>
                </a:solidFill>
              </a:rPr>
              <a:t>resolved by using more than one FSB</a:t>
            </a:r>
            <a:r>
              <a:rPr lang="en-US" dirty="0" smtClean="0"/>
              <a:t>, as indicated</a:t>
            </a:r>
          </a:p>
          <a:p>
            <a:r>
              <a:rPr lang="en-US" dirty="0"/>
              <a:t> </a:t>
            </a:r>
            <a:r>
              <a:rPr lang="en-US" dirty="0" smtClean="0"/>
              <a:t> in the subsequent Figures.</a:t>
            </a:r>
            <a:endParaRPr lang="en-US" dirty="0"/>
          </a:p>
        </p:txBody>
      </p:sp>
      <p:sp>
        <p:nvSpPr>
          <p:cNvPr id="5" name="TextBox 4"/>
          <p:cNvSpPr txBox="1"/>
          <p:nvPr/>
        </p:nvSpPr>
        <p:spPr>
          <a:xfrm>
            <a:off x="84138" y="502696"/>
            <a:ext cx="557075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chemeClr val="accent6"/>
                </a:solidFill>
              </a:rPr>
              <a:t>Resolving the FSB bottleneck in </a:t>
            </a:r>
            <a:r>
              <a:rPr lang="en-US" b="1" dirty="0" err="1" smtClean="0">
                <a:solidFill>
                  <a:schemeClr val="accent6"/>
                </a:solidFill>
              </a:rPr>
              <a:t>SMP</a:t>
            </a:r>
            <a:r>
              <a:rPr lang="en-US" b="1" dirty="0" smtClean="0">
                <a:solidFill>
                  <a:schemeClr val="accent6"/>
                </a:solidFill>
              </a:rPr>
              <a:t> configurations </a:t>
            </a:r>
            <a:endParaRPr lang="en-US" b="1" dirty="0">
              <a:solidFill>
                <a:schemeClr val="accent6"/>
              </a:solidFill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8814338" y="6534345"/>
            <a:ext cx="34817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>
                <a:solidFill>
                  <a:srgbClr val="FF0000"/>
                </a:solidFill>
                <a:latin typeface="+mj-lt"/>
              </a:rPr>
              <a:t>*</a:t>
            </a:r>
          </a:p>
        </p:txBody>
      </p:sp>
    </p:spTree>
    <p:extLst>
      <p:ext uri="{BB962C8B-B14F-4D97-AF65-F5344CB8AC3E}">
        <p14:creationId xmlns:p14="http://schemas.microsoft.com/office/powerpoint/2010/main" val="395983425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290818" name="Egyenes összekötő 10"/>
          <p:cNvCxnSpPr>
            <a:cxnSpLocks noChangeShapeType="1"/>
          </p:cNvCxnSpPr>
          <p:nvPr/>
        </p:nvCxnSpPr>
        <p:spPr bwMode="auto">
          <a:xfrm flipV="1">
            <a:off x="554038" y="2183840"/>
            <a:ext cx="0" cy="360363"/>
          </a:xfrm>
          <a:prstGeom prst="line">
            <a:avLst/>
          </a:prstGeom>
          <a:noFill/>
          <a:ln w="952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4" name="Téglalap 3"/>
          <p:cNvSpPr>
            <a:spLocks noChangeArrowheads="1"/>
          </p:cNvSpPr>
          <p:nvPr/>
        </p:nvSpPr>
        <p:spPr bwMode="auto">
          <a:xfrm>
            <a:off x="147638" y="1691715"/>
            <a:ext cx="863600" cy="571500"/>
          </a:xfrm>
          <a:prstGeom prst="rect">
            <a:avLst/>
          </a:prstGeom>
          <a:solidFill>
            <a:srgbClr val="33CC3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hu-HU" sz="1100" dirty="0" err="1">
                <a:solidFill>
                  <a:srgbClr val="FFFFFF"/>
                </a:solidFill>
              </a:rPr>
              <a:t>Xeon</a:t>
            </a:r>
            <a:r>
              <a:rPr lang="hu-HU" sz="1100" dirty="0">
                <a:solidFill>
                  <a:srgbClr val="FFFFFF"/>
                </a:solidFill>
              </a:rPr>
              <a:t> MP</a:t>
            </a:r>
            <a:r>
              <a:rPr lang="hu-HU" sz="1100" baseline="30000" dirty="0">
                <a:solidFill>
                  <a:srgbClr val="FFFFFF"/>
                </a:solidFill>
              </a:rPr>
              <a:t>1</a:t>
            </a: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hu-HU" sz="1100" dirty="0">
                <a:solidFill>
                  <a:srgbClr val="FFFFFF"/>
                </a:solidFill>
              </a:rPr>
              <a:t>SC</a:t>
            </a:r>
          </a:p>
        </p:txBody>
      </p:sp>
      <p:sp>
        <p:nvSpPr>
          <p:cNvPr id="7" name="Téglalap 6"/>
          <p:cNvSpPr>
            <a:spLocks noChangeArrowheads="1"/>
          </p:cNvSpPr>
          <p:nvPr/>
        </p:nvSpPr>
        <p:spPr bwMode="auto">
          <a:xfrm>
            <a:off x="1125538" y="1691715"/>
            <a:ext cx="863600" cy="571500"/>
          </a:xfrm>
          <a:prstGeom prst="rect">
            <a:avLst/>
          </a:prstGeom>
          <a:solidFill>
            <a:srgbClr val="33CC3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hu-HU" sz="1100" dirty="0" err="1">
                <a:solidFill>
                  <a:srgbClr val="FFFFFF"/>
                </a:solidFill>
              </a:rPr>
              <a:t>Xeon</a:t>
            </a:r>
            <a:r>
              <a:rPr lang="hu-HU" sz="1100" dirty="0">
                <a:solidFill>
                  <a:srgbClr val="FFFFFF"/>
                </a:solidFill>
              </a:rPr>
              <a:t> MP</a:t>
            </a:r>
            <a:r>
              <a:rPr lang="hu-HU" sz="1100" baseline="30000" dirty="0">
                <a:solidFill>
                  <a:srgbClr val="FFFFFF"/>
                </a:solidFill>
              </a:rPr>
              <a:t>1</a:t>
            </a: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hu-HU" sz="1100" dirty="0">
                <a:solidFill>
                  <a:srgbClr val="FFFFFF"/>
                </a:solidFill>
              </a:rPr>
              <a:t>SC</a:t>
            </a:r>
          </a:p>
        </p:txBody>
      </p:sp>
      <p:cxnSp>
        <p:nvCxnSpPr>
          <p:cNvPr id="9" name="Egyenes összekötő 8"/>
          <p:cNvCxnSpPr/>
          <p:nvPr/>
        </p:nvCxnSpPr>
        <p:spPr>
          <a:xfrm>
            <a:off x="547688" y="2529915"/>
            <a:ext cx="3013075" cy="158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0822" name="Egyenes összekötő 12"/>
          <p:cNvCxnSpPr>
            <a:cxnSpLocks noChangeShapeType="1"/>
          </p:cNvCxnSpPr>
          <p:nvPr/>
        </p:nvCxnSpPr>
        <p:spPr bwMode="auto">
          <a:xfrm flipV="1">
            <a:off x="1506538" y="2255278"/>
            <a:ext cx="0" cy="288925"/>
          </a:xfrm>
          <a:prstGeom prst="line">
            <a:avLst/>
          </a:prstGeom>
          <a:noFill/>
          <a:ln w="952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90823" name="Egyenes összekötő 15"/>
          <p:cNvCxnSpPr>
            <a:cxnSpLocks noChangeShapeType="1"/>
          </p:cNvCxnSpPr>
          <p:nvPr/>
        </p:nvCxnSpPr>
        <p:spPr bwMode="auto">
          <a:xfrm flipV="1">
            <a:off x="2570163" y="2255278"/>
            <a:ext cx="0" cy="288925"/>
          </a:xfrm>
          <a:prstGeom prst="line">
            <a:avLst/>
          </a:prstGeom>
          <a:noFill/>
          <a:ln w="952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90824" name="Egyenes összekötő 16"/>
          <p:cNvCxnSpPr>
            <a:cxnSpLocks noChangeShapeType="1"/>
          </p:cNvCxnSpPr>
          <p:nvPr/>
        </p:nvCxnSpPr>
        <p:spPr bwMode="auto">
          <a:xfrm flipV="1">
            <a:off x="3548063" y="2255278"/>
            <a:ext cx="0" cy="288925"/>
          </a:xfrm>
          <a:prstGeom prst="line">
            <a:avLst/>
          </a:prstGeom>
          <a:noFill/>
          <a:ln w="952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90825" name="Egyenes összekötő 19"/>
          <p:cNvCxnSpPr>
            <a:cxnSpLocks noChangeShapeType="1"/>
          </p:cNvCxnSpPr>
          <p:nvPr/>
        </p:nvCxnSpPr>
        <p:spPr bwMode="auto">
          <a:xfrm flipV="1">
            <a:off x="2082800" y="2544203"/>
            <a:ext cx="0" cy="341312"/>
          </a:xfrm>
          <a:prstGeom prst="line">
            <a:avLst/>
          </a:prstGeom>
          <a:noFill/>
          <a:ln w="952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90826" name="Egyenes összekötő 22"/>
          <p:cNvCxnSpPr>
            <a:cxnSpLocks noChangeShapeType="1"/>
          </p:cNvCxnSpPr>
          <p:nvPr/>
        </p:nvCxnSpPr>
        <p:spPr bwMode="auto">
          <a:xfrm flipV="1">
            <a:off x="2082800" y="3434790"/>
            <a:ext cx="0" cy="431800"/>
          </a:xfrm>
          <a:prstGeom prst="line">
            <a:avLst/>
          </a:prstGeom>
          <a:noFill/>
          <a:ln w="952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90827" name="Egyenes összekötő 25"/>
          <p:cNvCxnSpPr>
            <a:cxnSpLocks noChangeShapeType="1"/>
          </p:cNvCxnSpPr>
          <p:nvPr/>
        </p:nvCxnSpPr>
        <p:spPr bwMode="auto">
          <a:xfrm flipH="1">
            <a:off x="2771775" y="2996640"/>
            <a:ext cx="647700" cy="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28" name="Téglalap 27"/>
          <p:cNvSpPr/>
          <p:nvPr/>
        </p:nvSpPr>
        <p:spPr>
          <a:xfrm>
            <a:off x="3117850" y="2885515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29" name="Téglalap 28"/>
          <p:cNvSpPr/>
          <p:nvPr/>
        </p:nvSpPr>
        <p:spPr>
          <a:xfrm>
            <a:off x="3203575" y="2885515"/>
            <a:ext cx="46038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30" name="Téglalap 29"/>
          <p:cNvSpPr/>
          <p:nvPr/>
        </p:nvSpPr>
        <p:spPr>
          <a:xfrm>
            <a:off x="3289300" y="2885515"/>
            <a:ext cx="46038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31" name="Téglalap 30"/>
          <p:cNvSpPr/>
          <p:nvPr/>
        </p:nvSpPr>
        <p:spPr>
          <a:xfrm>
            <a:off x="3373438" y="2885515"/>
            <a:ext cx="46037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cxnSp>
        <p:nvCxnSpPr>
          <p:cNvPr id="290832" name="Egyenes összekötő 32"/>
          <p:cNvCxnSpPr>
            <a:cxnSpLocks noChangeShapeType="1"/>
          </p:cNvCxnSpPr>
          <p:nvPr/>
        </p:nvCxnSpPr>
        <p:spPr bwMode="auto">
          <a:xfrm flipH="1">
            <a:off x="2771775" y="3296678"/>
            <a:ext cx="647700" cy="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34" name="Téglalap 33"/>
          <p:cNvSpPr/>
          <p:nvPr/>
        </p:nvSpPr>
        <p:spPr>
          <a:xfrm>
            <a:off x="3117850" y="3191903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35" name="Téglalap 34"/>
          <p:cNvSpPr/>
          <p:nvPr/>
        </p:nvSpPr>
        <p:spPr>
          <a:xfrm>
            <a:off x="3203575" y="3191903"/>
            <a:ext cx="46038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36" name="Téglalap 35"/>
          <p:cNvSpPr/>
          <p:nvPr/>
        </p:nvSpPr>
        <p:spPr>
          <a:xfrm>
            <a:off x="3289300" y="3191903"/>
            <a:ext cx="46038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37" name="Téglalap 36"/>
          <p:cNvSpPr/>
          <p:nvPr/>
        </p:nvSpPr>
        <p:spPr>
          <a:xfrm>
            <a:off x="3373438" y="3191903"/>
            <a:ext cx="46037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54" name="Téglalap 53"/>
          <p:cNvSpPr/>
          <p:nvPr/>
        </p:nvSpPr>
        <p:spPr>
          <a:xfrm>
            <a:off x="1362075" y="3815790"/>
            <a:ext cx="1439863" cy="576263"/>
          </a:xfrm>
          <a:prstGeom prst="rect">
            <a:avLst/>
          </a:prstGeom>
          <a:solidFill>
            <a:schemeClr val="accent6">
              <a:lumMod val="7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100" dirty="0">
              <a:solidFill>
                <a:srgbClr val="FFFFFF"/>
              </a:solidFill>
              <a:latin typeface="Verdana" pitchFamily="34" charset="0"/>
            </a:endParaRPr>
          </a:p>
        </p:txBody>
      </p:sp>
      <p:sp>
        <p:nvSpPr>
          <p:cNvPr id="290838" name="Szövegdoboz 70"/>
          <p:cNvSpPr txBox="1">
            <a:spLocks noChangeArrowheads="1"/>
          </p:cNvSpPr>
          <p:nvPr/>
        </p:nvSpPr>
        <p:spPr bwMode="auto">
          <a:xfrm>
            <a:off x="2069716" y="2596590"/>
            <a:ext cx="1196161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hu-HU" altLang="en-US" sz="1000" dirty="0" smtClean="0">
                <a:solidFill>
                  <a:srgbClr val="000000"/>
                </a:solidFill>
                <a:latin typeface="Verdana" pitchFamily="34" charset="0"/>
              </a:rPr>
              <a:t>FSB</a:t>
            </a:r>
            <a:r>
              <a:rPr lang="en-US" altLang="en-US" sz="1000" dirty="0" smtClean="0">
                <a:solidFill>
                  <a:srgbClr val="000000"/>
                </a:solidFill>
                <a:latin typeface="Verdana" pitchFamily="34" charset="0"/>
              </a:rPr>
              <a:t> (400 MT/s)</a:t>
            </a:r>
            <a:endParaRPr lang="hu-HU" altLang="en-US" sz="1000" dirty="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59" name="Téglalap 58"/>
          <p:cNvSpPr>
            <a:spLocks noChangeArrowheads="1"/>
          </p:cNvSpPr>
          <p:nvPr/>
        </p:nvSpPr>
        <p:spPr bwMode="auto">
          <a:xfrm>
            <a:off x="2112963" y="1691715"/>
            <a:ext cx="863600" cy="571500"/>
          </a:xfrm>
          <a:prstGeom prst="rect">
            <a:avLst/>
          </a:prstGeom>
          <a:solidFill>
            <a:srgbClr val="33CC3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hu-HU" sz="1100" dirty="0" err="1">
                <a:solidFill>
                  <a:srgbClr val="FFFFFF"/>
                </a:solidFill>
              </a:rPr>
              <a:t>Xeon</a:t>
            </a:r>
            <a:r>
              <a:rPr lang="hu-HU" sz="1100" dirty="0">
                <a:solidFill>
                  <a:srgbClr val="FFFFFF"/>
                </a:solidFill>
              </a:rPr>
              <a:t> MP</a:t>
            </a:r>
            <a:r>
              <a:rPr lang="hu-HU" sz="1100" baseline="30000" dirty="0">
                <a:solidFill>
                  <a:srgbClr val="FFFFFF"/>
                </a:solidFill>
              </a:rPr>
              <a:t>1</a:t>
            </a: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hu-HU" sz="1100" dirty="0">
                <a:solidFill>
                  <a:srgbClr val="FFFFFF"/>
                </a:solidFill>
              </a:rPr>
              <a:t>SC</a:t>
            </a:r>
          </a:p>
        </p:txBody>
      </p:sp>
      <p:sp>
        <p:nvSpPr>
          <p:cNvPr id="60" name="Téglalap 59"/>
          <p:cNvSpPr>
            <a:spLocks noChangeArrowheads="1"/>
          </p:cNvSpPr>
          <p:nvPr/>
        </p:nvSpPr>
        <p:spPr bwMode="auto">
          <a:xfrm>
            <a:off x="3090863" y="1691715"/>
            <a:ext cx="863600" cy="571500"/>
          </a:xfrm>
          <a:prstGeom prst="rect">
            <a:avLst/>
          </a:prstGeom>
          <a:solidFill>
            <a:srgbClr val="33CC3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hu-HU" sz="1100" dirty="0" err="1">
                <a:solidFill>
                  <a:srgbClr val="FFFFFF"/>
                </a:solidFill>
              </a:rPr>
              <a:t>Xeon</a:t>
            </a:r>
            <a:r>
              <a:rPr lang="hu-HU" sz="1100" dirty="0">
                <a:solidFill>
                  <a:srgbClr val="FFFFFF"/>
                </a:solidFill>
              </a:rPr>
              <a:t> MP</a:t>
            </a:r>
            <a:r>
              <a:rPr lang="hu-HU" sz="1100" baseline="30000" dirty="0">
                <a:solidFill>
                  <a:srgbClr val="FFFFFF"/>
                </a:solidFill>
              </a:rPr>
              <a:t>1</a:t>
            </a: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hu-HU" sz="1100" dirty="0">
                <a:solidFill>
                  <a:srgbClr val="FFFFFF"/>
                </a:solidFill>
              </a:rPr>
              <a:t>SC</a:t>
            </a:r>
          </a:p>
        </p:txBody>
      </p:sp>
      <p:sp>
        <p:nvSpPr>
          <p:cNvPr id="290841" name="Text Box 27"/>
          <p:cNvSpPr txBox="1">
            <a:spLocks noChangeArrowheads="1"/>
          </p:cNvSpPr>
          <p:nvPr/>
        </p:nvSpPr>
        <p:spPr bwMode="auto">
          <a:xfrm>
            <a:off x="1495425" y="3977715"/>
            <a:ext cx="1177925" cy="260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100">
                <a:solidFill>
                  <a:srgbClr val="FFFFFF"/>
                </a:solidFill>
                <a:latin typeface="Verdana" pitchFamily="34" charset="0"/>
              </a:rPr>
              <a:t>Preceding ICH</a:t>
            </a:r>
          </a:p>
        </p:txBody>
      </p:sp>
      <p:sp>
        <p:nvSpPr>
          <p:cNvPr id="19" name="Téglalap 18"/>
          <p:cNvSpPr/>
          <p:nvPr/>
        </p:nvSpPr>
        <p:spPr>
          <a:xfrm>
            <a:off x="1363663" y="2860115"/>
            <a:ext cx="1439862" cy="576263"/>
          </a:xfrm>
          <a:prstGeom prst="rect">
            <a:avLst/>
          </a:prstGeom>
          <a:solidFill>
            <a:schemeClr val="tx2">
              <a:lumMod val="60000"/>
              <a:lumOff val="4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hu-HU" sz="1100" dirty="0" err="1">
                <a:solidFill>
                  <a:srgbClr val="FFFFFF"/>
                </a:solidFill>
                <a:latin typeface="Verdana" pitchFamily="34" charset="0"/>
              </a:rPr>
              <a:t>Preceding</a:t>
            </a:r>
            <a:r>
              <a:rPr lang="hu-HU" sz="1100" dirty="0">
                <a:solidFill>
                  <a:srgbClr val="FFFFFF"/>
                </a:solidFill>
                <a:latin typeface="Verdana" pitchFamily="34" charset="0"/>
              </a:rPr>
              <a:t> </a:t>
            </a:r>
            <a:r>
              <a:rPr lang="hu-HU" sz="1100" dirty="0" err="1">
                <a:solidFill>
                  <a:srgbClr val="FFFFFF"/>
                </a:solidFill>
                <a:latin typeface="Verdana" pitchFamily="34" charset="0"/>
              </a:rPr>
              <a:t>NBs</a:t>
            </a:r>
            <a:endParaRPr lang="hu-HU" sz="1100" dirty="0">
              <a:solidFill>
                <a:srgbClr val="FFFFFF"/>
              </a:solidFill>
              <a:latin typeface="Verdana" pitchFamily="34" charset="0"/>
            </a:endParaRPr>
          </a:p>
        </p:txBody>
      </p:sp>
      <p:sp>
        <p:nvSpPr>
          <p:cNvPr id="290853" name="Text Box 39"/>
          <p:cNvSpPr txBox="1">
            <a:spLocks noChangeArrowheads="1"/>
          </p:cNvSpPr>
          <p:nvPr/>
        </p:nvSpPr>
        <p:spPr bwMode="auto">
          <a:xfrm>
            <a:off x="2047875" y="3533215"/>
            <a:ext cx="882650" cy="24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000">
                <a:solidFill>
                  <a:srgbClr val="000000"/>
                </a:solidFill>
                <a:latin typeface="Verdana" pitchFamily="34" charset="0"/>
              </a:rPr>
              <a:t>E.g. HI 1.5</a:t>
            </a:r>
          </a:p>
        </p:txBody>
      </p:sp>
      <p:sp>
        <p:nvSpPr>
          <p:cNvPr id="290854" name="Text Box 40"/>
          <p:cNvSpPr txBox="1">
            <a:spLocks noChangeArrowheads="1"/>
          </p:cNvSpPr>
          <p:nvPr/>
        </p:nvSpPr>
        <p:spPr bwMode="auto">
          <a:xfrm>
            <a:off x="3298825" y="4219015"/>
            <a:ext cx="1235075" cy="24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000">
                <a:solidFill>
                  <a:srgbClr val="000000"/>
                </a:solidFill>
                <a:latin typeface="Verdana" pitchFamily="34" charset="0"/>
              </a:rPr>
              <a:t>HI 1.5 266 MB/s</a:t>
            </a:r>
          </a:p>
        </p:txBody>
      </p:sp>
      <p:sp>
        <p:nvSpPr>
          <p:cNvPr id="290856" name="Text Box 42"/>
          <p:cNvSpPr txBox="1">
            <a:spLocks noChangeArrowheads="1"/>
          </p:cNvSpPr>
          <p:nvPr/>
        </p:nvSpPr>
        <p:spPr bwMode="auto">
          <a:xfrm>
            <a:off x="2957513" y="3522103"/>
            <a:ext cx="1366837" cy="24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000">
                <a:solidFill>
                  <a:srgbClr val="000000"/>
                </a:solidFill>
                <a:latin typeface="Verdana" pitchFamily="34" charset="0"/>
              </a:rPr>
              <a:t>E.g. DDR-200/266</a:t>
            </a:r>
          </a:p>
        </p:txBody>
      </p:sp>
      <p:sp>
        <p:nvSpPr>
          <p:cNvPr id="290900" name="Text Box 110"/>
          <p:cNvSpPr txBox="1">
            <a:spLocks noChangeArrowheads="1"/>
          </p:cNvSpPr>
          <p:nvPr/>
        </p:nvSpPr>
        <p:spPr bwMode="auto">
          <a:xfrm>
            <a:off x="5100079" y="4752415"/>
            <a:ext cx="3201517" cy="63863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 dirty="0">
                <a:solidFill>
                  <a:srgbClr val="000000"/>
                </a:solidFill>
                <a:latin typeface="Verdana" pitchFamily="34" charset="0"/>
              </a:rPr>
              <a:t>90 nm Pentium 4 Prescott MP aimed </a:t>
            </a:r>
          </a:p>
          <a:p>
            <a:pPr algn="ctr" eaLnBrk="1" hangingPunct="1">
              <a:spcBef>
                <a:spcPct val="0"/>
              </a:spcBef>
              <a:spcAft>
                <a:spcPts val="300"/>
              </a:spcAft>
              <a:buFontTx/>
              <a:buNone/>
            </a:pPr>
            <a:r>
              <a:rPr lang="en-US" altLang="en-US" sz="1100" dirty="0" err="1">
                <a:solidFill>
                  <a:srgbClr val="000000"/>
                </a:solidFill>
                <a:latin typeface="Verdana" pitchFamily="34" charset="0"/>
              </a:rPr>
              <a:t>Truland</a:t>
            </a:r>
            <a:r>
              <a:rPr lang="en-US" altLang="en-US" sz="1100" dirty="0">
                <a:solidFill>
                  <a:srgbClr val="000000"/>
                </a:solidFill>
                <a:latin typeface="Verdana" pitchFamily="34" charset="0"/>
              </a:rPr>
              <a:t> MP server platform (for up to 2 C</a:t>
            </a:r>
            <a:r>
              <a:rPr lang="en-US" altLang="en-US" sz="1100" dirty="0" smtClean="0">
                <a:solidFill>
                  <a:srgbClr val="000000"/>
                </a:solidFill>
                <a:latin typeface="Verdana" pitchFamily="34" charset="0"/>
              </a:rPr>
              <a:t>)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 dirty="0" smtClean="0">
                <a:solidFill>
                  <a:srgbClr val="000000"/>
                </a:solidFill>
                <a:latin typeface="Verdana" pitchFamily="34" charset="0"/>
              </a:rPr>
              <a:t>(200</a:t>
            </a:r>
            <a:r>
              <a:rPr lang="hu-HU" altLang="en-US" sz="1100" dirty="0" smtClean="0">
                <a:solidFill>
                  <a:srgbClr val="000000"/>
                </a:solidFill>
                <a:latin typeface="Verdana" pitchFamily="34" charset="0"/>
              </a:rPr>
              <a:t>5</a:t>
            </a:r>
            <a:r>
              <a:rPr lang="en-US" altLang="en-US" sz="1100" dirty="0" smtClean="0">
                <a:solidFill>
                  <a:srgbClr val="000000"/>
                </a:solidFill>
                <a:latin typeface="Verdana" pitchFamily="34" charset="0"/>
              </a:rPr>
              <a:t>)</a:t>
            </a:r>
            <a:endParaRPr lang="en-US" altLang="en-US" sz="1100" dirty="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290905" name="Text Box 115"/>
          <p:cNvSpPr txBox="1">
            <a:spLocks noChangeArrowheads="1"/>
          </p:cNvSpPr>
          <p:nvPr/>
        </p:nvSpPr>
        <p:spPr bwMode="auto">
          <a:xfrm>
            <a:off x="348690" y="4752415"/>
            <a:ext cx="3530134" cy="6258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 dirty="0">
                <a:solidFill>
                  <a:srgbClr val="000000"/>
                </a:solidFill>
                <a:latin typeface="Verdana" pitchFamily="34" charset="0"/>
              </a:rPr>
              <a:t>Previous Pentium 4 MP aimed</a:t>
            </a:r>
          </a:p>
          <a:p>
            <a:pPr algn="ctr" eaLnBrk="1" hangingPunct="1">
              <a:spcBef>
                <a:spcPct val="0"/>
              </a:spcBef>
              <a:spcAft>
                <a:spcPts val="200"/>
              </a:spcAft>
              <a:buFontTx/>
              <a:buNone/>
            </a:pPr>
            <a:r>
              <a:rPr lang="en-US" altLang="en-US" sz="1100" dirty="0">
                <a:solidFill>
                  <a:srgbClr val="000000"/>
                </a:solidFill>
                <a:latin typeface="Verdana" pitchFamily="34" charset="0"/>
              </a:rPr>
              <a:t>MP server platform (for single core processors</a:t>
            </a:r>
            <a:r>
              <a:rPr lang="en-US" altLang="en-US" sz="1100" dirty="0" smtClean="0">
                <a:solidFill>
                  <a:srgbClr val="000000"/>
                </a:solidFill>
                <a:latin typeface="Verdana" pitchFamily="34" charset="0"/>
              </a:rPr>
              <a:t>)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 dirty="0" smtClean="0">
                <a:solidFill>
                  <a:srgbClr val="000000"/>
                </a:solidFill>
                <a:latin typeface="Verdana" pitchFamily="34" charset="0"/>
              </a:rPr>
              <a:t>(2004 and before)</a:t>
            </a:r>
            <a:endParaRPr lang="en-US" altLang="en-US" sz="1100" dirty="0">
              <a:solidFill>
                <a:srgbClr val="000000"/>
              </a:solidFill>
              <a:latin typeface="Verdana" pitchFamily="34" charset="0"/>
            </a:endParaRPr>
          </a:p>
        </p:txBody>
      </p:sp>
      <p:grpSp>
        <p:nvGrpSpPr>
          <p:cNvPr id="2" name="Group 1"/>
          <p:cNvGrpSpPr/>
          <p:nvPr/>
        </p:nvGrpSpPr>
        <p:grpSpPr>
          <a:xfrm>
            <a:off x="4794250" y="2637865"/>
            <a:ext cx="4260850" cy="1752600"/>
            <a:chOff x="4794250" y="2705100"/>
            <a:chExt cx="4260850" cy="1752600"/>
          </a:xfrm>
        </p:grpSpPr>
        <p:cxnSp>
          <p:nvCxnSpPr>
            <p:cNvPr id="131" name="Egyenes összekötő 130"/>
            <p:cNvCxnSpPr/>
            <p:nvPr/>
          </p:nvCxnSpPr>
          <p:spPr>
            <a:xfrm rot="10800000" flipH="1" flipV="1">
              <a:off x="5826125" y="3444875"/>
              <a:ext cx="350838" cy="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2" name="Egyenes összekötő 131"/>
            <p:cNvCxnSpPr/>
            <p:nvPr/>
          </p:nvCxnSpPr>
          <p:spPr>
            <a:xfrm rot="10800000" flipH="1" flipV="1">
              <a:off x="5826125" y="3022600"/>
              <a:ext cx="350838" cy="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2" name="Téglalap 141"/>
            <p:cNvSpPr/>
            <p:nvPr/>
          </p:nvSpPr>
          <p:spPr>
            <a:xfrm>
              <a:off x="6161088" y="2941638"/>
              <a:ext cx="1439862" cy="576262"/>
            </a:xfrm>
            <a:prstGeom prst="rect">
              <a:avLst/>
            </a:prstGeom>
            <a:solidFill>
              <a:schemeClr val="tx2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>
                <a:defRPr/>
              </a:pPr>
              <a:r>
                <a:rPr lang="hu-HU" altLang="en-US" sz="1100" smtClean="0">
                  <a:solidFill>
                    <a:srgbClr val="FFFFFF"/>
                  </a:solidFill>
                  <a:latin typeface="Verdana" pitchFamily="34" charset="0"/>
                </a:rPr>
                <a:t>8500</a:t>
              </a:r>
              <a:r>
                <a:rPr lang="en-US" altLang="en-US" sz="1100" baseline="30000" smtClean="0">
                  <a:solidFill>
                    <a:srgbClr val="FFFFFF"/>
                  </a:solidFill>
                  <a:latin typeface="Verdana" pitchFamily="34" charset="0"/>
                </a:rPr>
                <a:t>1</a:t>
              </a:r>
              <a:r>
                <a:rPr lang="hu-HU" altLang="en-US" sz="1100" smtClean="0">
                  <a:solidFill>
                    <a:srgbClr val="FFFFFF"/>
                  </a:solidFill>
                  <a:latin typeface="Verdana" pitchFamily="34" charset="0"/>
                </a:rPr>
                <a:t>/8501</a:t>
              </a:r>
            </a:p>
          </p:txBody>
        </p:sp>
        <p:cxnSp>
          <p:nvCxnSpPr>
            <p:cNvPr id="143" name="Egyenes összekötő 142"/>
            <p:cNvCxnSpPr/>
            <p:nvPr/>
          </p:nvCxnSpPr>
          <p:spPr>
            <a:xfrm rot="5400000" flipH="1" flipV="1">
              <a:off x="6699250" y="3698875"/>
              <a:ext cx="363538" cy="1588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4" name="Téglalap 143"/>
            <p:cNvSpPr/>
            <p:nvPr/>
          </p:nvSpPr>
          <p:spPr>
            <a:xfrm>
              <a:off x="6161088" y="3881438"/>
              <a:ext cx="1439862" cy="576262"/>
            </a:xfrm>
            <a:prstGeom prst="rect">
              <a:avLst/>
            </a:prstGeom>
            <a:solidFill>
              <a:schemeClr val="accent6">
                <a:lumMod val="7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hu-HU" sz="1100" dirty="0">
                  <a:solidFill>
                    <a:srgbClr val="FFFFFF"/>
                  </a:solidFill>
                  <a:latin typeface="Verdana" pitchFamily="34" charset="0"/>
                </a:rPr>
                <a:t>ICH5</a:t>
              </a:r>
            </a:p>
          </p:txBody>
        </p:sp>
        <p:cxnSp>
          <p:nvCxnSpPr>
            <p:cNvPr id="146" name="Egyenes összekötő 145"/>
            <p:cNvCxnSpPr/>
            <p:nvPr/>
          </p:nvCxnSpPr>
          <p:spPr>
            <a:xfrm rot="10800000" flipH="1">
              <a:off x="4808538" y="2941638"/>
              <a:ext cx="647700" cy="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7" name="Téglalap 146"/>
            <p:cNvSpPr/>
            <p:nvPr/>
          </p:nvSpPr>
          <p:spPr>
            <a:xfrm flipH="1">
              <a:off x="5065713" y="2757488"/>
              <a:ext cx="44450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sp>
          <p:nvSpPr>
            <p:cNvPr id="148" name="Téglalap 147"/>
            <p:cNvSpPr/>
            <p:nvPr/>
          </p:nvSpPr>
          <p:spPr>
            <a:xfrm flipH="1">
              <a:off x="4978400" y="2757488"/>
              <a:ext cx="46038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sp>
          <p:nvSpPr>
            <p:cNvPr id="149" name="Téglalap 148"/>
            <p:cNvSpPr/>
            <p:nvPr/>
          </p:nvSpPr>
          <p:spPr>
            <a:xfrm flipH="1">
              <a:off x="4892675" y="2757488"/>
              <a:ext cx="46038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sp>
          <p:nvSpPr>
            <p:cNvPr id="150" name="Téglalap 149"/>
            <p:cNvSpPr/>
            <p:nvPr/>
          </p:nvSpPr>
          <p:spPr>
            <a:xfrm flipH="1">
              <a:off x="4795838" y="2757488"/>
              <a:ext cx="46037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cxnSp>
          <p:nvCxnSpPr>
            <p:cNvPr id="151" name="Egyenes összekötő 150"/>
            <p:cNvCxnSpPr/>
            <p:nvPr/>
          </p:nvCxnSpPr>
          <p:spPr>
            <a:xfrm rot="10800000" flipH="1">
              <a:off x="4808538" y="3111500"/>
              <a:ext cx="647700" cy="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2" name="Téglalap 151"/>
            <p:cNvSpPr/>
            <p:nvPr/>
          </p:nvSpPr>
          <p:spPr>
            <a:xfrm flipH="1">
              <a:off x="5065713" y="3005138"/>
              <a:ext cx="44450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sp>
          <p:nvSpPr>
            <p:cNvPr id="153" name="Téglalap 152"/>
            <p:cNvSpPr/>
            <p:nvPr/>
          </p:nvSpPr>
          <p:spPr>
            <a:xfrm flipH="1">
              <a:off x="4978400" y="3005138"/>
              <a:ext cx="46038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sp>
          <p:nvSpPr>
            <p:cNvPr id="154" name="Téglalap 153"/>
            <p:cNvSpPr/>
            <p:nvPr/>
          </p:nvSpPr>
          <p:spPr>
            <a:xfrm flipH="1">
              <a:off x="4892675" y="3005138"/>
              <a:ext cx="46038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sp>
          <p:nvSpPr>
            <p:cNvPr id="155" name="Téglalap 154"/>
            <p:cNvSpPr/>
            <p:nvPr/>
          </p:nvSpPr>
          <p:spPr>
            <a:xfrm flipH="1">
              <a:off x="4795838" y="2979738"/>
              <a:ext cx="46037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sp>
          <p:nvSpPr>
            <p:cNvPr id="156" name="Téglalap 155"/>
            <p:cNvSpPr/>
            <p:nvPr/>
          </p:nvSpPr>
          <p:spPr>
            <a:xfrm flipH="1">
              <a:off x="5313363" y="2878138"/>
              <a:ext cx="647700" cy="288925"/>
            </a:xfrm>
            <a:prstGeom prst="rect">
              <a:avLst/>
            </a:prstGeom>
            <a:solidFill>
              <a:schemeClr val="tx2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>
                <a:defRPr/>
              </a:pPr>
              <a:r>
                <a:rPr lang="hu-HU" altLang="en-US" sz="1100" smtClean="0">
                  <a:solidFill>
                    <a:srgbClr val="FFFFFF"/>
                  </a:solidFill>
                  <a:latin typeface="Verdana" pitchFamily="34" charset="0"/>
                </a:rPr>
                <a:t>XM</a:t>
              </a:r>
              <a:r>
                <a:rPr lang="en-US" altLang="en-US" sz="1100" smtClean="0">
                  <a:solidFill>
                    <a:srgbClr val="FFFFFF"/>
                  </a:solidFill>
                  <a:latin typeface="Verdana" pitchFamily="34" charset="0"/>
                </a:rPr>
                <a:t>B</a:t>
              </a:r>
              <a:endParaRPr lang="hu-HU" altLang="en-US" sz="1100" smtClean="0">
                <a:solidFill>
                  <a:srgbClr val="FFFFFF"/>
                </a:solidFill>
                <a:latin typeface="Verdana" pitchFamily="34" charset="0"/>
              </a:endParaRPr>
            </a:p>
          </p:txBody>
        </p:sp>
        <p:cxnSp>
          <p:nvCxnSpPr>
            <p:cNvPr id="157" name="Egyenes összekötő 156"/>
            <p:cNvCxnSpPr/>
            <p:nvPr/>
          </p:nvCxnSpPr>
          <p:spPr>
            <a:xfrm rot="10800000" flipH="1">
              <a:off x="4794250" y="3373438"/>
              <a:ext cx="647700" cy="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8" name="Téglalap 157"/>
            <p:cNvSpPr/>
            <p:nvPr/>
          </p:nvSpPr>
          <p:spPr>
            <a:xfrm flipH="1">
              <a:off x="5065713" y="3267075"/>
              <a:ext cx="44450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sp>
          <p:nvSpPr>
            <p:cNvPr id="159" name="Téglalap 158"/>
            <p:cNvSpPr/>
            <p:nvPr/>
          </p:nvSpPr>
          <p:spPr>
            <a:xfrm flipH="1">
              <a:off x="4978400" y="3267075"/>
              <a:ext cx="46038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sp>
          <p:nvSpPr>
            <p:cNvPr id="160" name="Téglalap 159"/>
            <p:cNvSpPr/>
            <p:nvPr/>
          </p:nvSpPr>
          <p:spPr>
            <a:xfrm flipH="1">
              <a:off x="4892675" y="3267075"/>
              <a:ext cx="46038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sp>
          <p:nvSpPr>
            <p:cNvPr id="161" name="Téglalap 160"/>
            <p:cNvSpPr/>
            <p:nvPr/>
          </p:nvSpPr>
          <p:spPr>
            <a:xfrm flipH="1">
              <a:off x="4795838" y="3241675"/>
              <a:ext cx="46037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cxnSp>
          <p:nvCxnSpPr>
            <p:cNvPr id="162" name="Egyenes összekötő 161"/>
            <p:cNvCxnSpPr/>
            <p:nvPr/>
          </p:nvCxnSpPr>
          <p:spPr>
            <a:xfrm rot="10800000" flipH="1">
              <a:off x="4808538" y="3546475"/>
              <a:ext cx="647700" cy="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63" name="Téglalap 162"/>
            <p:cNvSpPr/>
            <p:nvPr/>
          </p:nvSpPr>
          <p:spPr>
            <a:xfrm flipH="1">
              <a:off x="5065713" y="3517900"/>
              <a:ext cx="44450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sp>
          <p:nvSpPr>
            <p:cNvPr id="164" name="Téglalap 163"/>
            <p:cNvSpPr/>
            <p:nvPr/>
          </p:nvSpPr>
          <p:spPr>
            <a:xfrm flipH="1">
              <a:off x="4978400" y="3517900"/>
              <a:ext cx="46038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sp>
          <p:nvSpPr>
            <p:cNvPr id="165" name="Téglalap 164"/>
            <p:cNvSpPr/>
            <p:nvPr/>
          </p:nvSpPr>
          <p:spPr>
            <a:xfrm flipH="1">
              <a:off x="4892675" y="3517900"/>
              <a:ext cx="46038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sp>
          <p:nvSpPr>
            <p:cNvPr id="166" name="Téglalap 165"/>
            <p:cNvSpPr/>
            <p:nvPr/>
          </p:nvSpPr>
          <p:spPr>
            <a:xfrm flipH="1">
              <a:off x="4795838" y="3492500"/>
              <a:ext cx="46037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sp>
          <p:nvSpPr>
            <p:cNvPr id="167" name="Téglalap 166"/>
            <p:cNvSpPr/>
            <p:nvPr/>
          </p:nvSpPr>
          <p:spPr>
            <a:xfrm flipH="1">
              <a:off x="5313363" y="3302000"/>
              <a:ext cx="647700" cy="287338"/>
            </a:xfrm>
            <a:prstGeom prst="rect">
              <a:avLst/>
            </a:prstGeom>
            <a:solidFill>
              <a:schemeClr val="tx2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>
                <a:defRPr/>
              </a:pPr>
              <a:r>
                <a:rPr lang="hu-HU" altLang="en-US" sz="1100" smtClean="0">
                  <a:solidFill>
                    <a:srgbClr val="FFFFFF"/>
                  </a:solidFill>
                  <a:latin typeface="Verdana" pitchFamily="34" charset="0"/>
                </a:rPr>
                <a:t>XM</a:t>
              </a:r>
              <a:r>
                <a:rPr lang="en-US" altLang="en-US" sz="1100" smtClean="0">
                  <a:solidFill>
                    <a:srgbClr val="FFFFFF"/>
                  </a:solidFill>
                  <a:latin typeface="Verdana" pitchFamily="34" charset="0"/>
                </a:rPr>
                <a:t>B</a:t>
              </a:r>
              <a:endParaRPr lang="hu-HU" altLang="en-US" sz="1100" smtClean="0">
                <a:solidFill>
                  <a:srgbClr val="FFFFFF"/>
                </a:solidFill>
                <a:latin typeface="Verdana" pitchFamily="34" charset="0"/>
              </a:endParaRPr>
            </a:p>
          </p:txBody>
        </p:sp>
        <p:sp>
          <p:nvSpPr>
            <p:cNvPr id="290890" name="Szövegdoboz 31"/>
            <p:cNvSpPr txBox="1">
              <a:spLocks noChangeArrowheads="1"/>
            </p:cNvSpPr>
            <p:nvPr/>
          </p:nvSpPr>
          <p:spPr bwMode="auto">
            <a:xfrm>
              <a:off x="5014913" y="3832225"/>
              <a:ext cx="1069975" cy="3968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hu-HU" altLang="en-US" sz="1000" dirty="0">
                  <a:solidFill>
                    <a:srgbClr val="000000"/>
                  </a:solidFill>
                  <a:latin typeface="Verdana" pitchFamily="34" charset="0"/>
                </a:rPr>
                <a:t>DDR</a:t>
              </a:r>
              <a:r>
                <a:rPr lang="en-US" altLang="en-US" sz="1000" dirty="0">
                  <a:solidFill>
                    <a:srgbClr val="000000"/>
                  </a:solidFill>
                  <a:latin typeface="Verdana" pitchFamily="34" charset="0"/>
                </a:rPr>
                <a:t>-266/333</a:t>
              </a:r>
            </a:p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hu-HU" altLang="en-US" sz="1000" dirty="0">
                  <a:solidFill>
                    <a:srgbClr val="000000"/>
                  </a:solidFill>
                  <a:latin typeface="Verdana" pitchFamily="34" charset="0"/>
                </a:rPr>
                <a:t>DDR2</a:t>
              </a:r>
              <a:r>
                <a:rPr lang="en-US" altLang="en-US" sz="1000" dirty="0">
                  <a:solidFill>
                    <a:srgbClr val="000000"/>
                  </a:solidFill>
                  <a:latin typeface="Verdana" pitchFamily="34" charset="0"/>
                </a:rPr>
                <a:t>-400</a:t>
              </a:r>
              <a:endParaRPr lang="hu-HU" altLang="en-US" sz="1000" dirty="0">
                <a:solidFill>
                  <a:srgbClr val="000000"/>
                </a:solidFill>
                <a:latin typeface="Verdana" pitchFamily="34" charset="0"/>
              </a:endParaRPr>
            </a:p>
          </p:txBody>
        </p:sp>
        <p:grpSp>
          <p:nvGrpSpPr>
            <p:cNvPr id="290892" name="Csoportba foglalás 135"/>
            <p:cNvGrpSpPr>
              <a:grpSpLocks/>
            </p:cNvGrpSpPr>
            <p:nvPr/>
          </p:nvGrpSpPr>
          <p:grpSpPr bwMode="auto">
            <a:xfrm flipH="1">
              <a:off x="7602538" y="2774950"/>
              <a:ext cx="1382712" cy="976313"/>
              <a:chOff x="4845164" y="3676774"/>
              <a:chExt cx="1383020" cy="976238"/>
            </a:xfrm>
          </p:grpSpPr>
          <p:cxnSp>
            <p:nvCxnSpPr>
              <p:cNvPr id="171" name="Egyenes összekötő 170"/>
              <p:cNvCxnSpPr/>
              <p:nvPr/>
            </p:nvCxnSpPr>
            <p:spPr>
              <a:xfrm rot="10800000" flipH="1" flipV="1">
                <a:off x="5877269" y="4365696"/>
                <a:ext cx="350915" cy="0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2" name="Egyenes összekötő 171"/>
              <p:cNvCxnSpPr/>
              <p:nvPr/>
            </p:nvCxnSpPr>
            <p:spPr>
              <a:xfrm rot="10800000" flipH="1" flipV="1">
                <a:off x="5877269" y="3941867"/>
                <a:ext cx="350915" cy="0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3" name="Egyenes összekötő 172"/>
              <p:cNvCxnSpPr/>
              <p:nvPr/>
            </p:nvCxnSpPr>
            <p:spPr>
              <a:xfrm rot="10800000" flipH="1">
                <a:off x="4861043" y="3860910"/>
                <a:ext cx="647844" cy="0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4" name="Téglalap 173"/>
              <p:cNvSpPr/>
              <p:nvPr/>
            </p:nvSpPr>
            <p:spPr>
              <a:xfrm flipH="1">
                <a:off x="5118275" y="3676774"/>
                <a:ext cx="44460" cy="215883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hu-HU" sz="1800">
                  <a:ln w="6350">
                    <a:solidFill>
                      <a:srgbClr val="000000"/>
                    </a:solidFill>
                    <a:prstDash val="solid"/>
                  </a:ln>
                  <a:solidFill>
                    <a:srgbClr val="FFFFFF"/>
                  </a:solidFill>
                </a:endParaRPr>
              </a:p>
            </p:txBody>
          </p:sp>
          <p:sp>
            <p:nvSpPr>
              <p:cNvPr id="175" name="Téglalap 174"/>
              <p:cNvSpPr/>
              <p:nvPr/>
            </p:nvSpPr>
            <p:spPr>
              <a:xfrm flipH="1">
                <a:off x="5030942" y="3676774"/>
                <a:ext cx="46048" cy="215883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hu-HU" sz="1800">
                  <a:ln w="6350">
                    <a:solidFill>
                      <a:srgbClr val="000000"/>
                    </a:solidFill>
                    <a:prstDash val="solid"/>
                  </a:ln>
                  <a:solidFill>
                    <a:srgbClr val="FFFFFF"/>
                  </a:solidFill>
                </a:endParaRPr>
              </a:p>
            </p:txBody>
          </p:sp>
          <p:sp>
            <p:nvSpPr>
              <p:cNvPr id="176" name="Téglalap 175"/>
              <p:cNvSpPr/>
              <p:nvPr/>
            </p:nvSpPr>
            <p:spPr>
              <a:xfrm flipH="1">
                <a:off x="4945198" y="3676774"/>
                <a:ext cx="46048" cy="215883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hu-HU" sz="1800">
                  <a:ln w="6350">
                    <a:solidFill>
                      <a:srgbClr val="000000"/>
                    </a:solidFill>
                    <a:prstDash val="solid"/>
                  </a:ln>
                  <a:solidFill>
                    <a:srgbClr val="FFFFFF"/>
                  </a:solidFill>
                </a:endParaRPr>
              </a:p>
            </p:txBody>
          </p:sp>
          <p:sp>
            <p:nvSpPr>
              <p:cNvPr id="177" name="Téglalap 176"/>
              <p:cNvSpPr/>
              <p:nvPr/>
            </p:nvSpPr>
            <p:spPr>
              <a:xfrm flipH="1">
                <a:off x="4861043" y="3676774"/>
                <a:ext cx="46047" cy="215883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hu-HU" sz="1800">
                  <a:ln w="6350">
                    <a:solidFill>
                      <a:srgbClr val="000000"/>
                    </a:solidFill>
                    <a:prstDash val="solid"/>
                  </a:ln>
                  <a:solidFill>
                    <a:srgbClr val="FFFFFF"/>
                  </a:solidFill>
                </a:endParaRPr>
              </a:p>
            </p:txBody>
          </p:sp>
          <p:cxnSp>
            <p:nvCxnSpPr>
              <p:cNvPr id="178" name="Egyenes összekötő 177"/>
              <p:cNvCxnSpPr/>
              <p:nvPr/>
            </p:nvCxnSpPr>
            <p:spPr>
              <a:xfrm rot="10800000" flipH="1">
                <a:off x="4861043" y="4030760"/>
                <a:ext cx="647844" cy="0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9" name="Téglalap 178"/>
              <p:cNvSpPr/>
              <p:nvPr/>
            </p:nvSpPr>
            <p:spPr>
              <a:xfrm flipH="1">
                <a:off x="5118275" y="3924405"/>
                <a:ext cx="44460" cy="215883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hu-HU" sz="1800">
                  <a:ln w="6350">
                    <a:solidFill>
                      <a:srgbClr val="000000"/>
                    </a:solidFill>
                    <a:prstDash val="solid"/>
                  </a:ln>
                  <a:solidFill>
                    <a:srgbClr val="FFFFFF"/>
                  </a:solidFill>
                </a:endParaRPr>
              </a:p>
            </p:txBody>
          </p:sp>
          <p:sp>
            <p:nvSpPr>
              <p:cNvPr id="180" name="Téglalap 179"/>
              <p:cNvSpPr/>
              <p:nvPr/>
            </p:nvSpPr>
            <p:spPr>
              <a:xfrm flipH="1">
                <a:off x="5030942" y="3924405"/>
                <a:ext cx="46048" cy="215883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hu-HU" sz="1800">
                  <a:ln w="6350">
                    <a:solidFill>
                      <a:srgbClr val="000000"/>
                    </a:solidFill>
                    <a:prstDash val="solid"/>
                  </a:ln>
                  <a:solidFill>
                    <a:srgbClr val="FFFFFF"/>
                  </a:solidFill>
                </a:endParaRPr>
              </a:p>
            </p:txBody>
          </p:sp>
          <p:sp>
            <p:nvSpPr>
              <p:cNvPr id="181" name="Téglalap 180"/>
              <p:cNvSpPr/>
              <p:nvPr/>
            </p:nvSpPr>
            <p:spPr>
              <a:xfrm flipH="1">
                <a:off x="4945198" y="3924405"/>
                <a:ext cx="46048" cy="215883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hu-HU" sz="1800">
                  <a:ln w="6350">
                    <a:solidFill>
                      <a:srgbClr val="000000"/>
                    </a:solidFill>
                    <a:prstDash val="solid"/>
                  </a:ln>
                  <a:solidFill>
                    <a:srgbClr val="FFFFFF"/>
                  </a:solidFill>
                </a:endParaRPr>
              </a:p>
            </p:txBody>
          </p:sp>
          <p:sp>
            <p:nvSpPr>
              <p:cNvPr id="182" name="Téglalap 181"/>
              <p:cNvSpPr/>
              <p:nvPr/>
            </p:nvSpPr>
            <p:spPr>
              <a:xfrm flipH="1">
                <a:off x="4861043" y="3924405"/>
                <a:ext cx="46047" cy="215883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hu-HU" sz="1800">
                  <a:ln w="6350">
                    <a:solidFill>
                      <a:srgbClr val="000000"/>
                    </a:solidFill>
                    <a:prstDash val="solid"/>
                  </a:ln>
                  <a:solidFill>
                    <a:srgbClr val="FFFFFF"/>
                  </a:solidFill>
                </a:endParaRPr>
              </a:p>
            </p:txBody>
          </p:sp>
          <p:sp>
            <p:nvSpPr>
              <p:cNvPr id="183" name="Téglalap 182"/>
              <p:cNvSpPr/>
              <p:nvPr/>
            </p:nvSpPr>
            <p:spPr>
              <a:xfrm flipH="1">
                <a:off x="5364392" y="3799003"/>
                <a:ext cx="647844" cy="287315"/>
              </a:xfrm>
              <a:prstGeom prst="rect">
                <a:avLst/>
              </a:prstGeom>
              <a:solidFill>
                <a:schemeClr val="tx2">
                  <a:lumMod val="40000"/>
                  <a:lumOff val="6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>
                <a:lvl1pPr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algn="ctr">
                  <a:defRPr/>
                </a:pPr>
                <a:r>
                  <a:rPr lang="hu-HU" altLang="en-US" sz="1100" smtClean="0">
                    <a:solidFill>
                      <a:srgbClr val="FFFFFF"/>
                    </a:solidFill>
                    <a:latin typeface="Verdana" pitchFamily="34" charset="0"/>
                  </a:rPr>
                  <a:t>XM</a:t>
                </a:r>
                <a:r>
                  <a:rPr lang="en-US" altLang="en-US" sz="1100" smtClean="0">
                    <a:solidFill>
                      <a:srgbClr val="FFFFFF"/>
                    </a:solidFill>
                    <a:latin typeface="Verdana" pitchFamily="34" charset="0"/>
                  </a:rPr>
                  <a:t>B</a:t>
                </a:r>
                <a:endParaRPr lang="hu-HU" altLang="en-US" sz="1100" smtClean="0">
                  <a:solidFill>
                    <a:srgbClr val="FFFFFF"/>
                  </a:solidFill>
                  <a:latin typeface="Verdana" pitchFamily="34" charset="0"/>
                </a:endParaRPr>
              </a:p>
            </p:txBody>
          </p:sp>
          <p:cxnSp>
            <p:nvCxnSpPr>
              <p:cNvPr id="184" name="Egyenes összekötő 183"/>
              <p:cNvCxnSpPr/>
              <p:nvPr/>
            </p:nvCxnSpPr>
            <p:spPr>
              <a:xfrm rot="10800000" flipH="1">
                <a:off x="4845164" y="4292677"/>
                <a:ext cx="647844" cy="0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5" name="Téglalap 184"/>
              <p:cNvSpPr/>
              <p:nvPr/>
            </p:nvSpPr>
            <p:spPr>
              <a:xfrm flipH="1">
                <a:off x="5118275" y="4186323"/>
                <a:ext cx="44460" cy="215883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hu-HU" sz="1800">
                  <a:ln w="6350">
                    <a:solidFill>
                      <a:srgbClr val="000000"/>
                    </a:solidFill>
                    <a:prstDash val="solid"/>
                  </a:ln>
                  <a:solidFill>
                    <a:srgbClr val="FFFFFF"/>
                  </a:solidFill>
                </a:endParaRPr>
              </a:p>
            </p:txBody>
          </p:sp>
          <p:sp>
            <p:nvSpPr>
              <p:cNvPr id="186" name="Téglalap 185"/>
              <p:cNvSpPr/>
              <p:nvPr/>
            </p:nvSpPr>
            <p:spPr>
              <a:xfrm flipH="1">
                <a:off x="5030942" y="4186323"/>
                <a:ext cx="46048" cy="215883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hu-HU" sz="1800">
                  <a:ln w="6350">
                    <a:solidFill>
                      <a:srgbClr val="000000"/>
                    </a:solidFill>
                    <a:prstDash val="solid"/>
                  </a:ln>
                  <a:solidFill>
                    <a:srgbClr val="FFFFFF"/>
                  </a:solidFill>
                </a:endParaRPr>
              </a:p>
            </p:txBody>
          </p:sp>
          <p:sp>
            <p:nvSpPr>
              <p:cNvPr id="187" name="Téglalap 186"/>
              <p:cNvSpPr/>
              <p:nvPr/>
            </p:nvSpPr>
            <p:spPr>
              <a:xfrm flipH="1">
                <a:off x="4945198" y="4186323"/>
                <a:ext cx="46048" cy="215883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hu-HU" sz="1800">
                  <a:ln w="6350">
                    <a:solidFill>
                      <a:srgbClr val="000000"/>
                    </a:solidFill>
                    <a:prstDash val="solid"/>
                  </a:ln>
                  <a:solidFill>
                    <a:srgbClr val="FFFFFF"/>
                  </a:solidFill>
                </a:endParaRPr>
              </a:p>
            </p:txBody>
          </p:sp>
          <p:sp>
            <p:nvSpPr>
              <p:cNvPr id="188" name="Téglalap 187"/>
              <p:cNvSpPr/>
              <p:nvPr/>
            </p:nvSpPr>
            <p:spPr>
              <a:xfrm flipH="1">
                <a:off x="4861043" y="4186323"/>
                <a:ext cx="46047" cy="215883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hu-HU" sz="1800">
                  <a:ln w="6350">
                    <a:solidFill>
                      <a:srgbClr val="000000"/>
                    </a:solidFill>
                    <a:prstDash val="solid"/>
                  </a:ln>
                  <a:solidFill>
                    <a:srgbClr val="FFFFFF"/>
                  </a:solidFill>
                </a:endParaRPr>
              </a:p>
            </p:txBody>
          </p:sp>
          <p:cxnSp>
            <p:nvCxnSpPr>
              <p:cNvPr id="189" name="Egyenes összekötő 188"/>
              <p:cNvCxnSpPr/>
              <p:nvPr/>
            </p:nvCxnSpPr>
            <p:spPr>
              <a:xfrm rot="10800000" flipH="1">
                <a:off x="4861043" y="4465701"/>
                <a:ext cx="647844" cy="0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0" name="Téglalap 189"/>
              <p:cNvSpPr/>
              <p:nvPr/>
            </p:nvSpPr>
            <p:spPr>
              <a:xfrm flipH="1">
                <a:off x="5118275" y="4437129"/>
                <a:ext cx="44460" cy="215883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hu-HU" sz="1800">
                  <a:ln w="6350">
                    <a:solidFill>
                      <a:srgbClr val="000000"/>
                    </a:solidFill>
                    <a:prstDash val="solid"/>
                  </a:ln>
                  <a:solidFill>
                    <a:srgbClr val="FFFFFF"/>
                  </a:solidFill>
                </a:endParaRPr>
              </a:p>
            </p:txBody>
          </p:sp>
          <p:sp>
            <p:nvSpPr>
              <p:cNvPr id="191" name="Téglalap 190"/>
              <p:cNvSpPr/>
              <p:nvPr/>
            </p:nvSpPr>
            <p:spPr>
              <a:xfrm flipH="1">
                <a:off x="5030942" y="4437129"/>
                <a:ext cx="46048" cy="215883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hu-HU" sz="1800">
                  <a:ln w="6350">
                    <a:solidFill>
                      <a:srgbClr val="000000"/>
                    </a:solidFill>
                    <a:prstDash val="solid"/>
                  </a:ln>
                  <a:solidFill>
                    <a:srgbClr val="FFFFFF"/>
                  </a:solidFill>
                </a:endParaRPr>
              </a:p>
            </p:txBody>
          </p:sp>
          <p:sp>
            <p:nvSpPr>
              <p:cNvPr id="192" name="Téglalap 191"/>
              <p:cNvSpPr/>
              <p:nvPr/>
            </p:nvSpPr>
            <p:spPr>
              <a:xfrm flipH="1">
                <a:off x="4945198" y="4437129"/>
                <a:ext cx="46048" cy="215883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hu-HU" sz="1800">
                  <a:ln w="6350">
                    <a:solidFill>
                      <a:srgbClr val="000000"/>
                    </a:solidFill>
                    <a:prstDash val="solid"/>
                  </a:ln>
                  <a:solidFill>
                    <a:srgbClr val="FFFFFF"/>
                  </a:solidFill>
                </a:endParaRPr>
              </a:p>
            </p:txBody>
          </p:sp>
          <p:sp>
            <p:nvSpPr>
              <p:cNvPr id="193" name="Téglalap 192"/>
              <p:cNvSpPr/>
              <p:nvPr/>
            </p:nvSpPr>
            <p:spPr>
              <a:xfrm flipH="1">
                <a:off x="4861043" y="4437129"/>
                <a:ext cx="46047" cy="215883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hu-HU" sz="1800">
                  <a:ln w="6350">
                    <a:solidFill>
                      <a:srgbClr val="000000"/>
                    </a:solidFill>
                    <a:prstDash val="solid"/>
                  </a:ln>
                  <a:solidFill>
                    <a:srgbClr val="FFFFFF"/>
                  </a:solidFill>
                </a:endParaRPr>
              </a:p>
            </p:txBody>
          </p:sp>
          <p:sp>
            <p:nvSpPr>
              <p:cNvPr id="194" name="Téglalap 193"/>
              <p:cNvSpPr/>
              <p:nvPr/>
            </p:nvSpPr>
            <p:spPr>
              <a:xfrm flipH="1">
                <a:off x="5364392" y="4221245"/>
                <a:ext cx="647844" cy="287315"/>
              </a:xfrm>
              <a:prstGeom prst="rect">
                <a:avLst/>
              </a:prstGeom>
              <a:solidFill>
                <a:schemeClr val="tx2">
                  <a:lumMod val="40000"/>
                  <a:lumOff val="6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>
                <a:lvl1pPr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algn="ctr">
                  <a:defRPr/>
                </a:pPr>
                <a:r>
                  <a:rPr lang="hu-HU" altLang="en-US" sz="1100" smtClean="0">
                    <a:solidFill>
                      <a:srgbClr val="FFFFFF"/>
                    </a:solidFill>
                    <a:latin typeface="Verdana" pitchFamily="34" charset="0"/>
                  </a:rPr>
                  <a:t>XM</a:t>
                </a:r>
                <a:r>
                  <a:rPr lang="en-US" altLang="en-US" sz="1100" smtClean="0">
                    <a:solidFill>
                      <a:srgbClr val="FFFFFF"/>
                    </a:solidFill>
                    <a:latin typeface="Verdana" pitchFamily="34" charset="0"/>
                  </a:rPr>
                  <a:t>B</a:t>
                </a:r>
                <a:endParaRPr lang="hu-HU" altLang="en-US" sz="1100" smtClean="0">
                  <a:solidFill>
                    <a:srgbClr val="FFFFFF"/>
                  </a:solidFill>
                  <a:latin typeface="Verdana" pitchFamily="34" charset="0"/>
                </a:endParaRPr>
              </a:p>
            </p:txBody>
          </p:sp>
        </p:grpSp>
        <p:sp>
          <p:nvSpPr>
            <p:cNvPr id="290893" name="Text Box 103"/>
            <p:cNvSpPr txBox="1">
              <a:spLocks noChangeArrowheads="1"/>
            </p:cNvSpPr>
            <p:nvPr/>
          </p:nvSpPr>
          <p:spPr bwMode="auto">
            <a:xfrm>
              <a:off x="6897688" y="3600450"/>
              <a:ext cx="585787" cy="24447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algn="ctr">
                  <a:solidFill>
                    <a:srgbClr val="FF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>
                  <a:solidFill>
                    <a:srgbClr val="000000"/>
                  </a:solidFill>
                  <a:latin typeface="Verdana" pitchFamily="34" charset="0"/>
                </a:rPr>
                <a:t>HI 1.5</a:t>
              </a:r>
            </a:p>
          </p:txBody>
        </p:sp>
        <p:sp>
          <p:nvSpPr>
            <p:cNvPr id="290894" name="Szövegdoboz 31"/>
            <p:cNvSpPr txBox="1">
              <a:spLocks noChangeArrowheads="1"/>
            </p:cNvSpPr>
            <p:nvPr/>
          </p:nvSpPr>
          <p:spPr bwMode="auto">
            <a:xfrm>
              <a:off x="7747000" y="3846513"/>
              <a:ext cx="1069975" cy="3968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hu-HU" altLang="en-US" sz="1000">
                  <a:solidFill>
                    <a:srgbClr val="000000"/>
                  </a:solidFill>
                  <a:latin typeface="Verdana" pitchFamily="34" charset="0"/>
                </a:rPr>
                <a:t>DDR</a:t>
              </a:r>
              <a:r>
                <a:rPr lang="en-US" altLang="en-US" sz="1000">
                  <a:solidFill>
                    <a:srgbClr val="000000"/>
                  </a:solidFill>
                  <a:latin typeface="Verdana" pitchFamily="34" charset="0"/>
                </a:rPr>
                <a:t>-266/333</a:t>
              </a:r>
            </a:p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hu-HU" altLang="en-US" sz="1000">
                  <a:solidFill>
                    <a:srgbClr val="000000"/>
                  </a:solidFill>
                  <a:latin typeface="Verdana" pitchFamily="34" charset="0"/>
                </a:rPr>
                <a:t>DDR2</a:t>
              </a:r>
              <a:r>
                <a:rPr lang="en-US" altLang="en-US" sz="1000">
                  <a:solidFill>
                    <a:srgbClr val="000000"/>
                  </a:solidFill>
                  <a:latin typeface="Verdana" pitchFamily="34" charset="0"/>
                </a:rPr>
                <a:t>-400</a:t>
              </a:r>
              <a:endParaRPr lang="hu-HU" altLang="en-US" sz="1000">
                <a:solidFill>
                  <a:srgbClr val="000000"/>
                </a:solidFill>
                <a:latin typeface="Verdana" pitchFamily="34" charset="0"/>
              </a:endParaRPr>
            </a:p>
          </p:txBody>
        </p:sp>
        <p:sp>
          <p:nvSpPr>
            <p:cNvPr id="290907" name="Text Box 117"/>
            <p:cNvSpPr txBox="1">
              <a:spLocks noChangeArrowheads="1"/>
            </p:cNvSpPr>
            <p:nvPr/>
          </p:nvSpPr>
          <p:spPr bwMode="auto">
            <a:xfrm>
              <a:off x="8559800" y="2705100"/>
              <a:ext cx="495300" cy="30480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algn="ctr">
                  <a:solidFill>
                    <a:srgbClr val="FF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hu-HU" altLang="en-US" sz="1400">
                <a:solidFill>
                  <a:srgbClr val="000000"/>
                </a:solidFill>
                <a:latin typeface="Verdana" pitchFamily="34" charset="0"/>
              </a:endParaRPr>
            </a:p>
          </p:txBody>
        </p:sp>
      </p:grpSp>
      <p:sp>
        <p:nvSpPr>
          <p:cNvPr id="290910" name="AutoShape 120"/>
          <p:cNvSpPr>
            <a:spLocks noChangeArrowheads="1"/>
          </p:cNvSpPr>
          <p:nvPr/>
        </p:nvSpPr>
        <p:spPr bwMode="auto">
          <a:xfrm>
            <a:off x="3898900" y="3133165"/>
            <a:ext cx="431800" cy="88900"/>
          </a:xfrm>
          <a:prstGeom prst="rightArrow">
            <a:avLst>
              <a:gd name="adj1" fmla="val 50000"/>
              <a:gd name="adj2" fmla="val 121429"/>
            </a:avLst>
          </a:prstGeom>
          <a:solidFill>
            <a:srgbClr val="FF0000"/>
          </a:solidFill>
          <a:ln w="19050" algn="ctr">
            <a:solidFill>
              <a:srgbClr val="FF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140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290911" name="Text Box 121"/>
          <p:cNvSpPr txBox="1">
            <a:spLocks noChangeArrowheads="1"/>
          </p:cNvSpPr>
          <p:nvPr/>
        </p:nvSpPr>
        <p:spPr bwMode="auto">
          <a:xfrm>
            <a:off x="80963" y="504284"/>
            <a:ext cx="8894762" cy="3077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b="1" dirty="0" smtClean="0">
                <a:solidFill>
                  <a:srgbClr val="333399"/>
                </a:solidFill>
                <a:latin typeface="Verdana" pitchFamily="34" charset="0"/>
              </a:rPr>
              <a:t>Resolving the FSB bottleneck by using dual FSBs in dual core 4S </a:t>
            </a:r>
            <a:r>
              <a:rPr lang="en-US" altLang="en-US" sz="1400" b="1" dirty="0">
                <a:solidFill>
                  <a:srgbClr val="333399"/>
                </a:solidFill>
                <a:latin typeface="Verdana" pitchFamily="34" charset="0"/>
              </a:rPr>
              <a:t>server </a:t>
            </a:r>
            <a:r>
              <a:rPr lang="en-US" altLang="en-US" sz="1400" b="1" dirty="0" smtClean="0">
                <a:solidFill>
                  <a:srgbClr val="333399"/>
                </a:solidFill>
                <a:latin typeface="Verdana" pitchFamily="34" charset="0"/>
              </a:rPr>
              <a:t>platforms</a:t>
            </a:r>
            <a:endParaRPr lang="en-US" altLang="en-US" sz="1400" b="1" dirty="0">
              <a:solidFill>
                <a:srgbClr val="333399"/>
              </a:solidFill>
              <a:latin typeface="Verdana" pitchFamily="34" charset="0"/>
            </a:endParaRPr>
          </a:p>
        </p:txBody>
      </p:sp>
      <p:sp>
        <p:nvSpPr>
          <p:cNvPr id="122" name="Rectangle 72"/>
          <p:cNvSpPr>
            <a:spLocks noChangeArrowheads="1"/>
          </p:cNvSpPr>
          <p:nvPr/>
        </p:nvSpPr>
        <p:spPr bwMode="auto">
          <a:xfrm>
            <a:off x="0" y="0"/>
            <a:ext cx="9144000" cy="393700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600" dirty="0">
                <a:solidFill>
                  <a:srgbClr val="FFFFFF"/>
                </a:solidFill>
                <a:latin typeface="Verdana" pitchFamily="34" charset="0"/>
              </a:rPr>
              <a:t>2.2 The memory bandwidth bottleneck and its resolution </a:t>
            </a:r>
            <a:r>
              <a:rPr lang="en-US" altLang="en-US" sz="1600" dirty="0" smtClean="0">
                <a:solidFill>
                  <a:srgbClr val="FFFFFF"/>
                </a:solidFill>
                <a:latin typeface="Verdana" pitchFamily="34" charset="0"/>
              </a:rPr>
              <a:t>(41)</a:t>
            </a:r>
            <a:endParaRPr lang="hu-HU" altLang="en-US" sz="1600" dirty="0">
              <a:solidFill>
                <a:srgbClr val="FFFFFF"/>
              </a:solidFill>
              <a:latin typeface="Verdana" pitchFamily="34" charset="0"/>
            </a:endParaRPr>
          </a:p>
        </p:txBody>
      </p:sp>
      <p:sp>
        <p:nvSpPr>
          <p:cNvPr id="11" name="Rounded Rectangle 10"/>
          <p:cNvSpPr/>
          <p:nvPr/>
        </p:nvSpPr>
        <p:spPr bwMode="auto">
          <a:xfrm>
            <a:off x="4794250" y="1050365"/>
            <a:ext cx="4271963" cy="1692000"/>
          </a:xfrm>
          <a:prstGeom prst="roundRect">
            <a:avLst/>
          </a:prstGeom>
          <a:solidFill>
            <a:srgbClr val="EAEAEA"/>
          </a:solidFill>
          <a:ln w="1587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  <a:cs typeface="Times New Roman" pitchFamily="18" charset="0"/>
            </a:endParaRPr>
          </a:p>
        </p:txBody>
      </p:sp>
      <p:grpSp>
        <p:nvGrpSpPr>
          <p:cNvPr id="124" name="Group 123"/>
          <p:cNvGrpSpPr/>
          <p:nvPr/>
        </p:nvGrpSpPr>
        <p:grpSpPr>
          <a:xfrm>
            <a:off x="4872038" y="1240865"/>
            <a:ext cx="3938587" cy="1747838"/>
            <a:chOff x="4872038" y="1308100"/>
            <a:chExt cx="3938587" cy="1747838"/>
          </a:xfrm>
        </p:grpSpPr>
        <p:cxnSp>
          <p:nvCxnSpPr>
            <p:cNvPr id="125" name="Egyenes összekötő 137"/>
            <p:cNvCxnSpPr/>
            <p:nvPr/>
          </p:nvCxnSpPr>
          <p:spPr>
            <a:xfrm rot="5400000" flipH="1" flipV="1">
              <a:off x="5188743" y="2443957"/>
              <a:ext cx="360363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6" name="Egyenes összekötő 136"/>
            <p:cNvCxnSpPr/>
            <p:nvPr/>
          </p:nvCxnSpPr>
          <p:spPr>
            <a:xfrm flipV="1">
              <a:off x="5368925" y="2624138"/>
              <a:ext cx="1009650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7" name="Egyenes összekötő 138"/>
            <p:cNvCxnSpPr/>
            <p:nvPr/>
          </p:nvCxnSpPr>
          <p:spPr>
            <a:xfrm rot="16200000" flipV="1">
              <a:off x="6016625" y="2695576"/>
              <a:ext cx="720725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8" name="Egyenes összekötő 139"/>
            <p:cNvCxnSpPr/>
            <p:nvPr/>
          </p:nvCxnSpPr>
          <p:spPr>
            <a:xfrm rot="16200000" flipV="1">
              <a:off x="7024687" y="2695576"/>
              <a:ext cx="720725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9" name="Egyenes összekötő 140"/>
            <p:cNvCxnSpPr/>
            <p:nvPr/>
          </p:nvCxnSpPr>
          <p:spPr>
            <a:xfrm rot="16200000" flipV="1">
              <a:off x="8248650" y="2479676"/>
              <a:ext cx="288925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0" name="Egyenes összekötő 144"/>
            <p:cNvCxnSpPr/>
            <p:nvPr/>
          </p:nvCxnSpPr>
          <p:spPr>
            <a:xfrm>
              <a:off x="7386638" y="2624138"/>
              <a:ext cx="1008062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3" name="Szövegdoboz 70"/>
            <p:cNvSpPr txBox="1">
              <a:spLocks noChangeArrowheads="1"/>
            </p:cNvSpPr>
            <p:nvPr/>
          </p:nvSpPr>
          <p:spPr bwMode="auto">
            <a:xfrm>
              <a:off x="6430416" y="2386013"/>
              <a:ext cx="901209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hu-HU" altLang="en-US" sz="1000" dirty="0" smtClean="0">
                  <a:solidFill>
                    <a:srgbClr val="000000"/>
                  </a:solidFill>
                  <a:latin typeface="Verdana" pitchFamily="34" charset="0"/>
                </a:rPr>
                <a:t>FSB up to</a:t>
              </a:r>
              <a:endParaRPr lang="en-US" altLang="en-US" sz="1000" dirty="0" smtClean="0">
                <a:solidFill>
                  <a:srgbClr val="000000"/>
                </a:solidFill>
                <a:latin typeface="Verdana" pitchFamily="34" charset="0"/>
              </a:endParaRPr>
            </a:p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 dirty="0" smtClean="0">
                  <a:solidFill>
                    <a:srgbClr val="000000"/>
                  </a:solidFill>
                  <a:latin typeface="Verdana" pitchFamily="34" charset="0"/>
                </a:rPr>
                <a:t>(800 MT/s)</a:t>
              </a:r>
              <a:endParaRPr lang="hu-HU" altLang="en-US" sz="1000" dirty="0">
                <a:solidFill>
                  <a:srgbClr val="000000"/>
                </a:solidFill>
                <a:latin typeface="Verdana" pitchFamily="34" charset="0"/>
              </a:endParaRPr>
            </a:p>
          </p:txBody>
        </p:sp>
        <p:sp>
          <p:nvSpPr>
            <p:cNvPr id="134" name="Rectangle 105"/>
            <p:cNvSpPr>
              <a:spLocks noChangeArrowheads="1"/>
            </p:cNvSpPr>
            <p:nvPr/>
          </p:nvSpPr>
          <p:spPr bwMode="auto">
            <a:xfrm>
              <a:off x="6357938" y="1308100"/>
              <a:ext cx="12382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 i="1" dirty="0">
                  <a:solidFill>
                    <a:srgbClr val="000000"/>
                  </a:solidFill>
                  <a:latin typeface="Verdana" pitchFamily="34" charset="0"/>
                </a:rPr>
                <a:t>Xeon 7000</a:t>
              </a:r>
            </a:p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 i="1" dirty="0">
                  <a:solidFill>
                    <a:srgbClr val="000000"/>
                  </a:solidFill>
                  <a:latin typeface="Verdana" pitchFamily="34" charset="0"/>
                </a:rPr>
                <a:t>(</a:t>
              </a:r>
              <a:r>
                <a:rPr lang="hu-HU" altLang="en-US" sz="1000" i="1" dirty="0" err="1">
                  <a:solidFill>
                    <a:srgbClr val="000000"/>
                  </a:solidFill>
                  <a:latin typeface="Verdana" pitchFamily="34" charset="0"/>
                </a:rPr>
                <a:t>Paxville</a:t>
              </a:r>
              <a:r>
                <a:rPr lang="hu-HU" altLang="en-US" sz="1000" i="1" dirty="0">
                  <a:solidFill>
                    <a:srgbClr val="000000"/>
                  </a:solidFill>
                  <a:latin typeface="Verdana" pitchFamily="34" charset="0"/>
                </a:rPr>
                <a:t> MP</a:t>
              </a:r>
              <a:r>
                <a:rPr lang="en-US" altLang="en-US" sz="1000" i="1" dirty="0">
                  <a:solidFill>
                    <a:srgbClr val="000000"/>
                  </a:solidFill>
                  <a:latin typeface="Verdana" pitchFamily="34" charset="0"/>
                </a:rPr>
                <a:t>) 2x1C </a:t>
              </a:r>
            </a:p>
          </p:txBody>
        </p:sp>
        <p:sp>
          <p:nvSpPr>
            <p:cNvPr id="135" name="Rectangle 106"/>
            <p:cNvSpPr>
              <a:spLocks noChangeArrowheads="1"/>
            </p:cNvSpPr>
            <p:nvPr/>
          </p:nvSpPr>
          <p:spPr bwMode="auto">
            <a:xfrm>
              <a:off x="7880350" y="1308100"/>
              <a:ext cx="690563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 i="1">
                  <a:solidFill>
                    <a:srgbClr val="000000"/>
                  </a:solidFill>
                  <a:latin typeface="Verdana" pitchFamily="34" charset="0"/>
                </a:rPr>
                <a:t>Xeon 7100</a:t>
              </a:r>
            </a:p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hu-HU" altLang="en-US" sz="1000" i="1">
                  <a:solidFill>
                    <a:srgbClr val="000000"/>
                  </a:solidFill>
                  <a:latin typeface="Verdana" pitchFamily="34" charset="0"/>
                </a:rPr>
                <a:t>(Tulsa</a:t>
              </a:r>
              <a:r>
                <a:rPr lang="en-US" altLang="en-US" sz="1000" i="1">
                  <a:solidFill>
                    <a:srgbClr val="000000"/>
                  </a:solidFill>
                  <a:latin typeface="Verdana" pitchFamily="34" charset="0"/>
                </a:rPr>
                <a:t>) 2C</a:t>
              </a:r>
            </a:p>
          </p:txBody>
        </p:sp>
        <p:sp>
          <p:nvSpPr>
            <p:cNvPr id="136" name="Rectangle 107"/>
            <p:cNvSpPr>
              <a:spLocks noChangeArrowheads="1"/>
            </p:cNvSpPr>
            <p:nvPr/>
          </p:nvSpPr>
          <p:spPr bwMode="auto">
            <a:xfrm>
              <a:off x="5348288" y="1308100"/>
              <a:ext cx="877887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 i="1" dirty="0">
                  <a:solidFill>
                    <a:srgbClr val="000000"/>
                  </a:solidFill>
                  <a:latin typeface="Verdana" pitchFamily="34" charset="0"/>
                </a:rPr>
                <a:t>Xeon MP</a:t>
              </a:r>
            </a:p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hu-HU" altLang="en-US" sz="1000" i="1" dirty="0">
                  <a:solidFill>
                    <a:srgbClr val="000000"/>
                  </a:solidFill>
                  <a:latin typeface="Verdana" pitchFamily="34" charset="0"/>
                </a:rPr>
                <a:t>(P</a:t>
              </a:r>
              <a:r>
                <a:rPr lang="en-US" altLang="en-US" sz="1000" i="1" dirty="0" err="1">
                  <a:solidFill>
                    <a:srgbClr val="000000"/>
                  </a:solidFill>
                  <a:latin typeface="Verdana" pitchFamily="34" charset="0"/>
                </a:rPr>
                <a:t>otomac</a:t>
              </a:r>
              <a:r>
                <a:rPr lang="en-US" altLang="en-US" sz="1000" i="1" dirty="0">
                  <a:solidFill>
                    <a:srgbClr val="000000"/>
                  </a:solidFill>
                  <a:latin typeface="Verdana" pitchFamily="34" charset="0"/>
                </a:rPr>
                <a:t>)</a:t>
              </a:r>
              <a:r>
                <a:rPr lang="hu-HU" altLang="en-US" sz="1000" i="1" dirty="0">
                  <a:solidFill>
                    <a:srgbClr val="000000"/>
                  </a:solidFill>
                  <a:latin typeface="Verdana" pitchFamily="34" charset="0"/>
                </a:rPr>
                <a:t> </a:t>
              </a:r>
              <a:r>
                <a:rPr lang="en-US" altLang="en-US" sz="1000" i="1" dirty="0">
                  <a:solidFill>
                    <a:srgbClr val="000000"/>
                  </a:solidFill>
                  <a:latin typeface="Verdana" pitchFamily="34" charset="0"/>
                </a:rPr>
                <a:t>1</a:t>
              </a:r>
              <a:r>
                <a:rPr lang="hu-HU" altLang="en-US" sz="1000" i="1" dirty="0">
                  <a:solidFill>
                    <a:srgbClr val="000000"/>
                  </a:solidFill>
                  <a:latin typeface="Verdana" pitchFamily="34" charset="0"/>
                </a:rPr>
                <a:t>C</a:t>
              </a:r>
              <a:endParaRPr lang="en-US" altLang="en-US" sz="1000" i="1" dirty="0">
                <a:solidFill>
                  <a:srgbClr val="000000"/>
                </a:solidFill>
                <a:latin typeface="Verdana" pitchFamily="34" charset="0"/>
              </a:endParaRPr>
            </a:p>
          </p:txBody>
        </p:sp>
        <p:sp>
          <p:nvSpPr>
            <p:cNvPr id="168" name="Text Box 108"/>
            <p:cNvSpPr txBox="1">
              <a:spLocks noChangeArrowheads="1"/>
            </p:cNvSpPr>
            <p:nvPr/>
          </p:nvSpPr>
          <p:spPr bwMode="auto">
            <a:xfrm>
              <a:off x="6218238" y="1327150"/>
              <a:ext cx="241300" cy="24447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algn="ctr">
                  <a:solidFill>
                    <a:srgbClr val="FF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 dirty="0">
                  <a:solidFill>
                    <a:srgbClr val="000000"/>
                  </a:solidFill>
                  <a:latin typeface="Verdana" pitchFamily="34" charset="0"/>
                </a:rPr>
                <a:t>/</a:t>
              </a:r>
            </a:p>
          </p:txBody>
        </p:sp>
        <p:sp>
          <p:nvSpPr>
            <p:cNvPr id="169" name="Text Box 109"/>
            <p:cNvSpPr txBox="1">
              <a:spLocks noChangeArrowheads="1"/>
            </p:cNvSpPr>
            <p:nvPr/>
          </p:nvSpPr>
          <p:spPr bwMode="auto">
            <a:xfrm>
              <a:off x="7642225" y="1328738"/>
              <a:ext cx="241300" cy="24447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algn="ctr">
                  <a:solidFill>
                    <a:srgbClr val="FF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>
                  <a:solidFill>
                    <a:srgbClr val="000000"/>
                  </a:solidFill>
                  <a:latin typeface="Verdana" pitchFamily="34" charset="0"/>
                </a:rPr>
                <a:t>/</a:t>
              </a:r>
            </a:p>
          </p:txBody>
        </p:sp>
        <p:sp>
          <p:nvSpPr>
            <p:cNvPr id="170" name="Téglalap 132"/>
            <p:cNvSpPr>
              <a:spLocks noChangeArrowheads="1"/>
            </p:cNvSpPr>
            <p:nvPr/>
          </p:nvSpPr>
          <p:spPr bwMode="auto">
            <a:xfrm>
              <a:off x="4872038" y="1758950"/>
              <a:ext cx="927100" cy="576263"/>
            </a:xfrm>
            <a:prstGeom prst="rect">
              <a:avLst/>
            </a:prstGeom>
            <a:solidFill>
              <a:srgbClr val="33CC33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hu-HU" altLang="en-US" sz="1100">
                  <a:solidFill>
                    <a:srgbClr val="FFFFFF"/>
                  </a:solidFill>
                  <a:latin typeface="Verdana" pitchFamily="34" charset="0"/>
                </a:rPr>
                <a:t>Pentium</a:t>
              </a:r>
              <a:r>
                <a:rPr lang="en-US" altLang="en-US" sz="1100">
                  <a:solidFill>
                    <a:srgbClr val="FFFFFF"/>
                  </a:solidFill>
                  <a:latin typeface="Verdana" pitchFamily="34" charset="0"/>
                </a:rPr>
                <a:t> </a:t>
              </a:r>
              <a:r>
                <a:rPr lang="hu-HU" altLang="en-US" sz="1100">
                  <a:solidFill>
                    <a:srgbClr val="FFFFFF"/>
                  </a:solidFill>
                  <a:latin typeface="Verdana" pitchFamily="34" charset="0"/>
                </a:rPr>
                <a:t>4</a:t>
              </a:r>
              <a:br>
                <a:rPr lang="hu-HU" altLang="en-US" sz="1100">
                  <a:solidFill>
                    <a:srgbClr val="FFFFFF"/>
                  </a:solidFill>
                  <a:latin typeface="Verdana" pitchFamily="34" charset="0"/>
                </a:rPr>
              </a:br>
              <a:r>
                <a:rPr lang="en-US" altLang="en-US" sz="1100">
                  <a:solidFill>
                    <a:srgbClr val="FFFFFF"/>
                  </a:solidFill>
                  <a:latin typeface="Verdana" pitchFamily="34" charset="0"/>
                </a:rPr>
                <a:t>Xeon MP 1C/</a:t>
              </a:r>
              <a:r>
                <a:rPr lang="hu-HU" altLang="en-US" sz="1100">
                  <a:solidFill>
                    <a:srgbClr val="FFFFFF"/>
                  </a:solidFill>
                  <a:latin typeface="Verdana" pitchFamily="34" charset="0"/>
                </a:rPr>
                <a:t>2</a:t>
              </a:r>
              <a:r>
                <a:rPr lang="en-US" altLang="en-US" sz="1100">
                  <a:solidFill>
                    <a:srgbClr val="FFFFFF"/>
                  </a:solidFill>
                  <a:latin typeface="Verdana" pitchFamily="34" charset="0"/>
                </a:rPr>
                <a:t>x1</a:t>
              </a:r>
              <a:r>
                <a:rPr lang="hu-HU" altLang="en-US" sz="1100">
                  <a:solidFill>
                    <a:srgbClr val="FFFFFF"/>
                  </a:solidFill>
                  <a:latin typeface="Verdana" pitchFamily="34" charset="0"/>
                </a:rPr>
                <a:t>C</a:t>
              </a:r>
            </a:p>
          </p:txBody>
        </p:sp>
        <p:sp>
          <p:nvSpPr>
            <p:cNvPr id="195" name="Téglalap 132"/>
            <p:cNvSpPr>
              <a:spLocks noChangeArrowheads="1"/>
            </p:cNvSpPr>
            <p:nvPr/>
          </p:nvSpPr>
          <p:spPr bwMode="auto">
            <a:xfrm>
              <a:off x="5876925" y="1760538"/>
              <a:ext cx="927100" cy="576262"/>
            </a:xfrm>
            <a:prstGeom prst="rect">
              <a:avLst/>
            </a:prstGeom>
            <a:solidFill>
              <a:srgbClr val="33CC33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hu-HU" altLang="en-US" sz="1100">
                  <a:solidFill>
                    <a:srgbClr val="FFFFFF"/>
                  </a:solidFill>
                  <a:latin typeface="Verdana" pitchFamily="34" charset="0"/>
                </a:rPr>
                <a:t>Pentium</a:t>
              </a:r>
              <a:r>
                <a:rPr lang="en-US" altLang="en-US" sz="1100">
                  <a:solidFill>
                    <a:srgbClr val="FFFFFF"/>
                  </a:solidFill>
                  <a:latin typeface="Verdana" pitchFamily="34" charset="0"/>
                </a:rPr>
                <a:t> </a:t>
              </a:r>
              <a:r>
                <a:rPr lang="hu-HU" altLang="en-US" sz="1100">
                  <a:solidFill>
                    <a:srgbClr val="FFFFFF"/>
                  </a:solidFill>
                  <a:latin typeface="Verdana" pitchFamily="34" charset="0"/>
                </a:rPr>
                <a:t>4</a:t>
              </a:r>
              <a:br>
                <a:rPr lang="hu-HU" altLang="en-US" sz="1100">
                  <a:solidFill>
                    <a:srgbClr val="FFFFFF"/>
                  </a:solidFill>
                  <a:latin typeface="Verdana" pitchFamily="34" charset="0"/>
                </a:rPr>
              </a:br>
              <a:r>
                <a:rPr lang="en-US" altLang="en-US" sz="1100">
                  <a:solidFill>
                    <a:srgbClr val="FFFFFF"/>
                  </a:solidFill>
                  <a:latin typeface="Verdana" pitchFamily="34" charset="0"/>
                </a:rPr>
                <a:t>Xeon MP 1C/</a:t>
              </a:r>
              <a:r>
                <a:rPr lang="hu-HU" altLang="en-US" sz="1100">
                  <a:solidFill>
                    <a:srgbClr val="FFFFFF"/>
                  </a:solidFill>
                  <a:latin typeface="Verdana" pitchFamily="34" charset="0"/>
                </a:rPr>
                <a:t>2</a:t>
              </a:r>
              <a:r>
                <a:rPr lang="en-US" altLang="en-US" sz="1100">
                  <a:solidFill>
                    <a:srgbClr val="FFFFFF"/>
                  </a:solidFill>
                  <a:latin typeface="Verdana" pitchFamily="34" charset="0"/>
                </a:rPr>
                <a:t>x1</a:t>
              </a:r>
              <a:r>
                <a:rPr lang="hu-HU" altLang="en-US" sz="1100">
                  <a:solidFill>
                    <a:srgbClr val="FFFFFF"/>
                  </a:solidFill>
                  <a:latin typeface="Verdana" pitchFamily="34" charset="0"/>
                </a:rPr>
                <a:t>C</a:t>
              </a:r>
            </a:p>
          </p:txBody>
        </p:sp>
        <p:sp>
          <p:nvSpPr>
            <p:cNvPr id="196" name="Téglalap 132"/>
            <p:cNvSpPr>
              <a:spLocks noChangeArrowheads="1"/>
            </p:cNvSpPr>
            <p:nvPr/>
          </p:nvSpPr>
          <p:spPr bwMode="auto">
            <a:xfrm>
              <a:off x="6880225" y="1760538"/>
              <a:ext cx="927100" cy="576262"/>
            </a:xfrm>
            <a:prstGeom prst="rect">
              <a:avLst/>
            </a:prstGeom>
            <a:solidFill>
              <a:srgbClr val="33CC33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hu-HU" altLang="en-US" sz="1100">
                  <a:solidFill>
                    <a:srgbClr val="FFFFFF"/>
                  </a:solidFill>
                  <a:latin typeface="Verdana" pitchFamily="34" charset="0"/>
                </a:rPr>
                <a:t>Pentium</a:t>
              </a:r>
              <a:r>
                <a:rPr lang="en-US" altLang="en-US" sz="1100">
                  <a:solidFill>
                    <a:srgbClr val="FFFFFF"/>
                  </a:solidFill>
                  <a:latin typeface="Verdana" pitchFamily="34" charset="0"/>
                </a:rPr>
                <a:t> </a:t>
              </a:r>
              <a:r>
                <a:rPr lang="hu-HU" altLang="en-US" sz="1100">
                  <a:solidFill>
                    <a:srgbClr val="FFFFFF"/>
                  </a:solidFill>
                  <a:latin typeface="Verdana" pitchFamily="34" charset="0"/>
                </a:rPr>
                <a:t>4</a:t>
              </a:r>
              <a:br>
                <a:rPr lang="hu-HU" altLang="en-US" sz="1100">
                  <a:solidFill>
                    <a:srgbClr val="FFFFFF"/>
                  </a:solidFill>
                  <a:latin typeface="Verdana" pitchFamily="34" charset="0"/>
                </a:rPr>
              </a:br>
              <a:r>
                <a:rPr lang="en-US" altLang="en-US" sz="1100">
                  <a:solidFill>
                    <a:srgbClr val="FFFFFF"/>
                  </a:solidFill>
                  <a:latin typeface="Verdana" pitchFamily="34" charset="0"/>
                </a:rPr>
                <a:t>Xeon MP 1C/</a:t>
              </a:r>
              <a:r>
                <a:rPr lang="hu-HU" altLang="en-US" sz="1100">
                  <a:solidFill>
                    <a:srgbClr val="FFFFFF"/>
                  </a:solidFill>
                  <a:latin typeface="Verdana" pitchFamily="34" charset="0"/>
                </a:rPr>
                <a:t>2</a:t>
              </a:r>
              <a:r>
                <a:rPr lang="en-US" altLang="en-US" sz="1100">
                  <a:solidFill>
                    <a:srgbClr val="FFFFFF"/>
                  </a:solidFill>
                  <a:latin typeface="Verdana" pitchFamily="34" charset="0"/>
                </a:rPr>
                <a:t>x1</a:t>
              </a:r>
              <a:r>
                <a:rPr lang="hu-HU" altLang="en-US" sz="1100">
                  <a:solidFill>
                    <a:srgbClr val="FFFFFF"/>
                  </a:solidFill>
                  <a:latin typeface="Verdana" pitchFamily="34" charset="0"/>
                </a:rPr>
                <a:t>C</a:t>
              </a:r>
            </a:p>
          </p:txBody>
        </p:sp>
        <p:sp>
          <p:nvSpPr>
            <p:cNvPr id="197" name="Téglalap 132"/>
            <p:cNvSpPr>
              <a:spLocks noChangeArrowheads="1"/>
            </p:cNvSpPr>
            <p:nvPr/>
          </p:nvSpPr>
          <p:spPr bwMode="auto">
            <a:xfrm>
              <a:off x="7883525" y="1760538"/>
              <a:ext cx="927100" cy="576262"/>
            </a:xfrm>
            <a:prstGeom prst="rect">
              <a:avLst/>
            </a:prstGeom>
            <a:solidFill>
              <a:srgbClr val="33CC33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hu-HU" altLang="en-US" sz="1100">
                  <a:solidFill>
                    <a:srgbClr val="FFFFFF"/>
                  </a:solidFill>
                  <a:latin typeface="Verdana" pitchFamily="34" charset="0"/>
                </a:rPr>
                <a:t>Pentium</a:t>
              </a:r>
              <a:r>
                <a:rPr lang="en-US" altLang="en-US" sz="1100">
                  <a:solidFill>
                    <a:srgbClr val="FFFFFF"/>
                  </a:solidFill>
                  <a:latin typeface="Verdana" pitchFamily="34" charset="0"/>
                </a:rPr>
                <a:t> </a:t>
              </a:r>
              <a:r>
                <a:rPr lang="hu-HU" altLang="en-US" sz="1100">
                  <a:solidFill>
                    <a:srgbClr val="FFFFFF"/>
                  </a:solidFill>
                  <a:latin typeface="Verdana" pitchFamily="34" charset="0"/>
                </a:rPr>
                <a:t>4</a:t>
              </a:r>
              <a:br>
                <a:rPr lang="hu-HU" altLang="en-US" sz="1100">
                  <a:solidFill>
                    <a:srgbClr val="FFFFFF"/>
                  </a:solidFill>
                  <a:latin typeface="Verdana" pitchFamily="34" charset="0"/>
                </a:rPr>
              </a:br>
              <a:r>
                <a:rPr lang="en-US" altLang="en-US" sz="1100">
                  <a:solidFill>
                    <a:srgbClr val="FFFFFF"/>
                  </a:solidFill>
                  <a:latin typeface="Verdana" pitchFamily="34" charset="0"/>
                </a:rPr>
                <a:t>Xeon MP 1C/</a:t>
              </a:r>
              <a:r>
                <a:rPr lang="hu-HU" altLang="en-US" sz="1100">
                  <a:solidFill>
                    <a:srgbClr val="FFFFFF"/>
                  </a:solidFill>
                  <a:latin typeface="Verdana" pitchFamily="34" charset="0"/>
                </a:rPr>
                <a:t>2</a:t>
              </a:r>
              <a:r>
                <a:rPr lang="en-US" altLang="en-US" sz="1100">
                  <a:solidFill>
                    <a:srgbClr val="FFFFFF"/>
                  </a:solidFill>
                  <a:latin typeface="Verdana" pitchFamily="34" charset="0"/>
                </a:rPr>
                <a:t>x1</a:t>
              </a:r>
              <a:r>
                <a:rPr lang="hu-HU" altLang="en-US" sz="1100">
                  <a:solidFill>
                    <a:srgbClr val="FFFFFF"/>
                  </a:solidFill>
                  <a:latin typeface="Verdana" pitchFamily="34" charset="0"/>
                </a:rPr>
                <a:t>C</a:t>
              </a:r>
            </a:p>
          </p:txBody>
        </p:sp>
        <p:sp>
          <p:nvSpPr>
            <p:cNvPr id="198" name="Oval 116"/>
            <p:cNvSpPr>
              <a:spLocks noChangeArrowheads="1"/>
            </p:cNvSpPr>
            <p:nvPr/>
          </p:nvSpPr>
          <p:spPr bwMode="auto">
            <a:xfrm>
              <a:off x="5041900" y="2413000"/>
              <a:ext cx="3619500" cy="406400"/>
            </a:xfrm>
            <a:prstGeom prst="ellipse">
              <a:avLst/>
            </a:prstGeom>
            <a:noFill/>
            <a:ln w="19050" algn="ctr">
              <a:solidFill>
                <a:srgbClr val="FF0000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400">
                <a:solidFill>
                  <a:srgbClr val="000000"/>
                </a:solidFill>
                <a:latin typeface="Verdana" pitchFamily="34" charset="0"/>
              </a:endParaRPr>
            </a:p>
          </p:txBody>
        </p:sp>
      </p:grpSp>
      <p:sp>
        <p:nvSpPr>
          <p:cNvPr id="10" name="TextBox 9"/>
          <p:cNvSpPr txBox="1"/>
          <p:nvPr/>
        </p:nvSpPr>
        <p:spPr>
          <a:xfrm>
            <a:off x="4507247" y="5542764"/>
            <a:ext cx="4557658" cy="57708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sz="1050" baseline="30000" dirty="0" smtClean="0"/>
              <a:t>1</a:t>
            </a:r>
            <a:r>
              <a:rPr lang="hu-HU" sz="1050" dirty="0" smtClean="0"/>
              <a:t>The 8500 MCH support only667 MT/sFSB speeds and is used in</a:t>
            </a:r>
          </a:p>
          <a:p>
            <a:r>
              <a:rPr lang="hu-HU" sz="1050" dirty="0"/>
              <a:t> </a:t>
            </a:r>
            <a:r>
              <a:rPr lang="hu-HU" sz="1050" dirty="0" smtClean="0"/>
              <a:t>  single core configurations whereas the  8501 supports already</a:t>
            </a:r>
          </a:p>
          <a:p>
            <a:r>
              <a:rPr lang="hu-HU" sz="1050"/>
              <a:t> </a:t>
            </a:r>
            <a:r>
              <a:rPr lang="hu-HU" sz="1050" smtClean="0"/>
              <a:t>  800 MT/s and is </a:t>
            </a:r>
            <a:r>
              <a:rPr lang="hu-HU" sz="1050" dirty="0" smtClean="0"/>
              <a:t>used for dual core configurations</a:t>
            </a:r>
            <a:endParaRPr lang="en-US" sz="1050" dirty="0"/>
          </a:p>
        </p:txBody>
      </p:sp>
    </p:spTree>
    <p:extLst>
      <p:ext uri="{BB962C8B-B14F-4D97-AF65-F5344CB8AC3E}">
        <p14:creationId xmlns:p14="http://schemas.microsoft.com/office/powerpoint/2010/main" val="240345892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138" name="Egyenes összekötő 137"/>
          <p:cNvCxnSpPr/>
          <p:nvPr/>
        </p:nvCxnSpPr>
        <p:spPr>
          <a:xfrm rot="5400000" flipH="1" flipV="1">
            <a:off x="578643" y="2541822"/>
            <a:ext cx="360363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1" name="Egyenes összekötő 130"/>
          <p:cNvCxnSpPr/>
          <p:nvPr/>
        </p:nvCxnSpPr>
        <p:spPr>
          <a:xfrm rot="10800000" flipH="1" flipV="1">
            <a:off x="1216025" y="3542740"/>
            <a:ext cx="350838" cy="0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2" name="Egyenes összekötő 131"/>
          <p:cNvCxnSpPr/>
          <p:nvPr/>
        </p:nvCxnSpPr>
        <p:spPr>
          <a:xfrm rot="10800000" flipH="1" flipV="1">
            <a:off x="1216025" y="3120465"/>
            <a:ext cx="350838" cy="0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7" name="Egyenes összekötő 136"/>
          <p:cNvCxnSpPr/>
          <p:nvPr/>
        </p:nvCxnSpPr>
        <p:spPr>
          <a:xfrm flipV="1">
            <a:off x="758825" y="2722003"/>
            <a:ext cx="100965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9" name="Egyenes összekötő 138"/>
          <p:cNvCxnSpPr/>
          <p:nvPr/>
        </p:nvCxnSpPr>
        <p:spPr>
          <a:xfrm rot="16200000" flipV="1">
            <a:off x="1406525" y="2793441"/>
            <a:ext cx="72072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0" name="Egyenes összekötő 139"/>
          <p:cNvCxnSpPr/>
          <p:nvPr/>
        </p:nvCxnSpPr>
        <p:spPr>
          <a:xfrm rot="16200000" flipV="1">
            <a:off x="2414587" y="2793441"/>
            <a:ext cx="72072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1" name="Egyenes összekötő 140"/>
          <p:cNvCxnSpPr/>
          <p:nvPr/>
        </p:nvCxnSpPr>
        <p:spPr>
          <a:xfrm rot="16200000" flipV="1">
            <a:off x="3638550" y="2577541"/>
            <a:ext cx="28892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2" name="Téglalap 141"/>
          <p:cNvSpPr/>
          <p:nvPr/>
        </p:nvSpPr>
        <p:spPr>
          <a:xfrm>
            <a:off x="1550988" y="3039503"/>
            <a:ext cx="1439862" cy="576262"/>
          </a:xfrm>
          <a:prstGeom prst="rect">
            <a:avLst/>
          </a:prstGeom>
          <a:solidFill>
            <a:schemeClr val="tx2">
              <a:lumMod val="60000"/>
              <a:lumOff val="4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lvl1pPr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>
              <a:defRPr/>
            </a:pPr>
            <a:r>
              <a:rPr lang="hu-HU" altLang="en-US" sz="1100" smtClean="0">
                <a:solidFill>
                  <a:srgbClr val="FFFFFF"/>
                </a:solidFill>
                <a:latin typeface="Verdana" pitchFamily="34" charset="0"/>
              </a:rPr>
              <a:t>8500</a:t>
            </a:r>
            <a:r>
              <a:rPr lang="en-US" altLang="en-US" sz="1100" baseline="30000" smtClean="0">
                <a:solidFill>
                  <a:srgbClr val="FFFFFF"/>
                </a:solidFill>
                <a:latin typeface="Verdana" pitchFamily="34" charset="0"/>
              </a:rPr>
              <a:t>1</a:t>
            </a:r>
            <a:r>
              <a:rPr lang="hu-HU" altLang="en-US" sz="1100" smtClean="0">
                <a:solidFill>
                  <a:srgbClr val="FFFFFF"/>
                </a:solidFill>
                <a:latin typeface="Verdana" pitchFamily="34" charset="0"/>
              </a:rPr>
              <a:t>/8501</a:t>
            </a:r>
          </a:p>
        </p:txBody>
      </p:sp>
      <p:cxnSp>
        <p:nvCxnSpPr>
          <p:cNvPr id="143" name="Egyenes összekötő 142"/>
          <p:cNvCxnSpPr/>
          <p:nvPr/>
        </p:nvCxnSpPr>
        <p:spPr>
          <a:xfrm rot="5400000" flipH="1" flipV="1">
            <a:off x="2089150" y="3796740"/>
            <a:ext cx="363538" cy="158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4" name="Téglalap 143"/>
          <p:cNvSpPr/>
          <p:nvPr/>
        </p:nvSpPr>
        <p:spPr>
          <a:xfrm>
            <a:off x="1550988" y="3979303"/>
            <a:ext cx="1439862" cy="576262"/>
          </a:xfrm>
          <a:prstGeom prst="rect">
            <a:avLst/>
          </a:prstGeom>
          <a:solidFill>
            <a:schemeClr val="accent6">
              <a:lumMod val="7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hu-HU" sz="1100" dirty="0">
                <a:solidFill>
                  <a:srgbClr val="FFFFFF"/>
                </a:solidFill>
                <a:latin typeface="Verdana" pitchFamily="34" charset="0"/>
              </a:rPr>
              <a:t>ICH5</a:t>
            </a:r>
          </a:p>
        </p:txBody>
      </p:sp>
      <p:cxnSp>
        <p:nvCxnSpPr>
          <p:cNvPr id="145" name="Egyenes összekötő 144"/>
          <p:cNvCxnSpPr/>
          <p:nvPr/>
        </p:nvCxnSpPr>
        <p:spPr>
          <a:xfrm>
            <a:off x="2776538" y="2722003"/>
            <a:ext cx="1008062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6" name="Egyenes összekötő 145"/>
          <p:cNvCxnSpPr/>
          <p:nvPr/>
        </p:nvCxnSpPr>
        <p:spPr>
          <a:xfrm rot="10800000" flipH="1">
            <a:off x="198438" y="3039503"/>
            <a:ext cx="647700" cy="0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7" name="Téglalap 146"/>
          <p:cNvSpPr/>
          <p:nvPr/>
        </p:nvSpPr>
        <p:spPr>
          <a:xfrm flipH="1">
            <a:off x="455613" y="2855353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148" name="Téglalap 147"/>
          <p:cNvSpPr/>
          <p:nvPr/>
        </p:nvSpPr>
        <p:spPr>
          <a:xfrm flipH="1">
            <a:off x="368300" y="2855353"/>
            <a:ext cx="46038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149" name="Téglalap 148"/>
          <p:cNvSpPr/>
          <p:nvPr/>
        </p:nvSpPr>
        <p:spPr>
          <a:xfrm flipH="1">
            <a:off x="282575" y="2855353"/>
            <a:ext cx="46038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150" name="Téglalap 149"/>
          <p:cNvSpPr/>
          <p:nvPr/>
        </p:nvSpPr>
        <p:spPr>
          <a:xfrm flipH="1">
            <a:off x="198438" y="2855353"/>
            <a:ext cx="46037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cxnSp>
        <p:nvCxnSpPr>
          <p:cNvPr id="151" name="Egyenes összekötő 150"/>
          <p:cNvCxnSpPr/>
          <p:nvPr/>
        </p:nvCxnSpPr>
        <p:spPr>
          <a:xfrm rot="10800000" flipH="1">
            <a:off x="198438" y="3209365"/>
            <a:ext cx="647700" cy="0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2" name="Téglalap 151"/>
          <p:cNvSpPr/>
          <p:nvPr/>
        </p:nvSpPr>
        <p:spPr>
          <a:xfrm flipH="1">
            <a:off x="455613" y="3103003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153" name="Téglalap 152"/>
          <p:cNvSpPr/>
          <p:nvPr/>
        </p:nvSpPr>
        <p:spPr>
          <a:xfrm flipH="1">
            <a:off x="368300" y="3103003"/>
            <a:ext cx="46038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154" name="Téglalap 153"/>
          <p:cNvSpPr/>
          <p:nvPr/>
        </p:nvSpPr>
        <p:spPr>
          <a:xfrm flipH="1">
            <a:off x="282575" y="3103003"/>
            <a:ext cx="46038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155" name="Téglalap 154"/>
          <p:cNvSpPr/>
          <p:nvPr/>
        </p:nvSpPr>
        <p:spPr>
          <a:xfrm flipH="1">
            <a:off x="198438" y="3103003"/>
            <a:ext cx="46037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156" name="Téglalap 155"/>
          <p:cNvSpPr/>
          <p:nvPr/>
        </p:nvSpPr>
        <p:spPr>
          <a:xfrm flipH="1">
            <a:off x="703263" y="2976003"/>
            <a:ext cx="647700" cy="288925"/>
          </a:xfrm>
          <a:prstGeom prst="rect">
            <a:avLst/>
          </a:prstGeom>
          <a:solidFill>
            <a:schemeClr val="tx2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lvl1pPr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>
              <a:defRPr/>
            </a:pPr>
            <a:r>
              <a:rPr lang="hu-HU" altLang="en-US" sz="1100" smtClean="0">
                <a:solidFill>
                  <a:srgbClr val="FFFFFF"/>
                </a:solidFill>
                <a:latin typeface="Verdana" pitchFamily="34" charset="0"/>
              </a:rPr>
              <a:t>XM</a:t>
            </a:r>
            <a:r>
              <a:rPr lang="en-US" altLang="en-US" sz="1100" smtClean="0">
                <a:solidFill>
                  <a:srgbClr val="FFFFFF"/>
                </a:solidFill>
                <a:latin typeface="Verdana" pitchFamily="34" charset="0"/>
              </a:rPr>
              <a:t>B</a:t>
            </a:r>
            <a:endParaRPr lang="hu-HU" altLang="en-US" sz="1100" smtClean="0">
              <a:solidFill>
                <a:srgbClr val="FFFFFF"/>
              </a:solidFill>
              <a:latin typeface="Verdana" pitchFamily="34" charset="0"/>
            </a:endParaRPr>
          </a:p>
        </p:txBody>
      </p:sp>
      <p:cxnSp>
        <p:nvCxnSpPr>
          <p:cNvPr id="157" name="Egyenes összekötő 156"/>
          <p:cNvCxnSpPr/>
          <p:nvPr/>
        </p:nvCxnSpPr>
        <p:spPr>
          <a:xfrm rot="10800000" flipH="1">
            <a:off x="184150" y="3471303"/>
            <a:ext cx="647700" cy="0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8" name="Téglalap 157"/>
          <p:cNvSpPr/>
          <p:nvPr/>
        </p:nvSpPr>
        <p:spPr>
          <a:xfrm flipH="1">
            <a:off x="455613" y="3364940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159" name="Téglalap 158"/>
          <p:cNvSpPr/>
          <p:nvPr/>
        </p:nvSpPr>
        <p:spPr>
          <a:xfrm flipH="1">
            <a:off x="368300" y="3364940"/>
            <a:ext cx="46038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160" name="Téglalap 159"/>
          <p:cNvSpPr/>
          <p:nvPr/>
        </p:nvSpPr>
        <p:spPr>
          <a:xfrm flipH="1">
            <a:off x="282575" y="3364940"/>
            <a:ext cx="46038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161" name="Téglalap 160"/>
          <p:cNvSpPr/>
          <p:nvPr/>
        </p:nvSpPr>
        <p:spPr>
          <a:xfrm flipH="1">
            <a:off x="198438" y="3364940"/>
            <a:ext cx="46037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cxnSp>
        <p:nvCxnSpPr>
          <p:cNvPr id="162" name="Egyenes összekötő 161"/>
          <p:cNvCxnSpPr/>
          <p:nvPr/>
        </p:nvCxnSpPr>
        <p:spPr>
          <a:xfrm rot="10800000" flipH="1">
            <a:off x="198438" y="3644340"/>
            <a:ext cx="647700" cy="0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3" name="Téglalap 162"/>
          <p:cNvSpPr/>
          <p:nvPr/>
        </p:nvSpPr>
        <p:spPr>
          <a:xfrm flipH="1">
            <a:off x="455613" y="3615765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164" name="Téglalap 163"/>
          <p:cNvSpPr/>
          <p:nvPr/>
        </p:nvSpPr>
        <p:spPr>
          <a:xfrm flipH="1">
            <a:off x="368300" y="3615765"/>
            <a:ext cx="46038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165" name="Téglalap 164"/>
          <p:cNvSpPr/>
          <p:nvPr/>
        </p:nvSpPr>
        <p:spPr>
          <a:xfrm flipH="1">
            <a:off x="282575" y="3615765"/>
            <a:ext cx="46038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166" name="Téglalap 165"/>
          <p:cNvSpPr/>
          <p:nvPr/>
        </p:nvSpPr>
        <p:spPr>
          <a:xfrm flipH="1">
            <a:off x="198438" y="3615765"/>
            <a:ext cx="46037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167" name="Téglalap 166"/>
          <p:cNvSpPr/>
          <p:nvPr/>
        </p:nvSpPr>
        <p:spPr>
          <a:xfrm flipH="1">
            <a:off x="703263" y="3399865"/>
            <a:ext cx="647700" cy="287338"/>
          </a:xfrm>
          <a:prstGeom prst="rect">
            <a:avLst/>
          </a:prstGeom>
          <a:solidFill>
            <a:schemeClr val="tx2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lvl1pPr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>
              <a:defRPr/>
            </a:pPr>
            <a:r>
              <a:rPr lang="hu-HU" altLang="en-US" sz="1100" smtClean="0">
                <a:solidFill>
                  <a:srgbClr val="FFFFFF"/>
                </a:solidFill>
                <a:latin typeface="Verdana" pitchFamily="34" charset="0"/>
              </a:rPr>
              <a:t>XM</a:t>
            </a:r>
            <a:r>
              <a:rPr lang="en-US" altLang="en-US" sz="1100" smtClean="0">
                <a:solidFill>
                  <a:srgbClr val="FFFFFF"/>
                </a:solidFill>
                <a:latin typeface="Verdana" pitchFamily="34" charset="0"/>
              </a:rPr>
              <a:t>B</a:t>
            </a:r>
            <a:endParaRPr lang="hu-HU" altLang="en-US" sz="1100" smtClean="0">
              <a:solidFill>
                <a:srgbClr val="FFFFFF"/>
              </a:solidFill>
              <a:latin typeface="Verdana" pitchFamily="34" charset="0"/>
            </a:endParaRPr>
          </a:p>
        </p:txBody>
      </p:sp>
      <p:sp>
        <p:nvSpPr>
          <p:cNvPr id="291914" name="Szövegdoboz 31"/>
          <p:cNvSpPr txBox="1">
            <a:spLocks noChangeArrowheads="1"/>
          </p:cNvSpPr>
          <p:nvPr/>
        </p:nvSpPr>
        <p:spPr bwMode="auto">
          <a:xfrm>
            <a:off x="361950" y="3930090"/>
            <a:ext cx="1157288" cy="428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hu-HU" altLang="en-US" sz="1100">
                <a:solidFill>
                  <a:srgbClr val="000000"/>
                </a:solidFill>
                <a:latin typeface="Verdana" pitchFamily="34" charset="0"/>
              </a:rPr>
              <a:t>DDR</a:t>
            </a:r>
            <a:r>
              <a:rPr lang="en-US" altLang="en-US" sz="1100">
                <a:solidFill>
                  <a:srgbClr val="000000"/>
                </a:solidFill>
                <a:latin typeface="Verdana" pitchFamily="34" charset="0"/>
              </a:rPr>
              <a:t>-266/333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hu-HU" altLang="en-US" sz="1100">
                <a:solidFill>
                  <a:srgbClr val="000000"/>
                </a:solidFill>
                <a:latin typeface="Verdana" pitchFamily="34" charset="0"/>
              </a:rPr>
              <a:t>DDR2</a:t>
            </a:r>
            <a:r>
              <a:rPr lang="en-US" altLang="en-US" sz="1100">
                <a:solidFill>
                  <a:srgbClr val="000000"/>
                </a:solidFill>
                <a:latin typeface="Verdana" pitchFamily="34" charset="0"/>
              </a:rPr>
              <a:t>-400</a:t>
            </a:r>
            <a:endParaRPr lang="hu-HU" altLang="en-US" sz="110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291915" name="Szövegdoboz 70"/>
          <p:cNvSpPr txBox="1">
            <a:spLocks noChangeArrowheads="1"/>
          </p:cNvSpPr>
          <p:nvPr/>
        </p:nvSpPr>
        <p:spPr bwMode="auto">
          <a:xfrm>
            <a:off x="1820316" y="2572778"/>
            <a:ext cx="901209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hu-HU" altLang="en-US" sz="1000" dirty="0" smtClean="0">
                <a:solidFill>
                  <a:srgbClr val="000000"/>
                </a:solidFill>
                <a:latin typeface="Verdana" pitchFamily="34" charset="0"/>
              </a:rPr>
              <a:t>FSB</a:t>
            </a:r>
            <a:endParaRPr lang="en-US" altLang="en-US" sz="1000" dirty="0" smtClean="0">
              <a:solidFill>
                <a:srgbClr val="000000"/>
              </a:solidFill>
              <a:latin typeface="Verdana" pitchFamily="34" charset="0"/>
            </a:endParaRP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000" dirty="0" smtClean="0">
                <a:solidFill>
                  <a:srgbClr val="000000"/>
                </a:solidFill>
                <a:latin typeface="Verdana" pitchFamily="34" charset="0"/>
              </a:rPr>
              <a:t>(800 MT/s)</a:t>
            </a:r>
            <a:endParaRPr lang="hu-HU" altLang="en-US" sz="1000" dirty="0">
              <a:solidFill>
                <a:srgbClr val="000000"/>
              </a:solidFill>
              <a:latin typeface="Verdana" pitchFamily="34" charset="0"/>
            </a:endParaRPr>
          </a:p>
        </p:txBody>
      </p:sp>
      <p:grpSp>
        <p:nvGrpSpPr>
          <p:cNvPr id="291916" name="Csoportba foglalás 135"/>
          <p:cNvGrpSpPr>
            <a:grpSpLocks/>
          </p:cNvGrpSpPr>
          <p:nvPr/>
        </p:nvGrpSpPr>
        <p:grpSpPr bwMode="auto">
          <a:xfrm flipH="1">
            <a:off x="2992438" y="2872815"/>
            <a:ext cx="1382712" cy="976313"/>
            <a:chOff x="4845164" y="3676774"/>
            <a:chExt cx="1383020" cy="976238"/>
          </a:xfrm>
        </p:grpSpPr>
        <p:cxnSp>
          <p:nvCxnSpPr>
            <p:cNvPr id="171" name="Egyenes összekötő 170"/>
            <p:cNvCxnSpPr/>
            <p:nvPr/>
          </p:nvCxnSpPr>
          <p:spPr>
            <a:xfrm rot="10800000" flipH="1" flipV="1">
              <a:off x="5877269" y="4365696"/>
              <a:ext cx="350915" cy="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2" name="Egyenes összekötő 171"/>
            <p:cNvCxnSpPr/>
            <p:nvPr/>
          </p:nvCxnSpPr>
          <p:spPr>
            <a:xfrm rot="10800000" flipH="1" flipV="1">
              <a:off x="5877269" y="3941867"/>
              <a:ext cx="350915" cy="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3" name="Egyenes összekötő 172"/>
            <p:cNvCxnSpPr/>
            <p:nvPr/>
          </p:nvCxnSpPr>
          <p:spPr>
            <a:xfrm rot="10800000" flipH="1">
              <a:off x="4861043" y="3860910"/>
              <a:ext cx="647844" cy="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74" name="Téglalap 173"/>
            <p:cNvSpPr/>
            <p:nvPr/>
          </p:nvSpPr>
          <p:spPr>
            <a:xfrm flipH="1">
              <a:off x="5118275" y="3676774"/>
              <a:ext cx="44460" cy="215883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sp>
          <p:nvSpPr>
            <p:cNvPr id="175" name="Téglalap 174"/>
            <p:cNvSpPr/>
            <p:nvPr/>
          </p:nvSpPr>
          <p:spPr>
            <a:xfrm flipH="1">
              <a:off x="5030942" y="3676774"/>
              <a:ext cx="46048" cy="215883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sp>
          <p:nvSpPr>
            <p:cNvPr id="176" name="Téglalap 175"/>
            <p:cNvSpPr/>
            <p:nvPr/>
          </p:nvSpPr>
          <p:spPr>
            <a:xfrm flipH="1">
              <a:off x="4945198" y="3676774"/>
              <a:ext cx="46048" cy="215883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sp>
          <p:nvSpPr>
            <p:cNvPr id="177" name="Téglalap 176"/>
            <p:cNvSpPr/>
            <p:nvPr/>
          </p:nvSpPr>
          <p:spPr>
            <a:xfrm flipH="1">
              <a:off x="4861043" y="3676774"/>
              <a:ext cx="46047" cy="215883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cxnSp>
          <p:nvCxnSpPr>
            <p:cNvPr id="178" name="Egyenes összekötő 177"/>
            <p:cNvCxnSpPr/>
            <p:nvPr/>
          </p:nvCxnSpPr>
          <p:spPr>
            <a:xfrm rot="10800000" flipH="1">
              <a:off x="4861043" y="4030760"/>
              <a:ext cx="647844" cy="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79" name="Téglalap 178"/>
            <p:cNvSpPr/>
            <p:nvPr/>
          </p:nvSpPr>
          <p:spPr>
            <a:xfrm flipH="1">
              <a:off x="5118275" y="3924405"/>
              <a:ext cx="44460" cy="215883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sp>
          <p:nvSpPr>
            <p:cNvPr id="180" name="Téglalap 179"/>
            <p:cNvSpPr/>
            <p:nvPr/>
          </p:nvSpPr>
          <p:spPr>
            <a:xfrm flipH="1">
              <a:off x="5030942" y="3924405"/>
              <a:ext cx="46048" cy="215883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sp>
          <p:nvSpPr>
            <p:cNvPr id="181" name="Téglalap 180"/>
            <p:cNvSpPr/>
            <p:nvPr/>
          </p:nvSpPr>
          <p:spPr>
            <a:xfrm flipH="1">
              <a:off x="4945198" y="3924405"/>
              <a:ext cx="46048" cy="215883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sp>
          <p:nvSpPr>
            <p:cNvPr id="182" name="Téglalap 181"/>
            <p:cNvSpPr/>
            <p:nvPr/>
          </p:nvSpPr>
          <p:spPr>
            <a:xfrm flipH="1">
              <a:off x="4861043" y="3924405"/>
              <a:ext cx="46047" cy="215883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sp>
          <p:nvSpPr>
            <p:cNvPr id="183" name="Téglalap 182"/>
            <p:cNvSpPr/>
            <p:nvPr/>
          </p:nvSpPr>
          <p:spPr>
            <a:xfrm flipH="1">
              <a:off x="5364392" y="3799003"/>
              <a:ext cx="647844" cy="287315"/>
            </a:xfrm>
            <a:prstGeom prst="rect">
              <a:avLst/>
            </a:prstGeom>
            <a:solidFill>
              <a:schemeClr val="tx2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>
                <a:defRPr/>
              </a:pPr>
              <a:r>
                <a:rPr lang="hu-HU" altLang="en-US" sz="1100" smtClean="0">
                  <a:solidFill>
                    <a:srgbClr val="FFFFFF"/>
                  </a:solidFill>
                  <a:latin typeface="Verdana" pitchFamily="34" charset="0"/>
                </a:rPr>
                <a:t>XM</a:t>
              </a:r>
              <a:r>
                <a:rPr lang="en-US" altLang="en-US" sz="1100" smtClean="0">
                  <a:solidFill>
                    <a:srgbClr val="FFFFFF"/>
                  </a:solidFill>
                  <a:latin typeface="Verdana" pitchFamily="34" charset="0"/>
                </a:rPr>
                <a:t>B</a:t>
              </a:r>
              <a:endParaRPr lang="hu-HU" altLang="en-US" sz="1100" smtClean="0">
                <a:solidFill>
                  <a:srgbClr val="FFFFFF"/>
                </a:solidFill>
                <a:latin typeface="Verdana" pitchFamily="34" charset="0"/>
              </a:endParaRPr>
            </a:p>
          </p:txBody>
        </p:sp>
        <p:cxnSp>
          <p:nvCxnSpPr>
            <p:cNvPr id="184" name="Egyenes összekötő 183"/>
            <p:cNvCxnSpPr/>
            <p:nvPr/>
          </p:nvCxnSpPr>
          <p:spPr>
            <a:xfrm rot="10800000" flipH="1">
              <a:off x="4845164" y="4292677"/>
              <a:ext cx="647844" cy="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85" name="Téglalap 184"/>
            <p:cNvSpPr/>
            <p:nvPr/>
          </p:nvSpPr>
          <p:spPr>
            <a:xfrm flipH="1">
              <a:off x="5118275" y="4186323"/>
              <a:ext cx="44460" cy="215883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sp>
          <p:nvSpPr>
            <p:cNvPr id="186" name="Téglalap 185"/>
            <p:cNvSpPr/>
            <p:nvPr/>
          </p:nvSpPr>
          <p:spPr>
            <a:xfrm flipH="1">
              <a:off x="5030942" y="4186323"/>
              <a:ext cx="46048" cy="215883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sp>
          <p:nvSpPr>
            <p:cNvPr id="187" name="Téglalap 186"/>
            <p:cNvSpPr/>
            <p:nvPr/>
          </p:nvSpPr>
          <p:spPr>
            <a:xfrm flipH="1">
              <a:off x="4945198" y="4186323"/>
              <a:ext cx="46048" cy="215883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sp>
          <p:nvSpPr>
            <p:cNvPr id="188" name="Téglalap 187"/>
            <p:cNvSpPr/>
            <p:nvPr/>
          </p:nvSpPr>
          <p:spPr>
            <a:xfrm flipH="1">
              <a:off x="4861043" y="4186323"/>
              <a:ext cx="46047" cy="215883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cxnSp>
          <p:nvCxnSpPr>
            <p:cNvPr id="189" name="Egyenes összekötő 188"/>
            <p:cNvCxnSpPr/>
            <p:nvPr/>
          </p:nvCxnSpPr>
          <p:spPr>
            <a:xfrm rot="10800000" flipH="1">
              <a:off x="4861043" y="4465701"/>
              <a:ext cx="647844" cy="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90" name="Téglalap 189"/>
            <p:cNvSpPr/>
            <p:nvPr/>
          </p:nvSpPr>
          <p:spPr>
            <a:xfrm flipH="1">
              <a:off x="5118275" y="4437129"/>
              <a:ext cx="44460" cy="215883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sp>
          <p:nvSpPr>
            <p:cNvPr id="191" name="Téglalap 190"/>
            <p:cNvSpPr/>
            <p:nvPr/>
          </p:nvSpPr>
          <p:spPr>
            <a:xfrm flipH="1">
              <a:off x="5030942" y="4437129"/>
              <a:ext cx="46048" cy="215883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sp>
          <p:nvSpPr>
            <p:cNvPr id="192" name="Téglalap 191"/>
            <p:cNvSpPr/>
            <p:nvPr/>
          </p:nvSpPr>
          <p:spPr>
            <a:xfrm flipH="1">
              <a:off x="4945198" y="4437129"/>
              <a:ext cx="46048" cy="215883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sp>
          <p:nvSpPr>
            <p:cNvPr id="193" name="Téglalap 192"/>
            <p:cNvSpPr/>
            <p:nvPr/>
          </p:nvSpPr>
          <p:spPr>
            <a:xfrm flipH="1">
              <a:off x="4861043" y="4437129"/>
              <a:ext cx="46047" cy="215883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sp>
          <p:nvSpPr>
            <p:cNvPr id="194" name="Téglalap 193"/>
            <p:cNvSpPr/>
            <p:nvPr/>
          </p:nvSpPr>
          <p:spPr>
            <a:xfrm flipH="1">
              <a:off x="5364392" y="4221245"/>
              <a:ext cx="647844" cy="287315"/>
            </a:xfrm>
            <a:prstGeom prst="rect">
              <a:avLst/>
            </a:prstGeom>
            <a:solidFill>
              <a:schemeClr val="tx2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>
                <a:defRPr/>
              </a:pPr>
              <a:r>
                <a:rPr lang="hu-HU" altLang="en-US" sz="1100" smtClean="0">
                  <a:solidFill>
                    <a:srgbClr val="FFFFFF"/>
                  </a:solidFill>
                  <a:latin typeface="Verdana" pitchFamily="34" charset="0"/>
                </a:rPr>
                <a:t>XM</a:t>
              </a:r>
              <a:r>
                <a:rPr lang="en-US" altLang="en-US" sz="1100" smtClean="0">
                  <a:solidFill>
                    <a:srgbClr val="FFFFFF"/>
                  </a:solidFill>
                  <a:latin typeface="Verdana" pitchFamily="34" charset="0"/>
                </a:rPr>
                <a:t>B</a:t>
              </a:r>
              <a:endParaRPr lang="hu-HU" altLang="en-US" sz="1100" smtClean="0">
                <a:solidFill>
                  <a:srgbClr val="FFFFFF"/>
                </a:solidFill>
                <a:latin typeface="Verdana" pitchFamily="34" charset="0"/>
              </a:endParaRPr>
            </a:p>
          </p:txBody>
        </p:sp>
      </p:grpSp>
      <p:sp>
        <p:nvSpPr>
          <p:cNvPr id="291920" name="AutoShape 106"/>
          <p:cNvSpPr>
            <a:spLocks noChangeArrowheads="1"/>
          </p:cNvSpPr>
          <p:nvPr/>
        </p:nvSpPr>
        <p:spPr bwMode="auto">
          <a:xfrm>
            <a:off x="4724400" y="3425265"/>
            <a:ext cx="431800" cy="88900"/>
          </a:xfrm>
          <a:prstGeom prst="rightArrow">
            <a:avLst>
              <a:gd name="adj1" fmla="val 50000"/>
              <a:gd name="adj2" fmla="val 121429"/>
            </a:avLst>
          </a:prstGeom>
          <a:solidFill>
            <a:srgbClr val="FF0000"/>
          </a:solidFill>
          <a:ln w="19050" algn="ctr">
            <a:solidFill>
              <a:srgbClr val="FF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140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291921" name="Text Box 107"/>
          <p:cNvSpPr txBox="1">
            <a:spLocks noChangeArrowheads="1"/>
          </p:cNvSpPr>
          <p:nvPr/>
        </p:nvSpPr>
        <p:spPr bwMode="auto">
          <a:xfrm>
            <a:off x="2287588" y="3698315"/>
            <a:ext cx="585787" cy="24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000">
                <a:solidFill>
                  <a:srgbClr val="000000"/>
                </a:solidFill>
                <a:latin typeface="Verdana" pitchFamily="34" charset="0"/>
              </a:rPr>
              <a:t>HI 1.5</a:t>
            </a:r>
          </a:p>
        </p:txBody>
      </p:sp>
      <p:sp>
        <p:nvSpPr>
          <p:cNvPr id="291922" name="Szövegdoboz 31"/>
          <p:cNvSpPr txBox="1">
            <a:spLocks noChangeArrowheads="1"/>
          </p:cNvSpPr>
          <p:nvPr/>
        </p:nvSpPr>
        <p:spPr bwMode="auto">
          <a:xfrm>
            <a:off x="3094038" y="3944378"/>
            <a:ext cx="1157287" cy="428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hu-HU" altLang="en-US" sz="1100">
                <a:solidFill>
                  <a:srgbClr val="000000"/>
                </a:solidFill>
                <a:latin typeface="Verdana" pitchFamily="34" charset="0"/>
              </a:rPr>
              <a:t>DDR</a:t>
            </a:r>
            <a:r>
              <a:rPr lang="en-US" altLang="en-US" sz="1100">
                <a:solidFill>
                  <a:srgbClr val="000000"/>
                </a:solidFill>
                <a:latin typeface="Verdana" pitchFamily="34" charset="0"/>
              </a:rPr>
              <a:t>-266/333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hu-HU" altLang="en-US" sz="1100">
                <a:solidFill>
                  <a:srgbClr val="000000"/>
                </a:solidFill>
                <a:latin typeface="Verdana" pitchFamily="34" charset="0"/>
              </a:rPr>
              <a:t>DDR2</a:t>
            </a:r>
            <a:r>
              <a:rPr lang="en-US" altLang="en-US" sz="1100">
                <a:solidFill>
                  <a:srgbClr val="000000"/>
                </a:solidFill>
                <a:latin typeface="Verdana" pitchFamily="34" charset="0"/>
              </a:rPr>
              <a:t>-400</a:t>
            </a:r>
            <a:endParaRPr lang="hu-HU" altLang="en-US" sz="110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291924" name="Rectangle 110"/>
          <p:cNvSpPr>
            <a:spLocks noChangeArrowheads="1"/>
          </p:cNvSpPr>
          <p:nvPr/>
        </p:nvSpPr>
        <p:spPr bwMode="auto">
          <a:xfrm>
            <a:off x="1824038" y="1342465"/>
            <a:ext cx="12382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000" i="1">
                <a:solidFill>
                  <a:srgbClr val="000000"/>
                </a:solidFill>
                <a:latin typeface="Verdana" pitchFamily="34" charset="0"/>
              </a:rPr>
              <a:t>Xeon 7000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000" i="1">
                <a:solidFill>
                  <a:srgbClr val="000000"/>
                </a:solidFill>
                <a:latin typeface="Verdana" pitchFamily="34" charset="0"/>
              </a:rPr>
              <a:t>(</a:t>
            </a:r>
            <a:r>
              <a:rPr lang="hu-HU" altLang="en-US" sz="1000" i="1">
                <a:solidFill>
                  <a:srgbClr val="000000"/>
                </a:solidFill>
                <a:latin typeface="Verdana" pitchFamily="34" charset="0"/>
              </a:rPr>
              <a:t>Paxville MP</a:t>
            </a:r>
            <a:r>
              <a:rPr lang="en-US" altLang="en-US" sz="1000" i="1">
                <a:solidFill>
                  <a:srgbClr val="000000"/>
                </a:solidFill>
                <a:latin typeface="Verdana" pitchFamily="34" charset="0"/>
              </a:rPr>
              <a:t>) 2x1C </a:t>
            </a:r>
          </a:p>
        </p:txBody>
      </p:sp>
      <p:sp>
        <p:nvSpPr>
          <p:cNvPr id="291925" name="Rectangle 111"/>
          <p:cNvSpPr>
            <a:spLocks noChangeArrowheads="1"/>
          </p:cNvSpPr>
          <p:nvPr/>
        </p:nvSpPr>
        <p:spPr bwMode="auto">
          <a:xfrm>
            <a:off x="3270250" y="1342465"/>
            <a:ext cx="69056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000" i="1">
                <a:solidFill>
                  <a:srgbClr val="000000"/>
                </a:solidFill>
                <a:latin typeface="Verdana" pitchFamily="34" charset="0"/>
              </a:rPr>
              <a:t>Xeon 7100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hu-HU" altLang="en-US" sz="1000" i="1">
                <a:solidFill>
                  <a:srgbClr val="000000"/>
                </a:solidFill>
                <a:latin typeface="Verdana" pitchFamily="34" charset="0"/>
              </a:rPr>
              <a:t>(Tulsa</a:t>
            </a:r>
            <a:r>
              <a:rPr lang="en-US" altLang="en-US" sz="1000" i="1">
                <a:solidFill>
                  <a:srgbClr val="000000"/>
                </a:solidFill>
                <a:latin typeface="Verdana" pitchFamily="34" charset="0"/>
              </a:rPr>
              <a:t>) 2C</a:t>
            </a:r>
          </a:p>
        </p:txBody>
      </p:sp>
      <p:sp>
        <p:nvSpPr>
          <p:cNvPr id="291926" name="Rectangle 112"/>
          <p:cNvSpPr>
            <a:spLocks noChangeArrowheads="1"/>
          </p:cNvSpPr>
          <p:nvPr/>
        </p:nvSpPr>
        <p:spPr bwMode="auto">
          <a:xfrm>
            <a:off x="788988" y="1342465"/>
            <a:ext cx="877887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000" i="1">
                <a:solidFill>
                  <a:srgbClr val="000000"/>
                </a:solidFill>
                <a:latin typeface="Verdana" pitchFamily="34" charset="0"/>
              </a:rPr>
              <a:t>Xeon MP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hu-HU" altLang="en-US" sz="1000" i="1">
                <a:solidFill>
                  <a:srgbClr val="000000"/>
                </a:solidFill>
                <a:latin typeface="Verdana" pitchFamily="34" charset="0"/>
              </a:rPr>
              <a:t>(P</a:t>
            </a:r>
            <a:r>
              <a:rPr lang="en-US" altLang="en-US" sz="1000" i="1">
                <a:solidFill>
                  <a:srgbClr val="000000"/>
                </a:solidFill>
                <a:latin typeface="Verdana" pitchFamily="34" charset="0"/>
              </a:rPr>
              <a:t>otomac)</a:t>
            </a:r>
            <a:r>
              <a:rPr lang="hu-HU" altLang="en-US" sz="1000" i="1">
                <a:solidFill>
                  <a:srgbClr val="000000"/>
                </a:solidFill>
                <a:latin typeface="Verdana" pitchFamily="34" charset="0"/>
              </a:rPr>
              <a:t> </a:t>
            </a:r>
            <a:r>
              <a:rPr lang="en-US" altLang="en-US" sz="1000" i="1">
                <a:solidFill>
                  <a:srgbClr val="000000"/>
                </a:solidFill>
                <a:latin typeface="Verdana" pitchFamily="34" charset="0"/>
              </a:rPr>
              <a:t>1</a:t>
            </a:r>
            <a:r>
              <a:rPr lang="hu-HU" altLang="en-US" sz="1000" i="1">
                <a:solidFill>
                  <a:srgbClr val="000000"/>
                </a:solidFill>
                <a:latin typeface="Verdana" pitchFamily="34" charset="0"/>
              </a:rPr>
              <a:t>C</a:t>
            </a:r>
            <a:endParaRPr lang="en-US" altLang="en-US" sz="1000" i="1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291927" name="Text Box 113"/>
          <p:cNvSpPr txBox="1">
            <a:spLocks noChangeArrowheads="1"/>
          </p:cNvSpPr>
          <p:nvPr/>
        </p:nvSpPr>
        <p:spPr bwMode="auto">
          <a:xfrm>
            <a:off x="1646238" y="1361515"/>
            <a:ext cx="241300" cy="24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000">
                <a:solidFill>
                  <a:srgbClr val="000000"/>
                </a:solidFill>
                <a:latin typeface="Verdana" pitchFamily="34" charset="0"/>
              </a:rPr>
              <a:t>/</a:t>
            </a:r>
          </a:p>
        </p:txBody>
      </p:sp>
      <p:sp>
        <p:nvSpPr>
          <p:cNvPr id="291928" name="Text Box 114"/>
          <p:cNvSpPr txBox="1">
            <a:spLocks noChangeArrowheads="1"/>
          </p:cNvSpPr>
          <p:nvPr/>
        </p:nvSpPr>
        <p:spPr bwMode="auto">
          <a:xfrm>
            <a:off x="3032125" y="1363103"/>
            <a:ext cx="241300" cy="24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000">
                <a:solidFill>
                  <a:srgbClr val="000000"/>
                </a:solidFill>
                <a:latin typeface="Verdana" pitchFamily="34" charset="0"/>
              </a:rPr>
              <a:t>/</a:t>
            </a:r>
          </a:p>
        </p:txBody>
      </p:sp>
      <p:sp>
        <p:nvSpPr>
          <p:cNvPr id="291929" name="Text Box 115"/>
          <p:cNvSpPr txBox="1">
            <a:spLocks noChangeArrowheads="1"/>
          </p:cNvSpPr>
          <p:nvPr/>
        </p:nvSpPr>
        <p:spPr bwMode="auto">
          <a:xfrm>
            <a:off x="1393825" y="6365315"/>
            <a:ext cx="7121525" cy="260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100" baseline="30000" dirty="0">
                <a:solidFill>
                  <a:srgbClr val="000000"/>
                </a:solidFill>
                <a:latin typeface="Verdana" pitchFamily="34" charset="0"/>
              </a:rPr>
              <a:t>1</a:t>
            </a:r>
            <a:r>
              <a:rPr lang="en-US" altLang="en-US" sz="1100" dirty="0">
                <a:solidFill>
                  <a:srgbClr val="000000"/>
                </a:solidFill>
                <a:latin typeface="Verdana" pitchFamily="34" charset="0"/>
              </a:rPr>
              <a:t> The E8500 MCH supports an FSB of 667 MT/s and consequently only the SC Xeon MP (Potomac) </a:t>
            </a:r>
          </a:p>
        </p:txBody>
      </p:sp>
      <p:sp>
        <p:nvSpPr>
          <p:cNvPr id="291935" name="Text Box 121"/>
          <p:cNvSpPr txBox="1">
            <a:spLocks noChangeArrowheads="1"/>
          </p:cNvSpPr>
          <p:nvPr/>
        </p:nvSpPr>
        <p:spPr bwMode="auto">
          <a:xfrm>
            <a:off x="667779" y="4854015"/>
            <a:ext cx="3201517" cy="6258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 dirty="0">
                <a:solidFill>
                  <a:srgbClr val="000000"/>
                </a:solidFill>
                <a:latin typeface="Verdana" pitchFamily="34" charset="0"/>
              </a:rPr>
              <a:t>90 nm Pentium 4 Prescott MP aimed </a:t>
            </a:r>
          </a:p>
          <a:p>
            <a:pPr algn="ctr" eaLnBrk="1" hangingPunct="1">
              <a:spcBef>
                <a:spcPct val="0"/>
              </a:spcBef>
              <a:spcAft>
                <a:spcPts val="200"/>
              </a:spcAft>
              <a:buFontTx/>
              <a:buNone/>
            </a:pPr>
            <a:r>
              <a:rPr lang="en-US" altLang="en-US" sz="1100" dirty="0" err="1">
                <a:solidFill>
                  <a:srgbClr val="000000"/>
                </a:solidFill>
                <a:latin typeface="Verdana" pitchFamily="34" charset="0"/>
              </a:rPr>
              <a:t>Truland</a:t>
            </a:r>
            <a:r>
              <a:rPr lang="en-US" altLang="en-US" sz="1100" dirty="0">
                <a:solidFill>
                  <a:srgbClr val="000000"/>
                </a:solidFill>
                <a:latin typeface="Verdana" pitchFamily="34" charset="0"/>
              </a:rPr>
              <a:t> MP server platform (for up to 2 C</a:t>
            </a:r>
            <a:r>
              <a:rPr lang="en-US" altLang="en-US" sz="1100" dirty="0" smtClean="0">
                <a:solidFill>
                  <a:srgbClr val="000000"/>
                </a:solidFill>
                <a:latin typeface="Verdana" pitchFamily="34" charset="0"/>
              </a:rPr>
              <a:t>)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 dirty="0" smtClean="0">
                <a:solidFill>
                  <a:srgbClr val="000000"/>
                </a:solidFill>
                <a:latin typeface="Verdana" pitchFamily="34" charset="0"/>
              </a:rPr>
              <a:t>(2006)</a:t>
            </a:r>
            <a:endParaRPr lang="en-US" altLang="en-US" sz="1100" dirty="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291936" name="Text Box 122"/>
          <p:cNvSpPr txBox="1">
            <a:spLocks noChangeArrowheads="1"/>
          </p:cNvSpPr>
          <p:nvPr/>
        </p:nvSpPr>
        <p:spPr bwMode="auto">
          <a:xfrm>
            <a:off x="4996318" y="4855603"/>
            <a:ext cx="3320140" cy="6258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 dirty="0">
                <a:solidFill>
                  <a:srgbClr val="000000"/>
                </a:solidFill>
                <a:latin typeface="Verdana" pitchFamily="34" charset="0"/>
              </a:rPr>
              <a:t>Core 2 aimed </a:t>
            </a:r>
          </a:p>
          <a:p>
            <a:pPr algn="ctr" eaLnBrk="1" hangingPunct="1">
              <a:spcBef>
                <a:spcPct val="0"/>
              </a:spcBef>
              <a:spcAft>
                <a:spcPts val="200"/>
              </a:spcAft>
              <a:buFontTx/>
              <a:buNone/>
            </a:pPr>
            <a:r>
              <a:rPr lang="en-US" altLang="en-US" sz="1100" dirty="0" err="1">
                <a:solidFill>
                  <a:srgbClr val="000000"/>
                </a:solidFill>
                <a:latin typeface="Verdana" pitchFamily="34" charset="0"/>
              </a:rPr>
              <a:t>Caneland</a:t>
            </a:r>
            <a:r>
              <a:rPr lang="en-US" altLang="en-US" sz="1100" dirty="0">
                <a:solidFill>
                  <a:srgbClr val="000000"/>
                </a:solidFill>
                <a:latin typeface="Verdana" pitchFamily="34" charset="0"/>
              </a:rPr>
              <a:t> MP server platform (for up to 6 C</a:t>
            </a:r>
            <a:r>
              <a:rPr lang="en-US" altLang="en-US" sz="1100" dirty="0" smtClean="0">
                <a:solidFill>
                  <a:srgbClr val="000000"/>
                </a:solidFill>
                <a:latin typeface="Verdana" pitchFamily="34" charset="0"/>
              </a:rPr>
              <a:t>)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 dirty="0" smtClean="0">
                <a:solidFill>
                  <a:srgbClr val="000000"/>
                </a:solidFill>
                <a:latin typeface="Verdana" pitchFamily="34" charset="0"/>
              </a:rPr>
              <a:t>(2007)</a:t>
            </a:r>
            <a:endParaRPr lang="en-US" altLang="en-US" sz="1100" dirty="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291937" name="Text Box 123"/>
          <p:cNvSpPr txBox="1">
            <a:spLocks noChangeArrowheads="1"/>
          </p:cNvSpPr>
          <p:nvPr/>
        </p:nvSpPr>
        <p:spPr bwMode="auto">
          <a:xfrm>
            <a:off x="4662488" y="5552515"/>
            <a:ext cx="4167187" cy="596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 dirty="0">
                <a:solidFill>
                  <a:srgbClr val="000000"/>
                </a:solidFill>
                <a:latin typeface="Verdana" pitchFamily="34" charset="0"/>
              </a:rPr>
              <a:t>ESI: Enterprise System Interface 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 dirty="0">
                <a:solidFill>
                  <a:srgbClr val="000000"/>
                </a:solidFill>
                <a:latin typeface="Verdana" pitchFamily="34" charset="0"/>
              </a:rPr>
              <a:t>4 </a:t>
            </a:r>
            <a:r>
              <a:rPr lang="en-US" altLang="en-US" sz="1100" dirty="0" err="1">
                <a:solidFill>
                  <a:srgbClr val="000000"/>
                </a:solidFill>
                <a:latin typeface="Verdana" pitchFamily="34" charset="0"/>
              </a:rPr>
              <a:t>PCIe</a:t>
            </a:r>
            <a:r>
              <a:rPr lang="en-US" altLang="en-US" sz="1100" dirty="0">
                <a:solidFill>
                  <a:srgbClr val="000000"/>
                </a:solidFill>
                <a:latin typeface="Verdana" pitchFamily="34" charset="0"/>
              </a:rPr>
              <a:t> lanes, 0.25 GB/s per lane (like the DMI interface,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 dirty="0">
                <a:solidFill>
                  <a:srgbClr val="000000"/>
                </a:solidFill>
                <a:latin typeface="Verdana" pitchFamily="34" charset="0"/>
              </a:rPr>
              <a:t>providing 1 GB/s transfer rate in each direction)</a:t>
            </a:r>
          </a:p>
        </p:txBody>
      </p:sp>
      <p:sp>
        <p:nvSpPr>
          <p:cNvPr id="291938" name="Text Box 124"/>
          <p:cNvSpPr txBox="1">
            <a:spLocks noChangeArrowheads="1"/>
          </p:cNvSpPr>
          <p:nvPr/>
        </p:nvSpPr>
        <p:spPr bwMode="auto">
          <a:xfrm>
            <a:off x="860425" y="5592203"/>
            <a:ext cx="2411413" cy="5445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lnSpc>
                <a:spcPct val="90000"/>
              </a:lnSpc>
              <a:spcBef>
                <a:spcPct val="0"/>
              </a:spcBef>
              <a:buFontTx/>
              <a:buNone/>
            </a:pPr>
            <a:r>
              <a:rPr lang="en-US" altLang="en-US" sz="1100" dirty="0">
                <a:solidFill>
                  <a:srgbClr val="000000"/>
                </a:solidFill>
                <a:latin typeface="Verdana" pitchFamily="34" charset="0"/>
              </a:rPr>
              <a:t>HI 1.5 (Hub Interface 1.5)</a:t>
            </a:r>
          </a:p>
          <a:p>
            <a:pPr algn="ctr" eaLnBrk="1" hangingPunct="1">
              <a:lnSpc>
                <a:spcPct val="90000"/>
              </a:lnSpc>
              <a:spcBef>
                <a:spcPct val="0"/>
              </a:spcBef>
              <a:buFontTx/>
              <a:buNone/>
            </a:pPr>
            <a:r>
              <a:rPr lang="en-US" altLang="en-US" sz="1100" dirty="0">
                <a:solidFill>
                  <a:srgbClr val="000000"/>
                </a:solidFill>
                <a:latin typeface="Verdana" pitchFamily="34" charset="0"/>
              </a:rPr>
              <a:t>8 bit wide, 66 MHz clock, QDR, </a:t>
            </a:r>
          </a:p>
          <a:p>
            <a:pPr algn="ctr" eaLnBrk="1" hangingPunct="1">
              <a:lnSpc>
                <a:spcPct val="90000"/>
              </a:lnSpc>
              <a:spcBef>
                <a:spcPct val="0"/>
              </a:spcBef>
              <a:buFontTx/>
              <a:buNone/>
            </a:pPr>
            <a:r>
              <a:rPr lang="en-US" altLang="en-US" sz="1100" dirty="0">
                <a:solidFill>
                  <a:srgbClr val="000000"/>
                </a:solidFill>
                <a:latin typeface="Verdana" pitchFamily="34" charset="0"/>
              </a:rPr>
              <a:t>266 MB/s peak transfer rate</a:t>
            </a:r>
          </a:p>
        </p:txBody>
      </p:sp>
      <p:sp>
        <p:nvSpPr>
          <p:cNvPr id="291939" name="Téglalap 132"/>
          <p:cNvSpPr>
            <a:spLocks noChangeArrowheads="1"/>
          </p:cNvSpPr>
          <p:nvPr/>
        </p:nvSpPr>
        <p:spPr bwMode="auto">
          <a:xfrm>
            <a:off x="261938" y="1856815"/>
            <a:ext cx="927100" cy="576263"/>
          </a:xfrm>
          <a:prstGeom prst="rect">
            <a:avLst/>
          </a:prstGeom>
          <a:solidFill>
            <a:srgbClr val="33CC3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hu-HU" altLang="en-US" sz="1100">
                <a:solidFill>
                  <a:srgbClr val="FFFFFF"/>
                </a:solidFill>
                <a:latin typeface="Verdana" pitchFamily="34" charset="0"/>
              </a:rPr>
              <a:t>Pentium</a:t>
            </a:r>
            <a:r>
              <a:rPr lang="en-US" altLang="en-US" sz="1100">
                <a:solidFill>
                  <a:srgbClr val="FFFFFF"/>
                </a:solidFill>
                <a:latin typeface="Verdana" pitchFamily="34" charset="0"/>
              </a:rPr>
              <a:t> </a:t>
            </a:r>
            <a:r>
              <a:rPr lang="hu-HU" altLang="en-US" sz="1100">
                <a:solidFill>
                  <a:srgbClr val="FFFFFF"/>
                </a:solidFill>
                <a:latin typeface="Verdana" pitchFamily="34" charset="0"/>
              </a:rPr>
              <a:t>4</a:t>
            </a:r>
            <a:br>
              <a:rPr lang="hu-HU" altLang="en-US" sz="1100">
                <a:solidFill>
                  <a:srgbClr val="FFFFFF"/>
                </a:solidFill>
                <a:latin typeface="Verdana" pitchFamily="34" charset="0"/>
              </a:rPr>
            </a:br>
            <a:r>
              <a:rPr lang="en-US" altLang="en-US" sz="1100">
                <a:solidFill>
                  <a:srgbClr val="FFFFFF"/>
                </a:solidFill>
                <a:latin typeface="Verdana" pitchFamily="34" charset="0"/>
              </a:rPr>
              <a:t>Xeon MP 1C/</a:t>
            </a:r>
            <a:r>
              <a:rPr lang="hu-HU" altLang="en-US" sz="1100">
                <a:solidFill>
                  <a:srgbClr val="FFFFFF"/>
                </a:solidFill>
                <a:latin typeface="Verdana" pitchFamily="34" charset="0"/>
              </a:rPr>
              <a:t>2</a:t>
            </a:r>
            <a:r>
              <a:rPr lang="en-US" altLang="en-US" sz="1100">
                <a:solidFill>
                  <a:srgbClr val="FFFFFF"/>
                </a:solidFill>
                <a:latin typeface="Verdana" pitchFamily="34" charset="0"/>
              </a:rPr>
              <a:t>x1</a:t>
            </a:r>
            <a:r>
              <a:rPr lang="hu-HU" altLang="en-US" sz="1100">
                <a:solidFill>
                  <a:srgbClr val="FFFFFF"/>
                </a:solidFill>
                <a:latin typeface="Verdana" pitchFamily="34" charset="0"/>
              </a:rPr>
              <a:t>C</a:t>
            </a:r>
          </a:p>
        </p:txBody>
      </p:sp>
      <p:sp>
        <p:nvSpPr>
          <p:cNvPr id="291940" name="Téglalap 132"/>
          <p:cNvSpPr>
            <a:spLocks noChangeArrowheads="1"/>
          </p:cNvSpPr>
          <p:nvPr/>
        </p:nvSpPr>
        <p:spPr bwMode="auto">
          <a:xfrm>
            <a:off x="1266825" y="1858403"/>
            <a:ext cx="927100" cy="576262"/>
          </a:xfrm>
          <a:prstGeom prst="rect">
            <a:avLst/>
          </a:prstGeom>
          <a:solidFill>
            <a:srgbClr val="33CC3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hu-HU" altLang="en-US" sz="1100">
                <a:solidFill>
                  <a:srgbClr val="FFFFFF"/>
                </a:solidFill>
                <a:latin typeface="Verdana" pitchFamily="34" charset="0"/>
              </a:rPr>
              <a:t>Pentium</a:t>
            </a:r>
            <a:r>
              <a:rPr lang="en-US" altLang="en-US" sz="1100">
                <a:solidFill>
                  <a:srgbClr val="FFFFFF"/>
                </a:solidFill>
                <a:latin typeface="Verdana" pitchFamily="34" charset="0"/>
              </a:rPr>
              <a:t> </a:t>
            </a:r>
            <a:r>
              <a:rPr lang="hu-HU" altLang="en-US" sz="1100">
                <a:solidFill>
                  <a:srgbClr val="FFFFFF"/>
                </a:solidFill>
                <a:latin typeface="Verdana" pitchFamily="34" charset="0"/>
              </a:rPr>
              <a:t>4</a:t>
            </a:r>
            <a:br>
              <a:rPr lang="hu-HU" altLang="en-US" sz="1100">
                <a:solidFill>
                  <a:srgbClr val="FFFFFF"/>
                </a:solidFill>
                <a:latin typeface="Verdana" pitchFamily="34" charset="0"/>
              </a:rPr>
            </a:br>
            <a:r>
              <a:rPr lang="en-US" altLang="en-US" sz="1100">
                <a:solidFill>
                  <a:srgbClr val="FFFFFF"/>
                </a:solidFill>
                <a:latin typeface="Verdana" pitchFamily="34" charset="0"/>
              </a:rPr>
              <a:t>Xeon MP 1C/</a:t>
            </a:r>
            <a:r>
              <a:rPr lang="hu-HU" altLang="en-US" sz="1100">
                <a:solidFill>
                  <a:srgbClr val="FFFFFF"/>
                </a:solidFill>
                <a:latin typeface="Verdana" pitchFamily="34" charset="0"/>
              </a:rPr>
              <a:t>2</a:t>
            </a:r>
            <a:r>
              <a:rPr lang="en-US" altLang="en-US" sz="1100">
                <a:solidFill>
                  <a:srgbClr val="FFFFFF"/>
                </a:solidFill>
                <a:latin typeface="Verdana" pitchFamily="34" charset="0"/>
              </a:rPr>
              <a:t>x1</a:t>
            </a:r>
            <a:r>
              <a:rPr lang="hu-HU" altLang="en-US" sz="1100">
                <a:solidFill>
                  <a:srgbClr val="FFFFFF"/>
                </a:solidFill>
                <a:latin typeface="Verdana" pitchFamily="34" charset="0"/>
              </a:rPr>
              <a:t>C</a:t>
            </a:r>
          </a:p>
        </p:txBody>
      </p:sp>
      <p:sp>
        <p:nvSpPr>
          <p:cNvPr id="291941" name="Téglalap 132"/>
          <p:cNvSpPr>
            <a:spLocks noChangeArrowheads="1"/>
          </p:cNvSpPr>
          <p:nvPr/>
        </p:nvSpPr>
        <p:spPr bwMode="auto">
          <a:xfrm>
            <a:off x="2270125" y="1858403"/>
            <a:ext cx="927100" cy="576262"/>
          </a:xfrm>
          <a:prstGeom prst="rect">
            <a:avLst/>
          </a:prstGeom>
          <a:solidFill>
            <a:srgbClr val="33CC3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hu-HU" altLang="en-US" sz="1100">
                <a:solidFill>
                  <a:srgbClr val="FFFFFF"/>
                </a:solidFill>
                <a:latin typeface="Verdana" pitchFamily="34" charset="0"/>
              </a:rPr>
              <a:t>Pentium</a:t>
            </a:r>
            <a:r>
              <a:rPr lang="en-US" altLang="en-US" sz="1100">
                <a:solidFill>
                  <a:srgbClr val="FFFFFF"/>
                </a:solidFill>
                <a:latin typeface="Verdana" pitchFamily="34" charset="0"/>
              </a:rPr>
              <a:t> </a:t>
            </a:r>
            <a:r>
              <a:rPr lang="hu-HU" altLang="en-US" sz="1100">
                <a:solidFill>
                  <a:srgbClr val="FFFFFF"/>
                </a:solidFill>
                <a:latin typeface="Verdana" pitchFamily="34" charset="0"/>
              </a:rPr>
              <a:t>4</a:t>
            </a:r>
            <a:br>
              <a:rPr lang="hu-HU" altLang="en-US" sz="1100">
                <a:solidFill>
                  <a:srgbClr val="FFFFFF"/>
                </a:solidFill>
                <a:latin typeface="Verdana" pitchFamily="34" charset="0"/>
              </a:rPr>
            </a:br>
            <a:r>
              <a:rPr lang="en-US" altLang="en-US" sz="1100">
                <a:solidFill>
                  <a:srgbClr val="FFFFFF"/>
                </a:solidFill>
                <a:latin typeface="Verdana" pitchFamily="34" charset="0"/>
              </a:rPr>
              <a:t>Xeon MP 1C/</a:t>
            </a:r>
            <a:r>
              <a:rPr lang="hu-HU" altLang="en-US" sz="1100">
                <a:solidFill>
                  <a:srgbClr val="FFFFFF"/>
                </a:solidFill>
                <a:latin typeface="Verdana" pitchFamily="34" charset="0"/>
              </a:rPr>
              <a:t>2</a:t>
            </a:r>
            <a:r>
              <a:rPr lang="en-US" altLang="en-US" sz="1100">
                <a:solidFill>
                  <a:srgbClr val="FFFFFF"/>
                </a:solidFill>
                <a:latin typeface="Verdana" pitchFamily="34" charset="0"/>
              </a:rPr>
              <a:t>x1</a:t>
            </a:r>
            <a:r>
              <a:rPr lang="hu-HU" altLang="en-US" sz="1100">
                <a:solidFill>
                  <a:srgbClr val="FFFFFF"/>
                </a:solidFill>
                <a:latin typeface="Verdana" pitchFamily="34" charset="0"/>
              </a:rPr>
              <a:t>C</a:t>
            </a:r>
          </a:p>
        </p:txBody>
      </p:sp>
      <p:sp>
        <p:nvSpPr>
          <p:cNvPr id="291942" name="Téglalap 132"/>
          <p:cNvSpPr>
            <a:spLocks noChangeArrowheads="1"/>
          </p:cNvSpPr>
          <p:nvPr/>
        </p:nvSpPr>
        <p:spPr bwMode="auto">
          <a:xfrm>
            <a:off x="3273425" y="1858403"/>
            <a:ext cx="927100" cy="576262"/>
          </a:xfrm>
          <a:prstGeom prst="rect">
            <a:avLst/>
          </a:prstGeom>
          <a:solidFill>
            <a:srgbClr val="33CC3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hu-HU" altLang="en-US" sz="1100">
                <a:solidFill>
                  <a:srgbClr val="FFFFFF"/>
                </a:solidFill>
                <a:latin typeface="Verdana" pitchFamily="34" charset="0"/>
              </a:rPr>
              <a:t>Pentium</a:t>
            </a:r>
            <a:r>
              <a:rPr lang="en-US" altLang="en-US" sz="1100">
                <a:solidFill>
                  <a:srgbClr val="FFFFFF"/>
                </a:solidFill>
                <a:latin typeface="Verdana" pitchFamily="34" charset="0"/>
              </a:rPr>
              <a:t> </a:t>
            </a:r>
            <a:r>
              <a:rPr lang="hu-HU" altLang="en-US" sz="1100">
                <a:solidFill>
                  <a:srgbClr val="FFFFFF"/>
                </a:solidFill>
                <a:latin typeface="Verdana" pitchFamily="34" charset="0"/>
              </a:rPr>
              <a:t>4</a:t>
            </a:r>
            <a:br>
              <a:rPr lang="hu-HU" altLang="en-US" sz="1100">
                <a:solidFill>
                  <a:srgbClr val="FFFFFF"/>
                </a:solidFill>
                <a:latin typeface="Verdana" pitchFamily="34" charset="0"/>
              </a:rPr>
            </a:br>
            <a:r>
              <a:rPr lang="en-US" altLang="en-US" sz="1100">
                <a:solidFill>
                  <a:srgbClr val="FFFFFF"/>
                </a:solidFill>
                <a:latin typeface="Verdana" pitchFamily="34" charset="0"/>
              </a:rPr>
              <a:t>Xeon MP 1C/</a:t>
            </a:r>
            <a:r>
              <a:rPr lang="hu-HU" altLang="en-US" sz="1100">
                <a:solidFill>
                  <a:srgbClr val="FFFFFF"/>
                </a:solidFill>
                <a:latin typeface="Verdana" pitchFamily="34" charset="0"/>
              </a:rPr>
              <a:t>2</a:t>
            </a:r>
            <a:r>
              <a:rPr lang="en-US" altLang="en-US" sz="1100">
                <a:solidFill>
                  <a:srgbClr val="FFFFFF"/>
                </a:solidFill>
                <a:latin typeface="Verdana" pitchFamily="34" charset="0"/>
              </a:rPr>
              <a:t>x1</a:t>
            </a:r>
            <a:r>
              <a:rPr lang="hu-HU" altLang="en-US" sz="1100">
                <a:solidFill>
                  <a:srgbClr val="FFFFFF"/>
                </a:solidFill>
                <a:latin typeface="Verdana" pitchFamily="34" charset="0"/>
              </a:rPr>
              <a:t>C</a:t>
            </a:r>
          </a:p>
        </p:txBody>
      </p:sp>
      <p:cxnSp>
        <p:nvCxnSpPr>
          <p:cNvPr id="47" name="Egyenes összekötő 46"/>
          <p:cNvCxnSpPr/>
          <p:nvPr/>
        </p:nvCxnSpPr>
        <p:spPr>
          <a:xfrm rot="16200000" flipV="1">
            <a:off x="6427788" y="3758640"/>
            <a:ext cx="4318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1" name="Téglalap 60"/>
          <p:cNvSpPr/>
          <p:nvPr/>
        </p:nvSpPr>
        <p:spPr>
          <a:xfrm>
            <a:off x="5922963" y="3979303"/>
            <a:ext cx="1439862" cy="576262"/>
          </a:xfrm>
          <a:prstGeom prst="rect">
            <a:avLst/>
          </a:prstGeom>
          <a:solidFill>
            <a:schemeClr val="accent6">
              <a:lumMod val="7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hu-HU" sz="1100" dirty="0">
                <a:solidFill>
                  <a:srgbClr val="FFFFFF"/>
                </a:solidFill>
                <a:latin typeface="Verdana" pitchFamily="34" charset="0"/>
              </a:rPr>
              <a:t>631xESB/</a:t>
            </a:r>
            <a:br>
              <a:rPr lang="hu-HU" sz="1100" dirty="0">
                <a:solidFill>
                  <a:srgbClr val="FFFFFF"/>
                </a:solidFill>
                <a:latin typeface="Verdana" pitchFamily="34" charset="0"/>
              </a:rPr>
            </a:br>
            <a:r>
              <a:rPr lang="hu-HU" sz="1100" dirty="0">
                <a:solidFill>
                  <a:srgbClr val="FFFFFF"/>
                </a:solidFill>
                <a:latin typeface="Verdana" pitchFamily="34" charset="0"/>
              </a:rPr>
              <a:t>632xESB</a:t>
            </a:r>
          </a:p>
        </p:txBody>
      </p:sp>
      <p:sp>
        <p:nvSpPr>
          <p:cNvPr id="291918" name="Szövegdoboz 31"/>
          <p:cNvSpPr txBox="1">
            <a:spLocks noChangeArrowheads="1"/>
          </p:cNvSpPr>
          <p:nvPr/>
        </p:nvSpPr>
        <p:spPr bwMode="auto">
          <a:xfrm>
            <a:off x="6664325" y="3668153"/>
            <a:ext cx="406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hu-HU" altLang="en-US" sz="1000">
                <a:solidFill>
                  <a:srgbClr val="000000"/>
                </a:solidFill>
                <a:latin typeface="Verdana" pitchFamily="34" charset="0"/>
              </a:rPr>
              <a:t>ESI</a:t>
            </a:r>
          </a:p>
        </p:txBody>
      </p:sp>
      <p:sp>
        <p:nvSpPr>
          <p:cNvPr id="291923" name="Szövegdoboz 31"/>
          <p:cNvSpPr txBox="1">
            <a:spLocks noChangeArrowheads="1"/>
          </p:cNvSpPr>
          <p:nvPr/>
        </p:nvSpPr>
        <p:spPr bwMode="auto">
          <a:xfrm>
            <a:off x="7396817" y="3940643"/>
            <a:ext cx="1246188" cy="428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 dirty="0" err="1">
                <a:solidFill>
                  <a:srgbClr val="000000"/>
                </a:solidFill>
                <a:latin typeface="Verdana" pitchFamily="34" charset="0"/>
              </a:rPr>
              <a:t>FBDIMM</a:t>
            </a:r>
            <a:endParaRPr lang="en-US" altLang="en-US" sz="1100" dirty="0">
              <a:solidFill>
                <a:srgbClr val="000000"/>
              </a:solidFill>
              <a:latin typeface="Verdana" pitchFamily="34" charset="0"/>
            </a:endParaRP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hu-HU" altLang="en-US" sz="1100" dirty="0">
                <a:solidFill>
                  <a:srgbClr val="000000"/>
                </a:solidFill>
                <a:latin typeface="Verdana" pitchFamily="34" charset="0"/>
              </a:rPr>
              <a:t>DDR</a:t>
            </a:r>
            <a:r>
              <a:rPr lang="en-US" altLang="en-US" sz="1100" dirty="0">
                <a:solidFill>
                  <a:srgbClr val="000000"/>
                </a:solidFill>
                <a:latin typeface="Verdana" pitchFamily="34" charset="0"/>
              </a:rPr>
              <a:t>2-533/667</a:t>
            </a:r>
            <a:endParaRPr lang="hu-HU" altLang="en-US" sz="1100" dirty="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291946" name="Oval 132"/>
          <p:cNvSpPr>
            <a:spLocks noChangeArrowheads="1"/>
          </p:cNvSpPr>
          <p:nvPr/>
        </p:nvSpPr>
        <p:spPr bwMode="auto">
          <a:xfrm>
            <a:off x="6438900" y="3628465"/>
            <a:ext cx="825500" cy="304800"/>
          </a:xfrm>
          <a:prstGeom prst="ellipse">
            <a:avLst/>
          </a:prstGeom>
          <a:noFill/>
          <a:ln w="19050" algn="ctr">
            <a:solidFill>
              <a:srgbClr val="FF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140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133" name="Rectangle 72"/>
          <p:cNvSpPr>
            <a:spLocks noChangeArrowheads="1"/>
          </p:cNvSpPr>
          <p:nvPr/>
        </p:nvSpPr>
        <p:spPr bwMode="auto">
          <a:xfrm>
            <a:off x="0" y="0"/>
            <a:ext cx="9144000" cy="393700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600" dirty="0">
                <a:solidFill>
                  <a:srgbClr val="FFFFFF"/>
                </a:solidFill>
                <a:latin typeface="Verdana" pitchFamily="34" charset="0"/>
              </a:rPr>
              <a:t>2.2 The memory bandwidth bottleneck and its resolution </a:t>
            </a:r>
            <a:r>
              <a:rPr lang="en-US" altLang="en-US" sz="1600" dirty="0" smtClean="0">
                <a:solidFill>
                  <a:srgbClr val="FFFFFF"/>
                </a:solidFill>
                <a:latin typeface="Verdana" pitchFamily="34" charset="0"/>
              </a:rPr>
              <a:t>(42)</a:t>
            </a:r>
            <a:endParaRPr lang="hu-HU" altLang="en-US" sz="1600" dirty="0">
              <a:solidFill>
                <a:srgbClr val="FFFFFF"/>
              </a:solidFill>
              <a:latin typeface="Verdana" pitchFamily="34" charset="0"/>
            </a:endParaRPr>
          </a:p>
        </p:txBody>
      </p:sp>
      <p:sp>
        <p:nvSpPr>
          <p:cNvPr id="134" name="Text Box 121"/>
          <p:cNvSpPr txBox="1">
            <a:spLocks noChangeArrowheads="1"/>
          </p:cNvSpPr>
          <p:nvPr/>
        </p:nvSpPr>
        <p:spPr bwMode="auto">
          <a:xfrm>
            <a:off x="77788" y="504284"/>
            <a:ext cx="8894762" cy="3077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b="1" dirty="0" smtClean="0">
                <a:solidFill>
                  <a:srgbClr val="333399"/>
                </a:solidFill>
                <a:latin typeface="Verdana" pitchFamily="34" charset="0"/>
              </a:rPr>
              <a:t>Resolving the FSB bottleneck by using quad FSBs in up to 6 core 4S </a:t>
            </a:r>
            <a:r>
              <a:rPr lang="en-US" altLang="en-US" sz="1400" b="1" dirty="0">
                <a:solidFill>
                  <a:srgbClr val="333399"/>
                </a:solidFill>
                <a:latin typeface="Verdana" pitchFamily="34" charset="0"/>
              </a:rPr>
              <a:t>server </a:t>
            </a:r>
            <a:r>
              <a:rPr lang="en-US" altLang="en-US" sz="1400" b="1" dirty="0" smtClean="0">
                <a:solidFill>
                  <a:srgbClr val="333399"/>
                </a:solidFill>
                <a:latin typeface="Verdana" pitchFamily="34" charset="0"/>
              </a:rPr>
              <a:t>platforms</a:t>
            </a:r>
            <a:endParaRPr lang="en-US" altLang="en-US" sz="1400" b="1" dirty="0">
              <a:solidFill>
                <a:srgbClr val="333399"/>
              </a:solidFill>
              <a:latin typeface="Verdana" pitchFamily="34" charset="0"/>
            </a:endParaRPr>
          </a:p>
        </p:txBody>
      </p:sp>
      <p:sp>
        <p:nvSpPr>
          <p:cNvPr id="5" name="Rounded Rectangle 4"/>
          <p:cNvSpPr/>
          <p:nvPr/>
        </p:nvSpPr>
        <p:spPr bwMode="auto">
          <a:xfrm>
            <a:off x="4313238" y="1153553"/>
            <a:ext cx="4668837" cy="1801005"/>
          </a:xfrm>
          <a:prstGeom prst="roundRect">
            <a:avLst/>
          </a:prstGeom>
          <a:solidFill>
            <a:srgbClr val="EAEAEA"/>
          </a:solidFill>
          <a:ln w="1587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  <a:cs typeface="Times New Roman" pitchFamily="18" charset="0"/>
            </a:endParaRPr>
          </a:p>
        </p:txBody>
      </p:sp>
      <p:grpSp>
        <p:nvGrpSpPr>
          <p:cNvPr id="168" name="Group 167"/>
          <p:cNvGrpSpPr/>
          <p:nvPr/>
        </p:nvGrpSpPr>
        <p:grpSpPr>
          <a:xfrm>
            <a:off x="4365625" y="1340878"/>
            <a:ext cx="4557713" cy="1812925"/>
            <a:chOff x="4365625" y="1509713"/>
            <a:chExt cx="4557713" cy="1812925"/>
          </a:xfrm>
        </p:grpSpPr>
        <p:cxnSp>
          <p:nvCxnSpPr>
            <p:cNvPr id="169" name="Egyenes összekötő 107"/>
            <p:cNvCxnSpPr/>
            <p:nvPr/>
          </p:nvCxnSpPr>
          <p:spPr>
            <a:xfrm rot="16200000" flipV="1">
              <a:off x="5844474" y="2961482"/>
              <a:ext cx="720725" cy="1587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0" name="Egyenes összekötő 40"/>
            <p:cNvCxnSpPr/>
            <p:nvPr/>
          </p:nvCxnSpPr>
          <p:spPr>
            <a:xfrm rot="5400000" flipH="1" flipV="1">
              <a:off x="4952206" y="2710657"/>
              <a:ext cx="360363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5" name="Egyenes összekötő 108"/>
            <p:cNvCxnSpPr/>
            <p:nvPr/>
          </p:nvCxnSpPr>
          <p:spPr>
            <a:xfrm rot="16200000" flipV="1">
              <a:off x="6761873" y="2898775"/>
              <a:ext cx="611188" cy="1588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96" name="Téglalap 26"/>
            <p:cNvSpPr>
              <a:spLocks noChangeArrowheads="1"/>
            </p:cNvSpPr>
            <p:nvPr/>
          </p:nvSpPr>
          <p:spPr bwMode="auto">
            <a:xfrm>
              <a:off x="4365625" y="2025650"/>
              <a:ext cx="1079500" cy="576263"/>
            </a:xfrm>
            <a:prstGeom prst="rect">
              <a:avLst/>
            </a:prstGeom>
            <a:solidFill>
              <a:srgbClr val="33CC33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hu-HU" sz="1100" dirty="0">
                  <a:solidFill>
                    <a:srgbClr val="FFFFFF"/>
                  </a:solidFill>
                </a:rPr>
                <a:t>Core2 (2C/4C)</a:t>
              </a:r>
            </a:p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hu-HU" sz="1100" dirty="0" err="1">
                  <a:solidFill>
                    <a:srgbClr val="FFFFFF"/>
                  </a:solidFill>
                </a:rPr>
                <a:t>Penryn</a:t>
              </a:r>
              <a:r>
                <a:rPr lang="hu-HU" sz="1100" dirty="0">
                  <a:solidFill>
                    <a:srgbClr val="FFFFFF"/>
                  </a:solidFill>
                </a:rPr>
                <a:t> (6C)</a:t>
              </a:r>
            </a:p>
          </p:txBody>
        </p:sp>
        <p:sp>
          <p:nvSpPr>
            <p:cNvPr id="197" name="Téglalap 31"/>
            <p:cNvSpPr>
              <a:spLocks noChangeArrowheads="1"/>
            </p:cNvSpPr>
            <p:nvPr/>
          </p:nvSpPr>
          <p:spPr bwMode="auto">
            <a:xfrm>
              <a:off x="6684963" y="2025650"/>
              <a:ext cx="1079500" cy="576263"/>
            </a:xfrm>
            <a:prstGeom prst="rect">
              <a:avLst/>
            </a:prstGeom>
            <a:solidFill>
              <a:srgbClr val="33CC33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hu-HU" sz="1100" dirty="0">
                  <a:solidFill>
                    <a:srgbClr val="FFFFFF"/>
                  </a:solidFill>
                </a:rPr>
                <a:t>Core2 (2C/4C)</a:t>
              </a:r>
            </a:p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hu-HU" sz="1100" dirty="0" err="1">
                  <a:solidFill>
                    <a:srgbClr val="FFFFFF"/>
                  </a:solidFill>
                </a:rPr>
                <a:t>Penryn</a:t>
              </a:r>
              <a:r>
                <a:rPr lang="hu-HU" sz="1100" dirty="0">
                  <a:solidFill>
                    <a:srgbClr val="FFFFFF"/>
                  </a:solidFill>
                </a:rPr>
                <a:t> (6C)</a:t>
              </a:r>
            </a:p>
          </p:txBody>
        </p:sp>
        <p:sp>
          <p:nvSpPr>
            <p:cNvPr id="199" name="Téglalap 37"/>
            <p:cNvSpPr>
              <a:spLocks noChangeArrowheads="1"/>
            </p:cNvSpPr>
            <p:nvPr/>
          </p:nvSpPr>
          <p:spPr bwMode="auto">
            <a:xfrm>
              <a:off x="7843838" y="2025650"/>
              <a:ext cx="1079500" cy="576263"/>
            </a:xfrm>
            <a:prstGeom prst="rect">
              <a:avLst/>
            </a:prstGeom>
            <a:solidFill>
              <a:srgbClr val="33CC33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hu-HU" sz="1100" dirty="0">
                  <a:solidFill>
                    <a:srgbClr val="FFFFFF"/>
                  </a:solidFill>
                </a:rPr>
                <a:t>Core2 (2C/4C)</a:t>
              </a:r>
            </a:p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hu-HU" sz="1100" dirty="0" err="1">
                  <a:solidFill>
                    <a:srgbClr val="FFFFFF"/>
                  </a:solidFill>
                </a:rPr>
                <a:t>Penryn</a:t>
              </a:r>
              <a:r>
                <a:rPr lang="hu-HU" sz="1100" dirty="0">
                  <a:solidFill>
                    <a:srgbClr val="FFFFFF"/>
                  </a:solidFill>
                </a:rPr>
                <a:t> (6C)</a:t>
              </a:r>
            </a:p>
          </p:txBody>
        </p:sp>
        <p:sp>
          <p:nvSpPr>
            <p:cNvPr id="200" name="Téglalap 38"/>
            <p:cNvSpPr>
              <a:spLocks noChangeArrowheads="1"/>
            </p:cNvSpPr>
            <p:nvPr/>
          </p:nvSpPr>
          <p:spPr bwMode="auto">
            <a:xfrm>
              <a:off x="5524500" y="2025650"/>
              <a:ext cx="1079500" cy="576263"/>
            </a:xfrm>
            <a:prstGeom prst="rect">
              <a:avLst/>
            </a:prstGeom>
            <a:solidFill>
              <a:srgbClr val="33CC33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hu-HU" sz="1100" dirty="0">
                  <a:solidFill>
                    <a:srgbClr val="FFFFFF"/>
                  </a:solidFill>
                </a:rPr>
                <a:t>Core2 (2C/4C)</a:t>
              </a:r>
            </a:p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hu-HU" sz="1100" dirty="0" err="1">
                  <a:solidFill>
                    <a:srgbClr val="FFFFFF"/>
                  </a:solidFill>
                </a:rPr>
                <a:t>Penryn</a:t>
              </a:r>
              <a:r>
                <a:rPr lang="hu-HU" sz="1100" dirty="0">
                  <a:solidFill>
                    <a:srgbClr val="FFFFFF"/>
                  </a:solidFill>
                </a:rPr>
                <a:t> (6C)</a:t>
              </a:r>
            </a:p>
          </p:txBody>
        </p:sp>
        <p:cxnSp>
          <p:nvCxnSpPr>
            <p:cNvPr id="204" name="Egyenes összekötő 39"/>
            <p:cNvCxnSpPr/>
            <p:nvPr/>
          </p:nvCxnSpPr>
          <p:spPr>
            <a:xfrm flipV="1">
              <a:off x="5132388" y="2890838"/>
              <a:ext cx="900000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5" name="Egyenes összekötő 41"/>
            <p:cNvCxnSpPr/>
            <p:nvPr/>
          </p:nvCxnSpPr>
          <p:spPr>
            <a:xfrm rot="5400000" flipH="1" flipV="1">
              <a:off x="5870630" y="3070226"/>
              <a:ext cx="358775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6" name="Egyenes összekötő 42"/>
            <p:cNvCxnSpPr/>
            <p:nvPr/>
          </p:nvCxnSpPr>
          <p:spPr>
            <a:xfrm rot="5400000" flipH="1" flipV="1">
              <a:off x="7012997" y="3106738"/>
              <a:ext cx="431800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7" name="Egyenes összekötő 43"/>
            <p:cNvCxnSpPr/>
            <p:nvPr/>
          </p:nvCxnSpPr>
          <p:spPr>
            <a:xfrm rot="16200000" flipV="1">
              <a:off x="8017136" y="2746376"/>
              <a:ext cx="288925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8" name="Egyenes összekötő 61"/>
            <p:cNvCxnSpPr/>
            <p:nvPr/>
          </p:nvCxnSpPr>
          <p:spPr>
            <a:xfrm>
              <a:off x="7223873" y="2890838"/>
              <a:ext cx="936000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09" name="Szövegdoboz 70"/>
            <p:cNvSpPr txBox="1">
              <a:spLocks noChangeArrowheads="1"/>
            </p:cNvSpPr>
            <p:nvPr/>
          </p:nvSpPr>
          <p:spPr bwMode="auto">
            <a:xfrm>
              <a:off x="6139500" y="2746375"/>
              <a:ext cx="982962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hu-HU" altLang="en-US" sz="1000" dirty="0" smtClean="0">
                  <a:solidFill>
                    <a:srgbClr val="000000"/>
                  </a:solidFill>
                  <a:latin typeface="Verdana" pitchFamily="34" charset="0"/>
                </a:rPr>
                <a:t>FSB</a:t>
              </a:r>
              <a:endParaRPr lang="en-US" altLang="en-US" sz="1000" dirty="0" smtClean="0">
                <a:solidFill>
                  <a:srgbClr val="000000"/>
                </a:solidFill>
                <a:latin typeface="Verdana" pitchFamily="34" charset="0"/>
              </a:endParaRPr>
            </a:p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 dirty="0" smtClean="0">
                  <a:solidFill>
                    <a:srgbClr val="000000"/>
                  </a:solidFill>
                  <a:latin typeface="Verdana" pitchFamily="34" charset="0"/>
                </a:rPr>
                <a:t>(1066 MT/s)</a:t>
              </a:r>
              <a:endParaRPr lang="hu-HU" altLang="en-US" sz="1000" dirty="0">
                <a:solidFill>
                  <a:srgbClr val="000000"/>
                </a:solidFill>
                <a:latin typeface="Verdana" pitchFamily="34" charset="0"/>
              </a:endParaRPr>
            </a:p>
          </p:txBody>
        </p:sp>
        <p:sp>
          <p:nvSpPr>
            <p:cNvPr id="210" name="Rectangle 116"/>
            <p:cNvSpPr>
              <a:spLocks noChangeArrowheads="1"/>
            </p:cNvSpPr>
            <p:nvPr/>
          </p:nvSpPr>
          <p:spPr bwMode="auto">
            <a:xfrm>
              <a:off x="4641850" y="1509713"/>
              <a:ext cx="1246188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 i="1">
                  <a:solidFill>
                    <a:srgbClr val="000000"/>
                  </a:solidFill>
                  <a:latin typeface="Verdana" pitchFamily="34" charset="0"/>
                </a:rPr>
                <a:t>Xeon 7200</a:t>
              </a:r>
            </a:p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hu-HU" altLang="en-US" sz="1000" i="1">
                  <a:solidFill>
                    <a:srgbClr val="000000"/>
                  </a:solidFill>
                  <a:latin typeface="Verdana" pitchFamily="34" charset="0"/>
                </a:rPr>
                <a:t>(Tigerton DC)</a:t>
              </a:r>
              <a:r>
                <a:rPr lang="en-US" altLang="en-US" sz="1000" i="1">
                  <a:solidFill>
                    <a:srgbClr val="000000"/>
                  </a:solidFill>
                  <a:latin typeface="Verdana" pitchFamily="34" charset="0"/>
                </a:rPr>
                <a:t> 1x2C</a:t>
              </a:r>
            </a:p>
          </p:txBody>
        </p:sp>
        <p:sp>
          <p:nvSpPr>
            <p:cNvPr id="211" name="Rectangle 117"/>
            <p:cNvSpPr>
              <a:spLocks noChangeArrowheads="1"/>
            </p:cNvSpPr>
            <p:nvPr/>
          </p:nvSpPr>
          <p:spPr bwMode="auto">
            <a:xfrm>
              <a:off x="6097588" y="1519238"/>
              <a:ext cx="1249362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 i="1">
                  <a:solidFill>
                    <a:srgbClr val="000000"/>
                  </a:solidFill>
                  <a:latin typeface="Verdana" pitchFamily="34" charset="0"/>
                </a:rPr>
                <a:t>Xeon 7300</a:t>
              </a:r>
            </a:p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hu-HU" altLang="en-US" sz="1000" i="1">
                  <a:solidFill>
                    <a:srgbClr val="000000"/>
                  </a:solidFill>
                  <a:latin typeface="Verdana" pitchFamily="34" charset="0"/>
                </a:rPr>
                <a:t>(Tigerton</a:t>
              </a:r>
              <a:r>
                <a:rPr lang="en-US" altLang="en-US" sz="1000" i="1">
                  <a:solidFill>
                    <a:srgbClr val="000000"/>
                  </a:solidFill>
                  <a:latin typeface="Verdana" pitchFamily="34" charset="0"/>
                </a:rPr>
                <a:t> QC) 2x2C</a:t>
              </a:r>
            </a:p>
          </p:txBody>
        </p:sp>
        <p:sp>
          <p:nvSpPr>
            <p:cNvPr id="212" name="Rectangle 118"/>
            <p:cNvSpPr>
              <a:spLocks noChangeArrowheads="1"/>
            </p:cNvSpPr>
            <p:nvPr/>
          </p:nvSpPr>
          <p:spPr bwMode="auto">
            <a:xfrm>
              <a:off x="7531100" y="1519238"/>
              <a:ext cx="10731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 i="1">
                  <a:solidFill>
                    <a:srgbClr val="000000"/>
                  </a:solidFill>
                  <a:latin typeface="Verdana" pitchFamily="34" charset="0"/>
                </a:rPr>
                <a:t>Xeon 7400</a:t>
              </a:r>
            </a:p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hu-HU" altLang="en-US" sz="1000" i="1">
                  <a:solidFill>
                    <a:srgbClr val="000000"/>
                  </a:solidFill>
                  <a:latin typeface="Verdana" pitchFamily="34" charset="0"/>
                </a:rPr>
                <a:t>(</a:t>
              </a:r>
              <a:r>
                <a:rPr lang="en-US" altLang="en-US" sz="1000" i="1">
                  <a:solidFill>
                    <a:srgbClr val="000000"/>
                  </a:solidFill>
                  <a:latin typeface="Verdana" pitchFamily="34" charset="0"/>
                </a:rPr>
                <a:t>Dunnington 6C</a:t>
              </a:r>
              <a:r>
                <a:rPr lang="hu-HU" altLang="en-US" sz="1000" i="1">
                  <a:solidFill>
                    <a:srgbClr val="000000"/>
                  </a:solidFill>
                  <a:latin typeface="Verdana" pitchFamily="34" charset="0"/>
                </a:rPr>
                <a:t>)</a:t>
              </a:r>
              <a:endParaRPr lang="en-US" altLang="en-US" sz="1000" i="1">
                <a:solidFill>
                  <a:srgbClr val="000000"/>
                </a:solidFill>
                <a:latin typeface="Verdana" pitchFamily="34" charset="0"/>
              </a:endParaRPr>
            </a:p>
          </p:txBody>
        </p:sp>
        <p:sp>
          <p:nvSpPr>
            <p:cNvPr id="213" name="Text Box 119"/>
            <p:cNvSpPr txBox="1">
              <a:spLocks noChangeArrowheads="1"/>
            </p:cNvSpPr>
            <p:nvPr/>
          </p:nvSpPr>
          <p:spPr bwMode="auto">
            <a:xfrm>
              <a:off x="5916613" y="1533525"/>
              <a:ext cx="241300" cy="24447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algn="ctr">
                  <a:solidFill>
                    <a:srgbClr val="FF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>
                  <a:solidFill>
                    <a:srgbClr val="000000"/>
                  </a:solidFill>
                  <a:latin typeface="Verdana" pitchFamily="34" charset="0"/>
                </a:rPr>
                <a:t>/</a:t>
              </a:r>
            </a:p>
          </p:txBody>
        </p:sp>
        <p:sp>
          <p:nvSpPr>
            <p:cNvPr id="214" name="Text Box 120"/>
            <p:cNvSpPr txBox="1">
              <a:spLocks noChangeArrowheads="1"/>
            </p:cNvSpPr>
            <p:nvPr/>
          </p:nvSpPr>
          <p:spPr bwMode="auto">
            <a:xfrm>
              <a:off x="7364413" y="1533525"/>
              <a:ext cx="241300" cy="24447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algn="ctr">
                  <a:solidFill>
                    <a:srgbClr val="FF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>
                  <a:solidFill>
                    <a:srgbClr val="000000"/>
                  </a:solidFill>
                  <a:latin typeface="Verdana" pitchFamily="34" charset="0"/>
                </a:rPr>
                <a:t>/</a:t>
              </a:r>
            </a:p>
          </p:txBody>
        </p:sp>
        <p:sp>
          <p:nvSpPr>
            <p:cNvPr id="215" name="Oval 130"/>
            <p:cNvSpPr>
              <a:spLocks noChangeArrowheads="1"/>
            </p:cNvSpPr>
            <p:nvPr/>
          </p:nvSpPr>
          <p:spPr bwMode="auto">
            <a:xfrm>
              <a:off x="4864100" y="2654299"/>
              <a:ext cx="3657600" cy="538163"/>
            </a:xfrm>
            <a:prstGeom prst="ellipse">
              <a:avLst/>
            </a:prstGeom>
            <a:noFill/>
            <a:ln w="19050" algn="ctr">
              <a:solidFill>
                <a:srgbClr val="FF0000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400">
                <a:solidFill>
                  <a:srgbClr val="000000"/>
                </a:solidFill>
                <a:latin typeface="Verdana" pitchFamily="34" charset="0"/>
              </a:endParaRPr>
            </a:p>
          </p:txBody>
        </p:sp>
      </p:grpSp>
      <p:grpSp>
        <p:nvGrpSpPr>
          <p:cNvPr id="135" name="Group 134"/>
          <p:cNvGrpSpPr/>
          <p:nvPr/>
        </p:nvGrpSpPr>
        <p:grpSpPr>
          <a:xfrm>
            <a:off x="7367478" y="2844413"/>
            <a:ext cx="1750923" cy="949902"/>
            <a:chOff x="7340584" y="2777178"/>
            <a:chExt cx="1750923" cy="949902"/>
          </a:xfrm>
        </p:grpSpPr>
        <p:sp>
          <p:nvSpPr>
            <p:cNvPr id="136" name="Szövegdoboz 31"/>
            <p:cNvSpPr txBox="1">
              <a:spLocks noChangeArrowheads="1"/>
            </p:cNvSpPr>
            <p:nvPr/>
          </p:nvSpPr>
          <p:spPr bwMode="auto">
            <a:xfrm>
              <a:off x="8074882" y="2878418"/>
              <a:ext cx="1016625" cy="76944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100" dirty="0" smtClean="0">
                  <a:solidFill>
                    <a:srgbClr val="000000"/>
                  </a:solidFill>
                  <a:latin typeface="Verdana" pitchFamily="34" charset="0"/>
                </a:rPr>
                <a:t>4 channels</a:t>
              </a:r>
            </a:p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hu-HU" altLang="en-US" sz="1100" dirty="0" smtClean="0">
                  <a:solidFill>
                    <a:srgbClr val="000000"/>
                  </a:solidFill>
                  <a:latin typeface="Verdana" pitchFamily="34" charset="0"/>
                </a:rPr>
                <a:t>up </a:t>
              </a:r>
              <a:r>
                <a:rPr lang="hu-HU" altLang="en-US" sz="1100" dirty="0">
                  <a:solidFill>
                    <a:srgbClr val="000000"/>
                  </a:solidFill>
                  <a:latin typeface="Verdana" pitchFamily="34" charset="0"/>
                </a:rPr>
                <a:t>to</a:t>
              </a:r>
              <a:endParaRPr lang="en-US" altLang="en-US" sz="1100" dirty="0">
                <a:solidFill>
                  <a:srgbClr val="000000"/>
                </a:solidFill>
                <a:latin typeface="Verdana" pitchFamily="34" charset="0"/>
              </a:endParaRPr>
            </a:p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hu-HU" altLang="en-US" sz="1100" dirty="0">
                  <a:solidFill>
                    <a:srgbClr val="000000"/>
                  </a:solidFill>
                  <a:latin typeface="Verdana" pitchFamily="34" charset="0"/>
                </a:rPr>
                <a:t> 8 </a:t>
              </a:r>
              <a:r>
                <a:rPr lang="hu-HU" altLang="en-US" sz="1100" dirty="0" smtClean="0">
                  <a:solidFill>
                    <a:srgbClr val="000000"/>
                  </a:solidFill>
                  <a:latin typeface="Verdana" pitchFamily="34" charset="0"/>
                </a:rPr>
                <a:t>DIMMs</a:t>
              </a:r>
              <a:endParaRPr lang="en-US" altLang="en-US" sz="1100" dirty="0" smtClean="0">
                <a:solidFill>
                  <a:srgbClr val="000000"/>
                </a:solidFill>
                <a:latin typeface="Verdana" pitchFamily="34" charset="0"/>
              </a:endParaRPr>
            </a:p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100" dirty="0" smtClean="0">
                  <a:solidFill>
                    <a:srgbClr val="000000"/>
                  </a:solidFill>
                  <a:latin typeface="Verdana" pitchFamily="34" charset="0"/>
                </a:rPr>
                <a:t>per channel</a:t>
              </a:r>
              <a:endParaRPr lang="hu-HU" altLang="en-US" sz="1100" dirty="0">
                <a:solidFill>
                  <a:srgbClr val="000000"/>
                </a:solidFill>
                <a:latin typeface="Verdana" pitchFamily="34" charset="0"/>
              </a:endParaRPr>
            </a:p>
          </p:txBody>
        </p:sp>
        <p:cxnSp>
          <p:nvCxnSpPr>
            <p:cNvPr id="216" name="Egyenes összekötő 200"/>
            <p:cNvCxnSpPr/>
            <p:nvPr/>
          </p:nvCxnSpPr>
          <p:spPr>
            <a:xfrm rot="10800000" flipH="1">
              <a:off x="7640426" y="3618660"/>
              <a:ext cx="215900" cy="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7" name="Egyenes összekötő 201"/>
            <p:cNvCxnSpPr/>
            <p:nvPr/>
          </p:nvCxnSpPr>
          <p:spPr>
            <a:xfrm flipV="1">
              <a:off x="7351501" y="3474197"/>
              <a:ext cx="288925" cy="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8" name="Egyenes összekötő 202"/>
            <p:cNvCxnSpPr/>
            <p:nvPr/>
          </p:nvCxnSpPr>
          <p:spPr>
            <a:xfrm rot="16200000" flipH="1">
              <a:off x="7568194" y="3546429"/>
              <a:ext cx="144463" cy="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9" name="Egyenes összekötő 115"/>
            <p:cNvCxnSpPr/>
            <p:nvPr/>
          </p:nvCxnSpPr>
          <p:spPr>
            <a:xfrm flipH="1">
              <a:off x="7340584" y="3131297"/>
              <a:ext cx="477838" cy="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0" name="Egyenes összekötő 125"/>
            <p:cNvCxnSpPr/>
            <p:nvPr/>
          </p:nvCxnSpPr>
          <p:spPr>
            <a:xfrm rot="10800000">
              <a:off x="7354767" y="3032690"/>
              <a:ext cx="215900" cy="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1" name="Egyenes összekötő 197"/>
            <p:cNvCxnSpPr/>
            <p:nvPr/>
          </p:nvCxnSpPr>
          <p:spPr>
            <a:xfrm rot="5400000">
              <a:off x="7499229" y="2961253"/>
              <a:ext cx="142875" cy="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2" name="Egyenes összekötő 183"/>
            <p:cNvCxnSpPr/>
            <p:nvPr/>
          </p:nvCxnSpPr>
          <p:spPr bwMode="auto">
            <a:xfrm rot="10800000">
              <a:off x="7572536" y="2890072"/>
              <a:ext cx="274320" cy="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23" name="Téglalap 184"/>
            <p:cNvSpPr/>
            <p:nvPr/>
          </p:nvSpPr>
          <p:spPr bwMode="auto">
            <a:xfrm>
              <a:off x="7730677" y="2777178"/>
              <a:ext cx="44450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sp>
          <p:nvSpPr>
            <p:cNvPr id="224" name="Téglalap 185"/>
            <p:cNvSpPr/>
            <p:nvPr/>
          </p:nvSpPr>
          <p:spPr bwMode="auto">
            <a:xfrm>
              <a:off x="7816403" y="2777178"/>
              <a:ext cx="46038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sp>
          <p:nvSpPr>
            <p:cNvPr id="225" name="Rectangle 224"/>
            <p:cNvSpPr/>
            <p:nvPr/>
          </p:nvSpPr>
          <p:spPr bwMode="auto">
            <a:xfrm>
              <a:off x="7730676" y="2862414"/>
              <a:ext cx="36576" cy="45719"/>
            </a:xfrm>
            <a:prstGeom prst="rect">
              <a:avLst/>
            </a:prstGeom>
            <a:solidFill>
              <a:srgbClr val="C00000"/>
            </a:solidFill>
            <a:ln w="15875" cap="flat" cmpd="sng" algn="ctr">
              <a:solidFill>
                <a:srgbClr val="C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4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Verdana" pitchFamily="34" charset="0"/>
                <a:cs typeface="Times New Roman" pitchFamily="18" charset="0"/>
              </a:endParaRPr>
            </a:p>
          </p:txBody>
        </p:sp>
        <p:sp>
          <p:nvSpPr>
            <p:cNvPr id="226" name="Rectangle 225"/>
            <p:cNvSpPr/>
            <p:nvPr/>
          </p:nvSpPr>
          <p:spPr bwMode="auto">
            <a:xfrm>
              <a:off x="7816682" y="2863921"/>
              <a:ext cx="36576" cy="45719"/>
            </a:xfrm>
            <a:prstGeom prst="rect">
              <a:avLst/>
            </a:prstGeom>
            <a:solidFill>
              <a:srgbClr val="C00000"/>
            </a:solidFill>
            <a:ln w="15875" cap="flat" cmpd="sng" algn="ctr">
              <a:solidFill>
                <a:srgbClr val="C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4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Verdana" pitchFamily="34" charset="0"/>
                <a:cs typeface="Times New Roman" pitchFamily="18" charset="0"/>
              </a:endParaRPr>
            </a:p>
          </p:txBody>
        </p:sp>
        <p:cxnSp>
          <p:nvCxnSpPr>
            <p:cNvPr id="227" name="Straight Connector 226"/>
            <p:cNvCxnSpPr/>
            <p:nvPr/>
          </p:nvCxnSpPr>
          <p:spPr bwMode="auto">
            <a:xfrm>
              <a:off x="7876655" y="2885128"/>
              <a:ext cx="137160" cy="0"/>
            </a:xfrm>
            <a:prstGeom prst="line">
              <a:avLst/>
            </a:prstGeom>
            <a:noFill/>
            <a:ln w="3175" cap="flat" cmpd="sng" algn="ctr">
              <a:solidFill>
                <a:schemeClr val="tx1"/>
              </a:solidFill>
              <a:prstDash val="dash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933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sp>
          <p:nvSpPr>
            <p:cNvPr id="228" name="Téglalap 187"/>
            <p:cNvSpPr/>
            <p:nvPr/>
          </p:nvSpPr>
          <p:spPr bwMode="auto">
            <a:xfrm>
              <a:off x="8024169" y="2777178"/>
              <a:ext cx="46037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sp>
          <p:nvSpPr>
            <p:cNvPr id="229" name="Rectangle 228"/>
            <p:cNvSpPr/>
            <p:nvPr/>
          </p:nvSpPr>
          <p:spPr bwMode="auto">
            <a:xfrm>
              <a:off x="8028112" y="2865428"/>
              <a:ext cx="36576" cy="45719"/>
            </a:xfrm>
            <a:prstGeom prst="rect">
              <a:avLst/>
            </a:prstGeom>
            <a:solidFill>
              <a:srgbClr val="C00000"/>
            </a:solidFill>
            <a:ln w="15875" cap="flat" cmpd="sng" algn="ctr">
              <a:solidFill>
                <a:srgbClr val="C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4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Verdana" pitchFamily="34" charset="0"/>
                <a:cs typeface="Times New Roman" pitchFamily="18" charset="0"/>
              </a:endParaRPr>
            </a:p>
          </p:txBody>
        </p:sp>
        <p:pic>
          <p:nvPicPr>
            <p:cNvPr id="230" name="Picture 229"/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7738834" y="3025517"/>
              <a:ext cx="347502" cy="219475"/>
            </a:xfrm>
            <a:prstGeom prst="rect">
              <a:avLst/>
            </a:prstGeom>
          </p:spPr>
        </p:pic>
        <p:cxnSp>
          <p:nvCxnSpPr>
            <p:cNvPr id="231" name="Egyenes összekötő 115"/>
            <p:cNvCxnSpPr/>
            <p:nvPr/>
          </p:nvCxnSpPr>
          <p:spPr>
            <a:xfrm flipH="1">
              <a:off x="7341372" y="3368981"/>
              <a:ext cx="477838" cy="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pic>
          <p:nvPicPr>
            <p:cNvPr id="232" name="Picture 231"/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7739622" y="3263201"/>
              <a:ext cx="347502" cy="219475"/>
            </a:xfrm>
            <a:prstGeom prst="rect">
              <a:avLst/>
            </a:prstGeom>
          </p:spPr>
        </p:pic>
        <p:sp>
          <p:nvSpPr>
            <p:cNvPr id="233" name="Téglalap 184"/>
            <p:cNvSpPr/>
            <p:nvPr/>
          </p:nvSpPr>
          <p:spPr bwMode="auto">
            <a:xfrm>
              <a:off x="7731463" y="3511180"/>
              <a:ext cx="44450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sp>
          <p:nvSpPr>
            <p:cNvPr id="234" name="Téglalap 185"/>
            <p:cNvSpPr/>
            <p:nvPr/>
          </p:nvSpPr>
          <p:spPr bwMode="auto">
            <a:xfrm>
              <a:off x="7817189" y="3511180"/>
              <a:ext cx="46038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sp>
          <p:nvSpPr>
            <p:cNvPr id="235" name="Rectangle 234"/>
            <p:cNvSpPr/>
            <p:nvPr/>
          </p:nvSpPr>
          <p:spPr bwMode="auto">
            <a:xfrm>
              <a:off x="7731462" y="3596416"/>
              <a:ext cx="36576" cy="45719"/>
            </a:xfrm>
            <a:prstGeom prst="rect">
              <a:avLst/>
            </a:prstGeom>
            <a:solidFill>
              <a:srgbClr val="C00000"/>
            </a:solidFill>
            <a:ln w="15875" cap="flat" cmpd="sng" algn="ctr">
              <a:solidFill>
                <a:srgbClr val="C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4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Verdana" pitchFamily="34" charset="0"/>
                <a:cs typeface="Times New Roman" pitchFamily="18" charset="0"/>
              </a:endParaRPr>
            </a:p>
          </p:txBody>
        </p:sp>
        <p:sp>
          <p:nvSpPr>
            <p:cNvPr id="236" name="Rectangle 235"/>
            <p:cNvSpPr/>
            <p:nvPr/>
          </p:nvSpPr>
          <p:spPr bwMode="auto">
            <a:xfrm>
              <a:off x="7817468" y="3597923"/>
              <a:ext cx="36576" cy="45719"/>
            </a:xfrm>
            <a:prstGeom prst="rect">
              <a:avLst/>
            </a:prstGeom>
            <a:solidFill>
              <a:srgbClr val="C00000"/>
            </a:solidFill>
            <a:ln w="15875" cap="flat" cmpd="sng" algn="ctr">
              <a:solidFill>
                <a:srgbClr val="C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4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Verdana" pitchFamily="34" charset="0"/>
                <a:cs typeface="Times New Roman" pitchFamily="18" charset="0"/>
              </a:endParaRPr>
            </a:p>
          </p:txBody>
        </p:sp>
        <p:cxnSp>
          <p:nvCxnSpPr>
            <p:cNvPr id="237" name="Straight Connector 236"/>
            <p:cNvCxnSpPr/>
            <p:nvPr/>
          </p:nvCxnSpPr>
          <p:spPr bwMode="auto">
            <a:xfrm>
              <a:off x="7877441" y="3619130"/>
              <a:ext cx="137160" cy="0"/>
            </a:xfrm>
            <a:prstGeom prst="line">
              <a:avLst/>
            </a:prstGeom>
            <a:noFill/>
            <a:ln w="3175" cap="flat" cmpd="sng" algn="ctr">
              <a:solidFill>
                <a:schemeClr val="tx1"/>
              </a:solidFill>
              <a:prstDash val="dash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933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sp>
          <p:nvSpPr>
            <p:cNvPr id="238" name="Téglalap 187"/>
            <p:cNvSpPr/>
            <p:nvPr/>
          </p:nvSpPr>
          <p:spPr bwMode="auto">
            <a:xfrm>
              <a:off x="8024955" y="3511180"/>
              <a:ext cx="46037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sp>
          <p:nvSpPr>
            <p:cNvPr id="239" name="Rectangle 238"/>
            <p:cNvSpPr/>
            <p:nvPr/>
          </p:nvSpPr>
          <p:spPr bwMode="auto">
            <a:xfrm>
              <a:off x="8028898" y="3599430"/>
              <a:ext cx="36576" cy="45719"/>
            </a:xfrm>
            <a:prstGeom prst="rect">
              <a:avLst/>
            </a:prstGeom>
            <a:solidFill>
              <a:srgbClr val="C00000"/>
            </a:solidFill>
            <a:ln w="15875" cap="flat" cmpd="sng" algn="ctr">
              <a:solidFill>
                <a:srgbClr val="C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4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Verdana" pitchFamily="34" charset="0"/>
                <a:cs typeface="Times New Roman" pitchFamily="18" charset="0"/>
              </a:endParaRPr>
            </a:p>
          </p:txBody>
        </p:sp>
      </p:grpSp>
      <p:sp>
        <p:nvSpPr>
          <p:cNvPr id="240" name="Téglalap 44"/>
          <p:cNvSpPr/>
          <p:nvPr/>
        </p:nvSpPr>
        <p:spPr>
          <a:xfrm>
            <a:off x="5924550" y="3039503"/>
            <a:ext cx="1439863" cy="576262"/>
          </a:xfrm>
          <a:prstGeom prst="rect">
            <a:avLst/>
          </a:prstGeom>
          <a:solidFill>
            <a:schemeClr val="tx2">
              <a:lumMod val="60000"/>
              <a:lumOff val="4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hu-HU" sz="1100" dirty="0">
                <a:solidFill>
                  <a:srgbClr val="FFFFFF"/>
                </a:solidFill>
                <a:latin typeface="Verdana" pitchFamily="34" charset="0"/>
              </a:rPr>
              <a:t>7300</a:t>
            </a:r>
          </a:p>
        </p:txBody>
      </p:sp>
    </p:spTree>
    <p:extLst>
      <p:ext uri="{BB962C8B-B14F-4D97-AF65-F5344CB8AC3E}">
        <p14:creationId xmlns:p14="http://schemas.microsoft.com/office/powerpoint/2010/main" val="386938431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182F76"/>
            </a:gs>
            <a:gs pos="100000">
              <a:srgbClr val="3366FF"/>
            </a:gs>
          </a:gsLst>
          <a:lin ang="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171" name="AutoShape 3"/>
          <p:cNvSpPr>
            <a:spLocks noChangeArrowheads="1"/>
          </p:cNvSpPr>
          <p:nvPr/>
        </p:nvSpPr>
        <p:spPr bwMode="auto">
          <a:xfrm>
            <a:off x="381000" y="981075"/>
            <a:ext cx="8532813" cy="511549"/>
          </a:xfrm>
          <a:prstGeom prst="roundRect">
            <a:avLst>
              <a:gd name="adj" fmla="val 0"/>
            </a:avLst>
          </a:prstGeom>
          <a:solidFill>
            <a:srgbClr val="000080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900" dirty="0" smtClean="0">
                <a:solidFill>
                  <a:srgbClr val="FFFFFF"/>
                </a:solidFill>
                <a:latin typeface="Verdana" pitchFamily="34" charset="0"/>
              </a:rPr>
              <a:t>2.3 Overview of the evolution of high-end server platforms</a:t>
            </a:r>
            <a:endParaRPr lang="en-US" altLang="en-US" sz="1900" dirty="0">
              <a:solidFill>
                <a:srgbClr val="FFFFFF"/>
              </a:solidFill>
              <a:latin typeface="Verdan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05407563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11657886"/>
              </p:ext>
            </p:extLst>
          </p:nvPr>
        </p:nvGraphicFramePr>
        <p:xfrm>
          <a:off x="101603" y="1067546"/>
          <a:ext cx="8937622" cy="5763066"/>
        </p:xfrm>
        <a:graphic>
          <a:graphicData uri="http://schemas.openxmlformats.org/drawingml/2006/table">
            <a:tbl>
              <a:tblPr/>
              <a:tblGrid>
                <a:gridCol w="916721"/>
                <a:gridCol w="1104268"/>
                <a:gridCol w="750191"/>
                <a:gridCol w="1215827"/>
                <a:gridCol w="788994"/>
                <a:gridCol w="788994"/>
                <a:gridCol w="1270650"/>
                <a:gridCol w="1076452"/>
                <a:gridCol w="1025525"/>
              </a:tblGrid>
              <a:tr h="70746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Platform</a:t>
                      </a:r>
                      <a:endParaRPr kumimoji="0" lang="en-US" altLang="en-US" sz="105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Verdana" pitchFamily="34" charset="0"/>
                        <a:cs typeface="Times New Roman" pitchFamily="18" charset="0"/>
                      </a:endParaRP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1C9F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Platform topology</a:t>
                      </a:r>
                      <a:endParaRPr kumimoji="0" lang="en-US" altLang="en-US" sz="105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Verdana" pitchFamily="34" charset="0"/>
                        <a:cs typeface="Times New Roman" pitchFamily="18" charset="0"/>
                      </a:endParaRP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1C9F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Date</a:t>
                      </a:r>
                      <a:endParaRPr kumimoji="0" lang="en-US" altLang="en-US" sz="105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Verdana" pitchFamily="34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of intro.</a:t>
                      </a:r>
                      <a:endParaRPr kumimoji="0" lang="en-US" altLang="en-US" sz="105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Verdana" pitchFamily="34" charset="0"/>
                        <a:cs typeface="Times New Roman" pitchFamily="18" charset="0"/>
                      </a:endParaRP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1C9F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Processor</a:t>
                      </a:r>
                      <a:endParaRPr kumimoji="0" lang="en-US" altLang="en-US" sz="105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Verdana" pitchFamily="34" charset="0"/>
                        <a:cs typeface="Times New Roman" pitchFamily="18" charset="0"/>
                      </a:endParaRP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1C9F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Techno-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logy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1C9F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Core</a:t>
                      </a:r>
                      <a:endParaRPr kumimoji="0" lang="en-US" altLang="en-US" sz="105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Verdana" pitchFamily="34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count</a:t>
                      </a:r>
                      <a:endParaRPr kumimoji="0" lang="en-US" altLang="en-US" sz="105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Verdana" pitchFamily="34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(up to)</a:t>
                      </a:r>
                      <a:endParaRPr kumimoji="0" lang="en-US" altLang="en-US" sz="105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Verdana" pitchFamily="34" charset="0"/>
                        <a:cs typeface="Times New Roman" pitchFamily="18" charset="0"/>
                      </a:endParaRP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1C9F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No./kind of the links to mem. buffers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1C9F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No. of mem. channels/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mem. buffer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1C9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No. /speed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of mem. channels (up to)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1C9FF"/>
                    </a:solidFill>
                  </a:tcPr>
                </a:tc>
              </a:tr>
              <a:tr h="477959">
                <a:tc rowSpan="3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Truland</a:t>
                      </a: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 MP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  <a:tc rowSpan="3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SMP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w/dual FSBs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3/2005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90 nm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 Pentium 4  MP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(Potomac)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90 nm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1C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  <a:tc rowSpan="3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algn="ctr">
                        <a:lnSpc>
                          <a:spcPts val="1000"/>
                        </a:lnSpc>
                        <a:spcBef>
                          <a:spcPts val="0"/>
                        </a:spcBef>
                      </a:pPr>
                      <a:r>
                        <a:rPr lang="en-US" sz="1050" dirty="0" smtClean="0">
                          <a:latin typeface="+mj-lt"/>
                        </a:rPr>
                        <a:t>4 serial </a:t>
                      </a:r>
                    </a:p>
                    <a:p>
                      <a:pPr algn="ctr">
                        <a:lnSpc>
                          <a:spcPts val="1000"/>
                        </a:lnSpc>
                        <a:spcBef>
                          <a:spcPts val="0"/>
                        </a:spcBef>
                      </a:pPr>
                      <a:r>
                        <a:rPr lang="en-US" sz="1050" dirty="0" smtClean="0">
                          <a:latin typeface="+mj-lt"/>
                        </a:rPr>
                        <a:t>low-line-count</a:t>
                      </a:r>
                    </a:p>
                    <a:p>
                      <a:pPr algn="ctr">
                        <a:lnSpc>
                          <a:spcPts val="1000"/>
                        </a:lnSpc>
                      </a:pPr>
                      <a:r>
                        <a:rPr lang="en-US" sz="1050" dirty="0" smtClean="0">
                          <a:latin typeface="+mj-lt"/>
                        </a:rPr>
                        <a:t>links (IMI)</a:t>
                      </a:r>
                    </a:p>
                    <a:p>
                      <a:pPr algn="ctr">
                        <a:lnSpc>
                          <a:spcPts val="1000"/>
                        </a:lnSpc>
                      </a:pPr>
                      <a:r>
                        <a:rPr lang="en-US" sz="1050" dirty="0" smtClean="0">
                          <a:latin typeface="+mj-lt"/>
                        </a:rPr>
                        <a:t>between the  </a:t>
                      </a:r>
                      <a:r>
                        <a:rPr lang="en-US" sz="1050" dirty="0" err="1" smtClean="0">
                          <a:latin typeface="+mj-lt"/>
                        </a:rPr>
                        <a:t>MCH</a:t>
                      </a:r>
                      <a:r>
                        <a:rPr lang="en-US" sz="1050" dirty="0" smtClean="0">
                          <a:latin typeface="+mj-lt"/>
                        </a:rPr>
                        <a:t> and</a:t>
                      </a:r>
                    </a:p>
                    <a:p>
                      <a:pPr algn="ctr">
                        <a:lnSpc>
                          <a:spcPts val="1000"/>
                        </a:lnSpc>
                      </a:pPr>
                      <a:r>
                        <a:rPr lang="en-US" sz="1050" dirty="0" smtClean="0">
                          <a:latin typeface="+mj-lt"/>
                        </a:rPr>
                        <a:t>mem. buffers (</a:t>
                      </a:r>
                      <a:r>
                        <a:rPr lang="en-US" sz="1050" dirty="0" err="1" smtClean="0">
                          <a:latin typeface="+mj-lt"/>
                        </a:rPr>
                        <a:t>XMBs</a:t>
                      </a:r>
                      <a:r>
                        <a:rPr lang="en-US" sz="1050" dirty="0" smtClean="0">
                          <a:latin typeface="+mj-lt"/>
                        </a:rPr>
                        <a:t>) 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  <a:tc rowSpan="3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ts val="1000"/>
                        </a:lnSpc>
                        <a:spcBef>
                          <a:spcPct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j-lt"/>
                          <a:cs typeface="Times New Roman" pitchFamily="18" charset="0"/>
                        </a:rPr>
                        <a:t>2 memory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ts val="1000"/>
                        </a:lnSpc>
                        <a:spcBef>
                          <a:spcPct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j-lt"/>
                          <a:cs typeface="Times New Roman" pitchFamily="18" charset="0"/>
                        </a:rPr>
                        <a:t>channels/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ts val="1000"/>
                        </a:lnSpc>
                        <a:spcBef>
                          <a:spcPct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j-lt"/>
                          <a:cs typeface="Times New Roman" pitchFamily="18" charset="0"/>
                        </a:rPr>
                        <a:t>XMB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  <a:tc rowSpan="3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ts val="1000"/>
                        </a:lnSpc>
                        <a:spcBef>
                          <a:spcPct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Times New Roman" pitchFamily="18" charset="0"/>
                        </a:rPr>
                        <a:t>2x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ts val="1000"/>
                        </a:lnSpc>
                        <a:spcBef>
                          <a:spcPct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Times New Roman" pitchFamily="18" charset="0"/>
                        </a:rPr>
                        <a:t>DDR2-800/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ts val="1000"/>
                        </a:lnSpc>
                        <a:spcBef>
                          <a:spcPct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Times New Roman" pitchFamily="18" charset="0"/>
                        </a:rPr>
                        <a:t>socket</a:t>
                      </a:r>
                      <a:endParaRPr kumimoji="0" lang="en-US" altLang="en-US" sz="105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j-lt"/>
                        <a:cs typeface="Times New Roman" pitchFamily="18" charset="0"/>
                      </a:endParaRP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</a:tr>
              <a:tr h="329306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11/</a:t>
                      </a:r>
                      <a:r>
                        <a:rPr kumimoji="0" lang="hu-HU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2005</a:t>
                      </a:r>
                      <a:endParaRPr kumimoji="0" lang="en-US" altLang="en-US" sz="105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Verdana" pitchFamily="34" charset="0"/>
                        <a:cs typeface="Times New Roman" pitchFamily="18" charset="0"/>
                      </a:endParaRP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hu-HU" altLang="en-US" sz="105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Xeon</a:t>
                      </a:r>
                      <a:r>
                        <a:rPr kumimoji="0" lang="hu-HU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 7000</a:t>
                      </a:r>
                      <a:endParaRPr kumimoji="0" lang="en-US" altLang="en-US" sz="105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Verdana" pitchFamily="34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hu-HU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(</a:t>
                      </a:r>
                      <a:r>
                        <a:rPr kumimoji="0" lang="hu-HU" altLang="en-US" sz="105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Paxville</a:t>
                      </a:r>
                      <a:r>
                        <a:rPr kumimoji="0" lang="hu-HU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 MP)</a:t>
                      </a:r>
                      <a:endParaRPr kumimoji="0" lang="en-US" altLang="en-US" sz="105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Verdana" pitchFamily="34" charset="0"/>
                        <a:cs typeface="Times New Roman" pitchFamily="18" charset="0"/>
                      </a:endParaRP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90 nm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hu-HU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2x1C</a:t>
                      </a:r>
                      <a:endParaRPr kumimoji="0" lang="en-US" altLang="en-US" sz="105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Verdana" pitchFamily="34" charset="0"/>
                        <a:cs typeface="Times New Roman" pitchFamily="18" charset="0"/>
                      </a:endParaRP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050" dirty="0">
                        <a:latin typeface="+mj-lt"/>
                      </a:endParaRP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EAD5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050" dirty="0">
                        <a:latin typeface="+mj-lt"/>
                      </a:endParaRP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EAD5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050" dirty="0">
                        <a:latin typeface="+mj-lt"/>
                      </a:endParaRP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EAD5"/>
                    </a:solidFill>
                  </a:tcPr>
                </a:tc>
              </a:tr>
              <a:tr h="364602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8/</a:t>
                      </a:r>
                      <a:r>
                        <a:rPr kumimoji="0" lang="hu-HU" altLang="en-US" sz="105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2006</a:t>
                      </a:r>
                      <a:endParaRPr kumimoji="0" lang="en-US" altLang="en-US" sz="1050" b="0" i="0" u="none" strike="noStrike" cap="none" normalizeH="0" baseline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Verdana" pitchFamily="34" charset="0"/>
                        <a:cs typeface="Times New Roman" pitchFamily="18" charset="0"/>
                      </a:endParaRP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hu-HU" altLang="en-US" sz="105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Xeon</a:t>
                      </a:r>
                      <a:r>
                        <a:rPr kumimoji="0" lang="hu-HU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 7100</a:t>
                      </a:r>
                      <a:endParaRPr kumimoji="0" lang="en-US" altLang="en-US" sz="105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Verdana" pitchFamily="34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hu-HU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(</a:t>
                      </a:r>
                      <a:r>
                        <a:rPr kumimoji="0" lang="hu-HU" altLang="en-US" sz="105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Tulsa</a:t>
                      </a:r>
                      <a:r>
                        <a:rPr kumimoji="0" lang="hu-HU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)</a:t>
                      </a:r>
                      <a:endParaRPr kumimoji="0" lang="en-US" altLang="en-US" sz="105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Verdana" pitchFamily="34" charset="0"/>
                        <a:cs typeface="Times New Roman" pitchFamily="18" charset="0"/>
                      </a:endParaRP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65 nm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hu-HU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2C</a:t>
                      </a:r>
                      <a:endParaRPr kumimoji="0" lang="en-US" altLang="en-US" sz="105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Verdana" pitchFamily="34" charset="0"/>
                        <a:cs typeface="Times New Roman" pitchFamily="18" charset="0"/>
                      </a:endParaRP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050" dirty="0">
                        <a:latin typeface="+mj-lt"/>
                      </a:endParaRP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EAD5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050" dirty="0">
                        <a:latin typeface="+mj-lt"/>
                      </a:endParaRP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EAD5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050" dirty="0">
                        <a:latin typeface="+mj-lt"/>
                      </a:endParaRP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EAD5"/>
                    </a:solidFill>
                  </a:tcPr>
                </a:tc>
              </a:tr>
              <a:tr h="490871">
                <a:tc rowSpan="3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Caneland</a:t>
                      </a:r>
                      <a:endParaRPr kumimoji="0" lang="en-US" altLang="en-US" sz="105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Verdana" pitchFamily="34" charset="0"/>
                        <a:cs typeface="Times New Roman" pitchFamily="18" charset="0"/>
                      </a:endParaRP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3F3F3"/>
                    </a:solidFill>
                  </a:tcPr>
                </a:tc>
                <a:tc rowSpan="3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SMP</a:t>
                      </a:r>
                      <a:endParaRPr kumimoji="0" lang="en-US" altLang="en-US" sz="105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Verdana" pitchFamily="34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w/Quad FSBs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9/2007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Xeon 7200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Tigerton DC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(Core 2)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65 nm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2C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3F3F3"/>
                    </a:solidFill>
                  </a:tcPr>
                </a:tc>
                <a:tc rowSpan="3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ts val="1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j-lt"/>
                          <a:cs typeface="Times New Roman" pitchFamily="18" charset="0"/>
                        </a:rPr>
                        <a:t>4 serial 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ts val="1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j-lt"/>
                          <a:cs typeface="Times New Roman" pitchFamily="18" charset="0"/>
                        </a:rPr>
                        <a:t>low-line-count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ts val="1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j-lt"/>
                          <a:cs typeface="Times New Roman" pitchFamily="18" charset="0"/>
                        </a:rPr>
                        <a:t>FB-DIMM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ts val="1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j-lt"/>
                          <a:cs typeface="Times New Roman" pitchFamily="18" charset="0"/>
                        </a:rPr>
                        <a:t>links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ts val="1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j-lt"/>
                          <a:cs typeface="Times New Roman" pitchFamily="18" charset="0"/>
                        </a:rPr>
                        <a:t>between the </a:t>
                      </a:r>
                      <a:r>
                        <a:rPr kumimoji="0" lang="en-US" altLang="en-US" sz="105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j-lt"/>
                          <a:cs typeface="Times New Roman" pitchFamily="18" charset="0"/>
                        </a:rPr>
                        <a:t>MCH</a:t>
                      </a: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j-lt"/>
                          <a:cs typeface="Times New Roman" pitchFamily="18" charset="0"/>
                        </a:rPr>
                        <a:t> and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ts val="1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j-lt"/>
                          <a:cs typeface="Times New Roman" pitchFamily="18" charset="0"/>
                        </a:rPr>
                        <a:t>mem. buffers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ts val="1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j-lt"/>
                          <a:cs typeface="Times New Roman" pitchFamily="18" charset="0"/>
                        </a:rPr>
                        <a:t>(</a:t>
                      </a:r>
                      <a:r>
                        <a:rPr kumimoji="0" lang="en-US" altLang="en-US" sz="105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j-lt"/>
                          <a:cs typeface="Times New Roman" pitchFamily="18" charset="0"/>
                        </a:rPr>
                        <a:t>AMBs</a:t>
                      </a: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j-lt"/>
                          <a:cs typeface="Times New Roman" pitchFamily="18" charset="0"/>
                        </a:rPr>
                        <a:t>)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3F3F3"/>
                    </a:solidFill>
                  </a:tcPr>
                </a:tc>
                <a:tc rowSpan="3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ts val="1000"/>
                        </a:lnSpc>
                        <a:spcBef>
                          <a:spcPct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j-lt"/>
                          <a:cs typeface="Times New Roman" pitchFamily="18" charset="0"/>
                        </a:rPr>
                        <a:t>1 memory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ts val="1000"/>
                        </a:lnSpc>
                        <a:spcBef>
                          <a:spcPct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j-lt"/>
                          <a:cs typeface="Times New Roman" pitchFamily="18" charset="0"/>
                        </a:rPr>
                        <a:t>channel/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ts val="1000"/>
                        </a:lnSpc>
                        <a:spcBef>
                          <a:spcPct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j-lt"/>
                          <a:cs typeface="Times New Roman" pitchFamily="18" charset="0"/>
                        </a:rPr>
                        <a:t>AMB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ts val="1000"/>
                        </a:lnSpc>
                        <a:spcBef>
                          <a:spcPct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05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j-lt"/>
                        <a:cs typeface="Times New Roman" pitchFamily="18" charset="0"/>
                      </a:endParaRP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TlToBr>
                      <a:noFill/>
                    </a:lnTlToBr>
                    <a:lnBlToTr>
                      <a:noFill/>
                    </a:lnBlToTr>
                    <a:solidFill>
                      <a:srgbClr val="F3F3F3"/>
                    </a:solidFill>
                  </a:tcPr>
                </a:tc>
                <a:tc rowSpan="3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ts val="1000"/>
                        </a:lnSpc>
                        <a:spcBef>
                          <a:spcPct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j-lt"/>
                          <a:cs typeface="Times New Roman" pitchFamily="18" charset="0"/>
                        </a:rPr>
                        <a:t>1x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ts val="1000"/>
                        </a:lnSpc>
                        <a:spcBef>
                          <a:spcPct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j-lt"/>
                          <a:cs typeface="Times New Roman" pitchFamily="18" charset="0"/>
                        </a:rPr>
                        <a:t>DDR2-667/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ts val="1000"/>
                        </a:lnSpc>
                        <a:spcBef>
                          <a:spcPct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j-lt"/>
                          <a:cs typeface="Times New Roman" pitchFamily="18" charset="0"/>
                        </a:rPr>
                        <a:t>socket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ts val="1000"/>
                        </a:lnSpc>
                        <a:spcBef>
                          <a:spcPct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05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j-lt"/>
                        <a:cs typeface="Times New Roman" pitchFamily="18" charset="0"/>
                      </a:endParaRP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TlToBr>
                      <a:noFill/>
                    </a:lnTlToBr>
                    <a:lnBlToTr>
                      <a:noFill/>
                    </a:lnBlToTr>
                    <a:solidFill>
                      <a:srgbClr val="F3F3F3"/>
                    </a:solidFill>
                  </a:tcPr>
                </a:tc>
              </a:tr>
              <a:tr h="496659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9/2007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Xeon 7300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Tigerton QC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(Core 2)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65 nm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2x2C</a:t>
                      </a:r>
                      <a:endParaRPr kumimoji="0" lang="en-US" altLang="en-US" sz="105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Verdana" pitchFamily="34" charset="0"/>
                        <a:cs typeface="Times New Roman" pitchFamily="18" charset="0"/>
                      </a:endParaRP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050" dirty="0">
                        <a:latin typeface="+mj-lt"/>
                      </a:endParaRP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050" dirty="0">
                        <a:latin typeface="+mj-lt"/>
                      </a:endParaRPr>
                    </a:p>
                  </a:txBody>
                  <a:tcPr anchor="ctr"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050" dirty="0">
                        <a:latin typeface="+mj-lt"/>
                      </a:endParaRPr>
                    </a:p>
                  </a:txBody>
                  <a:tcPr anchor="ctr"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</a:tr>
              <a:tr h="490871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9/2008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Xeon 7400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(</a:t>
                      </a:r>
                      <a:r>
                        <a:rPr kumimoji="0" lang="en-US" altLang="en-US" sz="105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Dunnington</a:t>
                      </a: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)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(Penryn)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45 nm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6C</a:t>
                      </a:r>
                      <a:endParaRPr kumimoji="0" lang="en-US" altLang="en-US" sz="105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Verdana" pitchFamily="34" charset="0"/>
                        <a:cs typeface="Times New Roman" pitchFamily="18" charset="0"/>
                      </a:endParaRP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050" dirty="0">
                        <a:latin typeface="+mj-lt"/>
                      </a:endParaRP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050" dirty="0">
                        <a:latin typeface="+mj-lt"/>
                      </a:endParaRPr>
                    </a:p>
                  </a:txBody>
                  <a:tcPr anchor="ctr"/>
                </a:tc>
                <a:tc vMerge="1">
                  <a:txBody>
                    <a:bodyPr/>
                    <a:lstStyle/>
                    <a:p>
                      <a:pPr algn="ctr"/>
                      <a:endParaRPr lang="en-US" sz="1050" dirty="0">
                        <a:latin typeface="+mj-lt"/>
                      </a:endParaRPr>
                    </a:p>
                  </a:txBody>
                  <a:tcPr anchor="ctr"/>
                </a:tc>
              </a:tr>
              <a:tr h="477959">
                <a:tc row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Boxboro-EX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9E0FF"/>
                    </a:solidFill>
                  </a:tcPr>
                </a:tc>
                <a:tc row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NUMA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fully connect.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by QPI buses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9E0F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3/2010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9E0F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Nehalem-EX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(Xeon 7500/ (</a:t>
                      </a:r>
                      <a:r>
                        <a:rPr kumimoji="0" lang="en-US" altLang="en-US" sz="105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Beckton</a:t>
                      </a: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) 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9E0F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45 nm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9E0F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8C</a:t>
                      </a:r>
                      <a:endParaRPr kumimoji="0" lang="en-US" altLang="en-US" sz="105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Verdana" pitchFamily="34" charset="0"/>
                        <a:cs typeface="Times New Roman" pitchFamily="18" charset="0"/>
                      </a:endParaRP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9E0FF"/>
                    </a:solidFill>
                  </a:tcPr>
                </a:tc>
                <a:tc row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ts val="1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j-lt"/>
                          <a:cs typeface="Times New Roman" pitchFamily="18" charset="0"/>
                        </a:rPr>
                        <a:t>4 serial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ts val="1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j-lt"/>
                          <a:cs typeface="Times New Roman" pitchFamily="18" charset="0"/>
                        </a:rPr>
                        <a:t>low-line-count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ts val="1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j-lt"/>
                          <a:cs typeface="Times New Roman" pitchFamily="18" charset="0"/>
                        </a:rPr>
                        <a:t>links (</a:t>
                      </a:r>
                      <a:r>
                        <a:rPr kumimoji="0" lang="en-US" altLang="en-US" sz="105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j-lt"/>
                          <a:cs typeface="Times New Roman" pitchFamily="18" charset="0"/>
                        </a:rPr>
                        <a:t>SMI</a:t>
                      </a: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j-lt"/>
                          <a:cs typeface="Times New Roman" pitchFamily="18" charset="0"/>
                        </a:rPr>
                        <a:t>)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ts val="1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j-lt"/>
                          <a:cs typeface="Times New Roman" pitchFamily="18" charset="0"/>
                        </a:rPr>
                        <a:t>per socket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ts val="1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j-lt"/>
                          <a:cs typeface="Times New Roman" pitchFamily="18" charset="0"/>
                        </a:rPr>
                        <a:t>to 4 mem. channels (</a:t>
                      </a:r>
                      <a:r>
                        <a:rPr kumimoji="0" lang="en-US" altLang="en-US" sz="105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j-lt"/>
                          <a:cs typeface="Times New Roman" pitchFamily="18" charset="0"/>
                        </a:rPr>
                        <a:t>SMBs</a:t>
                      </a: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j-lt"/>
                          <a:cs typeface="Times New Roman" pitchFamily="18" charset="0"/>
                        </a:rPr>
                        <a:t>)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9E0FF"/>
                    </a:solidFill>
                  </a:tcPr>
                </a:tc>
                <a:tc row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ts val="1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j-lt"/>
                          <a:cs typeface="Times New Roman" pitchFamily="18" charset="0"/>
                        </a:rPr>
                        <a:t>2 memory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ts val="1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j-lt"/>
                          <a:cs typeface="Times New Roman" pitchFamily="18" charset="0"/>
                        </a:rPr>
                        <a:t>channels/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ts val="1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j-lt"/>
                          <a:cs typeface="Times New Roman" pitchFamily="18" charset="0"/>
                        </a:rPr>
                        <a:t>SMB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lToBr>
                      <a:noFill/>
                    </a:lnTlToBr>
                    <a:lnBlToTr>
                      <a:noFill/>
                    </a:lnBlToTr>
                    <a:solidFill>
                      <a:srgbClr val="89E0FF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ts val="1000"/>
                        </a:lnSpc>
                        <a:spcBef>
                          <a:spcPct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j-lt"/>
                          <a:cs typeface="Times New Roman" pitchFamily="18" charset="0"/>
                        </a:rPr>
                        <a:t>8x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ts val="1000"/>
                        </a:lnSpc>
                        <a:spcBef>
                          <a:spcPct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j-lt"/>
                          <a:cs typeface="Times New Roman" pitchFamily="18" charset="0"/>
                        </a:rPr>
                        <a:t>DDR3-1067/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ts val="1000"/>
                        </a:lnSpc>
                        <a:spcBef>
                          <a:spcPct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j-lt"/>
                          <a:cs typeface="Times New Roman" pitchFamily="18" charset="0"/>
                        </a:rPr>
                        <a:t>socket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lToBr>
                      <a:noFill/>
                    </a:lnTlToBr>
                    <a:lnBlToTr>
                      <a:noFill/>
                    </a:lnBlToTr>
                    <a:solidFill>
                      <a:srgbClr val="89E0FF"/>
                    </a:solidFill>
                  </a:tcPr>
                </a:tc>
              </a:tr>
              <a:tr h="318971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4/</a:t>
                      </a:r>
                      <a:r>
                        <a:rPr kumimoji="0" lang="hu-HU" altLang="en-US" sz="105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2011</a:t>
                      </a:r>
                      <a:endParaRPr kumimoji="0" lang="en-US" altLang="en-US" sz="1050" b="0" i="0" u="none" strike="noStrike" cap="none" normalizeH="0" baseline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Verdana" pitchFamily="34" charset="0"/>
                        <a:cs typeface="Times New Roman" pitchFamily="18" charset="0"/>
                      </a:endParaRP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9E0F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hu-HU" altLang="en-US" sz="105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Westmere-EX</a:t>
                      </a:r>
                      <a:endParaRPr kumimoji="0" lang="en-US" altLang="en-US" sz="105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Verdana" pitchFamily="34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(</a:t>
                      </a:r>
                      <a:r>
                        <a:rPr kumimoji="0" lang="hu-HU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E7-</a:t>
                      </a: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8</a:t>
                      </a:r>
                      <a:r>
                        <a:rPr kumimoji="0" lang="hu-HU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800</a:t>
                      </a: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)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9E0F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32 nm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9E0F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hu-HU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10C</a:t>
                      </a:r>
                      <a:endParaRPr kumimoji="0" lang="en-US" altLang="en-US" sz="105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Verdana" pitchFamily="34" charset="0"/>
                        <a:cs typeface="Times New Roman" pitchFamily="18" charset="0"/>
                      </a:endParaRP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9E0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>
                        <a:latin typeface="+mj-lt"/>
                      </a:endParaRP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050" dirty="0">
                        <a:latin typeface="+mj-lt"/>
                      </a:endParaRPr>
                    </a:p>
                  </a:txBody>
                  <a:tcPr anchor="ctr"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050" dirty="0">
                        <a:latin typeface="+mj-lt"/>
                      </a:endParaRPr>
                    </a:p>
                  </a:txBody>
                  <a:tcPr anchor="ctr"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</a:tr>
              <a:tr h="394590">
                <a:tc rowSpan="3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hu-HU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Brickland</a:t>
                      </a:r>
                      <a:endParaRPr kumimoji="0" lang="en-US" altLang="en-US" sz="105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Verdana" pitchFamily="34" charset="0"/>
                        <a:cs typeface="Times New Roman" pitchFamily="18" charset="0"/>
                      </a:endParaRP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rowSpan="3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NUMA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fully connect.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by QPI buses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2/</a:t>
                      </a:r>
                      <a:r>
                        <a:rPr kumimoji="0" lang="hu-HU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2014</a:t>
                      </a:r>
                      <a:endParaRPr kumimoji="0" lang="en-US" altLang="en-US" sz="105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Verdana" pitchFamily="34" charset="0"/>
                        <a:cs typeface="Times New Roman" pitchFamily="18" charset="0"/>
                      </a:endParaRP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hu-HU" altLang="en-US" sz="105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Ivy</a:t>
                      </a:r>
                      <a:r>
                        <a:rPr kumimoji="0" lang="hu-HU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 </a:t>
                      </a:r>
                      <a:r>
                        <a:rPr kumimoji="0" lang="hu-HU" altLang="en-US" sz="105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Bridge-EX</a:t>
                      </a:r>
                      <a:endParaRPr kumimoji="0" lang="en-US" altLang="en-US" sz="105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Verdana" pitchFamily="34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hu-HU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(E7-</a:t>
                      </a: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8</a:t>
                      </a:r>
                      <a:r>
                        <a:rPr kumimoji="0" lang="hu-HU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800 v2)</a:t>
                      </a:r>
                      <a:endParaRPr kumimoji="0" lang="en-US" altLang="en-US" sz="105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Verdana" pitchFamily="34" charset="0"/>
                        <a:cs typeface="Times New Roman" pitchFamily="18" charset="0"/>
                      </a:endParaRP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22 nm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hu-HU" altLang="en-US" sz="105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15C</a:t>
                      </a:r>
                      <a:endParaRPr kumimoji="0" lang="en-US" altLang="en-US" sz="1050" b="0" i="0" u="none" strike="noStrike" cap="none" normalizeH="0" baseline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Verdana" pitchFamily="34" charset="0"/>
                        <a:cs typeface="Times New Roman" pitchFamily="18" charset="0"/>
                      </a:endParaRP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rowSpan="3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ts val="1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j-lt"/>
                          <a:cs typeface="Times New Roman" pitchFamily="18" charset="0"/>
                        </a:rPr>
                        <a:t>4 parallel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ts val="1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j-lt"/>
                          <a:cs typeface="Times New Roman" pitchFamily="18" charset="0"/>
                        </a:rPr>
                        <a:t> low-line-count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ts val="1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j-lt"/>
                          <a:cs typeface="Times New Roman" pitchFamily="18" charset="0"/>
                        </a:rPr>
                        <a:t>links (</a:t>
                      </a:r>
                      <a:r>
                        <a:rPr kumimoji="0" lang="en-US" altLang="en-US" sz="105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j-lt"/>
                          <a:cs typeface="Times New Roman" pitchFamily="18" charset="0"/>
                        </a:rPr>
                        <a:t>SMI2</a:t>
                      </a: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j-lt"/>
                          <a:cs typeface="Times New Roman" pitchFamily="18" charset="0"/>
                        </a:rPr>
                        <a:t>)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ts val="1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j-lt"/>
                          <a:cs typeface="Times New Roman" pitchFamily="18" charset="0"/>
                        </a:rPr>
                        <a:t>per socket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ts val="1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j-lt"/>
                          <a:cs typeface="Times New Roman" pitchFamily="18" charset="0"/>
                        </a:rPr>
                        <a:t>to 4 mem. buffers (</a:t>
                      </a:r>
                      <a:r>
                        <a:rPr kumimoji="0" lang="en-US" altLang="en-US" sz="105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j-lt"/>
                          <a:cs typeface="Times New Roman" pitchFamily="18" charset="0"/>
                        </a:rPr>
                        <a:t>SMBs</a:t>
                      </a: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j-lt"/>
                          <a:cs typeface="Times New Roman" pitchFamily="18" charset="0"/>
                        </a:rPr>
                        <a:t>)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rowSpan="3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ts val="1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j-lt"/>
                          <a:cs typeface="Times New Roman" pitchFamily="18" charset="0"/>
                        </a:rPr>
                        <a:t>2 memory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ts val="1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j-lt"/>
                          <a:cs typeface="Times New Roman" pitchFamily="18" charset="0"/>
                        </a:rPr>
                        <a:t>channels/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ts val="1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j-lt"/>
                          <a:cs typeface="Times New Roman" pitchFamily="18" charset="0"/>
                        </a:rPr>
                        <a:t>SMB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rowSpan="3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ts val="1000"/>
                        </a:lnSpc>
                        <a:spcBef>
                          <a:spcPct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j-lt"/>
                          <a:cs typeface="Times New Roman" pitchFamily="18" charset="0"/>
                        </a:rPr>
                        <a:t>8x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ts val="1000"/>
                        </a:lnSpc>
                        <a:spcBef>
                          <a:spcPct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j-lt"/>
                          <a:cs typeface="Times New Roman" pitchFamily="18" charset="0"/>
                        </a:rPr>
                        <a:t>DDR3-1600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ts val="1000"/>
                        </a:lnSpc>
                        <a:spcBef>
                          <a:spcPct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j-lt"/>
                          <a:cs typeface="Times New Roman" pitchFamily="18" charset="0"/>
                        </a:rPr>
                        <a:t>(IWB) /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ts val="1000"/>
                        </a:lnSpc>
                        <a:spcBef>
                          <a:spcPct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j-lt"/>
                          <a:cs typeface="Times New Roman" pitchFamily="18" charset="0"/>
                        </a:rPr>
                        <a:t>DDR4-1866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ts val="1000"/>
                        </a:lnSpc>
                        <a:spcBef>
                          <a:spcPct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j-lt"/>
                          <a:cs typeface="Times New Roman" pitchFamily="18" charset="0"/>
                        </a:rPr>
                        <a:t>(HSW)/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ts val="1000"/>
                        </a:lnSpc>
                        <a:spcBef>
                          <a:spcPct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j-lt"/>
                          <a:cs typeface="Times New Roman" pitchFamily="18" charset="0"/>
                        </a:rPr>
                        <a:t>socket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364602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5/2015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Haswell</a:t>
                      </a: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-EX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(</a:t>
                      </a:r>
                      <a:r>
                        <a:rPr kumimoji="0" lang="en-US" altLang="en-US" sz="105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E7</a:t>
                      </a: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-8800 v3)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22 nm 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18C</a:t>
                      </a:r>
                      <a:endParaRPr kumimoji="0" lang="en-US" altLang="en-US" sz="105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Verdana" pitchFamily="34" charset="0"/>
                        <a:cs typeface="Times New Roman" pitchFamily="18" charset="0"/>
                      </a:endParaRP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05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j-lt"/>
                        <a:cs typeface="Times New Roman" pitchFamily="18" charset="0"/>
                      </a:endParaRP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050" dirty="0">
                        <a:latin typeface="+mj-lt"/>
                      </a:endParaRPr>
                    </a:p>
                  </a:txBody>
                  <a:tcPr anchor="ctr"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050" dirty="0">
                        <a:latin typeface="+mj-lt"/>
                      </a:endParaRPr>
                    </a:p>
                  </a:txBody>
                  <a:tcPr anchor="ctr"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</a:tr>
              <a:tr h="318639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6/2016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Broadwell-EX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(</a:t>
                      </a:r>
                      <a:r>
                        <a:rPr kumimoji="0" lang="en-US" altLang="en-US" sz="105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E7</a:t>
                      </a: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-8800 </a:t>
                      </a:r>
                      <a:r>
                        <a:rPr kumimoji="0" lang="en-US" altLang="en-US" sz="105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v4</a:t>
                      </a: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)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14 nm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24C</a:t>
                      </a:r>
                      <a:endParaRPr kumimoji="0" lang="en-US" altLang="en-US" sz="105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Verdana" pitchFamily="34" charset="0"/>
                        <a:cs typeface="Times New Roman" pitchFamily="18" charset="0"/>
                      </a:endParaRP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05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j-lt"/>
                        <a:cs typeface="Times New Roman" pitchFamily="18" charset="0"/>
                      </a:endParaRP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vMerge="1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05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j-lt"/>
                        <a:cs typeface="Times New Roman" pitchFamily="18" charset="0"/>
                      </a:endParaRP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05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j-lt"/>
                        <a:cs typeface="Times New Roman" pitchFamily="18" charset="0"/>
                      </a:endParaRP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23900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Purley</a:t>
                      </a:r>
                      <a:endParaRPr kumimoji="0" lang="en-US" altLang="en-US" sz="105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Verdana" pitchFamily="34" charset="0"/>
                        <a:cs typeface="Times New Roman" pitchFamily="18" charset="0"/>
                      </a:endParaRP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DD7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NUMA 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fully connect.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by UPI buses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DD7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7/2017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DD7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Skylake</a:t>
                      </a: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-SP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DD7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14 nm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DD7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28C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DD7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ts val="1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j-lt"/>
                          <a:cs typeface="Times New Roman" pitchFamily="18" charset="0"/>
                        </a:rPr>
                        <a:t>6 </a:t>
                      </a:r>
                      <a:r>
                        <a:rPr kumimoji="0" lang="en-US" altLang="en-US" sz="105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j-lt"/>
                          <a:cs typeface="Times New Roman" pitchFamily="18" charset="0"/>
                        </a:rPr>
                        <a:t>psrallel</a:t>
                      </a:r>
                      <a:endParaRPr kumimoji="0" lang="en-US" altLang="en-US" sz="105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j-lt"/>
                        <a:cs typeface="Times New Roman" pitchFamily="18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ts val="1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j-lt"/>
                          <a:cs typeface="Times New Roman" pitchFamily="18" charset="0"/>
                        </a:rPr>
                        <a:t>DDR4</a:t>
                      </a: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j-lt"/>
                          <a:cs typeface="Times New Roman" pitchFamily="18" charset="0"/>
                        </a:rPr>
                        <a:t> channels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ts val="1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j-lt"/>
                          <a:cs typeface="Times New Roman" pitchFamily="18" charset="0"/>
                        </a:rPr>
                        <a:t>per socket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DD7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ts val="1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j-lt"/>
                          <a:cs typeface="Times New Roman" pitchFamily="18" charset="0"/>
                        </a:rPr>
                        <a:t>Direct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ts val="1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j-lt"/>
                          <a:cs typeface="Times New Roman" pitchFamily="18" charset="0"/>
                        </a:rPr>
                        <a:t>attached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DD7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ts val="1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j-lt"/>
                          <a:cs typeface="Times New Roman" pitchFamily="18" charset="0"/>
                        </a:rPr>
                        <a:t>6x</a:t>
                      </a:r>
                      <a:endParaRPr kumimoji="0" lang="en-US" altLang="en-US" sz="105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j-lt"/>
                        <a:cs typeface="Times New Roman" pitchFamily="18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ts val="1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j-lt"/>
                          <a:cs typeface="Times New Roman" pitchFamily="18" charset="0"/>
                        </a:rPr>
                        <a:t>DDR4</a:t>
                      </a: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j-lt"/>
                          <a:cs typeface="Times New Roman" pitchFamily="18" charset="0"/>
                        </a:rPr>
                        <a:t>-2666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ts val="1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j-lt"/>
                          <a:cs typeface="Times New Roman" pitchFamily="18" charset="0"/>
                        </a:rPr>
                        <a:t>mem. speed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DD71"/>
                    </a:solidFill>
                  </a:tcPr>
                </a:tc>
              </a:tr>
            </a:tbl>
          </a:graphicData>
        </a:graphic>
      </p:graphicFrame>
      <p:sp>
        <p:nvSpPr>
          <p:cNvPr id="6" name="TextBox 5"/>
          <p:cNvSpPr txBox="1"/>
          <p:nvPr/>
        </p:nvSpPr>
        <p:spPr>
          <a:xfrm>
            <a:off x="76200" y="502733"/>
            <a:ext cx="8433719" cy="307777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b="1" dirty="0">
                <a:solidFill>
                  <a:srgbClr val="2D2D8A"/>
                </a:solidFill>
                <a:latin typeface="Verdana"/>
              </a:rPr>
              <a:t>2.3 Overview of the evolution of connecting memory in high-end server </a:t>
            </a:r>
            <a:r>
              <a:rPr lang="en-US" b="1" dirty="0" smtClean="0">
                <a:solidFill>
                  <a:srgbClr val="2D2D8A"/>
                </a:solidFill>
                <a:latin typeface="Verdana"/>
              </a:rPr>
              <a:t>platforms</a:t>
            </a:r>
            <a:endParaRPr lang="en-US" b="1" dirty="0">
              <a:solidFill>
                <a:srgbClr val="2D2D8A"/>
              </a:solidFill>
              <a:latin typeface="Verdana"/>
            </a:endParaRPr>
          </a:p>
        </p:txBody>
      </p:sp>
      <p:sp>
        <p:nvSpPr>
          <p:cNvPr id="5" name="Rectangle 72"/>
          <p:cNvSpPr>
            <a:spLocks noChangeArrowheads="1"/>
          </p:cNvSpPr>
          <p:nvPr/>
        </p:nvSpPr>
        <p:spPr bwMode="auto">
          <a:xfrm>
            <a:off x="0" y="0"/>
            <a:ext cx="9144000" cy="393700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600" dirty="0">
                <a:solidFill>
                  <a:srgbClr val="FFFFFF"/>
                </a:solidFill>
                <a:latin typeface="Verdana" pitchFamily="34" charset="0"/>
              </a:rPr>
              <a:t>2.3 Overview of the evolution of </a:t>
            </a:r>
            <a:r>
              <a:rPr lang="en-US" altLang="en-US" sz="1600" dirty="0" smtClean="0">
                <a:solidFill>
                  <a:srgbClr val="FFFFFF"/>
                </a:solidFill>
                <a:latin typeface="Verdana" pitchFamily="34" charset="0"/>
              </a:rPr>
              <a:t>high-end </a:t>
            </a:r>
            <a:r>
              <a:rPr lang="en-US" altLang="en-US" sz="1600" dirty="0">
                <a:solidFill>
                  <a:srgbClr val="FFFFFF"/>
                </a:solidFill>
                <a:latin typeface="Verdana" pitchFamily="34" charset="0"/>
              </a:rPr>
              <a:t>server </a:t>
            </a:r>
            <a:r>
              <a:rPr lang="en-US" altLang="en-US" sz="1600" dirty="0" smtClean="0">
                <a:solidFill>
                  <a:srgbClr val="FFFFFF"/>
                </a:solidFill>
                <a:latin typeface="Verdana" pitchFamily="34" charset="0"/>
              </a:rPr>
              <a:t>platforms (1)</a:t>
            </a:r>
            <a:endParaRPr lang="hu-HU" altLang="en-US" sz="1600" dirty="0">
              <a:solidFill>
                <a:srgbClr val="FFFFFF"/>
              </a:solidFill>
              <a:latin typeface="Verdana" pitchFamily="34" charset="0"/>
            </a:endParaRPr>
          </a:p>
        </p:txBody>
      </p:sp>
      <p:sp>
        <p:nvSpPr>
          <p:cNvPr id="3" name="Rectangle 2"/>
          <p:cNvSpPr/>
          <p:nvPr/>
        </p:nvSpPr>
        <p:spPr bwMode="auto">
          <a:xfrm>
            <a:off x="5651500" y="1067547"/>
            <a:ext cx="3389313" cy="5779008"/>
          </a:xfrm>
          <a:prstGeom prst="rect">
            <a:avLst/>
          </a:prstGeom>
          <a:noFill/>
          <a:ln w="38100" cap="flat" cmpd="sng" algn="ctr">
            <a:solidFill>
              <a:srgbClr val="FF000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3300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71756227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0911" name="Text Box 121"/>
          <p:cNvSpPr txBox="1">
            <a:spLocks noChangeArrowheads="1"/>
          </p:cNvSpPr>
          <p:nvPr/>
        </p:nvSpPr>
        <p:spPr bwMode="auto">
          <a:xfrm>
            <a:off x="87313" y="513809"/>
            <a:ext cx="8894762" cy="52322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342900" indent="-342900" eaLnBrk="1" hangingPunct="1">
              <a:spcBef>
                <a:spcPct val="0"/>
              </a:spcBef>
              <a:buFontTx/>
              <a:buAutoNum type="alphaLcParenR"/>
            </a:pPr>
            <a:r>
              <a:rPr lang="en-US" altLang="en-US" sz="1400" b="1" dirty="0" smtClean="0">
                <a:solidFill>
                  <a:srgbClr val="333399"/>
                </a:solidFill>
                <a:latin typeface="Verdana" pitchFamily="34" charset="0"/>
              </a:rPr>
              <a:t>From single core to dual core high-end 4S server platforms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1400" b="1" dirty="0">
                <a:solidFill>
                  <a:srgbClr val="333399"/>
                </a:solidFill>
                <a:latin typeface="Verdana" pitchFamily="34" charset="0"/>
              </a:rPr>
              <a:t> </a:t>
            </a:r>
            <a:r>
              <a:rPr lang="en-US" altLang="en-US" sz="1400" b="1" dirty="0" smtClean="0">
                <a:solidFill>
                  <a:srgbClr val="333399"/>
                </a:solidFill>
                <a:latin typeface="Verdana" pitchFamily="34" charset="0"/>
              </a:rPr>
              <a:t>       (called the </a:t>
            </a:r>
            <a:r>
              <a:rPr lang="en-US" altLang="en-US" sz="1400" b="1" dirty="0" err="1" smtClean="0">
                <a:solidFill>
                  <a:srgbClr val="333399"/>
                </a:solidFill>
                <a:latin typeface="Verdana" pitchFamily="34" charset="0"/>
              </a:rPr>
              <a:t>Truland</a:t>
            </a:r>
            <a:r>
              <a:rPr lang="en-US" altLang="en-US" sz="1400" b="1" dirty="0" smtClean="0">
                <a:solidFill>
                  <a:srgbClr val="333399"/>
                </a:solidFill>
                <a:latin typeface="Verdana" pitchFamily="34" charset="0"/>
              </a:rPr>
              <a:t> MP server platform) -1</a:t>
            </a:r>
            <a:endParaRPr lang="en-US" altLang="en-US" sz="1400" b="1" dirty="0">
              <a:solidFill>
                <a:srgbClr val="333399"/>
              </a:solidFill>
              <a:latin typeface="Verdana" pitchFamily="34" charset="0"/>
            </a:endParaRPr>
          </a:p>
        </p:txBody>
      </p:sp>
      <p:sp>
        <p:nvSpPr>
          <p:cNvPr id="122" name="Rectangle 72"/>
          <p:cNvSpPr>
            <a:spLocks noChangeArrowheads="1"/>
          </p:cNvSpPr>
          <p:nvPr/>
        </p:nvSpPr>
        <p:spPr bwMode="auto">
          <a:xfrm>
            <a:off x="0" y="0"/>
            <a:ext cx="9144000" cy="393700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600" dirty="0">
                <a:solidFill>
                  <a:srgbClr val="FFFFFF"/>
                </a:solidFill>
                <a:latin typeface="Verdana" pitchFamily="34" charset="0"/>
              </a:rPr>
              <a:t>2.3 Overview of the evolution of </a:t>
            </a:r>
            <a:r>
              <a:rPr lang="en-US" altLang="en-US" sz="1600" dirty="0" smtClean="0">
                <a:solidFill>
                  <a:srgbClr val="FFFFFF"/>
                </a:solidFill>
                <a:latin typeface="Verdana" pitchFamily="34" charset="0"/>
              </a:rPr>
              <a:t>high-end </a:t>
            </a:r>
            <a:r>
              <a:rPr lang="en-US" altLang="en-US" sz="1600" dirty="0">
                <a:solidFill>
                  <a:srgbClr val="FFFFFF"/>
                </a:solidFill>
                <a:latin typeface="Verdana" pitchFamily="34" charset="0"/>
              </a:rPr>
              <a:t>server </a:t>
            </a:r>
            <a:r>
              <a:rPr lang="en-US" altLang="en-US" sz="1600" dirty="0" smtClean="0">
                <a:solidFill>
                  <a:srgbClr val="FFFFFF"/>
                </a:solidFill>
                <a:latin typeface="Verdana" pitchFamily="34" charset="0"/>
              </a:rPr>
              <a:t>platforms (2)</a:t>
            </a:r>
            <a:endParaRPr lang="hu-HU" altLang="en-US" sz="1600" dirty="0">
              <a:solidFill>
                <a:srgbClr val="FFFFFF"/>
              </a:solidFill>
              <a:latin typeface="Verdana" pitchFamily="34" charset="0"/>
            </a:endParaRPr>
          </a:p>
        </p:txBody>
      </p:sp>
      <p:sp>
        <p:nvSpPr>
          <p:cNvPr id="124" name="TextBox 123"/>
          <p:cNvSpPr txBox="1"/>
          <p:nvPr/>
        </p:nvSpPr>
        <p:spPr>
          <a:xfrm>
            <a:off x="8827785" y="6534345"/>
            <a:ext cx="34817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>
                <a:solidFill>
                  <a:srgbClr val="FF0000"/>
                </a:solidFill>
                <a:latin typeface="+mj-lt"/>
              </a:rPr>
              <a:t>*</a:t>
            </a:r>
          </a:p>
        </p:txBody>
      </p:sp>
      <p:sp>
        <p:nvSpPr>
          <p:cNvPr id="3" name="TextBox 2"/>
          <p:cNvSpPr txBox="1"/>
          <p:nvPr/>
        </p:nvSpPr>
        <p:spPr>
          <a:xfrm>
            <a:off x="304800" y="1116107"/>
            <a:ext cx="8247451" cy="7386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>
                <a:solidFill>
                  <a:srgbClr val="FF0000"/>
                </a:solidFill>
              </a:rPr>
              <a:t>Aim: Providing more memory channels per core</a:t>
            </a:r>
            <a:r>
              <a:rPr lang="en-US" dirty="0" smtClean="0"/>
              <a:t> by introducing </a:t>
            </a:r>
            <a:r>
              <a:rPr lang="en-US" dirty="0" smtClean="0">
                <a:solidFill>
                  <a:srgbClr val="0070C0"/>
                </a:solidFill>
              </a:rPr>
              <a:t>low-line-count serial links</a:t>
            </a:r>
          </a:p>
          <a:p>
            <a:r>
              <a:rPr lang="en-US" dirty="0"/>
              <a:t> </a:t>
            </a:r>
            <a:r>
              <a:rPr lang="en-US" dirty="0" smtClean="0"/>
              <a:t>        (interfaces) and </a:t>
            </a:r>
            <a:r>
              <a:rPr lang="en-US" dirty="0" smtClean="0">
                <a:solidFill>
                  <a:srgbClr val="0070C0"/>
                </a:solidFill>
              </a:rPr>
              <a:t>memory buffers </a:t>
            </a:r>
            <a:r>
              <a:rPr lang="en-US" dirty="0" smtClean="0"/>
              <a:t>(placed onto the mainboard) between the </a:t>
            </a:r>
          </a:p>
          <a:p>
            <a:r>
              <a:rPr lang="en-US" dirty="0"/>
              <a:t> </a:t>
            </a:r>
            <a:r>
              <a:rPr lang="en-US" dirty="0" smtClean="0"/>
              <a:t>        memory controller (implemented in the </a:t>
            </a:r>
            <a:r>
              <a:rPr lang="en-US" dirty="0" err="1" smtClean="0"/>
              <a:t>MCH</a:t>
            </a:r>
            <a:r>
              <a:rPr lang="en-US" dirty="0" smtClean="0"/>
              <a:t>) and the </a:t>
            </a:r>
            <a:r>
              <a:rPr lang="en-US" dirty="0" err="1" smtClean="0"/>
              <a:t>DIMMs</a:t>
            </a:r>
            <a:r>
              <a:rPr lang="en-US" dirty="0" smtClean="0"/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150190055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</p:bldLst>
  </p:timing>
</p:sld>
</file>

<file path=ppt/slides/slide1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290818" name="Egyenes összekötő 10"/>
          <p:cNvCxnSpPr>
            <a:cxnSpLocks noChangeShapeType="1"/>
          </p:cNvCxnSpPr>
          <p:nvPr/>
        </p:nvCxnSpPr>
        <p:spPr bwMode="auto">
          <a:xfrm flipV="1">
            <a:off x="554038" y="2183840"/>
            <a:ext cx="0" cy="360363"/>
          </a:xfrm>
          <a:prstGeom prst="line">
            <a:avLst/>
          </a:prstGeom>
          <a:noFill/>
          <a:ln w="952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4" name="Téglalap 3"/>
          <p:cNvSpPr>
            <a:spLocks noChangeArrowheads="1"/>
          </p:cNvSpPr>
          <p:nvPr/>
        </p:nvSpPr>
        <p:spPr bwMode="auto">
          <a:xfrm>
            <a:off x="147638" y="1691715"/>
            <a:ext cx="863600" cy="571500"/>
          </a:xfrm>
          <a:prstGeom prst="rect">
            <a:avLst/>
          </a:prstGeom>
          <a:solidFill>
            <a:srgbClr val="33CC3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hu-HU" sz="1100" dirty="0" err="1">
                <a:solidFill>
                  <a:srgbClr val="FFFFFF"/>
                </a:solidFill>
              </a:rPr>
              <a:t>Xeon</a:t>
            </a:r>
            <a:r>
              <a:rPr lang="hu-HU" sz="1100" dirty="0">
                <a:solidFill>
                  <a:srgbClr val="FFFFFF"/>
                </a:solidFill>
              </a:rPr>
              <a:t> MP</a:t>
            </a:r>
            <a:r>
              <a:rPr lang="hu-HU" sz="1100" baseline="30000" dirty="0">
                <a:solidFill>
                  <a:srgbClr val="FFFFFF"/>
                </a:solidFill>
              </a:rPr>
              <a:t>1</a:t>
            </a: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hu-HU" sz="1100" dirty="0">
                <a:solidFill>
                  <a:srgbClr val="FFFFFF"/>
                </a:solidFill>
              </a:rPr>
              <a:t>SC</a:t>
            </a:r>
          </a:p>
        </p:txBody>
      </p:sp>
      <p:sp>
        <p:nvSpPr>
          <p:cNvPr id="7" name="Téglalap 6"/>
          <p:cNvSpPr>
            <a:spLocks noChangeArrowheads="1"/>
          </p:cNvSpPr>
          <p:nvPr/>
        </p:nvSpPr>
        <p:spPr bwMode="auto">
          <a:xfrm>
            <a:off x="1125538" y="1691715"/>
            <a:ext cx="863600" cy="571500"/>
          </a:xfrm>
          <a:prstGeom prst="rect">
            <a:avLst/>
          </a:prstGeom>
          <a:solidFill>
            <a:srgbClr val="33CC3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hu-HU" sz="1100" dirty="0" err="1">
                <a:solidFill>
                  <a:srgbClr val="FFFFFF"/>
                </a:solidFill>
              </a:rPr>
              <a:t>Xeon</a:t>
            </a:r>
            <a:r>
              <a:rPr lang="hu-HU" sz="1100" dirty="0">
                <a:solidFill>
                  <a:srgbClr val="FFFFFF"/>
                </a:solidFill>
              </a:rPr>
              <a:t> MP</a:t>
            </a:r>
            <a:r>
              <a:rPr lang="hu-HU" sz="1100" baseline="30000" dirty="0">
                <a:solidFill>
                  <a:srgbClr val="FFFFFF"/>
                </a:solidFill>
              </a:rPr>
              <a:t>1</a:t>
            </a: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hu-HU" sz="1100" dirty="0">
                <a:solidFill>
                  <a:srgbClr val="FFFFFF"/>
                </a:solidFill>
              </a:rPr>
              <a:t>SC</a:t>
            </a:r>
          </a:p>
        </p:txBody>
      </p:sp>
      <p:cxnSp>
        <p:nvCxnSpPr>
          <p:cNvPr id="9" name="Egyenes összekötő 8"/>
          <p:cNvCxnSpPr/>
          <p:nvPr/>
        </p:nvCxnSpPr>
        <p:spPr>
          <a:xfrm>
            <a:off x="547688" y="2529915"/>
            <a:ext cx="3013075" cy="158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0822" name="Egyenes összekötő 12"/>
          <p:cNvCxnSpPr>
            <a:cxnSpLocks noChangeShapeType="1"/>
          </p:cNvCxnSpPr>
          <p:nvPr/>
        </p:nvCxnSpPr>
        <p:spPr bwMode="auto">
          <a:xfrm flipV="1">
            <a:off x="1506538" y="2255278"/>
            <a:ext cx="0" cy="288925"/>
          </a:xfrm>
          <a:prstGeom prst="line">
            <a:avLst/>
          </a:prstGeom>
          <a:noFill/>
          <a:ln w="952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90823" name="Egyenes összekötő 15"/>
          <p:cNvCxnSpPr>
            <a:cxnSpLocks noChangeShapeType="1"/>
          </p:cNvCxnSpPr>
          <p:nvPr/>
        </p:nvCxnSpPr>
        <p:spPr bwMode="auto">
          <a:xfrm flipV="1">
            <a:off x="2570163" y="2255278"/>
            <a:ext cx="0" cy="288925"/>
          </a:xfrm>
          <a:prstGeom prst="line">
            <a:avLst/>
          </a:prstGeom>
          <a:noFill/>
          <a:ln w="952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90824" name="Egyenes összekötő 16"/>
          <p:cNvCxnSpPr>
            <a:cxnSpLocks noChangeShapeType="1"/>
          </p:cNvCxnSpPr>
          <p:nvPr/>
        </p:nvCxnSpPr>
        <p:spPr bwMode="auto">
          <a:xfrm flipV="1">
            <a:off x="3548063" y="2255278"/>
            <a:ext cx="0" cy="288925"/>
          </a:xfrm>
          <a:prstGeom prst="line">
            <a:avLst/>
          </a:prstGeom>
          <a:noFill/>
          <a:ln w="952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90825" name="Egyenes összekötő 19"/>
          <p:cNvCxnSpPr>
            <a:cxnSpLocks noChangeShapeType="1"/>
          </p:cNvCxnSpPr>
          <p:nvPr/>
        </p:nvCxnSpPr>
        <p:spPr bwMode="auto">
          <a:xfrm flipV="1">
            <a:off x="2082800" y="2544203"/>
            <a:ext cx="0" cy="341312"/>
          </a:xfrm>
          <a:prstGeom prst="line">
            <a:avLst/>
          </a:prstGeom>
          <a:noFill/>
          <a:ln w="952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90826" name="Egyenes összekötő 22"/>
          <p:cNvCxnSpPr>
            <a:cxnSpLocks noChangeShapeType="1"/>
          </p:cNvCxnSpPr>
          <p:nvPr/>
        </p:nvCxnSpPr>
        <p:spPr bwMode="auto">
          <a:xfrm flipV="1">
            <a:off x="2082800" y="3434790"/>
            <a:ext cx="0" cy="431800"/>
          </a:xfrm>
          <a:prstGeom prst="line">
            <a:avLst/>
          </a:prstGeom>
          <a:noFill/>
          <a:ln w="952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90827" name="Egyenes összekötő 25"/>
          <p:cNvCxnSpPr>
            <a:cxnSpLocks noChangeShapeType="1"/>
          </p:cNvCxnSpPr>
          <p:nvPr/>
        </p:nvCxnSpPr>
        <p:spPr bwMode="auto">
          <a:xfrm flipH="1">
            <a:off x="2771775" y="2996640"/>
            <a:ext cx="647700" cy="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28" name="Téglalap 27"/>
          <p:cNvSpPr/>
          <p:nvPr/>
        </p:nvSpPr>
        <p:spPr>
          <a:xfrm>
            <a:off x="3117850" y="2885515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29" name="Téglalap 28"/>
          <p:cNvSpPr/>
          <p:nvPr/>
        </p:nvSpPr>
        <p:spPr>
          <a:xfrm>
            <a:off x="3203575" y="2885515"/>
            <a:ext cx="46038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30" name="Téglalap 29"/>
          <p:cNvSpPr/>
          <p:nvPr/>
        </p:nvSpPr>
        <p:spPr>
          <a:xfrm>
            <a:off x="3289300" y="2885515"/>
            <a:ext cx="46038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31" name="Téglalap 30"/>
          <p:cNvSpPr/>
          <p:nvPr/>
        </p:nvSpPr>
        <p:spPr>
          <a:xfrm>
            <a:off x="3373438" y="2885515"/>
            <a:ext cx="46037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cxnSp>
        <p:nvCxnSpPr>
          <p:cNvPr id="290832" name="Egyenes összekötő 32"/>
          <p:cNvCxnSpPr>
            <a:cxnSpLocks noChangeShapeType="1"/>
          </p:cNvCxnSpPr>
          <p:nvPr/>
        </p:nvCxnSpPr>
        <p:spPr bwMode="auto">
          <a:xfrm flipH="1">
            <a:off x="2771775" y="3296678"/>
            <a:ext cx="647700" cy="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34" name="Téglalap 33"/>
          <p:cNvSpPr/>
          <p:nvPr/>
        </p:nvSpPr>
        <p:spPr>
          <a:xfrm>
            <a:off x="3117850" y="3191903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35" name="Téglalap 34"/>
          <p:cNvSpPr/>
          <p:nvPr/>
        </p:nvSpPr>
        <p:spPr>
          <a:xfrm>
            <a:off x="3203575" y="3191903"/>
            <a:ext cx="46038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36" name="Téglalap 35"/>
          <p:cNvSpPr/>
          <p:nvPr/>
        </p:nvSpPr>
        <p:spPr>
          <a:xfrm>
            <a:off x="3289300" y="3191903"/>
            <a:ext cx="46038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37" name="Téglalap 36"/>
          <p:cNvSpPr/>
          <p:nvPr/>
        </p:nvSpPr>
        <p:spPr>
          <a:xfrm>
            <a:off x="3373438" y="3191903"/>
            <a:ext cx="46037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54" name="Téglalap 53"/>
          <p:cNvSpPr/>
          <p:nvPr/>
        </p:nvSpPr>
        <p:spPr>
          <a:xfrm>
            <a:off x="1362075" y="3815790"/>
            <a:ext cx="1439863" cy="576263"/>
          </a:xfrm>
          <a:prstGeom prst="rect">
            <a:avLst/>
          </a:prstGeom>
          <a:solidFill>
            <a:schemeClr val="accent6">
              <a:lumMod val="7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100" dirty="0">
              <a:solidFill>
                <a:srgbClr val="FFFFFF"/>
              </a:solidFill>
              <a:latin typeface="Verdana" pitchFamily="34" charset="0"/>
            </a:endParaRPr>
          </a:p>
        </p:txBody>
      </p:sp>
      <p:sp>
        <p:nvSpPr>
          <p:cNvPr id="290838" name="Szövegdoboz 70"/>
          <p:cNvSpPr txBox="1">
            <a:spLocks noChangeArrowheads="1"/>
          </p:cNvSpPr>
          <p:nvPr/>
        </p:nvSpPr>
        <p:spPr bwMode="auto">
          <a:xfrm>
            <a:off x="2082800" y="2596590"/>
            <a:ext cx="433388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hu-HU" altLang="en-US" sz="1000">
                <a:solidFill>
                  <a:srgbClr val="000000"/>
                </a:solidFill>
                <a:latin typeface="Verdana" pitchFamily="34" charset="0"/>
              </a:rPr>
              <a:t>FSB</a:t>
            </a:r>
          </a:p>
        </p:txBody>
      </p:sp>
      <p:sp>
        <p:nvSpPr>
          <p:cNvPr id="59" name="Téglalap 58"/>
          <p:cNvSpPr>
            <a:spLocks noChangeArrowheads="1"/>
          </p:cNvSpPr>
          <p:nvPr/>
        </p:nvSpPr>
        <p:spPr bwMode="auto">
          <a:xfrm>
            <a:off x="2112963" y="1691715"/>
            <a:ext cx="863600" cy="571500"/>
          </a:xfrm>
          <a:prstGeom prst="rect">
            <a:avLst/>
          </a:prstGeom>
          <a:solidFill>
            <a:srgbClr val="33CC3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hu-HU" sz="1100" dirty="0" err="1">
                <a:solidFill>
                  <a:srgbClr val="FFFFFF"/>
                </a:solidFill>
              </a:rPr>
              <a:t>Xeon</a:t>
            </a:r>
            <a:r>
              <a:rPr lang="hu-HU" sz="1100" dirty="0">
                <a:solidFill>
                  <a:srgbClr val="FFFFFF"/>
                </a:solidFill>
              </a:rPr>
              <a:t> MP</a:t>
            </a:r>
            <a:r>
              <a:rPr lang="hu-HU" sz="1100" baseline="30000" dirty="0">
                <a:solidFill>
                  <a:srgbClr val="FFFFFF"/>
                </a:solidFill>
              </a:rPr>
              <a:t>1</a:t>
            </a: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hu-HU" sz="1100" dirty="0">
                <a:solidFill>
                  <a:srgbClr val="FFFFFF"/>
                </a:solidFill>
              </a:rPr>
              <a:t>SC</a:t>
            </a:r>
          </a:p>
        </p:txBody>
      </p:sp>
      <p:sp>
        <p:nvSpPr>
          <p:cNvPr id="60" name="Téglalap 59"/>
          <p:cNvSpPr>
            <a:spLocks noChangeArrowheads="1"/>
          </p:cNvSpPr>
          <p:nvPr/>
        </p:nvSpPr>
        <p:spPr bwMode="auto">
          <a:xfrm>
            <a:off x="3090863" y="1691715"/>
            <a:ext cx="863600" cy="571500"/>
          </a:xfrm>
          <a:prstGeom prst="rect">
            <a:avLst/>
          </a:prstGeom>
          <a:solidFill>
            <a:srgbClr val="33CC3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hu-HU" sz="1100" dirty="0" err="1">
                <a:solidFill>
                  <a:srgbClr val="FFFFFF"/>
                </a:solidFill>
              </a:rPr>
              <a:t>Xeon</a:t>
            </a:r>
            <a:r>
              <a:rPr lang="hu-HU" sz="1100" dirty="0">
                <a:solidFill>
                  <a:srgbClr val="FFFFFF"/>
                </a:solidFill>
              </a:rPr>
              <a:t> MP</a:t>
            </a:r>
            <a:r>
              <a:rPr lang="hu-HU" sz="1100" baseline="30000" dirty="0">
                <a:solidFill>
                  <a:srgbClr val="FFFFFF"/>
                </a:solidFill>
              </a:rPr>
              <a:t>1</a:t>
            </a: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hu-HU" sz="1100" dirty="0">
                <a:solidFill>
                  <a:srgbClr val="FFFFFF"/>
                </a:solidFill>
              </a:rPr>
              <a:t>SC</a:t>
            </a:r>
          </a:p>
        </p:txBody>
      </p:sp>
      <p:sp>
        <p:nvSpPr>
          <p:cNvPr id="290841" name="Text Box 27"/>
          <p:cNvSpPr txBox="1">
            <a:spLocks noChangeArrowheads="1"/>
          </p:cNvSpPr>
          <p:nvPr/>
        </p:nvSpPr>
        <p:spPr bwMode="auto">
          <a:xfrm>
            <a:off x="1495425" y="3977715"/>
            <a:ext cx="1177925" cy="260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100">
                <a:solidFill>
                  <a:srgbClr val="FFFFFF"/>
                </a:solidFill>
                <a:latin typeface="Verdana" pitchFamily="34" charset="0"/>
              </a:rPr>
              <a:t>Preceding ICH</a:t>
            </a:r>
          </a:p>
        </p:txBody>
      </p:sp>
      <p:sp>
        <p:nvSpPr>
          <p:cNvPr id="19" name="Téglalap 18"/>
          <p:cNvSpPr/>
          <p:nvPr/>
        </p:nvSpPr>
        <p:spPr>
          <a:xfrm>
            <a:off x="1363663" y="2860115"/>
            <a:ext cx="1439862" cy="576263"/>
          </a:xfrm>
          <a:prstGeom prst="rect">
            <a:avLst/>
          </a:prstGeom>
          <a:solidFill>
            <a:schemeClr val="tx2">
              <a:lumMod val="60000"/>
              <a:lumOff val="4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hu-HU" sz="1100" dirty="0" err="1">
                <a:solidFill>
                  <a:srgbClr val="FFFFFF"/>
                </a:solidFill>
                <a:latin typeface="Verdana" pitchFamily="34" charset="0"/>
              </a:rPr>
              <a:t>Preceding</a:t>
            </a:r>
            <a:r>
              <a:rPr lang="hu-HU" sz="1100" dirty="0">
                <a:solidFill>
                  <a:srgbClr val="FFFFFF"/>
                </a:solidFill>
                <a:latin typeface="Verdana" pitchFamily="34" charset="0"/>
              </a:rPr>
              <a:t> </a:t>
            </a:r>
            <a:r>
              <a:rPr lang="hu-HU" sz="1100" dirty="0" err="1">
                <a:solidFill>
                  <a:srgbClr val="FFFFFF"/>
                </a:solidFill>
                <a:latin typeface="Verdana" pitchFamily="34" charset="0"/>
              </a:rPr>
              <a:t>NBs</a:t>
            </a:r>
            <a:endParaRPr lang="hu-HU" sz="1100" dirty="0">
              <a:solidFill>
                <a:srgbClr val="FFFFFF"/>
              </a:solidFill>
              <a:latin typeface="Verdana" pitchFamily="34" charset="0"/>
            </a:endParaRPr>
          </a:p>
        </p:txBody>
      </p:sp>
      <p:sp>
        <p:nvSpPr>
          <p:cNvPr id="290853" name="Text Box 39"/>
          <p:cNvSpPr txBox="1">
            <a:spLocks noChangeArrowheads="1"/>
          </p:cNvSpPr>
          <p:nvPr/>
        </p:nvSpPr>
        <p:spPr bwMode="auto">
          <a:xfrm>
            <a:off x="2047875" y="3533215"/>
            <a:ext cx="882650" cy="24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000">
                <a:solidFill>
                  <a:srgbClr val="000000"/>
                </a:solidFill>
                <a:latin typeface="Verdana" pitchFamily="34" charset="0"/>
              </a:rPr>
              <a:t>E.g. HI 1.5</a:t>
            </a:r>
          </a:p>
        </p:txBody>
      </p:sp>
      <p:sp>
        <p:nvSpPr>
          <p:cNvPr id="290854" name="Text Box 40"/>
          <p:cNvSpPr txBox="1">
            <a:spLocks noChangeArrowheads="1"/>
          </p:cNvSpPr>
          <p:nvPr/>
        </p:nvSpPr>
        <p:spPr bwMode="auto">
          <a:xfrm>
            <a:off x="3298825" y="4219015"/>
            <a:ext cx="1235075" cy="24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000">
                <a:solidFill>
                  <a:srgbClr val="000000"/>
                </a:solidFill>
                <a:latin typeface="Verdana" pitchFamily="34" charset="0"/>
              </a:rPr>
              <a:t>HI 1.5 266 MB/s</a:t>
            </a:r>
          </a:p>
        </p:txBody>
      </p:sp>
      <p:sp>
        <p:nvSpPr>
          <p:cNvPr id="290856" name="Text Box 42"/>
          <p:cNvSpPr txBox="1">
            <a:spLocks noChangeArrowheads="1"/>
          </p:cNvSpPr>
          <p:nvPr/>
        </p:nvSpPr>
        <p:spPr bwMode="auto">
          <a:xfrm>
            <a:off x="2957513" y="3522103"/>
            <a:ext cx="1366837" cy="24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000">
                <a:solidFill>
                  <a:srgbClr val="000000"/>
                </a:solidFill>
                <a:latin typeface="Verdana" pitchFamily="34" charset="0"/>
              </a:rPr>
              <a:t>E.g. DDR-200/266</a:t>
            </a:r>
          </a:p>
        </p:txBody>
      </p:sp>
      <p:cxnSp>
        <p:nvCxnSpPr>
          <p:cNvPr id="138" name="Egyenes összekötő 137"/>
          <p:cNvCxnSpPr/>
          <p:nvPr/>
        </p:nvCxnSpPr>
        <p:spPr>
          <a:xfrm rot="5400000" flipH="1" flipV="1">
            <a:off x="5188743" y="2376722"/>
            <a:ext cx="360363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1" name="Egyenes összekötő 130"/>
          <p:cNvCxnSpPr/>
          <p:nvPr/>
        </p:nvCxnSpPr>
        <p:spPr>
          <a:xfrm rot="10800000" flipH="1" flipV="1">
            <a:off x="5826125" y="3377640"/>
            <a:ext cx="350838" cy="0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2" name="Egyenes összekötő 131"/>
          <p:cNvCxnSpPr/>
          <p:nvPr/>
        </p:nvCxnSpPr>
        <p:spPr>
          <a:xfrm rot="10800000" flipH="1" flipV="1">
            <a:off x="5826125" y="2955365"/>
            <a:ext cx="350838" cy="0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7" name="Egyenes összekötő 136"/>
          <p:cNvCxnSpPr/>
          <p:nvPr/>
        </p:nvCxnSpPr>
        <p:spPr>
          <a:xfrm flipV="1">
            <a:off x="5368925" y="2556903"/>
            <a:ext cx="100965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9" name="Egyenes összekötő 138"/>
          <p:cNvCxnSpPr/>
          <p:nvPr/>
        </p:nvCxnSpPr>
        <p:spPr>
          <a:xfrm rot="16200000" flipV="1">
            <a:off x="6016625" y="2628341"/>
            <a:ext cx="72072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0" name="Egyenes összekötő 139"/>
          <p:cNvCxnSpPr/>
          <p:nvPr/>
        </p:nvCxnSpPr>
        <p:spPr>
          <a:xfrm rot="16200000" flipV="1">
            <a:off x="7024687" y="2628341"/>
            <a:ext cx="72072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1" name="Egyenes összekötő 140"/>
          <p:cNvCxnSpPr/>
          <p:nvPr/>
        </p:nvCxnSpPr>
        <p:spPr>
          <a:xfrm rot="16200000" flipV="1">
            <a:off x="8248650" y="2412441"/>
            <a:ext cx="28892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2" name="Téglalap 141"/>
          <p:cNvSpPr/>
          <p:nvPr/>
        </p:nvSpPr>
        <p:spPr>
          <a:xfrm>
            <a:off x="6161088" y="2874403"/>
            <a:ext cx="1439862" cy="576262"/>
          </a:xfrm>
          <a:prstGeom prst="rect">
            <a:avLst/>
          </a:prstGeom>
          <a:solidFill>
            <a:schemeClr val="tx2">
              <a:lumMod val="60000"/>
              <a:lumOff val="4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lvl1pPr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>
              <a:defRPr/>
            </a:pPr>
            <a:r>
              <a:rPr lang="hu-HU" altLang="en-US" sz="1100" smtClean="0">
                <a:solidFill>
                  <a:srgbClr val="FFFFFF"/>
                </a:solidFill>
                <a:latin typeface="Verdana" pitchFamily="34" charset="0"/>
              </a:rPr>
              <a:t>8500</a:t>
            </a:r>
            <a:r>
              <a:rPr lang="en-US" altLang="en-US" sz="1100" baseline="30000" smtClean="0">
                <a:solidFill>
                  <a:srgbClr val="FFFFFF"/>
                </a:solidFill>
                <a:latin typeface="Verdana" pitchFamily="34" charset="0"/>
              </a:rPr>
              <a:t>1</a:t>
            </a:r>
            <a:r>
              <a:rPr lang="hu-HU" altLang="en-US" sz="1100" smtClean="0">
                <a:solidFill>
                  <a:srgbClr val="FFFFFF"/>
                </a:solidFill>
                <a:latin typeface="Verdana" pitchFamily="34" charset="0"/>
              </a:rPr>
              <a:t>/8501</a:t>
            </a:r>
          </a:p>
        </p:txBody>
      </p:sp>
      <p:cxnSp>
        <p:nvCxnSpPr>
          <p:cNvPr id="143" name="Egyenes összekötő 142"/>
          <p:cNvCxnSpPr/>
          <p:nvPr/>
        </p:nvCxnSpPr>
        <p:spPr>
          <a:xfrm rot="5400000" flipH="1" flipV="1">
            <a:off x="6699250" y="3631640"/>
            <a:ext cx="363538" cy="158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4" name="Téglalap 143"/>
          <p:cNvSpPr/>
          <p:nvPr/>
        </p:nvSpPr>
        <p:spPr>
          <a:xfrm>
            <a:off x="6161088" y="3814203"/>
            <a:ext cx="1439862" cy="576262"/>
          </a:xfrm>
          <a:prstGeom prst="rect">
            <a:avLst/>
          </a:prstGeom>
          <a:solidFill>
            <a:schemeClr val="accent6">
              <a:lumMod val="7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hu-HU" sz="1100" dirty="0">
                <a:solidFill>
                  <a:srgbClr val="FFFFFF"/>
                </a:solidFill>
                <a:latin typeface="Verdana" pitchFamily="34" charset="0"/>
              </a:rPr>
              <a:t>ICH5</a:t>
            </a:r>
          </a:p>
        </p:txBody>
      </p:sp>
      <p:cxnSp>
        <p:nvCxnSpPr>
          <p:cNvPr id="145" name="Egyenes összekötő 144"/>
          <p:cNvCxnSpPr/>
          <p:nvPr/>
        </p:nvCxnSpPr>
        <p:spPr>
          <a:xfrm>
            <a:off x="7386638" y="2556903"/>
            <a:ext cx="1008062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6" name="Egyenes összekötő 145"/>
          <p:cNvCxnSpPr/>
          <p:nvPr/>
        </p:nvCxnSpPr>
        <p:spPr>
          <a:xfrm rot="10800000" flipH="1">
            <a:off x="4808538" y="2874403"/>
            <a:ext cx="647700" cy="0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7" name="Téglalap 146"/>
          <p:cNvSpPr/>
          <p:nvPr/>
        </p:nvSpPr>
        <p:spPr>
          <a:xfrm flipH="1">
            <a:off x="5065713" y="2690253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148" name="Téglalap 147"/>
          <p:cNvSpPr/>
          <p:nvPr/>
        </p:nvSpPr>
        <p:spPr>
          <a:xfrm flipH="1">
            <a:off x="4978400" y="2690253"/>
            <a:ext cx="46038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149" name="Téglalap 148"/>
          <p:cNvSpPr/>
          <p:nvPr/>
        </p:nvSpPr>
        <p:spPr>
          <a:xfrm flipH="1">
            <a:off x="4892675" y="2690253"/>
            <a:ext cx="46038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150" name="Téglalap 149"/>
          <p:cNvSpPr/>
          <p:nvPr/>
        </p:nvSpPr>
        <p:spPr>
          <a:xfrm flipH="1">
            <a:off x="4795838" y="2690253"/>
            <a:ext cx="46037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cxnSp>
        <p:nvCxnSpPr>
          <p:cNvPr id="151" name="Egyenes összekötő 150"/>
          <p:cNvCxnSpPr/>
          <p:nvPr/>
        </p:nvCxnSpPr>
        <p:spPr>
          <a:xfrm rot="10800000" flipH="1">
            <a:off x="4808538" y="3044265"/>
            <a:ext cx="647700" cy="0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2" name="Téglalap 151"/>
          <p:cNvSpPr/>
          <p:nvPr/>
        </p:nvSpPr>
        <p:spPr>
          <a:xfrm flipH="1">
            <a:off x="5065713" y="2937903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153" name="Téglalap 152"/>
          <p:cNvSpPr/>
          <p:nvPr/>
        </p:nvSpPr>
        <p:spPr>
          <a:xfrm flipH="1">
            <a:off x="4978400" y="2937903"/>
            <a:ext cx="46038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154" name="Téglalap 153"/>
          <p:cNvSpPr/>
          <p:nvPr/>
        </p:nvSpPr>
        <p:spPr>
          <a:xfrm flipH="1">
            <a:off x="4892675" y="2937903"/>
            <a:ext cx="46038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155" name="Téglalap 154"/>
          <p:cNvSpPr/>
          <p:nvPr/>
        </p:nvSpPr>
        <p:spPr>
          <a:xfrm flipH="1">
            <a:off x="4795838" y="2938478"/>
            <a:ext cx="46037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156" name="Téglalap 155"/>
          <p:cNvSpPr/>
          <p:nvPr/>
        </p:nvSpPr>
        <p:spPr>
          <a:xfrm flipH="1">
            <a:off x="5313363" y="2810903"/>
            <a:ext cx="647700" cy="288925"/>
          </a:xfrm>
          <a:prstGeom prst="rect">
            <a:avLst/>
          </a:prstGeom>
          <a:solidFill>
            <a:schemeClr val="tx2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lvl1pPr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>
              <a:defRPr/>
            </a:pPr>
            <a:r>
              <a:rPr lang="hu-HU" altLang="en-US" sz="1100" smtClean="0">
                <a:solidFill>
                  <a:srgbClr val="FFFFFF"/>
                </a:solidFill>
                <a:latin typeface="Verdana" pitchFamily="34" charset="0"/>
              </a:rPr>
              <a:t>XM</a:t>
            </a:r>
            <a:r>
              <a:rPr lang="en-US" altLang="en-US" sz="1100" smtClean="0">
                <a:solidFill>
                  <a:srgbClr val="FFFFFF"/>
                </a:solidFill>
                <a:latin typeface="Verdana" pitchFamily="34" charset="0"/>
              </a:rPr>
              <a:t>B</a:t>
            </a:r>
            <a:endParaRPr lang="hu-HU" altLang="en-US" sz="1100" smtClean="0">
              <a:solidFill>
                <a:srgbClr val="FFFFFF"/>
              </a:solidFill>
              <a:latin typeface="Verdana" pitchFamily="34" charset="0"/>
            </a:endParaRPr>
          </a:p>
        </p:txBody>
      </p:sp>
      <p:cxnSp>
        <p:nvCxnSpPr>
          <p:cNvPr id="157" name="Egyenes összekötő 156"/>
          <p:cNvCxnSpPr/>
          <p:nvPr/>
        </p:nvCxnSpPr>
        <p:spPr>
          <a:xfrm rot="10800000" flipH="1">
            <a:off x="4794250" y="3306203"/>
            <a:ext cx="647700" cy="0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8" name="Téglalap 157"/>
          <p:cNvSpPr/>
          <p:nvPr/>
        </p:nvSpPr>
        <p:spPr>
          <a:xfrm flipH="1">
            <a:off x="5065713" y="3199840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159" name="Téglalap 158"/>
          <p:cNvSpPr/>
          <p:nvPr/>
        </p:nvSpPr>
        <p:spPr>
          <a:xfrm flipH="1">
            <a:off x="4978400" y="3199840"/>
            <a:ext cx="46038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160" name="Téglalap 159"/>
          <p:cNvSpPr/>
          <p:nvPr/>
        </p:nvSpPr>
        <p:spPr>
          <a:xfrm flipH="1">
            <a:off x="4892675" y="3199840"/>
            <a:ext cx="46038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161" name="Téglalap 160"/>
          <p:cNvSpPr/>
          <p:nvPr/>
        </p:nvSpPr>
        <p:spPr>
          <a:xfrm flipH="1">
            <a:off x="4795838" y="3195220"/>
            <a:ext cx="46037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cxnSp>
        <p:nvCxnSpPr>
          <p:cNvPr id="162" name="Egyenes összekötő 161"/>
          <p:cNvCxnSpPr/>
          <p:nvPr/>
        </p:nvCxnSpPr>
        <p:spPr>
          <a:xfrm rot="10800000" flipH="1">
            <a:off x="4808538" y="3479240"/>
            <a:ext cx="647700" cy="0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3" name="Téglalap 162"/>
          <p:cNvSpPr/>
          <p:nvPr/>
        </p:nvSpPr>
        <p:spPr>
          <a:xfrm flipH="1">
            <a:off x="5065713" y="3450665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164" name="Téglalap 163"/>
          <p:cNvSpPr/>
          <p:nvPr/>
        </p:nvSpPr>
        <p:spPr>
          <a:xfrm flipH="1">
            <a:off x="4978400" y="3450665"/>
            <a:ext cx="46038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165" name="Téglalap 164"/>
          <p:cNvSpPr/>
          <p:nvPr/>
        </p:nvSpPr>
        <p:spPr>
          <a:xfrm flipH="1">
            <a:off x="4892675" y="3450665"/>
            <a:ext cx="46038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166" name="Téglalap 165"/>
          <p:cNvSpPr/>
          <p:nvPr/>
        </p:nvSpPr>
        <p:spPr>
          <a:xfrm flipH="1">
            <a:off x="4795838" y="3456435"/>
            <a:ext cx="46037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167" name="Téglalap 166"/>
          <p:cNvSpPr/>
          <p:nvPr/>
        </p:nvSpPr>
        <p:spPr>
          <a:xfrm flipH="1">
            <a:off x="5313363" y="3234765"/>
            <a:ext cx="647700" cy="287338"/>
          </a:xfrm>
          <a:prstGeom prst="rect">
            <a:avLst/>
          </a:prstGeom>
          <a:solidFill>
            <a:schemeClr val="tx2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lvl1pPr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>
              <a:defRPr/>
            </a:pPr>
            <a:r>
              <a:rPr lang="hu-HU" altLang="en-US" sz="1100" smtClean="0">
                <a:solidFill>
                  <a:srgbClr val="FFFFFF"/>
                </a:solidFill>
                <a:latin typeface="Verdana" pitchFamily="34" charset="0"/>
              </a:rPr>
              <a:t>XM</a:t>
            </a:r>
            <a:r>
              <a:rPr lang="en-US" altLang="en-US" sz="1100" smtClean="0">
                <a:solidFill>
                  <a:srgbClr val="FFFFFF"/>
                </a:solidFill>
                <a:latin typeface="Verdana" pitchFamily="34" charset="0"/>
              </a:rPr>
              <a:t>B</a:t>
            </a:r>
            <a:endParaRPr lang="hu-HU" altLang="en-US" sz="1100" smtClean="0">
              <a:solidFill>
                <a:srgbClr val="FFFFFF"/>
              </a:solidFill>
              <a:latin typeface="Verdana" pitchFamily="34" charset="0"/>
            </a:endParaRPr>
          </a:p>
        </p:txBody>
      </p:sp>
      <p:sp>
        <p:nvSpPr>
          <p:cNvPr id="290890" name="Szövegdoboz 31"/>
          <p:cNvSpPr txBox="1">
            <a:spLocks noChangeArrowheads="1"/>
          </p:cNvSpPr>
          <p:nvPr/>
        </p:nvSpPr>
        <p:spPr bwMode="auto">
          <a:xfrm>
            <a:off x="5014913" y="3764990"/>
            <a:ext cx="106997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hu-HU" altLang="en-US" sz="1000" dirty="0">
                <a:solidFill>
                  <a:srgbClr val="000000"/>
                </a:solidFill>
                <a:latin typeface="Verdana" pitchFamily="34" charset="0"/>
              </a:rPr>
              <a:t>DDR</a:t>
            </a:r>
            <a:r>
              <a:rPr lang="en-US" altLang="en-US" sz="1000" dirty="0">
                <a:solidFill>
                  <a:srgbClr val="000000"/>
                </a:solidFill>
                <a:latin typeface="Verdana" pitchFamily="34" charset="0"/>
              </a:rPr>
              <a:t>-266/333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hu-HU" altLang="en-US" sz="1000" dirty="0">
                <a:solidFill>
                  <a:srgbClr val="000000"/>
                </a:solidFill>
                <a:latin typeface="Verdana" pitchFamily="34" charset="0"/>
              </a:rPr>
              <a:t>DDR2</a:t>
            </a:r>
            <a:r>
              <a:rPr lang="en-US" altLang="en-US" sz="1000" dirty="0">
                <a:solidFill>
                  <a:srgbClr val="000000"/>
                </a:solidFill>
                <a:latin typeface="Verdana" pitchFamily="34" charset="0"/>
              </a:rPr>
              <a:t>-400</a:t>
            </a:r>
            <a:endParaRPr lang="hu-HU" altLang="en-US" sz="1000" dirty="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290891" name="Szövegdoboz 70"/>
          <p:cNvSpPr txBox="1">
            <a:spLocks noChangeArrowheads="1"/>
          </p:cNvSpPr>
          <p:nvPr/>
        </p:nvSpPr>
        <p:spPr bwMode="auto">
          <a:xfrm>
            <a:off x="6664325" y="2458478"/>
            <a:ext cx="433388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hu-HU" altLang="en-US" sz="1000">
                <a:solidFill>
                  <a:srgbClr val="000000"/>
                </a:solidFill>
                <a:latin typeface="Verdana" pitchFamily="34" charset="0"/>
              </a:rPr>
              <a:t>FSB</a:t>
            </a:r>
          </a:p>
        </p:txBody>
      </p:sp>
      <p:grpSp>
        <p:nvGrpSpPr>
          <p:cNvPr id="290892" name="Csoportba foglalás 135"/>
          <p:cNvGrpSpPr>
            <a:grpSpLocks/>
          </p:cNvGrpSpPr>
          <p:nvPr/>
        </p:nvGrpSpPr>
        <p:grpSpPr bwMode="auto">
          <a:xfrm flipH="1">
            <a:off x="7602538" y="2707715"/>
            <a:ext cx="1382712" cy="976313"/>
            <a:chOff x="4845164" y="3676774"/>
            <a:chExt cx="1383020" cy="976238"/>
          </a:xfrm>
        </p:grpSpPr>
        <p:cxnSp>
          <p:nvCxnSpPr>
            <p:cNvPr id="171" name="Egyenes összekötő 170"/>
            <p:cNvCxnSpPr/>
            <p:nvPr/>
          </p:nvCxnSpPr>
          <p:spPr>
            <a:xfrm rot="10800000" flipH="1" flipV="1">
              <a:off x="5877269" y="4365696"/>
              <a:ext cx="350915" cy="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2" name="Egyenes összekötő 171"/>
            <p:cNvCxnSpPr/>
            <p:nvPr/>
          </p:nvCxnSpPr>
          <p:spPr>
            <a:xfrm rot="10800000" flipH="1" flipV="1">
              <a:off x="5877269" y="3941867"/>
              <a:ext cx="350915" cy="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3" name="Egyenes összekötő 172"/>
            <p:cNvCxnSpPr/>
            <p:nvPr/>
          </p:nvCxnSpPr>
          <p:spPr>
            <a:xfrm rot="10800000" flipH="1">
              <a:off x="4861043" y="3860910"/>
              <a:ext cx="647844" cy="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74" name="Téglalap 173"/>
            <p:cNvSpPr/>
            <p:nvPr/>
          </p:nvSpPr>
          <p:spPr>
            <a:xfrm flipH="1">
              <a:off x="5118275" y="3676774"/>
              <a:ext cx="44460" cy="215883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sp>
          <p:nvSpPr>
            <p:cNvPr id="175" name="Téglalap 174"/>
            <p:cNvSpPr/>
            <p:nvPr/>
          </p:nvSpPr>
          <p:spPr>
            <a:xfrm flipH="1">
              <a:off x="5030942" y="3676774"/>
              <a:ext cx="46048" cy="215883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sp>
          <p:nvSpPr>
            <p:cNvPr id="176" name="Téglalap 175"/>
            <p:cNvSpPr/>
            <p:nvPr/>
          </p:nvSpPr>
          <p:spPr>
            <a:xfrm flipH="1">
              <a:off x="4945198" y="3676774"/>
              <a:ext cx="46048" cy="215883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sp>
          <p:nvSpPr>
            <p:cNvPr id="177" name="Téglalap 176"/>
            <p:cNvSpPr/>
            <p:nvPr/>
          </p:nvSpPr>
          <p:spPr>
            <a:xfrm flipH="1">
              <a:off x="4861043" y="3676774"/>
              <a:ext cx="46047" cy="215883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cxnSp>
          <p:nvCxnSpPr>
            <p:cNvPr id="178" name="Egyenes összekötő 177"/>
            <p:cNvCxnSpPr/>
            <p:nvPr/>
          </p:nvCxnSpPr>
          <p:spPr>
            <a:xfrm rot="10800000" flipH="1">
              <a:off x="4861043" y="4030760"/>
              <a:ext cx="647844" cy="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79" name="Téglalap 178"/>
            <p:cNvSpPr/>
            <p:nvPr/>
          </p:nvSpPr>
          <p:spPr>
            <a:xfrm flipH="1">
              <a:off x="5118275" y="3924405"/>
              <a:ext cx="44460" cy="215883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sp>
          <p:nvSpPr>
            <p:cNvPr id="180" name="Téglalap 179"/>
            <p:cNvSpPr/>
            <p:nvPr/>
          </p:nvSpPr>
          <p:spPr>
            <a:xfrm flipH="1">
              <a:off x="5030942" y="3924405"/>
              <a:ext cx="46048" cy="215883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sp>
          <p:nvSpPr>
            <p:cNvPr id="181" name="Téglalap 180"/>
            <p:cNvSpPr/>
            <p:nvPr/>
          </p:nvSpPr>
          <p:spPr>
            <a:xfrm flipH="1">
              <a:off x="4945198" y="3924405"/>
              <a:ext cx="46048" cy="215883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sp>
          <p:nvSpPr>
            <p:cNvPr id="182" name="Téglalap 181"/>
            <p:cNvSpPr/>
            <p:nvPr/>
          </p:nvSpPr>
          <p:spPr>
            <a:xfrm flipH="1">
              <a:off x="4861043" y="3924405"/>
              <a:ext cx="46047" cy="215883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sp>
          <p:nvSpPr>
            <p:cNvPr id="183" name="Téglalap 182"/>
            <p:cNvSpPr/>
            <p:nvPr/>
          </p:nvSpPr>
          <p:spPr>
            <a:xfrm flipH="1">
              <a:off x="5364392" y="3799003"/>
              <a:ext cx="647844" cy="287315"/>
            </a:xfrm>
            <a:prstGeom prst="rect">
              <a:avLst/>
            </a:prstGeom>
            <a:solidFill>
              <a:schemeClr val="tx2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>
                <a:defRPr/>
              </a:pPr>
              <a:r>
                <a:rPr lang="hu-HU" altLang="en-US" sz="1100" smtClean="0">
                  <a:solidFill>
                    <a:srgbClr val="FFFFFF"/>
                  </a:solidFill>
                  <a:latin typeface="Verdana" pitchFamily="34" charset="0"/>
                </a:rPr>
                <a:t>XM</a:t>
              </a:r>
              <a:r>
                <a:rPr lang="en-US" altLang="en-US" sz="1100" smtClean="0">
                  <a:solidFill>
                    <a:srgbClr val="FFFFFF"/>
                  </a:solidFill>
                  <a:latin typeface="Verdana" pitchFamily="34" charset="0"/>
                </a:rPr>
                <a:t>B</a:t>
              </a:r>
              <a:endParaRPr lang="hu-HU" altLang="en-US" sz="1100" smtClean="0">
                <a:solidFill>
                  <a:srgbClr val="FFFFFF"/>
                </a:solidFill>
                <a:latin typeface="Verdana" pitchFamily="34" charset="0"/>
              </a:endParaRPr>
            </a:p>
          </p:txBody>
        </p:sp>
        <p:cxnSp>
          <p:nvCxnSpPr>
            <p:cNvPr id="184" name="Egyenes összekötő 183"/>
            <p:cNvCxnSpPr/>
            <p:nvPr/>
          </p:nvCxnSpPr>
          <p:spPr>
            <a:xfrm rot="10800000" flipH="1">
              <a:off x="4845164" y="4292677"/>
              <a:ext cx="647844" cy="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85" name="Téglalap 184"/>
            <p:cNvSpPr/>
            <p:nvPr/>
          </p:nvSpPr>
          <p:spPr>
            <a:xfrm flipH="1">
              <a:off x="5118275" y="4186323"/>
              <a:ext cx="44460" cy="215883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sp>
          <p:nvSpPr>
            <p:cNvPr id="186" name="Téglalap 185"/>
            <p:cNvSpPr/>
            <p:nvPr/>
          </p:nvSpPr>
          <p:spPr>
            <a:xfrm flipH="1">
              <a:off x="5030942" y="4186323"/>
              <a:ext cx="46048" cy="215883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sp>
          <p:nvSpPr>
            <p:cNvPr id="187" name="Téglalap 186"/>
            <p:cNvSpPr/>
            <p:nvPr/>
          </p:nvSpPr>
          <p:spPr>
            <a:xfrm flipH="1">
              <a:off x="4945198" y="4186323"/>
              <a:ext cx="46048" cy="215883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sp>
          <p:nvSpPr>
            <p:cNvPr id="188" name="Téglalap 187"/>
            <p:cNvSpPr/>
            <p:nvPr/>
          </p:nvSpPr>
          <p:spPr>
            <a:xfrm flipH="1">
              <a:off x="4861043" y="4186323"/>
              <a:ext cx="46047" cy="215883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cxnSp>
          <p:nvCxnSpPr>
            <p:cNvPr id="189" name="Egyenes összekötő 188"/>
            <p:cNvCxnSpPr/>
            <p:nvPr/>
          </p:nvCxnSpPr>
          <p:spPr>
            <a:xfrm rot="10800000" flipH="1">
              <a:off x="4861043" y="4465701"/>
              <a:ext cx="647844" cy="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90" name="Téglalap 189"/>
            <p:cNvSpPr/>
            <p:nvPr/>
          </p:nvSpPr>
          <p:spPr>
            <a:xfrm flipH="1">
              <a:off x="5118275" y="4437129"/>
              <a:ext cx="44460" cy="215883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sp>
          <p:nvSpPr>
            <p:cNvPr id="191" name="Téglalap 190"/>
            <p:cNvSpPr/>
            <p:nvPr/>
          </p:nvSpPr>
          <p:spPr>
            <a:xfrm flipH="1">
              <a:off x="5030942" y="4437129"/>
              <a:ext cx="46048" cy="215883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sp>
          <p:nvSpPr>
            <p:cNvPr id="192" name="Téglalap 191"/>
            <p:cNvSpPr/>
            <p:nvPr/>
          </p:nvSpPr>
          <p:spPr>
            <a:xfrm flipH="1">
              <a:off x="4945198" y="4437129"/>
              <a:ext cx="46048" cy="215883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sp>
          <p:nvSpPr>
            <p:cNvPr id="193" name="Téglalap 192"/>
            <p:cNvSpPr/>
            <p:nvPr/>
          </p:nvSpPr>
          <p:spPr>
            <a:xfrm flipH="1">
              <a:off x="4861043" y="4437129"/>
              <a:ext cx="46047" cy="215883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sp>
          <p:nvSpPr>
            <p:cNvPr id="194" name="Téglalap 193"/>
            <p:cNvSpPr/>
            <p:nvPr/>
          </p:nvSpPr>
          <p:spPr>
            <a:xfrm flipH="1">
              <a:off x="5364392" y="4221245"/>
              <a:ext cx="647844" cy="287315"/>
            </a:xfrm>
            <a:prstGeom prst="rect">
              <a:avLst/>
            </a:prstGeom>
            <a:solidFill>
              <a:schemeClr val="tx2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>
                <a:defRPr/>
              </a:pPr>
              <a:r>
                <a:rPr lang="hu-HU" altLang="en-US" sz="1100" smtClean="0">
                  <a:solidFill>
                    <a:srgbClr val="FFFFFF"/>
                  </a:solidFill>
                  <a:latin typeface="Verdana" pitchFamily="34" charset="0"/>
                </a:rPr>
                <a:t>XM</a:t>
              </a:r>
              <a:r>
                <a:rPr lang="en-US" altLang="en-US" sz="1100" smtClean="0">
                  <a:solidFill>
                    <a:srgbClr val="FFFFFF"/>
                  </a:solidFill>
                  <a:latin typeface="Verdana" pitchFamily="34" charset="0"/>
                </a:rPr>
                <a:t>B</a:t>
              </a:r>
              <a:endParaRPr lang="hu-HU" altLang="en-US" sz="1100" smtClean="0">
                <a:solidFill>
                  <a:srgbClr val="FFFFFF"/>
                </a:solidFill>
                <a:latin typeface="Verdana" pitchFamily="34" charset="0"/>
              </a:endParaRPr>
            </a:p>
          </p:txBody>
        </p:sp>
      </p:grpSp>
      <p:sp>
        <p:nvSpPr>
          <p:cNvPr id="290893" name="Text Box 103"/>
          <p:cNvSpPr txBox="1">
            <a:spLocks noChangeArrowheads="1"/>
          </p:cNvSpPr>
          <p:nvPr/>
        </p:nvSpPr>
        <p:spPr bwMode="auto">
          <a:xfrm>
            <a:off x="6897688" y="3533215"/>
            <a:ext cx="585787" cy="24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000" dirty="0">
                <a:solidFill>
                  <a:srgbClr val="000000"/>
                </a:solidFill>
                <a:latin typeface="Verdana" pitchFamily="34" charset="0"/>
              </a:rPr>
              <a:t>HI 1.5</a:t>
            </a:r>
          </a:p>
        </p:txBody>
      </p:sp>
      <p:sp>
        <p:nvSpPr>
          <p:cNvPr id="290894" name="Szövegdoboz 31"/>
          <p:cNvSpPr txBox="1">
            <a:spLocks noChangeArrowheads="1"/>
          </p:cNvSpPr>
          <p:nvPr/>
        </p:nvSpPr>
        <p:spPr bwMode="auto">
          <a:xfrm>
            <a:off x="7747000" y="3779278"/>
            <a:ext cx="106997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hu-HU" altLang="en-US" sz="1000">
                <a:solidFill>
                  <a:srgbClr val="000000"/>
                </a:solidFill>
                <a:latin typeface="Verdana" pitchFamily="34" charset="0"/>
              </a:rPr>
              <a:t>DDR</a:t>
            </a:r>
            <a:r>
              <a:rPr lang="en-US" altLang="en-US" sz="1000">
                <a:solidFill>
                  <a:srgbClr val="000000"/>
                </a:solidFill>
                <a:latin typeface="Verdana" pitchFamily="34" charset="0"/>
              </a:rPr>
              <a:t>-266/333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hu-HU" altLang="en-US" sz="1000">
                <a:solidFill>
                  <a:srgbClr val="000000"/>
                </a:solidFill>
                <a:latin typeface="Verdana" pitchFamily="34" charset="0"/>
              </a:rPr>
              <a:t>DDR2</a:t>
            </a:r>
            <a:r>
              <a:rPr lang="en-US" altLang="en-US" sz="1000">
                <a:solidFill>
                  <a:srgbClr val="000000"/>
                </a:solidFill>
                <a:latin typeface="Verdana" pitchFamily="34" charset="0"/>
              </a:rPr>
              <a:t>-400</a:t>
            </a:r>
            <a:endParaRPr lang="hu-HU" altLang="en-US" sz="100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290895" name="Rectangle 105"/>
          <p:cNvSpPr>
            <a:spLocks noChangeArrowheads="1"/>
          </p:cNvSpPr>
          <p:nvPr/>
        </p:nvSpPr>
        <p:spPr bwMode="auto">
          <a:xfrm>
            <a:off x="6434138" y="1177365"/>
            <a:ext cx="12382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000" i="1">
                <a:solidFill>
                  <a:srgbClr val="000000"/>
                </a:solidFill>
                <a:latin typeface="Verdana" pitchFamily="34" charset="0"/>
              </a:rPr>
              <a:t>Xeon 7000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000" i="1">
                <a:solidFill>
                  <a:srgbClr val="000000"/>
                </a:solidFill>
                <a:latin typeface="Verdana" pitchFamily="34" charset="0"/>
              </a:rPr>
              <a:t>(</a:t>
            </a:r>
            <a:r>
              <a:rPr lang="hu-HU" altLang="en-US" sz="1000" i="1">
                <a:solidFill>
                  <a:srgbClr val="000000"/>
                </a:solidFill>
                <a:latin typeface="Verdana" pitchFamily="34" charset="0"/>
              </a:rPr>
              <a:t>Paxville MP</a:t>
            </a:r>
            <a:r>
              <a:rPr lang="en-US" altLang="en-US" sz="1000" i="1">
                <a:solidFill>
                  <a:srgbClr val="000000"/>
                </a:solidFill>
                <a:latin typeface="Verdana" pitchFamily="34" charset="0"/>
              </a:rPr>
              <a:t>) 2x1C </a:t>
            </a:r>
          </a:p>
        </p:txBody>
      </p:sp>
      <p:sp>
        <p:nvSpPr>
          <p:cNvPr id="290896" name="Rectangle 106"/>
          <p:cNvSpPr>
            <a:spLocks noChangeArrowheads="1"/>
          </p:cNvSpPr>
          <p:nvPr/>
        </p:nvSpPr>
        <p:spPr bwMode="auto">
          <a:xfrm>
            <a:off x="7880350" y="1177365"/>
            <a:ext cx="69056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000" i="1">
                <a:solidFill>
                  <a:srgbClr val="000000"/>
                </a:solidFill>
                <a:latin typeface="Verdana" pitchFamily="34" charset="0"/>
              </a:rPr>
              <a:t>Xeon 7100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hu-HU" altLang="en-US" sz="1000" i="1">
                <a:solidFill>
                  <a:srgbClr val="000000"/>
                </a:solidFill>
                <a:latin typeface="Verdana" pitchFamily="34" charset="0"/>
              </a:rPr>
              <a:t>(Tulsa</a:t>
            </a:r>
            <a:r>
              <a:rPr lang="en-US" altLang="en-US" sz="1000" i="1">
                <a:solidFill>
                  <a:srgbClr val="000000"/>
                </a:solidFill>
                <a:latin typeface="Verdana" pitchFamily="34" charset="0"/>
              </a:rPr>
              <a:t>) 2C</a:t>
            </a:r>
          </a:p>
        </p:txBody>
      </p:sp>
      <p:sp>
        <p:nvSpPr>
          <p:cNvPr id="290897" name="Rectangle 107"/>
          <p:cNvSpPr>
            <a:spLocks noChangeArrowheads="1"/>
          </p:cNvSpPr>
          <p:nvPr/>
        </p:nvSpPr>
        <p:spPr bwMode="auto">
          <a:xfrm>
            <a:off x="5399088" y="1177365"/>
            <a:ext cx="877887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000" i="1">
                <a:solidFill>
                  <a:srgbClr val="000000"/>
                </a:solidFill>
                <a:latin typeface="Verdana" pitchFamily="34" charset="0"/>
              </a:rPr>
              <a:t>Xeon MP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hu-HU" altLang="en-US" sz="1000" i="1">
                <a:solidFill>
                  <a:srgbClr val="000000"/>
                </a:solidFill>
                <a:latin typeface="Verdana" pitchFamily="34" charset="0"/>
              </a:rPr>
              <a:t>(P</a:t>
            </a:r>
            <a:r>
              <a:rPr lang="en-US" altLang="en-US" sz="1000" i="1">
                <a:solidFill>
                  <a:srgbClr val="000000"/>
                </a:solidFill>
                <a:latin typeface="Verdana" pitchFamily="34" charset="0"/>
              </a:rPr>
              <a:t>otomac)</a:t>
            </a:r>
            <a:r>
              <a:rPr lang="hu-HU" altLang="en-US" sz="1000" i="1">
                <a:solidFill>
                  <a:srgbClr val="000000"/>
                </a:solidFill>
                <a:latin typeface="Verdana" pitchFamily="34" charset="0"/>
              </a:rPr>
              <a:t> </a:t>
            </a:r>
            <a:r>
              <a:rPr lang="en-US" altLang="en-US" sz="1000" i="1">
                <a:solidFill>
                  <a:srgbClr val="000000"/>
                </a:solidFill>
                <a:latin typeface="Verdana" pitchFamily="34" charset="0"/>
              </a:rPr>
              <a:t>1</a:t>
            </a:r>
            <a:r>
              <a:rPr lang="hu-HU" altLang="en-US" sz="1000" i="1">
                <a:solidFill>
                  <a:srgbClr val="000000"/>
                </a:solidFill>
                <a:latin typeface="Verdana" pitchFamily="34" charset="0"/>
              </a:rPr>
              <a:t>C</a:t>
            </a:r>
            <a:endParaRPr lang="en-US" altLang="en-US" sz="1000" i="1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290898" name="Text Box 108"/>
          <p:cNvSpPr txBox="1">
            <a:spLocks noChangeArrowheads="1"/>
          </p:cNvSpPr>
          <p:nvPr/>
        </p:nvSpPr>
        <p:spPr bwMode="auto">
          <a:xfrm>
            <a:off x="6256338" y="1196415"/>
            <a:ext cx="241300" cy="24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000">
                <a:solidFill>
                  <a:srgbClr val="000000"/>
                </a:solidFill>
                <a:latin typeface="Verdana" pitchFamily="34" charset="0"/>
              </a:rPr>
              <a:t>/</a:t>
            </a:r>
          </a:p>
        </p:txBody>
      </p:sp>
      <p:sp>
        <p:nvSpPr>
          <p:cNvPr id="290899" name="Text Box 109"/>
          <p:cNvSpPr txBox="1">
            <a:spLocks noChangeArrowheads="1"/>
          </p:cNvSpPr>
          <p:nvPr/>
        </p:nvSpPr>
        <p:spPr bwMode="auto">
          <a:xfrm>
            <a:off x="7642225" y="1198003"/>
            <a:ext cx="241300" cy="24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000">
                <a:solidFill>
                  <a:srgbClr val="000000"/>
                </a:solidFill>
                <a:latin typeface="Verdana" pitchFamily="34" charset="0"/>
              </a:rPr>
              <a:t>/</a:t>
            </a:r>
          </a:p>
        </p:txBody>
      </p:sp>
      <p:sp>
        <p:nvSpPr>
          <p:cNvPr id="290900" name="Text Box 110"/>
          <p:cNvSpPr txBox="1">
            <a:spLocks noChangeArrowheads="1"/>
          </p:cNvSpPr>
          <p:nvPr/>
        </p:nvSpPr>
        <p:spPr bwMode="auto">
          <a:xfrm>
            <a:off x="5100079" y="4688915"/>
            <a:ext cx="3201517" cy="6258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 dirty="0">
                <a:solidFill>
                  <a:srgbClr val="000000"/>
                </a:solidFill>
                <a:latin typeface="Verdana" pitchFamily="34" charset="0"/>
              </a:rPr>
              <a:t>90 nm Pentium 4 Prescott MP aimed </a:t>
            </a:r>
          </a:p>
          <a:p>
            <a:pPr algn="ctr" eaLnBrk="1" hangingPunct="1">
              <a:spcBef>
                <a:spcPct val="0"/>
              </a:spcBef>
              <a:spcAft>
                <a:spcPts val="200"/>
              </a:spcAft>
              <a:buFontTx/>
              <a:buNone/>
            </a:pPr>
            <a:r>
              <a:rPr lang="en-US" altLang="en-US" sz="1100" dirty="0" err="1">
                <a:solidFill>
                  <a:srgbClr val="000000"/>
                </a:solidFill>
                <a:latin typeface="Verdana" pitchFamily="34" charset="0"/>
              </a:rPr>
              <a:t>Truland</a:t>
            </a:r>
            <a:r>
              <a:rPr lang="en-US" altLang="en-US" sz="1100" dirty="0">
                <a:solidFill>
                  <a:srgbClr val="000000"/>
                </a:solidFill>
                <a:latin typeface="Verdana" pitchFamily="34" charset="0"/>
              </a:rPr>
              <a:t> MP server platform (for up to 2 C</a:t>
            </a:r>
            <a:r>
              <a:rPr lang="en-US" altLang="en-US" sz="1100" dirty="0" smtClean="0">
                <a:solidFill>
                  <a:srgbClr val="000000"/>
                </a:solidFill>
                <a:latin typeface="Verdana" pitchFamily="34" charset="0"/>
              </a:rPr>
              <a:t>)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 dirty="0" smtClean="0">
                <a:solidFill>
                  <a:srgbClr val="000000"/>
                </a:solidFill>
                <a:latin typeface="Verdana" pitchFamily="34" charset="0"/>
              </a:rPr>
              <a:t>(2006)</a:t>
            </a:r>
            <a:endParaRPr lang="en-US" altLang="en-US" sz="1100" dirty="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290901" name="Téglalap 132"/>
          <p:cNvSpPr>
            <a:spLocks noChangeArrowheads="1"/>
          </p:cNvSpPr>
          <p:nvPr/>
        </p:nvSpPr>
        <p:spPr bwMode="auto">
          <a:xfrm>
            <a:off x="4872038" y="1691715"/>
            <a:ext cx="927100" cy="576263"/>
          </a:xfrm>
          <a:prstGeom prst="rect">
            <a:avLst/>
          </a:prstGeom>
          <a:solidFill>
            <a:srgbClr val="33CC3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hu-HU" altLang="en-US" sz="1100">
                <a:solidFill>
                  <a:srgbClr val="FFFFFF"/>
                </a:solidFill>
                <a:latin typeface="Verdana" pitchFamily="34" charset="0"/>
              </a:rPr>
              <a:t>Pentium</a:t>
            </a:r>
            <a:r>
              <a:rPr lang="en-US" altLang="en-US" sz="1100">
                <a:solidFill>
                  <a:srgbClr val="FFFFFF"/>
                </a:solidFill>
                <a:latin typeface="Verdana" pitchFamily="34" charset="0"/>
              </a:rPr>
              <a:t> </a:t>
            </a:r>
            <a:r>
              <a:rPr lang="hu-HU" altLang="en-US" sz="1100">
                <a:solidFill>
                  <a:srgbClr val="FFFFFF"/>
                </a:solidFill>
                <a:latin typeface="Verdana" pitchFamily="34" charset="0"/>
              </a:rPr>
              <a:t>4</a:t>
            </a:r>
            <a:br>
              <a:rPr lang="hu-HU" altLang="en-US" sz="1100">
                <a:solidFill>
                  <a:srgbClr val="FFFFFF"/>
                </a:solidFill>
                <a:latin typeface="Verdana" pitchFamily="34" charset="0"/>
              </a:rPr>
            </a:br>
            <a:r>
              <a:rPr lang="en-US" altLang="en-US" sz="1100">
                <a:solidFill>
                  <a:srgbClr val="FFFFFF"/>
                </a:solidFill>
                <a:latin typeface="Verdana" pitchFamily="34" charset="0"/>
              </a:rPr>
              <a:t>Xeon MP 1C/</a:t>
            </a:r>
            <a:r>
              <a:rPr lang="hu-HU" altLang="en-US" sz="1100">
                <a:solidFill>
                  <a:srgbClr val="FFFFFF"/>
                </a:solidFill>
                <a:latin typeface="Verdana" pitchFamily="34" charset="0"/>
              </a:rPr>
              <a:t>2</a:t>
            </a:r>
            <a:r>
              <a:rPr lang="en-US" altLang="en-US" sz="1100">
                <a:solidFill>
                  <a:srgbClr val="FFFFFF"/>
                </a:solidFill>
                <a:latin typeface="Verdana" pitchFamily="34" charset="0"/>
              </a:rPr>
              <a:t>x1</a:t>
            </a:r>
            <a:r>
              <a:rPr lang="hu-HU" altLang="en-US" sz="1100">
                <a:solidFill>
                  <a:srgbClr val="FFFFFF"/>
                </a:solidFill>
                <a:latin typeface="Verdana" pitchFamily="34" charset="0"/>
              </a:rPr>
              <a:t>C</a:t>
            </a:r>
          </a:p>
        </p:txBody>
      </p:sp>
      <p:sp>
        <p:nvSpPr>
          <p:cNvPr id="290902" name="Téglalap 132"/>
          <p:cNvSpPr>
            <a:spLocks noChangeArrowheads="1"/>
          </p:cNvSpPr>
          <p:nvPr/>
        </p:nvSpPr>
        <p:spPr bwMode="auto">
          <a:xfrm>
            <a:off x="5876925" y="1693303"/>
            <a:ext cx="927100" cy="576262"/>
          </a:xfrm>
          <a:prstGeom prst="rect">
            <a:avLst/>
          </a:prstGeom>
          <a:solidFill>
            <a:srgbClr val="33CC3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hu-HU" altLang="en-US" sz="1100">
                <a:solidFill>
                  <a:srgbClr val="FFFFFF"/>
                </a:solidFill>
                <a:latin typeface="Verdana" pitchFamily="34" charset="0"/>
              </a:rPr>
              <a:t>Pentium</a:t>
            </a:r>
            <a:r>
              <a:rPr lang="en-US" altLang="en-US" sz="1100">
                <a:solidFill>
                  <a:srgbClr val="FFFFFF"/>
                </a:solidFill>
                <a:latin typeface="Verdana" pitchFamily="34" charset="0"/>
              </a:rPr>
              <a:t> </a:t>
            </a:r>
            <a:r>
              <a:rPr lang="hu-HU" altLang="en-US" sz="1100">
                <a:solidFill>
                  <a:srgbClr val="FFFFFF"/>
                </a:solidFill>
                <a:latin typeface="Verdana" pitchFamily="34" charset="0"/>
              </a:rPr>
              <a:t>4</a:t>
            </a:r>
            <a:br>
              <a:rPr lang="hu-HU" altLang="en-US" sz="1100">
                <a:solidFill>
                  <a:srgbClr val="FFFFFF"/>
                </a:solidFill>
                <a:latin typeface="Verdana" pitchFamily="34" charset="0"/>
              </a:rPr>
            </a:br>
            <a:r>
              <a:rPr lang="en-US" altLang="en-US" sz="1100">
                <a:solidFill>
                  <a:srgbClr val="FFFFFF"/>
                </a:solidFill>
                <a:latin typeface="Verdana" pitchFamily="34" charset="0"/>
              </a:rPr>
              <a:t>Xeon MP 1C/</a:t>
            </a:r>
            <a:r>
              <a:rPr lang="hu-HU" altLang="en-US" sz="1100">
                <a:solidFill>
                  <a:srgbClr val="FFFFFF"/>
                </a:solidFill>
                <a:latin typeface="Verdana" pitchFamily="34" charset="0"/>
              </a:rPr>
              <a:t>2</a:t>
            </a:r>
            <a:r>
              <a:rPr lang="en-US" altLang="en-US" sz="1100">
                <a:solidFill>
                  <a:srgbClr val="FFFFFF"/>
                </a:solidFill>
                <a:latin typeface="Verdana" pitchFamily="34" charset="0"/>
              </a:rPr>
              <a:t>x1</a:t>
            </a:r>
            <a:r>
              <a:rPr lang="hu-HU" altLang="en-US" sz="1100">
                <a:solidFill>
                  <a:srgbClr val="FFFFFF"/>
                </a:solidFill>
                <a:latin typeface="Verdana" pitchFamily="34" charset="0"/>
              </a:rPr>
              <a:t>C</a:t>
            </a:r>
          </a:p>
        </p:txBody>
      </p:sp>
      <p:sp>
        <p:nvSpPr>
          <p:cNvPr id="290903" name="Téglalap 132"/>
          <p:cNvSpPr>
            <a:spLocks noChangeArrowheads="1"/>
          </p:cNvSpPr>
          <p:nvPr/>
        </p:nvSpPr>
        <p:spPr bwMode="auto">
          <a:xfrm>
            <a:off x="6880225" y="1693303"/>
            <a:ext cx="927100" cy="576262"/>
          </a:xfrm>
          <a:prstGeom prst="rect">
            <a:avLst/>
          </a:prstGeom>
          <a:solidFill>
            <a:srgbClr val="33CC3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hu-HU" altLang="en-US" sz="1100">
                <a:solidFill>
                  <a:srgbClr val="FFFFFF"/>
                </a:solidFill>
                <a:latin typeface="Verdana" pitchFamily="34" charset="0"/>
              </a:rPr>
              <a:t>Pentium</a:t>
            </a:r>
            <a:r>
              <a:rPr lang="en-US" altLang="en-US" sz="1100">
                <a:solidFill>
                  <a:srgbClr val="FFFFFF"/>
                </a:solidFill>
                <a:latin typeface="Verdana" pitchFamily="34" charset="0"/>
              </a:rPr>
              <a:t> </a:t>
            </a:r>
            <a:r>
              <a:rPr lang="hu-HU" altLang="en-US" sz="1100">
                <a:solidFill>
                  <a:srgbClr val="FFFFFF"/>
                </a:solidFill>
                <a:latin typeface="Verdana" pitchFamily="34" charset="0"/>
              </a:rPr>
              <a:t>4</a:t>
            </a:r>
            <a:br>
              <a:rPr lang="hu-HU" altLang="en-US" sz="1100">
                <a:solidFill>
                  <a:srgbClr val="FFFFFF"/>
                </a:solidFill>
                <a:latin typeface="Verdana" pitchFamily="34" charset="0"/>
              </a:rPr>
            </a:br>
            <a:r>
              <a:rPr lang="en-US" altLang="en-US" sz="1100">
                <a:solidFill>
                  <a:srgbClr val="FFFFFF"/>
                </a:solidFill>
                <a:latin typeface="Verdana" pitchFamily="34" charset="0"/>
              </a:rPr>
              <a:t>Xeon MP 1C/</a:t>
            </a:r>
            <a:r>
              <a:rPr lang="hu-HU" altLang="en-US" sz="1100">
                <a:solidFill>
                  <a:srgbClr val="FFFFFF"/>
                </a:solidFill>
                <a:latin typeface="Verdana" pitchFamily="34" charset="0"/>
              </a:rPr>
              <a:t>2</a:t>
            </a:r>
            <a:r>
              <a:rPr lang="en-US" altLang="en-US" sz="1100">
                <a:solidFill>
                  <a:srgbClr val="FFFFFF"/>
                </a:solidFill>
                <a:latin typeface="Verdana" pitchFamily="34" charset="0"/>
              </a:rPr>
              <a:t>x1</a:t>
            </a:r>
            <a:r>
              <a:rPr lang="hu-HU" altLang="en-US" sz="1100">
                <a:solidFill>
                  <a:srgbClr val="FFFFFF"/>
                </a:solidFill>
                <a:latin typeface="Verdana" pitchFamily="34" charset="0"/>
              </a:rPr>
              <a:t>C</a:t>
            </a:r>
          </a:p>
        </p:txBody>
      </p:sp>
      <p:sp>
        <p:nvSpPr>
          <p:cNvPr id="290904" name="Téglalap 132"/>
          <p:cNvSpPr>
            <a:spLocks noChangeArrowheads="1"/>
          </p:cNvSpPr>
          <p:nvPr/>
        </p:nvSpPr>
        <p:spPr bwMode="auto">
          <a:xfrm>
            <a:off x="7883525" y="1693303"/>
            <a:ext cx="927100" cy="576262"/>
          </a:xfrm>
          <a:prstGeom prst="rect">
            <a:avLst/>
          </a:prstGeom>
          <a:solidFill>
            <a:srgbClr val="33CC3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hu-HU" altLang="en-US" sz="1100">
                <a:solidFill>
                  <a:srgbClr val="FFFFFF"/>
                </a:solidFill>
                <a:latin typeface="Verdana" pitchFamily="34" charset="0"/>
              </a:rPr>
              <a:t>Pentium</a:t>
            </a:r>
            <a:r>
              <a:rPr lang="en-US" altLang="en-US" sz="1100">
                <a:solidFill>
                  <a:srgbClr val="FFFFFF"/>
                </a:solidFill>
                <a:latin typeface="Verdana" pitchFamily="34" charset="0"/>
              </a:rPr>
              <a:t> </a:t>
            </a:r>
            <a:r>
              <a:rPr lang="hu-HU" altLang="en-US" sz="1100">
                <a:solidFill>
                  <a:srgbClr val="FFFFFF"/>
                </a:solidFill>
                <a:latin typeface="Verdana" pitchFamily="34" charset="0"/>
              </a:rPr>
              <a:t>4</a:t>
            </a:r>
            <a:br>
              <a:rPr lang="hu-HU" altLang="en-US" sz="1100">
                <a:solidFill>
                  <a:srgbClr val="FFFFFF"/>
                </a:solidFill>
                <a:latin typeface="Verdana" pitchFamily="34" charset="0"/>
              </a:rPr>
            </a:br>
            <a:r>
              <a:rPr lang="en-US" altLang="en-US" sz="1100">
                <a:solidFill>
                  <a:srgbClr val="FFFFFF"/>
                </a:solidFill>
                <a:latin typeface="Verdana" pitchFamily="34" charset="0"/>
              </a:rPr>
              <a:t>Xeon MP 1C/</a:t>
            </a:r>
            <a:r>
              <a:rPr lang="hu-HU" altLang="en-US" sz="1100">
                <a:solidFill>
                  <a:srgbClr val="FFFFFF"/>
                </a:solidFill>
                <a:latin typeface="Verdana" pitchFamily="34" charset="0"/>
              </a:rPr>
              <a:t>2</a:t>
            </a:r>
            <a:r>
              <a:rPr lang="en-US" altLang="en-US" sz="1100">
                <a:solidFill>
                  <a:srgbClr val="FFFFFF"/>
                </a:solidFill>
                <a:latin typeface="Verdana" pitchFamily="34" charset="0"/>
              </a:rPr>
              <a:t>x1</a:t>
            </a:r>
            <a:r>
              <a:rPr lang="hu-HU" altLang="en-US" sz="1100">
                <a:solidFill>
                  <a:srgbClr val="FFFFFF"/>
                </a:solidFill>
                <a:latin typeface="Verdana" pitchFamily="34" charset="0"/>
              </a:rPr>
              <a:t>C</a:t>
            </a:r>
          </a:p>
        </p:txBody>
      </p:sp>
      <p:sp>
        <p:nvSpPr>
          <p:cNvPr id="290905" name="Text Box 115"/>
          <p:cNvSpPr txBox="1">
            <a:spLocks noChangeArrowheads="1"/>
          </p:cNvSpPr>
          <p:nvPr/>
        </p:nvSpPr>
        <p:spPr bwMode="auto">
          <a:xfrm>
            <a:off x="348690" y="4688915"/>
            <a:ext cx="3530134" cy="6258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 baseline="30000" dirty="0" err="1" smtClean="0">
                <a:solidFill>
                  <a:srgbClr val="000000"/>
                </a:solidFill>
                <a:latin typeface="Verdana" pitchFamily="34" charset="0"/>
              </a:rPr>
              <a:t>1</a:t>
            </a:r>
            <a:r>
              <a:rPr lang="en-US" altLang="en-US" sz="1100" dirty="0" err="1" smtClean="0">
                <a:solidFill>
                  <a:srgbClr val="000000"/>
                </a:solidFill>
                <a:latin typeface="Verdana" pitchFamily="34" charset="0"/>
              </a:rPr>
              <a:t>Previous</a:t>
            </a:r>
            <a:r>
              <a:rPr lang="en-US" altLang="en-US" sz="1100" dirty="0" smtClean="0">
                <a:solidFill>
                  <a:srgbClr val="000000"/>
                </a:solidFill>
                <a:latin typeface="Verdana" pitchFamily="34" charset="0"/>
              </a:rPr>
              <a:t> </a:t>
            </a:r>
            <a:r>
              <a:rPr lang="en-US" altLang="en-US" sz="1100" dirty="0">
                <a:solidFill>
                  <a:srgbClr val="000000"/>
                </a:solidFill>
                <a:latin typeface="Verdana" pitchFamily="34" charset="0"/>
              </a:rPr>
              <a:t>Pentium 4 MP aimed</a:t>
            </a:r>
          </a:p>
          <a:p>
            <a:pPr algn="ctr" eaLnBrk="1" hangingPunct="1">
              <a:spcBef>
                <a:spcPct val="0"/>
              </a:spcBef>
              <a:spcAft>
                <a:spcPts val="200"/>
              </a:spcAft>
              <a:buFontTx/>
              <a:buNone/>
            </a:pPr>
            <a:r>
              <a:rPr lang="en-US" altLang="en-US" sz="1100" dirty="0">
                <a:solidFill>
                  <a:srgbClr val="000000"/>
                </a:solidFill>
                <a:latin typeface="Verdana" pitchFamily="34" charset="0"/>
              </a:rPr>
              <a:t>MP server platform (for single core processors</a:t>
            </a:r>
            <a:r>
              <a:rPr lang="en-US" altLang="en-US" sz="1100" dirty="0" smtClean="0">
                <a:solidFill>
                  <a:srgbClr val="000000"/>
                </a:solidFill>
                <a:latin typeface="Verdana" pitchFamily="34" charset="0"/>
              </a:rPr>
              <a:t>)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 dirty="0" smtClean="0">
                <a:solidFill>
                  <a:srgbClr val="000000"/>
                </a:solidFill>
                <a:latin typeface="Verdana" pitchFamily="34" charset="0"/>
              </a:rPr>
              <a:t>(2004 and before)</a:t>
            </a:r>
            <a:endParaRPr lang="en-US" altLang="en-US" sz="1100" dirty="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290906" name="Oval 116"/>
          <p:cNvSpPr>
            <a:spLocks noChangeArrowheads="1"/>
          </p:cNvSpPr>
          <p:nvPr/>
        </p:nvSpPr>
        <p:spPr bwMode="auto">
          <a:xfrm>
            <a:off x="5041900" y="2345765"/>
            <a:ext cx="3619500" cy="406400"/>
          </a:xfrm>
          <a:prstGeom prst="ellipse">
            <a:avLst/>
          </a:prstGeom>
          <a:noFill/>
          <a:ln w="19050" algn="ctr">
            <a:solidFill>
              <a:srgbClr val="FF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140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290907" name="Text Box 117"/>
          <p:cNvSpPr txBox="1">
            <a:spLocks noChangeArrowheads="1"/>
          </p:cNvSpPr>
          <p:nvPr/>
        </p:nvSpPr>
        <p:spPr bwMode="auto">
          <a:xfrm>
            <a:off x="8559800" y="2637865"/>
            <a:ext cx="495300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endParaRPr lang="hu-HU" altLang="en-US" sz="140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290908" name="Oval 118"/>
          <p:cNvSpPr>
            <a:spLocks noChangeArrowheads="1"/>
          </p:cNvSpPr>
          <p:nvPr/>
        </p:nvSpPr>
        <p:spPr bwMode="auto">
          <a:xfrm>
            <a:off x="4572000" y="2498165"/>
            <a:ext cx="1589088" cy="1333500"/>
          </a:xfrm>
          <a:prstGeom prst="ellipse">
            <a:avLst/>
          </a:prstGeom>
          <a:noFill/>
          <a:ln w="19050" algn="ctr">
            <a:solidFill>
              <a:srgbClr val="FF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140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290909" name="Oval 119"/>
          <p:cNvSpPr>
            <a:spLocks noChangeArrowheads="1"/>
          </p:cNvSpPr>
          <p:nvPr/>
        </p:nvSpPr>
        <p:spPr bwMode="auto">
          <a:xfrm>
            <a:off x="7602538" y="2499753"/>
            <a:ext cx="1495425" cy="1333500"/>
          </a:xfrm>
          <a:prstGeom prst="ellipse">
            <a:avLst/>
          </a:prstGeom>
          <a:noFill/>
          <a:ln w="19050" algn="ctr">
            <a:solidFill>
              <a:srgbClr val="FF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140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290910" name="AutoShape 120"/>
          <p:cNvSpPr>
            <a:spLocks noChangeArrowheads="1"/>
          </p:cNvSpPr>
          <p:nvPr/>
        </p:nvSpPr>
        <p:spPr bwMode="auto">
          <a:xfrm>
            <a:off x="3898900" y="3133165"/>
            <a:ext cx="431800" cy="88900"/>
          </a:xfrm>
          <a:prstGeom prst="rightArrow">
            <a:avLst>
              <a:gd name="adj1" fmla="val 50000"/>
              <a:gd name="adj2" fmla="val 121429"/>
            </a:avLst>
          </a:prstGeom>
          <a:solidFill>
            <a:srgbClr val="FF0000"/>
          </a:solidFill>
          <a:ln w="19050" algn="ctr">
            <a:solidFill>
              <a:srgbClr val="FF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140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290911" name="Text Box 121"/>
          <p:cNvSpPr txBox="1">
            <a:spLocks noChangeArrowheads="1"/>
          </p:cNvSpPr>
          <p:nvPr/>
        </p:nvSpPr>
        <p:spPr bwMode="auto">
          <a:xfrm>
            <a:off x="87313" y="513809"/>
            <a:ext cx="8894762" cy="52322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342900" indent="-342900" eaLnBrk="1" hangingPunct="1">
              <a:spcBef>
                <a:spcPct val="0"/>
              </a:spcBef>
              <a:buFontTx/>
              <a:buAutoNum type="alphaLcParenR"/>
            </a:pPr>
            <a:r>
              <a:rPr lang="en-US" altLang="en-US" sz="1400" b="1" dirty="0" smtClean="0">
                <a:solidFill>
                  <a:srgbClr val="333399"/>
                </a:solidFill>
                <a:latin typeface="Verdana" pitchFamily="34" charset="0"/>
              </a:rPr>
              <a:t>Evolution of single core high-end 4S server platforms to dual core high-end 4S server platforms (called </a:t>
            </a:r>
            <a:r>
              <a:rPr lang="en-US" altLang="en-US" sz="1400" b="1" dirty="0" err="1" smtClean="0">
                <a:solidFill>
                  <a:srgbClr val="333399"/>
                </a:solidFill>
                <a:latin typeface="Verdana" pitchFamily="34" charset="0"/>
              </a:rPr>
              <a:t>Truland</a:t>
            </a:r>
            <a:r>
              <a:rPr lang="en-US" altLang="en-US" sz="1400" b="1" dirty="0" smtClean="0">
                <a:solidFill>
                  <a:srgbClr val="333399"/>
                </a:solidFill>
                <a:latin typeface="Verdana" pitchFamily="34" charset="0"/>
              </a:rPr>
              <a:t> MP server platform) -2</a:t>
            </a:r>
            <a:endParaRPr lang="en-US" altLang="en-US" sz="1400" b="1" dirty="0">
              <a:solidFill>
                <a:srgbClr val="333399"/>
              </a:solidFill>
              <a:latin typeface="Verdana" pitchFamily="34" charset="0"/>
            </a:endParaRPr>
          </a:p>
        </p:txBody>
      </p:sp>
      <p:sp>
        <p:nvSpPr>
          <p:cNvPr id="122" name="Rectangle 72"/>
          <p:cNvSpPr>
            <a:spLocks noChangeArrowheads="1"/>
          </p:cNvSpPr>
          <p:nvPr/>
        </p:nvSpPr>
        <p:spPr bwMode="auto">
          <a:xfrm>
            <a:off x="0" y="0"/>
            <a:ext cx="9144000" cy="393700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600" dirty="0">
                <a:solidFill>
                  <a:srgbClr val="FFFFFF"/>
                </a:solidFill>
                <a:latin typeface="Verdana" pitchFamily="34" charset="0"/>
              </a:rPr>
              <a:t>2.3 Overview of the evolution of </a:t>
            </a:r>
            <a:r>
              <a:rPr lang="en-US" altLang="en-US" sz="1600" dirty="0" smtClean="0">
                <a:solidFill>
                  <a:srgbClr val="FFFFFF"/>
                </a:solidFill>
                <a:latin typeface="Verdana" pitchFamily="34" charset="0"/>
              </a:rPr>
              <a:t>high-end </a:t>
            </a:r>
            <a:r>
              <a:rPr lang="en-US" altLang="en-US" sz="1600" dirty="0">
                <a:solidFill>
                  <a:srgbClr val="FFFFFF"/>
                </a:solidFill>
                <a:latin typeface="Verdana" pitchFamily="34" charset="0"/>
              </a:rPr>
              <a:t>server </a:t>
            </a:r>
            <a:r>
              <a:rPr lang="en-US" altLang="en-US" sz="1600" dirty="0" smtClean="0">
                <a:solidFill>
                  <a:srgbClr val="FFFFFF"/>
                </a:solidFill>
                <a:latin typeface="Verdana" pitchFamily="34" charset="0"/>
              </a:rPr>
              <a:t>platforms (3)</a:t>
            </a:r>
            <a:endParaRPr lang="hu-HU" altLang="en-US" sz="1600" dirty="0">
              <a:solidFill>
                <a:srgbClr val="FFFFFF"/>
              </a:solidFill>
              <a:latin typeface="Verdana" pitchFamily="34" charset="0"/>
            </a:endParaRPr>
          </a:p>
        </p:txBody>
      </p:sp>
      <p:sp>
        <p:nvSpPr>
          <p:cNvPr id="2" name="TextBox 1"/>
          <p:cNvSpPr txBox="1"/>
          <p:nvPr/>
        </p:nvSpPr>
        <p:spPr>
          <a:xfrm>
            <a:off x="5899944" y="3557028"/>
            <a:ext cx="401072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000" dirty="0" smtClean="0">
                <a:solidFill>
                  <a:srgbClr val="FF0000"/>
                </a:solidFill>
              </a:rPr>
              <a:t>IMI</a:t>
            </a:r>
            <a:endParaRPr lang="en-US" sz="1000" dirty="0">
              <a:solidFill>
                <a:srgbClr val="FF0000"/>
              </a:solidFill>
            </a:endParaRPr>
          </a:p>
        </p:txBody>
      </p:sp>
      <p:sp>
        <p:nvSpPr>
          <p:cNvPr id="123" name="TextBox 122"/>
          <p:cNvSpPr txBox="1"/>
          <p:nvPr/>
        </p:nvSpPr>
        <p:spPr>
          <a:xfrm>
            <a:off x="7462044" y="3569728"/>
            <a:ext cx="401072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000" dirty="0" smtClean="0">
                <a:solidFill>
                  <a:srgbClr val="FF0000"/>
                </a:solidFill>
              </a:rPr>
              <a:t>IMI</a:t>
            </a:r>
            <a:endParaRPr lang="en-US" sz="1000" dirty="0">
              <a:solidFill>
                <a:srgbClr val="FF0000"/>
              </a:solidFill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266700" y="5355665"/>
            <a:ext cx="8090676" cy="45653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spcAft>
                <a:spcPts val="200"/>
              </a:spcAft>
            </a:pPr>
            <a:r>
              <a:rPr lang="en-US" sz="1100" dirty="0" smtClean="0">
                <a:solidFill>
                  <a:srgbClr val="FF0000"/>
                </a:solidFill>
              </a:rPr>
              <a:t>IMI (Independent Memory Interface): </a:t>
            </a:r>
            <a:r>
              <a:rPr lang="en-US" sz="1100" dirty="0" smtClean="0">
                <a:solidFill>
                  <a:srgbClr val="0070C0"/>
                </a:solidFill>
              </a:rPr>
              <a:t>Low-line-count (70 signal lines) serial interface </a:t>
            </a:r>
            <a:r>
              <a:rPr lang="en-US" sz="1100" dirty="0" smtClean="0"/>
              <a:t>vs. DDR2 with 240 pins.</a:t>
            </a:r>
          </a:p>
          <a:p>
            <a:r>
              <a:rPr lang="en-US" sz="1100" dirty="0" smtClean="0">
                <a:solidFill>
                  <a:srgbClr val="FF0000"/>
                </a:solidFill>
              </a:rPr>
              <a:t>XMB: </a:t>
            </a:r>
            <a:r>
              <a:rPr lang="en-US" sz="1100" dirty="0" err="1" smtClean="0">
                <a:solidFill>
                  <a:srgbClr val="FF0000"/>
                </a:solidFill>
              </a:rPr>
              <a:t>eXternal</a:t>
            </a:r>
            <a:r>
              <a:rPr lang="en-US" sz="1100" dirty="0" smtClean="0">
                <a:solidFill>
                  <a:srgbClr val="FF0000"/>
                </a:solidFill>
              </a:rPr>
              <a:t> Memory Bridge</a:t>
            </a:r>
          </a:p>
        </p:txBody>
      </p:sp>
      <p:sp>
        <p:nvSpPr>
          <p:cNvPr id="124" name="TextBox 123"/>
          <p:cNvSpPr txBox="1"/>
          <p:nvPr/>
        </p:nvSpPr>
        <p:spPr>
          <a:xfrm>
            <a:off x="8827785" y="6534345"/>
            <a:ext cx="34817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>
                <a:solidFill>
                  <a:srgbClr val="FF0000"/>
                </a:solidFill>
                <a:latin typeface="+mj-lt"/>
              </a:rPr>
              <a:t>*</a:t>
            </a:r>
          </a:p>
        </p:txBody>
      </p:sp>
    </p:spTree>
    <p:extLst>
      <p:ext uri="{BB962C8B-B14F-4D97-AF65-F5344CB8AC3E}">
        <p14:creationId xmlns:p14="http://schemas.microsoft.com/office/powerpoint/2010/main" val="304480980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1943" name="Text Box 129"/>
          <p:cNvSpPr txBox="1">
            <a:spLocks noChangeArrowheads="1"/>
          </p:cNvSpPr>
          <p:nvPr/>
        </p:nvSpPr>
        <p:spPr bwMode="auto">
          <a:xfrm>
            <a:off x="77788" y="513809"/>
            <a:ext cx="8894762" cy="52322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b="1" dirty="0" smtClean="0">
                <a:solidFill>
                  <a:srgbClr val="333399"/>
                </a:solidFill>
                <a:latin typeface="Verdana" pitchFamily="34" charset="0"/>
              </a:rPr>
              <a:t>b) From dual core to up to 6-core high-end 4S server platforms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b="1" dirty="0">
                <a:solidFill>
                  <a:srgbClr val="333399"/>
                </a:solidFill>
                <a:latin typeface="Verdana" pitchFamily="34" charset="0"/>
              </a:rPr>
              <a:t> </a:t>
            </a:r>
            <a:r>
              <a:rPr lang="en-US" altLang="en-US" sz="1400" b="1" dirty="0" smtClean="0">
                <a:solidFill>
                  <a:srgbClr val="333399"/>
                </a:solidFill>
                <a:latin typeface="Verdana" pitchFamily="34" charset="0"/>
              </a:rPr>
              <a:t>     (called the </a:t>
            </a:r>
            <a:r>
              <a:rPr lang="en-US" altLang="en-US" sz="1400" b="1" dirty="0" err="1" smtClean="0">
                <a:solidFill>
                  <a:srgbClr val="333399"/>
                </a:solidFill>
                <a:latin typeface="Verdana" pitchFamily="34" charset="0"/>
              </a:rPr>
              <a:t>Caneland</a:t>
            </a:r>
            <a:r>
              <a:rPr lang="en-US" altLang="en-US" sz="1400" b="1" dirty="0" smtClean="0">
                <a:solidFill>
                  <a:srgbClr val="333399"/>
                </a:solidFill>
                <a:latin typeface="Verdana" pitchFamily="34" charset="0"/>
              </a:rPr>
              <a:t> server platform) -1</a:t>
            </a:r>
            <a:endParaRPr lang="en-US" altLang="en-US" sz="1400" b="1" dirty="0">
              <a:solidFill>
                <a:srgbClr val="333399"/>
              </a:solidFill>
              <a:latin typeface="Verdana" pitchFamily="34" charset="0"/>
            </a:endParaRPr>
          </a:p>
        </p:txBody>
      </p:sp>
      <p:sp>
        <p:nvSpPr>
          <p:cNvPr id="133" name="Rectangle 72"/>
          <p:cNvSpPr>
            <a:spLocks noChangeArrowheads="1"/>
          </p:cNvSpPr>
          <p:nvPr/>
        </p:nvSpPr>
        <p:spPr bwMode="auto">
          <a:xfrm>
            <a:off x="0" y="0"/>
            <a:ext cx="9144000" cy="393700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None/>
            </a:pPr>
            <a:r>
              <a:rPr lang="en-US" altLang="en-US" sz="1600" dirty="0">
                <a:solidFill>
                  <a:srgbClr val="FFFFFF"/>
                </a:solidFill>
                <a:latin typeface="Verdana" pitchFamily="34" charset="0"/>
              </a:rPr>
              <a:t>2.3 Overview of the evolution of </a:t>
            </a:r>
            <a:r>
              <a:rPr lang="en-US" altLang="en-US" sz="1600" dirty="0" smtClean="0">
                <a:solidFill>
                  <a:srgbClr val="FFFFFF"/>
                </a:solidFill>
                <a:latin typeface="Verdana" pitchFamily="34" charset="0"/>
              </a:rPr>
              <a:t>high-end </a:t>
            </a:r>
            <a:r>
              <a:rPr lang="en-US" altLang="en-US" sz="1600" dirty="0">
                <a:solidFill>
                  <a:srgbClr val="FFFFFF"/>
                </a:solidFill>
                <a:latin typeface="Verdana" pitchFamily="34" charset="0"/>
              </a:rPr>
              <a:t>server platforms </a:t>
            </a:r>
            <a:r>
              <a:rPr lang="en-US" altLang="en-US" sz="1600" dirty="0" smtClean="0">
                <a:solidFill>
                  <a:srgbClr val="FFFFFF"/>
                </a:solidFill>
                <a:latin typeface="Verdana" pitchFamily="34" charset="0"/>
              </a:rPr>
              <a:t>(4)</a:t>
            </a:r>
            <a:endParaRPr lang="hu-HU" altLang="en-US" sz="1600" dirty="0">
              <a:solidFill>
                <a:srgbClr val="FFFFFF"/>
              </a:solidFill>
              <a:latin typeface="Verdana" pitchFamily="34" charset="0"/>
            </a:endParaRPr>
          </a:p>
        </p:txBody>
      </p:sp>
      <p:sp>
        <p:nvSpPr>
          <p:cNvPr id="134" name="TextBox 133"/>
          <p:cNvSpPr txBox="1"/>
          <p:nvPr/>
        </p:nvSpPr>
        <p:spPr>
          <a:xfrm>
            <a:off x="143436" y="1116107"/>
            <a:ext cx="9195146" cy="124649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>
                <a:solidFill>
                  <a:srgbClr val="FF0000"/>
                </a:solidFill>
              </a:rPr>
              <a:t>Aims: a) Utilizing </a:t>
            </a:r>
            <a:r>
              <a:rPr lang="en-US" dirty="0" err="1" smtClean="0">
                <a:solidFill>
                  <a:srgbClr val="FF0000"/>
                </a:solidFill>
              </a:rPr>
              <a:t>DDR2</a:t>
            </a:r>
            <a:r>
              <a:rPr lang="en-US" dirty="0" smtClean="0">
                <a:solidFill>
                  <a:srgbClr val="FF0000"/>
                </a:solidFill>
              </a:rPr>
              <a:t>-based FB-</a:t>
            </a:r>
            <a:r>
              <a:rPr lang="en-US" dirty="0" err="1" smtClean="0">
                <a:solidFill>
                  <a:srgbClr val="FF0000"/>
                </a:solidFill>
              </a:rPr>
              <a:t>DIMM</a:t>
            </a:r>
            <a:r>
              <a:rPr lang="en-US" dirty="0" smtClean="0">
                <a:solidFill>
                  <a:srgbClr val="FF0000"/>
                </a:solidFill>
              </a:rPr>
              <a:t> memory </a:t>
            </a:r>
            <a:r>
              <a:rPr lang="en-US" dirty="0" smtClean="0"/>
              <a:t> with serial, low-line-count links to the </a:t>
            </a:r>
          </a:p>
          <a:p>
            <a:r>
              <a:rPr lang="en-US" dirty="0"/>
              <a:t> </a:t>
            </a:r>
            <a:r>
              <a:rPr lang="en-US" dirty="0" smtClean="0"/>
              <a:t>              memory controller (which is implemented in the </a:t>
            </a:r>
            <a:r>
              <a:rPr lang="en-US" dirty="0" err="1" smtClean="0"/>
              <a:t>MCH</a:t>
            </a:r>
            <a:r>
              <a:rPr lang="en-US" dirty="0" smtClean="0"/>
              <a:t>) and on-</a:t>
            </a:r>
            <a:r>
              <a:rPr lang="en-US" dirty="0" err="1" smtClean="0"/>
              <a:t>DIMM</a:t>
            </a:r>
            <a:r>
              <a:rPr lang="en-US" dirty="0" smtClean="0"/>
              <a:t> memory buffers </a:t>
            </a:r>
          </a:p>
          <a:p>
            <a:pPr>
              <a:spcAft>
                <a:spcPts val="600"/>
              </a:spcAft>
            </a:pPr>
            <a:r>
              <a:rPr lang="en-US" dirty="0"/>
              <a:t> </a:t>
            </a:r>
            <a:r>
              <a:rPr lang="en-US" dirty="0" smtClean="0"/>
              <a:t>              in-order to </a:t>
            </a:r>
            <a:r>
              <a:rPr lang="en-US" dirty="0" smtClean="0">
                <a:solidFill>
                  <a:srgbClr val="FF0000"/>
                </a:solidFill>
              </a:rPr>
              <a:t>simplify system design</a:t>
            </a:r>
            <a:r>
              <a:rPr lang="en-US" dirty="0" smtClean="0"/>
              <a:t>.</a:t>
            </a:r>
          </a:p>
          <a:p>
            <a:r>
              <a:rPr lang="en-US" dirty="0" smtClean="0"/>
              <a:t>         </a:t>
            </a:r>
            <a:r>
              <a:rPr lang="en-US" dirty="0" smtClean="0">
                <a:solidFill>
                  <a:srgbClr val="FF0000"/>
                </a:solidFill>
              </a:rPr>
              <a:t>b)</a:t>
            </a:r>
            <a:r>
              <a:rPr lang="en-US" dirty="0" smtClean="0"/>
              <a:t> A further objective </a:t>
            </a:r>
            <a:r>
              <a:rPr lang="en-US" dirty="0" smtClean="0">
                <a:solidFill>
                  <a:srgbClr val="FF0000"/>
                </a:solidFill>
              </a:rPr>
              <a:t>is to raise FSB bandwidth </a:t>
            </a:r>
            <a:r>
              <a:rPr lang="en-US" dirty="0" smtClean="0"/>
              <a:t>by providing 4 FSB channels to the </a:t>
            </a:r>
          </a:p>
          <a:p>
            <a:r>
              <a:rPr lang="en-US" dirty="0"/>
              <a:t> </a:t>
            </a:r>
            <a:r>
              <a:rPr lang="en-US" dirty="0" smtClean="0"/>
              <a:t>             processors.</a:t>
            </a:r>
          </a:p>
        </p:txBody>
      </p:sp>
      <p:sp>
        <p:nvSpPr>
          <p:cNvPr id="135" name="TextBox 134"/>
          <p:cNvSpPr txBox="1"/>
          <p:nvPr/>
        </p:nvSpPr>
        <p:spPr>
          <a:xfrm>
            <a:off x="280147" y="2381771"/>
            <a:ext cx="9264267" cy="264174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 smtClean="0"/>
              <a:t>In fact, </a:t>
            </a:r>
            <a:r>
              <a:rPr lang="en-US" dirty="0" smtClean="0">
                <a:solidFill>
                  <a:srgbClr val="0070C0"/>
                </a:solidFill>
              </a:rPr>
              <a:t>FB-</a:t>
            </a:r>
            <a:r>
              <a:rPr lang="en-US" dirty="0" err="1" smtClean="0">
                <a:solidFill>
                  <a:srgbClr val="0070C0"/>
                </a:solidFill>
              </a:rPr>
              <a:t>DIMMs</a:t>
            </a:r>
            <a:r>
              <a:rPr lang="en-US" dirty="0" smtClean="0">
                <a:solidFill>
                  <a:srgbClr val="0070C0"/>
                </a:solidFill>
              </a:rPr>
              <a:t> need only a fraction of the lines compared to standard DDR2 DIMMs</a:t>
            </a:r>
            <a:r>
              <a:rPr lang="en-US" dirty="0" smtClean="0"/>
              <a:t>, </a:t>
            </a:r>
          </a:p>
          <a:p>
            <a:r>
              <a:rPr lang="en-US" dirty="0"/>
              <a:t> </a:t>
            </a:r>
            <a:r>
              <a:rPr lang="en-US" dirty="0" smtClean="0"/>
              <a:t>      thus </a:t>
            </a:r>
            <a:r>
              <a:rPr lang="en-US" dirty="0" smtClean="0">
                <a:solidFill>
                  <a:srgbClr val="0070C0"/>
                </a:solidFill>
              </a:rPr>
              <a:t>significantly more memory channels </a:t>
            </a:r>
            <a:r>
              <a:rPr lang="en-US" dirty="0" smtClean="0"/>
              <a:t>(up to 6 channels) may be connected to the </a:t>
            </a:r>
            <a:r>
              <a:rPr lang="en-US" dirty="0" err="1" smtClean="0"/>
              <a:t>MCH</a:t>
            </a:r>
            <a:endParaRPr lang="en-US" dirty="0" smtClean="0"/>
          </a:p>
          <a:p>
            <a:pPr>
              <a:spcAft>
                <a:spcPts val="400"/>
              </a:spcAft>
            </a:pPr>
            <a:r>
              <a:rPr lang="en-US" dirty="0"/>
              <a:t> </a:t>
            </a:r>
            <a:r>
              <a:rPr lang="en-US" dirty="0" smtClean="0"/>
              <a:t>      than in case of high-line-count DDR2 DIMMs.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 smtClean="0"/>
              <a:t>Furthermore, </a:t>
            </a:r>
            <a:r>
              <a:rPr lang="en-US" dirty="0" smtClean="0">
                <a:solidFill>
                  <a:srgbClr val="0070C0"/>
                </a:solidFill>
              </a:rPr>
              <a:t>due to the cascaded interconnection of the FB-DIMMs </a:t>
            </a:r>
            <a:r>
              <a:rPr lang="en-US" dirty="0" smtClean="0"/>
              <a:t>(with repeater</a:t>
            </a:r>
          </a:p>
          <a:p>
            <a:r>
              <a:rPr lang="en-US" dirty="0"/>
              <a:t> </a:t>
            </a:r>
            <a:r>
              <a:rPr lang="en-US" dirty="0" smtClean="0"/>
              <a:t>     functionality), </a:t>
            </a:r>
            <a:r>
              <a:rPr lang="en-US" dirty="0" smtClean="0">
                <a:solidFill>
                  <a:srgbClr val="0070C0"/>
                </a:solidFill>
              </a:rPr>
              <a:t>up to 8 DIMMs may be interconnected to a single DIMM channel </a:t>
            </a:r>
            <a:r>
              <a:rPr lang="en-US" dirty="0" smtClean="0"/>
              <a:t>instead of </a:t>
            </a:r>
          </a:p>
          <a:p>
            <a:pPr>
              <a:spcAft>
                <a:spcPts val="400"/>
              </a:spcAft>
            </a:pPr>
            <a:r>
              <a:rPr lang="en-US" dirty="0"/>
              <a:t> </a:t>
            </a:r>
            <a:r>
              <a:rPr lang="en-US" dirty="0" smtClean="0"/>
              <a:t>     two or three as typical for standard DDR2 memory channels.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 smtClean="0"/>
              <a:t>This results in </a:t>
            </a:r>
            <a:r>
              <a:rPr lang="en-US" dirty="0" smtClean="0">
                <a:solidFill>
                  <a:srgbClr val="FF0000"/>
                </a:solidFill>
              </a:rPr>
              <a:t>considerably higher memory bandwidth and memory size by reduced </a:t>
            </a:r>
          </a:p>
          <a:p>
            <a:pPr>
              <a:spcAft>
                <a:spcPts val="600"/>
              </a:spcAft>
            </a:pPr>
            <a:r>
              <a:rPr lang="en-US" dirty="0">
                <a:solidFill>
                  <a:srgbClr val="FF0000"/>
                </a:solidFill>
              </a:rPr>
              <a:t> </a:t>
            </a:r>
            <a:r>
              <a:rPr lang="en-US" dirty="0" smtClean="0">
                <a:solidFill>
                  <a:srgbClr val="FF0000"/>
                </a:solidFill>
              </a:rPr>
              <a:t>      mainboard  complexity. 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/>
              <a:t>Based on </a:t>
            </a:r>
            <a:r>
              <a:rPr lang="en-US" dirty="0" smtClean="0"/>
              <a:t>these benefits </a:t>
            </a:r>
            <a:r>
              <a:rPr lang="en-US" dirty="0">
                <a:solidFill>
                  <a:srgbClr val="0070C0"/>
                </a:solidFill>
              </a:rPr>
              <a:t>Intel decided to use </a:t>
            </a:r>
            <a:r>
              <a:rPr lang="en-US" dirty="0" smtClean="0">
                <a:solidFill>
                  <a:srgbClr val="0070C0"/>
                </a:solidFill>
              </a:rPr>
              <a:t>FB-DIMM-667 </a:t>
            </a:r>
            <a:r>
              <a:rPr lang="en-US" dirty="0">
                <a:solidFill>
                  <a:srgbClr val="0070C0"/>
                </a:solidFill>
              </a:rPr>
              <a:t>memory </a:t>
            </a:r>
            <a:r>
              <a:rPr lang="en-US" dirty="0"/>
              <a:t>in their </a:t>
            </a:r>
            <a:r>
              <a:rPr lang="en-US" dirty="0" smtClean="0"/>
              <a:t>server </a:t>
            </a:r>
            <a:r>
              <a:rPr lang="en-US" dirty="0"/>
              <a:t>platforms</a:t>
            </a:r>
            <a:r>
              <a:rPr lang="en-US" dirty="0" smtClean="0"/>
              <a:t>,</a:t>
            </a:r>
          </a:p>
          <a:p>
            <a:r>
              <a:rPr lang="en-US" dirty="0"/>
              <a:t> </a:t>
            </a:r>
            <a:r>
              <a:rPr lang="en-US" dirty="0" smtClean="0"/>
              <a:t>      first in </a:t>
            </a:r>
            <a:r>
              <a:rPr lang="en-US" dirty="0"/>
              <a:t>their </a:t>
            </a:r>
            <a:r>
              <a:rPr lang="en-US" dirty="0" smtClean="0"/>
              <a:t>DP </a:t>
            </a:r>
            <a:r>
              <a:rPr lang="en-US" dirty="0"/>
              <a:t>platforms already in 2006 followed by the </a:t>
            </a:r>
            <a:r>
              <a:rPr lang="en-US" dirty="0" err="1"/>
              <a:t>Caneland</a:t>
            </a:r>
            <a:r>
              <a:rPr lang="en-US" dirty="0"/>
              <a:t> MP platform in 2007, </a:t>
            </a:r>
            <a:endParaRPr lang="en-US" dirty="0" smtClean="0"/>
          </a:p>
          <a:p>
            <a:r>
              <a:rPr lang="en-US" dirty="0"/>
              <a:t> </a:t>
            </a:r>
            <a:r>
              <a:rPr lang="en-US" dirty="0" smtClean="0"/>
              <a:t>      as discussed before.</a:t>
            </a:r>
            <a:endParaRPr lang="en-US" dirty="0"/>
          </a:p>
        </p:txBody>
      </p:sp>
      <p:sp>
        <p:nvSpPr>
          <p:cNvPr id="136" name="TextBox 135"/>
          <p:cNvSpPr txBox="1"/>
          <p:nvPr/>
        </p:nvSpPr>
        <p:spPr>
          <a:xfrm>
            <a:off x="8814338" y="6534345"/>
            <a:ext cx="34817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>
                <a:solidFill>
                  <a:srgbClr val="FF0000"/>
                </a:solidFill>
                <a:latin typeface="+mj-lt"/>
              </a:rPr>
              <a:t>*</a:t>
            </a:r>
          </a:p>
        </p:txBody>
      </p:sp>
    </p:spTree>
    <p:extLst>
      <p:ext uri="{BB962C8B-B14F-4D97-AF65-F5344CB8AC3E}">
        <p14:creationId xmlns:p14="http://schemas.microsoft.com/office/powerpoint/2010/main" val="403239870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3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3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3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3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3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3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3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3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1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1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13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13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13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13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13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13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13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13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13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13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135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135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135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135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135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500" fill="hold"/>
                                        <p:tgtEl>
                                          <p:spTgt spid="135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500" fill="hold"/>
                                        <p:tgtEl>
                                          <p:spTgt spid="135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2" dur="500" fill="hold"/>
                                        <p:tgtEl>
                                          <p:spTgt spid="135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5" dur="500" fill="hold"/>
                                        <p:tgtEl>
                                          <p:spTgt spid="135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6" dur="500" fill="hold"/>
                                        <p:tgtEl>
                                          <p:spTgt spid="135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108" name="Egyenes összekötő 107"/>
          <p:cNvCxnSpPr/>
          <p:nvPr/>
        </p:nvCxnSpPr>
        <p:spPr>
          <a:xfrm rot="16200000" flipV="1">
            <a:off x="5995194" y="2720929"/>
            <a:ext cx="720725" cy="15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Egyenes összekötő 46"/>
          <p:cNvCxnSpPr/>
          <p:nvPr/>
        </p:nvCxnSpPr>
        <p:spPr>
          <a:xfrm rot="16200000" flipV="1">
            <a:off x="6427788" y="3686922"/>
            <a:ext cx="4318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" name="Egyenes összekötő 40"/>
          <p:cNvCxnSpPr/>
          <p:nvPr/>
        </p:nvCxnSpPr>
        <p:spPr>
          <a:xfrm rot="5400000" flipH="1" flipV="1">
            <a:off x="4952206" y="2470104"/>
            <a:ext cx="360363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8" name="Egyenes összekötő 137"/>
          <p:cNvCxnSpPr/>
          <p:nvPr/>
        </p:nvCxnSpPr>
        <p:spPr>
          <a:xfrm rot="5400000" flipH="1" flipV="1">
            <a:off x="578643" y="2470104"/>
            <a:ext cx="360363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9" name="Egyenes összekötő 108"/>
          <p:cNvCxnSpPr/>
          <p:nvPr/>
        </p:nvCxnSpPr>
        <p:spPr>
          <a:xfrm rot="16200000" flipV="1">
            <a:off x="6626225" y="2658222"/>
            <a:ext cx="611188" cy="158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églalap 26"/>
          <p:cNvSpPr>
            <a:spLocks noChangeArrowheads="1"/>
          </p:cNvSpPr>
          <p:nvPr/>
        </p:nvSpPr>
        <p:spPr bwMode="auto">
          <a:xfrm>
            <a:off x="4365625" y="1785097"/>
            <a:ext cx="1079500" cy="576263"/>
          </a:xfrm>
          <a:prstGeom prst="rect">
            <a:avLst/>
          </a:prstGeom>
          <a:solidFill>
            <a:srgbClr val="33CC3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hu-HU" sz="1100" dirty="0">
                <a:solidFill>
                  <a:srgbClr val="FFFFFF"/>
                </a:solidFill>
              </a:rPr>
              <a:t>Core2 (2C/4C)</a:t>
            </a: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hu-HU" sz="1100" dirty="0" err="1">
                <a:solidFill>
                  <a:srgbClr val="FFFFFF"/>
                </a:solidFill>
              </a:rPr>
              <a:t>Penryn</a:t>
            </a:r>
            <a:r>
              <a:rPr lang="hu-HU" sz="1100" dirty="0">
                <a:solidFill>
                  <a:srgbClr val="FFFFFF"/>
                </a:solidFill>
              </a:rPr>
              <a:t> (6C)</a:t>
            </a:r>
          </a:p>
        </p:txBody>
      </p:sp>
      <p:sp>
        <p:nvSpPr>
          <p:cNvPr id="32" name="Téglalap 31"/>
          <p:cNvSpPr>
            <a:spLocks noChangeArrowheads="1"/>
          </p:cNvSpPr>
          <p:nvPr/>
        </p:nvSpPr>
        <p:spPr bwMode="auto">
          <a:xfrm>
            <a:off x="6684963" y="1785097"/>
            <a:ext cx="1079500" cy="576263"/>
          </a:xfrm>
          <a:prstGeom prst="rect">
            <a:avLst/>
          </a:prstGeom>
          <a:solidFill>
            <a:srgbClr val="33CC3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hu-HU" sz="1100" dirty="0">
                <a:solidFill>
                  <a:srgbClr val="FFFFFF"/>
                </a:solidFill>
              </a:rPr>
              <a:t>Core2 (2C/4C)</a:t>
            </a: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hu-HU" sz="1100" dirty="0" err="1">
                <a:solidFill>
                  <a:srgbClr val="FFFFFF"/>
                </a:solidFill>
              </a:rPr>
              <a:t>Penryn</a:t>
            </a:r>
            <a:r>
              <a:rPr lang="hu-HU" sz="1100" dirty="0">
                <a:solidFill>
                  <a:srgbClr val="FFFFFF"/>
                </a:solidFill>
              </a:rPr>
              <a:t> (6C)</a:t>
            </a:r>
          </a:p>
        </p:txBody>
      </p:sp>
      <p:sp>
        <p:nvSpPr>
          <p:cNvPr id="38" name="Téglalap 37"/>
          <p:cNvSpPr>
            <a:spLocks noChangeArrowheads="1"/>
          </p:cNvSpPr>
          <p:nvPr/>
        </p:nvSpPr>
        <p:spPr bwMode="auto">
          <a:xfrm>
            <a:off x="7843838" y="1785097"/>
            <a:ext cx="1079500" cy="576263"/>
          </a:xfrm>
          <a:prstGeom prst="rect">
            <a:avLst/>
          </a:prstGeom>
          <a:solidFill>
            <a:srgbClr val="33CC3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hu-HU" sz="1100" dirty="0">
                <a:solidFill>
                  <a:srgbClr val="FFFFFF"/>
                </a:solidFill>
              </a:rPr>
              <a:t>Core2 (2C/4C)</a:t>
            </a: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hu-HU" sz="1100" dirty="0" err="1">
                <a:solidFill>
                  <a:srgbClr val="FFFFFF"/>
                </a:solidFill>
              </a:rPr>
              <a:t>Penryn</a:t>
            </a:r>
            <a:r>
              <a:rPr lang="hu-HU" sz="1100" dirty="0">
                <a:solidFill>
                  <a:srgbClr val="FFFFFF"/>
                </a:solidFill>
              </a:rPr>
              <a:t> (6C)</a:t>
            </a:r>
          </a:p>
        </p:txBody>
      </p:sp>
      <p:sp>
        <p:nvSpPr>
          <p:cNvPr id="39" name="Téglalap 38"/>
          <p:cNvSpPr>
            <a:spLocks noChangeArrowheads="1"/>
          </p:cNvSpPr>
          <p:nvPr/>
        </p:nvSpPr>
        <p:spPr bwMode="auto">
          <a:xfrm>
            <a:off x="5524500" y="1785097"/>
            <a:ext cx="1079500" cy="576263"/>
          </a:xfrm>
          <a:prstGeom prst="rect">
            <a:avLst/>
          </a:prstGeom>
          <a:solidFill>
            <a:srgbClr val="33CC3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hu-HU" sz="1100" dirty="0">
                <a:solidFill>
                  <a:srgbClr val="FFFFFF"/>
                </a:solidFill>
              </a:rPr>
              <a:t>Core2 (2C/4C)</a:t>
            </a: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hu-HU" sz="1100" dirty="0" err="1">
                <a:solidFill>
                  <a:srgbClr val="FFFFFF"/>
                </a:solidFill>
              </a:rPr>
              <a:t>Penryn</a:t>
            </a:r>
            <a:r>
              <a:rPr lang="hu-HU" sz="1100" dirty="0">
                <a:solidFill>
                  <a:srgbClr val="FFFFFF"/>
                </a:solidFill>
              </a:rPr>
              <a:t> (6C)</a:t>
            </a:r>
          </a:p>
        </p:txBody>
      </p:sp>
      <p:cxnSp>
        <p:nvCxnSpPr>
          <p:cNvPr id="40" name="Egyenes összekötő 39"/>
          <p:cNvCxnSpPr/>
          <p:nvPr/>
        </p:nvCxnSpPr>
        <p:spPr>
          <a:xfrm flipV="1">
            <a:off x="5132388" y="2650285"/>
            <a:ext cx="1008062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Egyenes összekötő 41"/>
          <p:cNvCxnSpPr/>
          <p:nvPr/>
        </p:nvCxnSpPr>
        <p:spPr>
          <a:xfrm rot="5400000" flipH="1" flipV="1">
            <a:off x="5961062" y="2829673"/>
            <a:ext cx="35877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" name="Egyenes összekötő 43"/>
          <p:cNvCxnSpPr/>
          <p:nvPr/>
        </p:nvCxnSpPr>
        <p:spPr>
          <a:xfrm rot="16200000" flipV="1">
            <a:off x="8012112" y="2505823"/>
            <a:ext cx="28892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5" name="Téglalap 44"/>
          <p:cNvSpPr/>
          <p:nvPr/>
        </p:nvSpPr>
        <p:spPr>
          <a:xfrm>
            <a:off x="5924550" y="2967785"/>
            <a:ext cx="1439863" cy="576262"/>
          </a:xfrm>
          <a:prstGeom prst="rect">
            <a:avLst/>
          </a:prstGeom>
          <a:solidFill>
            <a:schemeClr val="tx2">
              <a:lumMod val="60000"/>
              <a:lumOff val="4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hu-HU" sz="1100" dirty="0">
                <a:solidFill>
                  <a:srgbClr val="FFFFFF"/>
                </a:solidFill>
                <a:latin typeface="Verdana" pitchFamily="34" charset="0"/>
              </a:rPr>
              <a:t>7300</a:t>
            </a:r>
          </a:p>
        </p:txBody>
      </p:sp>
      <p:sp>
        <p:nvSpPr>
          <p:cNvPr id="61" name="Téglalap 60"/>
          <p:cNvSpPr/>
          <p:nvPr/>
        </p:nvSpPr>
        <p:spPr>
          <a:xfrm>
            <a:off x="5922963" y="3907585"/>
            <a:ext cx="1439862" cy="576262"/>
          </a:xfrm>
          <a:prstGeom prst="rect">
            <a:avLst/>
          </a:prstGeom>
          <a:solidFill>
            <a:schemeClr val="accent6">
              <a:lumMod val="7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hu-HU" sz="1100" dirty="0">
                <a:solidFill>
                  <a:srgbClr val="FFFFFF"/>
                </a:solidFill>
                <a:latin typeface="Verdana" pitchFamily="34" charset="0"/>
              </a:rPr>
              <a:t>631xESB/</a:t>
            </a:r>
            <a:br>
              <a:rPr lang="hu-HU" sz="1100" dirty="0">
                <a:solidFill>
                  <a:srgbClr val="FFFFFF"/>
                </a:solidFill>
                <a:latin typeface="Verdana" pitchFamily="34" charset="0"/>
              </a:rPr>
            </a:br>
            <a:r>
              <a:rPr lang="hu-HU" sz="1100" dirty="0">
                <a:solidFill>
                  <a:srgbClr val="FFFFFF"/>
                </a:solidFill>
                <a:latin typeface="Verdana" pitchFamily="34" charset="0"/>
              </a:rPr>
              <a:t>632xESB</a:t>
            </a:r>
          </a:p>
        </p:txBody>
      </p:sp>
      <p:cxnSp>
        <p:nvCxnSpPr>
          <p:cNvPr id="131" name="Egyenes összekötő 130"/>
          <p:cNvCxnSpPr/>
          <p:nvPr/>
        </p:nvCxnSpPr>
        <p:spPr>
          <a:xfrm rot="10800000" flipH="1" flipV="1">
            <a:off x="1216025" y="3471022"/>
            <a:ext cx="350838" cy="0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2" name="Egyenes összekötő 131"/>
          <p:cNvCxnSpPr/>
          <p:nvPr/>
        </p:nvCxnSpPr>
        <p:spPr>
          <a:xfrm rot="10800000" flipH="1" flipV="1">
            <a:off x="1216025" y="3048747"/>
            <a:ext cx="350838" cy="0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7" name="Egyenes összekötő 136"/>
          <p:cNvCxnSpPr/>
          <p:nvPr/>
        </p:nvCxnSpPr>
        <p:spPr>
          <a:xfrm flipV="1">
            <a:off x="758825" y="2650285"/>
            <a:ext cx="100965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9" name="Egyenes összekötő 138"/>
          <p:cNvCxnSpPr/>
          <p:nvPr/>
        </p:nvCxnSpPr>
        <p:spPr>
          <a:xfrm rot="16200000" flipV="1">
            <a:off x="1406525" y="2721723"/>
            <a:ext cx="72072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0" name="Egyenes összekötő 139"/>
          <p:cNvCxnSpPr/>
          <p:nvPr/>
        </p:nvCxnSpPr>
        <p:spPr>
          <a:xfrm rot="16200000" flipV="1">
            <a:off x="2414587" y="2721723"/>
            <a:ext cx="72072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1" name="Egyenes összekötő 140"/>
          <p:cNvCxnSpPr/>
          <p:nvPr/>
        </p:nvCxnSpPr>
        <p:spPr>
          <a:xfrm rot="16200000" flipV="1">
            <a:off x="3638550" y="2505823"/>
            <a:ext cx="28892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2" name="Téglalap 141"/>
          <p:cNvSpPr/>
          <p:nvPr/>
        </p:nvSpPr>
        <p:spPr>
          <a:xfrm>
            <a:off x="1550988" y="2967785"/>
            <a:ext cx="1439862" cy="576262"/>
          </a:xfrm>
          <a:prstGeom prst="rect">
            <a:avLst/>
          </a:prstGeom>
          <a:solidFill>
            <a:schemeClr val="tx2">
              <a:lumMod val="60000"/>
              <a:lumOff val="4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lvl1pPr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>
              <a:defRPr/>
            </a:pPr>
            <a:r>
              <a:rPr lang="hu-HU" altLang="en-US" sz="1100" smtClean="0">
                <a:solidFill>
                  <a:srgbClr val="FFFFFF"/>
                </a:solidFill>
                <a:latin typeface="Verdana" pitchFamily="34" charset="0"/>
              </a:rPr>
              <a:t>8500</a:t>
            </a:r>
            <a:r>
              <a:rPr lang="en-US" altLang="en-US" sz="1100" baseline="30000" smtClean="0">
                <a:solidFill>
                  <a:srgbClr val="FFFFFF"/>
                </a:solidFill>
                <a:latin typeface="Verdana" pitchFamily="34" charset="0"/>
              </a:rPr>
              <a:t>1</a:t>
            </a:r>
            <a:r>
              <a:rPr lang="hu-HU" altLang="en-US" sz="1100" smtClean="0">
                <a:solidFill>
                  <a:srgbClr val="FFFFFF"/>
                </a:solidFill>
                <a:latin typeface="Verdana" pitchFamily="34" charset="0"/>
              </a:rPr>
              <a:t>/8501</a:t>
            </a:r>
          </a:p>
        </p:txBody>
      </p:sp>
      <p:cxnSp>
        <p:nvCxnSpPr>
          <p:cNvPr id="143" name="Egyenes összekötő 142"/>
          <p:cNvCxnSpPr/>
          <p:nvPr/>
        </p:nvCxnSpPr>
        <p:spPr>
          <a:xfrm rot="5400000" flipH="1" flipV="1">
            <a:off x="2089150" y="3725022"/>
            <a:ext cx="363538" cy="158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4" name="Téglalap 143"/>
          <p:cNvSpPr/>
          <p:nvPr/>
        </p:nvSpPr>
        <p:spPr>
          <a:xfrm>
            <a:off x="1550988" y="3907585"/>
            <a:ext cx="1439862" cy="576262"/>
          </a:xfrm>
          <a:prstGeom prst="rect">
            <a:avLst/>
          </a:prstGeom>
          <a:solidFill>
            <a:schemeClr val="accent6">
              <a:lumMod val="7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hu-HU" sz="1100" dirty="0">
                <a:solidFill>
                  <a:srgbClr val="FFFFFF"/>
                </a:solidFill>
                <a:latin typeface="Verdana" pitchFamily="34" charset="0"/>
              </a:rPr>
              <a:t>ICH5</a:t>
            </a:r>
          </a:p>
        </p:txBody>
      </p:sp>
      <p:cxnSp>
        <p:nvCxnSpPr>
          <p:cNvPr id="145" name="Egyenes összekötő 144"/>
          <p:cNvCxnSpPr/>
          <p:nvPr/>
        </p:nvCxnSpPr>
        <p:spPr>
          <a:xfrm>
            <a:off x="2776538" y="2650285"/>
            <a:ext cx="1008062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6" name="Egyenes összekötő 145"/>
          <p:cNvCxnSpPr/>
          <p:nvPr/>
        </p:nvCxnSpPr>
        <p:spPr>
          <a:xfrm rot="10800000" flipH="1">
            <a:off x="198438" y="2967785"/>
            <a:ext cx="647700" cy="0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7" name="Téglalap 146"/>
          <p:cNvSpPr/>
          <p:nvPr/>
        </p:nvSpPr>
        <p:spPr>
          <a:xfrm flipH="1">
            <a:off x="455613" y="2783635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148" name="Téglalap 147"/>
          <p:cNvSpPr/>
          <p:nvPr/>
        </p:nvSpPr>
        <p:spPr>
          <a:xfrm flipH="1">
            <a:off x="368300" y="2783635"/>
            <a:ext cx="46038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149" name="Téglalap 148"/>
          <p:cNvSpPr/>
          <p:nvPr/>
        </p:nvSpPr>
        <p:spPr>
          <a:xfrm flipH="1">
            <a:off x="282575" y="2783635"/>
            <a:ext cx="46038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150" name="Téglalap 149"/>
          <p:cNvSpPr/>
          <p:nvPr/>
        </p:nvSpPr>
        <p:spPr>
          <a:xfrm flipH="1">
            <a:off x="198438" y="2783635"/>
            <a:ext cx="46037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cxnSp>
        <p:nvCxnSpPr>
          <p:cNvPr id="151" name="Egyenes összekötő 150"/>
          <p:cNvCxnSpPr/>
          <p:nvPr/>
        </p:nvCxnSpPr>
        <p:spPr>
          <a:xfrm rot="10800000" flipH="1">
            <a:off x="198438" y="3137647"/>
            <a:ext cx="647700" cy="0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2" name="Téglalap 151"/>
          <p:cNvSpPr/>
          <p:nvPr/>
        </p:nvSpPr>
        <p:spPr>
          <a:xfrm flipH="1">
            <a:off x="455613" y="3031285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153" name="Téglalap 152"/>
          <p:cNvSpPr/>
          <p:nvPr/>
        </p:nvSpPr>
        <p:spPr>
          <a:xfrm flipH="1">
            <a:off x="368300" y="3031285"/>
            <a:ext cx="46038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154" name="Téglalap 153"/>
          <p:cNvSpPr/>
          <p:nvPr/>
        </p:nvSpPr>
        <p:spPr>
          <a:xfrm flipH="1">
            <a:off x="282575" y="3031285"/>
            <a:ext cx="46038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155" name="Téglalap 154"/>
          <p:cNvSpPr/>
          <p:nvPr/>
        </p:nvSpPr>
        <p:spPr>
          <a:xfrm flipH="1">
            <a:off x="198438" y="3031285"/>
            <a:ext cx="46037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156" name="Téglalap 155"/>
          <p:cNvSpPr/>
          <p:nvPr/>
        </p:nvSpPr>
        <p:spPr>
          <a:xfrm flipH="1">
            <a:off x="703263" y="2904285"/>
            <a:ext cx="647700" cy="288925"/>
          </a:xfrm>
          <a:prstGeom prst="rect">
            <a:avLst/>
          </a:prstGeom>
          <a:solidFill>
            <a:schemeClr val="tx2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lvl1pPr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>
              <a:defRPr/>
            </a:pPr>
            <a:r>
              <a:rPr lang="hu-HU" altLang="en-US" sz="1100" smtClean="0">
                <a:solidFill>
                  <a:srgbClr val="FFFFFF"/>
                </a:solidFill>
                <a:latin typeface="Verdana" pitchFamily="34" charset="0"/>
              </a:rPr>
              <a:t>XM</a:t>
            </a:r>
            <a:r>
              <a:rPr lang="en-US" altLang="en-US" sz="1100" smtClean="0">
                <a:solidFill>
                  <a:srgbClr val="FFFFFF"/>
                </a:solidFill>
                <a:latin typeface="Verdana" pitchFamily="34" charset="0"/>
              </a:rPr>
              <a:t>B</a:t>
            </a:r>
            <a:endParaRPr lang="hu-HU" altLang="en-US" sz="1100" smtClean="0">
              <a:solidFill>
                <a:srgbClr val="FFFFFF"/>
              </a:solidFill>
              <a:latin typeface="Verdana" pitchFamily="34" charset="0"/>
            </a:endParaRPr>
          </a:p>
        </p:txBody>
      </p:sp>
      <p:cxnSp>
        <p:nvCxnSpPr>
          <p:cNvPr id="157" name="Egyenes összekötő 156"/>
          <p:cNvCxnSpPr/>
          <p:nvPr/>
        </p:nvCxnSpPr>
        <p:spPr>
          <a:xfrm rot="10800000" flipH="1">
            <a:off x="184150" y="3399585"/>
            <a:ext cx="647700" cy="0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8" name="Téglalap 157"/>
          <p:cNvSpPr/>
          <p:nvPr/>
        </p:nvSpPr>
        <p:spPr>
          <a:xfrm flipH="1">
            <a:off x="455613" y="3293222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159" name="Téglalap 158"/>
          <p:cNvSpPr/>
          <p:nvPr/>
        </p:nvSpPr>
        <p:spPr>
          <a:xfrm flipH="1">
            <a:off x="368300" y="3293222"/>
            <a:ext cx="46038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160" name="Téglalap 159"/>
          <p:cNvSpPr/>
          <p:nvPr/>
        </p:nvSpPr>
        <p:spPr>
          <a:xfrm flipH="1">
            <a:off x="282575" y="3293222"/>
            <a:ext cx="46038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161" name="Téglalap 160"/>
          <p:cNvSpPr/>
          <p:nvPr/>
        </p:nvSpPr>
        <p:spPr>
          <a:xfrm flipH="1">
            <a:off x="198438" y="3293222"/>
            <a:ext cx="46037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cxnSp>
        <p:nvCxnSpPr>
          <p:cNvPr id="162" name="Egyenes összekötő 161"/>
          <p:cNvCxnSpPr/>
          <p:nvPr/>
        </p:nvCxnSpPr>
        <p:spPr>
          <a:xfrm rot="10800000" flipH="1">
            <a:off x="198438" y="3572622"/>
            <a:ext cx="647700" cy="0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3" name="Téglalap 162"/>
          <p:cNvSpPr/>
          <p:nvPr/>
        </p:nvSpPr>
        <p:spPr>
          <a:xfrm flipH="1">
            <a:off x="455613" y="3544047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164" name="Téglalap 163"/>
          <p:cNvSpPr/>
          <p:nvPr/>
        </p:nvSpPr>
        <p:spPr>
          <a:xfrm flipH="1">
            <a:off x="368300" y="3544047"/>
            <a:ext cx="46038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165" name="Téglalap 164"/>
          <p:cNvSpPr/>
          <p:nvPr/>
        </p:nvSpPr>
        <p:spPr>
          <a:xfrm flipH="1">
            <a:off x="282575" y="3544047"/>
            <a:ext cx="46038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166" name="Téglalap 165"/>
          <p:cNvSpPr/>
          <p:nvPr/>
        </p:nvSpPr>
        <p:spPr>
          <a:xfrm flipH="1">
            <a:off x="198438" y="3544047"/>
            <a:ext cx="46037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167" name="Téglalap 166"/>
          <p:cNvSpPr/>
          <p:nvPr/>
        </p:nvSpPr>
        <p:spPr>
          <a:xfrm flipH="1">
            <a:off x="703263" y="3328147"/>
            <a:ext cx="647700" cy="287338"/>
          </a:xfrm>
          <a:prstGeom prst="rect">
            <a:avLst/>
          </a:prstGeom>
          <a:solidFill>
            <a:schemeClr val="tx2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lvl1pPr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>
              <a:defRPr/>
            </a:pPr>
            <a:r>
              <a:rPr lang="hu-HU" altLang="en-US" sz="1100" smtClean="0">
                <a:solidFill>
                  <a:srgbClr val="FFFFFF"/>
                </a:solidFill>
                <a:latin typeface="Verdana" pitchFamily="34" charset="0"/>
              </a:rPr>
              <a:t>XM</a:t>
            </a:r>
            <a:r>
              <a:rPr lang="en-US" altLang="en-US" sz="1100" smtClean="0">
                <a:solidFill>
                  <a:srgbClr val="FFFFFF"/>
                </a:solidFill>
                <a:latin typeface="Verdana" pitchFamily="34" charset="0"/>
              </a:rPr>
              <a:t>B</a:t>
            </a:r>
            <a:endParaRPr lang="hu-HU" altLang="en-US" sz="1100" smtClean="0">
              <a:solidFill>
                <a:srgbClr val="FFFFFF"/>
              </a:solidFill>
              <a:latin typeface="Verdana" pitchFamily="34" charset="0"/>
            </a:endParaRPr>
          </a:p>
        </p:txBody>
      </p:sp>
      <p:sp>
        <p:nvSpPr>
          <p:cNvPr id="291914" name="Szövegdoboz 31"/>
          <p:cNvSpPr txBox="1">
            <a:spLocks noChangeArrowheads="1"/>
          </p:cNvSpPr>
          <p:nvPr/>
        </p:nvSpPr>
        <p:spPr bwMode="auto">
          <a:xfrm>
            <a:off x="361950" y="3858372"/>
            <a:ext cx="1157288" cy="428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hu-HU" altLang="en-US" sz="1100">
                <a:solidFill>
                  <a:srgbClr val="000000"/>
                </a:solidFill>
                <a:latin typeface="Verdana" pitchFamily="34" charset="0"/>
              </a:rPr>
              <a:t>DDR</a:t>
            </a:r>
            <a:r>
              <a:rPr lang="en-US" altLang="en-US" sz="1100">
                <a:solidFill>
                  <a:srgbClr val="000000"/>
                </a:solidFill>
                <a:latin typeface="Verdana" pitchFamily="34" charset="0"/>
              </a:rPr>
              <a:t>-266/333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hu-HU" altLang="en-US" sz="1100">
                <a:solidFill>
                  <a:srgbClr val="000000"/>
                </a:solidFill>
                <a:latin typeface="Verdana" pitchFamily="34" charset="0"/>
              </a:rPr>
              <a:t>DDR2</a:t>
            </a:r>
            <a:r>
              <a:rPr lang="en-US" altLang="en-US" sz="1100">
                <a:solidFill>
                  <a:srgbClr val="000000"/>
                </a:solidFill>
                <a:latin typeface="Verdana" pitchFamily="34" charset="0"/>
              </a:rPr>
              <a:t>-400</a:t>
            </a:r>
            <a:endParaRPr lang="hu-HU" altLang="en-US" sz="110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291915" name="Szövegdoboz 70"/>
          <p:cNvSpPr txBox="1">
            <a:spLocks noChangeArrowheads="1"/>
          </p:cNvSpPr>
          <p:nvPr/>
        </p:nvSpPr>
        <p:spPr bwMode="auto">
          <a:xfrm>
            <a:off x="2054225" y="2551860"/>
            <a:ext cx="433388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hu-HU" altLang="en-US" sz="1000">
                <a:solidFill>
                  <a:srgbClr val="000000"/>
                </a:solidFill>
                <a:latin typeface="Verdana" pitchFamily="34" charset="0"/>
              </a:rPr>
              <a:t>FSB</a:t>
            </a:r>
          </a:p>
        </p:txBody>
      </p:sp>
      <p:cxnSp>
        <p:nvCxnSpPr>
          <p:cNvPr id="171" name="Egyenes összekötő 170"/>
          <p:cNvCxnSpPr/>
          <p:nvPr/>
        </p:nvCxnSpPr>
        <p:spPr bwMode="auto">
          <a:xfrm rot="10800000" flipV="1">
            <a:off x="2992438" y="3490072"/>
            <a:ext cx="350837" cy="0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2" name="Egyenes összekötő 171"/>
          <p:cNvCxnSpPr/>
          <p:nvPr/>
        </p:nvCxnSpPr>
        <p:spPr bwMode="auto">
          <a:xfrm rot="10800000" flipV="1">
            <a:off x="2992438" y="3066210"/>
            <a:ext cx="350837" cy="0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3" name="Egyenes összekötő 172"/>
          <p:cNvCxnSpPr/>
          <p:nvPr/>
        </p:nvCxnSpPr>
        <p:spPr bwMode="auto">
          <a:xfrm rot="10800000">
            <a:off x="3711575" y="2985247"/>
            <a:ext cx="647700" cy="0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4" name="Téglalap 173"/>
          <p:cNvSpPr/>
          <p:nvPr/>
        </p:nvSpPr>
        <p:spPr bwMode="auto">
          <a:xfrm>
            <a:off x="4057650" y="2801097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175" name="Téglalap 174"/>
          <p:cNvSpPr/>
          <p:nvPr/>
        </p:nvSpPr>
        <p:spPr bwMode="auto">
          <a:xfrm>
            <a:off x="4143376" y="2801097"/>
            <a:ext cx="46038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176" name="Téglalap 175"/>
          <p:cNvSpPr/>
          <p:nvPr/>
        </p:nvSpPr>
        <p:spPr bwMode="auto">
          <a:xfrm>
            <a:off x="4229101" y="2801097"/>
            <a:ext cx="46038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177" name="Téglalap 176"/>
          <p:cNvSpPr/>
          <p:nvPr/>
        </p:nvSpPr>
        <p:spPr bwMode="auto">
          <a:xfrm>
            <a:off x="4313238" y="2801097"/>
            <a:ext cx="46037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cxnSp>
        <p:nvCxnSpPr>
          <p:cNvPr id="178" name="Egyenes összekötő 177"/>
          <p:cNvCxnSpPr/>
          <p:nvPr/>
        </p:nvCxnSpPr>
        <p:spPr bwMode="auto">
          <a:xfrm rot="10800000">
            <a:off x="3711575" y="3155110"/>
            <a:ext cx="647700" cy="0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9" name="Téglalap 178"/>
          <p:cNvSpPr/>
          <p:nvPr/>
        </p:nvSpPr>
        <p:spPr bwMode="auto">
          <a:xfrm>
            <a:off x="4057650" y="3048747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180" name="Téglalap 179"/>
          <p:cNvSpPr/>
          <p:nvPr/>
        </p:nvSpPr>
        <p:spPr bwMode="auto">
          <a:xfrm>
            <a:off x="4143376" y="3048747"/>
            <a:ext cx="46038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181" name="Téglalap 180"/>
          <p:cNvSpPr/>
          <p:nvPr/>
        </p:nvSpPr>
        <p:spPr bwMode="auto">
          <a:xfrm>
            <a:off x="4229101" y="3048747"/>
            <a:ext cx="46038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182" name="Téglalap 181"/>
          <p:cNvSpPr/>
          <p:nvPr/>
        </p:nvSpPr>
        <p:spPr bwMode="auto">
          <a:xfrm>
            <a:off x="4313238" y="3048747"/>
            <a:ext cx="46037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183" name="Téglalap 182"/>
          <p:cNvSpPr/>
          <p:nvPr/>
        </p:nvSpPr>
        <p:spPr bwMode="auto">
          <a:xfrm>
            <a:off x="3208338" y="2923335"/>
            <a:ext cx="647700" cy="287337"/>
          </a:xfrm>
          <a:prstGeom prst="rect">
            <a:avLst/>
          </a:prstGeom>
          <a:solidFill>
            <a:schemeClr val="tx2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lvl1pPr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>
              <a:defRPr/>
            </a:pPr>
            <a:r>
              <a:rPr lang="hu-HU" altLang="en-US" sz="1100" smtClean="0">
                <a:solidFill>
                  <a:srgbClr val="FFFFFF"/>
                </a:solidFill>
                <a:latin typeface="Verdana" pitchFamily="34" charset="0"/>
              </a:rPr>
              <a:t>XM</a:t>
            </a:r>
            <a:r>
              <a:rPr lang="en-US" altLang="en-US" sz="1100" smtClean="0">
                <a:solidFill>
                  <a:srgbClr val="FFFFFF"/>
                </a:solidFill>
                <a:latin typeface="Verdana" pitchFamily="34" charset="0"/>
              </a:rPr>
              <a:t>B</a:t>
            </a:r>
            <a:endParaRPr lang="hu-HU" altLang="en-US" sz="1100" smtClean="0">
              <a:solidFill>
                <a:srgbClr val="FFFFFF"/>
              </a:solidFill>
              <a:latin typeface="Verdana" pitchFamily="34" charset="0"/>
            </a:endParaRPr>
          </a:p>
        </p:txBody>
      </p:sp>
      <p:cxnSp>
        <p:nvCxnSpPr>
          <p:cNvPr id="184" name="Egyenes összekötő 183"/>
          <p:cNvCxnSpPr/>
          <p:nvPr/>
        </p:nvCxnSpPr>
        <p:spPr bwMode="auto">
          <a:xfrm rot="10800000">
            <a:off x="3727450" y="3417047"/>
            <a:ext cx="647700" cy="0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5" name="Téglalap 184"/>
          <p:cNvSpPr/>
          <p:nvPr/>
        </p:nvSpPr>
        <p:spPr bwMode="auto">
          <a:xfrm>
            <a:off x="4057650" y="3310685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186" name="Téglalap 185"/>
          <p:cNvSpPr/>
          <p:nvPr/>
        </p:nvSpPr>
        <p:spPr bwMode="auto">
          <a:xfrm>
            <a:off x="4143376" y="3310685"/>
            <a:ext cx="46038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187" name="Téglalap 186"/>
          <p:cNvSpPr/>
          <p:nvPr/>
        </p:nvSpPr>
        <p:spPr bwMode="auto">
          <a:xfrm>
            <a:off x="4229101" y="3310685"/>
            <a:ext cx="46038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188" name="Téglalap 187"/>
          <p:cNvSpPr/>
          <p:nvPr/>
        </p:nvSpPr>
        <p:spPr bwMode="auto">
          <a:xfrm>
            <a:off x="4313238" y="3310685"/>
            <a:ext cx="46037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cxnSp>
        <p:nvCxnSpPr>
          <p:cNvPr id="189" name="Egyenes összekötő 188"/>
          <p:cNvCxnSpPr/>
          <p:nvPr/>
        </p:nvCxnSpPr>
        <p:spPr bwMode="auto">
          <a:xfrm rot="10800000">
            <a:off x="3711575" y="3590085"/>
            <a:ext cx="647700" cy="0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0" name="Téglalap 189"/>
          <p:cNvSpPr/>
          <p:nvPr/>
        </p:nvSpPr>
        <p:spPr bwMode="auto">
          <a:xfrm>
            <a:off x="4057650" y="3561510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191" name="Téglalap 190"/>
          <p:cNvSpPr/>
          <p:nvPr/>
        </p:nvSpPr>
        <p:spPr bwMode="auto">
          <a:xfrm>
            <a:off x="4143376" y="3561510"/>
            <a:ext cx="46038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192" name="Téglalap 191"/>
          <p:cNvSpPr/>
          <p:nvPr/>
        </p:nvSpPr>
        <p:spPr bwMode="auto">
          <a:xfrm>
            <a:off x="4229101" y="3561510"/>
            <a:ext cx="46038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193" name="Téglalap 192"/>
          <p:cNvSpPr/>
          <p:nvPr/>
        </p:nvSpPr>
        <p:spPr bwMode="auto">
          <a:xfrm>
            <a:off x="4313238" y="3561510"/>
            <a:ext cx="46037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194" name="Téglalap 193"/>
          <p:cNvSpPr/>
          <p:nvPr/>
        </p:nvSpPr>
        <p:spPr bwMode="auto">
          <a:xfrm>
            <a:off x="3208338" y="3345610"/>
            <a:ext cx="647700" cy="287337"/>
          </a:xfrm>
          <a:prstGeom prst="rect">
            <a:avLst/>
          </a:prstGeom>
          <a:solidFill>
            <a:schemeClr val="tx2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lvl1pPr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>
              <a:defRPr/>
            </a:pPr>
            <a:r>
              <a:rPr lang="hu-HU" altLang="en-US" sz="1100" smtClean="0">
                <a:solidFill>
                  <a:srgbClr val="FFFFFF"/>
                </a:solidFill>
                <a:latin typeface="Verdana" pitchFamily="34" charset="0"/>
              </a:rPr>
              <a:t>XM</a:t>
            </a:r>
            <a:r>
              <a:rPr lang="en-US" altLang="en-US" sz="1100" smtClean="0">
                <a:solidFill>
                  <a:srgbClr val="FFFFFF"/>
                </a:solidFill>
                <a:latin typeface="Verdana" pitchFamily="34" charset="0"/>
              </a:rPr>
              <a:t>B</a:t>
            </a:r>
            <a:endParaRPr lang="hu-HU" altLang="en-US" sz="1100" smtClean="0">
              <a:solidFill>
                <a:srgbClr val="FFFFFF"/>
              </a:solidFill>
              <a:latin typeface="Verdana" pitchFamily="34" charset="0"/>
            </a:endParaRPr>
          </a:p>
        </p:txBody>
      </p:sp>
      <p:sp>
        <p:nvSpPr>
          <p:cNvPr id="291918" name="Szövegdoboz 31"/>
          <p:cNvSpPr txBox="1">
            <a:spLocks noChangeArrowheads="1"/>
          </p:cNvSpPr>
          <p:nvPr/>
        </p:nvSpPr>
        <p:spPr bwMode="auto">
          <a:xfrm>
            <a:off x="6664325" y="3596435"/>
            <a:ext cx="406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hu-HU" altLang="en-US" sz="1000">
                <a:solidFill>
                  <a:srgbClr val="000000"/>
                </a:solidFill>
                <a:latin typeface="Verdana" pitchFamily="34" charset="0"/>
              </a:rPr>
              <a:t>ESI</a:t>
            </a:r>
          </a:p>
        </p:txBody>
      </p:sp>
      <p:sp>
        <p:nvSpPr>
          <p:cNvPr id="291919" name="Szövegdoboz 70"/>
          <p:cNvSpPr txBox="1">
            <a:spLocks noChangeArrowheads="1"/>
          </p:cNvSpPr>
          <p:nvPr/>
        </p:nvSpPr>
        <p:spPr bwMode="auto">
          <a:xfrm>
            <a:off x="6399213" y="2569322"/>
            <a:ext cx="433387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hu-HU" altLang="en-US" sz="1000">
                <a:solidFill>
                  <a:srgbClr val="000000"/>
                </a:solidFill>
                <a:latin typeface="Verdana" pitchFamily="34" charset="0"/>
              </a:rPr>
              <a:t>FSB</a:t>
            </a:r>
          </a:p>
        </p:txBody>
      </p:sp>
      <p:sp>
        <p:nvSpPr>
          <p:cNvPr id="291920" name="AutoShape 106"/>
          <p:cNvSpPr>
            <a:spLocks noChangeArrowheads="1"/>
          </p:cNvSpPr>
          <p:nvPr/>
        </p:nvSpPr>
        <p:spPr bwMode="auto">
          <a:xfrm>
            <a:off x="4818529" y="3245971"/>
            <a:ext cx="431800" cy="88900"/>
          </a:xfrm>
          <a:prstGeom prst="rightArrow">
            <a:avLst>
              <a:gd name="adj1" fmla="val 50000"/>
              <a:gd name="adj2" fmla="val 121429"/>
            </a:avLst>
          </a:prstGeom>
          <a:solidFill>
            <a:srgbClr val="FF0000"/>
          </a:solidFill>
          <a:ln w="19050" algn="ctr">
            <a:solidFill>
              <a:srgbClr val="FF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140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291921" name="Text Box 107"/>
          <p:cNvSpPr txBox="1">
            <a:spLocks noChangeArrowheads="1"/>
          </p:cNvSpPr>
          <p:nvPr/>
        </p:nvSpPr>
        <p:spPr bwMode="auto">
          <a:xfrm>
            <a:off x="2287588" y="3626597"/>
            <a:ext cx="585787" cy="24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000">
                <a:solidFill>
                  <a:srgbClr val="000000"/>
                </a:solidFill>
                <a:latin typeface="Verdana" pitchFamily="34" charset="0"/>
              </a:rPr>
              <a:t>HI 1.5</a:t>
            </a:r>
          </a:p>
        </p:txBody>
      </p:sp>
      <p:sp>
        <p:nvSpPr>
          <p:cNvPr id="291922" name="Szövegdoboz 31"/>
          <p:cNvSpPr txBox="1">
            <a:spLocks noChangeArrowheads="1"/>
          </p:cNvSpPr>
          <p:nvPr/>
        </p:nvSpPr>
        <p:spPr bwMode="auto">
          <a:xfrm>
            <a:off x="3094038" y="3872660"/>
            <a:ext cx="1157287" cy="428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hu-HU" altLang="en-US" sz="1100">
                <a:solidFill>
                  <a:srgbClr val="000000"/>
                </a:solidFill>
                <a:latin typeface="Verdana" pitchFamily="34" charset="0"/>
              </a:rPr>
              <a:t>DDR</a:t>
            </a:r>
            <a:r>
              <a:rPr lang="en-US" altLang="en-US" sz="1100">
                <a:solidFill>
                  <a:srgbClr val="000000"/>
                </a:solidFill>
                <a:latin typeface="Verdana" pitchFamily="34" charset="0"/>
              </a:rPr>
              <a:t>-266/333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hu-HU" altLang="en-US" sz="1100">
                <a:solidFill>
                  <a:srgbClr val="000000"/>
                </a:solidFill>
                <a:latin typeface="Verdana" pitchFamily="34" charset="0"/>
              </a:rPr>
              <a:t>DDR2</a:t>
            </a:r>
            <a:r>
              <a:rPr lang="en-US" altLang="en-US" sz="1100">
                <a:solidFill>
                  <a:srgbClr val="000000"/>
                </a:solidFill>
                <a:latin typeface="Verdana" pitchFamily="34" charset="0"/>
              </a:rPr>
              <a:t>-400</a:t>
            </a:r>
            <a:endParaRPr lang="hu-HU" altLang="en-US" sz="110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291923" name="Szövegdoboz 31"/>
          <p:cNvSpPr txBox="1">
            <a:spLocks noChangeArrowheads="1"/>
          </p:cNvSpPr>
          <p:nvPr/>
        </p:nvSpPr>
        <p:spPr bwMode="auto">
          <a:xfrm>
            <a:off x="7585075" y="3882372"/>
            <a:ext cx="1246188" cy="428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 dirty="0" smtClean="0">
                <a:solidFill>
                  <a:srgbClr val="FF0000"/>
                </a:solidFill>
                <a:latin typeface="Verdana" pitchFamily="34" charset="0"/>
              </a:rPr>
              <a:t>FB-</a:t>
            </a:r>
            <a:r>
              <a:rPr lang="en-US" altLang="en-US" sz="1100" dirty="0" err="1" smtClean="0">
                <a:solidFill>
                  <a:srgbClr val="FF0000"/>
                </a:solidFill>
                <a:latin typeface="Verdana" pitchFamily="34" charset="0"/>
              </a:rPr>
              <a:t>DIMM</a:t>
            </a:r>
            <a:endParaRPr lang="en-US" altLang="en-US" sz="1100" dirty="0">
              <a:solidFill>
                <a:srgbClr val="FF0000"/>
              </a:solidFill>
              <a:latin typeface="Verdana" pitchFamily="34" charset="0"/>
            </a:endParaRP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hu-HU" altLang="en-US" sz="1100" dirty="0">
                <a:solidFill>
                  <a:srgbClr val="000000"/>
                </a:solidFill>
                <a:latin typeface="Verdana" pitchFamily="34" charset="0"/>
              </a:rPr>
              <a:t>DDR</a:t>
            </a:r>
            <a:r>
              <a:rPr lang="en-US" altLang="en-US" sz="1100" dirty="0">
                <a:solidFill>
                  <a:srgbClr val="000000"/>
                </a:solidFill>
                <a:latin typeface="Verdana" pitchFamily="34" charset="0"/>
              </a:rPr>
              <a:t>2-533/667</a:t>
            </a:r>
            <a:endParaRPr lang="hu-HU" altLang="en-US" sz="1100" dirty="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291924" name="Rectangle 110"/>
          <p:cNvSpPr>
            <a:spLocks noChangeArrowheads="1"/>
          </p:cNvSpPr>
          <p:nvPr/>
        </p:nvSpPr>
        <p:spPr bwMode="auto">
          <a:xfrm>
            <a:off x="1824038" y="1270747"/>
            <a:ext cx="12382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000" i="1">
                <a:solidFill>
                  <a:srgbClr val="000000"/>
                </a:solidFill>
                <a:latin typeface="Verdana" pitchFamily="34" charset="0"/>
              </a:rPr>
              <a:t>Xeon 7000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000" i="1">
                <a:solidFill>
                  <a:srgbClr val="000000"/>
                </a:solidFill>
                <a:latin typeface="Verdana" pitchFamily="34" charset="0"/>
              </a:rPr>
              <a:t>(</a:t>
            </a:r>
            <a:r>
              <a:rPr lang="hu-HU" altLang="en-US" sz="1000" i="1">
                <a:solidFill>
                  <a:srgbClr val="000000"/>
                </a:solidFill>
                <a:latin typeface="Verdana" pitchFamily="34" charset="0"/>
              </a:rPr>
              <a:t>Paxville MP</a:t>
            </a:r>
            <a:r>
              <a:rPr lang="en-US" altLang="en-US" sz="1000" i="1">
                <a:solidFill>
                  <a:srgbClr val="000000"/>
                </a:solidFill>
                <a:latin typeface="Verdana" pitchFamily="34" charset="0"/>
              </a:rPr>
              <a:t>) 2x1C </a:t>
            </a:r>
          </a:p>
        </p:txBody>
      </p:sp>
      <p:sp>
        <p:nvSpPr>
          <p:cNvPr id="291925" name="Rectangle 111"/>
          <p:cNvSpPr>
            <a:spLocks noChangeArrowheads="1"/>
          </p:cNvSpPr>
          <p:nvPr/>
        </p:nvSpPr>
        <p:spPr bwMode="auto">
          <a:xfrm>
            <a:off x="3270250" y="1270747"/>
            <a:ext cx="69056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000" i="1">
                <a:solidFill>
                  <a:srgbClr val="000000"/>
                </a:solidFill>
                <a:latin typeface="Verdana" pitchFamily="34" charset="0"/>
              </a:rPr>
              <a:t>Xeon 7100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hu-HU" altLang="en-US" sz="1000" i="1">
                <a:solidFill>
                  <a:srgbClr val="000000"/>
                </a:solidFill>
                <a:latin typeface="Verdana" pitchFamily="34" charset="0"/>
              </a:rPr>
              <a:t>(Tulsa</a:t>
            </a:r>
            <a:r>
              <a:rPr lang="en-US" altLang="en-US" sz="1000" i="1">
                <a:solidFill>
                  <a:srgbClr val="000000"/>
                </a:solidFill>
                <a:latin typeface="Verdana" pitchFamily="34" charset="0"/>
              </a:rPr>
              <a:t>) 2C</a:t>
            </a:r>
          </a:p>
        </p:txBody>
      </p:sp>
      <p:sp>
        <p:nvSpPr>
          <p:cNvPr id="291926" name="Rectangle 112"/>
          <p:cNvSpPr>
            <a:spLocks noChangeArrowheads="1"/>
          </p:cNvSpPr>
          <p:nvPr/>
        </p:nvSpPr>
        <p:spPr bwMode="auto">
          <a:xfrm>
            <a:off x="788988" y="1270747"/>
            <a:ext cx="877887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000" i="1">
                <a:solidFill>
                  <a:srgbClr val="000000"/>
                </a:solidFill>
                <a:latin typeface="Verdana" pitchFamily="34" charset="0"/>
              </a:rPr>
              <a:t>Xeon MP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hu-HU" altLang="en-US" sz="1000" i="1">
                <a:solidFill>
                  <a:srgbClr val="000000"/>
                </a:solidFill>
                <a:latin typeface="Verdana" pitchFamily="34" charset="0"/>
              </a:rPr>
              <a:t>(P</a:t>
            </a:r>
            <a:r>
              <a:rPr lang="en-US" altLang="en-US" sz="1000" i="1">
                <a:solidFill>
                  <a:srgbClr val="000000"/>
                </a:solidFill>
                <a:latin typeface="Verdana" pitchFamily="34" charset="0"/>
              </a:rPr>
              <a:t>otomac)</a:t>
            </a:r>
            <a:r>
              <a:rPr lang="hu-HU" altLang="en-US" sz="1000" i="1">
                <a:solidFill>
                  <a:srgbClr val="000000"/>
                </a:solidFill>
                <a:latin typeface="Verdana" pitchFamily="34" charset="0"/>
              </a:rPr>
              <a:t> </a:t>
            </a:r>
            <a:r>
              <a:rPr lang="en-US" altLang="en-US" sz="1000" i="1">
                <a:solidFill>
                  <a:srgbClr val="000000"/>
                </a:solidFill>
                <a:latin typeface="Verdana" pitchFamily="34" charset="0"/>
              </a:rPr>
              <a:t>1</a:t>
            </a:r>
            <a:r>
              <a:rPr lang="hu-HU" altLang="en-US" sz="1000" i="1">
                <a:solidFill>
                  <a:srgbClr val="000000"/>
                </a:solidFill>
                <a:latin typeface="Verdana" pitchFamily="34" charset="0"/>
              </a:rPr>
              <a:t>C</a:t>
            </a:r>
            <a:endParaRPr lang="en-US" altLang="en-US" sz="1000" i="1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291927" name="Text Box 113"/>
          <p:cNvSpPr txBox="1">
            <a:spLocks noChangeArrowheads="1"/>
          </p:cNvSpPr>
          <p:nvPr/>
        </p:nvSpPr>
        <p:spPr bwMode="auto">
          <a:xfrm>
            <a:off x="1646238" y="1289797"/>
            <a:ext cx="241300" cy="24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000">
                <a:solidFill>
                  <a:srgbClr val="000000"/>
                </a:solidFill>
                <a:latin typeface="Verdana" pitchFamily="34" charset="0"/>
              </a:rPr>
              <a:t>/</a:t>
            </a:r>
          </a:p>
        </p:txBody>
      </p:sp>
      <p:sp>
        <p:nvSpPr>
          <p:cNvPr id="291928" name="Text Box 114"/>
          <p:cNvSpPr txBox="1">
            <a:spLocks noChangeArrowheads="1"/>
          </p:cNvSpPr>
          <p:nvPr/>
        </p:nvSpPr>
        <p:spPr bwMode="auto">
          <a:xfrm>
            <a:off x="3032125" y="1291385"/>
            <a:ext cx="241300" cy="24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000">
                <a:solidFill>
                  <a:srgbClr val="000000"/>
                </a:solidFill>
                <a:latin typeface="Verdana" pitchFamily="34" charset="0"/>
              </a:rPr>
              <a:t>/</a:t>
            </a:r>
          </a:p>
        </p:txBody>
      </p:sp>
      <p:sp>
        <p:nvSpPr>
          <p:cNvPr id="291929" name="Text Box 115"/>
          <p:cNvSpPr txBox="1">
            <a:spLocks noChangeArrowheads="1"/>
          </p:cNvSpPr>
          <p:nvPr/>
        </p:nvSpPr>
        <p:spPr bwMode="auto">
          <a:xfrm>
            <a:off x="718485" y="6375026"/>
            <a:ext cx="7121525" cy="260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100" baseline="30000" dirty="0">
                <a:solidFill>
                  <a:srgbClr val="000000"/>
                </a:solidFill>
                <a:latin typeface="Verdana" pitchFamily="34" charset="0"/>
              </a:rPr>
              <a:t>1</a:t>
            </a:r>
            <a:r>
              <a:rPr lang="en-US" altLang="en-US" sz="1100" dirty="0">
                <a:solidFill>
                  <a:srgbClr val="000000"/>
                </a:solidFill>
                <a:latin typeface="Verdana" pitchFamily="34" charset="0"/>
              </a:rPr>
              <a:t> The E8500 MCH supports an FSB of 667 MT/s and consequently only the SC Xeon MP (Potomac) </a:t>
            </a:r>
          </a:p>
        </p:txBody>
      </p:sp>
      <p:sp>
        <p:nvSpPr>
          <p:cNvPr id="291930" name="Rectangle 116"/>
          <p:cNvSpPr>
            <a:spLocks noChangeArrowheads="1"/>
          </p:cNvSpPr>
          <p:nvPr/>
        </p:nvSpPr>
        <p:spPr bwMode="auto">
          <a:xfrm>
            <a:off x="4641850" y="1269160"/>
            <a:ext cx="1246188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000" i="1">
                <a:solidFill>
                  <a:srgbClr val="000000"/>
                </a:solidFill>
                <a:latin typeface="Verdana" pitchFamily="34" charset="0"/>
              </a:rPr>
              <a:t>Xeon 7200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hu-HU" altLang="en-US" sz="1000" i="1">
                <a:solidFill>
                  <a:srgbClr val="000000"/>
                </a:solidFill>
                <a:latin typeface="Verdana" pitchFamily="34" charset="0"/>
              </a:rPr>
              <a:t>(Tigerton DC)</a:t>
            </a:r>
            <a:r>
              <a:rPr lang="en-US" altLang="en-US" sz="1000" i="1">
                <a:solidFill>
                  <a:srgbClr val="000000"/>
                </a:solidFill>
                <a:latin typeface="Verdana" pitchFamily="34" charset="0"/>
              </a:rPr>
              <a:t> 1x2C</a:t>
            </a:r>
          </a:p>
        </p:txBody>
      </p:sp>
      <p:sp>
        <p:nvSpPr>
          <p:cNvPr id="291931" name="Rectangle 117"/>
          <p:cNvSpPr>
            <a:spLocks noChangeArrowheads="1"/>
          </p:cNvSpPr>
          <p:nvPr/>
        </p:nvSpPr>
        <p:spPr bwMode="auto">
          <a:xfrm>
            <a:off x="6097588" y="1278685"/>
            <a:ext cx="12493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000" i="1">
                <a:solidFill>
                  <a:srgbClr val="000000"/>
                </a:solidFill>
                <a:latin typeface="Verdana" pitchFamily="34" charset="0"/>
              </a:rPr>
              <a:t>Xeon 7300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hu-HU" altLang="en-US" sz="1000" i="1">
                <a:solidFill>
                  <a:srgbClr val="000000"/>
                </a:solidFill>
                <a:latin typeface="Verdana" pitchFamily="34" charset="0"/>
              </a:rPr>
              <a:t>(Tigerton</a:t>
            </a:r>
            <a:r>
              <a:rPr lang="en-US" altLang="en-US" sz="1000" i="1">
                <a:solidFill>
                  <a:srgbClr val="000000"/>
                </a:solidFill>
                <a:latin typeface="Verdana" pitchFamily="34" charset="0"/>
              </a:rPr>
              <a:t> QC) 2x2C</a:t>
            </a:r>
          </a:p>
        </p:txBody>
      </p:sp>
      <p:sp>
        <p:nvSpPr>
          <p:cNvPr id="291932" name="Rectangle 118"/>
          <p:cNvSpPr>
            <a:spLocks noChangeArrowheads="1"/>
          </p:cNvSpPr>
          <p:nvPr/>
        </p:nvSpPr>
        <p:spPr bwMode="auto">
          <a:xfrm>
            <a:off x="7531100" y="1278685"/>
            <a:ext cx="1073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000" i="1">
                <a:solidFill>
                  <a:srgbClr val="000000"/>
                </a:solidFill>
                <a:latin typeface="Verdana" pitchFamily="34" charset="0"/>
              </a:rPr>
              <a:t>Xeon 7400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hu-HU" altLang="en-US" sz="1000" i="1">
                <a:solidFill>
                  <a:srgbClr val="000000"/>
                </a:solidFill>
                <a:latin typeface="Verdana" pitchFamily="34" charset="0"/>
              </a:rPr>
              <a:t>(</a:t>
            </a:r>
            <a:r>
              <a:rPr lang="en-US" altLang="en-US" sz="1000" i="1">
                <a:solidFill>
                  <a:srgbClr val="000000"/>
                </a:solidFill>
                <a:latin typeface="Verdana" pitchFamily="34" charset="0"/>
              </a:rPr>
              <a:t>Dunnington 6C</a:t>
            </a:r>
            <a:r>
              <a:rPr lang="hu-HU" altLang="en-US" sz="1000" i="1">
                <a:solidFill>
                  <a:srgbClr val="000000"/>
                </a:solidFill>
                <a:latin typeface="Verdana" pitchFamily="34" charset="0"/>
              </a:rPr>
              <a:t>)</a:t>
            </a:r>
            <a:endParaRPr lang="en-US" altLang="en-US" sz="1000" i="1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291933" name="Text Box 119"/>
          <p:cNvSpPr txBox="1">
            <a:spLocks noChangeArrowheads="1"/>
          </p:cNvSpPr>
          <p:nvPr/>
        </p:nvSpPr>
        <p:spPr bwMode="auto">
          <a:xfrm>
            <a:off x="5916613" y="1292972"/>
            <a:ext cx="241300" cy="24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000">
                <a:solidFill>
                  <a:srgbClr val="000000"/>
                </a:solidFill>
                <a:latin typeface="Verdana" pitchFamily="34" charset="0"/>
              </a:rPr>
              <a:t>/</a:t>
            </a:r>
          </a:p>
        </p:txBody>
      </p:sp>
      <p:sp>
        <p:nvSpPr>
          <p:cNvPr id="291934" name="Text Box 120"/>
          <p:cNvSpPr txBox="1">
            <a:spLocks noChangeArrowheads="1"/>
          </p:cNvSpPr>
          <p:nvPr/>
        </p:nvSpPr>
        <p:spPr bwMode="auto">
          <a:xfrm>
            <a:off x="7364413" y="1292972"/>
            <a:ext cx="241300" cy="24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000">
                <a:solidFill>
                  <a:srgbClr val="000000"/>
                </a:solidFill>
                <a:latin typeface="Verdana" pitchFamily="34" charset="0"/>
              </a:rPr>
              <a:t>/</a:t>
            </a:r>
          </a:p>
        </p:txBody>
      </p:sp>
      <p:sp>
        <p:nvSpPr>
          <p:cNvPr id="291935" name="Text Box 121"/>
          <p:cNvSpPr txBox="1">
            <a:spLocks noChangeArrowheads="1"/>
          </p:cNvSpPr>
          <p:nvPr/>
        </p:nvSpPr>
        <p:spPr bwMode="auto">
          <a:xfrm>
            <a:off x="360296" y="4833097"/>
            <a:ext cx="3460884" cy="67197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200" dirty="0">
                <a:solidFill>
                  <a:srgbClr val="000000"/>
                </a:solidFill>
                <a:latin typeface="Verdana" pitchFamily="34" charset="0"/>
              </a:rPr>
              <a:t>90 nm Pentium 4 Prescott MP aimed </a:t>
            </a:r>
          </a:p>
          <a:p>
            <a:pPr algn="ctr" eaLnBrk="1" hangingPunct="1">
              <a:spcBef>
                <a:spcPct val="0"/>
              </a:spcBef>
              <a:spcAft>
                <a:spcPts val="200"/>
              </a:spcAft>
              <a:buFontTx/>
              <a:buNone/>
            </a:pPr>
            <a:r>
              <a:rPr lang="en-US" altLang="en-US" sz="1200" dirty="0" err="1">
                <a:solidFill>
                  <a:srgbClr val="000000"/>
                </a:solidFill>
                <a:latin typeface="Verdana" pitchFamily="34" charset="0"/>
              </a:rPr>
              <a:t>Truland</a:t>
            </a:r>
            <a:r>
              <a:rPr lang="en-US" altLang="en-US" sz="1200" dirty="0">
                <a:solidFill>
                  <a:srgbClr val="000000"/>
                </a:solidFill>
                <a:latin typeface="Verdana" pitchFamily="34" charset="0"/>
              </a:rPr>
              <a:t> MP server platform (for up to 2 C</a:t>
            </a:r>
            <a:r>
              <a:rPr lang="en-US" altLang="en-US" sz="1200" dirty="0" smtClean="0">
                <a:solidFill>
                  <a:srgbClr val="000000"/>
                </a:solidFill>
                <a:latin typeface="Verdana" pitchFamily="34" charset="0"/>
              </a:rPr>
              <a:t>)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200" dirty="0" smtClean="0">
                <a:solidFill>
                  <a:srgbClr val="000000"/>
                </a:solidFill>
                <a:latin typeface="Verdana" pitchFamily="34" charset="0"/>
              </a:rPr>
              <a:t>(2006)</a:t>
            </a:r>
            <a:endParaRPr lang="en-US" altLang="en-US" sz="1200" dirty="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291936" name="Text Box 122"/>
          <p:cNvSpPr txBox="1">
            <a:spLocks noChangeArrowheads="1"/>
          </p:cNvSpPr>
          <p:nvPr/>
        </p:nvSpPr>
        <p:spPr bwMode="auto">
          <a:xfrm>
            <a:off x="4586021" y="4834685"/>
            <a:ext cx="3607334" cy="67197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200" dirty="0">
                <a:solidFill>
                  <a:srgbClr val="000000"/>
                </a:solidFill>
                <a:latin typeface="Verdana" pitchFamily="34" charset="0"/>
              </a:rPr>
              <a:t>Core 2 aimed </a:t>
            </a:r>
          </a:p>
          <a:p>
            <a:pPr algn="ctr" eaLnBrk="1" hangingPunct="1">
              <a:spcBef>
                <a:spcPct val="0"/>
              </a:spcBef>
              <a:spcAft>
                <a:spcPts val="200"/>
              </a:spcAft>
              <a:buFontTx/>
              <a:buNone/>
            </a:pPr>
            <a:r>
              <a:rPr lang="en-US" altLang="en-US" sz="1200" dirty="0" err="1">
                <a:solidFill>
                  <a:srgbClr val="000000"/>
                </a:solidFill>
                <a:latin typeface="Verdana" pitchFamily="34" charset="0"/>
              </a:rPr>
              <a:t>Caneland</a:t>
            </a:r>
            <a:r>
              <a:rPr lang="en-US" altLang="en-US" sz="1200" dirty="0">
                <a:solidFill>
                  <a:srgbClr val="000000"/>
                </a:solidFill>
                <a:latin typeface="Verdana" pitchFamily="34" charset="0"/>
              </a:rPr>
              <a:t> MP server platform (for up to 6 C</a:t>
            </a:r>
            <a:r>
              <a:rPr lang="en-US" altLang="en-US" sz="1200" dirty="0" smtClean="0">
                <a:solidFill>
                  <a:srgbClr val="000000"/>
                </a:solidFill>
                <a:latin typeface="Verdana" pitchFamily="34" charset="0"/>
              </a:rPr>
              <a:t>)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200" dirty="0" smtClean="0">
                <a:solidFill>
                  <a:srgbClr val="000000"/>
                </a:solidFill>
                <a:latin typeface="Verdana" pitchFamily="34" charset="0"/>
              </a:rPr>
              <a:t>(2007)</a:t>
            </a:r>
            <a:endParaRPr lang="en-US" altLang="en-US" sz="1200" dirty="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291937" name="Text Box 123"/>
          <p:cNvSpPr txBox="1">
            <a:spLocks noChangeArrowheads="1"/>
          </p:cNvSpPr>
          <p:nvPr/>
        </p:nvSpPr>
        <p:spPr bwMode="auto">
          <a:xfrm>
            <a:off x="4545948" y="5574926"/>
            <a:ext cx="4167187" cy="596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>
                <a:solidFill>
                  <a:srgbClr val="000000"/>
                </a:solidFill>
                <a:latin typeface="Verdana" pitchFamily="34" charset="0"/>
              </a:rPr>
              <a:t>ESI: Enterprise System Interface 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>
                <a:solidFill>
                  <a:srgbClr val="000000"/>
                </a:solidFill>
                <a:latin typeface="Verdana" pitchFamily="34" charset="0"/>
              </a:rPr>
              <a:t>4 PCIe lanes, 0.25 GB/s per lane (like the DMI interface,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>
                <a:solidFill>
                  <a:srgbClr val="000000"/>
                </a:solidFill>
                <a:latin typeface="Verdana" pitchFamily="34" charset="0"/>
              </a:rPr>
              <a:t>providing 1 GB/s transfer rate in each direction)</a:t>
            </a:r>
          </a:p>
        </p:txBody>
      </p:sp>
      <p:sp>
        <p:nvSpPr>
          <p:cNvPr id="291938" name="Text Box 124"/>
          <p:cNvSpPr txBox="1">
            <a:spLocks noChangeArrowheads="1"/>
          </p:cNvSpPr>
          <p:nvPr/>
        </p:nvSpPr>
        <p:spPr bwMode="auto">
          <a:xfrm>
            <a:off x="921685" y="5614614"/>
            <a:ext cx="2411413" cy="5445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lnSpc>
                <a:spcPct val="90000"/>
              </a:lnSpc>
              <a:spcBef>
                <a:spcPct val="0"/>
              </a:spcBef>
              <a:buFontTx/>
              <a:buNone/>
            </a:pPr>
            <a:r>
              <a:rPr lang="en-US" altLang="en-US" sz="1100">
                <a:solidFill>
                  <a:srgbClr val="000000"/>
                </a:solidFill>
                <a:latin typeface="Verdana" pitchFamily="34" charset="0"/>
              </a:rPr>
              <a:t>HI 1.5 (Hub Interface 1.5)</a:t>
            </a:r>
          </a:p>
          <a:p>
            <a:pPr algn="ctr" eaLnBrk="1" hangingPunct="1">
              <a:lnSpc>
                <a:spcPct val="90000"/>
              </a:lnSpc>
              <a:spcBef>
                <a:spcPct val="0"/>
              </a:spcBef>
              <a:buFontTx/>
              <a:buNone/>
            </a:pPr>
            <a:r>
              <a:rPr lang="en-US" altLang="en-US" sz="1100">
                <a:solidFill>
                  <a:srgbClr val="000000"/>
                </a:solidFill>
                <a:latin typeface="Verdana" pitchFamily="34" charset="0"/>
              </a:rPr>
              <a:t>8 bit wide, 66 MHz clock, QDR, </a:t>
            </a:r>
          </a:p>
          <a:p>
            <a:pPr algn="ctr" eaLnBrk="1" hangingPunct="1">
              <a:lnSpc>
                <a:spcPct val="90000"/>
              </a:lnSpc>
              <a:spcBef>
                <a:spcPct val="0"/>
              </a:spcBef>
              <a:buFontTx/>
              <a:buNone/>
            </a:pPr>
            <a:r>
              <a:rPr lang="en-US" altLang="en-US" sz="1100">
                <a:solidFill>
                  <a:srgbClr val="000000"/>
                </a:solidFill>
                <a:latin typeface="Verdana" pitchFamily="34" charset="0"/>
              </a:rPr>
              <a:t>266 MB/s peak transfer rate</a:t>
            </a:r>
          </a:p>
        </p:txBody>
      </p:sp>
      <p:sp>
        <p:nvSpPr>
          <p:cNvPr id="291939" name="Téglalap 132"/>
          <p:cNvSpPr>
            <a:spLocks noChangeArrowheads="1"/>
          </p:cNvSpPr>
          <p:nvPr/>
        </p:nvSpPr>
        <p:spPr bwMode="auto">
          <a:xfrm>
            <a:off x="261938" y="1785097"/>
            <a:ext cx="927100" cy="576263"/>
          </a:xfrm>
          <a:prstGeom prst="rect">
            <a:avLst/>
          </a:prstGeom>
          <a:solidFill>
            <a:srgbClr val="33CC3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hu-HU" altLang="en-US" sz="1100">
                <a:solidFill>
                  <a:srgbClr val="FFFFFF"/>
                </a:solidFill>
                <a:latin typeface="Verdana" pitchFamily="34" charset="0"/>
              </a:rPr>
              <a:t>Pentium</a:t>
            </a:r>
            <a:r>
              <a:rPr lang="en-US" altLang="en-US" sz="1100">
                <a:solidFill>
                  <a:srgbClr val="FFFFFF"/>
                </a:solidFill>
                <a:latin typeface="Verdana" pitchFamily="34" charset="0"/>
              </a:rPr>
              <a:t> </a:t>
            </a:r>
            <a:r>
              <a:rPr lang="hu-HU" altLang="en-US" sz="1100">
                <a:solidFill>
                  <a:srgbClr val="FFFFFF"/>
                </a:solidFill>
                <a:latin typeface="Verdana" pitchFamily="34" charset="0"/>
              </a:rPr>
              <a:t>4</a:t>
            </a:r>
            <a:br>
              <a:rPr lang="hu-HU" altLang="en-US" sz="1100">
                <a:solidFill>
                  <a:srgbClr val="FFFFFF"/>
                </a:solidFill>
                <a:latin typeface="Verdana" pitchFamily="34" charset="0"/>
              </a:rPr>
            </a:br>
            <a:r>
              <a:rPr lang="en-US" altLang="en-US" sz="1100">
                <a:solidFill>
                  <a:srgbClr val="FFFFFF"/>
                </a:solidFill>
                <a:latin typeface="Verdana" pitchFamily="34" charset="0"/>
              </a:rPr>
              <a:t>Xeon MP 1C/</a:t>
            </a:r>
            <a:r>
              <a:rPr lang="hu-HU" altLang="en-US" sz="1100">
                <a:solidFill>
                  <a:srgbClr val="FFFFFF"/>
                </a:solidFill>
                <a:latin typeface="Verdana" pitchFamily="34" charset="0"/>
              </a:rPr>
              <a:t>2</a:t>
            </a:r>
            <a:r>
              <a:rPr lang="en-US" altLang="en-US" sz="1100">
                <a:solidFill>
                  <a:srgbClr val="FFFFFF"/>
                </a:solidFill>
                <a:latin typeface="Verdana" pitchFamily="34" charset="0"/>
              </a:rPr>
              <a:t>x1</a:t>
            </a:r>
            <a:r>
              <a:rPr lang="hu-HU" altLang="en-US" sz="1100">
                <a:solidFill>
                  <a:srgbClr val="FFFFFF"/>
                </a:solidFill>
                <a:latin typeface="Verdana" pitchFamily="34" charset="0"/>
              </a:rPr>
              <a:t>C</a:t>
            </a:r>
          </a:p>
        </p:txBody>
      </p:sp>
      <p:sp>
        <p:nvSpPr>
          <p:cNvPr id="291940" name="Téglalap 132"/>
          <p:cNvSpPr>
            <a:spLocks noChangeArrowheads="1"/>
          </p:cNvSpPr>
          <p:nvPr/>
        </p:nvSpPr>
        <p:spPr bwMode="auto">
          <a:xfrm>
            <a:off x="1266825" y="1786685"/>
            <a:ext cx="927100" cy="576262"/>
          </a:xfrm>
          <a:prstGeom prst="rect">
            <a:avLst/>
          </a:prstGeom>
          <a:solidFill>
            <a:srgbClr val="33CC3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hu-HU" altLang="en-US" sz="1100">
                <a:solidFill>
                  <a:srgbClr val="FFFFFF"/>
                </a:solidFill>
                <a:latin typeface="Verdana" pitchFamily="34" charset="0"/>
              </a:rPr>
              <a:t>Pentium</a:t>
            </a:r>
            <a:r>
              <a:rPr lang="en-US" altLang="en-US" sz="1100">
                <a:solidFill>
                  <a:srgbClr val="FFFFFF"/>
                </a:solidFill>
                <a:latin typeface="Verdana" pitchFamily="34" charset="0"/>
              </a:rPr>
              <a:t> </a:t>
            </a:r>
            <a:r>
              <a:rPr lang="hu-HU" altLang="en-US" sz="1100">
                <a:solidFill>
                  <a:srgbClr val="FFFFFF"/>
                </a:solidFill>
                <a:latin typeface="Verdana" pitchFamily="34" charset="0"/>
              </a:rPr>
              <a:t>4</a:t>
            </a:r>
            <a:br>
              <a:rPr lang="hu-HU" altLang="en-US" sz="1100">
                <a:solidFill>
                  <a:srgbClr val="FFFFFF"/>
                </a:solidFill>
                <a:latin typeface="Verdana" pitchFamily="34" charset="0"/>
              </a:rPr>
            </a:br>
            <a:r>
              <a:rPr lang="en-US" altLang="en-US" sz="1100">
                <a:solidFill>
                  <a:srgbClr val="FFFFFF"/>
                </a:solidFill>
                <a:latin typeface="Verdana" pitchFamily="34" charset="0"/>
              </a:rPr>
              <a:t>Xeon MP 1C/</a:t>
            </a:r>
            <a:r>
              <a:rPr lang="hu-HU" altLang="en-US" sz="1100">
                <a:solidFill>
                  <a:srgbClr val="FFFFFF"/>
                </a:solidFill>
                <a:latin typeface="Verdana" pitchFamily="34" charset="0"/>
              </a:rPr>
              <a:t>2</a:t>
            </a:r>
            <a:r>
              <a:rPr lang="en-US" altLang="en-US" sz="1100">
                <a:solidFill>
                  <a:srgbClr val="FFFFFF"/>
                </a:solidFill>
                <a:latin typeface="Verdana" pitchFamily="34" charset="0"/>
              </a:rPr>
              <a:t>x1</a:t>
            </a:r>
            <a:r>
              <a:rPr lang="hu-HU" altLang="en-US" sz="1100">
                <a:solidFill>
                  <a:srgbClr val="FFFFFF"/>
                </a:solidFill>
                <a:latin typeface="Verdana" pitchFamily="34" charset="0"/>
              </a:rPr>
              <a:t>C</a:t>
            </a:r>
          </a:p>
        </p:txBody>
      </p:sp>
      <p:sp>
        <p:nvSpPr>
          <p:cNvPr id="291941" name="Téglalap 132"/>
          <p:cNvSpPr>
            <a:spLocks noChangeArrowheads="1"/>
          </p:cNvSpPr>
          <p:nvPr/>
        </p:nvSpPr>
        <p:spPr bwMode="auto">
          <a:xfrm>
            <a:off x="2270125" y="1786685"/>
            <a:ext cx="927100" cy="576262"/>
          </a:xfrm>
          <a:prstGeom prst="rect">
            <a:avLst/>
          </a:prstGeom>
          <a:solidFill>
            <a:srgbClr val="33CC3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hu-HU" altLang="en-US" sz="1100">
                <a:solidFill>
                  <a:srgbClr val="FFFFFF"/>
                </a:solidFill>
                <a:latin typeface="Verdana" pitchFamily="34" charset="0"/>
              </a:rPr>
              <a:t>Pentium</a:t>
            </a:r>
            <a:r>
              <a:rPr lang="en-US" altLang="en-US" sz="1100">
                <a:solidFill>
                  <a:srgbClr val="FFFFFF"/>
                </a:solidFill>
                <a:latin typeface="Verdana" pitchFamily="34" charset="0"/>
              </a:rPr>
              <a:t> </a:t>
            </a:r>
            <a:r>
              <a:rPr lang="hu-HU" altLang="en-US" sz="1100">
                <a:solidFill>
                  <a:srgbClr val="FFFFFF"/>
                </a:solidFill>
                <a:latin typeface="Verdana" pitchFamily="34" charset="0"/>
              </a:rPr>
              <a:t>4</a:t>
            </a:r>
            <a:br>
              <a:rPr lang="hu-HU" altLang="en-US" sz="1100">
                <a:solidFill>
                  <a:srgbClr val="FFFFFF"/>
                </a:solidFill>
                <a:latin typeface="Verdana" pitchFamily="34" charset="0"/>
              </a:rPr>
            </a:br>
            <a:r>
              <a:rPr lang="en-US" altLang="en-US" sz="1100">
                <a:solidFill>
                  <a:srgbClr val="FFFFFF"/>
                </a:solidFill>
                <a:latin typeface="Verdana" pitchFamily="34" charset="0"/>
              </a:rPr>
              <a:t>Xeon MP 1C/</a:t>
            </a:r>
            <a:r>
              <a:rPr lang="hu-HU" altLang="en-US" sz="1100">
                <a:solidFill>
                  <a:srgbClr val="FFFFFF"/>
                </a:solidFill>
                <a:latin typeface="Verdana" pitchFamily="34" charset="0"/>
              </a:rPr>
              <a:t>2</a:t>
            </a:r>
            <a:r>
              <a:rPr lang="en-US" altLang="en-US" sz="1100">
                <a:solidFill>
                  <a:srgbClr val="FFFFFF"/>
                </a:solidFill>
                <a:latin typeface="Verdana" pitchFamily="34" charset="0"/>
              </a:rPr>
              <a:t>x1</a:t>
            </a:r>
            <a:r>
              <a:rPr lang="hu-HU" altLang="en-US" sz="1100">
                <a:solidFill>
                  <a:srgbClr val="FFFFFF"/>
                </a:solidFill>
                <a:latin typeface="Verdana" pitchFamily="34" charset="0"/>
              </a:rPr>
              <a:t>C</a:t>
            </a:r>
          </a:p>
        </p:txBody>
      </p:sp>
      <p:sp>
        <p:nvSpPr>
          <p:cNvPr id="291942" name="Téglalap 132"/>
          <p:cNvSpPr>
            <a:spLocks noChangeArrowheads="1"/>
          </p:cNvSpPr>
          <p:nvPr/>
        </p:nvSpPr>
        <p:spPr bwMode="auto">
          <a:xfrm>
            <a:off x="3273425" y="1786685"/>
            <a:ext cx="927100" cy="576262"/>
          </a:xfrm>
          <a:prstGeom prst="rect">
            <a:avLst/>
          </a:prstGeom>
          <a:solidFill>
            <a:srgbClr val="33CC3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hu-HU" altLang="en-US" sz="1100">
                <a:solidFill>
                  <a:srgbClr val="FFFFFF"/>
                </a:solidFill>
                <a:latin typeface="Verdana" pitchFamily="34" charset="0"/>
              </a:rPr>
              <a:t>Pentium</a:t>
            </a:r>
            <a:r>
              <a:rPr lang="en-US" altLang="en-US" sz="1100">
                <a:solidFill>
                  <a:srgbClr val="FFFFFF"/>
                </a:solidFill>
                <a:latin typeface="Verdana" pitchFamily="34" charset="0"/>
              </a:rPr>
              <a:t> </a:t>
            </a:r>
            <a:r>
              <a:rPr lang="hu-HU" altLang="en-US" sz="1100">
                <a:solidFill>
                  <a:srgbClr val="FFFFFF"/>
                </a:solidFill>
                <a:latin typeface="Verdana" pitchFamily="34" charset="0"/>
              </a:rPr>
              <a:t>4</a:t>
            </a:r>
            <a:br>
              <a:rPr lang="hu-HU" altLang="en-US" sz="1100">
                <a:solidFill>
                  <a:srgbClr val="FFFFFF"/>
                </a:solidFill>
                <a:latin typeface="Verdana" pitchFamily="34" charset="0"/>
              </a:rPr>
            </a:br>
            <a:r>
              <a:rPr lang="en-US" altLang="en-US" sz="1100">
                <a:solidFill>
                  <a:srgbClr val="FFFFFF"/>
                </a:solidFill>
                <a:latin typeface="Verdana" pitchFamily="34" charset="0"/>
              </a:rPr>
              <a:t>Xeon MP 1C/</a:t>
            </a:r>
            <a:r>
              <a:rPr lang="hu-HU" altLang="en-US" sz="1100">
                <a:solidFill>
                  <a:srgbClr val="FFFFFF"/>
                </a:solidFill>
                <a:latin typeface="Verdana" pitchFamily="34" charset="0"/>
              </a:rPr>
              <a:t>2</a:t>
            </a:r>
            <a:r>
              <a:rPr lang="en-US" altLang="en-US" sz="1100">
                <a:solidFill>
                  <a:srgbClr val="FFFFFF"/>
                </a:solidFill>
                <a:latin typeface="Verdana" pitchFamily="34" charset="0"/>
              </a:rPr>
              <a:t>x1</a:t>
            </a:r>
            <a:r>
              <a:rPr lang="hu-HU" altLang="en-US" sz="1100">
                <a:solidFill>
                  <a:srgbClr val="FFFFFF"/>
                </a:solidFill>
                <a:latin typeface="Verdana" pitchFamily="34" charset="0"/>
              </a:rPr>
              <a:t>C</a:t>
            </a:r>
          </a:p>
        </p:txBody>
      </p:sp>
      <p:sp>
        <p:nvSpPr>
          <p:cNvPr id="291943" name="Text Box 129"/>
          <p:cNvSpPr txBox="1">
            <a:spLocks noChangeArrowheads="1"/>
          </p:cNvSpPr>
          <p:nvPr/>
        </p:nvSpPr>
        <p:spPr bwMode="auto">
          <a:xfrm>
            <a:off x="77788" y="513809"/>
            <a:ext cx="8894762" cy="52322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b="1" dirty="0" smtClean="0">
                <a:solidFill>
                  <a:srgbClr val="333399"/>
                </a:solidFill>
                <a:latin typeface="Verdana" pitchFamily="34" charset="0"/>
              </a:rPr>
              <a:t>b) Evolution of dual core high-end 4S server platforms to up to 6 core high-end 4S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b="1" dirty="0">
                <a:solidFill>
                  <a:srgbClr val="333399"/>
                </a:solidFill>
                <a:latin typeface="Verdana" pitchFamily="34" charset="0"/>
              </a:rPr>
              <a:t> </a:t>
            </a:r>
            <a:r>
              <a:rPr lang="en-US" altLang="en-US" sz="1400" b="1" dirty="0" smtClean="0">
                <a:solidFill>
                  <a:srgbClr val="333399"/>
                </a:solidFill>
                <a:latin typeface="Verdana" pitchFamily="34" charset="0"/>
              </a:rPr>
              <a:t>     platforms (called </a:t>
            </a:r>
            <a:r>
              <a:rPr lang="en-US" altLang="en-US" sz="1400" b="1" dirty="0" err="1" smtClean="0">
                <a:solidFill>
                  <a:srgbClr val="333399"/>
                </a:solidFill>
                <a:latin typeface="Verdana" pitchFamily="34" charset="0"/>
              </a:rPr>
              <a:t>Caneland</a:t>
            </a:r>
            <a:r>
              <a:rPr lang="en-US" altLang="en-US" sz="1400" b="1" dirty="0" smtClean="0">
                <a:solidFill>
                  <a:srgbClr val="333399"/>
                </a:solidFill>
                <a:latin typeface="Verdana" pitchFamily="34" charset="0"/>
              </a:rPr>
              <a:t> server platform) -2</a:t>
            </a:r>
            <a:endParaRPr lang="en-US" altLang="en-US" sz="1400" b="1" dirty="0">
              <a:solidFill>
                <a:srgbClr val="333399"/>
              </a:solidFill>
              <a:latin typeface="Verdana" pitchFamily="34" charset="0"/>
            </a:endParaRPr>
          </a:p>
        </p:txBody>
      </p:sp>
      <p:sp>
        <p:nvSpPr>
          <p:cNvPr id="291944" name="Oval 130"/>
          <p:cNvSpPr>
            <a:spLocks noChangeArrowheads="1"/>
          </p:cNvSpPr>
          <p:nvPr/>
        </p:nvSpPr>
        <p:spPr bwMode="auto">
          <a:xfrm>
            <a:off x="4864100" y="2426447"/>
            <a:ext cx="3657600" cy="444500"/>
          </a:xfrm>
          <a:prstGeom prst="ellipse">
            <a:avLst/>
          </a:prstGeom>
          <a:noFill/>
          <a:ln w="19050" algn="ctr">
            <a:solidFill>
              <a:srgbClr val="FF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140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291945" name="Oval 131"/>
          <p:cNvSpPr>
            <a:spLocks noChangeArrowheads="1"/>
          </p:cNvSpPr>
          <p:nvPr/>
        </p:nvSpPr>
        <p:spPr bwMode="auto">
          <a:xfrm>
            <a:off x="7010400" y="2679700"/>
            <a:ext cx="2133600" cy="1165225"/>
          </a:xfrm>
          <a:prstGeom prst="ellipse">
            <a:avLst/>
          </a:prstGeom>
          <a:noFill/>
          <a:ln w="19050" algn="ctr">
            <a:solidFill>
              <a:srgbClr val="FF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140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291946" name="Oval 132"/>
          <p:cNvSpPr>
            <a:spLocks noChangeArrowheads="1"/>
          </p:cNvSpPr>
          <p:nvPr/>
        </p:nvSpPr>
        <p:spPr bwMode="auto">
          <a:xfrm>
            <a:off x="6438900" y="3556747"/>
            <a:ext cx="825500" cy="304800"/>
          </a:xfrm>
          <a:prstGeom prst="ellipse">
            <a:avLst/>
          </a:prstGeom>
          <a:noFill/>
          <a:ln w="19050" algn="ctr">
            <a:solidFill>
              <a:srgbClr val="FF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140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133" name="Rectangle 72"/>
          <p:cNvSpPr>
            <a:spLocks noChangeArrowheads="1"/>
          </p:cNvSpPr>
          <p:nvPr/>
        </p:nvSpPr>
        <p:spPr bwMode="auto">
          <a:xfrm>
            <a:off x="0" y="0"/>
            <a:ext cx="9144000" cy="393700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None/>
            </a:pPr>
            <a:r>
              <a:rPr lang="en-US" altLang="en-US" sz="1600" dirty="0">
                <a:solidFill>
                  <a:srgbClr val="FFFFFF"/>
                </a:solidFill>
                <a:latin typeface="Verdana" pitchFamily="34" charset="0"/>
              </a:rPr>
              <a:t>2.3 Overview of the evolution of </a:t>
            </a:r>
            <a:r>
              <a:rPr lang="en-US" altLang="en-US" sz="1600" dirty="0" smtClean="0">
                <a:solidFill>
                  <a:srgbClr val="FFFFFF"/>
                </a:solidFill>
                <a:latin typeface="Verdana" pitchFamily="34" charset="0"/>
              </a:rPr>
              <a:t>high-end </a:t>
            </a:r>
            <a:r>
              <a:rPr lang="en-US" altLang="en-US" sz="1600" dirty="0">
                <a:solidFill>
                  <a:srgbClr val="FFFFFF"/>
                </a:solidFill>
                <a:latin typeface="Verdana" pitchFamily="34" charset="0"/>
              </a:rPr>
              <a:t>server platforms </a:t>
            </a:r>
            <a:r>
              <a:rPr lang="en-US" altLang="en-US" sz="1600" dirty="0" smtClean="0">
                <a:solidFill>
                  <a:srgbClr val="FFFFFF"/>
                </a:solidFill>
                <a:latin typeface="Verdana" pitchFamily="34" charset="0"/>
              </a:rPr>
              <a:t>(5)</a:t>
            </a:r>
            <a:endParaRPr lang="hu-HU" altLang="en-US" sz="1600" dirty="0">
              <a:solidFill>
                <a:srgbClr val="FFFFFF"/>
              </a:solidFill>
              <a:latin typeface="Verdana" pitchFamily="34" charset="0"/>
            </a:endParaRPr>
          </a:p>
        </p:txBody>
      </p:sp>
      <p:grpSp>
        <p:nvGrpSpPr>
          <p:cNvPr id="7" name="Group 6"/>
          <p:cNvGrpSpPr/>
          <p:nvPr/>
        </p:nvGrpSpPr>
        <p:grpSpPr>
          <a:xfrm>
            <a:off x="7340584" y="2777178"/>
            <a:ext cx="1777815" cy="949902"/>
            <a:chOff x="7340584" y="2777178"/>
            <a:chExt cx="1777815" cy="949902"/>
          </a:xfrm>
        </p:grpSpPr>
        <p:sp>
          <p:nvSpPr>
            <p:cNvPr id="291867" name="Szövegdoboz 31"/>
            <p:cNvSpPr txBox="1">
              <a:spLocks noChangeArrowheads="1"/>
            </p:cNvSpPr>
            <p:nvPr/>
          </p:nvSpPr>
          <p:spPr bwMode="auto">
            <a:xfrm>
              <a:off x="8101774" y="2864971"/>
              <a:ext cx="1016625" cy="76944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100" dirty="0" smtClean="0">
                  <a:solidFill>
                    <a:srgbClr val="000000"/>
                  </a:solidFill>
                  <a:latin typeface="Verdana" pitchFamily="34" charset="0"/>
                </a:rPr>
                <a:t>4 channels</a:t>
              </a:r>
            </a:p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hu-HU" altLang="en-US" sz="1100" dirty="0" smtClean="0">
                  <a:solidFill>
                    <a:srgbClr val="000000"/>
                  </a:solidFill>
                  <a:latin typeface="Verdana" pitchFamily="34" charset="0"/>
                </a:rPr>
                <a:t>up </a:t>
              </a:r>
              <a:r>
                <a:rPr lang="hu-HU" altLang="en-US" sz="1100" dirty="0">
                  <a:solidFill>
                    <a:srgbClr val="000000"/>
                  </a:solidFill>
                  <a:latin typeface="Verdana" pitchFamily="34" charset="0"/>
                </a:rPr>
                <a:t>to</a:t>
              </a:r>
              <a:endParaRPr lang="en-US" altLang="en-US" sz="1100" dirty="0">
                <a:solidFill>
                  <a:srgbClr val="000000"/>
                </a:solidFill>
                <a:latin typeface="Verdana" pitchFamily="34" charset="0"/>
              </a:endParaRPr>
            </a:p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hu-HU" altLang="en-US" sz="1100" dirty="0">
                  <a:solidFill>
                    <a:srgbClr val="000000"/>
                  </a:solidFill>
                  <a:latin typeface="Verdana" pitchFamily="34" charset="0"/>
                </a:rPr>
                <a:t> 8 </a:t>
              </a:r>
              <a:r>
                <a:rPr lang="hu-HU" altLang="en-US" sz="1100" dirty="0" smtClean="0">
                  <a:solidFill>
                    <a:srgbClr val="000000"/>
                  </a:solidFill>
                  <a:latin typeface="Verdana" pitchFamily="34" charset="0"/>
                </a:rPr>
                <a:t>DIMMs</a:t>
              </a:r>
              <a:endParaRPr lang="en-US" altLang="en-US" sz="1100" dirty="0" smtClean="0">
                <a:solidFill>
                  <a:srgbClr val="000000"/>
                </a:solidFill>
                <a:latin typeface="Verdana" pitchFamily="34" charset="0"/>
              </a:endParaRPr>
            </a:p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100" dirty="0" smtClean="0">
                  <a:solidFill>
                    <a:srgbClr val="000000"/>
                  </a:solidFill>
                  <a:latin typeface="Verdana" pitchFamily="34" charset="0"/>
                </a:rPr>
                <a:t>per channel</a:t>
              </a:r>
              <a:endParaRPr lang="hu-HU" altLang="en-US" sz="1100" dirty="0">
                <a:solidFill>
                  <a:srgbClr val="000000"/>
                </a:solidFill>
                <a:latin typeface="Verdana" pitchFamily="34" charset="0"/>
              </a:endParaRPr>
            </a:p>
          </p:txBody>
        </p:sp>
        <p:cxnSp>
          <p:nvCxnSpPr>
            <p:cNvPr id="199" name="Egyenes összekötő 200"/>
            <p:cNvCxnSpPr/>
            <p:nvPr/>
          </p:nvCxnSpPr>
          <p:spPr>
            <a:xfrm rot="10800000" flipH="1">
              <a:off x="7640426" y="3618660"/>
              <a:ext cx="215900" cy="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0" name="Egyenes összekötő 201"/>
            <p:cNvCxnSpPr/>
            <p:nvPr/>
          </p:nvCxnSpPr>
          <p:spPr>
            <a:xfrm flipV="1">
              <a:off x="7351501" y="3474197"/>
              <a:ext cx="288925" cy="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4" name="Egyenes összekötő 202"/>
            <p:cNvCxnSpPr/>
            <p:nvPr/>
          </p:nvCxnSpPr>
          <p:spPr>
            <a:xfrm rot="16200000" flipH="1">
              <a:off x="7568194" y="3546429"/>
              <a:ext cx="144463" cy="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5" name="Egyenes összekötő 115"/>
            <p:cNvCxnSpPr/>
            <p:nvPr/>
          </p:nvCxnSpPr>
          <p:spPr>
            <a:xfrm flipH="1">
              <a:off x="7340584" y="3131297"/>
              <a:ext cx="477838" cy="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6" name="Egyenes összekötő 125"/>
            <p:cNvCxnSpPr/>
            <p:nvPr/>
          </p:nvCxnSpPr>
          <p:spPr>
            <a:xfrm rot="10800000">
              <a:off x="7354767" y="3032690"/>
              <a:ext cx="215900" cy="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7" name="Egyenes összekötő 197"/>
            <p:cNvCxnSpPr/>
            <p:nvPr/>
          </p:nvCxnSpPr>
          <p:spPr>
            <a:xfrm rot="5400000">
              <a:off x="7499229" y="2961253"/>
              <a:ext cx="142875" cy="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8" name="Egyenes összekötő 183"/>
            <p:cNvCxnSpPr/>
            <p:nvPr/>
          </p:nvCxnSpPr>
          <p:spPr bwMode="auto">
            <a:xfrm rot="10800000">
              <a:off x="7572536" y="2890072"/>
              <a:ext cx="274320" cy="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09" name="Téglalap 184"/>
            <p:cNvSpPr/>
            <p:nvPr/>
          </p:nvSpPr>
          <p:spPr bwMode="auto">
            <a:xfrm>
              <a:off x="7730677" y="2777178"/>
              <a:ext cx="44450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sp>
          <p:nvSpPr>
            <p:cNvPr id="210" name="Téglalap 185"/>
            <p:cNvSpPr/>
            <p:nvPr/>
          </p:nvSpPr>
          <p:spPr bwMode="auto">
            <a:xfrm>
              <a:off x="7816403" y="2777178"/>
              <a:ext cx="46038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sp>
          <p:nvSpPr>
            <p:cNvPr id="211" name="Rectangle 210"/>
            <p:cNvSpPr/>
            <p:nvPr/>
          </p:nvSpPr>
          <p:spPr bwMode="auto">
            <a:xfrm>
              <a:off x="7730676" y="2862414"/>
              <a:ext cx="36576" cy="45719"/>
            </a:xfrm>
            <a:prstGeom prst="rect">
              <a:avLst/>
            </a:prstGeom>
            <a:solidFill>
              <a:srgbClr val="C00000"/>
            </a:solidFill>
            <a:ln w="15875" cap="flat" cmpd="sng" algn="ctr">
              <a:solidFill>
                <a:srgbClr val="C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4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Verdana" pitchFamily="34" charset="0"/>
                <a:cs typeface="Times New Roman" pitchFamily="18" charset="0"/>
              </a:endParaRPr>
            </a:p>
          </p:txBody>
        </p:sp>
        <p:sp>
          <p:nvSpPr>
            <p:cNvPr id="212" name="Rectangle 211"/>
            <p:cNvSpPr/>
            <p:nvPr/>
          </p:nvSpPr>
          <p:spPr bwMode="auto">
            <a:xfrm>
              <a:off x="7816682" y="2863921"/>
              <a:ext cx="36576" cy="45719"/>
            </a:xfrm>
            <a:prstGeom prst="rect">
              <a:avLst/>
            </a:prstGeom>
            <a:solidFill>
              <a:srgbClr val="C00000"/>
            </a:solidFill>
            <a:ln w="15875" cap="flat" cmpd="sng" algn="ctr">
              <a:solidFill>
                <a:srgbClr val="C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4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Verdana" pitchFamily="34" charset="0"/>
                <a:cs typeface="Times New Roman" pitchFamily="18" charset="0"/>
              </a:endParaRPr>
            </a:p>
          </p:txBody>
        </p:sp>
        <p:cxnSp>
          <p:nvCxnSpPr>
            <p:cNvPr id="213" name="Straight Connector 212"/>
            <p:cNvCxnSpPr/>
            <p:nvPr/>
          </p:nvCxnSpPr>
          <p:spPr bwMode="auto">
            <a:xfrm>
              <a:off x="7876655" y="2885128"/>
              <a:ext cx="137160" cy="0"/>
            </a:xfrm>
            <a:prstGeom prst="line">
              <a:avLst/>
            </a:prstGeom>
            <a:noFill/>
            <a:ln w="3175" cap="flat" cmpd="sng" algn="ctr">
              <a:solidFill>
                <a:schemeClr val="tx1"/>
              </a:solidFill>
              <a:prstDash val="dash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933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sp>
          <p:nvSpPr>
            <p:cNvPr id="214" name="Téglalap 187"/>
            <p:cNvSpPr/>
            <p:nvPr/>
          </p:nvSpPr>
          <p:spPr bwMode="auto">
            <a:xfrm>
              <a:off x="8024169" y="2777178"/>
              <a:ext cx="46037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sp>
          <p:nvSpPr>
            <p:cNvPr id="215" name="Rectangle 214"/>
            <p:cNvSpPr/>
            <p:nvPr/>
          </p:nvSpPr>
          <p:spPr bwMode="auto">
            <a:xfrm>
              <a:off x="8028112" y="2865428"/>
              <a:ext cx="36576" cy="45719"/>
            </a:xfrm>
            <a:prstGeom prst="rect">
              <a:avLst/>
            </a:prstGeom>
            <a:solidFill>
              <a:srgbClr val="C00000"/>
            </a:solidFill>
            <a:ln w="15875" cap="flat" cmpd="sng" algn="ctr">
              <a:solidFill>
                <a:srgbClr val="C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4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Verdana" pitchFamily="34" charset="0"/>
                <a:cs typeface="Times New Roman" pitchFamily="18" charset="0"/>
              </a:endParaRPr>
            </a:p>
          </p:txBody>
        </p:sp>
        <p:pic>
          <p:nvPicPr>
            <p:cNvPr id="216" name="Picture 215"/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7738834" y="3025517"/>
              <a:ext cx="347502" cy="219475"/>
            </a:xfrm>
            <a:prstGeom prst="rect">
              <a:avLst/>
            </a:prstGeom>
          </p:spPr>
        </p:pic>
        <p:cxnSp>
          <p:nvCxnSpPr>
            <p:cNvPr id="217" name="Egyenes összekötő 115"/>
            <p:cNvCxnSpPr/>
            <p:nvPr/>
          </p:nvCxnSpPr>
          <p:spPr>
            <a:xfrm flipH="1">
              <a:off x="7341372" y="3368981"/>
              <a:ext cx="477838" cy="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pic>
          <p:nvPicPr>
            <p:cNvPr id="218" name="Picture 217"/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7739622" y="3263201"/>
              <a:ext cx="347502" cy="219475"/>
            </a:xfrm>
            <a:prstGeom prst="rect">
              <a:avLst/>
            </a:prstGeom>
          </p:spPr>
        </p:pic>
        <p:sp>
          <p:nvSpPr>
            <p:cNvPr id="219" name="Téglalap 184"/>
            <p:cNvSpPr/>
            <p:nvPr/>
          </p:nvSpPr>
          <p:spPr bwMode="auto">
            <a:xfrm>
              <a:off x="7731463" y="3511180"/>
              <a:ext cx="44450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sp>
          <p:nvSpPr>
            <p:cNvPr id="220" name="Téglalap 185"/>
            <p:cNvSpPr/>
            <p:nvPr/>
          </p:nvSpPr>
          <p:spPr bwMode="auto">
            <a:xfrm>
              <a:off x="7817189" y="3511180"/>
              <a:ext cx="46038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sp>
          <p:nvSpPr>
            <p:cNvPr id="221" name="Rectangle 220"/>
            <p:cNvSpPr/>
            <p:nvPr/>
          </p:nvSpPr>
          <p:spPr bwMode="auto">
            <a:xfrm>
              <a:off x="7731462" y="3596416"/>
              <a:ext cx="36576" cy="45719"/>
            </a:xfrm>
            <a:prstGeom prst="rect">
              <a:avLst/>
            </a:prstGeom>
            <a:solidFill>
              <a:srgbClr val="C00000"/>
            </a:solidFill>
            <a:ln w="15875" cap="flat" cmpd="sng" algn="ctr">
              <a:solidFill>
                <a:srgbClr val="C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4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Verdana" pitchFamily="34" charset="0"/>
                <a:cs typeface="Times New Roman" pitchFamily="18" charset="0"/>
              </a:endParaRPr>
            </a:p>
          </p:txBody>
        </p:sp>
        <p:sp>
          <p:nvSpPr>
            <p:cNvPr id="222" name="Rectangle 221"/>
            <p:cNvSpPr/>
            <p:nvPr/>
          </p:nvSpPr>
          <p:spPr bwMode="auto">
            <a:xfrm>
              <a:off x="7817468" y="3597923"/>
              <a:ext cx="36576" cy="45719"/>
            </a:xfrm>
            <a:prstGeom prst="rect">
              <a:avLst/>
            </a:prstGeom>
            <a:solidFill>
              <a:srgbClr val="C00000"/>
            </a:solidFill>
            <a:ln w="15875" cap="flat" cmpd="sng" algn="ctr">
              <a:solidFill>
                <a:srgbClr val="C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4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Verdana" pitchFamily="34" charset="0"/>
                <a:cs typeface="Times New Roman" pitchFamily="18" charset="0"/>
              </a:endParaRPr>
            </a:p>
          </p:txBody>
        </p:sp>
        <p:cxnSp>
          <p:nvCxnSpPr>
            <p:cNvPr id="223" name="Straight Connector 222"/>
            <p:cNvCxnSpPr/>
            <p:nvPr/>
          </p:nvCxnSpPr>
          <p:spPr bwMode="auto">
            <a:xfrm>
              <a:off x="7877441" y="3619130"/>
              <a:ext cx="137160" cy="0"/>
            </a:xfrm>
            <a:prstGeom prst="line">
              <a:avLst/>
            </a:prstGeom>
            <a:noFill/>
            <a:ln w="3175" cap="flat" cmpd="sng" algn="ctr">
              <a:solidFill>
                <a:schemeClr val="tx1"/>
              </a:solidFill>
              <a:prstDash val="dash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933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sp>
          <p:nvSpPr>
            <p:cNvPr id="224" name="Téglalap 187"/>
            <p:cNvSpPr/>
            <p:nvPr/>
          </p:nvSpPr>
          <p:spPr bwMode="auto">
            <a:xfrm>
              <a:off x="8024955" y="3511180"/>
              <a:ext cx="46037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sp>
          <p:nvSpPr>
            <p:cNvPr id="225" name="Rectangle 224"/>
            <p:cNvSpPr/>
            <p:nvPr/>
          </p:nvSpPr>
          <p:spPr bwMode="auto">
            <a:xfrm>
              <a:off x="8028898" y="3599430"/>
              <a:ext cx="36576" cy="45719"/>
            </a:xfrm>
            <a:prstGeom prst="rect">
              <a:avLst/>
            </a:prstGeom>
            <a:solidFill>
              <a:srgbClr val="C00000"/>
            </a:solidFill>
            <a:ln w="15875" cap="flat" cmpd="sng" algn="ctr">
              <a:solidFill>
                <a:srgbClr val="C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4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Verdana" pitchFamily="34" charset="0"/>
                <a:cs typeface="Times New Roman" pitchFamily="18" charset="0"/>
              </a:endParaRPr>
            </a:p>
          </p:txBody>
        </p:sp>
      </p:grpSp>
      <p:sp>
        <p:nvSpPr>
          <p:cNvPr id="130" name="TextBox 129"/>
          <p:cNvSpPr txBox="1"/>
          <p:nvPr/>
        </p:nvSpPr>
        <p:spPr>
          <a:xfrm>
            <a:off x="8814338" y="6534345"/>
            <a:ext cx="34817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>
                <a:solidFill>
                  <a:srgbClr val="FF0000"/>
                </a:solidFill>
                <a:latin typeface="+mj-lt"/>
              </a:rPr>
              <a:t>*</a:t>
            </a:r>
          </a:p>
        </p:txBody>
      </p:sp>
      <p:cxnSp>
        <p:nvCxnSpPr>
          <p:cNvPr id="134" name="Egyenes összekötő 39"/>
          <p:cNvCxnSpPr/>
          <p:nvPr/>
        </p:nvCxnSpPr>
        <p:spPr>
          <a:xfrm flipV="1">
            <a:off x="7153923" y="2654768"/>
            <a:ext cx="1008062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5" name="Egyenes összekötő 41"/>
          <p:cNvCxnSpPr/>
          <p:nvPr/>
        </p:nvCxnSpPr>
        <p:spPr>
          <a:xfrm rot="5400000" flipH="1" flipV="1">
            <a:off x="6974070" y="2820709"/>
            <a:ext cx="35877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17396906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5" name="Rectangle 72"/>
          <p:cNvSpPr>
            <a:spLocks noChangeArrowheads="1"/>
          </p:cNvSpPr>
          <p:nvPr/>
        </p:nvSpPr>
        <p:spPr bwMode="auto">
          <a:xfrm>
            <a:off x="0" y="0"/>
            <a:ext cx="9144000" cy="393700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600" dirty="0">
                <a:solidFill>
                  <a:srgbClr val="FFFFFF"/>
                </a:solidFill>
                <a:latin typeface="Verdana" pitchFamily="34" charset="0"/>
              </a:rPr>
              <a:t>2.3 Overview of the evolution of </a:t>
            </a:r>
            <a:r>
              <a:rPr lang="en-US" altLang="en-US" sz="1600" dirty="0" smtClean="0">
                <a:solidFill>
                  <a:srgbClr val="FFFFFF"/>
                </a:solidFill>
                <a:latin typeface="Verdana" pitchFamily="34" charset="0"/>
              </a:rPr>
              <a:t>high-end </a:t>
            </a:r>
            <a:r>
              <a:rPr lang="en-US" altLang="en-US" sz="1600" dirty="0">
                <a:solidFill>
                  <a:srgbClr val="FFFFFF"/>
                </a:solidFill>
                <a:latin typeface="Verdana" pitchFamily="34" charset="0"/>
              </a:rPr>
              <a:t>server platforms </a:t>
            </a:r>
            <a:r>
              <a:rPr lang="en-US" altLang="en-US" sz="1600" dirty="0" smtClean="0">
                <a:solidFill>
                  <a:srgbClr val="FFFFFF"/>
                </a:solidFill>
                <a:latin typeface="Verdana" pitchFamily="34" charset="0"/>
              </a:rPr>
              <a:t>(6)</a:t>
            </a:r>
            <a:endParaRPr lang="hu-HU" altLang="en-US" sz="1600" dirty="0">
              <a:solidFill>
                <a:srgbClr val="FFFFFF"/>
              </a:solidFill>
              <a:latin typeface="Verdana" pitchFamily="34" charset="0"/>
            </a:endParaRPr>
          </a:p>
        </p:txBody>
      </p:sp>
      <p:sp>
        <p:nvSpPr>
          <p:cNvPr id="197" name="Text Box 177"/>
          <p:cNvSpPr txBox="1">
            <a:spLocks noChangeArrowheads="1"/>
          </p:cNvSpPr>
          <p:nvPr/>
        </p:nvSpPr>
        <p:spPr bwMode="auto">
          <a:xfrm>
            <a:off x="90488" y="515191"/>
            <a:ext cx="8894762" cy="48013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lnSpc>
                <a:spcPct val="90000"/>
              </a:lnSpc>
              <a:spcBef>
                <a:spcPct val="0"/>
              </a:spcBef>
              <a:buFontTx/>
              <a:buNone/>
            </a:pPr>
            <a:r>
              <a:rPr lang="en-US" altLang="en-US" sz="1400" b="1" dirty="0" smtClean="0">
                <a:solidFill>
                  <a:srgbClr val="333399"/>
                </a:solidFill>
                <a:latin typeface="Verdana" pitchFamily="34" charset="0"/>
              </a:rPr>
              <a:t>c) Evolution to the up to 10-core Boxboro-EX 4S/</a:t>
            </a:r>
            <a:r>
              <a:rPr lang="en-US" altLang="en-US" sz="1400" b="1" dirty="0" err="1" smtClean="0">
                <a:solidFill>
                  <a:srgbClr val="333399"/>
                </a:solidFill>
                <a:latin typeface="Verdana" pitchFamily="34" charset="0"/>
              </a:rPr>
              <a:t>8S</a:t>
            </a:r>
            <a:r>
              <a:rPr lang="en-US" altLang="en-US" sz="1400" b="1" dirty="0" smtClean="0">
                <a:solidFill>
                  <a:srgbClr val="333399"/>
                </a:solidFill>
                <a:latin typeface="Verdana" pitchFamily="34" charset="0"/>
              </a:rPr>
              <a:t> high-end server platform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FontTx/>
              <a:buNone/>
            </a:pPr>
            <a:r>
              <a:rPr lang="en-US" altLang="en-US" sz="1400" b="1" dirty="0">
                <a:solidFill>
                  <a:srgbClr val="333399"/>
                </a:solidFill>
                <a:latin typeface="Verdana" pitchFamily="34" charset="0"/>
              </a:rPr>
              <a:t> </a:t>
            </a:r>
            <a:r>
              <a:rPr lang="en-US" altLang="en-US" sz="1400" b="1" dirty="0" smtClean="0">
                <a:solidFill>
                  <a:srgbClr val="333399"/>
                </a:solidFill>
                <a:latin typeface="Verdana" pitchFamily="34" charset="0"/>
              </a:rPr>
              <a:t>     (targeting the Nehalem-EX/</a:t>
            </a:r>
            <a:r>
              <a:rPr lang="en-US" altLang="en-US" sz="1400" b="1" dirty="0" err="1" smtClean="0">
                <a:solidFill>
                  <a:srgbClr val="333399"/>
                </a:solidFill>
                <a:latin typeface="Verdana" pitchFamily="34" charset="0"/>
              </a:rPr>
              <a:t>Westmere</a:t>
            </a:r>
            <a:r>
              <a:rPr lang="en-US" altLang="en-US" sz="1400" b="1" dirty="0" smtClean="0">
                <a:solidFill>
                  <a:srgbClr val="333399"/>
                </a:solidFill>
                <a:latin typeface="Verdana" pitchFamily="34" charset="0"/>
              </a:rPr>
              <a:t>-EX processors) -1</a:t>
            </a:r>
            <a:endParaRPr lang="en-US" altLang="en-US" sz="1400" dirty="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198" name="TextBox 197"/>
          <p:cNvSpPr txBox="1"/>
          <p:nvPr/>
        </p:nvSpPr>
        <p:spPr>
          <a:xfrm>
            <a:off x="347004" y="1116107"/>
            <a:ext cx="8892050" cy="153888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>
                <a:solidFill>
                  <a:srgbClr val="FF0000"/>
                </a:solidFill>
              </a:rPr>
              <a:t>Aims: a) Raising per socket memory bandwidth of the 4S/</a:t>
            </a:r>
            <a:r>
              <a:rPr lang="en-US" dirty="0" err="1" smtClean="0">
                <a:solidFill>
                  <a:srgbClr val="FF0000"/>
                </a:solidFill>
              </a:rPr>
              <a:t>8S</a:t>
            </a:r>
            <a:r>
              <a:rPr lang="en-US" dirty="0" smtClean="0">
                <a:solidFill>
                  <a:srgbClr val="FF0000"/>
                </a:solidFill>
              </a:rPr>
              <a:t> server </a:t>
            </a:r>
            <a:r>
              <a:rPr lang="en-US" dirty="0" smtClean="0">
                <a:solidFill>
                  <a:srgbClr val="0070C0"/>
                </a:solidFill>
              </a:rPr>
              <a:t>by connecting memory  </a:t>
            </a:r>
          </a:p>
          <a:p>
            <a:pPr>
              <a:spcAft>
                <a:spcPts val="600"/>
              </a:spcAft>
            </a:pPr>
            <a:r>
              <a:rPr lang="en-US" dirty="0">
                <a:solidFill>
                  <a:srgbClr val="0070C0"/>
                </a:solidFill>
              </a:rPr>
              <a:t> </a:t>
            </a:r>
            <a:r>
              <a:rPr lang="en-US" dirty="0" smtClean="0">
                <a:solidFill>
                  <a:srgbClr val="0070C0"/>
                </a:solidFill>
              </a:rPr>
              <a:t>              directly to the processors.</a:t>
            </a:r>
          </a:p>
          <a:p>
            <a:pPr>
              <a:spcAft>
                <a:spcPts val="600"/>
              </a:spcAft>
            </a:pPr>
            <a:r>
              <a:rPr lang="en-US" dirty="0"/>
              <a:t> </a:t>
            </a:r>
            <a:r>
              <a:rPr lang="en-US" dirty="0" smtClean="0"/>
              <a:t>        </a:t>
            </a:r>
            <a:r>
              <a:rPr lang="en-US" dirty="0" smtClean="0">
                <a:solidFill>
                  <a:srgbClr val="FF0000"/>
                </a:solidFill>
              </a:rPr>
              <a:t>b) </a:t>
            </a:r>
            <a:r>
              <a:rPr lang="en-US" dirty="0" smtClean="0">
                <a:solidFill>
                  <a:srgbClr val="FF0000"/>
                </a:solidFill>
              </a:rPr>
              <a:t>Making use of higher speed </a:t>
            </a:r>
            <a:r>
              <a:rPr lang="en-US" dirty="0" err="1" smtClean="0">
                <a:solidFill>
                  <a:srgbClr val="FF0000"/>
                </a:solidFill>
              </a:rPr>
              <a:t>DDR3</a:t>
            </a:r>
            <a:r>
              <a:rPr lang="en-US" dirty="0" smtClean="0">
                <a:solidFill>
                  <a:srgbClr val="FF0000"/>
                </a:solidFill>
              </a:rPr>
              <a:t> memory.</a:t>
            </a:r>
          </a:p>
          <a:p>
            <a:r>
              <a:rPr lang="en-US" dirty="0" smtClean="0"/>
              <a:t>             But </a:t>
            </a:r>
            <a:r>
              <a:rPr lang="en-US" dirty="0" smtClean="0">
                <a:solidFill>
                  <a:srgbClr val="0070C0"/>
                </a:solidFill>
              </a:rPr>
              <a:t>memory vendors were reluctant to </a:t>
            </a:r>
            <a:r>
              <a:rPr lang="en-US" dirty="0">
                <a:solidFill>
                  <a:srgbClr val="0070C0"/>
                </a:solidFill>
              </a:rPr>
              <a:t>develop </a:t>
            </a:r>
            <a:r>
              <a:rPr lang="en-US" dirty="0" err="1" smtClean="0">
                <a:solidFill>
                  <a:srgbClr val="0070C0"/>
                </a:solidFill>
              </a:rPr>
              <a:t>DDR3</a:t>
            </a:r>
            <a:r>
              <a:rPr lang="en-US" dirty="0" smtClean="0">
                <a:solidFill>
                  <a:srgbClr val="0070C0"/>
                </a:solidFill>
              </a:rPr>
              <a:t>-based FB-</a:t>
            </a:r>
            <a:r>
              <a:rPr lang="en-US" dirty="0" err="1" smtClean="0">
                <a:solidFill>
                  <a:srgbClr val="0070C0"/>
                </a:solidFill>
              </a:rPr>
              <a:t>DIMMs</a:t>
            </a:r>
            <a:r>
              <a:rPr lang="en-US" dirty="0" smtClean="0">
                <a:solidFill>
                  <a:srgbClr val="0070C0"/>
                </a:solidFill>
              </a:rPr>
              <a:t>, thus </a:t>
            </a:r>
            <a:endParaRPr lang="en-US" dirty="0" smtClean="0">
              <a:solidFill>
                <a:srgbClr val="0070C0"/>
              </a:solidFill>
            </a:endParaRPr>
          </a:p>
          <a:p>
            <a:r>
              <a:rPr lang="en-US" dirty="0">
                <a:solidFill>
                  <a:srgbClr val="0070C0"/>
                </a:solidFill>
              </a:rPr>
              <a:t> </a:t>
            </a:r>
            <a:r>
              <a:rPr lang="en-US" dirty="0" smtClean="0">
                <a:solidFill>
                  <a:srgbClr val="0070C0"/>
                </a:solidFill>
              </a:rPr>
              <a:t>               </a:t>
            </a:r>
            <a:r>
              <a:rPr lang="en-US" dirty="0" smtClean="0">
                <a:solidFill>
                  <a:srgbClr val="0070C0"/>
                </a:solidFill>
              </a:rPr>
              <a:t>Intel </a:t>
            </a:r>
            <a:r>
              <a:rPr lang="en-US" dirty="0" smtClean="0">
                <a:solidFill>
                  <a:srgbClr val="0070C0"/>
                </a:solidFill>
              </a:rPr>
              <a:t>was </a:t>
            </a:r>
            <a:r>
              <a:rPr lang="en-US" dirty="0">
                <a:solidFill>
                  <a:srgbClr val="0070C0"/>
                </a:solidFill>
              </a:rPr>
              <a:t>forced to </a:t>
            </a:r>
            <a:r>
              <a:rPr lang="en-US" dirty="0" smtClean="0">
                <a:solidFill>
                  <a:srgbClr val="0070C0"/>
                </a:solidFill>
              </a:rPr>
              <a:t>come back </a:t>
            </a:r>
            <a:r>
              <a:rPr lang="en-US" dirty="0">
                <a:solidFill>
                  <a:srgbClr val="0070C0"/>
                </a:solidFill>
              </a:rPr>
              <a:t>to custom </a:t>
            </a:r>
            <a:r>
              <a:rPr lang="en-US" dirty="0" err="1">
                <a:solidFill>
                  <a:srgbClr val="0070C0"/>
                </a:solidFill>
              </a:rPr>
              <a:t>DDR3</a:t>
            </a:r>
            <a:r>
              <a:rPr lang="en-US" dirty="0">
                <a:solidFill>
                  <a:srgbClr val="0070C0"/>
                </a:solidFill>
              </a:rPr>
              <a:t> </a:t>
            </a:r>
            <a:r>
              <a:rPr lang="en-US" dirty="0" err="1">
                <a:solidFill>
                  <a:srgbClr val="0070C0"/>
                </a:solidFill>
              </a:rPr>
              <a:t>DIMMs</a:t>
            </a:r>
            <a:r>
              <a:rPr lang="en-US" dirty="0">
                <a:solidFill>
                  <a:srgbClr val="0070C0"/>
                </a:solidFill>
              </a:rPr>
              <a:t> </a:t>
            </a:r>
            <a:r>
              <a:rPr lang="en-US" dirty="0" smtClean="0">
                <a:solidFill>
                  <a:srgbClr val="0070C0"/>
                </a:solidFill>
              </a:rPr>
              <a:t>and on-board </a:t>
            </a:r>
            <a:r>
              <a:rPr lang="en-US" dirty="0" smtClean="0">
                <a:solidFill>
                  <a:srgbClr val="0070C0"/>
                </a:solidFill>
              </a:rPr>
              <a:t>memory </a:t>
            </a:r>
            <a:r>
              <a:rPr lang="en-US" dirty="0" smtClean="0">
                <a:solidFill>
                  <a:srgbClr val="0070C0"/>
                </a:solidFill>
              </a:rPr>
              <a:t>buffers</a:t>
            </a:r>
          </a:p>
          <a:p>
            <a:r>
              <a:rPr lang="en-US" dirty="0">
                <a:solidFill>
                  <a:srgbClr val="0070C0"/>
                </a:solidFill>
              </a:rPr>
              <a:t> </a:t>
            </a:r>
            <a:r>
              <a:rPr lang="en-US" dirty="0" smtClean="0">
                <a:solidFill>
                  <a:srgbClr val="0070C0"/>
                </a:solidFill>
              </a:rPr>
              <a:t>              </a:t>
            </a:r>
            <a:r>
              <a:rPr lang="en-US" dirty="0" smtClean="0">
                <a:solidFill>
                  <a:srgbClr val="0070C0"/>
                </a:solidFill>
              </a:rPr>
              <a:t> </a:t>
            </a:r>
            <a:r>
              <a:rPr lang="en-US" dirty="0" smtClean="0"/>
              <a:t>in </a:t>
            </a:r>
            <a:r>
              <a:rPr lang="en-US" dirty="0"/>
              <a:t>their </a:t>
            </a:r>
            <a:r>
              <a:rPr lang="en-US" dirty="0" smtClean="0"/>
              <a:t>subsequent Boxboro-EX </a:t>
            </a:r>
            <a:r>
              <a:rPr lang="en-US" dirty="0"/>
              <a:t>platform</a:t>
            </a:r>
            <a:r>
              <a:rPr lang="en-US" dirty="0" smtClean="0"/>
              <a:t>.</a:t>
            </a:r>
          </a:p>
        </p:txBody>
      </p:sp>
      <p:sp>
        <p:nvSpPr>
          <p:cNvPr id="27" name="TextBox 26"/>
          <p:cNvSpPr txBox="1"/>
          <p:nvPr/>
        </p:nvSpPr>
        <p:spPr>
          <a:xfrm>
            <a:off x="1477106" y="3437892"/>
            <a:ext cx="6497228" cy="81560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spcAft>
                <a:spcPts val="300"/>
              </a:spcAft>
              <a:buFont typeface="Arial" panose="020B0604020202020204" pitchFamily="34" charset="0"/>
              <a:buChar char="•"/>
            </a:pPr>
            <a:r>
              <a:rPr lang="en-US" dirty="0" smtClean="0"/>
              <a:t>higher dissipation </a:t>
            </a:r>
            <a:r>
              <a:rPr lang="en-US" dirty="0"/>
              <a:t>due to the necessary serial/parallel conversions</a:t>
            </a:r>
            <a:r>
              <a:rPr lang="en-US" dirty="0" smtClean="0"/>
              <a:t>,</a:t>
            </a:r>
          </a:p>
          <a:p>
            <a:pPr marL="285750" indent="-285750">
              <a:spcAft>
                <a:spcPts val="300"/>
              </a:spcAft>
              <a:buFont typeface="Arial" panose="020B0604020202020204" pitchFamily="34" charset="0"/>
              <a:buChar char="•"/>
            </a:pPr>
            <a:r>
              <a:rPr lang="en-US" dirty="0" smtClean="0"/>
              <a:t>longer </a:t>
            </a:r>
            <a:r>
              <a:rPr lang="en-US" dirty="0"/>
              <a:t>access </a:t>
            </a:r>
            <a:r>
              <a:rPr lang="en-US" dirty="0" smtClean="0"/>
              <a:t>times because </a:t>
            </a:r>
            <a:r>
              <a:rPr lang="en-US" dirty="0"/>
              <a:t>of cascading </a:t>
            </a:r>
            <a:r>
              <a:rPr lang="en-US" dirty="0" err="1"/>
              <a:t>DIMMs</a:t>
            </a:r>
            <a:r>
              <a:rPr lang="en-US" dirty="0"/>
              <a:t> and </a:t>
            </a:r>
            <a:endParaRPr lang="en-US" dirty="0" smtClean="0"/>
          </a:p>
          <a:p>
            <a:pPr marL="285750" indent="-285750">
              <a:spcAft>
                <a:spcPts val="300"/>
              </a:spcAft>
              <a:buFont typeface="Arial" panose="020B0604020202020204" pitchFamily="34" charset="0"/>
              <a:buChar char="•"/>
            </a:pPr>
            <a:r>
              <a:rPr lang="en-US" dirty="0" smtClean="0"/>
              <a:t>the resulting </a:t>
            </a:r>
            <a:r>
              <a:rPr lang="en-US" dirty="0"/>
              <a:t>higher price. </a:t>
            </a:r>
          </a:p>
        </p:txBody>
      </p:sp>
      <p:sp>
        <p:nvSpPr>
          <p:cNvPr id="2" name="TextBox 1"/>
          <p:cNvSpPr txBox="1"/>
          <p:nvPr/>
        </p:nvSpPr>
        <p:spPr>
          <a:xfrm>
            <a:off x="1125688" y="2617347"/>
            <a:ext cx="7325210" cy="81560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/>
              <a:t>The </a:t>
            </a:r>
            <a:r>
              <a:rPr lang="en-US" dirty="0"/>
              <a:t>reason for </a:t>
            </a:r>
            <a:r>
              <a:rPr lang="en-US" dirty="0">
                <a:solidFill>
                  <a:srgbClr val="0070C0"/>
                </a:solidFill>
              </a:rPr>
              <a:t>cancellation </a:t>
            </a:r>
            <a:r>
              <a:rPr lang="en-US" dirty="0" err="1">
                <a:solidFill>
                  <a:srgbClr val="0070C0"/>
                </a:solidFill>
              </a:rPr>
              <a:t>DDR3</a:t>
            </a:r>
            <a:r>
              <a:rPr lang="en-US" dirty="0">
                <a:solidFill>
                  <a:srgbClr val="0070C0"/>
                </a:solidFill>
              </a:rPr>
              <a:t>-based FB-</a:t>
            </a:r>
            <a:r>
              <a:rPr lang="en-US" dirty="0" err="1">
                <a:solidFill>
                  <a:srgbClr val="0070C0"/>
                </a:solidFill>
              </a:rPr>
              <a:t>DIMM</a:t>
            </a:r>
            <a:r>
              <a:rPr lang="en-US" dirty="0">
                <a:solidFill>
                  <a:srgbClr val="0070C0"/>
                </a:solidFill>
              </a:rPr>
              <a:t> developments was the small</a:t>
            </a:r>
          </a:p>
          <a:p>
            <a:pPr>
              <a:spcAft>
                <a:spcPts val="600"/>
              </a:spcAft>
            </a:pPr>
            <a:r>
              <a:rPr lang="en-US" dirty="0">
                <a:solidFill>
                  <a:srgbClr val="0070C0"/>
                </a:solidFill>
              </a:rPr>
              <a:t>   </a:t>
            </a:r>
            <a:r>
              <a:rPr lang="en-US" dirty="0" smtClean="0">
                <a:solidFill>
                  <a:srgbClr val="0070C0"/>
                </a:solidFill>
              </a:rPr>
              <a:t>market </a:t>
            </a:r>
            <a:r>
              <a:rPr lang="en-US" dirty="0">
                <a:solidFill>
                  <a:srgbClr val="0070C0"/>
                </a:solidFill>
              </a:rPr>
              <a:t>share achieved by </a:t>
            </a:r>
            <a:r>
              <a:rPr lang="en-US" dirty="0" err="1">
                <a:solidFill>
                  <a:srgbClr val="0070C0"/>
                </a:solidFill>
              </a:rPr>
              <a:t>DDR2-bsed</a:t>
            </a:r>
            <a:r>
              <a:rPr lang="en-US" dirty="0">
                <a:solidFill>
                  <a:srgbClr val="0070C0"/>
                </a:solidFill>
              </a:rPr>
              <a:t> FB-</a:t>
            </a:r>
            <a:r>
              <a:rPr lang="en-US" dirty="0" err="1">
                <a:solidFill>
                  <a:srgbClr val="0070C0"/>
                </a:solidFill>
              </a:rPr>
              <a:t>DIMMs</a:t>
            </a:r>
            <a:r>
              <a:rPr lang="en-US" dirty="0"/>
              <a:t>.</a:t>
            </a:r>
          </a:p>
          <a:p>
            <a:r>
              <a:rPr lang="en-US" dirty="0" smtClean="0"/>
              <a:t>This </a:t>
            </a:r>
            <a:r>
              <a:rPr lang="en-US" dirty="0"/>
              <a:t>was caused by the inherent drawbacks of FB-</a:t>
            </a:r>
            <a:r>
              <a:rPr lang="en-US" dirty="0" err="1"/>
              <a:t>DIMM</a:t>
            </a:r>
            <a:r>
              <a:rPr lang="en-US" dirty="0"/>
              <a:t> memories, such as</a:t>
            </a:r>
          </a:p>
        </p:txBody>
      </p:sp>
    </p:spTree>
    <p:extLst>
      <p:ext uri="{BB962C8B-B14F-4D97-AF65-F5344CB8AC3E}">
        <p14:creationId xmlns:p14="http://schemas.microsoft.com/office/powerpoint/2010/main" val="8045338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9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9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9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9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9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9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19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19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9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9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198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198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7" grpId="0"/>
      <p:bldP spid="2" grpId="0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088" name="Rectangle 11"/>
          <p:cNvSpPr>
            <a:spLocks noChangeArrowheads="1"/>
          </p:cNvSpPr>
          <p:nvPr/>
        </p:nvSpPr>
        <p:spPr bwMode="auto">
          <a:xfrm>
            <a:off x="323850" y="2102224"/>
            <a:ext cx="8629650" cy="1143000"/>
          </a:xfrm>
          <a:prstGeom prst="rect">
            <a:avLst/>
          </a:prstGeom>
          <a:solidFill>
            <a:srgbClr val="C0C0C0">
              <a:alpha val="30196"/>
            </a:srgb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1400">
              <a:latin typeface="Verdana" pitchFamily="34" charset="0"/>
            </a:endParaRPr>
          </a:p>
        </p:txBody>
      </p:sp>
      <p:sp>
        <p:nvSpPr>
          <p:cNvPr id="46082" name="Text Box 4"/>
          <p:cNvSpPr txBox="1">
            <a:spLocks noChangeArrowheads="1"/>
          </p:cNvSpPr>
          <p:nvPr/>
        </p:nvSpPr>
        <p:spPr bwMode="auto">
          <a:xfrm>
            <a:off x="428625" y="436937"/>
            <a:ext cx="184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hu-HU" altLang="en-US" sz="1400">
              <a:latin typeface="Verdana" pitchFamily="34" charset="0"/>
            </a:endParaRPr>
          </a:p>
        </p:txBody>
      </p:sp>
      <p:sp>
        <p:nvSpPr>
          <p:cNvPr id="46083" name="Text Box 5"/>
          <p:cNvSpPr txBox="1">
            <a:spLocks noChangeArrowheads="1"/>
          </p:cNvSpPr>
          <p:nvPr/>
        </p:nvSpPr>
        <p:spPr bwMode="auto">
          <a:xfrm>
            <a:off x="82550" y="502024"/>
            <a:ext cx="2687638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b="1" dirty="0">
                <a:solidFill>
                  <a:schemeClr val="accent2"/>
                </a:solidFill>
                <a:latin typeface="Verdana" pitchFamily="34" charset="0"/>
              </a:rPr>
              <a:t>1.2 The platform concept</a:t>
            </a:r>
          </a:p>
        </p:txBody>
      </p:sp>
      <p:sp>
        <p:nvSpPr>
          <p:cNvPr id="46084" name="Text Box 7"/>
          <p:cNvSpPr txBox="1">
            <a:spLocks noChangeArrowheads="1"/>
          </p:cNvSpPr>
          <p:nvPr/>
        </p:nvSpPr>
        <p:spPr bwMode="auto">
          <a:xfrm>
            <a:off x="323850" y="922712"/>
            <a:ext cx="8960466" cy="68942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0000">
                    <a:alpha val="36078"/>
                  </a:srgbClr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The notion </a:t>
            </a:r>
            <a:r>
              <a:rPr lang="en-US" altLang="en-US" sz="1400" dirty="0">
                <a:solidFill>
                  <a:srgbClr val="FF0000"/>
                </a:solidFill>
                <a:latin typeface="Verdana" pitchFamily="34" charset="0"/>
              </a:rPr>
              <a:t>platform</a:t>
            </a:r>
            <a:r>
              <a:rPr lang="en-US" altLang="en-US" sz="1400" dirty="0">
                <a:latin typeface="Verdana" pitchFamily="34" charset="0"/>
              </a:rPr>
              <a:t> is </a:t>
            </a:r>
            <a:r>
              <a:rPr lang="en-US" altLang="en-US" sz="1400" dirty="0">
                <a:solidFill>
                  <a:srgbClr val="0070C0"/>
                </a:solidFill>
                <a:latin typeface="Verdana" pitchFamily="34" charset="0"/>
              </a:rPr>
              <a:t>widely used in different segments of the IT industry </a:t>
            </a:r>
            <a:r>
              <a:rPr lang="en-US" altLang="en-US" sz="1400" dirty="0">
                <a:latin typeface="Verdana" pitchFamily="34" charset="0"/>
              </a:rPr>
              <a:t>e.g. by</a:t>
            </a:r>
          </a:p>
          <a:p>
            <a:pPr eaLnBrk="1" hangingPunct="1">
              <a:spcBef>
                <a:spcPct val="0"/>
              </a:spcBef>
              <a:spcAft>
                <a:spcPct val="20000"/>
              </a:spcAft>
              <a:buFontTx/>
              <a:buNone/>
            </a:pPr>
            <a:r>
              <a:rPr lang="en-US" altLang="en-US" sz="1400" dirty="0">
                <a:solidFill>
                  <a:srgbClr val="0000CC"/>
                </a:solidFill>
                <a:latin typeface="Verdana" pitchFamily="34" charset="0"/>
              </a:rPr>
              <a:t>   </a:t>
            </a:r>
            <a:r>
              <a:rPr lang="en-US" altLang="en-US" sz="1400" dirty="0">
                <a:latin typeface="Verdana" pitchFamily="34" charset="0"/>
              </a:rPr>
              <a:t>IC manufacturers, system providers or even by software suppliers </a:t>
            </a:r>
            <a:r>
              <a:rPr lang="en-US" altLang="en-US" sz="1400" dirty="0">
                <a:solidFill>
                  <a:srgbClr val="0070C0"/>
                </a:solidFill>
                <a:latin typeface="Verdana" pitchFamily="34" charset="0"/>
              </a:rPr>
              <a:t>with different interpretations</a:t>
            </a:r>
            <a:r>
              <a:rPr lang="en-US" altLang="en-US" sz="1400" dirty="0" smtClean="0">
                <a:solidFill>
                  <a:srgbClr val="0033CC"/>
                </a:solidFill>
                <a:latin typeface="Verdana" pitchFamily="34" charset="0"/>
              </a:rPr>
              <a:t>.</a:t>
            </a:r>
            <a:endParaRPr lang="en-US" altLang="en-US" sz="1400" dirty="0">
              <a:latin typeface="Verdana" pitchFamily="34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Here we are focusing on the </a:t>
            </a:r>
            <a:r>
              <a:rPr lang="en-US" altLang="en-US" sz="1400" dirty="0">
                <a:solidFill>
                  <a:srgbClr val="0070C0"/>
                </a:solidFill>
                <a:latin typeface="Verdana" pitchFamily="34" charset="0"/>
              </a:rPr>
              <a:t>platform concept as used by system providers</a:t>
            </a:r>
            <a:r>
              <a:rPr lang="en-US" altLang="en-US" sz="1400" dirty="0">
                <a:latin typeface="Verdana" pitchFamily="34" charset="0"/>
              </a:rPr>
              <a:t>, like Intel or AMD.</a:t>
            </a:r>
          </a:p>
        </p:txBody>
      </p:sp>
      <p:sp>
        <p:nvSpPr>
          <p:cNvPr id="46085" name="Text Box 8"/>
          <p:cNvSpPr txBox="1">
            <a:spLocks noChangeArrowheads="1"/>
          </p:cNvSpPr>
          <p:nvPr/>
        </p:nvSpPr>
        <p:spPr bwMode="auto">
          <a:xfrm>
            <a:off x="323850" y="2141912"/>
            <a:ext cx="8519063" cy="21544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0000">
                    <a:alpha val="36078"/>
                  </a:srgbClr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The </a:t>
            </a:r>
            <a:r>
              <a:rPr lang="en-US" altLang="en-US" sz="1400" dirty="0">
                <a:solidFill>
                  <a:srgbClr val="FF0000"/>
                </a:solidFill>
                <a:latin typeface="Verdana" pitchFamily="34" charset="0"/>
              </a:rPr>
              <a:t>platform</a:t>
            </a:r>
            <a:r>
              <a:rPr lang="en-US" altLang="en-US" sz="1400" dirty="0">
                <a:latin typeface="Verdana" pitchFamily="34" charset="0"/>
              </a:rPr>
              <a:t> </a:t>
            </a:r>
            <a:r>
              <a:rPr lang="en-US" altLang="en-US" sz="1400" dirty="0" smtClean="0">
                <a:latin typeface="Verdana" pitchFamily="34" charset="0"/>
              </a:rPr>
              <a:t>is defined by </a:t>
            </a:r>
            <a:r>
              <a:rPr lang="en-US" altLang="en-US" sz="1400" dirty="0">
                <a:latin typeface="Verdana" pitchFamily="34" charset="0"/>
              </a:rPr>
              <a:t>the </a:t>
            </a:r>
            <a:r>
              <a:rPr lang="en-US" altLang="en-US" sz="1400" dirty="0">
                <a:solidFill>
                  <a:srgbClr val="0070C0"/>
                </a:solidFill>
                <a:latin typeface="Verdana" pitchFamily="34" charset="0"/>
              </a:rPr>
              <a:t>main components of the system architecture</a:t>
            </a:r>
            <a:r>
              <a:rPr lang="en-US" altLang="en-US" sz="1400" dirty="0">
                <a:latin typeface="Verdana" pitchFamily="34" charset="0"/>
              </a:rPr>
              <a:t>, being typically</a:t>
            </a:r>
          </a:p>
        </p:txBody>
      </p:sp>
      <p:sp>
        <p:nvSpPr>
          <p:cNvPr id="46086" name="Text Box 9"/>
          <p:cNvSpPr txBox="1">
            <a:spLocks noChangeArrowheads="1"/>
          </p:cNvSpPr>
          <p:nvPr/>
        </p:nvSpPr>
        <p:spPr bwMode="auto">
          <a:xfrm>
            <a:off x="323850" y="1811712"/>
            <a:ext cx="3764107" cy="21544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0000">
                    <a:alpha val="36078"/>
                  </a:srgbClr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solidFill>
                  <a:srgbClr val="FF0000"/>
                </a:solidFill>
                <a:latin typeface="Verdana" pitchFamily="34" charset="0"/>
              </a:rPr>
              <a:t>The platform concept of system providers</a:t>
            </a:r>
          </a:p>
        </p:txBody>
      </p:sp>
      <p:sp>
        <p:nvSpPr>
          <p:cNvPr id="46087" name="Text Box 10"/>
          <p:cNvSpPr txBox="1">
            <a:spLocks noChangeArrowheads="1"/>
          </p:cNvSpPr>
          <p:nvPr/>
        </p:nvSpPr>
        <p:spPr bwMode="auto">
          <a:xfrm>
            <a:off x="641350" y="2133974"/>
            <a:ext cx="0" cy="2127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0000">
                    <a:alpha val="36078"/>
                  </a:srgbClr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1400">
              <a:latin typeface="Verdana" pitchFamily="34" charset="0"/>
            </a:endParaRPr>
          </a:p>
        </p:txBody>
      </p:sp>
      <p:sp>
        <p:nvSpPr>
          <p:cNvPr id="46089" name="Text Box 12"/>
          <p:cNvSpPr txBox="1">
            <a:spLocks noChangeArrowheads="1"/>
          </p:cNvSpPr>
          <p:nvPr/>
        </p:nvSpPr>
        <p:spPr bwMode="auto">
          <a:xfrm>
            <a:off x="323850" y="3361112"/>
            <a:ext cx="692947" cy="21544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0000">
                    <a:alpha val="36078"/>
                  </a:srgbClr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solidFill>
                  <a:srgbClr val="FF0000"/>
                </a:solidFill>
                <a:latin typeface="Verdana" pitchFamily="34" charset="0"/>
              </a:rPr>
              <a:t>Remark</a:t>
            </a:r>
          </a:p>
        </p:txBody>
      </p:sp>
      <p:sp>
        <p:nvSpPr>
          <p:cNvPr id="46090" name="Text Box 13"/>
          <p:cNvSpPr txBox="1">
            <a:spLocks noChangeArrowheads="1"/>
          </p:cNvSpPr>
          <p:nvPr/>
        </p:nvSpPr>
        <p:spPr bwMode="auto">
          <a:xfrm>
            <a:off x="323850" y="3589712"/>
            <a:ext cx="7191071" cy="21544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0000">
                    <a:alpha val="36078"/>
                  </a:srgbClr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The designation </a:t>
            </a:r>
            <a:r>
              <a:rPr lang="en-US" altLang="en-US" sz="1400" dirty="0">
                <a:solidFill>
                  <a:srgbClr val="0070C0"/>
                </a:solidFill>
                <a:latin typeface="Verdana" pitchFamily="34" charset="0"/>
              </a:rPr>
              <a:t>platform</a:t>
            </a:r>
            <a:r>
              <a:rPr lang="en-US" altLang="en-US" sz="1400" dirty="0">
                <a:latin typeface="Verdana" pitchFamily="34" charset="0"/>
              </a:rPr>
              <a:t> is often understood as the entire </a:t>
            </a:r>
            <a:r>
              <a:rPr lang="en-US" altLang="en-US" sz="1400" dirty="0">
                <a:solidFill>
                  <a:srgbClr val="0070C0"/>
                </a:solidFill>
                <a:latin typeface="Verdana" pitchFamily="34" charset="0"/>
              </a:rPr>
              <a:t>system architecture</a:t>
            </a:r>
            <a:r>
              <a:rPr lang="en-US" altLang="en-US" sz="1400" dirty="0">
                <a:latin typeface="Verdana" pitchFamily="34" charset="0"/>
              </a:rPr>
              <a:t>.</a:t>
            </a:r>
          </a:p>
        </p:txBody>
      </p:sp>
      <p:sp>
        <p:nvSpPr>
          <p:cNvPr id="46092" name="Rectangle 19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hu-HU" altLang="en-US" sz="1600" dirty="0" smtClean="0"/>
              <a:t>1.</a:t>
            </a:r>
            <a:r>
              <a:rPr lang="en-US" altLang="en-US" sz="1600" dirty="0" smtClean="0"/>
              <a:t>2</a:t>
            </a:r>
            <a:r>
              <a:rPr lang="hu-HU" altLang="en-US" sz="1600" dirty="0" smtClean="0"/>
              <a:t> </a:t>
            </a:r>
            <a:r>
              <a:rPr lang="en-US" altLang="en-US" sz="1600" dirty="0" smtClean="0"/>
              <a:t>The platform concept (1)</a:t>
            </a:r>
            <a:endParaRPr lang="hu-HU" altLang="en-US" sz="1600" dirty="0" smtClean="0"/>
          </a:p>
        </p:txBody>
      </p:sp>
      <p:sp>
        <p:nvSpPr>
          <p:cNvPr id="2" name="TextBox 1"/>
          <p:cNvSpPr txBox="1"/>
          <p:nvPr/>
        </p:nvSpPr>
        <p:spPr>
          <a:xfrm>
            <a:off x="661988" y="2394324"/>
            <a:ext cx="484619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spcAft>
                <a:spcPts val="300"/>
              </a:spcAft>
              <a:buFont typeface="Arial" panose="020B0604020202020204" pitchFamily="34" charset="0"/>
              <a:buChar char="•"/>
            </a:pPr>
            <a:r>
              <a:rPr lang="en-US" altLang="en-US" dirty="0"/>
              <a:t>the </a:t>
            </a:r>
            <a:r>
              <a:rPr lang="en-US" altLang="en-US" dirty="0">
                <a:solidFill>
                  <a:srgbClr val="0070C0"/>
                </a:solidFill>
              </a:rPr>
              <a:t>processor or </a:t>
            </a:r>
            <a:r>
              <a:rPr lang="en-US" altLang="en-US" dirty="0" smtClean="0">
                <a:solidFill>
                  <a:srgbClr val="0070C0"/>
                </a:solidFill>
              </a:rPr>
              <a:t>processors </a:t>
            </a:r>
            <a:r>
              <a:rPr lang="en-US" altLang="en-US" dirty="0" smtClean="0"/>
              <a:t>(in multiprocessors)</a:t>
            </a:r>
            <a:endParaRPr lang="en-US" altLang="en-US" dirty="0"/>
          </a:p>
          <a:p>
            <a:pPr marL="285750" indent="-285750">
              <a:spcAft>
                <a:spcPct val="25000"/>
              </a:spcAft>
              <a:buFont typeface="Arial" panose="020B0604020202020204" pitchFamily="34" charset="0"/>
              <a:buChar char="•"/>
            </a:pPr>
            <a:r>
              <a:rPr lang="en-US" altLang="en-US" dirty="0" smtClean="0"/>
              <a:t>the </a:t>
            </a:r>
            <a:r>
              <a:rPr lang="en-US" altLang="en-US" dirty="0"/>
              <a:t>related </a:t>
            </a:r>
            <a:r>
              <a:rPr lang="en-US" altLang="en-US" dirty="0">
                <a:solidFill>
                  <a:srgbClr val="0070C0"/>
                </a:solidFill>
              </a:rPr>
              <a:t>chipset </a:t>
            </a:r>
            <a:r>
              <a:rPr lang="en-US" altLang="en-US" dirty="0"/>
              <a:t>as well as</a:t>
            </a:r>
          </a:p>
          <a:p>
            <a:pPr marL="285750" indent="-285750">
              <a:buClr>
                <a:schemeClr val="tx1"/>
              </a:buClr>
              <a:buFont typeface="Arial" panose="020B0604020202020204" pitchFamily="34" charset="0"/>
              <a:buChar char="•"/>
            </a:pPr>
            <a:r>
              <a:rPr lang="en-US" altLang="en-US" dirty="0" smtClean="0">
                <a:solidFill>
                  <a:srgbClr val="0070C0"/>
                </a:solidFill>
              </a:rPr>
              <a:t>the interfaces </a:t>
            </a:r>
            <a:r>
              <a:rPr lang="en-US" altLang="en-US" dirty="0"/>
              <a:t>(buses) </a:t>
            </a:r>
            <a:r>
              <a:rPr lang="en-US" altLang="en-US" dirty="0" smtClean="0"/>
              <a:t>interconnecting </a:t>
            </a:r>
            <a:r>
              <a:rPr lang="en-US" altLang="en-US" dirty="0"/>
              <a:t>them</a:t>
            </a:r>
            <a:r>
              <a:rPr lang="en-US" altLang="en-US" dirty="0" smtClean="0"/>
              <a:t>.</a:t>
            </a:r>
            <a:endParaRPr lang="en-US" dirty="0"/>
          </a:p>
        </p:txBody>
      </p:sp>
      <p:sp>
        <p:nvSpPr>
          <p:cNvPr id="13" name="TextBox 12"/>
          <p:cNvSpPr txBox="1"/>
          <p:nvPr/>
        </p:nvSpPr>
        <p:spPr>
          <a:xfrm>
            <a:off x="8814338" y="6534345"/>
            <a:ext cx="34817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>
                <a:solidFill>
                  <a:srgbClr val="FF0000"/>
                </a:solidFill>
                <a:latin typeface="+mj-lt"/>
              </a:rPr>
              <a:t>*</a:t>
            </a:r>
          </a:p>
        </p:txBody>
      </p:sp>
    </p:spTree>
    <p:extLst>
      <p:ext uri="{BB962C8B-B14F-4D97-AF65-F5344CB8AC3E}">
        <p14:creationId xmlns:p14="http://schemas.microsoft.com/office/powerpoint/2010/main" val="356620765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08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608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608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08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4608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4608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08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4608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4608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0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4608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460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460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460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0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460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460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4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31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0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4608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460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0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4608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4608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0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4609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460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6088" grpId="0" animBg="1"/>
      <p:bldP spid="46085" grpId="0"/>
      <p:bldP spid="46086" grpId="0"/>
      <p:bldP spid="46087" grpId="0"/>
      <p:bldP spid="46089" grpId="0"/>
      <p:bldP spid="46090" grpId="0"/>
      <p:bldP spid="2" grpId="0"/>
    </p:bldLst>
  </p:timing>
</p:sld>
</file>

<file path=ppt/slides/slide1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3298" name="Téglalap 3"/>
          <p:cNvSpPr>
            <a:spLocks noChangeArrowheads="1"/>
          </p:cNvSpPr>
          <p:nvPr/>
        </p:nvSpPr>
        <p:spPr bwMode="auto">
          <a:xfrm>
            <a:off x="2782888" y="2014818"/>
            <a:ext cx="1439862" cy="576263"/>
          </a:xfrm>
          <a:prstGeom prst="rect">
            <a:avLst/>
          </a:prstGeom>
          <a:solidFill>
            <a:srgbClr val="33CC3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 dirty="0">
                <a:solidFill>
                  <a:srgbClr val="FFFFFF"/>
                </a:solidFill>
                <a:latin typeface="Verdana" pitchFamily="34" charset="0"/>
              </a:rPr>
              <a:t>Nehalem-EX </a:t>
            </a:r>
            <a:r>
              <a:rPr lang="en-US" altLang="en-US" sz="1100" dirty="0" err="1">
                <a:solidFill>
                  <a:srgbClr val="FFFFFF"/>
                </a:solidFill>
                <a:latin typeface="Verdana" pitchFamily="34" charset="0"/>
              </a:rPr>
              <a:t>8C</a:t>
            </a:r>
            <a:endParaRPr lang="en-US" altLang="en-US" sz="1100" dirty="0">
              <a:solidFill>
                <a:srgbClr val="FFFFFF"/>
              </a:solidFill>
              <a:latin typeface="Verdana" pitchFamily="34" charset="0"/>
            </a:endParaRP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 dirty="0" err="1">
                <a:solidFill>
                  <a:srgbClr val="FFFFFF"/>
                </a:solidFill>
                <a:latin typeface="Verdana" pitchFamily="34" charset="0"/>
              </a:rPr>
              <a:t>Westmere</a:t>
            </a:r>
            <a:r>
              <a:rPr lang="en-US" altLang="en-US" sz="1100" dirty="0">
                <a:solidFill>
                  <a:srgbClr val="FFFFFF"/>
                </a:solidFill>
                <a:latin typeface="Verdana" pitchFamily="34" charset="0"/>
              </a:rPr>
              <a:t>-EX </a:t>
            </a:r>
            <a:r>
              <a:rPr lang="en-US" altLang="en-US" sz="1100" dirty="0" err="1">
                <a:solidFill>
                  <a:srgbClr val="FFFFFF"/>
                </a:solidFill>
                <a:latin typeface="Verdana" pitchFamily="34" charset="0"/>
              </a:rPr>
              <a:t>10C</a:t>
            </a:r>
            <a:endParaRPr lang="hu-HU" altLang="en-US" sz="1100" dirty="0">
              <a:solidFill>
                <a:srgbClr val="FFFFFF"/>
              </a:solidFill>
              <a:latin typeface="Verdana" pitchFamily="34" charset="0"/>
            </a:endParaRPr>
          </a:p>
        </p:txBody>
      </p:sp>
      <p:sp>
        <p:nvSpPr>
          <p:cNvPr id="183299" name="Téglalap 53"/>
          <p:cNvSpPr>
            <a:spLocks noChangeArrowheads="1"/>
          </p:cNvSpPr>
          <p:nvPr/>
        </p:nvSpPr>
        <p:spPr bwMode="auto">
          <a:xfrm>
            <a:off x="3721100" y="4218268"/>
            <a:ext cx="1439863" cy="576263"/>
          </a:xfrm>
          <a:prstGeom prst="rect">
            <a:avLst/>
          </a:prstGeom>
          <a:solidFill>
            <a:srgbClr val="3366FF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>
                <a:solidFill>
                  <a:srgbClr val="FFFFFF"/>
                </a:solidFill>
                <a:latin typeface="Verdana" pitchFamily="34" charset="0"/>
              </a:rPr>
              <a:t> 7500 </a:t>
            </a:r>
            <a:r>
              <a:rPr lang="hu-HU" altLang="en-US" sz="1100">
                <a:solidFill>
                  <a:srgbClr val="FFFFFF"/>
                </a:solidFill>
                <a:latin typeface="Verdana" pitchFamily="34" charset="0"/>
              </a:rPr>
              <a:t>IOH</a:t>
            </a:r>
          </a:p>
        </p:txBody>
      </p:sp>
      <p:cxnSp>
        <p:nvCxnSpPr>
          <p:cNvPr id="109" name="Egyenes összekötő 108"/>
          <p:cNvCxnSpPr>
            <a:endCxn id="183298" idx="3"/>
          </p:cNvCxnSpPr>
          <p:nvPr/>
        </p:nvCxnSpPr>
        <p:spPr>
          <a:xfrm rot="10800000">
            <a:off x="4222750" y="2303743"/>
            <a:ext cx="576263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3" name="Egyenes összekötő 112"/>
          <p:cNvCxnSpPr/>
          <p:nvPr/>
        </p:nvCxnSpPr>
        <p:spPr>
          <a:xfrm rot="10800000">
            <a:off x="4222750" y="3464206"/>
            <a:ext cx="576263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4" name="Egyenes összekötő 113"/>
          <p:cNvCxnSpPr/>
          <p:nvPr/>
        </p:nvCxnSpPr>
        <p:spPr>
          <a:xfrm rot="10800000">
            <a:off x="4222750" y="2578381"/>
            <a:ext cx="576263" cy="6223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Egyenes összekötő 115"/>
          <p:cNvCxnSpPr/>
          <p:nvPr/>
        </p:nvCxnSpPr>
        <p:spPr>
          <a:xfrm rot="10800000" flipV="1">
            <a:off x="4222750" y="2591081"/>
            <a:ext cx="563563" cy="609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3304" name="Egyenes összekötő 118"/>
          <p:cNvCxnSpPr>
            <a:cxnSpLocks noChangeShapeType="1"/>
            <a:endCxn id="183298" idx="2"/>
          </p:cNvCxnSpPr>
          <p:nvPr/>
        </p:nvCxnSpPr>
        <p:spPr bwMode="auto">
          <a:xfrm flipV="1">
            <a:off x="3503613" y="2591081"/>
            <a:ext cx="0" cy="584200"/>
          </a:xfrm>
          <a:prstGeom prst="line">
            <a:avLst/>
          </a:prstGeom>
          <a:noFill/>
          <a:ln w="952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83305" name="Egyenes összekötő 119"/>
          <p:cNvCxnSpPr>
            <a:cxnSpLocks noChangeShapeType="1"/>
          </p:cNvCxnSpPr>
          <p:nvPr/>
        </p:nvCxnSpPr>
        <p:spPr bwMode="auto">
          <a:xfrm flipV="1">
            <a:off x="5519738" y="2591081"/>
            <a:ext cx="0" cy="584200"/>
          </a:xfrm>
          <a:prstGeom prst="line">
            <a:avLst/>
          </a:prstGeom>
          <a:noFill/>
          <a:ln w="952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22" name="Egyenes összekötő 121"/>
          <p:cNvCxnSpPr/>
          <p:nvPr/>
        </p:nvCxnSpPr>
        <p:spPr>
          <a:xfrm rot="5400000" flipH="1" flipV="1">
            <a:off x="4664075" y="3982419"/>
            <a:ext cx="48577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3307" name="Szövegdoboz 70"/>
          <p:cNvSpPr txBox="1">
            <a:spLocks noChangeArrowheads="1"/>
          </p:cNvSpPr>
          <p:nvPr/>
        </p:nvSpPr>
        <p:spPr bwMode="auto">
          <a:xfrm>
            <a:off x="4257675" y="2057681"/>
            <a:ext cx="417513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hu-HU" altLang="en-US" sz="1000">
                <a:solidFill>
                  <a:srgbClr val="000000"/>
                </a:solidFill>
                <a:latin typeface="Verdana" pitchFamily="34" charset="0"/>
              </a:rPr>
              <a:t>QPI</a:t>
            </a:r>
          </a:p>
        </p:txBody>
      </p:sp>
      <p:sp>
        <p:nvSpPr>
          <p:cNvPr id="183308" name="Szövegdoboz 70"/>
          <p:cNvSpPr txBox="1">
            <a:spLocks noChangeArrowheads="1"/>
          </p:cNvSpPr>
          <p:nvPr/>
        </p:nvSpPr>
        <p:spPr bwMode="auto">
          <a:xfrm>
            <a:off x="4244975" y="3489606"/>
            <a:ext cx="417513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hu-HU" altLang="en-US" sz="1000">
                <a:solidFill>
                  <a:srgbClr val="000000"/>
                </a:solidFill>
                <a:latin typeface="Verdana" pitchFamily="34" charset="0"/>
              </a:rPr>
              <a:t>QPI</a:t>
            </a:r>
          </a:p>
        </p:txBody>
      </p:sp>
      <p:sp>
        <p:nvSpPr>
          <p:cNvPr id="183309" name="Szövegdoboz 70"/>
          <p:cNvSpPr txBox="1">
            <a:spLocks noChangeArrowheads="1"/>
          </p:cNvSpPr>
          <p:nvPr/>
        </p:nvSpPr>
        <p:spPr bwMode="auto">
          <a:xfrm>
            <a:off x="5534025" y="2756181"/>
            <a:ext cx="417513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hu-HU" altLang="en-US" sz="1000">
                <a:solidFill>
                  <a:srgbClr val="000000"/>
                </a:solidFill>
                <a:latin typeface="Verdana" pitchFamily="34" charset="0"/>
              </a:rPr>
              <a:t>QPI</a:t>
            </a:r>
          </a:p>
        </p:txBody>
      </p:sp>
      <p:sp>
        <p:nvSpPr>
          <p:cNvPr id="183310" name="Szövegdoboz 70"/>
          <p:cNvSpPr txBox="1">
            <a:spLocks noChangeArrowheads="1"/>
          </p:cNvSpPr>
          <p:nvPr/>
        </p:nvSpPr>
        <p:spPr bwMode="auto">
          <a:xfrm>
            <a:off x="3071813" y="2753006"/>
            <a:ext cx="417512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hu-HU" altLang="en-US" sz="1000">
                <a:solidFill>
                  <a:srgbClr val="000000"/>
                </a:solidFill>
                <a:latin typeface="Verdana" pitchFamily="34" charset="0"/>
              </a:rPr>
              <a:t>QPI</a:t>
            </a:r>
          </a:p>
        </p:txBody>
      </p:sp>
      <p:sp>
        <p:nvSpPr>
          <p:cNvPr id="183311" name="Szövegdoboz 70"/>
          <p:cNvSpPr txBox="1">
            <a:spLocks noChangeArrowheads="1"/>
          </p:cNvSpPr>
          <p:nvPr/>
        </p:nvSpPr>
        <p:spPr bwMode="auto">
          <a:xfrm>
            <a:off x="3949700" y="2757768"/>
            <a:ext cx="417513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hu-HU" altLang="en-US" sz="1000">
                <a:solidFill>
                  <a:srgbClr val="000000"/>
                </a:solidFill>
                <a:latin typeface="Verdana" pitchFamily="34" charset="0"/>
              </a:rPr>
              <a:t>QPI</a:t>
            </a:r>
          </a:p>
        </p:txBody>
      </p:sp>
      <p:sp>
        <p:nvSpPr>
          <p:cNvPr id="183312" name="Szövegdoboz 70"/>
          <p:cNvSpPr txBox="1">
            <a:spLocks noChangeArrowheads="1"/>
          </p:cNvSpPr>
          <p:nvPr/>
        </p:nvSpPr>
        <p:spPr bwMode="auto">
          <a:xfrm>
            <a:off x="4697413" y="2757768"/>
            <a:ext cx="417512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hu-HU" altLang="en-US" sz="1000">
                <a:solidFill>
                  <a:srgbClr val="000000"/>
                </a:solidFill>
                <a:latin typeface="Verdana" pitchFamily="34" charset="0"/>
              </a:rPr>
              <a:t>QPI</a:t>
            </a:r>
          </a:p>
        </p:txBody>
      </p:sp>
      <p:sp>
        <p:nvSpPr>
          <p:cNvPr id="183313" name="Szövegdoboz 70"/>
          <p:cNvSpPr txBox="1">
            <a:spLocks noChangeArrowheads="1"/>
          </p:cNvSpPr>
          <p:nvPr/>
        </p:nvSpPr>
        <p:spPr bwMode="auto">
          <a:xfrm>
            <a:off x="4968875" y="3878543"/>
            <a:ext cx="417513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hu-HU" altLang="en-US" sz="1000">
                <a:solidFill>
                  <a:srgbClr val="000000"/>
                </a:solidFill>
                <a:latin typeface="Verdana" pitchFamily="34" charset="0"/>
              </a:rPr>
              <a:t>QPI</a:t>
            </a:r>
          </a:p>
        </p:txBody>
      </p:sp>
      <p:sp>
        <p:nvSpPr>
          <p:cNvPr id="183314" name="Szövegdoboz 70"/>
          <p:cNvSpPr txBox="1">
            <a:spLocks noChangeArrowheads="1"/>
          </p:cNvSpPr>
          <p:nvPr/>
        </p:nvSpPr>
        <p:spPr bwMode="auto">
          <a:xfrm>
            <a:off x="3560763" y="3870606"/>
            <a:ext cx="417512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hu-HU" altLang="en-US" sz="1000">
                <a:solidFill>
                  <a:srgbClr val="000000"/>
                </a:solidFill>
                <a:latin typeface="Verdana" pitchFamily="34" charset="0"/>
              </a:rPr>
              <a:t>QPI</a:t>
            </a:r>
          </a:p>
        </p:txBody>
      </p:sp>
      <p:cxnSp>
        <p:nvCxnSpPr>
          <p:cNvPr id="131" name="Egyenes összekötő 130"/>
          <p:cNvCxnSpPr/>
          <p:nvPr/>
        </p:nvCxnSpPr>
        <p:spPr>
          <a:xfrm rot="10800000" flipH="1" flipV="1">
            <a:off x="2409825" y="3580093"/>
            <a:ext cx="350838" cy="0"/>
          </a:xfrm>
          <a:prstGeom prst="line">
            <a:avLst/>
          </a:prstGeom>
          <a:ln w="63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2" name="Egyenes összekötő 131"/>
          <p:cNvCxnSpPr/>
          <p:nvPr/>
        </p:nvCxnSpPr>
        <p:spPr>
          <a:xfrm rot="10800000" flipH="1" flipV="1">
            <a:off x="2409825" y="3068918"/>
            <a:ext cx="263525" cy="6350"/>
          </a:xfrm>
          <a:prstGeom prst="line">
            <a:avLst/>
          </a:prstGeom>
          <a:ln w="63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6" name="Egyenes összekötő 145"/>
          <p:cNvCxnSpPr/>
          <p:nvPr/>
        </p:nvCxnSpPr>
        <p:spPr>
          <a:xfrm rot="10800000" flipH="1">
            <a:off x="1597025" y="2987956"/>
            <a:ext cx="442913" cy="7937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7" name="Téglalap 146"/>
          <p:cNvSpPr/>
          <p:nvPr/>
        </p:nvSpPr>
        <p:spPr>
          <a:xfrm flipH="1">
            <a:off x="1649413" y="2803806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148" name="Téglalap 147"/>
          <p:cNvSpPr/>
          <p:nvPr/>
        </p:nvSpPr>
        <p:spPr>
          <a:xfrm flipH="1">
            <a:off x="1562100" y="2803806"/>
            <a:ext cx="46038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cxnSp>
        <p:nvCxnSpPr>
          <p:cNvPr id="151" name="Egyenes összekötő 150"/>
          <p:cNvCxnSpPr/>
          <p:nvPr/>
        </p:nvCxnSpPr>
        <p:spPr>
          <a:xfrm rot="10800000" flipH="1">
            <a:off x="1597025" y="3157818"/>
            <a:ext cx="442913" cy="9525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2" name="Téglalap 151"/>
          <p:cNvSpPr/>
          <p:nvPr/>
        </p:nvSpPr>
        <p:spPr>
          <a:xfrm flipH="1">
            <a:off x="1649413" y="3051456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153" name="Téglalap 152"/>
          <p:cNvSpPr/>
          <p:nvPr/>
        </p:nvSpPr>
        <p:spPr>
          <a:xfrm flipH="1">
            <a:off x="1562100" y="3051456"/>
            <a:ext cx="46038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156" name="Téglalap 155"/>
          <p:cNvSpPr/>
          <p:nvPr/>
        </p:nvSpPr>
        <p:spPr>
          <a:xfrm flipH="1">
            <a:off x="1897063" y="2924456"/>
            <a:ext cx="647700" cy="288925"/>
          </a:xfrm>
          <a:prstGeom prst="rect">
            <a:avLst/>
          </a:prstGeom>
          <a:solidFill>
            <a:srgbClr val="8EB4E3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lvl1pPr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>
              <a:defRPr/>
            </a:pPr>
            <a:r>
              <a:rPr lang="en-US" altLang="en-US" sz="1100" smtClean="0">
                <a:solidFill>
                  <a:srgbClr val="FFFFFF"/>
                </a:solidFill>
                <a:latin typeface="Verdana" pitchFamily="34" charset="0"/>
              </a:rPr>
              <a:t>SMB</a:t>
            </a:r>
            <a:endParaRPr lang="hu-HU" altLang="en-US" sz="1100" smtClean="0">
              <a:solidFill>
                <a:srgbClr val="FFFFFF"/>
              </a:solidFill>
              <a:latin typeface="Verdana" pitchFamily="34" charset="0"/>
            </a:endParaRPr>
          </a:p>
        </p:txBody>
      </p:sp>
      <p:cxnSp>
        <p:nvCxnSpPr>
          <p:cNvPr id="157" name="Egyenes összekötő 156"/>
          <p:cNvCxnSpPr/>
          <p:nvPr/>
        </p:nvCxnSpPr>
        <p:spPr>
          <a:xfrm rot="10800000" flipH="1">
            <a:off x="1597025" y="3503893"/>
            <a:ext cx="428625" cy="4763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8" name="Téglalap 157"/>
          <p:cNvSpPr/>
          <p:nvPr/>
        </p:nvSpPr>
        <p:spPr>
          <a:xfrm flipH="1">
            <a:off x="1649413" y="3402293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159" name="Téglalap 158"/>
          <p:cNvSpPr/>
          <p:nvPr/>
        </p:nvSpPr>
        <p:spPr>
          <a:xfrm flipH="1">
            <a:off x="1562100" y="3402293"/>
            <a:ext cx="46038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cxnSp>
        <p:nvCxnSpPr>
          <p:cNvPr id="162" name="Egyenes összekötő 161"/>
          <p:cNvCxnSpPr/>
          <p:nvPr/>
        </p:nvCxnSpPr>
        <p:spPr>
          <a:xfrm rot="10800000" flipH="1">
            <a:off x="1597025" y="3681693"/>
            <a:ext cx="442913" cy="3175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3" name="Téglalap 162"/>
          <p:cNvSpPr/>
          <p:nvPr/>
        </p:nvSpPr>
        <p:spPr>
          <a:xfrm flipH="1">
            <a:off x="1649413" y="3653118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164" name="Téglalap 163"/>
          <p:cNvSpPr/>
          <p:nvPr/>
        </p:nvSpPr>
        <p:spPr>
          <a:xfrm flipH="1">
            <a:off x="1562100" y="3653118"/>
            <a:ext cx="46038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167" name="Téglalap 166"/>
          <p:cNvSpPr/>
          <p:nvPr/>
        </p:nvSpPr>
        <p:spPr>
          <a:xfrm flipH="1">
            <a:off x="1897063" y="3437218"/>
            <a:ext cx="647700" cy="287338"/>
          </a:xfrm>
          <a:prstGeom prst="rect">
            <a:avLst/>
          </a:prstGeom>
          <a:solidFill>
            <a:srgbClr val="8EB4E3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lvl1pPr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>
              <a:defRPr/>
            </a:pPr>
            <a:r>
              <a:rPr lang="en-US" altLang="en-US" sz="1100" dirty="0" smtClean="0">
                <a:solidFill>
                  <a:srgbClr val="FFFFFF"/>
                </a:solidFill>
                <a:latin typeface="Verdana" pitchFamily="34" charset="0"/>
              </a:rPr>
              <a:t>SMB</a:t>
            </a:r>
            <a:endParaRPr lang="hu-HU" altLang="en-US" sz="1100" dirty="0" smtClean="0">
              <a:solidFill>
                <a:srgbClr val="FFFFFF"/>
              </a:solidFill>
              <a:latin typeface="Verdana" pitchFamily="34" charset="0"/>
            </a:endParaRPr>
          </a:p>
        </p:txBody>
      </p:sp>
      <p:sp>
        <p:nvSpPr>
          <p:cNvPr id="183331" name="Szövegdoboz 31"/>
          <p:cNvSpPr txBox="1">
            <a:spLocks noChangeArrowheads="1"/>
          </p:cNvSpPr>
          <p:nvPr/>
        </p:nvSpPr>
        <p:spPr bwMode="auto">
          <a:xfrm>
            <a:off x="331382" y="4589743"/>
            <a:ext cx="2513830" cy="430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 dirty="0" smtClean="0">
                <a:solidFill>
                  <a:srgbClr val="000000"/>
                </a:solidFill>
                <a:latin typeface="Verdana" pitchFamily="34" charset="0"/>
              </a:rPr>
              <a:t>Nehalem-EX:   up to </a:t>
            </a:r>
            <a:r>
              <a:rPr lang="hu-HU" altLang="en-US" sz="1100" dirty="0" smtClean="0">
                <a:solidFill>
                  <a:srgbClr val="FF0000"/>
                </a:solidFill>
                <a:latin typeface="Verdana" pitchFamily="34" charset="0"/>
              </a:rPr>
              <a:t>DDR</a:t>
            </a:r>
            <a:r>
              <a:rPr lang="en-US" altLang="en-US" sz="1100" dirty="0" smtClean="0">
                <a:solidFill>
                  <a:srgbClr val="FF0000"/>
                </a:solidFill>
                <a:latin typeface="Verdana" pitchFamily="34" charset="0"/>
              </a:rPr>
              <a:t>3-1067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 dirty="0" err="1" smtClean="0">
                <a:solidFill>
                  <a:srgbClr val="000000"/>
                </a:solidFill>
                <a:latin typeface="Verdana" pitchFamily="34" charset="0"/>
              </a:rPr>
              <a:t>Westmere</a:t>
            </a:r>
            <a:r>
              <a:rPr lang="en-US" altLang="en-US" sz="1100" dirty="0" smtClean="0">
                <a:solidFill>
                  <a:srgbClr val="000000"/>
                </a:solidFill>
                <a:latin typeface="Verdana" pitchFamily="34" charset="0"/>
              </a:rPr>
              <a:t>-EX: up to </a:t>
            </a:r>
            <a:r>
              <a:rPr lang="en-US" altLang="en-US" sz="1100" dirty="0" smtClean="0">
                <a:solidFill>
                  <a:srgbClr val="FF0000"/>
                </a:solidFill>
                <a:latin typeface="Verdana" pitchFamily="34" charset="0"/>
              </a:rPr>
              <a:t>DDR3-1333</a:t>
            </a:r>
            <a:endParaRPr lang="hu-HU" altLang="en-US" sz="1100" dirty="0">
              <a:solidFill>
                <a:srgbClr val="FF0000"/>
              </a:solidFill>
              <a:latin typeface="Verdana" pitchFamily="34" charset="0"/>
            </a:endParaRPr>
          </a:p>
        </p:txBody>
      </p:sp>
      <p:cxnSp>
        <p:nvCxnSpPr>
          <p:cNvPr id="2" name="Egyenes összekötő 130"/>
          <p:cNvCxnSpPr/>
          <p:nvPr/>
        </p:nvCxnSpPr>
        <p:spPr>
          <a:xfrm rot="10800000" flipH="1" flipV="1">
            <a:off x="2436813" y="2349781"/>
            <a:ext cx="350837" cy="0"/>
          </a:xfrm>
          <a:prstGeom prst="line">
            <a:avLst/>
          </a:prstGeom>
          <a:ln w="63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" name="Egyenes összekötő 131"/>
          <p:cNvCxnSpPr/>
          <p:nvPr/>
        </p:nvCxnSpPr>
        <p:spPr>
          <a:xfrm rot="10800000" flipH="1" flipV="1">
            <a:off x="2436813" y="1851306"/>
            <a:ext cx="236537" cy="4762"/>
          </a:xfrm>
          <a:prstGeom prst="line">
            <a:avLst/>
          </a:prstGeom>
          <a:ln w="63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" name="Egyenes összekötő 145"/>
          <p:cNvCxnSpPr/>
          <p:nvPr/>
        </p:nvCxnSpPr>
        <p:spPr>
          <a:xfrm rot="10800000" flipH="1">
            <a:off x="1597025" y="1770343"/>
            <a:ext cx="469900" cy="3175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Téglalap 146"/>
          <p:cNvSpPr/>
          <p:nvPr/>
        </p:nvSpPr>
        <p:spPr>
          <a:xfrm flipH="1">
            <a:off x="1676400" y="1586193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7" name="Téglalap 147"/>
          <p:cNvSpPr/>
          <p:nvPr/>
        </p:nvSpPr>
        <p:spPr>
          <a:xfrm flipH="1">
            <a:off x="1589088" y="1586193"/>
            <a:ext cx="46037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cxnSp>
        <p:nvCxnSpPr>
          <p:cNvPr id="8" name="Egyenes összekötő 150"/>
          <p:cNvCxnSpPr/>
          <p:nvPr/>
        </p:nvCxnSpPr>
        <p:spPr>
          <a:xfrm rot="10800000" flipH="1">
            <a:off x="1597025" y="1940206"/>
            <a:ext cx="469900" cy="4762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Téglalap 151"/>
          <p:cNvSpPr/>
          <p:nvPr/>
        </p:nvSpPr>
        <p:spPr>
          <a:xfrm flipH="1">
            <a:off x="1676400" y="1833843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10" name="Téglalap 152"/>
          <p:cNvSpPr/>
          <p:nvPr/>
        </p:nvSpPr>
        <p:spPr>
          <a:xfrm flipH="1">
            <a:off x="1589088" y="1833843"/>
            <a:ext cx="46037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11" name="Téglalap 155"/>
          <p:cNvSpPr/>
          <p:nvPr/>
        </p:nvSpPr>
        <p:spPr>
          <a:xfrm flipH="1">
            <a:off x="1924050" y="1706843"/>
            <a:ext cx="647700" cy="288925"/>
          </a:xfrm>
          <a:prstGeom prst="rect">
            <a:avLst/>
          </a:prstGeom>
          <a:solidFill>
            <a:srgbClr val="8EB4E3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lvl1pPr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>
              <a:defRPr/>
            </a:pPr>
            <a:r>
              <a:rPr lang="en-US" altLang="en-US" sz="1100" dirty="0" smtClean="0">
                <a:solidFill>
                  <a:srgbClr val="FFFFFF"/>
                </a:solidFill>
                <a:latin typeface="Verdana" pitchFamily="34" charset="0"/>
              </a:rPr>
              <a:t>SMB</a:t>
            </a:r>
            <a:endParaRPr lang="hu-HU" altLang="en-US" sz="1100" dirty="0" smtClean="0">
              <a:solidFill>
                <a:srgbClr val="FFFFFF"/>
              </a:solidFill>
              <a:latin typeface="Verdana" pitchFamily="34" charset="0"/>
            </a:endParaRPr>
          </a:p>
        </p:txBody>
      </p:sp>
      <p:cxnSp>
        <p:nvCxnSpPr>
          <p:cNvPr id="12" name="Egyenes összekötő 156"/>
          <p:cNvCxnSpPr/>
          <p:nvPr/>
        </p:nvCxnSpPr>
        <p:spPr>
          <a:xfrm rot="10800000" flipH="1">
            <a:off x="1597025" y="2278343"/>
            <a:ext cx="455613" cy="9525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" name="Téglalap 157"/>
          <p:cNvSpPr/>
          <p:nvPr/>
        </p:nvSpPr>
        <p:spPr>
          <a:xfrm flipH="1">
            <a:off x="1676400" y="2171981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14" name="Téglalap 158"/>
          <p:cNvSpPr/>
          <p:nvPr/>
        </p:nvSpPr>
        <p:spPr>
          <a:xfrm flipH="1">
            <a:off x="1589088" y="2171981"/>
            <a:ext cx="46037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cxnSp>
        <p:nvCxnSpPr>
          <p:cNvPr id="15" name="Egyenes összekötő 161"/>
          <p:cNvCxnSpPr/>
          <p:nvPr/>
        </p:nvCxnSpPr>
        <p:spPr>
          <a:xfrm rot="10800000" flipH="1">
            <a:off x="1597025" y="2451381"/>
            <a:ext cx="469900" cy="7937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" name="Téglalap 162"/>
          <p:cNvSpPr/>
          <p:nvPr/>
        </p:nvSpPr>
        <p:spPr>
          <a:xfrm flipH="1">
            <a:off x="1676400" y="2422806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17" name="Téglalap 163"/>
          <p:cNvSpPr/>
          <p:nvPr/>
        </p:nvSpPr>
        <p:spPr>
          <a:xfrm flipH="1">
            <a:off x="1589088" y="2422806"/>
            <a:ext cx="46037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18" name="Téglalap 166"/>
          <p:cNvSpPr/>
          <p:nvPr/>
        </p:nvSpPr>
        <p:spPr>
          <a:xfrm flipH="1">
            <a:off x="1924050" y="2206906"/>
            <a:ext cx="647700" cy="287337"/>
          </a:xfrm>
          <a:prstGeom prst="rect">
            <a:avLst/>
          </a:prstGeom>
          <a:solidFill>
            <a:srgbClr val="8EB4E3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lvl1pPr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>
              <a:defRPr/>
            </a:pPr>
            <a:r>
              <a:rPr lang="en-US" altLang="en-US" sz="1100" dirty="0" smtClean="0">
                <a:solidFill>
                  <a:srgbClr val="FFFFFF"/>
                </a:solidFill>
                <a:latin typeface="Verdana" pitchFamily="34" charset="0"/>
              </a:rPr>
              <a:t>SMB</a:t>
            </a:r>
            <a:endParaRPr lang="hu-HU" altLang="en-US" sz="1100" dirty="0" smtClean="0">
              <a:solidFill>
                <a:srgbClr val="FFFFFF"/>
              </a:solidFill>
              <a:latin typeface="Verdana" pitchFamily="34" charset="0"/>
            </a:endParaRPr>
          </a:p>
        </p:txBody>
      </p:sp>
      <p:cxnSp>
        <p:nvCxnSpPr>
          <p:cNvPr id="183348" name="Egyenes összekötő 170"/>
          <p:cNvCxnSpPr>
            <a:cxnSpLocks noChangeShapeType="1"/>
          </p:cNvCxnSpPr>
          <p:nvPr/>
        </p:nvCxnSpPr>
        <p:spPr bwMode="auto">
          <a:xfrm rot="10800000" flipV="1">
            <a:off x="6161088" y="2367243"/>
            <a:ext cx="350837" cy="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83349" name="Egyenes összekötő 171"/>
          <p:cNvCxnSpPr>
            <a:cxnSpLocks noChangeShapeType="1"/>
          </p:cNvCxnSpPr>
          <p:nvPr/>
        </p:nvCxnSpPr>
        <p:spPr bwMode="auto">
          <a:xfrm rot="10800000" flipV="1">
            <a:off x="6283325" y="1854481"/>
            <a:ext cx="228600" cy="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83350" name="Egyenes összekötő 172"/>
          <p:cNvCxnSpPr>
            <a:cxnSpLocks noChangeShapeType="1"/>
          </p:cNvCxnSpPr>
          <p:nvPr/>
        </p:nvCxnSpPr>
        <p:spPr bwMode="auto">
          <a:xfrm rot="10800000">
            <a:off x="6865938" y="1773518"/>
            <a:ext cx="457200" cy="635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74" name="Téglalap 173"/>
          <p:cNvSpPr>
            <a:spLocks noChangeArrowheads="1"/>
          </p:cNvSpPr>
          <p:nvPr/>
        </p:nvSpPr>
        <p:spPr bwMode="auto">
          <a:xfrm>
            <a:off x="7212013" y="1589368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latin typeface="Arial"/>
            </a:endParaRPr>
          </a:p>
        </p:txBody>
      </p:sp>
      <p:sp>
        <p:nvSpPr>
          <p:cNvPr id="175" name="Téglalap 174"/>
          <p:cNvSpPr>
            <a:spLocks noChangeArrowheads="1"/>
          </p:cNvSpPr>
          <p:nvPr/>
        </p:nvSpPr>
        <p:spPr bwMode="auto">
          <a:xfrm>
            <a:off x="7297738" y="1589368"/>
            <a:ext cx="46037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latin typeface="Arial"/>
            </a:endParaRPr>
          </a:p>
        </p:txBody>
      </p:sp>
      <p:cxnSp>
        <p:nvCxnSpPr>
          <p:cNvPr id="183353" name="Egyenes összekötő 177"/>
          <p:cNvCxnSpPr>
            <a:cxnSpLocks noChangeShapeType="1"/>
          </p:cNvCxnSpPr>
          <p:nvPr/>
        </p:nvCxnSpPr>
        <p:spPr bwMode="auto">
          <a:xfrm rot="10800000">
            <a:off x="6865938" y="1943381"/>
            <a:ext cx="457200" cy="1587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79" name="Téglalap 178"/>
          <p:cNvSpPr>
            <a:spLocks noChangeArrowheads="1"/>
          </p:cNvSpPr>
          <p:nvPr/>
        </p:nvSpPr>
        <p:spPr bwMode="auto">
          <a:xfrm>
            <a:off x="7212013" y="1837018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latin typeface="Arial"/>
            </a:endParaRPr>
          </a:p>
        </p:txBody>
      </p:sp>
      <p:sp>
        <p:nvSpPr>
          <p:cNvPr id="180" name="Téglalap 179"/>
          <p:cNvSpPr>
            <a:spLocks noChangeArrowheads="1"/>
          </p:cNvSpPr>
          <p:nvPr/>
        </p:nvSpPr>
        <p:spPr bwMode="auto">
          <a:xfrm>
            <a:off x="7297738" y="1837018"/>
            <a:ext cx="46037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latin typeface="Arial"/>
            </a:endParaRPr>
          </a:p>
        </p:txBody>
      </p:sp>
      <p:sp>
        <p:nvSpPr>
          <p:cNvPr id="183356" name="Téglalap 182"/>
          <p:cNvSpPr>
            <a:spLocks noChangeArrowheads="1"/>
          </p:cNvSpPr>
          <p:nvPr/>
        </p:nvSpPr>
        <p:spPr bwMode="auto">
          <a:xfrm>
            <a:off x="6362700" y="1711606"/>
            <a:ext cx="647700" cy="287337"/>
          </a:xfrm>
          <a:prstGeom prst="rect">
            <a:avLst/>
          </a:prstGeom>
          <a:solidFill>
            <a:srgbClr val="8EB4E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>
                <a:solidFill>
                  <a:srgbClr val="FFFFFF"/>
                </a:solidFill>
                <a:latin typeface="Verdana" pitchFamily="34" charset="0"/>
              </a:rPr>
              <a:t>SMB</a:t>
            </a:r>
            <a:endParaRPr lang="hu-HU" altLang="en-US" sz="1100">
              <a:solidFill>
                <a:srgbClr val="FFFFFF"/>
              </a:solidFill>
              <a:latin typeface="Verdana" pitchFamily="34" charset="0"/>
            </a:endParaRPr>
          </a:p>
        </p:txBody>
      </p:sp>
      <p:cxnSp>
        <p:nvCxnSpPr>
          <p:cNvPr id="183357" name="Egyenes összekötő 183"/>
          <p:cNvCxnSpPr>
            <a:cxnSpLocks noChangeShapeType="1"/>
          </p:cNvCxnSpPr>
          <p:nvPr/>
        </p:nvCxnSpPr>
        <p:spPr bwMode="auto">
          <a:xfrm rot="10800000">
            <a:off x="6881813" y="2294218"/>
            <a:ext cx="441325" cy="635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85" name="Téglalap 184"/>
          <p:cNvSpPr>
            <a:spLocks noChangeArrowheads="1"/>
          </p:cNvSpPr>
          <p:nvPr/>
        </p:nvSpPr>
        <p:spPr bwMode="auto">
          <a:xfrm>
            <a:off x="7212013" y="2187856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latin typeface="Arial"/>
            </a:endParaRPr>
          </a:p>
        </p:txBody>
      </p:sp>
      <p:sp>
        <p:nvSpPr>
          <p:cNvPr id="186" name="Téglalap 185"/>
          <p:cNvSpPr>
            <a:spLocks noChangeArrowheads="1"/>
          </p:cNvSpPr>
          <p:nvPr/>
        </p:nvSpPr>
        <p:spPr bwMode="auto">
          <a:xfrm>
            <a:off x="7297738" y="2187856"/>
            <a:ext cx="46037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latin typeface="Arial"/>
            </a:endParaRPr>
          </a:p>
        </p:txBody>
      </p:sp>
      <p:cxnSp>
        <p:nvCxnSpPr>
          <p:cNvPr id="183360" name="Egyenes összekötő 188"/>
          <p:cNvCxnSpPr>
            <a:cxnSpLocks noChangeShapeType="1"/>
          </p:cNvCxnSpPr>
          <p:nvPr/>
        </p:nvCxnSpPr>
        <p:spPr bwMode="auto">
          <a:xfrm rot="10800000">
            <a:off x="6865938" y="2467256"/>
            <a:ext cx="457200" cy="4762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90" name="Téglalap 189"/>
          <p:cNvSpPr>
            <a:spLocks noChangeArrowheads="1"/>
          </p:cNvSpPr>
          <p:nvPr/>
        </p:nvSpPr>
        <p:spPr bwMode="auto">
          <a:xfrm>
            <a:off x="7212013" y="2438681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latin typeface="Arial"/>
            </a:endParaRPr>
          </a:p>
        </p:txBody>
      </p:sp>
      <p:sp>
        <p:nvSpPr>
          <p:cNvPr id="191" name="Téglalap 190"/>
          <p:cNvSpPr>
            <a:spLocks noChangeArrowheads="1"/>
          </p:cNvSpPr>
          <p:nvPr/>
        </p:nvSpPr>
        <p:spPr bwMode="auto">
          <a:xfrm>
            <a:off x="7297738" y="2438681"/>
            <a:ext cx="46037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latin typeface="Arial"/>
            </a:endParaRPr>
          </a:p>
        </p:txBody>
      </p:sp>
      <p:sp>
        <p:nvSpPr>
          <p:cNvPr id="183363" name="Téglalap 193"/>
          <p:cNvSpPr>
            <a:spLocks noChangeArrowheads="1"/>
          </p:cNvSpPr>
          <p:nvPr/>
        </p:nvSpPr>
        <p:spPr bwMode="auto">
          <a:xfrm>
            <a:off x="6362700" y="2222781"/>
            <a:ext cx="647700" cy="287337"/>
          </a:xfrm>
          <a:prstGeom prst="rect">
            <a:avLst/>
          </a:prstGeom>
          <a:solidFill>
            <a:srgbClr val="8EB4E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>
                <a:solidFill>
                  <a:srgbClr val="FFFFFF"/>
                </a:solidFill>
                <a:latin typeface="Verdana" pitchFamily="34" charset="0"/>
              </a:rPr>
              <a:t>SMB</a:t>
            </a:r>
            <a:endParaRPr lang="hu-HU" altLang="en-US" sz="1100">
              <a:solidFill>
                <a:srgbClr val="FFFFFF"/>
              </a:solidFill>
              <a:latin typeface="Verdana" pitchFamily="34" charset="0"/>
            </a:endParaRPr>
          </a:p>
        </p:txBody>
      </p:sp>
      <p:cxnSp>
        <p:nvCxnSpPr>
          <p:cNvPr id="183364" name="Egyenes összekötő 170"/>
          <p:cNvCxnSpPr>
            <a:cxnSpLocks noChangeShapeType="1"/>
          </p:cNvCxnSpPr>
          <p:nvPr/>
        </p:nvCxnSpPr>
        <p:spPr bwMode="auto">
          <a:xfrm rot="10800000" flipV="1">
            <a:off x="6137338" y="3637243"/>
            <a:ext cx="350837" cy="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83365" name="Egyenes összekötő 171"/>
          <p:cNvCxnSpPr>
            <a:cxnSpLocks noChangeShapeType="1"/>
          </p:cNvCxnSpPr>
          <p:nvPr/>
        </p:nvCxnSpPr>
        <p:spPr bwMode="auto">
          <a:xfrm rot="10800000" flipV="1">
            <a:off x="6283325" y="3086381"/>
            <a:ext cx="228600" cy="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83366" name="Egyenes összekötő 172"/>
          <p:cNvCxnSpPr>
            <a:cxnSpLocks noChangeShapeType="1"/>
          </p:cNvCxnSpPr>
          <p:nvPr/>
        </p:nvCxnSpPr>
        <p:spPr bwMode="auto">
          <a:xfrm rot="10800000">
            <a:off x="6865938" y="3005418"/>
            <a:ext cx="457200" cy="635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22" name="Téglalap 173"/>
          <p:cNvSpPr>
            <a:spLocks noChangeArrowheads="1"/>
          </p:cNvSpPr>
          <p:nvPr/>
        </p:nvSpPr>
        <p:spPr bwMode="auto">
          <a:xfrm>
            <a:off x="7212013" y="2821268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latin typeface="Arial"/>
            </a:endParaRPr>
          </a:p>
        </p:txBody>
      </p:sp>
      <p:sp>
        <p:nvSpPr>
          <p:cNvPr id="23" name="Téglalap 174"/>
          <p:cNvSpPr>
            <a:spLocks noChangeArrowheads="1"/>
          </p:cNvSpPr>
          <p:nvPr/>
        </p:nvSpPr>
        <p:spPr bwMode="auto">
          <a:xfrm>
            <a:off x="7297738" y="2821268"/>
            <a:ext cx="46037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latin typeface="Arial"/>
            </a:endParaRPr>
          </a:p>
        </p:txBody>
      </p:sp>
      <p:cxnSp>
        <p:nvCxnSpPr>
          <p:cNvPr id="183369" name="Egyenes összekötő 177"/>
          <p:cNvCxnSpPr>
            <a:cxnSpLocks noChangeShapeType="1"/>
          </p:cNvCxnSpPr>
          <p:nvPr/>
        </p:nvCxnSpPr>
        <p:spPr bwMode="auto">
          <a:xfrm rot="10800000">
            <a:off x="6865938" y="3175281"/>
            <a:ext cx="457200" cy="7937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25" name="Téglalap 178"/>
          <p:cNvSpPr>
            <a:spLocks noChangeArrowheads="1"/>
          </p:cNvSpPr>
          <p:nvPr/>
        </p:nvSpPr>
        <p:spPr bwMode="auto">
          <a:xfrm>
            <a:off x="7212013" y="3068918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latin typeface="Arial"/>
            </a:endParaRPr>
          </a:p>
        </p:txBody>
      </p:sp>
      <p:sp>
        <p:nvSpPr>
          <p:cNvPr id="26" name="Téglalap 179"/>
          <p:cNvSpPr>
            <a:spLocks noChangeArrowheads="1"/>
          </p:cNvSpPr>
          <p:nvPr/>
        </p:nvSpPr>
        <p:spPr bwMode="auto">
          <a:xfrm>
            <a:off x="7297738" y="3068918"/>
            <a:ext cx="46037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latin typeface="Arial"/>
            </a:endParaRPr>
          </a:p>
        </p:txBody>
      </p:sp>
      <p:sp>
        <p:nvSpPr>
          <p:cNvPr id="183372" name="Téglalap 182"/>
          <p:cNvSpPr>
            <a:spLocks noChangeArrowheads="1"/>
          </p:cNvSpPr>
          <p:nvPr/>
        </p:nvSpPr>
        <p:spPr bwMode="auto">
          <a:xfrm>
            <a:off x="6362700" y="2943506"/>
            <a:ext cx="647700" cy="287337"/>
          </a:xfrm>
          <a:prstGeom prst="rect">
            <a:avLst/>
          </a:prstGeom>
          <a:solidFill>
            <a:srgbClr val="8EB4E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>
                <a:solidFill>
                  <a:srgbClr val="FFFFFF"/>
                </a:solidFill>
                <a:latin typeface="Verdana" pitchFamily="34" charset="0"/>
              </a:rPr>
              <a:t>SMB</a:t>
            </a:r>
            <a:endParaRPr lang="hu-HU" altLang="en-US" sz="1100">
              <a:solidFill>
                <a:srgbClr val="FFFFFF"/>
              </a:solidFill>
              <a:latin typeface="Verdana" pitchFamily="34" charset="0"/>
            </a:endParaRPr>
          </a:p>
        </p:txBody>
      </p:sp>
      <p:cxnSp>
        <p:nvCxnSpPr>
          <p:cNvPr id="183373" name="Egyenes összekötő 183"/>
          <p:cNvCxnSpPr>
            <a:cxnSpLocks noChangeShapeType="1"/>
          </p:cNvCxnSpPr>
          <p:nvPr/>
        </p:nvCxnSpPr>
        <p:spPr bwMode="auto">
          <a:xfrm rot="10800000">
            <a:off x="6881813" y="3564218"/>
            <a:ext cx="441325" cy="635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29" name="Téglalap 184"/>
          <p:cNvSpPr>
            <a:spLocks noChangeArrowheads="1"/>
          </p:cNvSpPr>
          <p:nvPr/>
        </p:nvSpPr>
        <p:spPr bwMode="auto">
          <a:xfrm>
            <a:off x="7212013" y="3457856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latin typeface="Arial"/>
            </a:endParaRPr>
          </a:p>
        </p:txBody>
      </p:sp>
      <p:sp>
        <p:nvSpPr>
          <p:cNvPr id="30" name="Téglalap 185"/>
          <p:cNvSpPr>
            <a:spLocks noChangeArrowheads="1"/>
          </p:cNvSpPr>
          <p:nvPr/>
        </p:nvSpPr>
        <p:spPr bwMode="auto">
          <a:xfrm>
            <a:off x="7297738" y="3457856"/>
            <a:ext cx="46037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latin typeface="Arial"/>
            </a:endParaRPr>
          </a:p>
        </p:txBody>
      </p:sp>
      <p:cxnSp>
        <p:nvCxnSpPr>
          <p:cNvPr id="183376" name="Egyenes összekötő 188"/>
          <p:cNvCxnSpPr>
            <a:cxnSpLocks noChangeShapeType="1"/>
          </p:cNvCxnSpPr>
          <p:nvPr/>
        </p:nvCxnSpPr>
        <p:spPr bwMode="auto">
          <a:xfrm rot="10800000">
            <a:off x="6865938" y="3735668"/>
            <a:ext cx="457200" cy="1588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32" name="Téglalap 189"/>
          <p:cNvSpPr>
            <a:spLocks noChangeArrowheads="1"/>
          </p:cNvSpPr>
          <p:nvPr/>
        </p:nvSpPr>
        <p:spPr bwMode="auto">
          <a:xfrm>
            <a:off x="7212013" y="3708681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latin typeface="Arial"/>
            </a:endParaRPr>
          </a:p>
        </p:txBody>
      </p:sp>
      <p:sp>
        <p:nvSpPr>
          <p:cNvPr id="33" name="Téglalap 190"/>
          <p:cNvSpPr>
            <a:spLocks noChangeArrowheads="1"/>
          </p:cNvSpPr>
          <p:nvPr/>
        </p:nvSpPr>
        <p:spPr bwMode="auto">
          <a:xfrm>
            <a:off x="7297738" y="3708681"/>
            <a:ext cx="46037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latin typeface="Arial"/>
            </a:endParaRPr>
          </a:p>
        </p:txBody>
      </p:sp>
      <p:sp>
        <p:nvSpPr>
          <p:cNvPr id="183379" name="Téglalap 193"/>
          <p:cNvSpPr>
            <a:spLocks noChangeArrowheads="1"/>
          </p:cNvSpPr>
          <p:nvPr/>
        </p:nvSpPr>
        <p:spPr bwMode="auto">
          <a:xfrm>
            <a:off x="6362700" y="3492781"/>
            <a:ext cx="647700" cy="287337"/>
          </a:xfrm>
          <a:prstGeom prst="rect">
            <a:avLst/>
          </a:prstGeom>
          <a:solidFill>
            <a:srgbClr val="8EB4E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>
                <a:solidFill>
                  <a:srgbClr val="FFFFFF"/>
                </a:solidFill>
                <a:latin typeface="Verdana" pitchFamily="34" charset="0"/>
              </a:rPr>
              <a:t>SMB</a:t>
            </a:r>
            <a:endParaRPr lang="hu-HU" altLang="en-US" sz="1100">
              <a:solidFill>
                <a:srgbClr val="FFFFFF"/>
              </a:solidFill>
              <a:latin typeface="Verdana" pitchFamily="34" charset="0"/>
            </a:endParaRPr>
          </a:p>
        </p:txBody>
      </p:sp>
      <p:sp>
        <p:nvSpPr>
          <p:cNvPr id="183380" name="Line 85"/>
          <p:cNvSpPr>
            <a:spLocks noChangeShapeType="1"/>
          </p:cNvSpPr>
          <p:nvPr/>
        </p:nvSpPr>
        <p:spPr bwMode="auto">
          <a:xfrm>
            <a:off x="4068763" y="3698772"/>
            <a:ext cx="0" cy="5207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61" name="Téglalap 60"/>
          <p:cNvSpPr/>
          <p:nvPr/>
        </p:nvSpPr>
        <p:spPr>
          <a:xfrm>
            <a:off x="3751263" y="5212043"/>
            <a:ext cx="1439862" cy="576263"/>
          </a:xfrm>
          <a:prstGeom prst="rect">
            <a:avLst/>
          </a:prstGeom>
          <a:solidFill>
            <a:schemeClr val="accent6">
              <a:lumMod val="7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lvl1pPr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>
              <a:defRPr/>
            </a:pPr>
            <a:r>
              <a:rPr lang="hu-HU" altLang="en-US" sz="1100" smtClean="0">
                <a:solidFill>
                  <a:srgbClr val="FFFFFF"/>
                </a:solidFill>
                <a:latin typeface="Verdana" pitchFamily="34" charset="0"/>
              </a:rPr>
              <a:t>ICH</a:t>
            </a:r>
            <a:r>
              <a:rPr lang="en-US" altLang="en-US" sz="1100" smtClean="0">
                <a:solidFill>
                  <a:srgbClr val="FFFFFF"/>
                </a:solidFill>
                <a:latin typeface="Verdana" pitchFamily="34" charset="0"/>
              </a:rPr>
              <a:t>10</a:t>
            </a:r>
            <a:endParaRPr lang="hu-HU" altLang="en-US" sz="1100" smtClean="0">
              <a:solidFill>
                <a:srgbClr val="FFFFFF"/>
              </a:solidFill>
              <a:latin typeface="Verdana" pitchFamily="34" charset="0"/>
            </a:endParaRPr>
          </a:p>
        </p:txBody>
      </p:sp>
      <p:sp>
        <p:nvSpPr>
          <p:cNvPr id="183382" name="Line 87"/>
          <p:cNvSpPr>
            <a:spLocks noChangeShapeType="1"/>
          </p:cNvSpPr>
          <p:nvPr/>
        </p:nvSpPr>
        <p:spPr bwMode="auto">
          <a:xfrm>
            <a:off x="4486275" y="4815340"/>
            <a:ext cx="0" cy="396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83383" name="Szövegdoboz 70"/>
          <p:cNvSpPr txBox="1">
            <a:spLocks noChangeArrowheads="1"/>
          </p:cNvSpPr>
          <p:nvPr/>
        </p:nvSpPr>
        <p:spPr bwMode="auto">
          <a:xfrm>
            <a:off x="4505325" y="4883431"/>
            <a:ext cx="406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000">
                <a:solidFill>
                  <a:srgbClr val="000000"/>
                </a:solidFill>
                <a:latin typeface="Verdana" pitchFamily="34" charset="0"/>
              </a:rPr>
              <a:t>ESI</a:t>
            </a:r>
            <a:endParaRPr lang="hu-HU" altLang="en-US" sz="100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183385" name="Text Box 90"/>
          <p:cNvSpPr txBox="1">
            <a:spLocks noChangeArrowheads="1"/>
          </p:cNvSpPr>
          <p:nvPr/>
        </p:nvSpPr>
        <p:spPr bwMode="auto">
          <a:xfrm>
            <a:off x="5718175" y="4689756"/>
            <a:ext cx="3260725" cy="124444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lnSpc>
                <a:spcPct val="80000"/>
              </a:lnSpc>
              <a:spcBef>
                <a:spcPct val="0"/>
              </a:spcBef>
              <a:spcAft>
                <a:spcPts val="100"/>
              </a:spcAft>
              <a:buFontTx/>
              <a:buNone/>
            </a:pPr>
            <a:r>
              <a:rPr lang="en-US" altLang="en-US" sz="1100" dirty="0">
                <a:solidFill>
                  <a:srgbClr val="000000"/>
                </a:solidFill>
                <a:latin typeface="Verdana" pitchFamily="34" charset="0"/>
              </a:rPr>
              <a:t>SMI: </a:t>
            </a:r>
            <a:r>
              <a:rPr lang="en-US" altLang="en-US" sz="1100" dirty="0" smtClean="0">
                <a:solidFill>
                  <a:srgbClr val="000000"/>
                </a:solidFill>
                <a:latin typeface="Verdana" pitchFamily="34" charset="0"/>
              </a:rPr>
              <a:t>Scalable Memory Interface</a:t>
            </a:r>
          </a:p>
          <a:p>
            <a:pPr algn="ctr" eaLnBrk="1" hangingPunct="1">
              <a:lnSpc>
                <a:spcPct val="80000"/>
              </a:lnSpc>
              <a:spcBef>
                <a:spcPct val="0"/>
              </a:spcBef>
              <a:spcAft>
                <a:spcPts val="100"/>
              </a:spcAft>
              <a:buFontTx/>
              <a:buNone/>
            </a:pPr>
            <a:r>
              <a:rPr lang="en-US" altLang="en-US" sz="1100" dirty="0" smtClean="0">
                <a:solidFill>
                  <a:srgbClr val="000000"/>
                </a:solidFill>
                <a:latin typeface="Verdana" pitchFamily="34" charset="0"/>
              </a:rPr>
              <a:t>         (Serial </a:t>
            </a:r>
            <a:r>
              <a:rPr lang="en-US" altLang="en-US" sz="1100" dirty="0">
                <a:solidFill>
                  <a:srgbClr val="000000"/>
                </a:solidFill>
                <a:latin typeface="Verdana" pitchFamily="34" charset="0"/>
              </a:rPr>
              <a:t>link between </a:t>
            </a:r>
            <a:r>
              <a:rPr lang="en-US" altLang="en-US" sz="1100" dirty="0" smtClean="0">
                <a:solidFill>
                  <a:srgbClr val="000000"/>
                </a:solidFill>
                <a:latin typeface="Verdana" pitchFamily="34" charset="0"/>
              </a:rPr>
              <a:t>the</a:t>
            </a:r>
          </a:p>
          <a:p>
            <a:pPr algn="ctr" eaLnBrk="1" hangingPunct="1">
              <a:lnSpc>
                <a:spcPct val="80000"/>
              </a:lnSpc>
              <a:spcBef>
                <a:spcPct val="0"/>
              </a:spcBef>
              <a:spcAft>
                <a:spcPts val="300"/>
              </a:spcAft>
              <a:buFontTx/>
              <a:buNone/>
            </a:pPr>
            <a:r>
              <a:rPr lang="en-US" altLang="en-US" sz="1100" dirty="0" smtClean="0">
                <a:solidFill>
                  <a:srgbClr val="000000"/>
                </a:solidFill>
                <a:latin typeface="Verdana" pitchFamily="34" charset="0"/>
              </a:rPr>
              <a:t> </a:t>
            </a:r>
            <a:r>
              <a:rPr lang="en-US" altLang="en-US" sz="1100" dirty="0">
                <a:solidFill>
                  <a:srgbClr val="000000"/>
                </a:solidFill>
                <a:latin typeface="Verdana" pitchFamily="34" charset="0"/>
              </a:rPr>
              <a:t>processor </a:t>
            </a:r>
            <a:r>
              <a:rPr lang="en-US" altLang="en-US" sz="1100" dirty="0" smtClean="0">
                <a:solidFill>
                  <a:srgbClr val="000000"/>
                </a:solidFill>
                <a:latin typeface="Verdana" pitchFamily="34" charset="0"/>
              </a:rPr>
              <a:t>and the SMB)</a:t>
            </a:r>
          </a:p>
          <a:p>
            <a:pPr algn="ctr" eaLnBrk="1" hangingPunct="1">
              <a:lnSpc>
                <a:spcPct val="80000"/>
              </a:lnSpc>
              <a:spcBef>
                <a:spcPct val="0"/>
              </a:spcBef>
              <a:spcAft>
                <a:spcPts val="300"/>
              </a:spcAft>
              <a:buFontTx/>
              <a:buNone/>
            </a:pPr>
            <a:r>
              <a:rPr lang="en-US" altLang="en-US" sz="1100" dirty="0" smtClean="0">
                <a:solidFill>
                  <a:srgbClr val="000000"/>
                </a:solidFill>
                <a:latin typeface="Verdana" pitchFamily="34" charset="0"/>
              </a:rPr>
              <a:t>(Differential signaling, ~25 lanes)</a:t>
            </a:r>
            <a:endParaRPr lang="en-US" altLang="en-US" sz="1100" dirty="0">
              <a:solidFill>
                <a:srgbClr val="000000"/>
              </a:solidFill>
              <a:latin typeface="Verdana" pitchFamily="34" charset="0"/>
            </a:endParaRP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 dirty="0" smtClean="0">
                <a:solidFill>
                  <a:srgbClr val="000000"/>
                </a:solidFill>
                <a:latin typeface="Verdana" pitchFamily="34" charset="0"/>
              </a:rPr>
              <a:t>        SMB</a:t>
            </a:r>
            <a:r>
              <a:rPr lang="en-US" altLang="en-US" sz="1100" dirty="0">
                <a:solidFill>
                  <a:srgbClr val="000000"/>
                </a:solidFill>
                <a:latin typeface="Verdana" pitchFamily="34" charset="0"/>
              </a:rPr>
              <a:t>: Scalable Memory Buffer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 dirty="0">
                <a:solidFill>
                  <a:srgbClr val="000000"/>
                </a:solidFill>
                <a:latin typeface="Verdana" pitchFamily="34" charset="0"/>
              </a:rPr>
              <a:t>        </a:t>
            </a:r>
            <a:r>
              <a:rPr lang="en-US" altLang="en-US" sz="1100" dirty="0" smtClean="0">
                <a:solidFill>
                  <a:srgbClr val="000000"/>
                </a:solidFill>
                <a:latin typeface="Verdana" pitchFamily="34" charset="0"/>
              </a:rPr>
              <a:t>  (Conversion between the serial SMI and the parallel DDR3 DIMM interfaces)</a:t>
            </a:r>
            <a:endParaRPr lang="en-US" altLang="en-US" sz="1100" dirty="0">
              <a:solidFill>
                <a:srgbClr val="000000"/>
              </a:solidFill>
              <a:latin typeface="Verdana" pitchFamily="34" charset="0"/>
            </a:endParaRPr>
          </a:p>
        </p:txBody>
      </p:sp>
      <p:cxnSp>
        <p:nvCxnSpPr>
          <p:cNvPr id="35" name="Egyenes összekötő 130"/>
          <p:cNvCxnSpPr/>
          <p:nvPr/>
        </p:nvCxnSpPr>
        <p:spPr>
          <a:xfrm rot="10800000" flipH="1" flipV="1">
            <a:off x="1193800" y="2681568"/>
            <a:ext cx="1479550" cy="12700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Egyenes összekötő 131"/>
          <p:cNvCxnSpPr/>
          <p:nvPr/>
        </p:nvCxnSpPr>
        <p:spPr>
          <a:xfrm rot="10800000" flipH="1" flipV="1">
            <a:off x="1193800" y="2119593"/>
            <a:ext cx="1582738" cy="3175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Egyenes összekötő 145"/>
          <p:cNvCxnSpPr/>
          <p:nvPr/>
        </p:nvCxnSpPr>
        <p:spPr>
          <a:xfrm rot="10800000" flipH="1">
            <a:off x="354013" y="2038631"/>
            <a:ext cx="469900" cy="3175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8" name="Téglalap 146"/>
          <p:cNvSpPr/>
          <p:nvPr/>
        </p:nvSpPr>
        <p:spPr>
          <a:xfrm flipH="1">
            <a:off x="433388" y="1854481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39" name="Téglalap 147"/>
          <p:cNvSpPr/>
          <p:nvPr/>
        </p:nvSpPr>
        <p:spPr>
          <a:xfrm flipH="1">
            <a:off x="346075" y="1854481"/>
            <a:ext cx="46038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cxnSp>
        <p:nvCxnSpPr>
          <p:cNvPr id="40" name="Egyenes összekötő 150"/>
          <p:cNvCxnSpPr/>
          <p:nvPr/>
        </p:nvCxnSpPr>
        <p:spPr>
          <a:xfrm rot="10800000" flipH="1">
            <a:off x="354013" y="2208493"/>
            <a:ext cx="469900" cy="4763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Téglalap 151"/>
          <p:cNvSpPr/>
          <p:nvPr/>
        </p:nvSpPr>
        <p:spPr>
          <a:xfrm flipH="1">
            <a:off x="433388" y="2102131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42" name="Téglalap 152"/>
          <p:cNvSpPr/>
          <p:nvPr/>
        </p:nvSpPr>
        <p:spPr>
          <a:xfrm flipH="1">
            <a:off x="346075" y="2102131"/>
            <a:ext cx="46038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43" name="Téglalap 155"/>
          <p:cNvSpPr/>
          <p:nvPr/>
        </p:nvSpPr>
        <p:spPr>
          <a:xfrm flipH="1">
            <a:off x="681038" y="1975131"/>
            <a:ext cx="647700" cy="288925"/>
          </a:xfrm>
          <a:prstGeom prst="rect">
            <a:avLst/>
          </a:prstGeom>
          <a:solidFill>
            <a:srgbClr val="8EB4E3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lvl1pPr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>
              <a:defRPr/>
            </a:pPr>
            <a:r>
              <a:rPr lang="en-US" altLang="en-US" sz="1100" smtClean="0">
                <a:solidFill>
                  <a:srgbClr val="FFFFFF"/>
                </a:solidFill>
                <a:latin typeface="Verdana" pitchFamily="34" charset="0"/>
              </a:rPr>
              <a:t>SMB</a:t>
            </a:r>
            <a:endParaRPr lang="hu-HU" altLang="en-US" sz="1100" smtClean="0">
              <a:solidFill>
                <a:srgbClr val="FFFFFF"/>
              </a:solidFill>
              <a:latin typeface="Verdana" pitchFamily="34" charset="0"/>
            </a:endParaRPr>
          </a:p>
        </p:txBody>
      </p:sp>
      <p:cxnSp>
        <p:nvCxnSpPr>
          <p:cNvPr id="44" name="Egyenes összekötő 156"/>
          <p:cNvCxnSpPr/>
          <p:nvPr/>
        </p:nvCxnSpPr>
        <p:spPr>
          <a:xfrm rot="10800000" flipH="1">
            <a:off x="354013" y="2622831"/>
            <a:ext cx="455612" cy="9525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5" name="Téglalap 157"/>
          <p:cNvSpPr/>
          <p:nvPr/>
        </p:nvSpPr>
        <p:spPr>
          <a:xfrm flipH="1">
            <a:off x="433388" y="2516468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46" name="Téglalap 158"/>
          <p:cNvSpPr/>
          <p:nvPr/>
        </p:nvSpPr>
        <p:spPr>
          <a:xfrm flipH="1">
            <a:off x="346075" y="2516468"/>
            <a:ext cx="46038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cxnSp>
        <p:nvCxnSpPr>
          <p:cNvPr id="47" name="Egyenes összekötő 161"/>
          <p:cNvCxnSpPr/>
          <p:nvPr/>
        </p:nvCxnSpPr>
        <p:spPr>
          <a:xfrm rot="10800000" flipH="1">
            <a:off x="354013" y="2795868"/>
            <a:ext cx="469900" cy="7938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8" name="Téglalap 162"/>
          <p:cNvSpPr/>
          <p:nvPr/>
        </p:nvSpPr>
        <p:spPr>
          <a:xfrm flipH="1">
            <a:off x="433388" y="2767293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49" name="Téglalap 163"/>
          <p:cNvSpPr/>
          <p:nvPr/>
        </p:nvSpPr>
        <p:spPr>
          <a:xfrm flipH="1">
            <a:off x="346075" y="2767293"/>
            <a:ext cx="46038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50" name="Téglalap 166"/>
          <p:cNvSpPr/>
          <p:nvPr/>
        </p:nvSpPr>
        <p:spPr>
          <a:xfrm flipH="1">
            <a:off x="681038" y="2551393"/>
            <a:ext cx="647700" cy="287338"/>
          </a:xfrm>
          <a:prstGeom prst="rect">
            <a:avLst/>
          </a:prstGeom>
          <a:solidFill>
            <a:srgbClr val="8EB4E3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lvl1pPr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>
              <a:defRPr/>
            </a:pPr>
            <a:r>
              <a:rPr lang="en-US" altLang="en-US" sz="1100" smtClean="0">
                <a:solidFill>
                  <a:srgbClr val="FFFFFF"/>
                </a:solidFill>
                <a:latin typeface="Verdana" pitchFamily="34" charset="0"/>
              </a:rPr>
              <a:t>SMB</a:t>
            </a:r>
            <a:endParaRPr lang="hu-HU" altLang="en-US" sz="1100" smtClean="0">
              <a:solidFill>
                <a:srgbClr val="FFFFFF"/>
              </a:solidFill>
              <a:latin typeface="Verdana" pitchFamily="34" charset="0"/>
            </a:endParaRPr>
          </a:p>
        </p:txBody>
      </p:sp>
      <p:cxnSp>
        <p:nvCxnSpPr>
          <p:cNvPr id="51" name="Egyenes összekötő 130"/>
          <p:cNvCxnSpPr/>
          <p:nvPr/>
        </p:nvCxnSpPr>
        <p:spPr>
          <a:xfrm rot="10800000" flipH="1" flipV="1">
            <a:off x="1195388" y="3926168"/>
            <a:ext cx="1477962" cy="1588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" name="Egyenes összekötő 131"/>
          <p:cNvCxnSpPr/>
          <p:nvPr/>
        </p:nvCxnSpPr>
        <p:spPr>
          <a:xfrm rot="10800000" flipH="1" flipV="1">
            <a:off x="1195388" y="3353081"/>
            <a:ext cx="1592262" cy="1587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" name="Egyenes összekötő 145"/>
          <p:cNvCxnSpPr/>
          <p:nvPr/>
        </p:nvCxnSpPr>
        <p:spPr>
          <a:xfrm rot="10800000" flipH="1">
            <a:off x="355600" y="3272118"/>
            <a:ext cx="469900" cy="3175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5" name="Téglalap 146"/>
          <p:cNvSpPr/>
          <p:nvPr/>
        </p:nvSpPr>
        <p:spPr>
          <a:xfrm flipH="1">
            <a:off x="434975" y="3087968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56" name="Téglalap 147"/>
          <p:cNvSpPr/>
          <p:nvPr/>
        </p:nvSpPr>
        <p:spPr>
          <a:xfrm flipH="1">
            <a:off x="347663" y="3087968"/>
            <a:ext cx="46037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cxnSp>
        <p:nvCxnSpPr>
          <p:cNvPr id="57" name="Egyenes összekötő 150"/>
          <p:cNvCxnSpPr/>
          <p:nvPr/>
        </p:nvCxnSpPr>
        <p:spPr>
          <a:xfrm rot="10800000" flipH="1">
            <a:off x="355600" y="3441981"/>
            <a:ext cx="469900" cy="4762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8" name="Téglalap 151"/>
          <p:cNvSpPr/>
          <p:nvPr/>
        </p:nvSpPr>
        <p:spPr>
          <a:xfrm flipH="1">
            <a:off x="434975" y="3335618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59" name="Téglalap 152"/>
          <p:cNvSpPr/>
          <p:nvPr/>
        </p:nvSpPr>
        <p:spPr>
          <a:xfrm flipH="1">
            <a:off x="347663" y="3335618"/>
            <a:ext cx="46037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60" name="Téglalap 155"/>
          <p:cNvSpPr/>
          <p:nvPr/>
        </p:nvSpPr>
        <p:spPr>
          <a:xfrm flipH="1">
            <a:off x="682625" y="3208618"/>
            <a:ext cx="647700" cy="288925"/>
          </a:xfrm>
          <a:prstGeom prst="rect">
            <a:avLst/>
          </a:prstGeom>
          <a:solidFill>
            <a:srgbClr val="8EB4E3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lvl1pPr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>
              <a:defRPr/>
            </a:pPr>
            <a:r>
              <a:rPr lang="en-US" altLang="en-US" sz="1100" smtClean="0">
                <a:solidFill>
                  <a:srgbClr val="FFFFFF"/>
                </a:solidFill>
                <a:latin typeface="Verdana" pitchFamily="34" charset="0"/>
              </a:rPr>
              <a:t>SMB</a:t>
            </a:r>
            <a:endParaRPr lang="hu-HU" altLang="en-US" sz="1100" smtClean="0">
              <a:solidFill>
                <a:srgbClr val="FFFFFF"/>
              </a:solidFill>
              <a:latin typeface="Verdana" pitchFamily="34" charset="0"/>
            </a:endParaRPr>
          </a:p>
        </p:txBody>
      </p:sp>
      <p:cxnSp>
        <p:nvCxnSpPr>
          <p:cNvPr id="62" name="Egyenes összekötő 156"/>
          <p:cNvCxnSpPr/>
          <p:nvPr/>
        </p:nvCxnSpPr>
        <p:spPr>
          <a:xfrm rot="10800000" flipH="1">
            <a:off x="355600" y="3856318"/>
            <a:ext cx="455613" cy="9525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3" name="Téglalap 157"/>
          <p:cNvSpPr/>
          <p:nvPr/>
        </p:nvSpPr>
        <p:spPr>
          <a:xfrm flipH="1">
            <a:off x="434975" y="3749956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1320960" name="Téglalap 158"/>
          <p:cNvSpPr/>
          <p:nvPr/>
        </p:nvSpPr>
        <p:spPr>
          <a:xfrm flipH="1">
            <a:off x="347663" y="3749956"/>
            <a:ext cx="46037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cxnSp>
        <p:nvCxnSpPr>
          <p:cNvPr id="1320961" name="Egyenes összekötő 161"/>
          <p:cNvCxnSpPr/>
          <p:nvPr/>
        </p:nvCxnSpPr>
        <p:spPr>
          <a:xfrm rot="10800000" flipH="1">
            <a:off x="355600" y="4029356"/>
            <a:ext cx="469900" cy="7937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20962" name="Téglalap 162"/>
          <p:cNvSpPr/>
          <p:nvPr/>
        </p:nvSpPr>
        <p:spPr>
          <a:xfrm flipH="1">
            <a:off x="434975" y="4000781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1320963" name="Téglalap 163"/>
          <p:cNvSpPr/>
          <p:nvPr/>
        </p:nvSpPr>
        <p:spPr>
          <a:xfrm flipH="1">
            <a:off x="347663" y="4000781"/>
            <a:ext cx="46037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</a:endParaRPr>
          </a:p>
        </p:txBody>
      </p:sp>
      <p:sp>
        <p:nvSpPr>
          <p:cNvPr id="1320964" name="Téglalap 166"/>
          <p:cNvSpPr/>
          <p:nvPr/>
        </p:nvSpPr>
        <p:spPr>
          <a:xfrm flipH="1">
            <a:off x="682625" y="3784881"/>
            <a:ext cx="647700" cy="287337"/>
          </a:xfrm>
          <a:prstGeom prst="rect">
            <a:avLst/>
          </a:prstGeom>
          <a:solidFill>
            <a:srgbClr val="8EB4E3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lvl1pPr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>
              <a:defRPr/>
            </a:pPr>
            <a:r>
              <a:rPr lang="en-US" altLang="en-US" sz="1100" smtClean="0">
                <a:solidFill>
                  <a:srgbClr val="FFFFFF"/>
                </a:solidFill>
                <a:latin typeface="Verdana" pitchFamily="34" charset="0"/>
              </a:rPr>
              <a:t>SMB</a:t>
            </a:r>
            <a:endParaRPr lang="hu-HU" altLang="en-US" sz="1100" smtClean="0">
              <a:solidFill>
                <a:srgbClr val="FFFFFF"/>
              </a:solidFill>
              <a:latin typeface="Verdana" pitchFamily="34" charset="0"/>
            </a:endParaRPr>
          </a:p>
        </p:txBody>
      </p:sp>
      <p:sp>
        <p:nvSpPr>
          <p:cNvPr id="183418" name="Line 123"/>
          <p:cNvSpPr>
            <a:spLocks noChangeShapeType="1"/>
          </p:cNvSpPr>
          <p:nvPr/>
        </p:nvSpPr>
        <p:spPr bwMode="auto">
          <a:xfrm flipV="1">
            <a:off x="2681288" y="2540281"/>
            <a:ext cx="0" cy="142875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83419" name="Line 124"/>
          <p:cNvSpPr>
            <a:spLocks noChangeShapeType="1"/>
          </p:cNvSpPr>
          <p:nvPr/>
        </p:nvSpPr>
        <p:spPr bwMode="auto">
          <a:xfrm>
            <a:off x="2706688" y="2516468"/>
            <a:ext cx="0" cy="0"/>
          </a:xfrm>
          <a:prstGeom prst="line">
            <a:avLst/>
          </a:prstGeom>
          <a:noFill/>
          <a:ln w="6350">
            <a:solidFill>
              <a:srgbClr val="FF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83420" name="Line 125"/>
          <p:cNvSpPr>
            <a:spLocks noChangeShapeType="1"/>
          </p:cNvSpPr>
          <p:nvPr/>
        </p:nvSpPr>
        <p:spPr bwMode="auto">
          <a:xfrm>
            <a:off x="2706688" y="2516468"/>
            <a:ext cx="0" cy="0"/>
          </a:xfrm>
          <a:prstGeom prst="line">
            <a:avLst/>
          </a:prstGeom>
          <a:noFill/>
          <a:ln w="6350">
            <a:solidFill>
              <a:srgbClr val="FF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83421" name="Line 126"/>
          <p:cNvSpPr>
            <a:spLocks noChangeShapeType="1"/>
          </p:cNvSpPr>
          <p:nvPr/>
        </p:nvSpPr>
        <p:spPr bwMode="auto">
          <a:xfrm>
            <a:off x="2687638" y="2516468"/>
            <a:ext cx="95250" cy="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83422" name="Line 127"/>
          <p:cNvSpPr>
            <a:spLocks noChangeShapeType="1"/>
          </p:cNvSpPr>
          <p:nvPr/>
        </p:nvSpPr>
        <p:spPr bwMode="auto">
          <a:xfrm>
            <a:off x="2687638" y="1856068"/>
            <a:ext cx="0" cy="19685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83423" name="Line 128"/>
          <p:cNvSpPr>
            <a:spLocks noChangeShapeType="1"/>
          </p:cNvSpPr>
          <p:nvPr/>
        </p:nvSpPr>
        <p:spPr bwMode="auto">
          <a:xfrm>
            <a:off x="2687638" y="2071968"/>
            <a:ext cx="82550" cy="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83424" name="Line 129"/>
          <p:cNvSpPr>
            <a:spLocks noChangeShapeType="1"/>
          </p:cNvSpPr>
          <p:nvPr/>
        </p:nvSpPr>
        <p:spPr bwMode="auto">
          <a:xfrm>
            <a:off x="2687638" y="3678518"/>
            <a:ext cx="0" cy="24765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83425" name="Line 130"/>
          <p:cNvSpPr>
            <a:spLocks noChangeShapeType="1"/>
          </p:cNvSpPr>
          <p:nvPr/>
        </p:nvSpPr>
        <p:spPr bwMode="auto">
          <a:xfrm>
            <a:off x="2687638" y="3080793"/>
            <a:ext cx="0" cy="16510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83426" name="Line 131"/>
          <p:cNvSpPr>
            <a:spLocks noChangeShapeType="1"/>
          </p:cNvSpPr>
          <p:nvPr/>
        </p:nvSpPr>
        <p:spPr bwMode="auto">
          <a:xfrm>
            <a:off x="2687638" y="3672168"/>
            <a:ext cx="0" cy="0"/>
          </a:xfrm>
          <a:prstGeom prst="line">
            <a:avLst/>
          </a:prstGeom>
          <a:noFill/>
          <a:ln w="6350">
            <a:solidFill>
              <a:srgbClr val="FF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83427" name="Line 132"/>
          <p:cNvSpPr>
            <a:spLocks noChangeShapeType="1"/>
          </p:cNvSpPr>
          <p:nvPr/>
        </p:nvSpPr>
        <p:spPr bwMode="auto">
          <a:xfrm>
            <a:off x="2687638" y="3672168"/>
            <a:ext cx="82550" cy="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83428" name="Line 133"/>
          <p:cNvSpPr>
            <a:spLocks noChangeShapeType="1"/>
          </p:cNvSpPr>
          <p:nvPr/>
        </p:nvSpPr>
        <p:spPr bwMode="auto">
          <a:xfrm>
            <a:off x="2687638" y="3265768"/>
            <a:ext cx="82550" cy="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cxnSp>
        <p:nvCxnSpPr>
          <p:cNvPr id="183429" name="Egyenes összekötő 170"/>
          <p:cNvCxnSpPr>
            <a:cxnSpLocks noChangeShapeType="1"/>
          </p:cNvCxnSpPr>
          <p:nvPr/>
        </p:nvCxnSpPr>
        <p:spPr bwMode="auto">
          <a:xfrm rot="10800000" flipV="1">
            <a:off x="6269038" y="2681568"/>
            <a:ext cx="1576387" cy="4763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83430" name="Egyenes összekötő 171"/>
          <p:cNvCxnSpPr>
            <a:cxnSpLocks noChangeShapeType="1"/>
          </p:cNvCxnSpPr>
          <p:nvPr/>
        </p:nvCxnSpPr>
        <p:spPr bwMode="auto">
          <a:xfrm rot="10800000" flipV="1">
            <a:off x="6154738" y="2135468"/>
            <a:ext cx="1690687" cy="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83431" name="Egyenes összekötő 172"/>
          <p:cNvCxnSpPr>
            <a:cxnSpLocks noChangeShapeType="1"/>
          </p:cNvCxnSpPr>
          <p:nvPr/>
        </p:nvCxnSpPr>
        <p:spPr bwMode="auto">
          <a:xfrm rot="10800000">
            <a:off x="8213725" y="2054506"/>
            <a:ext cx="457200" cy="635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320968" name="Téglalap 173"/>
          <p:cNvSpPr>
            <a:spLocks noChangeArrowheads="1"/>
          </p:cNvSpPr>
          <p:nvPr/>
        </p:nvSpPr>
        <p:spPr bwMode="auto">
          <a:xfrm>
            <a:off x="8559800" y="1870356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latin typeface="Arial"/>
            </a:endParaRPr>
          </a:p>
        </p:txBody>
      </p:sp>
      <p:sp>
        <p:nvSpPr>
          <p:cNvPr id="1320969" name="Téglalap 174"/>
          <p:cNvSpPr>
            <a:spLocks noChangeArrowheads="1"/>
          </p:cNvSpPr>
          <p:nvPr/>
        </p:nvSpPr>
        <p:spPr bwMode="auto">
          <a:xfrm>
            <a:off x="8645525" y="1870356"/>
            <a:ext cx="46038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latin typeface="Arial"/>
            </a:endParaRPr>
          </a:p>
        </p:txBody>
      </p:sp>
      <p:cxnSp>
        <p:nvCxnSpPr>
          <p:cNvPr id="183434" name="Egyenes összekötő 177"/>
          <p:cNvCxnSpPr>
            <a:cxnSpLocks noChangeShapeType="1"/>
          </p:cNvCxnSpPr>
          <p:nvPr/>
        </p:nvCxnSpPr>
        <p:spPr bwMode="auto">
          <a:xfrm rot="10800000">
            <a:off x="8213725" y="2186268"/>
            <a:ext cx="457200" cy="1588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320971" name="Téglalap 178"/>
          <p:cNvSpPr>
            <a:spLocks noChangeArrowheads="1"/>
          </p:cNvSpPr>
          <p:nvPr/>
        </p:nvSpPr>
        <p:spPr bwMode="auto">
          <a:xfrm>
            <a:off x="8559800" y="2118006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latin typeface="Arial"/>
            </a:endParaRPr>
          </a:p>
        </p:txBody>
      </p:sp>
      <p:sp>
        <p:nvSpPr>
          <p:cNvPr id="1320980" name="Téglalap 179"/>
          <p:cNvSpPr>
            <a:spLocks noChangeArrowheads="1"/>
          </p:cNvSpPr>
          <p:nvPr/>
        </p:nvSpPr>
        <p:spPr bwMode="auto">
          <a:xfrm>
            <a:off x="8645525" y="2118006"/>
            <a:ext cx="46038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latin typeface="Arial"/>
            </a:endParaRPr>
          </a:p>
        </p:txBody>
      </p:sp>
      <p:sp>
        <p:nvSpPr>
          <p:cNvPr id="183437" name="Téglalap 182"/>
          <p:cNvSpPr>
            <a:spLocks noChangeArrowheads="1"/>
          </p:cNvSpPr>
          <p:nvPr/>
        </p:nvSpPr>
        <p:spPr bwMode="auto">
          <a:xfrm>
            <a:off x="7710488" y="1992593"/>
            <a:ext cx="647700" cy="287338"/>
          </a:xfrm>
          <a:prstGeom prst="rect">
            <a:avLst/>
          </a:prstGeom>
          <a:solidFill>
            <a:srgbClr val="8EB4E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>
                <a:solidFill>
                  <a:srgbClr val="FFFFFF"/>
                </a:solidFill>
                <a:latin typeface="Verdana" pitchFamily="34" charset="0"/>
              </a:rPr>
              <a:t>SMB</a:t>
            </a:r>
            <a:endParaRPr lang="hu-HU" altLang="en-US" sz="1100">
              <a:solidFill>
                <a:srgbClr val="FFFFFF"/>
              </a:solidFill>
              <a:latin typeface="Verdana" pitchFamily="34" charset="0"/>
            </a:endParaRPr>
          </a:p>
        </p:txBody>
      </p:sp>
      <p:cxnSp>
        <p:nvCxnSpPr>
          <p:cNvPr id="183438" name="Egyenes összekötő 183"/>
          <p:cNvCxnSpPr>
            <a:cxnSpLocks noChangeShapeType="1"/>
          </p:cNvCxnSpPr>
          <p:nvPr/>
        </p:nvCxnSpPr>
        <p:spPr bwMode="auto">
          <a:xfrm rot="10800000">
            <a:off x="8229600" y="2613306"/>
            <a:ext cx="441325" cy="635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320983" name="Téglalap 184"/>
          <p:cNvSpPr>
            <a:spLocks noChangeArrowheads="1"/>
          </p:cNvSpPr>
          <p:nvPr/>
        </p:nvSpPr>
        <p:spPr bwMode="auto">
          <a:xfrm>
            <a:off x="8559800" y="2506943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latin typeface="Arial"/>
            </a:endParaRPr>
          </a:p>
        </p:txBody>
      </p:sp>
      <p:sp>
        <p:nvSpPr>
          <p:cNvPr id="1320984" name="Téglalap 185"/>
          <p:cNvSpPr>
            <a:spLocks noChangeArrowheads="1"/>
          </p:cNvSpPr>
          <p:nvPr/>
        </p:nvSpPr>
        <p:spPr bwMode="auto">
          <a:xfrm>
            <a:off x="8645525" y="2506943"/>
            <a:ext cx="46038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latin typeface="Arial"/>
            </a:endParaRPr>
          </a:p>
        </p:txBody>
      </p:sp>
      <p:cxnSp>
        <p:nvCxnSpPr>
          <p:cNvPr id="183441" name="Egyenes összekötő 188"/>
          <p:cNvCxnSpPr>
            <a:cxnSpLocks noChangeShapeType="1"/>
          </p:cNvCxnSpPr>
          <p:nvPr/>
        </p:nvCxnSpPr>
        <p:spPr bwMode="auto">
          <a:xfrm rot="10800000">
            <a:off x="8213725" y="2786343"/>
            <a:ext cx="457200" cy="4763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320986" name="Téglalap 189"/>
          <p:cNvSpPr>
            <a:spLocks noChangeArrowheads="1"/>
          </p:cNvSpPr>
          <p:nvPr/>
        </p:nvSpPr>
        <p:spPr bwMode="auto">
          <a:xfrm>
            <a:off x="8559800" y="2757768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latin typeface="Arial"/>
            </a:endParaRPr>
          </a:p>
        </p:txBody>
      </p:sp>
      <p:sp>
        <p:nvSpPr>
          <p:cNvPr id="1320987" name="Téglalap 190"/>
          <p:cNvSpPr>
            <a:spLocks noChangeArrowheads="1"/>
          </p:cNvSpPr>
          <p:nvPr/>
        </p:nvSpPr>
        <p:spPr bwMode="auto">
          <a:xfrm>
            <a:off x="8645525" y="2757768"/>
            <a:ext cx="46038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latin typeface="Arial"/>
            </a:endParaRPr>
          </a:p>
        </p:txBody>
      </p:sp>
      <p:sp>
        <p:nvSpPr>
          <p:cNvPr id="183444" name="Téglalap 193"/>
          <p:cNvSpPr>
            <a:spLocks noChangeArrowheads="1"/>
          </p:cNvSpPr>
          <p:nvPr/>
        </p:nvSpPr>
        <p:spPr bwMode="auto">
          <a:xfrm>
            <a:off x="7710488" y="2541868"/>
            <a:ext cx="647700" cy="287338"/>
          </a:xfrm>
          <a:prstGeom prst="rect">
            <a:avLst/>
          </a:prstGeom>
          <a:solidFill>
            <a:srgbClr val="8EB4E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>
                <a:solidFill>
                  <a:srgbClr val="FFFFFF"/>
                </a:solidFill>
                <a:latin typeface="Verdana" pitchFamily="34" charset="0"/>
              </a:rPr>
              <a:t>SMB</a:t>
            </a:r>
            <a:endParaRPr lang="hu-HU" altLang="en-US" sz="1100">
              <a:solidFill>
                <a:srgbClr val="FFFFFF"/>
              </a:solidFill>
              <a:latin typeface="Verdana" pitchFamily="34" charset="0"/>
            </a:endParaRPr>
          </a:p>
        </p:txBody>
      </p:sp>
      <p:cxnSp>
        <p:nvCxnSpPr>
          <p:cNvPr id="183445" name="Egyenes összekötő 170"/>
          <p:cNvCxnSpPr>
            <a:cxnSpLocks noChangeShapeType="1"/>
          </p:cNvCxnSpPr>
          <p:nvPr/>
        </p:nvCxnSpPr>
        <p:spPr bwMode="auto">
          <a:xfrm rot="10800000" flipV="1">
            <a:off x="6269038" y="3981731"/>
            <a:ext cx="1576387" cy="7937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83446" name="Egyenes összekötő 171"/>
          <p:cNvCxnSpPr>
            <a:cxnSpLocks noChangeShapeType="1"/>
          </p:cNvCxnSpPr>
          <p:nvPr/>
        </p:nvCxnSpPr>
        <p:spPr bwMode="auto">
          <a:xfrm rot="10800000" flipV="1">
            <a:off x="6138863" y="3354668"/>
            <a:ext cx="1706562" cy="1270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83447" name="Egyenes összekötő 172"/>
          <p:cNvCxnSpPr>
            <a:cxnSpLocks noChangeShapeType="1"/>
          </p:cNvCxnSpPr>
          <p:nvPr/>
        </p:nvCxnSpPr>
        <p:spPr bwMode="auto">
          <a:xfrm rot="10800000">
            <a:off x="8213725" y="3273706"/>
            <a:ext cx="457200" cy="635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320992" name="Téglalap 173"/>
          <p:cNvSpPr>
            <a:spLocks noChangeArrowheads="1"/>
          </p:cNvSpPr>
          <p:nvPr/>
        </p:nvSpPr>
        <p:spPr bwMode="auto">
          <a:xfrm>
            <a:off x="8559800" y="3089556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latin typeface="Arial"/>
            </a:endParaRPr>
          </a:p>
        </p:txBody>
      </p:sp>
      <p:sp>
        <p:nvSpPr>
          <p:cNvPr id="1320993" name="Téglalap 174"/>
          <p:cNvSpPr>
            <a:spLocks noChangeArrowheads="1"/>
          </p:cNvSpPr>
          <p:nvPr/>
        </p:nvSpPr>
        <p:spPr bwMode="auto">
          <a:xfrm>
            <a:off x="8645525" y="3089556"/>
            <a:ext cx="46038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latin typeface="Arial"/>
            </a:endParaRPr>
          </a:p>
        </p:txBody>
      </p:sp>
      <p:cxnSp>
        <p:nvCxnSpPr>
          <p:cNvPr id="183450" name="Egyenes összekötő 177"/>
          <p:cNvCxnSpPr>
            <a:cxnSpLocks noChangeShapeType="1"/>
          </p:cNvCxnSpPr>
          <p:nvPr/>
        </p:nvCxnSpPr>
        <p:spPr bwMode="auto">
          <a:xfrm rot="10800000">
            <a:off x="8213725" y="3405468"/>
            <a:ext cx="457200" cy="7938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320995" name="Téglalap 178"/>
          <p:cNvSpPr>
            <a:spLocks noChangeArrowheads="1"/>
          </p:cNvSpPr>
          <p:nvPr/>
        </p:nvSpPr>
        <p:spPr bwMode="auto">
          <a:xfrm>
            <a:off x="8559800" y="3337206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latin typeface="Arial"/>
            </a:endParaRPr>
          </a:p>
        </p:txBody>
      </p:sp>
      <p:sp>
        <p:nvSpPr>
          <p:cNvPr id="1320997" name="Téglalap 179"/>
          <p:cNvSpPr>
            <a:spLocks noChangeArrowheads="1"/>
          </p:cNvSpPr>
          <p:nvPr/>
        </p:nvSpPr>
        <p:spPr bwMode="auto">
          <a:xfrm>
            <a:off x="8645525" y="3337206"/>
            <a:ext cx="46038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latin typeface="Arial"/>
            </a:endParaRPr>
          </a:p>
        </p:txBody>
      </p:sp>
      <p:sp>
        <p:nvSpPr>
          <p:cNvPr id="183453" name="Téglalap 182"/>
          <p:cNvSpPr>
            <a:spLocks noChangeArrowheads="1"/>
          </p:cNvSpPr>
          <p:nvPr/>
        </p:nvSpPr>
        <p:spPr bwMode="auto">
          <a:xfrm>
            <a:off x="7710488" y="3211793"/>
            <a:ext cx="647700" cy="287338"/>
          </a:xfrm>
          <a:prstGeom prst="rect">
            <a:avLst/>
          </a:prstGeom>
          <a:solidFill>
            <a:srgbClr val="8EB4E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>
                <a:solidFill>
                  <a:srgbClr val="FFFFFF"/>
                </a:solidFill>
                <a:latin typeface="Verdana" pitchFamily="34" charset="0"/>
              </a:rPr>
              <a:t>SMB</a:t>
            </a:r>
            <a:endParaRPr lang="hu-HU" altLang="en-US" sz="1100">
              <a:solidFill>
                <a:srgbClr val="FFFFFF"/>
              </a:solidFill>
              <a:latin typeface="Verdana" pitchFamily="34" charset="0"/>
            </a:endParaRPr>
          </a:p>
        </p:txBody>
      </p:sp>
      <p:cxnSp>
        <p:nvCxnSpPr>
          <p:cNvPr id="183454" name="Egyenes összekötő 183"/>
          <p:cNvCxnSpPr>
            <a:cxnSpLocks noChangeShapeType="1"/>
          </p:cNvCxnSpPr>
          <p:nvPr/>
        </p:nvCxnSpPr>
        <p:spPr bwMode="auto">
          <a:xfrm rot="10800000">
            <a:off x="8229600" y="3883306"/>
            <a:ext cx="441325" cy="635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321000" name="Téglalap 184"/>
          <p:cNvSpPr>
            <a:spLocks noChangeArrowheads="1"/>
          </p:cNvSpPr>
          <p:nvPr/>
        </p:nvSpPr>
        <p:spPr bwMode="auto">
          <a:xfrm>
            <a:off x="8559800" y="3776943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latin typeface="Arial"/>
            </a:endParaRPr>
          </a:p>
        </p:txBody>
      </p:sp>
      <p:sp>
        <p:nvSpPr>
          <p:cNvPr id="1321001" name="Téglalap 185"/>
          <p:cNvSpPr>
            <a:spLocks noChangeArrowheads="1"/>
          </p:cNvSpPr>
          <p:nvPr/>
        </p:nvSpPr>
        <p:spPr bwMode="auto">
          <a:xfrm>
            <a:off x="8645525" y="3776943"/>
            <a:ext cx="46038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latin typeface="Arial"/>
            </a:endParaRPr>
          </a:p>
        </p:txBody>
      </p:sp>
      <p:cxnSp>
        <p:nvCxnSpPr>
          <p:cNvPr id="183457" name="Egyenes összekötő 188"/>
          <p:cNvCxnSpPr>
            <a:cxnSpLocks noChangeShapeType="1"/>
          </p:cNvCxnSpPr>
          <p:nvPr/>
        </p:nvCxnSpPr>
        <p:spPr bwMode="auto">
          <a:xfrm rot="10800000">
            <a:off x="8213725" y="4054756"/>
            <a:ext cx="457200" cy="1587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321003" name="Téglalap 189"/>
          <p:cNvSpPr>
            <a:spLocks noChangeArrowheads="1"/>
          </p:cNvSpPr>
          <p:nvPr/>
        </p:nvSpPr>
        <p:spPr bwMode="auto">
          <a:xfrm>
            <a:off x="8559800" y="4027768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latin typeface="Arial"/>
            </a:endParaRPr>
          </a:p>
        </p:txBody>
      </p:sp>
      <p:sp>
        <p:nvSpPr>
          <p:cNvPr id="1321004" name="Téglalap 190"/>
          <p:cNvSpPr>
            <a:spLocks noChangeArrowheads="1"/>
          </p:cNvSpPr>
          <p:nvPr/>
        </p:nvSpPr>
        <p:spPr bwMode="auto">
          <a:xfrm>
            <a:off x="8645525" y="4027768"/>
            <a:ext cx="46038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rgbClr val="000000"/>
                </a:solidFill>
                <a:prstDash val="solid"/>
              </a:ln>
              <a:solidFill>
                <a:srgbClr val="FFFFFF"/>
              </a:solidFill>
              <a:latin typeface="Arial"/>
            </a:endParaRPr>
          </a:p>
        </p:txBody>
      </p:sp>
      <p:sp>
        <p:nvSpPr>
          <p:cNvPr id="183460" name="Téglalap 193"/>
          <p:cNvSpPr>
            <a:spLocks noChangeArrowheads="1"/>
          </p:cNvSpPr>
          <p:nvPr/>
        </p:nvSpPr>
        <p:spPr bwMode="auto">
          <a:xfrm>
            <a:off x="7710488" y="3837268"/>
            <a:ext cx="647700" cy="287338"/>
          </a:xfrm>
          <a:prstGeom prst="rect">
            <a:avLst/>
          </a:prstGeom>
          <a:solidFill>
            <a:srgbClr val="8EB4E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>
                <a:solidFill>
                  <a:srgbClr val="FFFFFF"/>
                </a:solidFill>
                <a:latin typeface="Verdana" pitchFamily="34" charset="0"/>
              </a:rPr>
              <a:t>SMB</a:t>
            </a:r>
            <a:endParaRPr lang="hu-HU" altLang="en-US" sz="1100">
              <a:solidFill>
                <a:srgbClr val="FFFFFF"/>
              </a:solidFill>
              <a:latin typeface="Verdana" pitchFamily="34" charset="0"/>
            </a:endParaRPr>
          </a:p>
        </p:txBody>
      </p:sp>
      <p:sp>
        <p:nvSpPr>
          <p:cNvPr id="183461" name="Line 166"/>
          <p:cNvSpPr>
            <a:spLocks noChangeShapeType="1"/>
          </p:cNvSpPr>
          <p:nvPr/>
        </p:nvSpPr>
        <p:spPr bwMode="auto">
          <a:xfrm flipV="1">
            <a:off x="6283325" y="3697568"/>
            <a:ext cx="0" cy="2984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83462" name="Line 167"/>
          <p:cNvSpPr>
            <a:spLocks noChangeShapeType="1"/>
          </p:cNvSpPr>
          <p:nvPr/>
        </p:nvSpPr>
        <p:spPr bwMode="auto">
          <a:xfrm>
            <a:off x="6283325" y="3710268"/>
            <a:ext cx="0" cy="0"/>
          </a:xfrm>
          <a:prstGeom prst="lin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83463" name="Line 168"/>
          <p:cNvSpPr>
            <a:spLocks noChangeShapeType="1"/>
          </p:cNvSpPr>
          <p:nvPr/>
        </p:nvSpPr>
        <p:spPr bwMode="auto">
          <a:xfrm flipH="1">
            <a:off x="6146800" y="3710268"/>
            <a:ext cx="13652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83464" name="Line 169"/>
          <p:cNvSpPr>
            <a:spLocks noChangeShapeType="1"/>
          </p:cNvSpPr>
          <p:nvPr/>
        </p:nvSpPr>
        <p:spPr bwMode="auto">
          <a:xfrm>
            <a:off x="6283325" y="3081618"/>
            <a:ext cx="0" cy="1587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83465" name="Line 170"/>
          <p:cNvSpPr>
            <a:spLocks noChangeShapeType="1"/>
          </p:cNvSpPr>
          <p:nvPr/>
        </p:nvSpPr>
        <p:spPr bwMode="auto">
          <a:xfrm flipH="1">
            <a:off x="6159500" y="3240368"/>
            <a:ext cx="12382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83466" name="Line 171"/>
          <p:cNvSpPr>
            <a:spLocks noChangeShapeType="1"/>
          </p:cNvSpPr>
          <p:nvPr/>
        </p:nvSpPr>
        <p:spPr bwMode="auto">
          <a:xfrm flipV="1">
            <a:off x="6283325" y="2497418"/>
            <a:ext cx="0" cy="1841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83467" name="Line 172"/>
          <p:cNvSpPr>
            <a:spLocks noChangeShapeType="1"/>
          </p:cNvSpPr>
          <p:nvPr/>
        </p:nvSpPr>
        <p:spPr bwMode="auto">
          <a:xfrm flipH="1">
            <a:off x="6165850" y="2497418"/>
            <a:ext cx="11747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83468" name="Line 173"/>
          <p:cNvSpPr>
            <a:spLocks noChangeShapeType="1"/>
          </p:cNvSpPr>
          <p:nvPr/>
        </p:nvSpPr>
        <p:spPr bwMode="auto">
          <a:xfrm>
            <a:off x="6283325" y="1854543"/>
            <a:ext cx="0" cy="2222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83469" name="Line 174"/>
          <p:cNvSpPr>
            <a:spLocks noChangeShapeType="1"/>
          </p:cNvSpPr>
          <p:nvPr/>
        </p:nvSpPr>
        <p:spPr bwMode="auto">
          <a:xfrm flipH="1">
            <a:off x="6159500" y="2071968"/>
            <a:ext cx="12382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83470" name="Text Box 175"/>
          <p:cNvSpPr txBox="1">
            <a:spLocks noChangeArrowheads="1"/>
          </p:cNvSpPr>
          <p:nvPr/>
        </p:nvSpPr>
        <p:spPr bwMode="auto">
          <a:xfrm>
            <a:off x="2265363" y="4072218"/>
            <a:ext cx="792162" cy="352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FontTx/>
              <a:buNone/>
            </a:pPr>
            <a:r>
              <a:rPr lang="en-US" altLang="en-US" sz="1000">
                <a:solidFill>
                  <a:srgbClr val="000000"/>
                </a:solidFill>
                <a:latin typeface="Verdana" pitchFamily="34" charset="0"/>
              </a:rPr>
              <a:t>2x4 SMI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FontTx/>
              <a:buNone/>
            </a:pPr>
            <a:r>
              <a:rPr lang="en-US" altLang="en-US" sz="1000">
                <a:solidFill>
                  <a:srgbClr val="000000"/>
                </a:solidFill>
                <a:latin typeface="Verdana" pitchFamily="34" charset="0"/>
              </a:rPr>
              <a:t> channels</a:t>
            </a:r>
          </a:p>
        </p:txBody>
      </p:sp>
      <p:sp>
        <p:nvSpPr>
          <p:cNvPr id="183471" name="Text Box 176"/>
          <p:cNvSpPr txBox="1">
            <a:spLocks noChangeArrowheads="1"/>
          </p:cNvSpPr>
          <p:nvPr/>
        </p:nvSpPr>
        <p:spPr bwMode="auto">
          <a:xfrm>
            <a:off x="5865813" y="4073806"/>
            <a:ext cx="792162" cy="352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FontTx/>
              <a:buNone/>
            </a:pPr>
            <a:r>
              <a:rPr lang="en-US" altLang="en-US" sz="1000">
                <a:solidFill>
                  <a:srgbClr val="000000"/>
                </a:solidFill>
                <a:latin typeface="Verdana" pitchFamily="34" charset="0"/>
              </a:rPr>
              <a:t>2x4 SMI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FontTx/>
              <a:buNone/>
            </a:pPr>
            <a:r>
              <a:rPr lang="en-US" altLang="en-US" sz="1000">
                <a:solidFill>
                  <a:srgbClr val="000000"/>
                </a:solidFill>
                <a:latin typeface="Verdana" pitchFamily="34" charset="0"/>
              </a:rPr>
              <a:t> channels</a:t>
            </a:r>
          </a:p>
        </p:txBody>
      </p:sp>
      <p:sp>
        <p:nvSpPr>
          <p:cNvPr id="183473" name="Rectangle 178"/>
          <p:cNvSpPr>
            <a:spLocks noChangeArrowheads="1"/>
          </p:cNvSpPr>
          <p:nvPr/>
        </p:nvSpPr>
        <p:spPr bwMode="auto">
          <a:xfrm>
            <a:off x="4926013" y="4546881"/>
            <a:ext cx="219075" cy="227012"/>
          </a:xfrm>
          <a:prstGeom prst="rect">
            <a:avLst/>
          </a:prstGeom>
          <a:noFill/>
          <a:ln w="19050" algn="ctr">
            <a:solidFill>
              <a:srgbClr val="0000FF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>
                <a:solidFill>
                  <a:srgbClr val="FFFFFF"/>
                </a:solidFill>
                <a:latin typeface="Verdana" pitchFamily="34" charset="0"/>
              </a:rPr>
              <a:t>ME</a:t>
            </a:r>
          </a:p>
        </p:txBody>
      </p:sp>
      <p:sp>
        <p:nvSpPr>
          <p:cNvPr id="183474" name="Text Box 179"/>
          <p:cNvSpPr txBox="1">
            <a:spLocks noChangeArrowheads="1"/>
          </p:cNvSpPr>
          <p:nvPr/>
        </p:nvSpPr>
        <p:spPr bwMode="auto">
          <a:xfrm>
            <a:off x="6219825" y="5907368"/>
            <a:ext cx="1935163" cy="260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100" dirty="0">
                <a:solidFill>
                  <a:srgbClr val="000000"/>
                </a:solidFill>
                <a:latin typeface="Verdana" pitchFamily="34" charset="0"/>
              </a:rPr>
              <a:t>ME: Management Engine</a:t>
            </a:r>
          </a:p>
        </p:txBody>
      </p:sp>
      <p:sp>
        <p:nvSpPr>
          <p:cNvPr id="183475" name="Rectangle 180"/>
          <p:cNvSpPr>
            <a:spLocks noChangeArrowheads="1"/>
          </p:cNvSpPr>
          <p:nvPr/>
        </p:nvSpPr>
        <p:spPr bwMode="auto">
          <a:xfrm>
            <a:off x="3046413" y="1319493"/>
            <a:ext cx="1398587" cy="428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FontTx/>
              <a:buNone/>
            </a:pPr>
            <a:r>
              <a:rPr lang="en-US" altLang="en-US" sz="1100" i="1">
                <a:solidFill>
                  <a:srgbClr val="000000"/>
                </a:solidFill>
                <a:latin typeface="Verdana" pitchFamily="34" charset="0"/>
              </a:rPr>
              <a:t>Xeon 7500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FontTx/>
              <a:buNone/>
            </a:pPr>
            <a:r>
              <a:rPr lang="hu-HU" altLang="en-US" sz="1100" i="1">
                <a:solidFill>
                  <a:srgbClr val="000000"/>
                </a:solidFill>
                <a:latin typeface="Verdana" pitchFamily="34" charset="0"/>
              </a:rPr>
              <a:t>(</a:t>
            </a:r>
            <a:r>
              <a:rPr lang="en-US" altLang="en-US" sz="1100" i="1">
                <a:solidFill>
                  <a:srgbClr val="000000"/>
                </a:solidFill>
                <a:latin typeface="Verdana" pitchFamily="34" charset="0"/>
              </a:rPr>
              <a:t>Nehalem-EX</a:t>
            </a:r>
            <a:r>
              <a:rPr lang="hu-HU" altLang="en-US" sz="1100" i="1">
                <a:solidFill>
                  <a:srgbClr val="000000"/>
                </a:solidFill>
                <a:latin typeface="Verdana" pitchFamily="34" charset="0"/>
              </a:rPr>
              <a:t>)</a:t>
            </a:r>
            <a:endParaRPr lang="en-US" altLang="en-US" sz="1100" i="1">
              <a:solidFill>
                <a:srgbClr val="000000"/>
              </a:solidFill>
              <a:latin typeface="Verdana" pitchFamily="34" charset="0"/>
            </a:endParaRP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FontTx/>
              <a:buNone/>
            </a:pPr>
            <a:r>
              <a:rPr lang="en-US" altLang="en-US" sz="1100" i="1">
                <a:solidFill>
                  <a:srgbClr val="000000"/>
                </a:solidFill>
                <a:latin typeface="Verdana" pitchFamily="34" charset="0"/>
              </a:rPr>
              <a:t>(Becton) 8C</a:t>
            </a:r>
          </a:p>
        </p:txBody>
      </p:sp>
      <p:sp>
        <p:nvSpPr>
          <p:cNvPr id="183476" name="Rectangle 181"/>
          <p:cNvSpPr>
            <a:spLocks noChangeArrowheads="1"/>
          </p:cNvSpPr>
          <p:nvPr/>
        </p:nvSpPr>
        <p:spPr bwMode="auto">
          <a:xfrm>
            <a:off x="4565650" y="1354418"/>
            <a:ext cx="140970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 i="1" dirty="0">
                <a:solidFill>
                  <a:srgbClr val="000000"/>
                </a:solidFill>
                <a:latin typeface="Verdana" pitchFamily="34" charset="0"/>
              </a:rPr>
              <a:t>Xeon </a:t>
            </a:r>
            <a:r>
              <a:rPr lang="en-US" altLang="en-US" sz="1100" i="1" dirty="0" err="1" smtClean="0">
                <a:solidFill>
                  <a:srgbClr val="000000"/>
                </a:solidFill>
                <a:latin typeface="Verdana" pitchFamily="34" charset="0"/>
              </a:rPr>
              <a:t>E7</a:t>
            </a:r>
            <a:r>
              <a:rPr lang="en-US" altLang="en-US" sz="1100" i="1" dirty="0" smtClean="0">
                <a:solidFill>
                  <a:srgbClr val="000000"/>
                </a:solidFill>
                <a:latin typeface="Verdana" pitchFamily="34" charset="0"/>
              </a:rPr>
              <a:t>-8800</a:t>
            </a:r>
            <a:endParaRPr lang="en-US" altLang="en-US" sz="1100" i="1" dirty="0">
              <a:solidFill>
                <a:srgbClr val="000000"/>
              </a:solidFill>
              <a:latin typeface="Verdana" pitchFamily="34" charset="0"/>
            </a:endParaRP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hu-HU" altLang="en-US" sz="1100" i="1" dirty="0">
                <a:solidFill>
                  <a:srgbClr val="000000"/>
                </a:solidFill>
                <a:latin typeface="Verdana" pitchFamily="34" charset="0"/>
              </a:rPr>
              <a:t>(</a:t>
            </a:r>
            <a:r>
              <a:rPr lang="en-US" altLang="en-US" sz="1100" i="1" dirty="0" err="1">
                <a:solidFill>
                  <a:srgbClr val="000000"/>
                </a:solidFill>
                <a:latin typeface="Verdana" pitchFamily="34" charset="0"/>
              </a:rPr>
              <a:t>Westmere</a:t>
            </a:r>
            <a:r>
              <a:rPr lang="en-US" altLang="en-US" sz="1100" i="1" dirty="0">
                <a:solidFill>
                  <a:srgbClr val="000000"/>
                </a:solidFill>
                <a:latin typeface="Verdana" pitchFamily="34" charset="0"/>
              </a:rPr>
              <a:t>-EX) 10C</a:t>
            </a:r>
          </a:p>
        </p:txBody>
      </p:sp>
      <p:sp>
        <p:nvSpPr>
          <p:cNvPr id="183477" name="Téglalap 3"/>
          <p:cNvSpPr>
            <a:spLocks noChangeArrowheads="1"/>
          </p:cNvSpPr>
          <p:nvPr/>
        </p:nvSpPr>
        <p:spPr bwMode="auto">
          <a:xfrm>
            <a:off x="4714875" y="2016406"/>
            <a:ext cx="1439863" cy="576262"/>
          </a:xfrm>
          <a:prstGeom prst="rect">
            <a:avLst/>
          </a:prstGeom>
          <a:solidFill>
            <a:srgbClr val="33CC3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 dirty="0">
                <a:solidFill>
                  <a:srgbClr val="FFFFFF"/>
                </a:solidFill>
                <a:latin typeface="Verdana" pitchFamily="34" charset="0"/>
              </a:rPr>
              <a:t>Nehalem-EX </a:t>
            </a:r>
            <a:r>
              <a:rPr lang="en-US" altLang="en-US" sz="1100" dirty="0" err="1">
                <a:solidFill>
                  <a:srgbClr val="FFFFFF"/>
                </a:solidFill>
                <a:latin typeface="Verdana" pitchFamily="34" charset="0"/>
              </a:rPr>
              <a:t>8C</a:t>
            </a:r>
            <a:endParaRPr lang="en-US" altLang="en-US" sz="1100" dirty="0">
              <a:solidFill>
                <a:srgbClr val="FFFFFF"/>
              </a:solidFill>
              <a:latin typeface="Verdana" pitchFamily="34" charset="0"/>
            </a:endParaRP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 dirty="0" err="1">
                <a:solidFill>
                  <a:srgbClr val="FFFFFF"/>
                </a:solidFill>
                <a:latin typeface="Verdana" pitchFamily="34" charset="0"/>
              </a:rPr>
              <a:t>Westmere</a:t>
            </a:r>
            <a:r>
              <a:rPr lang="en-US" altLang="en-US" sz="1100" dirty="0">
                <a:solidFill>
                  <a:srgbClr val="FFFFFF"/>
                </a:solidFill>
                <a:latin typeface="Verdana" pitchFamily="34" charset="0"/>
              </a:rPr>
              <a:t>-EX </a:t>
            </a:r>
            <a:r>
              <a:rPr lang="en-US" altLang="en-US" sz="1100" dirty="0" err="1">
                <a:solidFill>
                  <a:srgbClr val="FFFFFF"/>
                </a:solidFill>
                <a:latin typeface="Verdana" pitchFamily="34" charset="0"/>
              </a:rPr>
              <a:t>10C</a:t>
            </a:r>
            <a:endParaRPr lang="hu-HU" altLang="en-US" sz="1100" dirty="0">
              <a:solidFill>
                <a:srgbClr val="FFFFFF"/>
              </a:solidFill>
              <a:latin typeface="Verdana" pitchFamily="34" charset="0"/>
            </a:endParaRPr>
          </a:p>
        </p:txBody>
      </p:sp>
      <p:sp>
        <p:nvSpPr>
          <p:cNvPr id="183478" name="Téglalap 3"/>
          <p:cNvSpPr>
            <a:spLocks noChangeArrowheads="1"/>
          </p:cNvSpPr>
          <p:nvPr/>
        </p:nvSpPr>
        <p:spPr bwMode="auto">
          <a:xfrm>
            <a:off x="2771775" y="3172106"/>
            <a:ext cx="1439863" cy="576262"/>
          </a:xfrm>
          <a:prstGeom prst="rect">
            <a:avLst/>
          </a:prstGeom>
          <a:solidFill>
            <a:srgbClr val="33CC3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 dirty="0">
                <a:solidFill>
                  <a:srgbClr val="FFFFFF"/>
                </a:solidFill>
                <a:latin typeface="Verdana" pitchFamily="34" charset="0"/>
              </a:rPr>
              <a:t>Nehalem-EX </a:t>
            </a:r>
            <a:r>
              <a:rPr lang="en-US" altLang="en-US" sz="1100" dirty="0" err="1">
                <a:solidFill>
                  <a:srgbClr val="FFFFFF"/>
                </a:solidFill>
                <a:latin typeface="Verdana" pitchFamily="34" charset="0"/>
              </a:rPr>
              <a:t>8C</a:t>
            </a:r>
            <a:endParaRPr lang="en-US" altLang="en-US" sz="1100" dirty="0">
              <a:solidFill>
                <a:srgbClr val="FFFFFF"/>
              </a:solidFill>
              <a:latin typeface="Verdana" pitchFamily="34" charset="0"/>
            </a:endParaRP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 dirty="0" err="1">
                <a:solidFill>
                  <a:srgbClr val="FFFFFF"/>
                </a:solidFill>
                <a:latin typeface="Verdana" pitchFamily="34" charset="0"/>
              </a:rPr>
              <a:t>Westmere</a:t>
            </a:r>
            <a:r>
              <a:rPr lang="en-US" altLang="en-US" sz="1100" dirty="0">
                <a:solidFill>
                  <a:srgbClr val="FFFFFF"/>
                </a:solidFill>
                <a:latin typeface="Verdana" pitchFamily="34" charset="0"/>
              </a:rPr>
              <a:t>-EX </a:t>
            </a:r>
            <a:r>
              <a:rPr lang="en-US" altLang="en-US" sz="1100" dirty="0" err="1">
                <a:solidFill>
                  <a:srgbClr val="FFFFFF"/>
                </a:solidFill>
                <a:latin typeface="Verdana" pitchFamily="34" charset="0"/>
              </a:rPr>
              <a:t>10C</a:t>
            </a:r>
            <a:endParaRPr lang="hu-HU" altLang="en-US" sz="1100" dirty="0">
              <a:solidFill>
                <a:srgbClr val="FFFFFF"/>
              </a:solidFill>
              <a:latin typeface="Verdana" pitchFamily="34" charset="0"/>
            </a:endParaRPr>
          </a:p>
        </p:txBody>
      </p:sp>
      <p:sp>
        <p:nvSpPr>
          <p:cNvPr id="183479" name="Téglalap 3"/>
          <p:cNvSpPr>
            <a:spLocks noChangeArrowheads="1"/>
          </p:cNvSpPr>
          <p:nvPr/>
        </p:nvSpPr>
        <p:spPr bwMode="auto">
          <a:xfrm>
            <a:off x="4689475" y="3172106"/>
            <a:ext cx="1439863" cy="576262"/>
          </a:xfrm>
          <a:prstGeom prst="rect">
            <a:avLst/>
          </a:prstGeom>
          <a:solidFill>
            <a:srgbClr val="33CC3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 dirty="0">
                <a:solidFill>
                  <a:srgbClr val="FFFFFF"/>
                </a:solidFill>
                <a:latin typeface="Verdana" pitchFamily="34" charset="0"/>
              </a:rPr>
              <a:t>Nehalem-EX </a:t>
            </a:r>
            <a:r>
              <a:rPr lang="en-US" altLang="en-US" sz="1100" dirty="0" err="1">
                <a:solidFill>
                  <a:srgbClr val="FFFFFF"/>
                </a:solidFill>
                <a:latin typeface="Verdana" pitchFamily="34" charset="0"/>
              </a:rPr>
              <a:t>8C</a:t>
            </a:r>
            <a:endParaRPr lang="en-US" altLang="en-US" sz="1100" dirty="0">
              <a:solidFill>
                <a:srgbClr val="FFFFFF"/>
              </a:solidFill>
              <a:latin typeface="Verdana" pitchFamily="34" charset="0"/>
            </a:endParaRP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 dirty="0" err="1">
                <a:solidFill>
                  <a:srgbClr val="FFFFFF"/>
                </a:solidFill>
                <a:latin typeface="Verdana" pitchFamily="34" charset="0"/>
              </a:rPr>
              <a:t>Westmere</a:t>
            </a:r>
            <a:r>
              <a:rPr lang="en-US" altLang="en-US" sz="1100" dirty="0">
                <a:solidFill>
                  <a:srgbClr val="FFFFFF"/>
                </a:solidFill>
                <a:latin typeface="Verdana" pitchFamily="34" charset="0"/>
              </a:rPr>
              <a:t>-EX </a:t>
            </a:r>
            <a:r>
              <a:rPr lang="en-US" altLang="en-US" sz="1100" dirty="0" err="1">
                <a:solidFill>
                  <a:srgbClr val="FFFFFF"/>
                </a:solidFill>
                <a:latin typeface="Verdana" pitchFamily="34" charset="0"/>
              </a:rPr>
              <a:t>10C</a:t>
            </a:r>
            <a:endParaRPr lang="hu-HU" altLang="en-US" sz="1100" dirty="0">
              <a:solidFill>
                <a:srgbClr val="FFFFFF"/>
              </a:solidFill>
              <a:latin typeface="Verdana" pitchFamily="34" charset="0"/>
            </a:endParaRPr>
          </a:p>
        </p:txBody>
      </p:sp>
      <p:sp>
        <p:nvSpPr>
          <p:cNvPr id="183480" name="Text Box 185"/>
          <p:cNvSpPr txBox="1">
            <a:spLocks noChangeArrowheads="1"/>
          </p:cNvSpPr>
          <p:nvPr/>
        </p:nvSpPr>
        <p:spPr bwMode="auto">
          <a:xfrm>
            <a:off x="4341813" y="1360768"/>
            <a:ext cx="247650" cy="260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100">
                <a:solidFill>
                  <a:srgbClr val="000000"/>
                </a:solidFill>
                <a:latin typeface="Verdana" pitchFamily="34" charset="0"/>
              </a:rPr>
              <a:t>/</a:t>
            </a:r>
          </a:p>
        </p:txBody>
      </p:sp>
      <p:sp>
        <p:nvSpPr>
          <p:cNvPr id="183481" name="Text Box 186"/>
          <p:cNvSpPr txBox="1">
            <a:spLocks noChangeArrowheads="1"/>
          </p:cNvSpPr>
          <p:nvPr/>
        </p:nvSpPr>
        <p:spPr bwMode="auto">
          <a:xfrm>
            <a:off x="9752" y="6239156"/>
            <a:ext cx="8876854" cy="52322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 smtClean="0">
                <a:solidFill>
                  <a:srgbClr val="000000"/>
                </a:solidFill>
                <a:latin typeface="Verdana" pitchFamily="34" charset="0"/>
              </a:rPr>
              <a:t>Figure: The Nehalem-EX, </a:t>
            </a:r>
            <a:r>
              <a:rPr lang="en-US" altLang="en-US" sz="1400" dirty="0" err="1" smtClean="0">
                <a:solidFill>
                  <a:srgbClr val="000000"/>
                </a:solidFill>
                <a:latin typeface="Verdana" pitchFamily="34" charset="0"/>
              </a:rPr>
              <a:t>Westmere</a:t>
            </a:r>
            <a:r>
              <a:rPr lang="en-US" altLang="en-US" sz="1400" dirty="0" smtClean="0">
                <a:solidFill>
                  <a:srgbClr val="000000"/>
                </a:solidFill>
                <a:latin typeface="Verdana" pitchFamily="34" charset="0"/>
              </a:rPr>
              <a:t>-EX aimed  Boxboro-EX  </a:t>
            </a: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</a:rPr>
              <a:t>MP server platform (for up to 10 C</a:t>
            </a:r>
            <a:r>
              <a:rPr lang="en-US" altLang="en-US" sz="1400" dirty="0" smtClean="0">
                <a:solidFill>
                  <a:srgbClr val="000000"/>
                </a:solidFill>
                <a:latin typeface="Verdana" pitchFamily="34" charset="0"/>
              </a:rPr>
              <a:t>)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 smtClean="0">
                <a:solidFill>
                  <a:srgbClr val="000000"/>
                </a:solidFill>
                <a:latin typeface="Verdana" pitchFamily="34" charset="0"/>
              </a:rPr>
              <a:t>(2010/2011)</a:t>
            </a:r>
            <a:endParaRPr lang="en-US" altLang="en-US" sz="1400" dirty="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217785" y="5256250"/>
            <a:ext cx="2055371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100" dirty="0" smtClean="0">
                <a:solidFill>
                  <a:srgbClr val="000000"/>
                </a:solidFill>
              </a:rPr>
              <a:t>2 DIMMs/memory channel</a:t>
            </a:r>
            <a:endParaRPr lang="en-US" sz="1100" dirty="0">
              <a:solidFill>
                <a:srgbClr val="000000"/>
              </a:solidFill>
            </a:endParaRPr>
          </a:p>
        </p:txBody>
      </p:sp>
      <p:sp>
        <p:nvSpPr>
          <p:cNvPr id="19" name="TextBox 18"/>
          <p:cNvSpPr txBox="1"/>
          <p:nvPr/>
        </p:nvSpPr>
        <p:spPr>
          <a:xfrm>
            <a:off x="365125" y="5005668"/>
            <a:ext cx="1794081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100" dirty="0" smtClean="0">
                <a:solidFill>
                  <a:srgbClr val="FF0000"/>
                </a:solidFill>
              </a:rPr>
              <a:t>4 x QPI up to 6.4 GT/s</a:t>
            </a:r>
            <a:endParaRPr lang="en-US" sz="1100" dirty="0">
              <a:solidFill>
                <a:srgbClr val="FF0000"/>
              </a:solidFill>
            </a:endParaRPr>
          </a:p>
        </p:txBody>
      </p:sp>
      <p:sp>
        <p:nvSpPr>
          <p:cNvPr id="20" name="Left-Right Arrow 19"/>
          <p:cNvSpPr/>
          <p:nvPr/>
        </p:nvSpPr>
        <p:spPr bwMode="auto">
          <a:xfrm>
            <a:off x="5155406" y="4435755"/>
            <a:ext cx="360000" cy="126000"/>
          </a:xfrm>
          <a:prstGeom prst="leftRightArrow">
            <a:avLst/>
          </a:prstGeom>
          <a:solidFill>
            <a:srgbClr val="FF0000"/>
          </a:solidFill>
          <a:ln w="1587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endParaRPr lang="en-US" smtClean="0">
              <a:solidFill>
                <a:srgbClr val="000000"/>
              </a:solidFill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5170306" y="4519893"/>
            <a:ext cx="364202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100" dirty="0" smtClean="0">
                <a:solidFill>
                  <a:srgbClr val="000000"/>
                </a:solidFill>
              </a:rPr>
              <a:t>36</a:t>
            </a:r>
            <a:endParaRPr lang="en-US" sz="1100" dirty="0">
              <a:solidFill>
                <a:srgbClr val="000000"/>
              </a:solidFill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5497161" y="4297643"/>
            <a:ext cx="510075" cy="43088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100" dirty="0" err="1" smtClean="0">
                <a:solidFill>
                  <a:srgbClr val="000000"/>
                </a:solidFill>
              </a:rPr>
              <a:t>PCIe</a:t>
            </a:r>
            <a:endParaRPr lang="en-US" sz="1100" dirty="0" smtClean="0">
              <a:solidFill>
                <a:srgbClr val="000000"/>
              </a:solidFill>
            </a:endParaRPr>
          </a:p>
          <a:p>
            <a:pPr algn="ctr"/>
            <a:r>
              <a:rPr lang="en-US" sz="1100" dirty="0" smtClean="0">
                <a:solidFill>
                  <a:srgbClr val="000000"/>
                </a:solidFill>
              </a:rPr>
              <a:t>2.0</a:t>
            </a:r>
            <a:endParaRPr lang="en-US" sz="1100" dirty="0">
              <a:solidFill>
                <a:srgbClr val="000000"/>
              </a:solidFill>
            </a:endParaRPr>
          </a:p>
        </p:txBody>
      </p:sp>
      <p:sp>
        <p:nvSpPr>
          <p:cNvPr id="192" name="Oval 188"/>
          <p:cNvSpPr>
            <a:spLocks noChangeArrowheads="1"/>
          </p:cNvSpPr>
          <p:nvPr/>
        </p:nvSpPr>
        <p:spPr bwMode="auto">
          <a:xfrm>
            <a:off x="0" y="1353344"/>
            <a:ext cx="3162300" cy="3071299"/>
          </a:xfrm>
          <a:prstGeom prst="ellipse">
            <a:avLst/>
          </a:prstGeom>
          <a:noFill/>
          <a:ln w="19050" algn="ctr">
            <a:solidFill>
              <a:srgbClr val="FF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140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193" name="Oval 188"/>
          <p:cNvSpPr>
            <a:spLocks noChangeArrowheads="1"/>
          </p:cNvSpPr>
          <p:nvPr/>
        </p:nvSpPr>
        <p:spPr bwMode="auto">
          <a:xfrm>
            <a:off x="5767644" y="1364075"/>
            <a:ext cx="3162300" cy="3071299"/>
          </a:xfrm>
          <a:prstGeom prst="ellipse">
            <a:avLst/>
          </a:prstGeom>
          <a:noFill/>
          <a:ln w="19050" algn="ctr">
            <a:solidFill>
              <a:srgbClr val="FF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140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194" name="Oval 190"/>
          <p:cNvSpPr>
            <a:spLocks noChangeArrowheads="1"/>
          </p:cNvSpPr>
          <p:nvPr/>
        </p:nvSpPr>
        <p:spPr bwMode="auto">
          <a:xfrm>
            <a:off x="2781300" y="1659966"/>
            <a:ext cx="3619500" cy="2374900"/>
          </a:xfrm>
          <a:prstGeom prst="ellipse">
            <a:avLst/>
          </a:prstGeom>
          <a:noFill/>
          <a:ln w="19050" algn="ctr">
            <a:solidFill>
              <a:srgbClr val="FF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140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195" name="Rectangle 72"/>
          <p:cNvSpPr>
            <a:spLocks noChangeArrowheads="1"/>
          </p:cNvSpPr>
          <p:nvPr/>
        </p:nvSpPr>
        <p:spPr bwMode="auto">
          <a:xfrm>
            <a:off x="0" y="0"/>
            <a:ext cx="9144000" cy="393700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600" dirty="0">
                <a:solidFill>
                  <a:srgbClr val="FFFFFF"/>
                </a:solidFill>
                <a:latin typeface="Verdana" pitchFamily="34" charset="0"/>
              </a:rPr>
              <a:t>2.3 Overview of the evolution of </a:t>
            </a:r>
            <a:r>
              <a:rPr lang="en-US" altLang="en-US" sz="1600" dirty="0" smtClean="0">
                <a:solidFill>
                  <a:srgbClr val="FFFFFF"/>
                </a:solidFill>
                <a:latin typeface="Verdana" pitchFamily="34" charset="0"/>
              </a:rPr>
              <a:t>high-end </a:t>
            </a:r>
            <a:r>
              <a:rPr lang="en-US" altLang="en-US" sz="1600" dirty="0">
                <a:solidFill>
                  <a:srgbClr val="FFFFFF"/>
                </a:solidFill>
                <a:latin typeface="Verdana" pitchFamily="34" charset="0"/>
              </a:rPr>
              <a:t>server platforms </a:t>
            </a:r>
            <a:r>
              <a:rPr lang="en-US" altLang="en-US" sz="1600" dirty="0" smtClean="0">
                <a:solidFill>
                  <a:srgbClr val="FFFFFF"/>
                </a:solidFill>
                <a:latin typeface="Verdana" pitchFamily="34" charset="0"/>
              </a:rPr>
              <a:t>(7)</a:t>
            </a:r>
            <a:endParaRPr lang="hu-HU" altLang="en-US" sz="1600" dirty="0">
              <a:solidFill>
                <a:srgbClr val="FFFFFF"/>
              </a:solidFill>
              <a:latin typeface="Verdana" pitchFamily="34" charset="0"/>
            </a:endParaRPr>
          </a:p>
        </p:txBody>
      </p:sp>
      <p:sp>
        <p:nvSpPr>
          <p:cNvPr id="196" name="TextBox 195"/>
          <p:cNvSpPr txBox="1"/>
          <p:nvPr/>
        </p:nvSpPr>
        <p:spPr>
          <a:xfrm>
            <a:off x="8814338" y="6534345"/>
            <a:ext cx="34817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>
                <a:solidFill>
                  <a:srgbClr val="FF0000"/>
                </a:solidFill>
                <a:latin typeface="+mj-lt"/>
              </a:rPr>
              <a:t>*</a:t>
            </a:r>
          </a:p>
        </p:txBody>
      </p:sp>
      <p:sp>
        <p:nvSpPr>
          <p:cNvPr id="197" name="Text Box 177"/>
          <p:cNvSpPr txBox="1">
            <a:spLocks noChangeArrowheads="1"/>
          </p:cNvSpPr>
          <p:nvPr/>
        </p:nvSpPr>
        <p:spPr bwMode="auto">
          <a:xfrm>
            <a:off x="90488" y="515191"/>
            <a:ext cx="8894762" cy="48013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lnSpc>
                <a:spcPct val="90000"/>
              </a:lnSpc>
              <a:spcBef>
                <a:spcPct val="0"/>
              </a:spcBef>
              <a:buFontTx/>
              <a:buNone/>
            </a:pPr>
            <a:r>
              <a:rPr lang="en-US" altLang="en-US" sz="1400" b="1" dirty="0" smtClean="0">
                <a:solidFill>
                  <a:srgbClr val="333399"/>
                </a:solidFill>
                <a:latin typeface="Verdana" pitchFamily="34" charset="0"/>
              </a:rPr>
              <a:t>c) Evolution to the up to 10-core Boxboro-EX 4S/</a:t>
            </a:r>
            <a:r>
              <a:rPr lang="en-US" altLang="en-US" sz="1400" b="1" dirty="0" err="1" smtClean="0">
                <a:solidFill>
                  <a:srgbClr val="333399"/>
                </a:solidFill>
                <a:latin typeface="Verdana" pitchFamily="34" charset="0"/>
              </a:rPr>
              <a:t>8S</a:t>
            </a:r>
            <a:r>
              <a:rPr lang="en-US" altLang="en-US" sz="1400" b="1" dirty="0" smtClean="0">
                <a:solidFill>
                  <a:srgbClr val="333399"/>
                </a:solidFill>
                <a:latin typeface="Verdana" pitchFamily="34" charset="0"/>
              </a:rPr>
              <a:t> high-end server platform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FontTx/>
              <a:buNone/>
            </a:pPr>
            <a:r>
              <a:rPr lang="en-US" altLang="en-US" sz="1400" b="1" dirty="0">
                <a:solidFill>
                  <a:srgbClr val="333399"/>
                </a:solidFill>
                <a:latin typeface="Verdana" pitchFamily="34" charset="0"/>
              </a:rPr>
              <a:t> </a:t>
            </a:r>
            <a:r>
              <a:rPr lang="en-US" altLang="en-US" sz="1400" b="1" dirty="0" smtClean="0">
                <a:solidFill>
                  <a:srgbClr val="333399"/>
                </a:solidFill>
                <a:latin typeface="Verdana" pitchFamily="34" charset="0"/>
              </a:rPr>
              <a:t>     (targeting the Nehalem-EX/</a:t>
            </a:r>
            <a:r>
              <a:rPr lang="en-US" altLang="en-US" sz="1400" b="1" dirty="0" err="1" smtClean="0">
                <a:solidFill>
                  <a:srgbClr val="333399"/>
                </a:solidFill>
                <a:latin typeface="Verdana" pitchFamily="34" charset="0"/>
              </a:rPr>
              <a:t>Westmere</a:t>
            </a:r>
            <a:r>
              <a:rPr lang="en-US" altLang="en-US" sz="1400" b="1" dirty="0" smtClean="0">
                <a:solidFill>
                  <a:srgbClr val="333399"/>
                </a:solidFill>
                <a:latin typeface="Verdana" pitchFamily="34" charset="0"/>
              </a:rPr>
              <a:t>-EX processors) -2</a:t>
            </a:r>
            <a:endParaRPr lang="en-US" altLang="en-US" sz="1400" dirty="0">
              <a:solidFill>
                <a:srgbClr val="000000"/>
              </a:solidFill>
              <a:latin typeface="Verdan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72035380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ext Box 4"/>
          <p:cNvSpPr txBox="1">
            <a:spLocks noChangeArrowheads="1"/>
          </p:cNvSpPr>
          <p:nvPr/>
        </p:nvSpPr>
        <p:spPr bwMode="auto">
          <a:xfrm>
            <a:off x="2333625" y="1347133"/>
            <a:ext cx="4476749" cy="350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rot="0" vert="horz" wrap="square" lIns="91440" tIns="45720" rIns="91440" bIns="45720" anchor="t" anchorCtr="0">
            <a:noAutofit/>
          </a:bodyPr>
          <a:lstStyle/>
          <a:p>
            <a:pPr marL="342265" indent="-342265" algn="ctr">
              <a:spcAft>
                <a:spcPts val="100"/>
              </a:spcAft>
            </a:pPr>
            <a:r>
              <a:rPr lang="en-US" sz="1200" b="1" dirty="0" smtClean="0">
                <a:solidFill>
                  <a:srgbClr val="000000"/>
                </a:solidFill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Implementing memory extension buffers MBs)</a:t>
            </a:r>
            <a:endParaRPr lang="en-US" sz="1200" dirty="0">
              <a:solidFill>
                <a:srgbClr val="000000"/>
              </a:solidFill>
              <a:effectLst/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</p:txBody>
      </p:sp>
      <p:sp>
        <p:nvSpPr>
          <p:cNvPr id="7" name="Text Box 4"/>
          <p:cNvSpPr txBox="1">
            <a:spLocks noChangeArrowheads="1"/>
          </p:cNvSpPr>
          <p:nvPr/>
        </p:nvSpPr>
        <p:spPr bwMode="auto">
          <a:xfrm>
            <a:off x="1390650" y="2157261"/>
            <a:ext cx="3082330" cy="4828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rot="0" vert="horz" wrap="square" lIns="58522" tIns="29261" rIns="58522" bIns="29261" anchor="t" anchorCtr="0">
            <a:noAutofit/>
          </a:bodyPr>
          <a:lstStyle/>
          <a:p>
            <a:pPr marL="342265" indent="-342265" algn="ctr">
              <a:lnSpc>
                <a:spcPts val="1200"/>
              </a:lnSpc>
              <a:spcAft>
                <a:spcPts val="0"/>
              </a:spcAft>
            </a:pPr>
            <a:r>
              <a:rPr lang="en-US" sz="1200" b="1" dirty="0" smtClean="0">
                <a:solidFill>
                  <a:srgbClr val="000000"/>
                </a:solidFill>
                <a:effectLst/>
                <a:ea typeface="Verdana" panose="020B0604030504040204" pitchFamily="34" charset="0"/>
                <a:cs typeface="Verdana" panose="020B0604030504040204" pitchFamily="34" charset="0"/>
              </a:rPr>
              <a:t>Implementing stand alone MBs</a:t>
            </a:r>
          </a:p>
          <a:p>
            <a:pPr marL="342265" indent="-342265" algn="ctr">
              <a:lnSpc>
                <a:spcPts val="1200"/>
              </a:lnSpc>
              <a:spcAft>
                <a:spcPts val="0"/>
              </a:spcAft>
            </a:pPr>
            <a:r>
              <a:rPr lang="en-US" sz="1200" b="1" dirty="0" smtClean="0">
                <a:solidFill>
                  <a:srgbClr val="000000"/>
                </a:solidFill>
                <a:ea typeface="Verdana" panose="020B0604030504040204" pitchFamily="34" charset="0"/>
                <a:cs typeface="Verdana" panose="020B0604030504040204" pitchFamily="34" charset="0"/>
              </a:rPr>
              <a:t>mounted on the mainboard or</a:t>
            </a:r>
          </a:p>
          <a:p>
            <a:pPr marL="342265" indent="-342265" algn="ctr">
              <a:lnSpc>
                <a:spcPts val="1200"/>
              </a:lnSpc>
              <a:spcAft>
                <a:spcPts val="0"/>
              </a:spcAft>
            </a:pPr>
            <a:r>
              <a:rPr lang="en-US" sz="1200" b="1" dirty="0" smtClean="0">
                <a:solidFill>
                  <a:srgbClr val="000000"/>
                </a:solidFill>
                <a:effectLst/>
                <a:ea typeface="Verdana" panose="020B0604030504040204" pitchFamily="34" charset="0"/>
                <a:cs typeface="Verdana" panose="020B0604030504040204" pitchFamily="34" charset="0"/>
              </a:rPr>
              <a:t>on a riser card</a:t>
            </a:r>
          </a:p>
        </p:txBody>
      </p:sp>
      <p:cxnSp>
        <p:nvCxnSpPr>
          <p:cNvPr id="8" name="Line 8"/>
          <p:cNvCxnSpPr/>
          <p:nvPr/>
        </p:nvCxnSpPr>
        <p:spPr bwMode="auto">
          <a:xfrm>
            <a:off x="4584853" y="1708867"/>
            <a:ext cx="0" cy="14400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9" name="Line 13"/>
          <p:cNvCxnSpPr>
            <a:endCxn id="13" idx="7"/>
          </p:cNvCxnSpPr>
          <p:nvPr/>
        </p:nvCxnSpPr>
        <p:spPr bwMode="auto">
          <a:xfrm flipH="1">
            <a:off x="2965099" y="1862091"/>
            <a:ext cx="1630714" cy="192279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0" name="Text Box 4"/>
          <p:cNvSpPr txBox="1">
            <a:spLocks noChangeArrowheads="1"/>
          </p:cNvSpPr>
          <p:nvPr/>
        </p:nvSpPr>
        <p:spPr bwMode="auto">
          <a:xfrm>
            <a:off x="4901979" y="2189787"/>
            <a:ext cx="2594195" cy="51083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rot="0" vert="horz" wrap="square" lIns="58522" tIns="29261" rIns="58522" bIns="29261" anchor="t" anchorCtr="0">
            <a:noAutofit/>
          </a:bodyPr>
          <a:lstStyle/>
          <a:p>
            <a:pPr marL="342265" indent="-342265" algn="ctr">
              <a:lnSpc>
                <a:spcPts val="1200"/>
              </a:lnSpc>
              <a:spcAft>
                <a:spcPts val="0"/>
              </a:spcAft>
            </a:pPr>
            <a:r>
              <a:rPr lang="en-US" sz="1200" b="1" dirty="0" smtClean="0">
                <a:solidFill>
                  <a:srgbClr val="000000"/>
                </a:solidFill>
                <a:effectLst/>
                <a:ea typeface="Verdana" panose="020B0604030504040204" pitchFamily="34" charset="0"/>
                <a:cs typeface="Verdana" panose="020B0604030504040204" pitchFamily="34" charset="0"/>
              </a:rPr>
              <a:t>Implementing MBs</a:t>
            </a:r>
          </a:p>
          <a:p>
            <a:pPr marL="342265" indent="-342265" algn="ctr">
              <a:lnSpc>
                <a:spcPts val="1200"/>
              </a:lnSpc>
              <a:spcAft>
                <a:spcPts val="0"/>
              </a:spcAft>
            </a:pPr>
            <a:r>
              <a:rPr lang="en-US" sz="1200" b="1" dirty="0" smtClean="0">
                <a:solidFill>
                  <a:srgbClr val="000000"/>
                </a:solidFill>
                <a:ea typeface="Verdana" panose="020B0604030504040204" pitchFamily="34" charset="0"/>
                <a:cs typeface="Verdana" panose="020B0604030504040204" pitchFamily="34" charset="0"/>
              </a:rPr>
              <a:t>immediately on the DIMM</a:t>
            </a:r>
          </a:p>
          <a:p>
            <a:pPr marL="342265" indent="-342265" algn="ctr">
              <a:lnSpc>
                <a:spcPts val="1200"/>
              </a:lnSpc>
              <a:spcAft>
                <a:spcPts val="0"/>
              </a:spcAft>
            </a:pPr>
            <a:r>
              <a:rPr lang="en-US" sz="1200" b="1" dirty="0" smtClean="0">
                <a:solidFill>
                  <a:srgbClr val="000000"/>
                </a:solidFill>
                <a:effectLst/>
                <a:ea typeface="Verdana" panose="020B0604030504040204" pitchFamily="34" charset="0"/>
                <a:cs typeface="Verdana" panose="020B0604030504040204" pitchFamily="34" charset="0"/>
              </a:rPr>
              <a:t>(called FB-DIMMs)</a:t>
            </a:r>
            <a:endParaRPr lang="en-US" sz="1200" dirty="0">
              <a:solidFill>
                <a:srgbClr val="000000"/>
              </a:solidFill>
              <a:effectLst/>
              <a:ea typeface="Verdana" panose="020B0604030504040204" pitchFamily="34" charset="0"/>
              <a:cs typeface="Verdana" panose="020B0604030504040204" pitchFamily="34" charset="0"/>
            </a:endParaRPr>
          </a:p>
        </p:txBody>
      </p:sp>
      <p:cxnSp>
        <p:nvCxnSpPr>
          <p:cNvPr id="11" name="Line 13"/>
          <p:cNvCxnSpPr>
            <a:endCxn id="12" idx="2"/>
          </p:cNvCxnSpPr>
          <p:nvPr/>
        </p:nvCxnSpPr>
        <p:spPr bwMode="auto">
          <a:xfrm>
            <a:off x="4577463" y="1862091"/>
            <a:ext cx="1602679" cy="210226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2" name="Oval 11"/>
          <p:cNvSpPr>
            <a:spLocks noChangeArrowheads="1"/>
          </p:cNvSpPr>
          <p:nvPr/>
        </p:nvSpPr>
        <p:spPr bwMode="auto">
          <a:xfrm>
            <a:off x="6180142" y="2046371"/>
            <a:ext cx="57239" cy="51892"/>
          </a:xfrm>
          <a:prstGeom prst="ellipse">
            <a:avLst/>
          </a:prstGeom>
          <a:solidFill>
            <a:srgbClr val="FFFFFF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rot="0" vert="horz" wrap="square" lIns="91440" tIns="45720" rIns="91440" bIns="45720" anchor="t" anchorCtr="0" upright="1">
            <a:noAutofit/>
          </a:bodyPr>
          <a:lstStyle/>
          <a:p>
            <a:endParaRPr lang="en-US" sz="1200" dirty="0"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</p:txBody>
      </p:sp>
      <p:sp>
        <p:nvSpPr>
          <p:cNvPr id="13" name="Oval 12"/>
          <p:cNvSpPr>
            <a:spLocks noChangeArrowheads="1"/>
          </p:cNvSpPr>
          <p:nvPr/>
        </p:nvSpPr>
        <p:spPr bwMode="auto">
          <a:xfrm>
            <a:off x="2916242" y="2046771"/>
            <a:ext cx="57239" cy="51892"/>
          </a:xfrm>
          <a:prstGeom prst="ellipse">
            <a:avLst/>
          </a:prstGeom>
          <a:solidFill>
            <a:srgbClr val="FFFFFF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rot="0" vert="horz" wrap="square" lIns="91440" tIns="45720" rIns="91440" bIns="45720" anchor="t" anchorCtr="0" upright="1">
            <a:noAutofit/>
          </a:bodyPr>
          <a:lstStyle/>
          <a:p>
            <a:endParaRPr lang="en-US" sz="1200" dirty="0"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</p:txBody>
      </p:sp>
      <p:sp>
        <p:nvSpPr>
          <p:cNvPr id="14" name="Text Box 1785"/>
          <p:cNvSpPr txBox="1">
            <a:spLocks noChangeArrowheads="1"/>
          </p:cNvSpPr>
          <p:nvPr/>
        </p:nvSpPr>
        <p:spPr bwMode="auto">
          <a:xfrm>
            <a:off x="4134072" y="2998819"/>
            <a:ext cx="3529700" cy="35238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000080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FFFFFF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/>
              </a14:hiddenEffects>
            </a:ext>
          </a:extLst>
        </p:spPr>
        <p:txBody>
          <a:bodyPr rot="0" vert="horz" wrap="square" lIns="63094" tIns="31547" rIns="63094" bIns="31547" upright="1">
            <a:noAutofit/>
          </a:bodyPr>
          <a:lstStyle/>
          <a:p>
            <a:endParaRPr lang="en-US" sz="1200" b="1" dirty="0" smtClean="0"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2036929" y="3046405"/>
            <a:ext cx="175721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200" i="1" dirty="0" err="1" smtClean="0"/>
              <a:t>Truland</a:t>
            </a:r>
            <a:r>
              <a:rPr lang="en-US" sz="1200" i="1" dirty="0" smtClean="0"/>
              <a:t> MP platform</a:t>
            </a:r>
          </a:p>
          <a:p>
            <a:pPr algn="ctr"/>
            <a:r>
              <a:rPr lang="en-US" sz="1200" i="1" dirty="0" smtClean="0"/>
              <a:t>(2005/2006)</a:t>
            </a:r>
            <a:endParaRPr lang="en-US" sz="1200" i="1" dirty="0"/>
          </a:p>
        </p:txBody>
      </p:sp>
      <p:sp>
        <p:nvSpPr>
          <p:cNvPr id="16" name="TextBox 15"/>
          <p:cNvSpPr txBox="1"/>
          <p:nvPr/>
        </p:nvSpPr>
        <p:spPr>
          <a:xfrm>
            <a:off x="5408039" y="3410303"/>
            <a:ext cx="161133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200" dirty="0" err="1" smtClean="0"/>
              <a:t>Caneland</a:t>
            </a:r>
            <a:r>
              <a:rPr lang="en-US" sz="1200" dirty="0" smtClean="0"/>
              <a:t> platform</a:t>
            </a:r>
          </a:p>
          <a:p>
            <a:pPr algn="ctr"/>
            <a:r>
              <a:rPr lang="en-US" sz="1200" dirty="0" smtClean="0"/>
              <a:t>(2007/2008)</a:t>
            </a:r>
            <a:endParaRPr lang="en-US" sz="1200" dirty="0"/>
          </a:p>
        </p:txBody>
      </p:sp>
      <p:sp>
        <p:nvSpPr>
          <p:cNvPr id="17" name="TextBox 16"/>
          <p:cNvSpPr txBox="1"/>
          <p:nvPr/>
        </p:nvSpPr>
        <p:spPr>
          <a:xfrm>
            <a:off x="2050983" y="3833805"/>
            <a:ext cx="180530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200" i="1" dirty="0" smtClean="0"/>
              <a:t>Boxboro-EX platform</a:t>
            </a:r>
          </a:p>
          <a:p>
            <a:pPr algn="ctr"/>
            <a:r>
              <a:rPr lang="en-US" sz="1200" i="1" dirty="0" smtClean="0"/>
              <a:t>(2010/2011)</a:t>
            </a:r>
            <a:endParaRPr lang="en-US" sz="1200" i="1" dirty="0"/>
          </a:p>
        </p:txBody>
      </p:sp>
      <p:sp>
        <p:nvSpPr>
          <p:cNvPr id="18" name="TextBox 17"/>
          <p:cNvSpPr txBox="1"/>
          <p:nvPr/>
        </p:nvSpPr>
        <p:spPr>
          <a:xfrm>
            <a:off x="2083044" y="4388203"/>
            <a:ext cx="160653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200" dirty="0" err="1" smtClean="0"/>
              <a:t>Brickland</a:t>
            </a:r>
            <a:r>
              <a:rPr lang="en-US" sz="1200" dirty="0" smtClean="0"/>
              <a:t> platform</a:t>
            </a:r>
          </a:p>
          <a:p>
            <a:pPr algn="ctr"/>
            <a:r>
              <a:rPr lang="en-US" sz="1200" dirty="0" smtClean="0"/>
              <a:t>(2014/2015)</a:t>
            </a:r>
            <a:endParaRPr lang="en-US" sz="1200" dirty="0"/>
          </a:p>
        </p:txBody>
      </p:sp>
      <p:sp>
        <p:nvSpPr>
          <p:cNvPr id="19" name="Right Arrow 18"/>
          <p:cNvSpPr/>
          <p:nvPr/>
        </p:nvSpPr>
        <p:spPr bwMode="auto">
          <a:xfrm rot="648995">
            <a:off x="3767463" y="3414865"/>
            <a:ext cx="1620000" cy="54000"/>
          </a:xfrm>
          <a:prstGeom prst="rightArrow">
            <a:avLst/>
          </a:prstGeom>
          <a:solidFill>
            <a:srgbClr val="FF0000"/>
          </a:solidFill>
          <a:ln w="1587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20" name="Right Arrow 19"/>
          <p:cNvSpPr/>
          <p:nvPr/>
        </p:nvSpPr>
        <p:spPr bwMode="auto">
          <a:xfrm rot="9881920">
            <a:off x="3755449" y="3978486"/>
            <a:ext cx="1620000" cy="54000"/>
          </a:xfrm>
          <a:prstGeom prst="rightArrow">
            <a:avLst/>
          </a:prstGeom>
          <a:solidFill>
            <a:srgbClr val="FF0000"/>
          </a:solidFill>
          <a:ln w="1587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1747726" y="5037645"/>
            <a:ext cx="564795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/>
              <a:t>Figure: Intel’s implementation of memory extension buffers</a:t>
            </a:r>
            <a:endParaRPr lang="en-US" dirty="0"/>
          </a:p>
        </p:txBody>
      </p:sp>
      <p:sp>
        <p:nvSpPr>
          <p:cNvPr id="23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r>
              <a:rPr lang="en-US" altLang="en-US" sz="1600" dirty="0">
                <a:solidFill>
                  <a:srgbClr val="FFFFFF"/>
                </a:solidFill>
                <a:latin typeface="Verdana" pitchFamily="34" charset="0"/>
              </a:rPr>
              <a:t>2.3 Overview of the evolution of </a:t>
            </a:r>
            <a:r>
              <a:rPr lang="en-US" altLang="en-US" sz="1600" dirty="0" smtClean="0">
                <a:solidFill>
                  <a:srgbClr val="FFFFFF"/>
                </a:solidFill>
                <a:latin typeface="Verdana" pitchFamily="34" charset="0"/>
              </a:rPr>
              <a:t>high-end </a:t>
            </a:r>
            <a:r>
              <a:rPr lang="en-US" altLang="en-US" sz="1600" dirty="0">
                <a:solidFill>
                  <a:srgbClr val="FFFFFF"/>
                </a:solidFill>
                <a:latin typeface="Verdana" pitchFamily="34" charset="0"/>
              </a:rPr>
              <a:t>server platforms </a:t>
            </a:r>
            <a:r>
              <a:rPr lang="en-US" altLang="en-US" sz="1600" dirty="0" smtClean="0">
                <a:solidFill>
                  <a:srgbClr val="FFFFFF"/>
                </a:solidFill>
                <a:latin typeface="Verdana" pitchFamily="34" charset="0"/>
              </a:rPr>
              <a:t>(8)</a:t>
            </a:r>
            <a:endParaRPr lang="en-US" sz="1600" dirty="0"/>
          </a:p>
        </p:txBody>
      </p:sp>
      <p:sp>
        <p:nvSpPr>
          <p:cNvPr id="24" name="TextBox 23"/>
          <p:cNvSpPr txBox="1"/>
          <p:nvPr/>
        </p:nvSpPr>
        <p:spPr>
          <a:xfrm>
            <a:off x="82550" y="502696"/>
            <a:ext cx="818204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accent6"/>
                </a:solidFill>
              </a:rPr>
              <a:t>Returning to the stand alone memory buffer implementation in the Boxboro-EX</a:t>
            </a:r>
          </a:p>
          <a:p>
            <a:r>
              <a:rPr lang="en-US" b="1" dirty="0">
                <a:solidFill>
                  <a:schemeClr val="accent6"/>
                </a:solidFill>
              </a:rPr>
              <a:t>  </a:t>
            </a:r>
            <a:r>
              <a:rPr lang="en-US" b="1" dirty="0" smtClean="0">
                <a:solidFill>
                  <a:schemeClr val="accent6"/>
                </a:solidFill>
              </a:rPr>
              <a:t>high-end </a:t>
            </a:r>
            <a:r>
              <a:rPr lang="en-US" b="1" dirty="0">
                <a:solidFill>
                  <a:schemeClr val="accent6"/>
                </a:solidFill>
              </a:rPr>
              <a:t>platform from using FB-DIMMs </a:t>
            </a:r>
            <a:r>
              <a:rPr lang="en-US" b="1" dirty="0" smtClean="0">
                <a:solidFill>
                  <a:schemeClr val="accent6"/>
                </a:solidFill>
              </a:rPr>
              <a:t>-2</a:t>
            </a:r>
            <a:endParaRPr lang="en-US" dirty="0"/>
          </a:p>
        </p:txBody>
      </p:sp>
      <p:sp>
        <p:nvSpPr>
          <p:cNvPr id="22" name="TextBox 21"/>
          <p:cNvSpPr txBox="1"/>
          <p:nvPr/>
        </p:nvSpPr>
        <p:spPr>
          <a:xfrm>
            <a:off x="8814338" y="6534345"/>
            <a:ext cx="34817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>
                <a:solidFill>
                  <a:srgbClr val="FF0000"/>
                </a:solidFill>
                <a:latin typeface="+mj-lt"/>
              </a:rPr>
              <a:t>*</a:t>
            </a:r>
          </a:p>
        </p:txBody>
      </p:sp>
    </p:spTree>
    <p:extLst>
      <p:ext uri="{BB962C8B-B14F-4D97-AF65-F5344CB8AC3E}">
        <p14:creationId xmlns:p14="http://schemas.microsoft.com/office/powerpoint/2010/main" val="236778949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1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pPr eaLnBrk="1" hangingPunct="1"/>
            <a:r>
              <a:rPr lang="en-US" altLang="en-US" sz="1600" dirty="0">
                <a:solidFill>
                  <a:srgbClr val="FFFFFF"/>
                </a:solidFill>
                <a:latin typeface="Verdana" pitchFamily="34" charset="0"/>
              </a:rPr>
              <a:t>2.3 Overview of the evolution of </a:t>
            </a:r>
            <a:r>
              <a:rPr lang="en-US" altLang="en-US" sz="1600" dirty="0" smtClean="0">
                <a:solidFill>
                  <a:srgbClr val="FFFFFF"/>
                </a:solidFill>
                <a:latin typeface="Verdana" pitchFamily="34" charset="0"/>
              </a:rPr>
              <a:t>high-end </a:t>
            </a:r>
            <a:r>
              <a:rPr lang="en-US" altLang="en-US" sz="1600" dirty="0">
                <a:solidFill>
                  <a:srgbClr val="FFFFFF"/>
                </a:solidFill>
                <a:latin typeface="Verdana" pitchFamily="34" charset="0"/>
              </a:rPr>
              <a:t>server platforms </a:t>
            </a:r>
            <a:r>
              <a:rPr lang="en-US" altLang="en-US" sz="1600" dirty="0" smtClean="0">
                <a:solidFill>
                  <a:srgbClr val="FFFFFF"/>
                </a:solidFill>
                <a:latin typeface="Verdana" pitchFamily="34" charset="0"/>
              </a:rPr>
              <a:t>(9)</a:t>
            </a:r>
            <a:endParaRPr lang="en-US" altLang="en-US" sz="1600" dirty="0" smtClean="0"/>
          </a:p>
        </p:txBody>
      </p:sp>
      <p:sp>
        <p:nvSpPr>
          <p:cNvPr id="245" name="Text Box 177"/>
          <p:cNvSpPr txBox="1">
            <a:spLocks noChangeArrowheads="1"/>
          </p:cNvSpPr>
          <p:nvPr/>
        </p:nvSpPr>
        <p:spPr bwMode="auto">
          <a:xfrm>
            <a:off x="-3642" y="515191"/>
            <a:ext cx="9266104" cy="48013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lnSpc>
                <a:spcPct val="90000"/>
              </a:lnSpc>
              <a:spcBef>
                <a:spcPct val="0"/>
              </a:spcBef>
              <a:buFontTx/>
              <a:buNone/>
            </a:pPr>
            <a:r>
              <a:rPr lang="en-US" altLang="en-US" sz="1400" b="1" dirty="0" smtClean="0">
                <a:solidFill>
                  <a:srgbClr val="333399"/>
                </a:solidFill>
                <a:latin typeface="Verdana" pitchFamily="34" charset="0"/>
              </a:rPr>
              <a:t>d) Evolution to the up to 24-core </a:t>
            </a:r>
            <a:r>
              <a:rPr lang="en-US" altLang="en-US" sz="1400" b="1" dirty="0" err="1" smtClean="0">
                <a:solidFill>
                  <a:srgbClr val="333399"/>
                </a:solidFill>
                <a:latin typeface="Verdana" pitchFamily="34" charset="0"/>
              </a:rPr>
              <a:t>Brickland</a:t>
            </a:r>
            <a:r>
              <a:rPr lang="en-US" altLang="en-US" sz="1400" b="1" dirty="0" smtClean="0">
                <a:solidFill>
                  <a:srgbClr val="333399"/>
                </a:solidFill>
                <a:latin typeface="Verdana" pitchFamily="34" charset="0"/>
              </a:rPr>
              <a:t> 4S/</a:t>
            </a:r>
            <a:r>
              <a:rPr lang="en-US" altLang="en-US" sz="1400" b="1" dirty="0" err="1" smtClean="0">
                <a:solidFill>
                  <a:srgbClr val="333399"/>
                </a:solidFill>
                <a:latin typeface="Verdana" pitchFamily="34" charset="0"/>
              </a:rPr>
              <a:t>8S</a:t>
            </a:r>
            <a:r>
              <a:rPr lang="en-US" altLang="en-US" sz="1400" b="1" dirty="0" smtClean="0">
                <a:solidFill>
                  <a:srgbClr val="333399"/>
                </a:solidFill>
                <a:latin typeface="Verdana" pitchFamily="34" charset="0"/>
              </a:rPr>
              <a:t> high-end server platform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FontTx/>
              <a:buNone/>
            </a:pPr>
            <a:r>
              <a:rPr lang="en-US" altLang="en-US" sz="1400" b="1" dirty="0">
                <a:solidFill>
                  <a:srgbClr val="333399"/>
                </a:solidFill>
                <a:latin typeface="Verdana" pitchFamily="34" charset="0"/>
              </a:rPr>
              <a:t> </a:t>
            </a:r>
            <a:r>
              <a:rPr lang="en-US" altLang="en-US" sz="1400" b="1" dirty="0" smtClean="0">
                <a:solidFill>
                  <a:srgbClr val="333399"/>
                </a:solidFill>
                <a:latin typeface="Verdana" pitchFamily="34" charset="0"/>
              </a:rPr>
              <a:t>     (targeting the Ivy Bridge-EX/</a:t>
            </a:r>
            <a:r>
              <a:rPr lang="en-US" altLang="en-US" sz="1400" b="1" dirty="0" smtClean="0">
                <a:solidFill>
                  <a:schemeClr val="accent2"/>
                </a:solidFill>
                <a:latin typeface="Verdana" pitchFamily="34" charset="0"/>
              </a:rPr>
              <a:t>Haswell-EX/Broadwell-EX </a:t>
            </a:r>
            <a:r>
              <a:rPr lang="en-US" altLang="en-US" sz="1400" b="1" dirty="0" smtClean="0">
                <a:solidFill>
                  <a:srgbClr val="333399"/>
                </a:solidFill>
                <a:latin typeface="Verdana" pitchFamily="34" charset="0"/>
              </a:rPr>
              <a:t>processors) -1 </a:t>
            </a:r>
            <a:endParaRPr lang="en-US" altLang="en-US" sz="1400" dirty="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190500" y="1143001"/>
            <a:ext cx="9112303" cy="33547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spcAft>
                <a:spcPts val="600"/>
              </a:spcAft>
            </a:pPr>
            <a:r>
              <a:rPr lang="en-US" dirty="0" smtClean="0">
                <a:solidFill>
                  <a:srgbClr val="FF0000"/>
                </a:solidFill>
              </a:rPr>
              <a:t>Aims: a)  Reducing power dissipation by eliminating serial/parallel conversions.</a:t>
            </a:r>
          </a:p>
          <a:p>
            <a:r>
              <a:rPr lang="en-US" dirty="0" smtClean="0"/>
              <a:t>              The previous  </a:t>
            </a:r>
            <a:r>
              <a:rPr lang="en-US" dirty="0" smtClean="0">
                <a:solidFill>
                  <a:srgbClr val="0070C0"/>
                </a:solidFill>
              </a:rPr>
              <a:t>Boxboro-EX platform </a:t>
            </a:r>
            <a:r>
              <a:rPr lang="en-US" dirty="0" smtClean="0"/>
              <a:t>made use of </a:t>
            </a:r>
            <a:r>
              <a:rPr lang="en-US" dirty="0" smtClean="0">
                <a:solidFill>
                  <a:srgbClr val="0070C0"/>
                </a:solidFill>
              </a:rPr>
              <a:t>serial</a:t>
            </a:r>
            <a:r>
              <a:rPr lang="en-US" dirty="0">
                <a:solidFill>
                  <a:srgbClr val="0070C0"/>
                </a:solidFill>
              </a:rPr>
              <a:t>, packet based, differential </a:t>
            </a:r>
            <a:r>
              <a:rPr lang="en-US" dirty="0" smtClean="0">
                <a:solidFill>
                  <a:srgbClr val="0070C0"/>
                </a:solidFill>
              </a:rPr>
              <a:t>links</a:t>
            </a:r>
          </a:p>
          <a:p>
            <a:r>
              <a:rPr lang="en-US" dirty="0">
                <a:solidFill>
                  <a:srgbClr val="0070C0"/>
                </a:solidFill>
              </a:rPr>
              <a:t> </a:t>
            </a:r>
            <a:r>
              <a:rPr lang="en-US" dirty="0" smtClean="0">
                <a:solidFill>
                  <a:srgbClr val="0070C0"/>
                </a:solidFill>
              </a:rPr>
              <a:t>               (called </a:t>
            </a:r>
            <a:r>
              <a:rPr lang="en-US" dirty="0" err="1" smtClean="0">
                <a:solidFill>
                  <a:srgbClr val="0070C0"/>
                </a:solidFill>
              </a:rPr>
              <a:t>SMI</a:t>
            </a:r>
            <a:r>
              <a:rPr lang="en-US" dirty="0" smtClean="0">
                <a:solidFill>
                  <a:srgbClr val="0070C0"/>
                </a:solidFill>
              </a:rPr>
              <a:t> links) </a:t>
            </a:r>
            <a:r>
              <a:rPr lang="en-US" dirty="0" smtClean="0"/>
              <a:t>between the memory controllers and the memory buffers</a:t>
            </a:r>
          </a:p>
          <a:p>
            <a:pPr>
              <a:spcAft>
                <a:spcPts val="600"/>
              </a:spcAft>
            </a:pPr>
            <a:r>
              <a:rPr lang="en-US" dirty="0"/>
              <a:t> </a:t>
            </a:r>
            <a:r>
              <a:rPr lang="en-US" dirty="0" smtClean="0"/>
              <a:t>               that included about </a:t>
            </a:r>
            <a:r>
              <a:rPr lang="en-US" dirty="0">
                <a:solidFill>
                  <a:srgbClr val="0070C0"/>
                </a:solidFill>
              </a:rPr>
              <a:t>70 signal lines</a:t>
            </a:r>
            <a:r>
              <a:rPr lang="en-US" dirty="0" smtClean="0"/>
              <a:t>.</a:t>
            </a:r>
          </a:p>
          <a:p>
            <a:pPr>
              <a:spcAft>
                <a:spcPts val="0"/>
              </a:spcAft>
            </a:pPr>
            <a:r>
              <a:rPr lang="en-US" dirty="0" smtClean="0"/>
              <a:t>              In the subsequent </a:t>
            </a:r>
            <a:r>
              <a:rPr lang="en-US" dirty="0" err="1" smtClean="0">
                <a:solidFill>
                  <a:srgbClr val="0070C0"/>
                </a:solidFill>
              </a:rPr>
              <a:t>Brickland</a:t>
            </a:r>
            <a:r>
              <a:rPr lang="en-US" dirty="0" smtClean="0">
                <a:solidFill>
                  <a:srgbClr val="0070C0"/>
                </a:solidFill>
              </a:rPr>
              <a:t> platform Intel eliminated serial/parallel conversions </a:t>
            </a:r>
            <a:r>
              <a:rPr lang="en-US" dirty="0" smtClean="0"/>
              <a:t>and </a:t>
            </a:r>
          </a:p>
          <a:p>
            <a:pPr>
              <a:spcAft>
                <a:spcPts val="0"/>
              </a:spcAft>
            </a:pPr>
            <a:r>
              <a:rPr lang="en-US" dirty="0"/>
              <a:t> </a:t>
            </a:r>
            <a:r>
              <a:rPr lang="en-US" dirty="0" smtClean="0"/>
              <a:t>              thus reduced power dissipation </a:t>
            </a:r>
            <a:r>
              <a:rPr lang="en-US" dirty="0" smtClean="0">
                <a:solidFill>
                  <a:srgbClr val="0070C0"/>
                </a:solidFill>
              </a:rPr>
              <a:t>by replacing serial links by proprietary parallel links,</a:t>
            </a:r>
          </a:p>
          <a:p>
            <a:pPr>
              <a:spcAft>
                <a:spcPts val="600"/>
              </a:spcAft>
            </a:pPr>
            <a:r>
              <a:rPr lang="en-US" dirty="0">
                <a:solidFill>
                  <a:srgbClr val="0070C0"/>
                </a:solidFill>
              </a:rPr>
              <a:t> </a:t>
            </a:r>
            <a:r>
              <a:rPr lang="en-US" dirty="0" smtClean="0">
                <a:solidFill>
                  <a:srgbClr val="0070C0"/>
                </a:solidFill>
              </a:rPr>
              <a:t>              called </a:t>
            </a:r>
            <a:r>
              <a:rPr lang="en-US" dirty="0" err="1" smtClean="0">
                <a:solidFill>
                  <a:srgbClr val="0070C0"/>
                </a:solidFill>
              </a:rPr>
              <a:t>SMI2</a:t>
            </a:r>
            <a:r>
              <a:rPr lang="en-US" dirty="0" smtClean="0">
                <a:solidFill>
                  <a:srgbClr val="0070C0"/>
                </a:solidFill>
              </a:rPr>
              <a:t> links.</a:t>
            </a:r>
          </a:p>
          <a:p>
            <a:pPr>
              <a:spcAft>
                <a:spcPts val="600"/>
              </a:spcAft>
            </a:pPr>
            <a:r>
              <a:rPr lang="en-US" dirty="0" smtClean="0">
                <a:solidFill>
                  <a:srgbClr val="0070C0"/>
                </a:solidFill>
              </a:rPr>
              <a:t>              </a:t>
            </a:r>
            <a:r>
              <a:rPr lang="en-US" dirty="0" smtClean="0"/>
              <a:t>Nevertheless, an </a:t>
            </a:r>
            <a:r>
              <a:rPr lang="en-US" dirty="0" smtClean="0">
                <a:solidFill>
                  <a:srgbClr val="0070C0"/>
                </a:solidFill>
              </a:rPr>
              <a:t>interface conversion </a:t>
            </a:r>
            <a:r>
              <a:rPr lang="en-US" dirty="0" smtClean="0"/>
              <a:t>(between </a:t>
            </a:r>
            <a:r>
              <a:rPr lang="en-US" dirty="0" err="1" smtClean="0"/>
              <a:t>SMI</a:t>
            </a:r>
            <a:r>
              <a:rPr lang="en-US" dirty="0" smtClean="0"/>
              <a:t> 2 and </a:t>
            </a:r>
            <a:r>
              <a:rPr lang="en-US" dirty="0" err="1" smtClean="0"/>
              <a:t>DDR3</a:t>
            </a:r>
            <a:r>
              <a:rPr lang="en-US" dirty="0" smtClean="0"/>
              <a:t>/4) </a:t>
            </a:r>
            <a:r>
              <a:rPr lang="en-US" dirty="0" smtClean="0">
                <a:solidFill>
                  <a:srgbClr val="0070C0"/>
                </a:solidFill>
              </a:rPr>
              <a:t>is needed.</a:t>
            </a:r>
          </a:p>
          <a:p>
            <a:r>
              <a:rPr lang="en-US" dirty="0" smtClean="0">
                <a:solidFill>
                  <a:srgbClr val="FF0000"/>
                </a:solidFill>
              </a:rPr>
              <a:t>             </a:t>
            </a:r>
            <a:r>
              <a:rPr lang="en-US" dirty="0" err="1" smtClean="0">
                <a:solidFill>
                  <a:srgbClr val="0070C0"/>
                </a:solidFill>
              </a:rPr>
              <a:t>SMI</a:t>
            </a:r>
            <a:r>
              <a:rPr lang="en-US" dirty="0" smtClean="0">
                <a:solidFill>
                  <a:srgbClr val="0070C0"/>
                </a:solidFill>
              </a:rPr>
              <a:t> </a:t>
            </a:r>
            <a:r>
              <a:rPr lang="en-US" dirty="0">
                <a:solidFill>
                  <a:srgbClr val="0070C0"/>
                </a:solidFill>
              </a:rPr>
              <a:t>2 </a:t>
            </a:r>
            <a:r>
              <a:rPr lang="en-US" dirty="0" smtClean="0">
                <a:solidFill>
                  <a:srgbClr val="0070C0"/>
                </a:solidFill>
              </a:rPr>
              <a:t>links </a:t>
            </a:r>
            <a:r>
              <a:rPr lang="en-US" dirty="0">
                <a:solidFill>
                  <a:srgbClr val="0070C0"/>
                </a:solidFill>
              </a:rPr>
              <a:t> </a:t>
            </a:r>
            <a:r>
              <a:rPr lang="en-US" dirty="0" smtClean="0"/>
              <a:t>provide</a:t>
            </a:r>
            <a:r>
              <a:rPr lang="en-US" dirty="0" smtClean="0">
                <a:solidFill>
                  <a:srgbClr val="0070C0"/>
                </a:solidFill>
              </a:rPr>
              <a:t> 64-bit </a:t>
            </a:r>
            <a:r>
              <a:rPr lang="en-US" dirty="0">
                <a:solidFill>
                  <a:srgbClr val="0070C0"/>
                </a:solidFill>
              </a:rPr>
              <a:t>parallel, bidirectional communication using single-ended </a:t>
            </a:r>
            <a:endParaRPr lang="en-US" dirty="0" smtClean="0">
              <a:solidFill>
                <a:srgbClr val="0070C0"/>
              </a:solidFill>
            </a:endParaRPr>
          </a:p>
          <a:p>
            <a:pPr>
              <a:spcAft>
                <a:spcPts val="600"/>
              </a:spcAft>
            </a:pPr>
            <a:r>
              <a:rPr lang="en-US" dirty="0">
                <a:solidFill>
                  <a:srgbClr val="0070C0"/>
                </a:solidFill>
              </a:rPr>
              <a:t> </a:t>
            </a:r>
            <a:r>
              <a:rPr lang="en-US" dirty="0" smtClean="0">
                <a:solidFill>
                  <a:srgbClr val="0070C0"/>
                </a:solidFill>
              </a:rPr>
              <a:t>              voltage reference </a:t>
            </a:r>
            <a:r>
              <a:rPr lang="en-US" dirty="0">
                <a:solidFill>
                  <a:srgbClr val="0070C0"/>
                </a:solidFill>
              </a:rPr>
              <a:t>signals</a:t>
            </a:r>
            <a:r>
              <a:rPr lang="en-US" dirty="0" smtClean="0"/>
              <a:t>, called </a:t>
            </a:r>
            <a:r>
              <a:rPr lang="en-US" dirty="0" err="1">
                <a:solidFill>
                  <a:srgbClr val="FF0000"/>
                </a:solidFill>
              </a:rPr>
              <a:t>VMSE</a:t>
            </a:r>
            <a:r>
              <a:rPr lang="en-US" dirty="0">
                <a:solidFill>
                  <a:srgbClr val="FF0000"/>
                </a:solidFill>
              </a:rPr>
              <a:t> (Voltage Mode Single Ended) signaling</a:t>
            </a:r>
            <a:r>
              <a:rPr lang="en-US" dirty="0" smtClean="0"/>
              <a:t>.</a:t>
            </a:r>
          </a:p>
          <a:p>
            <a:r>
              <a:rPr lang="en-US" dirty="0"/>
              <a:t> </a:t>
            </a:r>
            <a:r>
              <a:rPr lang="en-US" dirty="0" smtClean="0"/>
              <a:t>             </a:t>
            </a:r>
            <a:r>
              <a:rPr lang="en-US" dirty="0" err="1" smtClean="0">
                <a:solidFill>
                  <a:srgbClr val="0070C0"/>
                </a:solidFill>
              </a:rPr>
              <a:t>SMI2</a:t>
            </a:r>
            <a:r>
              <a:rPr lang="en-US" dirty="0" smtClean="0">
                <a:solidFill>
                  <a:srgbClr val="0070C0"/>
                </a:solidFill>
              </a:rPr>
              <a:t> links </a:t>
            </a:r>
            <a:r>
              <a:rPr lang="en-US" dirty="0" smtClean="0"/>
              <a:t>require </a:t>
            </a:r>
            <a:r>
              <a:rPr lang="en-US" dirty="0"/>
              <a:t>altogether </a:t>
            </a:r>
            <a:r>
              <a:rPr lang="en-US" dirty="0">
                <a:solidFill>
                  <a:srgbClr val="0070C0"/>
                </a:solidFill>
              </a:rPr>
              <a:t>about 110 signal lines</a:t>
            </a:r>
            <a:r>
              <a:rPr lang="en-US" dirty="0"/>
              <a:t>, that is about 50 % more </a:t>
            </a:r>
            <a:r>
              <a:rPr lang="en-US" dirty="0" smtClean="0"/>
              <a:t>lines</a:t>
            </a:r>
          </a:p>
          <a:p>
            <a:pPr>
              <a:spcAft>
                <a:spcPts val="600"/>
              </a:spcAft>
            </a:pPr>
            <a:r>
              <a:rPr lang="en-US" dirty="0"/>
              <a:t> </a:t>
            </a:r>
            <a:r>
              <a:rPr lang="en-US" dirty="0" smtClean="0"/>
              <a:t>               </a:t>
            </a:r>
            <a:r>
              <a:rPr lang="en-US" dirty="0"/>
              <a:t>than </a:t>
            </a:r>
            <a:r>
              <a:rPr lang="en-US" dirty="0" err="1" smtClean="0"/>
              <a:t>SMI</a:t>
            </a:r>
            <a:r>
              <a:rPr lang="en-US" dirty="0" smtClean="0"/>
              <a:t>.</a:t>
            </a:r>
            <a:endParaRPr lang="en-US" dirty="0"/>
          </a:p>
          <a:p>
            <a:r>
              <a:rPr lang="en-US" dirty="0" smtClean="0">
                <a:solidFill>
                  <a:srgbClr val="FF0000"/>
                </a:solidFill>
              </a:rPr>
              <a:t>         b) Providing faster, </a:t>
            </a:r>
            <a:r>
              <a:rPr lang="en-US" dirty="0" err="1" smtClean="0">
                <a:solidFill>
                  <a:srgbClr val="FF0000"/>
                </a:solidFill>
              </a:rPr>
              <a:t>PCIe</a:t>
            </a:r>
            <a:r>
              <a:rPr lang="en-US" dirty="0" smtClean="0">
                <a:solidFill>
                  <a:srgbClr val="FF0000"/>
                </a:solidFill>
              </a:rPr>
              <a:t> 3.0 lanes and connecting </a:t>
            </a:r>
            <a:r>
              <a:rPr lang="en-US" dirty="0" err="1" smtClean="0">
                <a:solidFill>
                  <a:srgbClr val="FF0000"/>
                </a:solidFill>
              </a:rPr>
              <a:t>PCIe</a:t>
            </a:r>
            <a:r>
              <a:rPr lang="en-US" dirty="0" smtClean="0">
                <a:solidFill>
                  <a:srgbClr val="FF0000"/>
                </a:solidFill>
              </a:rPr>
              <a:t> 3.0 lanes directly to the processors. </a:t>
            </a:r>
            <a:endParaRPr lang="en-US" dirty="0">
              <a:solidFill>
                <a:srgbClr val="FF0000"/>
              </a:solidFill>
            </a:endParaRPr>
          </a:p>
        </p:txBody>
      </p:sp>
      <p:sp>
        <p:nvSpPr>
          <p:cNvPr id="247" name="TextBox 246"/>
          <p:cNvSpPr txBox="1"/>
          <p:nvPr/>
        </p:nvSpPr>
        <p:spPr>
          <a:xfrm>
            <a:off x="8814338" y="6534345"/>
            <a:ext cx="34817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>
                <a:solidFill>
                  <a:srgbClr val="FF0000"/>
                </a:solidFill>
                <a:latin typeface="+mj-lt"/>
              </a:rPr>
              <a:t>*</a:t>
            </a:r>
          </a:p>
        </p:txBody>
      </p:sp>
    </p:spTree>
    <p:extLst>
      <p:ext uri="{BB962C8B-B14F-4D97-AF65-F5344CB8AC3E}">
        <p14:creationId xmlns:p14="http://schemas.microsoft.com/office/powerpoint/2010/main" val="44374179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4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4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4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4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4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4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4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4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4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4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4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4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2" end="1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4">
                                            <p:txEl>
                                              <p:pRg st="12" end="1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4">
                                            <p:txEl>
                                              <p:pRg st="12" end="1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3474" name="Text Box 179"/>
          <p:cNvSpPr txBox="1">
            <a:spLocks noChangeArrowheads="1"/>
          </p:cNvSpPr>
          <p:nvPr/>
        </p:nvSpPr>
        <p:spPr bwMode="auto">
          <a:xfrm>
            <a:off x="3853888" y="5924725"/>
            <a:ext cx="1935163" cy="260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100" dirty="0">
                <a:latin typeface="Verdana" pitchFamily="34" charset="0"/>
              </a:rPr>
              <a:t>ME: Management Engine</a:t>
            </a:r>
          </a:p>
        </p:txBody>
      </p:sp>
      <p:sp>
        <p:nvSpPr>
          <p:cNvPr id="183483" name="TextBox 3"/>
          <p:cNvSpPr txBox="1">
            <a:spLocks noChangeArrowheads="1"/>
          </p:cNvSpPr>
          <p:nvPr/>
        </p:nvSpPr>
        <p:spPr bwMode="auto">
          <a:xfrm>
            <a:off x="3951006" y="5622738"/>
            <a:ext cx="1794081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chemeClr val="tx1"/>
                </a:solidFill>
                <a:latin typeface="Verdana" pitchFamily="34" charset="0"/>
                <a:cs typeface="Times New Roman" pitchFamily="18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Verdana" pitchFamily="34" charset="0"/>
                <a:cs typeface="Times New Roman" pitchFamily="18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Verdana" pitchFamily="34" charset="0"/>
                <a:cs typeface="Times New Roman" pitchFamily="18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Verdana" pitchFamily="34" charset="0"/>
                <a:cs typeface="Times New Roman" pitchFamily="18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Verdana" pitchFamily="34" charset="0"/>
                <a:cs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  <a:cs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  <a:cs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  <a:cs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  <a:cs typeface="Times New Roman" pitchFamily="18" charset="0"/>
              </a:defRPr>
            </a:lvl9pPr>
          </a:lstStyle>
          <a:p>
            <a:pPr eaLnBrk="1" hangingPunct="1"/>
            <a:r>
              <a:rPr lang="en-US" altLang="en-US" sz="1100" dirty="0" smtClean="0"/>
              <a:t>3 x QPI up to 8.0 </a:t>
            </a:r>
            <a:r>
              <a:rPr lang="en-US" altLang="en-US" sz="1100" dirty="0"/>
              <a:t>GT/s</a:t>
            </a:r>
          </a:p>
        </p:txBody>
      </p:sp>
      <p:sp>
        <p:nvSpPr>
          <p:cNvPr id="187" name="Text Box 90"/>
          <p:cNvSpPr txBox="1">
            <a:spLocks noChangeArrowheads="1"/>
          </p:cNvSpPr>
          <p:nvPr/>
        </p:nvSpPr>
        <p:spPr bwMode="auto">
          <a:xfrm>
            <a:off x="5473701" y="5083578"/>
            <a:ext cx="3765212" cy="177330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lnSpc>
                <a:spcPct val="80000"/>
              </a:lnSpc>
              <a:spcBef>
                <a:spcPct val="0"/>
              </a:spcBef>
              <a:spcAft>
                <a:spcPts val="200"/>
              </a:spcAft>
              <a:buFontTx/>
              <a:buNone/>
            </a:pPr>
            <a:r>
              <a:rPr lang="en-US" altLang="en-US" sz="1100" dirty="0" smtClean="0">
                <a:solidFill>
                  <a:srgbClr val="FF0000"/>
                </a:solidFill>
                <a:latin typeface="Verdana" pitchFamily="34" charset="0"/>
              </a:rPr>
              <a:t>SMI2: Scalable Memory Interface 2</a:t>
            </a:r>
          </a:p>
          <a:p>
            <a:pPr algn="ctr" eaLnBrk="1" hangingPunct="1">
              <a:lnSpc>
                <a:spcPct val="80000"/>
              </a:lnSpc>
              <a:spcBef>
                <a:spcPct val="0"/>
              </a:spcBef>
              <a:buFontTx/>
              <a:buNone/>
            </a:pPr>
            <a:r>
              <a:rPr lang="en-US" altLang="en-US" sz="1100" dirty="0" smtClean="0">
                <a:solidFill>
                  <a:srgbClr val="0070C0"/>
                </a:solidFill>
                <a:latin typeface="Verdana" pitchFamily="34" charset="0"/>
              </a:rPr>
              <a:t>(Parallel 64 bit VMSE data link </a:t>
            </a:r>
            <a:r>
              <a:rPr lang="en-US" altLang="en-US" sz="1100" dirty="0">
                <a:solidFill>
                  <a:srgbClr val="0070C0"/>
                </a:solidFill>
                <a:latin typeface="Verdana" pitchFamily="34" charset="0"/>
              </a:rPr>
              <a:t>between </a:t>
            </a:r>
            <a:endParaRPr lang="en-US" altLang="en-US" sz="1100" dirty="0" smtClean="0">
              <a:solidFill>
                <a:srgbClr val="0070C0"/>
              </a:solidFill>
              <a:latin typeface="Verdana" pitchFamily="34" charset="0"/>
            </a:endParaRPr>
          </a:p>
          <a:p>
            <a:pPr algn="ctr" eaLnBrk="1" hangingPunct="1">
              <a:lnSpc>
                <a:spcPct val="80000"/>
              </a:lnSpc>
              <a:spcBef>
                <a:spcPct val="0"/>
              </a:spcBef>
              <a:spcAft>
                <a:spcPts val="300"/>
              </a:spcAft>
              <a:buFontTx/>
              <a:buNone/>
            </a:pPr>
            <a:r>
              <a:rPr lang="en-US" altLang="en-US" sz="1100" dirty="0" smtClean="0">
                <a:solidFill>
                  <a:srgbClr val="0070C0"/>
                </a:solidFill>
                <a:latin typeface="Verdana" pitchFamily="34" charset="0"/>
              </a:rPr>
              <a:t> the </a:t>
            </a:r>
            <a:r>
              <a:rPr lang="en-US" altLang="en-US" sz="1100" dirty="0">
                <a:solidFill>
                  <a:srgbClr val="0070C0"/>
                </a:solidFill>
                <a:latin typeface="Verdana" pitchFamily="34" charset="0"/>
              </a:rPr>
              <a:t>processor </a:t>
            </a:r>
            <a:r>
              <a:rPr lang="en-US" altLang="en-US" sz="1100" dirty="0" smtClean="0">
                <a:solidFill>
                  <a:srgbClr val="0070C0"/>
                </a:solidFill>
                <a:latin typeface="Verdana" pitchFamily="34" charset="0"/>
              </a:rPr>
              <a:t>and the SMB)</a:t>
            </a:r>
            <a:endParaRPr lang="en-US" altLang="en-US" sz="1100" dirty="0">
              <a:solidFill>
                <a:srgbClr val="0070C0"/>
              </a:solidFill>
              <a:latin typeface="Verdana" pitchFamily="34" charset="0"/>
            </a:endParaRP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 dirty="0">
                <a:latin typeface="Verdana" pitchFamily="34" charset="0"/>
              </a:rPr>
              <a:t>SMB: Scalable Memory </a:t>
            </a:r>
            <a:r>
              <a:rPr lang="en-US" altLang="en-US" sz="1100" dirty="0" smtClean="0">
                <a:latin typeface="Verdana" pitchFamily="34" charset="0"/>
              </a:rPr>
              <a:t>Buffer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 dirty="0" smtClean="0">
                <a:latin typeface="Verdana" pitchFamily="34" charset="0"/>
              </a:rPr>
              <a:t>(C102/C104: Jordan Creek)</a:t>
            </a:r>
            <a:endParaRPr lang="en-US" altLang="en-US" sz="1100" dirty="0">
              <a:latin typeface="Verdana" pitchFamily="34" charset="0"/>
            </a:endParaRP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 dirty="0" smtClean="0">
                <a:latin typeface="Verdana" pitchFamily="34" charset="0"/>
              </a:rPr>
              <a:t>(Performs conversion between the 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 dirty="0" smtClean="0">
                <a:latin typeface="Verdana" pitchFamily="34" charset="0"/>
              </a:rPr>
              <a:t>parallel SMI2 and the parallel </a:t>
            </a:r>
          </a:p>
          <a:p>
            <a:pPr algn="ctr" eaLnBrk="1" hangingPunct="1">
              <a:spcBef>
                <a:spcPct val="0"/>
              </a:spcBef>
              <a:spcAft>
                <a:spcPts val="300"/>
              </a:spcAft>
              <a:buFontTx/>
              <a:buNone/>
            </a:pPr>
            <a:r>
              <a:rPr lang="en-US" altLang="en-US" sz="1100" dirty="0" smtClean="0">
                <a:latin typeface="Verdana" pitchFamily="34" charset="0"/>
              </a:rPr>
              <a:t>DDR3-DIMM interfaces)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 dirty="0" smtClean="0">
                <a:latin typeface="Verdana" pitchFamily="34" charset="0"/>
              </a:rPr>
              <a:t>C102: 2 DIMMs/channel 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 dirty="0" smtClean="0">
                <a:latin typeface="Verdana" pitchFamily="34" charset="0"/>
              </a:rPr>
              <a:t>C104: 3 DIMMs/channel</a:t>
            </a:r>
            <a:endParaRPr lang="en-US" altLang="en-US" sz="1100" dirty="0">
              <a:latin typeface="Verdana" pitchFamily="34" charset="0"/>
            </a:endParaRPr>
          </a:p>
        </p:txBody>
      </p:sp>
      <p:sp>
        <p:nvSpPr>
          <p:cNvPr id="241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pPr eaLnBrk="1" hangingPunct="1"/>
            <a:r>
              <a:rPr lang="en-US" altLang="en-US" sz="1600" dirty="0">
                <a:solidFill>
                  <a:srgbClr val="FFFFFF"/>
                </a:solidFill>
                <a:latin typeface="Verdana" pitchFamily="34" charset="0"/>
              </a:rPr>
              <a:t>2.3 Overview of the evolution of </a:t>
            </a:r>
            <a:r>
              <a:rPr lang="en-US" altLang="en-US" sz="1600" dirty="0" smtClean="0">
                <a:solidFill>
                  <a:srgbClr val="FFFFFF"/>
                </a:solidFill>
                <a:latin typeface="Verdana" pitchFamily="34" charset="0"/>
              </a:rPr>
              <a:t>high-end </a:t>
            </a:r>
            <a:r>
              <a:rPr lang="en-US" altLang="en-US" sz="1600" dirty="0">
                <a:solidFill>
                  <a:srgbClr val="FFFFFF"/>
                </a:solidFill>
                <a:latin typeface="Verdana" pitchFamily="34" charset="0"/>
              </a:rPr>
              <a:t>server platforms </a:t>
            </a:r>
            <a:r>
              <a:rPr lang="en-US" altLang="en-US" sz="1600" dirty="0" smtClean="0">
                <a:solidFill>
                  <a:srgbClr val="FFFFFF"/>
                </a:solidFill>
                <a:latin typeface="Verdana" pitchFamily="34" charset="0"/>
              </a:rPr>
              <a:t>(10)</a:t>
            </a:r>
            <a:endParaRPr lang="en-US" altLang="en-US" sz="1600" dirty="0" smtClean="0"/>
          </a:p>
        </p:txBody>
      </p:sp>
      <p:grpSp>
        <p:nvGrpSpPr>
          <p:cNvPr id="19" name="Group 18"/>
          <p:cNvGrpSpPr/>
          <p:nvPr/>
        </p:nvGrpSpPr>
        <p:grpSpPr>
          <a:xfrm>
            <a:off x="-23024" y="1080223"/>
            <a:ext cx="9090944" cy="4115358"/>
            <a:chOff x="-23024" y="1080223"/>
            <a:chExt cx="9090944" cy="4115358"/>
          </a:xfrm>
        </p:grpSpPr>
        <p:sp>
          <p:nvSpPr>
            <p:cNvPr id="183475" name="Rectangle 180"/>
            <p:cNvSpPr>
              <a:spLocks noChangeArrowheads="1"/>
            </p:cNvSpPr>
            <p:nvPr/>
          </p:nvSpPr>
          <p:spPr bwMode="auto">
            <a:xfrm>
              <a:off x="2869778" y="1080223"/>
              <a:ext cx="3652981" cy="4573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eaLnBrk="1" hangingPunct="1">
                <a:lnSpc>
                  <a:spcPct val="85000"/>
                </a:lnSpc>
                <a:spcBef>
                  <a:spcPct val="0"/>
                </a:spcBef>
                <a:spcAft>
                  <a:spcPts val="100"/>
                </a:spcAft>
                <a:buFontTx/>
                <a:buNone/>
              </a:pPr>
              <a:r>
                <a:rPr lang="en-US" altLang="en-US" sz="1100" i="1" dirty="0" smtClean="0">
                  <a:solidFill>
                    <a:srgbClr val="000000"/>
                  </a:solidFill>
                  <a:latin typeface="Verdana" pitchFamily="34" charset="0"/>
                </a:rPr>
                <a:t>Xeon </a:t>
              </a:r>
              <a:r>
                <a:rPr lang="en-US" altLang="en-US" sz="1100" i="1" dirty="0" err="1" smtClean="0">
                  <a:solidFill>
                    <a:srgbClr val="000000"/>
                  </a:solidFill>
                  <a:latin typeface="Verdana" pitchFamily="34" charset="0"/>
                </a:rPr>
                <a:t>E7</a:t>
              </a:r>
              <a:r>
                <a:rPr lang="en-US" altLang="en-US" sz="1100" i="1" dirty="0" smtClean="0">
                  <a:solidFill>
                    <a:srgbClr val="000000"/>
                  </a:solidFill>
                  <a:latin typeface="Verdana" pitchFamily="34" charset="0"/>
                </a:rPr>
                <a:t>-8800 </a:t>
              </a:r>
              <a:r>
                <a:rPr lang="en-US" altLang="en-US" sz="1100" i="1" dirty="0" err="1" smtClean="0">
                  <a:solidFill>
                    <a:srgbClr val="000000"/>
                  </a:solidFill>
                  <a:latin typeface="Verdana" pitchFamily="34" charset="0"/>
                </a:rPr>
                <a:t>v2</a:t>
              </a:r>
              <a:r>
                <a:rPr lang="en-US" altLang="en-US" sz="1100" i="1" dirty="0" smtClean="0">
                  <a:solidFill>
                    <a:srgbClr val="000000"/>
                  </a:solidFill>
                  <a:latin typeface="Verdana" pitchFamily="34" charset="0"/>
                </a:rPr>
                <a:t>  /  </a:t>
              </a:r>
              <a:r>
                <a:rPr lang="en-US" altLang="en-US" sz="1100" i="1" dirty="0" err="1" smtClean="0">
                  <a:solidFill>
                    <a:srgbClr val="000000"/>
                  </a:solidFill>
                  <a:latin typeface="Verdana" pitchFamily="34" charset="0"/>
                </a:rPr>
                <a:t>E7</a:t>
              </a:r>
              <a:r>
                <a:rPr lang="en-US" altLang="en-US" sz="1100" i="1" dirty="0" smtClean="0">
                  <a:solidFill>
                    <a:srgbClr val="000000"/>
                  </a:solidFill>
                  <a:latin typeface="Verdana" pitchFamily="34" charset="0"/>
                </a:rPr>
                <a:t>-8800 </a:t>
              </a:r>
              <a:r>
                <a:rPr lang="en-US" altLang="en-US" sz="1100" i="1" dirty="0" err="1" smtClean="0">
                  <a:solidFill>
                    <a:srgbClr val="000000"/>
                  </a:solidFill>
                  <a:latin typeface="Verdana" pitchFamily="34" charset="0"/>
                </a:rPr>
                <a:t>v3</a:t>
              </a:r>
              <a:r>
                <a:rPr lang="en-US" altLang="en-US" sz="1100" i="1" dirty="0" smtClean="0">
                  <a:solidFill>
                    <a:srgbClr val="000000"/>
                  </a:solidFill>
                  <a:latin typeface="Verdana" pitchFamily="34" charset="0"/>
                </a:rPr>
                <a:t>  /  </a:t>
              </a:r>
              <a:r>
                <a:rPr lang="en-US" altLang="en-US" sz="1100" i="1" dirty="0" err="1" smtClean="0">
                  <a:solidFill>
                    <a:srgbClr val="000000"/>
                  </a:solidFill>
                  <a:latin typeface="Verdana" pitchFamily="34" charset="0"/>
                </a:rPr>
                <a:t>E7</a:t>
              </a:r>
              <a:r>
                <a:rPr lang="en-US" altLang="en-US" sz="1100" i="1" dirty="0" smtClean="0">
                  <a:solidFill>
                    <a:srgbClr val="000000"/>
                  </a:solidFill>
                  <a:latin typeface="Verdana" pitchFamily="34" charset="0"/>
                </a:rPr>
                <a:t>-8800 </a:t>
              </a:r>
              <a:r>
                <a:rPr lang="en-US" altLang="en-US" sz="1100" i="1" dirty="0" err="1" smtClean="0">
                  <a:solidFill>
                    <a:srgbClr val="000000"/>
                  </a:solidFill>
                  <a:latin typeface="Verdana" pitchFamily="34" charset="0"/>
                </a:rPr>
                <a:t>v4</a:t>
              </a:r>
              <a:endParaRPr lang="en-US" altLang="en-US" sz="1100" i="1" dirty="0">
                <a:solidFill>
                  <a:srgbClr val="000000"/>
                </a:solidFill>
                <a:latin typeface="Verdana" pitchFamily="34" charset="0"/>
              </a:endParaRPr>
            </a:p>
            <a:p>
              <a:pPr eaLnBrk="1" hangingPunct="1">
                <a:lnSpc>
                  <a:spcPct val="85000"/>
                </a:lnSpc>
                <a:spcBef>
                  <a:spcPct val="0"/>
                </a:spcBef>
                <a:spcAft>
                  <a:spcPts val="100"/>
                </a:spcAft>
                <a:buFontTx/>
                <a:buNone/>
              </a:pPr>
              <a:r>
                <a:rPr lang="en-US" altLang="en-US" sz="1100" i="1" dirty="0" smtClean="0">
                  <a:solidFill>
                    <a:srgbClr val="000000"/>
                  </a:solidFill>
                  <a:latin typeface="Verdana" pitchFamily="34" charset="0"/>
                </a:rPr>
                <a:t> </a:t>
              </a:r>
              <a:r>
                <a:rPr lang="hu-HU" altLang="en-US" sz="1100" i="1" dirty="0" smtClean="0">
                  <a:solidFill>
                    <a:srgbClr val="000000"/>
                  </a:solidFill>
                  <a:latin typeface="Verdana" pitchFamily="34" charset="0"/>
                </a:rPr>
                <a:t>(</a:t>
              </a:r>
              <a:r>
                <a:rPr lang="en-US" altLang="en-US" sz="1100" i="1" dirty="0" smtClean="0">
                  <a:solidFill>
                    <a:srgbClr val="000000"/>
                  </a:solidFill>
                  <a:latin typeface="Verdana" pitchFamily="34" charset="0"/>
                </a:rPr>
                <a:t>Ivy Bridge-EX</a:t>
              </a:r>
              <a:r>
                <a:rPr lang="hu-HU" altLang="en-US" sz="1100" i="1" dirty="0" smtClean="0">
                  <a:solidFill>
                    <a:srgbClr val="000000"/>
                  </a:solidFill>
                  <a:latin typeface="Verdana" pitchFamily="34" charset="0"/>
                </a:rPr>
                <a:t>)</a:t>
              </a:r>
              <a:r>
                <a:rPr lang="en-US" altLang="en-US" sz="1100" i="1" dirty="0" smtClean="0">
                  <a:solidFill>
                    <a:srgbClr val="000000"/>
                  </a:solidFill>
                  <a:latin typeface="Verdana" pitchFamily="34" charset="0"/>
                </a:rPr>
                <a:t>  /  (Haswell-EX)     (Broadwell-EX)</a:t>
              </a:r>
              <a:endParaRPr lang="en-US" altLang="en-US" sz="1100" i="1" dirty="0">
                <a:solidFill>
                  <a:srgbClr val="000000"/>
                </a:solidFill>
                <a:latin typeface="Verdana" pitchFamily="34" charset="0"/>
              </a:endParaRPr>
            </a:p>
            <a:p>
              <a:pPr eaLnBrk="1" hangingPunct="1">
                <a:lnSpc>
                  <a:spcPct val="85000"/>
                </a:lnSpc>
                <a:spcBef>
                  <a:spcPct val="0"/>
                </a:spcBef>
                <a:buFontTx/>
                <a:buNone/>
              </a:pPr>
              <a:r>
                <a:rPr lang="en-US" altLang="en-US" sz="1100" i="1" dirty="0" smtClean="0">
                  <a:solidFill>
                    <a:srgbClr val="000000"/>
                  </a:solidFill>
                  <a:latin typeface="Verdana" pitchFamily="34" charset="0"/>
                </a:rPr>
                <a:t>        </a:t>
              </a:r>
              <a:r>
                <a:rPr lang="en-US" altLang="en-US" sz="1100" i="1" dirty="0" err="1" smtClean="0">
                  <a:solidFill>
                    <a:srgbClr val="000000"/>
                  </a:solidFill>
                  <a:latin typeface="Verdana" pitchFamily="34" charset="0"/>
                </a:rPr>
                <a:t>15C</a:t>
              </a:r>
              <a:r>
                <a:rPr lang="en-US" altLang="en-US" sz="1100" i="1" dirty="0" smtClean="0">
                  <a:solidFill>
                    <a:srgbClr val="000000"/>
                  </a:solidFill>
                  <a:latin typeface="Verdana" pitchFamily="34" charset="0"/>
                </a:rPr>
                <a:t>                    </a:t>
              </a:r>
              <a:r>
                <a:rPr lang="en-US" altLang="en-US" sz="1100" i="1" dirty="0" err="1" smtClean="0">
                  <a:solidFill>
                    <a:srgbClr val="000000"/>
                  </a:solidFill>
                  <a:latin typeface="Verdana" pitchFamily="34" charset="0"/>
                </a:rPr>
                <a:t>18C</a:t>
              </a:r>
              <a:r>
                <a:rPr lang="en-US" altLang="en-US" sz="1100" i="1" dirty="0" smtClean="0">
                  <a:solidFill>
                    <a:srgbClr val="000000"/>
                  </a:solidFill>
                  <a:latin typeface="Verdana" pitchFamily="34" charset="0"/>
                </a:rPr>
                <a:t>                  </a:t>
              </a:r>
              <a:r>
                <a:rPr lang="en-US" altLang="en-US" sz="1100" i="1" dirty="0" err="1" smtClean="0">
                  <a:solidFill>
                    <a:srgbClr val="000000"/>
                  </a:solidFill>
                  <a:latin typeface="Verdana" pitchFamily="34" charset="0"/>
                </a:rPr>
                <a:t>24C</a:t>
              </a:r>
              <a:endParaRPr lang="en-US" altLang="en-US" sz="1100" i="1" dirty="0">
                <a:solidFill>
                  <a:srgbClr val="000000"/>
                </a:solidFill>
                <a:latin typeface="Verdana" pitchFamily="34" charset="0"/>
              </a:endParaRPr>
            </a:p>
          </p:txBody>
        </p:sp>
        <p:sp>
          <p:nvSpPr>
            <p:cNvPr id="183299" name="Téglalap 53"/>
            <p:cNvSpPr>
              <a:spLocks noChangeArrowheads="1"/>
            </p:cNvSpPr>
            <p:nvPr/>
          </p:nvSpPr>
          <p:spPr bwMode="auto">
            <a:xfrm>
              <a:off x="2729287" y="4619318"/>
              <a:ext cx="1473061" cy="576263"/>
            </a:xfrm>
            <a:prstGeom prst="rect">
              <a:avLst/>
            </a:prstGeom>
            <a:solidFill>
              <a:srgbClr val="3366FF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100" dirty="0">
                  <a:solidFill>
                    <a:schemeClr val="bg1"/>
                  </a:solidFill>
                  <a:latin typeface="Verdana" pitchFamily="34" charset="0"/>
                </a:rPr>
                <a:t> </a:t>
              </a:r>
              <a:r>
                <a:rPr lang="en-US" altLang="en-US" sz="1100" dirty="0" smtClean="0">
                  <a:solidFill>
                    <a:schemeClr val="bg1"/>
                  </a:solidFill>
                  <a:latin typeface="Verdana" pitchFamily="34" charset="0"/>
                </a:rPr>
                <a:t>C602J PCH</a:t>
              </a:r>
            </a:p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100" dirty="0" smtClean="0">
                  <a:solidFill>
                    <a:schemeClr val="bg1"/>
                  </a:solidFill>
                  <a:latin typeface="Verdana" pitchFamily="34" charset="0"/>
                </a:rPr>
                <a:t>(</a:t>
              </a:r>
              <a:r>
                <a:rPr lang="en-US" altLang="en-US" sz="1100" dirty="0" err="1" smtClean="0">
                  <a:solidFill>
                    <a:schemeClr val="bg1"/>
                  </a:solidFill>
                  <a:latin typeface="Verdana" pitchFamily="34" charset="0"/>
                </a:rPr>
                <a:t>Patsburg</a:t>
              </a:r>
              <a:r>
                <a:rPr lang="en-US" altLang="en-US" sz="1100" dirty="0" smtClean="0">
                  <a:solidFill>
                    <a:schemeClr val="bg1"/>
                  </a:solidFill>
                  <a:latin typeface="Verdana" pitchFamily="34" charset="0"/>
                </a:rPr>
                <a:t> J) </a:t>
              </a:r>
              <a:endParaRPr lang="hu-HU" altLang="en-US" sz="1100" dirty="0">
                <a:solidFill>
                  <a:schemeClr val="bg1"/>
                </a:solidFill>
                <a:latin typeface="Verdana" pitchFamily="34" charset="0"/>
              </a:endParaRPr>
            </a:p>
          </p:txBody>
        </p:sp>
        <p:cxnSp>
          <p:nvCxnSpPr>
            <p:cNvPr id="109" name="Egyenes összekötő 108"/>
            <p:cNvCxnSpPr/>
            <p:nvPr/>
          </p:nvCxnSpPr>
          <p:spPr>
            <a:xfrm flipH="1" flipV="1">
              <a:off x="4207361" y="2551731"/>
              <a:ext cx="589409" cy="926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3" name="Egyenes összekötő 112"/>
            <p:cNvCxnSpPr/>
            <p:nvPr/>
          </p:nvCxnSpPr>
          <p:spPr>
            <a:xfrm rot="10800000">
              <a:off x="4229957" y="3725556"/>
              <a:ext cx="589550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4" name="Egyenes összekötő 113"/>
            <p:cNvCxnSpPr/>
            <p:nvPr/>
          </p:nvCxnSpPr>
          <p:spPr>
            <a:xfrm flipH="1" flipV="1">
              <a:off x="4229957" y="2839731"/>
              <a:ext cx="503470" cy="604837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6" name="Egyenes összekötő 115"/>
            <p:cNvCxnSpPr/>
            <p:nvPr/>
          </p:nvCxnSpPr>
          <p:spPr>
            <a:xfrm flipH="1">
              <a:off x="4229957" y="2874656"/>
              <a:ext cx="503470" cy="587375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3304" name="Egyenes összekötő 118"/>
            <p:cNvCxnSpPr>
              <a:cxnSpLocks noChangeShapeType="1"/>
            </p:cNvCxnSpPr>
            <p:nvPr/>
          </p:nvCxnSpPr>
          <p:spPr bwMode="auto">
            <a:xfrm flipH="1" flipV="1">
              <a:off x="3470761" y="2839731"/>
              <a:ext cx="743" cy="584464"/>
            </a:xfrm>
            <a:prstGeom prst="line">
              <a:avLst/>
            </a:prstGeom>
            <a:noFill/>
            <a:ln w="9525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83305" name="Egyenes összekötő 119"/>
            <p:cNvCxnSpPr>
              <a:cxnSpLocks noChangeShapeType="1"/>
            </p:cNvCxnSpPr>
            <p:nvPr/>
          </p:nvCxnSpPr>
          <p:spPr bwMode="auto">
            <a:xfrm flipV="1">
              <a:off x="5556849" y="2852431"/>
              <a:ext cx="0" cy="584200"/>
            </a:xfrm>
            <a:prstGeom prst="line">
              <a:avLst/>
            </a:prstGeom>
            <a:noFill/>
            <a:ln w="9525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22" name="Egyenes összekötő 121"/>
            <p:cNvCxnSpPr/>
            <p:nvPr/>
          </p:nvCxnSpPr>
          <p:spPr>
            <a:xfrm rot="5400000" flipH="1" flipV="1">
              <a:off x="3142764" y="4356993"/>
              <a:ext cx="612000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83307" name="Szövegdoboz 70"/>
            <p:cNvSpPr txBox="1">
              <a:spLocks noChangeArrowheads="1"/>
            </p:cNvSpPr>
            <p:nvPr/>
          </p:nvSpPr>
          <p:spPr bwMode="auto">
            <a:xfrm>
              <a:off x="4265898" y="2166631"/>
              <a:ext cx="426718" cy="37446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lnSpc>
                  <a:spcPts val="1100"/>
                </a:lnSpc>
                <a:spcBef>
                  <a:spcPct val="0"/>
                </a:spcBef>
                <a:buFontTx/>
                <a:buNone/>
              </a:pPr>
              <a:r>
                <a:rPr lang="hu-HU" altLang="en-US" sz="1000" dirty="0" smtClean="0">
                  <a:latin typeface="Verdana" pitchFamily="34" charset="0"/>
                </a:rPr>
                <a:t>QPI</a:t>
              </a:r>
              <a:endParaRPr lang="en-US" altLang="en-US" sz="1000" dirty="0" smtClean="0">
                <a:latin typeface="Verdana" pitchFamily="34" charset="0"/>
              </a:endParaRPr>
            </a:p>
            <a:p>
              <a:pPr algn="ctr" eaLnBrk="1" hangingPunct="1">
                <a:lnSpc>
                  <a:spcPts val="1100"/>
                </a:lnSpc>
                <a:spcBef>
                  <a:spcPct val="0"/>
                </a:spcBef>
                <a:buFontTx/>
                <a:buNone/>
              </a:pPr>
              <a:r>
                <a:rPr lang="en-US" altLang="en-US" sz="1000" dirty="0" smtClean="0">
                  <a:latin typeface="Verdana" pitchFamily="34" charset="0"/>
                </a:rPr>
                <a:t>1.1</a:t>
              </a:r>
              <a:endParaRPr lang="hu-HU" altLang="en-US" sz="1000" dirty="0">
                <a:latin typeface="Verdana" pitchFamily="34" charset="0"/>
              </a:endParaRPr>
            </a:p>
          </p:txBody>
        </p:sp>
        <p:sp>
          <p:nvSpPr>
            <p:cNvPr id="183308" name="Szövegdoboz 70"/>
            <p:cNvSpPr txBox="1">
              <a:spLocks noChangeArrowheads="1"/>
            </p:cNvSpPr>
            <p:nvPr/>
          </p:nvSpPr>
          <p:spPr bwMode="auto">
            <a:xfrm>
              <a:off x="4252906" y="3750956"/>
              <a:ext cx="426718" cy="37446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lnSpc>
                  <a:spcPts val="1100"/>
                </a:lnSpc>
                <a:spcBef>
                  <a:spcPct val="0"/>
                </a:spcBef>
                <a:buFontTx/>
                <a:buNone/>
              </a:pPr>
              <a:r>
                <a:rPr lang="hu-HU" altLang="en-US" sz="1000" dirty="0" smtClean="0">
                  <a:latin typeface="Verdana" pitchFamily="34" charset="0"/>
                </a:rPr>
                <a:t>QPI</a:t>
              </a:r>
              <a:endParaRPr lang="en-US" altLang="en-US" sz="1000" dirty="0" smtClean="0">
                <a:latin typeface="Verdana" pitchFamily="34" charset="0"/>
              </a:endParaRPr>
            </a:p>
            <a:p>
              <a:pPr algn="ctr" eaLnBrk="1" hangingPunct="1">
                <a:lnSpc>
                  <a:spcPts val="1100"/>
                </a:lnSpc>
                <a:spcBef>
                  <a:spcPct val="0"/>
                </a:spcBef>
                <a:buFontTx/>
                <a:buNone/>
              </a:pPr>
              <a:r>
                <a:rPr lang="en-US" altLang="en-US" sz="1000" dirty="0" smtClean="0">
                  <a:latin typeface="Verdana" pitchFamily="34" charset="0"/>
                </a:rPr>
                <a:t>1.1</a:t>
              </a:r>
              <a:endParaRPr lang="hu-HU" altLang="en-US" sz="1000" dirty="0">
                <a:latin typeface="Verdana" pitchFamily="34" charset="0"/>
              </a:endParaRPr>
            </a:p>
          </p:txBody>
        </p:sp>
        <p:sp>
          <p:nvSpPr>
            <p:cNvPr id="183309" name="Szövegdoboz 70"/>
            <p:cNvSpPr txBox="1">
              <a:spLocks noChangeArrowheads="1"/>
            </p:cNvSpPr>
            <p:nvPr/>
          </p:nvSpPr>
          <p:spPr bwMode="auto">
            <a:xfrm>
              <a:off x="5558237" y="3017531"/>
              <a:ext cx="6874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hu-HU" altLang="en-US" sz="1000" dirty="0" smtClean="0">
                  <a:latin typeface="Verdana" pitchFamily="34" charset="0"/>
                </a:rPr>
                <a:t>QPI</a:t>
              </a:r>
              <a:r>
                <a:rPr lang="en-US" altLang="en-US" sz="1000" dirty="0" smtClean="0">
                  <a:latin typeface="Verdana" pitchFamily="34" charset="0"/>
                </a:rPr>
                <a:t> 1.1</a:t>
              </a:r>
              <a:endParaRPr lang="hu-HU" altLang="en-US" sz="1000" dirty="0">
                <a:latin typeface="Verdana" pitchFamily="34" charset="0"/>
              </a:endParaRPr>
            </a:p>
          </p:txBody>
        </p:sp>
        <p:sp>
          <p:nvSpPr>
            <p:cNvPr id="183310" name="Szövegdoboz 70"/>
            <p:cNvSpPr txBox="1">
              <a:spLocks noChangeArrowheads="1"/>
            </p:cNvSpPr>
            <p:nvPr/>
          </p:nvSpPr>
          <p:spPr bwMode="auto">
            <a:xfrm>
              <a:off x="2805383" y="3014356"/>
              <a:ext cx="6874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hu-HU" altLang="en-US" sz="1000" dirty="0" smtClean="0">
                  <a:latin typeface="Verdana" pitchFamily="34" charset="0"/>
                </a:rPr>
                <a:t>QPI</a:t>
              </a:r>
              <a:r>
                <a:rPr lang="en-US" altLang="en-US" sz="1000" dirty="0" smtClean="0">
                  <a:latin typeface="Verdana" pitchFamily="34" charset="0"/>
                </a:rPr>
                <a:t> 1.1</a:t>
              </a:r>
              <a:endParaRPr lang="hu-HU" altLang="en-US" sz="1000" dirty="0">
                <a:latin typeface="Verdana" pitchFamily="34" charset="0"/>
              </a:endParaRPr>
            </a:p>
          </p:txBody>
        </p:sp>
        <p:sp>
          <p:nvSpPr>
            <p:cNvPr id="183311" name="Szövegdoboz 70"/>
            <p:cNvSpPr txBox="1">
              <a:spLocks noChangeArrowheads="1"/>
            </p:cNvSpPr>
            <p:nvPr/>
          </p:nvSpPr>
          <p:spPr bwMode="auto">
            <a:xfrm>
              <a:off x="3820447" y="3019118"/>
              <a:ext cx="6874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hu-HU" altLang="en-US" sz="1000" dirty="0" smtClean="0">
                  <a:latin typeface="Verdana" pitchFamily="34" charset="0"/>
                </a:rPr>
                <a:t>QPI</a:t>
              </a:r>
              <a:r>
                <a:rPr lang="en-US" altLang="en-US" sz="1000" dirty="0" smtClean="0">
                  <a:latin typeface="Verdana" pitchFamily="34" charset="0"/>
                </a:rPr>
                <a:t> 1.1</a:t>
              </a:r>
              <a:endParaRPr lang="hu-HU" altLang="en-US" sz="1000" dirty="0">
                <a:latin typeface="Verdana" pitchFamily="34" charset="0"/>
              </a:endParaRPr>
            </a:p>
          </p:txBody>
        </p:sp>
        <p:sp>
          <p:nvSpPr>
            <p:cNvPr id="183312" name="Szövegdoboz 70"/>
            <p:cNvSpPr txBox="1">
              <a:spLocks noChangeArrowheads="1"/>
            </p:cNvSpPr>
            <p:nvPr/>
          </p:nvSpPr>
          <p:spPr bwMode="auto">
            <a:xfrm>
              <a:off x="4585399" y="3019118"/>
              <a:ext cx="6874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hu-HU" altLang="en-US" sz="1000" dirty="0" smtClean="0">
                  <a:latin typeface="Verdana" pitchFamily="34" charset="0"/>
                </a:rPr>
                <a:t>QPI</a:t>
              </a:r>
              <a:r>
                <a:rPr lang="en-US" altLang="en-US" sz="1000" dirty="0" smtClean="0">
                  <a:latin typeface="Verdana" pitchFamily="34" charset="0"/>
                </a:rPr>
                <a:t> 1.1</a:t>
              </a:r>
              <a:endParaRPr lang="hu-HU" altLang="en-US" sz="1000" dirty="0">
                <a:latin typeface="Verdana" pitchFamily="34" charset="0"/>
              </a:endParaRPr>
            </a:p>
          </p:txBody>
        </p:sp>
        <p:sp>
          <p:nvSpPr>
            <p:cNvPr id="183313" name="Szövegdoboz 70"/>
            <p:cNvSpPr txBox="1">
              <a:spLocks noChangeArrowheads="1"/>
            </p:cNvSpPr>
            <p:nvPr/>
          </p:nvSpPr>
          <p:spPr bwMode="auto">
            <a:xfrm>
              <a:off x="3421485" y="4127193"/>
              <a:ext cx="738311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 dirty="0" smtClean="0">
                  <a:latin typeface="Verdana" pitchFamily="34" charset="0"/>
                </a:rPr>
                <a:t>DMI2</a:t>
              </a:r>
            </a:p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 dirty="0">
                  <a:latin typeface="Verdana" pitchFamily="34" charset="0"/>
                </a:rPr>
                <a:t>4</a:t>
              </a:r>
              <a:r>
                <a:rPr lang="en-US" altLang="en-US" sz="1000" dirty="0" smtClean="0">
                  <a:latin typeface="Verdana" pitchFamily="34" charset="0"/>
                </a:rPr>
                <a:t>xPCIe2</a:t>
              </a:r>
              <a:endParaRPr lang="hu-HU" altLang="en-US" sz="1000" dirty="0">
                <a:latin typeface="Verdana" pitchFamily="34" charset="0"/>
              </a:endParaRPr>
            </a:p>
          </p:txBody>
        </p:sp>
        <p:cxnSp>
          <p:nvCxnSpPr>
            <p:cNvPr id="131" name="Egyenes összekötő 130"/>
            <p:cNvCxnSpPr/>
            <p:nvPr/>
          </p:nvCxnSpPr>
          <p:spPr>
            <a:xfrm rot="10800000" flipH="1" flipV="1">
              <a:off x="2375233" y="3841443"/>
              <a:ext cx="358927" cy="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2" name="Egyenes összekötő 131"/>
            <p:cNvCxnSpPr/>
            <p:nvPr/>
          </p:nvCxnSpPr>
          <p:spPr>
            <a:xfrm rot="10800000" flipH="1" flipV="1">
              <a:off x="2375233" y="3330268"/>
              <a:ext cx="269601" cy="635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6" name="Egyenes összekötő 145"/>
            <p:cNvCxnSpPr/>
            <p:nvPr/>
          </p:nvCxnSpPr>
          <p:spPr>
            <a:xfrm rot="10800000" flipH="1">
              <a:off x="1446494" y="3243368"/>
              <a:ext cx="453125" cy="7937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7" name="Téglalap 146"/>
            <p:cNvSpPr/>
            <p:nvPr/>
          </p:nvSpPr>
          <p:spPr>
            <a:xfrm flipH="1">
              <a:off x="1606691" y="3065156"/>
              <a:ext cx="45475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</a:endParaRPr>
            </a:p>
          </p:txBody>
        </p:sp>
        <p:sp>
          <p:nvSpPr>
            <p:cNvPr id="148" name="Téglalap 147"/>
            <p:cNvSpPr/>
            <p:nvPr/>
          </p:nvSpPr>
          <p:spPr>
            <a:xfrm flipH="1">
              <a:off x="1517364" y="3065156"/>
              <a:ext cx="47099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</a:endParaRPr>
            </a:p>
          </p:txBody>
        </p:sp>
        <p:cxnSp>
          <p:nvCxnSpPr>
            <p:cNvPr id="151" name="Egyenes összekötő 150"/>
            <p:cNvCxnSpPr/>
            <p:nvPr/>
          </p:nvCxnSpPr>
          <p:spPr>
            <a:xfrm rot="10800000" flipH="1">
              <a:off x="1452569" y="3419168"/>
              <a:ext cx="453125" cy="9525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2" name="Téglalap 151"/>
            <p:cNvSpPr/>
            <p:nvPr/>
          </p:nvSpPr>
          <p:spPr>
            <a:xfrm flipH="1">
              <a:off x="1606691" y="3312806"/>
              <a:ext cx="45475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</a:endParaRPr>
            </a:p>
          </p:txBody>
        </p:sp>
        <p:sp>
          <p:nvSpPr>
            <p:cNvPr id="153" name="Téglalap 152"/>
            <p:cNvSpPr/>
            <p:nvPr/>
          </p:nvSpPr>
          <p:spPr>
            <a:xfrm flipH="1">
              <a:off x="1517364" y="3312806"/>
              <a:ext cx="47099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</a:endParaRPr>
            </a:p>
          </p:txBody>
        </p:sp>
        <p:sp>
          <p:nvSpPr>
            <p:cNvPr id="156" name="Téglalap 155"/>
            <p:cNvSpPr/>
            <p:nvPr/>
          </p:nvSpPr>
          <p:spPr>
            <a:xfrm flipH="1">
              <a:off x="1850649" y="3185806"/>
              <a:ext cx="662634" cy="288925"/>
            </a:xfrm>
            <a:prstGeom prst="rect">
              <a:avLst/>
            </a:prstGeom>
            <a:solidFill>
              <a:srgbClr val="8EB4E3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>
                <a:defRPr/>
              </a:pPr>
              <a:r>
                <a:rPr lang="en-US" altLang="en-US" sz="1100" smtClean="0">
                  <a:solidFill>
                    <a:schemeClr val="bg1"/>
                  </a:solidFill>
                  <a:latin typeface="Verdana" pitchFamily="34" charset="0"/>
                </a:rPr>
                <a:t>SMB</a:t>
              </a:r>
              <a:endParaRPr lang="hu-HU" altLang="en-US" sz="1100" smtClean="0">
                <a:solidFill>
                  <a:schemeClr val="bg1"/>
                </a:solidFill>
                <a:latin typeface="Verdana" pitchFamily="34" charset="0"/>
              </a:endParaRPr>
            </a:p>
          </p:txBody>
        </p:sp>
        <p:cxnSp>
          <p:nvCxnSpPr>
            <p:cNvPr id="157" name="Egyenes összekötő 156"/>
            <p:cNvCxnSpPr/>
            <p:nvPr/>
          </p:nvCxnSpPr>
          <p:spPr>
            <a:xfrm rot="10800000" flipH="1">
              <a:off x="1446494" y="3765243"/>
              <a:ext cx="438508" cy="4763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8" name="Téglalap 157"/>
            <p:cNvSpPr/>
            <p:nvPr/>
          </p:nvSpPr>
          <p:spPr>
            <a:xfrm flipH="1">
              <a:off x="1606691" y="3663643"/>
              <a:ext cx="45475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</a:endParaRPr>
            </a:p>
          </p:txBody>
        </p:sp>
        <p:sp>
          <p:nvSpPr>
            <p:cNvPr id="159" name="Téglalap 158"/>
            <p:cNvSpPr/>
            <p:nvPr/>
          </p:nvSpPr>
          <p:spPr>
            <a:xfrm flipH="1">
              <a:off x="1517364" y="3663643"/>
              <a:ext cx="47099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</a:endParaRPr>
            </a:p>
          </p:txBody>
        </p:sp>
        <p:cxnSp>
          <p:nvCxnSpPr>
            <p:cNvPr id="162" name="Egyenes összekötő 161"/>
            <p:cNvCxnSpPr/>
            <p:nvPr/>
          </p:nvCxnSpPr>
          <p:spPr>
            <a:xfrm rot="10800000" flipH="1">
              <a:off x="1446494" y="3943043"/>
              <a:ext cx="453125" cy="3175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63" name="Téglalap 162"/>
            <p:cNvSpPr/>
            <p:nvPr/>
          </p:nvSpPr>
          <p:spPr>
            <a:xfrm flipH="1">
              <a:off x="1606691" y="3914468"/>
              <a:ext cx="45475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</a:endParaRPr>
            </a:p>
          </p:txBody>
        </p:sp>
        <p:sp>
          <p:nvSpPr>
            <p:cNvPr id="164" name="Téglalap 163"/>
            <p:cNvSpPr/>
            <p:nvPr/>
          </p:nvSpPr>
          <p:spPr>
            <a:xfrm flipH="1">
              <a:off x="1517364" y="3914468"/>
              <a:ext cx="47099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</a:endParaRPr>
            </a:p>
          </p:txBody>
        </p:sp>
        <p:sp>
          <p:nvSpPr>
            <p:cNvPr id="167" name="Téglalap 166"/>
            <p:cNvSpPr/>
            <p:nvPr/>
          </p:nvSpPr>
          <p:spPr>
            <a:xfrm flipH="1">
              <a:off x="1850649" y="3698568"/>
              <a:ext cx="662634" cy="287338"/>
            </a:xfrm>
            <a:prstGeom prst="rect">
              <a:avLst/>
            </a:prstGeom>
            <a:solidFill>
              <a:srgbClr val="8EB4E3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>
                <a:defRPr/>
              </a:pPr>
              <a:r>
                <a:rPr lang="en-US" altLang="en-US" sz="1100" dirty="0" smtClean="0">
                  <a:solidFill>
                    <a:schemeClr val="bg1"/>
                  </a:solidFill>
                  <a:latin typeface="Verdana" pitchFamily="34" charset="0"/>
                </a:rPr>
                <a:t>SMB</a:t>
              </a:r>
              <a:endParaRPr lang="hu-HU" altLang="en-US" sz="1100" dirty="0" smtClean="0">
                <a:solidFill>
                  <a:schemeClr val="bg1"/>
                </a:solidFill>
                <a:latin typeface="Verdana" pitchFamily="34" charset="0"/>
              </a:endParaRPr>
            </a:p>
          </p:txBody>
        </p:sp>
        <p:cxnSp>
          <p:nvCxnSpPr>
            <p:cNvPr id="2" name="Egyenes összekötő 130"/>
            <p:cNvCxnSpPr/>
            <p:nvPr/>
          </p:nvCxnSpPr>
          <p:spPr>
            <a:xfrm rot="10800000" flipH="1" flipV="1">
              <a:off x="2402843" y="2611131"/>
              <a:ext cx="358926" cy="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" name="Egyenes összekötő 131"/>
            <p:cNvCxnSpPr/>
            <p:nvPr/>
          </p:nvCxnSpPr>
          <p:spPr>
            <a:xfrm rot="10800000" flipH="1" flipV="1">
              <a:off x="2402843" y="2112656"/>
              <a:ext cx="241991" cy="4762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" name="Egyenes összekötő 145"/>
            <p:cNvCxnSpPr/>
            <p:nvPr/>
          </p:nvCxnSpPr>
          <p:spPr>
            <a:xfrm rot="10800000" flipH="1">
              <a:off x="1470794" y="2031693"/>
              <a:ext cx="480734" cy="3175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" name="Téglalap 146"/>
            <p:cNvSpPr/>
            <p:nvPr/>
          </p:nvSpPr>
          <p:spPr>
            <a:xfrm flipH="1">
              <a:off x="1615496" y="1847543"/>
              <a:ext cx="45475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</a:endParaRPr>
            </a:p>
          </p:txBody>
        </p:sp>
        <p:sp>
          <p:nvSpPr>
            <p:cNvPr id="7" name="Téglalap 147"/>
            <p:cNvSpPr/>
            <p:nvPr/>
          </p:nvSpPr>
          <p:spPr>
            <a:xfrm flipH="1">
              <a:off x="1526171" y="1847543"/>
              <a:ext cx="47098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</a:endParaRPr>
            </a:p>
          </p:txBody>
        </p:sp>
        <p:cxnSp>
          <p:nvCxnSpPr>
            <p:cNvPr id="8" name="Egyenes összekötő 150"/>
            <p:cNvCxnSpPr/>
            <p:nvPr/>
          </p:nvCxnSpPr>
          <p:spPr>
            <a:xfrm rot="10800000" flipH="1">
              <a:off x="1470794" y="2201556"/>
              <a:ext cx="480734" cy="4762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" name="Téglalap 151"/>
            <p:cNvSpPr/>
            <p:nvPr/>
          </p:nvSpPr>
          <p:spPr>
            <a:xfrm flipH="1">
              <a:off x="1615496" y="2095193"/>
              <a:ext cx="45475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</a:endParaRPr>
            </a:p>
          </p:txBody>
        </p:sp>
        <p:sp>
          <p:nvSpPr>
            <p:cNvPr id="10" name="Téglalap 152"/>
            <p:cNvSpPr/>
            <p:nvPr/>
          </p:nvSpPr>
          <p:spPr>
            <a:xfrm flipH="1">
              <a:off x="1526171" y="2095193"/>
              <a:ext cx="47098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</a:endParaRPr>
            </a:p>
          </p:txBody>
        </p:sp>
        <p:sp>
          <p:nvSpPr>
            <p:cNvPr id="11" name="Téglalap 155"/>
            <p:cNvSpPr/>
            <p:nvPr/>
          </p:nvSpPr>
          <p:spPr>
            <a:xfrm flipH="1">
              <a:off x="1878258" y="1968193"/>
              <a:ext cx="662634" cy="288925"/>
            </a:xfrm>
            <a:prstGeom prst="rect">
              <a:avLst/>
            </a:prstGeom>
            <a:solidFill>
              <a:srgbClr val="8EB4E3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>
                <a:defRPr/>
              </a:pPr>
              <a:r>
                <a:rPr lang="en-US" altLang="en-US" sz="1100" dirty="0" smtClean="0">
                  <a:solidFill>
                    <a:schemeClr val="bg1"/>
                  </a:solidFill>
                  <a:latin typeface="Verdana" pitchFamily="34" charset="0"/>
                </a:rPr>
                <a:t>SMB</a:t>
              </a:r>
              <a:endParaRPr lang="hu-HU" altLang="en-US" sz="1100" dirty="0" smtClean="0">
                <a:solidFill>
                  <a:schemeClr val="bg1"/>
                </a:solidFill>
                <a:latin typeface="Verdana" pitchFamily="34" charset="0"/>
              </a:endParaRPr>
            </a:p>
          </p:txBody>
        </p:sp>
        <p:cxnSp>
          <p:nvCxnSpPr>
            <p:cNvPr id="12" name="Egyenes összekötő 156"/>
            <p:cNvCxnSpPr/>
            <p:nvPr/>
          </p:nvCxnSpPr>
          <p:spPr>
            <a:xfrm rot="10800000" flipH="1">
              <a:off x="1470794" y="2539693"/>
              <a:ext cx="466118" cy="9525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" name="Téglalap 157"/>
            <p:cNvSpPr/>
            <p:nvPr/>
          </p:nvSpPr>
          <p:spPr>
            <a:xfrm flipH="1">
              <a:off x="1615496" y="2433331"/>
              <a:ext cx="45475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</a:endParaRPr>
            </a:p>
          </p:txBody>
        </p:sp>
        <p:sp>
          <p:nvSpPr>
            <p:cNvPr id="14" name="Téglalap 158"/>
            <p:cNvSpPr/>
            <p:nvPr/>
          </p:nvSpPr>
          <p:spPr>
            <a:xfrm flipH="1">
              <a:off x="1526171" y="2433331"/>
              <a:ext cx="47098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</a:endParaRPr>
            </a:p>
          </p:txBody>
        </p:sp>
        <p:cxnSp>
          <p:nvCxnSpPr>
            <p:cNvPr id="15" name="Egyenes összekötő 161"/>
            <p:cNvCxnSpPr/>
            <p:nvPr/>
          </p:nvCxnSpPr>
          <p:spPr>
            <a:xfrm rot="10800000" flipH="1">
              <a:off x="1470794" y="2712731"/>
              <a:ext cx="480734" cy="7937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6" name="Téglalap 162"/>
            <p:cNvSpPr/>
            <p:nvPr/>
          </p:nvSpPr>
          <p:spPr>
            <a:xfrm flipH="1">
              <a:off x="1615496" y="2684156"/>
              <a:ext cx="45475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</a:endParaRPr>
            </a:p>
          </p:txBody>
        </p:sp>
        <p:sp>
          <p:nvSpPr>
            <p:cNvPr id="17" name="Téglalap 163"/>
            <p:cNvSpPr/>
            <p:nvPr/>
          </p:nvSpPr>
          <p:spPr>
            <a:xfrm flipH="1">
              <a:off x="1526171" y="2684156"/>
              <a:ext cx="47098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</a:endParaRPr>
            </a:p>
          </p:txBody>
        </p:sp>
        <p:sp>
          <p:nvSpPr>
            <p:cNvPr id="18" name="Téglalap 166"/>
            <p:cNvSpPr/>
            <p:nvPr/>
          </p:nvSpPr>
          <p:spPr>
            <a:xfrm flipH="1">
              <a:off x="1878258" y="2468256"/>
              <a:ext cx="662634" cy="287337"/>
            </a:xfrm>
            <a:prstGeom prst="rect">
              <a:avLst/>
            </a:prstGeom>
            <a:solidFill>
              <a:srgbClr val="8EB4E3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>
                <a:defRPr/>
              </a:pPr>
              <a:r>
                <a:rPr lang="en-US" altLang="en-US" sz="1100" dirty="0" smtClean="0">
                  <a:solidFill>
                    <a:schemeClr val="bg1"/>
                  </a:solidFill>
                  <a:latin typeface="Verdana" pitchFamily="34" charset="0"/>
                </a:rPr>
                <a:t>SMB</a:t>
              </a:r>
              <a:endParaRPr lang="hu-HU" altLang="en-US" sz="1100" dirty="0" smtClean="0">
                <a:solidFill>
                  <a:schemeClr val="bg1"/>
                </a:solidFill>
                <a:latin typeface="Verdana" pitchFamily="34" charset="0"/>
              </a:endParaRPr>
            </a:p>
          </p:txBody>
        </p:sp>
        <p:cxnSp>
          <p:nvCxnSpPr>
            <p:cNvPr id="183348" name="Egyenes összekötő 170"/>
            <p:cNvCxnSpPr>
              <a:cxnSpLocks noChangeShapeType="1"/>
            </p:cNvCxnSpPr>
            <p:nvPr/>
          </p:nvCxnSpPr>
          <p:spPr bwMode="auto">
            <a:xfrm rot="10800000" flipV="1">
              <a:off x="6212987" y="2628593"/>
              <a:ext cx="358926" cy="0"/>
            </a:xfrm>
            <a:prstGeom prst="line">
              <a:avLst/>
            </a:prstGeom>
            <a:noFill/>
            <a:ln w="3175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83349" name="Egyenes összekötő 171"/>
            <p:cNvCxnSpPr>
              <a:cxnSpLocks noChangeShapeType="1"/>
            </p:cNvCxnSpPr>
            <p:nvPr/>
          </p:nvCxnSpPr>
          <p:spPr bwMode="auto">
            <a:xfrm rot="10800000" flipV="1">
              <a:off x="6338042" y="2115831"/>
              <a:ext cx="233871" cy="0"/>
            </a:xfrm>
            <a:prstGeom prst="line">
              <a:avLst/>
            </a:prstGeom>
            <a:noFill/>
            <a:ln w="3175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83350" name="Egyenes összekötő 172"/>
            <p:cNvCxnSpPr>
              <a:cxnSpLocks noChangeShapeType="1"/>
            </p:cNvCxnSpPr>
            <p:nvPr/>
          </p:nvCxnSpPr>
          <p:spPr bwMode="auto">
            <a:xfrm rot="10800000">
              <a:off x="7025212" y="2034868"/>
              <a:ext cx="467741" cy="6350"/>
            </a:xfrm>
            <a:prstGeom prst="line">
              <a:avLst/>
            </a:prstGeom>
            <a:noFill/>
            <a:ln w="3175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74" name="Téglalap 173"/>
            <p:cNvSpPr>
              <a:spLocks noChangeArrowheads="1"/>
            </p:cNvSpPr>
            <p:nvPr/>
          </p:nvSpPr>
          <p:spPr bwMode="auto">
            <a:xfrm>
              <a:off x="7288142" y="1850718"/>
              <a:ext cx="45475" cy="215900"/>
            </a:xfrm>
            <a:prstGeom prst="rect">
              <a:avLst/>
            </a:prstGeom>
            <a:solidFill>
              <a:srgbClr val="B9CDE5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  <a:solidFill>
                  <a:schemeClr val="lt1"/>
                </a:solidFill>
                <a:latin typeface="+mn-lt"/>
                <a:cs typeface="+mn-cs"/>
              </a:endParaRPr>
            </a:p>
          </p:txBody>
        </p:sp>
        <p:sp>
          <p:nvSpPr>
            <p:cNvPr id="175" name="Téglalap 174"/>
            <p:cNvSpPr>
              <a:spLocks noChangeArrowheads="1"/>
            </p:cNvSpPr>
            <p:nvPr/>
          </p:nvSpPr>
          <p:spPr bwMode="auto">
            <a:xfrm>
              <a:off x="7375844" y="1850718"/>
              <a:ext cx="47098" cy="215900"/>
            </a:xfrm>
            <a:prstGeom prst="rect">
              <a:avLst/>
            </a:prstGeom>
            <a:solidFill>
              <a:srgbClr val="B9CDE5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  <a:solidFill>
                  <a:schemeClr val="lt1"/>
                </a:solidFill>
                <a:latin typeface="+mn-lt"/>
                <a:cs typeface="+mn-cs"/>
              </a:endParaRPr>
            </a:p>
          </p:txBody>
        </p:sp>
        <p:cxnSp>
          <p:nvCxnSpPr>
            <p:cNvPr id="183353" name="Egyenes összekötő 177"/>
            <p:cNvCxnSpPr>
              <a:cxnSpLocks noChangeShapeType="1"/>
            </p:cNvCxnSpPr>
            <p:nvPr/>
          </p:nvCxnSpPr>
          <p:spPr bwMode="auto">
            <a:xfrm rot="10800000">
              <a:off x="7025212" y="2204731"/>
              <a:ext cx="467741" cy="1587"/>
            </a:xfrm>
            <a:prstGeom prst="line">
              <a:avLst/>
            </a:prstGeom>
            <a:noFill/>
            <a:ln w="3175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79" name="Téglalap 178"/>
            <p:cNvSpPr>
              <a:spLocks noChangeArrowheads="1"/>
            </p:cNvSpPr>
            <p:nvPr/>
          </p:nvSpPr>
          <p:spPr bwMode="auto">
            <a:xfrm>
              <a:off x="7288142" y="2098368"/>
              <a:ext cx="45475" cy="215900"/>
            </a:xfrm>
            <a:prstGeom prst="rect">
              <a:avLst/>
            </a:prstGeom>
            <a:solidFill>
              <a:srgbClr val="B9CDE5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  <a:solidFill>
                  <a:schemeClr val="lt1"/>
                </a:solidFill>
                <a:latin typeface="+mn-lt"/>
                <a:cs typeface="+mn-cs"/>
              </a:endParaRPr>
            </a:p>
          </p:txBody>
        </p:sp>
        <p:sp>
          <p:nvSpPr>
            <p:cNvPr id="180" name="Téglalap 179"/>
            <p:cNvSpPr>
              <a:spLocks noChangeArrowheads="1"/>
            </p:cNvSpPr>
            <p:nvPr/>
          </p:nvSpPr>
          <p:spPr bwMode="auto">
            <a:xfrm>
              <a:off x="7375844" y="2098368"/>
              <a:ext cx="47098" cy="215900"/>
            </a:xfrm>
            <a:prstGeom prst="rect">
              <a:avLst/>
            </a:prstGeom>
            <a:solidFill>
              <a:srgbClr val="B9CDE5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  <a:solidFill>
                  <a:schemeClr val="lt1"/>
                </a:solidFill>
                <a:latin typeface="+mn-lt"/>
                <a:cs typeface="+mn-cs"/>
              </a:endParaRPr>
            </a:p>
          </p:txBody>
        </p:sp>
        <p:sp>
          <p:nvSpPr>
            <p:cNvPr id="183356" name="Téglalap 182"/>
            <p:cNvSpPr>
              <a:spLocks noChangeArrowheads="1"/>
            </p:cNvSpPr>
            <p:nvPr/>
          </p:nvSpPr>
          <p:spPr bwMode="auto">
            <a:xfrm>
              <a:off x="6419247" y="1972956"/>
              <a:ext cx="662634" cy="287337"/>
            </a:xfrm>
            <a:prstGeom prst="rect">
              <a:avLst/>
            </a:prstGeom>
            <a:solidFill>
              <a:srgbClr val="8EB4E3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100">
                  <a:solidFill>
                    <a:schemeClr val="bg1"/>
                  </a:solidFill>
                  <a:latin typeface="Verdana" pitchFamily="34" charset="0"/>
                </a:rPr>
                <a:t>SMB</a:t>
              </a:r>
              <a:endParaRPr lang="hu-HU" altLang="en-US" sz="1100">
                <a:solidFill>
                  <a:schemeClr val="bg1"/>
                </a:solidFill>
                <a:latin typeface="Verdana" pitchFamily="34" charset="0"/>
              </a:endParaRPr>
            </a:p>
          </p:txBody>
        </p:sp>
        <p:cxnSp>
          <p:nvCxnSpPr>
            <p:cNvPr id="183357" name="Egyenes összekötő 183"/>
            <p:cNvCxnSpPr>
              <a:cxnSpLocks noChangeShapeType="1"/>
            </p:cNvCxnSpPr>
            <p:nvPr/>
          </p:nvCxnSpPr>
          <p:spPr bwMode="auto">
            <a:xfrm rot="10800000">
              <a:off x="7041453" y="2555568"/>
              <a:ext cx="451500" cy="6350"/>
            </a:xfrm>
            <a:prstGeom prst="line">
              <a:avLst/>
            </a:prstGeom>
            <a:noFill/>
            <a:ln w="3175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85" name="Téglalap 184"/>
            <p:cNvSpPr>
              <a:spLocks noChangeArrowheads="1"/>
            </p:cNvSpPr>
            <p:nvPr/>
          </p:nvSpPr>
          <p:spPr bwMode="auto">
            <a:xfrm>
              <a:off x="7288142" y="2449206"/>
              <a:ext cx="45475" cy="215900"/>
            </a:xfrm>
            <a:prstGeom prst="rect">
              <a:avLst/>
            </a:prstGeom>
            <a:solidFill>
              <a:srgbClr val="B9CDE5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  <a:solidFill>
                  <a:schemeClr val="lt1"/>
                </a:solidFill>
                <a:latin typeface="+mn-lt"/>
                <a:cs typeface="+mn-cs"/>
              </a:endParaRPr>
            </a:p>
          </p:txBody>
        </p:sp>
        <p:sp>
          <p:nvSpPr>
            <p:cNvPr id="186" name="Téglalap 185"/>
            <p:cNvSpPr>
              <a:spLocks noChangeArrowheads="1"/>
            </p:cNvSpPr>
            <p:nvPr/>
          </p:nvSpPr>
          <p:spPr bwMode="auto">
            <a:xfrm>
              <a:off x="7375844" y="2449206"/>
              <a:ext cx="47098" cy="215900"/>
            </a:xfrm>
            <a:prstGeom prst="rect">
              <a:avLst/>
            </a:prstGeom>
            <a:solidFill>
              <a:srgbClr val="B9CDE5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  <a:solidFill>
                  <a:schemeClr val="lt1"/>
                </a:solidFill>
                <a:latin typeface="+mn-lt"/>
                <a:cs typeface="+mn-cs"/>
              </a:endParaRPr>
            </a:p>
          </p:txBody>
        </p:sp>
        <p:cxnSp>
          <p:nvCxnSpPr>
            <p:cNvPr id="183360" name="Egyenes összekötő 188"/>
            <p:cNvCxnSpPr>
              <a:cxnSpLocks noChangeShapeType="1"/>
            </p:cNvCxnSpPr>
            <p:nvPr/>
          </p:nvCxnSpPr>
          <p:spPr bwMode="auto">
            <a:xfrm rot="10800000">
              <a:off x="7019137" y="2728606"/>
              <a:ext cx="467741" cy="4762"/>
            </a:xfrm>
            <a:prstGeom prst="line">
              <a:avLst/>
            </a:prstGeom>
            <a:noFill/>
            <a:ln w="3175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90" name="Téglalap 189"/>
            <p:cNvSpPr>
              <a:spLocks noChangeArrowheads="1"/>
            </p:cNvSpPr>
            <p:nvPr/>
          </p:nvSpPr>
          <p:spPr bwMode="auto">
            <a:xfrm>
              <a:off x="7288142" y="2700031"/>
              <a:ext cx="45475" cy="215900"/>
            </a:xfrm>
            <a:prstGeom prst="rect">
              <a:avLst/>
            </a:prstGeom>
            <a:solidFill>
              <a:srgbClr val="B9CDE5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  <a:solidFill>
                  <a:schemeClr val="lt1"/>
                </a:solidFill>
                <a:latin typeface="+mn-lt"/>
                <a:cs typeface="+mn-cs"/>
              </a:endParaRPr>
            </a:p>
          </p:txBody>
        </p:sp>
        <p:sp>
          <p:nvSpPr>
            <p:cNvPr id="191" name="Téglalap 190"/>
            <p:cNvSpPr>
              <a:spLocks noChangeArrowheads="1"/>
            </p:cNvSpPr>
            <p:nvPr/>
          </p:nvSpPr>
          <p:spPr bwMode="auto">
            <a:xfrm>
              <a:off x="7375844" y="2700031"/>
              <a:ext cx="47098" cy="215900"/>
            </a:xfrm>
            <a:prstGeom prst="rect">
              <a:avLst/>
            </a:prstGeom>
            <a:solidFill>
              <a:srgbClr val="B9CDE5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  <a:solidFill>
                  <a:schemeClr val="lt1"/>
                </a:solidFill>
                <a:latin typeface="+mn-lt"/>
                <a:cs typeface="+mn-cs"/>
              </a:endParaRPr>
            </a:p>
          </p:txBody>
        </p:sp>
        <p:sp>
          <p:nvSpPr>
            <p:cNvPr id="183363" name="Téglalap 193"/>
            <p:cNvSpPr>
              <a:spLocks noChangeArrowheads="1"/>
            </p:cNvSpPr>
            <p:nvPr/>
          </p:nvSpPr>
          <p:spPr bwMode="auto">
            <a:xfrm>
              <a:off x="6419247" y="2484131"/>
              <a:ext cx="662634" cy="287337"/>
            </a:xfrm>
            <a:prstGeom prst="rect">
              <a:avLst/>
            </a:prstGeom>
            <a:solidFill>
              <a:srgbClr val="8EB4E3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100">
                  <a:solidFill>
                    <a:schemeClr val="bg1"/>
                  </a:solidFill>
                  <a:latin typeface="Verdana" pitchFamily="34" charset="0"/>
                </a:rPr>
                <a:t>SMB</a:t>
              </a:r>
              <a:endParaRPr lang="hu-HU" altLang="en-US" sz="1100">
                <a:solidFill>
                  <a:schemeClr val="bg1"/>
                </a:solidFill>
                <a:latin typeface="Verdana" pitchFamily="34" charset="0"/>
              </a:endParaRPr>
            </a:p>
          </p:txBody>
        </p:sp>
        <p:cxnSp>
          <p:nvCxnSpPr>
            <p:cNvPr id="183364" name="Egyenes összekötő 170"/>
            <p:cNvCxnSpPr>
              <a:cxnSpLocks noChangeShapeType="1"/>
            </p:cNvCxnSpPr>
            <p:nvPr/>
          </p:nvCxnSpPr>
          <p:spPr bwMode="auto">
            <a:xfrm rot="10800000" flipV="1">
              <a:off x="6212987" y="3898593"/>
              <a:ext cx="358926" cy="0"/>
            </a:xfrm>
            <a:prstGeom prst="line">
              <a:avLst/>
            </a:prstGeom>
            <a:noFill/>
            <a:ln w="3175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83365" name="Egyenes összekötő 171"/>
            <p:cNvCxnSpPr>
              <a:cxnSpLocks noChangeShapeType="1"/>
            </p:cNvCxnSpPr>
            <p:nvPr/>
          </p:nvCxnSpPr>
          <p:spPr bwMode="auto">
            <a:xfrm rot="10800000" flipV="1">
              <a:off x="6338042" y="3347731"/>
              <a:ext cx="233871" cy="0"/>
            </a:xfrm>
            <a:prstGeom prst="line">
              <a:avLst/>
            </a:prstGeom>
            <a:noFill/>
            <a:ln w="3175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83366" name="Egyenes összekötő 172"/>
            <p:cNvCxnSpPr>
              <a:cxnSpLocks noChangeShapeType="1"/>
            </p:cNvCxnSpPr>
            <p:nvPr/>
          </p:nvCxnSpPr>
          <p:spPr bwMode="auto">
            <a:xfrm rot="10800000">
              <a:off x="7025212" y="3266768"/>
              <a:ext cx="467741" cy="6350"/>
            </a:xfrm>
            <a:prstGeom prst="line">
              <a:avLst/>
            </a:prstGeom>
            <a:noFill/>
            <a:ln w="3175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22" name="Téglalap 173"/>
            <p:cNvSpPr>
              <a:spLocks noChangeArrowheads="1"/>
            </p:cNvSpPr>
            <p:nvPr/>
          </p:nvSpPr>
          <p:spPr bwMode="auto">
            <a:xfrm>
              <a:off x="7288142" y="3082618"/>
              <a:ext cx="45475" cy="215900"/>
            </a:xfrm>
            <a:prstGeom prst="rect">
              <a:avLst/>
            </a:prstGeom>
            <a:solidFill>
              <a:srgbClr val="B9CDE5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  <a:solidFill>
                  <a:schemeClr val="lt1"/>
                </a:solidFill>
                <a:latin typeface="+mn-lt"/>
                <a:cs typeface="+mn-cs"/>
              </a:endParaRPr>
            </a:p>
          </p:txBody>
        </p:sp>
        <p:sp>
          <p:nvSpPr>
            <p:cNvPr id="23" name="Téglalap 174"/>
            <p:cNvSpPr>
              <a:spLocks noChangeArrowheads="1"/>
            </p:cNvSpPr>
            <p:nvPr/>
          </p:nvSpPr>
          <p:spPr bwMode="auto">
            <a:xfrm>
              <a:off x="7375844" y="3082618"/>
              <a:ext cx="47098" cy="215900"/>
            </a:xfrm>
            <a:prstGeom prst="rect">
              <a:avLst/>
            </a:prstGeom>
            <a:solidFill>
              <a:srgbClr val="B9CDE5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  <a:solidFill>
                  <a:schemeClr val="lt1"/>
                </a:solidFill>
                <a:latin typeface="+mn-lt"/>
                <a:cs typeface="+mn-cs"/>
              </a:endParaRPr>
            </a:p>
          </p:txBody>
        </p:sp>
        <p:cxnSp>
          <p:nvCxnSpPr>
            <p:cNvPr id="183369" name="Egyenes összekötő 177"/>
            <p:cNvCxnSpPr>
              <a:cxnSpLocks noChangeShapeType="1"/>
            </p:cNvCxnSpPr>
            <p:nvPr/>
          </p:nvCxnSpPr>
          <p:spPr bwMode="auto">
            <a:xfrm rot="10800000">
              <a:off x="7025212" y="3436631"/>
              <a:ext cx="467741" cy="7937"/>
            </a:xfrm>
            <a:prstGeom prst="line">
              <a:avLst/>
            </a:prstGeom>
            <a:noFill/>
            <a:ln w="3175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25" name="Téglalap 178"/>
            <p:cNvSpPr>
              <a:spLocks noChangeArrowheads="1"/>
            </p:cNvSpPr>
            <p:nvPr/>
          </p:nvSpPr>
          <p:spPr bwMode="auto">
            <a:xfrm>
              <a:off x="7288142" y="3330268"/>
              <a:ext cx="45475" cy="215900"/>
            </a:xfrm>
            <a:prstGeom prst="rect">
              <a:avLst/>
            </a:prstGeom>
            <a:solidFill>
              <a:srgbClr val="B9CDE5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  <a:solidFill>
                  <a:schemeClr val="lt1"/>
                </a:solidFill>
                <a:latin typeface="+mn-lt"/>
                <a:cs typeface="+mn-cs"/>
              </a:endParaRPr>
            </a:p>
          </p:txBody>
        </p:sp>
        <p:sp>
          <p:nvSpPr>
            <p:cNvPr id="26" name="Téglalap 179"/>
            <p:cNvSpPr>
              <a:spLocks noChangeArrowheads="1"/>
            </p:cNvSpPr>
            <p:nvPr/>
          </p:nvSpPr>
          <p:spPr bwMode="auto">
            <a:xfrm>
              <a:off x="7375844" y="3330268"/>
              <a:ext cx="47098" cy="215900"/>
            </a:xfrm>
            <a:prstGeom prst="rect">
              <a:avLst/>
            </a:prstGeom>
            <a:solidFill>
              <a:srgbClr val="B9CDE5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  <a:solidFill>
                  <a:schemeClr val="lt1"/>
                </a:solidFill>
                <a:latin typeface="+mn-lt"/>
                <a:cs typeface="+mn-cs"/>
              </a:endParaRPr>
            </a:p>
          </p:txBody>
        </p:sp>
        <p:sp>
          <p:nvSpPr>
            <p:cNvPr id="183372" name="Téglalap 182"/>
            <p:cNvSpPr>
              <a:spLocks noChangeArrowheads="1"/>
            </p:cNvSpPr>
            <p:nvPr/>
          </p:nvSpPr>
          <p:spPr bwMode="auto">
            <a:xfrm>
              <a:off x="6419247" y="3204856"/>
              <a:ext cx="662634" cy="287337"/>
            </a:xfrm>
            <a:prstGeom prst="rect">
              <a:avLst/>
            </a:prstGeom>
            <a:solidFill>
              <a:srgbClr val="8EB4E3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100">
                  <a:solidFill>
                    <a:schemeClr val="bg1"/>
                  </a:solidFill>
                  <a:latin typeface="Verdana" pitchFamily="34" charset="0"/>
                </a:rPr>
                <a:t>SMB</a:t>
              </a:r>
              <a:endParaRPr lang="hu-HU" altLang="en-US" sz="1100">
                <a:solidFill>
                  <a:schemeClr val="bg1"/>
                </a:solidFill>
                <a:latin typeface="Verdana" pitchFamily="34" charset="0"/>
              </a:endParaRPr>
            </a:p>
          </p:txBody>
        </p:sp>
        <p:cxnSp>
          <p:nvCxnSpPr>
            <p:cNvPr id="183373" name="Egyenes összekötő 183"/>
            <p:cNvCxnSpPr>
              <a:cxnSpLocks noChangeShapeType="1"/>
            </p:cNvCxnSpPr>
            <p:nvPr/>
          </p:nvCxnSpPr>
          <p:spPr bwMode="auto">
            <a:xfrm rot="10800000">
              <a:off x="7041453" y="3825568"/>
              <a:ext cx="451500" cy="6350"/>
            </a:xfrm>
            <a:prstGeom prst="line">
              <a:avLst/>
            </a:prstGeom>
            <a:noFill/>
            <a:ln w="3175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29" name="Téglalap 184"/>
            <p:cNvSpPr>
              <a:spLocks noChangeArrowheads="1"/>
            </p:cNvSpPr>
            <p:nvPr/>
          </p:nvSpPr>
          <p:spPr bwMode="auto">
            <a:xfrm>
              <a:off x="7288142" y="3719206"/>
              <a:ext cx="45475" cy="215900"/>
            </a:xfrm>
            <a:prstGeom prst="rect">
              <a:avLst/>
            </a:prstGeom>
            <a:solidFill>
              <a:srgbClr val="B9CDE5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  <a:solidFill>
                  <a:schemeClr val="lt1"/>
                </a:solidFill>
                <a:latin typeface="+mn-lt"/>
                <a:cs typeface="+mn-cs"/>
              </a:endParaRPr>
            </a:p>
          </p:txBody>
        </p:sp>
        <p:sp>
          <p:nvSpPr>
            <p:cNvPr id="30" name="Téglalap 185"/>
            <p:cNvSpPr>
              <a:spLocks noChangeArrowheads="1"/>
            </p:cNvSpPr>
            <p:nvPr/>
          </p:nvSpPr>
          <p:spPr bwMode="auto">
            <a:xfrm>
              <a:off x="7375844" y="3719206"/>
              <a:ext cx="47098" cy="215900"/>
            </a:xfrm>
            <a:prstGeom prst="rect">
              <a:avLst/>
            </a:prstGeom>
            <a:solidFill>
              <a:srgbClr val="B9CDE5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  <a:solidFill>
                  <a:schemeClr val="lt1"/>
                </a:solidFill>
                <a:latin typeface="+mn-lt"/>
                <a:cs typeface="+mn-cs"/>
              </a:endParaRPr>
            </a:p>
          </p:txBody>
        </p:sp>
        <p:cxnSp>
          <p:nvCxnSpPr>
            <p:cNvPr id="183376" name="Egyenes összekötő 188"/>
            <p:cNvCxnSpPr>
              <a:cxnSpLocks noChangeShapeType="1"/>
            </p:cNvCxnSpPr>
            <p:nvPr/>
          </p:nvCxnSpPr>
          <p:spPr bwMode="auto">
            <a:xfrm rot="10800000">
              <a:off x="7025212" y="3997018"/>
              <a:ext cx="467741" cy="1588"/>
            </a:xfrm>
            <a:prstGeom prst="line">
              <a:avLst/>
            </a:prstGeom>
            <a:noFill/>
            <a:ln w="3175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32" name="Téglalap 189"/>
            <p:cNvSpPr>
              <a:spLocks noChangeArrowheads="1"/>
            </p:cNvSpPr>
            <p:nvPr/>
          </p:nvSpPr>
          <p:spPr bwMode="auto">
            <a:xfrm>
              <a:off x="7288142" y="3970031"/>
              <a:ext cx="45475" cy="215900"/>
            </a:xfrm>
            <a:prstGeom prst="rect">
              <a:avLst/>
            </a:prstGeom>
            <a:solidFill>
              <a:srgbClr val="B9CDE5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  <a:solidFill>
                  <a:schemeClr val="lt1"/>
                </a:solidFill>
                <a:latin typeface="+mn-lt"/>
                <a:cs typeface="+mn-cs"/>
              </a:endParaRPr>
            </a:p>
          </p:txBody>
        </p:sp>
        <p:sp>
          <p:nvSpPr>
            <p:cNvPr id="33" name="Téglalap 190"/>
            <p:cNvSpPr>
              <a:spLocks noChangeArrowheads="1"/>
            </p:cNvSpPr>
            <p:nvPr/>
          </p:nvSpPr>
          <p:spPr bwMode="auto">
            <a:xfrm>
              <a:off x="7375844" y="3970031"/>
              <a:ext cx="47098" cy="215900"/>
            </a:xfrm>
            <a:prstGeom prst="rect">
              <a:avLst/>
            </a:prstGeom>
            <a:solidFill>
              <a:srgbClr val="B9CDE5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  <a:solidFill>
                  <a:schemeClr val="lt1"/>
                </a:solidFill>
                <a:latin typeface="+mn-lt"/>
                <a:cs typeface="+mn-cs"/>
              </a:endParaRPr>
            </a:p>
          </p:txBody>
        </p:sp>
        <p:sp>
          <p:nvSpPr>
            <p:cNvPr id="183379" name="Téglalap 193"/>
            <p:cNvSpPr>
              <a:spLocks noChangeArrowheads="1"/>
            </p:cNvSpPr>
            <p:nvPr/>
          </p:nvSpPr>
          <p:spPr bwMode="auto">
            <a:xfrm>
              <a:off x="6419247" y="3754131"/>
              <a:ext cx="662634" cy="287337"/>
            </a:xfrm>
            <a:prstGeom prst="rect">
              <a:avLst/>
            </a:prstGeom>
            <a:solidFill>
              <a:srgbClr val="8EB4E3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100">
                  <a:solidFill>
                    <a:schemeClr val="bg1"/>
                  </a:solidFill>
                  <a:latin typeface="Verdana" pitchFamily="34" charset="0"/>
                </a:rPr>
                <a:t>SMB</a:t>
              </a:r>
              <a:endParaRPr lang="hu-HU" altLang="en-US" sz="1100">
                <a:solidFill>
                  <a:schemeClr val="bg1"/>
                </a:solidFill>
                <a:latin typeface="Verdana" pitchFamily="34" charset="0"/>
              </a:endParaRPr>
            </a:p>
          </p:txBody>
        </p:sp>
        <p:cxnSp>
          <p:nvCxnSpPr>
            <p:cNvPr id="35" name="Egyenes összekötő 130"/>
            <p:cNvCxnSpPr/>
            <p:nvPr/>
          </p:nvCxnSpPr>
          <p:spPr>
            <a:xfrm rot="10800000" flipH="1" flipV="1">
              <a:off x="1131171" y="2942918"/>
              <a:ext cx="1513663" cy="1270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" name="Egyenes összekötő 131"/>
            <p:cNvCxnSpPr/>
            <p:nvPr/>
          </p:nvCxnSpPr>
          <p:spPr>
            <a:xfrm rot="10800000" flipH="1" flipV="1">
              <a:off x="1131171" y="2380943"/>
              <a:ext cx="1619230" cy="3175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" name="Egyenes összekötő 145"/>
            <p:cNvCxnSpPr/>
            <p:nvPr/>
          </p:nvCxnSpPr>
          <p:spPr>
            <a:xfrm rot="10800000" flipH="1">
              <a:off x="186973" y="2299981"/>
              <a:ext cx="480734" cy="3175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8" name="Téglalap 146"/>
            <p:cNvSpPr/>
            <p:nvPr/>
          </p:nvSpPr>
          <p:spPr>
            <a:xfrm flipH="1">
              <a:off x="353226" y="2115831"/>
              <a:ext cx="45475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</a:endParaRPr>
            </a:p>
          </p:txBody>
        </p:sp>
        <p:sp>
          <p:nvSpPr>
            <p:cNvPr id="39" name="Téglalap 147"/>
            <p:cNvSpPr/>
            <p:nvPr/>
          </p:nvSpPr>
          <p:spPr>
            <a:xfrm flipH="1">
              <a:off x="263900" y="2115831"/>
              <a:ext cx="47099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</a:endParaRPr>
            </a:p>
          </p:txBody>
        </p:sp>
        <p:cxnSp>
          <p:nvCxnSpPr>
            <p:cNvPr id="40" name="Egyenes összekötő 150"/>
            <p:cNvCxnSpPr/>
            <p:nvPr/>
          </p:nvCxnSpPr>
          <p:spPr>
            <a:xfrm rot="10800000" flipH="1">
              <a:off x="186973" y="2469843"/>
              <a:ext cx="480734" cy="4763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1" name="Téglalap 151"/>
            <p:cNvSpPr/>
            <p:nvPr/>
          </p:nvSpPr>
          <p:spPr>
            <a:xfrm flipH="1">
              <a:off x="353226" y="2363481"/>
              <a:ext cx="45475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</a:endParaRPr>
            </a:p>
          </p:txBody>
        </p:sp>
        <p:sp>
          <p:nvSpPr>
            <p:cNvPr id="42" name="Téglalap 152"/>
            <p:cNvSpPr/>
            <p:nvPr/>
          </p:nvSpPr>
          <p:spPr>
            <a:xfrm flipH="1">
              <a:off x="263900" y="2363481"/>
              <a:ext cx="47099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</a:endParaRPr>
            </a:p>
          </p:txBody>
        </p:sp>
        <p:sp>
          <p:nvSpPr>
            <p:cNvPr id="43" name="Téglalap 155"/>
            <p:cNvSpPr/>
            <p:nvPr/>
          </p:nvSpPr>
          <p:spPr>
            <a:xfrm flipH="1">
              <a:off x="606586" y="2236481"/>
              <a:ext cx="662634" cy="288925"/>
            </a:xfrm>
            <a:prstGeom prst="rect">
              <a:avLst/>
            </a:prstGeom>
            <a:solidFill>
              <a:srgbClr val="8EB4E3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>
                <a:defRPr/>
              </a:pPr>
              <a:r>
                <a:rPr lang="en-US" altLang="en-US" sz="1100" smtClean="0">
                  <a:solidFill>
                    <a:schemeClr val="bg1"/>
                  </a:solidFill>
                  <a:latin typeface="Verdana" pitchFamily="34" charset="0"/>
                </a:rPr>
                <a:t>SMB</a:t>
              </a:r>
              <a:endParaRPr lang="hu-HU" altLang="en-US" sz="1100" smtClean="0">
                <a:solidFill>
                  <a:schemeClr val="bg1"/>
                </a:solidFill>
                <a:latin typeface="Verdana" pitchFamily="34" charset="0"/>
              </a:endParaRPr>
            </a:p>
          </p:txBody>
        </p:sp>
        <p:cxnSp>
          <p:nvCxnSpPr>
            <p:cNvPr id="44" name="Egyenes összekötő 156"/>
            <p:cNvCxnSpPr/>
            <p:nvPr/>
          </p:nvCxnSpPr>
          <p:spPr>
            <a:xfrm rot="10800000" flipH="1">
              <a:off x="186973" y="2884181"/>
              <a:ext cx="466117" cy="9525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5" name="Téglalap 157"/>
            <p:cNvSpPr/>
            <p:nvPr/>
          </p:nvSpPr>
          <p:spPr>
            <a:xfrm flipH="1">
              <a:off x="353226" y="2777818"/>
              <a:ext cx="45475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</a:endParaRPr>
            </a:p>
          </p:txBody>
        </p:sp>
        <p:sp>
          <p:nvSpPr>
            <p:cNvPr id="46" name="Téglalap 158"/>
            <p:cNvSpPr/>
            <p:nvPr/>
          </p:nvSpPr>
          <p:spPr>
            <a:xfrm flipH="1">
              <a:off x="263900" y="2777818"/>
              <a:ext cx="47099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</a:endParaRPr>
            </a:p>
          </p:txBody>
        </p:sp>
        <p:cxnSp>
          <p:nvCxnSpPr>
            <p:cNvPr id="47" name="Egyenes összekötő 161"/>
            <p:cNvCxnSpPr/>
            <p:nvPr/>
          </p:nvCxnSpPr>
          <p:spPr>
            <a:xfrm rot="10800000" flipH="1">
              <a:off x="186973" y="3057218"/>
              <a:ext cx="480734" cy="7938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8" name="Téglalap 162"/>
            <p:cNvSpPr/>
            <p:nvPr/>
          </p:nvSpPr>
          <p:spPr>
            <a:xfrm flipH="1">
              <a:off x="353226" y="3028643"/>
              <a:ext cx="45475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</a:endParaRPr>
            </a:p>
          </p:txBody>
        </p:sp>
        <p:sp>
          <p:nvSpPr>
            <p:cNvPr id="49" name="Téglalap 163"/>
            <p:cNvSpPr/>
            <p:nvPr/>
          </p:nvSpPr>
          <p:spPr>
            <a:xfrm flipH="1">
              <a:off x="263900" y="3028643"/>
              <a:ext cx="47099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</a:endParaRPr>
            </a:p>
          </p:txBody>
        </p:sp>
        <p:sp>
          <p:nvSpPr>
            <p:cNvPr id="50" name="Téglalap 166"/>
            <p:cNvSpPr/>
            <p:nvPr/>
          </p:nvSpPr>
          <p:spPr>
            <a:xfrm flipH="1">
              <a:off x="606586" y="2812743"/>
              <a:ext cx="662634" cy="287338"/>
            </a:xfrm>
            <a:prstGeom prst="rect">
              <a:avLst/>
            </a:prstGeom>
            <a:solidFill>
              <a:srgbClr val="8EB4E3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>
                <a:defRPr/>
              </a:pPr>
              <a:r>
                <a:rPr lang="en-US" altLang="en-US" sz="1100" smtClean="0">
                  <a:solidFill>
                    <a:schemeClr val="bg1"/>
                  </a:solidFill>
                  <a:latin typeface="Verdana" pitchFamily="34" charset="0"/>
                </a:rPr>
                <a:t>SMB</a:t>
              </a:r>
              <a:endParaRPr lang="hu-HU" altLang="en-US" sz="1100" smtClean="0">
                <a:solidFill>
                  <a:schemeClr val="bg1"/>
                </a:solidFill>
                <a:latin typeface="Verdana" pitchFamily="34" charset="0"/>
              </a:endParaRPr>
            </a:p>
          </p:txBody>
        </p:sp>
        <p:cxnSp>
          <p:nvCxnSpPr>
            <p:cNvPr id="51" name="Egyenes összekötő 130"/>
            <p:cNvCxnSpPr/>
            <p:nvPr/>
          </p:nvCxnSpPr>
          <p:spPr>
            <a:xfrm rot="10800000" flipH="1" flipV="1">
              <a:off x="1132795" y="4187518"/>
              <a:ext cx="1512038" cy="1588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2" name="Egyenes összekötő 131"/>
            <p:cNvCxnSpPr/>
            <p:nvPr/>
          </p:nvCxnSpPr>
          <p:spPr>
            <a:xfrm rot="10800000" flipH="1" flipV="1">
              <a:off x="1132795" y="3614431"/>
              <a:ext cx="1628974" cy="1587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3" name="Egyenes összekötő 145"/>
            <p:cNvCxnSpPr/>
            <p:nvPr/>
          </p:nvCxnSpPr>
          <p:spPr>
            <a:xfrm rot="10800000" flipH="1">
              <a:off x="188596" y="3533468"/>
              <a:ext cx="480734" cy="3175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5" name="Téglalap 146"/>
            <p:cNvSpPr/>
            <p:nvPr/>
          </p:nvSpPr>
          <p:spPr>
            <a:xfrm flipH="1">
              <a:off x="354850" y="3349318"/>
              <a:ext cx="45475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</a:endParaRPr>
            </a:p>
          </p:txBody>
        </p:sp>
        <p:sp>
          <p:nvSpPr>
            <p:cNvPr id="56" name="Téglalap 147"/>
            <p:cNvSpPr/>
            <p:nvPr/>
          </p:nvSpPr>
          <p:spPr>
            <a:xfrm flipH="1">
              <a:off x="265525" y="3349318"/>
              <a:ext cx="47098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</a:endParaRPr>
            </a:p>
          </p:txBody>
        </p:sp>
        <p:cxnSp>
          <p:nvCxnSpPr>
            <p:cNvPr id="57" name="Egyenes összekötő 150"/>
            <p:cNvCxnSpPr/>
            <p:nvPr/>
          </p:nvCxnSpPr>
          <p:spPr>
            <a:xfrm rot="10800000" flipH="1">
              <a:off x="188596" y="3703331"/>
              <a:ext cx="480734" cy="4762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8" name="Téglalap 151"/>
            <p:cNvSpPr/>
            <p:nvPr/>
          </p:nvSpPr>
          <p:spPr>
            <a:xfrm flipH="1">
              <a:off x="354850" y="3596968"/>
              <a:ext cx="45475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</a:endParaRPr>
            </a:p>
          </p:txBody>
        </p:sp>
        <p:sp>
          <p:nvSpPr>
            <p:cNvPr id="59" name="Téglalap 152"/>
            <p:cNvSpPr/>
            <p:nvPr/>
          </p:nvSpPr>
          <p:spPr>
            <a:xfrm flipH="1">
              <a:off x="265525" y="3596968"/>
              <a:ext cx="47098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</a:endParaRPr>
            </a:p>
          </p:txBody>
        </p:sp>
        <p:sp>
          <p:nvSpPr>
            <p:cNvPr id="60" name="Téglalap 155"/>
            <p:cNvSpPr/>
            <p:nvPr/>
          </p:nvSpPr>
          <p:spPr>
            <a:xfrm flipH="1">
              <a:off x="608210" y="3469968"/>
              <a:ext cx="662634" cy="288925"/>
            </a:xfrm>
            <a:prstGeom prst="rect">
              <a:avLst/>
            </a:prstGeom>
            <a:solidFill>
              <a:srgbClr val="8EB4E3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>
                <a:defRPr/>
              </a:pPr>
              <a:r>
                <a:rPr lang="en-US" altLang="en-US" sz="1100" smtClean="0">
                  <a:solidFill>
                    <a:schemeClr val="bg1"/>
                  </a:solidFill>
                  <a:latin typeface="Verdana" pitchFamily="34" charset="0"/>
                </a:rPr>
                <a:t>SMB</a:t>
              </a:r>
              <a:endParaRPr lang="hu-HU" altLang="en-US" sz="1100" smtClean="0">
                <a:solidFill>
                  <a:schemeClr val="bg1"/>
                </a:solidFill>
                <a:latin typeface="Verdana" pitchFamily="34" charset="0"/>
              </a:endParaRPr>
            </a:p>
          </p:txBody>
        </p:sp>
        <p:cxnSp>
          <p:nvCxnSpPr>
            <p:cNvPr id="62" name="Egyenes összekötő 156"/>
            <p:cNvCxnSpPr/>
            <p:nvPr/>
          </p:nvCxnSpPr>
          <p:spPr>
            <a:xfrm rot="10800000" flipH="1">
              <a:off x="188596" y="4117668"/>
              <a:ext cx="466118" cy="9525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3" name="Téglalap 157"/>
            <p:cNvSpPr/>
            <p:nvPr/>
          </p:nvSpPr>
          <p:spPr>
            <a:xfrm flipH="1">
              <a:off x="354850" y="4011306"/>
              <a:ext cx="45475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</a:endParaRPr>
            </a:p>
          </p:txBody>
        </p:sp>
        <p:sp>
          <p:nvSpPr>
            <p:cNvPr id="1320960" name="Téglalap 158"/>
            <p:cNvSpPr/>
            <p:nvPr/>
          </p:nvSpPr>
          <p:spPr>
            <a:xfrm flipH="1">
              <a:off x="265525" y="4011306"/>
              <a:ext cx="47098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</a:endParaRPr>
            </a:p>
          </p:txBody>
        </p:sp>
        <p:cxnSp>
          <p:nvCxnSpPr>
            <p:cNvPr id="1320961" name="Egyenes összekötő 161"/>
            <p:cNvCxnSpPr/>
            <p:nvPr/>
          </p:nvCxnSpPr>
          <p:spPr>
            <a:xfrm rot="10800000" flipH="1">
              <a:off x="188596" y="4290706"/>
              <a:ext cx="480734" cy="7937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20962" name="Téglalap 162"/>
            <p:cNvSpPr/>
            <p:nvPr/>
          </p:nvSpPr>
          <p:spPr>
            <a:xfrm flipH="1">
              <a:off x="354850" y="4262131"/>
              <a:ext cx="45475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</a:endParaRPr>
            </a:p>
          </p:txBody>
        </p:sp>
        <p:sp>
          <p:nvSpPr>
            <p:cNvPr id="1320963" name="Téglalap 163"/>
            <p:cNvSpPr/>
            <p:nvPr/>
          </p:nvSpPr>
          <p:spPr>
            <a:xfrm flipH="1">
              <a:off x="265525" y="4262131"/>
              <a:ext cx="47098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</a:endParaRPr>
            </a:p>
          </p:txBody>
        </p:sp>
        <p:sp>
          <p:nvSpPr>
            <p:cNvPr id="1320964" name="Téglalap 166"/>
            <p:cNvSpPr/>
            <p:nvPr/>
          </p:nvSpPr>
          <p:spPr>
            <a:xfrm flipH="1">
              <a:off x="608210" y="4046231"/>
              <a:ext cx="662634" cy="287337"/>
            </a:xfrm>
            <a:prstGeom prst="rect">
              <a:avLst/>
            </a:prstGeom>
            <a:solidFill>
              <a:srgbClr val="8EB4E3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>
                <a:defRPr/>
              </a:pPr>
              <a:r>
                <a:rPr lang="en-US" altLang="en-US" sz="1100" smtClean="0">
                  <a:solidFill>
                    <a:schemeClr val="bg1"/>
                  </a:solidFill>
                  <a:latin typeface="Verdana" pitchFamily="34" charset="0"/>
                </a:rPr>
                <a:t>SMB</a:t>
              </a:r>
              <a:endParaRPr lang="hu-HU" altLang="en-US" sz="1100" smtClean="0">
                <a:solidFill>
                  <a:schemeClr val="bg1"/>
                </a:solidFill>
                <a:latin typeface="Verdana" pitchFamily="34" charset="0"/>
              </a:endParaRPr>
            </a:p>
          </p:txBody>
        </p:sp>
        <p:sp>
          <p:nvSpPr>
            <p:cNvPr id="183418" name="Line 123"/>
            <p:cNvSpPr>
              <a:spLocks noChangeShapeType="1"/>
            </p:cNvSpPr>
            <p:nvPr/>
          </p:nvSpPr>
          <p:spPr bwMode="auto">
            <a:xfrm flipV="1">
              <a:off x="2652955" y="2778655"/>
              <a:ext cx="0" cy="180000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3419" name="Line 124"/>
            <p:cNvSpPr>
              <a:spLocks noChangeShapeType="1"/>
            </p:cNvSpPr>
            <p:nvPr/>
          </p:nvSpPr>
          <p:spPr bwMode="auto">
            <a:xfrm>
              <a:off x="2678941" y="2777818"/>
              <a:ext cx="0" cy="0"/>
            </a:xfrm>
            <a:prstGeom prst="line">
              <a:avLst/>
            </a:prstGeom>
            <a:noFill/>
            <a:ln w="6350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3420" name="Line 125"/>
            <p:cNvSpPr>
              <a:spLocks noChangeShapeType="1"/>
            </p:cNvSpPr>
            <p:nvPr/>
          </p:nvSpPr>
          <p:spPr bwMode="auto">
            <a:xfrm>
              <a:off x="2678941" y="2777818"/>
              <a:ext cx="0" cy="0"/>
            </a:xfrm>
            <a:prstGeom prst="line">
              <a:avLst/>
            </a:prstGeom>
            <a:noFill/>
            <a:ln w="6350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3421" name="Line 126"/>
            <p:cNvSpPr>
              <a:spLocks noChangeShapeType="1"/>
            </p:cNvSpPr>
            <p:nvPr/>
          </p:nvSpPr>
          <p:spPr bwMode="auto">
            <a:xfrm>
              <a:off x="2659451" y="2777818"/>
              <a:ext cx="97446" cy="0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3422" name="Line 127"/>
            <p:cNvSpPr>
              <a:spLocks noChangeShapeType="1"/>
            </p:cNvSpPr>
            <p:nvPr/>
          </p:nvSpPr>
          <p:spPr bwMode="auto">
            <a:xfrm>
              <a:off x="2659451" y="2126608"/>
              <a:ext cx="0" cy="196850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3423" name="Line 128"/>
            <p:cNvSpPr>
              <a:spLocks noChangeShapeType="1"/>
            </p:cNvSpPr>
            <p:nvPr/>
          </p:nvSpPr>
          <p:spPr bwMode="auto">
            <a:xfrm>
              <a:off x="2659451" y="2333318"/>
              <a:ext cx="84453" cy="0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3424" name="Line 129"/>
            <p:cNvSpPr>
              <a:spLocks noChangeShapeType="1"/>
            </p:cNvSpPr>
            <p:nvPr/>
          </p:nvSpPr>
          <p:spPr bwMode="auto">
            <a:xfrm>
              <a:off x="2659451" y="3939868"/>
              <a:ext cx="0" cy="247650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3425" name="Line 130"/>
            <p:cNvSpPr>
              <a:spLocks noChangeShapeType="1"/>
            </p:cNvSpPr>
            <p:nvPr/>
          </p:nvSpPr>
          <p:spPr bwMode="auto">
            <a:xfrm>
              <a:off x="2659451" y="3339458"/>
              <a:ext cx="0" cy="180000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3426" name="Line 131"/>
            <p:cNvSpPr>
              <a:spLocks noChangeShapeType="1"/>
            </p:cNvSpPr>
            <p:nvPr/>
          </p:nvSpPr>
          <p:spPr bwMode="auto">
            <a:xfrm>
              <a:off x="2659451" y="3933518"/>
              <a:ext cx="0" cy="0"/>
            </a:xfrm>
            <a:prstGeom prst="line">
              <a:avLst/>
            </a:prstGeom>
            <a:noFill/>
            <a:ln w="6350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3427" name="Line 132"/>
            <p:cNvSpPr>
              <a:spLocks noChangeShapeType="1"/>
            </p:cNvSpPr>
            <p:nvPr/>
          </p:nvSpPr>
          <p:spPr bwMode="auto">
            <a:xfrm>
              <a:off x="2659451" y="3933518"/>
              <a:ext cx="84453" cy="0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3428" name="Line 133"/>
            <p:cNvSpPr>
              <a:spLocks noChangeShapeType="1"/>
            </p:cNvSpPr>
            <p:nvPr/>
          </p:nvSpPr>
          <p:spPr bwMode="auto">
            <a:xfrm>
              <a:off x="2659451" y="3527118"/>
              <a:ext cx="84453" cy="0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cxnSp>
          <p:nvCxnSpPr>
            <p:cNvPr id="183429" name="Egyenes összekötő 170"/>
            <p:cNvCxnSpPr>
              <a:cxnSpLocks noChangeShapeType="1"/>
            </p:cNvCxnSpPr>
            <p:nvPr/>
          </p:nvCxnSpPr>
          <p:spPr bwMode="auto">
            <a:xfrm rot="10800000" flipV="1">
              <a:off x="6338363" y="2942918"/>
              <a:ext cx="1583691" cy="4763"/>
            </a:xfrm>
            <a:prstGeom prst="line">
              <a:avLst/>
            </a:prstGeom>
            <a:noFill/>
            <a:ln w="3175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83430" name="Egyenes összekötő 171"/>
            <p:cNvCxnSpPr>
              <a:cxnSpLocks noChangeShapeType="1"/>
            </p:cNvCxnSpPr>
            <p:nvPr/>
          </p:nvCxnSpPr>
          <p:spPr bwMode="auto">
            <a:xfrm rot="10800000" flipV="1">
              <a:off x="6206490" y="2396818"/>
              <a:ext cx="1729668" cy="0"/>
            </a:xfrm>
            <a:prstGeom prst="line">
              <a:avLst/>
            </a:prstGeom>
            <a:noFill/>
            <a:ln w="3175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83431" name="Egyenes összekötő 172"/>
            <p:cNvCxnSpPr>
              <a:cxnSpLocks noChangeShapeType="1"/>
            </p:cNvCxnSpPr>
            <p:nvPr/>
          </p:nvCxnSpPr>
          <p:spPr bwMode="auto">
            <a:xfrm rot="10800000">
              <a:off x="8416223" y="2315856"/>
              <a:ext cx="467741" cy="6350"/>
            </a:xfrm>
            <a:prstGeom prst="line">
              <a:avLst/>
            </a:prstGeom>
            <a:noFill/>
            <a:ln w="3175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320968" name="Téglalap 173"/>
            <p:cNvSpPr>
              <a:spLocks noChangeArrowheads="1"/>
            </p:cNvSpPr>
            <p:nvPr/>
          </p:nvSpPr>
          <p:spPr bwMode="auto">
            <a:xfrm>
              <a:off x="8667004" y="2131706"/>
              <a:ext cx="45475" cy="215900"/>
            </a:xfrm>
            <a:prstGeom prst="rect">
              <a:avLst/>
            </a:prstGeom>
            <a:solidFill>
              <a:srgbClr val="B9CDE5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  <a:solidFill>
                  <a:schemeClr val="lt1"/>
                </a:solidFill>
                <a:latin typeface="+mn-lt"/>
                <a:cs typeface="+mn-cs"/>
              </a:endParaRPr>
            </a:p>
          </p:txBody>
        </p:sp>
        <p:sp>
          <p:nvSpPr>
            <p:cNvPr id="1320969" name="Téglalap 174"/>
            <p:cNvSpPr>
              <a:spLocks noChangeArrowheads="1"/>
            </p:cNvSpPr>
            <p:nvPr/>
          </p:nvSpPr>
          <p:spPr bwMode="auto">
            <a:xfrm>
              <a:off x="8754706" y="2131706"/>
              <a:ext cx="47099" cy="215900"/>
            </a:xfrm>
            <a:prstGeom prst="rect">
              <a:avLst/>
            </a:prstGeom>
            <a:solidFill>
              <a:srgbClr val="B9CDE5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  <a:solidFill>
                  <a:schemeClr val="lt1"/>
                </a:solidFill>
                <a:latin typeface="+mn-lt"/>
                <a:cs typeface="+mn-cs"/>
              </a:endParaRPr>
            </a:p>
          </p:txBody>
        </p:sp>
        <p:cxnSp>
          <p:nvCxnSpPr>
            <p:cNvPr id="183434" name="Egyenes összekötő 177"/>
            <p:cNvCxnSpPr>
              <a:cxnSpLocks noChangeShapeType="1"/>
            </p:cNvCxnSpPr>
            <p:nvPr/>
          </p:nvCxnSpPr>
          <p:spPr bwMode="auto">
            <a:xfrm rot="10800000">
              <a:off x="8416223" y="2447618"/>
              <a:ext cx="467741" cy="1588"/>
            </a:xfrm>
            <a:prstGeom prst="line">
              <a:avLst/>
            </a:prstGeom>
            <a:noFill/>
            <a:ln w="3175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320971" name="Téglalap 178"/>
            <p:cNvSpPr>
              <a:spLocks noChangeArrowheads="1"/>
            </p:cNvSpPr>
            <p:nvPr/>
          </p:nvSpPr>
          <p:spPr bwMode="auto">
            <a:xfrm>
              <a:off x="8667004" y="2379356"/>
              <a:ext cx="45475" cy="215900"/>
            </a:xfrm>
            <a:prstGeom prst="rect">
              <a:avLst/>
            </a:prstGeom>
            <a:solidFill>
              <a:srgbClr val="B9CDE5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  <a:solidFill>
                  <a:schemeClr val="lt1"/>
                </a:solidFill>
                <a:latin typeface="+mn-lt"/>
                <a:cs typeface="+mn-cs"/>
              </a:endParaRPr>
            </a:p>
          </p:txBody>
        </p:sp>
        <p:sp>
          <p:nvSpPr>
            <p:cNvPr id="1320980" name="Téglalap 179"/>
            <p:cNvSpPr>
              <a:spLocks noChangeArrowheads="1"/>
            </p:cNvSpPr>
            <p:nvPr/>
          </p:nvSpPr>
          <p:spPr bwMode="auto">
            <a:xfrm>
              <a:off x="8754706" y="2379356"/>
              <a:ext cx="47099" cy="215900"/>
            </a:xfrm>
            <a:prstGeom prst="rect">
              <a:avLst/>
            </a:prstGeom>
            <a:solidFill>
              <a:srgbClr val="B9CDE5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  <a:solidFill>
                  <a:schemeClr val="lt1"/>
                </a:solidFill>
                <a:latin typeface="+mn-lt"/>
                <a:cs typeface="+mn-cs"/>
              </a:endParaRPr>
            </a:p>
          </p:txBody>
        </p:sp>
        <p:sp>
          <p:nvSpPr>
            <p:cNvPr id="183437" name="Téglalap 182"/>
            <p:cNvSpPr>
              <a:spLocks noChangeArrowheads="1"/>
            </p:cNvSpPr>
            <p:nvPr/>
          </p:nvSpPr>
          <p:spPr bwMode="auto">
            <a:xfrm>
              <a:off x="7798110" y="2253943"/>
              <a:ext cx="662634" cy="287338"/>
            </a:xfrm>
            <a:prstGeom prst="rect">
              <a:avLst/>
            </a:prstGeom>
            <a:solidFill>
              <a:srgbClr val="8EB4E3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100">
                  <a:solidFill>
                    <a:schemeClr val="bg1"/>
                  </a:solidFill>
                  <a:latin typeface="Verdana" pitchFamily="34" charset="0"/>
                </a:rPr>
                <a:t>SMB</a:t>
              </a:r>
              <a:endParaRPr lang="hu-HU" altLang="en-US" sz="1100">
                <a:solidFill>
                  <a:schemeClr val="bg1"/>
                </a:solidFill>
                <a:latin typeface="Verdana" pitchFamily="34" charset="0"/>
              </a:endParaRPr>
            </a:p>
          </p:txBody>
        </p:sp>
        <p:cxnSp>
          <p:nvCxnSpPr>
            <p:cNvPr id="183438" name="Egyenes összekötő 183"/>
            <p:cNvCxnSpPr>
              <a:cxnSpLocks noChangeShapeType="1"/>
            </p:cNvCxnSpPr>
            <p:nvPr/>
          </p:nvCxnSpPr>
          <p:spPr bwMode="auto">
            <a:xfrm rot="10800000">
              <a:off x="8426390" y="2874656"/>
              <a:ext cx="451500" cy="6350"/>
            </a:xfrm>
            <a:prstGeom prst="line">
              <a:avLst/>
            </a:prstGeom>
            <a:noFill/>
            <a:ln w="3175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320983" name="Téglalap 184"/>
            <p:cNvSpPr>
              <a:spLocks noChangeArrowheads="1"/>
            </p:cNvSpPr>
            <p:nvPr/>
          </p:nvSpPr>
          <p:spPr bwMode="auto">
            <a:xfrm>
              <a:off x="8667004" y="2768293"/>
              <a:ext cx="45475" cy="215900"/>
            </a:xfrm>
            <a:prstGeom prst="rect">
              <a:avLst/>
            </a:prstGeom>
            <a:solidFill>
              <a:srgbClr val="B9CDE5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  <a:solidFill>
                  <a:schemeClr val="lt1"/>
                </a:solidFill>
                <a:latin typeface="+mn-lt"/>
                <a:cs typeface="+mn-cs"/>
              </a:endParaRPr>
            </a:p>
          </p:txBody>
        </p:sp>
        <p:sp>
          <p:nvSpPr>
            <p:cNvPr id="1320984" name="Téglalap 185"/>
            <p:cNvSpPr>
              <a:spLocks noChangeArrowheads="1"/>
            </p:cNvSpPr>
            <p:nvPr/>
          </p:nvSpPr>
          <p:spPr bwMode="auto">
            <a:xfrm>
              <a:off x="8754706" y="2768293"/>
              <a:ext cx="47099" cy="215900"/>
            </a:xfrm>
            <a:prstGeom prst="rect">
              <a:avLst/>
            </a:prstGeom>
            <a:solidFill>
              <a:srgbClr val="B9CDE5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  <a:solidFill>
                  <a:schemeClr val="lt1"/>
                </a:solidFill>
                <a:latin typeface="+mn-lt"/>
                <a:cs typeface="+mn-cs"/>
              </a:endParaRPr>
            </a:p>
          </p:txBody>
        </p:sp>
        <p:cxnSp>
          <p:nvCxnSpPr>
            <p:cNvPr id="183441" name="Egyenes összekötő 188"/>
            <p:cNvCxnSpPr>
              <a:cxnSpLocks noChangeShapeType="1"/>
            </p:cNvCxnSpPr>
            <p:nvPr/>
          </p:nvCxnSpPr>
          <p:spPr bwMode="auto">
            <a:xfrm rot="10800000">
              <a:off x="8410149" y="3047693"/>
              <a:ext cx="467741" cy="4763"/>
            </a:xfrm>
            <a:prstGeom prst="line">
              <a:avLst/>
            </a:prstGeom>
            <a:noFill/>
            <a:ln w="3175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320986" name="Téglalap 189"/>
            <p:cNvSpPr>
              <a:spLocks noChangeArrowheads="1"/>
            </p:cNvSpPr>
            <p:nvPr/>
          </p:nvSpPr>
          <p:spPr bwMode="auto">
            <a:xfrm>
              <a:off x="8667004" y="3019118"/>
              <a:ext cx="45475" cy="215900"/>
            </a:xfrm>
            <a:prstGeom prst="rect">
              <a:avLst/>
            </a:prstGeom>
            <a:solidFill>
              <a:srgbClr val="B9CDE5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  <a:solidFill>
                  <a:schemeClr val="lt1"/>
                </a:solidFill>
                <a:latin typeface="+mn-lt"/>
                <a:cs typeface="+mn-cs"/>
              </a:endParaRPr>
            </a:p>
          </p:txBody>
        </p:sp>
        <p:sp>
          <p:nvSpPr>
            <p:cNvPr id="1320987" name="Téglalap 190"/>
            <p:cNvSpPr>
              <a:spLocks noChangeArrowheads="1"/>
            </p:cNvSpPr>
            <p:nvPr/>
          </p:nvSpPr>
          <p:spPr bwMode="auto">
            <a:xfrm>
              <a:off x="8754706" y="3019118"/>
              <a:ext cx="47099" cy="215900"/>
            </a:xfrm>
            <a:prstGeom prst="rect">
              <a:avLst/>
            </a:prstGeom>
            <a:solidFill>
              <a:srgbClr val="B9CDE5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  <a:solidFill>
                  <a:schemeClr val="lt1"/>
                </a:solidFill>
                <a:latin typeface="+mn-lt"/>
                <a:cs typeface="+mn-cs"/>
              </a:endParaRPr>
            </a:p>
          </p:txBody>
        </p:sp>
        <p:sp>
          <p:nvSpPr>
            <p:cNvPr id="183444" name="Téglalap 193"/>
            <p:cNvSpPr>
              <a:spLocks noChangeArrowheads="1"/>
            </p:cNvSpPr>
            <p:nvPr/>
          </p:nvSpPr>
          <p:spPr bwMode="auto">
            <a:xfrm>
              <a:off x="7798110" y="2803218"/>
              <a:ext cx="662634" cy="287338"/>
            </a:xfrm>
            <a:prstGeom prst="rect">
              <a:avLst/>
            </a:prstGeom>
            <a:solidFill>
              <a:srgbClr val="8EB4E3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100">
                  <a:solidFill>
                    <a:schemeClr val="bg1"/>
                  </a:solidFill>
                  <a:latin typeface="Verdana" pitchFamily="34" charset="0"/>
                </a:rPr>
                <a:t>SMB</a:t>
              </a:r>
              <a:endParaRPr lang="hu-HU" altLang="en-US" sz="1100">
                <a:solidFill>
                  <a:schemeClr val="bg1"/>
                </a:solidFill>
                <a:latin typeface="Verdana" pitchFamily="34" charset="0"/>
              </a:endParaRPr>
            </a:p>
          </p:txBody>
        </p:sp>
        <p:cxnSp>
          <p:nvCxnSpPr>
            <p:cNvPr id="183445" name="Egyenes összekötő 170"/>
            <p:cNvCxnSpPr>
              <a:cxnSpLocks noChangeShapeType="1"/>
            </p:cNvCxnSpPr>
            <p:nvPr/>
          </p:nvCxnSpPr>
          <p:spPr bwMode="auto">
            <a:xfrm rot="10800000" flipV="1">
              <a:off x="6337528" y="4243081"/>
              <a:ext cx="1612733" cy="7937"/>
            </a:xfrm>
            <a:prstGeom prst="line">
              <a:avLst/>
            </a:prstGeom>
            <a:noFill/>
            <a:ln w="3175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83446" name="Egyenes összekötő 171"/>
            <p:cNvCxnSpPr>
              <a:cxnSpLocks noChangeShapeType="1"/>
            </p:cNvCxnSpPr>
            <p:nvPr/>
          </p:nvCxnSpPr>
          <p:spPr bwMode="auto">
            <a:xfrm rot="10800000" flipV="1">
              <a:off x="6190249" y="3616018"/>
              <a:ext cx="1745909" cy="12700"/>
            </a:xfrm>
            <a:prstGeom prst="line">
              <a:avLst/>
            </a:prstGeom>
            <a:noFill/>
            <a:ln w="3175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83447" name="Egyenes összekötő 172"/>
            <p:cNvCxnSpPr>
              <a:cxnSpLocks noChangeShapeType="1"/>
            </p:cNvCxnSpPr>
            <p:nvPr/>
          </p:nvCxnSpPr>
          <p:spPr bwMode="auto">
            <a:xfrm rot="10800000">
              <a:off x="8416223" y="3535056"/>
              <a:ext cx="467741" cy="6350"/>
            </a:xfrm>
            <a:prstGeom prst="line">
              <a:avLst/>
            </a:prstGeom>
            <a:noFill/>
            <a:ln w="3175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320992" name="Téglalap 173"/>
            <p:cNvSpPr>
              <a:spLocks noChangeArrowheads="1"/>
            </p:cNvSpPr>
            <p:nvPr/>
          </p:nvSpPr>
          <p:spPr bwMode="auto">
            <a:xfrm>
              <a:off x="8667004" y="3350906"/>
              <a:ext cx="45475" cy="215900"/>
            </a:xfrm>
            <a:prstGeom prst="rect">
              <a:avLst/>
            </a:prstGeom>
            <a:solidFill>
              <a:srgbClr val="B9CDE5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  <a:solidFill>
                  <a:schemeClr val="lt1"/>
                </a:solidFill>
                <a:latin typeface="+mn-lt"/>
                <a:cs typeface="+mn-cs"/>
              </a:endParaRPr>
            </a:p>
          </p:txBody>
        </p:sp>
        <p:sp>
          <p:nvSpPr>
            <p:cNvPr id="1320993" name="Téglalap 174"/>
            <p:cNvSpPr>
              <a:spLocks noChangeArrowheads="1"/>
            </p:cNvSpPr>
            <p:nvPr/>
          </p:nvSpPr>
          <p:spPr bwMode="auto">
            <a:xfrm>
              <a:off x="8754706" y="3350906"/>
              <a:ext cx="47099" cy="215900"/>
            </a:xfrm>
            <a:prstGeom prst="rect">
              <a:avLst/>
            </a:prstGeom>
            <a:solidFill>
              <a:srgbClr val="B9CDE5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  <a:solidFill>
                  <a:schemeClr val="lt1"/>
                </a:solidFill>
                <a:latin typeface="+mn-lt"/>
                <a:cs typeface="+mn-cs"/>
              </a:endParaRPr>
            </a:p>
          </p:txBody>
        </p:sp>
        <p:cxnSp>
          <p:nvCxnSpPr>
            <p:cNvPr id="183450" name="Egyenes összekötő 177"/>
            <p:cNvCxnSpPr>
              <a:cxnSpLocks noChangeShapeType="1"/>
            </p:cNvCxnSpPr>
            <p:nvPr/>
          </p:nvCxnSpPr>
          <p:spPr bwMode="auto">
            <a:xfrm rot="10800000">
              <a:off x="8410149" y="3666818"/>
              <a:ext cx="467741" cy="7938"/>
            </a:xfrm>
            <a:prstGeom prst="line">
              <a:avLst/>
            </a:prstGeom>
            <a:noFill/>
            <a:ln w="3175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320995" name="Téglalap 178"/>
            <p:cNvSpPr>
              <a:spLocks noChangeArrowheads="1"/>
            </p:cNvSpPr>
            <p:nvPr/>
          </p:nvSpPr>
          <p:spPr bwMode="auto">
            <a:xfrm>
              <a:off x="8667004" y="3598556"/>
              <a:ext cx="45475" cy="215900"/>
            </a:xfrm>
            <a:prstGeom prst="rect">
              <a:avLst/>
            </a:prstGeom>
            <a:solidFill>
              <a:srgbClr val="B9CDE5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  <a:solidFill>
                  <a:schemeClr val="lt1"/>
                </a:solidFill>
                <a:latin typeface="+mn-lt"/>
                <a:cs typeface="+mn-cs"/>
              </a:endParaRPr>
            </a:p>
          </p:txBody>
        </p:sp>
        <p:sp>
          <p:nvSpPr>
            <p:cNvPr id="1320997" name="Téglalap 179"/>
            <p:cNvSpPr>
              <a:spLocks noChangeArrowheads="1"/>
            </p:cNvSpPr>
            <p:nvPr/>
          </p:nvSpPr>
          <p:spPr bwMode="auto">
            <a:xfrm>
              <a:off x="8754706" y="3598556"/>
              <a:ext cx="47099" cy="215900"/>
            </a:xfrm>
            <a:prstGeom prst="rect">
              <a:avLst/>
            </a:prstGeom>
            <a:solidFill>
              <a:srgbClr val="B9CDE5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  <a:solidFill>
                  <a:schemeClr val="lt1"/>
                </a:solidFill>
                <a:latin typeface="+mn-lt"/>
                <a:cs typeface="+mn-cs"/>
              </a:endParaRPr>
            </a:p>
          </p:txBody>
        </p:sp>
        <p:sp>
          <p:nvSpPr>
            <p:cNvPr id="183453" name="Téglalap 182"/>
            <p:cNvSpPr>
              <a:spLocks noChangeArrowheads="1"/>
            </p:cNvSpPr>
            <p:nvPr/>
          </p:nvSpPr>
          <p:spPr bwMode="auto">
            <a:xfrm>
              <a:off x="7798110" y="3473143"/>
              <a:ext cx="662634" cy="287338"/>
            </a:xfrm>
            <a:prstGeom prst="rect">
              <a:avLst/>
            </a:prstGeom>
            <a:solidFill>
              <a:srgbClr val="8EB4E3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100">
                  <a:solidFill>
                    <a:schemeClr val="bg1"/>
                  </a:solidFill>
                  <a:latin typeface="Verdana" pitchFamily="34" charset="0"/>
                </a:rPr>
                <a:t>SMB</a:t>
              </a:r>
              <a:endParaRPr lang="hu-HU" altLang="en-US" sz="1100">
                <a:solidFill>
                  <a:schemeClr val="bg1"/>
                </a:solidFill>
                <a:latin typeface="Verdana" pitchFamily="34" charset="0"/>
              </a:endParaRPr>
            </a:p>
          </p:txBody>
        </p:sp>
        <p:cxnSp>
          <p:nvCxnSpPr>
            <p:cNvPr id="183454" name="Egyenes összekötő 183"/>
            <p:cNvCxnSpPr>
              <a:cxnSpLocks noChangeShapeType="1"/>
            </p:cNvCxnSpPr>
            <p:nvPr/>
          </p:nvCxnSpPr>
          <p:spPr bwMode="auto">
            <a:xfrm rot="10800000">
              <a:off x="8432464" y="4144656"/>
              <a:ext cx="451500" cy="6350"/>
            </a:xfrm>
            <a:prstGeom prst="line">
              <a:avLst/>
            </a:prstGeom>
            <a:noFill/>
            <a:ln w="3175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321000" name="Téglalap 184"/>
            <p:cNvSpPr>
              <a:spLocks noChangeArrowheads="1"/>
            </p:cNvSpPr>
            <p:nvPr/>
          </p:nvSpPr>
          <p:spPr bwMode="auto">
            <a:xfrm>
              <a:off x="8667004" y="4038293"/>
              <a:ext cx="45475" cy="215900"/>
            </a:xfrm>
            <a:prstGeom prst="rect">
              <a:avLst/>
            </a:prstGeom>
            <a:solidFill>
              <a:srgbClr val="B9CDE5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  <a:solidFill>
                  <a:schemeClr val="lt1"/>
                </a:solidFill>
                <a:latin typeface="+mn-lt"/>
                <a:cs typeface="+mn-cs"/>
              </a:endParaRPr>
            </a:p>
          </p:txBody>
        </p:sp>
        <p:sp>
          <p:nvSpPr>
            <p:cNvPr id="1321001" name="Téglalap 185"/>
            <p:cNvSpPr>
              <a:spLocks noChangeArrowheads="1"/>
            </p:cNvSpPr>
            <p:nvPr/>
          </p:nvSpPr>
          <p:spPr bwMode="auto">
            <a:xfrm>
              <a:off x="8754706" y="4038293"/>
              <a:ext cx="47099" cy="215900"/>
            </a:xfrm>
            <a:prstGeom prst="rect">
              <a:avLst/>
            </a:prstGeom>
            <a:solidFill>
              <a:srgbClr val="B9CDE5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  <a:solidFill>
                  <a:schemeClr val="lt1"/>
                </a:solidFill>
                <a:latin typeface="+mn-lt"/>
                <a:cs typeface="+mn-cs"/>
              </a:endParaRPr>
            </a:p>
          </p:txBody>
        </p:sp>
        <p:cxnSp>
          <p:nvCxnSpPr>
            <p:cNvPr id="183457" name="Egyenes összekötő 188"/>
            <p:cNvCxnSpPr>
              <a:cxnSpLocks noChangeShapeType="1"/>
            </p:cNvCxnSpPr>
            <p:nvPr/>
          </p:nvCxnSpPr>
          <p:spPr bwMode="auto">
            <a:xfrm rot="10800000">
              <a:off x="8416223" y="4316106"/>
              <a:ext cx="467741" cy="1587"/>
            </a:xfrm>
            <a:prstGeom prst="line">
              <a:avLst/>
            </a:prstGeom>
            <a:noFill/>
            <a:ln w="3175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321003" name="Téglalap 189"/>
            <p:cNvSpPr>
              <a:spLocks noChangeArrowheads="1"/>
            </p:cNvSpPr>
            <p:nvPr/>
          </p:nvSpPr>
          <p:spPr bwMode="auto">
            <a:xfrm>
              <a:off x="8667004" y="4289118"/>
              <a:ext cx="45475" cy="215900"/>
            </a:xfrm>
            <a:prstGeom prst="rect">
              <a:avLst/>
            </a:prstGeom>
            <a:solidFill>
              <a:srgbClr val="B9CDE5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  <a:solidFill>
                  <a:schemeClr val="lt1"/>
                </a:solidFill>
                <a:latin typeface="+mn-lt"/>
                <a:cs typeface="+mn-cs"/>
              </a:endParaRPr>
            </a:p>
          </p:txBody>
        </p:sp>
        <p:sp>
          <p:nvSpPr>
            <p:cNvPr id="1321004" name="Téglalap 190"/>
            <p:cNvSpPr>
              <a:spLocks noChangeArrowheads="1"/>
            </p:cNvSpPr>
            <p:nvPr/>
          </p:nvSpPr>
          <p:spPr bwMode="auto">
            <a:xfrm>
              <a:off x="8754706" y="4289118"/>
              <a:ext cx="47099" cy="215900"/>
            </a:xfrm>
            <a:prstGeom prst="rect">
              <a:avLst/>
            </a:prstGeom>
            <a:solidFill>
              <a:srgbClr val="B9CDE5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  <a:solidFill>
                  <a:schemeClr val="lt1"/>
                </a:solidFill>
                <a:latin typeface="+mn-lt"/>
                <a:cs typeface="+mn-cs"/>
              </a:endParaRPr>
            </a:p>
          </p:txBody>
        </p:sp>
        <p:sp>
          <p:nvSpPr>
            <p:cNvPr id="183460" name="Téglalap 193"/>
            <p:cNvSpPr>
              <a:spLocks noChangeArrowheads="1"/>
            </p:cNvSpPr>
            <p:nvPr/>
          </p:nvSpPr>
          <p:spPr bwMode="auto">
            <a:xfrm>
              <a:off x="7798110" y="4098618"/>
              <a:ext cx="662634" cy="287338"/>
            </a:xfrm>
            <a:prstGeom prst="rect">
              <a:avLst/>
            </a:prstGeom>
            <a:solidFill>
              <a:srgbClr val="8EB4E3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100">
                  <a:solidFill>
                    <a:schemeClr val="bg1"/>
                  </a:solidFill>
                  <a:latin typeface="Verdana" pitchFamily="34" charset="0"/>
                </a:rPr>
                <a:t>SMB</a:t>
              </a:r>
              <a:endParaRPr lang="hu-HU" altLang="en-US" sz="1100">
                <a:solidFill>
                  <a:schemeClr val="bg1"/>
                </a:solidFill>
                <a:latin typeface="Verdana" pitchFamily="34" charset="0"/>
              </a:endParaRPr>
            </a:p>
          </p:txBody>
        </p:sp>
        <p:sp>
          <p:nvSpPr>
            <p:cNvPr id="183461" name="Line 166"/>
            <p:cNvSpPr>
              <a:spLocks noChangeShapeType="1"/>
            </p:cNvSpPr>
            <p:nvPr/>
          </p:nvSpPr>
          <p:spPr bwMode="auto">
            <a:xfrm flipV="1">
              <a:off x="6338042" y="3972703"/>
              <a:ext cx="0" cy="270000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3462" name="Line 167"/>
            <p:cNvSpPr>
              <a:spLocks noChangeShapeType="1"/>
            </p:cNvSpPr>
            <p:nvPr/>
          </p:nvSpPr>
          <p:spPr bwMode="auto">
            <a:xfrm>
              <a:off x="6338042" y="3971618"/>
              <a:ext cx="0" cy="0"/>
            </a:xfrm>
            <a:prstGeom prst="line">
              <a:avLst/>
            </a:prstGeom>
            <a:noFill/>
            <a:ln w="6350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3463" name="Line 168"/>
            <p:cNvSpPr>
              <a:spLocks noChangeShapeType="1"/>
            </p:cNvSpPr>
            <p:nvPr/>
          </p:nvSpPr>
          <p:spPr bwMode="auto">
            <a:xfrm flipH="1">
              <a:off x="6198369" y="3971618"/>
              <a:ext cx="139673" cy="0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3464" name="Line 169"/>
            <p:cNvSpPr>
              <a:spLocks noChangeShapeType="1"/>
            </p:cNvSpPr>
            <p:nvPr/>
          </p:nvSpPr>
          <p:spPr bwMode="auto">
            <a:xfrm>
              <a:off x="6338042" y="3342968"/>
              <a:ext cx="0" cy="158750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3465" name="Line 170"/>
            <p:cNvSpPr>
              <a:spLocks noChangeShapeType="1"/>
            </p:cNvSpPr>
            <p:nvPr/>
          </p:nvSpPr>
          <p:spPr bwMode="auto">
            <a:xfrm flipH="1">
              <a:off x="6183155" y="3501718"/>
              <a:ext cx="147320" cy="0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3466" name="Line 171"/>
            <p:cNvSpPr>
              <a:spLocks noChangeShapeType="1"/>
            </p:cNvSpPr>
            <p:nvPr/>
          </p:nvSpPr>
          <p:spPr bwMode="auto">
            <a:xfrm flipV="1">
              <a:off x="6338042" y="2758768"/>
              <a:ext cx="0" cy="184150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3467" name="Line 172"/>
            <p:cNvSpPr>
              <a:spLocks noChangeShapeType="1"/>
            </p:cNvSpPr>
            <p:nvPr/>
          </p:nvSpPr>
          <p:spPr bwMode="auto">
            <a:xfrm flipH="1">
              <a:off x="6217858" y="2758768"/>
              <a:ext cx="120184" cy="0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3468" name="Line 173"/>
            <p:cNvSpPr>
              <a:spLocks noChangeShapeType="1"/>
            </p:cNvSpPr>
            <p:nvPr/>
          </p:nvSpPr>
          <p:spPr bwMode="auto">
            <a:xfrm>
              <a:off x="6338042" y="2112073"/>
              <a:ext cx="0" cy="222250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3469" name="Line 174"/>
            <p:cNvSpPr>
              <a:spLocks noChangeShapeType="1"/>
            </p:cNvSpPr>
            <p:nvPr/>
          </p:nvSpPr>
          <p:spPr bwMode="auto">
            <a:xfrm flipH="1">
              <a:off x="6211362" y="2333318"/>
              <a:ext cx="126680" cy="0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3470" name="Text Box 175"/>
            <p:cNvSpPr txBox="1">
              <a:spLocks noChangeArrowheads="1"/>
            </p:cNvSpPr>
            <p:nvPr/>
          </p:nvSpPr>
          <p:spPr bwMode="auto">
            <a:xfrm>
              <a:off x="2183608" y="1552984"/>
              <a:ext cx="818669" cy="35394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algn="ctr">
                  <a:solidFill>
                    <a:srgbClr val="FF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lnSpc>
                  <a:spcPct val="85000"/>
                </a:lnSpc>
                <a:spcBef>
                  <a:spcPct val="0"/>
                </a:spcBef>
                <a:buFontTx/>
                <a:buNone/>
              </a:pPr>
              <a:r>
                <a:rPr lang="en-US" altLang="en-US" sz="1000" dirty="0">
                  <a:latin typeface="Verdana" pitchFamily="34" charset="0"/>
                </a:rPr>
                <a:t>2x4 </a:t>
              </a:r>
              <a:r>
                <a:rPr lang="en-US" altLang="en-US" sz="1000" dirty="0" smtClean="0">
                  <a:latin typeface="Verdana" pitchFamily="34" charset="0"/>
                </a:rPr>
                <a:t>SMI2</a:t>
              </a:r>
              <a:endParaRPr lang="en-US" altLang="en-US" sz="1000" dirty="0">
                <a:latin typeface="Verdana" pitchFamily="34" charset="0"/>
              </a:endParaRPr>
            </a:p>
            <a:p>
              <a:pPr algn="ctr" eaLnBrk="1" hangingPunct="1">
                <a:lnSpc>
                  <a:spcPct val="85000"/>
                </a:lnSpc>
                <a:spcBef>
                  <a:spcPct val="0"/>
                </a:spcBef>
                <a:buFontTx/>
                <a:buNone/>
              </a:pPr>
              <a:r>
                <a:rPr lang="en-US" altLang="en-US" sz="1000" dirty="0">
                  <a:latin typeface="Verdana" pitchFamily="34" charset="0"/>
                </a:rPr>
                <a:t> channels</a:t>
              </a:r>
            </a:p>
          </p:txBody>
        </p:sp>
        <p:sp>
          <p:nvSpPr>
            <p:cNvPr id="183471" name="Text Box 176"/>
            <p:cNvSpPr txBox="1">
              <a:spLocks noChangeArrowheads="1"/>
            </p:cNvSpPr>
            <p:nvPr/>
          </p:nvSpPr>
          <p:spPr bwMode="auto">
            <a:xfrm>
              <a:off x="5985838" y="1528814"/>
              <a:ext cx="818669" cy="35394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algn="ctr">
                  <a:solidFill>
                    <a:srgbClr val="FF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lnSpc>
                  <a:spcPct val="85000"/>
                </a:lnSpc>
                <a:spcBef>
                  <a:spcPct val="0"/>
                </a:spcBef>
                <a:buFontTx/>
                <a:buNone/>
              </a:pPr>
              <a:r>
                <a:rPr lang="en-US" altLang="en-US" sz="1000" dirty="0">
                  <a:latin typeface="Verdana" pitchFamily="34" charset="0"/>
                </a:rPr>
                <a:t>2x4 </a:t>
              </a:r>
              <a:r>
                <a:rPr lang="en-US" altLang="en-US" sz="1000" dirty="0" smtClean="0">
                  <a:latin typeface="Verdana" pitchFamily="34" charset="0"/>
                </a:rPr>
                <a:t>SMI2</a:t>
              </a:r>
              <a:endParaRPr lang="en-US" altLang="en-US" sz="1000" dirty="0">
                <a:latin typeface="Verdana" pitchFamily="34" charset="0"/>
              </a:endParaRPr>
            </a:p>
            <a:p>
              <a:pPr algn="ctr" eaLnBrk="1" hangingPunct="1">
                <a:lnSpc>
                  <a:spcPct val="85000"/>
                </a:lnSpc>
                <a:spcBef>
                  <a:spcPct val="0"/>
                </a:spcBef>
                <a:buFontTx/>
                <a:buNone/>
              </a:pPr>
              <a:r>
                <a:rPr lang="en-US" altLang="en-US" sz="1000" dirty="0">
                  <a:latin typeface="Verdana" pitchFamily="34" charset="0"/>
                </a:rPr>
                <a:t> channels</a:t>
              </a:r>
            </a:p>
          </p:txBody>
        </p:sp>
        <p:sp>
          <p:nvSpPr>
            <p:cNvPr id="183473" name="Rectangle 178"/>
            <p:cNvSpPr>
              <a:spLocks noChangeArrowheads="1"/>
            </p:cNvSpPr>
            <p:nvPr/>
          </p:nvSpPr>
          <p:spPr bwMode="auto">
            <a:xfrm>
              <a:off x="3961981" y="4947931"/>
              <a:ext cx="224126" cy="227012"/>
            </a:xfrm>
            <a:prstGeom prst="rect">
              <a:avLst/>
            </a:prstGeom>
            <a:noFill/>
            <a:ln w="19050" algn="ctr">
              <a:solidFill>
                <a:srgbClr val="0000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100">
                  <a:solidFill>
                    <a:schemeClr val="bg1"/>
                  </a:solidFill>
                  <a:latin typeface="Verdana" pitchFamily="34" charset="0"/>
                </a:rPr>
                <a:t>ME</a:t>
              </a:r>
            </a:p>
          </p:txBody>
        </p:sp>
        <p:sp>
          <p:nvSpPr>
            <p:cNvPr id="183477" name="Téglalap 3"/>
            <p:cNvSpPr>
              <a:spLocks noChangeArrowheads="1"/>
            </p:cNvSpPr>
            <p:nvPr/>
          </p:nvSpPr>
          <p:spPr bwMode="auto">
            <a:xfrm>
              <a:off x="4733428" y="2277756"/>
              <a:ext cx="1481328" cy="576262"/>
            </a:xfrm>
            <a:prstGeom prst="rect">
              <a:avLst/>
            </a:prstGeom>
            <a:solidFill>
              <a:srgbClr val="33CC33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None/>
              </a:pPr>
              <a:r>
                <a:rPr lang="en-US" altLang="en-US" sz="1100" dirty="0" smtClean="0">
                  <a:solidFill>
                    <a:schemeClr val="bg1"/>
                  </a:solidFill>
                  <a:latin typeface="Verdana" pitchFamily="34" charset="0"/>
                </a:rPr>
                <a:t>Ivy Bridge-EX </a:t>
              </a:r>
              <a:r>
                <a:rPr lang="en-US" altLang="en-US" sz="1100" dirty="0" err="1" smtClean="0">
                  <a:solidFill>
                    <a:schemeClr val="bg1"/>
                  </a:solidFill>
                  <a:latin typeface="Verdana" pitchFamily="34" charset="0"/>
                </a:rPr>
                <a:t>15C</a:t>
              </a:r>
              <a:endParaRPr lang="en-US" altLang="en-US" sz="1100" dirty="0" smtClean="0">
                <a:solidFill>
                  <a:schemeClr val="bg1"/>
                </a:solidFill>
                <a:latin typeface="Verdana" pitchFamily="34" charset="0"/>
              </a:endParaRPr>
            </a:p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100" dirty="0">
                  <a:solidFill>
                    <a:schemeClr val="bg1"/>
                  </a:solidFill>
                  <a:latin typeface="Verdana" pitchFamily="34" charset="0"/>
                </a:rPr>
                <a:t>Haswell-EX </a:t>
              </a:r>
              <a:r>
                <a:rPr lang="en-US" altLang="en-US" sz="1100" dirty="0" err="1">
                  <a:solidFill>
                    <a:schemeClr val="bg1"/>
                  </a:solidFill>
                  <a:latin typeface="Verdana" pitchFamily="34" charset="0"/>
                </a:rPr>
                <a:t>18C</a:t>
              </a:r>
              <a:endParaRPr lang="en-US" altLang="en-US" sz="1100" dirty="0">
                <a:solidFill>
                  <a:schemeClr val="bg1"/>
                </a:solidFill>
                <a:latin typeface="Verdana" pitchFamily="34" charset="0"/>
              </a:endParaRPr>
            </a:p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100" dirty="0">
                  <a:solidFill>
                    <a:schemeClr val="bg1"/>
                  </a:solidFill>
                  <a:latin typeface="Verdana" pitchFamily="34" charset="0"/>
                </a:rPr>
                <a:t>Broadwell-EX </a:t>
              </a:r>
              <a:r>
                <a:rPr lang="en-US" altLang="en-US" sz="1100" dirty="0" err="1" smtClean="0">
                  <a:solidFill>
                    <a:schemeClr val="bg1"/>
                  </a:solidFill>
                  <a:latin typeface="Verdana" pitchFamily="34" charset="0"/>
                </a:rPr>
                <a:t>24C</a:t>
              </a:r>
              <a:endParaRPr lang="hu-HU" altLang="en-US" sz="1100" dirty="0" smtClean="0">
                <a:solidFill>
                  <a:schemeClr val="bg1"/>
                </a:solidFill>
                <a:latin typeface="Verdana" pitchFamily="34" charset="0"/>
              </a:endParaRPr>
            </a:p>
          </p:txBody>
        </p:sp>
        <p:sp>
          <p:nvSpPr>
            <p:cNvPr id="183478" name="Téglalap 3"/>
            <p:cNvSpPr>
              <a:spLocks noChangeArrowheads="1"/>
            </p:cNvSpPr>
            <p:nvPr/>
          </p:nvSpPr>
          <p:spPr bwMode="auto">
            <a:xfrm>
              <a:off x="2745527" y="3433456"/>
              <a:ext cx="1481328" cy="576262"/>
            </a:xfrm>
            <a:prstGeom prst="rect">
              <a:avLst/>
            </a:prstGeom>
            <a:solidFill>
              <a:srgbClr val="33CC33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None/>
              </a:pPr>
              <a:r>
                <a:rPr lang="en-US" altLang="en-US" sz="1100" dirty="0" smtClean="0">
                  <a:solidFill>
                    <a:schemeClr val="bg1"/>
                  </a:solidFill>
                  <a:latin typeface="Verdana" pitchFamily="34" charset="0"/>
                </a:rPr>
                <a:t>Ivy Bridge-EX </a:t>
              </a:r>
              <a:r>
                <a:rPr lang="en-US" altLang="en-US" sz="1100" dirty="0" err="1" smtClean="0">
                  <a:solidFill>
                    <a:schemeClr val="bg1"/>
                  </a:solidFill>
                  <a:latin typeface="Verdana" pitchFamily="34" charset="0"/>
                </a:rPr>
                <a:t>15C</a:t>
              </a:r>
              <a:endParaRPr lang="en-US" altLang="en-US" sz="1100" dirty="0" smtClean="0">
                <a:solidFill>
                  <a:schemeClr val="bg1"/>
                </a:solidFill>
                <a:latin typeface="Verdana" pitchFamily="34" charset="0"/>
              </a:endParaRPr>
            </a:p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100" dirty="0">
                  <a:solidFill>
                    <a:schemeClr val="bg1"/>
                  </a:solidFill>
                  <a:latin typeface="Verdana" pitchFamily="34" charset="0"/>
                </a:rPr>
                <a:t>Haswell-EX </a:t>
              </a:r>
              <a:r>
                <a:rPr lang="en-US" altLang="en-US" sz="1100" dirty="0" err="1">
                  <a:solidFill>
                    <a:schemeClr val="bg1"/>
                  </a:solidFill>
                  <a:latin typeface="Verdana" pitchFamily="34" charset="0"/>
                </a:rPr>
                <a:t>18C</a:t>
              </a:r>
              <a:endParaRPr lang="en-US" altLang="en-US" sz="1100" dirty="0">
                <a:solidFill>
                  <a:schemeClr val="bg1"/>
                </a:solidFill>
                <a:latin typeface="Verdana" pitchFamily="34" charset="0"/>
              </a:endParaRPr>
            </a:p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100" dirty="0">
                  <a:solidFill>
                    <a:schemeClr val="bg1"/>
                  </a:solidFill>
                  <a:latin typeface="Verdana" pitchFamily="34" charset="0"/>
                </a:rPr>
                <a:t>Broadwell-EX </a:t>
              </a:r>
              <a:r>
                <a:rPr lang="en-US" altLang="en-US" sz="1100" dirty="0" err="1" smtClean="0">
                  <a:solidFill>
                    <a:schemeClr val="bg1"/>
                  </a:solidFill>
                  <a:latin typeface="Verdana" pitchFamily="34" charset="0"/>
                </a:rPr>
                <a:t>24C</a:t>
              </a:r>
              <a:endParaRPr lang="hu-HU" altLang="en-US" sz="1100" dirty="0">
                <a:solidFill>
                  <a:schemeClr val="bg1"/>
                </a:solidFill>
                <a:latin typeface="Verdana" pitchFamily="34" charset="0"/>
              </a:endParaRPr>
            </a:p>
          </p:txBody>
        </p:sp>
        <p:sp>
          <p:nvSpPr>
            <p:cNvPr id="183479" name="Téglalap 3"/>
            <p:cNvSpPr>
              <a:spLocks noChangeArrowheads="1"/>
            </p:cNvSpPr>
            <p:nvPr/>
          </p:nvSpPr>
          <p:spPr bwMode="auto">
            <a:xfrm>
              <a:off x="4707442" y="3433456"/>
              <a:ext cx="1481328" cy="576262"/>
            </a:xfrm>
            <a:prstGeom prst="rect">
              <a:avLst/>
            </a:prstGeom>
            <a:solidFill>
              <a:srgbClr val="33CC33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None/>
              </a:pPr>
              <a:endParaRPr lang="en-US" altLang="en-US" sz="1100" dirty="0" smtClean="0">
                <a:solidFill>
                  <a:schemeClr val="bg1"/>
                </a:solidFill>
                <a:latin typeface="Verdana" pitchFamily="34" charset="0"/>
              </a:endParaRPr>
            </a:p>
            <a:p>
              <a:pPr algn="ctr" eaLnBrk="1" hangingPunct="1">
                <a:spcBef>
                  <a:spcPct val="0"/>
                </a:spcBef>
                <a:buNone/>
              </a:pPr>
              <a:r>
                <a:rPr lang="en-US" altLang="en-US" sz="1100" dirty="0" smtClean="0">
                  <a:solidFill>
                    <a:schemeClr val="bg1"/>
                  </a:solidFill>
                  <a:latin typeface="Verdana" pitchFamily="34" charset="0"/>
                </a:rPr>
                <a:t>Ivy Bridge-EX </a:t>
              </a:r>
              <a:r>
                <a:rPr lang="en-US" altLang="en-US" sz="1100" dirty="0" err="1" smtClean="0">
                  <a:solidFill>
                    <a:schemeClr val="bg1"/>
                  </a:solidFill>
                  <a:latin typeface="Verdana" pitchFamily="34" charset="0"/>
                </a:rPr>
                <a:t>15C</a:t>
              </a:r>
              <a:endParaRPr lang="en-US" altLang="en-US" sz="1100" dirty="0" smtClean="0">
                <a:solidFill>
                  <a:schemeClr val="bg1"/>
                </a:solidFill>
                <a:latin typeface="Verdana" pitchFamily="34" charset="0"/>
              </a:endParaRPr>
            </a:p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100" dirty="0">
                  <a:solidFill>
                    <a:schemeClr val="bg1"/>
                  </a:solidFill>
                  <a:latin typeface="Verdana" pitchFamily="34" charset="0"/>
                </a:rPr>
                <a:t>Haswell-EX </a:t>
              </a:r>
              <a:r>
                <a:rPr lang="en-US" altLang="en-US" sz="1100" dirty="0" err="1">
                  <a:solidFill>
                    <a:schemeClr val="bg1"/>
                  </a:solidFill>
                  <a:latin typeface="Verdana" pitchFamily="34" charset="0"/>
                </a:rPr>
                <a:t>18C</a:t>
              </a:r>
              <a:endParaRPr lang="en-US" altLang="en-US" sz="1100" dirty="0">
                <a:solidFill>
                  <a:schemeClr val="bg1"/>
                </a:solidFill>
                <a:latin typeface="Verdana" pitchFamily="34" charset="0"/>
              </a:endParaRPr>
            </a:p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100" dirty="0">
                  <a:solidFill>
                    <a:schemeClr val="bg1"/>
                  </a:solidFill>
                  <a:latin typeface="Verdana" pitchFamily="34" charset="0"/>
                </a:rPr>
                <a:t>Broadwell-EX </a:t>
              </a:r>
              <a:r>
                <a:rPr lang="en-US" altLang="en-US" sz="1100" dirty="0" err="1" smtClean="0">
                  <a:solidFill>
                    <a:schemeClr val="bg1"/>
                  </a:solidFill>
                  <a:latin typeface="Verdana" pitchFamily="34" charset="0"/>
                </a:rPr>
                <a:t>24C</a:t>
              </a:r>
              <a:endParaRPr lang="hu-HU" altLang="en-US" sz="1100" dirty="0" smtClean="0">
                <a:solidFill>
                  <a:schemeClr val="bg1"/>
                </a:solidFill>
                <a:latin typeface="Verdana" pitchFamily="34" charset="0"/>
              </a:endParaRPr>
            </a:p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hu-HU" altLang="en-US" sz="1100" dirty="0">
                <a:solidFill>
                  <a:schemeClr val="bg1"/>
                </a:solidFill>
                <a:latin typeface="Verdana" pitchFamily="34" charset="0"/>
              </a:endParaRPr>
            </a:p>
          </p:txBody>
        </p:sp>
        <p:sp>
          <p:nvSpPr>
            <p:cNvPr id="188" name="Téglalap 174"/>
            <p:cNvSpPr>
              <a:spLocks noChangeArrowheads="1"/>
            </p:cNvSpPr>
            <p:nvPr/>
          </p:nvSpPr>
          <p:spPr bwMode="auto">
            <a:xfrm>
              <a:off x="8849870" y="2129718"/>
              <a:ext cx="47099" cy="215900"/>
            </a:xfrm>
            <a:prstGeom prst="rect">
              <a:avLst/>
            </a:prstGeom>
            <a:solidFill>
              <a:srgbClr val="B9CDE5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  <a:solidFill>
                  <a:schemeClr val="lt1"/>
                </a:solidFill>
                <a:latin typeface="+mn-lt"/>
                <a:cs typeface="+mn-cs"/>
              </a:endParaRPr>
            </a:p>
          </p:txBody>
        </p:sp>
        <p:sp>
          <p:nvSpPr>
            <p:cNvPr id="189" name="Téglalap 179"/>
            <p:cNvSpPr>
              <a:spLocks noChangeArrowheads="1"/>
            </p:cNvSpPr>
            <p:nvPr/>
          </p:nvSpPr>
          <p:spPr bwMode="auto">
            <a:xfrm>
              <a:off x="8849870" y="2377368"/>
              <a:ext cx="47099" cy="215900"/>
            </a:xfrm>
            <a:prstGeom prst="rect">
              <a:avLst/>
            </a:prstGeom>
            <a:solidFill>
              <a:srgbClr val="B9CDE5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  <a:solidFill>
                  <a:schemeClr val="lt1"/>
                </a:solidFill>
                <a:latin typeface="+mn-lt"/>
                <a:cs typeface="+mn-cs"/>
              </a:endParaRPr>
            </a:p>
          </p:txBody>
        </p:sp>
        <p:sp>
          <p:nvSpPr>
            <p:cNvPr id="192" name="Téglalap 185"/>
            <p:cNvSpPr>
              <a:spLocks noChangeArrowheads="1"/>
            </p:cNvSpPr>
            <p:nvPr/>
          </p:nvSpPr>
          <p:spPr bwMode="auto">
            <a:xfrm>
              <a:off x="8849870" y="2766305"/>
              <a:ext cx="47099" cy="215900"/>
            </a:xfrm>
            <a:prstGeom prst="rect">
              <a:avLst/>
            </a:prstGeom>
            <a:solidFill>
              <a:srgbClr val="B9CDE5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  <a:solidFill>
                  <a:schemeClr val="lt1"/>
                </a:solidFill>
                <a:latin typeface="+mn-lt"/>
                <a:cs typeface="+mn-cs"/>
              </a:endParaRPr>
            </a:p>
          </p:txBody>
        </p:sp>
        <p:sp>
          <p:nvSpPr>
            <p:cNvPr id="193" name="Téglalap 190"/>
            <p:cNvSpPr>
              <a:spLocks noChangeArrowheads="1"/>
            </p:cNvSpPr>
            <p:nvPr/>
          </p:nvSpPr>
          <p:spPr bwMode="auto">
            <a:xfrm>
              <a:off x="8849870" y="3017130"/>
              <a:ext cx="47099" cy="215900"/>
            </a:xfrm>
            <a:prstGeom prst="rect">
              <a:avLst/>
            </a:prstGeom>
            <a:solidFill>
              <a:srgbClr val="B9CDE5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  <a:solidFill>
                  <a:schemeClr val="lt1"/>
                </a:solidFill>
                <a:latin typeface="+mn-lt"/>
                <a:cs typeface="+mn-cs"/>
              </a:endParaRPr>
            </a:p>
          </p:txBody>
        </p:sp>
        <p:sp>
          <p:nvSpPr>
            <p:cNvPr id="194" name="Téglalap 174"/>
            <p:cNvSpPr>
              <a:spLocks noChangeArrowheads="1"/>
            </p:cNvSpPr>
            <p:nvPr/>
          </p:nvSpPr>
          <p:spPr bwMode="auto">
            <a:xfrm>
              <a:off x="8849870" y="3348918"/>
              <a:ext cx="47099" cy="215900"/>
            </a:xfrm>
            <a:prstGeom prst="rect">
              <a:avLst/>
            </a:prstGeom>
            <a:solidFill>
              <a:srgbClr val="B9CDE5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  <a:solidFill>
                  <a:schemeClr val="lt1"/>
                </a:solidFill>
                <a:latin typeface="+mn-lt"/>
                <a:cs typeface="+mn-cs"/>
              </a:endParaRPr>
            </a:p>
          </p:txBody>
        </p:sp>
        <p:sp>
          <p:nvSpPr>
            <p:cNvPr id="195" name="Téglalap 179"/>
            <p:cNvSpPr>
              <a:spLocks noChangeArrowheads="1"/>
            </p:cNvSpPr>
            <p:nvPr/>
          </p:nvSpPr>
          <p:spPr bwMode="auto">
            <a:xfrm>
              <a:off x="8849870" y="3596568"/>
              <a:ext cx="47099" cy="215900"/>
            </a:xfrm>
            <a:prstGeom prst="rect">
              <a:avLst/>
            </a:prstGeom>
            <a:solidFill>
              <a:srgbClr val="B9CDE5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  <a:solidFill>
                  <a:schemeClr val="lt1"/>
                </a:solidFill>
                <a:latin typeface="+mn-lt"/>
                <a:cs typeface="+mn-cs"/>
              </a:endParaRPr>
            </a:p>
          </p:txBody>
        </p:sp>
        <p:sp>
          <p:nvSpPr>
            <p:cNvPr id="196" name="Téglalap 185"/>
            <p:cNvSpPr>
              <a:spLocks noChangeArrowheads="1"/>
            </p:cNvSpPr>
            <p:nvPr/>
          </p:nvSpPr>
          <p:spPr bwMode="auto">
            <a:xfrm>
              <a:off x="8849870" y="4036305"/>
              <a:ext cx="47099" cy="215900"/>
            </a:xfrm>
            <a:prstGeom prst="rect">
              <a:avLst/>
            </a:prstGeom>
            <a:solidFill>
              <a:srgbClr val="B9CDE5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  <a:solidFill>
                  <a:schemeClr val="lt1"/>
                </a:solidFill>
                <a:latin typeface="+mn-lt"/>
                <a:cs typeface="+mn-cs"/>
              </a:endParaRPr>
            </a:p>
          </p:txBody>
        </p:sp>
        <p:sp>
          <p:nvSpPr>
            <p:cNvPr id="197" name="Téglalap 190"/>
            <p:cNvSpPr>
              <a:spLocks noChangeArrowheads="1"/>
            </p:cNvSpPr>
            <p:nvPr/>
          </p:nvSpPr>
          <p:spPr bwMode="auto">
            <a:xfrm>
              <a:off x="8849870" y="4291868"/>
              <a:ext cx="47099" cy="215900"/>
            </a:xfrm>
            <a:prstGeom prst="rect">
              <a:avLst/>
            </a:prstGeom>
            <a:solidFill>
              <a:srgbClr val="B9CDE5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  <a:solidFill>
                  <a:schemeClr val="lt1"/>
                </a:solidFill>
                <a:latin typeface="+mn-lt"/>
                <a:cs typeface="+mn-cs"/>
              </a:endParaRPr>
            </a:p>
          </p:txBody>
        </p:sp>
        <p:sp>
          <p:nvSpPr>
            <p:cNvPr id="206" name="Téglalap 174"/>
            <p:cNvSpPr>
              <a:spLocks noChangeArrowheads="1"/>
            </p:cNvSpPr>
            <p:nvPr/>
          </p:nvSpPr>
          <p:spPr bwMode="auto">
            <a:xfrm>
              <a:off x="7471008" y="1854668"/>
              <a:ext cx="47098" cy="215900"/>
            </a:xfrm>
            <a:prstGeom prst="rect">
              <a:avLst/>
            </a:prstGeom>
            <a:solidFill>
              <a:srgbClr val="B9CDE5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  <a:solidFill>
                  <a:schemeClr val="lt1"/>
                </a:solidFill>
                <a:latin typeface="+mn-lt"/>
                <a:cs typeface="+mn-cs"/>
              </a:endParaRPr>
            </a:p>
          </p:txBody>
        </p:sp>
        <p:sp>
          <p:nvSpPr>
            <p:cNvPr id="207" name="Téglalap 179"/>
            <p:cNvSpPr>
              <a:spLocks noChangeArrowheads="1"/>
            </p:cNvSpPr>
            <p:nvPr/>
          </p:nvSpPr>
          <p:spPr bwMode="auto">
            <a:xfrm>
              <a:off x="7471008" y="2102318"/>
              <a:ext cx="47098" cy="215900"/>
            </a:xfrm>
            <a:prstGeom prst="rect">
              <a:avLst/>
            </a:prstGeom>
            <a:solidFill>
              <a:srgbClr val="B9CDE5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  <a:solidFill>
                  <a:schemeClr val="lt1"/>
                </a:solidFill>
                <a:latin typeface="+mn-lt"/>
                <a:cs typeface="+mn-cs"/>
              </a:endParaRPr>
            </a:p>
          </p:txBody>
        </p:sp>
        <p:sp>
          <p:nvSpPr>
            <p:cNvPr id="208" name="Téglalap 185"/>
            <p:cNvSpPr>
              <a:spLocks noChangeArrowheads="1"/>
            </p:cNvSpPr>
            <p:nvPr/>
          </p:nvSpPr>
          <p:spPr bwMode="auto">
            <a:xfrm>
              <a:off x="7471008" y="2453156"/>
              <a:ext cx="47098" cy="215900"/>
            </a:xfrm>
            <a:prstGeom prst="rect">
              <a:avLst/>
            </a:prstGeom>
            <a:solidFill>
              <a:srgbClr val="B9CDE5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  <a:solidFill>
                  <a:schemeClr val="lt1"/>
                </a:solidFill>
                <a:latin typeface="+mn-lt"/>
                <a:cs typeface="+mn-cs"/>
              </a:endParaRPr>
            </a:p>
          </p:txBody>
        </p:sp>
        <p:sp>
          <p:nvSpPr>
            <p:cNvPr id="209" name="Téglalap 190"/>
            <p:cNvSpPr>
              <a:spLocks noChangeArrowheads="1"/>
            </p:cNvSpPr>
            <p:nvPr/>
          </p:nvSpPr>
          <p:spPr bwMode="auto">
            <a:xfrm>
              <a:off x="7471008" y="2703981"/>
              <a:ext cx="47098" cy="215900"/>
            </a:xfrm>
            <a:prstGeom prst="rect">
              <a:avLst/>
            </a:prstGeom>
            <a:solidFill>
              <a:srgbClr val="B9CDE5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  <a:solidFill>
                  <a:schemeClr val="lt1"/>
                </a:solidFill>
                <a:latin typeface="+mn-lt"/>
                <a:cs typeface="+mn-cs"/>
              </a:endParaRPr>
            </a:p>
          </p:txBody>
        </p:sp>
        <p:sp>
          <p:nvSpPr>
            <p:cNvPr id="210" name="Téglalap 174"/>
            <p:cNvSpPr>
              <a:spLocks noChangeArrowheads="1"/>
            </p:cNvSpPr>
            <p:nvPr/>
          </p:nvSpPr>
          <p:spPr bwMode="auto">
            <a:xfrm>
              <a:off x="7471008" y="3081544"/>
              <a:ext cx="47098" cy="215900"/>
            </a:xfrm>
            <a:prstGeom prst="rect">
              <a:avLst/>
            </a:prstGeom>
            <a:solidFill>
              <a:srgbClr val="B9CDE5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  <a:solidFill>
                  <a:schemeClr val="lt1"/>
                </a:solidFill>
                <a:latin typeface="+mn-lt"/>
                <a:cs typeface="+mn-cs"/>
              </a:endParaRPr>
            </a:p>
          </p:txBody>
        </p:sp>
        <p:sp>
          <p:nvSpPr>
            <p:cNvPr id="211" name="Téglalap 179"/>
            <p:cNvSpPr>
              <a:spLocks noChangeArrowheads="1"/>
            </p:cNvSpPr>
            <p:nvPr/>
          </p:nvSpPr>
          <p:spPr bwMode="auto">
            <a:xfrm>
              <a:off x="7471008" y="3334218"/>
              <a:ext cx="47098" cy="215900"/>
            </a:xfrm>
            <a:prstGeom prst="rect">
              <a:avLst/>
            </a:prstGeom>
            <a:solidFill>
              <a:srgbClr val="B9CDE5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  <a:solidFill>
                  <a:schemeClr val="lt1"/>
                </a:solidFill>
                <a:latin typeface="+mn-lt"/>
                <a:cs typeface="+mn-cs"/>
              </a:endParaRPr>
            </a:p>
          </p:txBody>
        </p:sp>
        <p:sp>
          <p:nvSpPr>
            <p:cNvPr id="212" name="Téglalap 185"/>
            <p:cNvSpPr>
              <a:spLocks noChangeArrowheads="1"/>
            </p:cNvSpPr>
            <p:nvPr/>
          </p:nvSpPr>
          <p:spPr bwMode="auto">
            <a:xfrm>
              <a:off x="7471008" y="3718418"/>
              <a:ext cx="47098" cy="215900"/>
            </a:xfrm>
            <a:prstGeom prst="rect">
              <a:avLst/>
            </a:prstGeom>
            <a:solidFill>
              <a:srgbClr val="B9CDE5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  <a:solidFill>
                  <a:schemeClr val="lt1"/>
                </a:solidFill>
                <a:latin typeface="+mn-lt"/>
                <a:cs typeface="+mn-cs"/>
              </a:endParaRPr>
            </a:p>
          </p:txBody>
        </p:sp>
        <p:sp>
          <p:nvSpPr>
            <p:cNvPr id="213" name="Téglalap 190"/>
            <p:cNvSpPr>
              <a:spLocks noChangeArrowheads="1"/>
            </p:cNvSpPr>
            <p:nvPr/>
          </p:nvSpPr>
          <p:spPr bwMode="auto">
            <a:xfrm>
              <a:off x="7471008" y="3973981"/>
              <a:ext cx="47098" cy="215900"/>
            </a:xfrm>
            <a:prstGeom prst="rect">
              <a:avLst/>
            </a:prstGeom>
            <a:solidFill>
              <a:srgbClr val="B9CDE5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  <a:solidFill>
                  <a:schemeClr val="lt1"/>
                </a:solidFill>
                <a:latin typeface="+mn-lt"/>
                <a:cs typeface="+mn-cs"/>
              </a:endParaRPr>
            </a:p>
          </p:txBody>
        </p:sp>
        <p:sp>
          <p:nvSpPr>
            <p:cNvPr id="214" name="Téglalap 147"/>
            <p:cNvSpPr/>
            <p:nvPr/>
          </p:nvSpPr>
          <p:spPr>
            <a:xfrm flipH="1">
              <a:off x="1424207" y="3063168"/>
              <a:ext cx="47099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</a:endParaRPr>
            </a:p>
          </p:txBody>
        </p:sp>
        <p:sp>
          <p:nvSpPr>
            <p:cNvPr id="215" name="Téglalap 152"/>
            <p:cNvSpPr/>
            <p:nvPr/>
          </p:nvSpPr>
          <p:spPr>
            <a:xfrm flipH="1">
              <a:off x="1424207" y="3310818"/>
              <a:ext cx="47099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</a:endParaRPr>
            </a:p>
          </p:txBody>
        </p:sp>
        <p:sp>
          <p:nvSpPr>
            <p:cNvPr id="216" name="Téglalap 158"/>
            <p:cNvSpPr/>
            <p:nvPr/>
          </p:nvSpPr>
          <p:spPr>
            <a:xfrm flipH="1">
              <a:off x="1424207" y="3661655"/>
              <a:ext cx="47099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</a:endParaRPr>
            </a:p>
          </p:txBody>
        </p:sp>
        <p:sp>
          <p:nvSpPr>
            <p:cNvPr id="217" name="Téglalap 163"/>
            <p:cNvSpPr/>
            <p:nvPr/>
          </p:nvSpPr>
          <p:spPr>
            <a:xfrm flipH="1">
              <a:off x="1424207" y="3912480"/>
              <a:ext cx="47099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</a:endParaRPr>
            </a:p>
          </p:txBody>
        </p:sp>
        <p:sp>
          <p:nvSpPr>
            <p:cNvPr id="218" name="Téglalap 147"/>
            <p:cNvSpPr/>
            <p:nvPr/>
          </p:nvSpPr>
          <p:spPr>
            <a:xfrm flipH="1">
              <a:off x="1433013" y="1845555"/>
              <a:ext cx="47098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</a:endParaRPr>
            </a:p>
          </p:txBody>
        </p:sp>
        <p:sp>
          <p:nvSpPr>
            <p:cNvPr id="219" name="Téglalap 152"/>
            <p:cNvSpPr/>
            <p:nvPr/>
          </p:nvSpPr>
          <p:spPr>
            <a:xfrm flipH="1">
              <a:off x="1433013" y="2093205"/>
              <a:ext cx="47098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</a:endParaRPr>
            </a:p>
          </p:txBody>
        </p:sp>
        <p:sp>
          <p:nvSpPr>
            <p:cNvPr id="220" name="Téglalap 158"/>
            <p:cNvSpPr/>
            <p:nvPr/>
          </p:nvSpPr>
          <p:spPr>
            <a:xfrm flipH="1">
              <a:off x="1433013" y="2431343"/>
              <a:ext cx="47098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</a:endParaRPr>
            </a:p>
          </p:txBody>
        </p:sp>
        <p:sp>
          <p:nvSpPr>
            <p:cNvPr id="221" name="Téglalap 163"/>
            <p:cNvSpPr/>
            <p:nvPr/>
          </p:nvSpPr>
          <p:spPr>
            <a:xfrm flipH="1">
              <a:off x="1433013" y="2682168"/>
              <a:ext cx="47098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</a:endParaRPr>
            </a:p>
          </p:txBody>
        </p:sp>
        <p:sp>
          <p:nvSpPr>
            <p:cNvPr id="222" name="Téglalap 147"/>
            <p:cNvSpPr/>
            <p:nvPr/>
          </p:nvSpPr>
          <p:spPr>
            <a:xfrm flipH="1">
              <a:off x="158593" y="2113843"/>
              <a:ext cx="47099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</a:endParaRPr>
            </a:p>
          </p:txBody>
        </p:sp>
        <p:sp>
          <p:nvSpPr>
            <p:cNvPr id="223" name="Téglalap 152"/>
            <p:cNvSpPr/>
            <p:nvPr/>
          </p:nvSpPr>
          <p:spPr>
            <a:xfrm flipH="1">
              <a:off x="158593" y="2361493"/>
              <a:ext cx="47099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</a:endParaRPr>
            </a:p>
          </p:txBody>
        </p:sp>
        <p:sp>
          <p:nvSpPr>
            <p:cNvPr id="224" name="Téglalap 158"/>
            <p:cNvSpPr/>
            <p:nvPr/>
          </p:nvSpPr>
          <p:spPr>
            <a:xfrm flipH="1">
              <a:off x="158593" y="2775830"/>
              <a:ext cx="47099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</a:endParaRPr>
            </a:p>
          </p:txBody>
        </p:sp>
        <p:sp>
          <p:nvSpPr>
            <p:cNvPr id="225" name="Téglalap 163"/>
            <p:cNvSpPr/>
            <p:nvPr/>
          </p:nvSpPr>
          <p:spPr>
            <a:xfrm flipH="1">
              <a:off x="158593" y="3026655"/>
              <a:ext cx="47099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</a:endParaRPr>
            </a:p>
          </p:txBody>
        </p:sp>
        <p:sp>
          <p:nvSpPr>
            <p:cNvPr id="226" name="Téglalap 147"/>
            <p:cNvSpPr/>
            <p:nvPr/>
          </p:nvSpPr>
          <p:spPr>
            <a:xfrm flipH="1">
              <a:off x="160218" y="3347330"/>
              <a:ext cx="47098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</a:endParaRPr>
            </a:p>
          </p:txBody>
        </p:sp>
        <p:sp>
          <p:nvSpPr>
            <p:cNvPr id="227" name="Téglalap 152"/>
            <p:cNvSpPr/>
            <p:nvPr/>
          </p:nvSpPr>
          <p:spPr>
            <a:xfrm flipH="1">
              <a:off x="160218" y="3594980"/>
              <a:ext cx="47098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</a:endParaRPr>
            </a:p>
          </p:txBody>
        </p:sp>
        <p:sp>
          <p:nvSpPr>
            <p:cNvPr id="228" name="Téglalap 158"/>
            <p:cNvSpPr/>
            <p:nvPr/>
          </p:nvSpPr>
          <p:spPr>
            <a:xfrm flipH="1">
              <a:off x="160218" y="4009318"/>
              <a:ext cx="47098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</a:endParaRPr>
            </a:p>
          </p:txBody>
        </p:sp>
        <p:sp>
          <p:nvSpPr>
            <p:cNvPr id="229" name="Téglalap 163"/>
            <p:cNvSpPr/>
            <p:nvPr/>
          </p:nvSpPr>
          <p:spPr>
            <a:xfrm flipH="1">
              <a:off x="160218" y="4260143"/>
              <a:ext cx="47098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</a:endParaRPr>
            </a:p>
          </p:txBody>
        </p:sp>
        <p:sp>
          <p:nvSpPr>
            <p:cNvPr id="230" name="Téglalap 3"/>
            <p:cNvSpPr>
              <a:spLocks noChangeArrowheads="1"/>
            </p:cNvSpPr>
            <p:nvPr/>
          </p:nvSpPr>
          <p:spPr bwMode="auto">
            <a:xfrm>
              <a:off x="2734159" y="2263731"/>
              <a:ext cx="1481328" cy="576000"/>
            </a:xfrm>
            <a:prstGeom prst="rect">
              <a:avLst/>
            </a:prstGeom>
            <a:solidFill>
              <a:srgbClr val="33CC33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100" dirty="0" smtClean="0">
                  <a:solidFill>
                    <a:schemeClr val="bg1"/>
                  </a:solidFill>
                  <a:latin typeface="Verdana" pitchFamily="34" charset="0"/>
                </a:rPr>
                <a:t>Ivy Bridge-EX </a:t>
              </a:r>
              <a:r>
                <a:rPr lang="en-US" altLang="en-US" sz="1100" dirty="0" err="1" smtClean="0">
                  <a:solidFill>
                    <a:schemeClr val="bg1"/>
                  </a:solidFill>
                  <a:latin typeface="Verdana" pitchFamily="34" charset="0"/>
                </a:rPr>
                <a:t>15C</a:t>
              </a:r>
              <a:endParaRPr lang="en-US" altLang="en-US" sz="1100" dirty="0" smtClean="0">
                <a:solidFill>
                  <a:schemeClr val="bg1"/>
                </a:solidFill>
                <a:latin typeface="Verdana" pitchFamily="34" charset="0"/>
              </a:endParaRPr>
            </a:p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100" dirty="0" smtClean="0">
                  <a:solidFill>
                    <a:schemeClr val="bg1"/>
                  </a:solidFill>
                  <a:latin typeface="Verdana" pitchFamily="34" charset="0"/>
                </a:rPr>
                <a:t>Haswell-EX </a:t>
              </a:r>
              <a:r>
                <a:rPr lang="en-US" altLang="en-US" sz="1100" dirty="0" err="1" smtClean="0">
                  <a:solidFill>
                    <a:schemeClr val="bg1"/>
                  </a:solidFill>
                  <a:latin typeface="Verdana" pitchFamily="34" charset="0"/>
                </a:rPr>
                <a:t>18C</a:t>
              </a:r>
              <a:endParaRPr lang="en-US" altLang="en-US" sz="1100" dirty="0" smtClean="0">
                <a:solidFill>
                  <a:schemeClr val="bg1"/>
                </a:solidFill>
                <a:latin typeface="Verdana" pitchFamily="34" charset="0"/>
              </a:endParaRPr>
            </a:p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100" dirty="0" smtClean="0">
                  <a:solidFill>
                    <a:schemeClr val="bg1"/>
                  </a:solidFill>
                  <a:latin typeface="Verdana" pitchFamily="34" charset="0"/>
                </a:rPr>
                <a:t>Broadwell-EX </a:t>
              </a:r>
              <a:r>
                <a:rPr lang="en-US" altLang="en-US" sz="1100" dirty="0" err="1" smtClean="0">
                  <a:solidFill>
                    <a:schemeClr val="bg1"/>
                  </a:solidFill>
                  <a:latin typeface="Verdana" pitchFamily="34" charset="0"/>
                </a:rPr>
                <a:t>24C</a:t>
              </a:r>
              <a:endParaRPr lang="hu-HU" altLang="en-US" sz="1100" dirty="0">
                <a:solidFill>
                  <a:schemeClr val="bg1"/>
                </a:solidFill>
                <a:latin typeface="Verdana" pitchFamily="34" charset="0"/>
              </a:endParaRPr>
            </a:p>
          </p:txBody>
        </p:sp>
        <p:sp>
          <p:nvSpPr>
            <p:cNvPr id="21" name="TextBox 20"/>
            <p:cNvSpPr txBox="1"/>
            <p:nvPr/>
          </p:nvSpPr>
          <p:spPr>
            <a:xfrm>
              <a:off x="3070233" y="1751603"/>
              <a:ext cx="80882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dirty="0" err="1" smtClean="0"/>
                <a:t>PCIe</a:t>
              </a:r>
              <a:r>
                <a:rPr lang="en-US" sz="1100" dirty="0" smtClean="0"/>
                <a:t> 3.0</a:t>
              </a:r>
              <a:endParaRPr lang="en-US" sz="1100" dirty="0"/>
            </a:p>
          </p:txBody>
        </p:sp>
        <p:sp>
          <p:nvSpPr>
            <p:cNvPr id="24" name="TextBox 23"/>
            <p:cNvSpPr txBox="1"/>
            <p:nvPr/>
          </p:nvSpPr>
          <p:spPr>
            <a:xfrm>
              <a:off x="3109565" y="2010528"/>
              <a:ext cx="37259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dirty="0" smtClean="0"/>
                <a:t>32</a:t>
              </a:r>
              <a:endParaRPr lang="en-US" sz="1100" dirty="0"/>
            </a:p>
          </p:txBody>
        </p:sp>
        <p:sp>
          <p:nvSpPr>
            <p:cNvPr id="28" name="Up-Down Arrow 27"/>
            <p:cNvSpPr/>
            <p:nvPr/>
          </p:nvSpPr>
          <p:spPr bwMode="auto">
            <a:xfrm>
              <a:off x="3406292" y="2015341"/>
              <a:ext cx="127492" cy="252000"/>
            </a:xfrm>
            <a:prstGeom prst="upDownArrow">
              <a:avLst/>
            </a:prstGeom>
            <a:solidFill>
              <a:srgbClr val="FF0000"/>
            </a:solidFill>
            <a:ln w="1587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4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Verdana" pitchFamily="34" charset="0"/>
                <a:cs typeface="Times New Roman" pitchFamily="18" charset="0"/>
              </a:endParaRPr>
            </a:p>
          </p:txBody>
        </p:sp>
        <p:sp>
          <p:nvSpPr>
            <p:cNvPr id="232" name="TextBox 231"/>
            <p:cNvSpPr txBox="1"/>
            <p:nvPr/>
          </p:nvSpPr>
          <p:spPr>
            <a:xfrm>
              <a:off x="5266019" y="1764303"/>
              <a:ext cx="80882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dirty="0" err="1" smtClean="0"/>
                <a:t>PCIe</a:t>
              </a:r>
              <a:r>
                <a:rPr lang="en-US" sz="1100" dirty="0" smtClean="0"/>
                <a:t> 3.0</a:t>
              </a:r>
              <a:endParaRPr lang="en-US" sz="1100" dirty="0"/>
            </a:p>
          </p:txBody>
        </p:sp>
        <p:sp>
          <p:nvSpPr>
            <p:cNvPr id="233" name="TextBox 232"/>
            <p:cNvSpPr txBox="1"/>
            <p:nvPr/>
          </p:nvSpPr>
          <p:spPr>
            <a:xfrm>
              <a:off x="5305351" y="2023228"/>
              <a:ext cx="37259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dirty="0" smtClean="0"/>
                <a:t>32</a:t>
              </a:r>
              <a:endParaRPr lang="en-US" sz="1100" dirty="0"/>
            </a:p>
          </p:txBody>
        </p:sp>
        <p:sp>
          <p:nvSpPr>
            <p:cNvPr id="234" name="Up-Down Arrow 233"/>
            <p:cNvSpPr/>
            <p:nvPr/>
          </p:nvSpPr>
          <p:spPr bwMode="auto">
            <a:xfrm>
              <a:off x="5602078" y="2028041"/>
              <a:ext cx="127492" cy="252000"/>
            </a:xfrm>
            <a:prstGeom prst="upDownArrow">
              <a:avLst/>
            </a:prstGeom>
            <a:solidFill>
              <a:srgbClr val="FF0000"/>
            </a:solidFill>
            <a:ln w="1587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4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Verdana" pitchFamily="34" charset="0"/>
                <a:cs typeface="Times New Roman" pitchFamily="18" charset="0"/>
              </a:endParaRPr>
            </a:p>
          </p:txBody>
        </p:sp>
        <p:sp>
          <p:nvSpPr>
            <p:cNvPr id="235" name="TextBox 234"/>
            <p:cNvSpPr txBox="1"/>
            <p:nvPr/>
          </p:nvSpPr>
          <p:spPr>
            <a:xfrm>
              <a:off x="5149084" y="4291603"/>
              <a:ext cx="80882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dirty="0" err="1" smtClean="0"/>
                <a:t>PCIe</a:t>
              </a:r>
              <a:r>
                <a:rPr lang="en-US" sz="1100" dirty="0" smtClean="0"/>
                <a:t> 3.0</a:t>
              </a:r>
              <a:endParaRPr lang="en-US" sz="1100" dirty="0"/>
            </a:p>
          </p:txBody>
        </p:sp>
        <p:sp>
          <p:nvSpPr>
            <p:cNvPr id="236" name="TextBox 235"/>
            <p:cNvSpPr txBox="1"/>
            <p:nvPr/>
          </p:nvSpPr>
          <p:spPr>
            <a:xfrm>
              <a:off x="5192682" y="4023105"/>
              <a:ext cx="37259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dirty="0" smtClean="0"/>
                <a:t>32</a:t>
              </a:r>
              <a:endParaRPr lang="en-US" sz="1100" dirty="0"/>
            </a:p>
          </p:txBody>
        </p:sp>
        <p:sp>
          <p:nvSpPr>
            <p:cNvPr id="237" name="Up-Down Arrow 236"/>
            <p:cNvSpPr/>
            <p:nvPr/>
          </p:nvSpPr>
          <p:spPr bwMode="auto">
            <a:xfrm>
              <a:off x="5485142" y="4034641"/>
              <a:ext cx="127492" cy="252000"/>
            </a:xfrm>
            <a:prstGeom prst="upDownArrow">
              <a:avLst/>
            </a:prstGeom>
            <a:solidFill>
              <a:srgbClr val="FF0000"/>
            </a:solidFill>
            <a:ln w="1587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4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Verdana" pitchFamily="34" charset="0"/>
                <a:cs typeface="Times New Roman" pitchFamily="18" charset="0"/>
              </a:endParaRPr>
            </a:p>
          </p:txBody>
        </p:sp>
        <p:sp>
          <p:nvSpPr>
            <p:cNvPr id="238" name="TextBox 237"/>
            <p:cNvSpPr txBox="1"/>
            <p:nvPr/>
          </p:nvSpPr>
          <p:spPr>
            <a:xfrm>
              <a:off x="2628477" y="4253503"/>
              <a:ext cx="80882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dirty="0" err="1" smtClean="0"/>
                <a:t>PCIe</a:t>
              </a:r>
              <a:r>
                <a:rPr lang="en-US" sz="1100" dirty="0" smtClean="0"/>
                <a:t> 3.0</a:t>
              </a:r>
              <a:endParaRPr lang="en-US" sz="1100" dirty="0"/>
            </a:p>
          </p:txBody>
        </p:sp>
        <p:sp>
          <p:nvSpPr>
            <p:cNvPr id="239" name="Up-Down Arrow 238"/>
            <p:cNvSpPr/>
            <p:nvPr/>
          </p:nvSpPr>
          <p:spPr bwMode="auto">
            <a:xfrm>
              <a:off x="3263371" y="4034641"/>
              <a:ext cx="127492" cy="252000"/>
            </a:xfrm>
            <a:prstGeom prst="upDownArrow">
              <a:avLst/>
            </a:prstGeom>
            <a:solidFill>
              <a:srgbClr val="FF0000"/>
            </a:solidFill>
            <a:ln w="1587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4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Verdana" pitchFamily="34" charset="0"/>
                <a:cs typeface="Times New Roman" pitchFamily="18" charset="0"/>
              </a:endParaRPr>
            </a:p>
          </p:txBody>
        </p:sp>
        <p:sp>
          <p:nvSpPr>
            <p:cNvPr id="240" name="TextBox 239"/>
            <p:cNvSpPr txBox="1"/>
            <p:nvPr/>
          </p:nvSpPr>
          <p:spPr>
            <a:xfrm>
              <a:off x="2966644" y="4017128"/>
              <a:ext cx="37259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dirty="0" smtClean="0"/>
                <a:t>32</a:t>
              </a:r>
              <a:endParaRPr lang="en-US" sz="1100" dirty="0"/>
            </a:p>
          </p:txBody>
        </p:sp>
        <p:sp>
          <p:nvSpPr>
            <p:cNvPr id="242" name="Oval 188"/>
            <p:cNvSpPr>
              <a:spLocks noChangeArrowheads="1"/>
            </p:cNvSpPr>
            <p:nvPr/>
          </p:nvSpPr>
          <p:spPr bwMode="auto">
            <a:xfrm>
              <a:off x="-23024" y="1380564"/>
              <a:ext cx="2752312" cy="3543300"/>
            </a:xfrm>
            <a:prstGeom prst="ellipse">
              <a:avLst/>
            </a:prstGeom>
            <a:noFill/>
            <a:ln w="19050" algn="ctr">
              <a:solidFill>
                <a:srgbClr val="FF0000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400">
                <a:solidFill>
                  <a:srgbClr val="000000"/>
                </a:solidFill>
                <a:latin typeface="Verdana" pitchFamily="34" charset="0"/>
              </a:endParaRPr>
            </a:p>
          </p:txBody>
        </p:sp>
        <p:sp>
          <p:nvSpPr>
            <p:cNvPr id="243" name="Oval 188"/>
            <p:cNvSpPr>
              <a:spLocks noChangeArrowheads="1"/>
            </p:cNvSpPr>
            <p:nvPr/>
          </p:nvSpPr>
          <p:spPr bwMode="auto">
            <a:xfrm>
              <a:off x="6185376" y="1380564"/>
              <a:ext cx="2882544" cy="3617373"/>
            </a:xfrm>
            <a:prstGeom prst="ellipse">
              <a:avLst/>
            </a:prstGeom>
            <a:noFill/>
            <a:ln w="19050" algn="ctr">
              <a:solidFill>
                <a:srgbClr val="FF0000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400">
                <a:solidFill>
                  <a:srgbClr val="000000"/>
                </a:solidFill>
                <a:latin typeface="Verdana" pitchFamily="34" charset="0"/>
              </a:endParaRPr>
            </a:p>
          </p:txBody>
        </p:sp>
        <p:sp>
          <p:nvSpPr>
            <p:cNvPr id="244" name="Rounded Rectangle 243"/>
            <p:cNvSpPr/>
            <p:nvPr/>
          </p:nvSpPr>
          <p:spPr bwMode="auto">
            <a:xfrm>
              <a:off x="2708174" y="1980202"/>
              <a:ext cx="3490195" cy="2610601"/>
            </a:xfrm>
            <a:prstGeom prst="roundRect">
              <a:avLst/>
            </a:prstGeom>
            <a:noFill/>
            <a:ln w="19050" cap="flat" cmpd="sng" algn="ctr">
              <a:solidFill>
                <a:srgbClr val="FF0000"/>
              </a:solidFill>
              <a:prstDash val="dash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933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</p:grpSp>
      <p:sp>
        <p:nvSpPr>
          <p:cNvPr id="20" name="TextBox 19"/>
          <p:cNvSpPr txBox="1"/>
          <p:nvPr/>
        </p:nvSpPr>
        <p:spPr>
          <a:xfrm>
            <a:off x="40345" y="4941796"/>
            <a:ext cx="2821606" cy="43088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100" dirty="0" err="1" smtClean="0">
                <a:solidFill>
                  <a:srgbClr val="FF0000"/>
                </a:solidFill>
              </a:rPr>
              <a:t>PCIe</a:t>
            </a:r>
            <a:r>
              <a:rPr lang="en-US" sz="1100" dirty="0" smtClean="0">
                <a:solidFill>
                  <a:srgbClr val="FF0000"/>
                </a:solidFill>
              </a:rPr>
              <a:t> 3.0 (instead of </a:t>
            </a:r>
            <a:r>
              <a:rPr lang="en-US" sz="1100" dirty="0" err="1" smtClean="0">
                <a:solidFill>
                  <a:srgbClr val="FF0000"/>
                </a:solidFill>
              </a:rPr>
              <a:t>PCIe</a:t>
            </a:r>
            <a:r>
              <a:rPr lang="en-US" sz="1100" dirty="0" smtClean="0">
                <a:solidFill>
                  <a:srgbClr val="FF0000"/>
                </a:solidFill>
              </a:rPr>
              <a:t> 2</a:t>
            </a:r>
          </a:p>
          <a:p>
            <a:pPr algn="ctr"/>
            <a:r>
              <a:rPr lang="en-US" sz="1100" dirty="0" smtClean="0">
                <a:solidFill>
                  <a:srgbClr val="FF0000"/>
                </a:solidFill>
              </a:rPr>
              <a:t>directly connected to the processors)</a:t>
            </a:r>
            <a:endParaRPr lang="en-US" sz="1100" dirty="0">
              <a:solidFill>
                <a:srgbClr val="FF0000"/>
              </a:solidFill>
            </a:endParaRPr>
          </a:p>
        </p:txBody>
      </p:sp>
      <p:sp>
        <p:nvSpPr>
          <p:cNvPr id="245" name="Text Box 177"/>
          <p:cNvSpPr txBox="1">
            <a:spLocks noChangeArrowheads="1"/>
          </p:cNvSpPr>
          <p:nvPr/>
        </p:nvSpPr>
        <p:spPr bwMode="auto">
          <a:xfrm>
            <a:off x="23252" y="515191"/>
            <a:ext cx="9255219" cy="48013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lnSpc>
                <a:spcPct val="90000"/>
              </a:lnSpc>
              <a:spcBef>
                <a:spcPct val="0"/>
              </a:spcBef>
              <a:buFontTx/>
              <a:buNone/>
            </a:pPr>
            <a:r>
              <a:rPr lang="en-US" altLang="en-US" sz="1400" b="1" dirty="0" smtClean="0">
                <a:solidFill>
                  <a:srgbClr val="333399"/>
                </a:solidFill>
                <a:latin typeface="Verdana" pitchFamily="34" charset="0"/>
              </a:rPr>
              <a:t>d) Evolution to the up to 24-core </a:t>
            </a:r>
            <a:r>
              <a:rPr lang="en-US" altLang="en-US" sz="1400" b="1" dirty="0" err="1" smtClean="0">
                <a:solidFill>
                  <a:srgbClr val="333399"/>
                </a:solidFill>
                <a:latin typeface="Verdana" pitchFamily="34" charset="0"/>
              </a:rPr>
              <a:t>Brickland</a:t>
            </a:r>
            <a:r>
              <a:rPr lang="en-US" altLang="en-US" sz="1400" b="1" dirty="0" smtClean="0">
                <a:solidFill>
                  <a:srgbClr val="333399"/>
                </a:solidFill>
                <a:latin typeface="Verdana" pitchFamily="34" charset="0"/>
              </a:rPr>
              <a:t> 4S/</a:t>
            </a:r>
            <a:r>
              <a:rPr lang="en-US" altLang="en-US" sz="1400" b="1" dirty="0" err="1" smtClean="0">
                <a:solidFill>
                  <a:srgbClr val="333399"/>
                </a:solidFill>
                <a:latin typeface="Verdana" pitchFamily="34" charset="0"/>
              </a:rPr>
              <a:t>8S</a:t>
            </a:r>
            <a:r>
              <a:rPr lang="en-US" altLang="en-US" sz="1400" b="1" dirty="0" smtClean="0">
                <a:solidFill>
                  <a:srgbClr val="333399"/>
                </a:solidFill>
                <a:latin typeface="Verdana" pitchFamily="34" charset="0"/>
              </a:rPr>
              <a:t> high-end server platform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FontTx/>
              <a:buNone/>
            </a:pPr>
            <a:r>
              <a:rPr lang="en-US" altLang="en-US" sz="1400" b="1" dirty="0">
                <a:solidFill>
                  <a:srgbClr val="333399"/>
                </a:solidFill>
                <a:latin typeface="Verdana" pitchFamily="34" charset="0"/>
              </a:rPr>
              <a:t> </a:t>
            </a:r>
            <a:r>
              <a:rPr lang="en-US" altLang="en-US" sz="1400" b="1" dirty="0" smtClean="0">
                <a:solidFill>
                  <a:srgbClr val="333399"/>
                </a:solidFill>
                <a:latin typeface="Verdana" pitchFamily="34" charset="0"/>
              </a:rPr>
              <a:t>     (targeting the Ivy Bridge-EX/</a:t>
            </a:r>
            <a:r>
              <a:rPr lang="en-US" altLang="en-US" sz="1400" b="1" dirty="0" smtClean="0">
                <a:solidFill>
                  <a:schemeClr val="accent2"/>
                </a:solidFill>
                <a:latin typeface="Verdana" pitchFamily="34" charset="0"/>
              </a:rPr>
              <a:t>Haswell-EX/Broadwell-EX </a:t>
            </a:r>
            <a:r>
              <a:rPr lang="en-US" altLang="en-US" sz="1400" b="1" dirty="0" smtClean="0">
                <a:solidFill>
                  <a:srgbClr val="333399"/>
                </a:solidFill>
                <a:latin typeface="Verdana" pitchFamily="34" charset="0"/>
              </a:rPr>
              <a:t>processors) -2 </a:t>
            </a:r>
            <a:endParaRPr lang="en-US" altLang="en-US" sz="1400" dirty="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246" name="Szövegdoboz 31"/>
          <p:cNvSpPr txBox="1">
            <a:spLocks noChangeArrowheads="1"/>
          </p:cNvSpPr>
          <p:nvPr/>
        </p:nvSpPr>
        <p:spPr bwMode="auto">
          <a:xfrm>
            <a:off x="-344338" y="5361767"/>
            <a:ext cx="4389974" cy="6001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 dirty="0" smtClean="0">
                <a:latin typeface="Verdana" pitchFamily="34" charset="0"/>
              </a:rPr>
              <a:t>Ivy Bridge-EX: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 dirty="0" smtClean="0">
                <a:latin typeface="Verdana" pitchFamily="34" charset="0"/>
              </a:rPr>
              <a:t>Up to </a:t>
            </a:r>
            <a:r>
              <a:rPr lang="hu-HU" altLang="en-US" sz="1100" dirty="0" smtClean="0">
                <a:latin typeface="Verdana" pitchFamily="34" charset="0"/>
              </a:rPr>
              <a:t>DDR</a:t>
            </a:r>
            <a:r>
              <a:rPr lang="en-US" altLang="en-US" sz="1100" dirty="0" smtClean="0">
                <a:latin typeface="Verdana" pitchFamily="34" charset="0"/>
              </a:rPr>
              <a:t>3-1600 in lockstep mode and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 dirty="0" smtClean="0">
                <a:latin typeface="Verdana" pitchFamily="34" charset="0"/>
              </a:rPr>
              <a:t>up to DDR3-1333 in independent channel mode</a:t>
            </a:r>
            <a:endParaRPr lang="hu-HU" altLang="en-US" sz="1100" dirty="0">
              <a:latin typeface="Verdana" pitchFamily="34" charset="0"/>
            </a:endParaRPr>
          </a:p>
        </p:txBody>
      </p:sp>
      <p:sp>
        <p:nvSpPr>
          <p:cNvPr id="247" name="TextBox 246"/>
          <p:cNvSpPr txBox="1"/>
          <p:nvPr/>
        </p:nvSpPr>
        <p:spPr>
          <a:xfrm>
            <a:off x="115821" y="5943602"/>
            <a:ext cx="3403496" cy="93871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lvl="0" algn="ctr">
              <a:spcAft>
                <a:spcPts val="0"/>
              </a:spcAft>
            </a:pPr>
            <a:r>
              <a:rPr lang="en-US" altLang="en-US" sz="1100" dirty="0" smtClean="0">
                <a:solidFill>
                  <a:srgbClr val="000000"/>
                </a:solidFill>
              </a:rPr>
              <a:t>Haswell-EX/Broadwell-EX:</a:t>
            </a:r>
          </a:p>
          <a:p>
            <a:pPr lvl="0" algn="ctr">
              <a:spcAft>
                <a:spcPts val="0"/>
              </a:spcAft>
            </a:pPr>
            <a:r>
              <a:rPr lang="en-US" altLang="en-US" sz="1100" dirty="0" smtClean="0">
                <a:solidFill>
                  <a:srgbClr val="000000"/>
                </a:solidFill>
              </a:rPr>
              <a:t>Up </a:t>
            </a:r>
            <a:r>
              <a:rPr lang="en-US" altLang="en-US" sz="1100" dirty="0">
                <a:solidFill>
                  <a:srgbClr val="000000"/>
                </a:solidFill>
              </a:rPr>
              <a:t>to </a:t>
            </a:r>
            <a:r>
              <a:rPr lang="hu-HU" altLang="en-US" sz="1100" dirty="0">
                <a:solidFill>
                  <a:srgbClr val="000000"/>
                </a:solidFill>
              </a:rPr>
              <a:t>DDR</a:t>
            </a:r>
            <a:r>
              <a:rPr lang="en-US" altLang="en-US" sz="1100" dirty="0">
                <a:solidFill>
                  <a:srgbClr val="000000"/>
                </a:solidFill>
              </a:rPr>
              <a:t>3-1600 </a:t>
            </a:r>
          </a:p>
          <a:p>
            <a:pPr lvl="0" algn="ctr">
              <a:spcAft>
                <a:spcPts val="0"/>
              </a:spcAft>
            </a:pPr>
            <a:r>
              <a:rPr lang="en-US" altLang="en-US" sz="1100" dirty="0">
                <a:solidFill>
                  <a:srgbClr val="000000"/>
                </a:solidFill>
              </a:rPr>
              <a:t>in both performance and lockstep modes and</a:t>
            </a:r>
          </a:p>
          <a:p>
            <a:pPr lvl="0" algn="ctr">
              <a:spcAft>
                <a:spcPts val="0"/>
              </a:spcAft>
            </a:pPr>
            <a:r>
              <a:rPr lang="en-US" altLang="en-US" sz="1100" dirty="0" smtClean="0">
                <a:solidFill>
                  <a:srgbClr val="000000"/>
                </a:solidFill>
              </a:rPr>
              <a:t>Up </a:t>
            </a:r>
            <a:r>
              <a:rPr lang="en-US" altLang="en-US" sz="1100" dirty="0">
                <a:solidFill>
                  <a:srgbClr val="000000"/>
                </a:solidFill>
              </a:rPr>
              <a:t>to </a:t>
            </a:r>
            <a:r>
              <a:rPr lang="en-US" altLang="en-US" sz="1100" dirty="0" err="1" smtClean="0">
                <a:solidFill>
                  <a:srgbClr val="000000"/>
                </a:solidFill>
              </a:rPr>
              <a:t>DDR4</a:t>
            </a:r>
            <a:r>
              <a:rPr lang="en-US" altLang="en-US" sz="1100" dirty="0" smtClean="0">
                <a:solidFill>
                  <a:srgbClr val="000000"/>
                </a:solidFill>
              </a:rPr>
              <a:t>-1600 in performance mode and</a:t>
            </a:r>
          </a:p>
          <a:p>
            <a:pPr lvl="0" algn="ctr">
              <a:spcAft>
                <a:spcPts val="0"/>
              </a:spcAft>
            </a:pPr>
            <a:r>
              <a:rPr lang="en-US" altLang="en-US" sz="1100" dirty="0" smtClean="0">
                <a:solidFill>
                  <a:srgbClr val="000000"/>
                </a:solidFill>
              </a:rPr>
              <a:t>Up to </a:t>
            </a:r>
            <a:r>
              <a:rPr lang="hu-HU" altLang="en-US" sz="1100" dirty="0" smtClean="0">
                <a:solidFill>
                  <a:srgbClr val="000000"/>
                </a:solidFill>
              </a:rPr>
              <a:t>DDR</a:t>
            </a:r>
            <a:r>
              <a:rPr lang="en-US" altLang="en-US" sz="1100" dirty="0">
                <a:solidFill>
                  <a:srgbClr val="000000"/>
                </a:solidFill>
              </a:rPr>
              <a:t>4-1866 in lockstep </a:t>
            </a:r>
            <a:r>
              <a:rPr lang="en-US" altLang="en-US" sz="1100" dirty="0" smtClean="0">
                <a:solidFill>
                  <a:srgbClr val="000000"/>
                </a:solidFill>
              </a:rPr>
              <a:t>mode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72851752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sz="1600" dirty="0">
                <a:solidFill>
                  <a:srgbClr val="FFFFFF"/>
                </a:solidFill>
                <a:latin typeface="Verdana" pitchFamily="34" charset="0"/>
              </a:rPr>
              <a:t>2.3 Overview of the evolution of high-end server platforms </a:t>
            </a:r>
            <a:r>
              <a:rPr lang="en-US" altLang="en-US" sz="1600" dirty="0" smtClean="0">
                <a:solidFill>
                  <a:srgbClr val="FFFFFF"/>
                </a:solidFill>
                <a:latin typeface="Verdana" pitchFamily="34" charset="0"/>
              </a:rPr>
              <a:t>(11)</a:t>
            </a:r>
            <a:endParaRPr lang="en-US" sz="1600" dirty="0"/>
          </a:p>
        </p:txBody>
      </p:sp>
      <p:sp>
        <p:nvSpPr>
          <p:cNvPr id="4" name="TextBox 3"/>
          <p:cNvSpPr txBox="1"/>
          <p:nvPr/>
        </p:nvSpPr>
        <p:spPr>
          <a:xfrm>
            <a:off x="190500" y="510990"/>
            <a:ext cx="658225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chemeClr val="accent6"/>
                </a:solidFill>
              </a:rPr>
              <a:t>Benefits of connecting </a:t>
            </a:r>
            <a:r>
              <a:rPr lang="en-US" b="1" dirty="0" err="1" smtClean="0">
                <a:solidFill>
                  <a:schemeClr val="accent6"/>
                </a:solidFill>
              </a:rPr>
              <a:t>PCIe</a:t>
            </a:r>
            <a:r>
              <a:rPr lang="en-US" b="1" dirty="0" smtClean="0">
                <a:solidFill>
                  <a:schemeClr val="accent6"/>
                </a:solidFill>
              </a:rPr>
              <a:t> 3.0 lanes directly to the processors</a:t>
            </a:r>
            <a:endParaRPr lang="en-US" b="1" dirty="0">
              <a:solidFill>
                <a:schemeClr val="accent6"/>
              </a:solidFill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349624" y="820272"/>
            <a:ext cx="7389010" cy="6001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en-US" dirty="0" smtClean="0">
                <a:solidFill>
                  <a:srgbClr val="0070C0"/>
                </a:solidFill>
              </a:rPr>
              <a:t>Increasing the lane count from 36 to 4 x 32 = 128 lanes.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 smtClean="0">
                <a:solidFill>
                  <a:srgbClr val="0070C0"/>
                </a:solidFill>
              </a:rPr>
              <a:t>Reducing the bandwidth demand between the processor and the chipset</a:t>
            </a:r>
            <a:r>
              <a:rPr lang="en-US" dirty="0" smtClean="0"/>
              <a:t>.     </a:t>
            </a:r>
            <a:endParaRPr lang="en-US" dirty="0"/>
          </a:p>
        </p:txBody>
      </p:sp>
      <p:sp>
        <p:nvSpPr>
          <p:cNvPr id="6" name="TextBox 5"/>
          <p:cNvSpPr txBox="1"/>
          <p:nvPr/>
        </p:nvSpPr>
        <p:spPr>
          <a:xfrm>
            <a:off x="847166" y="1705536"/>
            <a:ext cx="7534435" cy="132343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 smtClean="0">
                <a:solidFill>
                  <a:srgbClr val="0070C0"/>
                </a:solidFill>
              </a:rPr>
              <a:t>to </a:t>
            </a:r>
            <a:r>
              <a:rPr lang="en-US" dirty="0">
                <a:solidFill>
                  <a:srgbClr val="0070C0"/>
                </a:solidFill>
              </a:rPr>
              <a:t>replace the high-bandwidth QPI link </a:t>
            </a:r>
            <a:r>
              <a:rPr lang="en-US" dirty="0"/>
              <a:t>between the processor and the chipset</a:t>
            </a:r>
          </a:p>
          <a:p>
            <a:pPr>
              <a:spcAft>
                <a:spcPts val="600"/>
              </a:spcAft>
            </a:pPr>
            <a:r>
              <a:rPr lang="en-US" dirty="0"/>
              <a:t>       </a:t>
            </a:r>
            <a:r>
              <a:rPr lang="en-US" dirty="0">
                <a:solidFill>
                  <a:srgbClr val="0070C0"/>
                </a:solidFill>
              </a:rPr>
              <a:t>by a low-bandwidth </a:t>
            </a:r>
            <a:r>
              <a:rPr lang="en-US" dirty="0" smtClean="0">
                <a:solidFill>
                  <a:srgbClr val="0070C0"/>
                </a:solidFill>
              </a:rPr>
              <a:t>link (</a:t>
            </a:r>
            <a:r>
              <a:rPr lang="en-US" dirty="0" err="1" smtClean="0">
                <a:solidFill>
                  <a:srgbClr val="0070C0"/>
                </a:solidFill>
              </a:rPr>
              <a:t>DMI2</a:t>
            </a:r>
            <a:r>
              <a:rPr lang="en-US" dirty="0" smtClean="0">
                <a:solidFill>
                  <a:srgbClr val="0070C0"/>
                </a:solidFill>
              </a:rPr>
              <a:t> link)</a:t>
            </a:r>
            <a:r>
              <a:rPr lang="en-US" dirty="0" smtClean="0"/>
              <a:t>, </a:t>
            </a:r>
            <a:r>
              <a:rPr lang="en-US" dirty="0"/>
              <a:t>comprising of 4 </a:t>
            </a:r>
            <a:r>
              <a:rPr lang="en-US" dirty="0" err="1"/>
              <a:t>PCIe</a:t>
            </a:r>
            <a:r>
              <a:rPr lang="en-US" dirty="0"/>
              <a:t> 2.0 </a:t>
            </a:r>
            <a:r>
              <a:rPr lang="en-US" dirty="0" smtClean="0"/>
              <a:t>lanes,</a:t>
            </a:r>
          </a:p>
          <a:p>
            <a:pPr marL="285750" indent="-285750"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en-US" dirty="0" smtClean="0">
                <a:solidFill>
                  <a:srgbClr val="0070C0"/>
                </a:solidFill>
              </a:rPr>
              <a:t>to reduce the number of QPI links from 4 to 3 per processor </a:t>
            </a:r>
            <a:r>
              <a:rPr lang="en-US" dirty="0" smtClean="0"/>
              <a:t>and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 smtClean="0">
                <a:solidFill>
                  <a:srgbClr val="0070C0"/>
                </a:solidFill>
              </a:rPr>
              <a:t>to integrate both chipset parts into a single </a:t>
            </a:r>
            <a:r>
              <a:rPr lang="en-US" dirty="0" err="1" smtClean="0">
                <a:solidFill>
                  <a:srgbClr val="0070C0"/>
                </a:solidFill>
              </a:rPr>
              <a:t>PCH</a:t>
            </a:r>
            <a:r>
              <a:rPr lang="en-US" dirty="0" smtClean="0">
                <a:solidFill>
                  <a:srgbClr val="0070C0"/>
                </a:solidFill>
              </a:rPr>
              <a:t> </a:t>
            </a:r>
            <a:r>
              <a:rPr lang="en-US" dirty="0" smtClean="0"/>
              <a:t>(Peripheral Control Hub).</a:t>
            </a:r>
            <a:endParaRPr lang="en-US" dirty="0"/>
          </a:p>
          <a:p>
            <a:endParaRPr lang="en-US" dirty="0"/>
          </a:p>
        </p:txBody>
      </p:sp>
      <p:sp>
        <p:nvSpPr>
          <p:cNvPr id="7" name="TextBox 6"/>
          <p:cNvSpPr txBox="1"/>
          <p:nvPr/>
        </p:nvSpPr>
        <p:spPr>
          <a:xfrm>
            <a:off x="690283" y="1423149"/>
            <a:ext cx="117051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/>
              <a:t>This allows</a:t>
            </a:r>
            <a:endParaRPr lang="en-US" dirty="0"/>
          </a:p>
        </p:txBody>
      </p:sp>
      <p:sp>
        <p:nvSpPr>
          <p:cNvPr id="8" name="TextBox 7"/>
          <p:cNvSpPr txBox="1"/>
          <p:nvPr/>
        </p:nvSpPr>
        <p:spPr>
          <a:xfrm>
            <a:off x="8814338" y="6534345"/>
            <a:ext cx="34817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>
                <a:solidFill>
                  <a:srgbClr val="FF0000"/>
                </a:solidFill>
                <a:latin typeface="+mj-lt"/>
              </a:rPr>
              <a:t>*</a:t>
            </a:r>
          </a:p>
        </p:txBody>
      </p:sp>
    </p:spTree>
    <p:extLst>
      <p:ext uri="{BB962C8B-B14F-4D97-AF65-F5344CB8AC3E}">
        <p14:creationId xmlns:p14="http://schemas.microsoft.com/office/powerpoint/2010/main" val="263540289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7" grpId="0"/>
    </p:bldLst>
  </p:timing>
</p:sld>
</file>

<file path=ppt/slides/slide1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sz="1600" dirty="0">
                <a:solidFill>
                  <a:srgbClr val="FFFFFF"/>
                </a:solidFill>
                <a:latin typeface="Verdana" pitchFamily="34" charset="0"/>
              </a:rPr>
              <a:t>2.3 Overview of the evolution of </a:t>
            </a:r>
            <a:r>
              <a:rPr lang="en-US" altLang="en-US" sz="1600" dirty="0" smtClean="0">
                <a:solidFill>
                  <a:srgbClr val="FFFFFF"/>
                </a:solidFill>
                <a:latin typeface="Verdana" pitchFamily="34" charset="0"/>
              </a:rPr>
              <a:t>high-end </a:t>
            </a:r>
            <a:r>
              <a:rPr lang="en-US" altLang="en-US" sz="1600" dirty="0">
                <a:solidFill>
                  <a:srgbClr val="FFFFFF"/>
                </a:solidFill>
                <a:latin typeface="Verdana" pitchFamily="34" charset="0"/>
              </a:rPr>
              <a:t>server platforms </a:t>
            </a:r>
            <a:r>
              <a:rPr lang="en-US" altLang="en-US" sz="1600" dirty="0" smtClean="0">
                <a:solidFill>
                  <a:srgbClr val="FFFFFF"/>
                </a:solidFill>
                <a:latin typeface="Verdana" pitchFamily="34" charset="0"/>
              </a:rPr>
              <a:t>(12)</a:t>
            </a:r>
            <a:endParaRPr lang="en-US" sz="1600" dirty="0"/>
          </a:p>
        </p:txBody>
      </p:sp>
      <p:sp>
        <p:nvSpPr>
          <p:cNvPr id="199" name="Text Box 177"/>
          <p:cNvSpPr txBox="1">
            <a:spLocks noChangeArrowheads="1"/>
          </p:cNvSpPr>
          <p:nvPr/>
        </p:nvSpPr>
        <p:spPr bwMode="auto">
          <a:xfrm>
            <a:off x="84138" y="528115"/>
            <a:ext cx="9161462" cy="48013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lnSpc>
                <a:spcPct val="90000"/>
              </a:lnSpc>
              <a:spcBef>
                <a:spcPct val="0"/>
              </a:spcBef>
              <a:buFontTx/>
              <a:buNone/>
            </a:pPr>
            <a:r>
              <a:rPr lang="en-US" altLang="en-US" sz="1400" b="1" dirty="0" smtClean="0">
                <a:solidFill>
                  <a:schemeClr val="accent2"/>
                </a:solidFill>
                <a:latin typeface="Verdana" pitchFamily="34" charset="0"/>
              </a:rPr>
              <a:t>e) Evolution to the up to 28-core </a:t>
            </a:r>
            <a:r>
              <a:rPr lang="en-US" altLang="en-US" sz="1400" b="1" dirty="0" err="1" smtClean="0">
                <a:solidFill>
                  <a:schemeClr val="accent2"/>
                </a:solidFill>
                <a:latin typeface="Verdana" pitchFamily="34" charset="0"/>
              </a:rPr>
              <a:t>Purley</a:t>
            </a:r>
            <a:r>
              <a:rPr lang="en-US" altLang="en-US" sz="1400" b="1" dirty="0" smtClean="0">
                <a:solidFill>
                  <a:schemeClr val="accent2"/>
                </a:solidFill>
                <a:latin typeface="Verdana" pitchFamily="34" charset="0"/>
              </a:rPr>
              <a:t> high-end 2S/4S/</a:t>
            </a:r>
            <a:r>
              <a:rPr lang="en-US" altLang="en-US" sz="1400" b="1" dirty="0" err="1" smtClean="0">
                <a:solidFill>
                  <a:schemeClr val="accent2"/>
                </a:solidFill>
                <a:latin typeface="Verdana" pitchFamily="34" charset="0"/>
              </a:rPr>
              <a:t>8S</a:t>
            </a:r>
            <a:r>
              <a:rPr lang="en-US" altLang="en-US" sz="1400" b="1" dirty="0" smtClean="0">
                <a:solidFill>
                  <a:schemeClr val="accent2"/>
                </a:solidFill>
                <a:latin typeface="Verdana" pitchFamily="34" charset="0"/>
              </a:rPr>
              <a:t>  server platform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FontTx/>
              <a:buNone/>
            </a:pPr>
            <a:r>
              <a:rPr lang="en-US" altLang="en-US" sz="1400" b="1" dirty="0" smtClean="0">
                <a:solidFill>
                  <a:schemeClr val="accent2"/>
                </a:solidFill>
                <a:latin typeface="Verdana" pitchFamily="34" charset="0"/>
              </a:rPr>
              <a:t>      targeting the </a:t>
            </a:r>
            <a:r>
              <a:rPr lang="en-US" altLang="en-US" sz="1400" b="1" dirty="0" err="1" smtClean="0">
                <a:solidFill>
                  <a:schemeClr val="accent2"/>
                </a:solidFill>
                <a:latin typeface="Verdana" pitchFamily="34" charset="0"/>
              </a:rPr>
              <a:t>Skylake</a:t>
            </a:r>
            <a:r>
              <a:rPr lang="en-US" altLang="en-US" sz="1400" b="1" dirty="0" smtClean="0">
                <a:solidFill>
                  <a:schemeClr val="accent2"/>
                </a:solidFill>
                <a:latin typeface="Verdana" pitchFamily="34" charset="0"/>
              </a:rPr>
              <a:t>-SP processors) -1</a:t>
            </a:r>
            <a:endParaRPr lang="en-US" altLang="en-US" sz="1400" dirty="0">
              <a:latin typeface="Verdana" pitchFamily="34" charset="0"/>
            </a:endParaRPr>
          </a:p>
        </p:txBody>
      </p:sp>
      <p:sp>
        <p:nvSpPr>
          <p:cNvPr id="20" name="TextBox 19"/>
          <p:cNvSpPr txBox="1"/>
          <p:nvPr/>
        </p:nvSpPr>
        <p:spPr>
          <a:xfrm>
            <a:off x="190500" y="1075766"/>
            <a:ext cx="8811451" cy="103105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>
                <a:solidFill>
                  <a:srgbClr val="FF0000"/>
                </a:solidFill>
              </a:rPr>
              <a:t>Aim: Reducing power consumption and simplifying system implementation </a:t>
            </a:r>
            <a:r>
              <a:rPr lang="en-US" dirty="0" smtClean="0">
                <a:solidFill>
                  <a:srgbClr val="0070C0"/>
                </a:solidFill>
              </a:rPr>
              <a:t>by eliminating </a:t>
            </a:r>
          </a:p>
          <a:p>
            <a:r>
              <a:rPr lang="en-US" dirty="0">
                <a:solidFill>
                  <a:srgbClr val="0070C0"/>
                </a:solidFill>
              </a:rPr>
              <a:t> </a:t>
            </a:r>
            <a:r>
              <a:rPr lang="en-US" dirty="0" smtClean="0">
                <a:solidFill>
                  <a:srgbClr val="0070C0"/>
                </a:solidFill>
              </a:rPr>
              <a:t>         interface conversions and related memory buffers by connecting </a:t>
            </a:r>
            <a:r>
              <a:rPr lang="en-US" dirty="0" err="1" smtClean="0">
                <a:solidFill>
                  <a:srgbClr val="0070C0"/>
                </a:solidFill>
              </a:rPr>
              <a:t>DDR4</a:t>
            </a:r>
            <a:r>
              <a:rPr lang="en-US" dirty="0" smtClean="0">
                <a:solidFill>
                  <a:srgbClr val="0070C0"/>
                </a:solidFill>
              </a:rPr>
              <a:t> memory directly </a:t>
            </a:r>
          </a:p>
          <a:p>
            <a:pPr>
              <a:spcAft>
                <a:spcPts val="600"/>
              </a:spcAft>
            </a:pPr>
            <a:r>
              <a:rPr lang="en-US" dirty="0">
                <a:solidFill>
                  <a:srgbClr val="0070C0"/>
                </a:solidFill>
              </a:rPr>
              <a:t> </a:t>
            </a:r>
            <a:r>
              <a:rPr lang="en-US" dirty="0" smtClean="0">
                <a:solidFill>
                  <a:srgbClr val="0070C0"/>
                </a:solidFill>
              </a:rPr>
              <a:t>         to the processors.</a:t>
            </a:r>
          </a:p>
          <a:p>
            <a:r>
              <a:rPr lang="en-US" dirty="0" smtClean="0"/>
              <a:t>        This requires a </a:t>
            </a:r>
            <a:r>
              <a:rPr lang="en-US" dirty="0" smtClean="0">
                <a:solidFill>
                  <a:srgbClr val="0070C0"/>
                </a:solidFill>
              </a:rPr>
              <a:t>large socket </a:t>
            </a:r>
            <a:r>
              <a:rPr lang="en-US" dirty="0" smtClean="0"/>
              <a:t>(</a:t>
            </a:r>
            <a:r>
              <a:rPr lang="en-US" dirty="0" err="1" smtClean="0"/>
              <a:t>76x56</a:t>
            </a:r>
            <a:r>
              <a:rPr lang="en-US" dirty="0" smtClean="0"/>
              <a:t> mm) with a </a:t>
            </a:r>
            <a:r>
              <a:rPr lang="en-US" dirty="0" smtClean="0">
                <a:solidFill>
                  <a:srgbClr val="0070C0"/>
                </a:solidFill>
              </a:rPr>
              <a:t>high number of contacts </a:t>
            </a:r>
            <a:r>
              <a:rPr lang="en-US" dirty="0" smtClean="0"/>
              <a:t>(3647).</a:t>
            </a:r>
            <a:endParaRPr lang="en-US" dirty="0"/>
          </a:p>
        </p:txBody>
      </p:sp>
      <p:sp>
        <p:nvSpPr>
          <p:cNvPr id="205" name="TextBox 204"/>
          <p:cNvSpPr txBox="1"/>
          <p:nvPr/>
        </p:nvSpPr>
        <p:spPr>
          <a:xfrm>
            <a:off x="8814338" y="6534345"/>
            <a:ext cx="34817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>
                <a:solidFill>
                  <a:srgbClr val="FF0000"/>
                </a:solidFill>
                <a:latin typeface="+mj-lt"/>
              </a:rPr>
              <a:t>*</a:t>
            </a:r>
          </a:p>
        </p:txBody>
      </p:sp>
    </p:spTree>
    <p:extLst>
      <p:ext uri="{BB962C8B-B14F-4D97-AF65-F5344CB8AC3E}">
        <p14:creationId xmlns:p14="http://schemas.microsoft.com/office/powerpoint/2010/main" val="298803326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2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2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2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2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sz="1600" dirty="0">
                <a:solidFill>
                  <a:srgbClr val="FFFFFF"/>
                </a:solidFill>
                <a:latin typeface="Verdana" pitchFamily="34" charset="0"/>
              </a:rPr>
              <a:t>2.3 Overview of the evolution of </a:t>
            </a:r>
            <a:r>
              <a:rPr lang="en-US" altLang="en-US" sz="1600" dirty="0" smtClean="0">
                <a:solidFill>
                  <a:srgbClr val="FFFFFF"/>
                </a:solidFill>
                <a:latin typeface="Verdana" pitchFamily="34" charset="0"/>
              </a:rPr>
              <a:t>high-end </a:t>
            </a:r>
            <a:r>
              <a:rPr lang="en-US" altLang="en-US" sz="1600" dirty="0">
                <a:solidFill>
                  <a:srgbClr val="FFFFFF"/>
                </a:solidFill>
                <a:latin typeface="Verdana" pitchFamily="34" charset="0"/>
              </a:rPr>
              <a:t>server platforms </a:t>
            </a:r>
            <a:r>
              <a:rPr lang="en-US" altLang="en-US" sz="1600" dirty="0" smtClean="0">
                <a:solidFill>
                  <a:srgbClr val="FFFFFF"/>
                </a:solidFill>
                <a:latin typeface="Verdana" pitchFamily="34" charset="0"/>
              </a:rPr>
              <a:t>(13)</a:t>
            </a:r>
            <a:endParaRPr lang="en-US" sz="1600" dirty="0"/>
          </a:p>
        </p:txBody>
      </p:sp>
      <p:grpSp>
        <p:nvGrpSpPr>
          <p:cNvPr id="193" name="Group 192"/>
          <p:cNvGrpSpPr/>
          <p:nvPr/>
        </p:nvGrpSpPr>
        <p:grpSpPr>
          <a:xfrm>
            <a:off x="1728353" y="1590239"/>
            <a:ext cx="5481245" cy="3443978"/>
            <a:chOff x="1728353" y="1590239"/>
            <a:chExt cx="5481245" cy="3443978"/>
          </a:xfrm>
        </p:grpSpPr>
        <p:sp>
          <p:nvSpPr>
            <p:cNvPr id="3" name="Téglalap 53"/>
            <p:cNvSpPr>
              <a:spLocks noChangeArrowheads="1"/>
            </p:cNvSpPr>
            <p:nvPr/>
          </p:nvSpPr>
          <p:spPr bwMode="auto">
            <a:xfrm>
              <a:off x="2729287" y="4457954"/>
              <a:ext cx="1473061" cy="576263"/>
            </a:xfrm>
            <a:prstGeom prst="rect">
              <a:avLst/>
            </a:prstGeom>
            <a:solidFill>
              <a:srgbClr val="3366FF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1100" dirty="0" smtClean="0">
                <a:solidFill>
                  <a:schemeClr val="bg1"/>
                </a:solidFill>
                <a:latin typeface="Verdana" pitchFamily="34" charset="0"/>
              </a:endParaRPr>
            </a:p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100" dirty="0" smtClean="0">
                  <a:solidFill>
                    <a:schemeClr val="bg1"/>
                  </a:solidFill>
                  <a:latin typeface="Verdana" pitchFamily="34" charset="0"/>
                </a:rPr>
                <a:t> </a:t>
              </a:r>
              <a:r>
                <a:rPr lang="en-US" altLang="en-US" sz="1100" dirty="0" err="1" smtClean="0">
                  <a:solidFill>
                    <a:schemeClr val="bg1"/>
                  </a:solidFill>
                  <a:latin typeface="Verdana" pitchFamily="34" charset="0"/>
                </a:rPr>
                <a:t>C621</a:t>
              </a:r>
              <a:r>
                <a:rPr lang="en-US" altLang="en-US" sz="1100" dirty="0" smtClean="0">
                  <a:solidFill>
                    <a:schemeClr val="bg1"/>
                  </a:solidFill>
                  <a:latin typeface="Verdana" pitchFamily="34" charset="0"/>
                </a:rPr>
                <a:t>? </a:t>
              </a:r>
              <a:r>
                <a:rPr lang="en-US" altLang="en-US" sz="1100" dirty="0" err="1" smtClean="0">
                  <a:solidFill>
                    <a:schemeClr val="bg1"/>
                  </a:solidFill>
                  <a:latin typeface="Verdana" pitchFamily="34" charset="0"/>
                </a:rPr>
                <a:t>PCH</a:t>
              </a:r>
              <a:endParaRPr lang="en-US" altLang="en-US" sz="1100" dirty="0" smtClean="0">
                <a:solidFill>
                  <a:schemeClr val="bg1"/>
                </a:solidFill>
                <a:latin typeface="Verdana" pitchFamily="34" charset="0"/>
              </a:endParaRPr>
            </a:p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100" dirty="0" smtClean="0">
                  <a:solidFill>
                    <a:schemeClr val="bg1"/>
                  </a:solidFill>
                  <a:latin typeface="Verdana" pitchFamily="34" charset="0"/>
                </a:rPr>
                <a:t>(Lewisburg)</a:t>
              </a:r>
            </a:p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100" dirty="0" smtClean="0">
                  <a:solidFill>
                    <a:schemeClr val="bg1"/>
                  </a:solidFill>
                  <a:latin typeface="Verdana" pitchFamily="34" charset="0"/>
                </a:rPr>
                <a:t> </a:t>
              </a:r>
              <a:endParaRPr lang="hu-HU" altLang="en-US" sz="1100" dirty="0">
                <a:solidFill>
                  <a:schemeClr val="bg1"/>
                </a:solidFill>
                <a:latin typeface="Verdana" pitchFamily="34" charset="0"/>
              </a:endParaRPr>
            </a:p>
          </p:txBody>
        </p:sp>
        <p:cxnSp>
          <p:nvCxnSpPr>
            <p:cNvPr id="4" name="Egyenes összekötő 108"/>
            <p:cNvCxnSpPr/>
            <p:nvPr/>
          </p:nvCxnSpPr>
          <p:spPr>
            <a:xfrm flipH="1" flipV="1">
              <a:off x="4207361" y="2390367"/>
              <a:ext cx="589409" cy="926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" name="Egyenes összekötő 112"/>
            <p:cNvCxnSpPr/>
            <p:nvPr/>
          </p:nvCxnSpPr>
          <p:spPr>
            <a:xfrm rot="10800000">
              <a:off x="4229957" y="3564192"/>
              <a:ext cx="589550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" name="Egyenes összekötő 113"/>
            <p:cNvCxnSpPr/>
            <p:nvPr/>
          </p:nvCxnSpPr>
          <p:spPr>
            <a:xfrm flipH="1" flipV="1">
              <a:off x="4229957" y="2678367"/>
              <a:ext cx="503470" cy="604837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" name="Egyenes összekötő 115"/>
            <p:cNvCxnSpPr/>
            <p:nvPr/>
          </p:nvCxnSpPr>
          <p:spPr>
            <a:xfrm flipH="1">
              <a:off x="4229957" y="2713292"/>
              <a:ext cx="503470" cy="587375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" name="Egyenes összekötő 118"/>
            <p:cNvCxnSpPr>
              <a:cxnSpLocks noChangeShapeType="1"/>
            </p:cNvCxnSpPr>
            <p:nvPr/>
          </p:nvCxnSpPr>
          <p:spPr bwMode="auto">
            <a:xfrm flipH="1" flipV="1">
              <a:off x="3470761" y="2678367"/>
              <a:ext cx="743" cy="584464"/>
            </a:xfrm>
            <a:prstGeom prst="line">
              <a:avLst/>
            </a:prstGeom>
            <a:noFill/>
            <a:ln w="9525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" name="Egyenes összekötő 119"/>
            <p:cNvCxnSpPr>
              <a:cxnSpLocks noChangeShapeType="1"/>
            </p:cNvCxnSpPr>
            <p:nvPr/>
          </p:nvCxnSpPr>
          <p:spPr bwMode="auto">
            <a:xfrm flipV="1">
              <a:off x="5556849" y="2691067"/>
              <a:ext cx="0" cy="584200"/>
            </a:xfrm>
            <a:prstGeom prst="line">
              <a:avLst/>
            </a:prstGeom>
            <a:noFill/>
            <a:ln w="9525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0" name="Egyenes összekötő 121"/>
            <p:cNvCxnSpPr/>
            <p:nvPr/>
          </p:nvCxnSpPr>
          <p:spPr>
            <a:xfrm rot="5400000" flipH="1" flipV="1">
              <a:off x="3142764" y="4195629"/>
              <a:ext cx="612000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" name="Szövegdoboz 70"/>
            <p:cNvSpPr txBox="1">
              <a:spLocks noChangeArrowheads="1"/>
            </p:cNvSpPr>
            <p:nvPr/>
          </p:nvSpPr>
          <p:spPr bwMode="auto">
            <a:xfrm>
              <a:off x="4273912" y="2005267"/>
              <a:ext cx="410689" cy="37446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lnSpc>
                  <a:spcPts val="1100"/>
                </a:lnSpc>
                <a:spcBef>
                  <a:spcPct val="0"/>
                </a:spcBef>
                <a:buFontTx/>
                <a:buNone/>
              </a:pPr>
              <a:r>
                <a:rPr lang="en-US" altLang="en-US" sz="1000" dirty="0" smtClean="0">
                  <a:latin typeface="Verdana" pitchFamily="34" charset="0"/>
                </a:rPr>
                <a:t>U</a:t>
              </a:r>
              <a:r>
                <a:rPr lang="hu-HU" altLang="en-US" sz="1000" dirty="0" smtClean="0">
                  <a:latin typeface="Verdana" pitchFamily="34" charset="0"/>
                </a:rPr>
                <a:t>PI</a:t>
              </a:r>
              <a:endParaRPr lang="en-US" altLang="en-US" sz="1000" dirty="0" smtClean="0">
                <a:latin typeface="Verdana" pitchFamily="34" charset="0"/>
              </a:endParaRPr>
            </a:p>
            <a:p>
              <a:pPr algn="ctr" eaLnBrk="1" hangingPunct="1">
                <a:lnSpc>
                  <a:spcPts val="1100"/>
                </a:lnSpc>
                <a:spcBef>
                  <a:spcPct val="0"/>
                </a:spcBef>
                <a:buFontTx/>
                <a:buNone/>
              </a:pPr>
              <a:endParaRPr lang="hu-HU" altLang="en-US" sz="1000" dirty="0">
                <a:latin typeface="Verdana" pitchFamily="34" charset="0"/>
              </a:endParaRPr>
            </a:p>
          </p:txBody>
        </p:sp>
        <p:sp>
          <p:nvSpPr>
            <p:cNvPr id="12" name="Szövegdoboz 70"/>
            <p:cNvSpPr txBox="1">
              <a:spLocks noChangeArrowheads="1"/>
            </p:cNvSpPr>
            <p:nvPr/>
          </p:nvSpPr>
          <p:spPr bwMode="auto">
            <a:xfrm>
              <a:off x="4260920" y="3589592"/>
              <a:ext cx="410689" cy="2333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lnSpc>
                  <a:spcPts val="1100"/>
                </a:lnSpc>
                <a:spcBef>
                  <a:spcPct val="0"/>
                </a:spcBef>
                <a:buFontTx/>
                <a:buNone/>
              </a:pPr>
              <a:r>
                <a:rPr lang="en-US" altLang="en-US" sz="1000" dirty="0" smtClean="0">
                  <a:latin typeface="Verdana" pitchFamily="34" charset="0"/>
                </a:rPr>
                <a:t>U</a:t>
              </a:r>
              <a:r>
                <a:rPr lang="hu-HU" altLang="en-US" sz="1000" dirty="0" smtClean="0">
                  <a:latin typeface="Verdana" pitchFamily="34" charset="0"/>
                </a:rPr>
                <a:t>PI</a:t>
              </a:r>
              <a:endParaRPr lang="hu-HU" altLang="en-US" sz="1000" dirty="0">
                <a:latin typeface="Verdana" pitchFamily="34" charset="0"/>
              </a:endParaRPr>
            </a:p>
          </p:txBody>
        </p:sp>
        <p:sp>
          <p:nvSpPr>
            <p:cNvPr id="13" name="Szövegdoboz 70"/>
            <p:cNvSpPr txBox="1">
              <a:spLocks noChangeArrowheads="1"/>
            </p:cNvSpPr>
            <p:nvPr/>
          </p:nvSpPr>
          <p:spPr bwMode="auto">
            <a:xfrm>
              <a:off x="5575606" y="2856167"/>
              <a:ext cx="410689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 dirty="0" smtClean="0">
                  <a:latin typeface="Verdana" pitchFamily="34" charset="0"/>
                </a:rPr>
                <a:t>U</a:t>
              </a:r>
              <a:r>
                <a:rPr lang="hu-HU" altLang="en-US" sz="1000" dirty="0" smtClean="0">
                  <a:latin typeface="Verdana" pitchFamily="34" charset="0"/>
                </a:rPr>
                <a:t>PI</a:t>
              </a:r>
              <a:endParaRPr lang="hu-HU" altLang="en-US" sz="1000" dirty="0">
                <a:latin typeface="Verdana" pitchFamily="34" charset="0"/>
              </a:endParaRPr>
            </a:p>
          </p:txBody>
        </p:sp>
        <p:sp>
          <p:nvSpPr>
            <p:cNvPr id="14" name="Szövegdoboz 70"/>
            <p:cNvSpPr txBox="1">
              <a:spLocks noChangeArrowheads="1"/>
            </p:cNvSpPr>
            <p:nvPr/>
          </p:nvSpPr>
          <p:spPr bwMode="auto">
            <a:xfrm>
              <a:off x="3037904" y="2852992"/>
              <a:ext cx="410689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 dirty="0" smtClean="0">
                  <a:latin typeface="Verdana" pitchFamily="34" charset="0"/>
                </a:rPr>
                <a:t>U</a:t>
              </a:r>
              <a:r>
                <a:rPr lang="hu-HU" altLang="en-US" sz="1000" dirty="0" smtClean="0">
                  <a:latin typeface="Verdana" pitchFamily="34" charset="0"/>
                </a:rPr>
                <a:t>PI</a:t>
              </a:r>
              <a:endParaRPr lang="hu-HU" altLang="en-US" sz="1000" dirty="0">
                <a:latin typeface="Verdana" pitchFamily="34" charset="0"/>
              </a:endParaRPr>
            </a:p>
          </p:txBody>
        </p:sp>
        <p:sp>
          <p:nvSpPr>
            <p:cNvPr id="15" name="Szövegdoboz 70"/>
            <p:cNvSpPr txBox="1">
              <a:spLocks noChangeArrowheads="1"/>
            </p:cNvSpPr>
            <p:nvPr/>
          </p:nvSpPr>
          <p:spPr bwMode="auto">
            <a:xfrm>
              <a:off x="3958839" y="2857754"/>
              <a:ext cx="410689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 dirty="0" smtClean="0">
                  <a:latin typeface="Verdana" pitchFamily="34" charset="0"/>
                </a:rPr>
                <a:t>U</a:t>
              </a:r>
              <a:r>
                <a:rPr lang="hu-HU" altLang="en-US" sz="1000" dirty="0" smtClean="0">
                  <a:latin typeface="Verdana" pitchFamily="34" charset="0"/>
                </a:rPr>
                <a:t>PI</a:t>
              </a:r>
              <a:endParaRPr lang="hu-HU" altLang="en-US" sz="1000" dirty="0">
                <a:latin typeface="Verdana" pitchFamily="34" charset="0"/>
              </a:endParaRPr>
            </a:p>
          </p:txBody>
        </p:sp>
        <p:sp>
          <p:nvSpPr>
            <p:cNvPr id="16" name="Szövegdoboz 70"/>
            <p:cNvSpPr txBox="1">
              <a:spLocks noChangeArrowheads="1"/>
            </p:cNvSpPr>
            <p:nvPr/>
          </p:nvSpPr>
          <p:spPr bwMode="auto">
            <a:xfrm>
              <a:off x="4701349" y="2857754"/>
              <a:ext cx="455573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 dirty="0" smtClean="0">
                  <a:latin typeface="Verdana" pitchFamily="34" charset="0"/>
                </a:rPr>
                <a:t>UPI </a:t>
              </a:r>
              <a:endParaRPr lang="hu-HU" altLang="en-US" sz="1000" dirty="0">
                <a:latin typeface="Verdana" pitchFamily="34" charset="0"/>
              </a:endParaRPr>
            </a:p>
          </p:txBody>
        </p:sp>
        <p:sp>
          <p:nvSpPr>
            <p:cNvPr id="17" name="Szövegdoboz 70"/>
            <p:cNvSpPr txBox="1">
              <a:spLocks noChangeArrowheads="1"/>
            </p:cNvSpPr>
            <p:nvPr/>
          </p:nvSpPr>
          <p:spPr bwMode="auto">
            <a:xfrm>
              <a:off x="3429805" y="3965829"/>
              <a:ext cx="721671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 dirty="0" err="1" smtClean="0">
                  <a:latin typeface="Verdana" pitchFamily="34" charset="0"/>
                </a:rPr>
                <a:t>DMI3</a:t>
              </a:r>
              <a:endParaRPr lang="en-US" altLang="en-US" sz="1000" dirty="0" smtClean="0">
                <a:latin typeface="Verdana" pitchFamily="34" charset="0"/>
              </a:endParaRPr>
            </a:p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 dirty="0" err="1" smtClean="0">
                  <a:latin typeface="Verdana" pitchFamily="34" charset="0"/>
                </a:rPr>
                <a:t>4xPCIe3</a:t>
              </a:r>
              <a:endParaRPr lang="hu-HU" altLang="en-US" sz="1000" dirty="0">
                <a:latin typeface="Verdana" pitchFamily="34" charset="0"/>
              </a:endParaRPr>
            </a:p>
          </p:txBody>
        </p:sp>
        <p:sp>
          <p:nvSpPr>
            <p:cNvPr id="18" name="Rectangle 178"/>
            <p:cNvSpPr>
              <a:spLocks noChangeArrowheads="1"/>
            </p:cNvSpPr>
            <p:nvPr/>
          </p:nvSpPr>
          <p:spPr bwMode="auto">
            <a:xfrm>
              <a:off x="3961981" y="4786567"/>
              <a:ext cx="224126" cy="227012"/>
            </a:xfrm>
            <a:prstGeom prst="rect">
              <a:avLst/>
            </a:prstGeom>
            <a:noFill/>
            <a:ln w="19050" algn="ctr">
              <a:solidFill>
                <a:srgbClr val="0000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100">
                  <a:solidFill>
                    <a:schemeClr val="bg1"/>
                  </a:solidFill>
                  <a:latin typeface="Verdana" pitchFamily="34" charset="0"/>
                </a:rPr>
                <a:t>ME</a:t>
              </a:r>
            </a:p>
          </p:txBody>
        </p:sp>
        <p:sp>
          <p:nvSpPr>
            <p:cNvPr id="23" name="TextBox 22"/>
            <p:cNvSpPr txBox="1"/>
            <p:nvPr/>
          </p:nvSpPr>
          <p:spPr>
            <a:xfrm>
              <a:off x="3070233" y="1590239"/>
              <a:ext cx="80882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dirty="0" err="1" smtClean="0"/>
                <a:t>PCIe</a:t>
              </a:r>
              <a:r>
                <a:rPr lang="en-US" sz="1100" dirty="0" smtClean="0"/>
                <a:t> 3.0</a:t>
              </a:r>
              <a:endParaRPr lang="en-US" sz="1100" dirty="0"/>
            </a:p>
          </p:txBody>
        </p:sp>
        <p:sp>
          <p:nvSpPr>
            <p:cNvPr id="24" name="TextBox 23"/>
            <p:cNvSpPr txBox="1"/>
            <p:nvPr/>
          </p:nvSpPr>
          <p:spPr>
            <a:xfrm>
              <a:off x="3109565" y="1849164"/>
              <a:ext cx="364202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dirty="0" smtClean="0"/>
                <a:t>40</a:t>
              </a:r>
              <a:endParaRPr lang="en-US" sz="1100" dirty="0"/>
            </a:p>
          </p:txBody>
        </p:sp>
        <p:sp>
          <p:nvSpPr>
            <p:cNvPr id="25" name="Up-Down Arrow 24"/>
            <p:cNvSpPr/>
            <p:nvPr/>
          </p:nvSpPr>
          <p:spPr bwMode="auto">
            <a:xfrm>
              <a:off x="3406292" y="1853977"/>
              <a:ext cx="127492" cy="252000"/>
            </a:xfrm>
            <a:prstGeom prst="upDownArrow">
              <a:avLst/>
            </a:prstGeom>
            <a:solidFill>
              <a:srgbClr val="FF0000"/>
            </a:solidFill>
            <a:ln w="1587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4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Verdana" pitchFamily="34" charset="0"/>
                <a:cs typeface="Times New Roman" pitchFamily="18" charset="0"/>
              </a:endParaRPr>
            </a:p>
          </p:txBody>
        </p:sp>
        <p:sp>
          <p:nvSpPr>
            <p:cNvPr id="26" name="TextBox 25"/>
            <p:cNvSpPr txBox="1"/>
            <p:nvPr/>
          </p:nvSpPr>
          <p:spPr>
            <a:xfrm>
              <a:off x="5266019" y="1602939"/>
              <a:ext cx="80882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dirty="0" err="1" smtClean="0"/>
                <a:t>PCIe</a:t>
              </a:r>
              <a:r>
                <a:rPr lang="en-US" sz="1100" dirty="0" smtClean="0"/>
                <a:t> 3.0</a:t>
              </a:r>
              <a:endParaRPr lang="en-US" sz="1100" dirty="0"/>
            </a:p>
          </p:txBody>
        </p:sp>
        <p:sp>
          <p:nvSpPr>
            <p:cNvPr id="27" name="TextBox 26"/>
            <p:cNvSpPr txBox="1"/>
            <p:nvPr/>
          </p:nvSpPr>
          <p:spPr>
            <a:xfrm>
              <a:off x="5305351" y="1861864"/>
              <a:ext cx="364202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dirty="0" smtClean="0"/>
                <a:t>40</a:t>
              </a:r>
              <a:endParaRPr lang="en-US" sz="1100" dirty="0"/>
            </a:p>
          </p:txBody>
        </p:sp>
        <p:sp>
          <p:nvSpPr>
            <p:cNvPr id="28" name="Up-Down Arrow 27"/>
            <p:cNvSpPr/>
            <p:nvPr/>
          </p:nvSpPr>
          <p:spPr bwMode="auto">
            <a:xfrm>
              <a:off x="5602078" y="1866677"/>
              <a:ext cx="127492" cy="252000"/>
            </a:xfrm>
            <a:prstGeom prst="upDownArrow">
              <a:avLst/>
            </a:prstGeom>
            <a:solidFill>
              <a:srgbClr val="FF0000"/>
            </a:solidFill>
            <a:ln w="1587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4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Verdana" pitchFamily="34" charset="0"/>
                <a:cs typeface="Times New Roman" pitchFamily="18" charset="0"/>
              </a:endParaRPr>
            </a:p>
          </p:txBody>
        </p:sp>
        <p:sp>
          <p:nvSpPr>
            <p:cNvPr id="29" name="TextBox 28"/>
            <p:cNvSpPr txBox="1"/>
            <p:nvPr/>
          </p:nvSpPr>
          <p:spPr>
            <a:xfrm>
              <a:off x="5149084" y="4130239"/>
              <a:ext cx="80882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dirty="0" err="1" smtClean="0"/>
                <a:t>PCIe</a:t>
              </a:r>
              <a:r>
                <a:rPr lang="en-US" sz="1100" dirty="0" smtClean="0"/>
                <a:t> 3.0</a:t>
              </a:r>
              <a:endParaRPr lang="en-US" sz="1100" dirty="0"/>
            </a:p>
          </p:txBody>
        </p:sp>
        <p:sp>
          <p:nvSpPr>
            <p:cNvPr id="30" name="TextBox 29"/>
            <p:cNvSpPr txBox="1"/>
            <p:nvPr/>
          </p:nvSpPr>
          <p:spPr>
            <a:xfrm>
              <a:off x="5152341" y="3875188"/>
              <a:ext cx="364202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dirty="0" smtClean="0"/>
                <a:t>40</a:t>
              </a:r>
              <a:endParaRPr lang="en-US" sz="1100" dirty="0"/>
            </a:p>
          </p:txBody>
        </p:sp>
        <p:sp>
          <p:nvSpPr>
            <p:cNvPr id="31" name="Up-Down Arrow 30"/>
            <p:cNvSpPr/>
            <p:nvPr/>
          </p:nvSpPr>
          <p:spPr bwMode="auto">
            <a:xfrm>
              <a:off x="5485142" y="3873277"/>
              <a:ext cx="127492" cy="252000"/>
            </a:xfrm>
            <a:prstGeom prst="upDownArrow">
              <a:avLst/>
            </a:prstGeom>
            <a:solidFill>
              <a:srgbClr val="FF0000"/>
            </a:solidFill>
            <a:ln w="1587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4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Verdana" pitchFamily="34" charset="0"/>
                <a:cs typeface="Times New Roman" pitchFamily="18" charset="0"/>
              </a:endParaRPr>
            </a:p>
          </p:txBody>
        </p:sp>
        <p:sp>
          <p:nvSpPr>
            <p:cNvPr id="32" name="Up-Down Arrow 31"/>
            <p:cNvSpPr/>
            <p:nvPr/>
          </p:nvSpPr>
          <p:spPr bwMode="auto">
            <a:xfrm>
              <a:off x="3263371" y="3873277"/>
              <a:ext cx="127492" cy="252000"/>
            </a:xfrm>
            <a:prstGeom prst="upDownArrow">
              <a:avLst/>
            </a:prstGeom>
            <a:solidFill>
              <a:srgbClr val="FF0000"/>
            </a:solidFill>
            <a:ln w="1587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4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Verdana" pitchFamily="34" charset="0"/>
                <a:cs typeface="Times New Roman" pitchFamily="18" charset="0"/>
              </a:endParaRPr>
            </a:p>
          </p:txBody>
        </p:sp>
        <p:sp>
          <p:nvSpPr>
            <p:cNvPr id="33" name="TextBox 32"/>
            <p:cNvSpPr txBox="1"/>
            <p:nvPr/>
          </p:nvSpPr>
          <p:spPr>
            <a:xfrm>
              <a:off x="2966644" y="3855764"/>
              <a:ext cx="364202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dirty="0" smtClean="0"/>
                <a:t>40</a:t>
              </a:r>
              <a:endParaRPr lang="en-US" sz="1100" dirty="0"/>
            </a:p>
          </p:txBody>
        </p:sp>
        <p:grpSp>
          <p:nvGrpSpPr>
            <p:cNvPr id="104" name="Group 103"/>
            <p:cNvGrpSpPr/>
            <p:nvPr/>
          </p:nvGrpSpPr>
          <p:grpSpPr>
            <a:xfrm>
              <a:off x="1737317" y="1837386"/>
              <a:ext cx="1037969" cy="1103695"/>
              <a:chOff x="1737317" y="1837386"/>
              <a:chExt cx="1037969" cy="1103695"/>
            </a:xfrm>
          </p:grpSpPr>
          <p:cxnSp>
            <p:nvCxnSpPr>
              <p:cNvPr id="36" name="Egyenes összekötő 145"/>
              <p:cNvCxnSpPr/>
              <p:nvPr/>
            </p:nvCxnSpPr>
            <p:spPr>
              <a:xfrm rot="10800000" flipH="1">
                <a:off x="2043437" y="1940309"/>
                <a:ext cx="594360" cy="3175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7" name="Téglalap 146"/>
              <p:cNvSpPr/>
              <p:nvPr/>
            </p:nvSpPr>
            <p:spPr>
              <a:xfrm flipH="1">
                <a:off x="2116870" y="1837386"/>
                <a:ext cx="44450" cy="21590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hu-HU" sz="1800">
                  <a:ln w="6350">
                    <a:solidFill>
                      <a:srgbClr val="000000"/>
                    </a:solidFill>
                    <a:prstDash val="solid"/>
                  </a:ln>
                  <a:solidFill>
                    <a:srgbClr val="FFFFFF"/>
                  </a:solidFill>
                </a:endParaRPr>
              </a:p>
            </p:txBody>
          </p:sp>
          <p:sp>
            <p:nvSpPr>
              <p:cNvPr id="38" name="Téglalap 147"/>
              <p:cNvSpPr/>
              <p:nvPr/>
            </p:nvSpPr>
            <p:spPr>
              <a:xfrm flipH="1">
                <a:off x="2029558" y="1837386"/>
                <a:ext cx="46037" cy="21590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hu-HU" sz="1800">
                  <a:ln w="6350">
                    <a:solidFill>
                      <a:srgbClr val="000000"/>
                    </a:solidFill>
                    <a:prstDash val="solid"/>
                  </a:ln>
                  <a:solidFill>
                    <a:srgbClr val="FFFFFF"/>
                  </a:solidFill>
                </a:endParaRPr>
              </a:p>
            </p:txBody>
          </p:sp>
          <p:cxnSp>
            <p:nvCxnSpPr>
              <p:cNvPr id="39" name="Egyenes összekötő 150"/>
              <p:cNvCxnSpPr/>
              <p:nvPr/>
            </p:nvCxnSpPr>
            <p:spPr>
              <a:xfrm rot="10800000" flipH="1">
                <a:off x="2029257" y="2179812"/>
                <a:ext cx="469900" cy="4762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0" name="Téglalap 151"/>
              <p:cNvSpPr/>
              <p:nvPr/>
            </p:nvSpPr>
            <p:spPr>
              <a:xfrm flipH="1">
                <a:off x="2116870" y="2085036"/>
                <a:ext cx="44450" cy="21590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hu-HU" sz="1800">
                  <a:ln w="6350">
                    <a:solidFill>
                      <a:srgbClr val="000000"/>
                    </a:solidFill>
                    <a:prstDash val="solid"/>
                  </a:ln>
                  <a:solidFill>
                    <a:srgbClr val="FFFFFF"/>
                  </a:solidFill>
                </a:endParaRPr>
              </a:p>
            </p:txBody>
          </p:sp>
          <p:sp>
            <p:nvSpPr>
              <p:cNvPr id="41" name="Téglalap 152"/>
              <p:cNvSpPr/>
              <p:nvPr/>
            </p:nvSpPr>
            <p:spPr>
              <a:xfrm flipH="1">
                <a:off x="2029558" y="2085036"/>
                <a:ext cx="46037" cy="21590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hu-HU" sz="1800">
                  <a:ln w="6350">
                    <a:solidFill>
                      <a:srgbClr val="000000"/>
                    </a:solidFill>
                    <a:prstDash val="solid"/>
                  </a:ln>
                  <a:solidFill>
                    <a:srgbClr val="FFFFFF"/>
                  </a:solidFill>
                </a:endParaRPr>
              </a:p>
            </p:txBody>
          </p:sp>
          <p:cxnSp>
            <p:nvCxnSpPr>
              <p:cNvPr id="42" name="Egyenes összekötő 156"/>
              <p:cNvCxnSpPr/>
              <p:nvPr/>
            </p:nvCxnSpPr>
            <p:spPr>
              <a:xfrm flipV="1">
                <a:off x="2027259" y="2589664"/>
                <a:ext cx="455237" cy="4185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3" name="Téglalap 157"/>
              <p:cNvSpPr/>
              <p:nvPr/>
            </p:nvSpPr>
            <p:spPr>
              <a:xfrm flipH="1">
                <a:off x="2116870" y="2474356"/>
                <a:ext cx="44450" cy="21590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hu-HU" sz="1800">
                  <a:ln w="6350">
                    <a:solidFill>
                      <a:srgbClr val="000000"/>
                    </a:solidFill>
                    <a:prstDash val="solid"/>
                  </a:ln>
                  <a:solidFill>
                    <a:srgbClr val="FFFFFF"/>
                  </a:solidFill>
                </a:endParaRPr>
              </a:p>
            </p:txBody>
          </p:sp>
          <p:sp>
            <p:nvSpPr>
              <p:cNvPr id="44" name="Téglalap 158"/>
              <p:cNvSpPr/>
              <p:nvPr/>
            </p:nvSpPr>
            <p:spPr>
              <a:xfrm flipH="1">
                <a:off x="2029558" y="2474356"/>
                <a:ext cx="46037" cy="21590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hu-HU" sz="1800">
                  <a:ln w="6350">
                    <a:solidFill>
                      <a:srgbClr val="000000"/>
                    </a:solidFill>
                    <a:prstDash val="solid"/>
                  </a:ln>
                  <a:solidFill>
                    <a:srgbClr val="FFFFFF"/>
                  </a:solidFill>
                </a:endParaRPr>
              </a:p>
            </p:txBody>
          </p:sp>
          <p:cxnSp>
            <p:nvCxnSpPr>
              <p:cNvPr id="45" name="Egyenes összekötő 161"/>
              <p:cNvCxnSpPr/>
              <p:nvPr/>
            </p:nvCxnSpPr>
            <p:spPr>
              <a:xfrm>
                <a:off x="2075595" y="2829950"/>
                <a:ext cx="553934" cy="0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6" name="Téglalap 162"/>
              <p:cNvSpPr/>
              <p:nvPr/>
            </p:nvSpPr>
            <p:spPr>
              <a:xfrm flipH="1">
                <a:off x="2116870" y="2725181"/>
                <a:ext cx="44450" cy="21590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hu-HU" sz="1800">
                  <a:ln w="6350">
                    <a:solidFill>
                      <a:srgbClr val="000000"/>
                    </a:solidFill>
                    <a:prstDash val="solid"/>
                  </a:ln>
                  <a:solidFill>
                    <a:srgbClr val="FFFFFF"/>
                  </a:solidFill>
                </a:endParaRPr>
              </a:p>
            </p:txBody>
          </p:sp>
          <p:sp>
            <p:nvSpPr>
              <p:cNvPr id="47" name="Téglalap 163"/>
              <p:cNvSpPr/>
              <p:nvPr/>
            </p:nvSpPr>
            <p:spPr>
              <a:xfrm flipH="1">
                <a:off x="2029558" y="2725181"/>
                <a:ext cx="46037" cy="21590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hu-HU" sz="1800">
                  <a:ln w="6350">
                    <a:solidFill>
                      <a:srgbClr val="000000"/>
                    </a:solidFill>
                    <a:prstDash val="solid"/>
                  </a:ln>
                  <a:solidFill>
                    <a:srgbClr val="FFFFFF"/>
                  </a:solidFill>
                </a:endParaRPr>
              </a:p>
            </p:txBody>
          </p:sp>
          <p:cxnSp>
            <p:nvCxnSpPr>
              <p:cNvPr id="48" name="Egyenes összekötő 145"/>
              <p:cNvCxnSpPr/>
              <p:nvPr/>
            </p:nvCxnSpPr>
            <p:spPr>
              <a:xfrm rot="10800000" flipH="1">
                <a:off x="1765223" y="2327544"/>
                <a:ext cx="960120" cy="3175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9" name="Téglalap 146"/>
              <p:cNvSpPr/>
              <p:nvPr/>
            </p:nvSpPr>
            <p:spPr>
              <a:xfrm flipH="1">
                <a:off x="1824630" y="2160039"/>
                <a:ext cx="44450" cy="21590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hu-HU" sz="1800">
                  <a:ln w="6350">
                    <a:solidFill>
                      <a:srgbClr val="000000"/>
                    </a:solidFill>
                    <a:prstDash val="solid"/>
                  </a:ln>
                  <a:solidFill>
                    <a:srgbClr val="FFFFFF"/>
                  </a:solidFill>
                </a:endParaRPr>
              </a:p>
            </p:txBody>
          </p:sp>
          <p:sp>
            <p:nvSpPr>
              <p:cNvPr id="50" name="Téglalap 147"/>
              <p:cNvSpPr/>
              <p:nvPr/>
            </p:nvSpPr>
            <p:spPr>
              <a:xfrm flipH="1">
                <a:off x="1737317" y="2160039"/>
                <a:ext cx="46038" cy="21590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hu-HU" sz="1800">
                  <a:ln w="6350">
                    <a:solidFill>
                      <a:srgbClr val="000000"/>
                    </a:solidFill>
                    <a:prstDash val="solid"/>
                  </a:ln>
                  <a:solidFill>
                    <a:srgbClr val="FFFFFF"/>
                  </a:solidFill>
                </a:endParaRPr>
              </a:p>
            </p:txBody>
          </p:sp>
          <p:cxnSp>
            <p:nvCxnSpPr>
              <p:cNvPr id="51" name="Egyenes összekötő 150"/>
              <p:cNvCxnSpPr/>
              <p:nvPr/>
            </p:nvCxnSpPr>
            <p:spPr>
              <a:xfrm rot="10800000" flipH="1">
                <a:off x="1765223" y="2447649"/>
                <a:ext cx="960120" cy="4763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2" name="Téglalap 151"/>
              <p:cNvSpPr/>
              <p:nvPr/>
            </p:nvSpPr>
            <p:spPr>
              <a:xfrm flipH="1">
                <a:off x="1824630" y="2415927"/>
                <a:ext cx="44450" cy="21590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hu-HU" sz="1800">
                  <a:ln w="6350">
                    <a:solidFill>
                      <a:srgbClr val="000000"/>
                    </a:solidFill>
                    <a:prstDash val="solid"/>
                  </a:ln>
                  <a:solidFill>
                    <a:srgbClr val="FFFFFF"/>
                  </a:solidFill>
                </a:endParaRPr>
              </a:p>
            </p:txBody>
          </p:sp>
          <p:sp>
            <p:nvSpPr>
              <p:cNvPr id="53" name="Téglalap 152"/>
              <p:cNvSpPr/>
              <p:nvPr/>
            </p:nvSpPr>
            <p:spPr>
              <a:xfrm flipH="1">
                <a:off x="1737317" y="2415927"/>
                <a:ext cx="46038" cy="21590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hu-HU" sz="1800">
                  <a:ln w="6350">
                    <a:solidFill>
                      <a:srgbClr val="000000"/>
                    </a:solidFill>
                    <a:prstDash val="solid"/>
                  </a:ln>
                  <a:solidFill>
                    <a:srgbClr val="FFFFFF"/>
                  </a:solidFill>
                </a:endParaRPr>
              </a:p>
            </p:txBody>
          </p:sp>
          <p:sp>
            <p:nvSpPr>
              <p:cNvPr id="54" name="Line 123"/>
              <p:cNvSpPr>
                <a:spLocks noChangeShapeType="1"/>
              </p:cNvSpPr>
              <p:nvPr/>
            </p:nvSpPr>
            <p:spPr bwMode="auto">
              <a:xfrm flipV="1">
                <a:off x="2629529" y="2619914"/>
                <a:ext cx="0" cy="210312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55" name="Line 124"/>
              <p:cNvSpPr>
                <a:spLocks noChangeShapeType="1"/>
              </p:cNvSpPr>
              <p:nvPr/>
            </p:nvSpPr>
            <p:spPr bwMode="auto">
              <a:xfrm>
                <a:off x="2654929" y="2606338"/>
                <a:ext cx="0" cy="0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56" name="Line 125"/>
              <p:cNvSpPr>
                <a:spLocks noChangeShapeType="1"/>
              </p:cNvSpPr>
              <p:nvPr/>
            </p:nvSpPr>
            <p:spPr bwMode="auto">
              <a:xfrm>
                <a:off x="2654929" y="2606338"/>
                <a:ext cx="0" cy="0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57" name="Line 126"/>
              <p:cNvSpPr>
                <a:spLocks noChangeShapeType="1"/>
              </p:cNvSpPr>
              <p:nvPr/>
            </p:nvSpPr>
            <p:spPr bwMode="auto">
              <a:xfrm>
                <a:off x="2635879" y="2618778"/>
                <a:ext cx="95250" cy="0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58" name="Line 127"/>
              <p:cNvSpPr>
                <a:spLocks noChangeShapeType="1"/>
              </p:cNvSpPr>
              <p:nvPr/>
            </p:nvSpPr>
            <p:spPr bwMode="auto">
              <a:xfrm>
                <a:off x="2635879" y="1946394"/>
                <a:ext cx="0" cy="210312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59" name="Line 128"/>
              <p:cNvSpPr>
                <a:spLocks noChangeShapeType="1"/>
              </p:cNvSpPr>
              <p:nvPr/>
            </p:nvSpPr>
            <p:spPr bwMode="auto">
              <a:xfrm>
                <a:off x="2635879" y="2161838"/>
                <a:ext cx="82550" cy="0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60" name="Line 128"/>
              <p:cNvSpPr>
                <a:spLocks noChangeShapeType="1"/>
              </p:cNvSpPr>
              <p:nvPr/>
            </p:nvSpPr>
            <p:spPr bwMode="auto">
              <a:xfrm>
                <a:off x="2500966" y="2245814"/>
                <a:ext cx="274320" cy="0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61" name="Line 128"/>
              <p:cNvSpPr>
                <a:spLocks noChangeShapeType="1"/>
              </p:cNvSpPr>
              <p:nvPr/>
            </p:nvSpPr>
            <p:spPr bwMode="auto">
              <a:xfrm>
                <a:off x="2485908" y="2538177"/>
                <a:ext cx="274320" cy="0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rgbClr val="000000"/>
                  </a:solidFill>
                </a:endParaRPr>
              </a:p>
            </p:txBody>
          </p:sp>
          <p:cxnSp>
            <p:nvCxnSpPr>
              <p:cNvPr id="62" name="Straight Connector 61"/>
              <p:cNvCxnSpPr/>
              <p:nvPr/>
            </p:nvCxnSpPr>
            <p:spPr bwMode="auto">
              <a:xfrm>
                <a:off x="2497227" y="2179812"/>
                <a:ext cx="0" cy="64008"/>
              </a:xfrm>
              <a:prstGeom prst="line">
                <a:avLst/>
              </a:prstGeom>
              <a:noFill/>
              <a:ln w="317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993300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63" name="Straight Connector 62"/>
              <p:cNvCxnSpPr/>
              <p:nvPr/>
            </p:nvCxnSpPr>
            <p:spPr bwMode="auto">
              <a:xfrm>
                <a:off x="2484867" y="2537017"/>
                <a:ext cx="0" cy="54864"/>
              </a:xfrm>
              <a:prstGeom prst="line">
                <a:avLst/>
              </a:prstGeom>
              <a:noFill/>
              <a:ln w="317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993300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</p:grpSp>
        <p:grpSp>
          <p:nvGrpSpPr>
            <p:cNvPr id="105" name="Group 104"/>
            <p:cNvGrpSpPr/>
            <p:nvPr/>
          </p:nvGrpSpPr>
          <p:grpSpPr>
            <a:xfrm>
              <a:off x="1728353" y="3011758"/>
              <a:ext cx="1037969" cy="1103695"/>
              <a:chOff x="1737317" y="1837386"/>
              <a:chExt cx="1037969" cy="1103695"/>
            </a:xfrm>
          </p:grpSpPr>
          <p:cxnSp>
            <p:nvCxnSpPr>
              <p:cNvPr id="106" name="Egyenes összekötő 145"/>
              <p:cNvCxnSpPr/>
              <p:nvPr/>
            </p:nvCxnSpPr>
            <p:spPr>
              <a:xfrm rot="10800000" flipH="1">
                <a:off x="2043437" y="1940309"/>
                <a:ext cx="594360" cy="3175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7" name="Téglalap 146"/>
              <p:cNvSpPr/>
              <p:nvPr/>
            </p:nvSpPr>
            <p:spPr>
              <a:xfrm flipH="1">
                <a:off x="2116870" y="1837386"/>
                <a:ext cx="44450" cy="21590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hu-HU" sz="1800">
                  <a:ln w="6350">
                    <a:solidFill>
                      <a:srgbClr val="000000"/>
                    </a:solidFill>
                    <a:prstDash val="solid"/>
                  </a:ln>
                  <a:solidFill>
                    <a:srgbClr val="FFFFFF"/>
                  </a:solidFill>
                </a:endParaRPr>
              </a:p>
            </p:txBody>
          </p:sp>
          <p:sp>
            <p:nvSpPr>
              <p:cNvPr id="108" name="Téglalap 147"/>
              <p:cNvSpPr/>
              <p:nvPr/>
            </p:nvSpPr>
            <p:spPr>
              <a:xfrm flipH="1">
                <a:off x="2029558" y="1837386"/>
                <a:ext cx="46037" cy="21590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hu-HU" sz="1800">
                  <a:ln w="6350">
                    <a:solidFill>
                      <a:srgbClr val="000000"/>
                    </a:solidFill>
                    <a:prstDash val="solid"/>
                  </a:ln>
                  <a:solidFill>
                    <a:srgbClr val="FFFFFF"/>
                  </a:solidFill>
                </a:endParaRPr>
              </a:p>
            </p:txBody>
          </p:sp>
          <p:cxnSp>
            <p:nvCxnSpPr>
              <p:cNvPr id="109" name="Egyenes összekötő 150"/>
              <p:cNvCxnSpPr/>
              <p:nvPr/>
            </p:nvCxnSpPr>
            <p:spPr>
              <a:xfrm rot="10800000" flipH="1">
                <a:off x="2029257" y="2179812"/>
                <a:ext cx="469900" cy="4762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10" name="Téglalap 151"/>
              <p:cNvSpPr/>
              <p:nvPr/>
            </p:nvSpPr>
            <p:spPr>
              <a:xfrm flipH="1">
                <a:off x="2116870" y="2085036"/>
                <a:ext cx="44450" cy="21590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hu-HU" sz="1800">
                  <a:ln w="6350">
                    <a:solidFill>
                      <a:srgbClr val="000000"/>
                    </a:solidFill>
                    <a:prstDash val="solid"/>
                  </a:ln>
                  <a:solidFill>
                    <a:srgbClr val="FFFFFF"/>
                  </a:solidFill>
                </a:endParaRPr>
              </a:p>
            </p:txBody>
          </p:sp>
          <p:sp>
            <p:nvSpPr>
              <p:cNvPr id="111" name="Téglalap 152"/>
              <p:cNvSpPr/>
              <p:nvPr/>
            </p:nvSpPr>
            <p:spPr>
              <a:xfrm flipH="1">
                <a:off x="2029558" y="2085036"/>
                <a:ext cx="46037" cy="21590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hu-HU" sz="1800">
                  <a:ln w="6350">
                    <a:solidFill>
                      <a:srgbClr val="000000"/>
                    </a:solidFill>
                    <a:prstDash val="solid"/>
                  </a:ln>
                  <a:solidFill>
                    <a:srgbClr val="FFFFFF"/>
                  </a:solidFill>
                </a:endParaRPr>
              </a:p>
            </p:txBody>
          </p:sp>
          <p:cxnSp>
            <p:nvCxnSpPr>
              <p:cNvPr id="112" name="Egyenes összekötő 156"/>
              <p:cNvCxnSpPr/>
              <p:nvPr/>
            </p:nvCxnSpPr>
            <p:spPr>
              <a:xfrm flipV="1">
                <a:off x="2027259" y="2589664"/>
                <a:ext cx="455237" cy="4185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13" name="Téglalap 157"/>
              <p:cNvSpPr/>
              <p:nvPr/>
            </p:nvSpPr>
            <p:spPr>
              <a:xfrm flipH="1">
                <a:off x="2116870" y="2474356"/>
                <a:ext cx="44450" cy="21590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hu-HU" sz="1800">
                  <a:ln w="6350">
                    <a:solidFill>
                      <a:srgbClr val="000000"/>
                    </a:solidFill>
                    <a:prstDash val="solid"/>
                  </a:ln>
                  <a:solidFill>
                    <a:srgbClr val="FFFFFF"/>
                  </a:solidFill>
                </a:endParaRPr>
              </a:p>
            </p:txBody>
          </p:sp>
          <p:sp>
            <p:nvSpPr>
              <p:cNvPr id="114" name="Téglalap 158"/>
              <p:cNvSpPr/>
              <p:nvPr/>
            </p:nvSpPr>
            <p:spPr>
              <a:xfrm flipH="1">
                <a:off x="2029558" y="2474356"/>
                <a:ext cx="46037" cy="21590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hu-HU" sz="1800">
                  <a:ln w="6350">
                    <a:solidFill>
                      <a:srgbClr val="000000"/>
                    </a:solidFill>
                    <a:prstDash val="solid"/>
                  </a:ln>
                  <a:solidFill>
                    <a:srgbClr val="FFFFFF"/>
                  </a:solidFill>
                </a:endParaRPr>
              </a:p>
            </p:txBody>
          </p:sp>
          <p:cxnSp>
            <p:nvCxnSpPr>
              <p:cNvPr id="115" name="Egyenes összekötő 161"/>
              <p:cNvCxnSpPr/>
              <p:nvPr/>
            </p:nvCxnSpPr>
            <p:spPr>
              <a:xfrm>
                <a:off x="2075595" y="2829950"/>
                <a:ext cx="553934" cy="0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16" name="Téglalap 162"/>
              <p:cNvSpPr/>
              <p:nvPr/>
            </p:nvSpPr>
            <p:spPr>
              <a:xfrm flipH="1">
                <a:off x="2116870" y="2725181"/>
                <a:ext cx="44450" cy="21590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hu-HU" sz="1800">
                  <a:ln w="6350">
                    <a:solidFill>
                      <a:srgbClr val="000000"/>
                    </a:solidFill>
                    <a:prstDash val="solid"/>
                  </a:ln>
                  <a:solidFill>
                    <a:srgbClr val="FFFFFF"/>
                  </a:solidFill>
                </a:endParaRPr>
              </a:p>
            </p:txBody>
          </p:sp>
          <p:sp>
            <p:nvSpPr>
              <p:cNvPr id="117" name="Téglalap 163"/>
              <p:cNvSpPr/>
              <p:nvPr/>
            </p:nvSpPr>
            <p:spPr>
              <a:xfrm flipH="1">
                <a:off x="2029558" y="2725181"/>
                <a:ext cx="46037" cy="21590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hu-HU" sz="1800">
                  <a:ln w="6350">
                    <a:solidFill>
                      <a:srgbClr val="000000"/>
                    </a:solidFill>
                    <a:prstDash val="solid"/>
                  </a:ln>
                  <a:solidFill>
                    <a:srgbClr val="FFFFFF"/>
                  </a:solidFill>
                </a:endParaRPr>
              </a:p>
            </p:txBody>
          </p:sp>
          <p:cxnSp>
            <p:nvCxnSpPr>
              <p:cNvPr id="118" name="Egyenes összekötő 145"/>
              <p:cNvCxnSpPr/>
              <p:nvPr/>
            </p:nvCxnSpPr>
            <p:spPr>
              <a:xfrm rot="10800000" flipH="1">
                <a:off x="1765223" y="2327544"/>
                <a:ext cx="960120" cy="3175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19" name="Téglalap 146"/>
              <p:cNvSpPr/>
              <p:nvPr/>
            </p:nvSpPr>
            <p:spPr>
              <a:xfrm flipH="1">
                <a:off x="1824630" y="2160039"/>
                <a:ext cx="44450" cy="21590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hu-HU" sz="1800">
                  <a:ln w="6350">
                    <a:solidFill>
                      <a:srgbClr val="000000"/>
                    </a:solidFill>
                    <a:prstDash val="solid"/>
                  </a:ln>
                  <a:solidFill>
                    <a:srgbClr val="FFFFFF"/>
                  </a:solidFill>
                </a:endParaRPr>
              </a:p>
            </p:txBody>
          </p:sp>
          <p:sp>
            <p:nvSpPr>
              <p:cNvPr id="120" name="Téglalap 147"/>
              <p:cNvSpPr/>
              <p:nvPr/>
            </p:nvSpPr>
            <p:spPr>
              <a:xfrm flipH="1">
                <a:off x="1737317" y="2160039"/>
                <a:ext cx="46038" cy="21590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hu-HU" sz="1800">
                  <a:ln w="6350">
                    <a:solidFill>
                      <a:srgbClr val="000000"/>
                    </a:solidFill>
                    <a:prstDash val="solid"/>
                  </a:ln>
                  <a:solidFill>
                    <a:srgbClr val="FFFFFF"/>
                  </a:solidFill>
                </a:endParaRPr>
              </a:p>
            </p:txBody>
          </p:sp>
          <p:cxnSp>
            <p:nvCxnSpPr>
              <p:cNvPr id="121" name="Egyenes összekötő 150"/>
              <p:cNvCxnSpPr/>
              <p:nvPr/>
            </p:nvCxnSpPr>
            <p:spPr>
              <a:xfrm rot="10800000" flipH="1">
                <a:off x="1765223" y="2447649"/>
                <a:ext cx="960120" cy="4763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22" name="Téglalap 151"/>
              <p:cNvSpPr/>
              <p:nvPr/>
            </p:nvSpPr>
            <p:spPr>
              <a:xfrm flipH="1">
                <a:off x="1824630" y="2415927"/>
                <a:ext cx="44450" cy="21590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hu-HU" sz="1800">
                  <a:ln w="6350">
                    <a:solidFill>
                      <a:srgbClr val="000000"/>
                    </a:solidFill>
                    <a:prstDash val="solid"/>
                  </a:ln>
                  <a:solidFill>
                    <a:srgbClr val="FFFFFF"/>
                  </a:solidFill>
                </a:endParaRPr>
              </a:p>
            </p:txBody>
          </p:sp>
          <p:sp>
            <p:nvSpPr>
              <p:cNvPr id="123" name="Téglalap 152"/>
              <p:cNvSpPr/>
              <p:nvPr/>
            </p:nvSpPr>
            <p:spPr>
              <a:xfrm flipH="1">
                <a:off x="1737317" y="2415927"/>
                <a:ext cx="46038" cy="21590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hu-HU" sz="1800">
                  <a:ln w="6350">
                    <a:solidFill>
                      <a:srgbClr val="000000"/>
                    </a:solidFill>
                    <a:prstDash val="solid"/>
                  </a:ln>
                  <a:solidFill>
                    <a:srgbClr val="FFFFFF"/>
                  </a:solidFill>
                </a:endParaRPr>
              </a:p>
            </p:txBody>
          </p:sp>
          <p:sp>
            <p:nvSpPr>
              <p:cNvPr id="124" name="Line 123"/>
              <p:cNvSpPr>
                <a:spLocks noChangeShapeType="1"/>
              </p:cNvSpPr>
              <p:nvPr/>
            </p:nvSpPr>
            <p:spPr bwMode="auto">
              <a:xfrm flipV="1">
                <a:off x="2629529" y="2619914"/>
                <a:ext cx="0" cy="210312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25" name="Line 124"/>
              <p:cNvSpPr>
                <a:spLocks noChangeShapeType="1"/>
              </p:cNvSpPr>
              <p:nvPr/>
            </p:nvSpPr>
            <p:spPr bwMode="auto">
              <a:xfrm>
                <a:off x="2654929" y="2606338"/>
                <a:ext cx="0" cy="0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26" name="Line 125"/>
              <p:cNvSpPr>
                <a:spLocks noChangeShapeType="1"/>
              </p:cNvSpPr>
              <p:nvPr/>
            </p:nvSpPr>
            <p:spPr bwMode="auto">
              <a:xfrm>
                <a:off x="2654929" y="2606338"/>
                <a:ext cx="0" cy="0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27" name="Line 126"/>
              <p:cNvSpPr>
                <a:spLocks noChangeShapeType="1"/>
              </p:cNvSpPr>
              <p:nvPr/>
            </p:nvSpPr>
            <p:spPr bwMode="auto">
              <a:xfrm>
                <a:off x="2635879" y="2618778"/>
                <a:ext cx="95250" cy="0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28" name="Line 127"/>
              <p:cNvSpPr>
                <a:spLocks noChangeShapeType="1"/>
              </p:cNvSpPr>
              <p:nvPr/>
            </p:nvSpPr>
            <p:spPr bwMode="auto">
              <a:xfrm>
                <a:off x="2635879" y="1946394"/>
                <a:ext cx="0" cy="210312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29" name="Line 128"/>
              <p:cNvSpPr>
                <a:spLocks noChangeShapeType="1"/>
              </p:cNvSpPr>
              <p:nvPr/>
            </p:nvSpPr>
            <p:spPr bwMode="auto">
              <a:xfrm>
                <a:off x="2635879" y="2161838"/>
                <a:ext cx="82550" cy="0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30" name="Line 128"/>
              <p:cNvSpPr>
                <a:spLocks noChangeShapeType="1"/>
              </p:cNvSpPr>
              <p:nvPr/>
            </p:nvSpPr>
            <p:spPr bwMode="auto">
              <a:xfrm>
                <a:off x="2500966" y="2245814"/>
                <a:ext cx="274320" cy="0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31" name="Line 128"/>
              <p:cNvSpPr>
                <a:spLocks noChangeShapeType="1"/>
              </p:cNvSpPr>
              <p:nvPr/>
            </p:nvSpPr>
            <p:spPr bwMode="auto">
              <a:xfrm>
                <a:off x="2485908" y="2538177"/>
                <a:ext cx="274320" cy="0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rgbClr val="000000"/>
                  </a:solidFill>
                </a:endParaRPr>
              </a:p>
            </p:txBody>
          </p:sp>
          <p:cxnSp>
            <p:nvCxnSpPr>
              <p:cNvPr id="132" name="Straight Connector 131"/>
              <p:cNvCxnSpPr/>
              <p:nvPr/>
            </p:nvCxnSpPr>
            <p:spPr bwMode="auto">
              <a:xfrm>
                <a:off x="2497227" y="2179812"/>
                <a:ext cx="0" cy="64008"/>
              </a:xfrm>
              <a:prstGeom prst="line">
                <a:avLst/>
              </a:prstGeom>
              <a:noFill/>
              <a:ln w="317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993300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33" name="Straight Connector 132"/>
              <p:cNvCxnSpPr/>
              <p:nvPr/>
            </p:nvCxnSpPr>
            <p:spPr bwMode="auto">
              <a:xfrm>
                <a:off x="2484867" y="2537017"/>
                <a:ext cx="0" cy="54864"/>
              </a:xfrm>
              <a:prstGeom prst="line">
                <a:avLst/>
              </a:prstGeom>
              <a:noFill/>
              <a:ln w="317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993300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</p:grpSp>
        <p:grpSp>
          <p:nvGrpSpPr>
            <p:cNvPr id="134" name="Group 133"/>
            <p:cNvGrpSpPr/>
            <p:nvPr/>
          </p:nvGrpSpPr>
          <p:grpSpPr>
            <a:xfrm rot="10800000">
              <a:off x="6171629" y="1863264"/>
              <a:ext cx="1037969" cy="1103695"/>
              <a:chOff x="1737317" y="1837386"/>
              <a:chExt cx="1037969" cy="1103695"/>
            </a:xfrm>
          </p:grpSpPr>
          <p:cxnSp>
            <p:nvCxnSpPr>
              <p:cNvPr id="135" name="Egyenes összekötő 145"/>
              <p:cNvCxnSpPr/>
              <p:nvPr/>
            </p:nvCxnSpPr>
            <p:spPr>
              <a:xfrm rot="10800000" flipH="1">
                <a:off x="2043437" y="1940309"/>
                <a:ext cx="594360" cy="3175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36" name="Téglalap 146"/>
              <p:cNvSpPr/>
              <p:nvPr/>
            </p:nvSpPr>
            <p:spPr>
              <a:xfrm flipH="1">
                <a:off x="2116870" y="1837386"/>
                <a:ext cx="44450" cy="21590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hu-HU" sz="1800">
                  <a:ln w="6350">
                    <a:solidFill>
                      <a:srgbClr val="000000"/>
                    </a:solidFill>
                    <a:prstDash val="solid"/>
                  </a:ln>
                  <a:solidFill>
                    <a:srgbClr val="FFFFFF"/>
                  </a:solidFill>
                </a:endParaRPr>
              </a:p>
            </p:txBody>
          </p:sp>
          <p:sp>
            <p:nvSpPr>
              <p:cNvPr id="137" name="Téglalap 147"/>
              <p:cNvSpPr/>
              <p:nvPr/>
            </p:nvSpPr>
            <p:spPr>
              <a:xfrm flipH="1">
                <a:off x="2029558" y="1837386"/>
                <a:ext cx="46037" cy="21590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hu-HU" sz="1800">
                  <a:ln w="6350">
                    <a:solidFill>
                      <a:srgbClr val="000000"/>
                    </a:solidFill>
                    <a:prstDash val="solid"/>
                  </a:ln>
                  <a:solidFill>
                    <a:srgbClr val="FFFFFF"/>
                  </a:solidFill>
                </a:endParaRPr>
              </a:p>
            </p:txBody>
          </p:sp>
          <p:cxnSp>
            <p:nvCxnSpPr>
              <p:cNvPr id="138" name="Egyenes összekötő 150"/>
              <p:cNvCxnSpPr/>
              <p:nvPr/>
            </p:nvCxnSpPr>
            <p:spPr>
              <a:xfrm rot="10800000" flipH="1">
                <a:off x="2029257" y="2179812"/>
                <a:ext cx="469900" cy="4762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39" name="Téglalap 151"/>
              <p:cNvSpPr/>
              <p:nvPr/>
            </p:nvSpPr>
            <p:spPr>
              <a:xfrm flipH="1">
                <a:off x="2116870" y="2085036"/>
                <a:ext cx="44450" cy="21590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hu-HU" sz="1800">
                  <a:ln w="6350">
                    <a:solidFill>
                      <a:srgbClr val="000000"/>
                    </a:solidFill>
                    <a:prstDash val="solid"/>
                  </a:ln>
                  <a:solidFill>
                    <a:srgbClr val="FFFFFF"/>
                  </a:solidFill>
                </a:endParaRPr>
              </a:p>
            </p:txBody>
          </p:sp>
          <p:sp>
            <p:nvSpPr>
              <p:cNvPr id="140" name="Téglalap 152"/>
              <p:cNvSpPr/>
              <p:nvPr/>
            </p:nvSpPr>
            <p:spPr>
              <a:xfrm flipH="1">
                <a:off x="2029558" y="2085036"/>
                <a:ext cx="46037" cy="21590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hu-HU" sz="1800">
                  <a:ln w="6350">
                    <a:solidFill>
                      <a:srgbClr val="000000"/>
                    </a:solidFill>
                    <a:prstDash val="solid"/>
                  </a:ln>
                  <a:solidFill>
                    <a:srgbClr val="FFFFFF"/>
                  </a:solidFill>
                </a:endParaRPr>
              </a:p>
            </p:txBody>
          </p:sp>
          <p:cxnSp>
            <p:nvCxnSpPr>
              <p:cNvPr id="141" name="Egyenes összekötő 156"/>
              <p:cNvCxnSpPr/>
              <p:nvPr/>
            </p:nvCxnSpPr>
            <p:spPr>
              <a:xfrm flipV="1">
                <a:off x="2027259" y="2589664"/>
                <a:ext cx="455237" cy="4185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42" name="Téglalap 157"/>
              <p:cNvSpPr/>
              <p:nvPr/>
            </p:nvSpPr>
            <p:spPr>
              <a:xfrm flipH="1">
                <a:off x="2116870" y="2474356"/>
                <a:ext cx="44450" cy="21590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hu-HU" sz="1800">
                  <a:ln w="6350">
                    <a:solidFill>
                      <a:srgbClr val="000000"/>
                    </a:solidFill>
                    <a:prstDash val="solid"/>
                  </a:ln>
                  <a:solidFill>
                    <a:srgbClr val="FFFFFF"/>
                  </a:solidFill>
                </a:endParaRPr>
              </a:p>
            </p:txBody>
          </p:sp>
          <p:sp>
            <p:nvSpPr>
              <p:cNvPr id="143" name="Téglalap 158"/>
              <p:cNvSpPr/>
              <p:nvPr/>
            </p:nvSpPr>
            <p:spPr>
              <a:xfrm flipH="1">
                <a:off x="2029558" y="2474356"/>
                <a:ext cx="46037" cy="21590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hu-HU" sz="1800">
                  <a:ln w="6350">
                    <a:solidFill>
                      <a:srgbClr val="000000"/>
                    </a:solidFill>
                    <a:prstDash val="solid"/>
                  </a:ln>
                  <a:solidFill>
                    <a:srgbClr val="FFFFFF"/>
                  </a:solidFill>
                </a:endParaRPr>
              </a:p>
            </p:txBody>
          </p:sp>
          <p:cxnSp>
            <p:nvCxnSpPr>
              <p:cNvPr id="144" name="Egyenes összekötő 161"/>
              <p:cNvCxnSpPr/>
              <p:nvPr/>
            </p:nvCxnSpPr>
            <p:spPr>
              <a:xfrm>
                <a:off x="2075595" y="2829950"/>
                <a:ext cx="553934" cy="0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45" name="Téglalap 162"/>
              <p:cNvSpPr/>
              <p:nvPr/>
            </p:nvSpPr>
            <p:spPr>
              <a:xfrm flipH="1">
                <a:off x="2116870" y="2725181"/>
                <a:ext cx="44450" cy="21590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hu-HU" sz="1800">
                  <a:ln w="6350">
                    <a:solidFill>
                      <a:srgbClr val="000000"/>
                    </a:solidFill>
                    <a:prstDash val="solid"/>
                  </a:ln>
                  <a:solidFill>
                    <a:srgbClr val="FFFFFF"/>
                  </a:solidFill>
                </a:endParaRPr>
              </a:p>
            </p:txBody>
          </p:sp>
          <p:sp>
            <p:nvSpPr>
              <p:cNvPr id="146" name="Téglalap 163"/>
              <p:cNvSpPr/>
              <p:nvPr/>
            </p:nvSpPr>
            <p:spPr>
              <a:xfrm flipH="1">
                <a:off x="2029558" y="2725181"/>
                <a:ext cx="46037" cy="21590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hu-HU" sz="1800">
                  <a:ln w="6350">
                    <a:solidFill>
                      <a:srgbClr val="000000"/>
                    </a:solidFill>
                    <a:prstDash val="solid"/>
                  </a:ln>
                  <a:solidFill>
                    <a:srgbClr val="FFFFFF"/>
                  </a:solidFill>
                </a:endParaRPr>
              </a:p>
            </p:txBody>
          </p:sp>
          <p:cxnSp>
            <p:nvCxnSpPr>
              <p:cNvPr id="147" name="Egyenes összekötő 145"/>
              <p:cNvCxnSpPr/>
              <p:nvPr/>
            </p:nvCxnSpPr>
            <p:spPr>
              <a:xfrm rot="10800000" flipH="1">
                <a:off x="1765223" y="2327544"/>
                <a:ext cx="960120" cy="3175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48" name="Téglalap 146"/>
              <p:cNvSpPr/>
              <p:nvPr/>
            </p:nvSpPr>
            <p:spPr>
              <a:xfrm flipH="1">
                <a:off x="1824630" y="2160039"/>
                <a:ext cx="44450" cy="21590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hu-HU" sz="1800">
                  <a:ln w="6350">
                    <a:solidFill>
                      <a:srgbClr val="000000"/>
                    </a:solidFill>
                    <a:prstDash val="solid"/>
                  </a:ln>
                  <a:solidFill>
                    <a:srgbClr val="FFFFFF"/>
                  </a:solidFill>
                </a:endParaRPr>
              </a:p>
            </p:txBody>
          </p:sp>
          <p:sp>
            <p:nvSpPr>
              <p:cNvPr id="149" name="Téglalap 147"/>
              <p:cNvSpPr/>
              <p:nvPr/>
            </p:nvSpPr>
            <p:spPr>
              <a:xfrm flipH="1">
                <a:off x="1737317" y="2160039"/>
                <a:ext cx="46038" cy="21590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hu-HU" sz="1800">
                  <a:ln w="6350">
                    <a:solidFill>
                      <a:srgbClr val="000000"/>
                    </a:solidFill>
                    <a:prstDash val="solid"/>
                  </a:ln>
                  <a:solidFill>
                    <a:srgbClr val="FFFFFF"/>
                  </a:solidFill>
                </a:endParaRPr>
              </a:p>
            </p:txBody>
          </p:sp>
          <p:cxnSp>
            <p:nvCxnSpPr>
              <p:cNvPr id="150" name="Egyenes összekötő 150"/>
              <p:cNvCxnSpPr/>
              <p:nvPr/>
            </p:nvCxnSpPr>
            <p:spPr>
              <a:xfrm rot="10800000" flipH="1">
                <a:off x="1765223" y="2447649"/>
                <a:ext cx="960120" cy="4763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51" name="Téglalap 151"/>
              <p:cNvSpPr/>
              <p:nvPr/>
            </p:nvSpPr>
            <p:spPr>
              <a:xfrm flipH="1">
                <a:off x="1824630" y="2415927"/>
                <a:ext cx="44450" cy="21590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hu-HU" sz="1800">
                  <a:ln w="6350">
                    <a:solidFill>
                      <a:srgbClr val="000000"/>
                    </a:solidFill>
                    <a:prstDash val="solid"/>
                  </a:ln>
                  <a:solidFill>
                    <a:srgbClr val="FFFFFF"/>
                  </a:solidFill>
                </a:endParaRPr>
              </a:p>
            </p:txBody>
          </p:sp>
          <p:sp>
            <p:nvSpPr>
              <p:cNvPr id="152" name="Téglalap 152"/>
              <p:cNvSpPr/>
              <p:nvPr/>
            </p:nvSpPr>
            <p:spPr>
              <a:xfrm flipH="1">
                <a:off x="1737317" y="2415927"/>
                <a:ext cx="46038" cy="21590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hu-HU" sz="1800">
                  <a:ln w="6350">
                    <a:solidFill>
                      <a:srgbClr val="000000"/>
                    </a:solidFill>
                    <a:prstDash val="solid"/>
                  </a:ln>
                  <a:solidFill>
                    <a:srgbClr val="FFFFFF"/>
                  </a:solidFill>
                </a:endParaRPr>
              </a:p>
            </p:txBody>
          </p:sp>
          <p:sp>
            <p:nvSpPr>
              <p:cNvPr id="153" name="Line 123"/>
              <p:cNvSpPr>
                <a:spLocks noChangeShapeType="1"/>
              </p:cNvSpPr>
              <p:nvPr/>
            </p:nvSpPr>
            <p:spPr bwMode="auto">
              <a:xfrm flipV="1">
                <a:off x="2629529" y="2619914"/>
                <a:ext cx="0" cy="210312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54" name="Line 124"/>
              <p:cNvSpPr>
                <a:spLocks noChangeShapeType="1"/>
              </p:cNvSpPr>
              <p:nvPr/>
            </p:nvSpPr>
            <p:spPr bwMode="auto">
              <a:xfrm>
                <a:off x="2654929" y="2606338"/>
                <a:ext cx="0" cy="0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55" name="Line 125"/>
              <p:cNvSpPr>
                <a:spLocks noChangeShapeType="1"/>
              </p:cNvSpPr>
              <p:nvPr/>
            </p:nvSpPr>
            <p:spPr bwMode="auto">
              <a:xfrm>
                <a:off x="2654929" y="2606338"/>
                <a:ext cx="0" cy="0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56" name="Line 126"/>
              <p:cNvSpPr>
                <a:spLocks noChangeShapeType="1"/>
              </p:cNvSpPr>
              <p:nvPr/>
            </p:nvSpPr>
            <p:spPr bwMode="auto">
              <a:xfrm>
                <a:off x="2635879" y="2618778"/>
                <a:ext cx="95250" cy="0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57" name="Line 127"/>
              <p:cNvSpPr>
                <a:spLocks noChangeShapeType="1"/>
              </p:cNvSpPr>
              <p:nvPr/>
            </p:nvSpPr>
            <p:spPr bwMode="auto">
              <a:xfrm>
                <a:off x="2635879" y="1946394"/>
                <a:ext cx="0" cy="210312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58" name="Line 128"/>
              <p:cNvSpPr>
                <a:spLocks noChangeShapeType="1"/>
              </p:cNvSpPr>
              <p:nvPr/>
            </p:nvSpPr>
            <p:spPr bwMode="auto">
              <a:xfrm>
                <a:off x="2635879" y="2161838"/>
                <a:ext cx="82550" cy="0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59" name="Line 128"/>
              <p:cNvSpPr>
                <a:spLocks noChangeShapeType="1"/>
              </p:cNvSpPr>
              <p:nvPr/>
            </p:nvSpPr>
            <p:spPr bwMode="auto">
              <a:xfrm>
                <a:off x="2500966" y="2245814"/>
                <a:ext cx="274320" cy="0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60" name="Line 128"/>
              <p:cNvSpPr>
                <a:spLocks noChangeShapeType="1"/>
              </p:cNvSpPr>
              <p:nvPr/>
            </p:nvSpPr>
            <p:spPr bwMode="auto">
              <a:xfrm>
                <a:off x="2485908" y="2538177"/>
                <a:ext cx="274320" cy="0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rgbClr val="000000"/>
                  </a:solidFill>
                </a:endParaRPr>
              </a:p>
            </p:txBody>
          </p:sp>
          <p:cxnSp>
            <p:nvCxnSpPr>
              <p:cNvPr id="161" name="Straight Connector 160"/>
              <p:cNvCxnSpPr/>
              <p:nvPr/>
            </p:nvCxnSpPr>
            <p:spPr bwMode="auto">
              <a:xfrm>
                <a:off x="2497227" y="2179812"/>
                <a:ext cx="0" cy="64008"/>
              </a:xfrm>
              <a:prstGeom prst="line">
                <a:avLst/>
              </a:prstGeom>
              <a:noFill/>
              <a:ln w="317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993300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62" name="Straight Connector 161"/>
              <p:cNvCxnSpPr/>
              <p:nvPr/>
            </p:nvCxnSpPr>
            <p:spPr bwMode="auto">
              <a:xfrm>
                <a:off x="2484867" y="2537017"/>
                <a:ext cx="0" cy="54864"/>
              </a:xfrm>
              <a:prstGeom prst="line">
                <a:avLst/>
              </a:prstGeom>
              <a:noFill/>
              <a:ln w="317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993300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</p:grpSp>
        <p:grpSp>
          <p:nvGrpSpPr>
            <p:cNvPr id="163" name="Group 162"/>
            <p:cNvGrpSpPr/>
            <p:nvPr/>
          </p:nvGrpSpPr>
          <p:grpSpPr>
            <a:xfrm rot="10800000">
              <a:off x="6162665" y="3037636"/>
              <a:ext cx="1037969" cy="1103695"/>
              <a:chOff x="1737317" y="1837386"/>
              <a:chExt cx="1037969" cy="1103695"/>
            </a:xfrm>
          </p:grpSpPr>
          <p:cxnSp>
            <p:nvCxnSpPr>
              <p:cNvPr id="164" name="Egyenes összekötő 145"/>
              <p:cNvCxnSpPr/>
              <p:nvPr/>
            </p:nvCxnSpPr>
            <p:spPr>
              <a:xfrm rot="10800000" flipH="1">
                <a:off x="2043437" y="1940309"/>
                <a:ext cx="594360" cy="3175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65" name="Téglalap 146"/>
              <p:cNvSpPr/>
              <p:nvPr/>
            </p:nvSpPr>
            <p:spPr>
              <a:xfrm flipH="1">
                <a:off x="2116870" y="1837386"/>
                <a:ext cx="44450" cy="21590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hu-HU" sz="1800">
                  <a:ln w="6350">
                    <a:solidFill>
                      <a:srgbClr val="000000"/>
                    </a:solidFill>
                    <a:prstDash val="solid"/>
                  </a:ln>
                  <a:solidFill>
                    <a:srgbClr val="FFFFFF"/>
                  </a:solidFill>
                </a:endParaRPr>
              </a:p>
            </p:txBody>
          </p:sp>
          <p:sp>
            <p:nvSpPr>
              <p:cNvPr id="166" name="Téglalap 147"/>
              <p:cNvSpPr/>
              <p:nvPr/>
            </p:nvSpPr>
            <p:spPr>
              <a:xfrm flipH="1">
                <a:off x="2029558" y="1837386"/>
                <a:ext cx="46037" cy="21590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hu-HU" sz="1800">
                  <a:ln w="6350">
                    <a:solidFill>
                      <a:srgbClr val="000000"/>
                    </a:solidFill>
                    <a:prstDash val="solid"/>
                  </a:ln>
                  <a:solidFill>
                    <a:srgbClr val="FFFFFF"/>
                  </a:solidFill>
                </a:endParaRPr>
              </a:p>
            </p:txBody>
          </p:sp>
          <p:cxnSp>
            <p:nvCxnSpPr>
              <p:cNvPr id="167" name="Egyenes összekötő 150"/>
              <p:cNvCxnSpPr/>
              <p:nvPr/>
            </p:nvCxnSpPr>
            <p:spPr>
              <a:xfrm rot="10800000" flipH="1">
                <a:off x="2029257" y="2179812"/>
                <a:ext cx="469900" cy="4762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68" name="Téglalap 151"/>
              <p:cNvSpPr/>
              <p:nvPr/>
            </p:nvSpPr>
            <p:spPr>
              <a:xfrm flipH="1">
                <a:off x="2116870" y="2085036"/>
                <a:ext cx="44450" cy="21590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hu-HU" sz="1800">
                  <a:ln w="6350">
                    <a:solidFill>
                      <a:srgbClr val="000000"/>
                    </a:solidFill>
                    <a:prstDash val="solid"/>
                  </a:ln>
                  <a:solidFill>
                    <a:srgbClr val="FFFFFF"/>
                  </a:solidFill>
                </a:endParaRPr>
              </a:p>
            </p:txBody>
          </p:sp>
          <p:sp>
            <p:nvSpPr>
              <p:cNvPr id="169" name="Téglalap 152"/>
              <p:cNvSpPr/>
              <p:nvPr/>
            </p:nvSpPr>
            <p:spPr>
              <a:xfrm flipH="1">
                <a:off x="2029558" y="2085036"/>
                <a:ext cx="46037" cy="21590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hu-HU" sz="1800">
                  <a:ln w="6350">
                    <a:solidFill>
                      <a:srgbClr val="000000"/>
                    </a:solidFill>
                    <a:prstDash val="solid"/>
                  </a:ln>
                  <a:solidFill>
                    <a:srgbClr val="FFFFFF"/>
                  </a:solidFill>
                </a:endParaRPr>
              </a:p>
            </p:txBody>
          </p:sp>
          <p:cxnSp>
            <p:nvCxnSpPr>
              <p:cNvPr id="170" name="Egyenes összekötő 156"/>
              <p:cNvCxnSpPr/>
              <p:nvPr/>
            </p:nvCxnSpPr>
            <p:spPr>
              <a:xfrm flipV="1">
                <a:off x="2027259" y="2589664"/>
                <a:ext cx="455237" cy="4185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1" name="Téglalap 157"/>
              <p:cNvSpPr/>
              <p:nvPr/>
            </p:nvSpPr>
            <p:spPr>
              <a:xfrm flipH="1">
                <a:off x="2116870" y="2474356"/>
                <a:ext cx="44450" cy="21590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hu-HU" sz="1800">
                  <a:ln w="6350">
                    <a:solidFill>
                      <a:srgbClr val="000000"/>
                    </a:solidFill>
                    <a:prstDash val="solid"/>
                  </a:ln>
                  <a:solidFill>
                    <a:srgbClr val="FFFFFF"/>
                  </a:solidFill>
                </a:endParaRPr>
              </a:p>
            </p:txBody>
          </p:sp>
          <p:sp>
            <p:nvSpPr>
              <p:cNvPr id="172" name="Téglalap 158"/>
              <p:cNvSpPr/>
              <p:nvPr/>
            </p:nvSpPr>
            <p:spPr>
              <a:xfrm flipH="1">
                <a:off x="2029558" y="2474356"/>
                <a:ext cx="46037" cy="21590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hu-HU" sz="1800">
                  <a:ln w="6350">
                    <a:solidFill>
                      <a:srgbClr val="000000"/>
                    </a:solidFill>
                    <a:prstDash val="solid"/>
                  </a:ln>
                  <a:solidFill>
                    <a:srgbClr val="FFFFFF"/>
                  </a:solidFill>
                </a:endParaRPr>
              </a:p>
            </p:txBody>
          </p:sp>
          <p:cxnSp>
            <p:nvCxnSpPr>
              <p:cNvPr id="173" name="Egyenes összekötő 161"/>
              <p:cNvCxnSpPr/>
              <p:nvPr/>
            </p:nvCxnSpPr>
            <p:spPr>
              <a:xfrm>
                <a:off x="2075595" y="2829950"/>
                <a:ext cx="553934" cy="0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4" name="Téglalap 162"/>
              <p:cNvSpPr/>
              <p:nvPr/>
            </p:nvSpPr>
            <p:spPr>
              <a:xfrm flipH="1">
                <a:off x="2116870" y="2725181"/>
                <a:ext cx="44450" cy="21590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hu-HU" sz="1800">
                  <a:ln w="6350">
                    <a:solidFill>
                      <a:srgbClr val="000000"/>
                    </a:solidFill>
                    <a:prstDash val="solid"/>
                  </a:ln>
                  <a:solidFill>
                    <a:srgbClr val="FFFFFF"/>
                  </a:solidFill>
                </a:endParaRPr>
              </a:p>
            </p:txBody>
          </p:sp>
          <p:sp>
            <p:nvSpPr>
              <p:cNvPr id="175" name="Téglalap 163"/>
              <p:cNvSpPr/>
              <p:nvPr/>
            </p:nvSpPr>
            <p:spPr>
              <a:xfrm flipH="1">
                <a:off x="2029558" y="2725181"/>
                <a:ext cx="46037" cy="21590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hu-HU" sz="1800">
                  <a:ln w="6350">
                    <a:solidFill>
                      <a:srgbClr val="000000"/>
                    </a:solidFill>
                    <a:prstDash val="solid"/>
                  </a:ln>
                  <a:solidFill>
                    <a:srgbClr val="FFFFFF"/>
                  </a:solidFill>
                </a:endParaRPr>
              </a:p>
            </p:txBody>
          </p:sp>
          <p:cxnSp>
            <p:nvCxnSpPr>
              <p:cNvPr id="176" name="Egyenes összekötő 145"/>
              <p:cNvCxnSpPr/>
              <p:nvPr/>
            </p:nvCxnSpPr>
            <p:spPr>
              <a:xfrm rot="10800000" flipH="1">
                <a:off x="1765223" y="2327544"/>
                <a:ext cx="960120" cy="3175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7" name="Téglalap 146"/>
              <p:cNvSpPr/>
              <p:nvPr/>
            </p:nvSpPr>
            <p:spPr>
              <a:xfrm flipH="1">
                <a:off x="1824630" y="2160039"/>
                <a:ext cx="44450" cy="21590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hu-HU" sz="1800">
                  <a:ln w="6350">
                    <a:solidFill>
                      <a:srgbClr val="000000"/>
                    </a:solidFill>
                    <a:prstDash val="solid"/>
                  </a:ln>
                  <a:solidFill>
                    <a:srgbClr val="FFFFFF"/>
                  </a:solidFill>
                </a:endParaRPr>
              </a:p>
            </p:txBody>
          </p:sp>
          <p:sp>
            <p:nvSpPr>
              <p:cNvPr id="178" name="Téglalap 147"/>
              <p:cNvSpPr/>
              <p:nvPr/>
            </p:nvSpPr>
            <p:spPr>
              <a:xfrm flipH="1">
                <a:off x="1737317" y="2160039"/>
                <a:ext cx="46038" cy="21590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hu-HU" sz="1800">
                  <a:ln w="6350">
                    <a:solidFill>
                      <a:srgbClr val="000000"/>
                    </a:solidFill>
                    <a:prstDash val="solid"/>
                  </a:ln>
                  <a:solidFill>
                    <a:srgbClr val="FFFFFF"/>
                  </a:solidFill>
                </a:endParaRPr>
              </a:p>
            </p:txBody>
          </p:sp>
          <p:cxnSp>
            <p:nvCxnSpPr>
              <p:cNvPr id="179" name="Egyenes összekötő 150"/>
              <p:cNvCxnSpPr/>
              <p:nvPr/>
            </p:nvCxnSpPr>
            <p:spPr>
              <a:xfrm rot="10800000" flipH="1">
                <a:off x="1765223" y="2447649"/>
                <a:ext cx="960120" cy="4763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0" name="Téglalap 151"/>
              <p:cNvSpPr/>
              <p:nvPr/>
            </p:nvSpPr>
            <p:spPr>
              <a:xfrm flipH="1">
                <a:off x="1824630" y="2415927"/>
                <a:ext cx="44450" cy="21590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hu-HU" sz="1800">
                  <a:ln w="6350">
                    <a:solidFill>
                      <a:srgbClr val="000000"/>
                    </a:solidFill>
                    <a:prstDash val="solid"/>
                  </a:ln>
                  <a:solidFill>
                    <a:srgbClr val="FFFFFF"/>
                  </a:solidFill>
                </a:endParaRPr>
              </a:p>
            </p:txBody>
          </p:sp>
          <p:sp>
            <p:nvSpPr>
              <p:cNvPr id="181" name="Téglalap 152"/>
              <p:cNvSpPr/>
              <p:nvPr/>
            </p:nvSpPr>
            <p:spPr>
              <a:xfrm flipH="1">
                <a:off x="1737317" y="2415927"/>
                <a:ext cx="46038" cy="21590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hu-HU" sz="1800">
                  <a:ln w="6350">
                    <a:solidFill>
                      <a:srgbClr val="000000"/>
                    </a:solidFill>
                    <a:prstDash val="solid"/>
                  </a:ln>
                  <a:solidFill>
                    <a:srgbClr val="FFFFFF"/>
                  </a:solidFill>
                </a:endParaRPr>
              </a:p>
            </p:txBody>
          </p:sp>
          <p:sp>
            <p:nvSpPr>
              <p:cNvPr id="182" name="Line 123"/>
              <p:cNvSpPr>
                <a:spLocks noChangeShapeType="1"/>
              </p:cNvSpPr>
              <p:nvPr/>
            </p:nvSpPr>
            <p:spPr bwMode="auto">
              <a:xfrm flipV="1">
                <a:off x="2629529" y="2619914"/>
                <a:ext cx="0" cy="210312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83" name="Line 124"/>
              <p:cNvSpPr>
                <a:spLocks noChangeShapeType="1"/>
              </p:cNvSpPr>
              <p:nvPr/>
            </p:nvSpPr>
            <p:spPr bwMode="auto">
              <a:xfrm>
                <a:off x="2654929" y="2606338"/>
                <a:ext cx="0" cy="0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84" name="Line 125"/>
              <p:cNvSpPr>
                <a:spLocks noChangeShapeType="1"/>
              </p:cNvSpPr>
              <p:nvPr/>
            </p:nvSpPr>
            <p:spPr bwMode="auto">
              <a:xfrm>
                <a:off x="2654929" y="2606338"/>
                <a:ext cx="0" cy="0"/>
              </a:xfrm>
              <a:prstGeom prst="line">
                <a:avLst/>
              </a:prstGeom>
              <a:noFill/>
              <a:ln w="6350">
                <a:solidFill>
                  <a:srgbClr val="FF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85" name="Line 126"/>
              <p:cNvSpPr>
                <a:spLocks noChangeShapeType="1"/>
              </p:cNvSpPr>
              <p:nvPr/>
            </p:nvSpPr>
            <p:spPr bwMode="auto">
              <a:xfrm>
                <a:off x="2635879" y="2618778"/>
                <a:ext cx="95250" cy="0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86" name="Line 127"/>
              <p:cNvSpPr>
                <a:spLocks noChangeShapeType="1"/>
              </p:cNvSpPr>
              <p:nvPr/>
            </p:nvSpPr>
            <p:spPr bwMode="auto">
              <a:xfrm>
                <a:off x="2635879" y="1946394"/>
                <a:ext cx="0" cy="210312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87" name="Line 128"/>
              <p:cNvSpPr>
                <a:spLocks noChangeShapeType="1"/>
              </p:cNvSpPr>
              <p:nvPr/>
            </p:nvSpPr>
            <p:spPr bwMode="auto">
              <a:xfrm>
                <a:off x="2635879" y="2161838"/>
                <a:ext cx="82550" cy="0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88" name="Line 128"/>
              <p:cNvSpPr>
                <a:spLocks noChangeShapeType="1"/>
              </p:cNvSpPr>
              <p:nvPr/>
            </p:nvSpPr>
            <p:spPr bwMode="auto">
              <a:xfrm>
                <a:off x="2500966" y="2245814"/>
                <a:ext cx="274320" cy="0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189" name="Line 128"/>
              <p:cNvSpPr>
                <a:spLocks noChangeShapeType="1"/>
              </p:cNvSpPr>
              <p:nvPr/>
            </p:nvSpPr>
            <p:spPr bwMode="auto">
              <a:xfrm>
                <a:off x="2485908" y="2538177"/>
                <a:ext cx="274320" cy="0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>
                  <a:solidFill>
                    <a:srgbClr val="000000"/>
                  </a:solidFill>
                </a:endParaRPr>
              </a:p>
            </p:txBody>
          </p:sp>
          <p:cxnSp>
            <p:nvCxnSpPr>
              <p:cNvPr id="190" name="Straight Connector 189"/>
              <p:cNvCxnSpPr/>
              <p:nvPr/>
            </p:nvCxnSpPr>
            <p:spPr bwMode="auto">
              <a:xfrm>
                <a:off x="2497227" y="2179812"/>
                <a:ext cx="0" cy="64008"/>
              </a:xfrm>
              <a:prstGeom prst="line">
                <a:avLst/>
              </a:prstGeom>
              <a:noFill/>
              <a:ln w="317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993300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91" name="Straight Connector 190"/>
              <p:cNvCxnSpPr/>
              <p:nvPr/>
            </p:nvCxnSpPr>
            <p:spPr bwMode="auto">
              <a:xfrm>
                <a:off x="2484867" y="2537017"/>
                <a:ext cx="0" cy="54864"/>
              </a:xfrm>
              <a:prstGeom prst="line">
                <a:avLst/>
              </a:prstGeom>
              <a:noFill/>
              <a:ln w="317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993300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</p:grpSp>
        <p:sp>
          <p:nvSpPr>
            <p:cNvPr id="192" name="TextBox 191"/>
            <p:cNvSpPr txBox="1"/>
            <p:nvPr/>
          </p:nvSpPr>
          <p:spPr>
            <a:xfrm>
              <a:off x="2625519" y="4134722"/>
              <a:ext cx="808829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dirty="0" err="1" smtClean="0"/>
                <a:t>PCIe</a:t>
              </a:r>
              <a:r>
                <a:rPr lang="en-US" sz="1100" dirty="0" smtClean="0"/>
                <a:t> 3.0</a:t>
              </a:r>
              <a:endParaRPr lang="en-US" sz="1100" dirty="0"/>
            </a:p>
          </p:txBody>
        </p:sp>
      </p:grpSp>
      <p:sp>
        <p:nvSpPr>
          <p:cNvPr id="194" name="Rectangle 180"/>
          <p:cNvSpPr>
            <a:spLocks noChangeArrowheads="1"/>
          </p:cNvSpPr>
          <p:nvPr/>
        </p:nvSpPr>
        <p:spPr bwMode="auto">
          <a:xfrm>
            <a:off x="3837963" y="1147458"/>
            <a:ext cx="1404134" cy="45730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spcAft>
                <a:spcPts val="100"/>
              </a:spcAft>
              <a:buFontTx/>
              <a:buNone/>
            </a:pPr>
            <a:r>
              <a:rPr lang="en-US" altLang="en-US" sz="1100" i="1" dirty="0" smtClean="0">
                <a:solidFill>
                  <a:srgbClr val="000000"/>
                </a:solidFill>
                <a:latin typeface="Verdana" pitchFamily="34" charset="0"/>
              </a:rPr>
              <a:t>   Platinum 8100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spcAft>
                <a:spcPts val="100"/>
              </a:spcAft>
              <a:buFontTx/>
              <a:buNone/>
            </a:pPr>
            <a:r>
              <a:rPr lang="en-US" altLang="en-US" sz="1100" i="1" dirty="0" smtClean="0">
                <a:solidFill>
                  <a:srgbClr val="000000"/>
                </a:solidFill>
                <a:latin typeface="Verdana" pitchFamily="34" charset="0"/>
              </a:rPr>
              <a:t>   (</a:t>
            </a:r>
            <a:r>
              <a:rPr lang="en-US" altLang="en-US" sz="1100" i="1" dirty="0" err="1" smtClean="0">
                <a:solidFill>
                  <a:srgbClr val="000000"/>
                </a:solidFill>
                <a:latin typeface="Verdana" pitchFamily="34" charset="0"/>
              </a:rPr>
              <a:t>Skylake</a:t>
            </a:r>
            <a:r>
              <a:rPr lang="en-US" altLang="en-US" sz="1100" i="1" dirty="0" smtClean="0">
                <a:solidFill>
                  <a:srgbClr val="000000"/>
                </a:solidFill>
                <a:latin typeface="Verdana" pitchFamily="34" charset="0"/>
              </a:rPr>
              <a:t>-SP)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spcAft>
                <a:spcPts val="100"/>
              </a:spcAft>
              <a:buFontTx/>
              <a:buNone/>
            </a:pPr>
            <a:r>
              <a:rPr lang="en-US" altLang="en-US" sz="1100" i="1" dirty="0" err="1" smtClean="0">
                <a:solidFill>
                  <a:srgbClr val="000000"/>
                </a:solidFill>
                <a:latin typeface="Verdana" pitchFamily="34" charset="0"/>
              </a:rPr>
              <a:t>28C</a:t>
            </a:r>
            <a:endParaRPr lang="en-US" altLang="en-US" sz="1100" i="1" dirty="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195" name="Téglalap 3"/>
          <p:cNvSpPr>
            <a:spLocks noChangeArrowheads="1"/>
          </p:cNvSpPr>
          <p:nvPr/>
        </p:nvSpPr>
        <p:spPr bwMode="auto">
          <a:xfrm>
            <a:off x="2734159" y="2102367"/>
            <a:ext cx="1481328" cy="576000"/>
          </a:xfrm>
          <a:prstGeom prst="rect">
            <a:avLst/>
          </a:prstGeom>
          <a:solidFill>
            <a:srgbClr val="33CC3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1100" dirty="0" smtClean="0">
              <a:solidFill>
                <a:schemeClr val="bg1"/>
              </a:solidFill>
              <a:latin typeface="Verdana" pitchFamily="34" charset="0"/>
            </a:endParaRP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 dirty="0" err="1" smtClean="0">
                <a:solidFill>
                  <a:schemeClr val="bg1"/>
                </a:solidFill>
                <a:latin typeface="Verdana" pitchFamily="34" charset="0"/>
              </a:rPr>
              <a:t>Skylake</a:t>
            </a:r>
            <a:r>
              <a:rPr lang="en-US" altLang="en-US" sz="1100" dirty="0" smtClean="0">
                <a:solidFill>
                  <a:schemeClr val="bg1"/>
                </a:solidFill>
                <a:latin typeface="Verdana" pitchFamily="34" charset="0"/>
              </a:rPr>
              <a:t>-SP </a:t>
            </a:r>
            <a:r>
              <a:rPr lang="en-US" altLang="en-US" sz="1100" dirty="0" err="1" smtClean="0">
                <a:solidFill>
                  <a:schemeClr val="bg1"/>
                </a:solidFill>
                <a:latin typeface="Verdana" pitchFamily="34" charset="0"/>
              </a:rPr>
              <a:t>28C</a:t>
            </a:r>
            <a:endParaRPr lang="en-US" altLang="en-US" sz="1100" dirty="0" smtClean="0">
              <a:solidFill>
                <a:schemeClr val="bg1"/>
              </a:solidFill>
              <a:latin typeface="Verdana" pitchFamily="34" charset="0"/>
            </a:endParaRPr>
          </a:p>
          <a:p>
            <a:pPr algn="ctr" eaLnBrk="1" hangingPunct="1">
              <a:spcBef>
                <a:spcPct val="0"/>
              </a:spcBef>
              <a:buFontTx/>
              <a:buNone/>
            </a:pPr>
            <a:endParaRPr lang="hu-HU" altLang="en-US" sz="1100" dirty="0">
              <a:solidFill>
                <a:schemeClr val="bg1"/>
              </a:solidFill>
              <a:latin typeface="Verdana" pitchFamily="34" charset="0"/>
            </a:endParaRPr>
          </a:p>
        </p:txBody>
      </p:sp>
      <p:sp>
        <p:nvSpPr>
          <p:cNvPr id="196" name="Téglalap 3"/>
          <p:cNvSpPr>
            <a:spLocks noChangeArrowheads="1"/>
          </p:cNvSpPr>
          <p:nvPr/>
        </p:nvSpPr>
        <p:spPr bwMode="auto">
          <a:xfrm>
            <a:off x="4733428" y="2116392"/>
            <a:ext cx="1481328" cy="576262"/>
          </a:xfrm>
          <a:prstGeom prst="rect">
            <a:avLst/>
          </a:prstGeom>
          <a:solidFill>
            <a:srgbClr val="33CC3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1100" dirty="0" smtClean="0">
              <a:solidFill>
                <a:schemeClr val="bg1"/>
              </a:solidFill>
              <a:latin typeface="Verdana" pitchFamily="34" charset="0"/>
            </a:endParaRPr>
          </a:p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1100" dirty="0">
              <a:solidFill>
                <a:schemeClr val="bg1"/>
              </a:solidFill>
              <a:latin typeface="Verdana" pitchFamily="34" charset="0"/>
            </a:endParaRP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 dirty="0" err="1" smtClean="0">
                <a:solidFill>
                  <a:schemeClr val="bg1"/>
                </a:solidFill>
                <a:latin typeface="Verdana" pitchFamily="34" charset="0"/>
              </a:rPr>
              <a:t>Skylake</a:t>
            </a:r>
            <a:r>
              <a:rPr lang="en-US" altLang="en-US" sz="1100" dirty="0" smtClean="0">
                <a:solidFill>
                  <a:schemeClr val="bg1"/>
                </a:solidFill>
                <a:latin typeface="Verdana" pitchFamily="34" charset="0"/>
              </a:rPr>
              <a:t>-SP </a:t>
            </a:r>
            <a:r>
              <a:rPr lang="en-US" altLang="en-US" sz="1100" dirty="0" err="1">
                <a:solidFill>
                  <a:schemeClr val="bg1"/>
                </a:solidFill>
                <a:latin typeface="Verdana" pitchFamily="34" charset="0"/>
              </a:rPr>
              <a:t>28C</a:t>
            </a:r>
            <a:endParaRPr lang="en-US" altLang="en-US" sz="1100" dirty="0">
              <a:solidFill>
                <a:schemeClr val="bg1"/>
              </a:solidFill>
              <a:latin typeface="Verdana" pitchFamily="34" charset="0"/>
            </a:endParaRPr>
          </a:p>
          <a:p>
            <a:pPr algn="ctr" eaLnBrk="1" hangingPunct="1">
              <a:spcBef>
                <a:spcPct val="0"/>
              </a:spcBef>
              <a:buFontTx/>
              <a:buNone/>
            </a:pPr>
            <a:endParaRPr lang="hu-HU" altLang="en-US" sz="1100" dirty="0">
              <a:solidFill>
                <a:schemeClr val="bg1"/>
              </a:solidFill>
              <a:latin typeface="Verdana" pitchFamily="34" charset="0"/>
            </a:endParaRPr>
          </a:p>
          <a:p>
            <a:pPr algn="ctr" eaLnBrk="1" hangingPunct="1">
              <a:spcBef>
                <a:spcPct val="0"/>
              </a:spcBef>
              <a:buNone/>
            </a:pPr>
            <a:endParaRPr lang="hu-HU" altLang="en-US" sz="1100" dirty="0" smtClean="0">
              <a:solidFill>
                <a:schemeClr val="bg1"/>
              </a:solidFill>
              <a:latin typeface="Verdana" pitchFamily="34" charset="0"/>
            </a:endParaRPr>
          </a:p>
        </p:txBody>
      </p:sp>
      <p:sp>
        <p:nvSpPr>
          <p:cNvPr id="197" name="Téglalap 3"/>
          <p:cNvSpPr>
            <a:spLocks noChangeArrowheads="1"/>
          </p:cNvSpPr>
          <p:nvPr/>
        </p:nvSpPr>
        <p:spPr bwMode="auto">
          <a:xfrm>
            <a:off x="2729895" y="3272092"/>
            <a:ext cx="1481328" cy="576262"/>
          </a:xfrm>
          <a:prstGeom prst="rect">
            <a:avLst/>
          </a:prstGeom>
          <a:solidFill>
            <a:srgbClr val="33CC3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1100" dirty="0" smtClean="0">
              <a:solidFill>
                <a:schemeClr val="bg1"/>
              </a:solidFill>
              <a:latin typeface="Verdana" pitchFamily="34" charset="0"/>
            </a:endParaRPr>
          </a:p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1100" dirty="0">
              <a:solidFill>
                <a:schemeClr val="bg1"/>
              </a:solidFill>
              <a:latin typeface="Verdana" pitchFamily="34" charset="0"/>
            </a:endParaRP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 dirty="0" err="1" smtClean="0">
                <a:solidFill>
                  <a:schemeClr val="bg1"/>
                </a:solidFill>
                <a:latin typeface="Verdana" pitchFamily="34" charset="0"/>
              </a:rPr>
              <a:t>Skylake</a:t>
            </a:r>
            <a:r>
              <a:rPr lang="en-US" altLang="en-US" sz="1100" dirty="0" smtClean="0">
                <a:solidFill>
                  <a:schemeClr val="bg1"/>
                </a:solidFill>
                <a:latin typeface="Verdana" pitchFamily="34" charset="0"/>
              </a:rPr>
              <a:t>-SP </a:t>
            </a:r>
            <a:r>
              <a:rPr lang="en-US" altLang="en-US" sz="1100" dirty="0" err="1">
                <a:solidFill>
                  <a:schemeClr val="bg1"/>
                </a:solidFill>
                <a:latin typeface="Verdana" pitchFamily="34" charset="0"/>
              </a:rPr>
              <a:t>28C</a:t>
            </a:r>
            <a:endParaRPr lang="en-US" altLang="en-US" sz="1100" dirty="0">
              <a:solidFill>
                <a:schemeClr val="bg1"/>
              </a:solidFill>
              <a:latin typeface="Verdana" pitchFamily="34" charset="0"/>
            </a:endParaRPr>
          </a:p>
          <a:p>
            <a:pPr algn="ctr" eaLnBrk="1" hangingPunct="1">
              <a:spcBef>
                <a:spcPct val="0"/>
              </a:spcBef>
              <a:buFontTx/>
              <a:buNone/>
            </a:pPr>
            <a:endParaRPr lang="hu-HU" altLang="en-US" sz="1100" dirty="0">
              <a:solidFill>
                <a:schemeClr val="bg1"/>
              </a:solidFill>
              <a:latin typeface="Verdana" pitchFamily="34" charset="0"/>
            </a:endParaRPr>
          </a:p>
          <a:p>
            <a:pPr algn="ctr" eaLnBrk="1" hangingPunct="1">
              <a:spcBef>
                <a:spcPct val="0"/>
              </a:spcBef>
              <a:buNone/>
            </a:pPr>
            <a:endParaRPr lang="hu-HU" altLang="en-US" sz="1100" dirty="0">
              <a:solidFill>
                <a:schemeClr val="bg1"/>
              </a:solidFill>
              <a:latin typeface="Verdana" pitchFamily="34" charset="0"/>
            </a:endParaRPr>
          </a:p>
        </p:txBody>
      </p:sp>
      <p:sp>
        <p:nvSpPr>
          <p:cNvPr id="198" name="Téglalap 3"/>
          <p:cNvSpPr>
            <a:spLocks noChangeArrowheads="1"/>
          </p:cNvSpPr>
          <p:nvPr/>
        </p:nvSpPr>
        <p:spPr bwMode="auto">
          <a:xfrm>
            <a:off x="4707442" y="3272092"/>
            <a:ext cx="1481328" cy="576262"/>
          </a:xfrm>
          <a:prstGeom prst="rect">
            <a:avLst/>
          </a:prstGeom>
          <a:solidFill>
            <a:srgbClr val="33CC3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None/>
            </a:pPr>
            <a:endParaRPr lang="en-US" altLang="en-US" sz="1100" dirty="0" smtClean="0">
              <a:solidFill>
                <a:schemeClr val="bg1"/>
              </a:solidFill>
              <a:latin typeface="Verdana" pitchFamily="34" charset="0"/>
            </a:endParaRPr>
          </a:p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1100" dirty="0" smtClean="0">
              <a:solidFill>
                <a:schemeClr val="bg1"/>
              </a:solidFill>
              <a:latin typeface="Verdana" pitchFamily="34" charset="0"/>
            </a:endParaRP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 dirty="0" err="1" smtClean="0">
                <a:solidFill>
                  <a:schemeClr val="bg1"/>
                </a:solidFill>
                <a:latin typeface="Verdana" pitchFamily="34" charset="0"/>
              </a:rPr>
              <a:t>Skylake</a:t>
            </a:r>
            <a:r>
              <a:rPr lang="en-US" altLang="en-US" sz="1100" dirty="0" smtClean="0">
                <a:solidFill>
                  <a:schemeClr val="bg1"/>
                </a:solidFill>
                <a:latin typeface="Verdana" pitchFamily="34" charset="0"/>
              </a:rPr>
              <a:t>-SP </a:t>
            </a:r>
            <a:r>
              <a:rPr lang="en-US" altLang="en-US" sz="1100" dirty="0" err="1">
                <a:solidFill>
                  <a:schemeClr val="bg1"/>
                </a:solidFill>
                <a:latin typeface="Verdana" pitchFamily="34" charset="0"/>
              </a:rPr>
              <a:t>28C</a:t>
            </a:r>
            <a:endParaRPr lang="en-US" altLang="en-US" sz="1100" dirty="0">
              <a:solidFill>
                <a:schemeClr val="bg1"/>
              </a:solidFill>
              <a:latin typeface="Verdana" pitchFamily="34" charset="0"/>
            </a:endParaRPr>
          </a:p>
          <a:p>
            <a:pPr algn="ctr" eaLnBrk="1" hangingPunct="1">
              <a:spcBef>
                <a:spcPct val="0"/>
              </a:spcBef>
              <a:buFontTx/>
              <a:buNone/>
            </a:pPr>
            <a:endParaRPr lang="hu-HU" altLang="en-US" sz="1100" dirty="0">
              <a:solidFill>
                <a:schemeClr val="bg1"/>
              </a:solidFill>
              <a:latin typeface="Verdana" pitchFamily="34" charset="0"/>
            </a:endParaRPr>
          </a:p>
          <a:p>
            <a:pPr algn="ctr" eaLnBrk="1" hangingPunct="1">
              <a:spcBef>
                <a:spcPct val="0"/>
              </a:spcBef>
              <a:buFontTx/>
              <a:buNone/>
            </a:pPr>
            <a:endParaRPr lang="hu-HU" altLang="en-US" sz="1100" dirty="0">
              <a:solidFill>
                <a:schemeClr val="bg1"/>
              </a:solidFill>
              <a:latin typeface="Verdana" pitchFamily="34" charset="0"/>
            </a:endParaRPr>
          </a:p>
        </p:txBody>
      </p:sp>
      <p:sp>
        <p:nvSpPr>
          <p:cNvPr id="199" name="Text Box 177"/>
          <p:cNvSpPr txBox="1">
            <a:spLocks noChangeArrowheads="1"/>
          </p:cNvSpPr>
          <p:nvPr/>
        </p:nvSpPr>
        <p:spPr bwMode="auto">
          <a:xfrm>
            <a:off x="84138" y="528115"/>
            <a:ext cx="9161462" cy="48013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lnSpc>
                <a:spcPct val="90000"/>
              </a:lnSpc>
              <a:spcBef>
                <a:spcPct val="0"/>
              </a:spcBef>
              <a:buFontTx/>
              <a:buNone/>
            </a:pPr>
            <a:r>
              <a:rPr lang="en-US" altLang="en-US" sz="1400" b="1" dirty="0" smtClean="0">
                <a:solidFill>
                  <a:schemeClr val="accent2"/>
                </a:solidFill>
                <a:latin typeface="Verdana" pitchFamily="34" charset="0"/>
              </a:rPr>
              <a:t>e) Evolution to the up to 28-core </a:t>
            </a:r>
            <a:r>
              <a:rPr lang="en-US" altLang="en-US" sz="1400" b="1" dirty="0" err="1" smtClean="0">
                <a:solidFill>
                  <a:schemeClr val="accent2"/>
                </a:solidFill>
                <a:latin typeface="Verdana" pitchFamily="34" charset="0"/>
              </a:rPr>
              <a:t>Purley</a:t>
            </a:r>
            <a:r>
              <a:rPr lang="en-US" altLang="en-US" sz="1400" b="1" dirty="0" smtClean="0">
                <a:solidFill>
                  <a:schemeClr val="accent2"/>
                </a:solidFill>
                <a:latin typeface="Verdana" pitchFamily="34" charset="0"/>
              </a:rPr>
              <a:t> high-end 2S/4S/</a:t>
            </a:r>
            <a:r>
              <a:rPr lang="en-US" altLang="en-US" sz="1400" b="1" dirty="0" err="1" smtClean="0">
                <a:solidFill>
                  <a:schemeClr val="accent2"/>
                </a:solidFill>
                <a:latin typeface="Verdana" pitchFamily="34" charset="0"/>
              </a:rPr>
              <a:t>8S</a:t>
            </a:r>
            <a:r>
              <a:rPr lang="en-US" altLang="en-US" sz="1400" b="1" dirty="0" smtClean="0">
                <a:solidFill>
                  <a:schemeClr val="accent2"/>
                </a:solidFill>
                <a:latin typeface="Verdana" pitchFamily="34" charset="0"/>
              </a:rPr>
              <a:t>  server platform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FontTx/>
              <a:buNone/>
            </a:pPr>
            <a:r>
              <a:rPr lang="en-US" altLang="en-US" sz="1400" b="1" dirty="0" smtClean="0">
                <a:solidFill>
                  <a:schemeClr val="accent2"/>
                </a:solidFill>
                <a:latin typeface="Verdana" pitchFamily="34" charset="0"/>
              </a:rPr>
              <a:t>      targeting the </a:t>
            </a:r>
            <a:r>
              <a:rPr lang="en-US" altLang="en-US" sz="1400" b="1" dirty="0" err="1" smtClean="0">
                <a:solidFill>
                  <a:schemeClr val="accent2"/>
                </a:solidFill>
                <a:latin typeface="Verdana" pitchFamily="34" charset="0"/>
              </a:rPr>
              <a:t>Skylake</a:t>
            </a:r>
            <a:r>
              <a:rPr lang="en-US" altLang="en-US" sz="1400" b="1" dirty="0" smtClean="0">
                <a:solidFill>
                  <a:schemeClr val="accent2"/>
                </a:solidFill>
                <a:latin typeface="Verdana" pitchFamily="34" charset="0"/>
              </a:rPr>
              <a:t>-SP processors) -2</a:t>
            </a:r>
            <a:endParaRPr lang="en-US" altLang="en-US" sz="1400" dirty="0">
              <a:latin typeface="Verdana" pitchFamily="34" charset="0"/>
            </a:endParaRPr>
          </a:p>
        </p:txBody>
      </p:sp>
      <p:sp>
        <p:nvSpPr>
          <p:cNvPr id="200" name="Oval 188"/>
          <p:cNvSpPr>
            <a:spLocks noChangeArrowheads="1"/>
          </p:cNvSpPr>
          <p:nvPr/>
        </p:nvSpPr>
        <p:spPr bwMode="auto">
          <a:xfrm>
            <a:off x="1396774" y="1423946"/>
            <a:ext cx="1332514" cy="3077683"/>
          </a:xfrm>
          <a:prstGeom prst="ellipse">
            <a:avLst/>
          </a:prstGeom>
          <a:noFill/>
          <a:ln w="19050" algn="ctr">
            <a:solidFill>
              <a:srgbClr val="FF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140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201" name="Oval 188"/>
          <p:cNvSpPr>
            <a:spLocks noChangeArrowheads="1"/>
          </p:cNvSpPr>
          <p:nvPr/>
        </p:nvSpPr>
        <p:spPr bwMode="auto">
          <a:xfrm>
            <a:off x="6188413" y="1576346"/>
            <a:ext cx="1332514" cy="3077683"/>
          </a:xfrm>
          <a:prstGeom prst="ellipse">
            <a:avLst/>
          </a:prstGeom>
          <a:noFill/>
          <a:ln w="19050" algn="ctr">
            <a:solidFill>
              <a:srgbClr val="FF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140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202" name="Rounded Rectangle 201"/>
          <p:cNvSpPr/>
          <p:nvPr/>
        </p:nvSpPr>
        <p:spPr bwMode="auto">
          <a:xfrm>
            <a:off x="2708174" y="1818838"/>
            <a:ext cx="3490195" cy="2610601"/>
          </a:xfrm>
          <a:prstGeom prst="roundRect">
            <a:avLst/>
          </a:prstGeom>
          <a:noFill/>
          <a:ln w="19050" cap="flat" cmpd="sng" algn="ctr">
            <a:solidFill>
              <a:srgbClr val="FF000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3300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endParaRPr lang="en-US" smtClean="0">
              <a:solidFill>
                <a:srgbClr val="000000"/>
              </a:solidFill>
            </a:endParaRPr>
          </a:p>
        </p:txBody>
      </p:sp>
      <p:sp>
        <p:nvSpPr>
          <p:cNvPr id="19" name="TextBox 18"/>
          <p:cNvSpPr txBox="1"/>
          <p:nvPr/>
        </p:nvSpPr>
        <p:spPr>
          <a:xfrm>
            <a:off x="5889088" y="5034217"/>
            <a:ext cx="1919115" cy="6001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100" dirty="0" smtClean="0">
                <a:solidFill>
                  <a:srgbClr val="FF0000"/>
                </a:solidFill>
              </a:rPr>
              <a:t>Directly connected up to</a:t>
            </a:r>
          </a:p>
          <a:p>
            <a:pPr algn="ctr"/>
            <a:r>
              <a:rPr lang="en-US" sz="1100" dirty="0" err="1" smtClean="0">
                <a:solidFill>
                  <a:srgbClr val="FF0000"/>
                </a:solidFill>
              </a:rPr>
              <a:t>DDR4</a:t>
            </a:r>
            <a:r>
              <a:rPr lang="en-US" sz="1100" dirty="0" smtClean="0">
                <a:solidFill>
                  <a:srgbClr val="FF0000"/>
                </a:solidFill>
              </a:rPr>
              <a:t>-2666 memory</a:t>
            </a:r>
          </a:p>
          <a:p>
            <a:pPr algn="ctr"/>
            <a:r>
              <a:rPr lang="en-US" sz="1100" dirty="0" smtClean="0">
                <a:solidFill>
                  <a:srgbClr val="FF0000"/>
                </a:solidFill>
              </a:rPr>
              <a:t>(no conversions)</a:t>
            </a:r>
            <a:endParaRPr lang="en-US" sz="1100" dirty="0">
              <a:solidFill>
                <a:srgbClr val="FF0000"/>
              </a:solidFill>
            </a:endParaRPr>
          </a:p>
        </p:txBody>
      </p:sp>
      <p:sp>
        <p:nvSpPr>
          <p:cNvPr id="203" name="TextBox 3"/>
          <p:cNvSpPr txBox="1">
            <a:spLocks noChangeArrowheads="1"/>
          </p:cNvSpPr>
          <p:nvPr/>
        </p:nvSpPr>
        <p:spPr bwMode="auto">
          <a:xfrm>
            <a:off x="3534149" y="5219328"/>
            <a:ext cx="1875835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chemeClr val="tx1"/>
                </a:solidFill>
                <a:latin typeface="Verdana" pitchFamily="34" charset="0"/>
                <a:cs typeface="Times New Roman" pitchFamily="18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Verdana" pitchFamily="34" charset="0"/>
                <a:cs typeface="Times New Roman" pitchFamily="18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Verdana" pitchFamily="34" charset="0"/>
                <a:cs typeface="Times New Roman" pitchFamily="18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Verdana" pitchFamily="34" charset="0"/>
                <a:cs typeface="Times New Roman" pitchFamily="18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Verdana" pitchFamily="34" charset="0"/>
                <a:cs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  <a:cs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  <a:cs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  <a:cs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  <a:cs typeface="Times New Roman" pitchFamily="18" charset="0"/>
              </a:defRPr>
            </a:lvl9pPr>
          </a:lstStyle>
          <a:p>
            <a:pPr eaLnBrk="1" hangingPunct="1"/>
            <a:r>
              <a:rPr lang="en-US" altLang="en-US" sz="1100" dirty="0" smtClean="0">
                <a:solidFill>
                  <a:srgbClr val="FF0000"/>
                </a:solidFill>
              </a:rPr>
              <a:t>3 x UPI up to 10.4 </a:t>
            </a:r>
            <a:r>
              <a:rPr lang="en-US" altLang="en-US" sz="1100" dirty="0">
                <a:solidFill>
                  <a:srgbClr val="FF0000"/>
                </a:solidFill>
              </a:rPr>
              <a:t>GT/s</a:t>
            </a:r>
          </a:p>
        </p:txBody>
      </p:sp>
      <p:sp>
        <p:nvSpPr>
          <p:cNvPr id="204" name="TextBox 203"/>
          <p:cNvSpPr txBox="1"/>
          <p:nvPr/>
        </p:nvSpPr>
        <p:spPr>
          <a:xfrm>
            <a:off x="8814338" y="6534345"/>
            <a:ext cx="34817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>
                <a:solidFill>
                  <a:srgbClr val="FF0000"/>
                </a:solidFill>
                <a:latin typeface="+mj-lt"/>
              </a:rPr>
              <a:t>*</a:t>
            </a:r>
          </a:p>
        </p:txBody>
      </p:sp>
    </p:spTree>
    <p:extLst>
      <p:ext uri="{BB962C8B-B14F-4D97-AF65-F5344CB8AC3E}">
        <p14:creationId xmlns:p14="http://schemas.microsoft.com/office/powerpoint/2010/main" val="146758099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455117536"/>
              </p:ext>
            </p:extLst>
          </p:nvPr>
        </p:nvGraphicFramePr>
        <p:xfrm>
          <a:off x="101603" y="1057884"/>
          <a:ext cx="8887968" cy="5681480"/>
        </p:xfrm>
        <a:graphic>
          <a:graphicData uri="http://schemas.openxmlformats.org/drawingml/2006/table">
            <a:tbl>
              <a:tblPr/>
              <a:tblGrid>
                <a:gridCol w="911628"/>
                <a:gridCol w="1138298"/>
                <a:gridCol w="705858"/>
                <a:gridCol w="1209072"/>
                <a:gridCol w="784611"/>
                <a:gridCol w="784611"/>
                <a:gridCol w="1797531"/>
                <a:gridCol w="1556359"/>
              </a:tblGrid>
              <a:tr h="622211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Platform</a:t>
                      </a:r>
                      <a:endParaRPr kumimoji="0" lang="en-US" altLang="en-US" sz="105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Verdana" pitchFamily="34" charset="0"/>
                        <a:cs typeface="Times New Roman" pitchFamily="18" charset="0"/>
                      </a:endParaRP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1C9F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4S platform topology</a:t>
                      </a:r>
                      <a:endParaRPr kumimoji="0" lang="en-US" altLang="en-US" sz="105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Verdana" pitchFamily="34" charset="0"/>
                        <a:cs typeface="Times New Roman" pitchFamily="18" charset="0"/>
                      </a:endParaRP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1C9F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Date</a:t>
                      </a:r>
                      <a:endParaRPr kumimoji="0" lang="en-US" altLang="en-US" sz="105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Verdana" pitchFamily="34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of intro.</a:t>
                      </a:r>
                      <a:endParaRPr kumimoji="0" lang="en-US" altLang="en-US" sz="105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Verdana" pitchFamily="34" charset="0"/>
                        <a:cs typeface="Times New Roman" pitchFamily="18" charset="0"/>
                      </a:endParaRP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1C9F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Processor</a:t>
                      </a:r>
                      <a:endParaRPr kumimoji="0" lang="en-US" altLang="en-US" sz="105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Verdana" pitchFamily="34" charset="0"/>
                        <a:cs typeface="Times New Roman" pitchFamily="18" charset="0"/>
                      </a:endParaRP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1C9F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Techno-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logy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1C9F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Core</a:t>
                      </a:r>
                      <a:endParaRPr kumimoji="0" lang="en-US" altLang="en-US" sz="105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Verdana" pitchFamily="34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count</a:t>
                      </a:r>
                      <a:endParaRPr kumimoji="0" lang="en-US" altLang="en-US" sz="105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Verdana" pitchFamily="34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(up to)</a:t>
                      </a:r>
                      <a:endParaRPr kumimoji="0" lang="en-US" altLang="en-US" sz="105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Verdana" pitchFamily="34" charset="0"/>
                        <a:cs typeface="Times New Roman" pitchFamily="18" charset="0"/>
                      </a:endParaRP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1C9F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L2</a:t>
                      </a:r>
                      <a:r>
                        <a:rPr kumimoji="0" lang="en-US" altLang="en-US" sz="105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 cache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1C9F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L3 cache</a:t>
                      </a:r>
                      <a:endParaRPr kumimoji="0" lang="hu-HU" altLang="en-US" sz="1050" b="1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Verdana" pitchFamily="34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hu-HU" altLang="en-US" sz="105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(up to)</a:t>
                      </a:r>
                      <a:endParaRPr kumimoji="0" lang="en-US" altLang="en-US" sz="1050" b="1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Verdana" pitchFamily="34" charset="0"/>
                        <a:cs typeface="Times New Roman" pitchFamily="18" charset="0"/>
                      </a:endParaRP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1C9FF"/>
                    </a:solidFill>
                  </a:tcPr>
                </a:tc>
              </a:tr>
              <a:tr h="479143">
                <a:tc rowSpan="3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Truland</a:t>
                      </a: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 MP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  <a:tc rowSpan="3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SMP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w/dual FSBs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3/2005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90 nm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 Pentium 4  MP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(Potomac)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90 nm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1C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1 MB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8 MB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</a:tr>
              <a:tr h="322127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11/</a:t>
                      </a:r>
                      <a:r>
                        <a:rPr kumimoji="0" lang="hu-HU" altLang="en-US" sz="105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2005</a:t>
                      </a:r>
                      <a:endParaRPr kumimoji="0" lang="en-US" altLang="en-US" sz="1050" b="0" i="0" u="none" strike="noStrike" cap="none" normalizeH="0" baseline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Verdana" pitchFamily="34" charset="0"/>
                        <a:cs typeface="Times New Roman" pitchFamily="18" charset="0"/>
                      </a:endParaRP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hu-HU" altLang="en-US" sz="105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Xeon</a:t>
                      </a:r>
                      <a:r>
                        <a:rPr kumimoji="0" lang="hu-HU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 7000</a:t>
                      </a:r>
                      <a:endParaRPr kumimoji="0" lang="en-US" altLang="en-US" sz="105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Verdana" pitchFamily="34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hu-HU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(</a:t>
                      </a:r>
                      <a:r>
                        <a:rPr kumimoji="0" lang="hu-HU" altLang="en-US" sz="105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Paxville</a:t>
                      </a:r>
                      <a:r>
                        <a:rPr kumimoji="0" lang="hu-HU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 MP)</a:t>
                      </a:r>
                      <a:endParaRPr kumimoji="0" lang="en-US" altLang="en-US" sz="105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Verdana" pitchFamily="34" charset="0"/>
                        <a:cs typeface="Times New Roman" pitchFamily="18" charset="0"/>
                      </a:endParaRP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90 nm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hu-HU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2x1C</a:t>
                      </a:r>
                      <a:endParaRPr kumimoji="0" lang="en-US" altLang="en-US" sz="105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Verdana" pitchFamily="34" charset="0"/>
                        <a:cs typeface="Times New Roman" pitchFamily="18" charset="0"/>
                      </a:endParaRP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 smtClean="0"/>
                        <a:t>2 MB/C</a:t>
                      </a:r>
                      <a:endParaRPr lang="en-US" sz="1050" dirty="0"/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 smtClean="0"/>
                        <a:t>--</a:t>
                      </a:r>
                      <a:endParaRPr lang="en-US" sz="1050" dirty="0"/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</a:tr>
              <a:tr h="356653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8/</a:t>
                      </a:r>
                      <a:r>
                        <a:rPr kumimoji="0" lang="hu-HU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2006</a:t>
                      </a:r>
                      <a:endParaRPr kumimoji="0" lang="en-US" altLang="en-US" sz="105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Verdana" pitchFamily="34" charset="0"/>
                        <a:cs typeface="Times New Roman" pitchFamily="18" charset="0"/>
                      </a:endParaRP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hu-HU" altLang="en-US" sz="105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Xeon</a:t>
                      </a:r>
                      <a:r>
                        <a:rPr kumimoji="0" lang="hu-HU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 7100</a:t>
                      </a:r>
                      <a:endParaRPr kumimoji="0" lang="en-US" altLang="en-US" sz="105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Verdana" pitchFamily="34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hu-HU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(</a:t>
                      </a:r>
                      <a:r>
                        <a:rPr kumimoji="0" lang="hu-HU" altLang="en-US" sz="105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Tulsa</a:t>
                      </a:r>
                      <a:r>
                        <a:rPr kumimoji="0" lang="hu-HU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)</a:t>
                      </a:r>
                      <a:endParaRPr kumimoji="0" lang="en-US" altLang="en-US" sz="105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Verdana" pitchFamily="34" charset="0"/>
                        <a:cs typeface="Times New Roman" pitchFamily="18" charset="0"/>
                      </a:endParaRP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65 nm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hu-HU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2C</a:t>
                      </a:r>
                      <a:endParaRPr kumimoji="0" lang="en-US" altLang="en-US" sz="105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Verdana" pitchFamily="34" charset="0"/>
                        <a:cs typeface="Times New Roman" pitchFamily="18" charset="0"/>
                      </a:endParaRP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 smtClean="0"/>
                        <a:t>1 MB /C</a:t>
                      </a:r>
                      <a:endParaRPr lang="en-US" sz="1050" dirty="0"/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 smtClean="0"/>
                        <a:t>16 MB</a:t>
                      </a:r>
                      <a:endParaRPr lang="en-US" sz="1050" dirty="0"/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</a:tr>
              <a:tr h="480169">
                <a:tc rowSpan="3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Caneland</a:t>
                      </a:r>
                      <a:endParaRPr kumimoji="0" lang="en-US" altLang="en-US" sz="105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Verdana" pitchFamily="34" charset="0"/>
                        <a:cs typeface="Times New Roman" pitchFamily="18" charset="0"/>
                      </a:endParaRP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rowSpan="3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SMP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w/Quad FSBs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9/2007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Xeon 7200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Tigerton DC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(Core 2)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65 nm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2C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4 MB/C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--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485831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9/2007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Xeon 7300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Tigerton QC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(Core 2)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65 nm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2x2C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 smtClean="0"/>
                        <a:t>4 MB/C</a:t>
                      </a:r>
                      <a:endParaRPr lang="en-US" sz="1050" dirty="0"/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 smtClean="0"/>
                        <a:t>---</a:t>
                      </a:r>
                      <a:endParaRPr lang="en-US" sz="1050" dirty="0"/>
                    </a:p>
                  </a:txBody>
                  <a:tcPr anchor="ctr"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chemeClr val="bg1"/>
                    </a:solidFill>
                  </a:tcPr>
                </a:tc>
              </a:tr>
              <a:tr h="480169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9/2008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Xeon 7400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(</a:t>
                      </a:r>
                      <a:r>
                        <a:rPr kumimoji="0" lang="en-US" altLang="en-US" sz="105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Dunnington</a:t>
                      </a: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)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(Penryn)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45 nm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6C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 smtClean="0"/>
                        <a:t>3 MB/C</a:t>
                      </a:r>
                      <a:endParaRPr lang="en-US" sz="1050" dirty="0"/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 smtClean="0"/>
                        <a:t>16 MB</a:t>
                      </a:r>
                      <a:endParaRPr lang="en-US" sz="1050" dirty="0"/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</a:tr>
              <a:tr h="479143">
                <a:tc row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Boxboro-EX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9E0FF"/>
                    </a:solidFill>
                  </a:tcPr>
                </a:tc>
                <a:tc row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NUMA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fully connect.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by 3 QPI buses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9E0F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3/2010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9E0F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Nehalem-EX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(Xeon 7500/ (</a:t>
                      </a:r>
                      <a:r>
                        <a:rPr kumimoji="0" lang="en-US" altLang="en-US" sz="105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Beckton</a:t>
                      </a: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) 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9E0F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45 nm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9E0F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8C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9E0F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¼ MB/C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9E0F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8x3</a:t>
                      </a: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 MB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9E0FF"/>
                    </a:solidFill>
                  </a:tcPr>
                </a:tc>
              </a:tr>
              <a:tr h="319429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4/</a:t>
                      </a:r>
                      <a:r>
                        <a:rPr kumimoji="0" lang="hu-HU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2011</a:t>
                      </a:r>
                      <a:endParaRPr kumimoji="0" lang="en-US" altLang="en-US" sz="105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Verdana" pitchFamily="34" charset="0"/>
                        <a:cs typeface="Times New Roman" pitchFamily="18" charset="0"/>
                      </a:endParaRP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9E0F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hu-HU" altLang="en-US" sz="105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Westmere-EX</a:t>
                      </a:r>
                      <a:endParaRPr kumimoji="0" lang="en-US" altLang="en-US" sz="105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Verdana" pitchFamily="34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(</a:t>
                      </a:r>
                      <a:r>
                        <a:rPr kumimoji="0" lang="hu-HU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E7-</a:t>
                      </a: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8</a:t>
                      </a:r>
                      <a:r>
                        <a:rPr kumimoji="0" lang="hu-HU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800</a:t>
                      </a: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)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9E0F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32 nm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9E0F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hu-HU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10C</a:t>
                      </a:r>
                      <a:endParaRPr kumimoji="0" lang="en-US" altLang="en-US" sz="105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Verdana" pitchFamily="34" charset="0"/>
                        <a:cs typeface="Times New Roman" pitchFamily="18" charset="0"/>
                      </a:endParaRP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9E0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dirty="0" smtClean="0"/>
                        <a:t>¼ MB/C</a:t>
                      </a:r>
                      <a:endParaRPr lang="en-US" sz="1100" dirty="0"/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9E0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 err="1" smtClean="0"/>
                        <a:t>10x3</a:t>
                      </a:r>
                      <a:r>
                        <a:rPr lang="en-US" sz="1050" dirty="0" smtClean="0"/>
                        <a:t> MB</a:t>
                      </a:r>
                      <a:endParaRPr lang="en-US" sz="1050" dirty="0"/>
                    </a:p>
                  </a:txBody>
                  <a:tcPr anchor="ctr"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rgbClr val="89E0FF"/>
                    </a:solidFill>
                  </a:tcPr>
                </a:tc>
              </a:tr>
              <a:tr h="385988">
                <a:tc rowSpan="3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hu-HU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Brickland</a:t>
                      </a:r>
                      <a:endParaRPr kumimoji="0" lang="en-US" altLang="en-US" sz="105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Verdana" pitchFamily="34" charset="0"/>
                        <a:cs typeface="Times New Roman" pitchFamily="18" charset="0"/>
                      </a:endParaRP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rowSpan="3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NUMA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fully connect.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by 3 QPI buses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2/</a:t>
                      </a:r>
                      <a:r>
                        <a:rPr kumimoji="0" lang="hu-HU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2014</a:t>
                      </a:r>
                      <a:endParaRPr kumimoji="0" lang="en-US" altLang="en-US" sz="105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Verdana" pitchFamily="34" charset="0"/>
                        <a:cs typeface="Times New Roman" pitchFamily="18" charset="0"/>
                      </a:endParaRP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hu-HU" altLang="en-US" sz="105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Ivy</a:t>
                      </a:r>
                      <a:r>
                        <a:rPr kumimoji="0" lang="hu-HU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 </a:t>
                      </a:r>
                      <a:r>
                        <a:rPr kumimoji="0" lang="hu-HU" altLang="en-US" sz="105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Bridge-EX</a:t>
                      </a:r>
                      <a:endParaRPr kumimoji="0" lang="en-US" altLang="en-US" sz="105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Verdana" pitchFamily="34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hu-HU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(E7-</a:t>
                      </a: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8</a:t>
                      </a:r>
                      <a:r>
                        <a:rPr kumimoji="0" lang="hu-HU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800 v2)</a:t>
                      </a:r>
                      <a:endParaRPr kumimoji="0" lang="en-US" altLang="en-US" sz="105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Verdana" pitchFamily="34" charset="0"/>
                        <a:cs typeface="Times New Roman" pitchFamily="18" charset="0"/>
                      </a:endParaRP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22 nm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hu-HU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15C</a:t>
                      </a:r>
                      <a:endParaRPr kumimoji="0" lang="en-US" altLang="en-US" sz="105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Verdana" pitchFamily="34" charset="0"/>
                        <a:cs typeface="Times New Roman" pitchFamily="18" charset="0"/>
                      </a:endParaRP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¼ MB/C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15x2.5</a:t>
                      </a: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 MB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56653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5/2015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Haswell</a:t>
                      </a: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-EX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(</a:t>
                      </a:r>
                      <a:r>
                        <a:rPr kumimoji="0" lang="en-US" altLang="en-US" sz="105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E7</a:t>
                      </a: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-8800 v3)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22 nm 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18C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¼ MB/C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50" dirty="0" err="1" smtClean="0"/>
                        <a:t>18x2.5</a:t>
                      </a:r>
                      <a:r>
                        <a:rPr lang="en-US" sz="1050" dirty="0" smtClean="0"/>
                        <a:t> MB</a:t>
                      </a:r>
                      <a:endParaRPr lang="en-US" sz="1050" dirty="0"/>
                    </a:p>
                  </a:txBody>
                  <a:tcPr anchor="ctr"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</a:tr>
              <a:tr h="319429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hu-HU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6/2016</a:t>
                      </a:r>
                      <a:endParaRPr kumimoji="0" lang="en-US" altLang="en-US" sz="105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Verdana" pitchFamily="34" charset="0"/>
                        <a:cs typeface="Times New Roman" pitchFamily="18" charset="0"/>
                      </a:endParaRP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Broadwell-EX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(</a:t>
                      </a:r>
                      <a:r>
                        <a:rPr kumimoji="0" lang="en-US" altLang="en-US" sz="105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E7</a:t>
                      </a: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-8800 </a:t>
                      </a:r>
                      <a:r>
                        <a:rPr kumimoji="0" lang="en-US" altLang="en-US" sz="105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v4</a:t>
                      </a: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)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14 nm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24C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¼ MB/C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24x2.5</a:t>
                      </a: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 MB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91479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Purley</a:t>
                      </a:r>
                      <a:endParaRPr kumimoji="0" lang="en-US" altLang="en-US" sz="105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Verdana" pitchFamily="34" charset="0"/>
                        <a:cs typeface="Times New Roman" pitchFamily="18" charset="0"/>
                      </a:endParaRP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DD7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NUMA 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fully connect.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by 3 UPI buses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DD7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7/2017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DD7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Skylake</a:t>
                      </a: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-SP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(Platinum 8100)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DD7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14 nm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DD7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28C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DD7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1 MB/C.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DD7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28x1.375</a:t>
                      </a: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 MB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DD71"/>
                    </a:solidFill>
                  </a:tcPr>
                </a:tc>
              </a:tr>
            </a:tbl>
          </a:graphicData>
        </a:graphic>
      </p:graphicFrame>
      <p:sp>
        <p:nvSpPr>
          <p:cNvPr id="6" name="TextBox 5"/>
          <p:cNvSpPr txBox="1"/>
          <p:nvPr/>
        </p:nvSpPr>
        <p:spPr>
          <a:xfrm>
            <a:off x="95250" y="502024"/>
            <a:ext cx="6540573" cy="307777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b="1" dirty="0">
                <a:solidFill>
                  <a:srgbClr val="2D2D8A"/>
                </a:solidFill>
                <a:latin typeface="Verdana"/>
              </a:rPr>
              <a:t>Intel’s </a:t>
            </a:r>
            <a:r>
              <a:rPr lang="en-US" b="1" dirty="0" smtClean="0">
                <a:solidFill>
                  <a:srgbClr val="2D2D8A"/>
                </a:solidFill>
                <a:latin typeface="Verdana"/>
              </a:rPr>
              <a:t>high-end 4S/</a:t>
            </a:r>
            <a:r>
              <a:rPr lang="en-US" b="1" dirty="0" err="1" smtClean="0">
                <a:solidFill>
                  <a:srgbClr val="2D2D8A"/>
                </a:solidFill>
                <a:latin typeface="Verdana"/>
              </a:rPr>
              <a:t>8S</a:t>
            </a:r>
            <a:r>
              <a:rPr lang="en-US" b="1" dirty="0" smtClean="0">
                <a:solidFill>
                  <a:srgbClr val="2D2D8A"/>
                </a:solidFill>
                <a:latin typeface="Verdana"/>
              </a:rPr>
              <a:t> server platforms – Cache architectures </a:t>
            </a:r>
            <a:endParaRPr lang="en-US" b="1" dirty="0">
              <a:solidFill>
                <a:srgbClr val="2D2D8A"/>
              </a:solidFill>
              <a:latin typeface="Verdana"/>
            </a:endParaRPr>
          </a:p>
        </p:txBody>
      </p:sp>
      <p:sp>
        <p:nvSpPr>
          <p:cNvPr id="5" name="Rectangle 72"/>
          <p:cNvSpPr>
            <a:spLocks noChangeArrowheads="1"/>
          </p:cNvSpPr>
          <p:nvPr/>
        </p:nvSpPr>
        <p:spPr bwMode="auto">
          <a:xfrm>
            <a:off x="0" y="0"/>
            <a:ext cx="9144000" cy="393700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600" dirty="0">
                <a:solidFill>
                  <a:srgbClr val="FFFFFF"/>
                </a:solidFill>
                <a:latin typeface="Verdana" pitchFamily="34" charset="0"/>
              </a:rPr>
              <a:t>2.3 Overview of the evolution of </a:t>
            </a:r>
            <a:r>
              <a:rPr lang="en-US" altLang="en-US" sz="1600" dirty="0" smtClean="0">
                <a:solidFill>
                  <a:srgbClr val="FFFFFF"/>
                </a:solidFill>
                <a:latin typeface="Verdana" pitchFamily="34" charset="0"/>
              </a:rPr>
              <a:t>high-end </a:t>
            </a:r>
            <a:r>
              <a:rPr lang="en-US" altLang="en-US" sz="1600" dirty="0">
                <a:solidFill>
                  <a:srgbClr val="FFFFFF"/>
                </a:solidFill>
                <a:latin typeface="Verdana" pitchFamily="34" charset="0"/>
              </a:rPr>
              <a:t>server platforms </a:t>
            </a:r>
            <a:r>
              <a:rPr lang="en-US" altLang="en-US" sz="1600" dirty="0" smtClean="0">
                <a:solidFill>
                  <a:srgbClr val="FFFFFF"/>
                </a:solidFill>
                <a:latin typeface="Verdana" pitchFamily="34" charset="0"/>
              </a:rPr>
              <a:t>(14)</a:t>
            </a:r>
            <a:endParaRPr lang="hu-HU" altLang="en-US" sz="1600" dirty="0">
              <a:solidFill>
                <a:srgbClr val="FFFFFF"/>
              </a:solidFill>
              <a:latin typeface="Verdana" pitchFamily="34" charset="0"/>
            </a:endParaRPr>
          </a:p>
        </p:txBody>
      </p:sp>
      <p:sp>
        <p:nvSpPr>
          <p:cNvPr id="2" name="Rounded Rectangle 1"/>
          <p:cNvSpPr/>
          <p:nvPr/>
        </p:nvSpPr>
        <p:spPr bwMode="auto">
          <a:xfrm>
            <a:off x="5640946" y="1057884"/>
            <a:ext cx="3322867" cy="5685816"/>
          </a:xfrm>
          <a:prstGeom prst="roundRect">
            <a:avLst/>
          </a:prstGeom>
          <a:noFill/>
          <a:ln w="38100" cap="flat" cmpd="sng" algn="ctr">
            <a:solidFill>
              <a:srgbClr val="FF0000"/>
            </a:solidFill>
            <a:prstDash val="sysDash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3300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2161150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214114049"/>
              </p:ext>
            </p:extLst>
          </p:nvPr>
        </p:nvGraphicFramePr>
        <p:xfrm>
          <a:off x="128591" y="1043189"/>
          <a:ext cx="8937622" cy="5762747"/>
        </p:xfrm>
        <a:graphic>
          <a:graphicData uri="http://schemas.openxmlformats.org/drawingml/2006/table">
            <a:tbl>
              <a:tblPr/>
              <a:tblGrid>
                <a:gridCol w="916721"/>
                <a:gridCol w="1104268"/>
                <a:gridCol w="750191"/>
                <a:gridCol w="1215827"/>
                <a:gridCol w="788994"/>
                <a:gridCol w="788994"/>
                <a:gridCol w="1191402"/>
                <a:gridCol w="1155700"/>
                <a:gridCol w="1025525"/>
              </a:tblGrid>
              <a:tr h="623101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Platform</a:t>
                      </a:r>
                      <a:endParaRPr kumimoji="0" lang="en-US" altLang="en-US" sz="105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Verdana" pitchFamily="34" charset="0"/>
                        <a:cs typeface="Times New Roman" pitchFamily="18" charset="0"/>
                      </a:endParaRP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1C9F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4S platform topology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1C9F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Date</a:t>
                      </a:r>
                      <a:endParaRPr kumimoji="0" lang="en-US" altLang="en-US" sz="105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Verdana" pitchFamily="34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of intro.</a:t>
                      </a:r>
                      <a:endParaRPr kumimoji="0" lang="en-US" altLang="en-US" sz="105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Verdana" pitchFamily="34" charset="0"/>
                        <a:cs typeface="Times New Roman" pitchFamily="18" charset="0"/>
                      </a:endParaRP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1C9F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Processor</a:t>
                      </a:r>
                      <a:endParaRPr kumimoji="0" lang="en-US" altLang="en-US" sz="105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Verdana" pitchFamily="34" charset="0"/>
                        <a:cs typeface="Times New Roman" pitchFamily="18" charset="0"/>
                      </a:endParaRP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1C9F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Techno-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logy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1C9F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Core</a:t>
                      </a:r>
                      <a:endParaRPr kumimoji="0" lang="en-US" altLang="en-US" sz="105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Verdana" pitchFamily="34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count</a:t>
                      </a:r>
                      <a:endParaRPr kumimoji="0" lang="en-US" altLang="en-US" sz="105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Verdana" pitchFamily="34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(up to)</a:t>
                      </a:r>
                      <a:endParaRPr kumimoji="0" lang="en-US" altLang="en-US" sz="105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Verdana" pitchFamily="34" charset="0"/>
                        <a:cs typeface="Times New Roman" pitchFamily="18" charset="0"/>
                      </a:endParaRP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1C9F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FSB/QPI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1C9F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IF to 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chipset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1C9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PCIe</a:t>
                      </a:r>
                      <a:endParaRPr kumimoji="0" lang="en-US" altLang="en-US" sz="1050" b="1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Verdana" pitchFamily="34" charset="0"/>
                        <a:cs typeface="Times New Roman" pitchFamily="18" charset="0"/>
                      </a:endParaRP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1C9FF"/>
                    </a:solidFill>
                  </a:tcPr>
                </a:tc>
              </a:tr>
              <a:tr h="478131">
                <a:tc rowSpan="3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Truland</a:t>
                      </a: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 MP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  <a:tc rowSpan="3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SMP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w/dual FSBs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3/2005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90 nm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 Pentium 4  MP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(Potomac)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90 nm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1C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j-lt"/>
                          <a:cs typeface="Times New Roman" pitchFamily="18" charset="0"/>
                        </a:rPr>
                        <a:t>2xFSB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j-lt"/>
                          <a:cs typeface="Times New Roman" pitchFamily="18" charset="0"/>
                        </a:rPr>
                        <a:t>667 MT/s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  <a:tc rowSpan="3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j-lt"/>
                          <a:cs typeface="Times New Roman" pitchFamily="18" charset="0"/>
                        </a:rPr>
                        <a:t>HI 1.5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j-lt"/>
                          <a:cs typeface="Times New Roman" pitchFamily="18" charset="0"/>
                        </a:rPr>
                        <a:t>(266 MB/s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j-lt"/>
                          <a:cs typeface="Times New Roman" pitchFamily="18" charset="0"/>
                        </a:rPr>
                        <a:t>bidirectional)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  <a:tc rowSpan="3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j-lt"/>
                          <a:cs typeface="Times New Roman" pitchFamily="18" charset="0"/>
                        </a:rPr>
                        <a:t>28 x </a:t>
                      </a:r>
                      <a:r>
                        <a:rPr kumimoji="0" lang="en-US" altLang="en-US" sz="105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j-lt"/>
                          <a:cs typeface="Times New Roman" pitchFamily="18" charset="0"/>
                        </a:rPr>
                        <a:t>PCIe</a:t>
                      </a:r>
                      <a:endParaRPr kumimoji="0" lang="en-US" altLang="en-US" sz="105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j-lt"/>
                        <a:cs typeface="Times New Roman" pitchFamily="18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j-lt"/>
                          <a:cs typeface="Times New Roman" pitchFamily="18" charset="0"/>
                        </a:rPr>
                        <a:t>lanes 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j-lt"/>
                          <a:cs typeface="Times New Roman" pitchFamily="18" charset="0"/>
                        </a:rPr>
                        <a:t>on the MCH 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</a:tr>
              <a:tr h="329874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11/</a:t>
                      </a:r>
                      <a:r>
                        <a:rPr kumimoji="0" lang="hu-HU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2005</a:t>
                      </a:r>
                      <a:endParaRPr kumimoji="0" lang="en-US" altLang="en-US" sz="105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Verdana" pitchFamily="34" charset="0"/>
                        <a:cs typeface="Times New Roman" pitchFamily="18" charset="0"/>
                      </a:endParaRP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hu-HU" altLang="en-US" sz="105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Xeon</a:t>
                      </a:r>
                      <a:r>
                        <a:rPr kumimoji="0" lang="hu-HU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 7000</a:t>
                      </a:r>
                      <a:endParaRPr kumimoji="0" lang="en-US" altLang="en-US" sz="105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Verdana" pitchFamily="34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hu-HU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(</a:t>
                      </a:r>
                      <a:r>
                        <a:rPr kumimoji="0" lang="hu-HU" altLang="en-US" sz="105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Paxville</a:t>
                      </a:r>
                      <a:r>
                        <a:rPr kumimoji="0" lang="hu-HU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 MP)</a:t>
                      </a:r>
                      <a:endParaRPr kumimoji="0" lang="en-US" altLang="en-US" sz="105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Verdana" pitchFamily="34" charset="0"/>
                        <a:cs typeface="Times New Roman" pitchFamily="18" charset="0"/>
                      </a:endParaRP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90 nm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hu-HU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2x1C</a:t>
                      </a:r>
                      <a:endParaRPr kumimoji="0" lang="en-US" altLang="en-US" sz="105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Verdana" pitchFamily="34" charset="0"/>
                        <a:cs typeface="Times New Roman" pitchFamily="18" charset="0"/>
                      </a:endParaRP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050" dirty="0" smtClean="0">
                          <a:latin typeface="+mj-lt"/>
                        </a:rPr>
                        <a:t>2xFSB</a:t>
                      </a:r>
                    </a:p>
                    <a:p>
                      <a:pPr algn="ctr"/>
                      <a:r>
                        <a:rPr lang="en-US" sz="1050" dirty="0" smtClean="0">
                          <a:latin typeface="+mj-lt"/>
                        </a:rPr>
                        <a:t>800 MT/s</a:t>
                      </a:r>
                      <a:endParaRPr lang="en-US" sz="1050" dirty="0">
                        <a:latin typeface="+mj-lt"/>
                      </a:endParaRP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050" dirty="0">
                        <a:latin typeface="+mj-lt"/>
                      </a:endParaRP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EAD5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050" dirty="0">
                        <a:latin typeface="+mj-lt"/>
                      </a:endParaRP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EAD5"/>
                    </a:solidFill>
                  </a:tcPr>
                </a:tc>
              </a:tr>
              <a:tr h="365231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8/</a:t>
                      </a:r>
                      <a:r>
                        <a:rPr kumimoji="0" lang="hu-HU" altLang="en-US" sz="105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2006</a:t>
                      </a:r>
                      <a:endParaRPr kumimoji="0" lang="en-US" altLang="en-US" sz="1050" b="0" i="0" u="none" strike="noStrike" cap="none" normalizeH="0" baseline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Verdana" pitchFamily="34" charset="0"/>
                        <a:cs typeface="Times New Roman" pitchFamily="18" charset="0"/>
                      </a:endParaRP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hu-HU" altLang="en-US" sz="105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Xeon</a:t>
                      </a:r>
                      <a:r>
                        <a:rPr kumimoji="0" lang="hu-HU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 7100</a:t>
                      </a:r>
                      <a:endParaRPr kumimoji="0" lang="en-US" altLang="en-US" sz="105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Verdana" pitchFamily="34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hu-HU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(</a:t>
                      </a:r>
                      <a:r>
                        <a:rPr kumimoji="0" lang="hu-HU" altLang="en-US" sz="105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Tulsa</a:t>
                      </a:r>
                      <a:r>
                        <a:rPr kumimoji="0" lang="hu-HU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)</a:t>
                      </a:r>
                      <a:endParaRPr kumimoji="0" lang="en-US" altLang="en-US" sz="105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Verdana" pitchFamily="34" charset="0"/>
                        <a:cs typeface="Times New Roman" pitchFamily="18" charset="0"/>
                      </a:endParaRP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65 nm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hu-HU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2C</a:t>
                      </a:r>
                      <a:endParaRPr kumimoji="0" lang="en-US" altLang="en-US" sz="105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Verdana" pitchFamily="34" charset="0"/>
                        <a:cs typeface="Times New Roman" pitchFamily="18" charset="0"/>
                      </a:endParaRP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050" dirty="0">
                        <a:latin typeface="+mj-lt"/>
                      </a:endParaRP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EAD5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050" dirty="0">
                        <a:latin typeface="+mj-lt"/>
                      </a:endParaRP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EAD5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050" dirty="0">
                        <a:latin typeface="+mj-lt"/>
                      </a:endParaRP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EAD5"/>
                    </a:solidFill>
                  </a:tcPr>
                </a:tc>
              </a:tr>
              <a:tr h="491717">
                <a:tc rowSpan="3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Caneland</a:t>
                      </a:r>
                      <a:endParaRPr kumimoji="0" lang="en-US" altLang="en-US" sz="105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Verdana" pitchFamily="34" charset="0"/>
                        <a:cs typeface="Times New Roman" pitchFamily="18" charset="0"/>
                      </a:endParaRP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rowSpan="3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SMP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w/Quad FSBs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9/2007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Xeon 7200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Tigerton DC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(Core 2)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65 nm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2C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rowSpan="3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j-lt"/>
                          <a:cs typeface="Times New Roman" pitchFamily="18" charset="0"/>
                        </a:rPr>
                        <a:t>4xFSB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j-lt"/>
                          <a:cs typeface="Times New Roman" pitchFamily="18" charset="0"/>
                        </a:rPr>
                        <a:t>1066 MT/s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rowSpan="3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j-lt"/>
                          <a:cs typeface="Times New Roman" pitchFamily="18" charset="0"/>
                        </a:rPr>
                        <a:t>ESI x4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j-lt"/>
                          <a:cs typeface="Times New Roman" pitchFamily="18" charset="0"/>
                        </a:rPr>
                        <a:t>(4x </a:t>
                      </a:r>
                      <a:r>
                        <a:rPr kumimoji="0" lang="en-US" altLang="en-US" sz="105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j-lt"/>
                          <a:cs typeface="Times New Roman" pitchFamily="18" charset="0"/>
                        </a:rPr>
                        <a:t>PCIe</a:t>
                      </a: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j-lt"/>
                          <a:cs typeface="Times New Roman" pitchFamily="18" charset="0"/>
                        </a:rPr>
                        <a:t> lanes)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j-lt"/>
                          <a:cs typeface="Times New Roman" pitchFamily="18" charset="0"/>
                        </a:rPr>
                        <a:t>(1GB/s 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j-lt"/>
                          <a:cs typeface="Times New Roman" pitchFamily="18" charset="0"/>
                        </a:rPr>
                        <a:t>per direction)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rowSpan="3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Times New Roman" pitchFamily="18" charset="0"/>
                        </a:rPr>
                        <a:t>28 x </a:t>
                      </a:r>
                      <a:r>
                        <a:rPr kumimoji="0" lang="en-US" altLang="en-US" sz="1050" b="0" i="0" u="none" strike="noStrike" kern="1200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Times New Roman" pitchFamily="18" charset="0"/>
                        </a:rPr>
                        <a:t>PCIe</a:t>
                      </a:r>
                      <a:endParaRPr kumimoji="0" lang="en-US" altLang="en-US" sz="105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n-lt"/>
                        <a:ea typeface="+mn-ea"/>
                        <a:cs typeface="Times New Roman" pitchFamily="18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Times New Roman" pitchFamily="18" charset="0"/>
                        </a:rPr>
                        <a:t>lanes 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Times New Roman" pitchFamily="18" charset="0"/>
                        </a:rPr>
                        <a:t>on the MCH</a:t>
                      </a:r>
                      <a:endParaRPr kumimoji="0" lang="en-US" altLang="en-US" sz="105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j-lt"/>
                        <a:cs typeface="Times New Roman" pitchFamily="18" charset="0"/>
                      </a:endParaRP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497515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9/2007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Xeon 7300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Tigerton QC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(Core 2)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65 nm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2x2C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050" dirty="0">
                        <a:latin typeface="+mj-lt"/>
                      </a:endParaRP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050" dirty="0">
                        <a:latin typeface="+mj-lt"/>
                      </a:endParaRPr>
                    </a:p>
                  </a:txBody>
                  <a:tcPr anchor="ctr"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050" dirty="0">
                        <a:latin typeface="+mj-lt"/>
                      </a:endParaRPr>
                    </a:p>
                  </a:txBody>
                  <a:tcPr anchor="ctr"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</a:tr>
              <a:tr h="491717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9/2008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Xeon 7400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(</a:t>
                      </a:r>
                      <a:r>
                        <a:rPr kumimoji="0" lang="en-US" altLang="en-US" sz="105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Dunnington</a:t>
                      </a: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)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(Penryn)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45 nm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6C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050" dirty="0">
                        <a:latin typeface="+mj-lt"/>
                      </a:endParaRP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050" dirty="0">
                        <a:latin typeface="+mj-lt"/>
                      </a:endParaRPr>
                    </a:p>
                  </a:txBody>
                  <a:tcPr anchor="ctr"/>
                </a:tc>
                <a:tc vMerge="1">
                  <a:txBody>
                    <a:bodyPr/>
                    <a:lstStyle/>
                    <a:p>
                      <a:pPr algn="ctr"/>
                      <a:endParaRPr lang="en-US" sz="1050" dirty="0">
                        <a:latin typeface="+mj-lt"/>
                      </a:endParaRPr>
                    </a:p>
                  </a:txBody>
                  <a:tcPr anchor="ctr"/>
                </a:tc>
              </a:tr>
              <a:tr h="478131">
                <a:tc row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Boxboro-EX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9E0FF"/>
                    </a:solidFill>
                  </a:tcPr>
                </a:tc>
                <a:tc row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NUMA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fully connect.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by 3 QPI buses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9E0F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3/2010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9E0F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Nehalem-EX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(Xeon 7500/ (</a:t>
                      </a:r>
                      <a:r>
                        <a:rPr kumimoji="0" lang="en-US" altLang="en-US" sz="105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Beckton</a:t>
                      </a: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) 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9E0F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45 nm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9E0F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8C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9E0FF"/>
                    </a:solidFill>
                  </a:tcPr>
                </a:tc>
                <a:tc row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j-lt"/>
                          <a:cs typeface="Times New Roman" pitchFamily="18" charset="0"/>
                        </a:rPr>
                        <a:t>4xQPI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j-lt"/>
                          <a:cs typeface="Times New Roman" pitchFamily="18" charset="0"/>
                        </a:rPr>
                        <a:t>6.4 GT/s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j-lt"/>
                          <a:cs typeface="Times New Roman" pitchFamily="18" charset="0"/>
                        </a:rPr>
                        <a:t>(3 for NUMA)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9E0FF"/>
                    </a:solidFill>
                  </a:tcPr>
                </a:tc>
                <a:tc rowSpan="2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j-lt"/>
                          <a:cs typeface="Times New Roman" pitchFamily="18" charset="0"/>
                        </a:rPr>
                        <a:t>QPI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j-lt"/>
                          <a:cs typeface="Times New Roman" pitchFamily="18" charset="0"/>
                        </a:rPr>
                        <a:t>(6.4 GB/s)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lToBr>
                      <a:noFill/>
                    </a:lnTlToBr>
                    <a:lnBlToTr>
                      <a:noFill/>
                    </a:lnBlToTr>
                    <a:solidFill>
                      <a:srgbClr val="89E0FF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Times New Roman" pitchFamily="18" charset="0"/>
                        </a:rPr>
                        <a:t>36 x </a:t>
                      </a:r>
                      <a:r>
                        <a:rPr kumimoji="0" lang="en-US" altLang="en-US" sz="1050" b="0" i="0" u="none" strike="noStrike" kern="1200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Times New Roman" pitchFamily="18" charset="0"/>
                        </a:rPr>
                        <a:t>PCIe</a:t>
                      </a:r>
                      <a:r>
                        <a:rPr kumimoji="0" lang="en-US" altLang="en-US" sz="105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Times New Roman" pitchFamily="18" charset="0"/>
                        </a:rPr>
                        <a:t> 2.0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Times New Roman" pitchFamily="18" charset="0"/>
                        </a:rPr>
                        <a:t>lanes 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Times New Roman" pitchFamily="18" charset="0"/>
                        </a:rPr>
                        <a:t>on the IOH</a:t>
                      </a:r>
                      <a:endParaRPr kumimoji="0" lang="en-US" altLang="en-US" sz="105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j-lt"/>
                        <a:cs typeface="Times New Roman" pitchFamily="18" charset="0"/>
                      </a:endParaRP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lToBr>
                      <a:noFill/>
                    </a:lnTlToBr>
                    <a:lnBlToTr>
                      <a:noFill/>
                    </a:lnBlToTr>
                    <a:solidFill>
                      <a:srgbClr val="89E0FF"/>
                    </a:solidFill>
                  </a:tcPr>
                </a:tc>
              </a:tr>
              <a:tr h="319521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4/</a:t>
                      </a:r>
                      <a:r>
                        <a:rPr kumimoji="0" lang="hu-HU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2011</a:t>
                      </a:r>
                      <a:endParaRPr kumimoji="0" lang="en-US" altLang="en-US" sz="105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Verdana" pitchFamily="34" charset="0"/>
                        <a:cs typeface="Times New Roman" pitchFamily="18" charset="0"/>
                      </a:endParaRP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9E0F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hu-HU" altLang="en-US" sz="105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Westmere-EX</a:t>
                      </a:r>
                      <a:endParaRPr kumimoji="0" lang="en-US" altLang="en-US" sz="105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Verdana" pitchFamily="34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(</a:t>
                      </a:r>
                      <a:r>
                        <a:rPr kumimoji="0" lang="hu-HU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E7-</a:t>
                      </a: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8</a:t>
                      </a:r>
                      <a:r>
                        <a:rPr kumimoji="0" lang="hu-HU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800</a:t>
                      </a: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)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9E0F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32 nm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9E0F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hu-HU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10C</a:t>
                      </a:r>
                      <a:endParaRPr kumimoji="0" lang="en-US" altLang="en-US" sz="105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Verdana" pitchFamily="34" charset="0"/>
                        <a:cs typeface="Times New Roman" pitchFamily="18" charset="0"/>
                      </a:endParaRP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9E0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100" dirty="0">
                        <a:latin typeface="+mj-lt"/>
                      </a:endParaRP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050" dirty="0">
                        <a:latin typeface="+mj-lt"/>
                      </a:endParaRPr>
                    </a:p>
                  </a:txBody>
                  <a:tcPr anchor="ctr"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050" dirty="0">
                        <a:latin typeface="+mj-lt"/>
                      </a:endParaRPr>
                    </a:p>
                  </a:txBody>
                  <a:tcPr anchor="ctr"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</a:tr>
              <a:tr h="395271">
                <a:tc rowSpan="3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hu-HU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Brickland</a:t>
                      </a:r>
                      <a:endParaRPr kumimoji="0" lang="en-US" altLang="en-US" sz="105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Verdana" pitchFamily="34" charset="0"/>
                        <a:cs typeface="Times New Roman" pitchFamily="18" charset="0"/>
                      </a:endParaRP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rowSpan="3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NUMA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fully connect.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by 3 QPI buses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2/</a:t>
                      </a:r>
                      <a:r>
                        <a:rPr kumimoji="0" lang="hu-HU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2014</a:t>
                      </a:r>
                      <a:endParaRPr kumimoji="0" lang="en-US" altLang="en-US" sz="105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Verdana" pitchFamily="34" charset="0"/>
                        <a:cs typeface="Times New Roman" pitchFamily="18" charset="0"/>
                      </a:endParaRP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hu-HU" altLang="en-US" sz="105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Ivy</a:t>
                      </a:r>
                      <a:r>
                        <a:rPr kumimoji="0" lang="hu-HU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 </a:t>
                      </a:r>
                      <a:r>
                        <a:rPr kumimoji="0" lang="hu-HU" altLang="en-US" sz="105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Bridge-EX</a:t>
                      </a:r>
                      <a:endParaRPr kumimoji="0" lang="en-US" altLang="en-US" sz="105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Verdana" pitchFamily="34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hu-HU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(E7-</a:t>
                      </a: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8</a:t>
                      </a:r>
                      <a:r>
                        <a:rPr kumimoji="0" lang="hu-HU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800 v2)</a:t>
                      </a:r>
                      <a:endParaRPr kumimoji="0" lang="en-US" altLang="en-US" sz="105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Verdana" pitchFamily="34" charset="0"/>
                        <a:cs typeface="Times New Roman" pitchFamily="18" charset="0"/>
                      </a:endParaRP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22 nm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hu-HU" altLang="en-US" sz="105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15C</a:t>
                      </a:r>
                      <a:endParaRPr kumimoji="0" lang="en-US" altLang="en-US" sz="1050" b="0" i="0" u="none" strike="noStrike" cap="none" normalizeH="0" baseline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Verdana" pitchFamily="34" charset="0"/>
                        <a:cs typeface="Times New Roman" pitchFamily="18" charset="0"/>
                      </a:endParaRP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j-lt"/>
                          <a:cs typeface="Times New Roman" pitchFamily="18" charset="0"/>
                        </a:rPr>
                        <a:t>3xQPI 1.1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j-lt"/>
                          <a:cs typeface="Times New Roman" pitchFamily="18" charset="0"/>
                        </a:rPr>
                        <a:t>8 GT/s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rowSpan="3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j-lt"/>
                          <a:cs typeface="Times New Roman" pitchFamily="18" charset="0"/>
                        </a:rPr>
                        <a:t>DMI2 x4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j-lt"/>
                          <a:cs typeface="Times New Roman" pitchFamily="18" charset="0"/>
                        </a:rPr>
                        <a:t>(4xPCIe 2.0)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j-lt"/>
                          <a:cs typeface="Times New Roman" pitchFamily="18" charset="0"/>
                        </a:rPr>
                        <a:t>(2 GB/s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j-lt"/>
                          <a:cs typeface="Times New Roman" pitchFamily="18" charset="0"/>
                        </a:rPr>
                        <a:t>per direction)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rowSpan="3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Times New Roman" pitchFamily="18" charset="0"/>
                        </a:rPr>
                        <a:t>32 x </a:t>
                      </a:r>
                      <a:r>
                        <a:rPr kumimoji="0" lang="en-US" altLang="en-US" sz="1050" b="0" i="0" u="none" strike="noStrike" kern="1200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Times New Roman" pitchFamily="18" charset="0"/>
                        </a:rPr>
                        <a:t>PCIe</a:t>
                      </a:r>
                      <a:r>
                        <a:rPr kumimoji="0" lang="en-US" altLang="en-US" sz="105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Times New Roman" pitchFamily="18" charset="0"/>
                        </a:rPr>
                        <a:t> 3.0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Times New Roman" pitchFamily="18" charset="0"/>
                        </a:rPr>
                        <a:t>lanes 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Times New Roman" pitchFamily="18" charset="0"/>
                        </a:rPr>
                        <a:t>on the proc.</a:t>
                      </a:r>
                      <a:endParaRPr kumimoji="0" lang="en-US" altLang="en-US" sz="105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j-lt"/>
                        <a:cs typeface="Times New Roman" pitchFamily="18" charset="0"/>
                      </a:endParaRP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365231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5/2015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Haswell</a:t>
                      </a: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-EX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(</a:t>
                      </a:r>
                      <a:r>
                        <a:rPr kumimoji="0" lang="en-US" altLang="en-US" sz="105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E7</a:t>
                      </a: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-8800 v3)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22 nm 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18C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j-lt"/>
                          <a:cs typeface="Times New Roman" pitchFamily="18" charset="0"/>
                        </a:rPr>
                        <a:t>3xQPI 1.1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j-lt"/>
                          <a:cs typeface="Times New Roman" pitchFamily="18" charset="0"/>
                        </a:rPr>
                        <a:t>9.6 GT/s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050" dirty="0">
                        <a:latin typeface="+mj-lt"/>
                      </a:endParaRPr>
                    </a:p>
                  </a:txBody>
                  <a:tcPr anchor="ctr"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050" dirty="0">
                        <a:latin typeface="+mj-lt"/>
                      </a:endParaRPr>
                    </a:p>
                  </a:txBody>
                  <a:tcPr anchor="ctr"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</a:tr>
              <a:tr h="316002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hu-HU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6/2016</a:t>
                      </a:r>
                      <a:endParaRPr kumimoji="0" lang="en-US" altLang="en-US" sz="105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Verdana" pitchFamily="34" charset="0"/>
                        <a:cs typeface="Times New Roman" pitchFamily="18" charset="0"/>
                      </a:endParaRP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Broadwell-EX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(</a:t>
                      </a:r>
                      <a:r>
                        <a:rPr kumimoji="0" lang="en-US" altLang="en-US" sz="105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E7</a:t>
                      </a: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-8800 </a:t>
                      </a:r>
                      <a:r>
                        <a:rPr kumimoji="0" lang="en-US" altLang="en-US" sz="105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v4</a:t>
                      </a: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)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hu-HU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22</a:t>
                      </a: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 nm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24C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j-lt"/>
                          <a:cs typeface="Times New Roman" pitchFamily="18" charset="0"/>
                        </a:rPr>
                        <a:t>3xQPI</a:t>
                      </a: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j-lt"/>
                          <a:cs typeface="Times New Roman" pitchFamily="18" charset="0"/>
                        </a:rPr>
                        <a:t> 1.1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j-lt"/>
                          <a:cs typeface="Times New Roman" pitchFamily="18" charset="0"/>
                        </a:rPr>
                        <a:t>9.6 GT/s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05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j-lt"/>
                        <a:cs typeface="Times New Roman" pitchFamily="18" charset="0"/>
                      </a:endParaRP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05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+mj-lt"/>
                        <a:cs typeface="Times New Roman" pitchFamily="18" charset="0"/>
                      </a:endParaRP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26983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Purley</a:t>
                      </a:r>
                      <a:endParaRPr kumimoji="0" lang="en-US" altLang="en-US" sz="105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Verdana" pitchFamily="34" charset="0"/>
                        <a:cs typeface="Times New Roman" pitchFamily="18" charset="0"/>
                      </a:endParaRP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DD7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NUMA 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fully connect.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by 3 UPI buses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DD7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2017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DD7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Skylake</a:t>
                      </a: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-EX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DD7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14 nm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DD7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  <a:cs typeface="Times New Roman" pitchFamily="18" charset="0"/>
                        </a:rPr>
                        <a:t>28C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DD7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j-lt"/>
                          <a:cs typeface="Times New Roman" pitchFamily="18" charset="0"/>
                        </a:rPr>
                        <a:t>3xUPI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j-lt"/>
                          <a:cs typeface="Times New Roman" pitchFamily="18" charset="0"/>
                        </a:rPr>
                        <a:t>10.4 GT/s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DD7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pitchFamily="34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j-lt"/>
                          <a:cs typeface="Times New Roman" pitchFamily="18" charset="0"/>
                        </a:rPr>
                        <a:t>DMI3 x4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j-lt"/>
                          <a:cs typeface="Times New Roman" pitchFamily="18" charset="0"/>
                        </a:rPr>
                        <a:t>(4xPCIe 3.0)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j-lt"/>
                          <a:cs typeface="Times New Roman" pitchFamily="18" charset="0"/>
                        </a:rPr>
                        <a:t>(~ 4GB/s/dir.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DD7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j-lt"/>
                          <a:cs typeface="Times New Roman" pitchFamily="18" charset="0"/>
                        </a:rPr>
                        <a:t>48 x </a:t>
                      </a:r>
                      <a:r>
                        <a:rPr kumimoji="0" lang="en-US" altLang="en-US" sz="105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j-lt"/>
                          <a:cs typeface="Times New Roman" pitchFamily="18" charset="0"/>
                        </a:rPr>
                        <a:t>PCIe</a:t>
                      </a: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j-lt"/>
                          <a:cs typeface="Times New Roman" pitchFamily="18" charset="0"/>
                        </a:rPr>
                        <a:t> 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j-lt"/>
                          <a:cs typeface="Times New Roman" pitchFamily="18" charset="0"/>
                        </a:rPr>
                        <a:t>lanes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+mj-lt"/>
                          <a:cs typeface="Times New Roman" pitchFamily="18" charset="0"/>
                        </a:rPr>
                        <a:t>on the proc.</a:t>
                      </a:r>
                    </a:p>
                  </a:txBody>
                  <a:tcPr marL="46832" marR="4683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DD71"/>
                    </a:solidFill>
                  </a:tcPr>
                </a:tc>
              </a:tr>
            </a:tbl>
          </a:graphicData>
        </a:graphic>
      </p:graphicFrame>
      <p:sp>
        <p:nvSpPr>
          <p:cNvPr id="6" name="TextBox 5"/>
          <p:cNvSpPr txBox="1"/>
          <p:nvPr/>
        </p:nvSpPr>
        <p:spPr>
          <a:xfrm>
            <a:off x="85725" y="502024"/>
            <a:ext cx="5734262" cy="307777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b="1" dirty="0">
                <a:solidFill>
                  <a:srgbClr val="2D2D8A"/>
                </a:solidFill>
                <a:latin typeface="Verdana"/>
              </a:rPr>
              <a:t>Intel’s </a:t>
            </a:r>
            <a:r>
              <a:rPr lang="en-US" b="1" dirty="0" smtClean="0">
                <a:solidFill>
                  <a:srgbClr val="2D2D8A"/>
                </a:solidFill>
                <a:latin typeface="Verdana"/>
              </a:rPr>
              <a:t>high-end 4S/</a:t>
            </a:r>
            <a:r>
              <a:rPr lang="en-US" b="1" dirty="0" err="1" smtClean="0">
                <a:solidFill>
                  <a:srgbClr val="2D2D8A"/>
                </a:solidFill>
                <a:latin typeface="Verdana"/>
              </a:rPr>
              <a:t>8S</a:t>
            </a:r>
            <a:r>
              <a:rPr lang="en-US" b="1" dirty="0" smtClean="0">
                <a:solidFill>
                  <a:srgbClr val="2D2D8A"/>
                </a:solidFill>
                <a:latin typeface="Verdana"/>
              </a:rPr>
              <a:t> server platforms – Connectivity</a:t>
            </a:r>
            <a:endParaRPr lang="en-US" b="1" dirty="0">
              <a:solidFill>
                <a:srgbClr val="2D2D8A"/>
              </a:solidFill>
              <a:latin typeface="Verdana"/>
            </a:endParaRPr>
          </a:p>
        </p:txBody>
      </p:sp>
      <p:sp>
        <p:nvSpPr>
          <p:cNvPr id="5" name="Rectangle 72"/>
          <p:cNvSpPr>
            <a:spLocks noChangeArrowheads="1"/>
          </p:cNvSpPr>
          <p:nvPr/>
        </p:nvSpPr>
        <p:spPr bwMode="auto">
          <a:xfrm>
            <a:off x="0" y="0"/>
            <a:ext cx="9144000" cy="393700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600" dirty="0">
                <a:solidFill>
                  <a:srgbClr val="FFFFFF"/>
                </a:solidFill>
                <a:latin typeface="Verdana" pitchFamily="34" charset="0"/>
              </a:rPr>
              <a:t>2.3 Overview of the evolution of </a:t>
            </a:r>
            <a:r>
              <a:rPr lang="en-US" altLang="en-US" sz="1600" dirty="0" smtClean="0">
                <a:solidFill>
                  <a:srgbClr val="FFFFFF"/>
                </a:solidFill>
                <a:latin typeface="Verdana" pitchFamily="34" charset="0"/>
              </a:rPr>
              <a:t>high-end </a:t>
            </a:r>
            <a:r>
              <a:rPr lang="en-US" altLang="en-US" sz="1600" dirty="0">
                <a:solidFill>
                  <a:srgbClr val="FFFFFF"/>
                </a:solidFill>
                <a:latin typeface="Verdana" pitchFamily="34" charset="0"/>
              </a:rPr>
              <a:t>server platforms </a:t>
            </a:r>
            <a:r>
              <a:rPr lang="en-US" altLang="en-US" sz="1600" dirty="0" smtClean="0">
                <a:solidFill>
                  <a:srgbClr val="FFFFFF"/>
                </a:solidFill>
                <a:latin typeface="Verdana" pitchFamily="34" charset="0"/>
              </a:rPr>
              <a:t>(15)</a:t>
            </a:r>
            <a:endParaRPr lang="hu-HU" altLang="en-US" sz="1600" dirty="0">
              <a:solidFill>
                <a:srgbClr val="FFFFFF"/>
              </a:solidFill>
              <a:latin typeface="Verdana" pitchFamily="34" charset="0"/>
            </a:endParaRPr>
          </a:p>
        </p:txBody>
      </p:sp>
      <p:sp>
        <p:nvSpPr>
          <p:cNvPr id="2" name="Rounded Rectangle 1"/>
          <p:cNvSpPr/>
          <p:nvPr/>
        </p:nvSpPr>
        <p:spPr bwMode="auto">
          <a:xfrm>
            <a:off x="5692463" y="1043188"/>
            <a:ext cx="3360872" cy="5760720"/>
          </a:xfrm>
          <a:prstGeom prst="roundRect">
            <a:avLst/>
          </a:prstGeom>
          <a:noFill/>
          <a:ln w="38100" cap="flat" cmpd="sng" algn="ctr">
            <a:solidFill>
              <a:srgbClr val="FF0000"/>
            </a:solidFill>
            <a:prstDash val="sysDash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3300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5673365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2"/>
          <p:cNvGrpSpPr/>
          <p:nvPr/>
        </p:nvGrpSpPr>
        <p:grpSpPr>
          <a:xfrm>
            <a:off x="38636" y="1017431"/>
            <a:ext cx="8796270" cy="5679583"/>
            <a:chOff x="77324" y="386661"/>
            <a:chExt cx="8635136" cy="6118079"/>
          </a:xfrm>
        </p:grpSpPr>
        <p:cxnSp>
          <p:nvCxnSpPr>
            <p:cNvPr id="17" name="Egyenes összekötő nyíllal 4"/>
            <p:cNvCxnSpPr/>
            <p:nvPr/>
          </p:nvCxnSpPr>
          <p:spPr>
            <a:xfrm flipH="1" flipV="1">
              <a:off x="846331" y="975131"/>
              <a:ext cx="76" cy="5220000"/>
            </a:xfrm>
            <a:prstGeom prst="straightConnector1">
              <a:avLst/>
            </a:prstGeom>
            <a:ln>
              <a:solidFill>
                <a:schemeClr val="tx1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" name="Egyenes összekötő nyíllal 6"/>
            <p:cNvCxnSpPr/>
            <p:nvPr/>
          </p:nvCxnSpPr>
          <p:spPr>
            <a:xfrm flipV="1">
              <a:off x="1405405" y="6156167"/>
              <a:ext cx="6804000" cy="33538"/>
            </a:xfrm>
            <a:prstGeom prst="straightConnector1">
              <a:avLst/>
            </a:prstGeom>
            <a:ln>
              <a:solidFill>
                <a:schemeClr val="tx1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" name="Egyenes összekötő 11"/>
            <p:cNvCxnSpPr/>
            <p:nvPr/>
          </p:nvCxnSpPr>
          <p:spPr>
            <a:xfrm>
              <a:off x="1398313" y="6087483"/>
              <a:ext cx="0" cy="172311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" name="Egyenes összekötő 12"/>
            <p:cNvCxnSpPr/>
            <p:nvPr/>
          </p:nvCxnSpPr>
          <p:spPr>
            <a:xfrm>
              <a:off x="1946308" y="6086195"/>
              <a:ext cx="0" cy="172311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" name="Egyenes összekötő 13"/>
            <p:cNvCxnSpPr/>
            <p:nvPr/>
          </p:nvCxnSpPr>
          <p:spPr>
            <a:xfrm>
              <a:off x="2495514" y="6085584"/>
              <a:ext cx="0" cy="172311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" name="Egyenes összekötő 14"/>
            <p:cNvCxnSpPr/>
            <p:nvPr/>
          </p:nvCxnSpPr>
          <p:spPr>
            <a:xfrm>
              <a:off x="3043509" y="6084295"/>
              <a:ext cx="0" cy="172311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" name="Egyenes összekötő 15"/>
            <p:cNvCxnSpPr/>
            <p:nvPr/>
          </p:nvCxnSpPr>
          <p:spPr>
            <a:xfrm>
              <a:off x="3597558" y="6091916"/>
              <a:ext cx="0" cy="172311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" name="Egyenes összekötő 16"/>
            <p:cNvCxnSpPr/>
            <p:nvPr/>
          </p:nvCxnSpPr>
          <p:spPr>
            <a:xfrm>
              <a:off x="4145553" y="6090628"/>
              <a:ext cx="0" cy="172311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" name="Egyenes összekötő 17"/>
            <p:cNvCxnSpPr/>
            <p:nvPr/>
          </p:nvCxnSpPr>
          <p:spPr>
            <a:xfrm>
              <a:off x="4694759" y="6090017"/>
              <a:ext cx="0" cy="172311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" name="Egyenes összekötő 18"/>
            <p:cNvCxnSpPr/>
            <p:nvPr/>
          </p:nvCxnSpPr>
          <p:spPr>
            <a:xfrm>
              <a:off x="5242754" y="6088728"/>
              <a:ext cx="0" cy="172311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" name="Egyenes összekötő 19"/>
            <p:cNvCxnSpPr/>
            <p:nvPr/>
          </p:nvCxnSpPr>
          <p:spPr>
            <a:xfrm>
              <a:off x="5792928" y="6091916"/>
              <a:ext cx="0" cy="172311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" name="Egyenes összekötő 20"/>
            <p:cNvCxnSpPr/>
            <p:nvPr/>
          </p:nvCxnSpPr>
          <p:spPr>
            <a:xfrm>
              <a:off x="6340923" y="6090628"/>
              <a:ext cx="0" cy="172311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" name="Egyenes összekötő 21"/>
            <p:cNvCxnSpPr/>
            <p:nvPr/>
          </p:nvCxnSpPr>
          <p:spPr>
            <a:xfrm>
              <a:off x="6890129" y="6090017"/>
              <a:ext cx="0" cy="172311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" name="Egyenes összekötő 22"/>
            <p:cNvCxnSpPr/>
            <p:nvPr/>
          </p:nvCxnSpPr>
          <p:spPr>
            <a:xfrm>
              <a:off x="7438124" y="6088728"/>
              <a:ext cx="0" cy="172311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1" name="Szövegdoboz 27"/>
            <p:cNvSpPr txBox="1"/>
            <p:nvPr/>
          </p:nvSpPr>
          <p:spPr>
            <a:xfrm>
              <a:off x="77324" y="469402"/>
              <a:ext cx="2424446" cy="43858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lnSpc>
                  <a:spcPts val="1100"/>
                </a:lnSpc>
                <a:spcAft>
                  <a:spcPts val="500"/>
                </a:spcAft>
              </a:pPr>
              <a:r>
                <a:rPr lang="hu-HU" sz="1250" dirty="0" smtClean="0">
                  <a:solidFill>
                    <a:srgbClr val="FF0000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ILP (rel. to Xeon 7200)</a:t>
              </a:r>
            </a:p>
            <a:p>
              <a:pPr algn="ctr">
                <a:lnSpc>
                  <a:spcPts val="1100"/>
                </a:lnSpc>
              </a:pPr>
              <a:r>
                <a:rPr lang="hu-HU" sz="1250" dirty="0" smtClean="0">
                  <a:solidFill>
                    <a:schemeClr val="accent1">
                      <a:lumMod val="75000"/>
                    </a:schemeClr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ST perf. (rel. to Xeon 7200)</a:t>
              </a:r>
              <a:endParaRPr lang="hu-HU" sz="1250" dirty="0">
                <a:solidFill>
                  <a:schemeClr val="accent1">
                    <a:lumMod val="75000"/>
                  </a:schemeClr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</p:txBody>
        </p:sp>
        <p:sp>
          <p:nvSpPr>
            <p:cNvPr id="32" name="Szövegdoboz 28"/>
            <p:cNvSpPr txBox="1"/>
            <p:nvPr/>
          </p:nvSpPr>
          <p:spPr>
            <a:xfrm>
              <a:off x="1374455" y="6212352"/>
              <a:ext cx="607859" cy="29238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hu-HU" sz="1250" dirty="0" smtClean="0"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2006</a:t>
              </a:r>
              <a:endParaRPr lang="hu-HU" sz="1250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</p:txBody>
        </p:sp>
        <p:sp>
          <p:nvSpPr>
            <p:cNvPr id="33" name="Szövegdoboz 29"/>
            <p:cNvSpPr txBox="1"/>
            <p:nvPr/>
          </p:nvSpPr>
          <p:spPr>
            <a:xfrm>
              <a:off x="2475386" y="6207159"/>
              <a:ext cx="607859" cy="29238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hu-HU" sz="1250" dirty="0" smtClean="0"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2008</a:t>
              </a:r>
              <a:endParaRPr lang="hu-HU" sz="1250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</p:txBody>
        </p:sp>
        <p:sp>
          <p:nvSpPr>
            <p:cNvPr id="34" name="Szövegdoboz 30"/>
            <p:cNvSpPr txBox="1"/>
            <p:nvPr/>
          </p:nvSpPr>
          <p:spPr>
            <a:xfrm>
              <a:off x="3583473" y="6207159"/>
              <a:ext cx="607859" cy="29238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hu-HU" sz="1250" dirty="0" smtClean="0"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2010</a:t>
              </a:r>
              <a:endParaRPr lang="hu-HU" sz="1250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</p:txBody>
        </p:sp>
        <p:sp>
          <p:nvSpPr>
            <p:cNvPr id="35" name="Szövegdoboz 31"/>
            <p:cNvSpPr txBox="1"/>
            <p:nvPr/>
          </p:nvSpPr>
          <p:spPr>
            <a:xfrm>
              <a:off x="4671869" y="6207159"/>
              <a:ext cx="607859" cy="29238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hu-HU" sz="1250" dirty="0" smtClean="0"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2012</a:t>
              </a:r>
              <a:endParaRPr lang="hu-HU" sz="1250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</p:txBody>
        </p:sp>
        <p:sp>
          <p:nvSpPr>
            <p:cNvPr id="36" name="Szövegdoboz 32"/>
            <p:cNvSpPr txBox="1"/>
            <p:nvPr/>
          </p:nvSpPr>
          <p:spPr>
            <a:xfrm>
              <a:off x="5774478" y="6207159"/>
              <a:ext cx="607859" cy="29238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hu-HU" sz="1250" dirty="0" smtClean="0"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2014</a:t>
              </a:r>
              <a:endParaRPr lang="hu-HU" sz="1250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</p:txBody>
        </p:sp>
        <p:sp>
          <p:nvSpPr>
            <p:cNvPr id="37" name="Szövegdoboz 33"/>
            <p:cNvSpPr txBox="1"/>
            <p:nvPr/>
          </p:nvSpPr>
          <p:spPr>
            <a:xfrm>
              <a:off x="6872562" y="6212352"/>
              <a:ext cx="607859" cy="29238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hu-HU" sz="1250" dirty="0" smtClean="0"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2016</a:t>
              </a:r>
              <a:endParaRPr lang="hu-HU" sz="1250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</p:txBody>
        </p:sp>
        <p:sp>
          <p:nvSpPr>
            <p:cNvPr id="38" name="Szövegdoboz 34"/>
            <p:cNvSpPr txBox="1"/>
            <p:nvPr/>
          </p:nvSpPr>
          <p:spPr>
            <a:xfrm>
              <a:off x="7649742" y="6188917"/>
              <a:ext cx="612668" cy="29238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hu-HU" sz="1250" b="1" dirty="0" smtClean="0"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Year</a:t>
              </a:r>
              <a:endParaRPr lang="hu-HU" sz="1250" b="1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</p:txBody>
        </p:sp>
        <p:sp>
          <p:nvSpPr>
            <p:cNvPr id="40" name="Szövegdoboz 56"/>
            <p:cNvSpPr txBox="1"/>
            <p:nvPr/>
          </p:nvSpPr>
          <p:spPr>
            <a:xfrm>
              <a:off x="1763385" y="4329100"/>
              <a:ext cx="1032748" cy="48073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hu-HU" sz="1250" dirty="0" smtClean="0"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Xeon 7200</a:t>
              </a:r>
            </a:p>
            <a:p>
              <a:pPr algn="ctr"/>
              <a:r>
                <a:rPr lang="hu-HU" sz="1050" dirty="0" smtClean="0"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(65 nm), 2C</a:t>
              </a:r>
            </a:p>
          </p:txBody>
        </p:sp>
        <p:sp>
          <p:nvSpPr>
            <p:cNvPr id="41" name="Szövegdoboz 57"/>
            <p:cNvSpPr txBox="1"/>
            <p:nvPr/>
          </p:nvSpPr>
          <p:spPr>
            <a:xfrm>
              <a:off x="2394856" y="3834045"/>
              <a:ext cx="1052019" cy="44627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hu-HU" sz="1250" dirty="0" smtClean="0"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Xeon 7400</a:t>
              </a:r>
            </a:p>
            <a:p>
              <a:pPr algn="ctr"/>
              <a:r>
                <a:rPr lang="hu-HU" sz="1050" dirty="0" smtClean="0"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(45 nm), 6C</a:t>
              </a:r>
            </a:p>
          </p:txBody>
        </p:sp>
        <p:sp>
          <p:nvSpPr>
            <p:cNvPr id="42" name="Szövegdoboz 58"/>
            <p:cNvSpPr txBox="1"/>
            <p:nvPr/>
          </p:nvSpPr>
          <p:spPr>
            <a:xfrm>
              <a:off x="3104237" y="3362074"/>
              <a:ext cx="1176924" cy="45397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hu-HU" sz="1250" dirty="0" smtClean="0"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Nehalem-EX</a:t>
              </a:r>
            </a:p>
            <a:p>
              <a:pPr algn="ctr"/>
              <a:r>
                <a:rPr lang="hu-HU" sz="1050" dirty="0" smtClean="0"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(45 nm), 8C</a:t>
              </a:r>
            </a:p>
          </p:txBody>
        </p:sp>
        <p:sp>
          <p:nvSpPr>
            <p:cNvPr id="43" name="Szövegdoboz 59"/>
            <p:cNvSpPr txBox="1"/>
            <p:nvPr/>
          </p:nvSpPr>
          <p:spPr>
            <a:xfrm>
              <a:off x="3716340" y="2888940"/>
              <a:ext cx="1278107" cy="45397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hu-HU" sz="1250" dirty="0" smtClean="0"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Westmere-EX</a:t>
              </a:r>
            </a:p>
            <a:p>
              <a:pPr algn="ctr"/>
              <a:r>
                <a:rPr lang="hu-HU" sz="1050" dirty="0" smtClean="0"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(32 nm), 10C</a:t>
              </a:r>
            </a:p>
          </p:txBody>
        </p:sp>
        <p:sp>
          <p:nvSpPr>
            <p:cNvPr id="44" name="Szövegdoboz 60"/>
            <p:cNvSpPr txBox="1"/>
            <p:nvPr/>
          </p:nvSpPr>
          <p:spPr>
            <a:xfrm>
              <a:off x="4520499" y="2348880"/>
              <a:ext cx="1311641" cy="45397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hu-HU" sz="1250" dirty="0" smtClean="0"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Ivy-Bridge-EX</a:t>
              </a:r>
            </a:p>
            <a:p>
              <a:pPr algn="ctr"/>
              <a:r>
                <a:rPr lang="hu-HU" sz="1050" dirty="0" smtClean="0"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(22 nm), 15C</a:t>
              </a:r>
            </a:p>
          </p:txBody>
        </p:sp>
        <p:sp>
          <p:nvSpPr>
            <p:cNvPr id="45" name="Szövegdoboz 61"/>
            <p:cNvSpPr txBox="1"/>
            <p:nvPr/>
          </p:nvSpPr>
          <p:spPr>
            <a:xfrm>
              <a:off x="6524617" y="1119336"/>
              <a:ext cx="1249784" cy="48073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hu-HU" sz="1250" dirty="0" smtClean="0"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Broadwell-EX</a:t>
              </a:r>
            </a:p>
            <a:p>
              <a:pPr algn="ctr"/>
              <a:r>
                <a:rPr lang="hu-HU" sz="1050" dirty="0" smtClean="0"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(14 nm), </a:t>
              </a:r>
              <a:r>
                <a:rPr lang="en-US" sz="1050" dirty="0" smtClean="0"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24</a:t>
              </a:r>
              <a:r>
                <a:rPr lang="hu-HU" sz="1050" dirty="0" smtClean="0"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C</a:t>
              </a:r>
            </a:p>
          </p:txBody>
        </p:sp>
        <p:sp>
          <p:nvSpPr>
            <p:cNvPr id="46" name="Rectangle 45"/>
            <p:cNvSpPr>
              <a:spLocks noChangeArrowheads="1"/>
            </p:cNvSpPr>
            <p:nvPr/>
          </p:nvSpPr>
          <p:spPr bwMode="auto">
            <a:xfrm>
              <a:off x="5130071" y="1915101"/>
              <a:ext cx="44613" cy="1836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1250" dirty="0">
                <a:solidFill>
                  <a:srgbClr val="000000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</p:txBody>
        </p:sp>
        <p:sp>
          <p:nvSpPr>
            <p:cNvPr id="47" name="Rectangle 46"/>
            <p:cNvSpPr>
              <a:spLocks noChangeArrowheads="1"/>
            </p:cNvSpPr>
            <p:nvPr/>
          </p:nvSpPr>
          <p:spPr bwMode="auto">
            <a:xfrm>
              <a:off x="4302881" y="4127451"/>
              <a:ext cx="44613" cy="1836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1250" dirty="0">
                <a:solidFill>
                  <a:srgbClr val="FF0000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</p:txBody>
        </p:sp>
        <p:sp>
          <p:nvSpPr>
            <p:cNvPr id="48" name="Rectangle 47"/>
            <p:cNvSpPr>
              <a:spLocks noChangeArrowheads="1"/>
            </p:cNvSpPr>
            <p:nvPr/>
          </p:nvSpPr>
          <p:spPr bwMode="auto">
            <a:xfrm>
              <a:off x="3686874" y="4111623"/>
              <a:ext cx="33518" cy="1836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hu-HU" sz="1250" dirty="0">
                  <a:solidFill>
                    <a:srgbClr val="FF0000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*</a:t>
              </a:r>
              <a:endParaRPr lang="en-US" sz="1250" dirty="0">
                <a:solidFill>
                  <a:srgbClr val="FF0000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</p:txBody>
        </p:sp>
        <p:sp>
          <p:nvSpPr>
            <p:cNvPr id="49" name="Rectangle 48"/>
            <p:cNvSpPr>
              <a:spLocks noChangeArrowheads="1"/>
            </p:cNvSpPr>
            <p:nvPr/>
          </p:nvSpPr>
          <p:spPr bwMode="auto">
            <a:xfrm>
              <a:off x="2855311" y="4922949"/>
              <a:ext cx="33518" cy="1836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hu-HU" sz="1250" dirty="0">
                  <a:solidFill>
                    <a:srgbClr val="FF0000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*</a:t>
              </a:r>
              <a:endParaRPr lang="en-US" sz="1250" dirty="0">
                <a:solidFill>
                  <a:srgbClr val="FF0000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</p:txBody>
        </p:sp>
        <p:sp>
          <p:nvSpPr>
            <p:cNvPr id="50" name="Rectangle 49"/>
            <p:cNvSpPr>
              <a:spLocks noChangeArrowheads="1"/>
            </p:cNvSpPr>
            <p:nvPr/>
          </p:nvSpPr>
          <p:spPr bwMode="auto">
            <a:xfrm>
              <a:off x="2328987" y="5019397"/>
              <a:ext cx="33518" cy="1836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hu-HU" sz="1250" dirty="0">
                  <a:solidFill>
                    <a:srgbClr val="000000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*</a:t>
              </a:r>
              <a:endParaRPr lang="en-US" sz="1250" dirty="0">
                <a:solidFill>
                  <a:srgbClr val="000000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</p:txBody>
        </p:sp>
        <p:sp>
          <p:nvSpPr>
            <p:cNvPr id="52" name="Szövegdoboz 35"/>
            <p:cNvSpPr txBox="1"/>
            <p:nvPr/>
          </p:nvSpPr>
          <p:spPr>
            <a:xfrm>
              <a:off x="316390" y="4941169"/>
              <a:ext cx="447558" cy="28469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hu-HU" sz="1250" dirty="0" smtClean="0">
                  <a:solidFill>
                    <a:srgbClr val="FF0000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1.0</a:t>
              </a:r>
            </a:p>
          </p:txBody>
        </p:sp>
        <p:cxnSp>
          <p:nvCxnSpPr>
            <p:cNvPr id="57" name="Egyenes összekötő 40"/>
            <p:cNvCxnSpPr/>
            <p:nvPr/>
          </p:nvCxnSpPr>
          <p:spPr>
            <a:xfrm rot="5400000">
              <a:off x="831739" y="3766220"/>
              <a:ext cx="0" cy="164777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2" name="Egyenes összekötő 53"/>
            <p:cNvCxnSpPr/>
            <p:nvPr/>
          </p:nvCxnSpPr>
          <p:spPr>
            <a:xfrm rot="5400000">
              <a:off x="832351" y="2494639"/>
              <a:ext cx="0" cy="164777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3" name="Egyenes összekötő 54"/>
            <p:cNvCxnSpPr/>
            <p:nvPr/>
          </p:nvCxnSpPr>
          <p:spPr>
            <a:xfrm rot="5400000">
              <a:off x="833043" y="1216903"/>
              <a:ext cx="0" cy="164777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4" name="Egyenes összekötő 55"/>
            <p:cNvCxnSpPr/>
            <p:nvPr/>
          </p:nvCxnSpPr>
          <p:spPr>
            <a:xfrm rot="5400000">
              <a:off x="829743" y="4404719"/>
              <a:ext cx="0" cy="164777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" name="Egyenes összekötő 74"/>
            <p:cNvCxnSpPr/>
            <p:nvPr/>
          </p:nvCxnSpPr>
          <p:spPr>
            <a:xfrm rot="5400000">
              <a:off x="829778" y="3132493"/>
              <a:ext cx="0" cy="164777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" name="Egyenes összekötő 76"/>
            <p:cNvCxnSpPr/>
            <p:nvPr/>
          </p:nvCxnSpPr>
          <p:spPr>
            <a:xfrm rot="5400000">
              <a:off x="837276" y="1852006"/>
              <a:ext cx="0" cy="164777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" name="TextBox 5"/>
            <p:cNvSpPr txBox="1"/>
            <p:nvPr/>
          </p:nvSpPr>
          <p:spPr>
            <a:xfrm>
              <a:off x="6451208" y="2124904"/>
              <a:ext cx="300082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hu-HU" dirty="0" smtClean="0">
                  <a:solidFill>
                    <a:srgbClr val="FF0000"/>
                  </a:solidFill>
                </a:rPr>
                <a:t>*</a:t>
              </a:r>
              <a:endParaRPr lang="en-US" dirty="0">
                <a:solidFill>
                  <a:srgbClr val="FF0000"/>
                </a:solidFill>
              </a:endParaRPr>
            </a:p>
          </p:txBody>
        </p:sp>
        <p:cxnSp>
          <p:nvCxnSpPr>
            <p:cNvPr id="7" name="Straight Connector 6"/>
            <p:cNvCxnSpPr/>
            <p:nvPr/>
          </p:nvCxnSpPr>
          <p:spPr>
            <a:xfrm flipH="1">
              <a:off x="2348345" y="1789648"/>
              <a:ext cx="4841988" cy="3304537"/>
            </a:xfrm>
            <a:prstGeom prst="line">
              <a:avLst/>
            </a:prstGeom>
            <a:ln w="1905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" name="TextBox 7"/>
            <p:cNvSpPr txBox="1"/>
            <p:nvPr/>
          </p:nvSpPr>
          <p:spPr>
            <a:xfrm>
              <a:off x="7019672" y="1656037"/>
              <a:ext cx="300082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 smtClean="0">
                  <a:solidFill>
                    <a:srgbClr val="FF0000"/>
                  </a:solidFill>
                </a:rPr>
                <a:t>*</a:t>
              </a:r>
              <a:endParaRPr lang="en-US" dirty="0">
                <a:solidFill>
                  <a:srgbClr val="FF0000"/>
                </a:solidFill>
              </a:endParaRPr>
            </a:p>
          </p:txBody>
        </p:sp>
        <p:grpSp>
          <p:nvGrpSpPr>
            <p:cNvPr id="12" name="Group 11"/>
            <p:cNvGrpSpPr/>
            <p:nvPr/>
          </p:nvGrpSpPr>
          <p:grpSpPr>
            <a:xfrm rot="20721888">
              <a:off x="5367299" y="2833216"/>
              <a:ext cx="1276163" cy="304488"/>
              <a:chOff x="5269442" y="2739193"/>
              <a:chExt cx="1276163" cy="304488"/>
            </a:xfrm>
          </p:grpSpPr>
          <p:sp>
            <p:nvSpPr>
              <p:cNvPr id="13" name="Rectangle 12"/>
              <p:cNvSpPr>
                <a:spLocks noChangeArrowheads="1"/>
              </p:cNvSpPr>
              <p:nvPr/>
            </p:nvSpPr>
            <p:spPr bwMode="auto">
              <a:xfrm rot="20383141">
                <a:off x="5269442" y="2755681"/>
                <a:ext cx="1260000" cy="288000"/>
              </a:xfrm>
              <a:prstGeom prst="rect">
                <a:avLst/>
              </a:prstGeom>
              <a:solidFill>
                <a:srgbClr val="FFFFCC"/>
              </a:solidFill>
              <a:ln w="0">
                <a:solidFill>
                  <a:srgbClr val="E305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 sz="1050"/>
              </a:p>
            </p:txBody>
          </p:sp>
          <p:sp>
            <p:nvSpPr>
              <p:cNvPr id="14" name="Szövegdoboz 69"/>
              <p:cNvSpPr txBox="1"/>
              <p:nvPr/>
            </p:nvSpPr>
            <p:spPr>
              <a:xfrm rot="20348621">
                <a:off x="5310972" y="2739193"/>
                <a:ext cx="1234633" cy="25391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r>
                  <a:rPr lang="hu-HU" sz="1050" b="1" dirty="0" smtClean="0">
                    <a:latin typeface="Verdana" panose="020B0604030504040204" pitchFamily="34" charset="0"/>
                    <a:ea typeface="Verdana" panose="020B0604030504040204" pitchFamily="34" charset="0"/>
                    <a:cs typeface="Verdana" panose="020B0604030504040204" pitchFamily="34" charset="0"/>
                  </a:rPr>
                  <a:t>~2x/12 years</a:t>
                </a:r>
                <a:endParaRPr lang="hu-HU" sz="1050" b="1" dirty="0"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endParaRPr>
              </a:p>
            </p:txBody>
          </p:sp>
        </p:grpSp>
        <p:sp>
          <p:nvSpPr>
            <p:cNvPr id="74" name="Szövegdoboz 35"/>
            <p:cNvSpPr txBox="1"/>
            <p:nvPr/>
          </p:nvSpPr>
          <p:spPr>
            <a:xfrm>
              <a:off x="296525" y="4344670"/>
              <a:ext cx="447558" cy="28469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hu-HU" sz="1250" dirty="0" smtClean="0">
                  <a:solidFill>
                    <a:srgbClr val="FF0000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1.1</a:t>
              </a:r>
            </a:p>
          </p:txBody>
        </p:sp>
        <p:sp>
          <p:nvSpPr>
            <p:cNvPr id="75" name="Szövegdoboz 35"/>
            <p:cNvSpPr txBox="1"/>
            <p:nvPr/>
          </p:nvSpPr>
          <p:spPr>
            <a:xfrm>
              <a:off x="296525" y="3709736"/>
              <a:ext cx="447558" cy="28469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hu-HU" sz="1250" dirty="0" smtClean="0">
                  <a:solidFill>
                    <a:srgbClr val="FF0000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1.2</a:t>
              </a:r>
            </a:p>
          </p:txBody>
        </p:sp>
        <p:sp>
          <p:nvSpPr>
            <p:cNvPr id="76" name="Szövegdoboz 35"/>
            <p:cNvSpPr txBox="1"/>
            <p:nvPr/>
          </p:nvSpPr>
          <p:spPr>
            <a:xfrm>
              <a:off x="296525" y="3074731"/>
              <a:ext cx="447558" cy="28469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hu-HU" sz="1250" dirty="0" smtClean="0">
                  <a:solidFill>
                    <a:srgbClr val="FF0000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1.3</a:t>
              </a:r>
            </a:p>
          </p:txBody>
        </p:sp>
        <p:sp>
          <p:nvSpPr>
            <p:cNvPr id="77" name="Szövegdoboz 35"/>
            <p:cNvSpPr txBox="1"/>
            <p:nvPr/>
          </p:nvSpPr>
          <p:spPr>
            <a:xfrm>
              <a:off x="296525" y="2434933"/>
              <a:ext cx="447558" cy="28469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hu-HU" sz="1250" dirty="0" smtClean="0">
                  <a:solidFill>
                    <a:srgbClr val="FF0000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1.4</a:t>
              </a:r>
            </a:p>
          </p:txBody>
        </p:sp>
        <p:sp>
          <p:nvSpPr>
            <p:cNvPr id="78" name="Szövegdoboz 35"/>
            <p:cNvSpPr txBox="1"/>
            <p:nvPr/>
          </p:nvSpPr>
          <p:spPr>
            <a:xfrm>
              <a:off x="296525" y="1793240"/>
              <a:ext cx="447558" cy="28469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hu-HU" sz="1250" dirty="0" smtClean="0">
                  <a:solidFill>
                    <a:srgbClr val="FF0000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1.5</a:t>
              </a:r>
            </a:p>
          </p:txBody>
        </p:sp>
        <p:sp>
          <p:nvSpPr>
            <p:cNvPr id="79" name="Szövegdoboz 35"/>
            <p:cNvSpPr txBox="1"/>
            <p:nvPr/>
          </p:nvSpPr>
          <p:spPr>
            <a:xfrm>
              <a:off x="299017" y="1155814"/>
              <a:ext cx="447558" cy="28469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hu-HU" sz="1250" dirty="0" smtClean="0">
                  <a:solidFill>
                    <a:srgbClr val="FF0000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1.6</a:t>
              </a:r>
            </a:p>
          </p:txBody>
        </p:sp>
        <p:sp>
          <p:nvSpPr>
            <p:cNvPr id="83" name="Rectangle 82"/>
            <p:cNvSpPr>
              <a:spLocks noChangeArrowheads="1"/>
            </p:cNvSpPr>
            <p:nvPr/>
          </p:nvSpPr>
          <p:spPr bwMode="auto">
            <a:xfrm>
              <a:off x="5142596" y="2960949"/>
              <a:ext cx="44613" cy="1836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hu-HU" sz="1250" dirty="0">
                  <a:solidFill>
                    <a:srgbClr val="FF0000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*</a:t>
              </a:r>
              <a:endParaRPr lang="en-US" sz="1250" dirty="0">
                <a:solidFill>
                  <a:srgbClr val="FF0000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</p:txBody>
        </p:sp>
        <p:sp>
          <p:nvSpPr>
            <p:cNvPr id="86" name="Szövegdoboz 61"/>
            <p:cNvSpPr txBox="1"/>
            <p:nvPr/>
          </p:nvSpPr>
          <p:spPr>
            <a:xfrm>
              <a:off x="5854442" y="1525627"/>
              <a:ext cx="1166382" cy="48073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hu-HU" sz="1250" dirty="0" smtClean="0"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Haswell-EX</a:t>
              </a:r>
            </a:p>
            <a:p>
              <a:pPr algn="ctr"/>
              <a:r>
                <a:rPr lang="hu-HU" sz="1050" dirty="0" smtClean="0"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(22 nm), 1</a:t>
              </a:r>
              <a:r>
                <a:rPr lang="en-US" sz="1050" dirty="0" smtClean="0"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8</a:t>
              </a:r>
              <a:r>
                <a:rPr lang="hu-HU" sz="1050" dirty="0" smtClean="0"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C</a:t>
              </a:r>
            </a:p>
          </p:txBody>
        </p:sp>
        <p:sp>
          <p:nvSpPr>
            <p:cNvPr id="87" name="Szövegdoboz 35"/>
            <p:cNvSpPr txBox="1"/>
            <p:nvPr/>
          </p:nvSpPr>
          <p:spPr>
            <a:xfrm>
              <a:off x="8262410" y="4356394"/>
              <a:ext cx="447558" cy="28469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hu-HU" sz="1250" dirty="0" smtClean="0"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0.5</a:t>
              </a:r>
            </a:p>
          </p:txBody>
        </p:sp>
        <p:sp>
          <p:nvSpPr>
            <p:cNvPr id="88" name="Szövegdoboz 35"/>
            <p:cNvSpPr txBox="1"/>
            <p:nvPr/>
          </p:nvSpPr>
          <p:spPr>
            <a:xfrm>
              <a:off x="8262410" y="3733183"/>
              <a:ext cx="447558" cy="28469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hu-HU" sz="1250" dirty="0" smtClean="0"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1.0</a:t>
              </a:r>
            </a:p>
          </p:txBody>
        </p:sp>
        <p:sp>
          <p:nvSpPr>
            <p:cNvPr id="89" name="Szövegdoboz 35"/>
            <p:cNvSpPr txBox="1"/>
            <p:nvPr/>
          </p:nvSpPr>
          <p:spPr>
            <a:xfrm>
              <a:off x="8262410" y="3098178"/>
              <a:ext cx="447558" cy="28469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hu-HU" sz="1250" dirty="0" smtClean="0"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1.5</a:t>
              </a:r>
            </a:p>
          </p:txBody>
        </p:sp>
        <p:sp>
          <p:nvSpPr>
            <p:cNvPr id="90" name="Szövegdoboz 35"/>
            <p:cNvSpPr txBox="1"/>
            <p:nvPr/>
          </p:nvSpPr>
          <p:spPr>
            <a:xfrm>
              <a:off x="8262410" y="2446657"/>
              <a:ext cx="447558" cy="28469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hu-HU" sz="1250" dirty="0" smtClean="0"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2.0</a:t>
              </a:r>
            </a:p>
          </p:txBody>
        </p:sp>
        <p:sp>
          <p:nvSpPr>
            <p:cNvPr id="91" name="Szövegdoboz 35"/>
            <p:cNvSpPr txBox="1"/>
            <p:nvPr/>
          </p:nvSpPr>
          <p:spPr>
            <a:xfrm>
              <a:off x="8262410" y="1793241"/>
              <a:ext cx="447558" cy="28469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hu-HU" sz="1250" dirty="0" smtClean="0"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2.5</a:t>
              </a:r>
            </a:p>
          </p:txBody>
        </p:sp>
        <p:sp>
          <p:nvSpPr>
            <p:cNvPr id="92" name="Szövegdoboz 35"/>
            <p:cNvSpPr txBox="1"/>
            <p:nvPr/>
          </p:nvSpPr>
          <p:spPr>
            <a:xfrm>
              <a:off x="8264902" y="1167538"/>
              <a:ext cx="447558" cy="28469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hu-HU" sz="1250" dirty="0" smtClean="0"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3.0</a:t>
              </a:r>
            </a:p>
          </p:txBody>
        </p:sp>
        <p:sp>
          <p:nvSpPr>
            <p:cNvPr id="94" name="Szövegdoboz 35"/>
            <p:cNvSpPr txBox="1"/>
            <p:nvPr/>
          </p:nvSpPr>
          <p:spPr>
            <a:xfrm>
              <a:off x="8264902" y="4986174"/>
              <a:ext cx="447558" cy="28469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hu-HU" sz="1250" dirty="0" smtClean="0"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0.0</a:t>
              </a:r>
            </a:p>
          </p:txBody>
        </p:sp>
        <p:cxnSp>
          <p:nvCxnSpPr>
            <p:cNvPr id="95" name="Egyenes összekötő nyíllal 4"/>
            <p:cNvCxnSpPr/>
            <p:nvPr/>
          </p:nvCxnSpPr>
          <p:spPr>
            <a:xfrm flipH="1" flipV="1">
              <a:off x="8099066" y="959909"/>
              <a:ext cx="76" cy="4140000"/>
            </a:xfrm>
            <a:prstGeom prst="straightConnector1">
              <a:avLst/>
            </a:prstGeom>
            <a:ln>
              <a:solidFill>
                <a:schemeClr val="tx1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7" name="Egyenes összekötő 40"/>
            <p:cNvCxnSpPr/>
            <p:nvPr/>
          </p:nvCxnSpPr>
          <p:spPr>
            <a:xfrm rot="5400000">
              <a:off x="8084474" y="3763450"/>
              <a:ext cx="0" cy="164777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8" name="Egyenes összekötő 53"/>
            <p:cNvCxnSpPr/>
            <p:nvPr/>
          </p:nvCxnSpPr>
          <p:spPr>
            <a:xfrm rot="5400000">
              <a:off x="8085086" y="2491869"/>
              <a:ext cx="0" cy="164777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9" name="Egyenes összekötő 54"/>
            <p:cNvCxnSpPr/>
            <p:nvPr/>
          </p:nvCxnSpPr>
          <p:spPr>
            <a:xfrm rot="5400000">
              <a:off x="8085778" y="1214133"/>
              <a:ext cx="0" cy="164777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0" name="Egyenes összekötő 55"/>
            <p:cNvCxnSpPr/>
            <p:nvPr/>
          </p:nvCxnSpPr>
          <p:spPr>
            <a:xfrm rot="5400000">
              <a:off x="8082478" y="4401949"/>
              <a:ext cx="0" cy="164777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1" name="Egyenes összekötő 74"/>
            <p:cNvCxnSpPr/>
            <p:nvPr/>
          </p:nvCxnSpPr>
          <p:spPr>
            <a:xfrm rot="5400000">
              <a:off x="8082513" y="3129723"/>
              <a:ext cx="0" cy="164777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2" name="Egyenes összekötő 76"/>
            <p:cNvCxnSpPr/>
            <p:nvPr/>
          </p:nvCxnSpPr>
          <p:spPr>
            <a:xfrm rot="5400000">
              <a:off x="8090011" y="1849236"/>
              <a:ext cx="0" cy="164777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6" name="Rectangle 115"/>
            <p:cNvSpPr>
              <a:spLocks noChangeArrowheads="1"/>
            </p:cNvSpPr>
            <p:nvPr/>
          </p:nvSpPr>
          <p:spPr bwMode="auto">
            <a:xfrm>
              <a:off x="2861810" y="5892865"/>
              <a:ext cx="33518" cy="1836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hu-HU" sz="1250" dirty="0">
                  <a:solidFill>
                    <a:srgbClr val="0070C0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*</a:t>
              </a:r>
              <a:endParaRPr lang="en-US" sz="1250" dirty="0">
                <a:solidFill>
                  <a:srgbClr val="0070C0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</p:txBody>
        </p:sp>
        <p:sp>
          <p:nvSpPr>
            <p:cNvPr id="117" name="Rectangle 116"/>
            <p:cNvSpPr>
              <a:spLocks noChangeArrowheads="1"/>
            </p:cNvSpPr>
            <p:nvPr/>
          </p:nvSpPr>
          <p:spPr bwMode="auto">
            <a:xfrm>
              <a:off x="2331586" y="5015839"/>
              <a:ext cx="33518" cy="1836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hu-HU" sz="1250" dirty="0">
                  <a:solidFill>
                    <a:srgbClr val="0070C0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*</a:t>
              </a:r>
              <a:endParaRPr lang="en-US" sz="1250" dirty="0">
                <a:solidFill>
                  <a:srgbClr val="0070C0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</p:txBody>
        </p:sp>
        <p:sp>
          <p:nvSpPr>
            <p:cNvPr id="118" name="Rectangle 117"/>
            <p:cNvSpPr>
              <a:spLocks noChangeArrowheads="1"/>
            </p:cNvSpPr>
            <p:nvPr/>
          </p:nvSpPr>
          <p:spPr bwMode="auto">
            <a:xfrm>
              <a:off x="4301734" y="4115728"/>
              <a:ext cx="33518" cy="1836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hu-HU" sz="1250" dirty="0">
                  <a:solidFill>
                    <a:srgbClr val="FF0000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*</a:t>
              </a:r>
              <a:endParaRPr lang="en-US" sz="1250" dirty="0">
                <a:solidFill>
                  <a:srgbClr val="FF0000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</p:txBody>
        </p:sp>
        <p:sp>
          <p:nvSpPr>
            <p:cNvPr id="121" name="TextBox 120"/>
            <p:cNvSpPr txBox="1"/>
            <p:nvPr/>
          </p:nvSpPr>
          <p:spPr>
            <a:xfrm>
              <a:off x="6994520" y="2369372"/>
              <a:ext cx="300082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hu-HU" dirty="0" smtClean="0"/>
                <a:t>*</a:t>
              </a:r>
              <a:endParaRPr lang="en-US" dirty="0"/>
            </a:p>
          </p:txBody>
        </p:sp>
        <p:sp>
          <p:nvSpPr>
            <p:cNvPr id="122" name="TextBox 121"/>
            <p:cNvSpPr txBox="1"/>
            <p:nvPr/>
          </p:nvSpPr>
          <p:spPr>
            <a:xfrm>
              <a:off x="5060449" y="1430779"/>
              <a:ext cx="300082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hu-HU" dirty="0" smtClean="0"/>
                <a:t>*</a:t>
              </a:r>
              <a:endParaRPr lang="en-US" dirty="0"/>
            </a:p>
          </p:txBody>
        </p:sp>
        <p:sp>
          <p:nvSpPr>
            <p:cNvPr id="123" name="TextBox 122"/>
            <p:cNvSpPr txBox="1"/>
            <p:nvPr/>
          </p:nvSpPr>
          <p:spPr>
            <a:xfrm>
              <a:off x="6450487" y="2195245"/>
              <a:ext cx="300082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hu-HU" dirty="0" smtClean="0"/>
                <a:t>*</a:t>
              </a:r>
              <a:endParaRPr lang="en-US" dirty="0"/>
            </a:p>
          </p:txBody>
        </p:sp>
        <p:sp>
          <p:nvSpPr>
            <p:cNvPr id="124" name="TextBox 123"/>
            <p:cNvSpPr txBox="1"/>
            <p:nvPr/>
          </p:nvSpPr>
          <p:spPr>
            <a:xfrm>
              <a:off x="4211960" y="1916542"/>
              <a:ext cx="300082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hu-HU" dirty="0" smtClean="0"/>
                <a:t>*</a:t>
              </a:r>
              <a:endParaRPr lang="en-US" dirty="0"/>
            </a:p>
          </p:txBody>
        </p:sp>
        <p:sp>
          <p:nvSpPr>
            <p:cNvPr id="125" name="TextBox 124"/>
            <p:cNvSpPr txBox="1"/>
            <p:nvPr/>
          </p:nvSpPr>
          <p:spPr>
            <a:xfrm>
              <a:off x="3581890" y="2068942"/>
              <a:ext cx="300082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hu-HU" dirty="0" smtClean="0"/>
                <a:t>*</a:t>
              </a:r>
              <a:endParaRPr lang="en-US" dirty="0"/>
            </a:p>
          </p:txBody>
        </p:sp>
        <p:sp>
          <p:nvSpPr>
            <p:cNvPr id="126" name="TextBox 125"/>
            <p:cNvSpPr txBox="1"/>
            <p:nvPr/>
          </p:nvSpPr>
          <p:spPr>
            <a:xfrm>
              <a:off x="2771800" y="1922724"/>
              <a:ext cx="300082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hu-HU" dirty="0" smtClean="0"/>
                <a:t>*</a:t>
              </a:r>
              <a:endParaRPr lang="en-US" dirty="0"/>
            </a:p>
          </p:txBody>
        </p:sp>
        <p:sp>
          <p:nvSpPr>
            <p:cNvPr id="127" name="TextBox 126"/>
            <p:cNvSpPr txBox="1"/>
            <p:nvPr/>
          </p:nvSpPr>
          <p:spPr>
            <a:xfrm>
              <a:off x="2231740" y="1294364"/>
              <a:ext cx="300082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hu-HU" dirty="0" smtClean="0"/>
                <a:t>*</a:t>
              </a:r>
              <a:endParaRPr lang="en-US" dirty="0"/>
            </a:p>
          </p:txBody>
        </p:sp>
        <p:cxnSp>
          <p:nvCxnSpPr>
            <p:cNvPr id="129" name="Straight Connector 128"/>
            <p:cNvCxnSpPr/>
            <p:nvPr/>
          </p:nvCxnSpPr>
          <p:spPr>
            <a:xfrm flipH="1" flipV="1">
              <a:off x="2366963" y="1430779"/>
              <a:ext cx="554878" cy="630071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2" name="Straight Connector 131"/>
            <p:cNvCxnSpPr/>
            <p:nvPr/>
          </p:nvCxnSpPr>
          <p:spPr>
            <a:xfrm>
              <a:off x="2921841" y="2060849"/>
              <a:ext cx="805309" cy="134396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8" name="Straight Connector 137"/>
            <p:cNvCxnSpPr/>
            <p:nvPr/>
          </p:nvCxnSpPr>
          <p:spPr>
            <a:xfrm flipV="1">
              <a:off x="3727150" y="2060849"/>
              <a:ext cx="621321" cy="134396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0" name="Straight Connector 139"/>
            <p:cNvCxnSpPr/>
            <p:nvPr/>
          </p:nvCxnSpPr>
          <p:spPr>
            <a:xfrm flipV="1">
              <a:off x="4348471" y="1614573"/>
              <a:ext cx="826213" cy="454369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2" name="Straight Connector 141"/>
            <p:cNvCxnSpPr/>
            <p:nvPr/>
          </p:nvCxnSpPr>
          <p:spPr>
            <a:xfrm>
              <a:off x="5242754" y="1614573"/>
              <a:ext cx="1354471" cy="721346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5" name="Straight Connector 144"/>
            <p:cNvCxnSpPr/>
            <p:nvPr/>
          </p:nvCxnSpPr>
          <p:spPr>
            <a:xfrm>
              <a:off x="6597225" y="2335919"/>
              <a:ext cx="495055" cy="158317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60" name="TextBox 159"/>
            <p:cNvSpPr txBox="1"/>
            <p:nvPr/>
          </p:nvSpPr>
          <p:spPr>
            <a:xfrm>
              <a:off x="5787135" y="3519010"/>
              <a:ext cx="2215671" cy="4770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hu-HU" sz="1250" b="1" dirty="0" smtClean="0">
                  <a:solidFill>
                    <a:schemeClr val="accent1">
                      <a:lumMod val="75000"/>
                    </a:schemeClr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Single thread (ST)</a:t>
              </a:r>
            </a:p>
            <a:p>
              <a:pPr algn="ctr"/>
              <a:r>
                <a:rPr lang="hu-HU" sz="1250" b="1" dirty="0" smtClean="0">
                  <a:solidFill>
                    <a:schemeClr val="accent1">
                      <a:lumMod val="75000"/>
                    </a:schemeClr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perf. rel. to Xeon 7200</a:t>
              </a:r>
              <a:endParaRPr lang="en-US" sz="1250" b="1" dirty="0">
                <a:solidFill>
                  <a:schemeClr val="accent1">
                    <a:lumMod val="75000"/>
                  </a:schemeClr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</p:txBody>
        </p:sp>
        <p:sp>
          <p:nvSpPr>
            <p:cNvPr id="161" name="TextBox 160"/>
            <p:cNvSpPr txBox="1"/>
            <p:nvPr/>
          </p:nvSpPr>
          <p:spPr>
            <a:xfrm>
              <a:off x="7529616" y="386661"/>
              <a:ext cx="1162499" cy="4770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hu-HU" sz="1250" dirty="0" smtClean="0"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fmax (base)</a:t>
              </a:r>
            </a:p>
            <a:p>
              <a:pPr algn="ctr"/>
              <a:r>
                <a:rPr lang="hu-HU" sz="1250" dirty="0" smtClean="0"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GHz</a:t>
              </a:r>
              <a:endParaRPr lang="en-US" sz="1250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</p:txBody>
        </p:sp>
        <p:cxnSp>
          <p:nvCxnSpPr>
            <p:cNvPr id="105" name="Egyenes összekötő 55"/>
            <p:cNvCxnSpPr/>
            <p:nvPr/>
          </p:nvCxnSpPr>
          <p:spPr>
            <a:xfrm rot="5400000">
              <a:off x="825387" y="5011796"/>
              <a:ext cx="0" cy="164777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6" name="Egyenes összekötő 55"/>
            <p:cNvCxnSpPr/>
            <p:nvPr/>
          </p:nvCxnSpPr>
          <p:spPr>
            <a:xfrm rot="5400000">
              <a:off x="828964" y="5641334"/>
              <a:ext cx="0" cy="164777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2" name="Szövegdoboz 35"/>
            <p:cNvSpPr txBox="1"/>
            <p:nvPr/>
          </p:nvSpPr>
          <p:spPr>
            <a:xfrm>
              <a:off x="309588" y="5574577"/>
              <a:ext cx="447558" cy="28469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hu-HU" sz="1250" dirty="0" smtClean="0">
                  <a:solidFill>
                    <a:srgbClr val="FF0000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0.9</a:t>
              </a:r>
            </a:p>
          </p:txBody>
        </p:sp>
        <p:sp>
          <p:nvSpPr>
            <p:cNvPr id="113" name="Szövegdoboz 35"/>
            <p:cNvSpPr txBox="1"/>
            <p:nvPr/>
          </p:nvSpPr>
          <p:spPr>
            <a:xfrm>
              <a:off x="309588" y="6037567"/>
              <a:ext cx="447558" cy="28469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hu-HU" sz="1250" dirty="0" smtClean="0">
                  <a:solidFill>
                    <a:srgbClr val="FF0000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0.8</a:t>
              </a:r>
            </a:p>
          </p:txBody>
        </p:sp>
        <p:sp>
          <p:nvSpPr>
            <p:cNvPr id="119" name="Rectangle 118"/>
            <p:cNvSpPr>
              <a:spLocks noChangeArrowheads="1"/>
            </p:cNvSpPr>
            <p:nvPr/>
          </p:nvSpPr>
          <p:spPr bwMode="auto">
            <a:xfrm>
              <a:off x="3693435" y="5740932"/>
              <a:ext cx="33518" cy="1836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hu-HU" sz="1250" dirty="0">
                  <a:solidFill>
                    <a:srgbClr val="0070C0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*</a:t>
              </a:r>
              <a:endParaRPr lang="en-US" sz="1250" dirty="0">
                <a:solidFill>
                  <a:srgbClr val="0070C0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</p:txBody>
        </p:sp>
        <p:sp>
          <p:nvSpPr>
            <p:cNvPr id="120" name="Rectangle 119"/>
            <p:cNvSpPr>
              <a:spLocks noChangeArrowheads="1"/>
            </p:cNvSpPr>
            <p:nvPr/>
          </p:nvSpPr>
          <p:spPr bwMode="auto">
            <a:xfrm>
              <a:off x="4297529" y="5395544"/>
              <a:ext cx="25183" cy="1836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hu-HU" sz="1250" dirty="0">
                  <a:solidFill>
                    <a:srgbClr val="0070C0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*</a:t>
              </a:r>
              <a:endParaRPr lang="en-US" sz="1250" dirty="0">
                <a:solidFill>
                  <a:srgbClr val="0070C0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</p:txBody>
        </p:sp>
        <p:sp>
          <p:nvSpPr>
            <p:cNvPr id="128" name="Rectangle 127"/>
            <p:cNvSpPr>
              <a:spLocks noChangeArrowheads="1"/>
            </p:cNvSpPr>
            <p:nvPr/>
          </p:nvSpPr>
          <p:spPr bwMode="auto">
            <a:xfrm>
              <a:off x="5154184" y="3475609"/>
              <a:ext cx="25183" cy="1836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hu-HU" sz="1250" dirty="0">
                  <a:solidFill>
                    <a:srgbClr val="0070C0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*</a:t>
              </a:r>
              <a:endParaRPr lang="en-US" sz="1250" dirty="0">
                <a:solidFill>
                  <a:srgbClr val="0070C0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</p:txBody>
        </p:sp>
        <p:sp>
          <p:nvSpPr>
            <p:cNvPr id="130" name="Rectangle 129"/>
            <p:cNvSpPr>
              <a:spLocks noChangeArrowheads="1"/>
            </p:cNvSpPr>
            <p:nvPr/>
          </p:nvSpPr>
          <p:spPr bwMode="auto">
            <a:xfrm>
              <a:off x="6572844" y="4483190"/>
              <a:ext cx="25183" cy="1836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hu-HU" sz="1250" dirty="0">
                  <a:solidFill>
                    <a:srgbClr val="0070C0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*</a:t>
              </a:r>
              <a:endParaRPr lang="en-US" sz="1250" dirty="0">
                <a:solidFill>
                  <a:srgbClr val="0070C0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</p:txBody>
        </p:sp>
        <p:sp>
          <p:nvSpPr>
            <p:cNvPr id="131" name="Rectangle 130"/>
            <p:cNvSpPr>
              <a:spLocks noChangeArrowheads="1"/>
            </p:cNvSpPr>
            <p:nvPr/>
          </p:nvSpPr>
          <p:spPr bwMode="auto">
            <a:xfrm>
              <a:off x="7134805" y="4497969"/>
              <a:ext cx="25183" cy="1836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hu-HU" sz="1250" dirty="0">
                  <a:solidFill>
                    <a:srgbClr val="0070C0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*</a:t>
              </a:r>
              <a:endParaRPr lang="en-US" sz="1250" dirty="0">
                <a:solidFill>
                  <a:srgbClr val="0070C0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</p:txBody>
        </p:sp>
        <p:cxnSp>
          <p:nvCxnSpPr>
            <p:cNvPr id="11" name="Straight Connector 10"/>
            <p:cNvCxnSpPr>
              <a:stCxn id="117" idx="3"/>
            </p:cNvCxnSpPr>
            <p:nvPr/>
          </p:nvCxnSpPr>
          <p:spPr>
            <a:xfrm>
              <a:off x="2365104" y="5107663"/>
              <a:ext cx="542549" cy="848562"/>
            </a:xfrm>
            <a:prstGeom prst="line">
              <a:avLst/>
            </a:prstGeom>
            <a:ln w="28575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4" name="Straight Connector 53"/>
            <p:cNvCxnSpPr/>
            <p:nvPr/>
          </p:nvCxnSpPr>
          <p:spPr>
            <a:xfrm flipV="1">
              <a:off x="2915350" y="5812734"/>
              <a:ext cx="831625" cy="151933"/>
            </a:xfrm>
            <a:prstGeom prst="line">
              <a:avLst/>
            </a:prstGeom>
            <a:ln w="28575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Straight Connector 55"/>
            <p:cNvCxnSpPr>
              <a:stCxn id="119" idx="3"/>
              <a:endCxn id="120" idx="3"/>
            </p:cNvCxnSpPr>
            <p:nvPr/>
          </p:nvCxnSpPr>
          <p:spPr>
            <a:xfrm flipV="1">
              <a:off x="3726953" y="5487368"/>
              <a:ext cx="595759" cy="345388"/>
            </a:xfrm>
            <a:prstGeom prst="line">
              <a:avLst/>
            </a:prstGeom>
            <a:ln w="28575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Straight Connector 58"/>
            <p:cNvCxnSpPr>
              <a:stCxn id="128" idx="3"/>
              <a:endCxn id="120" idx="3"/>
            </p:cNvCxnSpPr>
            <p:nvPr/>
          </p:nvCxnSpPr>
          <p:spPr>
            <a:xfrm flipH="1">
              <a:off x="4322712" y="3567433"/>
              <a:ext cx="856655" cy="1919935"/>
            </a:xfrm>
            <a:prstGeom prst="line">
              <a:avLst/>
            </a:prstGeom>
            <a:ln w="28575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5" name="Straight Connector 64"/>
            <p:cNvCxnSpPr/>
            <p:nvPr/>
          </p:nvCxnSpPr>
          <p:spPr>
            <a:xfrm>
              <a:off x="5179367" y="3542313"/>
              <a:ext cx="1418660" cy="1007581"/>
            </a:xfrm>
            <a:prstGeom prst="line">
              <a:avLst/>
            </a:prstGeom>
            <a:ln w="28575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" name="Straight Connector 68"/>
            <p:cNvCxnSpPr/>
            <p:nvPr/>
          </p:nvCxnSpPr>
          <p:spPr>
            <a:xfrm>
              <a:off x="6613099" y="4554918"/>
              <a:ext cx="561961" cy="14779"/>
            </a:xfrm>
            <a:prstGeom prst="line">
              <a:avLst/>
            </a:prstGeom>
            <a:ln w="28575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3" name="Straight Connector 72"/>
            <p:cNvCxnSpPr>
              <a:stCxn id="52" idx="3"/>
            </p:cNvCxnSpPr>
            <p:nvPr/>
          </p:nvCxnSpPr>
          <p:spPr>
            <a:xfrm>
              <a:off x="763948" y="5083516"/>
              <a:ext cx="7335194" cy="832"/>
            </a:xfrm>
            <a:prstGeom prst="line">
              <a:avLst/>
            </a:prstGeom>
            <a:ln>
              <a:solidFill>
                <a:schemeClr val="tx1"/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0" name="TextBox 79"/>
            <p:cNvSpPr txBox="1"/>
            <p:nvPr/>
          </p:nvSpPr>
          <p:spPr>
            <a:xfrm>
              <a:off x="3222337" y="1704147"/>
              <a:ext cx="1284326" cy="28469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hu-HU" sz="1250" b="1" dirty="0" smtClean="0"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fmax (base)</a:t>
              </a:r>
              <a:endParaRPr lang="en-US" sz="1250" b="1" dirty="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</p:txBody>
        </p:sp>
        <p:sp>
          <p:nvSpPr>
            <p:cNvPr id="81" name="TextBox 80"/>
            <p:cNvSpPr txBox="1"/>
            <p:nvPr/>
          </p:nvSpPr>
          <p:spPr>
            <a:xfrm rot="19574928">
              <a:off x="3139467" y="3930678"/>
              <a:ext cx="2100255" cy="28469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hu-HU" sz="1250" b="1" dirty="0" smtClean="0">
                  <a:solidFill>
                    <a:srgbClr val="FF0000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ILP rel. to Xeon 7200</a:t>
              </a:r>
              <a:endParaRPr lang="en-US" sz="1250" b="1" dirty="0">
                <a:solidFill>
                  <a:srgbClr val="FF0000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</p:txBody>
        </p:sp>
        <p:sp>
          <p:nvSpPr>
            <p:cNvPr id="139" name="Szövegdoboz 35"/>
            <p:cNvSpPr txBox="1"/>
            <p:nvPr/>
          </p:nvSpPr>
          <p:spPr>
            <a:xfrm>
              <a:off x="980317" y="4931979"/>
              <a:ext cx="447558" cy="28469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hu-HU" sz="1250" dirty="0" smtClean="0">
                  <a:solidFill>
                    <a:srgbClr val="0070C0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1.0</a:t>
              </a:r>
            </a:p>
          </p:txBody>
        </p:sp>
        <p:sp>
          <p:nvSpPr>
            <p:cNvPr id="141" name="Szövegdoboz 35"/>
            <p:cNvSpPr txBox="1"/>
            <p:nvPr/>
          </p:nvSpPr>
          <p:spPr>
            <a:xfrm>
              <a:off x="960452" y="4335480"/>
              <a:ext cx="447558" cy="28469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hu-HU" sz="1250" dirty="0" smtClean="0">
                  <a:solidFill>
                    <a:srgbClr val="0070C0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1.1</a:t>
              </a:r>
            </a:p>
          </p:txBody>
        </p:sp>
        <p:sp>
          <p:nvSpPr>
            <p:cNvPr id="143" name="Szövegdoboz 35"/>
            <p:cNvSpPr txBox="1"/>
            <p:nvPr/>
          </p:nvSpPr>
          <p:spPr>
            <a:xfrm>
              <a:off x="960452" y="3700546"/>
              <a:ext cx="447558" cy="28469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hu-HU" sz="1250" dirty="0" smtClean="0">
                  <a:solidFill>
                    <a:srgbClr val="0070C0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1.2</a:t>
              </a:r>
            </a:p>
          </p:txBody>
        </p:sp>
        <p:sp>
          <p:nvSpPr>
            <p:cNvPr id="144" name="Szövegdoboz 35"/>
            <p:cNvSpPr txBox="1"/>
            <p:nvPr/>
          </p:nvSpPr>
          <p:spPr>
            <a:xfrm>
              <a:off x="960452" y="3065541"/>
              <a:ext cx="447558" cy="28469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hu-HU" sz="1250" dirty="0" smtClean="0">
                  <a:solidFill>
                    <a:srgbClr val="0070C0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1.3</a:t>
              </a:r>
            </a:p>
          </p:txBody>
        </p:sp>
        <p:sp>
          <p:nvSpPr>
            <p:cNvPr id="146" name="Szövegdoboz 35"/>
            <p:cNvSpPr txBox="1"/>
            <p:nvPr/>
          </p:nvSpPr>
          <p:spPr>
            <a:xfrm>
              <a:off x="960452" y="2425743"/>
              <a:ext cx="447558" cy="28469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hu-HU" sz="1250" dirty="0" smtClean="0">
                  <a:solidFill>
                    <a:srgbClr val="0070C0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1.4</a:t>
              </a:r>
            </a:p>
          </p:txBody>
        </p:sp>
        <p:sp>
          <p:nvSpPr>
            <p:cNvPr id="148" name="Szövegdoboz 35"/>
            <p:cNvSpPr txBox="1"/>
            <p:nvPr/>
          </p:nvSpPr>
          <p:spPr>
            <a:xfrm>
              <a:off x="960452" y="1784050"/>
              <a:ext cx="447558" cy="28469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hu-HU" sz="1250" dirty="0" smtClean="0">
                  <a:solidFill>
                    <a:srgbClr val="0070C0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1.5</a:t>
              </a:r>
            </a:p>
          </p:txBody>
        </p:sp>
        <p:sp>
          <p:nvSpPr>
            <p:cNvPr id="150" name="Szövegdoboz 35"/>
            <p:cNvSpPr txBox="1"/>
            <p:nvPr/>
          </p:nvSpPr>
          <p:spPr>
            <a:xfrm>
              <a:off x="962944" y="1146624"/>
              <a:ext cx="447558" cy="28469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hu-HU" sz="1250" dirty="0" smtClean="0">
                  <a:solidFill>
                    <a:srgbClr val="0070C0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1.6</a:t>
              </a:r>
            </a:p>
          </p:txBody>
        </p:sp>
        <p:sp>
          <p:nvSpPr>
            <p:cNvPr id="152" name="Szövegdoboz 35"/>
            <p:cNvSpPr txBox="1"/>
            <p:nvPr/>
          </p:nvSpPr>
          <p:spPr>
            <a:xfrm>
              <a:off x="973515" y="5565387"/>
              <a:ext cx="447558" cy="28469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hu-HU" sz="1250" dirty="0" smtClean="0">
                  <a:solidFill>
                    <a:srgbClr val="0070C0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0.9</a:t>
              </a:r>
            </a:p>
          </p:txBody>
        </p:sp>
        <p:sp>
          <p:nvSpPr>
            <p:cNvPr id="154" name="Szövegdoboz 35"/>
            <p:cNvSpPr txBox="1"/>
            <p:nvPr/>
          </p:nvSpPr>
          <p:spPr>
            <a:xfrm>
              <a:off x="973515" y="6028377"/>
              <a:ext cx="447558" cy="28469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hu-HU" sz="1250" dirty="0" smtClean="0">
                  <a:solidFill>
                    <a:srgbClr val="0070C0"/>
                  </a:solidFill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0.8</a:t>
              </a:r>
            </a:p>
          </p:txBody>
        </p:sp>
      </p:grp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 sz="1600" dirty="0">
                <a:solidFill>
                  <a:srgbClr val="FFFFFF"/>
                </a:solidFill>
                <a:latin typeface="Verdana" pitchFamily="34" charset="0"/>
              </a:rPr>
              <a:t>2.3 Overview of the evolution of </a:t>
            </a:r>
            <a:r>
              <a:rPr lang="en-US" altLang="en-US" sz="1600" dirty="0" smtClean="0">
                <a:solidFill>
                  <a:srgbClr val="FFFFFF"/>
                </a:solidFill>
                <a:latin typeface="Verdana" pitchFamily="34" charset="0"/>
              </a:rPr>
              <a:t>high-end </a:t>
            </a:r>
            <a:r>
              <a:rPr lang="en-US" altLang="en-US" sz="1600" dirty="0">
                <a:solidFill>
                  <a:srgbClr val="FFFFFF"/>
                </a:solidFill>
                <a:latin typeface="Verdana" pitchFamily="34" charset="0"/>
              </a:rPr>
              <a:t>server platforms </a:t>
            </a:r>
            <a:r>
              <a:rPr lang="en-US" altLang="en-US" sz="1600" dirty="0" smtClean="0">
                <a:solidFill>
                  <a:srgbClr val="FFFFFF"/>
                </a:solidFill>
                <a:latin typeface="Verdana" pitchFamily="34" charset="0"/>
              </a:rPr>
              <a:t>(16)</a:t>
            </a:r>
            <a:endParaRPr lang="hu-HU" altLang="en-US" sz="1600" dirty="0">
              <a:solidFill>
                <a:srgbClr val="FFFFFF"/>
              </a:solidFill>
              <a:latin typeface="Verdana" pitchFamily="34" charset="0"/>
            </a:endParaRPr>
          </a:p>
        </p:txBody>
      </p:sp>
      <p:sp>
        <p:nvSpPr>
          <p:cNvPr id="133" name="TextBox 132"/>
          <p:cNvSpPr txBox="1"/>
          <p:nvPr/>
        </p:nvSpPr>
        <p:spPr>
          <a:xfrm>
            <a:off x="85725" y="502024"/>
            <a:ext cx="9010800" cy="307777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b="1" dirty="0">
                <a:solidFill>
                  <a:srgbClr val="2D2D8A"/>
                </a:solidFill>
                <a:latin typeface="Verdana"/>
              </a:rPr>
              <a:t>Intel’s </a:t>
            </a:r>
            <a:r>
              <a:rPr lang="en-US" b="1" dirty="0" smtClean="0">
                <a:solidFill>
                  <a:srgbClr val="2D2D8A"/>
                </a:solidFill>
                <a:latin typeface="Verdana"/>
              </a:rPr>
              <a:t>high-end 4S/</a:t>
            </a:r>
            <a:r>
              <a:rPr lang="en-US" b="1" dirty="0" err="1" smtClean="0">
                <a:solidFill>
                  <a:srgbClr val="2D2D8A"/>
                </a:solidFill>
                <a:latin typeface="Verdana"/>
              </a:rPr>
              <a:t>8S</a:t>
            </a:r>
            <a:r>
              <a:rPr lang="en-US" b="1" dirty="0" smtClean="0">
                <a:solidFill>
                  <a:srgbClr val="2D2D8A"/>
                </a:solidFill>
                <a:latin typeface="Verdana"/>
              </a:rPr>
              <a:t> server platforms – </a:t>
            </a:r>
            <a:r>
              <a:rPr lang="hu-HU" b="1" dirty="0" smtClean="0">
                <a:solidFill>
                  <a:srgbClr val="2D2D8A"/>
                </a:solidFill>
                <a:latin typeface="Verdana"/>
              </a:rPr>
              <a:t>Performance features (Source of data: Intel)</a:t>
            </a:r>
            <a:endParaRPr lang="en-US" b="1" dirty="0">
              <a:solidFill>
                <a:srgbClr val="2D2D8A"/>
              </a:solidFill>
              <a:latin typeface="Verdana"/>
            </a:endParaRPr>
          </a:p>
        </p:txBody>
      </p:sp>
      <p:sp>
        <p:nvSpPr>
          <p:cNvPr id="134" name="TextBox 133"/>
          <p:cNvSpPr txBox="1"/>
          <p:nvPr/>
        </p:nvSpPr>
        <p:spPr>
          <a:xfrm>
            <a:off x="8814338" y="6534345"/>
            <a:ext cx="34817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>
                <a:solidFill>
                  <a:srgbClr val="FF0000"/>
                </a:solidFill>
                <a:latin typeface="+mj-lt"/>
              </a:rPr>
              <a:t>*</a:t>
            </a:r>
          </a:p>
        </p:txBody>
      </p:sp>
    </p:spTree>
    <p:extLst>
      <p:ext uri="{BB962C8B-B14F-4D97-AF65-F5344CB8AC3E}">
        <p14:creationId xmlns:p14="http://schemas.microsoft.com/office/powerpoint/2010/main" val="93698931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églalap 40"/>
          <p:cNvSpPr>
            <a:spLocks noChangeArrowheads="1"/>
          </p:cNvSpPr>
          <p:nvPr/>
        </p:nvSpPr>
        <p:spPr bwMode="auto">
          <a:xfrm>
            <a:off x="2798763" y="1258560"/>
            <a:ext cx="1498600" cy="603250"/>
          </a:xfrm>
          <a:prstGeom prst="rect">
            <a:avLst/>
          </a:prstGeom>
          <a:solidFill>
            <a:srgbClr val="33CC3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hu-HU" altLang="en-US" sz="1000">
                <a:solidFill>
                  <a:schemeClr val="bg1"/>
                </a:solidFill>
                <a:latin typeface="Verdana" pitchFamily="34" charset="0"/>
              </a:rPr>
              <a:t>Core</a:t>
            </a:r>
            <a:r>
              <a:rPr lang="en-US" altLang="en-US" sz="1000">
                <a:solidFill>
                  <a:schemeClr val="bg1"/>
                </a:solidFill>
                <a:latin typeface="Verdana" pitchFamily="34" charset="0"/>
              </a:rPr>
              <a:t> </a:t>
            </a:r>
            <a:r>
              <a:rPr lang="hu-HU" altLang="en-US" sz="1000">
                <a:solidFill>
                  <a:schemeClr val="bg1"/>
                </a:solidFill>
                <a:latin typeface="Verdana" pitchFamily="34" charset="0"/>
              </a:rPr>
              <a:t>2 (</a:t>
            </a:r>
            <a:r>
              <a:rPr lang="en-US" altLang="en-US" sz="1000">
                <a:solidFill>
                  <a:schemeClr val="bg1"/>
                </a:solidFill>
                <a:latin typeface="Verdana" pitchFamily="34" charset="0"/>
              </a:rPr>
              <a:t>2C</a:t>
            </a:r>
            <a:r>
              <a:rPr lang="hu-HU" altLang="en-US" sz="1000">
                <a:solidFill>
                  <a:schemeClr val="bg1"/>
                </a:solidFill>
                <a:latin typeface="Verdana" pitchFamily="34" charset="0"/>
              </a:rPr>
              <a:t>)</a:t>
            </a:r>
          </a:p>
        </p:txBody>
      </p:sp>
      <p:sp>
        <p:nvSpPr>
          <p:cNvPr id="5" name="Téglalap 46"/>
          <p:cNvSpPr/>
          <p:nvPr/>
        </p:nvSpPr>
        <p:spPr>
          <a:xfrm>
            <a:off x="3752850" y="2617460"/>
            <a:ext cx="1501775" cy="601663"/>
          </a:xfrm>
          <a:prstGeom prst="rect">
            <a:avLst/>
          </a:prstGeom>
          <a:solidFill>
            <a:schemeClr val="tx2">
              <a:lumMod val="60000"/>
              <a:lumOff val="4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lvl1pPr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>
              <a:spcAft>
                <a:spcPts val="300"/>
              </a:spcAft>
              <a:defRPr/>
            </a:pPr>
            <a:r>
              <a:rPr lang="en-US" altLang="en-US" sz="1000" smtClean="0">
                <a:solidFill>
                  <a:schemeClr val="bg1"/>
                </a:solidFill>
                <a:latin typeface="Verdana" pitchFamily="34" charset="0"/>
              </a:rPr>
              <a:t>E</a:t>
            </a:r>
            <a:r>
              <a:rPr lang="hu-HU" altLang="en-US" sz="1000" smtClean="0">
                <a:solidFill>
                  <a:schemeClr val="bg1"/>
                </a:solidFill>
                <a:latin typeface="Verdana" pitchFamily="34" charset="0"/>
              </a:rPr>
              <a:t>5000 MCH</a:t>
            </a:r>
            <a:endParaRPr lang="en-US" altLang="en-US" sz="1000" smtClean="0">
              <a:solidFill>
                <a:schemeClr val="bg1"/>
              </a:solidFill>
              <a:latin typeface="Verdana" pitchFamily="34" charset="0"/>
            </a:endParaRPr>
          </a:p>
          <a:p>
            <a:pPr algn="ctr">
              <a:spcAft>
                <a:spcPts val="300"/>
              </a:spcAft>
              <a:defRPr/>
            </a:pPr>
            <a:r>
              <a:rPr lang="en-US" altLang="en-US" sz="1000" smtClean="0">
                <a:solidFill>
                  <a:schemeClr val="bg1"/>
                </a:solidFill>
                <a:latin typeface="Verdana" pitchFamily="34" charset="0"/>
              </a:rPr>
              <a:t>(Enhanced)</a:t>
            </a:r>
            <a:endParaRPr lang="hu-HU" altLang="en-US" sz="1000" smtClean="0">
              <a:solidFill>
                <a:schemeClr val="bg1"/>
              </a:solidFill>
              <a:latin typeface="Verdana" pitchFamily="34" charset="0"/>
            </a:endParaRPr>
          </a:p>
        </p:txBody>
      </p:sp>
      <p:cxnSp>
        <p:nvCxnSpPr>
          <p:cNvPr id="6" name="Egyenes összekötő 47"/>
          <p:cNvCxnSpPr>
            <a:cxnSpLocks noChangeShapeType="1"/>
          </p:cNvCxnSpPr>
          <p:nvPr/>
        </p:nvCxnSpPr>
        <p:spPr bwMode="auto">
          <a:xfrm flipH="1" flipV="1">
            <a:off x="4125913" y="2206298"/>
            <a:ext cx="1587" cy="411162"/>
          </a:xfrm>
          <a:prstGeom prst="line">
            <a:avLst/>
          </a:prstGeom>
          <a:noFill/>
          <a:ln w="952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7" name="Egyenes összekötő 48"/>
          <p:cNvCxnSpPr>
            <a:stCxn id="8" idx="0"/>
            <a:endCxn id="5" idx="2"/>
          </p:cNvCxnSpPr>
          <p:nvPr/>
        </p:nvCxnSpPr>
        <p:spPr>
          <a:xfrm rot="5400000" flipH="1" flipV="1">
            <a:off x="4279106" y="3445342"/>
            <a:ext cx="452437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Téglalap 69"/>
          <p:cNvSpPr/>
          <p:nvPr/>
        </p:nvSpPr>
        <p:spPr>
          <a:xfrm>
            <a:off x="3752850" y="3671560"/>
            <a:ext cx="1501775" cy="604838"/>
          </a:xfrm>
          <a:prstGeom prst="rect">
            <a:avLst/>
          </a:prstGeom>
          <a:solidFill>
            <a:schemeClr val="accent6">
              <a:lumMod val="7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lvl1pPr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>
              <a:defRPr/>
            </a:pPr>
            <a:r>
              <a:rPr lang="hu-HU" altLang="en-US" sz="1000" smtClean="0">
                <a:solidFill>
                  <a:schemeClr val="bg1"/>
                </a:solidFill>
                <a:latin typeface="Verdana" pitchFamily="34" charset="0"/>
              </a:rPr>
              <a:t>631</a:t>
            </a:r>
            <a:r>
              <a:rPr lang="en-US" altLang="en-US" sz="1000" smtClean="0">
                <a:solidFill>
                  <a:schemeClr val="bg1"/>
                </a:solidFill>
                <a:latin typeface="Verdana" pitchFamily="34" charset="0"/>
              </a:rPr>
              <a:t>x</a:t>
            </a:r>
            <a:r>
              <a:rPr lang="hu-HU" altLang="en-US" sz="1000" smtClean="0">
                <a:solidFill>
                  <a:schemeClr val="bg1"/>
                </a:solidFill>
                <a:latin typeface="Verdana" pitchFamily="34" charset="0"/>
              </a:rPr>
              <a:t>ESB/</a:t>
            </a:r>
            <a:br>
              <a:rPr lang="hu-HU" altLang="en-US" sz="1000" smtClean="0">
                <a:solidFill>
                  <a:schemeClr val="bg1"/>
                </a:solidFill>
                <a:latin typeface="Verdana" pitchFamily="34" charset="0"/>
              </a:rPr>
            </a:br>
            <a:r>
              <a:rPr lang="hu-HU" altLang="en-US" sz="1000" smtClean="0">
                <a:solidFill>
                  <a:schemeClr val="bg1"/>
                </a:solidFill>
                <a:latin typeface="Verdana" pitchFamily="34" charset="0"/>
              </a:rPr>
              <a:t>632</a:t>
            </a:r>
            <a:r>
              <a:rPr lang="en-US" altLang="en-US" sz="1000" smtClean="0">
                <a:solidFill>
                  <a:schemeClr val="bg1"/>
                </a:solidFill>
                <a:latin typeface="Verdana" pitchFamily="34" charset="0"/>
              </a:rPr>
              <a:t>x</a:t>
            </a:r>
            <a:r>
              <a:rPr lang="hu-HU" altLang="en-US" sz="1000" smtClean="0">
                <a:solidFill>
                  <a:schemeClr val="bg1"/>
                </a:solidFill>
                <a:latin typeface="Verdana" pitchFamily="34" charset="0"/>
              </a:rPr>
              <a:t>ESB IOH</a:t>
            </a:r>
          </a:p>
        </p:txBody>
      </p:sp>
      <p:sp>
        <p:nvSpPr>
          <p:cNvPr id="9" name="Szövegdoboz 70"/>
          <p:cNvSpPr txBox="1">
            <a:spLocks noChangeArrowheads="1"/>
          </p:cNvSpPr>
          <p:nvPr/>
        </p:nvSpPr>
        <p:spPr bwMode="auto">
          <a:xfrm>
            <a:off x="4271963" y="2263448"/>
            <a:ext cx="4318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hu-HU" altLang="en-US" sz="1000">
                <a:latin typeface="Verdana" pitchFamily="34" charset="0"/>
              </a:rPr>
              <a:t>FSB</a:t>
            </a:r>
          </a:p>
        </p:txBody>
      </p:sp>
      <p:sp>
        <p:nvSpPr>
          <p:cNvPr id="10" name="Téglalap 49"/>
          <p:cNvSpPr>
            <a:spLocks noChangeArrowheads="1"/>
          </p:cNvSpPr>
          <p:nvPr/>
        </p:nvSpPr>
        <p:spPr bwMode="auto">
          <a:xfrm>
            <a:off x="4673600" y="1258560"/>
            <a:ext cx="1498600" cy="603250"/>
          </a:xfrm>
          <a:prstGeom prst="rect">
            <a:avLst/>
          </a:prstGeom>
          <a:solidFill>
            <a:srgbClr val="33CC3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hu-HU" altLang="en-US" sz="1000">
                <a:solidFill>
                  <a:schemeClr val="bg1"/>
                </a:solidFill>
                <a:latin typeface="Verdana" pitchFamily="34" charset="0"/>
              </a:rPr>
              <a:t>Core</a:t>
            </a:r>
            <a:r>
              <a:rPr lang="en-US" altLang="en-US" sz="1000">
                <a:solidFill>
                  <a:schemeClr val="bg1"/>
                </a:solidFill>
                <a:latin typeface="Verdana" pitchFamily="34" charset="0"/>
              </a:rPr>
              <a:t> </a:t>
            </a:r>
            <a:r>
              <a:rPr lang="hu-HU" altLang="en-US" sz="1000">
                <a:solidFill>
                  <a:schemeClr val="bg1"/>
                </a:solidFill>
                <a:latin typeface="Verdana" pitchFamily="34" charset="0"/>
              </a:rPr>
              <a:t>2 (2C)</a:t>
            </a:r>
          </a:p>
        </p:txBody>
      </p:sp>
      <p:cxnSp>
        <p:nvCxnSpPr>
          <p:cNvPr id="11" name="Egyenes összekötő 61"/>
          <p:cNvCxnSpPr>
            <a:cxnSpLocks noChangeShapeType="1"/>
          </p:cNvCxnSpPr>
          <p:nvPr/>
        </p:nvCxnSpPr>
        <p:spPr bwMode="auto">
          <a:xfrm flipV="1">
            <a:off x="5360988" y="1861810"/>
            <a:ext cx="0" cy="344488"/>
          </a:xfrm>
          <a:prstGeom prst="line">
            <a:avLst/>
          </a:prstGeom>
          <a:noFill/>
          <a:ln w="952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2" name="Egyenes összekötő 62"/>
          <p:cNvCxnSpPr>
            <a:cxnSpLocks noChangeShapeType="1"/>
          </p:cNvCxnSpPr>
          <p:nvPr/>
        </p:nvCxnSpPr>
        <p:spPr bwMode="auto">
          <a:xfrm flipV="1">
            <a:off x="3548063" y="1849110"/>
            <a:ext cx="1587" cy="344488"/>
          </a:xfrm>
          <a:prstGeom prst="line">
            <a:avLst/>
          </a:prstGeom>
          <a:noFill/>
          <a:ln w="952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3" name="Egyenes összekötő 77"/>
          <p:cNvCxnSpPr>
            <a:cxnSpLocks noChangeShapeType="1"/>
          </p:cNvCxnSpPr>
          <p:nvPr/>
        </p:nvCxnSpPr>
        <p:spPr bwMode="auto">
          <a:xfrm flipH="1">
            <a:off x="3548063" y="2206298"/>
            <a:ext cx="566737" cy="0"/>
          </a:xfrm>
          <a:prstGeom prst="line">
            <a:avLst/>
          </a:prstGeom>
          <a:noFill/>
          <a:ln w="952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4" name="Egyenes összekötő 23"/>
          <p:cNvCxnSpPr>
            <a:cxnSpLocks noChangeShapeType="1"/>
          </p:cNvCxnSpPr>
          <p:nvPr/>
        </p:nvCxnSpPr>
        <p:spPr bwMode="auto">
          <a:xfrm flipH="1">
            <a:off x="5264150" y="2831773"/>
            <a:ext cx="830263" cy="1587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5" name="Egyenes összekötő 24"/>
          <p:cNvCxnSpPr>
            <a:cxnSpLocks noChangeShapeType="1"/>
          </p:cNvCxnSpPr>
          <p:nvPr/>
        </p:nvCxnSpPr>
        <p:spPr bwMode="auto">
          <a:xfrm flipH="1" flipV="1">
            <a:off x="5487988" y="2230110"/>
            <a:ext cx="603250" cy="1588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6" name="Egyenes összekötő 25"/>
          <p:cNvCxnSpPr>
            <a:cxnSpLocks noChangeShapeType="1"/>
          </p:cNvCxnSpPr>
          <p:nvPr/>
        </p:nvCxnSpPr>
        <p:spPr bwMode="auto">
          <a:xfrm flipH="1">
            <a:off x="5254625" y="2668260"/>
            <a:ext cx="223838" cy="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7" name="Egyenes összekötő 26"/>
          <p:cNvCxnSpPr>
            <a:cxnSpLocks noChangeShapeType="1"/>
          </p:cNvCxnSpPr>
          <p:nvPr/>
        </p:nvCxnSpPr>
        <p:spPr bwMode="auto">
          <a:xfrm flipH="1">
            <a:off x="5264150" y="3006398"/>
            <a:ext cx="823913" cy="1587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8" name="Téglalap 27"/>
          <p:cNvSpPr>
            <a:spLocks noChangeArrowheads="1"/>
          </p:cNvSpPr>
          <p:nvPr/>
        </p:nvSpPr>
        <p:spPr bwMode="auto">
          <a:xfrm flipV="1">
            <a:off x="5765800" y="2488873"/>
            <a:ext cx="88900" cy="414337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rot="10800000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0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19" name="Téglalap 28"/>
          <p:cNvSpPr>
            <a:spLocks noChangeArrowheads="1"/>
          </p:cNvSpPr>
          <p:nvPr/>
        </p:nvSpPr>
        <p:spPr bwMode="auto">
          <a:xfrm flipV="1">
            <a:off x="5605463" y="2488873"/>
            <a:ext cx="90487" cy="414337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rot="10800000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0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20" name="Téglalap 29"/>
          <p:cNvSpPr>
            <a:spLocks noChangeArrowheads="1"/>
          </p:cNvSpPr>
          <p:nvPr/>
        </p:nvSpPr>
        <p:spPr bwMode="auto">
          <a:xfrm flipV="1">
            <a:off x="5768975" y="2023735"/>
            <a:ext cx="88900" cy="414338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rot="10800000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0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21" name="Téglalap 30"/>
          <p:cNvSpPr>
            <a:spLocks noChangeArrowheads="1"/>
          </p:cNvSpPr>
          <p:nvPr/>
        </p:nvSpPr>
        <p:spPr bwMode="auto">
          <a:xfrm flipV="1">
            <a:off x="5608638" y="2023735"/>
            <a:ext cx="90487" cy="414338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rot="10800000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0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cxnSp>
        <p:nvCxnSpPr>
          <p:cNvPr id="22" name="Egyenes összekötő 31"/>
          <p:cNvCxnSpPr>
            <a:cxnSpLocks noChangeShapeType="1"/>
          </p:cNvCxnSpPr>
          <p:nvPr/>
        </p:nvCxnSpPr>
        <p:spPr bwMode="auto">
          <a:xfrm flipH="1" flipV="1">
            <a:off x="5491163" y="3641398"/>
            <a:ext cx="604837" cy="1587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23" name="Téglalap 32"/>
          <p:cNvSpPr>
            <a:spLocks noChangeArrowheads="1"/>
          </p:cNvSpPr>
          <p:nvPr/>
        </p:nvSpPr>
        <p:spPr bwMode="auto">
          <a:xfrm flipV="1">
            <a:off x="5765800" y="3431848"/>
            <a:ext cx="88900" cy="414337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rot="10800000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0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24" name="Téglalap 33"/>
          <p:cNvSpPr>
            <a:spLocks noChangeArrowheads="1"/>
          </p:cNvSpPr>
          <p:nvPr/>
        </p:nvSpPr>
        <p:spPr bwMode="auto">
          <a:xfrm flipV="1">
            <a:off x="5605463" y="3431848"/>
            <a:ext cx="90487" cy="414337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rot="10800000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0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cxnSp>
        <p:nvCxnSpPr>
          <p:cNvPr id="25" name="Egyenes összekötő 34"/>
          <p:cNvCxnSpPr>
            <a:cxnSpLocks noChangeShapeType="1"/>
          </p:cNvCxnSpPr>
          <p:nvPr/>
        </p:nvCxnSpPr>
        <p:spPr bwMode="auto">
          <a:xfrm flipH="1" flipV="1">
            <a:off x="5484813" y="3173085"/>
            <a:ext cx="1587" cy="466725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6" name="Egyenes összekötő 35"/>
          <p:cNvCxnSpPr>
            <a:cxnSpLocks noChangeShapeType="1"/>
          </p:cNvCxnSpPr>
          <p:nvPr/>
        </p:nvCxnSpPr>
        <p:spPr bwMode="auto">
          <a:xfrm flipH="1">
            <a:off x="5262563" y="3160385"/>
            <a:ext cx="223837" cy="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7" name="Egyenes összekötő 36"/>
          <p:cNvCxnSpPr>
            <a:cxnSpLocks noChangeShapeType="1"/>
          </p:cNvCxnSpPr>
          <p:nvPr/>
        </p:nvCxnSpPr>
        <p:spPr bwMode="auto">
          <a:xfrm flipV="1">
            <a:off x="5483225" y="2215823"/>
            <a:ext cx="0" cy="452437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28" name="Téglalap 37"/>
          <p:cNvSpPr>
            <a:spLocks noChangeArrowheads="1"/>
          </p:cNvSpPr>
          <p:nvPr/>
        </p:nvSpPr>
        <p:spPr bwMode="auto">
          <a:xfrm flipV="1">
            <a:off x="5926138" y="2492048"/>
            <a:ext cx="87312" cy="41275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rot="10800000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0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29" name="Téglalap 38"/>
          <p:cNvSpPr>
            <a:spLocks noChangeArrowheads="1"/>
          </p:cNvSpPr>
          <p:nvPr/>
        </p:nvSpPr>
        <p:spPr bwMode="auto">
          <a:xfrm flipV="1">
            <a:off x="5927725" y="2023735"/>
            <a:ext cx="88900" cy="414338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rot="10800000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0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30" name="Téglalap 39"/>
          <p:cNvSpPr>
            <a:spLocks noChangeArrowheads="1"/>
          </p:cNvSpPr>
          <p:nvPr/>
        </p:nvSpPr>
        <p:spPr bwMode="auto">
          <a:xfrm flipV="1">
            <a:off x="5926138" y="3433435"/>
            <a:ext cx="87312" cy="414338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rot="10800000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0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31" name="Téglalap 41"/>
          <p:cNvSpPr>
            <a:spLocks noChangeArrowheads="1"/>
          </p:cNvSpPr>
          <p:nvPr/>
        </p:nvSpPr>
        <p:spPr bwMode="auto">
          <a:xfrm flipV="1">
            <a:off x="5765800" y="2968298"/>
            <a:ext cx="88900" cy="414337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rot="10800000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0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32" name="Téglalap 42"/>
          <p:cNvSpPr>
            <a:spLocks noChangeArrowheads="1"/>
          </p:cNvSpPr>
          <p:nvPr/>
        </p:nvSpPr>
        <p:spPr bwMode="auto">
          <a:xfrm flipV="1">
            <a:off x="5605463" y="2968298"/>
            <a:ext cx="90487" cy="414337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rot="10800000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0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33" name="Téglalap 43"/>
          <p:cNvSpPr>
            <a:spLocks noChangeArrowheads="1"/>
          </p:cNvSpPr>
          <p:nvPr/>
        </p:nvSpPr>
        <p:spPr bwMode="auto">
          <a:xfrm flipV="1">
            <a:off x="5926138" y="2971473"/>
            <a:ext cx="87312" cy="41275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rot="10800000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0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34" name="Téglalap 37"/>
          <p:cNvSpPr>
            <a:spLocks noChangeArrowheads="1"/>
          </p:cNvSpPr>
          <p:nvPr/>
        </p:nvSpPr>
        <p:spPr bwMode="auto">
          <a:xfrm flipV="1">
            <a:off x="6084888" y="2492048"/>
            <a:ext cx="87312" cy="414337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rot="10800000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0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35" name="Téglalap 38"/>
          <p:cNvSpPr>
            <a:spLocks noChangeArrowheads="1"/>
          </p:cNvSpPr>
          <p:nvPr/>
        </p:nvSpPr>
        <p:spPr bwMode="auto">
          <a:xfrm flipV="1">
            <a:off x="6086475" y="2025323"/>
            <a:ext cx="88900" cy="414337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rot="10800000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0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36" name="Téglalap 39"/>
          <p:cNvSpPr>
            <a:spLocks noChangeArrowheads="1"/>
          </p:cNvSpPr>
          <p:nvPr/>
        </p:nvSpPr>
        <p:spPr bwMode="auto">
          <a:xfrm flipV="1">
            <a:off x="6084888" y="3435023"/>
            <a:ext cx="87312" cy="414337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rot="10800000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0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37" name="Téglalap 43"/>
          <p:cNvSpPr>
            <a:spLocks noChangeArrowheads="1"/>
          </p:cNvSpPr>
          <p:nvPr/>
        </p:nvSpPr>
        <p:spPr bwMode="auto">
          <a:xfrm flipV="1">
            <a:off x="6084888" y="2973060"/>
            <a:ext cx="87312" cy="41275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rot="10800000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0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cxnSp>
        <p:nvCxnSpPr>
          <p:cNvPr id="38" name="Egyenes összekötő 47"/>
          <p:cNvCxnSpPr>
            <a:cxnSpLocks noChangeShapeType="1"/>
          </p:cNvCxnSpPr>
          <p:nvPr/>
        </p:nvCxnSpPr>
        <p:spPr bwMode="auto">
          <a:xfrm flipV="1">
            <a:off x="4870450" y="2206298"/>
            <a:ext cx="0" cy="400050"/>
          </a:xfrm>
          <a:prstGeom prst="line">
            <a:avLst/>
          </a:prstGeom>
          <a:noFill/>
          <a:ln w="952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39" name="Line 84"/>
          <p:cNvSpPr>
            <a:spLocks noChangeShapeType="1"/>
          </p:cNvSpPr>
          <p:nvPr/>
        </p:nvSpPr>
        <p:spPr bwMode="auto">
          <a:xfrm>
            <a:off x="4883150" y="2206298"/>
            <a:ext cx="477838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0" name="Text Box 85"/>
          <p:cNvSpPr txBox="1">
            <a:spLocks noChangeArrowheads="1"/>
          </p:cNvSpPr>
          <p:nvPr/>
        </p:nvSpPr>
        <p:spPr bwMode="auto">
          <a:xfrm>
            <a:off x="5408613" y="3977948"/>
            <a:ext cx="1011237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000">
                <a:latin typeface="Verdana" pitchFamily="34" charset="0"/>
              </a:rPr>
              <a:t>FBDIMM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000">
                <a:latin typeface="Verdana" pitchFamily="34" charset="0"/>
              </a:rPr>
              <a:t>w/DDR2-533</a:t>
            </a:r>
          </a:p>
        </p:txBody>
      </p:sp>
      <p:sp>
        <p:nvSpPr>
          <p:cNvPr id="41" name="Oval 86"/>
          <p:cNvSpPr>
            <a:spLocks noChangeArrowheads="1"/>
          </p:cNvSpPr>
          <p:nvPr/>
        </p:nvSpPr>
        <p:spPr bwMode="auto">
          <a:xfrm>
            <a:off x="3197225" y="1899910"/>
            <a:ext cx="2403475" cy="730250"/>
          </a:xfrm>
          <a:prstGeom prst="ellipse">
            <a:avLst/>
          </a:prstGeom>
          <a:noFill/>
          <a:ln w="19050" algn="ctr">
            <a:solidFill>
              <a:srgbClr val="FF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1400">
              <a:latin typeface="Verdana" pitchFamily="34" charset="0"/>
            </a:endParaRPr>
          </a:p>
        </p:txBody>
      </p:sp>
      <p:sp>
        <p:nvSpPr>
          <p:cNvPr id="42" name="Text Box 87"/>
          <p:cNvSpPr txBox="1">
            <a:spLocks noChangeArrowheads="1"/>
          </p:cNvSpPr>
          <p:nvPr/>
        </p:nvSpPr>
        <p:spPr bwMode="auto">
          <a:xfrm>
            <a:off x="4494213" y="3335010"/>
            <a:ext cx="406400" cy="24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000">
                <a:latin typeface="Verdana" pitchFamily="34" charset="0"/>
              </a:rPr>
              <a:t>ESI</a:t>
            </a:r>
          </a:p>
        </p:txBody>
      </p:sp>
      <p:sp>
        <p:nvSpPr>
          <p:cNvPr id="43" name="Oval 88"/>
          <p:cNvSpPr>
            <a:spLocks noChangeArrowheads="1"/>
          </p:cNvSpPr>
          <p:nvPr/>
        </p:nvSpPr>
        <p:spPr bwMode="auto">
          <a:xfrm>
            <a:off x="4379913" y="3085773"/>
            <a:ext cx="541337" cy="700087"/>
          </a:xfrm>
          <a:prstGeom prst="ellipse">
            <a:avLst/>
          </a:prstGeom>
          <a:noFill/>
          <a:ln w="19050" algn="ctr">
            <a:solidFill>
              <a:srgbClr val="FF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1400">
              <a:latin typeface="Verdana" pitchFamily="34" charset="0"/>
            </a:endParaRPr>
          </a:p>
        </p:txBody>
      </p:sp>
      <p:sp>
        <p:nvSpPr>
          <p:cNvPr id="44" name="Text Box 89"/>
          <p:cNvSpPr txBox="1">
            <a:spLocks noChangeArrowheads="1"/>
          </p:cNvSpPr>
          <p:nvPr/>
        </p:nvSpPr>
        <p:spPr bwMode="auto">
          <a:xfrm>
            <a:off x="3976688" y="1977698"/>
            <a:ext cx="1057275" cy="152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0000">
                    <a:alpha val="36078"/>
                  </a:srgbClr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000">
                <a:latin typeface="Verdana" pitchFamily="34" charset="0"/>
              </a:rPr>
              <a:t>1333/1067 MT/s</a:t>
            </a:r>
          </a:p>
        </p:txBody>
      </p:sp>
      <p:sp>
        <p:nvSpPr>
          <p:cNvPr id="45" name="TextBox 44"/>
          <p:cNvSpPr txBox="1"/>
          <p:nvPr/>
        </p:nvSpPr>
        <p:spPr>
          <a:xfrm>
            <a:off x="83064" y="510606"/>
            <a:ext cx="534954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chemeClr val="accent6"/>
                </a:solidFill>
              </a:rPr>
              <a:t>Example 1: A simple traditional 2S server platform </a:t>
            </a:r>
            <a:endParaRPr lang="en-US" b="1" dirty="0">
              <a:solidFill>
                <a:schemeClr val="accent6"/>
              </a:solidFill>
            </a:endParaRPr>
          </a:p>
        </p:txBody>
      </p:sp>
      <p:sp>
        <p:nvSpPr>
          <p:cNvPr id="46" name="Rectangle 19"/>
          <p:cNvSpPr>
            <a:spLocks noGrp="1" noChangeArrowheads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pPr eaLnBrk="1" hangingPunct="1"/>
            <a:r>
              <a:rPr lang="hu-HU" altLang="en-US" sz="1600" dirty="0" smtClean="0"/>
              <a:t>1.</a:t>
            </a:r>
            <a:r>
              <a:rPr lang="en-US" altLang="en-US" sz="1600" dirty="0" smtClean="0"/>
              <a:t>2</a:t>
            </a:r>
            <a:r>
              <a:rPr lang="hu-HU" altLang="en-US" sz="1600" dirty="0" smtClean="0"/>
              <a:t> </a:t>
            </a:r>
            <a:r>
              <a:rPr lang="en-US" altLang="en-US" sz="1600" dirty="0" smtClean="0"/>
              <a:t>The platform concept (</a:t>
            </a:r>
            <a:r>
              <a:rPr lang="hu-HU" altLang="en-US" sz="1600" dirty="0" smtClean="0"/>
              <a:t>2</a:t>
            </a:r>
            <a:r>
              <a:rPr lang="en-US" altLang="en-US" sz="1600" dirty="0" smtClean="0"/>
              <a:t>)</a:t>
            </a:r>
            <a:endParaRPr lang="hu-HU" altLang="en-US" sz="1600" dirty="0" smtClean="0"/>
          </a:p>
        </p:txBody>
      </p:sp>
      <p:sp>
        <p:nvSpPr>
          <p:cNvPr id="2" name="TextBox 1"/>
          <p:cNvSpPr txBox="1"/>
          <p:nvPr/>
        </p:nvSpPr>
        <p:spPr>
          <a:xfrm>
            <a:off x="227705" y="4593210"/>
            <a:ext cx="164487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/>
              <a:t>2S: Dual Socket</a:t>
            </a:r>
            <a:endParaRPr lang="en-US" dirty="0"/>
          </a:p>
        </p:txBody>
      </p:sp>
      <p:sp>
        <p:nvSpPr>
          <p:cNvPr id="3" name="Oval 2"/>
          <p:cNvSpPr/>
          <p:nvPr/>
        </p:nvSpPr>
        <p:spPr bwMode="auto">
          <a:xfrm>
            <a:off x="5262563" y="2438073"/>
            <a:ext cx="215900" cy="1141412"/>
          </a:xfrm>
          <a:prstGeom prst="ellipse">
            <a:avLst/>
          </a:prstGeom>
          <a:noFill/>
          <a:ln w="1587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3300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642264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 sz="1600" dirty="0">
                <a:solidFill>
                  <a:srgbClr val="FFFFFF"/>
                </a:solidFill>
                <a:latin typeface="Verdana" pitchFamily="34" charset="0"/>
              </a:rPr>
              <a:t>2.3 Overview of the evolution of </a:t>
            </a:r>
            <a:r>
              <a:rPr lang="en-US" altLang="en-US" sz="1600" dirty="0" smtClean="0">
                <a:solidFill>
                  <a:srgbClr val="FFFFFF"/>
                </a:solidFill>
                <a:latin typeface="Verdana" pitchFamily="34" charset="0"/>
              </a:rPr>
              <a:t>high-end </a:t>
            </a:r>
            <a:r>
              <a:rPr lang="en-US" altLang="en-US" sz="1600" dirty="0">
                <a:solidFill>
                  <a:srgbClr val="FFFFFF"/>
                </a:solidFill>
                <a:latin typeface="Verdana" pitchFamily="34" charset="0"/>
              </a:rPr>
              <a:t>server platforms </a:t>
            </a:r>
            <a:r>
              <a:rPr lang="en-US" altLang="en-US" sz="1600" dirty="0" smtClean="0">
                <a:solidFill>
                  <a:srgbClr val="FFFFFF"/>
                </a:solidFill>
                <a:latin typeface="Verdana" pitchFamily="34" charset="0"/>
              </a:rPr>
              <a:t>(17)</a:t>
            </a:r>
            <a:endParaRPr lang="hu-HU" altLang="en-US" sz="1600" dirty="0">
              <a:solidFill>
                <a:srgbClr val="FFFFFF"/>
              </a:solidFill>
              <a:latin typeface="Verdana" pitchFamily="34" charset="0"/>
            </a:endParaRPr>
          </a:p>
        </p:txBody>
      </p:sp>
      <p:pic>
        <p:nvPicPr>
          <p:cNvPr id="4" name="Picture 3"/>
          <p:cNvPicPr>
            <a:picLocks noChangeAspect="1"/>
          </p:cNvPicPr>
          <p:nvPr/>
        </p:nvPicPr>
        <p:blipFill rotWithShape="1">
          <a:blip r:embed="rId2"/>
          <a:srcRect b="11606"/>
          <a:stretch/>
        </p:blipFill>
        <p:spPr>
          <a:xfrm>
            <a:off x="1336661" y="1289927"/>
            <a:ext cx="6480342" cy="4776022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9531" y="510040"/>
            <a:ext cx="762580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b="1" dirty="0" smtClean="0">
                <a:solidFill>
                  <a:schemeClr val="accent6"/>
                </a:solidFill>
              </a:rPr>
              <a:t>Supply voltage and max. transfer rate (speed) of major DRAM types </a:t>
            </a:r>
            <a:r>
              <a:rPr lang="hu-HU" dirty="0" smtClean="0"/>
              <a:t>[136]</a:t>
            </a:r>
            <a:endParaRPr lang="en-US" dirty="0"/>
          </a:p>
        </p:txBody>
      </p:sp>
      <p:sp>
        <p:nvSpPr>
          <p:cNvPr id="5" name="TextBox 4"/>
          <p:cNvSpPr txBox="1"/>
          <p:nvPr/>
        </p:nvSpPr>
        <p:spPr>
          <a:xfrm>
            <a:off x="8814338" y="6534345"/>
            <a:ext cx="34817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>
                <a:solidFill>
                  <a:srgbClr val="FF0000"/>
                </a:solidFill>
                <a:latin typeface="+mj-lt"/>
              </a:rPr>
              <a:t>*</a:t>
            </a:r>
          </a:p>
        </p:txBody>
      </p:sp>
    </p:spTree>
    <p:extLst>
      <p:ext uri="{BB962C8B-B14F-4D97-AF65-F5344CB8AC3E}">
        <p14:creationId xmlns:p14="http://schemas.microsoft.com/office/powerpoint/2010/main" val="246319426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sz="1600" dirty="0">
                <a:solidFill>
                  <a:srgbClr val="FFFFFF"/>
                </a:solidFill>
                <a:latin typeface="Verdana" pitchFamily="34" charset="0"/>
              </a:rPr>
              <a:t>2.3 Overview of the evolution of </a:t>
            </a:r>
            <a:r>
              <a:rPr lang="en-US" altLang="en-US" sz="1600" dirty="0" smtClean="0">
                <a:solidFill>
                  <a:srgbClr val="FFFFFF"/>
                </a:solidFill>
                <a:latin typeface="Verdana" pitchFamily="34" charset="0"/>
              </a:rPr>
              <a:t>high-end </a:t>
            </a:r>
            <a:r>
              <a:rPr lang="en-US" altLang="en-US" sz="1600" dirty="0">
                <a:solidFill>
                  <a:srgbClr val="FFFFFF"/>
                </a:solidFill>
                <a:latin typeface="Verdana" pitchFamily="34" charset="0"/>
              </a:rPr>
              <a:t>server platforms </a:t>
            </a:r>
            <a:r>
              <a:rPr lang="en-US" altLang="en-US" sz="1600" dirty="0" smtClean="0">
                <a:solidFill>
                  <a:srgbClr val="FFFFFF"/>
                </a:solidFill>
                <a:latin typeface="Verdana" pitchFamily="34" charset="0"/>
              </a:rPr>
              <a:t>(18)</a:t>
            </a:r>
            <a:endParaRPr lang="en-US" sz="1600" dirty="0"/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1184854"/>
            <a:ext cx="9311426" cy="4585159"/>
          </a:xfrm>
          <a:prstGeom prst="rect">
            <a:avLst/>
          </a:prstGeom>
        </p:spPr>
      </p:pic>
      <p:cxnSp>
        <p:nvCxnSpPr>
          <p:cNvPr id="6" name="Straight Connector 5"/>
          <p:cNvCxnSpPr/>
          <p:nvPr/>
        </p:nvCxnSpPr>
        <p:spPr>
          <a:xfrm flipV="1">
            <a:off x="1150938" y="2966532"/>
            <a:ext cx="5275620" cy="1343632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TextBox 6"/>
          <p:cNvSpPr txBox="1"/>
          <p:nvPr/>
        </p:nvSpPr>
        <p:spPr>
          <a:xfrm>
            <a:off x="2125832" y="3262746"/>
            <a:ext cx="126188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sz="1400" b="1" dirty="0" smtClean="0">
                <a:solidFill>
                  <a:srgbClr val="FF0000"/>
                </a:solidFill>
              </a:rPr>
              <a:t>~</a:t>
            </a:r>
            <a:r>
              <a:rPr lang="en-US" sz="1400" b="1" dirty="0" smtClean="0">
                <a:solidFill>
                  <a:srgbClr val="FF0000"/>
                </a:solidFill>
              </a:rPr>
              <a:t> </a:t>
            </a:r>
            <a:r>
              <a:rPr lang="hu-HU" sz="1400" b="1" dirty="0" smtClean="0">
                <a:solidFill>
                  <a:srgbClr val="FF0000"/>
                </a:solidFill>
              </a:rPr>
              <a:t>2 x /6 y </a:t>
            </a:r>
            <a:endParaRPr lang="en-US" sz="1400" b="1" dirty="0">
              <a:solidFill>
                <a:srgbClr val="FF0000"/>
              </a:solidFill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77788" y="502003"/>
            <a:ext cx="793518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chemeClr val="accent6"/>
                </a:solidFill>
              </a:rPr>
              <a:t>Evolution of memory transfer speeds in Samsung's DDR memory chips </a:t>
            </a:r>
            <a:r>
              <a:rPr lang="en-US" dirty="0" smtClean="0"/>
              <a:t>[</a:t>
            </a:r>
            <a:r>
              <a:rPr lang="hu-HU" dirty="0" smtClean="0"/>
              <a:t>136</a:t>
            </a:r>
            <a:r>
              <a:rPr lang="en-US" dirty="0" smtClean="0"/>
              <a:t>]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5316129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182F76"/>
            </a:gs>
            <a:gs pos="100000">
              <a:srgbClr val="3366FF"/>
            </a:gs>
          </a:gsLst>
          <a:lin ang="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1187" name="AutoShape 3"/>
          <p:cNvSpPr>
            <a:spLocks noChangeArrowheads="1"/>
          </p:cNvSpPr>
          <p:nvPr/>
        </p:nvSpPr>
        <p:spPr bwMode="auto">
          <a:xfrm>
            <a:off x="768350" y="981075"/>
            <a:ext cx="7848600" cy="620713"/>
          </a:xfrm>
          <a:prstGeom prst="roundRect">
            <a:avLst>
              <a:gd name="adj" fmla="val 0"/>
            </a:avLst>
          </a:prstGeom>
          <a:solidFill>
            <a:srgbClr val="000080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900" dirty="0" smtClean="0">
                <a:solidFill>
                  <a:srgbClr val="FFFFFF"/>
                </a:solidFill>
                <a:latin typeface="Verdana" pitchFamily="34" charset="0"/>
              </a:rPr>
              <a:t>3. Example 1: The </a:t>
            </a:r>
            <a:r>
              <a:rPr lang="en-US" altLang="en-US" sz="1900" dirty="0" err="1" smtClean="0">
                <a:solidFill>
                  <a:srgbClr val="FFFFFF"/>
                </a:solidFill>
                <a:latin typeface="Verdana" pitchFamily="34" charset="0"/>
              </a:rPr>
              <a:t>Brickland</a:t>
            </a:r>
            <a:r>
              <a:rPr lang="en-US" altLang="en-US" sz="1900" dirty="0" smtClean="0">
                <a:solidFill>
                  <a:srgbClr val="FFFFFF"/>
                </a:solidFill>
                <a:latin typeface="Verdana" pitchFamily="34" charset="0"/>
              </a:rPr>
              <a:t> platform</a:t>
            </a:r>
            <a:endParaRPr lang="en-US" altLang="en-US" sz="1900" dirty="0">
              <a:solidFill>
                <a:srgbClr val="FFFFFF"/>
              </a:solidFill>
              <a:latin typeface="Verdana" pitchFamily="34" charset="0"/>
            </a:endParaRPr>
          </a:p>
        </p:txBody>
      </p:sp>
      <p:grpSp>
        <p:nvGrpSpPr>
          <p:cNvPr id="221188" name="Group 4"/>
          <p:cNvGrpSpPr>
            <a:grpSpLocks/>
          </p:cNvGrpSpPr>
          <p:nvPr/>
        </p:nvGrpSpPr>
        <p:grpSpPr bwMode="auto">
          <a:xfrm>
            <a:off x="916716" y="1989138"/>
            <a:ext cx="7700233" cy="463550"/>
            <a:chOff x="704" y="1638"/>
            <a:chExt cx="4443" cy="292"/>
          </a:xfrm>
        </p:grpSpPr>
        <p:sp>
          <p:nvSpPr>
            <p:cNvPr id="221198" name="AutoShape 5"/>
            <p:cNvSpPr>
              <a:spLocks noChangeArrowheads="1"/>
            </p:cNvSpPr>
            <p:nvPr/>
          </p:nvSpPr>
          <p:spPr bwMode="auto">
            <a:xfrm>
              <a:off x="951" y="1638"/>
              <a:ext cx="4196" cy="292"/>
            </a:xfrm>
            <a:prstGeom prst="roundRect">
              <a:avLst>
                <a:gd name="adj" fmla="val 0"/>
              </a:avLst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hu-HU" altLang="en-US" sz="1900" dirty="0">
                  <a:solidFill>
                    <a:srgbClr val="FFFFFF"/>
                  </a:solidFill>
                  <a:latin typeface="Verdana" pitchFamily="34" charset="0"/>
                </a:rPr>
                <a:t>  </a:t>
              </a:r>
              <a:r>
                <a:rPr lang="en-US" altLang="en-US" sz="1900" dirty="0" smtClean="0">
                  <a:solidFill>
                    <a:srgbClr val="FFFFFF"/>
                  </a:solidFill>
                  <a:latin typeface="Verdana" pitchFamily="34" charset="0"/>
                </a:rPr>
                <a:t>3.1 </a:t>
              </a:r>
              <a:r>
                <a:rPr lang="en-US" altLang="en-US" sz="1900" dirty="0">
                  <a:solidFill>
                    <a:srgbClr val="FFFFFF"/>
                  </a:solidFill>
                  <a:latin typeface="Verdana" pitchFamily="34" charset="0"/>
                </a:rPr>
                <a:t>Overview of the </a:t>
              </a:r>
              <a:r>
                <a:rPr lang="en-US" altLang="en-US" sz="1900" dirty="0" err="1">
                  <a:solidFill>
                    <a:srgbClr val="FFFFFF"/>
                  </a:solidFill>
                  <a:latin typeface="Verdana" pitchFamily="34" charset="0"/>
                </a:rPr>
                <a:t>Brickland</a:t>
              </a:r>
              <a:r>
                <a:rPr lang="en-US" altLang="en-US" sz="1900" dirty="0">
                  <a:solidFill>
                    <a:srgbClr val="FFFFFF"/>
                  </a:solidFill>
                  <a:latin typeface="Verdana" pitchFamily="34" charset="0"/>
                </a:rPr>
                <a:t> platform</a:t>
              </a:r>
            </a:p>
          </p:txBody>
        </p:sp>
        <p:sp>
          <p:nvSpPr>
            <p:cNvPr id="221199" name="Text Box 6"/>
            <p:cNvSpPr txBox="1">
              <a:spLocks noChangeArrowheads="1"/>
            </p:cNvSpPr>
            <p:nvPr/>
          </p:nvSpPr>
          <p:spPr bwMode="auto">
            <a:xfrm>
              <a:off x="704" y="1648"/>
              <a:ext cx="232" cy="24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</a:pPr>
              <a:r>
                <a:rPr lang="hu-HU" altLang="en-US" sz="1900">
                  <a:solidFill>
                    <a:srgbClr val="FFFFFF"/>
                  </a:solidFill>
                  <a:latin typeface="Verdana" pitchFamily="34" charset="0"/>
                </a:rPr>
                <a:t> </a:t>
              </a:r>
              <a:endParaRPr lang="en-US" altLang="en-US" sz="1900">
                <a:solidFill>
                  <a:srgbClr val="FFFFFF"/>
                </a:solidFill>
                <a:latin typeface="Verdana" pitchFamily="34" charset="0"/>
              </a:endParaRPr>
            </a:p>
          </p:txBody>
        </p:sp>
      </p:grpSp>
      <p:grpSp>
        <p:nvGrpSpPr>
          <p:cNvPr id="221189" name="Group 7"/>
          <p:cNvGrpSpPr>
            <a:grpSpLocks/>
          </p:cNvGrpSpPr>
          <p:nvPr/>
        </p:nvGrpSpPr>
        <p:grpSpPr bwMode="auto">
          <a:xfrm>
            <a:off x="913543" y="3231931"/>
            <a:ext cx="7703406" cy="463550"/>
            <a:chOff x="704" y="1638"/>
            <a:chExt cx="4443" cy="292"/>
          </a:xfrm>
        </p:grpSpPr>
        <p:sp>
          <p:nvSpPr>
            <p:cNvPr id="221196" name="AutoShape 8"/>
            <p:cNvSpPr>
              <a:spLocks noChangeArrowheads="1"/>
            </p:cNvSpPr>
            <p:nvPr/>
          </p:nvSpPr>
          <p:spPr bwMode="auto">
            <a:xfrm>
              <a:off x="951" y="1638"/>
              <a:ext cx="4196" cy="292"/>
            </a:xfrm>
            <a:prstGeom prst="roundRect">
              <a:avLst>
                <a:gd name="adj" fmla="val 0"/>
              </a:avLst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hu-HU" altLang="en-US" sz="1900" dirty="0">
                  <a:solidFill>
                    <a:srgbClr val="FFFFFF"/>
                  </a:solidFill>
                  <a:latin typeface="Verdana" pitchFamily="34" charset="0"/>
                </a:rPr>
                <a:t>  </a:t>
              </a:r>
              <a:r>
                <a:rPr lang="en-US" altLang="en-US" sz="1900" dirty="0" smtClean="0">
                  <a:solidFill>
                    <a:srgbClr val="FFFFFF"/>
                  </a:solidFill>
                  <a:latin typeface="Verdana" pitchFamily="34" charset="0"/>
                </a:rPr>
                <a:t>3</a:t>
              </a:r>
              <a:r>
                <a:rPr lang="hu-HU" altLang="en-US" sz="1900" dirty="0" smtClean="0">
                  <a:solidFill>
                    <a:srgbClr val="FFFFFF"/>
                  </a:solidFill>
                  <a:latin typeface="Verdana" pitchFamily="34" charset="0"/>
                </a:rPr>
                <a:t>.</a:t>
              </a:r>
              <a:r>
                <a:rPr lang="en-US" altLang="en-US" sz="1900" dirty="0" smtClean="0">
                  <a:solidFill>
                    <a:srgbClr val="FFFFFF"/>
                  </a:solidFill>
                  <a:latin typeface="Verdana" pitchFamily="34" charset="0"/>
                </a:rPr>
                <a:t>3</a:t>
              </a:r>
              <a:r>
                <a:rPr lang="hu-HU" altLang="en-US" sz="1900" dirty="0" smtClean="0">
                  <a:solidFill>
                    <a:srgbClr val="FFFFFF"/>
                  </a:solidFill>
                  <a:latin typeface="Verdana" pitchFamily="34" charset="0"/>
                </a:rPr>
                <a:t> </a:t>
              </a:r>
              <a:r>
                <a:rPr lang="en-US" altLang="en-US" sz="1900" dirty="0">
                  <a:solidFill>
                    <a:srgbClr val="FFFFFF"/>
                  </a:solidFill>
                  <a:latin typeface="Verdana" pitchFamily="34" charset="0"/>
                </a:rPr>
                <a:t>The Ivy Bridge-EX (</a:t>
              </a:r>
              <a:r>
                <a:rPr lang="en-US" altLang="en-US" sz="1900" dirty="0" err="1" smtClean="0">
                  <a:solidFill>
                    <a:srgbClr val="FFFFFF"/>
                  </a:solidFill>
                  <a:latin typeface="Verdana" pitchFamily="34" charset="0"/>
                </a:rPr>
                <a:t>E7</a:t>
              </a:r>
              <a:r>
                <a:rPr lang="en-US" altLang="en-US" sz="1900" dirty="0" smtClean="0">
                  <a:solidFill>
                    <a:srgbClr val="FFFFFF"/>
                  </a:solidFill>
                  <a:latin typeface="Verdana" pitchFamily="34" charset="0"/>
                </a:rPr>
                <a:t>-8800 </a:t>
              </a:r>
              <a:r>
                <a:rPr lang="en-US" altLang="en-US" sz="1900" dirty="0">
                  <a:solidFill>
                    <a:srgbClr val="FFFFFF"/>
                  </a:solidFill>
                  <a:latin typeface="Verdana" pitchFamily="34" charset="0"/>
                </a:rPr>
                <a:t>v2) </a:t>
              </a:r>
              <a:r>
                <a:rPr lang="en-US" altLang="en-US" sz="1900" dirty="0" err="1" smtClean="0">
                  <a:solidFill>
                    <a:srgbClr val="FFFFFF"/>
                  </a:solidFill>
                  <a:latin typeface="Verdana" pitchFamily="34" charset="0"/>
                </a:rPr>
                <a:t>8S</a:t>
              </a:r>
              <a:r>
                <a:rPr lang="en-US" altLang="en-US" sz="1900" dirty="0" smtClean="0">
                  <a:solidFill>
                    <a:srgbClr val="FFFFFF"/>
                  </a:solidFill>
                  <a:latin typeface="Verdana" pitchFamily="34" charset="0"/>
                </a:rPr>
                <a:t> </a:t>
              </a:r>
              <a:r>
                <a:rPr lang="en-US" altLang="en-US" sz="1900" dirty="0">
                  <a:solidFill>
                    <a:srgbClr val="FFFFFF"/>
                  </a:solidFill>
                  <a:latin typeface="Verdana" pitchFamily="34" charset="0"/>
                </a:rPr>
                <a:t>processor </a:t>
              </a:r>
              <a:r>
                <a:rPr lang="en-US" altLang="en-US" sz="1900" dirty="0" smtClean="0">
                  <a:solidFill>
                    <a:srgbClr val="FFFFFF"/>
                  </a:solidFill>
                  <a:latin typeface="Verdana" pitchFamily="34" charset="0"/>
                </a:rPr>
                <a:t>line</a:t>
              </a:r>
              <a:endParaRPr lang="en-US" altLang="en-US" sz="1900" dirty="0">
                <a:solidFill>
                  <a:srgbClr val="FFFFFF"/>
                </a:solidFill>
                <a:latin typeface="Verdana" pitchFamily="34" charset="0"/>
              </a:endParaRPr>
            </a:p>
          </p:txBody>
        </p:sp>
        <p:sp>
          <p:nvSpPr>
            <p:cNvPr id="221197" name="Text Box 9"/>
            <p:cNvSpPr txBox="1">
              <a:spLocks noChangeArrowheads="1"/>
            </p:cNvSpPr>
            <p:nvPr/>
          </p:nvSpPr>
          <p:spPr bwMode="auto">
            <a:xfrm>
              <a:off x="704" y="1648"/>
              <a:ext cx="232" cy="24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</a:pPr>
              <a:r>
                <a:rPr lang="hu-HU" altLang="en-US" sz="1900">
                  <a:solidFill>
                    <a:srgbClr val="FFFFFF"/>
                  </a:solidFill>
                  <a:latin typeface="Verdana" pitchFamily="34" charset="0"/>
                </a:rPr>
                <a:t> </a:t>
              </a:r>
              <a:endParaRPr lang="en-US" altLang="en-US" sz="1900">
                <a:solidFill>
                  <a:srgbClr val="FFFFFF"/>
                </a:solidFill>
                <a:latin typeface="Verdana" pitchFamily="34" charset="0"/>
              </a:endParaRPr>
            </a:p>
          </p:txBody>
        </p:sp>
      </p:grpSp>
      <p:grpSp>
        <p:nvGrpSpPr>
          <p:cNvPr id="221190" name="Group 10"/>
          <p:cNvGrpSpPr>
            <a:grpSpLocks/>
          </p:cNvGrpSpPr>
          <p:nvPr/>
        </p:nvGrpSpPr>
        <p:grpSpPr bwMode="auto">
          <a:xfrm>
            <a:off x="916716" y="3771681"/>
            <a:ext cx="7700234" cy="463550"/>
            <a:chOff x="704" y="1638"/>
            <a:chExt cx="4443" cy="292"/>
          </a:xfrm>
        </p:grpSpPr>
        <p:sp>
          <p:nvSpPr>
            <p:cNvPr id="221194" name="AutoShape 11"/>
            <p:cNvSpPr>
              <a:spLocks noChangeArrowheads="1"/>
            </p:cNvSpPr>
            <p:nvPr/>
          </p:nvSpPr>
          <p:spPr bwMode="auto">
            <a:xfrm>
              <a:off x="951" y="1638"/>
              <a:ext cx="4196" cy="292"/>
            </a:xfrm>
            <a:prstGeom prst="roundRect">
              <a:avLst>
                <a:gd name="adj" fmla="val 0"/>
              </a:avLst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hu-HU" altLang="en-US" sz="1900" dirty="0">
                  <a:solidFill>
                    <a:srgbClr val="FFFFFF"/>
                  </a:solidFill>
                  <a:latin typeface="Verdana" pitchFamily="34" charset="0"/>
                </a:rPr>
                <a:t>  </a:t>
              </a:r>
              <a:r>
                <a:rPr lang="en-US" altLang="en-US" sz="1900" dirty="0" smtClean="0">
                  <a:solidFill>
                    <a:srgbClr val="FFFFFF"/>
                  </a:solidFill>
                  <a:latin typeface="Verdana" pitchFamily="34" charset="0"/>
                </a:rPr>
                <a:t>3</a:t>
              </a:r>
              <a:r>
                <a:rPr lang="hu-HU" altLang="en-US" sz="1900" dirty="0" smtClean="0">
                  <a:solidFill>
                    <a:srgbClr val="FFFFFF"/>
                  </a:solidFill>
                  <a:latin typeface="Verdana" pitchFamily="34" charset="0"/>
                </a:rPr>
                <a:t>.</a:t>
              </a:r>
              <a:r>
                <a:rPr lang="en-US" altLang="en-US" sz="1900" dirty="0" smtClean="0">
                  <a:solidFill>
                    <a:srgbClr val="FFFFFF"/>
                  </a:solidFill>
                  <a:latin typeface="Verdana" pitchFamily="34" charset="0"/>
                </a:rPr>
                <a:t>4</a:t>
              </a:r>
              <a:r>
                <a:rPr lang="hu-HU" altLang="en-US" sz="1900" dirty="0" smtClean="0">
                  <a:solidFill>
                    <a:srgbClr val="FFFFFF"/>
                  </a:solidFill>
                  <a:latin typeface="Verdana" pitchFamily="34" charset="0"/>
                </a:rPr>
                <a:t> </a:t>
              </a:r>
              <a:r>
                <a:rPr lang="en-US" altLang="en-US" sz="1900" dirty="0">
                  <a:solidFill>
                    <a:srgbClr val="FFFFFF"/>
                  </a:solidFill>
                  <a:latin typeface="Verdana" pitchFamily="34" charset="0"/>
                </a:rPr>
                <a:t>The Haswell-EX </a:t>
              </a:r>
              <a:r>
                <a:rPr lang="en-US" altLang="en-US" sz="1900" dirty="0" smtClean="0">
                  <a:solidFill>
                    <a:srgbClr val="FFFFFF"/>
                  </a:solidFill>
                  <a:latin typeface="Verdana" pitchFamily="34" charset="0"/>
                </a:rPr>
                <a:t>    (</a:t>
              </a:r>
              <a:r>
                <a:rPr lang="en-US" altLang="en-US" sz="1900" dirty="0" err="1" smtClean="0">
                  <a:solidFill>
                    <a:srgbClr val="FFFFFF"/>
                  </a:solidFill>
                  <a:latin typeface="Verdana" pitchFamily="34" charset="0"/>
                </a:rPr>
                <a:t>E7</a:t>
              </a:r>
              <a:r>
                <a:rPr lang="en-US" altLang="en-US" sz="1900" dirty="0" smtClean="0">
                  <a:solidFill>
                    <a:srgbClr val="FFFFFF"/>
                  </a:solidFill>
                  <a:latin typeface="Verdana" pitchFamily="34" charset="0"/>
                </a:rPr>
                <a:t>-8800 v3) </a:t>
              </a:r>
              <a:r>
                <a:rPr lang="en-US" altLang="en-US" sz="1900" dirty="0" err="1" smtClean="0">
                  <a:solidFill>
                    <a:srgbClr val="FFFFFF"/>
                  </a:solidFill>
                  <a:latin typeface="Verdana" pitchFamily="34" charset="0"/>
                </a:rPr>
                <a:t>8S</a:t>
              </a:r>
              <a:r>
                <a:rPr lang="en-US" altLang="en-US" sz="1900" dirty="0" smtClean="0">
                  <a:solidFill>
                    <a:srgbClr val="FFFFFF"/>
                  </a:solidFill>
                  <a:latin typeface="Verdana" pitchFamily="34" charset="0"/>
                </a:rPr>
                <a:t> </a:t>
              </a:r>
              <a:r>
                <a:rPr lang="en-US" altLang="en-US" sz="1900" dirty="0">
                  <a:solidFill>
                    <a:srgbClr val="FFFFFF"/>
                  </a:solidFill>
                  <a:latin typeface="Verdana" pitchFamily="34" charset="0"/>
                </a:rPr>
                <a:t>processor </a:t>
              </a:r>
              <a:r>
                <a:rPr lang="en-US" altLang="en-US" sz="1900" dirty="0" smtClean="0">
                  <a:solidFill>
                    <a:srgbClr val="FFFFFF"/>
                  </a:solidFill>
                  <a:latin typeface="Verdana" pitchFamily="34" charset="0"/>
                </a:rPr>
                <a:t>line</a:t>
              </a:r>
              <a:endParaRPr lang="en-US" altLang="en-US" sz="1900" dirty="0">
                <a:solidFill>
                  <a:srgbClr val="FFFFFF"/>
                </a:solidFill>
                <a:latin typeface="Verdana" pitchFamily="34" charset="0"/>
              </a:endParaRPr>
            </a:p>
          </p:txBody>
        </p:sp>
        <p:sp>
          <p:nvSpPr>
            <p:cNvPr id="221195" name="Text Box 12"/>
            <p:cNvSpPr txBox="1">
              <a:spLocks noChangeArrowheads="1"/>
            </p:cNvSpPr>
            <p:nvPr/>
          </p:nvSpPr>
          <p:spPr bwMode="auto">
            <a:xfrm>
              <a:off x="704" y="1648"/>
              <a:ext cx="232" cy="24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</a:pPr>
              <a:r>
                <a:rPr lang="hu-HU" altLang="en-US" sz="1900">
                  <a:solidFill>
                    <a:srgbClr val="FFFFFF"/>
                  </a:solidFill>
                  <a:latin typeface="Verdana" pitchFamily="34" charset="0"/>
                </a:rPr>
                <a:t> </a:t>
              </a:r>
              <a:endParaRPr lang="en-US" altLang="en-US" sz="1900">
                <a:solidFill>
                  <a:srgbClr val="FFFFFF"/>
                </a:solidFill>
                <a:latin typeface="Verdana" pitchFamily="34" charset="0"/>
              </a:endParaRPr>
            </a:p>
          </p:txBody>
        </p:sp>
      </p:grpSp>
      <p:grpSp>
        <p:nvGrpSpPr>
          <p:cNvPr id="221191" name="Group 13"/>
          <p:cNvGrpSpPr>
            <a:grpSpLocks/>
          </p:cNvGrpSpPr>
          <p:nvPr/>
        </p:nvGrpSpPr>
        <p:grpSpPr bwMode="auto">
          <a:xfrm>
            <a:off x="904875" y="4313019"/>
            <a:ext cx="7712530" cy="463550"/>
            <a:chOff x="699" y="1638"/>
            <a:chExt cx="4559" cy="292"/>
          </a:xfrm>
        </p:grpSpPr>
        <p:sp>
          <p:nvSpPr>
            <p:cNvPr id="221192" name="AutoShape 14"/>
            <p:cNvSpPr>
              <a:spLocks noChangeArrowheads="1"/>
            </p:cNvSpPr>
            <p:nvPr/>
          </p:nvSpPr>
          <p:spPr bwMode="auto">
            <a:xfrm>
              <a:off x="951" y="1638"/>
              <a:ext cx="4307" cy="292"/>
            </a:xfrm>
            <a:prstGeom prst="roundRect">
              <a:avLst>
                <a:gd name="adj" fmla="val 0"/>
              </a:avLst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hu-HU" altLang="en-US" sz="1900" dirty="0">
                  <a:solidFill>
                    <a:srgbClr val="FFFFFF"/>
                  </a:solidFill>
                  <a:latin typeface="Verdana" pitchFamily="34" charset="0"/>
                </a:rPr>
                <a:t>  </a:t>
              </a:r>
              <a:r>
                <a:rPr lang="en-US" altLang="en-US" sz="1900" dirty="0" smtClean="0">
                  <a:solidFill>
                    <a:srgbClr val="FFFFFF"/>
                  </a:solidFill>
                  <a:latin typeface="Verdana" pitchFamily="34" charset="0"/>
                </a:rPr>
                <a:t>3</a:t>
              </a:r>
              <a:r>
                <a:rPr lang="hu-HU" altLang="en-US" sz="1900" dirty="0" smtClean="0">
                  <a:solidFill>
                    <a:srgbClr val="FFFFFF"/>
                  </a:solidFill>
                  <a:latin typeface="Verdana" pitchFamily="34" charset="0"/>
                </a:rPr>
                <a:t>.</a:t>
              </a:r>
              <a:r>
                <a:rPr lang="en-US" altLang="en-US" sz="1900" dirty="0" smtClean="0">
                  <a:solidFill>
                    <a:srgbClr val="FFFFFF"/>
                  </a:solidFill>
                  <a:latin typeface="Verdana" pitchFamily="34" charset="0"/>
                </a:rPr>
                <a:t>5</a:t>
              </a:r>
              <a:r>
                <a:rPr lang="hu-HU" altLang="en-US" sz="1900" dirty="0" smtClean="0">
                  <a:solidFill>
                    <a:srgbClr val="FFFFFF"/>
                  </a:solidFill>
                  <a:latin typeface="Verdana" pitchFamily="34" charset="0"/>
                </a:rPr>
                <a:t> </a:t>
              </a:r>
              <a:r>
                <a:rPr lang="en-US" altLang="en-US" sz="1900" dirty="0">
                  <a:solidFill>
                    <a:srgbClr val="FFFFFF"/>
                  </a:solidFill>
                  <a:latin typeface="Verdana" pitchFamily="34" charset="0"/>
                </a:rPr>
                <a:t>The Broadwell-EX </a:t>
              </a:r>
              <a:r>
                <a:rPr lang="en-US" altLang="en-US" sz="1900" dirty="0" smtClean="0">
                  <a:solidFill>
                    <a:srgbClr val="FFFFFF"/>
                  </a:solidFill>
                  <a:latin typeface="Verdana" pitchFamily="34" charset="0"/>
                </a:rPr>
                <a:t> (</a:t>
              </a:r>
              <a:r>
                <a:rPr lang="en-US" altLang="en-US" sz="1900" dirty="0" err="1" smtClean="0">
                  <a:solidFill>
                    <a:srgbClr val="FFFFFF"/>
                  </a:solidFill>
                  <a:latin typeface="Verdana" pitchFamily="34" charset="0"/>
                </a:rPr>
                <a:t>E7</a:t>
              </a:r>
              <a:r>
                <a:rPr lang="en-US" altLang="en-US" sz="1900" dirty="0" smtClean="0">
                  <a:solidFill>
                    <a:srgbClr val="FFFFFF"/>
                  </a:solidFill>
                  <a:latin typeface="Verdana" pitchFamily="34" charset="0"/>
                </a:rPr>
                <a:t>-8800 v4) </a:t>
              </a:r>
              <a:r>
                <a:rPr lang="en-US" altLang="en-US" sz="1900" dirty="0" err="1" smtClean="0">
                  <a:solidFill>
                    <a:srgbClr val="FFFFFF"/>
                  </a:solidFill>
                  <a:latin typeface="Verdana" pitchFamily="34" charset="0"/>
                </a:rPr>
                <a:t>8S</a:t>
              </a:r>
              <a:r>
                <a:rPr lang="en-US" altLang="en-US" sz="1900" dirty="0" smtClean="0">
                  <a:solidFill>
                    <a:srgbClr val="FFFFFF"/>
                  </a:solidFill>
                  <a:latin typeface="Verdana" pitchFamily="34" charset="0"/>
                </a:rPr>
                <a:t> </a:t>
              </a:r>
              <a:r>
                <a:rPr lang="en-US" altLang="en-US" sz="1900" dirty="0">
                  <a:solidFill>
                    <a:srgbClr val="FFFFFF"/>
                  </a:solidFill>
                  <a:latin typeface="Verdana" pitchFamily="34" charset="0"/>
                </a:rPr>
                <a:t>processor </a:t>
              </a:r>
              <a:r>
                <a:rPr lang="en-US" altLang="en-US" sz="1900" dirty="0" smtClean="0">
                  <a:solidFill>
                    <a:srgbClr val="FFFFFF"/>
                  </a:solidFill>
                  <a:latin typeface="Verdana" pitchFamily="34" charset="0"/>
                </a:rPr>
                <a:t>line</a:t>
              </a:r>
              <a:endParaRPr lang="en-US" altLang="en-US" sz="1900" dirty="0">
                <a:solidFill>
                  <a:srgbClr val="FFFFFF"/>
                </a:solidFill>
                <a:latin typeface="Verdana" pitchFamily="34" charset="0"/>
              </a:endParaRPr>
            </a:p>
          </p:txBody>
        </p:sp>
        <p:sp>
          <p:nvSpPr>
            <p:cNvPr id="221193" name="Text Box 15"/>
            <p:cNvSpPr txBox="1">
              <a:spLocks noChangeArrowheads="1"/>
            </p:cNvSpPr>
            <p:nvPr/>
          </p:nvSpPr>
          <p:spPr bwMode="auto">
            <a:xfrm>
              <a:off x="699" y="1648"/>
              <a:ext cx="243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</a:pPr>
              <a:r>
                <a:rPr lang="hu-HU" altLang="en-US" sz="1900">
                  <a:solidFill>
                    <a:srgbClr val="FFFFFF"/>
                  </a:solidFill>
                  <a:latin typeface="Verdana" pitchFamily="34" charset="0"/>
                </a:rPr>
                <a:t> </a:t>
              </a:r>
              <a:endParaRPr lang="en-US" altLang="en-US" sz="1900">
                <a:solidFill>
                  <a:srgbClr val="FFFFFF"/>
                </a:solidFill>
                <a:latin typeface="Verdana" pitchFamily="34" charset="0"/>
              </a:endParaRPr>
            </a:p>
          </p:txBody>
        </p:sp>
      </p:grpSp>
      <p:grpSp>
        <p:nvGrpSpPr>
          <p:cNvPr id="16" name="Group 4"/>
          <p:cNvGrpSpPr>
            <a:grpSpLocks/>
          </p:cNvGrpSpPr>
          <p:nvPr/>
        </p:nvGrpSpPr>
        <p:grpSpPr bwMode="auto">
          <a:xfrm>
            <a:off x="906278" y="2517320"/>
            <a:ext cx="7700233" cy="665163"/>
            <a:chOff x="704" y="1638"/>
            <a:chExt cx="4443" cy="419"/>
          </a:xfrm>
        </p:grpSpPr>
        <p:sp>
          <p:nvSpPr>
            <p:cNvPr id="17" name="AutoShape 5"/>
            <p:cNvSpPr>
              <a:spLocks noChangeArrowheads="1"/>
            </p:cNvSpPr>
            <p:nvPr/>
          </p:nvSpPr>
          <p:spPr bwMode="auto">
            <a:xfrm>
              <a:off x="951" y="1638"/>
              <a:ext cx="4196" cy="419"/>
            </a:xfrm>
            <a:prstGeom prst="roundRect">
              <a:avLst>
                <a:gd name="adj" fmla="val 0"/>
              </a:avLst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hu-HU" altLang="en-US" sz="1900" dirty="0" smtClean="0">
                  <a:solidFill>
                    <a:srgbClr val="FFFFFF"/>
                  </a:solidFill>
                  <a:latin typeface="Verdana" pitchFamily="34" charset="0"/>
                </a:rPr>
                <a:t>  </a:t>
              </a:r>
              <a:endParaRPr lang="en-US" altLang="en-US" sz="1900" dirty="0" smtClean="0">
                <a:solidFill>
                  <a:srgbClr val="FFFFFF"/>
                </a:solidFill>
                <a:latin typeface="Verdana" pitchFamily="34" charset="0"/>
              </a:endParaRPr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900" dirty="0" smtClean="0">
                  <a:solidFill>
                    <a:srgbClr val="FFFFFF"/>
                  </a:solidFill>
                  <a:latin typeface="Verdana" pitchFamily="34" charset="0"/>
                </a:rPr>
                <a:t>  3.2 </a:t>
              </a:r>
              <a:r>
                <a:rPr lang="en-US" altLang="en-US" sz="1900" dirty="0">
                  <a:solidFill>
                    <a:srgbClr val="FFFFFF"/>
                  </a:solidFill>
                  <a:latin typeface="Verdana" pitchFamily="34" charset="0"/>
                </a:rPr>
                <a:t>Key innovations of the </a:t>
              </a:r>
              <a:r>
                <a:rPr lang="en-US" altLang="en-US" sz="1900" dirty="0" err="1">
                  <a:solidFill>
                    <a:srgbClr val="FFFFFF"/>
                  </a:solidFill>
                  <a:latin typeface="Verdana" pitchFamily="34" charset="0"/>
                </a:rPr>
                <a:t>Brickland</a:t>
              </a:r>
              <a:r>
                <a:rPr lang="en-US" altLang="en-US" sz="1900" dirty="0">
                  <a:solidFill>
                    <a:srgbClr val="FFFFFF"/>
                  </a:solidFill>
                  <a:latin typeface="Verdana" pitchFamily="34" charset="0"/>
                </a:rPr>
                <a:t> platform vs.</a:t>
              </a:r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900" dirty="0" smtClean="0">
                  <a:solidFill>
                    <a:srgbClr val="FFFFFF"/>
                  </a:solidFill>
                  <a:latin typeface="Verdana" pitchFamily="34" charset="0"/>
                </a:rPr>
                <a:t>         the </a:t>
              </a:r>
              <a:r>
                <a:rPr lang="en-US" altLang="en-US" sz="1900" dirty="0">
                  <a:solidFill>
                    <a:srgbClr val="FFFFFF"/>
                  </a:solidFill>
                  <a:latin typeface="Verdana" pitchFamily="34" charset="0"/>
                </a:rPr>
                <a:t>previous Boxboro-EX platform</a:t>
              </a:r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900" dirty="0">
                <a:solidFill>
                  <a:srgbClr val="FFFFFF"/>
                </a:solidFill>
                <a:latin typeface="Verdana" pitchFamily="34" charset="0"/>
              </a:endParaRPr>
            </a:p>
          </p:txBody>
        </p:sp>
        <p:sp>
          <p:nvSpPr>
            <p:cNvPr id="18" name="Text Box 6"/>
            <p:cNvSpPr txBox="1">
              <a:spLocks noChangeArrowheads="1"/>
            </p:cNvSpPr>
            <p:nvPr/>
          </p:nvSpPr>
          <p:spPr bwMode="auto">
            <a:xfrm>
              <a:off x="704" y="1712"/>
              <a:ext cx="232" cy="24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</a:pPr>
              <a:r>
                <a:rPr lang="hu-HU" altLang="en-US" sz="1900" dirty="0">
                  <a:solidFill>
                    <a:srgbClr val="FFFFFF"/>
                  </a:solidFill>
                  <a:latin typeface="Verdana" pitchFamily="34" charset="0"/>
                </a:rPr>
                <a:t> </a:t>
              </a:r>
              <a:endParaRPr lang="en-US" altLang="en-US" sz="1900" dirty="0">
                <a:solidFill>
                  <a:srgbClr val="FFFFFF"/>
                </a:solidFill>
                <a:latin typeface="Verdana" pitchFamily="34" charset="0"/>
              </a:endParaRPr>
            </a:p>
          </p:txBody>
        </p:sp>
      </p:grpSp>
      <p:sp>
        <p:nvSpPr>
          <p:cNvPr id="2" name="TextBox 1"/>
          <p:cNvSpPr txBox="1"/>
          <p:nvPr/>
        </p:nvSpPr>
        <p:spPr>
          <a:xfrm>
            <a:off x="3455894" y="5177119"/>
            <a:ext cx="215956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>
                <a:solidFill>
                  <a:schemeClr val="bg1"/>
                </a:solidFill>
              </a:rPr>
              <a:t>It won't be discussed.</a:t>
            </a:r>
            <a:endParaRPr lang="en-US" dirty="0">
              <a:solidFill>
                <a:schemeClr val="bg1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182F76"/>
            </a:gs>
            <a:gs pos="100000">
              <a:srgbClr val="3366FF"/>
            </a:gs>
          </a:gsLst>
          <a:lin ang="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2210" name="AutoShape 3"/>
          <p:cNvSpPr>
            <a:spLocks noChangeArrowheads="1"/>
          </p:cNvSpPr>
          <p:nvPr/>
        </p:nvSpPr>
        <p:spPr bwMode="auto">
          <a:xfrm>
            <a:off x="971550" y="981075"/>
            <a:ext cx="7661275" cy="504825"/>
          </a:xfrm>
          <a:prstGeom prst="roundRect">
            <a:avLst>
              <a:gd name="adj" fmla="val 0"/>
            </a:avLst>
          </a:prstGeom>
          <a:solidFill>
            <a:srgbClr val="000080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900" dirty="0" smtClean="0">
                <a:solidFill>
                  <a:srgbClr val="FFFFFF"/>
                </a:solidFill>
                <a:latin typeface="Verdana" pitchFamily="34" charset="0"/>
              </a:rPr>
              <a:t>3.1 Overview </a:t>
            </a:r>
            <a:r>
              <a:rPr lang="en-US" altLang="en-US" sz="1900" dirty="0">
                <a:solidFill>
                  <a:srgbClr val="FFFFFF"/>
                </a:solidFill>
                <a:latin typeface="Verdana" pitchFamily="34" charset="0"/>
              </a:rPr>
              <a:t>of the</a:t>
            </a:r>
            <a:r>
              <a:rPr lang="hu-HU" altLang="en-US" sz="1900" dirty="0">
                <a:solidFill>
                  <a:srgbClr val="FFFFFF"/>
                </a:solidFill>
                <a:latin typeface="Verdana" pitchFamily="34" charset="0"/>
              </a:rPr>
              <a:t> </a:t>
            </a:r>
            <a:r>
              <a:rPr lang="en-US" altLang="en-US" sz="1900" dirty="0" err="1">
                <a:solidFill>
                  <a:srgbClr val="FFFFFF"/>
                </a:solidFill>
                <a:latin typeface="Verdana" pitchFamily="34" charset="0"/>
              </a:rPr>
              <a:t>Brickland</a:t>
            </a:r>
            <a:r>
              <a:rPr lang="en-US" altLang="en-US" sz="1900" dirty="0">
                <a:solidFill>
                  <a:srgbClr val="FFFFFF"/>
                </a:solidFill>
                <a:latin typeface="Verdana" pitchFamily="34" charset="0"/>
              </a:rPr>
              <a:t> </a:t>
            </a:r>
            <a:r>
              <a:rPr lang="en-US" altLang="en-US" sz="1900" dirty="0" smtClean="0">
                <a:solidFill>
                  <a:srgbClr val="FFFFFF"/>
                </a:solidFill>
                <a:latin typeface="Verdana" pitchFamily="34" charset="0"/>
              </a:rPr>
              <a:t>platform</a:t>
            </a:r>
            <a:endParaRPr lang="en-US" altLang="en-US" sz="1900" dirty="0">
              <a:solidFill>
                <a:srgbClr val="FFFFFF"/>
              </a:solidFill>
              <a:latin typeface="Verdana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289218" name="Group 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791522295"/>
              </p:ext>
            </p:extLst>
          </p:nvPr>
        </p:nvGraphicFramePr>
        <p:xfrm>
          <a:off x="48081" y="1310960"/>
          <a:ext cx="9015502" cy="5434779"/>
        </p:xfrm>
        <a:graphic>
          <a:graphicData uri="http://schemas.openxmlformats.org/drawingml/2006/table">
            <a:tbl>
              <a:tblPr/>
              <a:tblGrid>
                <a:gridCol w="1120140"/>
                <a:gridCol w="1369060"/>
                <a:gridCol w="825500"/>
                <a:gridCol w="800100"/>
                <a:gridCol w="2242046"/>
                <a:gridCol w="665574"/>
                <a:gridCol w="1184857"/>
                <a:gridCol w="808225"/>
              </a:tblGrid>
              <a:tr h="451957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Platform</a:t>
                      </a:r>
                      <a:endParaRPr kumimoji="0" lang="hu-HU" altLang="en-US" sz="11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C66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hu-HU" altLang="en-US" sz="11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Core</a:t>
                      </a:r>
                      <a:endParaRPr kumimoji="0" lang="hu-HU" altLang="en-US" sz="11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C6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1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Techn</a:t>
                      </a:r>
                      <a:r>
                        <a:rPr kumimoji="0" lang="en-US" altLang="en-US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.</a:t>
                      </a:r>
                      <a:endParaRPr kumimoji="0" lang="hu-HU" altLang="en-US" sz="11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C66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Intro.</a:t>
                      </a:r>
                      <a:endParaRPr kumimoji="0" lang="hu-HU" altLang="en-US" sz="11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C66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high-end 4S/</a:t>
                      </a:r>
                      <a:r>
                        <a:rPr kumimoji="0" lang="en-US" altLang="en-US" sz="11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8S</a:t>
                      </a:r>
                      <a:r>
                        <a:rPr kumimoji="0" lang="en-US" altLang="en-US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server</a:t>
                      </a:r>
                      <a:r>
                        <a:rPr kumimoji="0" lang="hu-HU" altLang="en-US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processor</a:t>
                      </a:r>
                      <a:r>
                        <a:rPr kumimoji="0" lang="en-US" altLang="en-US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line</a:t>
                      </a:r>
                      <a:r>
                        <a:rPr kumimoji="0" lang="hu-HU" altLang="en-US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s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C6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Core 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count</a:t>
                      </a:r>
                      <a:endParaRPr kumimoji="0" lang="hu-HU" altLang="en-US" sz="11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C6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 smtClean="0"/>
                        <a:t>Chipset</a:t>
                      </a:r>
                      <a:endParaRPr lang="en-US" sz="1100" b="1" dirty="0"/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C6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 smtClean="0"/>
                        <a:t>Proc.</a:t>
                      </a:r>
                    </a:p>
                    <a:p>
                      <a:pPr algn="ctr"/>
                      <a:r>
                        <a:rPr lang="en-US" sz="1100" b="1" dirty="0" smtClean="0"/>
                        <a:t>socket</a:t>
                      </a:r>
                      <a:endParaRPr lang="en-US" sz="1100" b="1" dirty="0"/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C66"/>
                    </a:solidFill>
                  </a:tcPr>
                </a:tc>
              </a:tr>
              <a:tr h="451957">
                <a:tc rowSpan="3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Truland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MP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Pentium 4 MP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Prescott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90 nm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3/2005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90 nm Pentium 4 MP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(Potomac)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1C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E8500 +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ICH5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 rowSpan="3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LGA 604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</a:tr>
              <a:tr h="29356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Pentium 4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</a:t>
                      </a:r>
                      <a:r>
                        <a:rPr kumimoji="0" lang="en-US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Presc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.</a:t>
                      </a: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	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90 nm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11/2005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	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7000 (</a:t>
                      </a:r>
                      <a:r>
                        <a:rPr kumimoji="0" lang="hu-HU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Paxville</a:t>
                      </a: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MP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)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2x1C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 row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E8501 +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ICH5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</a:tr>
              <a:tr h="317833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Pentium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</a:t>
                      </a: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4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</a:t>
                      </a:r>
                      <a:r>
                        <a:rPr kumimoji="0" lang="en-US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Presc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.</a:t>
                      </a: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	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65 nm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8</a:t>
                      </a:r>
                      <a:r>
                        <a:rPr kumimoji="0" lang="hu-HU" altLang="en-US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/2006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	7100 (</a:t>
                      </a:r>
                      <a:r>
                        <a:rPr kumimoji="0" lang="hu-HU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Tulsa</a:t>
                      </a: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)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2x1C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 vMerge="1"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</a:tr>
              <a:tr h="451957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Caneland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MP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       </a:t>
                      </a: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Core2	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65 nm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9</a:t>
                      </a: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/200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7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	7200 (</a:t>
                      </a:r>
                      <a:r>
                        <a:rPr kumimoji="0" lang="hu-HU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Tigerton</a:t>
                      </a: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DC)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	7300 (</a:t>
                      </a:r>
                      <a:r>
                        <a:rPr kumimoji="0" lang="hu-HU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Tigerton</a:t>
                      </a: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QC)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2C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2x2C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 row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E7300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(</a:t>
                      </a:r>
                      <a:r>
                        <a:rPr kumimoji="0" lang="en-US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Clarksboro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)+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631x/632x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ESB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LGA 604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</a:tr>
              <a:tr h="447701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       </a:t>
                      </a:r>
                      <a:r>
                        <a:rPr kumimoji="0" lang="hu-HU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Penryn</a:t>
                      </a: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	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45 nm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9</a:t>
                      </a:r>
                      <a:r>
                        <a:rPr kumimoji="0" lang="hu-HU" altLang="en-US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/200</a:t>
                      </a:r>
                      <a:r>
                        <a:rPr kumimoji="0" lang="en-US" altLang="en-US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8</a:t>
                      </a:r>
                      <a:endParaRPr kumimoji="0" lang="hu-HU" altLang="en-US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	7400 (</a:t>
                      </a:r>
                      <a:r>
                        <a:rPr kumimoji="0" lang="hu-HU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Dunnington</a:t>
                      </a: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)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6C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 vMerge="1"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</a:tr>
              <a:tr h="451957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Boxboro-EX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BE0E3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hu-HU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Nehalem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     </a:t>
                      </a: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    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BE0E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45 nm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BE0E3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hu-HU" altLang="en-US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3/2010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BE0E3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76213" algn="l"/>
                          <a:tab pos="2155825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76213" algn="l"/>
                          <a:tab pos="2155825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76213" algn="l"/>
                          <a:tab pos="2155825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76213" algn="l"/>
                          <a:tab pos="2155825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76213" algn="l"/>
                          <a:tab pos="2155825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  <a:tab pos="2155825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  <a:tab pos="2155825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  <a:tab pos="2155825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  <a:tab pos="2155825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  <a:tab pos="2155825" algn="l"/>
                        </a:tabLst>
                      </a:pP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	7500 (</a:t>
                      </a:r>
                      <a:r>
                        <a:rPr kumimoji="0" lang="hu-HU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Beckton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/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  <a:tab pos="2155825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Nehalem-EX)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BE0E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  <a:tab pos="2155825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8C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BE0E3"/>
                    </a:solidFill>
                  </a:tcPr>
                </a:tc>
                <a:tc row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7500 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(Boxboro) +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ICH10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BE0E3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LGA 1567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BE0E3"/>
                    </a:solidFill>
                  </a:tcPr>
                </a:tc>
              </a:tr>
              <a:tr h="455376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hu-HU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Westmere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         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BE0E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32 nm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BE0E3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</a:t>
                      </a: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4/2011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BE0E3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76213" algn="l"/>
                          <a:tab pos="2155825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76213" algn="l"/>
                          <a:tab pos="2155825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76213" algn="l"/>
                          <a:tab pos="2155825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76213" algn="l"/>
                          <a:tab pos="2155825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76213" algn="l"/>
                          <a:tab pos="2155825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  <a:tab pos="2155825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  <a:tab pos="2155825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  <a:tab pos="2155825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  <a:tab pos="2155825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  <a:tab pos="2155825" algn="l"/>
                        </a:tabLst>
                      </a:pP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E7-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8</a:t>
                      </a: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8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00</a:t>
                      </a: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</a:t>
                      </a:r>
                      <a:endParaRPr kumimoji="0" lang="en-US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  <a:tab pos="2155825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(</a:t>
                      </a:r>
                      <a:r>
                        <a:rPr kumimoji="0" lang="en-US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Westmere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-EX)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BE0E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  <a:tab pos="2155825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10C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BE0E3"/>
                    </a:solidFill>
                  </a:tcPr>
                </a:tc>
                <a:tc vMerge="1"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</a:tr>
              <a:tr h="349022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  <a:tab pos="1974850" algn="l"/>
                        </a:tabLst>
                      </a:pP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700213" algn="r"/>
                          <a:tab pos="1974850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700213" algn="r"/>
                          <a:tab pos="1974850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700213" algn="r"/>
                          <a:tab pos="1974850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700213" algn="r"/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700213" algn="r"/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   </a:t>
                      </a:r>
                      <a:r>
                        <a:rPr kumimoji="0" lang="hu-HU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Sandy</a:t>
                      </a: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</a:t>
                      </a:r>
                      <a:r>
                        <a:rPr kumimoji="0" lang="hu-HU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Bidge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</a:t>
                      </a: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	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32 nm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	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</a:tr>
              <a:tr h="417405">
                <a:tc rowSpan="3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Brickland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    </a:t>
                      </a:r>
                      <a:r>
                        <a:rPr kumimoji="0" lang="hu-HU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Ivy</a:t>
                      </a: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</a:t>
                      </a:r>
                      <a:r>
                        <a:rPr kumimoji="0" lang="hu-HU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Bridge</a:t>
                      </a: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	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22 nm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2/2014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E7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-8800 v2 (Ivy Bridge-EX)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15C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 rowSpan="3"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C602J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(</a:t>
                      </a:r>
                      <a:r>
                        <a:rPr kumimoji="0" lang="en-US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Patsburg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J)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 rowSpan="3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LGA 2011-1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</a:tr>
              <a:tr h="417405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Haswell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         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22 nm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5/2015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E7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-8800 v3 (Haswell-EX)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18C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</a:tr>
              <a:tr h="417405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Broadwell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      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14 nm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6/2016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E7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-8800 v4 (Broadwell-EX)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24C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</a:tr>
              <a:tr h="4031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Purley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BE0E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Skylake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         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BE0E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14 nm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BE0E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7/2017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BE0E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Platinum 8100 (</a:t>
                      </a:r>
                      <a:r>
                        <a:rPr kumimoji="0" lang="en-US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Skylake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-SP)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BE0E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28C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BE0E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C620</a:t>
                      </a:r>
                      <a:endParaRPr kumimoji="0" lang="en-US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(Lewisburg)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BE0E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LGA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3647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BE0E3"/>
                    </a:solidFill>
                  </a:tcPr>
                </a:tc>
              </a:tr>
            </a:tbl>
          </a:graphicData>
        </a:graphic>
      </p:graphicFrame>
      <p:sp>
        <p:nvSpPr>
          <p:cNvPr id="4" name="TextBox 3"/>
          <p:cNvSpPr txBox="1"/>
          <p:nvPr/>
        </p:nvSpPr>
        <p:spPr>
          <a:xfrm>
            <a:off x="89235" y="510592"/>
            <a:ext cx="7580921" cy="56169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spcAft>
                <a:spcPts val="300"/>
              </a:spcAft>
            </a:pPr>
            <a:r>
              <a:rPr lang="en-US" altLang="en-US" b="1" dirty="0">
                <a:solidFill>
                  <a:schemeClr val="accent2"/>
                </a:solidFill>
              </a:rPr>
              <a:t>3.1 Overview of the </a:t>
            </a:r>
            <a:r>
              <a:rPr lang="en-US" altLang="en-US" b="1" dirty="0" err="1">
                <a:solidFill>
                  <a:schemeClr val="accent2"/>
                </a:solidFill>
              </a:rPr>
              <a:t>Brickland</a:t>
            </a:r>
            <a:r>
              <a:rPr lang="en-US" altLang="en-US" b="1" dirty="0">
                <a:solidFill>
                  <a:schemeClr val="accent2"/>
                </a:solidFill>
              </a:rPr>
              <a:t> </a:t>
            </a:r>
            <a:r>
              <a:rPr lang="en-US" altLang="en-US" b="1" dirty="0" smtClean="0">
                <a:solidFill>
                  <a:schemeClr val="accent2"/>
                </a:solidFill>
              </a:rPr>
              <a:t>platform</a:t>
            </a:r>
          </a:p>
          <a:p>
            <a:r>
              <a:rPr lang="en-US" altLang="en-US" b="1" dirty="0" smtClean="0">
                <a:solidFill>
                  <a:schemeClr val="accent2"/>
                </a:solidFill>
              </a:rPr>
              <a:t>Overview </a:t>
            </a:r>
            <a:r>
              <a:rPr lang="en-US" altLang="en-US" b="1" dirty="0">
                <a:solidFill>
                  <a:schemeClr val="accent2"/>
                </a:solidFill>
              </a:rPr>
              <a:t>of Intel’s </a:t>
            </a:r>
            <a:r>
              <a:rPr lang="en-US" altLang="en-US" b="1" dirty="0" smtClean="0">
                <a:solidFill>
                  <a:schemeClr val="accent2"/>
                </a:solidFill>
              </a:rPr>
              <a:t>high-end 4S/</a:t>
            </a:r>
            <a:r>
              <a:rPr lang="en-US" altLang="en-US" b="1" dirty="0" err="1" smtClean="0">
                <a:solidFill>
                  <a:schemeClr val="accent2"/>
                </a:solidFill>
              </a:rPr>
              <a:t>8S</a:t>
            </a:r>
            <a:r>
              <a:rPr lang="en-US" altLang="en-US" b="1" dirty="0" smtClean="0">
                <a:solidFill>
                  <a:schemeClr val="accent2"/>
                </a:solidFill>
              </a:rPr>
              <a:t> server platforms and processor lines </a:t>
            </a:r>
            <a:endParaRPr lang="en-US" dirty="0"/>
          </a:p>
        </p:txBody>
      </p:sp>
      <p:sp>
        <p:nvSpPr>
          <p:cNvPr id="5" name="Rectangle 2"/>
          <p:cNvSpPr txBox="1">
            <a:spLocks noChangeArrowheads="1"/>
          </p:cNvSpPr>
          <p:nvPr/>
        </p:nvSpPr>
        <p:spPr>
          <a:xfrm>
            <a:off x="0" y="0"/>
            <a:ext cx="9144000" cy="393700"/>
          </a:xfrm>
          <a:prstGeom prst="rect">
            <a:avLst/>
          </a:prstGeom>
          <a:solidFill>
            <a:srgbClr val="0000FF"/>
          </a:solidFill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9pPr>
          </a:lstStyle>
          <a:p>
            <a:pPr eaLnBrk="1" hangingPunct="1"/>
            <a:r>
              <a:rPr lang="en-US" altLang="en-US" sz="1600" dirty="0"/>
              <a:t>3</a:t>
            </a:r>
            <a:r>
              <a:rPr lang="hu-HU" altLang="en-US" sz="1600" dirty="0"/>
              <a:t>.1 </a:t>
            </a:r>
            <a:r>
              <a:rPr lang="en-US" altLang="en-US" sz="1600" dirty="0"/>
              <a:t>Overview of the </a:t>
            </a:r>
            <a:r>
              <a:rPr lang="en-US" altLang="en-US" sz="1600" dirty="0" err="1"/>
              <a:t>Brickland</a:t>
            </a:r>
            <a:r>
              <a:rPr lang="en-US" altLang="en-US" sz="1600" dirty="0"/>
              <a:t> platform </a:t>
            </a:r>
            <a:r>
              <a:rPr lang="hu-HU" altLang="en-US" sz="1600" dirty="0"/>
              <a:t>(</a:t>
            </a:r>
            <a:r>
              <a:rPr lang="en-US" altLang="en-US" sz="1600" dirty="0"/>
              <a:t>1</a:t>
            </a:r>
            <a:r>
              <a:rPr lang="hu-HU" altLang="en-US" sz="1600" dirty="0"/>
              <a:t>)</a:t>
            </a:r>
            <a:endParaRPr lang="hu-HU" altLang="en-US" sz="1600" kern="0" dirty="0" smtClean="0"/>
          </a:p>
        </p:txBody>
      </p:sp>
      <p:sp>
        <p:nvSpPr>
          <p:cNvPr id="2" name="Rounded Rectangle 1"/>
          <p:cNvSpPr/>
          <p:nvPr/>
        </p:nvSpPr>
        <p:spPr bwMode="auto">
          <a:xfrm>
            <a:off x="48081" y="5015753"/>
            <a:ext cx="9015502" cy="1277471"/>
          </a:xfrm>
          <a:prstGeom prst="roundRect">
            <a:avLst/>
          </a:prstGeom>
          <a:noFill/>
          <a:ln w="28575" cap="flat" cmpd="sng" algn="ctr">
            <a:solidFill>
              <a:srgbClr val="FF000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3300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58722788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4"/>
          <p:cNvSpPr>
            <a:spLocks noChangeArrowheads="1"/>
          </p:cNvSpPr>
          <p:nvPr/>
        </p:nvSpPr>
        <p:spPr bwMode="auto">
          <a:xfrm>
            <a:off x="2250316" y="2125219"/>
            <a:ext cx="993775" cy="324000"/>
          </a:xfrm>
          <a:prstGeom prst="rect">
            <a:avLst/>
          </a:prstGeom>
          <a:solidFill>
            <a:srgbClr val="CC99FF">
              <a:alpha val="43137"/>
            </a:srgbClr>
          </a:solidFill>
          <a:ln w="9525" algn="ctr">
            <a:solidFill>
              <a:srgbClr val="00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000" b="1" dirty="0" smtClean="0">
                <a:latin typeface="Verdana" pitchFamily="34" charset="0"/>
              </a:rPr>
              <a:t>Xeon </a:t>
            </a:r>
            <a:r>
              <a:rPr lang="en-US" altLang="en-US" sz="1000" b="1" dirty="0" err="1" smtClean="0">
                <a:latin typeface="Verdana" pitchFamily="34" charset="0"/>
              </a:rPr>
              <a:t>E7</a:t>
            </a:r>
            <a:r>
              <a:rPr lang="en-US" altLang="en-US" sz="1000" b="1" dirty="0" smtClean="0">
                <a:latin typeface="Verdana" pitchFamily="34" charset="0"/>
              </a:rPr>
              <a:t>-8800 v2</a:t>
            </a:r>
            <a:endParaRPr lang="hu-HU" altLang="en-US" sz="1000" b="1" dirty="0">
              <a:latin typeface="Verdana" pitchFamily="34" charset="0"/>
            </a:endParaRPr>
          </a:p>
        </p:txBody>
      </p:sp>
      <p:sp>
        <p:nvSpPr>
          <p:cNvPr id="4" name="Rectangle 5"/>
          <p:cNvSpPr>
            <a:spLocks noChangeArrowheads="1"/>
          </p:cNvSpPr>
          <p:nvPr/>
        </p:nvSpPr>
        <p:spPr bwMode="auto">
          <a:xfrm>
            <a:off x="4463291" y="2118870"/>
            <a:ext cx="1111250" cy="324000"/>
          </a:xfrm>
          <a:prstGeom prst="rect">
            <a:avLst/>
          </a:prstGeom>
          <a:solidFill>
            <a:srgbClr val="FF6600">
              <a:alpha val="52940"/>
            </a:srgbClr>
          </a:solidFill>
          <a:ln w="9525" algn="ctr">
            <a:solidFill>
              <a:srgbClr val="00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000" b="1" dirty="0" smtClean="0">
                <a:latin typeface="Verdana" pitchFamily="34" charset="0"/>
              </a:rPr>
              <a:t>Xeon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000" b="1" dirty="0" smtClean="0">
                <a:latin typeface="Verdana" pitchFamily="34" charset="0"/>
              </a:rPr>
              <a:t>  </a:t>
            </a:r>
            <a:r>
              <a:rPr lang="en-US" altLang="en-US" sz="1000" b="1" dirty="0" err="1" smtClean="0">
                <a:latin typeface="Verdana" pitchFamily="34" charset="0"/>
              </a:rPr>
              <a:t>E7</a:t>
            </a:r>
            <a:r>
              <a:rPr lang="en-US" altLang="en-US" sz="1000" b="1" dirty="0" smtClean="0">
                <a:latin typeface="Verdana" pitchFamily="34" charset="0"/>
              </a:rPr>
              <a:t>-8800 v3</a:t>
            </a:r>
            <a:endParaRPr lang="hu-HU" altLang="en-US" sz="1000" b="1" dirty="0">
              <a:latin typeface="Verdana" pitchFamily="34" charset="0"/>
            </a:endParaRPr>
          </a:p>
        </p:txBody>
      </p:sp>
      <p:grpSp>
        <p:nvGrpSpPr>
          <p:cNvPr id="5" name="Group 6"/>
          <p:cNvGrpSpPr>
            <a:grpSpLocks/>
          </p:cNvGrpSpPr>
          <p:nvPr/>
        </p:nvGrpSpPr>
        <p:grpSpPr bwMode="auto">
          <a:xfrm>
            <a:off x="2755141" y="2026732"/>
            <a:ext cx="58738" cy="36513"/>
            <a:chOff x="3109" y="934"/>
            <a:chExt cx="37" cy="23"/>
          </a:xfrm>
        </p:grpSpPr>
        <p:sp>
          <p:nvSpPr>
            <p:cNvPr id="6" name="Line 7"/>
            <p:cNvSpPr>
              <a:spLocks noChangeShapeType="1"/>
            </p:cNvSpPr>
            <p:nvPr/>
          </p:nvSpPr>
          <p:spPr bwMode="auto">
            <a:xfrm flipH="1">
              <a:off x="3109" y="934"/>
              <a:ext cx="17" cy="2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" name="Line 8"/>
            <p:cNvSpPr>
              <a:spLocks noChangeShapeType="1"/>
            </p:cNvSpPr>
            <p:nvPr/>
          </p:nvSpPr>
          <p:spPr bwMode="auto">
            <a:xfrm>
              <a:off x="3128" y="934"/>
              <a:ext cx="18" cy="2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8" name="Rectangle 9"/>
          <p:cNvSpPr>
            <a:spLocks noChangeArrowheads="1"/>
          </p:cNvSpPr>
          <p:nvPr/>
        </p:nvSpPr>
        <p:spPr bwMode="auto">
          <a:xfrm>
            <a:off x="4756311" y="1847345"/>
            <a:ext cx="466473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000" dirty="0" smtClean="0">
                <a:solidFill>
                  <a:srgbClr val="000000"/>
                </a:solidFill>
                <a:latin typeface="Verdana" pitchFamily="34" charset="0"/>
              </a:rPr>
              <a:t>5</a:t>
            </a:r>
            <a:r>
              <a:rPr lang="hu-HU" altLang="en-US" sz="1000" dirty="0" smtClean="0">
                <a:solidFill>
                  <a:srgbClr val="000000"/>
                </a:solidFill>
                <a:latin typeface="Verdana" pitchFamily="34" charset="0"/>
              </a:rPr>
              <a:t>/20</a:t>
            </a:r>
            <a:r>
              <a:rPr lang="en-US" altLang="en-US" sz="1000" dirty="0" smtClean="0">
                <a:solidFill>
                  <a:srgbClr val="000000"/>
                </a:solidFill>
                <a:latin typeface="Verdana" pitchFamily="34" charset="0"/>
              </a:rPr>
              <a:t>15</a:t>
            </a:r>
            <a:endParaRPr lang="en-US" altLang="en-US" sz="1000" dirty="0">
              <a:solidFill>
                <a:srgbClr val="000000"/>
              </a:solidFill>
              <a:latin typeface="Verdana" pitchFamily="34" charset="0"/>
            </a:endParaRPr>
          </a:p>
        </p:txBody>
      </p:sp>
      <p:grpSp>
        <p:nvGrpSpPr>
          <p:cNvPr id="9" name="Group 10"/>
          <p:cNvGrpSpPr>
            <a:grpSpLocks/>
          </p:cNvGrpSpPr>
          <p:nvPr/>
        </p:nvGrpSpPr>
        <p:grpSpPr bwMode="auto">
          <a:xfrm>
            <a:off x="2753554" y="4969091"/>
            <a:ext cx="58737" cy="36513"/>
            <a:chOff x="3126" y="2002"/>
            <a:chExt cx="37" cy="23"/>
          </a:xfrm>
        </p:grpSpPr>
        <p:sp>
          <p:nvSpPr>
            <p:cNvPr id="10" name="Line 11"/>
            <p:cNvSpPr>
              <a:spLocks noChangeShapeType="1"/>
            </p:cNvSpPr>
            <p:nvPr/>
          </p:nvSpPr>
          <p:spPr bwMode="auto">
            <a:xfrm flipH="1">
              <a:off x="3126" y="2002"/>
              <a:ext cx="18" cy="2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" name="Line 12"/>
            <p:cNvSpPr>
              <a:spLocks noChangeShapeType="1"/>
            </p:cNvSpPr>
            <p:nvPr/>
          </p:nvSpPr>
          <p:spPr bwMode="auto">
            <a:xfrm>
              <a:off x="3146" y="2002"/>
              <a:ext cx="17" cy="2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2" name="Rectangle 13"/>
          <p:cNvSpPr>
            <a:spLocks noChangeArrowheads="1"/>
          </p:cNvSpPr>
          <p:nvPr/>
        </p:nvSpPr>
        <p:spPr bwMode="auto">
          <a:xfrm>
            <a:off x="2551274" y="4770477"/>
            <a:ext cx="466473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000" dirty="0">
                <a:solidFill>
                  <a:srgbClr val="000000"/>
                </a:solidFill>
                <a:latin typeface="Verdana" pitchFamily="34" charset="0"/>
              </a:rPr>
              <a:t>3</a:t>
            </a:r>
            <a:r>
              <a:rPr lang="hu-HU" altLang="en-US" sz="1000" dirty="0">
                <a:solidFill>
                  <a:srgbClr val="000000"/>
                </a:solidFill>
                <a:latin typeface="Verdana" pitchFamily="34" charset="0"/>
              </a:rPr>
              <a:t>/20</a:t>
            </a:r>
            <a:r>
              <a:rPr lang="en-US" altLang="en-US" sz="1000" dirty="0" smtClean="0">
                <a:solidFill>
                  <a:srgbClr val="000000"/>
                </a:solidFill>
                <a:latin typeface="Verdana" pitchFamily="34" charset="0"/>
              </a:rPr>
              <a:t>12</a:t>
            </a:r>
            <a:endParaRPr lang="en-US" altLang="en-US" sz="1000" dirty="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13" name="AutoShape 14"/>
          <p:cNvSpPr>
            <a:spLocks noChangeArrowheads="1"/>
          </p:cNvSpPr>
          <p:nvPr/>
        </p:nvSpPr>
        <p:spPr bwMode="auto">
          <a:xfrm>
            <a:off x="2188404" y="5050054"/>
            <a:ext cx="1333500" cy="233362"/>
          </a:xfrm>
          <a:prstGeom prst="parallelogram">
            <a:avLst>
              <a:gd name="adj" fmla="val 45863"/>
            </a:avLst>
          </a:prstGeom>
          <a:solidFill>
            <a:srgbClr val="CC99FF">
              <a:alpha val="41960"/>
            </a:srgbClr>
          </a:solidFill>
          <a:ln w="15875" algn="ctr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000" b="1" dirty="0" smtClean="0">
                <a:solidFill>
                  <a:srgbClr val="000000"/>
                </a:solidFill>
                <a:latin typeface="Verdana" pitchFamily="34" charset="0"/>
              </a:rPr>
              <a:t>C602J</a:t>
            </a:r>
            <a:endParaRPr lang="en-US" altLang="en-US" sz="1000" b="1" dirty="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14" name="Rectangle 15"/>
          <p:cNvSpPr>
            <a:spLocks noChangeArrowheads="1"/>
          </p:cNvSpPr>
          <p:nvPr/>
        </p:nvSpPr>
        <p:spPr bwMode="auto">
          <a:xfrm>
            <a:off x="2093840" y="2523682"/>
            <a:ext cx="1255713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FontTx/>
              <a:buNone/>
            </a:pPr>
            <a:r>
              <a:rPr lang="hu-HU" altLang="en-US" sz="1000" i="1" dirty="0" smtClean="0">
                <a:solidFill>
                  <a:srgbClr val="000000"/>
                </a:solidFill>
                <a:latin typeface="Verdana" pitchFamily="34" charset="0"/>
              </a:rPr>
              <a:t>(</a:t>
            </a:r>
            <a:r>
              <a:rPr lang="en-US" altLang="en-US" sz="1000" i="1" dirty="0" smtClean="0">
                <a:solidFill>
                  <a:srgbClr val="000000"/>
                </a:solidFill>
                <a:latin typeface="Verdana" pitchFamily="34" charset="0"/>
              </a:rPr>
              <a:t>Ivy Bridge-EX</a:t>
            </a:r>
            <a:r>
              <a:rPr lang="hu-HU" altLang="en-US" sz="1000" i="1" dirty="0">
                <a:solidFill>
                  <a:srgbClr val="000000"/>
                </a:solidFill>
                <a:latin typeface="Verdana" pitchFamily="34" charset="0"/>
              </a:rPr>
              <a:t>)</a:t>
            </a:r>
            <a:endParaRPr lang="en-US" altLang="en-US" sz="1000" i="1" dirty="0">
              <a:solidFill>
                <a:srgbClr val="000000"/>
              </a:solidFill>
              <a:latin typeface="Verdana" pitchFamily="34" charset="0"/>
            </a:endParaRP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FontTx/>
              <a:buNone/>
            </a:pPr>
            <a:r>
              <a:rPr lang="en-US" altLang="en-US" sz="1000" i="1" dirty="0" smtClean="0">
                <a:solidFill>
                  <a:srgbClr val="000000"/>
                </a:solidFill>
                <a:latin typeface="Verdana" pitchFamily="34" charset="0"/>
              </a:rPr>
              <a:t>(</a:t>
            </a:r>
            <a:r>
              <a:rPr lang="en-US" altLang="en-US" sz="1000" i="1" dirty="0" err="1" smtClean="0">
                <a:solidFill>
                  <a:srgbClr val="000000"/>
                </a:solidFill>
                <a:latin typeface="Verdana" pitchFamily="34" charset="0"/>
              </a:rPr>
              <a:t>Ivytown</a:t>
            </a:r>
            <a:r>
              <a:rPr lang="en-US" altLang="en-US" sz="1000" i="1" dirty="0" smtClean="0">
                <a:solidFill>
                  <a:srgbClr val="000000"/>
                </a:solidFill>
                <a:latin typeface="Verdana" pitchFamily="34" charset="0"/>
              </a:rPr>
              <a:t>) 15C</a:t>
            </a:r>
            <a:endParaRPr lang="en-US" altLang="en-US" sz="1000" i="1" dirty="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15" name="Rectangle 16"/>
          <p:cNvSpPr>
            <a:spLocks noChangeArrowheads="1"/>
          </p:cNvSpPr>
          <p:nvPr/>
        </p:nvSpPr>
        <p:spPr bwMode="auto">
          <a:xfrm>
            <a:off x="4428349" y="2495107"/>
            <a:ext cx="1133323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hu-HU" altLang="en-US" sz="1000" i="1" dirty="0" smtClean="0">
                <a:solidFill>
                  <a:srgbClr val="000000"/>
                </a:solidFill>
                <a:latin typeface="Verdana" pitchFamily="34" charset="0"/>
              </a:rPr>
              <a:t>(</a:t>
            </a:r>
            <a:r>
              <a:rPr lang="en-US" altLang="en-US" sz="1000" i="1" dirty="0" smtClean="0">
                <a:solidFill>
                  <a:srgbClr val="000000"/>
                </a:solidFill>
                <a:latin typeface="Verdana" pitchFamily="34" charset="0"/>
              </a:rPr>
              <a:t>Haswell-EX</a:t>
            </a:r>
            <a:r>
              <a:rPr lang="en-US" altLang="en-US" sz="1000" i="1" dirty="0">
                <a:solidFill>
                  <a:srgbClr val="000000"/>
                </a:solidFill>
                <a:latin typeface="Verdana" pitchFamily="34" charset="0"/>
              </a:rPr>
              <a:t>) </a:t>
            </a:r>
            <a:r>
              <a:rPr lang="en-US" altLang="en-US" sz="1000" i="1" dirty="0" err="1" smtClean="0">
                <a:solidFill>
                  <a:srgbClr val="000000"/>
                </a:solidFill>
                <a:latin typeface="Verdana" pitchFamily="34" charset="0"/>
              </a:rPr>
              <a:t>18C</a:t>
            </a:r>
            <a:endParaRPr lang="en-US" altLang="en-US" sz="1000" i="1" dirty="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16" name="AutoShape 17"/>
          <p:cNvSpPr>
            <a:spLocks noChangeArrowheads="1"/>
          </p:cNvSpPr>
          <p:nvPr/>
        </p:nvSpPr>
        <p:spPr bwMode="auto">
          <a:xfrm>
            <a:off x="2250316" y="1527269"/>
            <a:ext cx="993775" cy="246063"/>
          </a:xfrm>
          <a:prstGeom prst="roundRect">
            <a:avLst>
              <a:gd name="adj" fmla="val 50000"/>
            </a:avLst>
          </a:prstGeom>
          <a:solidFill>
            <a:srgbClr val="CC99FF">
              <a:alpha val="43137"/>
            </a:srgbClr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000" b="1" dirty="0" err="1" smtClean="0">
                <a:solidFill>
                  <a:srgbClr val="000000"/>
                </a:solidFill>
                <a:latin typeface="Verdana" pitchFamily="34" charset="0"/>
              </a:rPr>
              <a:t>Brickland</a:t>
            </a:r>
            <a:endParaRPr lang="en-US" altLang="en-US" sz="1000" b="1" dirty="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17" name="Rectangle 18"/>
          <p:cNvSpPr>
            <a:spLocks noChangeArrowheads="1"/>
          </p:cNvSpPr>
          <p:nvPr/>
        </p:nvSpPr>
        <p:spPr bwMode="auto">
          <a:xfrm>
            <a:off x="2535399" y="1268507"/>
            <a:ext cx="466473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000" dirty="0" smtClean="0">
                <a:solidFill>
                  <a:srgbClr val="000000"/>
                </a:solidFill>
                <a:latin typeface="Verdana" pitchFamily="34" charset="0"/>
              </a:rPr>
              <a:t>2</a:t>
            </a:r>
            <a:r>
              <a:rPr lang="hu-HU" altLang="en-US" sz="1000" dirty="0" smtClean="0">
                <a:solidFill>
                  <a:srgbClr val="000000"/>
                </a:solidFill>
                <a:latin typeface="Verdana" pitchFamily="34" charset="0"/>
              </a:rPr>
              <a:t>/20</a:t>
            </a:r>
            <a:r>
              <a:rPr lang="en-US" altLang="en-US" sz="1000" dirty="0" smtClean="0">
                <a:solidFill>
                  <a:srgbClr val="000000"/>
                </a:solidFill>
                <a:latin typeface="Verdana" pitchFamily="34" charset="0"/>
              </a:rPr>
              <a:t>14</a:t>
            </a:r>
            <a:endParaRPr lang="en-US" altLang="en-US" sz="1000" dirty="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18" name="Rectangle 19"/>
          <p:cNvSpPr>
            <a:spLocks noChangeArrowheads="1"/>
          </p:cNvSpPr>
          <p:nvPr/>
        </p:nvSpPr>
        <p:spPr bwMode="auto">
          <a:xfrm>
            <a:off x="2316575" y="5340566"/>
            <a:ext cx="742191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hu-HU" altLang="en-US" sz="1000" i="1" dirty="0" smtClean="0">
                <a:solidFill>
                  <a:srgbClr val="000000"/>
                </a:solidFill>
                <a:latin typeface="Verdana" pitchFamily="34" charset="0"/>
              </a:rPr>
              <a:t>(</a:t>
            </a:r>
            <a:r>
              <a:rPr lang="en-US" altLang="en-US" sz="1000" i="1" dirty="0" err="1" smtClean="0">
                <a:solidFill>
                  <a:srgbClr val="000000"/>
                </a:solidFill>
                <a:latin typeface="Verdana" pitchFamily="34" charset="0"/>
              </a:rPr>
              <a:t>PatsburgJ</a:t>
            </a:r>
            <a:r>
              <a:rPr lang="hu-HU" altLang="en-US" sz="1000" i="1" dirty="0" smtClean="0">
                <a:solidFill>
                  <a:srgbClr val="000000"/>
                </a:solidFill>
                <a:latin typeface="Verdana" pitchFamily="34" charset="0"/>
              </a:rPr>
              <a:t>)</a:t>
            </a:r>
            <a:endParaRPr lang="en-US" altLang="en-US" sz="1000" i="1" dirty="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19" name="Rectangle 20"/>
          <p:cNvSpPr>
            <a:spLocks noChangeArrowheads="1"/>
          </p:cNvSpPr>
          <p:nvPr/>
        </p:nvSpPr>
        <p:spPr bwMode="auto">
          <a:xfrm>
            <a:off x="2073703" y="5588216"/>
            <a:ext cx="1396216" cy="1615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lnSpc>
                <a:spcPct val="105000"/>
              </a:lnSpc>
              <a:spcBef>
                <a:spcPct val="0"/>
              </a:spcBef>
              <a:buFontTx/>
              <a:buNone/>
            </a:pPr>
            <a:r>
              <a:rPr lang="en-US" altLang="en-US" sz="1000" dirty="0" smtClean="0">
                <a:solidFill>
                  <a:srgbClr val="000000"/>
                </a:solidFill>
                <a:latin typeface="Verdana" pitchFamily="34" charset="0"/>
              </a:rPr>
              <a:t>Attached via x4 DMI2</a:t>
            </a:r>
            <a:endParaRPr lang="en-US" altLang="en-US" sz="1000" dirty="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20" name="Text Box 21"/>
          <p:cNvSpPr txBox="1">
            <a:spLocks noChangeArrowheads="1"/>
          </p:cNvSpPr>
          <p:nvPr/>
        </p:nvSpPr>
        <p:spPr bwMode="auto">
          <a:xfrm>
            <a:off x="1719269" y="2814732"/>
            <a:ext cx="2106667" cy="195438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lnSpc>
                <a:spcPct val="110000"/>
              </a:lnSpc>
              <a:spcBef>
                <a:spcPct val="0"/>
              </a:spcBef>
              <a:buFontTx/>
              <a:buNone/>
            </a:pPr>
            <a:r>
              <a:rPr lang="en-US" altLang="en-US" sz="1000" dirty="0" smtClean="0">
                <a:latin typeface="Verdana" pitchFamily="34" charset="0"/>
              </a:rPr>
              <a:t>22 nm/4310 </a:t>
            </a:r>
            <a:r>
              <a:rPr lang="en-US" altLang="en-US" sz="1000" dirty="0" err="1" smtClean="0">
                <a:latin typeface="Verdana" pitchFamily="34" charset="0"/>
              </a:rPr>
              <a:t>mtrs</a:t>
            </a:r>
            <a:r>
              <a:rPr lang="en-US" altLang="en-US" sz="1000" dirty="0" smtClean="0">
                <a:latin typeface="Verdana" pitchFamily="34" charset="0"/>
              </a:rPr>
              <a:t>/541 </a:t>
            </a:r>
            <a:r>
              <a:rPr lang="en-US" altLang="en-US" sz="1000" dirty="0">
                <a:latin typeface="Verdana" pitchFamily="34" charset="0"/>
              </a:rPr>
              <a:t>mm</a:t>
            </a:r>
            <a:r>
              <a:rPr lang="en-US" altLang="en-US" sz="1000" baseline="30000" dirty="0">
                <a:latin typeface="Verdana" pitchFamily="34" charset="0"/>
              </a:rPr>
              <a:t>2</a:t>
            </a:r>
          </a:p>
          <a:p>
            <a:pPr algn="ctr" eaLnBrk="1" hangingPunct="1">
              <a:lnSpc>
                <a:spcPct val="110000"/>
              </a:lnSpc>
              <a:spcBef>
                <a:spcPct val="0"/>
              </a:spcBef>
              <a:buFontTx/>
              <a:buNone/>
            </a:pPr>
            <a:r>
              <a:rPr lang="en-US" altLang="en-US" sz="1000" dirty="0">
                <a:latin typeface="Times New Roman" pitchFamily="18" charset="0"/>
              </a:rPr>
              <a:t>¼</a:t>
            </a:r>
            <a:r>
              <a:rPr lang="en-US" altLang="en-US" sz="1000" dirty="0">
                <a:latin typeface="Verdana" pitchFamily="34" charset="0"/>
              </a:rPr>
              <a:t> MB L2/C</a:t>
            </a:r>
          </a:p>
          <a:p>
            <a:pPr algn="ctr" eaLnBrk="1" hangingPunct="1">
              <a:lnSpc>
                <a:spcPct val="110000"/>
              </a:lnSpc>
              <a:spcBef>
                <a:spcPct val="0"/>
              </a:spcBef>
              <a:buFontTx/>
              <a:buNone/>
            </a:pPr>
            <a:r>
              <a:rPr lang="en-US" altLang="en-US" sz="1000" dirty="0" smtClean="0">
                <a:latin typeface="Verdana" pitchFamily="34" charset="0"/>
              </a:rPr>
              <a:t>37.5 </a:t>
            </a:r>
            <a:r>
              <a:rPr lang="en-US" altLang="en-US" sz="1000" dirty="0">
                <a:latin typeface="Verdana" pitchFamily="34" charset="0"/>
              </a:rPr>
              <a:t>MB L3</a:t>
            </a:r>
          </a:p>
          <a:p>
            <a:pPr algn="ctr" eaLnBrk="1" hangingPunct="1">
              <a:lnSpc>
                <a:spcPct val="110000"/>
              </a:lnSpc>
              <a:spcBef>
                <a:spcPct val="0"/>
              </a:spcBef>
              <a:buFontTx/>
              <a:buNone/>
            </a:pPr>
            <a:r>
              <a:rPr lang="en-US" altLang="en-US" sz="1000" dirty="0" smtClean="0">
                <a:latin typeface="Verdana" pitchFamily="34" charset="0"/>
              </a:rPr>
              <a:t>3 </a:t>
            </a:r>
            <a:r>
              <a:rPr lang="en-US" altLang="en-US" sz="1000" dirty="0">
                <a:latin typeface="Verdana" pitchFamily="34" charset="0"/>
              </a:rPr>
              <a:t>QPI </a:t>
            </a:r>
            <a:r>
              <a:rPr lang="en-US" altLang="en-US" sz="1000" dirty="0" smtClean="0">
                <a:latin typeface="Verdana" pitchFamily="34" charset="0"/>
              </a:rPr>
              <a:t>1.1 links 8 GT/s</a:t>
            </a:r>
            <a:endParaRPr lang="en-US" altLang="en-US" sz="1000" dirty="0">
              <a:latin typeface="Verdana" pitchFamily="34" charset="0"/>
            </a:endParaRPr>
          </a:p>
          <a:p>
            <a:pPr algn="ctr" eaLnBrk="1" hangingPunct="1">
              <a:lnSpc>
                <a:spcPct val="110000"/>
              </a:lnSpc>
              <a:spcBef>
                <a:spcPct val="0"/>
              </a:spcBef>
              <a:buFontTx/>
              <a:buNone/>
            </a:pPr>
            <a:r>
              <a:rPr lang="en-US" altLang="en-US" sz="1000" dirty="0">
                <a:latin typeface="Verdana" pitchFamily="34" charset="0"/>
              </a:rPr>
              <a:t> 4 </a:t>
            </a:r>
            <a:r>
              <a:rPr lang="en-US" altLang="en-US" sz="1000" dirty="0" smtClean="0">
                <a:latin typeface="Verdana" pitchFamily="34" charset="0"/>
              </a:rPr>
              <a:t>SMI2 links to 4 SMBs</a:t>
            </a:r>
            <a:endParaRPr lang="en-US" altLang="en-US" sz="1000" dirty="0">
              <a:latin typeface="Verdana" pitchFamily="34" charset="0"/>
            </a:endParaRPr>
          </a:p>
          <a:p>
            <a:pPr algn="ctr" eaLnBrk="1" hangingPunct="1">
              <a:lnSpc>
                <a:spcPct val="110000"/>
              </a:lnSpc>
              <a:spcBef>
                <a:spcPct val="0"/>
              </a:spcBef>
              <a:buFontTx/>
              <a:buNone/>
            </a:pPr>
            <a:r>
              <a:rPr lang="en-US" altLang="en-US" sz="1000" dirty="0">
                <a:latin typeface="Verdana" pitchFamily="34" charset="0"/>
              </a:rPr>
              <a:t>2 mem. </a:t>
            </a:r>
            <a:r>
              <a:rPr lang="en-US" altLang="en-US" sz="1000" dirty="0" smtClean="0">
                <a:latin typeface="Verdana" pitchFamily="34" charset="0"/>
              </a:rPr>
              <a:t>channels/SMB</a:t>
            </a:r>
            <a:endParaRPr lang="en-US" altLang="en-US" sz="1000" dirty="0">
              <a:latin typeface="Verdana" pitchFamily="34" charset="0"/>
            </a:endParaRPr>
          </a:p>
          <a:p>
            <a:pPr algn="ctr" eaLnBrk="1" hangingPunct="1">
              <a:lnSpc>
                <a:spcPct val="110000"/>
              </a:lnSpc>
              <a:spcBef>
                <a:spcPct val="0"/>
              </a:spcBef>
              <a:buFontTx/>
              <a:buNone/>
            </a:pPr>
            <a:r>
              <a:rPr lang="en-US" altLang="en-US" sz="1000" dirty="0" smtClean="0">
                <a:latin typeface="Verdana" pitchFamily="34" charset="0"/>
              </a:rPr>
              <a:t>up to 3 </a:t>
            </a:r>
            <a:r>
              <a:rPr lang="en-US" altLang="en-US" sz="1000" dirty="0">
                <a:latin typeface="Verdana" pitchFamily="34" charset="0"/>
              </a:rPr>
              <a:t>DIMMs/mem. channel</a:t>
            </a:r>
          </a:p>
          <a:p>
            <a:pPr algn="ctr" eaLnBrk="1" hangingPunct="1">
              <a:lnSpc>
                <a:spcPct val="110000"/>
              </a:lnSpc>
              <a:spcBef>
                <a:spcPct val="0"/>
              </a:spcBef>
              <a:buFontTx/>
              <a:buNone/>
            </a:pPr>
            <a:r>
              <a:rPr lang="en-US" altLang="en-US" sz="1000" dirty="0" smtClean="0">
                <a:latin typeface="Verdana" pitchFamily="34" charset="0"/>
              </a:rPr>
              <a:t>up to DDR3-1600 </a:t>
            </a:r>
            <a:r>
              <a:rPr lang="en-US" altLang="en-US" sz="1000" dirty="0">
                <a:latin typeface="Verdana" pitchFamily="34" charset="0"/>
              </a:rPr>
              <a:t>MT/s</a:t>
            </a:r>
          </a:p>
          <a:p>
            <a:pPr algn="ctr" eaLnBrk="1" hangingPunct="1">
              <a:lnSpc>
                <a:spcPct val="110000"/>
              </a:lnSpc>
              <a:spcBef>
                <a:spcPct val="0"/>
              </a:spcBef>
              <a:buFontTx/>
              <a:buNone/>
            </a:pPr>
            <a:r>
              <a:rPr lang="en-US" altLang="en-US" sz="1000" dirty="0" smtClean="0">
                <a:latin typeface="Verdana" pitchFamily="34" charset="0"/>
              </a:rPr>
              <a:t>6 </a:t>
            </a:r>
            <a:r>
              <a:rPr lang="en-US" altLang="en-US" sz="1000" dirty="0">
                <a:latin typeface="Verdana" pitchFamily="34" charset="0"/>
              </a:rPr>
              <a:t>TB </a:t>
            </a:r>
            <a:r>
              <a:rPr lang="en-US" altLang="en-US" sz="1000" dirty="0" smtClean="0">
                <a:latin typeface="Verdana" pitchFamily="34" charset="0"/>
              </a:rPr>
              <a:t>(96x64 </a:t>
            </a:r>
            <a:r>
              <a:rPr lang="en-US" altLang="en-US" sz="1000" dirty="0">
                <a:latin typeface="Verdana" pitchFamily="34" charset="0"/>
              </a:rPr>
              <a:t>GB</a:t>
            </a:r>
            <a:r>
              <a:rPr lang="en-US" altLang="en-US" sz="1000" dirty="0" smtClean="0">
                <a:latin typeface="Verdana" pitchFamily="34" charset="0"/>
              </a:rPr>
              <a:t>)</a:t>
            </a:r>
          </a:p>
          <a:p>
            <a:pPr algn="ctr" eaLnBrk="1" hangingPunct="1">
              <a:lnSpc>
                <a:spcPct val="110000"/>
              </a:lnSpc>
              <a:spcBef>
                <a:spcPct val="0"/>
              </a:spcBef>
              <a:buFontTx/>
              <a:buNone/>
            </a:pPr>
            <a:r>
              <a:rPr lang="en-US" altLang="en-US" sz="1000" dirty="0" smtClean="0">
                <a:latin typeface="Verdana" pitchFamily="34" charset="0"/>
              </a:rPr>
              <a:t>32 </a:t>
            </a:r>
            <a:r>
              <a:rPr lang="en-US" altLang="en-US" sz="1000" dirty="0" err="1" smtClean="0">
                <a:latin typeface="Verdana" pitchFamily="34" charset="0"/>
              </a:rPr>
              <a:t>PCIe</a:t>
            </a:r>
            <a:r>
              <a:rPr lang="en-US" altLang="en-US" sz="1000" dirty="0" smtClean="0">
                <a:latin typeface="Verdana" pitchFamily="34" charset="0"/>
              </a:rPr>
              <a:t> 3.0</a:t>
            </a:r>
            <a:endParaRPr lang="en-US" altLang="en-US" sz="1000" dirty="0">
              <a:latin typeface="Verdana" pitchFamily="34" charset="0"/>
            </a:endParaRPr>
          </a:p>
          <a:p>
            <a:pPr algn="ctr" eaLnBrk="1" hangingPunct="1">
              <a:lnSpc>
                <a:spcPct val="110000"/>
              </a:lnSpc>
              <a:spcBef>
                <a:spcPct val="0"/>
              </a:spcBef>
              <a:buFontTx/>
              <a:buNone/>
            </a:pPr>
            <a:r>
              <a:rPr lang="en-US" altLang="en-US" sz="1000" dirty="0" smtClean="0">
                <a:latin typeface="Verdana" pitchFamily="34" charset="0"/>
              </a:rPr>
              <a:t>LGA 2011-1</a:t>
            </a:r>
            <a:endParaRPr lang="en-US" altLang="en-US" sz="1000" dirty="0">
              <a:latin typeface="Verdana" pitchFamily="34" charset="0"/>
            </a:endParaRPr>
          </a:p>
        </p:txBody>
      </p:sp>
      <p:sp>
        <p:nvSpPr>
          <p:cNvPr id="21" name="Text Box 22"/>
          <p:cNvSpPr txBox="1">
            <a:spLocks noChangeArrowheads="1"/>
          </p:cNvSpPr>
          <p:nvPr/>
        </p:nvSpPr>
        <p:spPr bwMode="auto">
          <a:xfrm>
            <a:off x="3906843" y="2808382"/>
            <a:ext cx="2106667" cy="195438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lnSpc>
                <a:spcPct val="110000"/>
              </a:lnSpc>
              <a:spcBef>
                <a:spcPct val="0"/>
              </a:spcBef>
              <a:buFontTx/>
              <a:buNone/>
            </a:pPr>
            <a:r>
              <a:rPr lang="en-US" altLang="en-US" sz="1000" dirty="0" smtClean="0">
                <a:latin typeface="Verdana" pitchFamily="34" charset="0"/>
              </a:rPr>
              <a:t>22 nm/5560 </a:t>
            </a:r>
            <a:r>
              <a:rPr lang="en-US" altLang="en-US" sz="1000" dirty="0" err="1" smtClean="0">
                <a:latin typeface="Verdana" pitchFamily="34" charset="0"/>
              </a:rPr>
              <a:t>mtrs</a:t>
            </a:r>
            <a:r>
              <a:rPr lang="en-US" altLang="en-US" sz="1000" dirty="0" smtClean="0">
                <a:latin typeface="Verdana" pitchFamily="34" charset="0"/>
              </a:rPr>
              <a:t>/661 </a:t>
            </a:r>
            <a:r>
              <a:rPr lang="en-US" altLang="en-US" sz="1000" dirty="0">
                <a:latin typeface="Verdana" pitchFamily="34" charset="0"/>
              </a:rPr>
              <a:t>mm</a:t>
            </a:r>
            <a:r>
              <a:rPr lang="en-US" altLang="en-US" sz="1000" baseline="30000" dirty="0">
                <a:latin typeface="Verdana" pitchFamily="34" charset="0"/>
              </a:rPr>
              <a:t>2</a:t>
            </a:r>
          </a:p>
          <a:p>
            <a:pPr algn="ctr" eaLnBrk="1" hangingPunct="1">
              <a:lnSpc>
                <a:spcPct val="110000"/>
              </a:lnSpc>
              <a:spcBef>
                <a:spcPct val="0"/>
              </a:spcBef>
              <a:buFontTx/>
              <a:buNone/>
            </a:pPr>
            <a:r>
              <a:rPr lang="en-US" altLang="en-US" sz="1000" dirty="0">
                <a:latin typeface="Times New Roman" pitchFamily="18" charset="0"/>
              </a:rPr>
              <a:t>¼</a:t>
            </a:r>
            <a:r>
              <a:rPr lang="en-US" altLang="en-US" sz="1000" dirty="0">
                <a:latin typeface="Verdana" pitchFamily="34" charset="0"/>
              </a:rPr>
              <a:t> MB L2/C</a:t>
            </a:r>
          </a:p>
          <a:p>
            <a:pPr algn="ctr" eaLnBrk="1" hangingPunct="1">
              <a:lnSpc>
                <a:spcPct val="110000"/>
              </a:lnSpc>
              <a:spcBef>
                <a:spcPct val="0"/>
              </a:spcBef>
              <a:buFontTx/>
              <a:buNone/>
            </a:pPr>
            <a:r>
              <a:rPr lang="en-US" altLang="en-US" sz="1000" dirty="0" smtClean="0">
                <a:latin typeface="Verdana" pitchFamily="34" charset="0"/>
              </a:rPr>
              <a:t>35 </a:t>
            </a:r>
            <a:r>
              <a:rPr lang="en-US" altLang="en-US" sz="1000" dirty="0">
                <a:latin typeface="Verdana" pitchFamily="34" charset="0"/>
              </a:rPr>
              <a:t>MB L3</a:t>
            </a:r>
          </a:p>
          <a:p>
            <a:pPr algn="ctr" eaLnBrk="1" hangingPunct="1">
              <a:lnSpc>
                <a:spcPct val="110000"/>
              </a:lnSpc>
              <a:spcBef>
                <a:spcPct val="0"/>
              </a:spcBef>
              <a:buFontTx/>
              <a:buNone/>
            </a:pPr>
            <a:r>
              <a:rPr lang="en-US" altLang="en-US" sz="1000" dirty="0">
                <a:latin typeface="Verdana" pitchFamily="34" charset="0"/>
              </a:rPr>
              <a:t>3</a:t>
            </a:r>
            <a:r>
              <a:rPr lang="en-US" altLang="en-US" sz="1000" dirty="0" smtClean="0">
                <a:latin typeface="Verdana" pitchFamily="34" charset="0"/>
              </a:rPr>
              <a:t> QPI 1.1 </a:t>
            </a:r>
            <a:r>
              <a:rPr lang="en-US" altLang="en-US" sz="1000" dirty="0">
                <a:latin typeface="Verdana" pitchFamily="34" charset="0"/>
              </a:rPr>
              <a:t>links </a:t>
            </a:r>
            <a:r>
              <a:rPr lang="en-US" altLang="en-US" sz="1000" dirty="0" smtClean="0">
                <a:latin typeface="Verdana" pitchFamily="34" charset="0"/>
              </a:rPr>
              <a:t>9.6 GT/s</a:t>
            </a:r>
            <a:endParaRPr lang="en-US" altLang="en-US" sz="1000" dirty="0">
              <a:latin typeface="Verdana" pitchFamily="34" charset="0"/>
            </a:endParaRPr>
          </a:p>
          <a:p>
            <a:pPr algn="ctr" eaLnBrk="1" hangingPunct="1">
              <a:lnSpc>
                <a:spcPct val="110000"/>
              </a:lnSpc>
              <a:spcBef>
                <a:spcPct val="0"/>
              </a:spcBef>
              <a:buFontTx/>
              <a:buNone/>
            </a:pPr>
            <a:r>
              <a:rPr lang="en-US" altLang="en-US" sz="1000" dirty="0">
                <a:latin typeface="Verdana" pitchFamily="34" charset="0"/>
              </a:rPr>
              <a:t>4 </a:t>
            </a:r>
            <a:r>
              <a:rPr lang="en-US" altLang="en-US" sz="1000" dirty="0" smtClean="0">
                <a:latin typeface="Verdana" pitchFamily="34" charset="0"/>
              </a:rPr>
              <a:t>SMI2 links to 4 SMBs</a:t>
            </a:r>
            <a:endParaRPr lang="en-US" altLang="en-US" sz="1000" dirty="0">
              <a:latin typeface="Verdana" pitchFamily="34" charset="0"/>
            </a:endParaRPr>
          </a:p>
          <a:p>
            <a:pPr algn="ctr" eaLnBrk="1" hangingPunct="1">
              <a:lnSpc>
                <a:spcPct val="110000"/>
              </a:lnSpc>
              <a:spcBef>
                <a:spcPct val="0"/>
              </a:spcBef>
              <a:buFontTx/>
              <a:buNone/>
            </a:pPr>
            <a:r>
              <a:rPr lang="en-US" altLang="en-US" sz="1000" dirty="0">
                <a:latin typeface="Verdana" pitchFamily="34" charset="0"/>
              </a:rPr>
              <a:t>2 mem. </a:t>
            </a:r>
            <a:r>
              <a:rPr lang="en-US" altLang="en-US" sz="1000" dirty="0" smtClean="0">
                <a:latin typeface="Verdana" pitchFamily="34" charset="0"/>
              </a:rPr>
              <a:t>channels/SMB</a:t>
            </a:r>
            <a:endParaRPr lang="en-US" altLang="en-US" sz="1000" dirty="0">
              <a:latin typeface="Verdana" pitchFamily="34" charset="0"/>
            </a:endParaRPr>
          </a:p>
          <a:p>
            <a:pPr algn="ctr" eaLnBrk="1" hangingPunct="1">
              <a:lnSpc>
                <a:spcPct val="110000"/>
              </a:lnSpc>
              <a:spcBef>
                <a:spcPct val="0"/>
              </a:spcBef>
              <a:buFontTx/>
              <a:buNone/>
            </a:pPr>
            <a:r>
              <a:rPr lang="en-US" altLang="en-US" sz="1000" dirty="0" smtClean="0">
                <a:latin typeface="Verdana" pitchFamily="34" charset="0"/>
              </a:rPr>
              <a:t>up to 3 </a:t>
            </a:r>
            <a:r>
              <a:rPr lang="en-US" altLang="en-US" sz="1000" dirty="0">
                <a:latin typeface="Verdana" pitchFamily="34" charset="0"/>
              </a:rPr>
              <a:t>DIMMs/mem. channel</a:t>
            </a:r>
          </a:p>
          <a:p>
            <a:pPr algn="ctr" eaLnBrk="1" hangingPunct="1">
              <a:lnSpc>
                <a:spcPct val="110000"/>
              </a:lnSpc>
              <a:spcBef>
                <a:spcPct val="0"/>
              </a:spcBef>
              <a:buFontTx/>
              <a:buNone/>
            </a:pPr>
            <a:r>
              <a:rPr lang="en-US" altLang="en-US" sz="1000" dirty="0" smtClean="0">
                <a:latin typeface="Verdana" pitchFamily="34" charset="0"/>
              </a:rPr>
              <a:t>up to DDR4-1866 </a:t>
            </a:r>
            <a:r>
              <a:rPr lang="en-US" altLang="en-US" sz="1000" dirty="0">
                <a:latin typeface="Verdana" pitchFamily="34" charset="0"/>
              </a:rPr>
              <a:t>MT/s</a:t>
            </a:r>
          </a:p>
          <a:p>
            <a:pPr algn="ctr" eaLnBrk="1" hangingPunct="1">
              <a:lnSpc>
                <a:spcPct val="110000"/>
              </a:lnSpc>
              <a:spcBef>
                <a:spcPct val="0"/>
              </a:spcBef>
              <a:buFontTx/>
              <a:buNone/>
            </a:pPr>
            <a:r>
              <a:rPr lang="en-US" altLang="en-US" sz="1000" dirty="0" smtClean="0">
                <a:latin typeface="Verdana" pitchFamily="34" charset="0"/>
              </a:rPr>
              <a:t>6 </a:t>
            </a:r>
            <a:r>
              <a:rPr lang="en-US" altLang="en-US" sz="1000" dirty="0">
                <a:latin typeface="Verdana" pitchFamily="34" charset="0"/>
              </a:rPr>
              <a:t>TB </a:t>
            </a:r>
            <a:r>
              <a:rPr lang="en-US" altLang="en-US" sz="1000" dirty="0" smtClean="0">
                <a:latin typeface="Verdana" pitchFamily="34" charset="0"/>
              </a:rPr>
              <a:t>(96x64 </a:t>
            </a:r>
            <a:r>
              <a:rPr lang="en-US" altLang="en-US" sz="1000" dirty="0">
                <a:latin typeface="Verdana" pitchFamily="34" charset="0"/>
              </a:rPr>
              <a:t>GB</a:t>
            </a:r>
            <a:r>
              <a:rPr lang="en-US" altLang="en-US" sz="1000" dirty="0" smtClean="0">
                <a:latin typeface="Verdana" pitchFamily="34" charset="0"/>
              </a:rPr>
              <a:t>)</a:t>
            </a:r>
          </a:p>
          <a:p>
            <a:pPr algn="ctr" eaLnBrk="1" hangingPunct="1">
              <a:lnSpc>
                <a:spcPct val="110000"/>
              </a:lnSpc>
              <a:spcBef>
                <a:spcPct val="0"/>
              </a:spcBef>
              <a:buFontTx/>
              <a:buNone/>
            </a:pPr>
            <a:r>
              <a:rPr lang="en-US" altLang="en-US" sz="1000" dirty="0" smtClean="0">
                <a:latin typeface="Verdana" pitchFamily="34" charset="0"/>
              </a:rPr>
              <a:t>32 </a:t>
            </a:r>
            <a:r>
              <a:rPr lang="en-US" altLang="en-US" sz="1000" dirty="0" err="1" smtClean="0">
                <a:latin typeface="Verdana" pitchFamily="34" charset="0"/>
              </a:rPr>
              <a:t>PCIe</a:t>
            </a:r>
            <a:r>
              <a:rPr lang="en-US" altLang="en-US" sz="1000" dirty="0" smtClean="0">
                <a:latin typeface="Verdana" pitchFamily="34" charset="0"/>
              </a:rPr>
              <a:t> 3.0</a:t>
            </a:r>
            <a:endParaRPr lang="en-US" altLang="en-US" sz="1000" dirty="0">
              <a:latin typeface="Verdana" pitchFamily="34" charset="0"/>
            </a:endParaRPr>
          </a:p>
          <a:p>
            <a:pPr algn="ctr" eaLnBrk="1" hangingPunct="1">
              <a:lnSpc>
                <a:spcPct val="110000"/>
              </a:lnSpc>
              <a:spcBef>
                <a:spcPct val="0"/>
              </a:spcBef>
              <a:buFontTx/>
              <a:buNone/>
            </a:pPr>
            <a:r>
              <a:rPr lang="en-US" altLang="en-US" sz="1000" dirty="0" smtClean="0">
                <a:latin typeface="Verdana" pitchFamily="34" charset="0"/>
              </a:rPr>
              <a:t>LGA 2011-1</a:t>
            </a:r>
            <a:endParaRPr lang="en-US" altLang="en-US" sz="1000" dirty="0">
              <a:latin typeface="Verdana" pitchFamily="34" charset="0"/>
            </a:endParaRPr>
          </a:p>
        </p:txBody>
      </p:sp>
      <p:sp>
        <p:nvSpPr>
          <p:cNvPr id="22" name="Text Box 23"/>
          <p:cNvSpPr txBox="1">
            <a:spLocks noChangeArrowheads="1"/>
          </p:cNvSpPr>
          <p:nvPr/>
        </p:nvSpPr>
        <p:spPr bwMode="auto">
          <a:xfrm>
            <a:off x="2019780" y="6178861"/>
            <a:ext cx="1516761" cy="4001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000" dirty="0" smtClean="0">
                <a:latin typeface="Verdana" pitchFamily="34" charset="0"/>
              </a:rPr>
              <a:t>Ivy Bridge-EX-based</a:t>
            </a:r>
            <a:endParaRPr lang="en-US" altLang="en-US" sz="1000" dirty="0">
              <a:latin typeface="Verdana" pitchFamily="34" charset="0"/>
            </a:endParaRP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000" dirty="0" smtClean="0">
                <a:latin typeface="Verdana" pitchFamily="34" charset="0"/>
              </a:rPr>
              <a:t>22 </a:t>
            </a:r>
            <a:r>
              <a:rPr lang="en-US" altLang="en-US" sz="1000" dirty="0">
                <a:latin typeface="Verdana" pitchFamily="34" charset="0"/>
              </a:rPr>
              <a:t>nm</a:t>
            </a:r>
          </a:p>
        </p:txBody>
      </p:sp>
      <p:grpSp>
        <p:nvGrpSpPr>
          <p:cNvPr id="23" name="Group 26"/>
          <p:cNvGrpSpPr>
            <a:grpSpLocks/>
          </p:cNvGrpSpPr>
          <p:nvPr/>
        </p:nvGrpSpPr>
        <p:grpSpPr bwMode="auto">
          <a:xfrm>
            <a:off x="2751966" y="1441544"/>
            <a:ext cx="58738" cy="36513"/>
            <a:chOff x="1673" y="934"/>
            <a:chExt cx="37" cy="23"/>
          </a:xfrm>
        </p:grpSpPr>
        <p:sp>
          <p:nvSpPr>
            <p:cNvPr id="24" name="Line 27"/>
            <p:cNvSpPr>
              <a:spLocks noChangeShapeType="1"/>
            </p:cNvSpPr>
            <p:nvPr/>
          </p:nvSpPr>
          <p:spPr bwMode="auto">
            <a:xfrm flipH="1">
              <a:off x="1673" y="934"/>
              <a:ext cx="17" cy="2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" name="Line 28"/>
            <p:cNvSpPr>
              <a:spLocks noChangeShapeType="1"/>
            </p:cNvSpPr>
            <p:nvPr/>
          </p:nvSpPr>
          <p:spPr bwMode="auto">
            <a:xfrm>
              <a:off x="1692" y="934"/>
              <a:ext cx="18" cy="2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7" name="Rectangle 32"/>
          <p:cNvSpPr>
            <a:spLocks noChangeArrowheads="1"/>
          </p:cNvSpPr>
          <p:nvPr/>
        </p:nvSpPr>
        <p:spPr bwMode="auto">
          <a:xfrm>
            <a:off x="2548099" y="1861632"/>
            <a:ext cx="466473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000" dirty="0" smtClean="0">
                <a:solidFill>
                  <a:srgbClr val="000000"/>
                </a:solidFill>
                <a:latin typeface="Verdana" pitchFamily="34" charset="0"/>
              </a:rPr>
              <a:t>2</a:t>
            </a:r>
            <a:r>
              <a:rPr lang="hu-HU" altLang="en-US" sz="1000" dirty="0" smtClean="0">
                <a:solidFill>
                  <a:srgbClr val="000000"/>
                </a:solidFill>
                <a:latin typeface="Verdana" pitchFamily="34" charset="0"/>
              </a:rPr>
              <a:t>/20</a:t>
            </a:r>
            <a:r>
              <a:rPr lang="en-US" altLang="en-US" sz="1000" dirty="0" smtClean="0">
                <a:solidFill>
                  <a:srgbClr val="000000"/>
                </a:solidFill>
                <a:latin typeface="Verdana" pitchFamily="34" charset="0"/>
              </a:rPr>
              <a:t>14</a:t>
            </a:r>
            <a:endParaRPr lang="en-US" altLang="en-US" sz="1000" dirty="0">
              <a:solidFill>
                <a:srgbClr val="000000"/>
              </a:solidFill>
              <a:latin typeface="Verdana" pitchFamily="34" charset="0"/>
            </a:endParaRPr>
          </a:p>
        </p:txBody>
      </p:sp>
      <p:grpSp>
        <p:nvGrpSpPr>
          <p:cNvPr id="28" name="Group 33"/>
          <p:cNvGrpSpPr>
            <a:grpSpLocks/>
          </p:cNvGrpSpPr>
          <p:nvPr/>
        </p:nvGrpSpPr>
        <p:grpSpPr bwMode="auto">
          <a:xfrm>
            <a:off x="4953829" y="2002920"/>
            <a:ext cx="58737" cy="36512"/>
            <a:chOff x="3109" y="934"/>
            <a:chExt cx="37" cy="23"/>
          </a:xfrm>
        </p:grpSpPr>
        <p:sp>
          <p:nvSpPr>
            <p:cNvPr id="29" name="Line 34"/>
            <p:cNvSpPr>
              <a:spLocks noChangeShapeType="1"/>
            </p:cNvSpPr>
            <p:nvPr/>
          </p:nvSpPr>
          <p:spPr bwMode="auto">
            <a:xfrm flipH="1">
              <a:off x="3109" y="934"/>
              <a:ext cx="17" cy="2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" name="Line 35"/>
            <p:cNvSpPr>
              <a:spLocks noChangeShapeType="1"/>
            </p:cNvSpPr>
            <p:nvPr/>
          </p:nvSpPr>
          <p:spPr bwMode="auto">
            <a:xfrm>
              <a:off x="3128" y="934"/>
              <a:ext cx="18" cy="2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31" name="Text Box 36"/>
          <p:cNvSpPr txBox="1">
            <a:spLocks noChangeArrowheads="1"/>
          </p:cNvSpPr>
          <p:nvPr/>
        </p:nvSpPr>
        <p:spPr bwMode="auto">
          <a:xfrm>
            <a:off x="4388434" y="6169927"/>
            <a:ext cx="1330814" cy="4001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000" dirty="0" smtClean="0">
                <a:latin typeface="Verdana" pitchFamily="34" charset="0"/>
              </a:rPr>
              <a:t>Haswell-EX based</a:t>
            </a:r>
            <a:endParaRPr lang="en-US" altLang="en-US" sz="1000" dirty="0">
              <a:latin typeface="Verdana" pitchFamily="34" charset="0"/>
            </a:endParaRP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000" dirty="0" smtClean="0">
                <a:latin typeface="Verdana" pitchFamily="34" charset="0"/>
              </a:rPr>
              <a:t>22 </a:t>
            </a:r>
            <a:r>
              <a:rPr lang="en-US" altLang="en-US" sz="1000" dirty="0">
                <a:latin typeface="Verdana" pitchFamily="34" charset="0"/>
              </a:rPr>
              <a:t>nm</a:t>
            </a:r>
          </a:p>
        </p:txBody>
      </p:sp>
      <p:sp>
        <p:nvSpPr>
          <p:cNvPr id="37" name="Rectangle 43"/>
          <p:cNvSpPr>
            <a:spLocks noChangeArrowheads="1"/>
          </p:cNvSpPr>
          <p:nvPr/>
        </p:nvSpPr>
        <p:spPr bwMode="auto">
          <a:xfrm>
            <a:off x="508709" y="1530444"/>
            <a:ext cx="623569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000" b="1" dirty="0" smtClean="0">
                <a:solidFill>
                  <a:srgbClr val="000000"/>
                </a:solidFill>
                <a:latin typeface="Verdana" pitchFamily="34" charset="0"/>
              </a:rPr>
              <a:t>P</a:t>
            </a:r>
            <a:r>
              <a:rPr lang="hu-HU" altLang="en-US" sz="1000" b="1" dirty="0" smtClean="0">
                <a:solidFill>
                  <a:srgbClr val="000000"/>
                </a:solidFill>
                <a:latin typeface="Verdana" pitchFamily="34" charset="0"/>
              </a:rPr>
              <a:t>latform</a:t>
            </a:r>
            <a:endParaRPr lang="en-US" altLang="en-US" sz="1000" dirty="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38" name="Rectangle 44"/>
          <p:cNvSpPr>
            <a:spLocks noChangeArrowheads="1"/>
          </p:cNvSpPr>
          <p:nvPr/>
        </p:nvSpPr>
        <p:spPr bwMode="auto">
          <a:xfrm>
            <a:off x="531753" y="2252757"/>
            <a:ext cx="40556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000" b="1" dirty="0" smtClean="0">
                <a:solidFill>
                  <a:srgbClr val="000000"/>
                </a:solidFill>
                <a:latin typeface="Verdana" pitchFamily="34" charset="0"/>
              </a:rPr>
              <a:t>Cores</a:t>
            </a:r>
            <a:endParaRPr lang="en-US" altLang="en-US" sz="1000" dirty="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39" name="Rectangle 45"/>
          <p:cNvSpPr>
            <a:spLocks noChangeArrowheads="1"/>
          </p:cNvSpPr>
          <p:nvPr/>
        </p:nvSpPr>
        <p:spPr bwMode="auto">
          <a:xfrm>
            <a:off x="455809" y="5094504"/>
            <a:ext cx="294953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000" b="1" dirty="0" smtClean="0">
                <a:solidFill>
                  <a:srgbClr val="000000"/>
                </a:solidFill>
                <a:latin typeface="Verdana" pitchFamily="34" charset="0"/>
              </a:rPr>
              <a:t>PCH</a:t>
            </a:r>
            <a:endParaRPr lang="en-US" altLang="en-US" sz="1000" dirty="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32" name="TextBox 31"/>
          <p:cNvSpPr txBox="1"/>
          <p:nvPr/>
        </p:nvSpPr>
        <p:spPr>
          <a:xfrm>
            <a:off x="99160" y="510911"/>
            <a:ext cx="3002745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chemeClr val="accent6"/>
                </a:solidFill>
              </a:rPr>
              <a:t>The </a:t>
            </a:r>
            <a:r>
              <a:rPr lang="en-US" b="1" dirty="0" err="1" smtClean="0">
                <a:solidFill>
                  <a:schemeClr val="accent6"/>
                </a:solidFill>
              </a:rPr>
              <a:t>Brickland</a:t>
            </a:r>
            <a:r>
              <a:rPr lang="en-US" b="1" dirty="0" smtClean="0">
                <a:solidFill>
                  <a:schemeClr val="accent6"/>
                </a:solidFill>
              </a:rPr>
              <a:t> </a:t>
            </a:r>
            <a:r>
              <a:rPr lang="hu-HU" b="1" dirty="0" smtClean="0">
                <a:solidFill>
                  <a:schemeClr val="accent6"/>
                </a:solidFill>
              </a:rPr>
              <a:t>(</a:t>
            </a:r>
            <a:r>
              <a:rPr lang="en-US" b="1" dirty="0" smtClean="0">
                <a:solidFill>
                  <a:schemeClr val="accent6"/>
                </a:solidFill>
              </a:rPr>
              <a:t>8</a:t>
            </a:r>
            <a:r>
              <a:rPr lang="hu-HU" b="1" dirty="0" smtClean="0">
                <a:solidFill>
                  <a:schemeClr val="accent6"/>
                </a:solidFill>
              </a:rPr>
              <a:t>S) </a:t>
            </a:r>
            <a:r>
              <a:rPr lang="en-US" b="1" dirty="0" smtClean="0">
                <a:solidFill>
                  <a:schemeClr val="accent6"/>
                </a:solidFill>
              </a:rPr>
              <a:t>platform</a:t>
            </a:r>
            <a:endParaRPr lang="en-US" b="1" dirty="0">
              <a:solidFill>
                <a:schemeClr val="accent6"/>
              </a:solidFill>
            </a:endParaRPr>
          </a:p>
        </p:txBody>
      </p:sp>
      <p:sp>
        <p:nvSpPr>
          <p:cNvPr id="41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pPr eaLnBrk="1" hangingPunct="1"/>
            <a:r>
              <a:rPr lang="en-US" altLang="en-US" sz="1600" dirty="0"/>
              <a:t>3</a:t>
            </a:r>
            <a:r>
              <a:rPr lang="hu-HU" altLang="en-US" sz="1600" dirty="0" smtClean="0"/>
              <a:t>.1 </a:t>
            </a:r>
            <a:r>
              <a:rPr lang="en-US" altLang="en-US" sz="1600" dirty="0" smtClean="0"/>
              <a:t>Overview of the </a:t>
            </a:r>
            <a:r>
              <a:rPr lang="en-US" altLang="en-US" sz="1600" dirty="0" err="1" smtClean="0"/>
              <a:t>Brickland</a:t>
            </a:r>
            <a:r>
              <a:rPr lang="en-US" altLang="en-US" sz="1600" dirty="0" smtClean="0"/>
              <a:t> platform </a:t>
            </a:r>
            <a:r>
              <a:rPr lang="hu-HU" altLang="en-US" sz="1600" dirty="0" smtClean="0"/>
              <a:t>(</a:t>
            </a:r>
            <a:r>
              <a:rPr lang="en-US" altLang="en-US" sz="1600" dirty="0" smtClean="0"/>
              <a:t>2</a:t>
            </a:r>
            <a:r>
              <a:rPr lang="hu-HU" altLang="en-US" sz="1600" dirty="0" smtClean="0"/>
              <a:t>)</a:t>
            </a:r>
            <a:endParaRPr lang="en-US" altLang="en-US" sz="1600" dirty="0" smtClean="0"/>
          </a:p>
        </p:txBody>
      </p:sp>
      <p:sp>
        <p:nvSpPr>
          <p:cNvPr id="42" name="Rectangle 5"/>
          <p:cNvSpPr>
            <a:spLocks noChangeArrowheads="1"/>
          </p:cNvSpPr>
          <p:nvPr/>
        </p:nvSpPr>
        <p:spPr bwMode="auto">
          <a:xfrm>
            <a:off x="6843735" y="2129601"/>
            <a:ext cx="1111250" cy="324000"/>
          </a:xfrm>
          <a:prstGeom prst="rect">
            <a:avLst/>
          </a:prstGeom>
          <a:solidFill>
            <a:srgbClr val="FF5B5B">
              <a:alpha val="52940"/>
            </a:srgbClr>
          </a:solidFill>
          <a:ln w="9525" algn="ctr">
            <a:solidFill>
              <a:srgbClr val="000000"/>
            </a:solidFill>
            <a:miter lim="800000"/>
            <a:headEnd/>
            <a:tailEnd/>
          </a:ln>
          <a:effectLst/>
          <a:extLst/>
        </p:spPr>
        <p:txBody>
          <a:bodyPr lIns="0" tIns="0" rIns="0" bIns="0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000" b="1" dirty="0" smtClean="0">
                <a:latin typeface="Verdana" pitchFamily="34" charset="0"/>
              </a:rPr>
              <a:t>Xeon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000" b="1" dirty="0" smtClean="0">
                <a:latin typeface="Verdana" pitchFamily="34" charset="0"/>
              </a:rPr>
              <a:t>  </a:t>
            </a:r>
            <a:r>
              <a:rPr lang="en-US" altLang="en-US" sz="1000" b="1" dirty="0" err="1" smtClean="0">
                <a:latin typeface="Verdana" pitchFamily="34" charset="0"/>
              </a:rPr>
              <a:t>E7</a:t>
            </a:r>
            <a:r>
              <a:rPr lang="en-US" altLang="en-US" sz="1000" b="1" dirty="0" smtClean="0">
                <a:latin typeface="Verdana" pitchFamily="34" charset="0"/>
              </a:rPr>
              <a:t>-8800 v</a:t>
            </a:r>
            <a:r>
              <a:rPr lang="hu-HU" altLang="en-US" sz="1000" b="1" dirty="0" smtClean="0">
                <a:latin typeface="Verdana" pitchFamily="34" charset="0"/>
              </a:rPr>
              <a:t>4</a:t>
            </a:r>
            <a:endParaRPr lang="hu-HU" altLang="en-US" sz="1000" b="1" dirty="0">
              <a:latin typeface="Verdana" pitchFamily="34" charset="0"/>
            </a:endParaRPr>
          </a:p>
        </p:txBody>
      </p:sp>
      <p:sp>
        <p:nvSpPr>
          <p:cNvPr id="45" name="Rectangle 9"/>
          <p:cNvSpPr>
            <a:spLocks noChangeArrowheads="1"/>
          </p:cNvSpPr>
          <p:nvPr/>
        </p:nvSpPr>
        <p:spPr bwMode="auto">
          <a:xfrm>
            <a:off x="7136755" y="1858076"/>
            <a:ext cx="466473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hu-HU" altLang="en-US" sz="1000" dirty="0" smtClean="0">
                <a:solidFill>
                  <a:srgbClr val="000000"/>
                </a:solidFill>
                <a:latin typeface="Verdana" pitchFamily="34" charset="0"/>
              </a:rPr>
              <a:t>6/20</a:t>
            </a:r>
            <a:r>
              <a:rPr lang="en-US" altLang="en-US" sz="1000" dirty="0" smtClean="0">
                <a:solidFill>
                  <a:srgbClr val="000000"/>
                </a:solidFill>
                <a:latin typeface="Verdana" pitchFamily="34" charset="0"/>
              </a:rPr>
              <a:t>1</a:t>
            </a:r>
            <a:r>
              <a:rPr lang="hu-HU" altLang="en-US" sz="1000" dirty="0" smtClean="0">
                <a:solidFill>
                  <a:srgbClr val="000000"/>
                </a:solidFill>
                <a:latin typeface="Verdana" pitchFamily="34" charset="0"/>
              </a:rPr>
              <a:t>6</a:t>
            </a:r>
            <a:endParaRPr lang="en-US" altLang="en-US" sz="1000" dirty="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46" name="Rectangle 16"/>
          <p:cNvSpPr>
            <a:spLocks noChangeArrowheads="1"/>
          </p:cNvSpPr>
          <p:nvPr/>
        </p:nvSpPr>
        <p:spPr bwMode="auto">
          <a:xfrm>
            <a:off x="6739865" y="2505838"/>
            <a:ext cx="1271181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hu-HU" altLang="en-US" sz="1000" i="1" dirty="0" smtClean="0">
                <a:solidFill>
                  <a:srgbClr val="000000"/>
                </a:solidFill>
                <a:latin typeface="Verdana" pitchFamily="34" charset="0"/>
              </a:rPr>
              <a:t>(Broad</a:t>
            </a:r>
            <a:r>
              <a:rPr lang="en-US" altLang="en-US" sz="1000" i="1" dirty="0" smtClean="0">
                <a:solidFill>
                  <a:srgbClr val="000000"/>
                </a:solidFill>
                <a:latin typeface="Verdana" pitchFamily="34" charset="0"/>
              </a:rPr>
              <a:t>well-EX</a:t>
            </a:r>
            <a:r>
              <a:rPr lang="en-US" altLang="en-US" sz="1000" i="1" dirty="0">
                <a:solidFill>
                  <a:srgbClr val="000000"/>
                </a:solidFill>
                <a:latin typeface="Verdana" pitchFamily="34" charset="0"/>
              </a:rPr>
              <a:t>) </a:t>
            </a:r>
            <a:r>
              <a:rPr lang="en-US" altLang="en-US" sz="1000" i="1" dirty="0" err="1" smtClean="0">
                <a:solidFill>
                  <a:srgbClr val="000000"/>
                </a:solidFill>
                <a:latin typeface="Verdana" pitchFamily="34" charset="0"/>
              </a:rPr>
              <a:t>24C</a:t>
            </a:r>
            <a:endParaRPr lang="en-US" altLang="en-US" sz="1000" i="1" dirty="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50" name="Text Box 22"/>
          <p:cNvSpPr txBox="1">
            <a:spLocks noChangeArrowheads="1"/>
          </p:cNvSpPr>
          <p:nvPr/>
        </p:nvSpPr>
        <p:spPr bwMode="auto">
          <a:xfrm>
            <a:off x="6268852" y="2819113"/>
            <a:ext cx="2143537" cy="195438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lnSpc>
                <a:spcPct val="110000"/>
              </a:lnSpc>
              <a:spcBef>
                <a:spcPct val="0"/>
              </a:spcBef>
              <a:buFontTx/>
              <a:buNone/>
            </a:pPr>
            <a:r>
              <a:rPr lang="en-US" altLang="en-US" sz="1000" dirty="0" smtClean="0">
                <a:latin typeface="Verdana" pitchFamily="34" charset="0"/>
              </a:rPr>
              <a:t>14 nm/7200 </a:t>
            </a:r>
            <a:r>
              <a:rPr lang="en-US" altLang="en-US" sz="1000" dirty="0" err="1" smtClean="0">
                <a:latin typeface="Verdana" pitchFamily="34" charset="0"/>
              </a:rPr>
              <a:t>mtrs</a:t>
            </a:r>
            <a:r>
              <a:rPr lang="en-US" altLang="en-US" sz="1000" dirty="0" smtClean="0">
                <a:latin typeface="Verdana" pitchFamily="34" charset="0"/>
              </a:rPr>
              <a:t>/456 </a:t>
            </a:r>
            <a:r>
              <a:rPr lang="en-US" altLang="en-US" sz="1000" dirty="0">
                <a:latin typeface="Verdana" pitchFamily="34" charset="0"/>
              </a:rPr>
              <a:t>mm</a:t>
            </a:r>
            <a:r>
              <a:rPr lang="en-US" altLang="en-US" sz="1000" baseline="30000" dirty="0">
                <a:latin typeface="Verdana" pitchFamily="34" charset="0"/>
              </a:rPr>
              <a:t>2</a:t>
            </a:r>
          </a:p>
          <a:p>
            <a:pPr algn="ctr" eaLnBrk="1" hangingPunct="1">
              <a:lnSpc>
                <a:spcPct val="110000"/>
              </a:lnSpc>
              <a:spcBef>
                <a:spcPct val="0"/>
              </a:spcBef>
              <a:buFontTx/>
              <a:buNone/>
            </a:pPr>
            <a:r>
              <a:rPr lang="en-US" altLang="en-US" sz="1000" dirty="0">
                <a:latin typeface="Times New Roman" pitchFamily="18" charset="0"/>
              </a:rPr>
              <a:t>¼</a:t>
            </a:r>
            <a:r>
              <a:rPr lang="en-US" altLang="en-US" sz="1000" dirty="0">
                <a:latin typeface="Verdana" pitchFamily="34" charset="0"/>
              </a:rPr>
              <a:t> MB L2/C</a:t>
            </a:r>
          </a:p>
          <a:p>
            <a:pPr algn="ctr" eaLnBrk="1" hangingPunct="1">
              <a:lnSpc>
                <a:spcPct val="110000"/>
              </a:lnSpc>
              <a:spcBef>
                <a:spcPct val="0"/>
              </a:spcBef>
              <a:buFontTx/>
              <a:buNone/>
            </a:pPr>
            <a:r>
              <a:rPr lang="hu-HU" altLang="en-US" sz="1000" dirty="0" smtClean="0">
                <a:latin typeface="Verdana" pitchFamily="34" charset="0"/>
              </a:rPr>
              <a:t>40</a:t>
            </a:r>
            <a:r>
              <a:rPr lang="en-US" altLang="en-US" sz="1000" dirty="0" smtClean="0">
                <a:latin typeface="Verdana" pitchFamily="34" charset="0"/>
              </a:rPr>
              <a:t> </a:t>
            </a:r>
            <a:r>
              <a:rPr lang="en-US" altLang="en-US" sz="1000" dirty="0">
                <a:latin typeface="Verdana" pitchFamily="34" charset="0"/>
              </a:rPr>
              <a:t>MB L3</a:t>
            </a:r>
          </a:p>
          <a:p>
            <a:pPr algn="ctr" eaLnBrk="1" hangingPunct="1">
              <a:lnSpc>
                <a:spcPct val="110000"/>
              </a:lnSpc>
              <a:spcBef>
                <a:spcPct val="0"/>
              </a:spcBef>
              <a:buFontTx/>
              <a:buNone/>
            </a:pPr>
            <a:r>
              <a:rPr lang="en-US" altLang="en-US" sz="1000" dirty="0">
                <a:latin typeface="Verdana" pitchFamily="34" charset="0"/>
              </a:rPr>
              <a:t>3</a:t>
            </a:r>
            <a:r>
              <a:rPr lang="en-US" altLang="en-US" sz="1000" dirty="0" smtClean="0">
                <a:latin typeface="Verdana" pitchFamily="34" charset="0"/>
              </a:rPr>
              <a:t> QPI 1.1 </a:t>
            </a:r>
            <a:r>
              <a:rPr lang="en-US" altLang="en-US" sz="1000" dirty="0">
                <a:latin typeface="Verdana" pitchFamily="34" charset="0"/>
              </a:rPr>
              <a:t>links </a:t>
            </a:r>
            <a:r>
              <a:rPr lang="en-US" altLang="en-US" sz="1000" dirty="0" smtClean="0">
                <a:latin typeface="Verdana" pitchFamily="34" charset="0"/>
              </a:rPr>
              <a:t>9.6 GT/s</a:t>
            </a:r>
            <a:endParaRPr lang="en-US" altLang="en-US" sz="1000" dirty="0">
              <a:latin typeface="Verdana" pitchFamily="34" charset="0"/>
            </a:endParaRPr>
          </a:p>
          <a:p>
            <a:pPr algn="ctr" eaLnBrk="1" hangingPunct="1">
              <a:lnSpc>
                <a:spcPct val="110000"/>
              </a:lnSpc>
              <a:spcBef>
                <a:spcPct val="0"/>
              </a:spcBef>
              <a:buFontTx/>
              <a:buNone/>
            </a:pPr>
            <a:r>
              <a:rPr lang="en-US" altLang="en-US" sz="1000" dirty="0">
                <a:latin typeface="Verdana" pitchFamily="34" charset="0"/>
              </a:rPr>
              <a:t>4 </a:t>
            </a:r>
            <a:r>
              <a:rPr lang="en-US" altLang="en-US" sz="1000" dirty="0" smtClean="0">
                <a:latin typeface="Verdana" pitchFamily="34" charset="0"/>
              </a:rPr>
              <a:t>SMI2 links to 4 SMBs</a:t>
            </a:r>
            <a:endParaRPr lang="en-US" altLang="en-US" sz="1000" dirty="0">
              <a:latin typeface="Verdana" pitchFamily="34" charset="0"/>
            </a:endParaRPr>
          </a:p>
          <a:p>
            <a:pPr algn="ctr" eaLnBrk="1" hangingPunct="1">
              <a:lnSpc>
                <a:spcPct val="110000"/>
              </a:lnSpc>
              <a:spcBef>
                <a:spcPct val="0"/>
              </a:spcBef>
              <a:buFontTx/>
              <a:buNone/>
            </a:pPr>
            <a:r>
              <a:rPr lang="en-US" altLang="en-US" sz="1000" dirty="0">
                <a:latin typeface="Verdana" pitchFamily="34" charset="0"/>
              </a:rPr>
              <a:t>2 mem. </a:t>
            </a:r>
            <a:r>
              <a:rPr lang="en-US" altLang="en-US" sz="1000" dirty="0" smtClean="0">
                <a:latin typeface="Verdana" pitchFamily="34" charset="0"/>
              </a:rPr>
              <a:t>channels/SMB</a:t>
            </a:r>
            <a:endParaRPr lang="en-US" altLang="en-US" sz="1000" dirty="0">
              <a:latin typeface="Verdana" pitchFamily="34" charset="0"/>
            </a:endParaRPr>
          </a:p>
          <a:p>
            <a:pPr algn="ctr" eaLnBrk="1" hangingPunct="1">
              <a:lnSpc>
                <a:spcPct val="110000"/>
              </a:lnSpc>
              <a:spcBef>
                <a:spcPct val="0"/>
              </a:spcBef>
              <a:buFontTx/>
              <a:buNone/>
            </a:pPr>
            <a:r>
              <a:rPr lang="en-US" altLang="en-US" sz="1000" dirty="0" smtClean="0">
                <a:latin typeface="Verdana" pitchFamily="34" charset="0"/>
              </a:rPr>
              <a:t>up to 3 </a:t>
            </a:r>
            <a:r>
              <a:rPr lang="en-US" altLang="en-US" sz="1000" dirty="0">
                <a:latin typeface="Verdana" pitchFamily="34" charset="0"/>
              </a:rPr>
              <a:t>DIMMs/mem. channel</a:t>
            </a:r>
          </a:p>
          <a:p>
            <a:pPr algn="ctr" eaLnBrk="1" hangingPunct="1">
              <a:lnSpc>
                <a:spcPct val="110000"/>
              </a:lnSpc>
              <a:spcBef>
                <a:spcPct val="0"/>
              </a:spcBef>
              <a:buFontTx/>
              <a:buNone/>
            </a:pPr>
            <a:r>
              <a:rPr lang="en-US" altLang="en-US" sz="1000" dirty="0" smtClean="0">
                <a:latin typeface="Verdana" pitchFamily="34" charset="0"/>
              </a:rPr>
              <a:t>up to DDR4-1866 </a:t>
            </a:r>
            <a:r>
              <a:rPr lang="en-US" altLang="en-US" sz="1000" dirty="0">
                <a:latin typeface="Verdana" pitchFamily="34" charset="0"/>
              </a:rPr>
              <a:t>MT/s</a:t>
            </a:r>
          </a:p>
          <a:p>
            <a:pPr algn="ctr" eaLnBrk="1" hangingPunct="1">
              <a:lnSpc>
                <a:spcPct val="110000"/>
              </a:lnSpc>
              <a:spcBef>
                <a:spcPct val="0"/>
              </a:spcBef>
              <a:buFontTx/>
              <a:buNone/>
            </a:pPr>
            <a:r>
              <a:rPr lang="en-US" altLang="en-US" sz="1000" dirty="0" smtClean="0">
                <a:latin typeface="Verdana" pitchFamily="34" charset="0"/>
              </a:rPr>
              <a:t>6 </a:t>
            </a:r>
            <a:r>
              <a:rPr lang="en-US" altLang="en-US" sz="1000" dirty="0">
                <a:latin typeface="Verdana" pitchFamily="34" charset="0"/>
              </a:rPr>
              <a:t>TB </a:t>
            </a:r>
            <a:r>
              <a:rPr lang="en-US" altLang="en-US" sz="1000" dirty="0" smtClean="0">
                <a:latin typeface="Verdana" pitchFamily="34" charset="0"/>
              </a:rPr>
              <a:t>(96x64 </a:t>
            </a:r>
            <a:r>
              <a:rPr lang="en-US" altLang="en-US" sz="1000" dirty="0">
                <a:latin typeface="Verdana" pitchFamily="34" charset="0"/>
              </a:rPr>
              <a:t>GB</a:t>
            </a:r>
            <a:r>
              <a:rPr lang="en-US" altLang="en-US" sz="1000" dirty="0" smtClean="0">
                <a:latin typeface="Verdana" pitchFamily="34" charset="0"/>
              </a:rPr>
              <a:t>)</a:t>
            </a:r>
          </a:p>
          <a:p>
            <a:pPr algn="ctr" eaLnBrk="1" hangingPunct="1">
              <a:lnSpc>
                <a:spcPct val="110000"/>
              </a:lnSpc>
              <a:spcBef>
                <a:spcPct val="0"/>
              </a:spcBef>
              <a:buFontTx/>
              <a:buNone/>
            </a:pPr>
            <a:r>
              <a:rPr lang="en-US" altLang="en-US" sz="1000" dirty="0" smtClean="0">
                <a:latin typeface="Verdana" pitchFamily="34" charset="0"/>
              </a:rPr>
              <a:t>32 </a:t>
            </a:r>
            <a:r>
              <a:rPr lang="en-US" altLang="en-US" sz="1000" dirty="0" err="1" smtClean="0">
                <a:latin typeface="Verdana" pitchFamily="34" charset="0"/>
              </a:rPr>
              <a:t>PCIe</a:t>
            </a:r>
            <a:r>
              <a:rPr lang="en-US" altLang="en-US" sz="1000" dirty="0" smtClean="0">
                <a:latin typeface="Verdana" pitchFamily="34" charset="0"/>
              </a:rPr>
              <a:t> 3.0</a:t>
            </a:r>
            <a:endParaRPr lang="en-US" altLang="en-US" sz="1000" dirty="0">
              <a:latin typeface="Verdana" pitchFamily="34" charset="0"/>
            </a:endParaRPr>
          </a:p>
          <a:p>
            <a:pPr algn="ctr" eaLnBrk="1" hangingPunct="1">
              <a:lnSpc>
                <a:spcPct val="110000"/>
              </a:lnSpc>
              <a:spcBef>
                <a:spcPct val="0"/>
              </a:spcBef>
              <a:buFontTx/>
              <a:buNone/>
            </a:pPr>
            <a:r>
              <a:rPr lang="en-US" altLang="en-US" sz="1000" dirty="0" smtClean="0">
                <a:latin typeface="Verdana" pitchFamily="34" charset="0"/>
              </a:rPr>
              <a:t>LGA 2011-1</a:t>
            </a:r>
            <a:endParaRPr lang="en-US" altLang="en-US" sz="1000" dirty="0">
              <a:latin typeface="Verdana" pitchFamily="34" charset="0"/>
            </a:endParaRPr>
          </a:p>
        </p:txBody>
      </p:sp>
      <p:grpSp>
        <p:nvGrpSpPr>
          <p:cNvPr id="51" name="Group 33"/>
          <p:cNvGrpSpPr>
            <a:grpSpLocks/>
          </p:cNvGrpSpPr>
          <p:nvPr/>
        </p:nvGrpSpPr>
        <p:grpSpPr bwMode="auto">
          <a:xfrm>
            <a:off x="7334273" y="2013651"/>
            <a:ext cx="58737" cy="36512"/>
            <a:chOff x="3109" y="934"/>
            <a:chExt cx="37" cy="23"/>
          </a:xfrm>
        </p:grpSpPr>
        <p:sp>
          <p:nvSpPr>
            <p:cNvPr id="52" name="Line 34"/>
            <p:cNvSpPr>
              <a:spLocks noChangeShapeType="1"/>
            </p:cNvSpPr>
            <p:nvPr/>
          </p:nvSpPr>
          <p:spPr bwMode="auto">
            <a:xfrm flipH="1">
              <a:off x="3109" y="934"/>
              <a:ext cx="17" cy="2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" name="Line 35"/>
            <p:cNvSpPr>
              <a:spLocks noChangeShapeType="1"/>
            </p:cNvSpPr>
            <p:nvPr/>
          </p:nvSpPr>
          <p:spPr bwMode="auto">
            <a:xfrm>
              <a:off x="3128" y="934"/>
              <a:ext cx="18" cy="2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" name="Group 1"/>
          <p:cNvGrpSpPr/>
          <p:nvPr/>
        </p:nvGrpSpPr>
        <p:grpSpPr>
          <a:xfrm>
            <a:off x="5114409" y="5154388"/>
            <a:ext cx="2207270" cy="783177"/>
            <a:chOff x="5668204" y="5399088"/>
            <a:chExt cx="2207270" cy="783177"/>
          </a:xfrm>
        </p:grpSpPr>
        <p:sp>
          <p:nvSpPr>
            <p:cNvPr id="43" name="Rectangle 59"/>
            <p:cNvSpPr>
              <a:spLocks noChangeArrowheads="1"/>
            </p:cNvSpPr>
            <p:nvPr/>
          </p:nvSpPr>
          <p:spPr bwMode="auto">
            <a:xfrm>
              <a:off x="5668204" y="5456238"/>
              <a:ext cx="596900" cy="165100"/>
            </a:xfrm>
            <a:prstGeom prst="rect">
              <a:avLst/>
            </a:prstGeom>
            <a:solidFill>
              <a:srgbClr val="CC99FF">
                <a:alpha val="43137"/>
              </a:srgbClr>
            </a:solidFill>
            <a:ln w="19050" algn="ctr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400">
                <a:latin typeface="Verdana" pitchFamily="34" charset="0"/>
              </a:endParaRPr>
            </a:p>
          </p:txBody>
        </p:sp>
        <p:sp>
          <p:nvSpPr>
            <p:cNvPr id="44" name="Text Box 60"/>
            <p:cNvSpPr txBox="1">
              <a:spLocks noChangeArrowheads="1"/>
            </p:cNvSpPr>
            <p:nvPr/>
          </p:nvSpPr>
          <p:spPr bwMode="auto">
            <a:xfrm>
              <a:off x="6371536" y="5399088"/>
              <a:ext cx="1503938" cy="24622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algn="ctr">
                  <a:solidFill>
                    <a:srgbClr val="FF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 dirty="0" smtClean="0">
                  <a:latin typeface="Verdana" pitchFamily="34" charset="0"/>
                </a:rPr>
                <a:t>Ivy Bridge-EX </a:t>
              </a:r>
              <a:r>
                <a:rPr lang="en-US" altLang="en-US" sz="1000" dirty="0">
                  <a:latin typeface="Verdana" pitchFamily="34" charset="0"/>
                </a:rPr>
                <a:t>based</a:t>
              </a:r>
            </a:p>
          </p:txBody>
        </p:sp>
        <p:sp>
          <p:nvSpPr>
            <p:cNvPr id="47" name="Rectangle 63"/>
            <p:cNvSpPr>
              <a:spLocks noChangeArrowheads="1"/>
            </p:cNvSpPr>
            <p:nvPr/>
          </p:nvSpPr>
          <p:spPr bwMode="auto">
            <a:xfrm>
              <a:off x="5682491" y="5711825"/>
              <a:ext cx="596900" cy="165100"/>
            </a:xfrm>
            <a:prstGeom prst="rect">
              <a:avLst/>
            </a:prstGeom>
            <a:solidFill>
              <a:srgbClr val="FF6600">
                <a:alpha val="52940"/>
              </a:srgbClr>
            </a:solidFill>
            <a:ln w="19050" algn="ctr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400">
                <a:latin typeface="Verdana" pitchFamily="34" charset="0"/>
              </a:endParaRPr>
            </a:p>
          </p:txBody>
        </p:sp>
        <p:sp>
          <p:nvSpPr>
            <p:cNvPr id="48" name="Text Box 64"/>
            <p:cNvSpPr txBox="1">
              <a:spLocks noChangeArrowheads="1"/>
            </p:cNvSpPr>
            <p:nvPr/>
          </p:nvSpPr>
          <p:spPr bwMode="auto">
            <a:xfrm>
              <a:off x="6383128" y="5667733"/>
              <a:ext cx="1330813" cy="24622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algn="ctr">
                  <a:solidFill>
                    <a:srgbClr val="FF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 dirty="0" err="1" smtClean="0">
                  <a:latin typeface="Verdana" pitchFamily="34" charset="0"/>
                </a:rPr>
                <a:t>Haswell</a:t>
              </a:r>
              <a:r>
                <a:rPr lang="en-US" altLang="en-US" sz="1000" dirty="0" smtClean="0">
                  <a:latin typeface="Verdana" pitchFamily="34" charset="0"/>
                </a:rPr>
                <a:t>-EX </a:t>
              </a:r>
              <a:r>
                <a:rPr lang="en-US" altLang="en-US" sz="1000" dirty="0">
                  <a:latin typeface="Verdana" pitchFamily="34" charset="0"/>
                </a:rPr>
                <a:t>based</a:t>
              </a:r>
            </a:p>
          </p:txBody>
        </p:sp>
        <p:sp>
          <p:nvSpPr>
            <p:cNvPr id="54" name="Rectangle 63"/>
            <p:cNvSpPr>
              <a:spLocks noChangeArrowheads="1"/>
            </p:cNvSpPr>
            <p:nvPr/>
          </p:nvSpPr>
          <p:spPr bwMode="auto">
            <a:xfrm>
              <a:off x="5693222" y="5993015"/>
              <a:ext cx="596900" cy="165100"/>
            </a:xfrm>
            <a:prstGeom prst="rect">
              <a:avLst/>
            </a:prstGeom>
            <a:solidFill>
              <a:srgbClr val="FF5B5B">
                <a:alpha val="52940"/>
              </a:srgbClr>
            </a:solidFill>
            <a:ln w="19050" algn="ctr">
              <a:solidFill>
                <a:schemeClr val="tx1"/>
              </a:solidFill>
              <a:miter lim="800000"/>
              <a:headEnd/>
              <a:tailEnd/>
            </a:ln>
            <a:effectLst/>
            <a:extLst/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400">
                <a:latin typeface="Verdana" pitchFamily="34" charset="0"/>
              </a:endParaRPr>
            </a:p>
          </p:txBody>
        </p:sp>
        <p:sp>
          <p:nvSpPr>
            <p:cNvPr id="55" name="Text Box 64"/>
            <p:cNvSpPr txBox="1">
              <a:spLocks noChangeArrowheads="1"/>
            </p:cNvSpPr>
            <p:nvPr/>
          </p:nvSpPr>
          <p:spPr bwMode="auto">
            <a:xfrm>
              <a:off x="6376445" y="5936044"/>
              <a:ext cx="1468671" cy="24622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algn="ctr">
                  <a:solidFill>
                    <a:srgbClr val="FF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hu-HU" altLang="en-US" sz="1000" dirty="0" smtClean="0">
                  <a:latin typeface="Verdana" pitchFamily="34" charset="0"/>
                </a:rPr>
                <a:t>Broad</a:t>
              </a:r>
              <a:r>
                <a:rPr lang="en-US" altLang="en-US" sz="1000" dirty="0" smtClean="0">
                  <a:latin typeface="Verdana" pitchFamily="34" charset="0"/>
                </a:rPr>
                <a:t>well-EX </a:t>
              </a:r>
              <a:r>
                <a:rPr lang="en-US" altLang="en-US" sz="1000" dirty="0">
                  <a:latin typeface="Verdana" pitchFamily="34" charset="0"/>
                </a:rPr>
                <a:t>based</a:t>
              </a:r>
            </a:p>
          </p:txBody>
        </p:sp>
      </p:grpSp>
      <p:sp>
        <p:nvSpPr>
          <p:cNvPr id="56" name="Text Box 36"/>
          <p:cNvSpPr txBox="1">
            <a:spLocks noChangeArrowheads="1"/>
          </p:cNvSpPr>
          <p:nvPr/>
        </p:nvSpPr>
        <p:spPr bwMode="auto">
          <a:xfrm>
            <a:off x="6687067" y="6180658"/>
            <a:ext cx="1468671" cy="4001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hu-HU" altLang="en-US" sz="1000" dirty="0" smtClean="0">
                <a:latin typeface="Verdana" pitchFamily="34" charset="0"/>
              </a:rPr>
              <a:t>Broad</a:t>
            </a:r>
            <a:r>
              <a:rPr lang="en-US" altLang="en-US" sz="1000" dirty="0" smtClean="0">
                <a:latin typeface="Verdana" pitchFamily="34" charset="0"/>
              </a:rPr>
              <a:t>well-EX based</a:t>
            </a:r>
            <a:endParaRPr lang="en-US" altLang="en-US" sz="1000" dirty="0">
              <a:latin typeface="Verdana" pitchFamily="34" charset="0"/>
            </a:endParaRP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000" dirty="0" smtClean="0">
                <a:latin typeface="Verdana" pitchFamily="34" charset="0"/>
              </a:rPr>
              <a:t>14 </a:t>
            </a:r>
            <a:r>
              <a:rPr lang="en-US" altLang="en-US" sz="1000" dirty="0">
                <a:latin typeface="Verdana" pitchFamily="34" charset="0"/>
              </a:rPr>
              <a:t>nm</a:t>
            </a:r>
          </a:p>
        </p:txBody>
      </p:sp>
      <p:sp>
        <p:nvSpPr>
          <p:cNvPr id="33" name="Rounded Rectangle 32"/>
          <p:cNvSpPr/>
          <p:nvPr/>
        </p:nvSpPr>
        <p:spPr bwMode="auto">
          <a:xfrm>
            <a:off x="1545465" y="1176433"/>
            <a:ext cx="6964400" cy="5533462"/>
          </a:xfrm>
          <a:prstGeom prst="roundRect">
            <a:avLst/>
          </a:prstGeom>
          <a:noFill/>
          <a:ln w="28575" cap="flat" cmpd="sng" algn="ctr">
            <a:solidFill>
              <a:srgbClr val="FF000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3300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17477742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sz="1600" dirty="0"/>
              <a:t>3</a:t>
            </a:r>
            <a:r>
              <a:rPr lang="hu-HU" altLang="en-US" sz="1600" dirty="0"/>
              <a:t>.1 </a:t>
            </a:r>
            <a:r>
              <a:rPr lang="en-US" altLang="en-US" sz="1600" dirty="0"/>
              <a:t>Overview of the </a:t>
            </a:r>
            <a:r>
              <a:rPr lang="en-US" altLang="en-US" sz="1600" dirty="0" err="1"/>
              <a:t>Brickland</a:t>
            </a:r>
            <a:r>
              <a:rPr lang="en-US" altLang="en-US" sz="1600" dirty="0"/>
              <a:t> platform </a:t>
            </a:r>
            <a:r>
              <a:rPr lang="hu-HU" altLang="en-US" sz="1600" dirty="0" smtClean="0"/>
              <a:t>(</a:t>
            </a:r>
            <a:r>
              <a:rPr lang="en-US" altLang="en-US" sz="1600" dirty="0" smtClean="0"/>
              <a:t>3</a:t>
            </a:r>
            <a:r>
              <a:rPr lang="hu-HU" altLang="en-US" sz="1600" dirty="0" smtClean="0"/>
              <a:t>)</a:t>
            </a:r>
            <a:endParaRPr lang="en-US" sz="1600" dirty="0"/>
          </a:p>
        </p:txBody>
      </p:sp>
      <p:sp>
        <p:nvSpPr>
          <p:cNvPr id="169" name="Rectangle 180"/>
          <p:cNvSpPr>
            <a:spLocks noChangeArrowheads="1"/>
          </p:cNvSpPr>
          <p:nvPr/>
        </p:nvSpPr>
        <p:spPr bwMode="auto">
          <a:xfrm>
            <a:off x="2415346" y="1264931"/>
            <a:ext cx="1398587" cy="43165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FontTx/>
              <a:buNone/>
            </a:pPr>
            <a:r>
              <a:rPr lang="en-US" altLang="en-US" sz="1100" i="1" dirty="0" smtClean="0">
                <a:solidFill>
                  <a:srgbClr val="000000"/>
                </a:solidFill>
                <a:latin typeface="Verdana" pitchFamily="34" charset="0"/>
              </a:rPr>
              <a:t>Xeon </a:t>
            </a:r>
            <a:r>
              <a:rPr lang="en-US" altLang="en-US" sz="1100" i="1" dirty="0" err="1" smtClean="0">
                <a:solidFill>
                  <a:srgbClr val="000000"/>
                </a:solidFill>
                <a:latin typeface="Verdana" pitchFamily="34" charset="0"/>
              </a:rPr>
              <a:t>E7</a:t>
            </a:r>
            <a:r>
              <a:rPr lang="en-US" altLang="en-US" sz="1100" i="1" dirty="0" smtClean="0">
                <a:solidFill>
                  <a:srgbClr val="000000"/>
                </a:solidFill>
                <a:latin typeface="Verdana" pitchFamily="34" charset="0"/>
              </a:rPr>
              <a:t>-8800 v2</a:t>
            </a:r>
            <a:endParaRPr lang="en-US" altLang="en-US" sz="1100" i="1" dirty="0">
              <a:solidFill>
                <a:srgbClr val="000000"/>
              </a:solidFill>
              <a:latin typeface="Verdana" pitchFamily="34" charset="0"/>
            </a:endParaRP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FontTx/>
              <a:buNone/>
            </a:pPr>
            <a:r>
              <a:rPr lang="hu-HU" altLang="en-US" sz="1100" i="1" dirty="0" smtClean="0">
                <a:solidFill>
                  <a:srgbClr val="000000"/>
                </a:solidFill>
                <a:latin typeface="Verdana" pitchFamily="34" charset="0"/>
              </a:rPr>
              <a:t>(</a:t>
            </a:r>
            <a:r>
              <a:rPr lang="en-US" altLang="en-US" sz="1100" i="1" dirty="0" smtClean="0">
                <a:solidFill>
                  <a:srgbClr val="000000"/>
                </a:solidFill>
                <a:latin typeface="Verdana" pitchFamily="34" charset="0"/>
              </a:rPr>
              <a:t>Ivy Bridge-EX</a:t>
            </a:r>
            <a:r>
              <a:rPr lang="hu-HU" altLang="en-US" sz="1100" i="1" dirty="0">
                <a:solidFill>
                  <a:srgbClr val="000000"/>
                </a:solidFill>
                <a:latin typeface="Verdana" pitchFamily="34" charset="0"/>
              </a:rPr>
              <a:t>)</a:t>
            </a:r>
            <a:endParaRPr lang="en-US" altLang="en-US" sz="1100" i="1" dirty="0">
              <a:solidFill>
                <a:srgbClr val="000000"/>
              </a:solidFill>
              <a:latin typeface="Verdana" pitchFamily="34" charset="0"/>
            </a:endParaRP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FontTx/>
              <a:buNone/>
            </a:pPr>
            <a:r>
              <a:rPr lang="en-US" altLang="en-US" sz="1100" i="1" dirty="0" smtClean="0">
                <a:solidFill>
                  <a:srgbClr val="000000"/>
                </a:solidFill>
                <a:latin typeface="Verdana" pitchFamily="34" charset="0"/>
              </a:rPr>
              <a:t>(</a:t>
            </a:r>
            <a:r>
              <a:rPr lang="en-US" altLang="en-US" sz="1100" i="1" dirty="0" err="1" smtClean="0">
                <a:solidFill>
                  <a:srgbClr val="000000"/>
                </a:solidFill>
                <a:latin typeface="Verdana" pitchFamily="34" charset="0"/>
              </a:rPr>
              <a:t>Ivytown</a:t>
            </a:r>
            <a:r>
              <a:rPr lang="en-US" altLang="en-US" sz="1100" i="1" dirty="0" smtClean="0">
                <a:solidFill>
                  <a:srgbClr val="000000"/>
                </a:solidFill>
                <a:latin typeface="Verdana" pitchFamily="34" charset="0"/>
              </a:rPr>
              <a:t>) 15C</a:t>
            </a:r>
            <a:endParaRPr lang="en-US" altLang="en-US" sz="1100" i="1" dirty="0">
              <a:solidFill>
                <a:srgbClr val="000000"/>
              </a:solidFill>
              <a:latin typeface="Verdana" pitchFamily="34" charset="0"/>
            </a:endParaRPr>
          </a:p>
        </p:txBody>
      </p:sp>
      <p:grpSp>
        <p:nvGrpSpPr>
          <p:cNvPr id="227" name="Group 226"/>
          <p:cNvGrpSpPr/>
          <p:nvPr/>
        </p:nvGrpSpPr>
        <p:grpSpPr>
          <a:xfrm>
            <a:off x="243141" y="1759204"/>
            <a:ext cx="8541442" cy="3643313"/>
            <a:chOff x="243141" y="1759204"/>
            <a:chExt cx="8541442" cy="3643313"/>
          </a:xfrm>
        </p:grpSpPr>
        <p:sp>
          <p:nvSpPr>
            <p:cNvPr id="3" name="Téglalap 53"/>
            <p:cNvSpPr>
              <a:spLocks noChangeArrowheads="1"/>
            </p:cNvSpPr>
            <p:nvPr/>
          </p:nvSpPr>
          <p:spPr bwMode="auto">
            <a:xfrm>
              <a:off x="2755900" y="4826254"/>
              <a:ext cx="1439863" cy="576263"/>
            </a:xfrm>
            <a:prstGeom prst="rect">
              <a:avLst/>
            </a:prstGeom>
            <a:solidFill>
              <a:srgbClr val="3366FF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100" dirty="0">
                  <a:solidFill>
                    <a:schemeClr val="bg1"/>
                  </a:solidFill>
                  <a:latin typeface="Verdana" pitchFamily="34" charset="0"/>
                </a:rPr>
                <a:t> </a:t>
              </a:r>
              <a:r>
                <a:rPr lang="en-US" altLang="en-US" sz="1100" dirty="0" smtClean="0">
                  <a:solidFill>
                    <a:schemeClr val="bg1"/>
                  </a:solidFill>
                  <a:latin typeface="Verdana" pitchFamily="34" charset="0"/>
                </a:rPr>
                <a:t>C602J PCH</a:t>
              </a:r>
            </a:p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100" dirty="0" smtClean="0">
                  <a:solidFill>
                    <a:schemeClr val="bg1"/>
                  </a:solidFill>
                  <a:latin typeface="Verdana" pitchFamily="34" charset="0"/>
                </a:rPr>
                <a:t>(</a:t>
              </a:r>
              <a:r>
                <a:rPr lang="en-US" altLang="en-US" sz="1100" dirty="0" err="1" smtClean="0">
                  <a:solidFill>
                    <a:schemeClr val="bg1"/>
                  </a:solidFill>
                  <a:latin typeface="Verdana" pitchFamily="34" charset="0"/>
                </a:rPr>
                <a:t>Patsburg</a:t>
              </a:r>
              <a:r>
                <a:rPr lang="en-US" altLang="en-US" sz="1100" dirty="0" smtClean="0">
                  <a:solidFill>
                    <a:schemeClr val="bg1"/>
                  </a:solidFill>
                  <a:latin typeface="Verdana" pitchFamily="34" charset="0"/>
                </a:rPr>
                <a:t> J) </a:t>
              </a:r>
              <a:endParaRPr lang="hu-HU" altLang="en-US" sz="1100" dirty="0">
                <a:solidFill>
                  <a:schemeClr val="bg1"/>
                </a:solidFill>
                <a:latin typeface="Verdana" pitchFamily="34" charset="0"/>
              </a:endParaRPr>
            </a:p>
          </p:txBody>
        </p:sp>
        <p:cxnSp>
          <p:nvCxnSpPr>
            <p:cNvPr id="4" name="Egyenes összekötő 108"/>
            <p:cNvCxnSpPr/>
            <p:nvPr/>
          </p:nvCxnSpPr>
          <p:spPr>
            <a:xfrm flipH="1" flipV="1">
              <a:off x="4200663" y="2758667"/>
              <a:ext cx="576126" cy="926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" name="Egyenes összekötő 112"/>
            <p:cNvCxnSpPr/>
            <p:nvPr/>
          </p:nvCxnSpPr>
          <p:spPr>
            <a:xfrm rot="10800000">
              <a:off x="4222750" y="3932492"/>
              <a:ext cx="576263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" name="Egyenes összekötő 113"/>
            <p:cNvCxnSpPr/>
            <p:nvPr/>
          </p:nvCxnSpPr>
          <p:spPr>
            <a:xfrm rot="10800000">
              <a:off x="4222750" y="3046667"/>
              <a:ext cx="576263" cy="62230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" name="Egyenes összekötő 115"/>
            <p:cNvCxnSpPr/>
            <p:nvPr/>
          </p:nvCxnSpPr>
          <p:spPr>
            <a:xfrm rot="10800000" flipV="1">
              <a:off x="4222750" y="3059367"/>
              <a:ext cx="563563" cy="60960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" name="Egyenes összekötő 118"/>
            <p:cNvCxnSpPr>
              <a:cxnSpLocks noChangeShapeType="1"/>
            </p:cNvCxnSpPr>
            <p:nvPr/>
          </p:nvCxnSpPr>
          <p:spPr bwMode="auto">
            <a:xfrm flipH="1" flipV="1">
              <a:off x="3480663" y="3046667"/>
              <a:ext cx="726" cy="584464"/>
            </a:xfrm>
            <a:prstGeom prst="line">
              <a:avLst/>
            </a:prstGeom>
            <a:noFill/>
            <a:ln w="9525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" name="Egyenes összekötő 119"/>
            <p:cNvCxnSpPr>
              <a:cxnSpLocks noChangeShapeType="1"/>
            </p:cNvCxnSpPr>
            <p:nvPr/>
          </p:nvCxnSpPr>
          <p:spPr bwMode="auto">
            <a:xfrm flipV="1">
              <a:off x="5519738" y="3059367"/>
              <a:ext cx="0" cy="584200"/>
            </a:xfrm>
            <a:prstGeom prst="line">
              <a:avLst/>
            </a:prstGeom>
            <a:noFill/>
            <a:ln w="9525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0" name="Egyenes összekötő 121"/>
            <p:cNvCxnSpPr/>
            <p:nvPr/>
          </p:nvCxnSpPr>
          <p:spPr>
            <a:xfrm rot="5400000" flipH="1" flipV="1">
              <a:off x="3153162" y="4563929"/>
              <a:ext cx="612000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" name="Szövegdoboz 70"/>
            <p:cNvSpPr txBox="1">
              <a:spLocks noChangeArrowheads="1"/>
            </p:cNvSpPr>
            <p:nvPr/>
          </p:nvSpPr>
          <p:spPr bwMode="auto">
            <a:xfrm>
              <a:off x="4257881" y="2373567"/>
              <a:ext cx="417101" cy="37446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lnSpc>
                  <a:spcPts val="1100"/>
                </a:lnSpc>
                <a:spcBef>
                  <a:spcPct val="0"/>
                </a:spcBef>
                <a:buFontTx/>
                <a:buNone/>
              </a:pPr>
              <a:r>
                <a:rPr lang="hu-HU" altLang="en-US" sz="1000" dirty="0" smtClean="0">
                  <a:latin typeface="Verdana" pitchFamily="34" charset="0"/>
                </a:rPr>
                <a:t>QPI</a:t>
              </a:r>
              <a:endParaRPr lang="en-US" altLang="en-US" sz="1000" dirty="0" smtClean="0">
                <a:latin typeface="Verdana" pitchFamily="34" charset="0"/>
              </a:endParaRPr>
            </a:p>
            <a:p>
              <a:pPr algn="ctr" eaLnBrk="1" hangingPunct="1">
                <a:lnSpc>
                  <a:spcPts val="1100"/>
                </a:lnSpc>
                <a:spcBef>
                  <a:spcPct val="0"/>
                </a:spcBef>
                <a:buFontTx/>
                <a:buNone/>
              </a:pPr>
              <a:r>
                <a:rPr lang="en-US" altLang="en-US" sz="1000" dirty="0" smtClean="0">
                  <a:latin typeface="Verdana" pitchFamily="34" charset="0"/>
                </a:rPr>
                <a:t>1.1</a:t>
              </a:r>
              <a:endParaRPr lang="hu-HU" altLang="en-US" sz="1000" dirty="0">
                <a:latin typeface="Verdana" pitchFamily="34" charset="0"/>
              </a:endParaRPr>
            </a:p>
          </p:txBody>
        </p:sp>
        <p:sp>
          <p:nvSpPr>
            <p:cNvPr id="12" name="Szövegdoboz 70"/>
            <p:cNvSpPr txBox="1">
              <a:spLocks noChangeArrowheads="1"/>
            </p:cNvSpPr>
            <p:nvPr/>
          </p:nvSpPr>
          <p:spPr bwMode="auto">
            <a:xfrm>
              <a:off x="4245181" y="3957892"/>
              <a:ext cx="417101" cy="37446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lnSpc>
                  <a:spcPts val="1100"/>
                </a:lnSpc>
                <a:spcBef>
                  <a:spcPct val="0"/>
                </a:spcBef>
                <a:buFontTx/>
                <a:buNone/>
              </a:pPr>
              <a:r>
                <a:rPr lang="hu-HU" altLang="en-US" sz="1000" dirty="0" smtClean="0">
                  <a:latin typeface="Verdana" pitchFamily="34" charset="0"/>
                </a:rPr>
                <a:t>QPI</a:t>
              </a:r>
              <a:endParaRPr lang="en-US" altLang="en-US" sz="1000" dirty="0" smtClean="0">
                <a:latin typeface="Verdana" pitchFamily="34" charset="0"/>
              </a:endParaRPr>
            </a:p>
            <a:p>
              <a:pPr algn="ctr" eaLnBrk="1" hangingPunct="1">
                <a:lnSpc>
                  <a:spcPts val="1100"/>
                </a:lnSpc>
                <a:spcBef>
                  <a:spcPct val="0"/>
                </a:spcBef>
                <a:buFontTx/>
                <a:buNone/>
              </a:pPr>
              <a:r>
                <a:rPr lang="en-US" altLang="en-US" sz="1000" dirty="0" smtClean="0">
                  <a:latin typeface="Verdana" pitchFamily="34" charset="0"/>
                </a:rPr>
                <a:t>1.1</a:t>
              </a:r>
              <a:endParaRPr lang="hu-HU" altLang="en-US" sz="1000" dirty="0">
                <a:latin typeface="Verdana" pitchFamily="34" charset="0"/>
              </a:endParaRPr>
            </a:p>
          </p:txBody>
        </p:sp>
        <p:sp>
          <p:nvSpPr>
            <p:cNvPr id="13" name="Szövegdoboz 70"/>
            <p:cNvSpPr txBox="1">
              <a:spLocks noChangeArrowheads="1"/>
            </p:cNvSpPr>
            <p:nvPr/>
          </p:nvSpPr>
          <p:spPr bwMode="auto">
            <a:xfrm>
              <a:off x="5521094" y="3224467"/>
              <a:ext cx="671979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hu-HU" altLang="en-US" sz="1000" dirty="0" smtClean="0">
                  <a:latin typeface="Verdana" pitchFamily="34" charset="0"/>
                </a:rPr>
                <a:t>QPI</a:t>
              </a:r>
              <a:r>
                <a:rPr lang="en-US" altLang="en-US" sz="1000" dirty="0" smtClean="0">
                  <a:latin typeface="Verdana" pitchFamily="34" charset="0"/>
                </a:rPr>
                <a:t> 1.1</a:t>
              </a:r>
              <a:endParaRPr lang="hu-HU" altLang="en-US" sz="1000" dirty="0">
                <a:latin typeface="Verdana" pitchFamily="34" charset="0"/>
              </a:endParaRPr>
            </a:p>
          </p:txBody>
        </p:sp>
        <p:sp>
          <p:nvSpPr>
            <p:cNvPr id="14" name="Szövegdoboz 70"/>
            <p:cNvSpPr txBox="1">
              <a:spLocks noChangeArrowheads="1"/>
            </p:cNvSpPr>
            <p:nvPr/>
          </p:nvSpPr>
          <p:spPr bwMode="auto">
            <a:xfrm>
              <a:off x="2830281" y="3221292"/>
              <a:ext cx="671979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hu-HU" altLang="en-US" sz="1000" dirty="0" smtClean="0">
                  <a:latin typeface="Verdana" pitchFamily="34" charset="0"/>
                </a:rPr>
                <a:t>QPI</a:t>
              </a:r>
              <a:r>
                <a:rPr lang="en-US" altLang="en-US" sz="1000" dirty="0" smtClean="0">
                  <a:latin typeface="Verdana" pitchFamily="34" charset="0"/>
                </a:rPr>
                <a:t> 1.1</a:t>
              </a:r>
              <a:endParaRPr lang="hu-HU" altLang="en-US" sz="1000" dirty="0">
                <a:latin typeface="Verdana" pitchFamily="34" charset="0"/>
              </a:endParaRPr>
            </a:p>
          </p:txBody>
        </p:sp>
        <p:sp>
          <p:nvSpPr>
            <p:cNvPr id="15" name="Szövegdoboz 70"/>
            <p:cNvSpPr txBox="1">
              <a:spLocks noChangeArrowheads="1"/>
            </p:cNvSpPr>
            <p:nvPr/>
          </p:nvSpPr>
          <p:spPr bwMode="auto">
            <a:xfrm>
              <a:off x="3822469" y="3226054"/>
              <a:ext cx="671979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hu-HU" altLang="en-US" sz="1000" dirty="0" smtClean="0">
                  <a:latin typeface="Verdana" pitchFamily="34" charset="0"/>
                </a:rPr>
                <a:t>QPI</a:t>
              </a:r>
              <a:r>
                <a:rPr lang="en-US" altLang="en-US" sz="1000" dirty="0" smtClean="0">
                  <a:latin typeface="Verdana" pitchFamily="34" charset="0"/>
                </a:rPr>
                <a:t> 1.1</a:t>
              </a:r>
              <a:endParaRPr lang="hu-HU" altLang="en-US" sz="1000" dirty="0">
                <a:latin typeface="Verdana" pitchFamily="34" charset="0"/>
              </a:endParaRPr>
            </a:p>
          </p:txBody>
        </p:sp>
        <p:sp>
          <p:nvSpPr>
            <p:cNvPr id="16" name="Szövegdoboz 70"/>
            <p:cNvSpPr txBox="1">
              <a:spLocks noChangeArrowheads="1"/>
            </p:cNvSpPr>
            <p:nvPr/>
          </p:nvSpPr>
          <p:spPr bwMode="auto">
            <a:xfrm>
              <a:off x="4570181" y="3226054"/>
              <a:ext cx="671979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hu-HU" altLang="en-US" sz="1000" dirty="0" smtClean="0">
                  <a:latin typeface="Verdana" pitchFamily="34" charset="0"/>
                </a:rPr>
                <a:t>QPI</a:t>
              </a:r>
              <a:r>
                <a:rPr lang="en-US" altLang="en-US" sz="1000" dirty="0" smtClean="0">
                  <a:latin typeface="Verdana" pitchFamily="34" charset="0"/>
                </a:rPr>
                <a:t> 1.1</a:t>
              </a:r>
              <a:endParaRPr lang="hu-HU" altLang="en-US" sz="1000" dirty="0">
                <a:latin typeface="Verdana" pitchFamily="34" charset="0"/>
              </a:endParaRPr>
            </a:p>
          </p:txBody>
        </p:sp>
        <p:sp>
          <p:nvSpPr>
            <p:cNvPr id="17" name="Szövegdoboz 70"/>
            <p:cNvSpPr txBox="1">
              <a:spLocks noChangeArrowheads="1"/>
            </p:cNvSpPr>
            <p:nvPr/>
          </p:nvSpPr>
          <p:spPr bwMode="auto">
            <a:xfrm>
              <a:off x="3432498" y="4334129"/>
              <a:ext cx="721672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 dirty="0" smtClean="0">
                  <a:latin typeface="Verdana" pitchFamily="34" charset="0"/>
                </a:rPr>
                <a:t>DMI2</a:t>
              </a:r>
            </a:p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 dirty="0">
                  <a:latin typeface="Verdana" pitchFamily="34" charset="0"/>
                </a:rPr>
                <a:t>4</a:t>
              </a:r>
              <a:r>
                <a:rPr lang="en-US" altLang="en-US" sz="1000" dirty="0" smtClean="0">
                  <a:latin typeface="Verdana" pitchFamily="34" charset="0"/>
                </a:rPr>
                <a:t>xPCIe2</a:t>
              </a:r>
              <a:endParaRPr lang="hu-HU" altLang="en-US" sz="1000" dirty="0">
                <a:latin typeface="Verdana" pitchFamily="34" charset="0"/>
              </a:endParaRPr>
            </a:p>
          </p:txBody>
        </p:sp>
        <p:cxnSp>
          <p:nvCxnSpPr>
            <p:cNvPr id="18" name="Egyenes összekötő 130"/>
            <p:cNvCxnSpPr/>
            <p:nvPr/>
          </p:nvCxnSpPr>
          <p:spPr>
            <a:xfrm rot="10800000" flipH="1" flipV="1">
              <a:off x="2409825" y="4048379"/>
              <a:ext cx="350838" cy="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" name="Egyenes összekötő 131"/>
            <p:cNvCxnSpPr/>
            <p:nvPr/>
          </p:nvCxnSpPr>
          <p:spPr>
            <a:xfrm rot="10800000" flipH="1" flipV="1">
              <a:off x="2409825" y="3537204"/>
              <a:ext cx="263525" cy="635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" name="Egyenes összekötő 145"/>
            <p:cNvCxnSpPr/>
            <p:nvPr/>
          </p:nvCxnSpPr>
          <p:spPr>
            <a:xfrm rot="10800000" flipH="1">
              <a:off x="1502017" y="3450304"/>
              <a:ext cx="442913" cy="7937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1" name="Téglalap 146"/>
            <p:cNvSpPr/>
            <p:nvPr/>
          </p:nvSpPr>
          <p:spPr>
            <a:xfrm flipH="1">
              <a:off x="1658603" y="3272092"/>
              <a:ext cx="44450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</a:endParaRPr>
            </a:p>
          </p:txBody>
        </p:sp>
        <p:sp>
          <p:nvSpPr>
            <p:cNvPr id="22" name="Téglalap 147"/>
            <p:cNvSpPr/>
            <p:nvPr/>
          </p:nvSpPr>
          <p:spPr>
            <a:xfrm flipH="1">
              <a:off x="1571290" y="3272092"/>
              <a:ext cx="46038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</a:endParaRPr>
            </a:p>
          </p:txBody>
        </p:sp>
        <p:cxnSp>
          <p:nvCxnSpPr>
            <p:cNvPr id="23" name="Egyenes összekötő 150"/>
            <p:cNvCxnSpPr/>
            <p:nvPr/>
          </p:nvCxnSpPr>
          <p:spPr>
            <a:xfrm rot="10800000" flipH="1">
              <a:off x="1507955" y="3626104"/>
              <a:ext cx="442913" cy="9525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4" name="Téglalap 151"/>
            <p:cNvSpPr/>
            <p:nvPr/>
          </p:nvSpPr>
          <p:spPr>
            <a:xfrm flipH="1">
              <a:off x="1658603" y="3519742"/>
              <a:ext cx="44450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</a:endParaRPr>
            </a:p>
          </p:txBody>
        </p:sp>
        <p:sp>
          <p:nvSpPr>
            <p:cNvPr id="25" name="Téglalap 152"/>
            <p:cNvSpPr/>
            <p:nvPr/>
          </p:nvSpPr>
          <p:spPr>
            <a:xfrm flipH="1">
              <a:off x="1571290" y="3519742"/>
              <a:ext cx="46038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</a:endParaRPr>
            </a:p>
          </p:txBody>
        </p:sp>
        <p:sp>
          <p:nvSpPr>
            <p:cNvPr id="26" name="Téglalap 155"/>
            <p:cNvSpPr/>
            <p:nvPr/>
          </p:nvSpPr>
          <p:spPr>
            <a:xfrm flipH="1">
              <a:off x="1897063" y="3392742"/>
              <a:ext cx="647700" cy="288925"/>
            </a:xfrm>
            <a:prstGeom prst="rect">
              <a:avLst/>
            </a:prstGeom>
            <a:solidFill>
              <a:srgbClr val="8EB4E3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>
                <a:defRPr/>
              </a:pPr>
              <a:r>
                <a:rPr lang="en-US" altLang="en-US" sz="1100" smtClean="0">
                  <a:solidFill>
                    <a:schemeClr val="bg1"/>
                  </a:solidFill>
                  <a:latin typeface="Verdana" pitchFamily="34" charset="0"/>
                </a:rPr>
                <a:t>SMB</a:t>
              </a:r>
              <a:endParaRPr lang="hu-HU" altLang="en-US" sz="1100" smtClean="0">
                <a:solidFill>
                  <a:schemeClr val="bg1"/>
                </a:solidFill>
                <a:latin typeface="Verdana" pitchFamily="34" charset="0"/>
              </a:endParaRPr>
            </a:p>
          </p:txBody>
        </p:sp>
        <p:cxnSp>
          <p:nvCxnSpPr>
            <p:cNvPr id="27" name="Egyenes összekötő 156"/>
            <p:cNvCxnSpPr/>
            <p:nvPr/>
          </p:nvCxnSpPr>
          <p:spPr>
            <a:xfrm rot="10800000" flipH="1">
              <a:off x="1502017" y="3972179"/>
              <a:ext cx="428625" cy="4763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8" name="Téglalap 157"/>
            <p:cNvSpPr/>
            <p:nvPr/>
          </p:nvSpPr>
          <p:spPr>
            <a:xfrm flipH="1">
              <a:off x="1658603" y="3870579"/>
              <a:ext cx="44450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</a:endParaRPr>
            </a:p>
          </p:txBody>
        </p:sp>
        <p:sp>
          <p:nvSpPr>
            <p:cNvPr id="29" name="Téglalap 158"/>
            <p:cNvSpPr/>
            <p:nvPr/>
          </p:nvSpPr>
          <p:spPr>
            <a:xfrm flipH="1">
              <a:off x="1571290" y="3870579"/>
              <a:ext cx="46038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</a:endParaRPr>
            </a:p>
          </p:txBody>
        </p:sp>
        <p:cxnSp>
          <p:nvCxnSpPr>
            <p:cNvPr id="30" name="Egyenes összekötő 161"/>
            <p:cNvCxnSpPr/>
            <p:nvPr/>
          </p:nvCxnSpPr>
          <p:spPr>
            <a:xfrm rot="10800000" flipH="1">
              <a:off x="1502017" y="4149979"/>
              <a:ext cx="442913" cy="3175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1" name="Téglalap 162"/>
            <p:cNvSpPr/>
            <p:nvPr/>
          </p:nvSpPr>
          <p:spPr>
            <a:xfrm flipH="1">
              <a:off x="1658603" y="4121404"/>
              <a:ext cx="44450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</a:endParaRPr>
            </a:p>
          </p:txBody>
        </p:sp>
        <p:sp>
          <p:nvSpPr>
            <p:cNvPr id="32" name="Téglalap 163"/>
            <p:cNvSpPr/>
            <p:nvPr/>
          </p:nvSpPr>
          <p:spPr>
            <a:xfrm flipH="1">
              <a:off x="1571290" y="4121404"/>
              <a:ext cx="46038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</a:endParaRPr>
            </a:p>
          </p:txBody>
        </p:sp>
        <p:sp>
          <p:nvSpPr>
            <p:cNvPr id="33" name="Téglalap 166"/>
            <p:cNvSpPr/>
            <p:nvPr/>
          </p:nvSpPr>
          <p:spPr>
            <a:xfrm flipH="1">
              <a:off x="1897063" y="3905504"/>
              <a:ext cx="647700" cy="287338"/>
            </a:xfrm>
            <a:prstGeom prst="rect">
              <a:avLst/>
            </a:prstGeom>
            <a:solidFill>
              <a:srgbClr val="8EB4E3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>
                <a:defRPr/>
              </a:pPr>
              <a:r>
                <a:rPr lang="en-US" altLang="en-US" sz="1100" dirty="0" smtClean="0">
                  <a:solidFill>
                    <a:schemeClr val="bg1"/>
                  </a:solidFill>
                  <a:latin typeface="Verdana" pitchFamily="34" charset="0"/>
                </a:rPr>
                <a:t>SMB</a:t>
              </a:r>
              <a:endParaRPr lang="hu-HU" altLang="en-US" sz="1100" dirty="0" smtClean="0">
                <a:solidFill>
                  <a:schemeClr val="bg1"/>
                </a:solidFill>
                <a:latin typeface="Verdana" pitchFamily="34" charset="0"/>
              </a:endParaRPr>
            </a:p>
          </p:txBody>
        </p:sp>
        <p:cxnSp>
          <p:nvCxnSpPr>
            <p:cNvPr id="34" name="Egyenes összekötő 130"/>
            <p:cNvCxnSpPr/>
            <p:nvPr/>
          </p:nvCxnSpPr>
          <p:spPr>
            <a:xfrm rot="10800000" flipH="1" flipV="1">
              <a:off x="2436813" y="2818067"/>
              <a:ext cx="350837" cy="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" name="Egyenes összekötő 131"/>
            <p:cNvCxnSpPr/>
            <p:nvPr/>
          </p:nvCxnSpPr>
          <p:spPr>
            <a:xfrm rot="10800000" flipH="1" flipV="1">
              <a:off x="2436813" y="2319592"/>
              <a:ext cx="236537" cy="4762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" name="Egyenes összekötő 145"/>
            <p:cNvCxnSpPr/>
            <p:nvPr/>
          </p:nvCxnSpPr>
          <p:spPr>
            <a:xfrm rot="10800000" flipH="1">
              <a:off x="1525769" y="2238629"/>
              <a:ext cx="469900" cy="3175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7" name="Téglalap 146"/>
            <p:cNvSpPr/>
            <p:nvPr/>
          </p:nvSpPr>
          <p:spPr>
            <a:xfrm flipH="1">
              <a:off x="1667210" y="2054479"/>
              <a:ext cx="44450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</a:endParaRPr>
            </a:p>
          </p:txBody>
        </p:sp>
        <p:sp>
          <p:nvSpPr>
            <p:cNvPr id="38" name="Téglalap 147"/>
            <p:cNvSpPr/>
            <p:nvPr/>
          </p:nvSpPr>
          <p:spPr>
            <a:xfrm flipH="1">
              <a:off x="1579898" y="2054479"/>
              <a:ext cx="46037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</a:endParaRPr>
            </a:p>
          </p:txBody>
        </p:sp>
        <p:cxnSp>
          <p:nvCxnSpPr>
            <p:cNvPr id="39" name="Egyenes összekötő 150"/>
            <p:cNvCxnSpPr/>
            <p:nvPr/>
          </p:nvCxnSpPr>
          <p:spPr>
            <a:xfrm rot="10800000" flipH="1">
              <a:off x="1525769" y="2408492"/>
              <a:ext cx="469900" cy="4762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0" name="Téglalap 151"/>
            <p:cNvSpPr/>
            <p:nvPr/>
          </p:nvSpPr>
          <p:spPr>
            <a:xfrm flipH="1">
              <a:off x="1667210" y="2302129"/>
              <a:ext cx="44450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</a:endParaRPr>
            </a:p>
          </p:txBody>
        </p:sp>
        <p:sp>
          <p:nvSpPr>
            <p:cNvPr id="41" name="Téglalap 152"/>
            <p:cNvSpPr/>
            <p:nvPr/>
          </p:nvSpPr>
          <p:spPr>
            <a:xfrm flipH="1">
              <a:off x="1579898" y="2302129"/>
              <a:ext cx="46037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</a:endParaRPr>
            </a:p>
          </p:txBody>
        </p:sp>
        <p:sp>
          <p:nvSpPr>
            <p:cNvPr id="42" name="Téglalap 155"/>
            <p:cNvSpPr/>
            <p:nvPr/>
          </p:nvSpPr>
          <p:spPr>
            <a:xfrm flipH="1">
              <a:off x="1924050" y="2175129"/>
              <a:ext cx="647700" cy="288925"/>
            </a:xfrm>
            <a:prstGeom prst="rect">
              <a:avLst/>
            </a:prstGeom>
            <a:solidFill>
              <a:srgbClr val="8EB4E3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>
                <a:defRPr/>
              </a:pPr>
              <a:r>
                <a:rPr lang="en-US" altLang="en-US" sz="1100" dirty="0" smtClean="0">
                  <a:solidFill>
                    <a:schemeClr val="bg1"/>
                  </a:solidFill>
                  <a:latin typeface="Verdana" pitchFamily="34" charset="0"/>
                </a:rPr>
                <a:t>SMB</a:t>
              </a:r>
              <a:endParaRPr lang="hu-HU" altLang="en-US" sz="1100" dirty="0" smtClean="0">
                <a:solidFill>
                  <a:schemeClr val="bg1"/>
                </a:solidFill>
                <a:latin typeface="Verdana" pitchFamily="34" charset="0"/>
              </a:endParaRPr>
            </a:p>
          </p:txBody>
        </p:sp>
        <p:cxnSp>
          <p:nvCxnSpPr>
            <p:cNvPr id="43" name="Egyenes összekötő 156"/>
            <p:cNvCxnSpPr/>
            <p:nvPr/>
          </p:nvCxnSpPr>
          <p:spPr>
            <a:xfrm rot="10800000" flipH="1">
              <a:off x="1525769" y="2746629"/>
              <a:ext cx="455613" cy="9525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4" name="Téglalap 157"/>
            <p:cNvSpPr/>
            <p:nvPr/>
          </p:nvSpPr>
          <p:spPr>
            <a:xfrm flipH="1">
              <a:off x="1667210" y="2640267"/>
              <a:ext cx="44450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</a:endParaRPr>
            </a:p>
          </p:txBody>
        </p:sp>
        <p:sp>
          <p:nvSpPr>
            <p:cNvPr id="45" name="Téglalap 158"/>
            <p:cNvSpPr/>
            <p:nvPr/>
          </p:nvSpPr>
          <p:spPr>
            <a:xfrm flipH="1">
              <a:off x="1579898" y="2640267"/>
              <a:ext cx="46037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</a:endParaRPr>
            </a:p>
          </p:txBody>
        </p:sp>
        <p:cxnSp>
          <p:nvCxnSpPr>
            <p:cNvPr id="46" name="Egyenes összekötő 161"/>
            <p:cNvCxnSpPr/>
            <p:nvPr/>
          </p:nvCxnSpPr>
          <p:spPr>
            <a:xfrm rot="10800000" flipH="1">
              <a:off x="1525769" y="2919667"/>
              <a:ext cx="469900" cy="7937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7" name="Téglalap 162"/>
            <p:cNvSpPr/>
            <p:nvPr/>
          </p:nvSpPr>
          <p:spPr>
            <a:xfrm flipH="1">
              <a:off x="1667210" y="2891092"/>
              <a:ext cx="44450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</a:endParaRPr>
            </a:p>
          </p:txBody>
        </p:sp>
        <p:sp>
          <p:nvSpPr>
            <p:cNvPr id="48" name="Téglalap 163"/>
            <p:cNvSpPr/>
            <p:nvPr/>
          </p:nvSpPr>
          <p:spPr>
            <a:xfrm flipH="1">
              <a:off x="1579898" y="2891092"/>
              <a:ext cx="46037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</a:endParaRPr>
            </a:p>
          </p:txBody>
        </p:sp>
        <p:sp>
          <p:nvSpPr>
            <p:cNvPr id="49" name="Téglalap 166"/>
            <p:cNvSpPr/>
            <p:nvPr/>
          </p:nvSpPr>
          <p:spPr>
            <a:xfrm flipH="1">
              <a:off x="1924050" y="2675192"/>
              <a:ext cx="647700" cy="287337"/>
            </a:xfrm>
            <a:prstGeom prst="rect">
              <a:avLst/>
            </a:prstGeom>
            <a:solidFill>
              <a:srgbClr val="8EB4E3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>
                <a:defRPr/>
              </a:pPr>
              <a:r>
                <a:rPr lang="en-US" altLang="en-US" sz="1100" dirty="0" smtClean="0">
                  <a:solidFill>
                    <a:schemeClr val="bg1"/>
                  </a:solidFill>
                  <a:latin typeface="Verdana" pitchFamily="34" charset="0"/>
                </a:rPr>
                <a:t>SMB</a:t>
              </a:r>
              <a:endParaRPr lang="hu-HU" altLang="en-US" sz="1100" dirty="0" smtClean="0">
                <a:solidFill>
                  <a:schemeClr val="bg1"/>
                </a:solidFill>
                <a:latin typeface="Verdana" pitchFamily="34" charset="0"/>
              </a:endParaRPr>
            </a:p>
          </p:txBody>
        </p:sp>
        <p:cxnSp>
          <p:nvCxnSpPr>
            <p:cNvPr id="50" name="Egyenes összekötő 170"/>
            <p:cNvCxnSpPr>
              <a:cxnSpLocks noChangeShapeType="1"/>
            </p:cNvCxnSpPr>
            <p:nvPr/>
          </p:nvCxnSpPr>
          <p:spPr bwMode="auto">
            <a:xfrm rot="10800000" flipV="1">
              <a:off x="6161088" y="2835529"/>
              <a:ext cx="350837" cy="0"/>
            </a:xfrm>
            <a:prstGeom prst="line">
              <a:avLst/>
            </a:prstGeom>
            <a:noFill/>
            <a:ln w="3175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1" name="Egyenes összekötő 171"/>
            <p:cNvCxnSpPr>
              <a:cxnSpLocks noChangeShapeType="1"/>
            </p:cNvCxnSpPr>
            <p:nvPr/>
          </p:nvCxnSpPr>
          <p:spPr bwMode="auto">
            <a:xfrm rot="10800000" flipV="1">
              <a:off x="6283325" y="2322767"/>
              <a:ext cx="228600" cy="0"/>
            </a:xfrm>
            <a:prstGeom prst="line">
              <a:avLst/>
            </a:prstGeom>
            <a:noFill/>
            <a:ln w="3175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2" name="Egyenes összekötő 172"/>
            <p:cNvCxnSpPr>
              <a:cxnSpLocks noChangeShapeType="1"/>
            </p:cNvCxnSpPr>
            <p:nvPr/>
          </p:nvCxnSpPr>
          <p:spPr bwMode="auto">
            <a:xfrm rot="10800000">
              <a:off x="6955008" y="2241804"/>
              <a:ext cx="457200" cy="6350"/>
            </a:xfrm>
            <a:prstGeom prst="line">
              <a:avLst/>
            </a:prstGeom>
            <a:noFill/>
            <a:ln w="3175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53" name="Téglalap 173"/>
            <p:cNvSpPr>
              <a:spLocks noChangeArrowheads="1"/>
            </p:cNvSpPr>
            <p:nvPr/>
          </p:nvSpPr>
          <p:spPr bwMode="auto">
            <a:xfrm>
              <a:off x="7212013" y="2057654"/>
              <a:ext cx="44450" cy="215900"/>
            </a:xfrm>
            <a:prstGeom prst="rect">
              <a:avLst/>
            </a:prstGeom>
            <a:solidFill>
              <a:srgbClr val="B9CDE5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  <a:solidFill>
                  <a:schemeClr val="lt1"/>
                </a:solidFill>
                <a:latin typeface="+mn-lt"/>
                <a:cs typeface="+mn-cs"/>
              </a:endParaRPr>
            </a:p>
          </p:txBody>
        </p:sp>
        <p:sp>
          <p:nvSpPr>
            <p:cNvPr id="54" name="Téglalap 174"/>
            <p:cNvSpPr>
              <a:spLocks noChangeArrowheads="1"/>
            </p:cNvSpPr>
            <p:nvPr/>
          </p:nvSpPr>
          <p:spPr bwMode="auto">
            <a:xfrm>
              <a:off x="7297738" y="2057654"/>
              <a:ext cx="46037" cy="215900"/>
            </a:xfrm>
            <a:prstGeom prst="rect">
              <a:avLst/>
            </a:prstGeom>
            <a:solidFill>
              <a:srgbClr val="B9CDE5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  <a:solidFill>
                  <a:schemeClr val="lt1"/>
                </a:solidFill>
                <a:latin typeface="+mn-lt"/>
                <a:cs typeface="+mn-cs"/>
              </a:endParaRPr>
            </a:p>
          </p:txBody>
        </p:sp>
        <p:cxnSp>
          <p:nvCxnSpPr>
            <p:cNvPr id="55" name="Egyenes összekötő 177"/>
            <p:cNvCxnSpPr>
              <a:cxnSpLocks noChangeShapeType="1"/>
            </p:cNvCxnSpPr>
            <p:nvPr/>
          </p:nvCxnSpPr>
          <p:spPr bwMode="auto">
            <a:xfrm rot="10800000">
              <a:off x="6955008" y="2411667"/>
              <a:ext cx="457200" cy="1587"/>
            </a:xfrm>
            <a:prstGeom prst="line">
              <a:avLst/>
            </a:prstGeom>
            <a:noFill/>
            <a:ln w="3175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56" name="Téglalap 178"/>
            <p:cNvSpPr>
              <a:spLocks noChangeArrowheads="1"/>
            </p:cNvSpPr>
            <p:nvPr/>
          </p:nvSpPr>
          <p:spPr bwMode="auto">
            <a:xfrm>
              <a:off x="7212013" y="2305304"/>
              <a:ext cx="44450" cy="215900"/>
            </a:xfrm>
            <a:prstGeom prst="rect">
              <a:avLst/>
            </a:prstGeom>
            <a:solidFill>
              <a:srgbClr val="B9CDE5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  <a:solidFill>
                  <a:schemeClr val="lt1"/>
                </a:solidFill>
                <a:latin typeface="+mn-lt"/>
                <a:cs typeface="+mn-cs"/>
              </a:endParaRPr>
            </a:p>
          </p:txBody>
        </p:sp>
        <p:sp>
          <p:nvSpPr>
            <p:cNvPr id="57" name="Téglalap 179"/>
            <p:cNvSpPr>
              <a:spLocks noChangeArrowheads="1"/>
            </p:cNvSpPr>
            <p:nvPr/>
          </p:nvSpPr>
          <p:spPr bwMode="auto">
            <a:xfrm>
              <a:off x="7297738" y="2305304"/>
              <a:ext cx="46037" cy="215900"/>
            </a:xfrm>
            <a:prstGeom prst="rect">
              <a:avLst/>
            </a:prstGeom>
            <a:solidFill>
              <a:srgbClr val="B9CDE5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  <a:solidFill>
                  <a:schemeClr val="lt1"/>
                </a:solidFill>
                <a:latin typeface="+mn-lt"/>
                <a:cs typeface="+mn-cs"/>
              </a:endParaRPr>
            </a:p>
          </p:txBody>
        </p:sp>
        <p:sp>
          <p:nvSpPr>
            <p:cNvPr id="58" name="Téglalap 182"/>
            <p:cNvSpPr>
              <a:spLocks noChangeArrowheads="1"/>
            </p:cNvSpPr>
            <p:nvPr/>
          </p:nvSpPr>
          <p:spPr bwMode="auto">
            <a:xfrm>
              <a:off x="6362700" y="2179892"/>
              <a:ext cx="647700" cy="287337"/>
            </a:xfrm>
            <a:prstGeom prst="rect">
              <a:avLst/>
            </a:prstGeom>
            <a:solidFill>
              <a:srgbClr val="8EB4E3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100">
                  <a:solidFill>
                    <a:schemeClr val="bg1"/>
                  </a:solidFill>
                  <a:latin typeface="Verdana" pitchFamily="34" charset="0"/>
                </a:rPr>
                <a:t>SMB</a:t>
              </a:r>
              <a:endParaRPr lang="hu-HU" altLang="en-US" sz="1100">
                <a:solidFill>
                  <a:schemeClr val="bg1"/>
                </a:solidFill>
                <a:latin typeface="Verdana" pitchFamily="34" charset="0"/>
              </a:endParaRPr>
            </a:p>
          </p:txBody>
        </p:sp>
        <p:cxnSp>
          <p:nvCxnSpPr>
            <p:cNvPr id="59" name="Egyenes összekötő 183"/>
            <p:cNvCxnSpPr>
              <a:cxnSpLocks noChangeShapeType="1"/>
            </p:cNvCxnSpPr>
            <p:nvPr/>
          </p:nvCxnSpPr>
          <p:spPr bwMode="auto">
            <a:xfrm rot="10800000">
              <a:off x="6970883" y="2762504"/>
              <a:ext cx="441325" cy="6350"/>
            </a:xfrm>
            <a:prstGeom prst="line">
              <a:avLst/>
            </a:prstGeom>
            <a:noFill/>
            <a:ln w="3175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60" name="Téglalap 184"/>
            <p:cNvSpPr>
              <a:spLocks noChangeArrowheads="1"/>
            </p:cNvSpPr>
            <p:nvPr/>
          </p:nvSpPr>
          <p:spPr bwMode="auto">
            <a:xfrm>
              <a:off x="7212013" y="2656142"/>
              <a:ext cx="44450" cy="215900"/>
            </a:xfrm>
            <a:prstGeom prst="rect">
              <a:avLst/>
            </a:prstGeom>
            <a:solidFill>
              <a:srgbClr val="B9CDE5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  <a:solidFill>
                  <a:schemeClr val="lt1"/>
                </a:solidFill>
                <a:latin typeface="+mn-lt"/>
                <a:cs typeface="+mn-cs"/>
              </a:endParaRPr>
            </a:p>
          </p:txBody>
        </p:sp>
        <p:sp>
          <p:nvSpPr>
            <p:cNvPr id="61" name="Téglalap 185"/>
            <p:cNvSpPr>
              <a:spLocks noChangeArrowheads="1"/>
            </p:cNvSpPr>
            <p:nvPr/>
          </p:nvSpPr>
          <p:spPr bwMode="auto">
            <a:xfrm>
              <a:off x="7297738" y="2656142"/>
              <a:ext cx="46037" cy="215900"/>
            </a:xfrm>
            <a:prstGeom prst="rect">
              <a:avLst/>
            </a:prstGeom>
            <a:solidFill>
              <a:srgbClr val="B9CDE5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  <a:solidFill>
                  <a:schemeClr val="lt1"/>
                </a:solidFill>
                <a:latin typeface="+mn-lt"/>
                <a:cs typeface="+mn-cs"/>
              </a:endParaRPr>
            </a:p>
          </p:txBody>
        </p:sp>
        <p:cxnSp>
          <p:nvCxnSpPr>
            <p:cNvPr id="62" name="Egyenes összekötő 188"/>
            <p:cNvCxnSpPr>
              <a:cxnSpLocks noChangeShapeType="1"/>
            </p:cNvCxnSpPr>
            <p:nvPr/>
          </p:nvCxnSpPr>
          <p:spPr bwMode="auto">
            <a:xfrm rot="10800000">
              <a:off x="6949070" y="2935542"/>
              <a:ext cx="457200" cy="4762"/>
            </a:xfrm>
            <a:prstGeom prst="line">
              <a:avLst/>
            </a:prstGeom>
            <a:noFill/>
            <a:ln w="3175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63" name="Téglalap 189"/>
            <p:cNvSpPr>
              <a:spLocks noChangeArrowheads="1"/>
            </p:cNvSpPr>
            <p:nvPr/>
          </p:nvSpPr>
          <p:spPr bwMode="auto">
            <a:xfrm>
              <a:off x="7212013" y="2906967"/>
              <a:ext cx="44450" cy="215900"/>
            </a:xfrm>
            <a:prstGeom prst="rect">
              <a:avLst/>
            </a:prstGeom>
            <a:solidFill>
              <a:srgbClr val="B9CDE5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  <a:solidFill>
                  <a:schemeClr val="lt1"/>
                </a:solidFill>
                <a:latin typeface="+mn-lt"/>
                <a:cs typeface="+mn-cs"/>
              </a:endParaRPr>
            </a:p>
          </p:txBody>
        </p:sp>
        <p:sp>
          <p:nvSpPr>
            <p:cNvPr id="64" name="Téglalap 190"/>
            <p:cNvSpPr>
              <a:spLocks noChangeArrowheads="1"/>
            </p:cNvSpPr>
            <p:nvPr/>
          </p:nvSpPr>
          <p:spPr bwMode="auto">
            <a:xfrm>
              <a:off x="7297738" y="2906967"/>
              <a:ext cx="46037" cy="215900"/>
            </a:xfrm>
            <a:prstGeom prst="rect">
              <a:avLst/>
            </a:prstGeom>
            <a:solidFill>
              <a:srgbClr val="B9CDE5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  <a:solidFill>
                  <a:schemeClr val="lt1"/>
                </a:solidFill>
                <a:latin typeface="+mn-lt"/>
                <a:cs typeface="+mn-cs"/>
              </a:endParaRPr>
            </a:p>
          </p:txBody>
        </p:sp>
        <p:sp>
          <p:nvSpPr>
            <p:cNvPr id="65" name="Téglalap 193"/>
            <p:cNvSpPr>
              <a:spLocks noChangeArrowheads="1"/>
            </p:cNvSpPr>
            <p:nvPr/>
          </p:nvSpPr>
          <p:spPr bwMode="auto">
            <a:xfrm>
              <a:off x="6362700" y="2691067"/>
              <a:ext cx="647700" cy="287337"/>
            </a:xfrm>
            <a:prstGeom prst="rect">
              <a:avLst/>
            </a:prstGeom>
            <a:solidFill>
              <a:srgbClr val="8EB4E3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100">
                  <a:solidFill>
                    <a:schemeClr val="bg1"/>
                  </a:solidFill>
                  <a:latin typeface="Verdana" pitchFamily="34" charset="0"/>
                </a:rPr>
                <a:t>SMB</a:t>
              </a:r>
              <a:endParaRPr lang="hu-HU" altLang="en-US" sz="1100">
                <a:solidFill>
                  <a:schemeClr val="bg1"/>
                </a:solidFill>
                <a:latin typeface="Verdana" pitchFamily="34" charset="0"/>
              </a:endParaRPr>
            </a:p>
          </p:txBody>
        </p:sp>
        <p:cxnSp>
          <p:nvCxnSpPr>
            <p:cNvPr id="66" name="Egyenes összekötő 170"/>
            <p:cNvCxnSpPr>
              <a:cxnSpLocks noChangeShapeType="1"/>
            </p:cNvCxnSpPr>
            <p:nvPr/>
          </p:nvCxnSpPr>
          <p:spPr bwMode="auto">
            <a:xfrm rot="10800000" flipV="1">
              <a:off x="6161088" y="4105529"/>
              <a:ext cx="350837" cy="0"/>
            </a:xfrm>
            <a:prstGeom prst="line">
              <a:avLst/>
            </a:prstGeom>
            <a:noFill/>
            <a:ln w="3175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67" name="Egyenes összekötő 171"/>
            <p:cNvCxnSpPr>
              <a:cxnSpLocks noChangeShapeType="1"/>
            </p:cNvCxnSpPr>
            <p:nvPr/>
          </p:nvCxnSpPr>
          <p:spPr bwMode="auto">
            <a:xfrm rot="10800000" flipV="1">
              <a:off x="6283325" y="3554667"/>
              <a:ext cx="228600" cy="0"/>
            </a:xfrm>
            <a:prstGeom prst="line">
              <a:avLst/>
            </a:prstGeom>
            <a:noFill/>
            <a:ln w="3175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68" name="Egyenes összekötő 172"/>
            <p:cNvCxnSpPr>
              <a:cxnSpLocks noChangeShapeType="1"/>
            </p:cNvCxnSpPr>
            <p:nvPr/>
          </p:nvCxnSpPr>
          <p:spPr bwMode="auto">
            <a:xfrm rot="10800000">
              <a:off x="6955008" y="3473704"/>
              <a:ext cx="457200" cy="6350"/>
            </a:xfrm>
            <a:prstGeom prst="line">
              <a:avLst/>
            </a:prstGeom>
            <a:noFill/>
            <a:ln w="3175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69" name="Téglalap 173"/>
            <p:cNvSpPr>
              <a:spLocks noChangeArrowheads="1"/>
            </p:cNvSpPr>
            <p:nvPr/>
          </p:nvSpPr>
          <p:spPr bwMode="auto">
            <a:xfrm>
              <a:off x="7212013" y="3289554"/>
              <a:ext cx="44450" cy="215900"/>
            </a:xfrm>
            <a:prstGeom prst="rect">
              <a:avLst/>
            </a:prstGeom>
            <a:solidFill>
              <a:srgbClr val="B9CDE5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  <a:solidFill>
                  <a:schemeClr val="lt1"/>
                </a:solidFill>
                <a:latin typeface="+mn-lt"/>
                <a:cs typeface="+mn-cs"/>
              </a:endParaRPr>
            </a:p>
          </p:txBody>
        </p:sp>
        <p:sp>
          <p:nvSpPr>
            <p:cNvPr id="70" name="Téglalap 174"/>
            <p:cNvSpPr>
              <a:spLocks noChangeArrowheads="1"/>
            </p:cNvSpPr>
            <p:nvPr/>
          </p:nvSpPr>
          <p:spPr bwMode="auto">
            <a:xfrm>
              <a:off x="7297738" y="3289554"/>
              <a:ext cx="46037" cy="215900"/>
            </a:xfrm>
            <a:prstGeom prst="rect">
              <a:avLst/>
            </a:prstGeom>
            <a:solidFill>
              <a:srgbClr val="B9CDE5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  <a:solidFill>
                  <a:schemeClr val="lt1"/>
                </a:solidFill>
                <a:latin typeface="+mn-lt"/>
                <a:cs typeface="+mn-cs"/>
              </a:endParaRPr>
            </a:p>
          </p:txBody>
        </p:sp>
        <p:cxnSp>
          <p:nvCxnSpPr>
            <p:cNvPr id="71" name="Egyenes összekötő 177"/>
            <p:cNvCxnSpPr>
              <a:cxnSpLocks noChangeShapeType="1"/>
            </p:cNvCxnSpPr>
            <p:nvPr/>
          </p:nvCxnSpPr>
          <p:spPr bwMode="auto">
            <a:xfrm rot="10800000">
              <a:off x="6955008" y="3643567"/>
              <a:ext cx="457200" cy="7937"/>
            </a:xfrm>
            <a:prstGeom prst="line">
              <a:avLst/>
            </a:prstGeom>
            <a:noFill/>
            <a:ln w="3175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72" name="Téglalap 178"/>
            <p:cNvSpPr>
              <a:spLocks noChangeArrowheads="1"/>
            </p:cNvSpPr>
            <p:nvPr/>
          </p:nvSpPr>
          <p:spPr bwMode="auto">
            <a:xfrm>
              <a:off x="7212013" y="3537204"/>
              <a:ext cx="44450" cy="215900"/>
            </a:xfrm>
            <a:prstGeom prst="rect">
              <a:avLst/>
            </a:prstGeom>
            <a:solidFill>
              <a:srgbClr val="B9CDE5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  <a:solidFill>
                  <a:schemeClr val="lt1"/>
                </a:solidFill>
                <a:latin typeface="+mn-lt"/>
                <a:cs typeface="+mn-cs"/>
              </a:endParaRPr>
            </a:p>
          </p:txBody>
        </p:sp>
        <p:sp>
          <p:nvSpPr>
            <p:cNvPr id="73" name="Téglalap 179"/>
            <p:cNvSpPr>
              <a:spLocks noChangeArrowheads="1"/>
            </p:cNvSpPr>
            <p:nvPr/>
          </p:nvSpPr>
          <p:spPr bwMode="auto">
            <a:xfrm>
              <a:off x="7297738" y="3537204"/>
              <a:ext cx="46037" cy="215900"/>
            </a:xfrm>
            <a:prstGeom prst="rect">
              <a:avLst/>
            </a:prstGeom>
            <a:solidFill>
              <a:srgbClr val="B9CDE5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  <a:solidFill>
                  <a:schemeClr val="lt1"/>
                </a:solidFill>
                <a:latin typeface="+mn-lt"/>
                <a:cs typeface="+mn-cs"/>
              </a:endParaRPr>
            </a:p>
          </p:txBody>
        </p:sp>
        <p:sp>
          <p:nvSpPr>
            <p:cNvPr id="74" name="Téglalap 182"/>
            <p:cNvSpPr>
              <a:spLocks noChangeArrowheads="1"/>
            </p:cNvSpPr>
            <p:nvPr/>
          </p:nvSpPr>
          <p:spPr bwMode="auto">
            <a:xfrm>
              <a:off x="6362700" y="3411792"/>
              <a:ext cx="647700" cy="287337"/>
            </a:xfrm>
            <a:prstGeom prst="rect">
              <a:avLst/>
            </a:prstGeom>
            <a:solidFill>
              <a:srgbClr val="8EB4E3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100">
                  <a:solidFill>
                    <a:schemeClr val="bg1"/>
                  </a:solidFill>
                  <a:latin typeface="Verdana" pitchFamily="34" charset="0"/>
                </a:rPr>
                <a:t>SMB</a:t>
              </a:r>
              <a:endParaRPr lang="hu-HU" altLang="en-US" sz="1100">
                <a:solidFill>
                  <a:schemeClr val="bg1"/>
                </a:solidFill>
                <a:latin typeface="Verdana" pitchFamily="34" charset="0"/>
              </a:endParaRPr>
            </a:p>
          </p:txBody>
        </p:sp>
        <p:cxnSp>
          <p:nvCxnSpPr>
            <p:cNvPr id="75" name="Egyenes összekötő 183"/>
            <p:cNvCxnSpPr>
              <a:cxnSpLocks noChangeShapeType="1"/>
            </p:cNvCxnSpPr>
            <p:nvPr/>
          </p:nvCxnSpPr>
          <p:spPr bwMode="auto">
            <a:xfrm rot="10800000">
              <a:off x="6970883" y="4032504"/>
              <a:ext cx="441325" cy="6350"/>
            </a:xfrm>
            <a:prstGeom prst="line">
              <a:avLst/>
            </a:prstGeom>
            <a:noFill/>
            <a:ln w="3175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76" name="Téglalap 184"/>
            <p:cNvSpPr>
              <a:spLocks noChangeArrowheads="1"/>
            </p:cNvSpPr>
            <p:nvPr/>
          </p:nvSpPr>
          <p:spPr bwMode="auto">
            <a:xfrm>
              <a:off x="7212013" y="3926142"/>
              <a:ext cx="44450" cy="215900"/>
            </a:xfrm>
            <a:prstGeom prst="rect">
              <a:avLst/>
            </a:prstGeom>
            <a:solidFill>
              <a:srgbClr val="B9CDE5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  <a:solidFill>
                  <a:schemeClr val="lt1"/>
                </a:solidFill>
                <a:latin typeface="+mn-lt"/>
                <a:cs typeface="+mn-cs"/>
              </a:endParaRPr>
            </a:p>
          </p:txBody>
        </p:sp>
        <p:sp>
          <p:nvSpPr>
            <p:cNvPr id="77" name="Téglalap 185"/>
            <p:cNvSpPr>
              <a:spLocks noChangeArrowheads="1"/>
            </p:cNvSpPr>
            <p:nvPr/>
          </p:nvSpPr>
          <p:spPr bwMode="auto">
            <a:xfrm>
              <a:off x="7297738" y="3926142"/>
              <a:ext cx="46037" cy="215900"/>
            </a:xfrm>
            <a:prstGeom prst="rect">
              <a:avLst/>
            </a:prstGeom>
            <a:solidFill>
              <a:srgbClr val="B9CDE5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  <a:solidFill>
                  <a:schemeClr val="lt1"/>
                </a:solidFill>
                <a:latin typeface="+mn-lt"/>
                <a:cs typeface="+mn-cs"/>
              </a:endParaRPr>
            </a:p>
          </p:txBody>
        </p:sp>
        <p:cxnSp>
          <p:nvCxnSpPr>
            <p:cNvPr id="78" name="Egyenes összekötő 188"/>
            <p:cNvCxnSpPr>
              <a:cxnSpLocks noChangeShapeType="1"/>
            </p:cNvCxnSpPr>
            <p:nvPr/>
          </p:nvCxnSpPr>
          <p:spPr bwMode="auto">
            <a:xfrm rot="10800000">
              <a:off x="6955008" y="4203954"/>
              <a:ext cx="457200" cy="1588"/>
            </a:xfrm>
            <a:prstGeom prst="line">
              <a:avLst/>
            </a:prstGeom>
            <a:noFill/>
            <a:ln w="3175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79" name="Téglalap 189"/>
            <p:cNvSpPr>
              <a:spLocks noChangeArrowheads="1"/>
            </p:cNvSpPr>
            <p:nvPr/>
          </p:nvSpPr>
          <p:spPr bwMode="auto">
            <a:xfrm>
              <a:off x="7212013" y="4176967"/>
              <a:ext cx="44450" cy="215900"/>
            </a:xfrm>
            <a:prstGeom prst="rect">
              <a:avLst/>
            </a:prstGeom>
            <a:solidFill>
              <a:srgbClr val="B9CDE5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  <a:solidFill>
                  <a:schemeClr val="lt1"/>
                </a:solidFill>
                <a:latin typeface="+mn-lt"/>
                <a:cs typeface="+mn-cs"/>
              </a:endParaRPr>
            </a:p>
          </p:txBody>
        </p:sp>
        <p:sp>
          <p:nvSpPr>
            <p:cNvPr id="80" name="Téglalap 190"/>
            <p:cNvSpPr>
              <a:spLocks noChangeArrowheads="1"/>
            </p:cNvSpPr>
            <p:nvPr/>
          </p:nvSpPr>
          <p:spPr bwMode="auto">
            <a:xfrm>
              <a:off x="7297738" y="4176967"/>
              <a:ext cx="46037" cy="215900"/>
            </a:xfrm>
            <a:prstGeom prst="rect">
              <a:avLst/>
            </a:prstGeom>
            <a:solidFill>
              <a:srgbClr val="B9CDE5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  <a:solidFill>
                  <a:schemeClr val="lt1"/>
                </a:solidFill>
                <a:latin typeface="+mn-lt"/>
                <a:cs typeface="+mn-cs"/>
              </a:endParaRPr>
            </a:p>
          </p:txBody>
        </p:sp>
        <p:sp>
          <p:nvSpPr>
            <p:cNvPr id="81" name="Téglalap 193"/>
            <p:cNvSpPr>
              <a:spLocks noChangeArrowheads="1"/>
            </p:cNvSpPr>
            <p:nvPr/>
          </p:nvSpPr>
          <p:spPr bwMode="auto">
            <a:xfrm>
              <a:off x="6362700" y="3961067"/>
              <a:ext cx="647700" cy="287337"/>
            </a:xfrm>
            <a:prstGeom prst="rect">
              <a:avLst/>
            </a:prstGeom>
            <a:solidFill>
              <a:srgbClr val="8EB4E3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100">
                  <a:solidFill>
                    <a:schemeClr val="bg1"/>
                  </a:solidFill>
                  <a:latin typeface="Verdana" pitchFamily="34" charset="0"/>
                </a:rPr>
                <a:t>SMB</a:t>
              </a:r>
              <a:endParaRPr lang="hu-HU" altLang="en-US" sz="1100">
                <a:solidFill>
                  <a:schemeClr val="bg1"/>
                </a:solidFill>
                <a:latin typeface="Verdana" pitchFamily="34" charset="0"/>
              </a:endParaRPr>
            </a:p>
          </p:txBody>
        </p:sp>
        <p:cxnSp>
          <p:nvCxnSpPr>
            <p:cNvPr id="82" name="Egyenes összekötő 130"/>
            <p:cNvCxnSpPr/>
            <p:nvPr/>
          </p:nvCxnSpPr>
          <p:spPr>
            <a:xfrm rot="10800000" flipH="1" flipV="1">
              <a:off x="1193800" y="3149854"/>
              <a:ext cx="1479550" cy="1270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3" name="Egyenes összekötő 131"/>
            <p:cNvCxnSpPr/>
            <p:nvPr/>
          </p:nvCxnSpPr>
          <p:spPr>
            <a:xfrm rot="10800000" flipH="1" flipV="1">
              <a:off x="1193800" y="2587879"/>
              <a:ext cx="1582738" cy="3175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" name="Egyenes összekötő 145"/>
            <p:cNvCxnSpPr/>
            <p:nvPr/>
          </p:nvCxnSpPr>
          <p:spPr>
            <a:xfrm rot="10800000" flipH="1">
              <a:off x="270881" y="2506917"/>
              <a:ext cx="469900" cy="3175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5" name="Téglalap 146"/>
            <p:cNvSpPr/>
            <p:nvPr/>
          </p:nvSpPr>
          <p:spPr>
            <a:xfrm flipH="1">
              <a:off x="433388" y="2322767"/>
              <a:ext cx="44450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</a:endParaRPr>
            </a:p>
          </p:txBody>
        </p:sp>
        <p:sp>
          <p:nvSpPr>
            <p:cNvPr id="86" name="Téglalap 147"/>
            <p:cNvSpPr/>
            <p:nvPr/>
          </p:nvSpPr>
          <p:spPr>
            <a:xfrm flipH="1">
              <a:off x="346075" y="2322767"/>
              <a:ext cx="46038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</a:endParaRPr>
            </a:p>
          </p:txBody>
        </p:sp>
        <p:cxnSp>
          <p:nvCxnSpPr>
            <p:cNvPr id="87" name="Egyenes összekötő 150"/>
            <p:cNvCxnSpPr/>
            <p:nvPr/>
          </p:nvCxnSpPr>
          <p:spPr>
            <a:xfrm rot="10800000" flipH="1">
              <a:off x="270881" y="2676779"/>
              <a:ext cx="469900" cy="4763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8" name="Téglalap 151"/>
            <p:cNvSpPr/>
            <p:nvPr/>
          </p:nvSpPr>
          <p:spPr>
            <a:xfrm flipH="1">
              <a:off x="433388" y="2570417"/>
              <a:ext cx="44450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</a:endParaRPr>
            </a:p>
          </p:txBody>
        </p:sp>
        <p:sp>
          <p:nvSpPr>
            <p:cNvPr id="89" name="Téglalap 152"/>
            <p:cNvSpPr/>
            <p:nvPr/>
          </p:nvSpPr>
          <p:spPr>
            <a:xfrm flipH="1">
              <a:off x="346075" y="2570417"/>
              <a:ext cx="46038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</a:endParaRPr>
            </a:p>
          </p:txBody>
        </p:sp>
        <p:sp>
          <p:nvSpPr>
            <p:cNvPr id="90" name="Téglalap 155"/>
            <p:cNvSpPr/>
            <p:nvPr/>
          </p:nvSpPr>
          <p:spPr>
            <a:xfrm flipH="1">
              <a:off x="681038" y="2443417"/>
              <a:ext cx="647700" cy="288925"/>
            </a:xfrm>
            <a:prstGeom prst="rect">
              <a:avLst/>
            </a:prstGeom>
            <a:solidFill>
              <a:srgbClr val="8EB4E3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>
                <a:defRPr/>
              </a:pPr>
              <a:r>
                <a:rPr lang="en-US" altLang="en-US" sz="1100" smtClean="0">
                  <a:solidFill>
                    <a:schemeClr val="bg1"/>
                  </a:solidFill>
                  <a:latin typeface="Verdana" pitchFamily="34" charset="0"/>
                </a:rPr>
                <a:t>SMB</a:t>
              </a:r>
              <a:endParaRPr lang="hu-HU" altLang="en-US" sz="1100" smtClean="0">
                <a:solidFill>
                  <a:schemeClr val="bg1"/>
                </a:solidFill>
                <a:latin typeface="Verdana" pitchFamily="34" charset="0"/>
              </a:endParaRPr>
            </a:p>
          </p:txBody>
        </p:sp>
        <p:cxnSp>
          <p:nvCxnSpPr>
            <p:cNvPr id="91" name="Egyenes összekötő 156"/>
            <p:cNvCxnSpPr/>
            <p:nvPr/>
          </p:nvCxnSpPr>
          <p:spPr>
            <a:xfrm rot="10800000" flipH="1">
              <a:off x="270881" y="3091117"/>
              <a:ext cx="455612" cy="9525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2" name="Téglalap 157"/>
            <p:cNvSpPr/>
            <p:nvPr/>
          </p:nvSpPr>
          <p:spPr>
            <a:xfrm flipH="1">
              <a:off x="433388" y="2984754"/>
              <a:ext cx="44450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</a:endParaRPr>
            </a:p>
          </p:txBody>
        </p:sp>
        <p:sp>
          <p:nvSpPr>
            <p:cNvPr id="93" name="Téglalap 158"/>
            <p:cNvSpPr/>
            <p:nvPr/>
          </p:nvSpPr>
          <p:spPr>
            <a:xfrm flipH="1">
              <a:off x="346075" y="2984754"/>
              <a:ext cx="46038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</a:endParaRPr>
            </a:p>
          </p:txBody>
        </p:sp>
        <p:cxnSp>
          <p:nvCxnSpPr>
            <p:cNvPr id="94" name="Egyenes összekötő 161"/>
            <p:cNvCxnSpPr/>
            <p:nvPr/>
          </p:nvCxnSpPr>
          <p:spPr>
            <a:xfrm rot="10800000" flipH="1">
              <a:off x="270881" y="3264154"/>
              <a:ext cx="469900" cy="7938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5" name="Téglalap 162"/>
            <p:cNvSpPr/>
            <p:nvPr/>
          </p:nvSpPr>
          <p:spPr>
            <a:xfrm flipH="1">
              <a:off x="433388" y="3235579"/>
              <a:ext cx="44450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</a:endParaRPr>
            </a:p>
          </p:txBody>
        </p:sp>
        <p:sp>
          <p:nvSpPr>
            <p:cNvPr id="96" name="Téglalap 163"/>
            <p:cNvSpPr/>
            <p:nvPr/>
          </p:nvSpPr>
          <p:spPr>
            <a:xfrm flipH="1">
              <a:off x="346075" y="3235579"/>
              <a:ext cx="46038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</a:endParaRPr>
            </a:p>
          </p:txBody>
        </p:sp>
        <p:sp>
          <p:nvSpPr>
            <p:cNvPr id="97" name="Téglalap 166"/>
            <p:cNvSpPr/>
            <p:nvPr/>
          </p:nvSpPr>
          <p:spPr>
            <a:xfrm flipH="1">
              <a:off x="681038" y="3019679"/>
              <a:ext cx="647700" cy="287338"/>
            </a:xfrm>
            <a:prstGeom prst="rect">
              <a:avLst/>
            </a:prstGeom>
            <a:solidFill>
              <a:srgbClr val="8EB4E3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>
                <a:defRPr/>
              </a:pPr>
              <a:r>
                <a:rPr lang="en-US" altLang="en-US" sz="1100" smtClean="0">
                  <a:solidFill>
                    <a:schemeClr val="bg1"/>
                  </a:solidFill>
                  <a:latin typeface="Verdana" pitchFamily="34" charset="0"/>
                </a:rPr>
                <a:t>SMB</a:t>
              </a:r>
              <a:endParaRPr lang="hu-HU" altLang="en-US" sz="1100" smtClean="0">
                <a:solidFill>
                  <a:schemeClr val="bg1"/>
                </a:solidFill>
                <a:latin typeface="Verdana" pitchFamily="34" charset="0"/>
              </a:endParaRPr>
            </a:p>
          </p:txBody>
        </p:sp>
        <p:cxnSp>
          <p:nvCxnSpPr>
            <p:cNvPr id="98" name="Egyenes összekötő 130"/>
            <p:cNvCxnSpPr/>
            <p:nvPr/>
          </p:nvCxnSpPr>
          <p:spPr>
            <a:xfrm rot="10800000" flipH="1" flipV="1">
              <a:off x="1195388" y="4394454"/>
              <a:ext cx="1477962" cy="1588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9" name="Egyenes összekötő 131"/>
            <p:cNvCxnSpPr/>
            <p:nvPr/>
          </p:nvCxnSpPr>
          <p:spPr>
            <a:xfrm rot="10800000" flipH="1" flipV="1">
              <a:off x="1195388" y="3821367"/>
              <a:ext cx="1592262" cy="1587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0" name="Egyenes összekötő 145"/>
            <p:cNvCxnSpPr/>
            <p:nvPr/>
          </p:nvCxnSpPr>
          <p:spPr>
            <a:xfrm rot="10800000" flipH="1">
              <a:off x="272468" y="3740404"/>
              <a:ext cx="469900" cy="3175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1" name="Téglalap 146"/>
            <p:cNvSpPr/>
            <p:nvPr/>
          </p:nvSpPr>
          <p:spPr>
            <a:xfrm flipH="1">
              <a:off x="434975" y="3556254"/>
              <a:ext cx="44450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</a:endParaRPr>
            </a:p>
          </p:txBody>
        </p:sp>
        <p:sp>
          <p:nvSpPr>
            <p:cNvPr id="102" name="Téglalap 147"/>
            <p:cNvSpPr/>
            <p:nvPr/>
          </p:nvSpPr>
          <p:spPr>
            <a:xfrm flipH="1">
              <a:off x="347663" y="3556254"/>
              <a:ext cx="46037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</a:endParaRPr>
            </a:p>
          </p:txBody>
        </p:sp>
        <p:cxnSp>
          <p:nvCxnSpPr>
            <p:cNvPr id="103" name="Egyenes összekötő 150"/>
            <p:cNvCxnSpPr/>
            <p:nvPr/>
          </p:nvCxnSpPr>
          <p:spPr>
            <a:xfrm rot="10800000" flipH="1">
              <a:off x="272468" y="3910267"/>
              <a:ext cx="469900" cy="4762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4" name="Téglalap 151"/>
            <p:cNvSpPr/>
            <p:nvPr/>
          </p:nvSpPr>
          <p:spPr>
            <a:xfrm flipH="1">
              <a:off x="434975" y="3803904"/>
              <a:ext cx="44450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</a:endParaRPr>
            </a:p>
          </p:txBody>
        </p:sp>
        <p:sp>
          <p:nvSpPr>
            <p:cNvPr id="105" name="Téglalap 152"/>
            <p:cNvSpPr/>
            <p:nvPr/>
          </p:nvSpPr>
          <p:spPr>
            <a:xfrm flipH="1">
              <a:off x="347663" y="3803904"/>
              <a:ext cx="46037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</a:endParaRPr>
            </a:p>
          </p:txBody>
        </p:sp>
        <p:sp>
          <p:nvSpPr>
            <p:cNvPr id="106" name="Téglalap 155"/>
            <p:cNvSpPr/>
            <p:nvPr/>
          </p:nvSpPr>
          <p:spPr>
            <a:xfrm flipH="1">
              <a:off x="682625" y="3676904"/>
              <a:ext cx="647700" cy="288925"/>
            </a:xfrm>
            <a:prstGeom prst="rect">
              <a:avLst/>
            </a:prstGeom>
            <a:solidFill>
              <a:srgbClr val="8EB4E3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>
                <a:defRPr/>
              </a:pPr>
              <a:r>
                <a:rPr lang="en-US" altLang="en-US" sz="1100" smtClean="0">
                  <a:solidFill>
                    <a:schemeClr val="bg1"/>
                  </a:solidFill>
                  <a:latin typeface="Verdana" pitchFamily="34" charset="0"/>
                </a:rPr>
                <a:t>SMB</a:t>
              </a:r>
              <a:endParaRPr lang="hu-HU" altLang="en-US" sz="1100" smtClean="0">
                <a:solidFill>
                  <a:schemeClr val="bg1"/>
                </a:solidFill>
                <a:latin typeface="Verdana" pitchFamily="34" charset="0"/>
              </a:endParaRPr>
            </a:p>
          </p:txBody>
        </p:sp>
        <p:cxnSp>
          <p:nvCxnSpPr>
            <p:cNvPr id="107" name="Egyenes összekötő 156"/>
            <p:cNvCxnSpPr/>
            <p:nvPr/>
          </p:nvCxnSpPr>
          <p:spPr>
            <a:xfrm rot="10800000" flipH="1">
              <a:off x="272468" y="4324604"/>
              <a:ext cx="455613" cy="9525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8" name="Téglalap 157"/>
            <p:cNvSpPr/>
            <p:nvPr/>
          </p:nvSpPr>
          <p:spPr>
            <a:xfrm flipH="1">
              <a:off x="434975" y="4218242"/>
              <a:ext cx="44450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</a:endParaRPr>
            </a:p>
          </p:txBody>
        </p:sp>
        <p:sp>
          <p:nvSpPr>
            <p:cNvPr id="109" name="Téglalap 158"/>
            <p:cNvSpPr/>
            <p:nvPr/>
          </p:nvSpPr>
          <p:spPr>
            <a:xfrm flipH="1">
              <a:off x="347663" y="4218242"/>
              <a:ext cx="46037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</a:endParaRPr>
            </a:p>
          </p:txBody>
        </p:sp>
        <p:cxnSp>
          <p:nvCxnSpPr>
            <p:cNvPr id="110" name="Egyenes összekötő 161"/>
            <p:cNvCxnSpPr/>
            <p:nvPr/>
          </p:nvCxnSpPr>
          <p:spPr>
            <a:xfrm rot="10800000" flipH="1">
              <a:off x="272468" y="4497642"/>
              <a:ext cx="469900" cy="7937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1" name="Téglalap 162"/>
            <p:cNvSpPr/>
            <p:nvPr/>
          </p:nvSpPr>
          <p:spPr>
            <a:xfrm flipH="1">
              <a:off x="434975" y="4469067"/>
              <a:ext cx="44450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</a:endParaRPr>
            </a:p>
          </p:txBody>
        </p:sp>
        <p:sp>
          <p:nvSpPr>
            <p:cNvPr id="112" name="Téglalap 163"/>
            <p:cNvSpPr/>
            <p:nvPr/>
          </p:nvSpPr>
          <p:spPr>
            <a:xfrm flipH="1">
              <a:off x="347663" y="4469067"/>
              <a:ext cx="46037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</a:endParaRPr>
            </a:p>
          </p:txBody>
        </p:sp>
        <p:sp>
          <p:nvSpPr>
            <p:cNvPr id="113" name="Téglalap 166"/>
            <p:cNvSpPr/>
            <p:nvPr/>
          </p:nvSpPr>
          <p:spPr>
            <a:xfrm flipH="1">
              <a:off x="682625" y="4253167"/>
              <a:ext cx="647700" cy="287337"/>
            </a:xfrm>
            <a:prstGeom prst="rect">
              <a:avLst/>
            </a:prstGeom>
            <a:solidFill>
              <a:srgbClr val="8EB4E3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>
                <a:defRPr/>
              </a:pPr>
              <a:r>
                <a:rPr lang="en-US" altLang="en-US" sz="1100" smtClean="0">
                  <a:solidFill>
                    <a:schemeClr val="bg1"/>
                  </a:solidFill>
                  <a:latin typeface="Verdana" pitchFamily="34" charset="0"/>
                </a:rPr>
                <a:t>SMB</a:t>
              </a:r>
              <a:endParaRPr lang="hu-HU" altLang="en-US" sz="1100" smtClean="0">
                <a:solidFill>
                  <a:schemeClr val="bg1"/>
                </a:solidFill>
                <a:latin typeface="Verdana" pitchFamily="34" charset="0"/>
              </a:endParaRPr>
            </a:p>
          </p:txBody>
        </p:sp>
        <p:sp>
          <p:nvSpPr>
            <p:cNvPr id="114" name="Line 123"/>
            <p:cNvSpPr>
              <a:spLocks noChangeShapeType="1"/>
            </p:cNvSpPr>
            <p:nvPr/>
          </p:nvSpPr>
          <p:spPr bwMode="auto">
            <a:xfrm flipV="1">
              <a:off x="2681288" y="2985591"/>
              <a:ext cx="0" cy="180000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5" name="Line 124"/>
            <p:cNvSpPr>
              <a:spLocks noChangeShapeType="1"/>
            </p:cNvSpPr>
            <p:nvPr/>
          </p:nvSpPr>
          <p:spPr bwMode="auto">
            <a:xfrm>
              <a:off x="2706688" y="2984754"/>
              <a:ext cx="0" cy="0"/>
            </a:xfrm>
            <a:prstGeom prst="line">
              <a:avLst/>
            </a:prstGeom>
            <a:noFill/>
            <a:ln w="6350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6" name="Line 125"/>
            <p:cNvSpPr>
              <a:spLocks noChangeShapeType="1"/>
            </p:cNvSpPr>
            <p:nvPr/>
          </p:nvSpPr>
          <p:spPr bwMode="auto">
            <a:xfrm>
              <a:off x="2706688" y="2984754"/>
              <a:ext cx="0" cy="0"/>
            </a:xfrm>
            <a:prstGeom prst="line">
              <a:avLst/>
            </a:prstGeom>
            <a:noFill/>
            <a:ln w="6350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7" name="Line 126"/>
            <p:cNvSpPr>
              <a:spLocks noChangeShapeType="1"/>
            </p:cNvSpPr>
            <p:nvPr/>
          </p:nvSpPr>
          <p:spPr bwMode="auto">
            <a:xfrm>
              <a:off x="2687638" y="2984754"/>
              <a:ext cx="95250" cy="0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8" name="Line 127"/>
            <p:cNvSpPr>
              <a:spLocks noChangeShapeType="1"/>
            </p:cNvSpPr>
            <p:nvPr/>
          </p:nvSpPr>
          <p:spPr bwMode="auto">
            <a:xfrm>
              <a:off x="2687638" y="2333544"/>
              <a:ext cx="0" cy="196850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9" name="Line 128"/>
            <p:cNvSpPr>
              <a:spLocks noChangeShapeType="1"/>
            </p:cNvSpPr>
            <p:nvPr/>
          </p:nvSpPr>
          <p:spPr bwMode="auto">
            <a:xfrm>
              <a:off x="2687638" y="2540254"/>
              <a:ext cx="82550" cy="0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0" name="Line 129"/>
            <p:cNvSpPr>
              <a:spLocks noChangeShapeType="1"/>
            </p:cNvSpPr>
            <p:nvPr/>
          </p:nvSpPr>
          <p:spPr bwMode="auto">
            <a:xfrm>
              <a:off x="2687638" y="4146804"/>
              <a:ext cx="0" cy="247650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1" name="Line 130"/>
            <p:cNvSpPr>
              <a:spLocks noChangeShapeType="1"/>
            </p:cNvSpPr>
            <p:nvPr/>
          </p:nvSpPr>
          <p:spPr bwMode="auto">
            <a:xfrm>
              <a:off x="2687638" y="3546394"/>
              <a:ext cx="0" cy="180000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2" name="Line 131"/>
            <p:cNvSpPr>
              <a:spLocks noChangeShapeType="1"/>
            </p:cNvSpPr>
            <p:nvPr/>
          </p:nvSpPr>
          <p:spPr bwMode="auto">
            <a:xfrm>
              <a:off x="2687638" y="4140454"/>
              <a:ext cx="0" cy="0"/>
            </a:xfrm>
            <a:prstGeom prst="line">
              <a:avLst/>
            </a:prstGeom>
            <a:noFill/>
            <a:ln w="6350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3" name="Line 132"/>
            <p:cNvSpPr>
              <a:spLocks noChangeShapeType="1"/>
            </p:cNvSpPr>
            <p:nvPr/>
          </p:nvSpPr>
          <p:spPr bwMode="auto">
            <a:xfrm>
              <a:off x="2687638" y="4140454"/>
              <a:ext cx="82550" cy="0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4" name="Line 133"/>
            <p:cNvSpPr>
              <a:spLocks noChangeShapeType="1"/>
            </p:cNvSpPr>
            <p:nvPr/>
          </p:nvSpPr>
          <p:spPr bwMode="auto">
            <a:xfrm>
              <a:off x="2687638" y="3734054"/>
              <a:ext cx="82550" cy="0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cxnSp>
          <p:nvCxnSpPr>
            <p:cNvPr id="125" name="Egyenes összekötő 170"/>
            <p:cNvCxnSpPr>
              <a:cxnSpLocks noChangeShapeType="1"/>
            </p:cNvCxnSpPr>
            <p:nvPr/>
          </p:nvCxnSpPr>
          <p:spPr bwMode="auto">
            <a:xfrm rot="10800000" flipV="1">
              <a:off x="6283639" y="3149854"/>
              <a:ext cx="1548000" cy="4763"/>
            </a:xfrm>
            <a:prstGeom prst="line">
              <a:avLst/>
            </a:prstGeom>
            <a:noFill/>
            <a:ln w="3175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26" name="Egyenes összekötő 171"/>
            <p:cNvCxnSpPr>
              <a:cxnSpLocks noChangeShapeType="1"/>
            </p:cNvCxnSpPr>
            <p:nvPr/>
          </p:nvCxnSpPr>
          <p:spPr bwMode="auto">
            <a:xfrm rot="10800000" flipV="1">
              <a:off x="6154738" y="2603754"/>
              <a:ext cx="1690687" cy="0"/>
            </a:xfrm>
            <a:prstGeom prst="line">
              <a:avLst/>
            </a:prstGeom>
            <a:noFill/>
            <a:ln w="3175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27" name="Egyenes összekötő 172"/>
            <p:cNvCxnSpPr>
              <a:cxnSpLocks noChangeShapeType="1"/>
            </p:cNvCxnSpPr>
            <p:nvPr/>
          </p:nvCxnSpPr>
          <p:spPr bwMode="auto">
            <a:xfrm rot="10800000">
              <a:off x="8314671" y="2522792"/>
              <a:ext cx="457200" cy="6350"/>
            </a:xfrm>
            <a:prstGeom prst="line">
              <a:avLst/>
            </a:prstGeom>
            <a:noFill/>
            <a:ln w="3175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28" name="Téglalap 173"/>
            <p:cNvSpPr>
              <a:spLocks noChangeArrowheads="1"/>
            </p:cNvSpPr>
            <p:nvPr/>
          </p:nvSpPr>
          <p:spPr bwMode="auto">
            <a:xfrm>
              <a:off x="8559800" y="2338642"/>
              <a:ext cx="44450" cy="215900"/>
            </a:xfrm>
            <a:prstGeom prst="rect">
              <a:avLst/>
            </a:prstGeom>
            <a:solidFill>
              <a:srgbClr val="B9CDE5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  <a:solidFill>
                  <a:schemeClr val="lt1"/>
                </a:solidFill>
                <a:latin typeface="+mn-lt"/>
                <a:cs typeface="+mn-cs"/>
              </a:endParaRPr>
            </a:p>
          </p:txBody>
        </p:sp>
        <p:sp>
          <p:nvSpPr>
            <p:cNvPr id="129" name="Téglalap 174"/>
            <p:cNvSpPr>
              <a:spLocks noChangeArrowheads="1"/>
            </p:cNvSpPr>
            <p:nvPr/>
          </p:nvSpPr>
          <p:spPr bwMode="auto">
            <a:xfrm>
              <a:off x="8645525" y="2338642"/>
              <a:ext cx="46038" cy="215900"/>
            </a:xfrm>
            <a:prstGeom prst="rect">
              <a:avLst/>
            </a:prstGeom>
            <a:solidFill>
              <a:srgbClr val="B9CDE5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  <a:solidFill>
                  <a:schemeClr val="lt1"/>
                </a:solidFill>
                <a:latin typeface="+mn-lt"/>
                <a:cs typeface="+mn-cs"/>
              </a:endParaRPr>
            </a:p>
          </p:txBody>
        </p:sp>
        <p:cxnSp>
          <p:nvCxnSpPr>
            <p:cNvPr id="130" name="Egyenes összekötő 177"/>
            <p:cNvCxnSpPr>
              <a:cxnSpLocks noChangeShapeType="1"/>
            </p:cNvCxnSpPr>
            <p:nvPr/>
          </p:nvCxnSpPr>
          <p:spPr bwMode="auto">
            <a:xfrm rot="10800000">
              <a:off x="8314671" y="2654554"/>
              <a:ext cx="457200" cy="1588"/>
            </a:xfrm>
            <a:prstGeom prst="line">
              <a:avLst/>
            </a:prstGeom>
            <a:noFill/>
            <a:ln w="3175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31" name="Téglalap 178"/>
            <p:cNvSpPr>
              <a:spLocks noChangeArrowheads="1"/>
            </p:cNvSpPr>
            <p:nvPr/>
          </p:nvSpPr>
          <p:spPr bwMode="auto">
            <a:xfrm>
              <a:off x="8559800" y="2586292"/>
              <a:ext cx="44450" cy="215900"/>
            </a:xfrm>
            <a:prstGeom prst="rect">
              <a:avLst/>
            </a:prstGeom>
            <a:solidFill>
              <a:srgbClr val="B9CDE5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  <a:solidFill>
                  <a:schemeClr val="lt1"/>
                </a:solidFill>
                <a:latin typeface="+mn-lt"/>
                <a:cs typeface="+mn-cs"/>
              </a:endParaRPr>
            </a:p>
          </p:txBody>
        </p:sp>
        <p:sp>
          <p:nvSpPr>
            <p:cNvPr id="132" name="Téglalap 179"/>
            <p:cNvSpPr>
              <a:spLocks noChangeArrowheads="1"/>
            </p:cNvSpPr>
            <p:nvPr/>
          </p:nvSpPr>
          <p:spPr bwMode="auto">
            <a:xfrm>
              <a:off x="8645525" y="2586292"/>
              <a:ext cx="46038" cy="215900"/>
            </a:xfrm>
            <a:prstGeom prst="rect">
              <a:avLst/>
            </a:prstGeom>
            <a:solidFill>
              <a:srgbClr val="B9CDE5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  <a:solidFill>
                  <a:schemeClr val="lt1"/>
                </a:solidFill>
                <a:latin typeface="+mn-lt"/>
                <a:cs typeface="+mn-cs"/>
              </a:endParaRPr>
            </a:p>
          </p:txBody>
        </p:sp>
        <p:sp>
          <p:nvSpPr>
            <p:cNvPr id="133" name="Téglalap 182"/>
            <p:cNvSpPr>
              <a:spLocks noChangeArrowheads="1"/>
            </p:cNvSpPr>
            <p:nvPr/>
          </p:nvSpPr>
          <p:spPr bwMode="auto">
            <a:xfrm>
              <a:off x="7710488" y="2460879"/>
              <a:ext cx="647700" cy="287338"/>
            </a:xfrm>
            <a:prstGeom prst="rect">
              <a:avLst/>
            </a:prstGeom>
            <a:solidFill>
              <a:srgbClr val="8EB4E3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100">
                  <a:solidFill>
                    <a:schemeClr val="bg1"/>
                  </a:solidFill>
                  <a:latin typeface="Verdana" pitchFamily="34" charset="0"/>
                </a:rPr>
                <a:t>SMB</a:t>
              </a:r>
              <a:endParaRPr lang="hu-HU" altLang="en-US" sz="1100">
                <a:solidFill>
                  <a:schemeClr val="bg1"/>
                </a:solidFill>
                <a:latin typeface="Verdana" pitchFamily="34" charset="0"/>
              </a:endParaRPr>
            </a:p>
          </p:txBody>
        </p:sp>
        <p:cxnSp>
          <p:nvCxnSpPr>
            <p:cNvPr id="134" name="Egyenes összekötő 183"/>
            <p:cNvCxnSpPr>
              <a:cxnSpLocks noChangeShapeType="1"/>
            </p:cNvCxnSpPr>
            <p:nvPr/>
          </p:nvCxnSpPr>
          <p:spPr bwMode="auto">
            <a:xfrm rot="10800000">
              <a:off x="8324608" y="3081592"/>
              <a:ext cx="441325" cy="6350"/>
            </a:xfrm>
            <a:prstGeom prst="line">
              <a:avLst/>
            </a:prstGeom>
            <a:noFill/>
            <a:ln w="3175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35" name="Téglalap 184"/>
            <p:cNvSpPr>
              <a:spLocks noChangeArrowheads="1"/>
            </p:cNvSpPr>
            <p:nvPr/>
          </p:nvSpPr>
          <p:spPr bwMode="auto">
            <a:xfrm>
              <a:off x="8559800" y="2975229"/>
              <a:ext cx="44450" cy="215900"/>
            </a:xfrm>
            <a:prstGeom prst="rect">
              <a:avLst/>
            </a:prstGeom>
            <a:solidFill>
              <a:srgbClr val="B9CDE5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  <a:solidFill>
                  <a:schemeClr val="lt1"/>
                </a:solidFill>
                <a:latin typeface="+mn-lt"/>
                <a:cs typeface="+mn-cs"/>
              </a:endParaRPr>
            </a:p>
          </p:txBody>
        </p:sp>
        <p:sp>
          <p:nvSpPr>
            <p:cNvPr id="136" name="Téglalap 185"/>
            <p:cNvSpPr>
              <a:spLocks noChangeArrowheads="1"/>
            </p:cNvSpPr>
            <p:nvPr/>
          </p:nvSpPr>
          <p:spPr bwMode="auto">
            <a:xfrm>
              <a:off x="8645525" y="2975229"/>
              <a:ext cx="46038" cy="215900"/>
            </a:xfrm>
            <a:prstGeom prst="rect">
              <a:avLst/>
            </a:prstGeom>
            <a:solidFill>
              <a:srgbClr val="B9CDE5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  <a:solidFill>
                  <a:schemeClr val="lt1"/>
                </a:solidFill>
                <a:latin typeface="+mn-lt"/>
                <a:cs typeface="+mn-cs"/>
              </a:endParaRPr>
            </a:p>
          </p:txBody>
        </p:sp>
        <p:cxnSp>
          <p:nvCxnSpPr>
            <p:cNvPr id="137" name="Egyenes összekötő 188"/>
            <p:cNvCxnSpPr>
              <a:cxnSpLocks noChangeShapeType="1"/>
            </p:cNvCxnSpPr>
            <p:nvPr/>
          </p:nvCxnSpPr>
          <p:spPr bwMode="auto">
            <a:xfrm rot="10800000">
              <a:off x="8308733" y="3254629"/>
              <a:ext cx="457200" cy="4763"/>
            </a:xfrm>
            <a:prstGeom prst="line">
              <a:avLst/>
            </a:prstGeom>
            <a:noFill/>
            <a:ln w="3175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38" name="Téglalap 189"/>
            <p:cNvSpPr>
              <a:spLocks noChangeArrowheads="1"/>
            </p:cNvSpPr>
            <p:nvPr/>
          </p:nvSpPr>
          <p:spPr bwMode="auto">
            <a:xfrm>
              <a:off x="8559800" y="3226054"/>
              <a:ext cx="44450" cy="215900"/>
            </a:xfrm>
            <a:prstGeom prst="rect">
              <a:avLst/>
            </a:prstGeom>
            <a:solidFill>
              <a:srgbClr val="B9CDE5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  <a:solidFill>
                  <a:schemeClr val="lt1"/>
                </a:solidFill>
                <a:latin typeface="+mn-lt"/>
                <a:cs typeface="+mn-cs"/>
              </a:endParaRPr>
            </a:p>
          </p:txBody>
        </p:sp>
        <p:sp>
          <p:nvSpPr>
            <p:cNvPr id="139" name="Téglalap 190"/>
            <p:cNvSpPr>
              <a:spLocks noChangeArrowheads="1"/>
            </p:cNvSpPr>
            <p:nvPr/>
          </p:nvSpPr>
          <p:spPr bwMode="auto">
            <a:xfrm>
              <a:off x="8645525" y="3226054"/>
              <a:ext cx="46038" cy="215900"/>
            </a:xfrm>
            <a:prstGeom prst="rect">
              <a:avLst/>
            </a:prstGeom>
            <a:solidFill>
              <a:srgbClr val="B9CDE5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  <a:solidFill>
                  <a:schemeClr val="lt1"/>
                </a:solidFill>
                <a:latin typeface="+mn-lt"/>
                <a:cs typeface="+mn-cs"/>
              </a:endParaRPr>
            </a:p>
          </p:txBody>
        </p:sp>
        <p:sp>
          <p:nvSpPr>
            <p:cNvPr id="140" name="Téglalap 193"/>
            <p:cNvSpPr>
              <a:spLocks noChangeArrowheads="1"/>
            </p:cNvSpPr>
            <p:nvPr/>
          </p:nvSpPr>
          <p:spPr bwMode="auto">
            <a:xfrm>
              <a:off x="7710488" y="3010154"/>
              <a:ext cx="647700" cy="287338"/>
            </a:xfrm>
            <a:prstGeom prst="rect">
              <a:avLst/>
            </a:prstGeom>
            <a:solidFill>
              <a:srgbClr val="8EB4E3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100">
                  <a:solidFill>
                    <a:schemeClr val="bg1"/>
                  </a:solidFill>
                  <a:latin typeface="Verdana" pitchFamily="34" charset="0"/>
                </a:rPr>
                <a:t>SMB</a:t>
              </a:r>
              <a:endParaRPr lang="hu-HU" altLang="en-US" sz="1100">
                <a:solidFill>
                  <a:schemeClr val="bg1"/>
                </a:solidFill>
                <a:latin typeface="Verdana" pitchFamily="34" charset="0"/>
              </a:endParaRPr>
            </a:p>
          </p:txBody>
        </p:sp>
        <p:cxnSp>
          <p:nvCxnSpPr>
            <p:cNvPr id="141" name="Egyenes összekötő 170"/>
            <p:cNvCxnSpPr>
              <a:cxnSpLocks noChangeShapeType="1"/>
            </p:cNvCxnSpPr>
            <p:nvPr/>
          </p:nvCxnSpPr>
          <p:spPr bwMode="auto">
            <a:xfrm rot="10800000" flipV="1">
              <a:off x="6282823" y="4450017"/>
              <a:ext cx="1576387" cy="7937"/>
            </a:xfrm>
            <a:prstGeom prst="line">
              <a:avLst/>
            </a:prstGeom>
            <a:noFill/>
            <a:ln w="3175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42" name="Egyenes összekötő 171"/>
            <p:cNvCxnSpPr>
              <a:cxnSpLocks noChangeShapeType="1"/>
            </p:cNvCxnSpPr>
            <p:nvPr/>
          </p:nvCxnSpPr>
          <p:spPr bwMode="auto">
            <a:xfrm rot="10800000" flipV="1">
              <a:off x="6138863" y="3822954"/>
              <a:ext cx="1706562" cy="12700"/>
            </a:xfrm>
            <a:prstGeom prst="line">
              <a:avLst/>
            </a:prstGeom>
            <a:noFill/>
            <a:ln w="3175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43" name="Egyenes összekötő 172"/>
            <p:cNvCxnSpPr>
              <a:cxnSpLocks noChangeShapeType="1"/>
            </p:cNvCxnSpPr>
            <p:nvPr/>
          </p:nvCxnSpPr>
          <p:spPr bwMode="auto">
            <a:xfrm rot="10800000">
              <a:off x="8314671" y="3741992"/>
              <a:ext cx="457200" cy="6350"/>
            </a:xfrm>
            <a:prstGeom prst="line">
              <a:avLst/>
            </a:prstGeom>
            <a:noFill/>
            <a:ln w="3175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44" name="Téglalap 173"/>
            <p:cNvSpPr>
              <a:spLocks noChangeArrowheads="1"/>
            </p:cNvSpPr>
            <p:nvPr/>
          </p:nvSpPr>
          <p:spPr bwMode="auto">
            <a:xfrm>
              <a:off x="8559800" y="3557842"/>
              <a:ext cx="44450" cy="215900"/>
            </a:xfrm>
            <a:prstGeom prst="rect">
              <a:avLst/>
            </a:prstGeom>
            <a:solidFill>
              <a:srgbClr val="B9CDE5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  <a:solidFill>
                  <a:schemeClr val="lt1"/>
                </a:solidFill>
                <a:latin typeface="+mn-lt"/>
                <a:cs typeface="+mn-cs"/>
              </a:endParaRPr>
            </a:p>
          </p:txBody>
        </p:sp>
        <p:sp>
          <p:nvSpPr>
            <p:cNvPr id="145" name="Téglalap 174"/>
            <p:cNvSpPr>
              <a:spLocks noChangeArrowheads="1"/>
            </p:cNvSpPr>
            <p:nvPr/>
          </p:nvSpPr>
          <p:spPr bwMode="auto">
            <a:xfrm>
              <a:off x="8645525" y="3557842"/>
              <a:ext cx="46038" cy="215900"/>
            </a:xfrm>
            <a:prstGeom prst="rect">
              <a:avLst/>
            </a:prstGeom>
            <a:solidFill>
              <a:srgbClr val="B9CDE5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  <a:solidFill>
                  <a:schemeClr val="lt1"/>
                </a:solidFill>
                <a:latin typeface="+mn-lt"/>
                <a:cs typeface="+mn-cs"/>
              </a:endParaRPr>
            </a:p>
          </p:txBody>
        </p:sp>
        <p:cxnSp>
          <p:nvCxnSpPr>
            <p:cNvPr id="146" name="Egyenes összekötő 177"/>
            <p:cNvCxnSpPr>
              <a:cxnSpLocks noChangeShapeType="1"/>
            </p:cNvCxnSpPr>
            <p:nvPr/>
          </p:nvCxnSpPr>
          <p:spPr bwMode="auto">
            <a:xfrm rot="10800000">
              <a:off x="8308733" y="3873754"/>
              <a:ext cx="457200" cy="7938"/>
            </a:xfrm>
            <a:prstGeom prst="line">
              <a:avLst/>
            </a:prstGeom>
            <a:noFill/>
            <a:ln w="3175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47" name="Téglalap 178"/>
            <p:cNvSpPr>
              <a:spLocks noChangeArrowheads="1"/>
            </p:cNvSpPr>
            <p:nvPr/>
          </p:nvSpPr>
          <p:spPr bwMode="auto">
            <a:xfrm>
              <a:off x="8559800" y="3805492"/>
              <a:ext cx="44450" cy="215900"/>
            </a:xfrm>
            <a:prstGeom prst="rect">
              <a:avLst/>
            </a:prstGeom>
            <a:solidFill>
              <a:srgbClr val="B9CDE5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  <a:solidFill>
                  <a:schemeClr val="lt1"/>
                </a:solidFill>
                <a:latin typeface="+mn-lt"/>
                <a:cs typeface="+mn-cs"/>
              </a:endParaRPr>
            </a:p>
          </p:txBody>
        </p:sp>
        <p:sp>
          <p:nvSpPr>
            <p:cNvPr id="148" name="Téglalap 179"/>
            <p:cNvSpPr>
              <a:spLocks noChangeArrowheads="1"/>
            </p:cNvSpPr>
            <p:nvPr/>
          </p:nvSpPr>
          <p:spPr bwMode="auto">
            <a:xfrm>
              <a:off x="8645525" y="3805492"/>
              <a:ext cx="46038" cy="215900"/>
            </a:xfrm>
            <a:prstGeom prst="rect">
              <a:avLst/>
            </a:prstGeom>
            <a:solidFill>
              <a:srgbClr val="B9CDE5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  <a:solidFill>
                  <a:schemeClr val="lt1"/>
                </a:solidFill>
                <a:latin typeface="+mn-lt"/>
                <a:cs typeface="+mn-cs"/>
              </a:endParaRPr>
            </a:p>
          </p:txBody>
        </p:sp>
        <p:sp>
          <p:nvSpPr>
            <p:cNvPr id="149" name="Téglalap 182"/>
            <p:cNvSpPr>
              <a:spLocks noChangeArrowheads="1"/>
            </p:cNvSpPr>
            <p:nvPr/>
          </p:nvSpPr>
          <p:spPr bwMode="auto">
            <a:xfrm>
              <a:off x="7710488" y="3680079"/>
              <a:ext cx="647700" cy="287338"/>
            </a:xfrm>
            <a:prstGeom prst="rect">
              <a:avLst/>
            </a:prstGeom>
            <a:solidFill>
              <a:srgbClr val="8EB4E3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100">
                  <a:solidFill>
                    <a:schemeClr val="bg1"/>
                  </a:solidFill>
                  <a:latin typeface="Verdana" pitchFamily="34" charset="0"/>
                </a:rPr>
                <a:t>SMB</a:t>
              </a:r>
              <a:endParaRPr lang="hu-HU" altLang="en-US" sz="1100">
                <a:solidFill>
                  <a:schemeClr val="bg1"/>
                </a:solidFill>
                <a:latin typeface="Verdana" pitchFamily="34" charset="0"/>
              </a:endParaRPr>
            </a:p>
          </p:txBody>
        </p:sp>
        <p:cxnSp>
          <p:nvCxnSpPr>
            <p:cNvPr id="150" name="Egyenes összekötő 183"/>
            <p:cNvCxnSpPr>
              <a:cxnSpLocks noChangeShapeType="1"/>
            </p:cNvCxnSpPr>
            <p:nvPr/>
          </p:nvCxnSpPr>
          <p:spPr bwMode="auto">
            <a:xfrm rot="10800000">
              <a:off x="8330546" y="4351592"/>
              <a:ext cx="441325" cy="6350"/>
            </a:xfrm>
            <a:prstGeom prst="line">
              <a:avLst/>
            </a:prstGeom>
            <a:noFill/>
            <a:ln w="3175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51" name="Téglalap 184"/>
            <p:cNvSpPr>
              <a:spLocks noChangeArrowheads="1"/>
            </p:cNvSpPr>
            <p:nvPr/>
          </p:nvSpPr>
          <p:spPr bwMode="auto">
            <a:xfrm>
              <a:off x="8559800" y="4245229"/>
              <a:ext cx="44450" cy="215900"/>
            </a:xfrm>
            <a:prstGeom prst="rect">
              <a:avLst/>
            </a:prstGeom>
            <a:solidFill>
              <a:srgbClr val="B9CDE5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  <a:solidFill>
                  <a:schemeClr val="lt1"/>
                </a:solidFill>
                <a:latin typeface="+mn-lt"/>
                <a:cs typeface="+mn-cs"/>
              </a:endParaRPr>
            </a:p>
          </p:txBody>
        </p:sp>
        <p:sp>
          <p:nvSpPr>
            <p:cNvPr id="152" name="Téglalap 185"/>
            <p:cNvSpPr>
              <a:spLocks noChangeArrowheads="1"/>
            </p:cNvSpPr>
            <p:nvPr/>
          </p:nvSpPr>
          <p:spPr bwMode="auto">
            <a:xfrm>
              <a:off x="8645525" y="4245229"/>
              <a:ext cx="46038" cy="215900"/>
            </a:xfrm>
            <a:prstGeom prst="rect">
              <a:avLst/>
            </a:prstGeom>
            <a:solidFill>
              <a:srgbClr val="B9CDE5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  <a:solidFill>
                  <a:schemeClr val="lt1"/>
                </a:solidFill>
                <a:latin typeface="+mn-lt"/>
                <a:cs typeface="+mn-cs"/>
              </a:endParaRPr>
            </a:p>
          </p:txBody>
        </p:sp>
        <p:cxnSp>
          <p:nvCxnSpPr>
            <p:cNvPr id="153" name="Egyenes összekötő 188"/>
            <p:cNvCxnSpPr>
              <a:cxnSpLocks noChangeShapeType="1"/>
            </p:cNvCxnSpPr>
            <p:nvPr/>
          </p:nvCxnSpPr>
          <p:spPr bwMode="auto">
            <a:xfrm rot="10800000">
              <a:off x="8314671" y="4523042"/>
              <a:ext cx="457200" cy="1587"/>
            </a:xfrm>
            <a:prstGeom prst="line">
              <a:avLst/>
            </a:prstGeom>
            <a:noFill/>
            <a:ln w="3175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54" name="Téglalap 189"/>
            <p:cNvSpPr>
              <a:spLocks noChangeArrowheads="1"/>
            </p:cNvSpPr>
            <p:nvPr/>
          </p:nvSpPr>
          <p:spPr bwMode="auto">
            <a:xfrm>
              <a:off x="8559800" y="4496054"/>
              <a:ext cx="44450" cy="215900"/>
            </a:xfrm>
            <a:prstGeom prst="rect">
              <a:avLst/>
            </a:prstGeom>
            <a:solidFill>
              <a:srgbClr val="B9CDE5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  <a:solidFill>
                  <a:schemeClr val="lt1"/>
                </a:solidFill>
                <a:latin typeface="+mn-lt"/>
                <a:cs typeface="+mn-cs"/>
              </a:endParaRPr>
            </a:p>
          </p:txBody>
        </p:sp>
        <p:sp>
          <p:nvSpPr>
            <p:cNvPr id="155" name="Téglalap 190"/>
            <p:cNvSpPr>
              <a:spLocks noChangeArrowheads="1"/>
            </p:cNvSpPr>
            <p:nvPr/>
          </p:nvSpPr>
          <p:spPr bwMode="auto">
            <a:xfrm>
              <a:off x="8645525" y="4496054"/>
              <a:ext cx="46038" cy="215900"/>
            </a:xfrm>
            <a:prstGeom prst="rect">
              <a:avLst/>
            </a:prstGeom>
            <a:solidFill>
              <a:srgbClr val="B9CDE5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  <a:solidFill>
                  <a:schemeClr val="lt1"/>
                </a:solidFill>
                <a:latin typeface="+mn-lt"/>
                <a:cs typeface="+mn-cs"/>
              </a:endParaRPr>
            </a:p>
          </p:txBody>
        </p:sp>
        <p:sp>
          <p:nvSpPr>
            <p:cNvPr id="156" name="Téglalap 193"/>
            <p:cNvSpPr>
              <a:spLocks noChangeArrowheads="1"/>
            </p:cNvSpPr>
            <p:nvPr/>
          </p:nvSpPr>
          <p:spPr bwMode="auto">
            <a:xfrm>
              <a:off x="7710488" y="4305554"/>
              <a:ext cx="647700" cy="287338"/>
            </a:xfrm>
            <a:prstGeom prst="rect">
              <a:avLst/>
            </a:prstGeom>
            <a:solidFill>
              <a:srgbClr val="8EB4E3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100">
                  <a:solidFill>
                    <a:schemeClr val="bg1"/>
                  </a:solidFill>
                  <a:latin typeface="Verdana" pitchFamily="34" charset="0"/>
                </a:rPr>
                <a:t>SMB</a:t>
              </a:r>
              <a:endParaRPr lang="hu-HU" altLang="en-US" sz="1100">
                <a:solidFill>
                  <a:schemeClr val="bg1"/>
                </a:solidFill>
                <a:latin typeface="Verdana" pitchFamily="34" charset="0"/>
              </a:endParaRPr>
            </a:p>
          </p:txBody>
        </p:sp>
        <p:sp>
          <p:nvSpPr>
            <p:cNvPr id="157" name="Line 166"/>
            <p:cNvSpPr>
              <a:spLocks noChangeShapeType="1"/>
            </p:cNvSpPr>
            <p:nvPr/>
          </p:nvSpPr>
          <p:spPr bwMode="auto">
            <a:xfrm flipV="1">
              <a:off x="6283325" y="4179639"/>
              <a:ext cx="0" cy="270000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8" name="Line 167"/>
            <p:cNvSpPr>
              <a:spLocks noChangeShapeType="1"/>
            </p:cNvSpPr>
            <p:nvPr/>
          </p:nvSpPr>
          <p:spPr bwMode="auto">
            <a:xfrm>
              <a:off x="6283325" y="4178554"/>
              <a:ext cx="0" cy="0"/>
            </a:xfrm>
            <a:prstGeom prst="line">
              <a:avLst/>
            </a:prstGeom>
            <a:noFill/>
            <a:ln w="6350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9" name="Line 168"/>
            <p:cNvSpPr>
              <a:spLocks noChangeShapeType="1"/>
            </p:cNvSpPr>
            <p:nvPr/>
          </p:nvSpPr>
          <p:spPr bwMode="auto">
            <a:xfrm flipH="1">
              <a:off x="6146800" y="4178554"/>
              <a:ext cx="136525" cy="0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0" name="Line 169"/>
            <p:cNvSpPr>
              <a:spLocks noChangeShapeType="1"/>
            </p:cNvSpPr>
            <p:nvPr/>
          </p:nvSpPr>
          <p:spPr bwMode="auto">
            <a:xfrm>
              <a:off x="6283325" y="3549904"/>
              <a:ext cx="0" cy="158750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1" name="Line 170"/>
            <p:cNvSpPr>
              <a:spLocks noChangeShapeType="1"/>
            </p:cNvSpPr>
            <p:nvPr/>
          </p:nvSpPr>
          <p:spPr bwMode="auto">
            <a:xfrm flipH="1">
              <a:off x="6131929" y="3708654"/>
              <a:ext cx="144000" cy="0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2" name="Line 171"/>
            <p:cNvSpPr>
              <a:spLocks noChangeShapeType="1"/>
            </p:cNvSpPr>
            <p:nvPr/>
          </p:nvSpPr>
          <p:spPr bwMode="auto">
            <a:xfrm flipV="1">
              <a:off x="6283325" y="2965704"/>
              <a:ext cx="0" cy="184150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3" name="Line 172"/>
            <p:cNvSpPr>
              <a:spLocks noChangeShapeType="1"/>
            </p:cNvSpPr>
            <p:nvPr/>
          </p:nvSpPr>
          <p:spPr bwMode="auto">
            <a:xfrm flipH="1">
              <a:off x="6165850" y="2965704"/>
              <a:ext cx="117475" cy="0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4" name="Line 173"/>
            <p:cNvSpPr>
              <a:spLocks noChangeShapeType="1"/>
            </p:cNvSpPr>
            <p:nvPr/>
          </p:nvSpPr>
          <p:spPr bwMode="auto">
            <a:xfrm>
              <a:off x="6283325" y="2319009"/>
              <a:ext cx="0" cy="222250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5" name="Line 174"/>
            <p:cNvSpPr>
              <a:spLocks noChangeShapeType="1"/>
            </p:cNvSpPr>
            <p:nvPr/>
          </p:nvSpPr>
          <p:spPr bwMode="auto">
            <a:xfrm flipH="1">
              <a:off x="6159500" y="2540254"/>
              <a:ext cx="123825" cy="0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6" name="Text Box 175"/>
            <p:cNvSpPr txBox="1">
              <a:spLocks noChangeArrowheads="1"/>
            </p:cNvSpPr>
            <p:nvPr/>
          </p:nvSpPr>
          <p:spPr bwMode="auto">
            <a:xfrm>
              <a:off x="2274035" y="1759204"/>
              <a:ext cx="800219" cy="35394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algn="ctr">
                  <a:solidFill>
                    <a:srgbClr val="FF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lnSpc>
                  <a:spcPct val="85000"/>
                </a:lnSpc>
                <a:spcBef>
                  <a:spcPct val="0"/>
                </a:spcBef>
                <a:buFontTx/>
                <a:buNone/>
              </a:pPr>
              <a:r>
                <a:rPr lang="en-US" altLang="en-US" sz="1000" dirty="0">
                  <a:latin typeface="Verdana" pitchFamily="34" charset="0"/>
                </a:rPr>
                <a:t>2x4 </a:t>
              </a:r>
              <a:r>
                <a:rPr lang="en-US" altLang="en-US" sz="1000" dirty="0" smtClean="0">
                  <a:latin typeface="Verdana" pitchFamily="34" charset="0"/>
                </a:rPr>
                <a:t>SMI2</a:t>
              </a:r>
              <a:endParaRPr lang="en-US" altLang="en-US" sz="1000" dirty="0">
                <a:latin typeface="Verdana" pitchFamily="34" charset="0"/>
              </a:endParaRPr>
            </a:p>
            <a:p>
              <a:pPr algn="ctr" eaLnBrk="1" hangingPunct="1">
                <a:lnSpc>
                  <a:spcPct val="85000"/>
                </a:lnSpc>
                <a:spcBef>
                  <a:spcPct val="0"/>
                </a:spcBef>
                <a:buFontTx/>
                <a:buNone/>
              </a:pPr>
              <a:r>
                <a:rPr lang="en-US" altLang="en-US" sz="1000" dirty="0">
                  <a:latin typeface="Verdana" pitchFamily="34" charset="0"/>
                </a:rPr>
                <a:t> channels</a:t>
              </a:r>
            </a:p>
          </p:txBody>
        </p:sp>
        <p:sp>
          <p:nvSpPr>
            <p:cNvPr id="167" name="Text Box 176"/>
            <p:cNvSpPr txBox="1">
              <a:spLocks noChangeArrowheads="1"/>
            </p:cNvSpPr>
            <p:nvPr/>
          </p:nvSpPr>
          <p:spPr bwMode="auto">
            <a:xfrm>
              <a:off x="5925285" y="1811592"/>
              <a:ext cx="800219" cy="35394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algn="ctr">
                  <a:solidFill>
                    <a:srgbClr val="FF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lnSpc>
                  <a:spcPct val="85000"/>
                </a:lnSpc>
                <a:spcBef>
                  <a:spcPct val="0"/>
                </a:spcBef>
                <a:buFontTx/>
                <a:buNone/>
              </a:pPr>
              <a:r>
                <a:rPr lang="en-US" altLang="en-US" sz="1000" dirty="0">
                  <a:latin typeface="Verdana" pitchFamily="34" charset="0"/>
                </a:rPr>
                <a:t>2x4 </a:t>
              </a:r>
              <a:r>
                <a:rPr lang="en-US" altLang="en-US" sz="1000" dirty="0" smtClean="0">
                  <a:latin typeface="Verdana" pitchFamily="34" charset="0"/>
                </a:rPr>
                <a:t>SMI2</a:t>
              </a:r>
              <a:endParaRPr lang="en-US" altLang="en-US" sz="1000" dirty="0">
                <a:latin typeface="Verdana" pitchFamily="34" charset="0"/>
              </a:endParaRPr>
            </a:p>
            <a:p>
              <a:pPr algn="ctr" eaLnBrk="1" hangingPunct="1">
                <a:lnSpc>
                  <a:spcPct val="85000"/>
                </a:lnSpc>
                <a:spcBef>
                  <a:spcPct val="0"/>
                </a:spcBef>
                <a:buFontTx/>
                <a:buNone/>
              </a:pPr>
              <a:r>
                <a:rPr lang="en-US" altLang="en-US" sz="1000" dirty="0">
                  <a:latin typeface="Verdana" pitchFamily="34" charset="0"/>
                </a:rPr>
                <a:t> channels</a:t>
              </a:r>
            </a:p>
          </p:txBody>
        </p:sp>
        <p:sp>
          <p:nvSpPr>
            <p:cNvPr id="168" name="Rectangle 178"/>
            <p:cNvSpPr>
              <a:spLocks noChangeArrowheads="1"/>
            </p:cNvSpPr>
            <p:nvPr/>
          </p:nvSpPr>
          <p:spPr bwMode="auto">
            <a:xfrm>
              <a:off x="3960813" y="5154867"/>
              <a:ext cx="219075" cy="227012"/>
            </a:xfrm>
            <a:prstGeom prst="rect">
              <a:avLst/>
            </a:prstGeom>
            <a:noFill/>
            <a:ln w="19050" algn="ctr">
              <a:solidFill>
                <a:srgbClr val="0000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100">
                  <a:solidFill>
                    <a:schemeClr val="bg1"/>
                  </a:solidFill>
                  <a:latin typeface="Verdana" pitchFamily="34" charset="0"/>
                </a:rPr>
                <a:t>ME</a:t>
              </a:r>
            </a:p>
          </p:txBody>
        </p:sp>
        <p:sp>
          <p:nvSpPr>
            <p:cNvPr id="170" name="Téglalap 3"/>
            <p:cNvSpPr>
              <a:spLocks noChangeArrowheads="1"/>
            </p:cNvSpPr>
            <p:nvPr/>
          </p:nvSpPr>
          <p:spPr bwMode="auto">
            <a:xfrm>
              <a:off x="4714875" y="2484692"/>
              <a:ext cx="1439863" cy="576262"/>
            </a:xfrm>
            <a:prstGeom prst="rect">
              <a:avLst/>
            </a:prstGeom>
            <a:solidFill>
              <a:srgbClr val="33CC33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None/>
              </a:pPr>
              <a:r>
                <a:rPr lang="en-US" altLang="en-US" sz="1100" dirty="0" smtClean="0">
                  <a:solidFill>
                    <a:schemeClr val="bg1"/>
                  </a:solidFill>
                  <a:latin typeface="Verdana" pitchFamily="34" charset="0"/>
                </a:rPr>
                <a:t>Ivy Bridge-EX 15C</a:t>
              </a:r>
              <a:endParaRPr lang="hu-HU" altLang="en-US" sz="1100" dirty="0" smtClean="0">
                <a:solidFill>
                  <a:schemeClr val="bg1"/>
                </a:solidFill>
                <a:latin typeface="Verdana" pitchFamily="34" charset="0"/>
              </a:endParaRPr>
            </a:p>
          </p:txBody>
        </p:sp>
        <p:sp>
          <p:nvSpPr>
            <p:cNvPr id="171" name="Téglalap 3"/>
            <p:cNvSpPr>
              <a:spLocks noChangeArrowheads="1"/>
            </p:cNvSpPr>
            <p:nvPr/>
          </p:nvSpPr>
          <p:spPr bwMode="auto">
            <a:xfrm>
              <a:off x="2771775" y="3640392"/>
              <a:ext cx="1439863" cy="576262"/>
            </a:xfrm>
            <a:prstGeom prst="rect">
              <a:avLst/>
            </a:prstGeom>
            <a:solidFill>
              <a:srgbClr val="33CC33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None/>
              </a:pPr>
              <a:r>
                <a:rPr lang="en-US" altLang="en-US" sz="1100" dirty="0" smtClean="0">
                  <a:solidFill>
                    <a:schemeClr val="bg1"/>
                  </a:solidFill>
                  <a:latin typeface="Verdana" pitchFamily="34" charset="0"/>
                </a:rPr>
                <a:t>Ivy Bridge-EX 15C</a:t>
              </a:r>
              <a:endParaRPr lang="hu-HU" altLang="en-US" sz="1100" dirty="0">
                <a:solidFill>
                  <a:schemeClr val="bg1"/>
                </a:solidFill>
                <a:latin typeface="Verdana" pitchFamily="34" charset="0"/>
              </a:endParaRPr>
            </a:p>
          </p:txBody>
        </p:sp>
        <p:sp>
          <p:nvSpPr>
            <p:cNvPr id="172" name="Téglalap 3"/>
            <p:cNvSpPr>
              <a:spLocks noChangeArrowheads="1"/>
            </p:cNvSpPr>
            <p:nvPr/>
          </p:nvSpPr>
          <p:spPr bwMode="auto">
            <a:xfrm>
              <a:off x="4689475" y="3640392"/>
              <a:ext cx="1439863" cy="576262"/>
            </a:xfrm>
            <a:prstGeom prst="rect">
              <a:avLst/>
            </a:prstGeom>
            <a:solidFill>
              <a:srgbClr val="33CC33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None/>
              </a:pPr>
              <a:endParaRPr lang="en-US" altLang="en-US" sz="1100" dirty="0" smtClean="0">
                <a:solidFill>
                  <a:schemeClr val="bg1"/>
                </a:solidFill>
                <a:latin typeface="Verdana" pitchFamily="34" charset="0"/>
              </a:endParaRPr>
            </a:p>
            <a:p>
              <a:pPr algn="ctr" eaLnBrk="1" hangingPunct="1">
                <a:spcBef>
                  <a:spcPct val="0"/>
                </a:spcBef>
                <a:buNone/>
              </a:pPr>
              <a:r>
                <a:rPr lang="en-US" altLang="en-US" sz="1100" dirty="0" smtClean="0">
                  <a:solidFill>
                    <a:schemeClr val="bg1"/>
                  </a:solidFill>
                  <a:latin typeface="Verdana" pitchFamily="34" charset="0"/>
                </a:rPr>
                <a:t>Ivy Bridge-EX 15C</a:t>
              </a:r>
              <a:endParaRPr lang="hu-HU" altLang="en-US" sz="1100" dirty="0" smtClean="0">
                <a:solidFill>
                  <a:schemeClr val="bg1"/>
                </a:solidFill>
                <a:latin typeface="Verdana" pitchFamily="34" charset="0"/>
              </a:endParaRPr>
            </a:p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hu-HU" altLang="en-US" sz="1100" dirty="0">
                <a:solidFill>
                  <a:schemeClr val="bg1"/>
                </a:solidFill>
                <a:latin typeface="Verdana" pitchFamily="34" charset="0"/>
              </a:endParaRPr>
            </a:p>
          </p:txBody>
        </p:sp>
        <p:sp>
          <p:nvSpPr>
            <p:cNvPr id="173" name="Téglalap 174"/>
            <p:cNvSpPr>
              <a:spLocks noChangeArrowheads="1"/>
            </p:cNvSpPr>
            <p:nvPr/>
          </p:nvSpPr>
          <p:spPr bwMode="auto">
            <a:xfrm>
              <a:off x="8738545" y="2336654"/>
              <a:ext cx="46038" cy="215900"/>
            </a:xfrm>
            <a:prstGeom prst="rect">
              <a:avLst/>
            </a:prstGeom>
            <a:solidFill>
              <a:srgbClr val="B9CDE5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  <a:solidFill>
                  <a:schemeClr val="lt1"/>
                </a:solidFill>
                <a:latin typeface="+mn-lt"/>
                <a:cs typeface="+mn-cs"/>
              </a:endParaRPr>
            </a:p>
          </p:txBody>
        </p:sp>
        <p:sp>
          <p:nvSpPr>
            <p:cNvPr id="174" name="Téglalap 179"/>
            <p:cNvSpPr>
              <a:spLocks noChangeArrowheads="1"/>
            </p:cNvSpPr>
            <p:nvPr/>
          </p:nvSpPr>
          <p:spPr bwMode="auto">
            <a:xfrm>
              <a:off x="8738545" y="2584304"/>
              <a:ext cx="46038" cy="215900"/>
            </a:xfrm>
            <a:prstGeom prst="rect">
              <a:avLst/>
            </a:prstGeom>
            <a:solidFill>
              <a:srgbClr val="B9CDE5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  <a:solidFill>
                  <a:schemeClr val="lt1"/>
                </a:solidFill>
                <a:latin typeface="+mn-lt"/>
                <a:cs typeface="+mn-cs"/>
              </a:endParaRPr>
            </a:p>
          </p:txBody>
        </p:sp>
        <p:sp>
          <p:nvSpPr>
            <p:cNvPr id="175" name="Téglalap 185"/>
            <p:cNvSpPr>
              <a:spLocks noChangeArrowheads="1"/>
            </p:cNvSpPr>
            <p:nvPr/>
          </p:nvSpPr>
          <p:spPr bwMode="auto">
            <a:xfrm>
              <a:off x="8738545" y="2973241"/>
              <a:ext cx="46038" cy="215900"/>
            </a:xfrm>
            <a:prstGeom prst="rect">
              <a:avLst/>
            </a:prstGeom>
            <a:solidFill>
              <a:srgbClr val="B9CDE5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  <a:solidFill>
                  <a:schemeClr val="lt1"/>
                </a:solidFill>
                <a:latin typeface="+mn-lt"/>
                <a:cs typeface="+mn-cs"/>
              </a:endParaRPr>
            </a:p>
          </p:txBody>
        </p:sp>
        <p:sp>
          <p:nvSpPr>
            <p:cNvPr id="176" name="Téglalap 190"/>
            <p:cNvSpPr>
              <a:spLocks noChangeArrowheads="1"/>
            </p:cNvSpPr>
            <p:nvPr/>
          </p:nvSpPr>
          <p:spPr bwMode="auto">
            <a:xfrm>
              <a:off x="8738545" y="3224066"/>
              <a:ext cx="46038" cy="215900"/>
            </a:xfrm>
            <a:prstGeom prst="rect">
              <a:avLst/>
            </a:prstGeom>
            <a:solidFill>
              <a:srgbClr val="B9CDE5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  <a:solidFill>
                  <a:schemeClr val="lt1"/>
                </a:solidFill>
                <a:latin typeface="+mn-lt"/>
                <a:cs typeface="+mn-cs"/>
              </a:endParaRPr>
            </a:p>
          </p:txBody>
        </p:sp>
        <p:sp>
          <p:nvSpPr>
            <p:cNvPr id="177" name="Téglalap 174"/>
            <p:cNvSpPr>
              <a:spLocks noChangeArrowheads="1"/>
            </p:cNvSpPr>
            <p:nvPr/>
          </p:nvSpPr>
          <p:spPr bwMode="auto">
            <a:xfrm>
              <a:off x="8738545" y="3555854"/>
              <a:ext cx="46038" cy="215900"/>
            </a:xfrm>
            <a:prstGeom prst="rect">
              <a:avLst/>
            </a:prstGeom>
            <a:solidFill>
              <a:srgbClr val="B9CDE5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  <a:solidFill>
                  <a:schemeClr val="lt1"/>
                </a:solidFill>
                <a:latin typeface="+mn-lt"/>
                <a:cs typeface="+mn-cs"/>
              </a:endParaRPr>
            </a:p>
          </p:txBody>
        </p:sp>
        <p:sp>
          <p:nvSpPr>
            <p:cNvPr id="178" name="Téglalap 179"/>
            <p:cNvSpPr>
              <a:spLocks noChangeArrowheads="1"/>
            </p:cNvSpPr>
            <p:nvPr/>
          </p:nvSpPr>
          <p:spPr bwMode="auto">
            <a:xfrm>
              <a:off x="8738545" y="3803504"/>
              <a:ext cx="46038" cy="215900"/>
            </a:xfrm>
            <a:prstGeom prst="rect">
              <a:avLst/>
            </a:prstGeom>
            <a:solidFill>
              <a:srgbClr val="B9CDE5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  <a:solidFill>
                  <a:schemeClr val="lt1"/>
                </a:solidFill>
                <a:latin typeface="+mn-lt"/>
                <a:cs typeface="+mn-cs"/>
              </a:endParaRPr>
            </a:p>
          </p:txBody>
        </p:sp>
        <p:sp>
          <p:nvSpPr>
            <p:cNvPr id="179" name="Téglalap 185"/>
            <p:cNvSpPr>
              <a:spLocks noChangeArrowheads="1"/>
            </p:cNvSpPr>
            <p:nvPr/>
          </p:nvSpPr>
          <p:spPr bwMode="auto">
            <a:xfrm>
              <a:off x="8738545" y="4243241"/>
              <a:ext cx="46038" cy="215900"/>
            </a:xfrm>
            <a:prstGeom prst="rect">
              <a:avLst/>
            </a:prstGeom>
            <a:solidFill>
              <a:srgbClr val="B9CDE5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  <a:solidFill>
                  <a:schemeClr val="lt1"/>
                </a:solidFill>
                <a:latin typeface="+mn-lt"/>
                <a:cs typeface="+mn-cs"/>
              </a:endParaRPr>
            </a:p>
          </p:txBody>
        </p:sp>
        <p:sp>
          <p:nvSpPr>
            <p:cNvPr id="180" name="Téglalap 190"/>
            <p:cNvSpPr>
              <a:spLocks noChangeArrowheads="1"/>
            </p:cNvSpPr>
            <p:nvPr/>
          </p:nvSpPr>
          <p:spPr bwMode="auto">
            <a:xfrm>
              <a:off x="8738545" y="4494066"/>
              <a:ext cx="46038" cy="215900"/>
            </a:xfrm>
            <a:prstGeom prst="rect">
              <a:avLst/>
            </a:prstGeom>
            <a:solidFill>
              <a:srgbClr val="B9CDE5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  <a:solidFill>
                  <a:schemeClr val="lt1"/>
                </a:solidFill>
                <a:latin typeface="+mn-lt"/>
                <a:cs typeface="+mn-cs"/>
              </a:endParaRPr>
            </a:p>
          </p:txBody>
        </p:sp>
        <p:sp>
          <p:nvSpPr>
            <p:cNvPr id="181" name="Téglalap 174"/>
            <p:cNvSpPr>
              <a:spLocks noChangeArrowheads="1"/>
            </p:cNvSpPr>
            <p:nvPr/>
          </p:nvSpPr>
          <p:spPr bwMode="auto">
            <a:xfrm>
              <a:off x="7390758" y="2061604"/>
              <a:ext cx="46037" cy="215900"/>
            </a:xfrm>
            <a:prstGeom prst="rect">
              <a:avLst/>
            </a:prstGeom>
            <a:solidFill>
              <a:srgbClr val="B9CDE5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  <a:solidFill>
                  <a:schemeClr val="lt1"/>
                </a:solidFill>
                <a:latin typeface="+mn-lt"/>
                <a:cs typeface="+mn-cs"/>
              </a:endParaRPr>
            </a:p>
          </p:txBody>
        </p:sp>
        <p:sp>
          <p:nvSpPr>
            <p:cNvPr id="182" name="Téglalap 179"/>
            <p:cNvSpPr>
              <a:spLocks noChangeArrowheads="1"/>
            </p:cNvSpPr>
            <p:nvPr/>
          </p:nvSpPr>
          <p:spPr bwMode="auto">
            <a:xfrm>
              <a:off x="7390758" y="2309254"/>
              <a:ext cx="46037" cy="215900"/>
            </a:xfrm>
            <a:prstGeom prst="rect">
              <a:avLst/>
            </a:prstGeom>
            <a:solidFill>
              <a:srgbClr val="B9CDE5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  <a:solidFill>
                  <a:schemeClr val="lt1"/>
                </a:solidFill>
                <a:latin typeface="+mn-lt"/>
                <a:cs typeface="+mn-cs"/>
              </a:endParaRPr>
            </a:p>
          </p:txBody>
        </p:sp>
        <p:sp>
          <p:nvSpPr>
            <p:cNvPr id="183" name="Téglalap 185"/>
            <p:cNvSpPr>
              <a:spLocks noChangeArrowheads="1"/>
            </p:cNvSpPr>
            <p:nvPr/>
          </p:nvSpPr>
          <p:spPr bwMode="auto">
            <a:xfrm>
              <a:off x="7390758" y="2660092"/>
              <a:ext cx="46037" cy="215900"/>
            </a:xfrm>
            <a:prstGeom prst="rect">
              <a:avLst/>
            </a:prstGeom>
            <a:solidFill>
              <a:srgbClr val="B9CDE5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  <a:solidFill>
                  <a:schemeClr val="lt1"/>
                </a:solidFill>
                <a:latin typeface="+mn-lt"/>
                <a:cs typeface="+mn-cs"/>
              </a:endParaRPr>
            </a:p>
          </p:txBody>
        </p:sp>
        <p:sp>
          <p:nvSpPr>
            <p:cNvPr id="184" name="Téglalap 190"/>
            <p:cNvSpPr>
              <a:spLocks noChangeArrowheads="1"/>
            </p:cNvSpPr>
            <p:nvPr/>
          </p:nvSpPr>
          <p:spPr bwMode="auto">
            <a:xfrm>
              <a:off x="7390758" y="2910917"/>
              <a:ext cx="46037" cy="215900"/>
            </a:xfrm>
            <a:prstGeom prst="rect">
              <a:avLst/>
            </a:prstGeom>
            <a:solidFill>
              <a:srgbClr val="B9CDE5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  <a:solidFill>
                  <a:schemeClr val="lt1"/>
                </a:solidFill>
                <a:latin typeface="+mn-lt"/>
                <a:cs typeface="+mn-cs"/>
              </a:endParaRPr>
            </a:p>
          </p:txBody>
        </p:sp>
        <p:sp>
          <p:nvSpPr>
            <p:cNvPr id="185" name="Téglalap 174"/>
            <p:cNvSpPr>
              <a:spLocks noChangeArrowheads="1"/>
            </p:cNvSpPr>
            <p:nvPr/>
          </p:nvSpPr>
          <p:spPr bwMode="auto">
            <a:xfrm>
              <a:off x="7390758" y="3293504"/>
              <a:ext cx="46037" cy="215900"/>
            </a:xfrm>
            <a:prstGeom prst="rect">
              <a:avLst/>
            </a:prstGeom>
            <a:solidFill>
              <a:srgbClr val="B9CDE5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  <a:solidFill>
                  <a:schemeClr val="lt1"/>
                </a:solidFill>
                <a:latin typeface="+mn-lt"/>
                <a:cs typeface="+mn-cs"/>
              </a:endParaRPr>
            </a:p>
          </p:txBody>
        </p:sp>
        <p:sp>
          <p:nvSpPr>
            <p:cNvPr id="186" name="Téglalap 179"/>
            <p:cNvSpPr>
              <a:spLocks noChangeArrowheads="1"/>
            </p:cNvSpPr>
            <p:nvPr/>
          </p:nvSpPr>
          <p:spPr bwMode="auto">
            <a:xfrm>
              <a:off x="7390758" y="3541154"/>
              <a:ext cx="46037" cy="215900"/>
            </a:xfrm>
            <a:prstGeom prst="rect">
              <a:avLst/>
            </a:prstGeom>
            <a:solidFill>
              <a:srgbClr val="B9CDE5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  <a:solidFill>
                  <a:schemeClr val="lt1"/>
                </a:solidFill>
                <a:latin typeface="+mn-lt"/>
                <a:cs typeface="+mn-cs"/>
              </a:endParaRPr>
            </a:p>
          </p:txBody>
        </p:sp>
        <p:sp>
          <p:nvSpPr>
            <p:cNvPr id="187" name="Téglalap 185"/>
            <p:cNvSpPr>
              <a:spLocks noChangeArrowheads="1"/>
            </p:cNvSpPr>
            <p:nvPr/>
          </p:nvSpPr>
          <p:spPr bwMode="auto">
            <a:xfrm>
              <a:off x="7390758" y="3930092"/>
              <a:ext cx="46037" cy="215900"/>
            </a:xfrm>
            <a:prstGeom prst="rect">
              <a:avLst/>
            </a:prstGeom>
            <a:solidFill>
              <a:srgbClr val="B9CDE5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  <a:solidFill>
                  <a:schemeClr val="lt1"/>
                </a:solidFill>
                <a:latin typeface="+mn-lt"/>
                <a:cs typeface="+mn-cs"/>
              </a:endParaRPr>
            </a:p>
          </p:txBody>
        </p:sp>
        <p:sp>
          <p:nvSpPr>
            <p:cNvPr id="188" name="Téglalap 190"/>
            <p:cNvSpPr>
              <a:spLocks noChangeArrowheads="1"/>
            </p:cNvSpPr>
            <p:nvPr/>
          </p:nvSpPr>
          <p:spPr bwMode="auto">
            <a:xfrm>
              <a:off x="7390758" y="4180917"/>
              <a:ext cx="46037" cy="215900"/>
            </a:xfrm>
            <a:prstGeom prst="rect">
              <a:avLst/>
            </a:prstGeom>
            <a:solidFill>
              <a:srgbClr val="B9CDE5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  <a:solidFill>
                  <a:schemeClr val="lt1"/>
                </a:solidFill>
                <a:latin typeface="+mn-lt"/>
                <a:cs typeface="+mn-cs"/>
              </a:endParaRPr>
            </a:p>
          </p:txBody>
        </p:sp>
        <p:sp>
          <p:nvSpPr>
            <p:cNvPr id="189" name="Téglalap 147"/>
            <p:cNvSpPr/>
            <p:nvPr/>
          </p:nvSpPr>
          <p:spPr>
            <a:xfrm flipH="1">
              <a:off x="1480232" y="3270104"/>
              <a:ext cx="46038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</a:endParaRPr>
            </a:p>
          </p:txBody>
        </p:sp>
        <p:sp>
          <p:nvSpPr>
            <p:cNvPr id="190" name="Téglalap 152"/>
            <p:cNvSpPr/>
            <p:nvPr/>
          </p:nvSpPr>
          <p:spPr>
            <a:xfrm flipH="1">
              <a:off x="1480232" y="3517754"/>
              <a:ext cx="46038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</a:endParaRPr>
            </a:p>
          </p:txBody>
        </p:sp>
        <p:sp>
          <p:nvSpPr>
            <p:cNvPr id="191" name="Téglalap 158"/>
            <p:cNvSpPr/>
            <p:nvPr/>
          </p:nvSpPr>
          <p:spPr>
            <a:xfrm flipH="1">
              <a:off x="1480232" y="3868591"/>
              <a:ext cx="46038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</a:endParaRPr>
            </a:p>
          </p:txBody>
        </p:sp>
        <p:sp>
          <p:nvSpPr>
            <p:cNvPr id="192" name="Téglalap 163"/>
            <p:cNvSpPr/>
            <p:nvPr/>
          </p:nvSpPr>
          <p:spPr>
            <a:xfrm flipH="1">
              <a:off x="1480232" y="4119416"/>
              <a:ext cx="46038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</a:endParaRPr>
            </a:p>
          </p:txBody>
        </p:sp>
        <p:sp>
          <p:nvSpPr>
            <p:cNvPr id="193" name="Téglalap 147"/>
            <p:cNvSpPr/>
            <p:nvPr/>
          </p:nvSpPr>
          <p:spPr>
            <a:xfrm flipH="1">
              <a:off x="1488840" y="2052491"/>
              <a:ext cx="46037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</a:endParaRPr>
            </a:p>
          </p:txBody>
        </p:sp>
        <p:sp>
          <p:nvSpPr>
            <p:cNvPr id="194" name="Téglalap 152"/>
            <p:cNvSpPr/>
            <p:nvPr/>
          </p:nvSpPr>
          <p:spPr>
            <a:xfrm flipH="1">
              <a:off x="1488840" y="2300141"/>
              <a:ext cx="46037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</a:endParaRPr>
            </a:p>
          </p:txBody>
        </p:sp>
        <p:sp>
          <p:nvSpPr>
            <p:cNvPr id="195" name="Téglalap 158"/>
            <p:cNvSpPr/>
            <p:nvPr/>
          </p:nvSpPr>
          <p:spPr>
            <a:xfrm flipH="1">
              <a:off x="1488840" y="2638279"/>
              <a:ext cx="46037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</a:endParaRPr>
            </a:p>
          </p:txBody>
        </p:sp>
        <p:sp>
          <p:nvSpPr>
            <p:cNvPr id="196" name="Téglalap 163"/>
            <p:cNvSpPr/>
            <p:nvPr/>
          </p:nvSpPr>
          <p:spPr>
            <a:xfrm flipH="1">
              <a:off x="1488840" y="2889104"/>
              <a:ext cx="46037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</a:endParaRPr>
            </a:p>
          </p:txBody>
        </p:sp>
        <p:sp>
          <p:nvSpPr>
            <p:cNvPr id="197" name="Téglalap 147"/>
            <p:cNvSpPr/>
            <p:nvPr/>
          </p:nvSpPr>
          <p:spPr>
            <a:xfrm flipH="1">
              <a:off x="243141" y="2320779"/>
              <a:ext cx="46038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</a:endParaRPr>
            </a:p>
          </p:txBody>
        </p:sp>
        <p:sp>
          <p:nvSpPr>
            <p:cNvPr id="198" name="Téglalap 152"/>
            <p:cNvSpPr/>
            <p:nvPr/>
          </p:nvSpPr>
          <p:spPr>
            <a:xfrm flipH="1">
              <a:off x="243141" y="2568429"/>
              <a:ext cx="46038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</a:endParaRPr>
            </a:p>
          </p:txBody>
        </p:sp>
        <p:sp>
          <p:nvSpPr>
            <p:cNvPr id="199" name="Téglalap 158"/>
            <p:cNvSpPr/>
            <p:nvPr/>
          </p:nvSpPr>
          <p:spPr>
            <a:xfrm flipH="1">
              <a:off x="243141" y="2982766"/>
              <a:ext cx="46038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</a:endParaRPr>
            </a:p>
          </p:txBody>
        </p:sp>
        <p:sp>
          <p:nvSpPr>
            <p:cNvPr id="200" name="Téglalap 163"/>
            <p:cNvSpPr/>
            <p:nvPr/>
          </p:nvSpPr>
          <p:spPr>
            <a:xfrm flipH="1">
              <a:off x="243141" y="3233591"/>
              <a:ext cx="46038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</a:endParaRPr>
            </a:p>
          </p:txBody>
        </p:sp>
        <p:sp>
          <p:nvSpPr>
            <p:cNvPr id="201" name="Téglalap 147"/>
            <p:cNvSpPr/>
            <p:nvPr/>
          </p:nvSpPr>
          <p:spPr>
            <a:xfrm flipH="1">
              <a:off x="244729" y="3554266"/>
              <a:ext cx="46037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</a:endParaRPr>
            </a:p>
          </p:txBody>
        </p:sp>
        <p:sp>
          <p:nvSpPr>
            <p:cNvPr id="202" name="Téglalap 152"/>
            <p:cNvSpPr/>
            <p:nvPr/>
          </p:nvSpPr>
          <p:spPr>
            <a:xfrm flipH="1">
              <a:off x="244729" y="3801916"/>
              <a:ext cx="46037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</a:endParaRPr>
            </a:p>
          </p:txBody>
        </p:sp>
        <p:sp>
          <p:nvSpPr>
            <p:cNvPr id="203" name="Téglalap 158"/>
            <p:cNvSpPr/>
            <p:nvPr/>
          </p:nvSpPr>
          <p:spPr>
            <a:xfrm flipH="1">
              <a:off x="244729" y="4216254"/>
              <a:ext cx="46037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</a:endParaRPr>
            </a:p>
          </p:txBody>
        </p:sp>
        <p:sp>
          <p:nvSpPr>
            <p:cNvPr id="204" name="Téglalap 163"/>
            <p:cNvSpPr/>
            <p:nvPr/>
          </p:nvSpPr>
          <p:spPr>
            <a:xfrm flipH="1">
              <a:off x="244729" y="4467079"/>
              <a:ext cx="46037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</a:endParaRPr>
            </a:p>
          </p:txBody>
        </p:sp>
        <p:sp>
          <p:nvSpPr>
            <p:cNvPr id="205" name="Téglalap 3"/>
            <p:cNvSpPr>
              <a:spLocks noChangeArrowheads="1"/>
            </p:cNvSpPr>
            <p:nvPr/>
          </p:nvSpPr>
          <p:spPr bwMode="auto">
            <a:xfrm>
              <a:off x="2760663" y="2470667"/>
              <a:ext cx="1440000" cy="576000"/>
            </a:xfrm>
            <a:prstGeom prst="rect">
              <a:avLst/>
            </a:prstGeom>
            <a:solidFill>
              <a:srgbClr val="33CC33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100" dirty="0" smtClean="0">
                  <a:solidFill>
                    <a:schemeClr val="bg1"/>
                  </a:solidFill>
                  <a:latin typeface="Verdana" pitchFamily="34" charset="0"/>
                </a:rPr>
                <a:t>Ivy Bridge-EX 15C</a:t>
              </a:r>
              <a:endParaRPr lang="hu-HU" altLang="en-US" sz="1100" dirty="0">
                <a:solidFill>
                  <a:schemeClr val="bg1"/>
                </a:solidFill>
                <a:latin typeface="Verdana" pitchFamily="34" charset="0"/>
              </a:endParaRPr>
            </a:p>
          </p:txBody>
        </p:sp>
        <p:sp>
          <p:nvSpPr>
            <p:cNvPr id="206" name="TextBox 205"/>
            <p:cNvSpPr txBox="1"/>
            <p:nvPr/>
          </p:nvSpPr>
          <p:spPr>
            <a:xfrm>
              <a:off x="3089162" y="1958539"/>
              <a:ext cx="790601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dirty="0" err="1" smtClean="0"/>
                <a:t>PCIe</a:t>
              </a:r>
              <a:r>
                <a:rPr lang="en-US" sz="1100" dirty="0" smtClean="0"/>
                <a:t> 3.0</a:t>
              </a:r>
              <a:endParaRPr lang="en-US" sz="1100" dirty="0"/>
            </a:p>
          </p:txBody>
        </p:sp>
        <p:sp>
          <p:nvSpPr>
            <p:cNvPr id="207" name="TextBox 206"/>
            <p:cNvSpPr txBox="1"/>
            <p:nvPr/>
          </p:nvSpPr>
          <p:spPr>
            <a:xfrm>
              <a:off x="3127608" y="2217464"/>
              <a:ext cx="364202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dirty="0" smtClean="0"/>
                <a:t>32</a:t>
              </a:r>
              <a:endParaRPr lang="en-US" sz="1100" dirty="0"/>
            </a:p>
          </p:txBody>
        </p:sp>
        <p:sp>
          <p:nvSpPr>
            <p:cNvPr id="208" name="Up-Down Arrow 207"/>
            <p:cNvSpPr/>
            <p:nvPr/>
          </p:nvSpPr>
          <p:spPr bwMode="auto">
            <a:xfrm>
              <a:off x="3417647" y="2222277"/>
              <a:ext cx="124619" cy="252000"/>
            </a:xfrm>
            <a:prstGeom prst="upDownArrow">
              <a:avLst/>
            </a:prstGeom>
            <a:solidFill>
              <a:srgbClr val="FF0000"/>
            </a:solidFill>
            <a:ln w="1587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4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Verdana" pitchFamily="34" charset="0"/>
                <a:cs typeface="Times New Roman" pitchFamily="18" charset="0"/>
              </a:endParaRPr>
            </a:p>
          </p:txBody>
        </p:sp>
        <p:sp>
          <p:nvSpPr>
            <p:cNvPr id="209" name="TextBox 208"/>
            <p:cNvSpPr txBox="1"/>
            <p:nvPr/>
          </p:nvSpPr>
          <p:spPr>
            <a:xfrm>
              <a:off x="5222762" y="1971239"/>
              <a:ext cx="790601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dirty="0" err="1" smtClean="0"/>
                <a:t>PCIe</a:t>
              </a:r>
              <a:r>
                <a:rPr lang="en-US" sz="1100" dirty="0" smtClean="0"/>
                <a:t> 3.0</a:t>
              </a:r>
              <a:endParaRPr lang="en-US" sz="1100" dirty="0"/>
            </a:p>
          </p:txBody>
        </p:sp>
        <p:sp>
          <p:nvSpPr>
            <p:cNvPr id="210" name="TextBox 209"/>
            <p:cNvSpPr txBox="1"/>
            <p:nvPr/>
          </p:nvSpPr>
          <p:spPr>
            <a:xfrm>
              <a:off x="5273908" y="2230164"/>
              <a:ext cx="364202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dirty="0" smtClean="0"/>
                <a:t>32</a:t>
              </a:r>
              <a:endParaRPr lang="en-US" sz="1100" dirty="0"/>
            </a:p>
          </p:txBody>
        </p:sp>
        <p:sp>
          <p:nvSpPr>
            <p:cNvPr id="211" name="Up-Down Arrow 210"/>
            <p:cNvSpPr/>
            <p:nvPr/>
          </p:nvSpPr>
          <p:spPr bwMode="auto">
            <a:xfrm>
              <a:off x="5563947" y="2234977"/>
              <a:ext cx="124619" cy="252000"/>
            </a:xfrm>
            <a:prstGeom prst="upDownArrow">
              <a:avLst/>
            </a:prstGeom>
            <a:solidFill>
              <a:srgbClr val="FF0000"/>
            </a:solidFill>
            <a:ln w="1587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4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Verdana" pitchFamily="34" charset="0"/>
                <a:cs typeface="Times New Roman" pitchFamily="18" charset="0"/>
              </a:endParaRPr>
            </a:p>
          </p:txBody>
        </p:sp>
        <p:sp>
          <p:nvSpPr>
            <p:cNvPr id="212" name="TextBox 211"/>
            <p:cNvSpPr txBox="1"/>
            <p:nvPr/>
          </p:nvSpPr>
          <p:spPr>
            <a:xfrm>
              <a:off x="5121162" y="4498539"/>
              <a:ext cx="790601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dirty="0" err="1" smtClean="0"/>
                <a:t>PCIe</a:t>
              </a:r>
              <a:r>
                <a:rPr lang="en-US" sz="1100" dirty="0" smtClean="0"/>
                <a:t> 3.0</a:t>
              </a:r>
              <a:endParaRPr lang="en-US" sz="1100" dirty="0"/>
            </a:p>
          </p:txBody>
        </p:sp>
        <p:sp>
          <p:nvSpPr>
            <p:cNvPr id="213" name="TextBox 212"/>
            <p:cNvSpPr txBox="1"/>
            <p:nvPr/>
          </p:nvSpPr>
          <p:spPr>
            <a:xfrm>
              <a:off x="4664308" y="4351064"/>
              <a:ext cx="364202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dirty="0" smtClean="0"/>
                <a:t>32</a:t>
              </a:r>
              <a:endParaRPr lang="en-US" sz="1100" dirty="0"/>
            </a:p>
          </p:txBody>
        </p:sp>
        <p:sp>
          <p:nvSpPr>
            <p:cNvPr id="214" name="Up-Down Arrow 213"/>
            <p:cNvSpPr/>
            <p:nvPr/>
          </p:nvSpPr>
          <p:spPr bwMode="auto">
            <a:xfrm>
              <a:off x="5449647" y="4241577"/>
              <a:ext cx="124619" cy="252000"/>
            </a:xfrm>
            <a:prstGeom prst="upDownArrow">
              <a:avLst/>
            </a:prstGeom>
            <a:solidFill>
              <a:srgbClr val="FF0000"/>
            </a:solidFill>
            <a:ln w="1587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4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Verdana" pitchFamily="34" charset="0"/>
                <a:cs typeface="Times New Roman" pitchFamily="18" charset="0"/>
              </a:endParaRPr>
            </a:p>
          </p:txBody>
        </p:sp>
        <p:sp>
          <p:nvSpPr>
            <p:cNvPr id="215" name="TextBox 214"/>
            <p:cNvSpPr txBox="1"/>
            <p:nvPr/>
          </p:nvSpPr>
          <p:spPr>
            <a:xfrm>
              <a:off x="2657362" y="4460439"/>
              <a:ext cx="790601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dirty="0" err="1" smtClean="0"/>
                <a:t>PCIe</a:t>
              </a:r>
              <a:r>
                <a:rPr lang="en-US" sz="1100" dirty="0" smtClean="0"/>
                <a:t> 3.0</a:t>
              </a:r>
              <a:endParaRPr lang="en-US" sz="1100" dirty="0"/>
            </a:p>
          </p:txBody>
        </p:sp>
        <p:sp>
          <p:nvSpPr>
            <p:cNvPr id="216" name="Up-Down Arrow 215"/>
            <p:cNvSpPr/>
            <p:nvPr/>
          </p:nvSpPr>
          <p:spPr bwMode="auto">
            <a:xfrm>
              <a:off x="3277947" y="4241577"/>
              <a:ext cx="124619" cy="252000"/>
            </a:xfrm>
            <a:prstGeom prst="upDownArrow">
              <a:avLst/>
            </a:prstGeom>
            <a:solidFill>
              <a:srgbClr val="FF0000"/>
            </a:solidFill>
            <a:ln w="1587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4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Verdana" pitchFamily="34" charset="0"/>
                <a:cs typeface="Times New Roman" pitchFamily="18" charset="0"/>
              </a:endParaRPr>
            </a:p>
          </p:txBody>
        </p:sp>
        <p:sp>
          <p:nvSpPr>
            <p:cNvPr id="217" name="TextBox 216"/>
            <p:cNvSpPr txBox="1"/>
            <p:nvPr/>
          </p:nvSpPr>
          <p:spPr>
            <a:xfrm>
              <a:off x="2987908" y="4224064"/>
              <a:ext cx="364202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dirty="0" smtClean="0"/>
                <a:t>32</a:t>
              </a:r>
              <a:endParaRPr lang="en-US" sz="1100" dirty="0"/>
            </a:p>
          </p:txBody>
        </p:sp>
      </p:grpSp>
      <p:sp>
        <p:nvSpPr>
          <p:cNvPr id="219" name="Rectangle 180"/>
          <p:cNvSpPr>
            <a:spLocks noChangeArrowheads="1"/>
          </p:cNvSpPr>
          <p:nvPr/>
        </p:nvSpPr>
        <p:spPr bwMode="auto">
          <a:xfrm>
            <a:off x="3926646" y="1277810"/>
            <a:ext cx="1398587" cy="43165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FontTx/>
              <a:buNone/>
            </a:pPr>
            <a:r>
              <a:rPr lang="en-US" altLang="en-US" sz="1100" i="1" dirty="0" smtClean="0">
                <a:solidFill>
                  <a:srgbClr val="000000"/>
                </a:solidFill>
                <a:latin typeface="Verdana" pitchFamily="34" charset="0"/>
              </a:rPr>
              <a:t>Xeon </a:t>
            </a:r>
            <a:r>
              <a:rPr lang="en-US" altLang="en-US" sz="1100" i="1" dirty="0" err="1" smtClean="0">
                <a:solidFill>
                  <a:srgbClr val="000000"/>
                </a:solidFill>
                <a:latin typeface="Verdana" pitchFamily="34" charset="0"/>
              </a:rPr>
              <a:t>E7</a:t>
            </a:r>
            <a:r>
              <a:rPr lang="en-US" altLang="en-US" sz="1100" i="1" dirty="0" smtClean="0">
                <a:solidFill>
                  <a:srgbClr val="000000"/>
                </a:solidFill>
                <a:latin typeface="Verdana" pitchFamily="34" charset="0"/>
              </a:rPr>
              <a:t>-8800 v3</a:t>
            </a:r>
            <a:endParaRPr lang="en-US" altLang="en-US" sz="1100" i="1" dirty="0">
              <a:solidFill>
                <a:srgbClr val="000000"/>
              </a:solidFill>
              <a:latin typeface="Verdana" pitchFamily="34" charset="0"/>
            </a:endParaRP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FontTx/>
              <a:buNone/>
            </a:pPr>
            <a:r>
              <a:rPr lang="hu-HU" altLang="en-US" sz="1100" i="1" dirty="0" smtClean="0">
                <a:solidFill>
                  <a:srgbClr val="000000"/>
                </a:solidFill>
                <a:latin typeface="Verdana" pitchFamily="34" charset="0"/>
              </a:rPr>
              <a:t>(</a:t>
            </a:r>
            <a:r>
              <a:rPr lang="en-US" altLang="en-US" sz="1100" i="1" dirty="0" smtClean="0">
                <a:solidFill>
                  <a:srgbClr val="000000"/>
                </a:solidFill>
                <a:latin typeface="Verdana" pitchFamily="34" charset="0"/>
              </a:rPr>
              <a:t>Haswell-EX</a:t>
            </a:r>
            <a:r>
              <a:rPr lang="hu-HU" altLang="en-US" sz="1100" i="1" dirty="0" smtClean="0">
                <a:solidFill>
                  <a:srgbClr val="000000"/>
                </a:solidFill>
                <a:latin typeface="Verdana" pitchFamily="34" charset="0"/>
              </a:rPr>
              <a:t>)</a:t>
            </a:r>
            <a:endParaRPr lang="en-US" altLang="en-US" sz="1100" i="1" dirty="0" smtClean="0">
              <a:solidFill>
                <a:srgbClr val="000000"/>
              </a:solidFill>
              <a:latin typeface="Verdana" pitchFamily="34" charset="0"/>
            </a:endParaRP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FontTx/>
              <a:buNone/>
            </a:pPr>
            <a:r>
              <a:rPr lang="en-US" altLang="en-US" sz="1100" i="1" dirty="0" smtClean="0">
                <a:solidFill>
                  <a:srgbClr val="000000"/>
                </a:solidFill>
                <a:latin typeface="Verdana" pitchFamily="34" charset="0"/>
              </a:rPr>
              <a:t>14C</a:t>
            </a:r>
            <a:endParaRPr lang="en-US" altLang="en-US" sz="1100" i="1" dirty="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220" name="TextBox 219"/>
          <p:cNvSpPr txBox="1"/>
          <p:nvPr/>
        </p:nvSpPr>
        <p:spPr>
          <a:xfrm>
            <a:off x="3791914" y="1328359"/>
            <a:ext cx="248786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100" dirty="0" smtClean="0"/>
              <a:t>/</a:t>
            </a:r>
            <a:endParaRPr lang="en-US" sz="1100" dirty="0"/>
          </a:p>
        </p:txBody>
      </p:sp>
      <p:sp>
        <p:nvSpPr>
          <p:cNvPr id="221" name="Text Box 177"/>
          <p:cNvSpPr txBox="1">
            <a:spLocks noChangeArrowheads="1"/>
          </p:cNvSpPr>
          <p:nvPr/>
        </p:nvSpPr>
        <p:spPr bwMode="auto">
          <a:xfrm>
            <a:off x="80963" y="524716"/>
            <a:ext cx="8894762" cy="50577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lnSpc>
                <a:spcPct val="90000"/>
              </a:lnSpc>
              <a:spcBef>
                <a:spcPct val="0"/>
              </a:spcBef>
              <a:spcAft>
                <a:spcPts val="200"/>
              </a:spcAft>
              <a:buFontTx/>
              <a:buNone/>
            </a:pPr>
            <a:r>
              <a:rPr lang="en-US" altLang="en-US" sz="1400" b="1" dirty="0">
                <a:solidFill>
                  <a:schemeClr val="accent2"/>
                </a:solidFill>
                <a:latin typeface="Verdana" pitchFamily="34" charset="0"/>
              </a:rPr>
              <a:t>Basic system architecture of the </a:t>
            </a:r>
            <a:r>
              <a:rPr lang="en-US" altLang="en-US" sz="1400" b="1" dirty="0" smtClean="0">
                <a:solidFill>
                  <a:schemeClr val="accent2"/>
                </a:solidFill>
                <a:latin typeface="Verdana" pitchFamily="34" charset="0"/>
              </a:rPr>
              <a:t>high-end 4S/</a:t>
            </a:r>
            <a:r>
              <a:rPr lang="en-US" altLang="en-US" sz="1400" b="1" dirty="0" err="1" smtClean="0">
                <a:solidFill>
                  <a:schemeClr val="accent2"/>
                </a:solidFill>
                <a:latin typeface="Verdana" pitchFamily="34" charset="0"/>
              </a:rPr>
              <a:t>8S</a:t>
            </a:r>
            <a:r>
              <a:rPr lang="en-US" altLang="en-US" sz="1400" b="1" dirty="0" smtClean="0">
                <a:solidFill>
                  <a:schemeClr val="accent2"/>
                </a:solidFill>
                <a:latin typeface="Verdana" pitchFamily="34" charset="0"/>
              </a:rPr>
              <a:t> </a:t>
            </a:r>
            <a:r>
              <a:rPr lang="en-US" altLang="en-US" sz="1400" b="1" dirty="0" err="1" smtClean="0">
                <a:solidFill>
                  <a:schemeClr val="accent2"/>
                </a:solidFill>
                <a:latin typeface="Verdana" pitchFamily="34" charset="0"/>
              </a:rPr>
              <a:t>Brickland</a:t>
            </a:r>
            <a:r>
              <a:rPr lang="en-US" altLang="en-US" sz="1400" b="1" dirty="0" smtClean="0">
                <a:solidFill>
                  <a:schemeClr val="accent2"/>
                </a:solidFill>
                <a:latin typeface="Verdana" pitchFamily="34" charset="0"/>
              </a:rPr>
              <a:t> server platform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FontTx/>
              <a:buNone/>
            </a:pPr>
            <a:r>
              <a:rPr lang="en-US" altLang="en-US" sz="1400" b="1" dirty="0" smtClean="0">
                <a:solidFill>
                  <a:schemeClr val="accent2"/>
                </a:solidFill>
                <a:latin typeface="Verdana" pitchFamily="34" charset="0"/>
              </a:rPr>
              <a:t> </a:t>
            </a:r>
            <a:r>
              <a:rPr lang="en-US" altLang="en-US" sz="1400" dirty="0" smtClean="0">
                <a:latin typeface="Verdana" pitchFamily="34" charset="0"/>
              </a:rPr>
              <a:t>(assuming 2x3 DIMMs/SMB)</a:t>
            </a:r>
            <a:endParaRPr lang="en-US" altLang="en-US" sz="1400" dirty="0">
              <a:latin typeface="Verdana" pitchFamily="34" charset="0"/>
            </a:endParaRPr>
          </a:p>
        </p:txBody>
      </p:sp>
      <p:sp>
        <p:nvSpPr>
          <p:cNvPr id="223" name="Rectangle 222"/>
          <p:cNvSpPr/>
          <p:nvPr/>
        </p:nvSpPr>
        <p:spPr>
          <a:xfrm>
            <a:off x="5802313" y="5608044"/>
            <a:ext cx="3235326" cy="79508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spcAft>
                <a:spcPts val="200"/>
              </a:spcAft>
            </a:pPr>
            <a:r>
              <a:rPr lang="en-US" altLang="en-US" sz="1100" b="1" dirty="0" smtClean="0"/>
              <a:t>SMB</a:t>
            </a:r>
            <a:r>
              <a:rPr lang="en-US" altLang="en-US" sz="1100" dirty="0"/>
              <a:t>: Scalable Memory Buffer</a:t>
            </a:r>
          </a:p>
          <a:p>
            <a:pPr algn="ctr"/>
            <a:r>
              <a:rPr lang="en-US" altLang="en-US" sz="1100" dirty="0" smtClean="0"/>
              <a:t>(</a:t>
            </a:r>
            <a:r>
              <a:rPr lang="en-US" altLang="en-US" sz="1100" dirty="0"/>
              <a:t>Performs conversion between the </a:t>
            </a:r>
          </a:p>
          <a:p>
            <a:pPr algn="ctr"/>
            <a:r>
              <a:rPr lang="en-US" altLang="en-US" sz="1100" dirty="0"/>
              <a:t>parallel SMI2 and the parallel </a:t>
            </a:r>
          </a:p>
          <a:p>
            <a:pPr algn="ctr">
              <a:spcAft>
                <a:spcPts val="300"/>
              </a:spcAft>
            </a:pPr>
            <a:r>
              <a:rPr lang="en-US" altLang="en-US" sz="1100" dirty="0" smtClean="0"/>
              <a:t>DIMM </a:t>
            </a:r>
            <a:r>
              <a:rPr lang="en-US" altLang="en-US" sz="1100" dirty="0"/>
              <a:t>interfaces)</a:t>
            </a:r>
          </a:p>
        </p:txBody>
      </p:sp>
      <p:sp>
        <p:nvSpPr>
          <p:cNvPr id="224" name="TextBox 223"/>
          <p:cNvSpPr txBox="1"/>
          <p:nvPr/>
        </p:nvSpPr>
        <p:spPr>
          <a:xfrm>
            <a:off x="155787" y="5689600"/>
            <a:ext cx="3038011" cy="62581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>
              <a:spcAft>
                <a:spcPts val="200"/>
              </a:spcAft>
            </a:pPr>
            <a:r>
              <a:rPr lang="en-US" sz="1100" b="1" dirty="0"/>
              <a:t>SMI2</a:t>
            </a:r>
            <a:r>
              <a:rPr lang="en-US" sz="1100" dirty="0"/>
              <a:t>: Scalable Memory Interface 2</a:t>
            </a:r>
          </a:p>
          <a:p>
            <a:pPr algn="ctr"/>
            <a:r>
              <a:rPr lang="en-US" sz="1100" dirty="0"/>
              <a:t>(Parallel 64 bit VMSE data link between </a:t>
            </a:r>
          </a:p>
          <a:p>
            <a:pPr algn="ctr"/>
            <a:r>
              <a:rPr lang="en-US" sz="1100" dirty="0"/>
              <a:t> the processor and the SMB</a:t>
            </a:r>
            <a:r>
              <a:rPr lang="en-US" sz="1100" dirty="0" smtClean="0"/>
              <a:t>)</a:t>
            </a:r>
            <a:endParaRPr lang="en-US" sz="1100" dirty="0"/>
          </a:p>
        </p:txBody>
      </p:sp>
      <p:sp>
        <p:nvSpPr>
          <p:cNvPr id="218" name="TextBox 217"/>
          <p:cNvSpPr txBox="1"/>
          <p:nvPr/>
        </p:nvSpPr>
        <p:spPr>
          <a:xfrm>
            <a:off x="695465" y="6529587"/>
            <a:ext cx="7385355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100" dirty="0" smtClean="0"/>
              <a:t>ME: Management Engine (Dedicated microprocessor to manage the server via a console or remotely)</a:t>
            </a:r>
            <a:endParaRPr lang="en-US" sz="1100" dirty="0"/>
          </a:p>
        </p:txBody>
      </p:sp>
      <p:sp>
        <p:nvSpPr>
          <p:cNvPr id="225" name="Rectangle 180"/>
          <p:cNvSpPr>
            <a:spLocks noChangeArrowheads="1"/>
          </p:cNvSpPr>
          <p:nvPr/>
        </p:nvSpPr>
        <p:spPr bwMode="auto">
          <a:xfrm>
            <a:off x="5341171" y="1275662"/>
            <a:ext cx="1398587" cy="43165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FontTx/>
              <a:buNone/>
            </a:pPr>
            <a:r>
              <a:rPr lang="en-US" altLang="en-US" sz="1100" i="1" dirty="0" smtClean="0">
                <a:solidFill>
                  <a:srgbClr val="000000"/>
                </a:solidFill>
                <a:latin typeface="Verdana" pitchFamily="34" charset="0"/>
              </a:rPr>
              <a:t>Xeon </a:t>
            </a:r>
            <a:r>
              <a:rPr lang="en-US" altLang="en-US" sz="1100" i="1" dirty="0" err="1" smtClean="0">
                <a:solidFill>
                  <a:srgbClr val="000000"/>
                </a:solidFill>
                <a:latin typeface="Verdana" pitchFamily="34" charset="0"/>
              </a:rPr>
              <a:t>E7</a:t>
            </a:r>
            <a:r>
              <a:rPr lang="en-US" altLang="en-US" sz="1100" i="1" dirty="0" smtClean="0">
                <a:solidFill>
                  <a:srgbClr val="000000"/>
                </a:solidFill>
                <a:latin typeface="Verdana" pitchFamily="34" charset="0"/>
              </a:rPr>
              <a:t>-8800 </a:t>
            </a:r>
            <a:r>
              <a:rPr lang="en-US" altLang="en-US" sz="1100" i="1" dirty="0" err="1" smtClean="0">
                <a:solidFill>
                  <a:srgbClr val="000000"/>
                </a:solidFill>
                <a:latin typeface="Verdana" pitchFamily="34" charset="0"/>
              </a:rPr>
              <a:t>v4</a:t>
            </a:r>
            <a:endParaRPr lang="en-US" altLang="en-US" sz="1100" i="1" dirty="0">
              <a:solidFill>
                <a:srgbClr val="000000"/>
              </a:solidFill>
              <a:latin typeface="Verdana" pitchFamily="34" charset="0"/>
            </a:endParaRP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FontTx/>
              <a:buNone/>
            </a:pPr>
            <a:r>
              <a:rPr lang="hu-HU" altLang="en-US" sz="1100" i="1" dirty="0" smtClean="0">
                <a:solidFill>
                  <a:srgbClr val="000000"/>
                </a:solidFill>
                <a:latin typeface="Verdana" pitchFamily="34" charset="0"/>
              </a:rPr>
              <a:t>(</a:t>
            </a:r>
            <a:r>
              <a:rPr lang="en-US" altLang="en-US" sz="1100" i="1" dirty="0" smtClean="0">
                <a:solidFill>
                  <a:srgbClr val="000000"/>
                </a:solidFill>
                <a:latin typeface="Verdana" pitchFamily="34" charset="0"/>
              </a:rPr>
              <a:t>Broadwell-EX</a:t>
            </a:r>
            <a:r>
              <a:rPr lang="hu-HU" altLang="en-US" sz="1100" i="1" dirty="0" smtClean="0">
                <a:solidFill>
                  <a:srgbClr val="000000"/>
                </a:solidFill>
                <a:latin typeface="Verdana" pitchFamily="34" charset="0"/>
              </a:rPr>
              <a:t>)</a:t>
            </a:r>
            <a:endParaRPr lang="en-US" altLang="en-US" sz="1100" i="1" dirty="0" smtClean="0">
              <a:solidFill>
                <a:srgbClr val="000000"/>
              </a:solidFill>
              <a:latin typeface="Verdana" pitchFamily="34" charset="0"/>
            </a:endParaRP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FontTx/>
              <a:buNone/>
            </a:pPr>
            <a:r>
              <a:rPr lang="en-US" altLang="en-US" sz="1100" i="1" dirty="0" err="1" smtClean="0">
                <a:solidFill>
                  <a:srgbClr val="000000"/>
                </a:solidFill>
                <a:latin typeface="Verdana" pitchFamily="34" charset="0"/>
              </a:rPr>
              <a:t>16C</a:t>
            </a:r>
            <a:endParaRPr lang="en-US" altLang="en-US" sz="1100" i="1" dirty="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226" name="TextBox 225"/>
          <p:cNvSpPr txBox="1"/>
          <p:nvPr/>
        </p:nvSpPr>
        <p:spPr>
          <a:xfrm>
            <a:off x="5206446" y="1313332"/>
            <a:ext cx="248786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100" dirty="0" smtClean="0"/>
              <a:t>/</a:t>
            </a:r>
            <a:endParaRPr lang="en-US" sz="1100" dirty="0"/>
          </a:p>
        </p:txBody>
      </p:sp>
    </p:spTree>
    <p:extLst>
      <p:ext uri="{BB962C8B-B14F-4D97-AF65-F5344CB8AC3E}">
        <p14:creationId xmlns:p14="http://schemas.microsoft.com/office/powerpoint/2010/main" val="400046902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182F76"/>
            </a:gs>
            <a:gs pos="100000">
              <a:srgbClr val="3366FF"/>
            </a:gs>
          </a:gsLst>
          <a:lin ang="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2210" name="AutoShape 3"/>
          <p:cNvSpPr>
            <a:spLocks noChangeArrowheads="1"/>
          </p:cNvSpPr>
          <p:nvPr/>
        </p:nvSpPr>
        <p:spPr bwMode="auto">
          <a:xfrm>
            <a:off x="971550" y="981075"/>
            <a:ext cx="7661275" cy="695325"/>
          </a:xfrm>
          <a:prstGeom prst="roundRect">
            <a:avLst>
              <a:gd name="adj" fmla="val 0"/>
            </a:avLst>
          </a:prstGeom>
          <a:solidFill>
            <a:srgbClr val="000080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900" dirty="0">
                <a:solidFill>
                  <a:srgbClr val="FFFFFF"/>
                </a:solidFill>
                <a:latin typeface="Verdana" pitchFamily="34" charset="0"/>
              </a:rPr>
              <a:t>3.2 Key innovations of the </a:t>
            </a:r>
            <a:r>
              <a:rPr lang="en-US" altLang="en-US" sz="1900" dirty="0" err="1">
                <a:solidFill>
                  <a:srgbClr val="FFFFFF"/>
                </a:solidFill>
                <a:latin typeface="Verdana" pitchFamily="34" charset="0"/>
              </a:rPr>
              <a:t>Brickland</a:t>
            </a:r>
            <a:r>
              <a:rPr lang="en-US" altLang="en-US" sz="1900" dirty="0">
                <a:solidFill>
                  <a:srgbClr val="FFFFFF"/>
                </a:solidFill>
                <a:latin typeface="Verdana" pitchFamily="34" charset="0"/>
              </a:rPr>
              <a:t> platform </a:t>
            </a:r>
            <a:r>
              <a:rPr lang="en-US" altLang="en-US" sz="1900" dirty="0" smtClean="0">
                <a:solidFill>
                  <a:srgbClr val="FFFFFF"/>
                </a:solidFill>
                <a:latin typeface="Verdana" pitchFamily="34" charset="0"/>
              </a:rPr>
              <a:t>vs.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900" dirty="0" smtClean="0">
                <a:solidFill>
                  <a:srgbClr val="FFFFFF"/>
                </a:solidFill>
                <a:latin typeface="Verdana" pitchFamily="34" charset="0"/>
              </a:rPr>
              <a:t>the </a:t>
            </a:r>
            <a:r>
              <a:rPr lang="en-US" altLang="en-US" sz="1900" dirty="0">
                <a:solidFill>
                  <a:srgbClr val="FFFFFF"/>
                </a:solidFill>
                <a:latin typeface="Verdana" pitchFamily="34" charset="0"/>
              </a:rPr>
              <a:t>previous Boxboro-EX </a:t>
            </a:r>
            <a:r>
              <a:rPr lang="en-US" altLang="en-US" sz="1900" dirty="0" smtClean="0">
                <a:solidFill>
                  <a:srgbClr val="FFFFFF"/>
                </a:solidFill>
                <a:latin typeface="Verdana" pitchFamily="34" charset="0"/>
              </a:rPr>
              <a:t>platform</a:t>
            </a:r>
            <a:endParaRPr lang="en-US" altLang="en-US" sz="1900" dirty="0">
              <a:solidFill>
                <a:srgbClr val="FFFFFF"/>
              </a:solidFill>
              <a:latin typeface="Verdan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10565539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sz="1600" dirty="0">
                <a:solidFill>
                  <a:srgbClr val="FFFFFF"/>
                </a:solidFill>
                <a:latin typeface="Verdana" pitchFamily="34" charset="0"/>
              </a:rPr>
              <a:t>3.2 Key innovations of the </a:t>
            </a:r>
            <a:r>
              <a:rPr lang="en-US" altLang="en-US" sz="1600" dirty="0" err="1">
                <a:solidFill>
                  <a:srgbClr val="FFFFFF"/>
                </a:solidFill>
                <a:latin typeface="Verdana" pitchFamily="34" charset="0"/>
              </a:rPr>
              <a:t>Brickland</a:t>
            </a:r>
            <a:r>
              <a:rPr lang="en-US" altLang="en-US" sz="1600" dirty="0">
                <a:solidFill>
                  <a:srgbClr val="FFFFFF"/>
                </a:solidFill>
                <a:latin typeface="Verdana" pitchFamily="34" charset="0"/>
              </a:rPr>
              <a:t> </a:t>
            </a:r>
            <a:r>
              <a:rPr lang="en-US" altLang="en-US" sz="1600" dirty="0" smtClean="0">
                <a:solidFill>
                  <a:srgbClr val="FFFFFF"/>
                </a:solidFill>
                <a:latin typeface="Verdana" pitchFamily="34" charset="0"/>
              </a:rPr>
              <a:t>platform (1)</a:t>
            </a:r>
            <a:endParaRPr lang="en-US" sz="1600" dirty="0"/>
          </a:p>
        </p:txBody>
      </p:sp>
      <p:sp>
        <p:nvSpPr>
          <p:cNvPr id="3" name="TextBox 2"/>
          <p:cNvSpPr txBox="1"/>
          <p:nvPr/>
        </p:nvSpPr>
        <p:spPr>
          <a:xfrm>
            <a:off x="87313" y="504601"/>
            <a:ext cx="8549135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chemeClr val="accent6"/>
                </a:solidFill>
              </a:rPr>
              <a:t>3.2 Key innovations of the </a:t>
            </a:r>
            <a:r>
              <a:rPr lang="en-US" b="1" dirty="0" err="1" smtClean="0">
                <a:solidFill>
                  <a:schemeClr val="accent6"/>
                </a:solidFill>
              </a:rPr>
              <a:t>Brickland</a:t>
            </a:r>
            <a:r>
              <a:rPr lang="en-US" b="1" dirty="0" smtClean="0">
                <a:solidFill>
                  <a:schemeClr val="accent6"/>
                </a:solidFill>
              </a:rPr>
              <a:t> platform vs. the previous Boxboro-EX platform</a:t>
            </a:r>
            <a:endParaRPr lang="en-US" b="1" dirty="0">
              <a:solidFill>
                <a:schemeClr val="accent6"/>
              </a:solidFill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239713" y="863376"/>
            <a:ext cx="6963829" cy="56169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spcAft>
                <a:spcPts val="300"/>
              </a:spcAft>
            </a:pPr>
            <a:r>
              <a:rPr lang="en-US" dirty="0" smtClean="0"/>
              <a:t>3.2.1 Connecting </a:t>
            </a:r>
            <a:r>
              <a:rPr lang="en-US" dirty="0" err="1" smtClean="0"/>
              <a:t>PCIe</a:t>
            </a:r>
            <a:r>
              <a:rPr lang="en-US" dirty="0" smtClean="0"/>
              <a:t> links direct to the processors rather than to the MCH</a:t>
            </a:r>
          </a:p>
          <a:p>
            <a:pPr>
              <a:spcAft>
                <a:spcPts val="300"/>
              </a:spcAft>
            </a:pPr>
            <a:r>
              <a:rPr lang="en-US" dirty="0" smtClean="0"/>
              <a:t>3.2.2 New </a:t>
            </a:r>
            <a:r>
              <a:rPr lang="en-US" dirty="0"/>
              <a:t>memory </a:t>
            </a:r>
            <a:r>
              <a:rPr lang="en-US" dirty="0" smtClean="0"/>
              <a:t>buffer design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8267501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/>
          <p:cNvSpPr txBox="1"/>
          <p:nvPr/>
        </p:nvSpPr>
        <p:spPr>
          <a:xfrm>
            <a:off x="90488" y="511175"/>
            <a:ext cx="8068234" cy="56169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spcAft>
                <a:spcPts val="300"/>
              </a:spcAft>
            </a:pPr>
            <a:r>
              <a:rPr lang="en-US" b="1" dirty="0" smtClean="0">
                <a:solidFill>
                  <a:srgbClr val="2D2D8A"/>
                </a:solidFill>
              </a:rPr>
              <a:t>3.2.1 </a:t>
            </a:r>
            <a:r>
              <a:rPr lang="en-US" b="1" dirty="0">
                <a:solidFill>
                  <a:srgbClr val="2D2D8A"/>
                </a:solidFill>
              </a:rPr>
              <a:t>Connecting </a:t>
            </a:r>
            <a:r>
              <a:rPr lang="en-US" b="1" dirty="0" err="1">
                <a:solidFill>
                  <a:srgbClr val="2D2D8A"/>
                </a:solidFill>
              </a:rPr>
              <a:t>PCIe</a:t>
            </a:r>
            <a:r>
              <a:rPr lang="en-US" b="1" dirty="0">
                <a:solidFill>
                  <a:srgbClr val="2D2D8A"/>
                </a:solidFill>
              </a:rPr>
              <a:t> links </a:t>
            </a:r>
            <a:r>
              <a:rPr lang="en-US" b="1" dirty="0" smtClean="0">
                <a:solidFill>
                  <a:srgbClr val="2D2D8A"/>
                </a:solidFill>
              </a:rPr>
              <a:t>direct </a:t>
            </a:r>
            <a:r>
              <a:rPr lang="en-US" b="1" dirty="0">
                <a:solidFill>
                  <a:srgbClr val="2D2D8A"/>
                </a:solidFill>
              </a:rPr>
              <a:t>to the </a:t>
            </a:r>
            <a:r>
              <a:rPr lang="en-US" b="1" dirty="0" smtClean="0">
                <a:solidFill>
                  <a:srgbClr val="2D2D8A"/>
                </a:solidFill>
              </a:rPr>
              <a:t>processors rather than to the MCH -1</a:t>
            </a:r>
          </a:p>
          <a:p>
            <a:r>
              <a:rPr lang="en-US" b="1" dirty="0" smtClean="0">
                <a:solidFill>
                  <a:srgbClr val="2D2D8A"/>
                </a:solidFill>
              </a:rPr>
              <a:t>3.2.1.1 Overview</a:t>
            </a:r>
            <a:endParaRPr lang="en-US" b="1" dirty="0">
              <a:solidFill>
                <a:srgbClr val="2D2D8A"/>
              </a:solidFill>
            </a:endParaRPr>
          </a:p>
        </p:txBody>
      </p:sp>
      <p:grpSp>
        <p:nvGrpSpPr>
          <p:cNvPr id="5" name="Group 4"/>
          <p:cNvGrpSpPr/>
          <p:nvPr/>
        </p:nvGrpSpPr>
        <p:grpSpPr>
          <a:xfrm>
            <a:off x="165100" y="1765300"/>
            <a:ext cx="4439201" cy="4308992"/>
            <a:chOff x="1047750" y="1473200"/>
            <a:chExt cx="6521450" cy="5061490"/>
          </a:xfrm>
        </p:grpSpPr>
        <p:grpSp>
          <p:nvGrpSpPr>
            <p:cNvPr id="7" name="Group 6"/>
            <p:cNvGrpSpPr/>
            <p:nvPr/>
          </p:nvGrpSpPr>
          <p:grpSpPr>
            <a:xfrm>
              <a:off x="1047750" y="1473200"/>
              <a:ext cx="6521450" cy="5061490"/>
              <a:chOff x="1047750" y="795338"/>
              <a:chExt cx="7048500" cy="5739352"/>
            </a:xfrm>
          </p:grpSpPr>
          <p:pic>
            <p:nvPicPr>
              <p:cNvPr id="9" name="Picture 3"/>
              <p:cNvPicPr>
                <a:picLocks noChangeAspect="1" noChangeArrowheads="1"/>
              </p:cNvPicPr>
              <p:nvPr/>
            </p:nvPicPr>
            <p:blipFill>
              <a:blip r:embed="rId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047750" y="795338"/>
                <a:ext cx="7048500" cy="52673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993300"/>
                    </a:solidFill>
                  </a14:hiddenFill>
                </a:ext>
                <a:ext uri="{91240B29-F687-4F45-9708-019B960494DF}">
                  <a14:hiddenLine xmlns:a14="http://schemas.microsoft.com/office/drawing/2010/main" w="15875" cap="flat" cmpd="sng" algn="ctr">
                    <a:solidFill>
                      <a:srgbClr val="FF0000"/>
                    </a:solidFill>
                    <a:prstDash val="solid"/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0" name="TextBox 9"/>
              <p:cNvSpPr txBox="1"/>
              <p:nvPr/>
            </p:nvSpPr>
            <p:spPr>
              <a:xfrm>
                <a:off x="2833298" y="6273080"/>
                <a:ext cx="1624163" cy="2616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1100" dirty="0" smtClean="0">
                    <a:solidFill>
                      <a:srgbClr val="000000"/>
                    </a:solidFill>
                  </a:rPr>
                  <a:t>36 lanes of </a:t>
                </a:r>
                <a:r>
                  <a:rPr lang="en-US" sz="1100" dirty="0" err="1" smtClean="0">
                    <a:solidFill>
                      <a:srgbClr val="000000"/>
                    </a:solidFill>
                  </a:rPr>
                  <a:t>PCIe</a:t>
                </a:r>
                <a:r>
                  <a:rPr lang="en-US" sz="1100" dirty="0" smtClean="0">
                    <a:solidFill>
                      <a:srgbClr val="000000"/>
                    </a:solidFill>
                  </a:rPr>
                  <a:t> 2.0</a:t>
                </a:r>
                <a:endParaRPr lang="en-US" sz="1100" dirty="0">
                  <a:solidFill>
                    <a:srgbClr val="000000"/>
                  </a:solidFill>
                </a:endParaRPr>
              </a:p>
            </p:txBody>
          </p:sp>
          <p:sp>
            <p:nvSpPr>
              <p:cNvPr id="11" name="Left Brace 10"/>
              <p:cNvSpPr/>
              <p:nvPr/>
            </p:nvSpPr>
            <p:spPr bwMode="auto">
              <a:xfrm rot="5400000" flipH="1">
                <a:off x="3582567" y="4310120"/>
                <a:ext cx="200085" cy="3679826"/>
              </a:xfrm>
              <a:prstGeom prst="leftBrace">
                <a:avLst>
                  <a:gd name="adj1" fmla="val 8333"/>
                  <a:gd name="adj2" fmla="val 51035"/>
                </a:avLst>
              </a:prstGeom>
              <a:noFill/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993300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vert="horz" wrap="square" lIns="0" tIns="0" rIns="0" bIns="0" numCol="1" rtlCol="0" anchor="ctr" anchorCtr="0" compatLnSpc="1">
                <a:prstTxWarp prst="textNoShape">
                  <a:avLst/>
                </a:prstTxWarp>
              </a:bodyPr>
              <a:lstStyle/>
              <a:p>
                <a:endParaRPr lang="en-US" smtClean="0">
                  <a:solidFill>
                    <a:srgbClr val="000000"/>
                  </a:solidFill>
                </a:endParaRPr>
              </a:p>
            </p:txBody>
          </p:sp>
        </p:grpSp>
        <p:sp>
          <p:nvSpPr>
            <p:cNvPr id="8" name="TextBox 7"/>
            <p:cNvSpPr txBox="1"/>
            <p:nvPr/>
          </p:nvSpPr>
          <p:spPr>
            <a:xfrm>
              <a:off x="4584700" y="1841500"/>
              <a:ext cx="71205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dirty="0" smtClean="0">
                  <a:solidFill>
                    <a:srgbClr val="000000"/>
                  </a:solidFill>
                </a:rPr>
                <a:t>2 x QPI</a:t>
              </a:r>
              <a:endParaRPr lang="en-US" sz="1100" dirty="0">
                <a:solidFill>
                  <a:srgbClr val="000000"/>
                </a:solidFill>
              </a:endParaRPr>
            </a:p>
          </p:txBody>
        </p:sp>
      </p:grpSp>
      <p:pic>
        <p:nvPicPr>
          <p:cNvPr id="12" name="Picture 34" descr="Intel® Xeon® processor E7-8800/4800 v3 product family overview">
            <a:hlinkClick r:id="rId3"/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38700" y="1957388"/>
            <a:ext cx="3986213" cy="370696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5" name="Rounded Rectangle 14"/>
          <p:cNvSpPr/>
          <p:nvPr/>
        </p:nvSpPr>
        <p:spPr bwMode="auto">
          <a:xfrm>
            <a:off x="368300" y="3924300"/>
            <a:ext cx="2908300" cy="2260600"/>
          </a:xfrm>
          <a:prstGeom prst="roundRect">
            <a:avLst/>
          </a:prstGeom>
          <a:noFill/>
          <a:ln w="28575" cap="flat" cmpd="sng" algn="ctr">
            <a:solidFill>
              <a:srgbClr val="FF000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3300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endParaRPr lang="en-US" smtClean="0">
              <a:solidFill>
                <a:srgbClr val="000000"/>
              </a:solidFill>
            </a:endParaRPr>
          </a:p>
        </p:txBody>
      </p:sp>
      <p:sp>
        <p:nvSpPr>
          <p:cNvPr id="16" name="Rounded Rectangle 15"/>
          <p:cNvSpPr/>
          <p:nvPr/>
        </p:nvSpPr>
        <p:spPr bwMode="auto">
          <a:xfrm>
            <a:off x="6248400" y="2104244"/>
            <a:ext cx="1092200" cy="1197756"/>
          </a:xfrm>
          <a:prstGeom prst="roundRect">
            <a:avLst/>
          </a:prstGeom>
          <a:noFill/>
          <a:ln w="28575" cap="flat" cmpd="sng" algn="ctr">
            <a:solidFill>
              <a:srgbClr val="FF000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3300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endParaRPr lang="en-US" smtClean="0">
              <a:solidFill>
                <a:srgbClr val="000000"/>
              </a:solidFill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1315052" y="1384300"/>
            <a:ext cx="2250937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 dirty="0" smtClean="0">
                <a:solidFill>
                  <a:srgbClr val="000000"/>
                </a:solidFill>
              </a:rPr>
              <a:t>Boxboro platform</a:t>
            </a:r>
            <a:r>
              <a:rPr lang="hu-HU" sz="1200" b="1" dirty="0" smtClean="0">
                <a:solidFill>
                  <a:srgbClr val="000000"/>
                </a:solidFill>
              </a:rPr>
              <a:t> </a:t>
            </a:r>
            <a:r>
              <a:rPr lang="hu-HU" sz="1200" dirty="0" smtClean="0">
                <a:solidFill>
                  <a:srgbClr val="000000"/>
                </a:solidFill>
              </a:rPr>
              <a:t>[106]</a:t>
            </a:r>
            <a:endParaRPr lang="en-US" sz="1200" dirty="0">
              <a:solidFill>
                <a:srgbClr val="000000"/>
              </a:solidFill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6026752" y="1371600"/>
            <a:ext cx="2340705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 dirty="0" err="1" smtClean="0">
                <a:solidFill>
                  <a:srgbClr val="000000"/>
                </a:solidFill>
              </a:rPr>
              <a:t>Brickland</a:t>
            </a:r>
            <a:r>
              <a:rPr lang="en-US" sz="1200" b="1" dirty="0" smtClean="0">
                <a:solidFill>
                  <a:srgbClr val="000000"/>
                </a:solidFill>
              </a:rPr>
              <a:t> platform</a:t>
            </a:r>
            <a:r>
              <a:rPr lang="hu-HU" sz="1200" b="1" dirty="0" smtClean="0">
                <a:solidFill>
                  <a:srgbClr val="000000"/>
                </a:solidFill>
              </a:rPr>
              <a:t> </a:t>
            </a:r>
            <a:r>
              <a:rPr lang="hu-HU" sz="1200" dirty="0" smtClean="0">
                <a:solidFill>
                  <a:srgbClr val="000000"/>
                </a:solidFill>
              </a:rPr>
              <a:t>[114]</a:t>
            </a:r>
            <a:endParaRPr lang="en-US" sz="1200" dirty="0">
              <a:solidFill>
                <a:srgbClr val="000000"/>
              </a:solidFill>
            </a:endParaRPr>
          </a:p>
        </p:txBody>
      </p:sp>
      <p:sp>
        <p:nvSpPr>
          <p:cNvPr id="20" name="Rounded Rectangle 19"/>
          <p:cNvSpPr/>
          <p:nvPr/>
        </p:nvSpPr>
        <p:spPr bwMode="auto">
          <a:xfrm>
            <a:off x="6235700" y="3945744"/>
            <a:ext cx="1092200" cy="1197756"/>
          </a:xfrm>
          <a:prstGeom prst="roundRect">
            <a:avLst/>
          </a:prstGeom>
          <a:noFill/>
          <a:ln w="28575" cap="flat" cmpd="sng" algn="ctr">
            <a:solidFill>
              <a:srgbClr val="FF000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3300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endParaRPr lang="en-US" smtClean="0">
              <a:solidFill>
                <a:srgbClr val="000000"/>
              </a:solidFill>
            </a:endParaRPr>
          </a:p>
        </p:txBody>
      </p:sp>
      <p:sp>
        <p:nvSpPr>
          <p:cNvPr id="21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pPr eaLnBrk="1" hangingPunct="1"/>
            <a:r>
              <a:rPr lang="en-US" altLang="en-US" sz="1600" dirty="0">
                <a:solidFill>
                  <a:srgbClr val="FFFFFF"/>
                </a:solidFill>
                <a:latin typeface="Verdana" pitchFamily="34" charset="0"/>
              </a:rPr>
              <a:t>3.2.1 Connecting </a:t>
            </a:r>
            <a:r>
              <a:rPr lang="en-US" altLang="en-US" sz="1600" dirty="0" err="1">
                <a:solidFill>
                  <a:srgbClr val="FFFFFF"/>
                </a:solidFill>
                <a:latin typeface="Verdana" pitchFamily="34" charset="0"/>
              </a:rPr>
              <a:t>PCIe</a:t>
            </a:r>
            <a:r>
              <a:rPr lang="en-US" altLang="en-US" sz="1600" dirty="0">
                <a:solidFill>
                  <a:srgbClr val="FFFFFF"/>
                </a:solidFill>
                <a:latin typeface="Verdana" pitchFamily="34" charset="0"/>
              </a:rPr>
              <a:t> links direct to the processors rather than to the </a:t>
            </a:r>
            <a:r>
              <a:rPr lang="en-US" altLang="en-US" sz="1600" dirty="0" err="1" smtClean="0">
                <a:solidFill>
                  <a:srgbClr val="FFFFFF"/>
                </a:solidFill>
                <a:latin typeface="Verdana" pitchFamily="34" charset="0"/>
              </a:rPr>
              <a:t>MCH</a:t>
            </a:r>
            <a:r>
              <a:rPr lang="en-US" altLang="en-US" sz="1600" dirty="0" smtClean="0">
                <a:solidFill>
                  <a:srgbClr val="FFFFFF"/>
                </a:solidFill>
                <a:latin typeface="Verdana" pitchFamily="34" charset="0"/>
              </a:rPr>
              <a:t> (1)</a:t>
            </a:r>
            <a:endParaRPr lang="en-US" altLang="en-US" sz="1600" dirty="0" smtClean="0"/>
          </a:p>
        </p:txBody>
      </p:sp>
    </p:spTree>
    <p:extLst>
      <p:ext uri="{BB962C8B-B14F-4D97-AF65-F5344CB8AC3E}">
        <p14:creationId xmlns:p14="http://schemas.microsoft.com/office/powerpoint/2010/main" val="373323309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3472" name="Text Box 177"/>
          <p:cNvSpPr txBox="1">
            <a:spLocks noChangeArrowheads="1"/>
          </p:cNvSpPr>
          <p:nvPr/>
        </p:nvSpPr>
        <p:spPr bwMode="auto">
          <a:xfrm>
            <a:off x="77072" y="504577"/>
            <a:ext cx="8894762" cy="50577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lnSpc>
                <a:spcPct val="90000"/>
              </a:lnSpc>
              <a:spcBef>
                <a:spcPct val="0"/>
              </a:spcBef>
              <a:spcAft>
                <a:spcPts val="200"/>
              </a:spcAft>
              <a:buFontTx/>
              <a:buNone/>
            </a:pPr>
            <a:r>
              <a:rPr lang="en-US" altLang="en-US" sz="1400" b="1" dirty="0" smtClean="0">
                <a:solidFill>
                  <a:schemeClr val="accent2"/>
                </a:solidFill>
                <a:latin typeface="Verdana" pitchFamily="34" charset="0"/>
              </a:rPr>
              <a:t>Example 2: A recent 4S platform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FontTx/>
              <a:buNone/>
            </a:pPr>
            <a:r>
              <a:rPr lang="en-US" altLang="en-US" sz="1400" b="1" dirty="0">
                <a:solidFill>
                  <a:schemeClr val="accent2"/>
                </a:solidFill>
                <a:latin typeface="Verdana" pitchFamily="34" charset="0"/>
              </a:rPr>
              <a:t> </a:t>
            </a:r>
            <a:r>
              <a:rPr lang="en-US" altLang="en-US" sz="1400" b="1" dirty="0" smtClean="0">
                <a:solidFill>
                  <a:schemeClr val="accent2"/>
                </a:solidFill>
                <a:latin typeface="Verdana" pitchFamily="34" charset="0"/>
              </a:rPr>
              <a:t> (The </a:t>
            </a:r>
            <a:r>
              <a:rPr lang="en-US" altLang="en-US" sz="1400" b="1" dirty="0" err="1" smtClean="0">
                <a:solidFill>
                  <a:schemeClr val="accent2"/>
                </a:solidFill>
                <a:latin typeface="Verdana" pitchFamily="34" charset="0"/>
              </a:rPr>
              <a:t>Brickland</a:t>
            </a:r>
            <a:r>
              <a:rPr lang="en-US" altLang="en-US" sz="1400" b="1" dirty="0" smtClean="0">
                <a:solidFill>
                  <a:schemeClr val="accent2"/>
                </a:solidFill>
                <a:latin typeface="Verdana" pitchFamily="34" charset="0"/>
              </a:rPr>
              <a:t> 4S/</a:t>
            </a:r>
            <a:r>
              <a:rPr lang="en-US" altLang="en-US" sz="1400" b="1" dirty="0" err="1" smtClean="0">
                <a:solidFill>
                  <a:schemeClr val="accent2"/>
                </a:solidFill>
                <a:latin typeface="Verdana" pitchFamily="34" charset="0"/>
              </a:rPr>
              <a:t>8S</a:t>
            </a:r>
            <a:r>
              <a:rPr lang="en-US" altLang="en-US" sz="1400" b="1" dirty="0" smtClean="0">
                <a:solidFill>
                  <a:schemeClr val="accent2"/>
                </a:solidFill>
                <a:latin typeface="Verdana" pitchFamily="34" charset="0"/>
              </a:rPr>
              <a:t> server platform with Haswell-EX processors (2015)</a:t>
            </a:r>
            <a:endParaRPr lang="en-US" altLang="en-US" sz="1400" dirty="0">
              <a:latin typeface="Verdana" pitchFamily="34" charset="0"/>
            </a:endParaRPr>
          </a:p>
        </p:txBody>
      </p:sp>
      <p:sp>
        <p:nvSpPr>
          <p:cNvPr id="307" name="Rectangle 19"/>
          <p:cNvSpPr>
            <a:spLocks noGrp="1" noChangeArrowheads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pPr eaLnBrk="1" hangingPunct="1"/>
            <a:r>
              <a:rPr lang="hu-HU" altLang="en-US" sz="1600" dirty="0" smtClean="0"/>
              <a:t>1.</a:t>
            </a:r>
            <a:r>
              <a:rPr lang="en-US" altLang="en-US" sz="1600" dirty="0" smtClean="0"/>
              <a:t>2</a:t>
            </a:r>
            <a:r>
              <a:rPr lang="hu-HU" altLang="en-US" sz="1600" dirty="0" smtClean="0"/>
              <a:t> </a:t>
            </a:r>
            <a:r>
              <a:rPr lang="en-US" altLang="en-US" sz="1600" dirty="0" smtClean="0"/>
              <a:t>The platform concept (</a:t>
            </a:r>
            <a:r>
              <a:rPr lang="hu-HU" altLang="en-US" sz="1600" dirty="0" smtClean="0"/>
              <a:t>3</a:t>
            </a:r>
            <a:r>
              <a:rPr lang="en-US" altLang="en-US" sz="1600" dirty="0" smtClean="0"/>
              <a:t>)</a:t>
            </a:r>
            <a:endParaRPr lang="hu-HU" altLang="en-US" sz="1600" dirty="0" smtClean="0"/>
          </a:p>
        </p:txBody>
      </p:sp>
      <p:sp>
        <p:nvSpPr>
          <p:cNvPr id="309" name="Text Box 179"/>
          <p:cNvSpPr txBox="1">
            <a:spLocks noChangeArrowheads="1"/>
          </p:cNvSpPr>
          <p:nvPr/>
        </p:nvSpPr>
        <p:spPr bwMode="auto">
          <a:xfrm>
            <a:off x="3527425" y="6294194"/>
            <a:ext cx="1935163" cy="260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100" dirty="0">
                <a:latin typeface="Verdana" pitchFamily="34" charset="0"/>
              </a:rPr>
              <a:t>ME: Management Engine</a:t>
            </a:r>
          </a:p>
        </p:txBody>
      </p:sp>
      <p:sp>
        <p:nvSpPr>
          <p:cNvPr id="310" name="TextBox 3"/>
          <p:cNvSpPr txBox="1">
            <a:spLocks noChangeArrowheads="1"/>
          </p:cNvSpPr>
          <p:nvPr/>
        </p:nvSpPr>
        <p:spPr bwMode="auto">
          <a:xfrm>
            <a:off x="3463925" y="5302250"/>
            <a:ext cx="1879041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chemeClr val="tx1"/>
                </a:solidFill>
                <a:latin typeface="Verdana" pitchFamily="34" charset="0"/>
                <a:cs typeface="Times New Roman" pitchFamily="18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Verdana" pitchFamily="34" charset="0"/>
                <a:cs typeface="Times New Roman" pitchFamily="18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Verdana" pitchFamily="34" charset="0"/>
                <a:cs typeface="Times New Roman" pitchFamily="18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Verdana" pitchFamily="34" charset="0"/>
                <a:cs typeface="Times New Roman" pitchFamily="18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Verdana" pitchFamily="34" charset="0"/>
                <a:cs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  <a:cs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  <a:cs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  <a:cs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  <a:cs typeface="Times New Roman" pitchFamily="18" charset="0"/>
              </a:defRPr>
            </a:lvl9pPr>
          </a:lstStyle>
          <a:p>
            <a:pPr eaLnBrk="1" hangingPunct="1"/>
            <a:r>
              <a:rPr lang="en-US" altLang="en-US" sz="1100" dirty="0" smtClean="0"/>
              <a:t>QPI 1.1: Up to 9.6 </a:t>
            </a:r>
            <a:r>
              <a:rPr lang="en-US" altLang="en-US" sz="1100" dirty="0"/>
              <a:t>GT/s</a:t>
            </a:r>
          </a:p>
        </p:txBody>
      </p:sp>
      <p:cxnSp>
        <p:nvCxnSpPr>
          <p:cNvPr id="355" name="Egyenes összekötő 108"/>
          <p:cNvCxnSpPr/>
          <p:nvPr/>
        </p:nvCxnSpPr>
        <p:spPr>
          <a:xfrm flipH="1" flipV="1">
            <a:off x="4200663" y="2364967"/>
            <a:ext cx="576126" cy="926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5" name="Egyenes összekötő 112"/>
          <p:cNvCxnSpPr/>
          <p:nvPr/>
        </p:nvCxnSpPr>
        <p:spPr>
          <a:xfrm rot="10800000">
            <a:off x="4222750" y="3538792"/>
            <a:ext cx="576263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6" name="Egyenes összekötő 113"/>
          <p:cNvCxnSpPr/>
          <p:nvPr/>
        </p:nvCxnSpPr>
        <p:spPr>
          <a:xfrm rot="10800000">
            <a:off x="4222750" y="2652967"/>
            <a:ext cx="576263" cy="6223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7" name="Egyenes összekötő 115"/>
          <p:cNvCxnSpPr/>
          <p:nvPr/>
        </p:nvCxnSpPr>
        <p:spPr>
          <a:xfrm rot="10800000" flipV="1">
            <a:off x="4222750" y="2665667"/>
            <a:ext cx="563563" cy="609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8" name="Egyenes összekötő 118"/>
          <p:cNvCxnSpPr>
            <a:cxnSpLocks noChangeShapeType="1"/>
          </p:cNvCxnSpPr>
          <p:nvPr/>
        </p:nvCxnSpPr>
        <p:spPr bwMode="auto">
          <a:xfrm flipH="1" flipV="1">
            <a:off x="3480663" y="2652967"/>
            <a:ext cx="726" cy="584464"/>
          </a:xfrm>
          <a:prstGeom prst="line">
            <a:avLst/>
          </a:prstGeom>
          <a:noFill/>
          <a:ln w="952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419" name="Egyenes összekötő 119"/>
          <p:cNvCxnSpPr>
            <a:cxnSpLocks noChangeShapeType="1"/>
          </p:cNvCxnSpPr>
          <p:nvPr/>
        </p:nvCxnSpPr>
        <p:spPr bwMode="auto">
          <a:xfrm flipV="1">
            <a:off x="5519738" y="2665667"/>
            <a:ext cx="0" cy="584200"/>
          </a:xfrm>
          <a:prstGeom prst="line">
            <a:avLst/>
          </a:prstGeom>
          <a:noFill/>
          <a:ln w="952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420" name="Szövegdoboz 70"/>
          <p:cNvSpPr txBox="1">
            <a:spLocks noChangeArrowheads="1"/>
          </p:cNvSpPr>
          <p:nvPr/>
        </p:nvSpPr>
        <p:spPr bwMode="auto">
          <a:xfrm>
            <a:off x="4257881" y="1903667"/>
            <a:ext cx="417101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hu-HU" altLang="en-US" sz="1000" dirty="0" smtClean="0">
                <a:latin typeface="Verdana" pitchFamily="34" charset="0"/>
              </a:rPr>
              <a:t>QPI</a:t>
            </a:r>
            <a:endParaRPr lang="en-US" altLang="en-US" sz="1000" dirty="0" smtClean="0">
              <a:latin typeface="Verdana" pitchFamily="34" charset="0"/>
            </a:endParaRP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000" dirty="0" smtClean="0">
                <a:latin typeface="Verdana" pitchFamily="34" charset="0"/>
              </a:rPr>
              <a:t>1.1</a:t>
            </a:r>
            <a:endParaRPr lang="hu-HU" altLang="en-US" sz="1000" dirty="0">
              <a:latin typeface="Verdana" pitchFamily="34" charset="0"/>
            </a:endParaRPr>
          </a:p>
        </p:txBody>
      </p:sp>
      <p:sp>
        <p:nvSpPr>
          <p:cNvPr id="421" name="Szövegdoboz 70"/>
          <p:cNvSpPr txBox="1">
            <a:spLocks noChangeArrowheads="1"/>
          </p:cNvSpPr>
          <p:nvPr/>
        </p:nvSpPr>
        <p:spPr bwMode="auto">
          <a:xfrm>
            <a:off x="4245181" y="3614992"/>
            <a:ext cx="417101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hu-HU" altLang="en-US" sz="1000" dirty="0" smtClean="0">
                <a:latin typeface="Verdana" pitchFamily="34" charset="0"/>
              </a:rPr>
              <a:t>QPI</a:t>
            </a:r>
            <a:endParaRPr lang="en-US" altLang="en-US" sz="1000" dirty="0" smtClean="0">
              <a:latin typeface="Verdana" pitchFamily="34" charset="0"/>
            </a:endParaRP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000" dirty="0" smtClean="0">
                <a:latin typeface="Verdana" pitchFamily="34" charset="0"/>
              </a:rPr>
              <a:t>1.1</a:t>
            </a:r>
            <a:endParaRPr lang="hu-HU" altLang="en-US" sz="1000" dirty="0">
              <a:latin typeface="Verdana" pitchFamily="34" charset="0"/>
            </a:endParaRPr>
          </a:p>
        </p:txBody>
      </p:sp>
      <p:sp>
        <p:nvSpPr>
          <p:cNvPr id="422" name="Szövegdoboz 70"/>
          <p:cNvSpPr txBox="1">
            <a:spLocks noChangeArrowheads="1"/>
          </p:cNvSpPr>
          <p:nvPr/>
        </p:nvSpPr>
        <p:spPr bwMode="auto">
          <a:xfrm>
            <a:off x="5508394" y="2830767"/>
            <a:ext cx="671979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hu-HU" altLang="en-US" sz="1000" dirty="0" smtClean="0">
                <a:latin typeface="Verdana" pitchFamily="34" charset="0"/>
              </a:rPr>
              <a:t>QPI</a:t>
            </a:r>
            <a:r>
              <a:rPr lang="en-US" altLang="en-US" sz="1000" dirty="0" smtClean="0">
                <a:latin typeface="Verdana" pitchFamily="34" charset="0"/>
              </a:rPr>
              <a:t> 1.1</a:t>
            </a:r>
            <a:endParaRPr lang="hu-HU" altLang="en-US" sz="1000" dirty="0">
              <a:latin typeface="Verdana" pitchFamily="34" charset="0"/>
            </a:endParaRPr>
          </a:p>
        </p:txBody>
      </p:sp>
      <p:sp>
        <p:nvSpPr>
          <p:cNvPr id="423" name="Szövegdoboz 70"/>
          <p:cNvSpPr txBox="1">
            <a:spLocks noChangeArrowheads="1"/>
          </p:cNvSpPr>
          <p:nvPr/>
        </p:nvSpPr>
        <p:spPr bwMode="auto">
          <a:xfrm>
            <a:off x="2804881" y="2827592"/>
            <a:ext cx="671979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hu-HU" altLang="en-US" sz="1000" dirty="0" smtClean="0">
                <a:latin typeface="Verdana" pitchFamily="34" charset="0"/>
              </a:rPr>
              <a:t>QPI</a:t>
            </a:r>
            <a:r>
              <a:rPr lang="en-US" altLang="en-US" sz="1000" dirty="0" smtClean="0">
                <a:latin typeface="Verdana" pitchFamily="34" charset="0"/>
              </a:rPr>
              <a:t> 1.1</a:t>
            </a:r>
            <a:endParaRPr lang="hu-HU" altLang="en-US" sz="1000" dirty="0">
              <a:latin typeface="Verdana" pitchFamily="34" charset="0"/>
            </a:endParaRPr>
          </a:p>
        </p:txBody>
      </p:sp>
      <p:sp>
        <p:nvSpPr>
          <p:cNvPr id="424" name="Szövegdoboz 70"/>
          <p:cNvSpPr txBox="1">
            <a:spLocks noChangeArrowheads="1"/>
          </p:cNvSpPr>
          <p:nvPr/>
        </p:nvSpPr>
        <p:spPr bwMode="auto">
          <a:xfrm>
            <a:off x="3784369" y="2832354"/>
            <a:ext cx="671979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hu-HU" altLang="en-US" sz="1000" dirty="0" smtClean="0">
                <a:latin typeface="Verdana" pitchFamily="34" charset="0"/>
              </a:rPr>
              <a:t>QPI</a:t>
            </a:r>
            <a:r>
              <a:rPr lang="en-US" altLang="en-US" sz="1000" dirty="0" smtClean="0">
                <a:latin typeface="Verdana" pitchFamily="34" charset="0"/>
              </a:rPr>
              <a:t> 1.1</a:t>
            </a:r>
            <a:endParaRPr lang="hu-HU" altLang="en-US" sz="1000" dirty="0">
              <a:latin typeface="Verdana" pitchFamily="34" charset="0"/>
            </a:endParaRPr>
          </a:p>
        </p:txBody>
      </p:sp>
      <p:sp>
        <p:nvSpPr>
          <p:cNvPr id="425" name="Szövegdoboz 70"/>
          <p:cNvSpPr txBox="1">
            <a:spLocks noChangeArrowheads="1"/>
          </p:cNvSpPr>
          <p:nvPr/>
        </p:nvSpPr>
        <p:spPr bwMode="auto">
          <a:xfrm>
            <a:off x="4570181" y="2832354"/>
            <a:ext cx="671979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hu-HU" altLang="en-US" sz="1000" dirty="0" smtClean="0">
                <a:latin typeface="Verdana" pitchFamily="34" charset="0"/>
              </a:rPr>
              <a:t>QPI</a:t>
            </a:r>
            <a:r>
              <a:rPr lang="en-US" altLang="en-US" sz="1000" dirty="0" smtClean="0">
                <a:latin typeface="Verdana" pitchFamily="34" charset="0"/>
              </a:rPr>
              <a:t> 1.1</a:t>
            </a:r>
            <a:endParaRPr lang="hu-HU" altLang="en-US" sz="1000" dirty="0">
              <a:latin typeface="Verdana" pitchFamily="34" charset="0"/>
            </a:endParaRPr>
          </a:p>
        </p:txBody>
      </p:sp>
      <p:cxnSp>
        <p:nvCxnSpPr>
          <p:cNvPr id="426" name="Egyenes összekötő 130"/>
          <p:cNvCxnSpPr/>
          <p:nvPr/>
        </p:nvCxnSpPr>
        <p:spPr>
          <a:xfrm rot="10800000" flipH="1" flipV="1">
            <a:off x="2409825" y="3654679"/>
            <a:ext cx="350838" cy="0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7" name="Egyenes összekötő 131"/>
          <p:cNvCxnSpPr/>
          <p:nvPr/>
        </p:nvCxnSpPr>
        <p:spPr>
          <a:xfrm rot="10800000" flipH="1" flipV="1">
            <a:off x="2409825" y="3143504"/>
            <a:ext cx="263525" cy="6350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8" name="Egyenes összekötő 145"/>
          <p:cNvCxnSpPr/>
          <p:nvPr/>
        </p:nvCxnSpPr>
        <p:spPr>
          <a:xfrm rot="10800000" flipH="1">
            <a:off x="1502017" y="3056604"/>
            <a:ext cx="442913" cy="7937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29" name="Téglalap 146"/>
          <p:cNvSpPr/>
          <p:nvPr/>
        </p:nvSpPr>
        <p:spPr>
          <a:xfrm flipH="1">
            <a:off x="1658603" y="2878392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sp>
        <p:nvSpPr>
          <p:cNvPr id="430" name="Téglalap 147"/>
          <p:cNvSpPr/>
          <p:nvPr/>
        </p:nvSpPr>
        <p:spPr>
          <a:xfrm flipH="1">
            <a:off x="1571290" y="2878392"/>
            <a:ext cx="46038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cxnSp>
        <p:nvCxnSpPr>
          <p:cNvPr id="431" name="Egyenes összekötő 150"/>
          <p:cNvCxnSpPr/>
          <p:nvPr/>
        </p:nvCxnSpPr>
        <p:spPr>
          <a:xfrm rot="10800000" flipH="1">
            <a:off x="1507955" y="3232404"/>
            <a:ext cx="442913" cy="9525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32" name="Téglalap 151"/>
          <p:cNvSpPr/>
          <p:nvPr/>
        </p:nvSpPr>
        <p:spPr>
          <a:xfrm flipH="1">
            <a:off x="1658603" y="3126042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sp>
        <p:nvSpPr>
          <p:cNvPr id="433" name="Téglalap 152"/>
          <p:cNvSpPr/>
          <p:nvPr/>
        </p:nvSpPr>
        <p:spPr>
          <a:xfrm flipH="1">
            <a:off x="1571290" y="3126042"/>
            <a:ext cx="46038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sp>
        <p:nvSpPr>
          <p:cNvPr id="434" name="Téglalap 155"/>
          <p:cNvSpPr/>
          <p:nvPr/>
        </p:nvSpPr>
        <p:spPr>
          <a:xfrm flipH="1">
            <a:off x="1897063" y="2999042"/>
            <a:ext cx="647700" cy="288925"/>
          </a:xfrm>
          <a:prstGeom prst="rect">
            <a:avLst/>
          </a:prstGeom>
          <a:solidFill>
            <a:srgbClr val="8EB4E3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lvl1pPr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>
              <a:defRPr/>
            </a:pPr>
            <a:r>
              <a:rPr lang="en-US" altLang="en-US" sz="1100" smtClean="0">
                <a:solidFill>
                  <a:schemeClr val="bg1"/>
                </a:solidFill>
                <a:latin typeface="Verdana" pitchFamily="34" charset="0"/>
              </a:rPr>
              <a:t>SMB</a:t>
            </a:r>
            <a:endParaRPr lang="hu-HU" altLang="en-US" sz="1100" smtClean="0">
              <a:solidFill>
                <a:schemeClr val="bg1"/>
              </a:solidFill>
              <a:latin typeface="Verdana" pitchFamily="34" charset="0"/>
            </a:endParaRPr>
          </a:p>
        </p:txBody>
      </p:sp>
      <p:cxnSp>
        <p:nvCxnSpPr>
          <p:cNvPr id="435" name="Egyenes összekötő 156"/>
          <p:cNvCxnSpPr/>
          <p:nvPr/>
        </p:nvCxnSpPr>
        <p:spPr>
          <a:xfrm rot="10800000" flipH="1">
            <a:off x="1502017" y="3578479"/>
            <a:ext cx="428625" cy="4763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36" name="Téglalap 157"/>
          <p:cNvSpPr/>
          <p:nvPr/>
        </p:nvSpPr>
        <p:spPr>
          <a:xfrm flipH="1">
            <a:off x="1658603" y="3476879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sp>
        <p:nvSpPr>
          <p:cNvPr id="437" name="Téglalap 158"/>
          <p:cNvSpPr/>
          <p:nvPr/>
        </p:nvSpPr>
        <p:spPr>
          <a:xfrm flipH="1">
            <a:off x="1571290" y="3476879"/>
            <a:ext cx="46038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cxnSp>
        <p:nvCxnSpPr>
          <p:cNvPr id="438" name="Egyenes összekötő 161"/>
          <p:cNvCxnSpPr/>
          <p:nvPr/>
        </p:nvCxnSpPr>
        <p:spPr>
          <a:xfrm rot="10800000" flipH="1">
            <a:off x="1502017" y="3756279"/>
            <a:ext cx="442913" cy="3175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39" name="Téglalap 162"/>
          <p:cNvSpPr/>
          <p:nvPr/>
        </p:nvSpPr>
        <p:spPr>
          <a:xfrm flipH="1">
            <a:off x="1658603" y="3727704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sp>
        <p:nvSpPr>
          <p:cNvPr id="440" name="Téglalap 163"/>
          <p:cNvSpPr/>
          <p:nvPr/>
        </p:nvSpPr>
        <p:spPr>
          <a:xfrm flipH="1">
            <a:off x="1571290" y="3727704"/>
            <a:ext cx="46038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sp>
        <p:nvSpPr>
          <p:cNvPr id="441" name="Téglalap 166"/>
          <p:cNvSpPr/>
          <p:nvPr/>
        </p:nvSpPr>
        <p:spPr>
          <a:xfrm flipH="1">
            <a:off x="1897063" y="3511804"/>
            <a:ext cx="647700" cy="287338"/>
          </a:xfrm>
          <a:prstGeom prst="rect">
            <a:avLst/>
          </a:prstGeom>
          <a:solidFill>
            <a:srgbClr val="8EB4E3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lvl1pPr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>
              <a:defRPr/>
            </a:pPr>
            <a:r>
              <a:rPr lang="en-US" altLang="en-US" sz="1100" dirty="0" smtClean="0">
                <a:solidFill>
                  <a:schemeClr val="bg1"/>
                </a:solidFill>
                <a:latin typeface="Verdana" pitchFamily="34" charset="0"/>
              </a:rPr>
              <a:t>SMB</a:t>
            </a:r>
            <a:endParaRPr lang="hu-HU" altLang="en-US" sz="1100" dirty="0" smtClean="0">
              <a:solidFill>
                <a:schemeClr val="bg1"/>
              </a:solidFill>
              <a:latin typeface="Verdana" pitchFamily="34" charset="0"/>
            </a:endParaRPr>
          </a:p>
        </p:txBody>
      </p:sp>
      <p:cxnSp>
        <p:nvCxnSpPr>
          <p:cNvPr id="442" name="Egyenes összekötő 130"/>
          <p:cNvCxnSpPr/>
          <p:nvPr/>
        </p:nvCxnSpPr>
        <p:spPr>
          <a:xfrm rot="10800000" flipH="1" flipV="1">
            <a:off x="2436813" y="2424367"/>
            <a:ext cx="350837" cy="0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3" name="Egyenes összekötő 131"/>
          <p:cNvCxnSpPr/>
          <p:nvPr/>
        </p:nvCxnSpPr>
        <p:spPr>
          <a:xfrm rot="10800000" flipH="1" flipV="1">
            <a:off x="2436813" y="1925892"/>
            <a:ext cx="236537" cy="4762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4" name="Egyenes összekötő 145"/>
          <p:cNvCxnSpPr/>
          <p:nvPr/>
        </p:nvCxnSpPr>
        <p:spPr>
          <a:xfrm rot="10800000" flipH="1">
            <a:off x="1525769" y="1844929"/>
            <a:ext cx="469900" cy="3175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5" name="Téglalap 146"/>
          <p:cNvSpPr/>
          <p:nvPr/>
        </p:nvSpPr>
        <p:spPr>
          <a:xfrm flipH="1">
            <a:off x="1667210" y="1660779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sp>
        <p:nvSpPr>
          <p:cNvPr id="446" name="Téglalap 147"/>
          <p:cNvSpPr/>
          <p:nvPr/>
        </p:nvSpPr>
        <p:spPr>
          <a:xfrm flipH="1">
            <a:off x="1579898" y="1660779"/>
            <a:ext cx="46037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cxnSp>
        <p:nvCxnSpPr>
          <p:cNvPr id="447" name="Egyenes összekötő 150"/>
          <p:cNvCxnSpPr/>
          <p:nvPr/>
        </p:nvCxnSpPr>
        <p:spPr>
          <a:xfrm rot="10800000" flipH="1">
            <a:off x="1525769" y="2014792"/>
            <a:ext cx="469900" cy="4762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8" name="Téglalap 151"/>
          <p:cNvSpPr/>
          <p:nvPr/>
        </p:nvSpPr>
        <p:spPr>
          <a:xfrm flipH="1">
            <a:off x="1667210" y="1908429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sp>
        <p:nvSpPr>
          <p:cNvPr id="449" name="Téglalap 152"/>
          <p:cNvSpPr/>
          <p:nvPr/>
        </p:nvSpPr>
        <p:spPr>
          <a:xfrm flipH="1">
            <a:off x="1579898" y="1908429"/>
            <a:ext cx="46037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sp>
        <p:nvSpPr>
          <p:cNvPr id="450" name="Téglalap 155"/>
          <p:cNvSpPr/>
          <p:nvPr/>
        </p:nvSpPr>
        <p:spPr>
          <a:xfrm flipH="1">
            <a:off x="1924050" y="1781429"/>
            <a:ext cx="647700" cy="288925"/>
          </a:xfrm>
          <a:prstGeom prst="rect">
            <a:avLst/>
          </a:prstGeom>
          <a:solidFill>
            <a:srgbClr val="8EB4E3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lvl1pPr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>
              <a:defRPr/>
            </a:pPr>
            <a:r>
              <a:rPr lang="en-US" altLang="en-US" sz="1100" dirty="0" smtClean="0">
                <a:solidFill>
                  <a:schemeClr val="bg1"/>
                </a:solidFill>
                <a:latin typeface="Verdana" pitchFamily="34" charset="0"/>
              </a:rPr>
              <a:t>SMB</a:t>
            </a:r>
            <a:endParaRPr lang="hu-HU" altLang="en-US" sz="1100" dirty="0" smtClean="0">
              <a:solidFill>
                <a:schemeClr val="bg1"/>
              </a:solidFill>
              <a:latin typeface="Verdana" pitchFamily="34" charset="0"/>
            </a:endParaRPr>
          </a:p>
        </p:txBody>
      </p:sp>
      <p:cxnSp>
        <p:nvCxnSpPr>
          <p:cNvPr id="451" name="Egyenes összekötő 156"/>
          <p:cNvCxnSpPr/>
          <p:nvPr/>
        </p:nvCxnSpPr>
        <p:spPr>
          <a:xfrm rot="10800000" flipH="1">
            <a:off x="1525769" y="2352929"/>
            <a:ext cx="455613" cy="9525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52" name="Téglalap 157"/>
          <p:cNvSpPr/>
          <p:nvPr/>
        </p:nvSpPr>
        <p:spPr>
          <a:xfrm flipH="1">
            <a:off x="1667210" y="2246567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sp>
        <p:nvSpPr>
          <p:cNvPr id="453" name="Téglalap 158"/>
          <p:cNvSpPr/>
          <p:nvPr/>
        </p:nvSpPr>
        <p:spPr>
          <a:xfrm flipH="1">
            <a:off x="1579898" y="2246567"/>
            <a:ext cx="46037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cxnSp>
        <p:nvCxnSpPr>
          <p:cNvPr id="454" name="Egyenes összekötő 161"/>
          <p:cNvCxnSpPr/>
          <p:nvPr/>
        </p:nvCxnSpPr>
        <p:spPr>
          <a:xfrm rot="10800000" flipH="1">
            <a:off x="1525769" y="2525967"/>
            <a:ext cx="469900" cy="7937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55" name="Téglalap 162"/>
          <p:cNvSpPr/>
          <p:nvPr/>
        </p:nvSpPr>
        <p:spPr>
          <a:xfrm flipH="1">
            <a:off x="1667210" y="2497392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sp>
        <p:nvSpPr>
          <p:cNvPr id="456" name="Téglalap 163"/>
          <p:cNvSpPr/>
          <p:nvPr/>
        </p:nvSpPr>
        <p:spPr>
          <a:xfrm flipH="1">
            <a:off x="1579898" y="2497392"/>
            <a:ext cx="46037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sp>
        <p:nvSpPr>
          <p:cNvPr id="457" name="Téglalap 166"/>
          <p:cNvSpPr/>
          <p:nvPr/>
        </p:nvSpPr>
        <p:spPr>
          <a:xfrm flipH="1">
            <a:off x="1924050" y="2281492"/>
            <a:ext cx="647700" cy="287337"/>
          </a:xfrm>
          <a:prstGeom prst="rect">
            <a:avLst/>
          </a:prstGeom>
          <a:solidFill>
            <a:srgbClr val="8EB4E3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lvl1pPr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>
              <a:defRPr/>
            </a:pPr>
            <a:r>
              <a:rPr lang="en-US" altLang="en-US" sz="1100" dirty="0" smtClean="0">
                <a:solidFill>
                  <a:schemeClr val="bg1"/>
                </a:solidFill>
                <a:latin typeface="Verdana" pitchFamily="34" charset="0"/>
              </a:rPr>
              <a:t>SMB</a:t>
            </a:r>
            <a:endParaRPr lang="hu-HU" altLang="en-US" sz="1100" dirty="0" smtClean="0">
              <a:solidFill>
                <a:schemeClr val="bg1"/>
              </a:solidFill>
              <a:latin typeface="Verdana" pitchFamily="34" charset="0"/>
            </a:endParaRPr>
          </a:p>
        </p:txBody>
      </p:sp>
      <p:cxnSp>
        <p:nvCxnSpPr>
          <p:cNvPr id="458" name="Egyenes összekötő 170"/>
          <p:cNvCxnSpPr>
            <a:cxnSpLocks noChangeShapeType="1"/>
          </p:cNvCxnSpPr>
          <p:nvPr/>
        </p:nvCxnSpPr>
        <p:spPr bwMode="auto">
          <a:xfrm rot="10800000" flipV="1">
            <a:off x="6161088" y="2441829"/>
            <a:ext cx="350837" cy="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459" name="Egyenes összekötő 171"/>
          <p:cNvCxnSpPr>
            <a:cxnSpLocks noChangeShapeType="1"/>
          </p:cNvCxnSpPr>
          <p:nvPr/>
        </p:nvCxnSpPr>
        <p:spPr bwMode="auto">
          <a:xfrm rot="10800000" flipV="1">
            <a:off x="6283325" y="1929067"/>
            <a:ext cx="228600" cy="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460" name="Egyenes összekötő 172"/>
          <p:cNvCxnSpPr>
            <a:cxnSpLocks noChangeShapeType="1"/>
          </p:cNvCxnSpPr>
          <p:nvPr/>
        </p:nvCxnSpPr>
        <p:spPr bwMode="auto">
          <a:xfrm rot="10800000">
            <a:off x="6955008" y="1848104"/>
            <a:ext cx="457200" cy="635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461" name="Téglalap 173"/>
          <p:cNvSpPr>
            <a:spLocks noChangeArrowheads="1"/>
          </p:cNvSpPr>
          <p:nvPr/>
        </p:nvSpPr>
        <p:spPr bwMode="auto">
          <a:xfrm>
            <a:off x="7212013" y="1663954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462" name="Téglalap 174"/>
          <p:cNvSpPr>
            <a:spLocks noChangeArrowheads="1"/>
          </p:cNvSpPr>
          <p:nvPr/>
        </p:nvSpPr>
        <p:spPr bwMode="auto">
          <a:xfrm>
            <a:off x="7297738" y="1663954"/>
            <a:ext cx="46037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cxnSp>
        <p:nvCxnSpPr>
          <p:cNvPr id="463" name="Egyenes összekötő 177"/>
          <p:cNvCxnSpPr>
            <a:cxnSpLocks noChangeShapeType="1"/>
          </p:cNvCxnSpPr>
          <p:nvPr/>
        </p:nvCxnSpPr>
        <p:spPr bwMode="auto">
          <a:xfrm rot="10800000">
            <a:off x="6955008" y="2017967"/>
            <a:ext cx="457200" cy="1587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464" name="Téglalap 178"/>
          <p:cNvSpPr>
            <a:spLocks noChangeArrowheads="1"/>
          </p:cNvSpPr>
          <p:nvPr/>
        </p:nvSpPr>
        <p:spPr bwMode="auto">
          <a:xfrm>
            <a:off x="7212013" y="1911604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465" name="Téglalap 179"/>
          <p:cNvSpPr>
            <a:spLocks noChangeArrowheads="1"/>
          </p:cNvSpPr>
          <p:nvPr/>
        </p:nvSpPr>
        <p:spPr bwMode="auto">
          <a:xfrm>
            <a:off x="7297738" y="1911604"/>
            <a:ext cx="46037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466" name="Téglalap 182"/>
          <p:cNvSpPr>
            <a:spLocks noChangeArrowheads="1"/>
          </p:cNvSpPr>
          <p:nvPr/>
        </p:nvSpPr>
        <p:spPr bwMode="auto">
          <a:xfrm>
            <a:off x="6362700" y="1786192"/>
            <a:ext cx="647700" cy="287337"/>
          </a:xfrm>
          <a:prstGeom prst="rect">
            <a:avLst/>
          </a:prstGeom>
          <a:solidFill>
            <a:srgbClr val="8EB4E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>
                <a:solidFill>
                  <a:schemeClr val="bg1"/>
                </a:solidFill>
                <a:latin typeface="Verdana" pitchFamily="34" charset="0"/>
              </a:rPr>
              <a:t>SMB</a:t>
            </a:r>
            <a:endParaRPr lang="hu-HU" altLang="en-US" sz="1100">
              <a:solidFill>
                <a:schemeClr val="bg1"/>
              </a:solidFill>
              <a:latin typeface="Verdana" pitchFamily="34" charset="0"/>
            </a:endParaRPr>
          </a:p>
        </p:txBody>
      </p:sp>
      <p:cxnSp>
        <p:nvCxnSpPr>
          <p:cNvPr id="467" name="Egyenes összekötő 183"/>
          <p:cNvCxnSpPr>
            <a:cxnSpLocks noChangeShapeType="1"/>
          </p:cNvCxnSpPr>
          <p:nvPr/>
        </p:nvCxnSpPr>
        <p:spPr bwMode="auto">
          <a:xfrm rot="10800000">
            <a:off x="6970883" y="2368804"/>
            <a:ext cx="441325" cy="635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468" name="Téglalap 184"/>
          <p:cNvSpPr>
            <a:spLocks noChangeArrowheads="1"/>
          </p:cNvSpPr>
          <p:nvPr/>
        </p:nvSpPr>
        <p:spPr bwMode="auto">
          <a:xfrm>
            <a:off x="7212013" y="2262442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469" name="Téglalap 185"/>
          <p:cNvSpPr>
            <a:spLocks noChangeArrowheads="1"/>
          </p:cNvSpPr>
          <p:nvPr/>
        </p:nvSpPr>
        <p:spPr bwMode="auto">
          <a:xfrm>
            <a:off x="7297738" y="2262442"/>
            <a:ext cx="46037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cxnSp>
        <p:nvCxnSpPr>
          <p:cNvPr id="470" name="Egyenes összekötő 188"/>
          <p:cNvCxnSpPr>
            <a:cxnSpLocks noChangeShapeType="1"/>
          </p:cNvCxnSpPr>
          <p:nvPr/>
        </p:nvCxnSpPr>
        <p:spPr bwMode="auto">
          <a:xfrm rot="10800000">
            <a:off x="6949070" y="2541842"/>
            <a:ext cx="457200" cy="4762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471" name="Téglalap 189"/>
          <p:cNvSpPr>
            <a:spLocks noChangeArrowheads="1"/>
          </p:cNvSpPr>
          <p:nvPr/>
        </p:nvSpPr>
        <p:spPr bwMode="auto">
          <a:xfrm>
            <a:off x="7212013" y="2513267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472" name="Téglalap 190"/>
          <p:cNvSpPr>
            <a:spLocks noChangeArrowheads="1"/>
          </p:cNvSpPr>
          <p:nvPr/>
        </p:nvSpPr>
        <p:spPr bwMode="auto">
          <a:xfrm>
            <a:off x="7297738" y="2513267"/>
            <a:ext cx="46037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473" name="Téglalap 193"/>
          <p:cNvSpPr>
            <a:spLocks noChangeArrowheads="1"/>
          </p:cNvSpPr>
          <p:nvPr/>
        </p:nvSpPr>
        <p:spPr bwMode="auto">
          <a:xfrm>
            <a:off x="6362700" y="2297367"/>
            <a:ext cx="647700" cy="287337"/>
          </a:xfrm>
          <a:prstGeom prst="rect">
            <a:avLst/>
          </a:prstGeom>
          <a:solidFill>
            <a:srgbClr val="8EB4E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>
                <a:solidFill>
                  <a:schemeClr val="bg1"/>
                </a:solidFill>
                <a:latin typeface="Verdana" pitchFamily="34" charset="0"/>
              </a:rPr>
              <a:t>SMB</a:t>
            </a:r>
            <a:endParaRPr lang="hu-HU" altLang="en-US" sz="1100">
              <a:solidFill>
                <a:schemeClr val="bg1"/>
              </a:solidFill>
              <a:latin typeface="Verdana" pitchFamily="34" charset="0"/>
            </a:endParaRPr>
          </a:p>
        </p:txBody>
      </p:sp>
      <p:cxnSp>
        <p:nvCxnSpPr>
          <p:cNvPr id="474" name="Egyenes összekötő 170"/>
          <p:cNvCxnSpPr>
            <a:cxnSpLocks noChangeShapeType="1"/>
          </p:cNvCxnSpPr>
          <p:nvPr/>
        </p:nvCxnSpPr>
        <p:spPr bwMode="auto">
          <a:xfrm rot="10800000" flipV="1">
            <a:off x="6161088" y="3711829"/>
            <a:ext cx="350837" cy="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475" name="Egyenes összekötő 171"/>
          <p:cNvCxnSpPr>
            <a:cxnSpLocks noChangeShapeType="1"/>
          </p:cNvCxnSpPr>
          <p:nvPr/>
        </p:nvCxnSpPr>
        <p:spPr bwMode="auto">
          <a:xfrm rot="10800000" flipV="1">
            <a:off x="6283325" y="3160967"/>
            <a:ext cx="228600" cy="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476" name="Egyenes összekötő 172"/>
          <p:cNvCxnSpPr>
            <a:cxnSpLocks noChangeShapeType="1"/>
          </p:cNvCxnSpPr>
          <p:nvPr/>
        </p:nvCxnSpPr>
        <p:spPr bwMode="auto">
          <a:xfrm rot="10800000">
            <a:off x="6955008" y="3080004"/>
            <a:ext cx="457200" cy="635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477" name="Téglalap 173"/>
          <p:cNvSpPr>
            <a:spLocks noChangeArrowheads="1"/>
          </p:cNvSpPr>
          <p:nvPr/>
        </p:nvSpPr>
        <p:spPr bwMode="auto">
          <a:xfrm>
            <a:off x="7212013" y="2895854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478" name="Téglalap 174"/>
          <p:cNvSpPr>
            <a:spLocks noChangeArrowheads="1"/>
          </p:cNvSpPr>
          <p:nvPr/>
        </p:nvSpPr>
        <p:spPr bwMode="auto">
          <a:xfrm>
            <a:off x="7297738" y="2895854"/>
            <a:ext cx="46037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cxnSp>
        <p:nvCxnSpPr>
          <p:cNvPr id="479" name="Egyenes összekötő 177"/>
          <p:cNvCxnSpPr>
            <a:cxnSpLocks noChangeShapeType="1"/>
          </p:cNvCxnSpPr>
          <p:nvPr/>
        </p:nvCxnSpPr>
        <p:spPr bwMode="auto">
          <a:xfrm rot="10800000">
            <a:off x="6955008" y="3249867"/>
            <a:ext cx="457200" cy="7937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480" name="Téglalap 178"/>
          <p:cNvSpPr>
            <a:spLocks noChangeArrowheads="1"/>
          </p:cNvSpPr>
          <p:nvPr/>
        </p:nvSpPr>
        <p:spPr bwMode="auto">
          <a:xfrm>
            <a:off x="7212013" y="3143504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481" name="Téglalap 179"/>
          <p:cNvSpPr>
            <a:spLocks noChangeArrowheads="1"/>
          </p:cNvSpPr>
          <p:nvPr/>
        </p:nvSpPr>
        <p:spPr bwMode="auto">
          <a:xfrm>
            <a:off x="7297738" y="3143504"/>
            <a:ext cx="46037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482" name="Téglalap 182"/>
          <p:cNvSpPr>
            <a:spLocks noChangeArrowheads="1"/>
          </p:cNvSpPr>
          <p:nvPr/>
        </p:nvSpPr>
        <p:spPr bwMode="auto">
          <a:xfrm>
            <a:off x="6362700" y="3018092"/>
            <a:ext cx="647700" cy="287337"/>
          </a:xfrm>
          <a:prstGeom prst="rect">
            <a:avLst/>
          </a:prstGeom>
          <a:solidFill>
            <a:srgbClr val="8EB4E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>
                <a:solidFill>
                  <a:schemeClr val="bg1"/>
                </a:solidFill>
                <a:latin typeface="Verdana" pitchFamily="34" charset="0"/>
              </a:rPr>
              <a:t>SMB</a:t>
            </a:r>
            <a:endParaRPr lang="hu-HU" altLang="en-US" sz="1100">
              <a:solidFill>
                <a:schemeClr val="bg1"/>
              </a:solidFill>
              <a:latin typeface="Verdana" pitchFamily="34" charset="0"/>
            </a:endParaRPr>
          </a:p>
        </p:txBody>
      </p:sp>
      <p:cxnSp>
        <p:nvCxnSpPr>
          <p:cNvPr id="483" name="Egyenes összekötő 183"/>
          <p:cNvCxnSpPr>
            <a:cxnSpLocks noChangeShapeType="1"/>
          </p:cNvCxnSpPr>
          <p:nvPr/>
        </p:nvCxnSpPr>
        <p:spPr bwMode="auto">
          <a:xfrm rot="10800000">
            <a:off x="6970883" y="3638804"/>
            <a:ext cx="441325" cy="635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484" name="Téglalap 184"/>
          <p:cNvSpPr>
            <a:spLocks noChangeArrowheads="1"/>
          </p:cNvSpPr>
          <p:nvPr/>
        </p:nvSpPr>
        <p:spPr bwMode="auto">
          <a:xfrm>
            <a:off x="7212013" y="3532442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485" name="Téglalap 185"/>
          <p:cNvSpPr>
            <a:spLocks noChangeArrowheads="1"/>
          </p:cNvSpPr>
          <p:nvPr/>
        </p:nvSpPr>
        <p:spPr bwMode="auto">
          <a:xfrm>
            <a:off x="7297738" y="3532442"/>
            <a:ext cx="46037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cxnSp>
        <p:nvCxnSpPr>
          <p:cNvPr id="486" name="Egyenes összekötő 188"/>
          <p:cNvCxnSpPr>
            <a:cxnSpLocks noChangeShapeType="1"/>
          </p:cNvCxnSpPr>
          <p:nvPr/>
        </p:nvCxnSpPr>
        <p:spPr bwMode="auto">
          <a:xfrm rot="10800000">
            <a:off x="6955008" y="3810254"/>
            <a:ext cx="457200" cy="1588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487" name="Téglalap 189"/>
          <p:cNvSpPr>
            <a:spLocks noChangeArrowheads="1"/>
          </p:cNvSpPr>
          <p:nvPr/>
        </p:nvSpPr>
        <p:spPr bwMode="auto">
          <a:xfrm>
            <a:off x="7212013" y="3783267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488" name="Téglalap 190"/>
          <p:cNvSpPr>
            <a:spLocks noChangeArrowheads="1"/>
          </p:cNvSpPr>
          <p:nvPr/>
        </p:nvSpPr>
        <p:spPr bwMode="auto">
          <a:xfrm>
            <a:off x="7297738" y="3783267"/>
            <a:ext cx="46037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489" name="Téglalap 193"/>
          <p:cNvSpPr>
            <a:spLocks noChangeArrowheads="1"/>
          </p:cNvSpPr>
          <p:nvPr/>
        </p:nvSpPr>
        <p:spPr bwMode="auto">
          <a:xfrm>
            <a:off x="6362700" y="3567367"/>
            <a:ext cx="647700" cy="287337"/>
          </a:xfrm>
          <a:prstGeom prst="rect">
            <a:avLst/>
          </a:prstGeom>
          <a:solidFill>
            <a:srgbClr val="8EB4E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>
                <a:solidFill>
                  <a:schemeClr val="bg1"/>
                </a:solidFill>
                <a:latin typeface="Verdana" pitchFamily="34" charset="0"/>
              </a:rPr>
              <a:t>SMB</a:t>
            </a:r>
            <a:endParaRPr lang="hu-HU" altLang="en-US" sz="1100">
              <a:solidFill>
                <a:schemeClr val="bg1"/>
              </a:solidFill>
              <a:latin typeface="Verdana" pitchFamily="34" charset="0"/>
            </a:endParaRPr>
          </a:p>
        </p:txBody>
      </p:sp>
      <p:cxnSp>
        <p:nvCxnSpPr>
          <p:cNvPr id="490" name="Egyenes összekötő 130"/>
          <p:cNvCxnSpPr/>
          <p:nvPr/>
        </p:nvCxnSpPr>
        <p:spPr>
          <a:xfrm rot="10800000" flipH="1" flipV="1">
            <a:off x="1193800" y="2756154"/>
            <a:ext cx="1479550" cy="12700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1" name="Egyenes összekötő 131"/>
          <p:cNvCxnSpPr/>
          <p:nvPr/>
        </p:nvCxnSpPr>
        <p:spPr>
          <a:xfrm rot="10800000" flipH="1" flipV="1">
            <a:off x="1193800" y="2194179"/>
            <a:ext cx="1582738" cy="3175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2" name="Egyenes összekötő 145"/>
          <p:cNvCxnSpPr/>
          <p:nvPr/>
        </p:nvCxnSpPr>
        <p:spPr>
          <a:xfrm rot="10800000" flipH="1">
            <a:off x="270881" y="2113217"/>
            <a:ext cx="469900" cy="3175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3" name="Téglalap 146"/>
          <p:cNvSpPr/>
          <p:nvPr/>
        </p:nvSpPr>
        <p:spPr>
          <a:xfrm flipH="1">
            <a:off x="433388" y="1929067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sp>
        <p:nvSpPr>
          <p:cNvPr id="494" name="Téglalap 147"/>
          <p:cNvSpPr/>
          <p:nvPr/>
        </p:nvSpPr>
        <p:spPr>
          <a:xfrm flipH="1">
            <a:off x="346075" y="1929067"/>
            <a:ext cx="46038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cxnSp>
        <p:nvCxnSpPr>
          <p:cNvPr id="495" name="Egyenes összekötő 150"/>
          <p:cNvCxnSpPr/>
          <p:nvPr/>
        </p:nvCxnSpPr>
        <p:spPr>
          <a:xfrm rot="10800000" flipH="1">
            <a:off x="270881" y="2283079"/>
            <a:ext cx="469900" cy="4763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6" name="Téglalap 151"/>
          <p:cNvSpPr/>
          <p:nvPr/>
        </p:nvSpPr>
        <p:spPr>
          <a:xfrm flipH="1">
            <a:off x="433388" y="2176717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sp>
        <p:nvSpPr>
          <p:cNvPr id="497" name="Téglalap 152"/>
          <p:cNvSpPr/>
          <p:nvPr/>
        </p:nvSpPr>
        <p:spPr>
          <a:xfrm flipH="1">
            <a:off x="346075" y="2176717"/>
            <a:ext cx="46038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sp>
        <p:nvSpPr>
          <p:cNvPr id="498" name="Téglalap 155"/>
          <p:cNvSpPr/>
          <p:nvPr/>
        </p:nvSpPr>
        <p:spPr>
          <a:xfrm flipH="1">
            <a:off x="681038" y="2049717"/>
            <a:ext cx="647700" cy="288925"/>
          </a:xfrm>
          <a:prstGeom prst="rect">
            <a:avLst/>
          </a:prstGeom>
          <a:solidFill>
            <a:srgbClr val="8EB4E3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lvl1pPr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>
              <a:defRPr/>
            </a:pPr>
            <a:r>
              <a:rPr lang="en-US" altLang="en-US" sz="1100" smtClean="0">
                <a:solidFill>
                  <a:schemeClr val="bg1"/>
                </a:solidFill>
                <a:latin typeface="Verdana" pitchFamily="34" charset="0"/>
              </a:rPr>
              <a:t>SMB</a:t>
            </a:r>
            <a:endParaRPr lang="hu-HU" altLang="en-US" sz="1100" smtClean="0">
              <a:solidFill>
                <a:schemeClr val="bg1"/>
              </a:solidFill>
              <a:latin typeface="Verdana" pitchFamily="34" charset="0"/>
            </a:endParaRPr>
          </a:p>
        </p:txBody>
      </p:sp>
      <p:cxnSp>
        <p:nvCxnSpPr>
          <p:cNvPr id="499" name="Egyenes összekötő 156"/>
          <p:cNvCxnSpPr/>
          <p:nvPr/>
        </p:nvCxnSpPr>
        <p:spPr>
          <a:xfrm rot="10800000" flipH="1">
            <a:off x="270881" y="2697417"/>
            <a:ext cx="455612" cy="9525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00" name="Téglalap 157"/>
          <p:cNvSpPr/>
          <p:nvPr/>
        </p:nvSpPr>
        <p:spPr>
          <a:xfrm flipH="1">
            <a:off x="433388" y="2591054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sp>
        <p:nvSpPr>
          <p:cNvPr id="501" name="Téglalap 158"/>
          <p:cNvSpPr/>
          <p:nvPr/>
        </p:nvSpPr>
        <p:spPr>
          <a:xfrm flipH="1">
            <a:off x="346075" y="2591054"/>
            <a:ext cx="46038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cxnSp>
        <p:nvCxnSpPr>
          <p:cNvPr id="502" name="Egyenes összekötő 161"/>
          <p:cNvCxnSpPr/>
          <p:nvPr/>
        </p:nvCxnSpPr>
        <p:spPr>
          <a:xfrm rot="10800000" flipH="1">
            <a:off x="270881" y="2870454"/>
            <a:ext cx="469900" cy="7938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03" name="Téglalap 162"/>
          <p:cNvSpPr/>
          <p:nvPr/>
        </p:nvSpPr>
        <p:spPr>
          <a:xfrm flipH="1">
            <a:off x="433388" y="2841879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sp>
        <p:nvSpPr>
          <p:cNvPr id="504" name="Téglalap 163"/>
          <p:cNvSpPr/>
          <p:nvPr/>
        </p:nvSpPr>
        <p:spPr>
          <a:xfrm flipH="1">
            <a:off x="346075" y="2841879"/>
            <a:ext cx="46038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sp>
        <p:nvSpPr>
          <p:cNvPr id="505" name="Téglalap 166"/>
          <p:cNvSpPr/>
          <p:nvPr/>
        </p:nvSpPr>
        <p:spPr>
          <a:xfrm flipH="1">
            <a:off x="681038" y="2625979"/>
            <a:ext cx="647700" cy="287338"/>
          </a:xfrm>
          <a:prstGeom prst="rect">
            <a:avLst/>
          </a:prstGeom>
          <a:solidFill>
            <a:srgbClr val="8EB4E3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lvl1pPr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>
              <a:defRPr/>
            </a:pPr>
            <a:r>
              <a:rPr lang="en-US" altLang="en-US" sz="1100" smtClean="0">
                <a:solidFill>
                  <a:schemeClr val="bg1"/>
                </a:solidFill>
                <a:latin typeface="Verdana" pitchFamily="34" charset="0"/>
              </a:rPr>
              <a:t>SMB</a:t>
            </a:r>
            <a:endParaRPr lang="hu-HU" altLang="en-US" sz="1100" smtClean="0">
              <a:solidFill>
                <a:schemeClr val="bg1"/>
              </a:solidFill>
              <a:latin typeface="Verdana" pitchFamily="34" charset="0"/>
            </a:endParaRPr>
          </a:p>
        </p:txBody>
      </p:sp>
      <p:cxnSp>
        <p:nvCxnSpPr>
          <p:cNvPr id="506" name="Egyenes összekötő 130"/>
          <p:cNvCxnSpPr/>
          <p:nvPr/>
        </p:nvCxnSpPr>
        <p:spPr>
          <a:xfrm rot="10800000" flipH="1" flipV="1">
            <a:off x="1195388" y="4000754"/>
            <a:ext cx="1477962" cy="1588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7" name="Egyenes összekötő 131"/>
          <p:cNvCxnSpPr/>
          <p:nvPr/>
        </p:nvCxnSpPr>
        <p:spPr>
          <a:xfrm rot="10800000" flipH="1" flipV="1">
            <a:off x="1195388" y="3427667"/>
            <a:ext cx="1592262" cy="1587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8" name="Egyenes összekötő 145"/>
          <p:cNvCxnSpPr/>
          <p:nvPr/>
        </p:nvCxnSpPr>
        <p:spPr>
          <a:xfrm rot="10800000" flipH="1">
            <a:off x="272468" y="3346704"/>
            <a:ext cx="469900" cy="3175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09" name="Téglalap 146"/>
          <p:cNvSpPr/>
          <p:nvPr/>
        </p:nvSpPr>
        <p:spPr>
          <a:xfrm flipH="1">
            <a:off x="434975" y="3162554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sp>
        <p:nvSpPr>
          <p:cNvPr id="510" name="Téglalap 147"/>
          <p:cNvSpPr/>
          <p:nvPr/>
        </p:nvSpPr>
        <p:spPr>
          <a:xfrm flipH="1">
            <a:off x="347663" y="3162554"/>
            <a:ext cx="46037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cxnSp>
        <p:nvCxnSpPr>
          <p:cNvPr id="511" name="Egyenes összekötő 150"/>
          <p:cNvCxnSpPr/>
          <p:nvPr/>
        </p:nvCxnSpPr>
        <p:spPr>
          <a:xfrm rot="10800000" flipH="1">
            <a:off x="272468" y="3516567"/>
            <a:ext cx="469900" cy="4762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2" name="Téglalap 151"/>
          <p:cNvSpPr/>
          <p:nvPr/>
        </p:nvSpPr>
        <p:spPr>
          <a:xfrm flipH="1">
            <a:off x="434975" y="3410204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sp>
        <p:nvSpPr>
          <p:cNvPr id="513" name="Téglalap 152"/>
          <p:cNvSpPr/>
          <p:nvPr/>
        </p:nvSpPr>
        <p:spPr>
          <a:xfrm flipH="1">
            <a:off x="347663" y="3410204"/>
            <a:ext cx="46037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sp>
        <p:nvSpPr>
          <p:cNvPr id="514" name="Téglalap 155"/>
          <p:cNvSpPr/>
          <p:nvPr/>
        </p:nvSpPr>
        <p:spPr>
          <a:xfrm flipH="1">
            <a:off x="682625" y="3283204"/>
            <a:ext cx="647700" cy="288925"/>
          </a:xfrm>
          <a:prstGeom prst="rect">
            <a:avLst/>
          </a:prstGeom>
          <a:solidFill>
            <a:srgbClr val="8EB4E3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lvl1pPr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>
              <a:defRPr/>
            </a:pPr>
            <a:r>
              <a:rPr lang="en-US" altLang="en-US" sz="1100" smtClean="0">
                <a:solidFill>
                  <a:schemeClr val="bg1"/>
                </a:solidFill>
                <a:latin typeface="Verdana" pitchFamily="34" charset="0"/>
              </a:rPr>
              <a:t>SMB</a:t>
            </a:r>
            <a:endParaRPr lang="hu-HU" altLang="en-US" sz="1100" smtClean="0">
              <a:solidFill>
                <a:schemeClr val="bg1"/>
              </a:solidFill>
              <a:latin typeface="Verdana" pitchFamily="34" charset="0"/>
            </a:endParaRPr>
          </a:p>
        </p:txBody>
      </p:sp>
      <p:cxnSp>
        <p:nvCxnSpPr>
          <p:cNvPr id="515" name="Egyenes összekötő 156"/>
          <p:cNvCxnSpPr/>
          <p:nvPr/>
        </p:nvCxnSpPr>
        <p:spPr>
          <a:xfrm rot="10800000" flipH="1">
            <a:off x="272468" y="3930904"/>
            <a:ext cx="455613" cy="9525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6" name="Téglalap 157"/>
          <p:cNvSpPr/>
          <p:nvPr/>
        </p:nvSpPr>
        <p:spPr>
          <a:xfrm flipH="1">
            <a:off x="434975" y="3824542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sp>
        <p:nvSpPr>
          <p:cNvPr id="517" name="Téglalap 158"/>
          <p:cNvSpPr/>
          <p:nvPr/>
        </p:nvSpPr>
        <p:spPr>
          <a:xfrm flipH="1">
            <a:off x="347663" y="3824542"/>
            <a:ext cx="46037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cxnSp>
        <p:nvCxnSpPr>
          <p:cNvPr id="518" name="Egyenes összekötő 161"/>
          <p:cNvCxnSpPr/>
          <p:nvPr/>
        </p:nvCxnSpPr>
        <p:spPr>
          <a:xfrm rot="10800000" flipH="1">
            <a:off x="272468" y="4103942"/>
            <a:ext cx="469900" cy="7937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9" name="Téglalap 162"/>
          <p:cNvSpPr/>
          <p:nvPr/>
        </p:nvSpPr>
        <p:spPr>
          <a:xfrm flipH="1">
            <a:off x="434975" y="4075367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sp>
        <p:nvSpPr>
          <p:cNvPr id="520" name="Téglalap 163"/>
          <p:cNvSpPr/>
          <p:nvPr/>
        </p:nvSpPr>
        <p:spPr>
          <a:xfrm flipH="1">
            <a:off x="347663" y="4075367"/>
            <a:ext cx="46037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sp>
        <p:nvSpPr>
          <p:cNvPr id="521" name="Téglalap 166"/>
          <p:cNvSpPr/>
          <p:nvPr/>
        </p:nvSpPr>
        <p:spPr>
          <a:xfrm flipH="1">
            <a:off x="682625" y="3859467"/>
            <a:ext cx="647700" cy="287337"/>
          </a:xfrm>
          <a:prstGeom prst="rect">
            <a:avLst/>
          </a:prstGeom>
          <a:solidFill>
            <a:srgbClr val="8EB4E3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lvl1pPr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>
              <a:defRPr/>
            </a:pPr>
            <a:r>
              <a:rPr lang="en-US" altLang="en-US" sz="1100" smtClean="0">
                <a:solidFill>
                  <a:schemeClr val="bg1"/>
                </a:solidFill>
                <a:latin typeface="Verdana" pitchFamily="34" charset="0"/>
              </a:rPr>
              <a:t>SMB</a:t>
            </a:r>
            <a:endParaRPr lang="hu-HU" altLang="en-US" sz="1100" smtClean="0">
              <a:solidFill>
                <a:schemeClr val="bg1"/>
              </a:solidFill>
              <a:latin typeface="Verdana" pitchFamily="34" charset="0"/>
            </a:endParaRPr>
          </a:p>
        </p:txBody>
      </p:sp>
      <p:sp>
        <p:nvSpPr>
          <p:cNvPr id="522" name="Line 123"/>
          <p:cNvSpPr>
            <a:spLocks noChangeShapeType="1"/>
          </p:cNvSpPr>
          <p:nvPr/>
        </p:nvSpPr>
        <p:spPr bwMode="auto">
          <a:xfrm flipV="1">
            <a:off x="2681288" y="2591891"/>
            <a:ext cx="0" cy="18000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23" name="Line 124"/>
          <p:cNvSpPr>
            <a:spLocks noChangeShapeType="1"/>
          </p:cNvSpPr>
          <p:nvPr/>
        </p:nvSpPr>
        <p:spPr bwMode="auto">
          <a:xfrm>
            <a:off x="2706688" y="2591054"/>
            <a:ext cx="0" cy="0"/>
          </a:xfrm>
          <a:prstGeom prst="line">
            <a:avLst/>
          </a:prstGeom>
          <a:noFill/>
          <a:ln w="6350">
            <a:solidFill>
              <a:srgbClr val="FF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24" name="Line 125"/>
          <p:cNvSpPr>
            <a:spLocks noChangeShapeType="1"/>
          </p:cNvSpPr>
          <p:nvPr/>
        </p:nvSpPr>
        <p:spPr bwMode="auto">
          <a:xfrm>
            <a:off x="2706688" y="2591054"/>
            <a:ext cx="0" cy="0"/>
          </a:xfrm>
          <a:prstGeom prst="line">
            <a:avLst/>
          </a:prstGeom>
          <a:noFill/>
          <a:ln w="6350">
            <a:solidFill>
              <a:srgbClr val="FF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25" name="Line 126"/>
          <p:cNvSpPr>
            <a:spLocks noChangeShapeType="1"/>
          </p:cNvSpPr>
          <p:nvPr/>
        </p:nvSpPr>
        <p:spPr bwMode="auto">
          <a:xfrm>
            <a:off x="2687638" y="2591054"/>
            <a:ext cx="95250" cy="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26" name="Line 127"/>
          <p:cNvSpPr>
            <a:spLocks noChangeShapeType="1"/>
          </p:cNvSpPr>
          <p:nvPr/>
        </p:nvSpPr>
        <p:spPr bwMode="auto">
          <a:xfrm>
            <a:off x="2687638" y="1939844"/>
            <a:ext cx="0" cy="19685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27" name="Line 128"/>
          <p:cNvSpPr>
            <a:spLocks noChangeShapeType="1"/>
          </p:cNvSpPr>
          <p:nvPr/>
        </p:nvSpPr>
        <p:spPr bwMode="auto">
          <a:xfrm>
            <a:off x="2687638" y="2146554"/>
            <a:ext cx="82550" cy="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28" name="Line 130"/>
          <p:cNvSpPr>
            <a:spLocks noChangeShapeType="1"/>
          </p:cNvSpPr>
          <p:nvPr/>
        </p:nvSpPr>
        <p:spPr bwMode="auto">
          <a:xfrm>
            <a:off x="2687638" y="3152694"/>
            <a:ext cx="0" cy="18000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29" name="Line 133"/>
          <p:cNvSpPr>
            <a:spLocks noChangeShapeType="1"/>
          </p:cNvSpPr>
          <p:nvPr/>
        </p:nvSpPr>
        <p:spPr bwMode="auto">
          <a:xfrm>
            <a:off x="2687638" y="3340354"/>
            <a:ext cx="82550" cy="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cxnSp>
        <p:nvCxnSpPr>
          <p:cNvPr id="530" name="Egyenes összekötő 170"/>
          <p:cNvCxnSpPr>
            <a:cxnSpLocks noChangeShapeType="1"/>
          </p:cNvCxnSpPr>
          <p:nvPr/>
        </p:nvCxnSpPr>
        <p:spPr bwMode="auto">
          <a:xfrm rot="10800000" flipV="1">
            <a:off x="6283639" y="2756154"/>
            <a:ext cx="1548000" cy="4763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531" name="Egyenes összekötő 171"/>
          <p:cNvCxnSpPr>
            <a:cxnSpLocks noChangeShapeType="1"/>
          </p:cNvCxnSpPr>
          <p:nvPr/>
        </p:nvCxnSpPr>
        <p:spPr bwMode="auto">
          <a:xfrm rot="10800000" flipV="1">
            <a:off x="6154738" y="2210054"/>
            <a:ext cx="1690687" cy="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532" name="Egyenes összekötő 172"/>
          <p:cNvCxnSpPr>
            <a:cxnSpLocks noChangeShapeType="1"/>
          </p:cNvCxnSpPr>
          <p:nvPr/>
        </p:nvCxnSpPr>
        <p:spPr bwMode="auto">
          <a:xfrm rot="10800000">
            <a:off x="8314671" y="2129092"/>
            <a:ext cx="457200" cy="635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533" name="Téglalap 173"/>
          <p:cNvSpPr>
            <a:spLocks noChangeArrowheads="1"/>
          </p:cNvSpPr>
          <p:nvPr/>
        </p:nvSpPr>
        <p:spPr bwMode="auto">
          <a:xfrm>
            <a:off x="8559800" y="1944942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534" name="Téglalap 174"/>
          <p:cNvSpPr>
            <a:spLocks noChangeArrowheads="1"/>
          </p:cNvSpPr>
          <p:nvPr/>
        </p:nvSpPr>
        <p:spPr bwMode="auto">
          <a:xfrm>
            <a:off x="8645525" y="1944942"/>
            <a:ext cx="46038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cxnSp>
        <p:nvCxnSpPr>
          <p:cNvPr id="535" name="Egyenes összekötő 177"/>
          <p:cNvCxnSpPr>
            <a:cxnSpLocks noChangeShapeType="1"/>
          </p:cNvCxnSpPr>
          <p:nvPr/>
        </p:nvCxnSpPr>
        <p:spPr bwMode="auto">
          <a:xfrm rot="10800000">
            <a:off x="8314671" y="2260854"/>
            <a:ext cx="457200" cy="1588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536" name="Téglalap 178"/>
          <p:cNvSpPr>
            <a:spLocks noChangeArrowheads="1"/>
          </p:cNvSpPr>
          <p:nvPr/>
        </p:nvSpPr>
        <p:spPr bwMode="auto">
          <a:xfrm>
            <a:off x="8559800" y="2192592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537" name="Téglalap 179"/>
          <p:cNvSpPr>
            <a:spLocks noChangeArrowheads="1"/>
          </p:cNvSpPr>
          <p:nvPr/>
        </p:nvSpPr>
        <p:spPr bwMode="auto">
          <a:xfrm>
            <a:off x="8645525" y="2192592"/>
            <a:ext cx="46038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538" name="Téglalap 182"/>
          <p:cNvSpPr>
            <a:spLocks noChangeArrowheads="1"/>
          </p:cNvSpPr>
          <p:nvPr/>
        </p:nvSpPr>
        <p:spPr bwMode="auto">
          <a:xfrm>
            <a:off x="7710488" y="2067179"/>
            <a:ext cx="647700" cy="287338"/>
          </a:xfrm>
          <a:prstGeom prst="rect">
            <a:avLst/>
          </a:prstGeom>
          <a:solidFill>
            <a:srgbClr val="8EB4E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>
                <a:solidFill>
                  <a:schemeClr val="bg1"/>
                </a:solidFill>
                <a:latin typeface="Verdana" pitchFamily="34" charset="0"/>
              </a:rPr>
              <a:t>SMB</a:t>
            </a:r>
            <a:endParaRPr lang="hu-HU" altLang="en-US" sz="1100">
              <a:solidFill>
                <a:schemeClr val="bg1"/>
              </a:solidFill>
              <a:latin typeface="Verdana" pitchFamily="34" charset="0"/>
            </a:endParaRPr>
          </a:p>
        </p:txBody>
      </p:sp>
      <p:cxnSp>
        <p:nvCxnSpPr>
          <p:cNvPr id="539" name="Egyenes összekötő 183"/>
          <p:cNvCxnSpPr>
            <a:cxnSpLocks noChangeShapeType="1"/>
          </p:cNvCxnSpPr>
          <p:nvPr/>
        </p:nvCxnSpPr>
        <p:spPr bwMode="auto">
          <a:xfrm rot="10800000">
            <a:off x="8324608" y="2687892"/>
            <a:ext cx="441325" cy="635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540" name="Téglalap 184"/>
          <p:cNvSpPr>
            <a:spLocks noChangeArrowheads="1"/>
          </p:cNvSpPr>
          <p:nvPr/>
        </p:nvSpPr>
        <p:spPr bwMode="auto">
          <a:xfrm>
            <a:off x="8559800" y="2581529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541" name="Téglalap 185"/>
          <p:cNvSpPr>
            <a:spLocks noChangeArrowheads="1"/>
          </p:cNvSpPr>
          <p:nvPr/>
        </p:nvSpPr>
        <p:spPr bwMode="auto">
          <a:xfrm>
            <a:off x="8645525" y="2581529"/>
            <a:ext cx="46038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cxnSp>
        <p:nvCxnSpPr>
          <p:cNvPr id="542" name="Egyenes összekötő 188"/>
          <p:cNvCxnSpPr>
            <a:cxnSpLocks noChangeShapeType="1"/>
          </p:cNvCxnSpPr>
          <p:nvPr/>
        </p:nvCxnSpPr>
        <p:spPr bwMode="auto">
          <a:xfrm rot="10800000">
            <a:off x="8308733" y="2860929"/>
            <a:ext cx="457200" cy="4763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543" name="Téglalap 189"/>
          <p:cNvSpPr>
            <a:spLocks noChangeArrowheads="1"/>
          </p:cNvSpPr>
          <p:nvPr/>
        </p:nvSpPr>
        <p:spPr bwMode="auto">
          <a:xfrm>
            <a:off x="8559800" y="2832354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544" name="Téglalap 190"/>
          <p:cNvSpPr>
            <a:spLocks noChangeArrowheads="1"/>
          </p:cNvSpPr>
          <p:nvPr/>
        </p:nvSpPr>
        <p:spPr bwMode="auto">
          <a:xfrm>
            <a:off x="8645525" y="2832354"/>
            <a:ext cx="46038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545" name="Téglalap 193"/>
          <p:cNvSpPr>
            <a:spLocks noChangeArrowheads="1"/>
          </p:cNvSpPr>
          <p:nvPr/>
        </p:nvSpPr>
        <p:spPr bwMode="auto">
          <a:xfrm>
            <a:off x="7710488" y="2616454"/>
            <a:ext cx="647700" cy="287338"/>
          </a:xfrm>
          <a:prstGeom prst="rect">
            <a:avLst/>
          </a:prstGeom>
          <a:solidFill>
            <a:srgbClr val="8EB4E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>
                <a:solidFill>
                  <a:schemeClr val="bg1"/>
                </a:solidFill>
                <a:latin typeface="Verdana" pitchFamily="34" charset="0"/>
              </a:rPr>
              <a:t>SMB</a:t>
            </a:r>
            <a:endParaRPr lang="hu-HU" altLang="en-US" sz="1100">
              <a:solidFill>
                <a:schemeClr val="bg1"/>
              </a:solidFill>
              <a:latin typeface="Verdana" pitchFamily="34" charset="0"/>
            </a:endParaRPr>
          </a:p>
        </p:txBody>
      </p:sp>
      <p:cxnSp>
        <p:nvCxnSpPr>
          <p:cNvPr id="546" name="Egyenes összekötő 170"/>
          <p:cNvCxnSpPr>
            <a:cxnSpLocks noChangeShapeType="1"/>
          </p:cNvCxnSpPr>
          <p:nvPr/>
        </p:nvCxnSpPr>
        <p:spPr bwMode="auto">
          <a:xfrm rot="10800000" flipV="1">
            <a:off x="6282823" y="4056317"/>
            <a:ext cx="1576387" cy="7937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547" name="Egyenes összekötő 171"/>
          <p:cNvCxnSpPr>
            <a:cxnSpLocks noChangeShapeType="1"/>
          </p:cNvCxnSpPr>
          <p:nvPr/>
        </p:nvCxnSpPr>
        <p:spPr bwMode="auto">
          <a:xfrm rot="10800000" flipV="1">
            <a:off x="6138863" y="3429254"/>
            <a:ext cx="1706562" cy="1270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548" name="Egyenes összekötő 172"/>
          <p:cNvCxnSpPr>
            <a:cxnSpLocks noChangeShapeType="1"/>
          </p:cNvCxnSpPr>
          <p:nvPr/>
        </p:nvCxnSpPr>
        <p:spPr bwMode="auto">
          <a:xfrm rot="10800000">
            <a:off x="8314671" y="3348292"/>
            <a:ext cx="457200" cy="635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549" name="Téglalap 173"/>
          <p:cNvSpPr>
            <a:spLocks noChangeArrowheads="1"/>
          </p:cNvSpPr>
          <p:nvPr/>
        </p:nvSpPr>
        <p:spPr bwMode="auto">
          <a:xfrm>
            <a:off x="8559800" y="3164142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550" name="Téglalap 174"/>
          <p:cNvSpPr>
            <a:spLocks noChangeArrowheads="1"/>
          </p:cNvSpPr>
          <p:nvPr/>
        </p:nvSpPr>
        <p:spPr bwMode="auto">
          <a:xfrm>
            <a:off x="8645525" y="3164142"/>
            <a:ext cx="46038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cxnSp>
        <p:nvCxnSpPr>
          <p:cNvPr id="551" name="Egyenes összekötő 177"/>
          <p:cNvCxnSpPr>
            <a:cxnSpLocks noChangeShapeType="1"/>
          </p:cNvCxnSpPr>
          <p:nvPr/>
        </p:nvCxnSpPr>
        <p:spPr bwMode="auto">
          <a:xfrm rot="10800000">
            <a:off x="8308733" y="3480054"/>
            <a:ext cx="457200" cy="7938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552" name="Téglalap 178"/>
          <p:cNvSpPr>
            <a:spLocks noChangeArrowheads="1"/>
          </p:cNvSpPr>
          <p:nvPr/>
        </p:nvSpPr>
        <p:spPr bwMode="auto">
          <a:xfrm>
            <a:off x="8559800" y="3411792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553" name="Téglalap 179"/>
          <p:cNvSpPr>
            <a:spLocks noChangeArrowheads="1"/>
          </p:cNvSpPr>
          <p:nvPr/>
        </p:nvSpPr>
        <p:spPr bwMode="auto">
          <a:xfrm>
            <a:off x="8645525" y="3411792"/>
            <a:ext cx="46038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554" name="Téglalap 182"/>
          <p:cNvSpPr>
            <a:spLocks noChangeArrowheads="1"/>
          </p:cNvSpPr>
          <p:nvPr/>
        </p:nvSpPr>
        <p:spPr bwMode="auto">
          <a:xfrm>
            <a:off x="7710488" y="3286379"/>
            <a:ext cx="647700" cy="287338"/>
          </a:xfrm>
          <a:prstGeom prst="rect">
            <a:avLst/>
          </a:prstGeom>
          <a:solidFill>
            <a:srgbClr val="8EB4E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>
                <a:solidFill>
                  <a:schemeClr val="bg1"/>
                </a:solidFill>
                <a:latin typeface="Verdana" pitchFamily="34" charset="0"/>
              </a:rPr>
              <a:t>SMB</a:t>
            </a:r>
            <a:endParaRPr lang="hu-HU" altLang="en-US" sz="1100">
              <a:solidFill>
                <a:schemeClr val="bg1"/>
              </a:solidFill>
              <a:latin typeface="Verdana" pitchFamily="34" charset="0"/>
            </a:endParaRPr>
          </a:p>
        </p:txBody>
      </p:sp>
      <p:cxnSp>
        <p:nvCxnSpPr>
          <p:cNvPr id="555" name="Egyenes összekötő 183"/>
          <p:cNvCxnSpPr>
            <a:cxnSpLocks noChangeShapeType="1"/>
          </p:cNvCxnSpPr>
          <p:nvPr/>
        </p:nvCxnSpPr>
        <p:spPr bwMode="auto">
          <a:xfrm rot="10800000">
            <a:off x="8330546" y="3957892"/>
            <a:ext cx="441325" cy="635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556" name="Téglalap 184"/>
          <p:cNvSpPr>
            <a:spLocks noChangeArrowheads="1"/>
          </p:cNvSpPr>
          <p:nvPr/>
        </p:nvSpPr>
        <p:spPr bwMode="auto">
          <a:xfrm>
            <a:off x="8559800" y="3851529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557" name="Téglalap 185"/>
          <p:cNvSpPr>
            <a:spLocks noChangeArrowheads="1"/>
          </p:cNvSpPr>
          <p:nvPr/>
        </p:nvSpPr>
        <p:spPr bwMode="auto">
          <a:xfrm>
            <a:off x="8645525" y="3851529"/>
            <a:ext cx="46038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cxnSp>
        <p:nvCxnSpPr>
          <p:cNvPr id="558" name="Egyenes összekötő 188"/>
          <p:cNvCxnSpPr>
            <a:cxnSpLocks noChangeShapeType="1"/>
          </p:cNvCxnSpPr>
          <p:nvPr/>
        </p:nvCxnSpPr>
        <p:spPr bwMode="auto">
          <a:xfrm rot="10800000">
            <a:off x="8314671" y="4129342"/>
            <a:ext cx="457200" cy="1587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559" name="Téglalap 189"/>
          <p:cNvSpPr>
            <a:spLocks noChangeArrowheads="1"/>
          </p:cNvSpPr>
          <p:nvPr/>
        </p:nvSpPr>
        <p:spPr bwMode="auto">
          <a:xfrm>
            <a:off x="8559800" y="4102354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560" name="Téglalap 190"/>
          <p:cNvSpPr>
            <a:spLocks noChangeArrowheads="1"/>
          </p:cNvSpPr>
          <p:nvPr/>
        </p:nvSpPr>
        <p:spPr bwMode="auto">
          <a:xfrm>
            <a:off x="8645525" y="4102354"/>
            <a:ext cx="46038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561" name="Téglalap 193"/>
          <p:cNvSpPr>
            <a:spLocks noChangeArrowheads="1"/>
          </p:cNvSpPr>
          <p:nvPr/>
        </p:nvSpPr>
        <p:spPr bwMode="auto">
          <a:xfrm>
            <a:off x="7710488" y="3911854"/>
            <a:ext cx="647700" cy="287338"/>
          </a:xfrm>
          <a:prstGeom prst="rect">
            <a:avLst/>
          </a:prstGeom>
          <a:solidFill>
            <a:srgbClr val="8EB4E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>
                <a:solidFill>
                  <a:schemeClr val="bg1"/>
                </a:solidFill>
                <a:latin typeface="Verdana" pitchFamily="34" charset="0"/>
              </a:rPr>
              <a:t>SMB</a:t>
            </a:r>
            <a:endParaRPr lang="hu-HU" altLang="en-US" sz="1100">
              <a:solidFill>
                <a:schemeClr val="bg1"/>
              </a:solidFill>
              <a:latin typeface="Verdana" pitchFamily="34" charset="0"/>
            </a:endParaRPr>
          </a:p>
        </p:txBody>
      </p:sp>
      <p:sp>
        <p:nvSpPr>
          <p:cNvPr id="562" name="Line 166"/>
          <p:cNvSpPr>
            <a:spLocks noChangeShapeType="1"/>
          </p:cNvSpPr>
          <p:nvPr/>
        </p:nvSpPr>
        <p:spPr bwMode="auto">
          <a:xfrm flipV="1">
            <a:off x="6283325" y="3785939"/>
            <a:ext cx="0" cy="27000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3" name="Line 167"/>
          <p:cNvSpPr>
            <a:spLocks noChangeShapeType="1"/>
          </p:cNvSpPr>
          <p:nvPr/>
        </p:nvSpPr>
        <p:spPr bwMode="auto">
          <a:xfrm>
            <a:off x="6283325" y="3784854"/>
            <a:ext cx="0" cy="0"/>
          </a:xfrm>
          <a:prstGeom prst="line">
            <a:avLst/>
          </a:prstGeom>
          <a:noFill/>
          <a:ln w="6350">
            <a:solidFill>
              <a:srgbClr val="FF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4" name="Line 168"/>
          <p:cNvSpPr>
            <a:spLocks noChangeShapeType="1"/>
          </p:cNvSpPr>
          <p:nvPr/>
        </p:nvSpPr>
        <p:spPr bwMode="auto">
          <a:xfrm flipH="1">
            <a:off x="6146800" y="3784854"/>
            <a:ext cx="136525" cy="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5" name="Line 169"/>
          <p:cNvSpPr>
            <a:spLocks noChangeShapeType="1"/>
          </p:cNvSpPr>
          <p:nvPr/>
        </p:nvSpPr>
        <p:spPr bwMode="auto">
          <a:xfrm>
            <a:off x="6283325" y="3156204"/>
            <a:ext cx="0" cy="15875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6" name="Line 170"/>
          <p:cNvSpPr>
            <a:spLocks noChangeShapeType="1"/>
          </p:cNvSpPr>
          <p:nvPr/>
        </p:nvSpPr>
        <p:spPr bwMode="auto">
          <a:xfrm flipH="1">
            <a:off x="6131929" y="3314954"/>
            <a:ext cx="144000" cy="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7" name="Line 171"/>
          <p:cNvSpPr>
            <a:spLocks noChangeShapeType="1"/>
          </p:cNvSpPr>
          <p:nvPr/>
        </p:nvSpPr>
        <p:spPr bwMode="auto">
          <a:xfrm flipV="1">
            <a:off x="6283325" y="2572004"/>
            <a:ext cx="0" cy="18415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8" name="Line 172"/>
          <p:cNvSpPr>
            <a:spLocks noChangeShapeType="1"/>
          </p:cNvSpPr>
          <p:nvPr/>
        </p:nvSpPr>
        <p:spPr bwMode="auto">
          <a:xfrm flipH="1">
            <a:off x="6165850" y="2572004"/>
            <a:ext cx="117475" cy="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9" name="Line 173"/>
          <p:cNvSpPr>
            <a:spLocks noChangeShapeType="1"/>
          </p:cNvSpPr>
          <p:nvPr/>
        </p:nvSpPr>
        <p:spPr bwMode="auto">
          <a:xfrm>
            <a:off x="6283325" y="1925309"/>
            <a:ext cx="0" cy="22225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0" name="Line 174"/>
          <p:cNvSpPr>
            <a:spLocks noChangeShapeType="1"/>
          </p:cNvSpPr>
          <p:nvPr/>
        </p:nvSpPr>
        <p:spPr bwMode="auto">
          <a:xfrm flipH="1">
            <a:off x="6159500" y="2146554"/>
            <a:ext cx="123825" cy="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1" name="Text Box 175"/>
          <p:cNvSpPr txBox="1">
            <a:spLocks noChangeArrowheads="1"/>
          </p:cNvSpPr>
          <p:nvPr/>
        </p:nvSpPr>
        <p:spPr bwMode="auto">
          <a:xfrm>
            <a:off x="2274035" y="1314704"/>
            <a:ext cx="800219" cy="35394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FontTx/>
              <a:buNone/>
            </a:pPr>
            <a:r>
              <a:rPr lang="en-US" altLang="en-US" sz="1000" dirty="0">
                <a:latin typeface="Verdana" pitchFamily="34" charset="0"/>
              </a:rPr>
              <a:t>2x4 </a:t>
            </a:r>
            <a:r>
              <a:rPr lang="en-US" altLang="en-US" sz="1000" dirty="0" smtClean="0">
                <a:latin typeface="Verdana" pitchFamily="34" charset="0"/>
              </a:rPr>
              <a:t>SMI2</a:t>
            </a:r>
            <a:endParaRPr lang="en-US" altLang="en-US" sz="1000" dirty="0">
              <a:latin typeface="Verdana" pitchFamily="34" charset="0"/>
            </a:endParaRP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FontTx/>
              <a:buNone/>
            </a:pPr>
            <a:r>
              <a:rPr lang="en-US" altLang="en-US" sz="1000" dirty="0">
                <a:latin typeface="Verdana" pitchFamily="34" charset="0"/>
              </a:rPr>
              <a:t> channels</a:t>
            </a:r>
          </a:p>
        </p:txBody>
      </p:sp>
      <p:sp>
        <p:nvSpPr>
          <p:cNvPr id="572" name="Text Box 176"/>
          <p:cNvSpPr txBox="1">
            <a:spLocks noChangeArrowheads="1"/>
          </p:cNvSpPr>
          <p:nvPr/>
        </p:nvSpPr>
        <p:spPr bwMode="auto">
          <a:xfrm>
            <a:off x="5861785" y="1316292"/>
            <a:ext cx="800219" cy="35394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FontTx/>
              <a:buNone/>
            </a:pPr>
            <a:r>
              <a:rPr lang="en-US" altLang="en-US" sz="1000" dirty="0">
                <a:latin typeface="Verdana" pitchFamily="34" charset="0"/>
              </a:rPr>
              <a:t>2x4 </a:t>
            </a:r>
            <a:r>
              <a:rPr lang="en-US" altLang="en-US" sz="1000" dirty="0" smtClean="0">
                <a:latin typeface="Verdana" pitchFamily="34" charset="0"/>
              </a:rPr>
              <a:t>SMI2</a:t>
            </a:r>
            <a:endParaRPr lang="en-US" altLang="en-US" sz="1000" dirty="0">
              <a:latin typeface="Verdana" pitchFamily="34" charset="0"/>
            </a:endParaRP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FontTx/>
              <a:buNone/>
            </a:pPr>
            <a:r>
              <a:rPr lang="en-US" altLang="en-US" sz="1000" dirty="0">
                <a:latin typeface="Verdana" pitchFamily="34" charset="0"/>
              </a:rPr>
              <a:t> channels</a:t>
            </a:r>
          </a:p>
        </p:txBody>
      </p:sp>
      <p:sp>
        <p:nvSpPr>
          <p:cNvPr id="573" name="Rectangle 180"/>
          <p:cNvSpPr>
            <a:spLocks noChangeArrowheads="1"/>
          </p:cNvSpPr>
          <p:nvPr/>
        </p:nvSpPr>
        <p:spPr bwMode="auto">
          <a:xfrm>
            <a:off x="3706813" y="1394079"/>
            <a:ext cx="1398587" cy="28777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FontTx/>
              <a:buNone/>
            </a:pPr>
            <a:r>
              <a:rPr lang="en-US" altLang="en-US" sz="1100" i="1" dirty="0" smtClean="0">
                <a:solidFill>
                  <a:srgbClr val="000000"/>
                </a:solidFill>
                <a:latin typeface="Verdana" pitchFamily="34" charset="0"/>
              </a:rPr>
              <a:t>Xeon </a:t>
            </a:r>
            <a:r>
              <a:rPr lang="en-US" altLang="en-US" sz="1100" i="1" dirty="0" err="1" smtClean="0">
                <a:solidFill>
                  <a:srgbClr val="000000"/>
                </a:solidFill>
                <a:latin typeface="Verdana" pitchFamily="34" charset="0"/>
              </a:rPr>
              <a:t>E7</a:t>
            </a:r>
            <a:r>
              <a:rPr lang="en-US" altLang="en-US" sz="1100" i="1" dirty="0" smtClean="0">
                <a:solidFill>
                  <a:srgbClr val="000000"/>
                </a:solidFill>
                <a:latin typeface="Verdana" pitchFamily="34" charset="0"/>
              </a:rPr>
              <a:t>-8800 v3</a:t>
            </a:r>
            <a:endParaRPr lang="en-US" altLang="en-US" sz="1100" i="1" dirty="0">
              <a:solidFill>
                <a:srgbClr val="000000"/>
              </a:solidFill>
              <a:latin typeface="Verdana" pitchFamily="34" charset="0"/>
            </a:endParaRP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FontTx/>
              <a:buNone/>
            </a:pPr>
            <a:r>
              <a:rPr lang="hu-HU" altLang="en-US" sz="1100" i="1" dirty="0" smtClean="0">
                <a:solidFill>
                  <a:srgbClr val="000000"/>
                </a:solidFill>
                <a:latin typeface="Verdana" pitchFamily="34" charset="0"/>
              </a:rPr>
              <a:t>(</a:t>
            </a:r>
            <a:r>
              <a:rPr lang="en-US" altLang="en-US" sz="1100" i="1" dirty="0" err="1" smtClean="0">
                <a:solidFill>
                  <a:srgbClr val="000000"/>
                </a:solidFill>
                <a:latin typeface="Verdana" pitchFamily="34" charset="0"/>
              </a:rPr>
              <a:t>Haswell</a:t>
            </a:r>
            <a:r>
              <a:rPr lang="en-US" altLang="en-US" sz="1100" i="1" dirty="0" smtClean="0">
                <a:solidFill>
                  <a:srgbClr val="000000"/>
                </a:solidFill>
                <a:latin typeface="Verdana" pitchFamily="34" charset="0"/>
              </a:rPr>
              <a:t>-EX</a:t>
            </a:r>
            <a:r>
              <a:rPr lang="hu-HU" altLang="en-US" sz="1100" i="1" dirty="0" smtClean="0">
                <a:solidFill>
                  <a:srgbClr val="000000"/>
                </a:solidFill>
                <a:latin typeface="Verdana" pitchFamily="34" charset="0"/>
              </a:rPr>
              <a:t>)</a:t>
            </a:r>
            <a:endParaRPr lang="en-US" altLang="en-US" sz="1100" i="1" dirty="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574" name="Téglalap 3"/>
          <p:cNvSpPr>
            <a:spLocks noChangeArrowheads="1"/>
          </p:cNvSpPr>
          <p:nvPr/>
        </p:nvSpPr>
        <p:spPr bwMode="auto">
          <a:xfrm>
            <a:off x="4714875" y="2090992"/>
            <a:ext cx="1439863" cy="576262"/>
          </a:xfrm>
          <a:prstGeom prst="rect">
            <a:avLst/>
          </a:prstGeom>
          <a:solidFill>
            <a:srgbClr val="33CC3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None/>
            </a:pPr>
            <a:r>
              <a:rPr lang="en-US" altLang="en-US" sz="1100" dirty="0" err="1" smtClean="0">
                <a:solidFill>
                  <a:schemeClr val="bg1"/>
                </a:solidFill>
                <a:latin typeface="Verdana" pitchFamily="34" charset="0"/>
              </a:rPr>
              <a:t>Haswell</a:t>
            </a:r>
            <a:r>
              <a:rPr lang="en-US" altLang="en-US" sz="1100" dirty="0" smtClean="0">
                <a:solidFill>
                  <a:schemeClr val="bg1"/>
                </a:solidFill>
                <a:latin typeface="Verdana" pitchFamily="34" charset="0"/>
              </a:rPr>
              <a:t>-EX 18C</a:t>
            </a:r>
            <a:endParaRPr lang="hu-HU" altLang="en-US" sz="1100" dirty="0" smtClean="0">
              <a:solidFill>
                <a:schemeClr val="bg1"/>
              </a:solidFill>
              <a:latin typeface="Verdana" pitchFamily="34" charset="0"/>
            </a:endParaRPr>
          </a:p>
        </p:txBody>
      </p:sp>
      <p:sp>
        <p:nvSpPr>
          <p:cNvPr id="575" name="Téglalap 3"/>
          <p:cNvSpPr>
            <a:spLocks noChangeArrowheads="1"/>
          </p:cNvSpPr>
          <p:nvPr/>
        </p:nvSpPr>
        <p:spPr bwMode="auto">
          <a:xfrm>
            <a:off x="2771775" y="3246692"/>
            <a:ext cx="1439863" cy="576262"/>
          </a:xfrm>
          <a:prstGeom prst="rect">
            <a:avLst/>
          </a:prstGeom>
          <a:solidFill>
            <a:srgbClr val="33CC3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None/>
            </a:pPr>
            <a:r>
              <a:rPr lang="en-US" altLang="en-US" sz="1100" dirty="0" err="1" smtClean="0">
                <a:solidFill>
                  <a:schemeClr val="bg1"/>
                </a:solidFill>
                <a:latin typeface="Verdana" pitchFamily="34" charset="0"/>
              </a:rPr>
              <a:t>Haswell</a:t>
            </a:r>
            <a:r>
              <a:rPr lang="en-US" altLang="en-US" sz="1100" dirty="0" smtClean="0">
                <a:solidFill>
                  <a:schemeClr val="bg1"/>
                </a:solidFill>
                <a:latin typeface="Verdana" pitchFamily="34" charset="0"/>
              </a:rPr>
              <a:t>--EX 18C</a:t>
            </a:r>
            <a:endParaRPr lang="hu-HU" altLang="en-US" sz="1100" dirty="0">
              <a:solidFill>
                <a:schemeClr val="bg1"/>
              </a:solidFill>
              <a:latin typeface="Verdana" pitchFamily="34" charset="0"/>
            </a:endParaRPr>
          </a:p>
        </p:txBody>
      </p:sp>
      <p:sp>
        <p:nvSpPr>
          <p:cNvPr id="576" name="Téglalap 3"/>
          <p:cNvSpPr>
            <a:spLocks noChangeArrowheads="1"/>
          </p:cNvSpPr>
          <p:nvPr/>
        </p:nvSpPr>
        <p:spPr bwMode="auto">
          <a:xfrm>
            <a:off x="4689475" y="3246692"/>
            <a:ext cx="1439863" cy="576262"/>
          </a:xfrm>
          <a:prstGeom prst="rect">
            <a:avLst/>
          </a:prstGeom>
          <a:solidFill>
            <a:srgbClr val="33CC3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None/>
            </a:pPr>
            <a:endParaRPr lang="en-US" altLang="en-US" sz="1100" dirty="0" smtClean="0">
              <a:solidFill>
                <a:schemeClr val="bg1"/>
              </a:solidFill>
              <a:latin typeface="Verdana" pitchFamily="34" charset="0"/>
            </a:endParaRPr>
          </a:p>
          <a:p>
            <a:pPr algn="ctr" eaLnBrk="1" hangingPunct="1">
              <a:spcBef>
                <a:spcPct val="0"/>
              </a:spcBef>
              <a:buNone/>
            </a:pPr>
            <a:r>
              <a:rPr lang="en-US" altLang="en-US" sz="1100" dirty="0" err="1" smtClean="0">
                <a:solidFill>
                  <a:schemeClr val="bg1"/>
                </a:solidFill>
                <a:latin typeface="Verdana" pitchFamily="34" charset="0"/>
              </a:rPr>
              <a:t>Haswell</a:t>
            </a:r>
            <a:r>
              <a:rPr lang="en-US" altLang="en-US" sz="1100" dirty="0" smtClean="0">
                <a:solidFill>
                  <a:schemeClr val="bg1"/>
                </a:solidFill>
                <a:latin typeface="Verdana" pitchFamily="34" charset="0"/>
              </a:rPr>
              <a:t>-EX 18C</a:t>
            </a:r>
            <a:endParaRPr lang="hu-HU" altLang="en-US" sz="1100" dirty="0" smtClean="0">
              <a:solidFill>
                <a:schemeClr val="bg1"/>
              </a:solidFill>
              <a:latin typeface="Verdana" pitchFamily="34" charset="0"/>
            </a:endParaRPr>
          </a:p>
          <a:p>
            <a:pPr algn="ctr" eaLnBrk="1" hangingPunct="1">
              <a:spcBef>
                <a:spcPct val="0"/>
              </a:spcBef>
              <a:buFontTx/>
              <a:buNone/>
            </a:pPr>
            <a:endParaRPr lang="hu-HU" altLang="en-US" sz="1100" dirty="0">
              <a:solidFill>
                <a:schemeClr val="bg1"/>
              </a:solidFill>
              <a:latin typeface="Verdana" pitchFamily="34" charset="0"/>
            </a:endParaRPr>
          </a:p>
        </p:txBody>
      </p:sp>
      <p:sp>
        <p:nvSpPr>
          <p:cNvPr id="577" name="Téglalap 174"/>
          <p:cNvSpPr>
            <a:spLocks noChangeArrowheads="1"/>
          </p:cNvSpPr>
          <p:nvPr/>
        </p:nvSpPr>
        <p:spPr bwMode="auto">
          <a:xfrm>
            <a:off x="8738545" y="1942954"/>
            <a:ext cx="46038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578" name="Téglalap 179"/>
          <p:cNvSpPr>
            <a:spLocks noChangeArrowheads="1"/>
          </p:cNvSpPr>
          <p:nvPr/>
        </p:nvSpPr>
        <p:spPr bwMode="auto">
          <a:xfrm>
            <a:off x="8738545" y="2190604"/>
            <a:ext cx="46038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579" name="Téglalap 185"/>
          <p:cNvSpPr>
            <a:spLocks noChangeArrowheads="1"/>
          </p:cNvSpPr>
          <p:nvPr/>
        </p:nvSpPr>
        <p:spPr bwMode="auto">
          <a:xfrm>
            <a:off x="8738545" y="2579541"/>
            <a:ext cx="46038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580" name="Téglalap 190"/>
          <p:cNvSpPr>
            <a:spLocks noChangeArrowheads="1"/>
          </p:cNvSpPr>
          <p:nvPr/>
        </p:nvSpPr>
        <p:spPr bwMode="auto">
          <a:xfrm>
            <a:off x="8738545" y="2830366"/>
            <a:ext cx="46038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581" name="Téglalap 174"/>
          <p:cNvSpPr>
            <a:spLocks noChangeArrowheads="1"/>
          </p:cNvSpPr>
          <p:nvPr/>
        </p:nvSpPr>
        <p:spPr bwMode="auto">
          <a:xfrm>
            <a:off x="8738545" y="3162154"/>
            <a:ext cx="46038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582" name="Téglalap 179"/>
          <p:cNvSpPr>
            <a:spLocks noChangeArrowheads="1"/>
          </p:cNvSpPr>
          <p:nvPr/>
        </p:nvSpPr>
        <p:spPr bwMode="auto">
          <a:xfrm>
            <a:off x="8738545" y="3409804"/>
            <a:ext cx="46038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583" name="Téglalap 185"/>
          <p:cNvSpPr>
            <a:spLocks noChangeArrowheads="1"/>
          </p:cNvSpPr>
          <p:nvPr/>
        </p:nvSpPr>
        <p:spPr bwMode="auto">
          <a:xfrm>
            <a:off x="8738545" y="3849541"/>
            <a:ext cx="46038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584" name="Téglalap 190"/>
          <p:cNvSpPr>
            <a:spLocks noChangeArrowheads="1"/>
          </p:cNvSpPr>
          <p:nvPr/>
        </p:nvSpPr>
        <p:spPr bwMode="auto">
          <a:xfrm>
            <a:off x="8738545" y="4100366"/>
            <a:ext cx="46038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585" name="Téglalap 174"/>
          <p:cNvSpPr>
            <a:spLocks noChangeArrowheads="1"/>
          </p:cNvSpPr>
          <p:nvPr/>
        </p:nvSpPr>
        <p:spPr bwMode="auto">
          <a:xfrm>
            <a:off x="7390758" y="1667904"/>
            <a:ext cx="46037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586" name="Téglalap 179"/>
          <p:cNvSpPr>
            <a:spLocks noChangeArrowheads="1"/>
          </p:cNvSpPr>
          <p:nvPr/>
        </p:nvSpPr>
        <p:spPr bwMode="auto">
          <a:xfrm>
            <a:off x="7390758" y="1915554"/>
            <a:ext cx="46037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587" name="Téglalap 185"/>
          <p:cNvSpPr>
            <a:spLocks noChangeArrowheads="1"/>
          </p:cNvSpPr>
          <p:nvPr/>
        </p:nvSpPr>
        <p:spPr bwMode="auto">
          <a:xfrm>
            <a:off x="7390758" y="2266392"/>
            <a:ext cx="46037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588" name="Téglalap 190"/>
          <p:cNvSpPr>
            <a:spLocks noChangeArrowheads="1"/>
          </p:cNvSpPr>
          <p:nvPr/>
        </p:nvSpPr>
        <p:spPr bwMode="auto">
          <a:xfrm>
            <a:off x="7390758" y="2517217"/>
            <a:ext cx="46037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589" name="Téglalap 174"/>
          <p:cNvSpPr>
            <a:spLocks noChangeArrowheads="1"/>
          </p:cNvSpPr>
          <p:nvPr/>
        </p:nvSpPr>
        <p:spPr bwMode="auto">
          <a:xfrm>
            <a:off x="7390758" y="2899804"/>
            <a:ext cx="46037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590" name="Téglalap 179"/>
          <p:cNvSpPr>
            <a:spLocks noChangeArrowheads="1"/>
          </p:cNvSpPr>
          <p:nvPr/>
        </p:nvSpPr>
        <p:spPr bwMode="auto">
          <a:xfrm>
            <a:off x="7390758" y="3147454"/>
            <a:ext cx="46037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591" name="Téglalap 185"/>
          <p:cNvSpPr>
            <a:spLocks noChangeArrowheads="1"/>
          </p:cNvSpPr>
          <p:nvPr/>
        </p:nvSpPr>
        <p:spPr bwMode="auto">
          <a:xfrm>
            <a:off x="7390758" y="3536392"/>
            <a:ext cx="46037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592" name="Téglalap 190"/>
          <p:cNvSpPr>
            <a:spLocks noChangeArrowheads="1"/>
          </p:cNvSpPr>
          <p:nvPr/>
        </p:nvSpPr>
        <p:spPr bwMode="auto">
          <a:xfrm>
            <a:off x="7390758" y="3787217"/>
            <a:ext cx="46037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593" name="Téglalap 147"/>
          <p:cNvSpPr/>
          <p:nvPr/>
        </p:nvSpPr>
        <p:spPr>
          <a:xfrm flipH="1">
            <a:off x="1480232" y="2876404"/>
            <a:ext cx="46038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sp>
        <p:nvSpPr>
          <p:cNvPr id="594" name="Téglalap 152"/>
          <p:cNvSpPr/>
          <p:nvPr/>
        </p:nvSpPr>
        <p:spPr>
          <a:xfrm flipH="1">
            <a:off x="1480232" y="3124054"/>
            <a:ext cx="46038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sp>
        <p:nvSpPr>
          <p:cNvPr id="595" name="Téglalap 158"/>
          <p:cNvSpPr/>
          <p:nvPr/>
        </p:nvSpPr>
        <p:spPr>
          <a:xfrm flipH="1">
            <a:off x="1480232" y="3474891"/>
            <a:ext cx="46038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sp>
        <p:nvSpPr>
          <p:cNvPr id="596" name="Téglalap 163"/>
          <p:cNvSpPr/>
          <p:nvPr/>
        </p:nvSpPr>
        <p:spPr>
          <a:xfrm flipH="1">
            <a:off x="1480232" y="3725716"/>
            <a:ext cx="46038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sp>
        <p:nvSpPr>
          <p:cNvPr id="597" name="Téglalap 147"/>
          <p:cNvSpPr/>
          <p:nvPr/>
        </p:nvSpPr>
        <p:spPr>
          <a:xfrm flipH="1">
            <a:off x="1488840" y="1658791"/>
            <a:ext cx="46037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sp>
        <p:nvSpPr>
          <p:cNvPr id="598" name="Téglalap 152"/>
          <p:cNvSpPr/>
          <p:nvPr/>
        </p:nvSpPr>
        <p:spPr>
          <a:xfrm flipH="1">
            <a:off x="1488840" y="1906441"/>
            <a:ext cx="46037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sp>
        <p:nvSpPr>
          <p:cNvPr id="599" name="Téglalap 158"/>
          <p:cNvSpPr/>
          <p:nvPr/>
        </p:nvSpPr>
        <p:spPr>
          <a:xfrm flipH="1">
            <a:off x="1488840" y="2244579"/>
            <a:ext cx="46037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sp>
        <p:nvSpPr>
          <p:cNvPr id="600" name="Téglalap 163"/>
          <p:cNvSpPr/>
          <p:nvPr/>
        </p:nvSpPr>
        <p:spPr>
          <a:xfrm flipH="1">
            <a:off x="1488840" y="2495404"/>
            <a:ext cx="46037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sp>
        <p:nvSpPr>
          <p:cNvPr id="601" name="Téglalap 147"/>
          <p:cNvSpPr/>
          <p:nvPr/>
        </p:nvSpPr>
        <p:spPr>
          <a:xfrm flipH="1">
            <a:off x="243141" y="1927079"/>
            <a:ext cx="46038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sp>
        <p:nvSpPr>
          <p:cNvPr id="602" name="Téglalap 152"/>
          <p:cNvSpPr/>
          <p:nvPr/>
        </p:nvSpPr>
        <p:spPr>
          <a:xfrm flipH="1">
            <a:off x="243141" y="2174729"/>
            <a:ext cx="46038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sp>
        <p:nvSpPr>
          <p:cNvPr id="603" name="Téglalap 158"/>
          <p:cNvSpPr/>
          <p:nvPr/>
        </p:nvSpPr>
        <p:spPr>
          <a:xfrm flipH="1">
            <a:off x="243141" y="2589066"/>
            <a:ext cx="46038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sp>
        <p:nvSpPr>
          <p:cNvPr id="604" name="Téglalap 163"/>
          <p:cNvSpPr/>
          <p:nvPr/>
        </p:nvSpPr>
        <p:spPr>
          <a:xfrm flipH="1">
            <a:off x="243141" y="2839891"/>
            <a:ext cx="46038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sp>
        <p:nvSpPr>
          <p:cNvPr id="605" name="Téglalap 147"/>
          <p:cNvSpPr/>
          <p:nvPr/>
        </p:nvSpPr>
        <p:spPr>
          <a:xfrm flipH="1">
            <a:off x="244729" y="3160566"/>
            <a:ext cx="46037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sp>
        <p:nvSpPr>
          <p:cNvPr id="606" name="Téglalap 152"/>
          <p:cNvSpPr/>
          <p:nvPr/>
        </p:nvSpPr>
        <p:spPr>
          <a:xfrm flipH="1">
            <a:off x="244729" y="3408216"/>
            <a:ext cx="46037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sp>
        <p:nvSpPr>
          <p:cNvPr id="607" name="Téglalap 158"/>
          <p:cNvSpPr/>
          <p:nvPr/>
        </p:nvSpPr>
        <p:spPr>
          <a:xfrm flipH="1">
            <a:off x="244729" y="3822554"/>
            <a:ext cx="46037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sp>
        <p:nvSpPr>
          <p:cNvPr id="608" name="Téglalap 163"/>
          <p:cNvSpPr/>
          <p:nvPr/>
        </p:nvSpPr>
        <p:spPr>
          <a:xfrm flipH="1">
            <a:off x="244729" y="4073379"/>
            <a:ext cx="46037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sp>
        <p:nvSpPr>
          <p:cNvPr id="609" name="Téglalap 3"/>
          <p:cNvSpPr>
            <a:spLocks noChangeArrowheads="1"/>
          </p:cNvSpPr>
          <p:nvPr/>
        </p:nvSpPr>
        <p:spPr bwMode="auto">
          <a:xfrm>
            <a:off x="2760663" y="2076967"/>
            <a:ext cx="1440000" cy="576000"/>
          </a:xfrm>
          <a:prstGeom prst="rect">
            <a:avLst/>
          </a:prstGeom>
          <a:solidFill>
            <a:srgbClr val="33CC3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 dirty="0" err="1" smtClean="0">
                <a:solidFill>
                  <a:schemeClr val="bg1"/>
                </a:solidFill>
                <a:latin typeface="Verdana" pitchFamily="34" charset="0"/>
              </a:rPr>
              <a:t>Haswell</a:t>
            </a:r>
            <a:r>
              <a:rPr lang="en-US" altLang="en-US" sz="1100" dirty="0" smtClean="0">
                <a:solidFill>
                  <a:schemeClr val="bg1"/>
                </a:solidFill>
                <a:latin typeface="Verdana" pitchFamily="34" charset="0"/>
              </a:rPr>
              <a:t>-EX 18C</a:t>
            </a:r>
            <a:endParaRPr lang="hu-HU" altLang="en-US" sz="1100" dirty="0">
              <a:solidFill>
                <a:schemeClr val="bg1"/>
              </a:solidFill>
              <a:latin typeface="Verdana" pitchFamily="34" charset="0"/>
            </a:endParaRPr>
          </a:p>
        </p:txBody>
      </p:sp>
      <p:sp>
        <p:nvSpPr>
          <p:cNvPr id="610" name="Text Box 90"/>
          <p:cNvSpPr txBox="1">
            <a:spLocks noChangeArrowheads="1"/>
          </p:cNvSpPr>
          <p:nvPr/>
        </p:nvSpPr>
        <p:spPr bwMode="auto">
          <a:xfrm>
            <a:off x="5584594" y="5004390"/>
            <a:ext cx="3572106" cy="181177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lnSpc>
                <a:spcPct val="80000"/>
              </a:lnSpc>
              <a:spcBef>
                <a:spcPct val="0"/>
              </a:spcBef>
              <a:spcAft>
                <a:spcPts val="300"/>
              </a:spcAft>
              <a:buFontTx/>
              <a:buNone/>
            </a:pPr>
            <a:r>
              <a:rPr lang="en-US" altLang="en-US" sz="1100" dirty="0" smtClean="0">
                <a:latin typeface="Verdana" pitchFamily="34" charset="0"/>
              </a:rPr>
              <a:t>SMI2: Scalable Memory Interface 2</a:t>
            </a:r>
          </a:p>
          <a:p>
            <a:pPr algn="ctr" eaLnBrk="1" hangingPunct="1">
              <a:lnSpc>
                <a:spcPct val="80000"/>
              </a:lnSpc>
              <a:spcBef>
                <a:spcPct val="0"/>
              </a:spcBef>
              <a:buFontTx/>
              <a:buNone/>
            </a:pPr>
            <a:r>
              <a:rPr lang="en-US" altLang="en-US" sz="1100" dirty="0" smtClean="0">
                <a:latin typeface="Verdana" pitchFamily="34" charset="0"/>
              </a:rPr>
              <a:t>(Parallel 64-bit VMSE data link between</a:t>
            </a:r>
          </a:p>
          <a:p>
            <a:pPr algn="ctr" eaLnBrk="1" hangingPunct="1">
              <a:lnSpc>
                <a:spcPct val="80000"/>
              </a:lnSpc>
              <a:spcBef>
                <a:spcPct val="0"/>
              </a:spcBef>
              <a:spcAft>
                <a:spcPts val="300"/>
              </a:spcAft>
              <a:buFontTx/>
              <a:buNone/>
            </a:pPr>
            <a:r>
              <a:rPr lang="en-US" altLang="en-US" sz="1100" dirty="0" smtClean="0">
                <a:latin typeface="Verdana" pitchFamily="34" charset="0"/>
              </a:rPr>
              <a:t>the </a:t>
            </a:r>
            <a:r>
              <a:rPr lang="en-US" altLang="en-US" sz="1100" dirty="0">
                <a:latin typeface="Verdana" pitchFamily="34" charset="0"/>
              </a:rPr>
              <a:t>processor </a:t>
            </a:r>
            <a:r>
              <a:rPr lang="en-US" altLang="en-US" sz="1100" dirty="0" smtClean="0">
                <a:latin typeface="Verdana" pitchFamily="34" charset="0"/>
              </a:rPr>
              <a:t>and the SMB)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 dirty="0" smtClean="0">
                <a:latin typeface="Verdana" pitchFamily="34" charset="0"/>
              </a:rPr>
              <a:t>SMB: Scalable Memory Buffer</a:t>
            </a:r>
          </a:p>
          <a:p>
            <a:pPr algn="ctr" eaLnBrk="1" hangingPunct="1">
              <a:spcBef>
                <a:spcPct val="0"/>
              </a:spcBef>
              <a:spcAft>
                <a:spcPts val="100"/>
              </a:spcAft>
              <a:buFontTx/>
              <a:buNone/>
            </a:pPr>
            <a:r>
              <a:rPr lang="en-US" altLang="en-US" sz="1100" dirty="0" smtClean="0">
                <a:latin typeface="Verdana" pitchFamily="34" charset="0"/>
              </a:rPr>
              <a:t>(C112/C114: Jordan Creek 2)</a:t>
            </a:r>
            <a:endParaRPr lang="en-US" altLang="en-US" sz="1100" dirty="0">
              <a:latin typeface="Verdana" pitchFamily="34" charset="0"/>
            </a:endParaRP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 dirty="0">
                <a:latin typeface="Verdana" pitchFamily="34" charset="0"/>
              </a:rPr>
              <a:t> </a:t>
            </a:r>
            <a:r>
              <a:rPr lang="en-US" altLang="en-US" sz="1100" dirty="0" smtClean="0">
                <a:latin typeface="Verdana" pitchFamily="34" charset="0"/>
              </a:rPr>
              <a:t>(Performs conversion between the 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 dirty="0">
                <a:latin typeface="Verdana" pitchFamily="34" charset="0"/>
              </a:rPr>
              <a:t> </a:t>
            </a:r>
            <a:r>
              <a:rPr lang="en-US" altLang="en-US" sz="1100" dirty="0" smtClean="0">
                <a:latin typeface="Verdana" pitchFamily="34" charset="0"/>
              </a:rPr>
              <a:t>parallel SMI2 and the parallel </a:t>
            </a:r>
          </a:p>
          <a:p>
            <a:pPr algn="ctr" eaLnBrk="1" hangingPunct="1">
              <a:spcBef>
                <a:spcPct val="0"/>
              </a:spcBef>
              <a:spcAft>
                <a:spcPts val="300"/>
              </a:spcAft>
              <a:buFontTx/>
              <a:buNone/>
            </a:pPr>
            <a:r>
              <a:rPr lang="en-US" altLang="en-US" sz="1100" dirty="0" smtClean="0">
                <a:latin typeface="Verdana" pitchFamily="34" charset="0"/>
              </a:rPr>
              <a:t>DDR3/DDR4 DIMM interfaces)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 dirty="0" smtClean="0">
                <a:latin typeface="Verdana" pitchFamily="34" charset="0"/>
              </a:rPr>
              <a:t>C112:  2 DIMMs/channel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 dirty="0" smtClean="0">
                <a:latin typeface="Verdana" pitchFamily="34" charset="0"/>
              </a:rPr>
              <a:t>C114: 3 DIMMs/channel</a:t>
            </a:r>
            <a:endParaRPr lang="en-US" altLang="en-US" sz="1100" dirty="0">
              <a:latin typeface="Verdana" pitchFamily="34" charset="0"/>
            </a:endParaRPr>
          </a:p>
        </p:txBody>
      </p:sp>
      <p:sp>
        <p:nvSpPr>
          <p:cNvPr id="611" name="Szövegdoboz 31"/>
          <p:cNvSpPr txBox="1">
            <a:spLocks noChangeArrowheads="1"/>
          </p:cNvSpPr>
          <p:nvPr/>
        </p:nvSpPr>
        <p:spPr bwMode="auto">
          <a:xfrm>
            <a:off x="5621756" y="4384929"/>
            <a:ext cx="3446043" cy="6001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spcAft>
                <a:spcPts val="0"/>
              </a:spcAft>
              <a:buFontTx/>
              <a:buNone/>
            </a:pPr>
            <a:r>
              <a:rPr lang="en-US" altLang="en-US" sz="1100" dirty="0" smtClean="0">
                <a:latin typeface="Verdana" pitchFamily="34" charset="0"/>
              </a:rPr>
              <a:t>Up to </a:t>
            </a:r>
            <a:r>
              <a:rPr lang="hu-HU" altLang="en-US" sz="1100" dirty="0" smtClean="0">
                <a:latin typeface="Verdana" pitchFamily="34" charset="0"/>
              </a:rPr>
              <a:t>DDR</a:t>
            </a:r>
            <a:r>
              <a:rPr lang="en-US" altLang="en-US" sz="1100" dirty="0" smtClean="0">
                <a:latin typeface="Verdana" pitchFamily="34" charset="0"/>
              </a:rPr>
              <a:t>3-1600 </a:t>
            </a:r>
          </a:p>
          <a:p>
            <a:pPr algn="ctr" eaLnBrk="1" hangingPunct="1">
              <a:spcBef>
                <a:spcPct val="0"/>
              </a:spcBef>
              <a:spcAft>
                <a:spcPts val="0"/>
              </a:spcAft>
              <a:buFontTx/>
              <a:buNone/>
            </a:pPr>
            <a:r>
              <a:rPr lang="en-US" altLang="en-US" sz="1100" dirty="0" smtClean="0">
                <a:latin typeface="Verdana" pitchFamily="34" charset="0"/>
              </a:rPr>
              <a:t>in both performance and lockstep modes and</a:t>
            </a:r>
          </a:p>
          <a:p>
            <a:pPr algn="ctr" eaLnBrk="1" hangingPunct="1">
              <a:spcBef>
                <a:spcPct val="0"/>
              </a:spcBef>
              <a:spcAft>
                <a:spcPts val="0"/>
              </a:spcAft>
              <a:buFontTx/>
              <a:buNone/>
            </a:pPr>
            <a:r>
              <a:rPr lang="en-US" altLang="en-US" sz="1100" dirty="0" smtClean="0">
                <a:latin typeface="Verdana" pitchFamily="34" charset="0"/>
              </a:rPr>
              <a:t>up to </a:t>
            </a:r>
            <a:r>
              <a:rPr lang="hu-HU" altLang="en-US" sz="1100" dirty="0" smtClean="0">
                <a:latin typeface="Verdana" pitchFamily="34" charset="0"/>
              </a:rPr>
              <a:t>DDR</a:t>
            </a:r>
            <a:r>
              <a:rPr lang="en-US" altLang="en-US" sz="1100" dirty="0" smtClean="0">
                <a:latin typeface="Verdana" pitchFamily="34" charset="0"/>
              </a:rPr>
              <a:t>4-1866 in lockstep mode</a:t>
            </a:r>
            <a:endParaRPr lang="hu-HU" altLang="en-US" sz="1100" dirty="0">
              <a:latin typeface="Verdana" pitchFamily="34" charset="0"/>
            </a:endParaRPr>
          </a:p>
        </p:txBody>
      </p:sp>
      <p:sp>
        <p:nvSpPr>
          <p:cNvPr id="612" name="TextBox 611"/>
          <p:cNvSpPr txBox="1"/>
          <p:nvPr/>
        </p:nvSpPr>
        <p:spPr>
          <a:xfrm>
            <a:off x="3089162" y="1564839"/>
            <a:ext cx="790601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100" dirty="0" err="1" smtClean="0"/>
              <a:t>PCIe</a:t>
            </a:r>
            <a:r>
              <a:rPr lang="en-US" sz="1100" dirty="0" smtClean="0"/>
              <a:t> 3.0</a:t>
            </a:r>
            <a:endParaRPr lang="en-US" sz="1100" dirty="0"/>
          </a:p>
        </p:txBody>
      </p:sp>
      <p:sp>
        <p:nvSpPr>
          <p:cNvPr id="613" name="TextBox 612"/>
          <p:cNvSpPr txBox="1"/>
          <p:nvPr/>
        </p:nvSpPr>
        <p:spPr>
          <a:xfrm>
            <a:off x="3127608" y="1823764"/>
            <a:ext cx="364202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100" dirty="0" smtClean="0"/>
              <a:t>32</a:t>
            </a:r>
            <a:endParaRPr lang="en-US" sz="1100" dirty="0"/>
          </a:p>
        </p:txBody>
      </p:sp>
      <p:sp>
        <p:nvSpPr>
          <p:cNvPr id="614" name="Up-Down Arrow 613"/>
          <p:cNvSpPr/>
          <p:nvPr/>
        </p:nvSpPr>
        <p:spPr bwMode="auto">
          <a:xfrm>
            <a:off x="3417647" y="1828577"/>
            <a:ext cx="124619" cy="252000"/>
          </a:xfrm>
          <a:prstGeom prst="upDownArrow">
            <a:avLst/>
          </a:prstGeom>
          <a:solidFill>
            <a:srgbClr val="FF0000"/>
          </a:solidFill>
          <a:ln w="1587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615" name="TextBox 614"/>
          <p:cNvSpPr txBox="1"/>
          <p:nvPr/>
        </p:nvSpPr>
        <p:spPr>
          <a:xfrm>
            <a:off x="5235462" y="1577539"/>
            <a:ext cx="790601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100" dirty="0" err="1" smtClean="0"/>
              <a:t>PCIe</a:t>
            </a:r>
            <a:r>
              <a:rPr lang="en-US" sz="1100" dirty="0" smtClean="0"/>
              <a:t> 3.0</a:t>
            </a:r>
            <a:endParaRPr lang="en-US" sz="1100" dirty="0"/>
          </a:p>
        </p:txBody>
      </p:sp>
      <p:sp>
        <p:nvSpPr>
          <p:cNvPr id="616" name="TextBox 615"/>
          <p:cNvSpPr txBox="1"/>
          <p:nvPr/>
        </p:nvSpPr>
        <p:spPr>
          <a:xfrm>
            <a:off x="5273908" y="1836464"/>
            <a:ext cx="364202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100" dirty="0" smtClean="0"/>
              <a:t>32</a:t>
            </a:r>
            <a:endParaRPr lang="en-US" sz="1100" dirty="0"/>
          </a:p>
        </p:txBody>
      </p:sp>
      <p:sp>
        <p:nvSpPr>
          <p:cNvPr id="617" name="Up-Down Arrow 616"/>
          <p:cNvSpPr/>
          <p:nvPr/>
        </p:nvSpPr>
        <p:spPr bwMode="auto">
          <a:xfrm>
            <a:off x="5563947" y="1841277"/>
            <a:ext cx="124619" cy="252000"/>
          </a:xfrm>
          <a:prstGeom prst="upDownArrow">
            <a:avLst/>
          </a:prstGeom>
          <a:solidFill>
            <a:srgbClr val="FF0000"/>
          </a:solidFill>
          <a:ln w="1587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618" name="Téglalap 53"/>
          <p:cNvSpPr>
            <a:spLocks noChangeArrowheads="1"/>
          </p:cNvSpPr>
          <p:nvPr/>
        </p:nvSpPr>
        <p:spPr bwMode="auto">
          <a:xfrm>
            <a:off x="2755900" y="4432554"/>
            <a:ext cx="1439863" cy="576263"/>
          </a:xfrm>
          <a:prstGeom prst="rect">
            <a:avLst/>
          </a:prstGeom>
          <a:solidFill>
            <a:srgbClr val="3366FF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 dirty="0">
                <a:solidFill>
                  <a:schemeClr val="bg1"/>
                </a:solidFill>
                <a:latin typeface="Verdana" pitchFamily="34" charset="0"/>
              </a:rPr>
              <a:t> </a:t>
            </a:r>
            <a:r>
              <a:rPr lang="en-US" altLang="en-US" sz="1100" dirty="0" smtClean="0">
                <a:solidFill>
                  <a:schemeClr val="bg1"/>
                </a:solidFill>
                <a:latin typeface="Verdana" pitchFamily="34" charset="0"/>
              </a:rPr>
              <a:t>C602J PCH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 dirty="0" smtClean="0">
                <a:solidFill>
                  <a:schemeClr val="bg1"/>
                </a:solidFill>
                <a:latin typeface="Verdana" pitchFamily="34" charset="0"/>
              </a:rPr>
              <a:t>(</a:t>
            </a:r>
            <a:r>
              <a:rPr lang="en-US" altLang="en-US" sz="1100" dirty="0" err="1" smtClean="0">
                <a:solidFill>
                  <a:schemeClr val="bg1"/>
                </a:solidFill>
                <a:latin typeface="Verdana" pitchFamily="34" charset="0"/>
              </a:rPr>
              <a:t>Patsburg</a:t>
            </a:r>
            <a:r>
              <a:rPr lang="en-US" altLang="en-US" sz="1100" dirty="0" smtClean="0">
                <a:solidFill>
                  <a:schemeClr val="bg1"/>
                </a:solidFill>
                <a:latin typeface="Verdana" pitchFamily="34" charset="0"/>
              </a:rPr>
              <a:t> J) </a:t>
            </a:r>
            <a:endParaRPr lang="hu-HU" altLang="en-US" sz="1100" dirty="0">
              <a:solidFill>
                <a:schemeClr val="bg1"/>
              </a:solidFill>
              <a:latin typeface="Verdana" pitchFamily="34" charset="0"/>
            </a:endParaRPr>
          </a:p>
        </p:txBody>
      </p:sp>
      <p:cxnSp>
        <p:nvCxnSpPr>
          <p:cNvPr id="619" name="Egyenes összekötő 121"/>
          <p:cNvCxnSpPr/>
          <p:nvPr/>
        </p:nvCxnSpPr>
        <p:spPr>
          <a:xfrm rot="5400000" flipH="1" flipV="1">
            <a:off x="3153162" y="4170229"/>
            <a:ext cx="612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20" name="Szövegdoboz 70"/>
          <p:cNvSpPr txBox="1">
            <a:spLocks noChangeArrowheads="1"/>
          </p:cNvSpPr>
          <p:nvPr/>
        </p:nvSpPr>
        <p:spPr bwMode="auto">
          <a:xfrm>
            <a:off x="3432498" y="3940429"/>
            <a:ext cx="721672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000" dirty="0" smtClean="0">
                <a:latin typeface="Verdana" pitchFamily="34" charset="0"/>
              </a:rPr>
              <a:t>DMI2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000" dirty="0">
                <a:latin typeface="Verdana" pitchFamily="34" charset="0"/>
              </a:rPr>
              <a:t>4</a:t>
            </a:r>
            <a:r>
              <a:rPr lang="en-US" altLang="en-US" sz="1000" dirty="0" smtClean="0">
                <a:latin typeface="Verdana" pitchFamily="34" charset="0"/>
              </a:rPr>
              <a:t>xPCIe2</a:t>
            </a:r>
            <a:endParaRPr lang="hu-HU" altLang="en-US" sz="1000" dirty="0">
              <a:latin typeface="Verdana" pitchFamily="34" charset="0"/>
            </a:endParaRPr>
          </a:p>
        </p:txBody>
      </p:sp>
      <p:cxnSp>
        <p:nvCxnSpPr>
          <p:cNvPr id="621" name="Egyenes összekötő 130"/>
          <p:cNvCxnSpPr/>
          <p:nvPr/>
        </p:nvCxnSpPr>
        <p:spPr>
          <a:xfrm rot="10800000" flipH="1" flipV="1">
            <a:off x="2409825" y="3654679"/>
            <a:ext cx="350838" cy="0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22" name="Line 129"/>
          <p:cNvSpPr>
            <a:spLocks noChangeShapeType="1"/>
          </p:cNvSpPr>
          <p:nvPr/>
        </p:nvSpPr>
        <p:spPr bwMode="auto">
          <a:xfrm>
            <a:off x="2687638" y="3753104"/>
            <a:ext cx="0" cy="24765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23" name="Line 131"/>
          <p:cNvSpPr>
            <a:spLocks noChangeShapeType="1"/>
          </p:cNvSpPr>
          <p:nvPr/>
        </p:nvSpPr>
        <p:spPr bwMode="auto">
          <a:xfrm>
            <a:off x="2687638" y="3746754"/>
            <a:ext cx="0" cy="0"/>
          </a:xfrm>
          <a:prstGeom prst="line">
            <a:avLst/>
          </a:prstGeom>
          <a:noFill/>
          <a:ln w="6350">
            <a:solidFill>
              <a:srgbClr val="FF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24" name="Line 132"/>
          <p:cNvSpPr>
            <a:spLocks noChangeShapeType="1"/>
          </p:cNvSpPr>
          <p:nvPr/>
        </p:nvSpPr>
        <p:spPr bwMode="auto">
          <a:xfrm>
            <a:off x="2687638" y="3746754"/>
            <a:ext cx="82550" cy="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25" name="Rectangle 178"/>
          <p:cNvSpPr>
            <a:spLocks noChangeArrowheads="1"/>
          </p:cNvSpPr>
          <p:nvPr/>
        </p:nvSpPr>
        <p:spPr bwMode="auto">
          <a:xfrm>
            <a:off x="3960813" y="4761167"/>
            <a:ext cx="219075" cy="227012"/>
          </a:xfrm>
          <a:prstGeom prst="rect">
            <a:avLst/>
          </a:prstGeom>
          <a:noFill/>
          <a:ln w="19050" algn="ctr">
            <a:solidFill>
              <a:srgbClr val="0000FF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>
                <a:solidFill>
                  <a:schemeClr val="bg1"/>
                </a:solidFill>
                <a:latin typeface="Verdana" pitchFamily="34" charset="0"/>
              </a:rPr>
              <a:t>ME</a:t>
            </a:r>
          </a:p>
        </p:txBody>
      </p:sp>
      <p:sp>
        <p:nvSpPr>
          <p:cNvPr id="626" name="TextBox 625"/>
          <p:cNvSpPr txBox="1"/>
          <p:nvPr/>
        </p:nvSpPr>
        <p:spPr>
          <a:xfrm>
            <a:off x="5121162" y="4104839"/>
            <a:ext cx="790601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100" dirty="0" err="1" smtClean="0"/>
              <a:t>PCIe</a:t>
            </a:r>
            <a:r>
              <a:rPr lang="en-US" sz="1100" dirty="0" smtClean="0"/>
              <a:t> 3.0</a:t>
            </a:r>
            <a:endParaRPr lang="en-US" sz="1100" dirty="0"/>
          </a:p>
        </p:txBody>
      </p:sp>
      <p:sp>
        <p:nvSpPr>
          <p:cNvPr id="627" name="TextBox 626"/>
          <p:cNvSpPr txBox="1"/>
          <p:nvPr/>
        </p:nvSpPr>
        <p:spPr>
          <a:xfrm>
            <a:off x="4664308" y="3957364"/>
            <a:ext cx="364202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100" dirty="0" smtClean="0"/>
              <a:t>32</a:t>
            </a:r>
            <a:endParaRPr lang="en-US" sz="1100" dirty="0"/>
          </a:p>
        </p:txBody>
      </p:sp>
      <p:sp>
        <p:nvSpPr>
          <p:cNvPr id="628" name="Up-Down Arrow 627"/>
          <p:cNvSpPr/>
          <p:nvPr/>
        </p:nvSpPr>
        <p:spPr bwMode="auto">
          <a:xfrm>
            <a:off x="5449647" y="3847877"/>
            <a:ext cx="124619" cy="252000"/>
          </a:xfrm>
          <a:prstGeom prst="upDownArrow">
            <a:avLst/>
          </a:prstGeom>
          <a:solidFill>
            <a:srgbClr val="FF0000"/>
          </a:solidFill>
          <a:ln w="1587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629" name="TextBox 628"/>
          <p:cNvSpPr txBox="1"/>
          <p:nvPr/>
        </p:nvSpPr>
        <p:spPr>
          <a:xfrm>
            <a:off x="2657362" y="4066739"/>
            <a:ext cx="790601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100" dirty="0" err="1" smtClean="0"/>
              <a:t>PCIe</a:t>
            </a:r>
            <a:r>
              <a:rPr lang="en-US" sz="1100" dirty="0" smtClean="0"/>
              <a:t> 3.0</a:t>
            </a:r>
            <a:endParaRPr lang="en-US" sz="1100" dirty="0"/>
          </a:p>
        </p:txBody>
      </p:sp>
      <p:sp>
        <p:nvSpPr>
          <p:cNvPr id="630" name="Up-Down Arrow 629"/>
          <p:cNvSpPr/>
          <p:nvPr/>
        </p:nvSpPr>
        <p:spPr bwMode="auto">
          <a:xfrm>
            <a:off x="3277947" y="3847877"/>
            <a:ext cx="124619" cy="252000"/>
          </a:xfrm>
          <a:prstGeom prst="upDownArrow">
            <a:avLst/>
          </a:prstGeom>
          <a:solidFill>
            <a:srgbClr val="FF0000"/>
          </a:solidFill>
          <a:ln w="1587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631" name="TextBox 630"/>
          <p:cNvSpPr txBox="1"/>
          <p:nvPr/>
        </p:nvSpPr>
        <p:spPr>
          <a:xfrm>
            <a:off x="2987908" y="3830364"/>
            <a:ext cx="364202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100" dirty="0" smtClean="0"/>
              <a:t>32</a:t>
            </a:r>
            <a:endParaRPr lang="en-US" sz="1100" dirty="0"/>
          </a:p>
        </p:txBody>
      </p:sp>
      <p:sp>
        <p:nvSpPr>
          <p:cNvPr id="224" name="Rounded Rectangle 223"/>
          <p:cNvSpPr/>
          <p:nvPr/>
        </p:nvSpPr>
        <p:spPr bwMode="auto">
          <a:xfrm>
            <a:off x="2544763" y="1520109"/>
            <a:ext cx="300449" cy="2542381"/>
          </a:xfrm>
          <a:prstGeom prst="roundRect">
            <a:avLst/>
          </a:prstGeom>
          <a:noFill/>
          <a:ln w="28575" cap="flat" cmpd="sng" algn="ctr">
            <a:solidFill>
              <a:srgbClr val="FF000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3300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225" name="Rounded Rectangle 224"/>
          <p:cNvSpPr/>
          <p:nvPr/>
        </p:nvSpPr>
        <p:spPr bwMode="auto">
          <a:xfrm>
            <a:off x="6129038" y="1553759"/>
            <a:ext cx="300449" cy="2542381"/>
          </a:xfrm>
          <a:prstGeom prst="roundRect">
            <a:avLst/>
          </a:prstGeom>
          <a:noFill/>
          <a:ln w="28575" cap="flat" cmpd="sng" algn="ctr">
            <a:solidFill>
              <a:srgbClr val="FF000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3300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226" name="Rounded Rectangle 225"/>
          <p:cNvSpPr/>
          <p:nvPr/>
        </p:nvSpPr>
        <p:spPr bwMode="auto">
          <a:xfrm>
            <a:off x="3021900" y="1834434"/>
            <a:ext cx="2949711" cy="2330450"/>
          </a:xfrm>
          <a:prstGeom prst="roundRect">
            <a:avLst/>
          </a:prstGeom>
          <a:noFill/>
          <a:ln w="28575" cap="flat" cmpd="sng" algn="ctr">
            <a:solidFill>
              <a:srgbClr val="FF000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3300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0485957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/>
          <p:cNvSpPr txBox="1"/>
          <p:nvPr/>
        </p:nvSpPr>
        <p:spPr>
          <a:xfrm>
            <a:off x="90488" y="505348"/>
            <a:ext cx="749435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rgbClr val="2D2D8A"/>
                </a:solidFill>
              </a:rPr>
              <a:t>Connecting </a:t>
            </a:r>
            <a:r>
              <a:rPr lang="en-US" b="1" dirty="0" err="1">
                <a:solidFill>
                  <a:srgbClr val="2D2D8A"/>
                </a:solidFill>
              </a:rPr>
              <a:t>PCIe</a:t>
            </a:r>
            <a:r>
              <a:rPr lang="en-US" b="1" dirty="0">
                <a:solidFill>
                  <a:srgbClr val="2D2D8A"/>
                </a:solidFill>
              </a:rPr>
              <a:t> links </a:t>
            </a:r>
            <a:r>
              <a:rPr lang="en-US" b="1" dirty="0" smtClean="0">
                <a:solidFill>
                  <a:srgbClr val="2D2D8A"/>
                </a:solidFill>
              </a:rPr>
              <a:t>direct </a:t>
            </a:r>
            <a:r>
              <a:rPr lang="en-US" b="1" dirty="0">
                <a:solidFill>
                  <a:srgbClr val="2D2D8A"/>
                </a:solidFill>
              </a:rPr>
              <a:t>to the </a:t>
            </a:r>
            <a:r>
              <a:rPr lang="en-US" b="1" dirty="0" smtClean="0">
                <a:solidFill>
                  <a:srgbClr val="2D2D8A"/>
                </a:solidFill>
              </a:rPr>
              <a:t>processors rather than to the MCH -2</a:t>
            </a:r>
            <a:endParaRPr lang="en-US" b="1" dirty="0">
              <a:solidFill>
                <a:srgbClr val="2D2D8A"/>
              </a:solidFill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207963" y="819673"/>
            <a:ext cx="382348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>
                <a:solidFill>
                  <a:srgbClr val="000000"/>
                </a:solidFill>
              </a:rPr>
              <a:t>It has </a:t>
            </a:r>
            <a:r>
              <a:rPr lang="en-US" dirty="0" smtClean="0">
                <a:solidFill>
                  <a:srgbClr val="0070C0"/>
                </a:solidFill>
              </a:rPr>
              <a:t>two major implications</a:t>
            </a:r>
            <a:r>
              <a:rPr lang="en-US" dirty="0" smtClean="0">
                <a:solidFill>
                  <a:srgbClr val="000000"/>
                </a:solidFill>
              </a:rPr>
              <a:t>, including</a:t>
            </a: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228600" y="1124473"/>
            <a:ext cx="9138527" cy="56169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spcAft>
                <a:spcPts val="300"/>
              </a:spcAft>
              <a:buFont typeface="Arial" panose="020B0604020202020204" pitchFamily="34" charset="0"/>
              <a:buChar char="•"/>
            </a:pPr>
            <a:r>
              <a:rPr lang="en-US" dirty="0" smtClean="0">
                <a:solidFill>
                  <a:srgbClr val="000000"/>
                </a:solidFill>
              </a:rPr>
              <a:t>Raising the </a:t>
            </a:r>
            <a:r>
              <a:rPr lang="en-US" dirty="0" err="1" smtClean="0">
                <a:solidFill>
                  <a:srgbClr val="000000"/>
                </a:solidFill>
              </a:rPr>
              <a:t>PCIe</a:t>
            </a:r>
            <a:r>
              <a:rPr lang="en-US" dirty="0" smtClean="0">
                <a:solidFill>
                  <a:srgbClr val="000000"/>
                </a:solidFill>
              </a:rPr>
              <a:t> lane count provided by the </a:t>
            </a:r>
            <a:r>
              <a:rPr lang="en-US" dirty="0" err="1" smtClean="0">
                <a:solidFill>
                  <a:srgbClr val="000000"/>
                </a:solidFill>
              </a:rPr>
              <a:t>Brickland</a:t>
            </a:r>
            <a:r>
              <a:rPr lang="en-US" dirty="0" smtClean="0">
                <a:solidFill>
                  <a:srgbClr val="000000"/>
                </a:solidFill>
              </a:rPr>
              <a:t> platform (see Section 3.2.1.2)</a:t>
            </a:r>
          </a:p>
          <a:p>
            <a:pPr marL="285750" indent="-285750">
              <a:spcAft>
                <a:spcPts val="300"/>
              </a:spcAft>
              <a:buFont typeface="Arial" panose="020B0604020202020204" pitchFamily="34" charset="0"/>
              <a:buChar char="•"/>
            </a:pPr>
            <a:r>
              <a:rPr lang="en-US" dirty="0" smtClean="0">
                <a:solidFill>
                  <a:srgbClr val="000000"/>
                </a:solidFill>
              </a:rPr>
              <a:t>Reducing the bandwidth needed between the processors and the chipset (see Section 3.2.1.3)</a:t>
            </a: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7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pPr eaLnBrk="1" hangingPunct="1"/>
            <a:r>
              <a:rPr lang="en-US" altLang="en-US" sz="1600" dirty="0">
                <a:solidFill>
                  <a:srgbClr val="FFFFFF"/>
                </a:solidFill>
                <a:latin typeface="Verdana" pitchFamily="34" charset="0"/>
              </a:rPr>
              <a:t>3.2.1 Connecting </a:t>
            </a:r>
            <a:r>
              <a:rPr lang="en-US" altLang="en-US" sz="1600" dirty="0" err="1">
                <a:solidFill>
                  <a:srgbClr val="FFFFFF"/>
                </a:solidFill>
                <a:latin typeface="Verdana" pitchFamily="34" charset="0"/>
              </a:rPr>
              <a:t>PCIe</a:t>
            </a:r>
            <a:r>
              <a:rPr lang="en-US" altLang="en-US" sz="1600" dirty="0">
                <a:solidFill>
                  <a:srgbClr val="FFFFFF"/>
                </a:solidFill>
                <a:latin typeface="Verdana" pitchFamily="34" charset="0"/>
              </a:rPr>
              <a:t> links direct to the processors rather than to the </a:t>
            </a:r>
            <a:r>
              <a:rPr lang="en-US" altLang="en-US" sz="1600" dirty="0" err="1">
                <a:solidFill>
                  <a:srgbClr val="FFFFFF"/>
                </a:solidFill>
                <a:latin typeface="Verdana" pitchFamily="34" charset="0"/>
              </a:rPr>
              <a:t>MCH</a:t>
            </a:r>
            <a:r>
              <a:rPr lang="en-US" altLang="en-US" sz="1600" dirty="0">
                <a:solidFill>
                  <a:srgbClr val="FFFFFF"/>
                </a:solidFill>
                <a:latin typeface="Verdana" pitchFamily="34" charset="0"/>
              </a:rPr>
              <a:t> </a:t>
            </a:r>
            <a:r>
              <a:rPr lang="en-US" altLang="en-US" sz="1600" dirty="0" smtClean="0">
                <a:solidFill>
                  <a:srgbClr val="FFFFFF"/>
                </a:solidFill>
                <a:latin typeface="Verdana" pitchFamily="34" charset="0"/>
              </a:rPr>
              <a:t>(2)</a:t>
            </a:r>
            <a:endParaRPr lang="en-US" altLang="en-US" sz="1600" dirty="0" smtClean="0"/>
          </a:p>
        </p:txBody>
      </p:sp>
    </p:spTree>
    <p:extLst>
      <p:ext uri="{BB962C8B-B14F-4D97-AF65-F5344CB8AC3E}">
        <p14:creationId xmlns:p14="http://schemas.microsoft.com/office/powerpoint/2010/main" val="280233726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182562" y="800209"/>
            <a:ext cx="8961437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dirty="0" smtClean="0">
                <a:solidFill>
                  <a:srgbClr val="000000"/>
                </a:solidFill>
              </a:rPr>
              <a:t>As long as the Boxboro-EX platform provides 36 </a:t>
            </a:r>
            <a:r>
              <a:rPr lang="en-US" dirty="0" err="1" smtClean="0">
                <a:solidFill>
                  <a:srgbClr val="000000"/>
                </a:solidFill>
              </a:rPr>
              <a:t>PCIe</a:t>
            </a:r>
            <a:r>
              <a:rPr lang="en-US" dirty="0" smtClean="0">
                <a:solidFill>
                  <a:srgbClr val="000000"/>
                </a:solidFill>
              </a:rPr>
              <a:t> lanes, the </a:t>
            </a:r>
            <a:r>
              <a:rPr lang="en-US" dirty="0" err="1" smtClean="0">
                <a:solidFill>
                  <a:srgbClr val="0070C0"/>
                </a:solidFill>
              </a:rPr>
              <a:t>Brickland</a:t>
            </a:r>
            <a:r>
              <a:rPr lang="en-US" dirty="0" smtClean="0">
                <a:solidFill>
                  <a:srgbClr val="0070C0"/>
                </a:solidFill>
              </a:rPr>
              <a:t> platform affords</a:t>
            </a:r>
          </a:p>
          <a:p>
            <a:r>
              <a:rPr lang="en-US" dirty="0">
                <a:solidFill>
                  <a:srgbClr val="0070C0"/>
                </a:solidFill>
              </a:rPr>
              <a:t> </a:t>
            </a:r>
            <a:r>
              <a:rPr lang="en-US" dirty="0" smtClean="0">
                <a:solidFill>
                  <a:srgbClr val="0070C0"/>
                </a:solidFill>
              </a:rPr>
              <a:t> 32 </a:t>
            </a:r>
            <a:r>
              <a:rPr lang="en-US" dirty="0" err="1" smtClean="0">
                <a:solidFill>
                  <a:srgbClr val="0070C0"/>
                </a:solidFill>
              </a:rPr>
              <a:t>PCIe</a:t>
            </a:r>
            <a:r>
              <a:rPr lang="en-US" dirty="0" smtClean="0">
                <a:solidFill>
                  <a:srgbClr val="0070C0"/>
                </a:solidFill>
              </a:rPr>
              <a:t> lanes per processor,</a:t>
            </a:r>
            <a:r>
              <a:rPr lang="en-US" dirty="0" smtClean="0">
                <a:solidFill>
                  <a:srgbClr val="000000"/>
                </a:solidFill>
              </a:rPr>
              <a:t> i.e. 4 x 32 = 132 lanes in total for a 4S platform, as shown below.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88900" y="504825"/>
            <a:ext cx="781656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rgbClr val="2D2D8A"/>
                </a:solidFill>
              </a:rPr>
              <a:t>3.2.1.2 Raising the </a:t>
            </a:r>
            <a:r>
              <a:rPr lang="en-US" b="1" dirty="0" err="1" smtClean="0">
                <a:solidFill>
                  <a:srgbClr val="2D2D8A"/>
                </a:solidFill>
              </a:rPr>
              <a:t>PCIe</a:t>
            </a:r>
            <a:r>
              <a:rPr lang="en-US" b="1" dirty="0" smtClean="0">
                <a:solidFill>
                  <a:srgbClr val="2D2D8A"/>
                </a:solidFill>
              </a:rPr>
              <a:t> lane count provided by the </a:t>
            </a:r>
            <a:r>
              <a:rPr lang="en-US" b="1" dirty="0" err="1" smtClean="0">
                <a:solidFill>
                  <a:srgbClr val="2D2D8A"/>
                </a:solidFill>
              </a:rPr>
              <a:t>Brickland</a:t>
            </a:r>
            <a:r>
              <a:rPr lang="en-US" b="1" dirty="0" smtClean="0">
                <a:solidFill>
                  <a:srgbClr val="2D2D8A"/>
                </a:solidFill>
              </a:rPr>
              <a:t> platform -1  </a:t>
            </a:r>
            <a:endParaRPr lang="en-US" b="1" dirty="0">
              <a:solidFill>
                <a:srgbClr val="2D2D8A"/>
              </a:solidFill>
            </a:endParaRPr>
          </a:p>
        </p:txBody>
      </p:sp>
      <p:grpSp>
        <p:nvGrpSpPr>
          <p:cNvPr id="6" name="Group 5"/>
          <p:cNvGrpSpPr/>
          <p:nvPr/>
        </p:nvGrpSpPr>
        <p:grpSpPr>
          <a:xfrm>
            <a:off x="165100" y="1943100"/>
            <a:ext cx="4439201" cy="4308992"/>
            <a:chOff x="1047750" y="1473200"/>
            <a:chExt cx="6521450" cy="5061490"/>
          </a:xfrm>
        </p:grpSpPr>
        <p:grpSp>
          <p:nvGrpSpPr>
            <p:cNvPr id="7" name="Group 6"/>
            <p:cNvGrpSpPr/>
            <p:nvPr/>
          </p:nvGrpSpPr>
          <p:grpSpPr>
            <a:xfrm>
              <a:off x="1047750" y="1473200"/>
              <a:ext cx="6521450" cy="5061490"/>
              <a:chOff x="1047750" y="795338"/>
              <a:chExt cx="7048500" cy="5739352"/>
            </a:xfrm>
          </p:grpSpPr>
          <p:pic>
            <p:nvPicPr>
              <p:cNvPr id="9" name="Picture 3"/>
              <p:cNvPicPr>
                <a:picLocks noChangeAspect="1" noChangeArrowheads="1"/>
              </p:cNvPicPr>
              <p:nvPr/>
            </p:nvPicPr>
            <p:blipFill>
              <a:blip r:embed="rId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047750" y="795338"/>
                <a:ext cx="7048500" cy="52673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993300"/>
                    </a:solidFill>
                  </a14:hiddenFill>
                </a:ext>
                <a:ext uri="{91240B29-F687-4F45-9708-019B960494DF}">
                  <a14:hiddenLine xmlns:a14="http://schemas.microsoft.com/office/drawing/2010/main" w="15875" cap="flat" cmpd="sng" algn="ctr">
                    <a:solidFill>
                      <a:srgbClr val="FF0000"/>
                    </a:solidFill>
                    <a:prstDash val="solid"/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0" name="TextBox 9"/>
              <p:cNvSpPr txBox="1"/>
              <p:nvPr/>
            </p:nvSpPr>
            <p:spPr>
              <a:xfrm>
                <a:off x="2833298" y="6273080"/>
                <a:ext cx="1624163" cy="2616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1100" dirty="0" smtClean="0">
                    <a:solidFill>
                      <a:srgbClr val="000000"/>
                    </a:solidFill>
                  </a:rPr>
                  <a:t>36 lanes of </a:t>
                </a:r>
                <a:r>
                  <a:rPr lang="en-US" sz="1100" dirty="0" err="1" smtClean="0">
                    <a:solidFill>
                      <a:srgbClr val="000000"/>
                    </a:solidFill>
                  </a:rPr>
                  <a:t>PCIe</a:t>
                </a:r>
                <a:r>
                  <a:rPr lang="en-US" sz="1100" dirty="0" smtClean="0">
                    <a:solidFill>
                      <a:srgbClr val="000000"/>
                    </a:solidFill>
                  </a:rPr>
                  <a:t> 2.0</a:t>
                </a:r>
                <a:endParaRPr lang="en-US" sz="1100" dirty="0">
                  <a:solidFill>
                    <a:srgbClr val="000000"/>
                  </a:solidFill>
                </a:endParaRPr>
              </a:p>
            </p:txBody>
          </p:sp>
          <p:sp>
            <p:nvSpPr>
              <p:cNvPr id="11" name="Left Brace 10"/>
              <p:cNvSpPr/>
              <p:nvPr/>
            </p:nvSpPr>
            <p:spPr bwMode="auto">
              <a:xfrm rot="5400000" flipH="1">
                <a:off x="3582567" y="4310120"/>
                <a:ext cx="200085" cy="3679826"/>
              </a:xfrm>
              <a:prstGeom prst="leftBrace">
                <a:avLst>
                  <a:gd name="adj1" fmla="val 8333"/>
                  <a:gd name="adj2" fmla="val 51035"/>
                </a:avLst>
              </a:prstGeom>
              <a:noFill/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993300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vert="horz" wrap="square" lIns="0" tIns="0" rIns="0" bIns="0" numCol="1" rtlCol="0" anchor="ctr" anchorCtr="0" compatLnSpc="1">
                <a:prstTxWarp prst="textNoShape">
                  <a:avLst/>
                </a:prstTxWarp>
              </a:bodyPr>
              <a:lstStyle/>
              <a:p>
                <a:endParaRPr lang="en-US" smtClean="0">
                  <a:solidFill>
                    <a:srgbClr val="000000"/>
                  </a:solidFill>
                </a:endParaRPr>
              </a:p>
            </p:txBody>
          </p:sp>
        </p:grpSp>
        <p:sp>
          <p:nvSpPr>
            <p:cNvPr id="8" name="TextBox 7"/>
            <p:cNvSpPr txBox="1"/>
            <p:nvPr/>
          </p:nvSpPr>
          <p:spPr>
            <a:xfrm>
              <a:off x="4584700" y="1841500"/>
              <a:ext cx="71205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dirty="0" smtClean="0">
                  <a:solidFill>
                    <a:srgbClr val="000000"/>
                  </a:solidFill>
                </a:rPr>
                <a:t>2 x QPI</a:t>
              </a:r>
              <a:endParaRPr lang="en-US" sz="1100" dirty="0">
                <a:solidFill>
                  <a:srgbClr val="000000"/>
                </a:solidFill>
              </a:endParaRPr>
            </a:p>
          </p:txBody>
        </p:sp>
      </p:grpSp>
      <p:pic>
        <p:nvPicPr>
          <p:cNvPr id="12" name="Picture 34" descr="Intel® Xeon® processor E7-8800/4800 v3 product family overview">
            <a:hlinkClick r:id="rId3"/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38700" y="2135188"/>
            <a:ext cx="3986213" cy="370696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3" name="Rounded Rectangle 12"/>
          <p:cNvSpPr/>
          <p:nvPr/>
        </p:nvSpPr>
        <p:spPr bwMode="auto">
          <a:xfrm>
            <a:off x="368300" y="4102100"/>
            <a:ext cx="2908300" cy="2260600"/>
          </a:xfrm>
          <a:prstGeom prst="roundRect">
            <a:avLst/>
          </a:prstGeom>
          <a:noFill/>
          <a:ln w="28575" cap="flat" cmpd="sng" algn="ctr">
            <a:solidFill>
              <a:srgbClr val="FF000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3300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endParaRPr lang="en-US" smtClean="0">
              <a:solidFill>
                <a:srgbClr val="000000"/>
              </a:solidFill>
            </a:endParaRPr>
          </a:p>
        </p:txBody>
      </p:sp>
      <p:sp>
        <p:nvSpPr>
          <p:cNvPr id="14" name="Rounded Rectangle 13"/>
          <p:cNvSpPr/>
          <p:nvPr/>
        </p:nvSpPr>
        <p:spPr bwMode="auto">
          <a:xfrm>
            <a:off x="6248400" y="2282044"/>
            <a:ext cx="1092200" cy="1197756"/>
          </a:xfrm>
          <a:prstGeom prst="roundRect">
            <a:avLst/>
          </a:prstGeom>
          <a:noFill/>
          <a:ln w="28575" cap="flat" cmpd="sng" algn="ctr">
            <a:solidFill>
              <a:srgbClr val="FF000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3300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endParaRPr lang="en-US" smtClean="0">
              <a:solidFill>
                <a:srgbClr val="000000"/>
              </a:solidFill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1315052" y="1562100"/>
            <a:ext cx="1704313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 dirty="0" smtClean="0">
                <a:solidFill>
                  <a:srgbClr val="000000"/>
                </a:solidFill>
              </a:rPr>
              <a:t>Boxboro platform</a:t>
            </a:r>
            <a:endParaRPr lang="en-US" sz="1200" b="1" dirty="0">
              <a:solidFill>
                <a:srgbClr val="000000"/>
              </a:solidFill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6026752" y="1549400"/>
            <a:ext cx="1794081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 dirty="0" err="1" smtClean="0">
                <a:solidFill>
                  <a:srgbClr val="000000"/>
                </a:solidFill>
              </a:rPr>
              <a:t>Brickland</a:t>
            </a:r>
            <a:r>
              <a:rPr lang="en-US" sz="1200" b="1" dirty="0" smtClean="0">
                <a:solidFill>
                  <a:srgbClr val="000000"/>
                </a:solidFill>
              </a:rPr>
              <a:t> platform</a:t>
            </a:r>
            <a:endParaRPr lang="en-US" sz="1200" b="1" dirty="0">
              <a:solidFill>
                <a:srgbClr val="000000"/>
              </a:solidFill>
            </a:endParaRPr>
          </a:p>
        </p:txBody>
      </p:sp>
      <p:sp>
        <p:nvSpPr>
          <p:cNvPr id="17" name="Rounded Rectangle 16"/>
          <p:cNvSpPr/>
          <p:nvPr/>
        </p:nvSpPr>
        <p:spPr bwMode="auto">
          <a:xfrm>
            <a:off x="6235700" y="4123544"/>
            <a:ext cx="1092200" cy="1197756"/>
          </a:xfrm>
          <a:prstGeom prst="roundRect">
            <a:avLst/>
          </a:prstGeom>
          <a:noFill/>
          <a:ln w="28575" cap="flat" cmpd="sng" algn="ctr">
            <a:solidFill>
              <a:srgbClr val="FF000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3300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endParaRPr lang="en-US" smtClean="0">
              <a:solidFill>
                <a:srgbClr val="000000"/>
              </a:solidFill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792763" y="6515100"/>
            <a:ext cx="727154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rgbClr val="000000"/>
                </a:solidFill>
              </a:rPr>
              <a:t>Figure: Connecting </a:t>
            </a:r>
            <a:r>
              <a:rPr lang="en-US" dirty="0" err="1">
                <a:solidFill>
                  <a:srgbClr val="000000"/>
                </a:solidFill>
              </a:rPr>
              <a:t>PCIe</a:t>
            </a:r>
            <a:r>
              <a:rPr lang="en-US" dirty="0">
                <a:solidFill>
                  <a:srgbClr val="000000"/>
                </a:solidFill>
              </a:rPr>
              <a:t> links </a:t>
            </a:r>
            <a:r>
              <a:rPr lang="en-US" dirty="0" smtClean="0">
                <a:solidFill>
                  <a:srgbClr val="000000"/>
                </a:solidFill>
              </a:rPr>
              <a:t>direct </a:t>
            </a:r>
            <a:r>
              <a:rPr lang="en-US" dirty="0">
                <a:solidFill>
                  <a:srgbClr val="000000"/>
                </a:solidFill>
              </a:rPr>
              <a:t>to the </a:t>
            </a:r>
            <a:r>
              <a:rPr lang="en-US" dirty="0" smtClean="0">
                <a:solidFill>
                  <a:srgbClr val="000000"/>
                </a:solidFill>
              </a:rPr>
              <a:t>processors rather than to the MCH</a:t>
            </a: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9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pPr eaLnBrk="1" hangingPunct="1"/>
            <a:r>
              <a:rPr lang="en-US" altLang="en-US" sz="1600" dirty="0"/>
              <a:t>3.2.1 Connecting </a:t>
            </a:r>
            <a:r>
              <a:rPr lang="en-US" altLang="en-US" sz="1600" dirty="0" err="1"/>
              <a:t>PCIe</a:t>
            </a:r>
            <a:r>
              <a:rPr lang="en-US" altLang="en-US" sz="1600" dirty="0"/>
              <a:t> links direct to the processors rather than to the </a:t>
            </a:r>
            <a:r>
              <a:rPr lang="en-US" altLang="en-US" sz="1600" dirty="0" err="1"/>
              <a:t>MCH</a:t>
            </a:r>
            <a:r>
              <a:rPr lang="en-US" altLang="en-US" sz="1600" dirty="0"/>
              <a:t> </a:t>
            </a:r>
            <a:r>
              <a:rPr lang="en-US" altLang="en-US" sz="1600" dirty="0" smtClean="0"/>
              <a:t>(3)</a:t>
            </a:r>
          </a:p>
        </p:txBody>
      </p:sp>
    </p:spTree>
    <p:extLst>
      <p:ext uri="{BB962C8B-B14F-4D97-AF65-F5344CB8AC3E}">
        <p14:creationId xmlns:p14="http://schemas.microsoft.com/office/powerpoint/2010/main" val="186374145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Box 4"/>
          <p:cNvSpPr txBox="1"/>
          <p:nvPr/>
        </p:nvSpPr>
        <p:spPr>
          <a:xfrm>
            <a:off x="88900" y="505348"/>
            <a:ext cx="781656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rgbClr val="2D2D8A"/>
                </a:solidFill>
              </a:rPr>
              <a:t>3.2.1.2 Raising the </a:t>
            </a:r>
            <a:r>
              <a:rPr lang="en-US" b="1" dirty="0" err="1" smtClean="0">
                <a:solidFill>
                  <a:srgbClr val="2D2D8A"/>
                </a:solidFill>
              </a:rPr>
              <a:t>PCIe</a:t>
            </a:r>
            <a:r>
              <a:rPr lang="en-US" b="1" dirty="0" smtClean="0">
                <a:solidFill>
                  <a:srgbClr val="2D2D8A"/>
                </a:solidFill>
              </a:rPr>
              <a:t> lane count provided by the </a:t>
            </a:r>
            <a:r>
              <a:rPr lang="en-US" b="1" dirty="0" err="1" smtClean="0">
                <a:solidFill>
                  <a:srgbClr val="2D2D8A"/>
                </a:solidFill>
              </a:rPr>
              <a:t>Brickland</a:t>
            </a:r>
            <a:r>
              <a:rPr lang="en-US" b="1" dirty="0" smtClean="0">
                <a:solidFill>
                  <a:srgbClr val="2D2D8A"/>
                </a:solidFill>
              </a:rPr>
              <a:t> platform -2  </a:t>
            </a:r>
            <a:endParaRPr lang="en-US" b="1" dirty="0">
              <a:solidFill>
                <a:srgbClr val="2D2D8A"/>
              </a:solidFill>
            </a:endParaRPr>
          </a:p>
        </p:txBody>
      </p:sp>
      <p:sp>
        <p:nvSpPr>
          <p:cNvPr id="6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pPr eaLnBrk="1" hangingPunct="1"/>
            <a:r>
              <a:rPr lang="en-US" altLang="en-US" sz="1600" dirty="0"/>
              <a:t>3.2.1 Connecting </a:t>
            </a:r>
            <a:r>
              <a:rPr lang="en-US" altLang="en-US" sz="1600" dirty="0" err="1"/>
              <a:t>PCIe</a:t>
            </a:r>
            <a:r>
              <a:rPr lang="en-US" altLang="en-US" sz="1600" dirty="0"/>
              <a:t> links direct to the processors rather than to the </a:t>
            </a:r>
            <a:r>
              <a:rPr lang="en-US" altLang="en-US" sz="1600" dirty="0" err="1"/>
              <a:t>MCH</a:t>
            </a:r>
            <a:r>
              <a:rPr lang="en-US" altLang="en-US" sz="1600" dirty="0"/>
              <a:t> </a:t>
            </a:r>
            <a:r>
              <a:rPr lang="en-US" altLang="en-US" sz="1600" dirty="0" smtClean="0"/>
              <a:t>(4)</a:t>
            </a:r>
          </a:p>
        </p:txBody>
      </p:sp>
      <p:sp>
        <p:nvSpPr>
          <p:cNvPr id="7" name="Rectangle 6"/>
          <p:cNvSpPr/>
          <p:nvPr/>
        </p:nvSpPr>
        <p:spPr>
          <a:xfrm>
            <a:off x="309563" y="819098"/>
            <a:ext cx="8820150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285750" indent="-285750">
              <a:spcAft>
                <a:spcPts val="400"/>
              </a:spcAft>
              <a:buFont typeface="Arial" panose="020B0604020202020204" pitchFamily="34" charset="0"/>
              <a:buChar char="•"/>
            </a:pPr>
            <a:r>
              <a:rPr lang="en-US" dirty="0" smtClean="0">
                <a:solidFill>
                  <a:srgbClr val="000000"/>
                </a:solidFill>
              </a:rPr>
              <a:t>If the PCI lanes are connected directly to the processors rather than to the MCH, </a:t>
            </a:r>
            <a:r>
              <a:rPr lang="en-US" dirty="0" smtClean="0">
                <a:solidFill>
                  <a:srgbClr val="0070C0"/>
                </a:solidFill>
              </a:rPr>
              <a:t>the number of </a:t>
            </a:r>
            <a:r>
              <a:rPr lang="en-US" dirty="0" err="1" smtClean="0">
                <a:solidFill>
                  <a:srgbClr val="0070C0"/>
                </a:solidFill>
              </a:rPr>
              <a:t>PCIe</a:t>
            </a:r>
            <a:r>
              <a:rPr lang="en-US" dirty="0" smtClean="0">
                <a:solidFill>
                  <a:srgbClr val="0070C0"/>
                </a:solidFill>
              </a:rPr>
              <a:t> lanes supported by the platform will scale linearly with the number of processors. </a:t>
            </a: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2" name="TextBox 1"/>
          <p:cNvSpPr txBox="1"/>
          <p:nvPr/>
        </p:nvSpPr>
        <p:spPr>
          <a:xfrm>
            <a:off x="581228" y="1772885"/>
            <a:ext cx="253992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/>
              <a:t>Per lane </a:t>
            </a:r>
            <a:r>
              <a:rPr lang="en-US" dirty="0" err="1" smtClean="0"/>
              <a:t>PCIe</a:t>
            </a:r>
            <a:r>
              <a:rPr lang="en-US" dirty="0" smtClean="0"/>
              <a:t> bandwidth: </a:t>
            </a:r>
            <a:endParaRPr lang="en-US" dirty="0"/>
          </a:p>
        </p:txBody>
      </p:sp>
      <p:sp>
        <p:nvSpPr>
          <p:cNvPr id="8" name="TextBox 7"/>
          <p:cNvSpPr txBox="1"/>
          <p:nvPr/>
        </p:nvSpPr>
        <p:spPr>
          <a:xfrm>
            <a:off x="708336" y="2081981"/>
            <a:ext cx="2315057" cy="54886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spcAft>
                <a:spcPts val="200"/>
              </a:spcAft>
              <a:buFont typeface="Arial" panose="020B0604020202020204" pitchFamily="34" charset="0"/>
              <a:buChar char="•"/>
            </a:pPr>
            <a:r>
              <a:rPr lang="en-US" dirty="0" smtClean="0"/>
              <a:t>PCI 2.0: </a:t>
            </a:r>
            <a:r>
              <a:rPr lang="en-US" dirty="0"/>
              <a:t>500 MB/s </a:t>
            </a:r>
            <a:endParaRPr lang="en-US" dirty="0" smtClean="0"/>
          </a:p>
          <a:p>
            <a:pPr marL="285750" indent="-285750">
              <a:spcAft>
                <a:spcPts val="200"/>
              </a:spcAft>
              <a:buFont typeface="Arial" panose="020B0604020202020204" pitchFamily="34" charset="0"/>
              <a:buChar char="•"/>
            </a:pPr>
            <a:r>
              <a:rPr lang="en-US" dirty="0" smtClean="0"/>
              <a:t>PCI 3.0: 984.6 MB/s</a:t>
            </a:r>
            <a:endParaRPr lang="en-US" dirty="0"/>
          </a:p>
        </p:txBody>
      </p:sp>
      <p:sp>
        <p:nvSpPr>
          <p:cNvPr id="9" name="TextBox 8"/>
          <p:cNvSpPr txBox="1"/>
          <p:nvPr/>
        </p:nvSpPr>
        <p:spPr>
          <a:xfrm>
            <a:off x="297890" y="1296369"/>
            <a:ext cx="8578246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>
                <a:solidFill>
                  <a:srgbClr val="000000"/>
                </a:solidFill>
              </a:rPr>
              <a:t>In addition, the </a:t>
            </a:r>
            <a:r>
              <a:rPr lang="en-US" dirty="0" err="1">
                <a:solidFill>
                  <a:srgbClr val="0070C0"/>
                </a:solidFill>
              </a:rPr>
              <a:t>Brickland</a:t>
            </a:r>
            <a:r>
              <a:rPr lang="en-US" dirty="0">
                <a:solidFill>
                  <a:srgbClr val="0070C0"/>
                </a:solidFill>
              </a:rPr>
              <a:t> platform </a:t>
            </a:r>
            <a:r>
              <a:rPr lang="en-US" dirty="0">
                <a:solidFill>
                  <a:srgbClr val="000000"/>
                </a:solidFill>
              </a:rPr>
              <a:t>provides </a:t>
            </a:r>
            <a:r>
              <a:rPr lang="en-US" dirty="0">
                <a:solidFill>
                  <a:srgbClr val="FF0000"/>
                </a:solidFill>
              </a:rPr>
              <a:t>faster </a:t>
            </a:r>
            <a:r>
              <a:rPr lang="en-US" dirty="0" err="1">
                <a:solidFill>
                  <a:srgbClr val="FF0000"/>
                </a:solidFill>
              </a:rPr>
              <a:t>PCIe</a:t>
            </a:r>
            <a:r>
              <a:rPr lang="en-US" dirty="0">
                <a:solidFill>
                  <a:srgbClr val="FF0000"/>
                </a:solidFill>
              </a:rPr>
              <a:t> 3.0 lanes </a:t>
            </a:r>
            <a:r>
              <a:rPr lang="en-US" dirty="0"/>
              <a:t>instead of </a:t>
            </a:r>
            <a:r>
              <a:rPr lang="en-US" dirty="0">
                <a:solidFill>
                  <a:srgbClr val="000000"/>
                </a:solidFill>
              </a:rPr>
              <a:t>PCI 2.0 lanes</a:t>
            </a:r>
          </a:p>
          <a:p>
            <a:r>
              <a:rPr lang="en-US" dirty="0">
                <a:solidFill>
                  <a:srgbClr val="000000"/>
                </a:solidFill>
              </a:rPr>
              <a:t>      of the previous Boxboro platform. 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49353587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2" grpId="0"/>
      <p:bldP spid="8" grpId="0"/>
      <p:bldP spid="9" grpId="0"/>
    </p:bldLst>
  </p:timing>
</p:sld>
</file>

<file path=ppt/slides/slide1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90488" y="504088"/>
            <a:ext cx="8491537" cy="3077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b="1" dirty="0" smtClean="0">
                <a:solidFill>
                  <a:srgbClr val="2D2D8A"/>
                </a:solidFill>
              </a:rPr>
              <a:t>3.2.1.3 Reducing </a:t>
            </a:r>
            <a:r>
              <a:rPr lang="en-US" b="1" dirty="0">
                <a:solidFill>
                  <a:srgbClr val="2D2D8A"/>
                </a:solidFill>
              </a:rPr>
              <a:t>the bandwidth </a:t>
            </a:r>
            <a:r>
              <a:rPr lang="en-US" b="1" dirty="0" smtClean="0">
                <a:solidFill>
                  <a:srgbClr val="2D2D8A"/>
                </a:solidFill>
              </a:rPr>
              <a:t>demand </a:t>
            </a:r>
            <a:r>
              <a:rPr lang="en-US" b="1" dirty="0">
                <a:solidFill>
                  <a:srgbClr val="2D2D8A"/>
                </a:solidFill>
              </a:rPr>
              <a:t>between the processors and the chipset  </a:t>
            </a:r>
          </a:p>
        </p:txBody>
      </p:sp>
      <p:sp>
        <p:nvSpPr>
          <p:cNvPr id="5" name="Rectangle 4"/>
          <p:cNvSpPr/>
          <p:nvPr/>
        </p:nvSpPr>
        <p:spPr>
          <a:xfrm>
            <a:off x="411163" y="820923"/>
            <a:ext cx="8820150" cy="224933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>
                <a:solidFill>
                  <a:srgbClr val="000000"/>
                </a:solidFill>
              </a:rPr>
              <a:t>By </a:t>
            </a:r>
            <a:r>
              <a:rPr lang="en-US" dirty="0" smtClean="0">
                <a:solidFill>
                  <a:srgbClr val="000000"/>
                </a:solidFill>
              </a:rPr>
              <a:t>relocating </a:t>
            </a:r>
            <a:r>
              <a:rPr lang="en-US" dirty="0">
                <a:solidFill>
                  <a:srgbClr val="000000"/>
                </a:solidFill>
              </a:rPr>
              <a:t>the </a:t>
            </a:r>
            <a:r>
              <a:rPr lang="en-US" dirty="0" err="1">
                <a:solidFill>
                  <a:srgbClr val="000000"/>
                </a:solidFill>
              </a:rPr>
              <a:t>PCIe</a:t>
            </a:r>
            <a:r>
              <a:rPr lang="en-US" dirty="0">
                <a:solidFill>
                  <a:srgbClr val="000000"/>
                </a:solidFill>
              </a:rPr>
              <a:t> links from the </a:t>
            </a:r>
            <a:r>
              <a:rPr lang="en-US" dirty="0" smtClean="0">
                <a:solidFill>
                  <a:srgbClr val="000000"/>
                </a:solidFill>
              </a:rPr>
              <a:t>MCH </a:t>
            </a:r>
            <a:r>
              <a:rPr lang="en-US" dirty="0">
                <a:solidFill>
                  <a:srgbClr val="000000"/>
                </a:solidFill>
              </a:rPr>
              <a:t>to the processors, </a:t>
            </a:r>
            <a:r>
              <a:rPr lang="en-US" dirty="0">
                <a:solidFill>
                  <a:srgbClr val="0070C0"/>
                </a:solidFill>
              </a:rPr>
              <a:t>the bandwidth needed </a:t>
            </a:r>
            <a:endParaRPr lang="en-US" dirty="0" smtClean="0">
              <a:solidFill>
                <a:srgbClr val="0070C0"/>
              </a:solidFill>
            </a:endParaRPr>
          </a:p>
          <a:p>
            <a:pPr>
              <a:spcAft>
                <a:spcPts val="300"/>
              </a:spcAft>
            </a:pPr>
            <a:r>
              <a:rPr lang="en-US" dirty="0">
                <a:solidFill>
                  <a:srgbClr val="0070C0"/>
                </a:solidFill>
              </a:rPr>
              <a:t> </a:t>
            </a:r>
            <a:r>
              <a:rPr lang="en-US" dirty="0" smtClean="0">
                <a:solidFill>
                  <a:srgbClr val="0070C0"/>
                </a:solidFill>
              </a:rPr>
              <a:t>       between the chipset </a:t>
            </a:r>
            <a:r>
              <a:rPr lang="en-US" dirty="0">
                <a:solidFill>
                  <a:srgbClr val="0070C0"/>
                </a:solidFill>
              </a:rPr>
              <a:t>and the </a:t>
            </a:r>
            <a:r>
              <a:rPr lang="en-US" dirty="0" smtClean="0">
                <a:solidFill>
                  <a:srgbClr val="0070C0"/>
                </a:solidFill>
              </a:rPr>
              <a:t>processors becomes </a:t>
            </a:r>
            <a:r>
              <a:rPr lang="en-US" dirty="0">
                <a:solidFill>
                  <a:srgbClr val="0070C0"/>
                </a:solidFill>
              </a:rPr>
              <a:t>significantly </a:t>
            </a:r>
            <a:r>
              <a:rPr lang="en-US" dirty="0" smtClean="0">
                <a:solidFill>
                  <a:srgbClr val="0070C0"/>
                </a:solidFill>
              </a:rPr>
              <a:t>reduced,</a:t>
            </a:r>
            <a:r>
              <a:rPr lang="en-US" dirty="0" smtClean="0">
                <a:solidFill>
                  <a:srgbClr val="000000"/>
                </a:solidFill>
              </a:rPr>
              <a:t> as follows;</a:t>
            </a:r>
            <a:endParaRPr lang="en-US" dirty="0">
              <a:solidFill>
                <a:srgbClr val="000000"/>
              </a:solidFill>
            </a:endParaRPr>
          </a:p>
          <a:p>
            <a:r>
              <a:rPr lang="en-US" dirty="0" smtClean="0">
                <a:solidFill>
                  <a:srgbClr val="000000"/>
                </a:solidFill>
              </a:rPr>
              <a:t>     In the preceding Boxboro </a:t>
            </a:r>
            <a:r>
              <a:rPr lang="en-US" dirty="0">
                <a:solidFill>
                  <a:srgbClr val="000000"/>
                </a:solidFill>
              </a:rPr>
              <a:t>platform </a:t>
            </a:r>
            <a:r>
              <a:rPr lang="en-US" dirty="0" smtClean="0">
                <a:solidFill>
                  <a:srgbClr val="000000"/>
                </a:solidFill>
              </a:rPr>
              <a:t>the MCH provides </a:t>
            </a:r>
            <a:r>
              <a:rPr lang="en-US" dirty="0">
                <a:solidFill>
                  <a:srgbClr val="000000"/>
                </a:solidFill>
              </a:rPr>
              <a:t>36 </a:t>
            </a:r>
            <a:r>
              <a:rPr lang="en-US" dirty="0" err="1">
                <a:solidFill>
                  <a:srgbClr val="000000"/>
                </a:solidFill>
              </a:rPr>
              <a:t>PCIe</a:t>
            </a:r>
            <a:r>
              <a:rPr lang="en-US" dirty="0">
                <a:solidFill>
                  <a:srgbClr val="000000"/>
                </a:solidFill>
              </a:rPr>
              <a:t> 2.0 lanes with a total </a:t>
            </a:r>
            <a:endParaRPr lang="en-US" dirty="0" smtClean="0">
              <a:solidFill>
                <a:srgbClr val="000000"/>
              </a:solidFill>
            </a:endParaRPr>
          </a:p>
          <a:p>
            <a:pPr>
              <a:spcAft>
                <a:spcPts val="400"/>
              </a:spcAft>
            </a:pPr>
            <a:r>
              <a:rPr lang="en-US" dirty="0">
                <a:solidFill>
                  <a:srgbClr val="000000"/>
                </a:solidFill>
              </a:rPr>
              <a:t> </a:t>
            </a:r>
            <a:r>
              <a:rPr lang="en-US" dirty="0" smtClean="0">
                <a:solidFill>
                  <a:srgbClr val="000000"/>
                </a:solidFill>
              </a:rPr>
              <a:t>       bandwidth of </a:t>
            </a:r>
            <a:r>
              <a:rPr lang="en-US" dirty="0">
                <a:solidFill>
                  <a:srgbClr val="000000"/>
                </a:solidFill>
              </a:rPr>
              <a:t>36x0.5 </a:t>
            </a:r>
            <a:r>
              <a:rPr lang="en-US" dirty="0" smtClean="0">
                <a:solidFill>
                  <a:srgbClr val="000000"/>
                </a:solidFill>
              </a:rPr>
              <a:t>GB/s  </a:t>
            </a:r>
            <a:r>
              <a:rPr lang="en-US" dirty="0">
                <a:solidFill>
                  <a:srgbClr val="000000"/>
                </a:solidFill>
              </a:rPr>
              <a:t>= 18 GB/s </a:t>
            </a:r>
            <a:r>
              <a:rPr lang="en-US" dirty="0" smtClean="0">
                <a:solidFill>
                  <a:srgbClr val="000000"/>
                </a:solidFill>
              </a:rPr>
              <a:t>per direction.</a:t>
            </a:r>
          </a:p>
          <a:p>
            <a:r>
              <a:rPr lang="en-US" dirty="0" smtClean="0">
                <a:solidFill>
                  <a:srgbClr val="000000"/>
                </a:solidFill>
              </a:rPr>
              <a:t>     This gives rise for using a QPI 1.1 bus width the bandwidth of 16.0 GB/s per direction</a:t>
            </a:r>
          </a:p>
          <a:p>
            <a:pPr>
              <a:spcAft>
                <a:spcPts val="400"/>
              </a:spcAft>
            </a:pPr>
            <a:r>
              <a:rPr lang="en-US" dirty="0">
                <a:solidFill>
                  <a:srgbClr val="000000"/>
                </a:solidFill>
              </a:rPr>
              <a:t> </a:t>
            </a:r>
            <a:r>
              <a:rPr lang="en-US" dirty="0" smtClean="0">
                <a:solidFill>
                  <a:srgbClr val="000000"/>
                </a:solidFill>
              </a:rPr>
              <a:t>       between </a:t>
            </a:r>
            <a:r>
              <a:rPr lang="en-US" dirty="0">
                <a:solidFill>
                  <a:srgbClr val="000000"/>
                </a:solidFill>
              </a:rPr>
              <a:t>the </a:t>
            </a:r>
            <a:r>
              <a:rPr lang="en-US" dirty="0" smtClean="0">
                <a:solidFill>
                  <a:srgbClr val="000000"/>
                </a:solidFill>
              </a:rPr>
              <a:t>MCH </a:t>
            </a:r>
            <a:r>
              <a:rPr lang="en-US" dirty="0">
                <a:solidFill>
                  <a:srgbClr val="000000"/>
                </a:solidFill>
              </a:rPr>
              <a:t>and the </a:t>
            </a:r>
            <a:r>
              <a:rPr lang="en-US" dirty="0" smtClean="0">
                <a:solidFill>
                  <a:srgbClr val="000000"/>
                </a:solidFill>
              </a:rPr>
              <a:t>processors. 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 smtClean="0">
                <a:solidFill>
                  <a:srgbClr val="000000"/>
                </a:solidFill>
              </a:rPr>
              <a:t>By contrast, </a:t>
            </a:r>
            <a:r>
              <a:rPr lang="en-US" dirty="0" smtClean="0">
                <a:solidFill>
                  <a:srgbClr val="0070C0"/>
                </a:solidFill>
              </a:rPr>
              <a:t>in the </a:t>
            </a:r>
            <a:r>
              <a:rPr lang="en-US" dirty="0" err="1" smtClean="0">
                <a:solidFill>
                  <a:srgbClr val="0070C0"/>
                </a:solidFill>
              </a:rPr>
              <a:t>Brickland</a:t>
            </a:r>
            <a:r>
              <a:rPr lang="en-US" dirty="0" smtClean="0">
                <a:solidFill>
                  <a:srgbClr val="0070C0"/>
                </a:solidFill>
              </a:rPr>
              <a:t> platform </a:t>
            </a:r>
            <a:r>
              <a:rPr lang="en-US" dirty="0" smtClean="0">
                <a:solidFill>
                  <a:srgbClr val="000000"/>
                </a:solidFill>
              </a:rPr>
              <a:t>the </a:t>
            </a:r>
            <a:r>
              <a:rPr lang="en-US" dirty="0" err="1" smtClean="0">
                <a:solidFill>
                  <a:srgbClr val="000000"/>
                </a:solidFill>
              </a:rPr>
              <a:t>PCIe</a:t>
            </a:r>
            <a:r>
              <a:rPr lang="en-US" dirty="0" smtClean="0">
                <a:solidFill>
                  <a:srgbClr val="000000"/>
                </a:solidFill>
              </a:rPr>
              <a:t> lanes are connected immediately to the</a:t>
            </a:r>
          </a:p>
          <a:p>
            <a:pPr>
              <a:spcAft>
                <a:spcPts val="400"/>
              </a:spcAft>
            </a:pPr>
            <a:r>
              <a:rPr lang="en-US" dirty="0">
                <a:solidFill>
                  <a:srgbClr val="000000"/>
                </a:solidFill>
              </a:rPr>
              <a:t> </a:t>
            </a:r>
            <a:r>
              <a:rPr lang="en-US" dirty="0" smtClean="0">
                <a:solidFill>
                  <a:srgbClr val="000000"/>
                </a:solidFill>
              </a:rPr>
              <a:t>       processors  and  </a:t>
            </a:r>
            <a:r>
              <a:rPr lang="en-US" dirty="0" smtClean="0">
                <a:solidFill>
                  <a:srgbClr val="0070C0"/>
                </a:solidFill>
              </a:rPr>
              <a:t>there </a:t>
            </a:r>
            <a:r>
              <a:rPr lang="en-US" dirty="0">
                <a:solidFill>
                  <a:srgbClr val="0070C0"/>
                </a:solidFill>
              </a:rPr>
              <a:t>is </a:t>
            </a:r>
            <a:r>
              <a:rPr lang="en-US" dirty="0" smtClean="0">
                <a:solidFill>
                  <a:srgbClr val="0070C0"/>
                </a:solidFill>
              </a:rPr>
              <a:t>no need for providing the associated bandwidth</a:t>
            </a:r>
            <a:r>
              <a:rPr lang="en-US" dirty="0" smtClean="0">
                <a:solidFill>
                  <a:srgbClr val="000000"/>
                </a:solidFill>
              </a:rPr>
              <a:t>. </a:t>
            </a:r>
            <a:endParaRPr lang="en-US" dirty="0">
              <a:solidFill>
                <a:srgbClr val="000000"/>
              </a:solidFill>
            </a:endParaRP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>
                <a:solidFill>
                  <a:srgbClr val="000000"/>
                </a:solidFill>
              </a:rPr>
              <a:t>This has </a:t>
            </a:r>
            <a:r>
              <a:rPr lang="en-US" dirty="0">
                <a:solidFill>
                  <a:srgbClr val="0070C0"/>
                </a:solidFill>
              </a:rPr>
              <a:t>three consequences</a:t>
            </a:r>
            <a:r>
              <a:rPr lang="en-US" dirty="0">
                <a:solidFill>
                  <a:srgbClr val="000000"/>
                </a:solidFill>
              </a:rPr>
              <a:t>;</a:t>
            </a:r>
          </a:p>
        </p:txBody>
      </p:sp>
      <p:sp>
        <p:nvSpPr>
          <p:cNvPr id="6" name="TextBox 5"/>
          <p:cNvSpPr txBox="1"/>
          <p:nvPr/>
        </p:nvSpPr>
        <p:spPr>
          <a:xfrm>
            <a:off x="889000" y="2991373"/>
            <a:ext cx="7165295" cy="81560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342900" indent="-342900">
              <a:spcAft>
                <a:spcPts val="300"/>
              </a:spcAft>
              <a:buAutoNum type="alphaLcParenR"/>
            </a:pPr>
            <a:r>
              <a:rPr lang="en-US" dirty="0" smtClean="0">
                <a:solidFill>
                  <a:srgbClr val="000000"/>
                </a:solidFill>
              </a:rPr>
              <a:t>Interconnecting </a:t>
            </a:r>
            <a:r>
              <a:rPr lang="en-US" dirty="0">
                <a:solidFill>
                  <a:srgbClr val="000000"/>
                </a:solidFill>
              </a:rPr>
              <a:t>the processors and the PCH by a DMI2 (4x </a:t>
            </a:r>
            <a:r>
              <a:rPr lang="en-US" dirty="0" err="1">
                <a:solidFill>
                  <a:srgbClr val="000000"/>
                </a:solidFill>
              </a:rPr>
              <a:t>PCIe</a:t>
            </a:r>
            <a:r>
              <a:rPr lang="en-US" dirty="0">
                <a:solidFill>
                  <a:srgbClr val="000000"/>
                </a:solidFill>
              </a:rPr>
              <a:t> 2.0) </a:t>
            </a:r>
            <a:r>
              <a:rPr lang="en-US" dirty="0" smtClean="0">
                <a:solidFill>
                  <a:srgbClr val="000000"/>
                </a:solidFill>
              </a:rPr>
              <a:t>link</a:t>
            </a:r>
          </a:p>
          <a:p>
            <a:pPr marL="342900" indent="-342900">
              <a:spcAft>
                <a:spcPts val="300"/>
              </a:spcAft>
              <a:buAutoNum type="alphaLcParenR"/>
            </a:pPr>
            <a:r>
              <a:rPr lang="en-US" dirty="0" smtClean="0">
                <a:solidFill>
                  <a:srgbClr val="000000"/>
                </a:solidFill>
              </a:rPr>
              <a:t>Providing </a:t>
            </a:r>
            <a:r>
              <a:rPr lang="en-US" dirty="0">
                <a:solidFill>
                  <a:srgbClr val="000000"/>
                </a:solidFill>
              </a:rPr>
              <a:t>only three QPI links per processor</a:t>
            </a:r>
          </a:p>
          <a:p>
            <a:pPr marL="342900" indent="-342900">
              <a:spcAft>
                <a:spcPts val="300"/>
              </a:spcAft>
              <a:buAutoNum type="alphaLcParenR" startAt="3"/>
            </a:pPr>
            <a:r>
              <a:rPr lang="en-US" dirty="0" smtClean="0">
                <a:solidFill>
                  <a:srgbClr val="000000"/>
                </a:solidFill>
              </a:rPr>
              <a:t>Implementing a single chip “chipset”,</a:t>
            </a:r>
          </a:p>
        </p:txBody>
      </p:sp>
      <p:sp>
        <p:nvSpPr>
          <p:cNvPr id="7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pPr eaLnBrk="1" hangingPunct="1"/>
            <a:r>
              <a:rPr lang="en-US" altLang="en-US" sz="1600" dirty="0"/>
              <a:t>3.2.1 Connecting </a:t>
            </a:r>
            <a:r>
              <a:rPr lang="en-US" altLang="en-US" sz="1600" dirty="0" err="1"/>
              <a:t>PCIe</a:t>
            </a:r>
            <a:r>
              <a:rPr lang="en-US" altLang="en-US" sz="1600" dirty="0"/>
              <a:t> links direct to the processors rather than to the </a:t>
            </a:r>
            <a:r>
              <a:rPr lang="en-US" altLang="en-US" sz="1600" dirty="0" err="1"/>
              <a:t>MCH</a:t>
            </a:r>
            <a:r>
              <a:rPr lang="en-US" altLang="en-US" sz="1600" dirty="0"/>
              <a:t> </a:t>
            </a:r>
            <a:r>
              <a:rPr lang="en-US" altLang="en-US" sz="1600" dirty="0" smtClean="0"/>
              <a:t>(5)</a:t>
            </a:r>
          </a:p>
        </p:txBody>
      </p:sp>
      <p:sp>
        <p:nvSpPr>
          <p:cNvPr id="3" name="TextBox 2"/>
          <p:cNvSpPr txBox="1"/>
          <p:nvPr/>
        </p:nvSpPr>
        <p:spPr>
          <a:xfrm>
            <a:off x="736600" y="3778773"/>
            <a:ext cx="184056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/>
              <a:t>as discussed next.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99201965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5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5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5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5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5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5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Box 4"/>
          <p:cNvSpPr txBox="1"/>
          <p:nvPr/>
        </p:nvSpPr>
        <p:spPr>
          <a:xfrm>
            <a:off x="195263" y="822325"/>
            <a:ext cx="8820150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>
                <a:solidFill>
                  <a:srgbClr val="0070C0"/>
                </a:solidFill>
              </a:rPr>
              <a:t>Due to the reduced bandwidth demand of the </a:t>
            </a:r>
            <a:r>
              <a:rPr lang="en-US" dirty="0" smtClean="0">
                <a:solidFill>
                  <a:srgbClr val="0070C0"/>
                </a:solidFill>
              </a:rPr>
              <a:t>chipset-processor interface, </a:t>
            </a:r>
            <a:r>
              <a:rPr lang="en-US" dirty="0">
                <a:solidFill>
                  <a:srgbClr val="0070C0"/>
                </a:solidFill>
              </a:rPr>
              <a:t>it suffices </a:t>
            </a:r>
            <a:r>
              <a:rPr lang="en-US" dirty="0" smtClean="0">
                <a:solidFill>
                  <a:srgbClr val="0070C0"/>
                </a:solidFill>
              </a:rPr>
              <a:t>now</a:t>
            </a:r>
          </a:p>
          <a:p>
            <a:r>
              <a:rPr lang="en-US" dirty="0">
                <a:solidFill>
                  <a:srgbClr val="000000"/>
                </a:solidFill>
              </a:rPr>
              <a:t> </a:t>
            </a:r>
            <a:r>
              <a:rPr lang="en-US" dirty="0" smtClean="0">
                <a:solidFill>
                  <a:srgbClr val="000000"/>
                </a:solidFill>
              </a:rPr>
              <a:t>  </a:t>
            </a:r>
            <a:r>
              <a:rPr lang="en-US" dirty="0">
                <a:solidFill>
                  <a:srgbClr val="000000"/>
                </a:solidFill>
              </a:rPr>
              <a:t>to interconnect the PCH with a single processor via a </a:t>
            </a:r>
            <a:r>
              <a:rPr lang="en-US" dirty="0">
                <a:solidFill>
                  <a:srgbClr val="0070C0"/>
                </a:solidFill>
              </a:rPr>
              <a:t>DMI2 interface </a:t>
            </a:r>
            <a:r>
              <a:rPr lang="en-US" dirty="0" smtClean="0">
                <a:solidFill>
                  <a:srgbClr val="000000"/>
                </a:solidFill>
              </a:rPr>
              <a:t>consisting </a:t>
            </a:r>
            <a:r>
              <a:rPr lang="en-US" dirty="0" smtClean="0">
                <a:solidFill>
                  <a:srgbClr val="0070C0"/>
                </a:solidFill>
              </a:rPr>
              <a:t>of 4 </a:t>
            </a:r>
            <a:r>
              <a:rPr lang="en-US" dirty="0" err="1">
                <a:solidFill>
                  <a:srgbClr val="0070C0"/>
                </a:solidFill>
              </a:rPr>
              <a:t>PCIe</a:t>
            </a:r>
            <a:r>
              <a:rPr lang="en-US" dirty="0">
                <a:solidFill>
                  <a:srgbClr val="0070C0"/>
                </a:solidFill>
              </a:rPr>
              <a:t> 2.0 </a:t>
            </a:r>
            <a:endParaRPr lang="en-US" dirty="0" smtClean="0">
              <a:solidFill>
                <a:srgbClr val="0070C0"/>
              </a:solidFill>
            </a:endParaRPr>
          </a:p>
          <a:p>
            <a:r>
              <a:rPr lang="en-US" dirty="0">
                <a:solidFill>
                  <a:srgbClr val="000000"/>
                </a:solidFill>
              </a:rPr>
              <a:t> </a:t>
            </a:r>
            <a:r>
              <a:rPr lang="en-US" dirty="0" smtClean="0">
                <a:solidFill>
                  <a:srgbClr val="000000"/>
                </a:solidFill>
              </a:rPr>
              <a:t>  lanes that provide a bandwidth of up to </a:t>
            </a:r>
            <a:r>
              <a:rPr lang="en-US" dirty="0" smtClean="0">
                <a:solidFill>
                  <a:srgbClr val="0070C0"/>
                </a:solidFill>
              </a:rPr>
              <a:t>4x0.5=2 GB/s</a:t>
            </a:r>
            <a:r>
              <a:rPr lang="en-US" dirty="0" smtClean="0">
                <a:solidFill>
                  <a:srgbClr val="000000"/>
                </a:solidFill>
              </a:rPr>
              <a:t>, rather than using a QPI bus with</a:t>
            </a:r>
          </a:p>
          <a:p>
            <a:r>
              <a:rPr lang="en-US" dirty="0">
                <a:solidFill>
                  <a:srgbClr val="000000"/>
                </a:solidFill>
              </a:rPr>
              <a:t> </a:t>
            </a:r>
            <a:r>
              <a:rPr lang="en-US" dirty="0" smtClean="0">
                <a:solidFill>
                  <a:srgbClr val="000000"/>
                </a:solidFill>
              </a:rPr>
              <a:t>  a bandwidth of 16.0 GB/s.</a:t>
            </a: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90488" y="504825"/>
            <a:ext cx="8730275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rgbClr val="2D2D8A"/>
                </a:solidFill>
              </a:rPr>
              <a:t>a</a:t>
            </a:r>
            <a:r>
              <a:rPr lang="en-US" b="1" dirty="0" smtClean="0">
                <a:solidFill>
                  <a:srgbClr val="2D2D8A"/>
                </a:solidFill>
              </a:rPr>
              <a:t>) Interconnecting the processors and the PCH by a DMI2 (4x </a:t>
            </a:r>
            <a:r>
              <a:rPr lang="en-US" b="1" dirty="0" err="1" smtClean="0">
                <a:solidFill>
                  <a:srgbClr val="2D2D8A"/>
                </a:solidFill>
              </a:rPr>
              <a:t>PCIe</a:t>
            </a:r>
            <a:r>
              <a:rPr lang="en-US" b="1" dirty="0" smtClean="0">
                <a:solidFill>
                  <a:srgbClr val="2D2D8A"/>
                </a:solidFill>
              </a:rPr>
              <a:t> 2.0) interface</a:t>
            </a:r>
            <a:endParaRPr lang="en-US" b="1" dirty="0">
              <a:solidFill>
                <a:srgbClr val="2D2D8A"/>
              </a:solidFill>
            </a:endParaRPr>
          </a:p>
        </p:txBody>
      </p:sp>
      <p:pic>
        <p:nvPicPr>
          <p:cNvPr id="7" name="Picture 34" descr="Intel® Xeon® processor E7-8800/4800 v3 product family overview">
            <a:hlinkClick r:id="rId2"/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03260" y="2057400"/>
            <a:ext cx="4183469" cy="426576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9" name="Rounded Rectangle 8"/>
          <p:cNvSpPr/>
          <p:nvPr/>
        </p:nvSpPr>
        <p:spPr bwMode="auto">
          <a:xfrm>
            <a:off x="4978400" y="4737100"/>
            <a:ext cx="596900" cy="247650"/>
          </a:xfrm>
          <a:prstGeom prst="roundRect">
            <a:avLst/>
          </a:prstGeom>
          <a:noFill/>
          <a:ln w="28575" cap="flat" cmpd="sng" algn="ctr">
            <a:solidFill>
              <a:srgbClr val="FF000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3300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endParaRPr lang="en-US" smtClean="0">
              <a:solidFill>
                <a:srgbClr val="000000"/>
              </a:solidFill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1612900" y="6477000"/>
            <a:ext cx="6643165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>
                <a:solidFill>
                  <a:srgbClr val="000000"/>
                </a:solidFill>
              </a:rPr>
              <a:t>Figure: The </a:t>
            </a:r>
            <a:r>
              <a:rPr lang="en-US" dirty="0" err="1" smtClean="0">
                <a:solidFill>
                  <a:srgbClr val="000000"/>
                </a:solidFill>
              </a:rPr>
              <a:t>Haswell</a:t>
            </a:r>
            <a:r>
              <a:rPr lang="en-US" dirty="0" smtClean="0">
                <a:solidFill>
                  <a:srgbClr val="000000"/>
                </a:solidFill>
              </a:rPr>
              <a:t>-EX implementation of the </a:t>
            </a:r>
            <a:r>
              <a:rPr lang="en-US" dirty="0" err="1" smtClean="0">
                <a:solidFill>
                  <a:srgbClr val="000000"/>
                </a:solidFill>
              </a:rPr>
              <a:t>Brickland</a:t>
            </a:r>
            <a:r>
              <a:rPr lang="en-US" dirty="0" smtClean="0">
                <a:solidFill>
                  <a:srgbClr val="000000"/>
                </a:solidFill>
              </a:rPr>
              <a:t> platform</a:t>
            </a:r>
            <a:r>
              <a:rPr lang="hu-HU" dirty="0" smtClean="0">
                <a:solidFill>
                  <a:srgbClr val="000000"/>
                </a:solidFill>
              </a:rPr>
              <a:t> [114]</a:t>
            </a: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1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pPr eaLnBrk="1" hangingPunct="1"/>
            <a:r>
              <a:rPr lang="en-US" altLang="en-US" sz="1600" dirty="0"/>
              <a:t>3.2.1 Connecting </a:t>
            </a:r>
            <a:r>
              <a:rPr lang="en-US" altLang="en-US" sz="1600" dirty="0" err="1"/>
              <a:t>PCIe</a:t>
            </a:r>
            <a:r>
              <a:rPr lang="en-US" altLang="en-US" sz="1600" dirty="0"/>
              <a:t> links direct to the processors rather than to the </a:t>
            </a:r>
            <a:r>
              <a:rPr lang="en-US" altLang="en-US" sz="1600" dirty="0" err="1"/>
              <a:t>MCH</a:t>
            </a:r>
            <a:r>
              <a:rPr lang="en-US" altLang="en-US" sz="1600" dirty="0"/>
              <a:t> </a:t>
            </a:r>
            <a:r>
              <a:rPr lang="en-US" altLang="en-US" sz="1600" dirty="0" smtClean="0"/>
              <a:t>(6)</a:t>
            </a:r>
          </a:p>
        </p:txBody>
      </p:sp>
    </p:spTree>
    <p:extLst>
      <p:ext uri="{BB962C8B-B14F-4D97-AF65-F5344CB8AC3E}">
        <p14:creationId xmlns:p14="http://schemas.microsoft.com/office/powerpoint/2010/main" val="74652143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/>
          <p:cNvSpPr txBox="1"/>
          <p:nvPr/>
        </p:nvSpPr>
        <p:spPr>
          <a:xfrm>
            <a:off x="77788" y="514350"/>
            <a:ext cx="521649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rgbClr val="2D2D8A"/>
                </a:solidFill>
              </a:rPr>
              <a:t>b</a:t>
            </a:r>
            <a:r>
              <a:rPr lang="en-US" b="1" dirty="0" smtClean="0">
                <a:solidFill>
                  <a:srgbClr val="2D2D8A"/>
                </a:solidFill>
              </a:rPr>
              <a:t>) Providing only three QPI links per processor -1</a:t>
            </a:r>
            <a:endParaRPr lang="en-US" b="1" dirty="0">
              <a:solidFill>
                <a:srgbClr val="2D2D8A"/>
              </a:solidFill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211138" y="838200"/>
            <a:ext cx="8554008" cy="7386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>
                <a:solidFill>
                  <a:srgbClr val="000000"/>
                </a:solidFill>
              </a:rPr>
              <a:t>As the </a:t>
            </a:r>
            <a:r>
              <a:rPr lang="en-US" dirty="0" err="1" smtClean="0">
                <a:solidFill>
                  <a:srgbClr val="000000"/>
                </a:solidFill>
              </a:rPr>
              <a:t>Brickland</a:t>
            </a:r>
            <a:r>
              <a:rPr lang="en-US" dirty="0" smtClean="0">
                <a:solidFill>
                  <a:srgbClr val="000000"/>
                </a:solidFill>
              </a:rPr>
              <a:t> platform </a:t>
            </a:r>
            <a:r>
              <a:rPr lang="en-US" dirty="0" smtClean="0">
                <a:solidFill>
                  <a:srgbClr val="0070C0"/>
                </a:solidFill>
              </a:rPr>
              <a:t>does not need an extra QPI bus to interconnect the processor with</a:t>
            </a:r>
          </a:p>
          <a:p>
            <a:r>
              <a:rPr lang="en-US" dirty="0" smtClean="0">
                <a:solidFill>
                  <a:srgbClr val="0070C0"/>
                </a:solidFill>
              </a:rPr>
              <a:t>  the PCH</a:t>
            </a:r>
            <a:r>
              <a:rPr lang="en-US" dirty="0" smtClean="0">
                <a:solidFill>
                  <a:srgbClr val="000000"/>
                </a:solidFill>
              </a:rPr>
              <a:t>, it has </a:t>
            </a:r>
            <a:r>
              <a:rPr lang="en-US" dirty="0" smtClean="0">
                <a:solidFill>
                  <a:srgbClr val="0070C0"/>
                </a:solidFill>
              </a:rPr>
              <a:t>only 3 QPI buses </a:t>
            </a:r>
            <a:r>
              <a:rPr lang="en-US" dirty="0" smtClean="0">
                <a:solidFill>
                  <a:srgbClr val="000000"/>
                </a:solidFill>
              </a:rPr>
              <a:t>per processor rather than four compared to the previous</a:t>
            </a:r>
          </a:p>
          <a:p>
            <a:r>
              <a:rPr lang="en-US" dirty="0" smtClean="0">
                <a:solidFill>
                  <a:srgbClr val="000000"/>
                </a:solidFill>
              </a:rPr>
              <a:t> (Boxboro-EX) platform, as shown in the next Figure.</a:t>
            </a:r>
            <a:endParaRPr lang="en-US" dirty="0">
              <a:solidFill>
                <a:srgbClr val="000000"/>
              </a:solidFill>
            </a:endParaRPr>
          </a:p>
        </p:txBody>
      </p:sp>
      <p:pic>
        <p:nvPicPr>
          <p:cNvPr id="6" name="Picture 34" descr="Intel® Xeon® processor E7-8800/4800 v3 product family overview">
            <a:hlinkClick r:id="rId2"/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03260" y="1928906"/>
            <a:ext cx="4183469" cy="426576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9" name="TextBox 8"/>
          <p:cNvSpPr txBox="1"/>
          <p:nvPr/>
        </p:nvSpPr>
        <p:spPr>
          <a:xfrm>
            <a:off x="1612900" y="6348506"/>
            <a:ext cx="6643165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>
                <a:solidFill>
                  <a:srgbClr val="000000"/>
                </a:solidFill>
              </a:rPr>
              <a:t>Figure: The </a:t>
            </a:r>
            <a:r>
              <a:rPr lang="en-US" dirty="0" err="1" smtClean="0">
                <a:solidFill>
                  <a:srgbClr val="000000"/>
                </a:solidFill>
              </a:rPr>
              <a:t>Haswell</a:t>
            </a:r>
            <a:r>
              <a:rPr lang="en-US" dirty="0" smtClean="0">
                <a:solidFill>
                  <a:srgbClr val="000000"/>
                </a:solidFill>
              </a:rPr>
              <a:t>-EX implementation of the </a:t>
            </a:r>
            <a:r>
              <a:rPr lang="en-US" dirty="0" err="1" smtClean="0">
                <a:solidFill>
                  <a:srgbClr val="000000"/>
                </a:solidFill>
              </a:rPr>
              <a:t>Brickland</a:t>
            </a:r>
            <a:r>
              <a:rPr lang="en-US" dirty="0" smtClean="0">
                <a:solidFill>
                  <a:srgbClr val="000000"/>
                </a:solidFill>
              </a:rPr>
              <a:t> platform</a:t>
            </a:r>
            <a:r>
              <a:rPr lang="hu-HU" dirty="0" smtClean="0">
                <a:solidFill>
                  <a:srgbClr val="000000"/>
                </a:solidFill>
              </a:rPr>
              <a:t> [114]</a:t>
            </a: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0" name="Rounded Rectangle 9"/>
          <p:cNvSpPr/>
          <p:nvPr/>
        </p:nvSpPr>
        <p:spPr bwMode="auto">
          <a:xfrm>
            <a:off x="3556000" y="3275106"/>
            <a:ext cx="1968500" cy="1041400"/>
          </a:xfrm>
          <a:prstGeom prst="roundRect">
            <a:avLst/>
          </a:prstGeom>
          <a:noFill/>
          <a:ln w="28575" cap="flat" cmpd="sng" algn="ctr">
            <a:solidFill>
              <a:srgbClr val="FF000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3300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endParaRPr lang="en-US" smtClean="0">
              <a:solidFill>
                <a:srgbClr val="000000"/>
              </a:solidFill>
            </a:endParaRPr>
          </a:p>
        </p:txBody>
      </p:sp>
      <p:sp>
        <p:nvSpPr>
          <p:cNvPr id="11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pPr eaLnBrk="1" hangingPunct="1"/>
            <a:r>
              <a:rPr lang="en-US" altLang="en-US" sz="1600" dirty="0"/>
              <a:t>3.2.1 Connecting </a:t>
            </a:r>
            <a:r>
              <a:rPr lang="en-US" altLang="en-US" sz="1600" dirty="0" err="1"/>
              <a:t>PCIe</a:t>
            </a:r>
            <a:r>
              <a:rPr lang="en-US" altLang="en-US" sz="1600" dirty="0"/>
              <a:t> links direct to the processors rather than to the </a:t>
            </a:r>
            <a:r>
              <a:rPr lang="en-US" altLang="en-US" sz="1600" dirty="0" err="1"/>
              <a:t>MCH</a:t>
            </a:r>
            <a:r>
              <a:rPr lang="en-US" altLang="en-US" sz="1600" dirty="0"/>
              <a:t> </a:t>
            </a:r>
            <a:r>
              <a:rPr lang="en-US" altLang="en-US" sz="1600" dirty="0" smtClean="0"/>
              <a:t>(7)</a:t>
            </a:r>
          </a:p>
        </p:txBody>
      </p:sp>
    </p:spTree>
    <p:extLst>
      <p:ext uri="{BB962C8B-B14F-4D97-AF65-F5344CB8AC3E}">
        <p14:creationId xmlns:p14="http://schemas.microsoft.com/office/powerpoint/2010/main" val="309264516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/>
          <p:cNvSpPr txBox="1"/>
          <p:nvPr/>
        </p:nvSpPr>
        <p:spPr>
          <a:xfrm>
            <a:off x="77788" y="505348"/>
            <a:ext cx="493276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rgbClr val="2D2D8A"/>
                </a:solidFill>
              </a:rPr>
              <a:t>Providing only three QPI links per processor -2</a:t>
            </a:r>
            <a:endParaRPr lang="en-US" b="1" dirty="0">
              <a:solidFill>
                <a:srgbClr val="2D2D8A"/>
              </a:solidFill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192088" y="845073"/>
            <a:ext cx="867256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>
                <a:solidFill>
                  <a:srgbClr val="000000"/>
                </a:solidFill>
              </a:rPr>
              <a:t>In addition, the </a:t>
            </a:r>
            <a:r>
              <a:rPr lang="en-US" dirty="0" err="1" smtClean="0">
                <a:solidFill>
                  <a:srgbClr val="000000"/>
                </a:solidFill>
              </a:rPr>
              <a:t>Brickland</a:t>
            </a:r>
            <a:r>
              <a:rPr lang="en-US" dirty="0" smtClean="0">
                <a:solidFill>
                  <a:srgbClr val="000000"/>
                </a:solidFill>
              </a:rPr>
              <a:t> platform supports already </a:t>
            </a:r>
            <a:r>
              <a:rPr lang="en-US" dirty="0" smtClean="0">
                <a:solidFill>
                  <a:srgbClr val="0070C0"/>
                </a:solidFill>
              </a:rPr>
              <a:t>QPI 1.1 </a:t>
            </a:r>
            <a:r>
              <a:rPr lang="en-US" dirty="0" smtClean="0">
                <a:solidFill>
                  <a:srgbClr val="000000"/>
                </a:solidFill>
              </a:rPr>
              <a:t>buses with the following speeds:</a:t>
            </a: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736600" y="1162573"/>
            <a:ext cx="5739072" cy="56169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spcAft>
                <a:spcPts val="300"/>
              </a:spcAft>
              <a:buClr>
                <a:srgbClr val="000000"/>
              </a:buClr>
              <a:buFont typeface="Arial" panose="020B0604020202020204" pitchFamily="34" charset="0"/>
              <a:buChar char="•"/>
            </a:pPr>
            <a:r>
              <a:rPr lang="en-US" dirty="0" smtClean="0">
                <a:solidFill>
                  <a:srgbClr val="0070C0"/>
                </a:solidFill>
              </a:rPr>
              <a:t>Ivy Bridge-EX </a:t>
            </a:r>
            <a:r>
              <a:rPr lang="en-US" dirty="0" smtClean="0">
                <a:solidFill>
                  <a:srgbClr val="000000"/>
                </a:solidFill>
              </a:rPr>
              <a:t>based </a:t>
            </a:r>
            <a:r>
              <a:rPr lang="en-US" dirty="0" err="1" smtClean="0">
                <a:solidFill>
                  <a:srgbClr val="000000"/>
                </a:solidFill>
              </a:rPr>
              <a:t>Brickland</a:t>
            </a:r>
            <a:r>
              <a:rPr lang="en-US" dirty="0" smtClean="0">
                <a:solidFill>
                  <a:srgbClr val="000000"/>
                </a:solidFill>
              </a:rPr>
              <a:t> platforms: </a:t>
            </a:r>
            <a:r>
              <a:rPr lang="en-US" dirty="0" smtClean="0">
                <a:solidFill>
                  <a:srgbClr val="0070C0"/>
                </a:solidFill>
              </a:rPr>
              <a:t>up to 8.0 </a:t>
            </a:r>
            <a:r>
              <a:rPr lang="en-US" dirty="0" err="1" smtClean="0">
                <a:solidFill>
                  <a:srgbClr val="0070C0"/>
                </a:solidFill>
              </a:rPr>
              <a:t>Gbps</a:t>
            </a:r>
            <a:endParaRPr lang="en-US" dirty="0" smtClean="0">
              <a:solidFill>
                <a:srgbClr val="0070C0"/>
              </a:solidFill>
            </a:endParaRPr>
          </a:p>
          <a:p>
            <a:pPr marL="285750" indent="-285750">
              <a:spcAft>
                <a:spcPts val="300"/>
              </a:spcAft>
              <a:buClr>
                <a:srgbClr val="000000"/>
              </a:buClr>
              <a:buFont typeface="Arial" panose="020B0604020202020204" pitchFamily="34" charset="0"/>
              <a:buChar char="•"/>
            </a:pPr>
            <a:r>
              <a:rPr lang="en-US" dirty="0" smtClean="0">
                <a:solidFill>
                  <a:srgbClr val="0070C0"/>
                </a:solidFill>
              </a:rPr>
              <a:t>Haswell-EX</a:t>
            </a:r>
            <a:r>
              <a:rPr lang="en-US" dirty="0" smtClean="0">
                <a:solidFill>
                  <a:srgbClr val="000000"/>
                </a:solidFill>
              </a:rPr>
              <a:t>   based </a:t>
            </a:r>
            <a:r>
              <a:rPr lang="en-US" dirty="0" err="1" smtClean="0">
                <a:solidFill>
                  <a:srgbClr val="000000"/>
                </a:solidFill>
              </a:rPr>
              <a:t>Brickland</a:t>
            </a:r>
            <a:r>
              <a:rPr lang="en-US" dirty="0" smtClean="0">
                <a:solidFill>
                  <a:srgbClr val="000000"/>
                </a:solidFill>
              </a:rPr>
              <a:t> platforms: </a:t>
            </a:r>
            <a:r>
              <a:rPr lang="en-US" dirty="0" smtClean="0">
                <a:solidFill>
                  <a:srgbClr val="0070C0"/>
                </a:solidFill>
              </a:rPr>
              <a:t>up to 9.6 </a:t>
            </a:r>
            <a:r>
              <a:rPr lang="en-US" dirty="0" err="1" smtClean="0">
                <a:solidFill>
                  <a:srgbClr val="0070C0"/>
                </a:solidFill>
              </a:rPr>
              <a:t>Gbps</a:t>
            </a:r>
            <a:r>
              <a:rPr lang="en-US" dirty="0" smtClean="0">
                <a:solidFill>
                  <a:srgbClr val="0070C0"/>
                </a:solidFill>
              </a:rPr>
              <a:t> </a:t>
            </a:r>
            <a:endParaRPr lang="en-US" dirty="0">
              <a:solidFill>
                <a:srgbClr val="0070C0"/>
              </a:solidFill>
            </a:endParaRPr>
          </a:p>
        </p:txBody>
      </p:sp>
      <p:sp>
        <p:nvSpPr>
          <p:cNvPr id="7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pPr eaLnBrk="1" hangingPunct="1"/>
            <a:r>
              <a:rPr lang="en-US" altLang="en-US" sz="1600" dirty="0"/>
              <a:t>3.2.1 Connecting </a:t>
            </a:r>
            <a:r>
              <a:rPr lang="en-US" altLang="en-US" sz="1600" dirty="0" err="1"/>
              <a:t>PCIe</a:t>
            </a:r>
            <a:r>
              <a:rPr lang="en-US" altLang="en-US" sz="1600" dirty="0"/>
              <a:t> links direct to the processors rather than to the </a:t>
            </a:r>
            <a:r>
              <a:rPr lang="en-US" altLang="en-US" sz="1600" dirty="0" err="1"/>
              <a:t>MCH</a:t>
            </a:r>
            <a:r>
              <a:rPr lang="en-US" altLang="en-US" sz="1600" dirty="0"/>
              <a:t> </a:t>
            </a:r>
            <a:r>
              <a:rPr lang="en-US" altLang="en-US" sz="1600" dirty="0" smtClean="0"/>
              <a:t>(8)</a:t>
            </a:r>
          </a:p>
        </p:txBody>
      </p:sp>
    </p:spTree>
    <p:extLst>
      <p:ext uri="{BB962C8B-B14F-4D97-AF65-F5344CB8AC3E}">
        <p14:creationId xmlns:p14="http://schemas.microsoft.com/office/powerpoint/2010/main" val="29091927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7730" name="Picture 34" descr="Intel® Xeon® processor E7-8800/4800 v3 product family overview">
            <a:hlinkClick r:id="rId2"/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03260" y="2159000"/>
            <a:ext cx="4183469" cy="426576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" name="TextBox 2"/>
          <p:cNvSpPr txBox="1"/>
          <p:nvPr/>
        </p:nvSpPr>
        <p:spPr>
          <a:xfrm>
            <a:off x="90488" y="505348"/>
            <a:ext cx="419698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rgbClr val="2D2D8A"/>
                </a:solidFill>
              </a:rPr>
              <a:t>c</a:t>
            </a:r>
            <a:r>
              <a:rPr lang="en-US" b="1" dirty="0" smtClean="0">
                <a:solidFill>
                  <a:srgbClr val="2D2D8A"/>
                </a:solidFill>
              </a:rPr>
              <a:t>) Implementing a single chip “chipset”</a:t>
            </a:r>
            <a:endParaRPr lang="en-US" b="1" dirty="0">
              <a:solidFill>
                <a:srgbClr val="2D2D8A"/>
              </a:solidFill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246062" y="800623"/>
            <a:ext cx="8999537" cy="108234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 smtClean="0">
                <a:solidFill>
                  <a:srgbClr val="000000"/>
                </a:solidFill>
              </a:rPr>
              <a:t>Inspired by the </a:t>
            </a:r>
            <a:r>
              <a:rPr lang="en-US" dirty="0">
                <a:solidFill>
                  <a:srgbClr val="000000"/>
                </a:solidFill>
              </a:rPr>
              <a:t>reduced </a:t>
            </a:r>
            <a:r>
              <a:rPr lang="en-US" dirty="0" smtClean="0">
                <a:solidFill>
                  <a:srgbClr val="000000"/>
                </a:solidFill>
              </a:rPr>
              <a:t>functionality, the </a:t>
            </a:r>
            <a:r>
              <a:rPr lang="en-US" dirty="0" smtClean="0">
                <a:solidFill>
                  <a:srgbClr val="0070C0"/>
                </a:solidFill>
              </a:rPr>
              <a:t>chipset is </a:t>
            </a:r>
            <a:r>
              <a:rPr lang="en-US" dirty="0">
                <a:solidFill>
                  <a:srgbClr val="0070C0"/>
                </a:solidFill>
              </a:rPr>
              <a:t>now </a:t>
            </a:r>
            <a:r>
              <a:rPr lang="en-US" dirty="0" smtClean="0">
                <a:solidFill>
                  <a:srgbClr val="0070C0"/>
                </a:solidFill>
              </a:rPr>
              <a:t>implemented </a:t>
            </a:r>
            <a:r>
              <a:rPr lang="en-US" dirty="0">
                <a:solidFill>
                  <a:srgbClr val="0070C0"/>
                </a:solidFill>
              </a:rPr>
              <a:t>as a single chip </a:t>
            </a:r>
            <a:r>
              <a:rPr lang="en-US" dirty="0" smtClean="0">
                <a:solidFill>
                  <a:srgbClr val="0070C0"/>
                </a:solidFill>
              </a:rPr>
              <a:t>solution</a:t>
            </a:r>
          </a:p>
          <a:p>
            <a:pPr>
              <a:spcAft>
                <a:spcPts val="600"/>
              </a:spcAft>
            </a:pPr>
            <a:r>
              <a:rPr lang="en-US" dirty="0">
                <a:solidFill>
                  <a:srgbClr val="0070C0"/>
                </a:solidFill>
              </a:rPr>
              <a:t> </a:t>
            </a:r>
            <a:r>
              <a:rPr lang="en-US" dirty="0" smtClean="0">
                <a:solidFill>
                  <a:srgbClr val="0070C0"/>
                </a:solidFill>
              </a:rPr>
              <a:t>     </a:t>
            </a:r>
            <a:r>
              <a:rPr lang="en-US" dirty="0" smtClean="0">
                <a:solidFill>
                  <a:srgbClr val="000000"/>
                </a:solidFill>
              </a:rPr>
              <a:t>instead </a:t>
            </a:r>
            <a:r>
              <a:rPr lang="en-US" dirty="0">
                <a:solidFill>
                  <a:srgbClr val="000000"/>
                </a:solidFill>
              </a:rPr>
              <a:t>of using two </a:t>
            </a:r>
            <a:r>
              <a:rPr lang="en-US" dirty="0" smtClean="0">
                <a:solidFill>
                  <a:srgbClr val="000000"/>
                </a:solidFill>
              </a:rPr>
              <a:t>chips, </a:t>
            </a:r>
            <a:r>
              <a:rPr lang="en-US" dirty="0">
                <a:solidFill>
                  <a:srgbClr val="000000"/>
                </a:solidFill>
              </a:rPr>
              <a:t>as in the previous Boxboro platform.</a:t>
            </a:r>
          </a:p>
          <a:p>
            <a:pPr marL="285750" indent="-285750">
              <a:spcAft>
                <a:spcPts val="400"/>
              </a:spcAft>
              <a:buFont typeface="Arial" panose="020B0604020202020204" pitchFamily="34" charset="0"/>
              <a:buChar char="•"/>
            </a:pPr>
            <a:r>
              <a:rPr lang="en-US" dirty="0">
                <a:solidFill>
                  <a:srgbClr val="000000"/>
                </a:solidFill>
              </a:rPr>
              <a:t>The </a:t>
            </a:r>
            <a:r>
              <a:rPr lang="en-US" dirty="0" smtClean="0">
                <a:solidFill>
                  <a:srgbClr val="000000"/>
                </a:solidFill>
              </a:rPr>
              <a:t>single </a:t>
            </a:r>
            <a:r>
              <a:rPr lang="en-US" dirty="0">
                <a:solidFill>
                  <a:srgbClr val="000000"/>
                </a:solidFill>
              </a:rPr>
              <a:t>chip “chipset” </a:t>
            </a:r>
            <a:r>
              <a:rPr lang="en-US" dirty="0" smtClean="0">
                <a:solidFill>
                  <a:srgbClr val="000000"/>
                </a:solidFill>
              </a:rPr>
              <a:t>is </a:t>
            </a:r>
            <a:r>
              <a:rPr lang="en-US" dirty="0">
                <a:solidFill>
                  <a:srgbClr val="000000"/>
                </a:solidFill>
              </a:rPr>
              <a:t>now designated as the </a:t>
            </a:r>
            <a:r>
              <a:rPr lang="en-US" dirty="0">
                <a:solidFill>
                  <a:srgbClr val="FF0000"/>
                </a:solidFill>
              </a:rPr>
              <a:t>PCH</a:t>
            </a:r>
            <a:r>
              <a:rPr lang="en-US" dirty="0">
                <a:solidFill>
                  <a:srgbClr val="000000"/>
                </a:solidFill>
              </a:rPr>
              <a:t> (</a:t>
            </a:r>
            <a:r>
              <a:rPr lang="en-US" dirty="0">
                <a:solidFill>
                  <a:srgbClr val="FF0000"/>
                </a:solidFill>
              </a:rPr>
              <a:t>Platform Controller </a:t>
            </a:r>
            <a:r>
              <a:rPr lang="en-US" dirty="0" smtClean="0">
                <a:solidFill>
                  <a:srgbClr val="FF0000"/>
                </a:solidFill>
              </a:rPr>
              <a:t>Hub</a:t>
            </a:r>
            <a:r>
              <a:rPr lang="en-US" dirty="0" smtClean="0">
                <a:solidFill>
                  <a:srgbClr val="000000"/>
                </a:solidFill>
              </a:rPr>
              <a:t>). </a:t>
            </a:r>
          </a:p>
          <a:p>
            <a:r>
              <a:rPr lang="en-US" dirty="0">
                <a:solidFill>
                  <a:srgbClr val="000000"/>
                </a:solidFill>
              </a:rPr>
              <a:t> </a:t>
            </a:r>
            <a:r>
              <a:rPr lang="en-US" dirty="0" smtClean="0">
                <a:solidFill>
                  <a:srgbClr val="000000"/>
                </a:solidFill>
              </a:rPr>
              <a:t>    It is in particular the </a:t>
            </a:r>
            <a:r>
              <a:rPr lang="en-US" dirty="0" smtClean="0">
                <a:solidFill>
                  <a:srgbClr val="FF0000"/>
                </a:solidFill>
              </a:rPr>
              <a:t>C602 </a:t>
            </a:r>
            <a:r>
              <a:rPr lang="en-US" dirty="0">
                <a:solidFill>
                  <a:srgbClr val="FF0000"/>
                </a:solidFill>
              </a:rPr>
              <a:t>J</a:t>
            </a:r>
            <a:r>
              <a:rPr lang="en-US" dirty="0">
                <a:solidFill>
                  <a:srgbClr val="000000"/>
                </a:solidFill>
              </a:rPr>
              <a:t> or </a:t>
            </a:r>
            <a:r>
              <a:rPr lang="en-US" dirty="0" err="1" smtClean="0">
                <a:solidFill>
                  <a:srgbClr val="FF0000"/>
                </a:solidFill>
              </a:rPr>
              <a:t>Patsburg</a:t>
            </a:r>
            <a:r>
              <a:rPr lang="en-US" dirty="0" smtClean="0">
                <a:solidFill>
                  <a:srgbClr val="FF0000"/>
                </a:solidFill>
              </a:rPr>
              <a:t>-J</a:t>
            </a:r>
            <a:r>
              <a:rPr lang="en-US" dirty="0" smtClean="0">
                <a:solidFill>
                  <a:srgbClr val="000000"/>
                </a:solidFill>
              </a:rPr>
              <a:t> PCH, as shown below</a:t>
            </a:r>
            <a:r>
              <a:rPr lang="en-US" dirty="0">
                <a:solidFill>
                  <a:srgbClr val="000000"/>
                </a:solidFill>
              </a:rPr>
              <a:t>. </a:t>
            </a:r>
          </a:p>
        </p:txBody>
      </p:sp>
      <p:sp>
        <p:nvSpPr>
          <p:cNvPr id="5" name="Rounded Rectangle 4"/>
          <p:cNvSpPr/>
          <p:nvPr/>
        </p:nvSpPr>
        <p:spPr bwMode="auto">
          <a:xfrm>
            <a:off x="5041900" y="5080000"/>
            <a:ext cx="965200" cy="685800"/>
          </a:xfrm>
          <a:prstGeom prst="roundRect">
            <a:avLst/>
          </a:prstGeom>
          <a:noFill/>
          <a:ln w="28575" cap="flat" cmpd="sng" algn="ctr">
            <a:solidFill>
              <a:srgbClr val="FF000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3300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endParaRPr lang="en-US" smtClean="0">
              <a:solidFill>
                <a:srgbClr val="000000"/>
              </a:solidFill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1612900" y="6515100"/>
            <a:ext cx="6643165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>
                <a:solidFill>
                  <a:srgbClr val="000000"/>
                </a:solidFill>
              </a:rPr>
              <a:t>Figure: The </a:t>
            </a:r>
            <a:r>
              <a:rPr lang="en-US" dirty="0" err="1" smtClean="0">
                <a:solidFill>
                  <a:srgbClr val="000000"/>
                </a:solidFill>
              </a:rPr>
              <a:t>Haswell</a:t>
            </a:r>
            <a:r>
              <a:rPr lang="en-US" dirty="0" smtClean="0">
                <a:solidFill>
                  <a:srgbClr val="000000"/>
                </a:solidFill>
              </a:rPr>
              <a:t>-EX implementation of the </a:t>
            </a:r>
            <a:r>
              <a:rPr lang="en-US" dirty="0" err="1" smtClean="0">
                <a:solidFill>
                  <a:srgbClr val="000000"/>
                </a:solidFill>
              </a:rPr>
              <a:t>Brickland</a:t>
            </a:r>
            <a:r>
              <a:rPr lang="en-US" dirty="0" smtClean="0">
                <a:solidFill>
                  <a:srgbClr val="000000"/>
                </a:solidFill>
              </a:rPr>
              <a:t> platform</a:t>
            </a:r>
            <a:r>
              <a:rPr lang="hu-HU" dirty="0" smtClean="0">
                <a:solidFill>
                  <a:srgbClr val="000000"/>
                </a:solidFill>
              </a:rPr>
              <a:t> [114]</a:t>
            </a: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9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pPr eaLnBrk="1" hangingPunct="1"/>
            <a:r>
              <a:rPr lang="en-US" altLang="en-US" sz="1600" dirty="0"/>
              <a:t>3.2.1 Connecting </a:t>
            </a:r>
            <a:r>
              <a:rPr lang="en-US" altLang="en-US" sz="1600" dirty="0" err="1"/>
              <a:t>PCIe</a:t>
            </a:r>
            <a:r>
              <a:rPr lang="en-US" altLang="en-US" sz="1600" dirty="0"/>
              <a:t> links direct to the processors rather than to the </a:t>
            </a:r>
            <a:r>
              <a:rPr lang="en-US" altLang="en-US" sz="1600" dirty="0" err="1"/>
              <a:t>MCH</a:t>
            </a:r>
            <a:r>
              <a:rPr lang="en-US" altLang="en-US" sz="1600" dirty="0"/>
              <a:t> </a:t>
            </a:r>
            <a:r>
              <a:rPr lang="en-US" altLang="en-US" sz="1600" dirty="0" smtClean="0"/>
              <a:t>(9)</a:t>
            </a:r>
          </a:p>
        </p:txBody>
      </p:sp>
    </p:spTree>
    <p:extLst>
      <p:ext uri="{BB962C8B-B14F-4D97-AF65-F5344CB8AC3E}">
        <p14:creationId xmlns:p14="http://schemas.microsoft.com/office/powerpoint/2010/main" val="143528678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/>
          <p:cNvSpPr txBox="1"/>
          <p:nvPr/>
        </p:nvSpPr>
        <p:spPr>
          <a:xfrm>
            <a:off x="93663" y="511175"/>
            <a:ext cx="360066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rgbClr val="2D2D8A"/>
                </a:solidFill>
              </a:rPr>
              <a:t>3.2.2 New memory buffer design</a:t>
            </a:r>
            <a:endParaRPr lang="en-US" b="1" dirty="0">
              <a:solidFill>
                <a:srgbClr val="2D2D8A"/>
              </a:solidFill>
            </a:endParaRPr>
          </a:p>
        </p:txBody>
      </p:sp>
      <p:sp>
        <p:nvSpPr>
          <p:cNvPr id="9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pPr eaLnBrk="1" hangingPunct="1"/>
            <a:r>
              <a:rPr lang="en-US" altLang="en-US" sz="1600" dirty="0"/>
              <a:t>3.2.2 New memory buffer </a:t>
            </a:r>
            <a:r>
              <a:rPr lang="en-US" altLang="en-US" sz="1600" dirty="0" smtClean="0"/>
              <a:t>design (1)</a:t>
            </a:r>
          </a:p>
        </p:txBody>
      </p:sp>
      <p:sp>
        <p:nvSpPr>
          <p:cNvPr id="2" name="TextBox 1"/>
          <p:cNvSpPr txBox="1"/>
          <p:nvPr/>
        </p:nvSpPr>
        <p:spPr>
          <a:xfrm>
            <a:off x="355600" y="1101725"/>
            <a:ext cx="6725752" cy="56169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spcAft>
                <a:spcPts val="300"/>
              </a:spcAft>
            </a:pPr>
            <a:r>
              <a:rPr lang="en-US" dirty="0" smtClean="0"/>
              <a:t>a) Redesigned, basically parallel MC-SMB interface, called SMI2 interface</a:t>
            </a:r>
          </a:p>
          <a:p>
            <a:pPr>
              <a:spcAft>
                <a:spcPts val="300"/>
              </a:spcAft>
            </a:pPr>
            <a:r>
              <a:rPr lang="en-US" dirty="0" smtClean="0"/>
              <a:t>b) Enhanced DRAM interface </a:t>
            </a:r>
            <a:endParaRPr lang="en-US" dirty="0"/>
          </a:p>
        </p:txBody>
      </p:sp>
      <p:sp>
        <p:nvSpPr>
          <p:cNvPr id="3" name="TextBox 2"/>
          <p:cNvSpPr txBox="1"/>
          <p:nvPr/>
        </p:nvSpPr>
        <p:spPr>
          <a:xfrm>
            <a:off x="177800" y="796925"/>
            <a:ext cx="385714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/>
              <a:t>It has two main components, as follows: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76249603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sz="1600" dirty="0"/>
              <a:t>3.2.2 New memory buffer design </a:t>
            </a:r>
            <a:r>
              <a:rPr lang="en-US" altLang="en-US" sz="1600" dirty="0" smtClean="0"/>
              <a:t>(2)</a:t>
            </a:r>
            <a:endParaRPr lang="en-US" sz="1600" dirty="0"/>
          </a:p>
        </p:txBody>
      </p:sp>
      <p:sp>
        <p:nvSpPr>
          <p:cNvPr id="30" name="Rectangle 29"/>
          <p:cNvSpPr/>
          <p:nvPr/>
        </p:nvSpPr>
        <p:spPr>
          <a:xfrm>
            <a:off x="89119" y="510733"/>
            <a:ext cx="7768473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b="1" dirty="0">
                <a:solidFill>
                  <a:srgbClr val="2D2D8A"/>
                </a:solidFill>
              </a:rPr>
              <a:t>a) </a:t>
            </a:r>
            <a:r>
              <a:rPr lang="en-US" b="1" dirty="0" smtClean="0">
                <a:solidFill>
                  <a:srgbClr val="2D2D8A"/>
                </a:solidFill>
              </a:rPr>
              <a:t>Redesigned, basically parallel MC-SMB </a:t>
            </a:r>
            <a:r>
              <a:rPr lang="en-US" b="1" dirty="0">
                <a:solidFill>
                  <a:srgbClr val="2D2D8A"/>
                </a:solidFill>
              </a:rPr>
              <a:t>interface, called SMI2 </a:t>
            </a:r>
            <a:r>
              <a:rPr lang="en-US" b="1" dirty="0" smtClean="0">
                <a:solidFill>
                  <a:srgbClr val="2D2D8A"/>
                </a:solidFill>
              </a:rPr>
              <a:t>interface -1</a:t>
            </a:r>
            <a:endParaRPr lang="en-US" b="1" dirty="0">
              <a:solidFill>
                <a:srgbClr val="2D2D8A"/>
              </a:solidFill>
            </a:endParaRPr>
          </a:p>
        </p:txBody>
      </p:sp>
      <p:grpSp>
        <p:nvGrpSpPr>
          <p:cNvPr id="29" name="Group 28"/>
          <p:cNvGrpSpPr/>
          <p:nvPr/>
        </p:nvGrpSpPr>
        <p:grpSpPr>
          <a:xfrm>
            <a:off x="4732740" y="1536700"/>
            <a:ext cx="4156896" cy="3455170"/>
            <a:chOff x="1066800" y="1866900"/>
            <a:chExt cx="4497340" cy="3455170"/>
          </a:xfrm>
        </p:grpSpPr>
        <p:grpSp>
          <p:nvGrpSpPr>
            <p:cNvPr id="27" name="Group 26"/>
            <p:cNvGrpSpPr/>
            <p:nvPr/>
          </p:nvGrpSpPr>
          <p:grpSpPr>
            <a:xfrm>
              <a:off x="1066800" y="1866900"/>
              <a:ext cx="3924300" cy="3455170"/>
              <a:chOff x="469900" y="698500"/>
              <a:chExt cx="3924300" cy="3455170"/>
            </a:xfrm>
          </p:grpSpPr>
          <p:sp>
            <p:nvSpPr>
              <p:cNvPr id="5" name="Rectangle 4"/>
              <p:cNvSpPr/>
              <p:nvPr/>
            </p:nvSpPr>
            <p:spPr bwMode="auto">
              <a:xfrm>
                <a:off x="1689100" y="2754313"/>
                <a:ext cx="2705100" cy="1399357"/>
              </a:xfrm>
              <a:prstGeom prst="rect">
                <a:avLst/>
              </a:prstGeom>
              <a:solidFill>
                <a:schemeClr val="accent1">
                  <a:lumMod val="90000"/>
                </a:schemeClr>
              </a:solidFill>
              <a:ln w="1587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vert="horz" wrap="square" lIns="0" tIns="0" rIns="0" bIns="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4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Verdana" pitchFamily="34" charset="0"/>
                  <a:cs typeface="Times New Roman" pitchFamily="18" charset="0"/>
                </a:endParaRPr>
              </a:p>
            </p:txBody>
          </p:sp>
          <p:sp>
            <p:nvSpPr>
              <p:cNvPr id="6" name="TextBox 5"/>
              <p:cNvSpPr txBox="1"/>
              <p:nvPr/>
            </p:nvSpPr>
            <p:spPr>
              <a:xfrm>
                <a:off x="1892300" y="3174591"/>
                <a:ext cx="2412840" cy="492443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en-US" sz="1300" b="1" dirty="0" smtClean="0"/>
                  <a:t>Scalable Memory Buffer</a:t>
                </a:r>
              </a:p>
              <a:p>
                <a:pPr algn="ctr"/>
                <a:r>
                  <a:rPr lang="en-US" sz="1300" b="1" dirty="0" smtClean="0"/>
                  <a:t>(SMB)</a:t>
                </a:r>
                <a:endParaRPr lang="en-US" sz="1300" b="1" dirty="0"/>
              </a:p>
            </p:txBody>
          </p:sp>
          <p:sp>
            <p:nvSpPr>
              <p:cNvPr id="7" name="Left-Right Arrow 6"/>
              <p:cNvSpPr/>
              <p:nvPr/>
            </p:nvSpPr>
            <p:spPr bwMode="auto">
              <a:xfrm>
                <a:off x="469900" y="3073400"/>
                <a:ext cx="1224000" cy="252000"/>
              </a:xfrm>
              <a:prstGeom prst="leftRightArrow">
                <a:avLst/>
              </a:prstGeom>
              <a:solidFill>
                <a:srgbClr val="FF5B5B"/>
              </a:solidFill>
              <a:ln w="1587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vert="horz" wrap="square" lIns="0" tIns="0" rIns="0" bIns="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4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Verdana" pitchFamily="34" charset="0"/>
                  <a:cs typeface="Times New Roman" pitchFamily="18" charset="0"/>
                </a:endParaRPr>
              </a:p>
            </p:txBody>
          </p:sp>
          <p:sp>
            <p:nvSpPr>
              <p:cNvPr id="8" name="TextBox 7"/>
              <p:cNvSpPr txBox="1"/>
              <p:nvPr/>
            </p:nvSpPr>
            <p:spPr>
              <a:xfrm>
                <a:off x="488020" y="2779713"/>
                <a:ext cx="1107996" cy="307777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 smtClean="0"/>
                  <a:t>SMI2 data</a:t>
                </a:r>
                <a:endParaRPr lang="en-US" dirty="0"/>
              </a:p>
            </p:txBody>
          </p:sp>
          <p:sp>
            <p:nvSpPr>
              <p:cNvPr id="9" name="Up-Down Arrow 8"/>
              <p:cNvSpPr/>
              <p:nvPr/>
            </p:nvSpPr>
            <p:spPr bwMode="auto">
              <a:xfrm>
                <a:off x="2413000" y="1003300"/>
                <a:ext cx="317500" cy="1727200"/>
              </a:xfrm>
              <a:prstGeom prst="upDownArrow">
                <a:avLst/>
              </a:prstGeom>
              <a:solidFill>
                <a:schemeClr val="bg2">
                  <a:lumMod val="20000"/>
                  <a:lumOff val="80000"/>
                </a:schemeClr>
              </a:solidFill>
              <a:ln w="15875" cap="flat" cmpd="sng" algn="ctr">
                <a:solidFill>
                  <a:srgbClr val="FF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vert="horz" wrap="square" lIns="0" tIns="0" rIns="0" bIns="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4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Verdana" pitchFamily="34" charset="0"/>
                  <a:cs typeface="Times New Roman" pitchFamily="18" charset="0"/>
                </a:endParaRPr>
              </a:p>
            </p:txBody>
          </p:sp>
          <p:sp>
            <p:nvSpPr>
              <p:cNvPr id="10" name="Up-Down Arrow 9"/>
              <p:cNvSpPr/>
              <p:nvPr/>
            </p:nvSpPr>
            <p:spPr bwMode="auto">
              <a:xfrm>
                <a:off x="3517900" y="990600"/>
                <a:ext cx="317500" cy="1727200"/>
              </a:xfrm>
              <a:prstGeom prst="upDownArrow">
                <a:avLst/>
              </a:prstGeom>
              <a:solidFill>
                <a:schemeClr val="bg2">
                  <a:lumMod val="20000"/>
                  <a:lumOff val="80000"/>
                </a:schemeClr>
              </a:solidFill>
              <a:ln w="15875" cap="flat" cmpd="sng" algn="ctr">
                <a:solidFill>
                  <a:srgbClr val="FF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vert="horz" wrap="square" lIns="0" tIns="0" rIns="0" bIns="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4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Verdana" pitchFamily="34" charset="0"/>
                  <a:cs typeface="Times New Roman" pitchFamily="18" charset="0"/>
                </a:endParaRPr>
              </a:p>
            </p:txBody>
          </p:sp>
          <p:sp>
            <p:nvSpPr>
              <p:cNvPr id="11" name="Rectangle 10"/>
              <p:cNvSpPr/>
              <p:nvPr/>
            </p:nvSpPr>
            <p:spPr bwMode="auto">
              <a:xfrm>
                <a:off x="2070100" y="712788"/>
                <a:ext cx="1028700" cy="262711"/>
              </a:xfrm>
              <a:prstGeom prst="rect">
                <a:avLst/>
              </a:prstGeom>
              <a:solidFill>
                <a:srgbClr val="92D050"/>
              </a:solidFill>
              <a:ln w="1587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vert="horz" wrap="square" lIns="0" tIns="0" rIns="0" bIns="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4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Verdana" pitchFamily="34" charset="0"/>
                  <a:cs typeface="Times New Roman" pitchFamily="18" charset="0"/>
                </a:endParaRPr>
              </a:p>
            </p:txBody>
          </p:sp>
          <p:sp>
            <p:nvSpPr>
              <p:cNvPr id="12" name="TextBox 11"/>
              <p:cNvSpPr txBox="1"/>
              <p:nvPr/>
            </p:nvSpPr>
            <p:spPr>
              <a:xfrm>
                <a:off x="2286000" y="698500"/>
                <a:ext cx="627095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1200" dirty="0" smtClean="0"/>
                  <a:t>DIMM</a:t>
                </a:r>
                <a:endParaRPr lang="en-US" sz="1200" dirty="0"/>
              </a:p>
            </p:txBody>
          </p:sp>
          <p:sp>
            <p:nvSpPr>
              <p:cNvPr id="14" name="Rectangle 13"/>
              <p:cNvSpPr/>
              <p:nvPr/>
            </p:nvSpPr>
            <p:spPr bwMode="auto">
              <a:xfrm>
                <a:off x="2057400" y="1335088"/>
                <a:ext cx="1028700" cy="262711"/>
              </a:xfrm>
              <a:prstGeom prst="rect">
                <a:avLst/>
              </a:prstGeom>
              <a:solidFill>
                <a:srgbClr val="92D050"/>
              </a:solidFill>
              <a:ln w="1587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vert="horz" wrap="square" lIns="0" tIns="0" rIns="0" bIns="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4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Verdana" pitchFamily="34" charset="0"/>
                  <a:cs typeface="Times New Roman" pitchFamily="18" charset="0"/>
                </a:endParaRPr>
              </a:p>
            </p:txBody>
          </p:sp>
          <p:sp>
            <p:nvSpPr>
              <p:cNvPr id="15" name="TextBox 14"/>
              <p:cNvSpPr txBox="1"/>
              <p:nvPr/>
            </p:nvSpPr>
            <p:spPr>
              <a:xfrm>
                <a:off x="2273300" y="1320800"/>
                <a:ext cx="627095" cy="276999"/>
              </a:xfrm>
              <a:prstGeom prst="rect">
                <a:avLst/>
              </a:prstGeom>
              <a:solidFill>
                <a:srgbClr val="92D050"/>
              </a:solidFill>
            </p:spPr>
            <p:txBody>
              <a:bodyPr wrap="none" rtlCol="0">
                <a:spAutoFit/>
              </a:bodyPr>
              <a:lstStyle/>
              <a:p>
                <a:r>
                  <a:rPr lang="en-US" sz="1200" dirty="0" smtClean="0"/>
                  <a:t>DIMM</a:t>
                </a:r>
                <a:endParaRPr lang="en-US" sz="1200" dirty="0"/>
              </a:p>
            </p:txBody>
          </p:sp>
          <p:sp>
            <p:nvSpPr>
              <p:cNvPr id="16" name="Rectangle 15"/>
              <p:cNvSpPr/>
              <p:nvPr/>
            </p:nvSpPr>
            <p:spPr bwMode="auto">
              <a:xfrm>
                <a:off x="3175000" y="712788"/>
                <a:ext cx="1028700" cy="262711"/>
              </a:xfrm>
              <a:prstGeom prst="rect">
                <a:avLst/>
              </a:prstGeom>
              <a:solidFill>
                <a:srgbClr val="92D050"/>
              </a:solidFill>
              <a:ln w="1587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vert="horz" wrap="square" lIns="0" tIns="0" rIns="0" bIns="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4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Verdana" pitchFamily="34" charset="0"/>
                  <a:cs typeface="Times New Roman" pitchFamily="18" charset="0"/>
                </a:endParaRPr>
              </a:p>
            </p:txBody>
          </p:sp>
          <p:sp>
            <p:nvSpPr>
              <p:cNvPr id="17" name="TextBox 16"/>
              <p:cNvSpPr txBox="1"/>
              <p:nvPr/>
            </p:nvSpPr>
            <p:spPr>
              <a:xfrm>
                <a:off x="3390900" y="698500"/>
                <a:ext cx="627095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1200" dirty="0" smtClean="0"/>
                  <a:t>DIMM</a:t>
                </a:r>
                <a:endParaRPr lang="en-US" sz="1200" dirty="0"/>
              </a:p>
            </p:txBody>
          </p:sp>
          <p:sp>
            <p:nvSpPr>
              <p:cNvPr id="18" name="Rectangle 17"/>
              <p:cNvSpPr/>
              <p:nvPr/>
            </p:nvSpPr>
            <p:spPr bwMode="auto">
              <a:xfrm>
                <a:off x="3162300" y="1335088"/>
                <a:ext cx="1028700" cy="262711"/>
              </a:xfrm>
              <a:prstGeom prst="rect">
                <a:avLst/>
              </a:prstGeom>
              <a:solidFill>
                <a:srgbClr val="92D050"/>
              </a:solidFill>
              <a:ln w="1587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vert="horz" wrap="square" lIns="0" tIns="0" rIns="0" bIns="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4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Verdana" pitchFamily="34" charset="0"/>
                  <a:cs typeface="Times New Roman" pitchFamily="18" charset="0"/>
                </a:endParaRPr>
              </a:p>
            </p:txBody>
          </p:sp>
          <p:sp>
            <p:nvSpPr>
              <p:cNvPr id="19" name="TextBox 18"/>
              <p:cNvSpPr txBox="1"/>
              <p:nvPr/>
            </p:nvSpPr>
            <p:spPr>
              <a:xfrm>
                <a:off x="3378200" y="1320800"/>
                <a:ext cx="627095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1200" dirty="0" smtClean="0"/>
                  <a:t>DIMM</a:t>
                </a:r>
                <a:endParaRPr lang="en-US" sz="1200" dirty="0"/>
              </a:p>
            </p:txBody>
          </p:sp>
          <p:sp>
            <p:nvSpPr>
              <p:cNvPr id="20" name="Rectangle 19"/>
              <p:cNvSpPr/>
              <p:nvPr/>
            </p:nvSpPr>
            <p:spPr bwMode="auto">
              <a:xfrm>
                <a:off x="2057400" y="1957388"/>
                <a:ext cx="1028700" cy="262711"/>
              </a:xfrm>
              <a:prstGeom prst="rect">
                <a:avLst/>
              </a:prstGeom>
              <a:solidFill>
                <a:srgbClr val="92D050"/>
              </a:solidFill>
              <a:ln w="1587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vert="horz" wrap="square" lIns="0" tIns="0" rIns="0" bIns="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4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Verdana" pitchFamily="34" charset="0"/>
                  <a:cs typeface="Times New Roman" pitchFamily="18" charset="0"/>
                </a:endParaRPr>
              </a:p>
            </p:txBody>
          </p:sp>
          <p:sp>
            <p:nvSpPr>
              <p:cNvPr id="21" name="TextBox 20"/>
              <p:cNvSpPr txBox="1"/>
              <p:nvPr/>
            </p:nvSpPr>
            <p:spPr>
              <a:xfrm>
                <a:off x="2273300" y="1943100"/>
                <a:ext cx="627095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1200" dirty="0" smtClean="0"/>
                  <a:t>DIMM</a:t>
                </a:r>
                <a:endParaRPr lang="en-US" sz="1200" dirty="0"/>
              </a:p>
            </p:txBody>
          </p:sp>
          <p:sp>
            <p:nvSpPr>
              <p:cNvPr id="22" name="Rectangle 21"/>
              <p:cNvSpPr/>
              <p:nvPr/>
            </p:nvSpPr>
            <p:spPr bwMode="auto">
              <a:xfrm>
                <a:off x="3162300" y="1957388"/>
                <a:ext cx="1028700" cy="262711"/>
              </a:xfrm>
              <a:prstGeom prst="rect">
                <a:avLst/>
              </a:prstGeom>
              <a:solidFill>
                <a:srgbClr val="92D050"/>
              </a:solidFill>
              <a:ln w="1587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vert="horz" wrap="square" lIns="0" tIns="0" rIns="0" bIns="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4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Verdana" pitchFamily="34" charset="0"/>
                  <a:cs typeface="Times New Roman" pitchFamily="18" charset="0"/>
                </a:endParaRPr>
              </a:p>
            </p:txBody>
          </p:sp>
          <p:sp>
            <p:nvSpPr>
              <p:cNvPr id="23" name="TextBox 22"/>
              <p:cNvSpPr txBox="1"/>
              <p:nvPr/>
            </p:nvSpPr>
            <p:spPr>
              <a:xfrm>
                <a:off x="3378200" y="1943100"/>
                <a:ext cx="627095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1200" dirty="0" smtClean="0"/>
                  <a:t>DIMM</a:t>
                </a:r>
                <a:endParaRPr lang="en-US" sz="1200" dirty="0"/>
              </a:p>
            </p:txBody>
          </p:sp>
          <p:sp>
            <p:nvSpPr>
              <p:cNvPr id="24" name="Right Arrow 23"/>
              <p:cNvSpPr/>
              <p:nvPr/>
            </p:nvSpPr>
            <p:spPr bwMode="auto">
              <a:xfrm>
                <a:off x="515938" y="3530479"/>
                <a:ext cx="1173162" cy="252000"/>
              </a:xfrm>
              <a:prstGeom prst="rightArrow">
                <a:avLst/>
              </a:prstGeom>
              <a:solidFill>
                <a:srgbClr val="FF5B5B"/>
              </a:solidFill>
              <a:ln w="6350" cap="flat" cmpd="sng" algn="ctr">
                <a:solidFill>
                  <a:srgbClr val="FF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vert="horz" wrap="square" lIns="0" tIns="0" rIns="0" bIns="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4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Verdana" pitchFamily="34" charset="0"/>
                  <a:cs typeface="Times New Roman" pitchFamily="18" charset="0"/>
                </a:endParaRPr>
              </a:p>
            </p:txBody>
          </p:sp>
          <p:sp>
            <p:nvSpPr>
              <p:cNvPr id="26" name="TextBox 25"/>
              <p:cNvSpPr txBox="1"/>
              <p:nvPr/>
            </p:nvSpPr>
            <p:spPr>
              <a:xfrm>
                <a:off x="546100" y="3759200"/>
                <a:ext cx="1010213" cy="307777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 smtClean="0"/>
                  <a:t>SMI CMD</a:t>
                </a:r>
                <a:endParaRPr lang="en-US" dirty="0"/>
              </a:p>
            </p:txBody>
          </p:sp>
        </p:grpSp>
        <p:sp>
          <p:nvSpPr>
            <p:cNvPr id="28" name="TextBox 27"/>
            <p:cNvSpPr txBox="1"/>
            <p:nvPr/>
          </p:nvSpPr>
          <p:spPr>
            <a:xfrm>
              <a:off x="4571780" y="3429000"/>
              <a:ext cx="992360" cy="49244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300" dirty="0" smtClean="0"/>
                <a:t>DDR3/4</a:t>
              </a:r>
            </a:p>
            <a:p>
              <a:pPr algn="ctr"/>
              <a:r>
                <a:rPr lang="en-US" sz="1300" dirty="0" smtClean="0"/>
                <a:t>interface</a:t>
              </a:r>
              <a:endParaRPr lang="en-US" sz="1300" dirty="0"/>
            </a:p>
          </p:txBody>
        </p:sp>
      </p:grpSp>
      <p:grpSp>
        <p:nvGrpSpPr>
          <p:cNvPr id="31" name="Group 30"/>
          <p:cNvGrpSpPr/>
          <p:nvPr/>
        </p:nvGrpSpPr>
        <p:grpSpPr>
          <a:xfrm>
            <a:off x="337132" y="1841500"/>
            <a:ext cx="3984865" cy="3163070"/>
            <a:chOff x="1143000" y="2159000"/>
            <a:chExt cx="4311221" cy="3163070"/>
          </a:xfrm>
        </p:grpSpPr>
        <p:grpSp>
          <p:nvGrpSpPr>
            <p:cNvPr id="32" name="Group 31"/>
            <p:cNvGrpSpPr/>
            <p:nvPr/>
          </p:nvGrpSpPr>
          <p:grpSpPr>
            <a:xfrm>
              <a:off x="1143000" y="2159000"/>
              <a:ext cx="3848100" cy="3163070"/>
              <a:chOff x="546100" y="990600"/>
              <a:chExt cx="3848100" cy="3163070"/>
            </a:xfrm>
          </p:grpSpPr>
          <p:sp>
            <p:nvSpPr>
              <p:cNvPr id="34" name="Rectangle 33"/>
              <p:cNvSpPr/>
              <p:nvPr/>
            </p:nvSpPr>
            <p:spPr bwMode="auto">
              <a:xfrm>
                <a:off x="1689100" y="2754313"/>
                <a:ext cx="2705100" cy="1399357"/>
              </a:xfrm>
              <a:prstGeom prst="rect">
                <a:avLst/>
              </a:prstGeom>
              <a:solidFill>
                <a:schemeClr val="accent1">
                  <a:lumMod val="90000"/>
                </a:schemeClr>
              </a:solidFill>
              <a:ln w="1587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vert="horz" wrap="square" lIns="0" tIns="0" rIns="0" bIns="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4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Verdana" pitchFamily="34" charset="0"/>
                  <a:cs typeface="Times New Roman" pitchFamily="18" charset="0"/>
                </a:endParaRPr>
              </a:p>
            </p:txBody>
          </p:sp>
          <p:sp>
            <p:nvSpPr>
              <p:cNvPr id="35" name="TextBox 34"/>
              <p:cNvSpPr txBox="1"/>
              <p:nvPr/>
            </p:nvSpPr>
            <p:spPr>
              <a:xfrm>
                <a:off x="1892300" y="3174591"/>
                <a:ext cx="2412840" cy="492443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en-US" sz="1300" b="1" dirty="0" smtClean="0"/>
                  <a:t>Scalable Memory Buffer</a:t>
                </a:r>
              </a:p>
              <a:p>
                <a:pPr algn="ctr"/>
                <a:r>
                  <a:rPr lang="en-US" sz="1300" b="1" dirty="0" smtClean="0"/>
                  <a:t>(SMB)</a:t>
                </a:r>
                <a:endParaRPr lang="en-US" sz="1300" b="1" dirty="0"/>
              </a:p>
            </p:txBody>
          </p:sp>
          <p:sp>
            <p:nvSpPr>
              <p:cNvPr id="37" name="TextBox 36"/>
              <p:cNvSpPr txBox="1"/>
              <p:nvPr/>
            </p:nvSpPr>
            <p:spPr>
              <a:xfrm>
                <a:off x="584200" y="2767013"/>
                <a:ext cx="850147" cy="307777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 smtClean="0"/>
                  <a:t>SMI In</a:t>
                </a:r>
                <a:endParaRPr lang="en-US" dirty="0"/>
              </a:p>
            </p:txBody>
          </p:sp>
          <p:sp>
            <p:nvSpPr>
              <p:cNvPr id="38" name="Up-Down Arrow 37"/>
              <p:cNvSpPr/>
              <p:nvPr/>
            </p:nvSpPr>
            <p:spPr bwMode="auto">
              <a:xfrm>
                <a:off x="2413000" y="1003300"/>
                <a:ext cx="317500" cy="1727200"/>
              </a:xfrm>
              <a:prstGeom prst="upDownArrow">
                <a:avLst/>
              </a:prstGeom>
              <a:solidFill>
                <a:schemeClr val="bg2">
                  <a:lumMod val="20000"/>
                  <a:lumOff val="80000"/>
                </a:schemeClr>
              </a:solidFill>
              <a:ln w="15875" cap="flat" cmpd="sng" algn="ctr">
                <a:solidFill>
                  <a:srgbClr val="FF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vert="horz" wrap="square" lIns="0" tIns="0" rIns="0" bIns="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4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Verdana" pitchFamily="34" charset="0"/>
                  <a:cs typeface="Times New Roman" pitchFamily="18" charset="0"/>
                </a:endParaRPr>
              </a:p>
            </p:txBody>
          </p:sp>
          <p:sp>
            <p:nvSpPr>
              <p:cNvPr id="39" name="Up-Down Arrow 38"/>
              <p:cNvSpPr/>
              <p:nvPr/>
            </p:nvSpPr>
            <p:spPr bwMode="auto">
              <a:xfrm>
                <a:off x="3517900" y="990600"/>
                <a:ext cx="317500" cy="1727200"/>
              </a:xfrm>
              <a:prstGeom prst="upDownArrow">
                <a:avLst/>
              </a:prstGeom>
              <a:solidFill>
                <a:schemeClr val="bg2">
                  <a:lumMod val="20000"/>
                  <a:lumOff val="80000"/>
                </a:schemeClr>
              </a:solidFill>
              <a:ln w="15875" cap="flat" cmpd="sng" algn="ctr">
                <a:solidFill>
                  <a:srgbClr val="FF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vert="horz" wrap="square" lIns="0" tIns="0" rIns="0" bIns="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4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Verdana" pitchFamily="34" charset="0"/>
                  <a:cs typeface="Times New Roman" pitchFamily="18" charset="0"/>
                </a:endParaRPr>
              </a:p>
            </p:txBody>
          </p:sp>
          <p:sp>
            <p:nvSpPr>
              <p:cNvPr id="42" name="Rectangle 41"/>
              <p:cNvSpPr/>
              <p:nvPr/>
            </p:nvSpPr>
            <p:spPr bwMode="auto">
              <a:xfrm>
                <a:off x="2057400" y="1335088"/>
                <a:ext cx="1028700" cy="262711"/>
              </a:xfrm>
              <a:prstGeom prst="rect">
                <a:avLst/>
              </a:prstGeom>
              <a:solidFill>
                <a:srgbClr val="92D050"/>
              </a:solidFill>
              <a:ln w="1587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vert="horz" wrap="square" lIns="0" tIns="0" rIns="0" bIns="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4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Verdana" pitchFamily="34" charset="0"/>
                  <a:cs typeface="Times New Roman" pitchFamily="18" charset="0"/>
                </a:endParaRPr>
              </a:p>
            </p:txBody>
          </p:sp>
          <p:sp>
            <p:nvSpPr>
              <p:cNvPr id="43" name="TextBox 42"/>
              <p:cNvSpPr txBox="1"/>
              <p:nvPr/>
            </p:nvSpPr>
            <p:spPr>
              <a:xfrm>
                <a:off x="2273300" y="1320800"/>
                <a:ext cx="627095" cy="276999"/>
              </a:xfrm>
              <a:prstGeom prst="rect">
                <a:avLst/>
              </a:prstGeom>
              <a:solidFill>
                <a:srgbClr val="92D050"/>
              </a:solidFill>
            </p:spPr>
            <p:txBody>
              <a:bodyPr wrap="none" rtlCol="0">
                <a:spAutoFit/>
              </a:bodyPr>
              <a:lstStyle/>
              <a:p>
                <a:r>
                  <a:rPr lang="en-US" sz="1200" dirty="0" smtClean="0"/>
                  <a:t>DIMM</a:t>
                </a:r>
                <a:endParaRPr lang="en-US" sz="1200" dirty="0"/>
              </a:p>
            </p:txBody>
          </p:sp>
          <p:sp>
            <p:nvSpPr>
              <p:cNvPr id="46" name="Rectangle 45"/>
              <p:cNvSpPr/>
              <p:nvPr/>
            </p:nvSpPr>
            <p:spPr bwMode="auto">
              <a:xfrm>
                <a:off x="3162300" y="1335088"/>
                <a:ext cx="1028700" cy="262711"/>
              </a:xfrm>
              <a:prstGeom prst="rect">
                <a:avLst/>
              </a:prstGeom>
              <a:solidFill>
                <a:srgbClr val="92D050"/>
              </a:solidFill>
              <a:ln w="1587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vert="horz" wrap="square" lIns="0" tIns="0" rIns="0" bIns="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4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Verdana" pitchFamily="34" charset="0"/>
                  <a:cs typeface="Times New Roman" pitchFamily="18" charset="0"/>
                </a:endParaRPr>
              </a:p>
            </p:txBody>
          </p:sp>
          <p:sp>
            <p:nvSpPr>
              <p:cNvPr id="47" name="TextBox 46"/>
              <p:cNvSpPr txBox="1"/>
              <p:nvPr/>
            </p:nvSpPr>
            <p:spPr>
              <a:xfrm>
                <a:off x="3378200" y="1320800"/>
                <a:ext cx="627095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1200" dirty="0" smtClean="0"/>
                  <a:t>DIMM</a:t>
                </a:r>
                <a:endParaRPr lang="en-US" sz="1200" dirty="0"/>
              </a:p>
            </p:txBody>
          </p:sp>
          <p:sp>
            <p:nvSpPr>
              <p:cNvPr id="48" name="Rectangle 47"/>
              <p:cNvSpPr/>
              <p:nvPr/>
            </p:nvSpPr>
            <p:spPr bwMode="auto">
              <a:xfrm>
                <a:off x="2057400" y="1957388"/>
                <a:ext cx="1028700" cy="262711"/>
              </a:xfrm>
              <a:prstGeom prst="rect">
                <a:avLst/>
              </a:prstGeom>
              <a:solidFill>
                <a:srgbClr val="92D050"/>
              </a:solidFill>
              <a:ln w="1587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vert="horz" wrap="square" lIns="0" tIns="0" rIns="0" bIns="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4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Verdana" pitchFamily="34" charset="0"/>
                  <a:cs typeface="Times New Roman" pitchFamily="18" charset="0"/>
                </a:endParaRPr>
              </a:p>
            </p:txBody>
          </p:sp>
          <p:sp>
            <p:nvSpPr>
              <p:cNvPr id="49" name="TextBox 48"/>
              <p:cNvSpPr txBox="1"/>
              <p:nvPr/>
            </p:nvSpPr>
            <p:spPr>
              <a:xfrm>
                <a:off x="2273300" y="1943100"/>
                <a:ext cx="627095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1200" dirty="0" smtClean="0"/>
                  <a:t>DIMM</a:t>
                </a:r>
                <a:endParaRPr lang="en-US" sz="1200" dirty="0"/>
              </a:p>
            </p:txBody>
          </p:sp>
          <p:sp>
            <p:nvSpPr>
              <p:cNvPr id="50" name="Rectangle 49"/>
              <p:cNvSpPr/>
              <p:nvPr/>
            </p:nvSpPr>
            <p:spPr bwMode="auto">
              <a:xfrm>
                <a:off x="3162300" y="1957388"/>
                <a:ext cx="1028700" cy="262711"/>
              </a:xfrm>
              <a:prstGeom prst="rect">
                <a:avLst/>
              </a:prstGeom>
              <a:solidFill>
                <a:srgbClr val="92D050"/>
              </a:solidFill>
              <a:ln w="1587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vert="horz" wrap="square" lIns="0" tIns="0" rIns="0" bIns="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4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Verdana" pitchFamily="34" charset="0"/>
                  <a:cs typeface="Times New Roman" pitchFamily="18" charset="0"/>
                </a:endParaRPr>
              </a:p>
            </p:txBody>
          </p:sp>
          <p:sp>
            <p:nvSpPr>
              <p:cNvPr id="51" name="TextBox 50"/>
              <p:cNvSpPr txBox="1"/>
              <p:nvPr/>
            </p:nvSpPr>
            <p:spPr>
              <a:xfrm>
                <a:off x="3378200" y="1943100"/>
                <a:ext cx="627095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1200" dirty="0" smtClean="0"/>
                  <a:t>DIMM</a:t>
                </a:r>
                <a:endParaRPr lang="en-US" sz="1200" dirty="0"/>
              </a:p>
            </p:txBody>
          </p:sp>
          <p:sp>
            <p:nvSpPr>
              <p:cNvPr id="53" name="TextBox 52"/>
              <p:cNvSpPr txBox="1"/>
              <p:nvPr/>
            </p:nvSpPr>
            <p:spPr>
              <a:xfrm>
                <a:off x="546100" y="3759200"/>
                <a:ext cx="997562" cy="307777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 smtClean="0"/>
                  <a:t>SMI Out</a:t>
                </a:r>
                <a:endParaRPr lang="en-US" dirty="0"/>
              </a:p>
            </p:txBody>
          </p:sp>
        </p:grpSp>
        <p:sp>
          <p:nvSpPr>
            <p:cNvPr id="33" name="TextBox 32"/>
            <p:cNvSpPr txBox="1"/>
            <p:nvPr/>
          </p:nvSpPr>
          <p:spPr>
            <a:xfrm>
              <a:off x="4461861" y="3403600"/>
              <a:ext cx="992360" cy="49244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300" dirty="0" smtClean="0"/>
                <a:t>DDR3</a:t>
              </a:r>
            </a:p>
            <a:p>
              <a:pPr algn="ctr"/>
              <a:r>
                <a:rPr lang="en-US" sz="1300" dirty="0" smtClean="0"/>
                <a:t>interface</a:t>
              </a:r>
              <a:endParaRPr lang="en-US" sz="1300" dirty="0"/>
            </a:p>
          </p:txBody>
        </p:sp>
      </p:grpSp>
      <p:sp>
        <p:nvSpPr>
          <p:cNvPr id="55" name="Right Arrow 54"/>
          <p:cNvSpPr/>
          <p:nvPr/>
        </p:nvSpPr>
        <p:spPr bwMode="auto">
          <a:xfrm>
            <a:off x="309253" y="3924179"/>
            <a:ext cx="1084355" cy="252000"/>
          </a:xfrm>
          <a:prstGeom prst="rightArrow">
            <a:avLst/>
          </a:prstGeom>
          <a:solidFill>
            <a:srgbClr val="FF5B5B"/>
          </a:solidFill>
          <a:ln w="635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56" name="TextBox 55"/>
          <p:cNvSpPr txBox="1"/>
          <p:nvPr/>
        </p:nvSpPr>
        <p:spPr>
          <a:xfrm>
            <a:off x="1619526" y="1409700"/>
            <a:ext cx="2148345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300" b="1" dirty="0" smtClean="0"/>
              <a:t>Boxboro-EX platform</a:t>
            </a:r>
            <a:endParaRPr lang="en-US" sz="1300" b="1" dirty="0"/>
          </a:p>
        </p:txBody>
      </p:sp>
      <p:sp>
        <p:nvSpPr>
          <p:cNvPr id="57" name="TextBox 56"/>
          <p:cNvSpPr txBox="1"/>
          <p:nvPr/>
        </p:nvSpPr>
        <p:spPr>
          <a:xfrm>
            <a:off x="6178826" y="1092200"/>
            <a:ext cx="1928733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300" b="1" dirty="0" err="1" smtClean="0"/>
              <a:t>Brickland</a:t>
            </a:r>
            <a:r>
              <a:rPr lang="en-US" sz="1300" b="1" dirty="0" smtClean="0"/>
              <a:t> platform</a:t>
            </a:r>
            <a:endParaRPr lang="en-US" sz="1300" b="1" dirty="0"/>
          </a:p>
        </p:txBody>
      </p:sp>
      <p:sp>
        <p:nvSpPr>
          <p:cNvPr id="58" name="TextBox 57"/>
          <p:cNvSpPr txBox="1"/>
          <p:nvPr/>
        </p:nvSpPr>
        <p:spPr>
          <a:xfrm>
            <a:off x="741053" y="5397500"/>
            <a:ext cx="3118161" cy="93102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300" dirty="0" smtClean="0">
                <a:solidFill>
                  <a:srgbClr val="FF0000"/>
                </a:solidFill>
              </a:rPr>
              <a:t>SMI</a:t>
            </a:r>
            <a:r>
              <a:rPr lang="en-US" sz="1300" dirty="0" smtClean="0"/>
              <a:t>: </a:t>
            </a:r>
            <a:r>
              <a:rPr lang="en-US" sz="1300" dirty="0" smtClean="0">
                <a:solidFill>
                  <a:srgbClr val="0070C0"/>
                </a:solidFill>
              </a:rPr>
              <a:t>Serial, packet based link </a:t>
            </a:r>
            <a:r>
              <a:rPr lang="en-US" sz="1300" dirty="0" smtClean="0"/>
              <a:t>with</a:t>
            </a:r>
          </a:p>
          <a:p>
            <a:pPr>
              <a:spcAft>
                <a:spcPts val="300"/>
              </a:spcAft>
            </a:pPr>
            <a:r>
              <a:rPr lang="en-US" sz="1300" dirty="0" smtClean="0"/>
              <a:t>        </a:t>
            </a:r>
            <a:r>
              <a:rPr lang="en-US" sz="1300" dirty="0" smtClean="0">
                <a:solidFill>
                  <a:srgbClr val="0070C0"/>
                </a:solidFill>
              </a:rPr>
              <a:t>differential signaling  </a:t>
            </a:r>
          </a:p>
          <a:p>
            <a:endParaRPr lang="en-US" sz="1300" dirty="0"/>
          </a:p>
          <a:p>
            <a:pPr>
              <a:spcAft>
                <a:spcPts val="300"/>
              </a:spcAft>
            </a:pPr>
            <a:r>
              <a:rPr lang="en-US" sz="1300" dirty="0" smtClean="0"/>
              <a:t>         Up to 6.4 </a:t>
            </a:r>
            <a:r>
              <a:rPr lang="en-US" sz="1300" dirty="0" err="1" smtClean="0"/>
              <a:t>Gbps</a:t>
            </a:r>
            <a:endParaRPr lang="en-US" sz="1300" dirty="0" smtClean="0"/>
          </a:p>
        </p:txBody>
      </p:sp>
      <p:sp>
        <p:nvSpPr>
          <p:cNvPr id="63" name="TextBox 62"/>
          <p:cNvSpPr txBox="1"/>
          <p:nvPr/>
        </p:nvSpPr>
        <p:spPr>
          <a:xfrm>
            <a:off x="4368800" y="5411688"/>
            <a:ext cx="4730654" cy="94384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300" dirty="0">
                <a:solidFill>
                  <a:srgbClr val="FF0000"/>
                </a:solidFill>
              </a:rPr>
              <a:t>SMI 2</a:t>
            </a:r>
            <a:r>
              <a:rPr lang="en-US" sz="1300" dirty="0">
                <a:solidFill>
                  <a:srgbClr val="0070C0"/>
                </a:solidFill>
              </a:rPr>
              <a:t>: 64-bit parallel, </a:t>
            </a:r>
            <a:r>
              <a:rPr lang="en-US" sz="1300" dirty="0" smtClean="0">
                <a:solidFill>
                  <a:srgbClr val="0070C0"/>
                </a:solidFill>
              </a:rPr>
              <a:t>bidirectional data link </a:t>
            </a:r>
            <a:r>
              <a:rPr lang="en-US" sz="1300" dirty="0" smtClean="0"/>
              <a:t>with </a:t>
            </a:r>
          </a:p>
          <a:p>
            <a:r>
              <a:rPr lang="en-US" sz="1300" dirty="0" smtClean="0">
                <a:solidFill>
                  <a:srgbClr val="0070C0"/>
                </a:solidFill>
              </a:rPr>
              <a:t>           single-ended </a:t>
            </a:r>
            <a:r>
              <a:rPr lang="en-US" sz="1300" dirty="0">
                <a:solidFill>
                  <a:srgbClr val="0070C0"/>
                </a:solidFill>
              </a:rPr>
              <a:t>voltage reference </a:t>
            </a:r>
            <a:r>
              <a:rPr lang="en-US" sz="1300" dirty="0" smtClean="0">
                <a:solidFill>
                  <a:srgbClr val="0070C0"/>
                </a:solidFill>
              </a:rPr>
              <a:t>signaling</a:t>
            </a:r>
            <a:r>
              <a:rPr lang="en-US" sz="1300" dirty="0" smtClean="0"/>
              <a:t>,</a:t>
            </a:r>
            <a:endParaRPr lang="en-US" sz="1300" dirty="0"/>
          </a:p>
          <a:p>
            <a:pPr>
              <a:spcAft>
                <a:spcPts val="400"/>
              </a:spcAft>
            </a:pPr>
            <a:r>
              <a:rPr lang="en-US" sz="1300" dirty="0"/>
              <a:t>       </a:t>
            </a:r>
            <a:r>
              <a:rPr lang="en-US" sz="1300" dirty="0" smtClean="0"/>
              <a:t>    </a:t>
            </a:r>
            <a:r>
              <a:rPr lang="en-US" sz="1300" dirty="0"/>
              <a:t>(</a:t>
            </a:r>
            <a:r>
              <a:rPr lang="en-US" sz="1300" dirty="0" smtClean="0"/>
              <a:t>VMSE </a:t>
            </a:r>
            <a:r>
              <a:rPr lang="en-US" sz="1300" dirty="0"/>
              <a:t>(Voltage Mode single </a:t>
            </a:r>
            <a:r>
              <a:rPr lang="en-US" sz="1300" dirty="0" smtClean="0"/>
              <a:t>Ended) signaling)</a:t>
            </a:r>
          </a:p>
          <a:p>
            <a:pPr>
              <a:spcAft>
                <a:spcPts val="400"/>
              </a:spcAft>
            </a:pPr>
            <a:r>
              <a:rPr lang="en-US" sz="1300" dirty="0" smtClean="0"/>
              <a:t>           Up to 3200 MT/s</a:t>
            </a:r>
          </a:p>
        </p:txBody>
      </p:sp>
      <p:sp>
        <p:nvSpPr>
          <p:cNvPr id="64" name="Left Arrow 63"/>
          <p:cNvSpPr/>
          <p:nvPr/>
        </p:nvSpPr>
        <p:spPr bwMode="auto">
          <a:xfrm>
            <a:off x="283853" y="4394970"/>
            <a:ext cx="1084355" cy="252000"/>
          </a:xfrm>
          <a:prstGeom prst="leftArrow">
            <a:avLst/>
          </a:prstGeom>
          <a:solidFill>
            <a:srgbClr val="FF5B5B"/>
          </a:solidFill>
          <a:ln w="15875" cap="flat" cmpd="sng" algn="ctr">
            <a:solidFill>
              <a:srgbClr val="FF5B5B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3" name="Right Arrow 2"/>
          <p:cNvSpPr/>
          <p:nvPr/>
        </p:nvSpPr>
        <p:spPr bwMode="auto">
          <a:xfrm>
            <a:off x="4156075" y="4220912"/>
            <a:ext cx="492125" cy="123258"/>
          </a:xfrm>
          <a:prstGeom prst="rightArrow">
            <a:avLst/>
          </a:prstGeom>
          <a:solidFill>
            <a:srgbClr val="FF5B5B"/>
          </a:solidFill>
          <a:ln w="1587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92334030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274" name="Text Box 30"/>
          <p:cNvSpPr txBox="1">
            <a:spLocks noChangeArrowheads="1"/>
          </p:cNvSpPr>
          <p:nvPr/>
        </p:nvSpPr>
        <p:spPr bwMode="auto">
          <a:xfrm>
            <a:off x="76200" y="501277"/>
            <a:ext cx="430212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b="1" dirty="0">
                <a:solidFill>
                  <a:schemeClr val="accent2"/>
                </a:solidFill>
                <a:latin typeface="Verdana" pitchFamily="34" charset="0"/>
              </a:rPr>
              <a:t>Compatibility of platform components</a:t>
            </a:r>
            <a:r>
              <a:rPr lang="en-US" altLang="en-US" sz="1400" dirty="0">
                <a:solidFill>
                  <a:srgbClr val="FF3300"/>
                </a:solidFill>
                <a:latin typeface="Verdana" pitchFamily="34" charset="0"/>
              </a:rPr>
              <a:t> </a:t>
            </a:r>
            <a:r>
              <a:rPr lang="en-US" altLang="en-US" sz="1400" dirty="0">
                <a:latin typeface="Verdana" pitchFamily="34" charset="0"/>
              </a:rPr>
              <a:t>(2)</a:t>
            </a:r>
          </a:p>
        </p:txBody>
      </p:sp>
      <p:sp>
        <p:nvSpPr>
          <p:cNvPr id="54275" name="Text Box 31"/>
          <p:cNvSpPr txBox="1">
            <a:spLocks noChangeArrowheads="1"/>
          </p:cNvSpPr>
          <p:nvPr/>
        </p:nvSpPr>
        <p:spPr bwMode="auto">
          <a:xfrm>
            <a:off x="234950" y="848099"/>
            <a:ext cx="8607100" cy="9541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 smtClean="0">
                <a:latin typeface="Verdana" pitchFamily="34" charset="0"/>
              </a:rPr>
              <a:t>Since platform </a:t>
            </a:r>
            <a:r>
              <a:rPr lang="en-US" altLang="en-US" sz="1400" dirty="0">
                <a:latin typeface="Verdana" pitchFamily="34" charset="0"/>
              </a:rPr>
              <a:t>components are connected via specified </a:t>
            </a:r>
            <a:r>
              <a:rPr lang="en-US" altLang="en-US" sz="1400" dirty="0" smtClean="0">
                <a:latin typeface="Verdana" pitchFamily="34" charset="0"/>
              </a:rPr>
              <a:t>interfaces to build an entity, called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 </a:t>
            </a:r>
            <a:r>
              <a:rPr lang="en-US" altLang="en-US" sz="1400" dirty="0" smtClean="0">
                <a:latin typeface="Verdana" pitchFamily="34" charset="0"/>
              </a:rPr>
              <a:t> platform, </a:t>
            </a:r>
            <a:r>
              <a:rPr lang="en-US" altLang="en-US" sz="1400" dirty="0" smtClean="0">
                <a:solidFill>
                  <a:srgbClr val="0070C0"/>
                </a:solidFill>
                <a:latin typeface="Verdana" pitchFamily="34" charset="0"/>
              </a:rPr>
              <a:t>platform </a:t>
            </a:r>
            <a:r>
              <a:rPr lang="en-US" altLang="en-US" sz="1400" dirty="0">
                <a:solidFill>
                  <a:srgbClr val="0070C0"/>
                </a:solidFill>
                <a:latin typeface="Verdana" pitchFamily="34" charset="0"/>
              </a:rPr>
              <a:t>components</a:t>
            </a:r>
            <a:r>
              <a:rPr lang="en-US" altLang="en-US" sz="1400" dirty="0">
                <a:latin typeface="Verdana" pitchFamily="34" charset="0"/>
              </a:rPr>
              <a:t>, such as processors or </a:t>
            </a:r>
            <a:r>
              <a:rPr lang="en-US" altLang="en-US" sz="1400" dirty="0" smtClean="0">
                <a:latin typeface="Verdana" pitchFamily="34" charset="0"/>
              </a:rPr>
              <a:t>memories are </a:t>
            </a:r>
            <a:r>
              <a:rPr lang="en-US" altLang="en-US" sz="1400" dirty="0" smtClean="0">
                <a:solidFill>
                  <a:srgbClr val="0070C0"/>
                </a:solidFill>
                <a:latin typeface="Verdana" pitchFamily="34" charset="0"/>
              </a:rPr>
              <a:t>compatible to a given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solidFill>
                  <a:srgbClr val="0070C0"/>
                </a:solidFill>
                <a:latin typeface="Verdana" pitchFamily="34" charset="0"/>
              </a:rPr>
              <a:t> </a:t>
            </a:r>
            <a:r>
              <a:rPr lang="en-US" altLang="en-US" sz="1400" dirty="0" smtClean="0">
                <a:solidFill>
                  <a:srgbClr val="0070C0"/>
                </a:solidFill>
                <a:latin typeface="Verdana" pitchFamily="34" charset="0"/>
              </a:rPr>
              <a:t> platform as </a:t>
            </a:r>
            <a:r>
              <a:rPr lang="en-US" altLang="en-US" sz="1400" dirty="0">
                <a:solidFill>
                  <a:srgbClr val="0070C0"/>
                </a:solidFill>
                <a:latin typeface="Verdana" pitchFamily="34" charset="0"/>
              </a:rPr>
              <a:t>long as they </a:t>
            </a:r>
            <a:r>
              <a:rPr lang="en-US" altLang="en-US" sz="1400" dirty="0" smtClean="0">
                <a:solidFill>
                  <a:srgbClr val="0070C0"/>
                </a:solidFill>
                <a:latin typeface="Verdana" pitchFamily="34" charset="0"/>
              </a:rPr>
              <a:t>have the </a:t>
            </a:r>
            <a:r>
              <a:rPr lang="en-US" altLang="en-US" sz="1400" dirty="0">
                <a:solidFill>
                  <a:srgbClr val="FF0000"/>
                </a:solidFill>
                <a:latin typeface="Verdana" pitchFamily="34" charset="0"/>
              </a:rPr>
              <a:t>same interfaces </a:t>
            </a:r>
            <a:r>
              <a:rPr lang="en-US" altLang="en-US" sz="1400" dirty="0" smtClean="0">
                <a:solidFill>
                  <a:srgbClr val="0070C0"/>
                </a:solidFill>
                <a:latin typeface="Verdana" pitchFamily="34" charset="0"/>
              </a:rPr>
              <a:t>(including interface parameters, </a:t>
            </a:r>
            <a:r>
              <a:rPr lang="en-US" altLang="en-US" sz="1400" dirty="0" smtClean="0">
                <a:latin typeface="Verdana" pitchFamily="34" charset="0"/>
              </a:rPr>
              <a:t>such  as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 </a:t>
            </a:r>
            <a:r>
              <a:rPr lang="en-US" altLang="en-US" sz="1400" dirty="0" smtClean="0">
                <a:latin typeface="Verdana" pitchFamily="34" charset="0"/>
              </a:rPr>
              <a:t> transfer rates etc.).</a:t>
            </a:r>
            <a:endParaRPr lang="en-US" altLang="en-US" sz="1400" dirty="0">
              <a:latin typeface="Verdana" pitchFamily="34" charset="0"/>
            </a:endParaRPr>
          </a:p>
        </p:txBody>
      </p:sp>
      <p:sp>
        <p:nvSpPr>
          <p:cNvPr id="6" name="Rectangle 19"/>
          <p:cNvSpPr>
            <a:spLocks noGrp="1" noChangeArrowheads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pPr eaLnBrk="1" hangingPunct="1"/>
            <a:r>
              <a:rPr lang="hu-HU" altLang="en-US" sz="1600" dirty="0" smtClean="0"/>
              <a:t>1.</a:t>
            </a:r>
            <a:r>
              <a:rPr lang="en-US" altLang="en-US" sz="1600" dirty="0" smtClean="0"/>
              <a:t>2</a:t>
            </a:r>
            <a:r>
              <a:rPr lang="hu-HU" altLang="en-US" sz="1600" dirty="0" smtClean="0"/>
              <a:t> </a:t>
            </a:r>
            <a:r>
              <a:rPr lang="en-US" altLang="en-US" sz="1600" dirty="0" smtClean="0"/>
              <a:t>The platform concept (</a:t>
            </a:r>
            <a:r>
              <a:rPr lang="hu-HU" altLang="en-US" sz="1600" dirty="0" smtClean="0"/>
              <a:t>4</a:t>
            </a:r>
            <a:r>
              <a:rPr lang="en-US" altLang="en-US" sz="1600" dirty="0" smtClean="0"/>
              <a:t>)</a:t>
            </a:r>
            <a:endParaRPr lang="hu-HU" altLang="en-US" sz="1600" dirty="0" smtClean="0"/>
          </a:p>
        </p:txBody>
      </p:sp>
      <p:sp>
        <p:nvSpPr>
          <p:cNvPr id="5" name="TextBox 4"/>
          <p:cNvSpPr txBox="1"/>
          <p:nvPr/>
        </p:nvSpPr>
        <p:spPr>
          <a:xfrm>
            <a:off x="8814338" y="6534345"/>
            <a:ext cx="34817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>
                <a:solidFill>
                  <a:srgbClr val="FF0000"/>
                </a:solidFill>
                <a:latin typeface="+mj-lt"/>
              </a:rPr>
              <a:t>*</a:t>
            </a:r>
          </a:p>
        </p:txBody>
      </p:sp>
    </p:spTree>
    <p:extLst>
      <p:ext uri="{BB962C8B-B14F-4D97-AF65-F5344CB8AC3E}">
        <p14:creationId xmlns:p14="http://schemas.microsoft.com/office/powerpoint/2010/main" val="45211855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Box 4"/>
          <p:cNvSpPr txBox="1"/>
          <p:nvPr/>
        </p:nvSpPr>
        <p:spPr>
          <a:xfrm>
            <a:off x="461963" y="990600"/>
            <a:ext cx="8701485" cy="21339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 smtClean="0">
                <a:solidFill>
                  <a:srgbClr val="000000"/>
                </a:solidFill>
              </a:rPr>
              <a:t>The </a:t>
            </a:r>
            <a:r>
              <a:rPr lang="en-US" dirty="0" smtClean="0">
                <a:solidFill>
                  <a:srgbClr val="FF0000"/>
                </a:solidFill>
              </a:rPr>
              <a:t>SMI link </a:t>
            </a:r>
            <a:r>
              <a:rPr lang="en-US" dirty="0" smtClean="0">
                <a:solidFill>
                  <a:srgbClr val="000000"/>
                </a:solidFill>
              </a:rPr>
              <a:t>of the Boxboro-EX platform was a </a:t>
            </a:r>
            <a:r>
              <a:rPr lang="en-US" dirty="0" smtClean="0">
                <a:solidFill>
                  <a:srgbClr val="0070C0"/>
                </a:solidFill>
              </a:rPr>
              <a:t>serial, packet based, differential link</a:t>
            </a:r>
          </a:p>
          <a:p>
            <a:pPr>
              <a:spcAft>
                <a:spcPts val="400"/>
              </a:spcAft>
            </a:pPr>
            <a:r>
              <a:rPr lang="en-US" dirty="0">
                <a:solidFill>
                  <a:srgbClr val="000000"/>
                </a:solidFill>
              </a:rPr>
              <a:t> </a:t>
            </a:r>
            <a:r>
              <a:rPr lang="en-US" dirty="0" smtClean="0">
                <a:solidFill>
                  <a:srgbClr val="000000"/>
                </a:solidFill>
              </a:rPr>
              <a:t>      including about </a:t>
            </a:r>
            <a:r>
              <a:rPr lang="en-US" dirty="0" smtClean="0">
                <a:solidFill>
                  <a:srgbClr val="0070C0"/>
                </a:solidFill>
              </a:rPr>
              <a:t>70 signal lines</a:t>
            </a:r>
            <a:r>
              <a:rPr lang="en-US" dirty="0" smtClean="0">
                <a:solidFill>
                  <a:srgbClr val="000000"/>
                </a:solidFill>
              </a:rPr>
              <a:t>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 smtClean="0">
                <a:solidFill>
                  <a:srgbClr val="000000"/>
                </a:solidFill>
              </a:rPr>
              <a:t>By contrast, as far as the </a:t>
            </a:r>
            <a:r>
              <a:rPr lang="en-US" dirty="0" smtClean="0">
                <a:solidFill>
                  <a:srgbClr val="0070C0"/>
                </a:solidFill>
              </a:rPr>
              <a:t>data transfer </a:t>
            </a:r>
            <a:r>
              <a:rPr lang="en-US" dirty="0" smtClean="0">
                <a:solidFill>
                  <a:srgbClr val="000000"/>
                </a:solidFill>
              </a:rPr>
              <a:t>is concerned, </a:t>
            </a:r>
            <a:r>
              <a:rPr lang="en-US" dirty="0" smtClean="0"/>
              <a:t>with the </a:t>
            </a:r>
            <a:r>
              <a:rPr lang="en-US" dirty="0" smtClean="0">
                <a:solidFill>
                  <a:srgbClr val="FF0000"/>
                </a:solidFill>
              </a:rPr>
              <a:t>SMI2 link </a:t>
            </a:r>
            <a:r>
              <a:rPr lang="en-US" dirty="0" smtClean="0"/>
              <a:t>Intel changed to</a:t>
            </a:r>
          </a:p>
          <a:p>
            <a:r>
              <a:rPr lang="en-US" dirty="0">
                <a:solidFill>
                  <a:srgbClr val="0070C0"/>
                </a:solidFill>
              </a:rPr>
              <a:t> </a:t>
            </a:r>
            <a:r>
              <a:rPr lang="en-US" dirty="0" smtClean="0">
                <a:solidFill>
                  <a:srgbClr val="0070C0"/>
                </a:solidFill>
              </a:rPr>
              <a:t>      64-bit parallel, bidirectional communication using single-ended voltage reference signals</a:t>
            </a:r>
            <a:r>
              <a:rPr lang="en-US" dirty="0" smtClean="0">
                <a:solidFill>
                  <a:srgbClr val="000000"/>
                </a:solidFill>
              </a:rPr>
              <a:t>,</a:t>
            </a:r>
          </a:p>
          <a:p>
            <a:pPr>
              <a:spcAft>
                <a:spcPts val="400"/>
              </a:spcAft>
            </a:pPr>
            <a:r>
              <a:rPr lang="en-US" dirty="0">
                <a:solidFill>
                  <a:srgbClr val="000000"/>
                </a:solidFill>
              </a:rPr>
              <a:t> </a:t>
            </a:r>
            <a:r>
              <a:rPr lang="en-US" dirty="0" smtClean="0">
                <a:solidFill>
                  <a:srgbClr val="000000"/>
                </a:solidFill>
              </a:rPr>
              <a:t>      called </a:t>
            </a:r>
            <a:r>
              <a:rPr lang="en-US" dirty="0" smtClean="0">
                <a:solidFill>
                  <a:srgbClr val="FF0000"/>
                </a:solidFill>
              </a:rPr>
              <a:t>VMSE (Voltage Mode Single Ended) signaling</a:t>
            </a:r>
            <a:r>
              <a:rPr lang="en-US" dirty="0" smtClean="0">
                <a:solidFill>
                  <a:srgbClr val="000000"/>
                </a:solidFill>
              </a:rPr>
              <a:t>. </a:t>
            </a:r>
          </a:p>
          <a:p>
            <a:pPr marL="285750" indent="-285750">
              <a:buClr>
                <a:srgbClr val="000000"/>
              </a:buClr>
              <a:buFont typeface="Arial" panose="020B0604020202020204" pitchFamily="34" charset="0"/>
              <a:buChar char="•"/>
            </a:pPr>
            <a:r>
              <a:rPr lang="en-US" dirty="0" smtClean="0"/>
              <a:t>SMI 2 requires altogether about</a:t>
            </a:r>
            <a:r>
              <a:rPr lang="en-US" dirty="0" smtClean="0">
                <a:solidFill>
                  <a:srgbClr val="0070C0"/>
                </a:solidFill>
              </a:rPr>
              <a:t> 110 signal lines</a:t>
            </a:r>
            <a:r>
              <a:rPr lang="en-US" dirty="0" smtClean="0">
                <a:solidFill>
                  <a:srgbClr val="000000"/>
                </a:solidFill>
              </a:rPr>
              <a:t>, that is </a:t>
            </a:r>
            <a:r>
              <a:rPr lang="en-US" dirty="0" smtClean="0">
                <a:solidFill>
                  <a:srgbClr val="0070C0"/>
                </a:solidFill>
              </a:rPr>
              <a:t>about 50 % more lines than SMI</a:t>
            </a:r>
            <a:r>
              <a:rPr lang="en-US" dirty="0" smtClean="0">
                <a:solidFill>
                  <a:srgbClr val="000000"/>
                </a:solidFill>
              </a:rPr>
              <a:t>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 smtClean="0">
                <a:solidFill>
                  <a:srgbClr val="000000"/>
                </a:solidFill>
              </a:rPr>
              <a:t>The </a:t>
            </a:r>
            <a:r>
              <a:rPr lang="en-US" dirty="0" smtClean="0">
                <a:solidFill>
                  <a:srgbClr val="0070C0"/>
                </a:solidFill>
              </a:rPr>
              <a:t>reason</a:t>
            </a:r>
            <a:r>
              <a:rPr lang="en-US" dirty="0" smtClean="0">
                <a:solidFill>
                  <a:srgbClr val="000000"/>
                </a:solidFill>
              </a:rPr>
              <a:t> for changing from serial transfer to parallel transfer in case of the data lines is</a:t>
            </a:r>
          </a:p>
          <a:p>
            <a:r>
              <a:rPr lang="en-US" dirty="0">
                <a:solidFill>
                  <a:srgbClr val="000000"/>
                </a:solidFill>
              </a:rPr>
              <a:t> </a:t>
            </a:r>
            <a:r>
              <a:rPr lang="en-US" dirty="0" smtClean="0">
                <a:solidFill>
                  <a:srgbClr val="000000"/>
                </a:solidFill>
              </a:rPr>
              <a:t>     presumably the fact, that in this case </a:t>
            </a:r>
            <a:r>
              <a:rPr lang="en-US" dirty="0" smtClean="0">
                <a:solidFill>
                  <a:srgbClr val="0070C0"/>
                </a:solidFill>
              </a:rPr>
              <a:t>AD/DA converting of data becomes superfluous</a:t>
            </a:r>
            <a:r>
              <a:rPr lang="en-US" dirty="0" smtClean="0">
                <a:solidFill>
                  <a:srgbClr val="000000"/>
                </a:solidFill>
              </a:rPr>
              <a:t> and</a:t>
            </a:r>
          </a:p>
          <a:p>
            <a:r>
              <a:rPr lang="en-US" dirty="0">
                <a:solidFill>
                  <a:srgbClr val="000000"/>
                </a:solidFill>
              </a:rPr>
              <a:t> </a:t>
            </a:r>
            <a:r>
              <a:rPr lang="en-US" dirty="0" smtClean="0">
                <a:solidFill>
                  <a:srgbClr val="000000"/>
                </a:solidFill>
              </a:rPr>
              <a:t>     this results </a:t>
            </a:r>
            <a:r>
              <a:rPr lang="en-US" dirty="0" smtClean="0">
                <a:solidFill>
                  <a:srgbClr val="0070C0"/>
                </a:solidFill>
              </a:rPr>
              <a:t>in </a:t>
            </a:r>
            <a:r>
              <a:rPr lang="en-US" dirty="0" smtClean="0">
                <a:solidFill>
                  <a:srgbClr val="FF0000"/>
                </a:solidFill>
              </a:rPr>
              <a:t>reduced dissipation</a:t>
            </a:r>
            <a:r>
              <a:rPr lang="en-US" dirty="0" smtClean="0">
                <a:solidFill>
                  <a:srgbClr val="000000"/>
                </a:solidFill>
              </a:rPr>
              <a:t>.</a:t>
            </a: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6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pPr eaLnBrk="1" hangingPunct="1"/>
            <a:r>
              <a:rPr lang="en-US" altLang="en-US" sz="1600" dirty="0"/>
              <a:t>3.2.2 New memory buffer design </a:t>
            </a:r>
            <a:r>
              <a:rPr lang="en-US" altLang="en-US" sz="1600" dirty="0" smtClean="0"/>
              <a:t>(3)</a:t>
            </a:r>
          </a:p>
        </p:txBody>
      </p:sp>
      <p:sp>
        <p:nvSpPr>
          <p:cNvPr id="7" name="TextBox 6"/>
          <p:cNvSpPr txBox="1"/>
          <p:nvPr/>
        </p:nvSpPr>
        <p:spPr>
          <a:xfrm>
            <a:off x="496888" y="3124200"/>
            <a:ext cx="641560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 smtClean="0">
                <a:solidFill>
                  <a:srgbClr val="000000"/>
                </a:solidFill>
              </a:rPr>
              <a:t>The </a:t>
            </a:r>
            <a:r>
              <a:rPr lang="en-US" dirty="0" smtClean="0">
                <a:solidFill>
                  <a:srgbClr val="FF0000"/>
                </a:solidFill>
              </a:rPr>
              <a:t>SMI 2 interface </a:t>
            </a:r>
            <a:r>
              <a:rPr lang="en-US" dirty="0" smtClean="0"/>
              <a:t>is used in the </a:t>
            </a:r>
            <a:r>
              <a:rPr lang="en-US" dirty="0" err="1" smtClean="0">
                <a:solidFill>
                  <a:srgbClr val="FF0000"/>
                </a:solidFill>
              </a:rPr>
              <a:t>Brickland</a:t>
            </a:r>
            <a:r>
              <a:rPr lang="en-US" dirty="0" smtClean="0">
                <a:solidFill>
                  <a:srgbClr val="FF0000"/>
                </a:solidFill>
              </a:rPr>
              <a:t> platform </a:t>
            </a:r>
            <a:r>
              <a:rPr lang="en-US" dirty="0" smtClean="0"/>
              <a:t>and o</a:t>
            </a:r>
            <a:r>
              <a:rPr lang="en-US" dirty="0" smtClean="0">
                <a:solidFill>
                  <a:srgbClr val="000000"/>
                </a:solidFill>
              </a:rPr>
              <a:t>perates</a:t>
            </a: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914400" y="3438525"/>
            <a:ext cx="6402715" cy="81560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spcAft>
                <a:spcPts val="300"/>
              </a:spcAft>
              <a:buFont typeface="Arial" panose="020B0604020202020204" pitchFamily="34" charset="0"/>
              <a:buChar char="•"/>
            </a:pPr>
            <a:r>
              <a:rPr lang="en-US" dirty="0" smtClean="0">
                <a:solidFill>
                  <a:srgbClr val="000000"/>
                </a:solidFill>
              </a:rPr>
              <a:t>in </a:t>
            </a:r>
            <a:r>
              <a:rPr lang="en-US" dirty="0" smtClean="0">
                <a:solidFill>
                  <a:srgbClr val="0070C0"/>
                </a:solidFill>
              </a:rPr>
              <a:t>Ivy Town-EX </a:t>
            </a:r>
            <a:r>
              <a:rPr lang="en-US" dirty="0" smtClean="0">
                <a:solidFill>
                  <a:srgbClr val="000000"/>
                </a:solidFill>
              </a:rPr>
              <a:t>based platforms at a speed of </a:t>
            </a:r>
            <a:r>
              <a:rPr lang="en-US" dirty="0" smtClean="0">
                <a:solidFill>
                  <a:srgbClr val="0070C0"/>
                </a:solidFill>
              </a:rPr>
              <a:t>up to 2667 MT/s,</a:t>
            </a:r>
            <a:endParaRPr lang="en-US" dirty="0" smtClean="0">
              <a:solidFill>
                <a:srgbClr val="000000"/>
              </a:solidFill>
            </a:endParaRPr>
          </a:p>
          <a:p>
            <a:pPr marL="285750" indent="-285750">
              <a:spcAft>
                <a:spcPts val="300"/>
              </a:spcAft>
              <a:buFont typeface="Arial" panose="020B0604020202020204" pitchFamily="34" charset="0"/>
              <a:buChar char="•"/>
            </a:pPr>
            <a:r>
              <a:rPr lang="en-US" dirty="0" smtClean="0">
                <a:solidFill>
                  <a:srgbClr val="000000"/>
                </a:solidFill>
              </a:rPr>
              <a:t>in </a:t>
            </a:r>
            <a:r>
              <a:rPr lang="en-US" dirty="0" smtClean="0">
                <a:solidFill>
                  <a:srgbClr val="0070C0"/>
                </a:solidFill>
              </a:rPr>
              <a:t>Haswell-EX</a:t>
            </a:r>
            <a:r>
              <a:rPr lang="en-US" dirty="0" smtClean="0">
                <a:solidFill>
                  <a:srgbClr val="000000"/>
                </a:solidFill>
              </a:rPr>
              <a:t> based platforms at a speed of up to </a:t>
            </a:r>
            <a:r>
              <a:rPr lang="en-US" dirty="0" smtClean="0">
                <a:solidFill>
                  <a:srgbClr val="0070C0"/>
                </a:solidFill>
              </a:rPr>
              <a:t>3200 MT/s and</a:t>
            </a:r>
          </a:p>
          <a:p>
            <a:pPr marL="285750" indent="-285750">
              <a:spcAft>
                <a:spcPts val="300"/>
              </a:spcAft>
              <a:buFont typeface="Arial" panose="020B0604020202020204" pitchFamily="34" charset="0"/>
              <a:buChar char="•"/>
            </a:pPr>
            <a:r>
              <a:rPr lang="en-US" dirty="0" smtClean="0">
                <a:solidFill>
                  <a:srgbClr val="000000"/>
                </a:solidFill>
              </a:rPr>
              <a:t>in </a:t>
            </a:r>
            <a:r>
              <a:rPr lang="en-US" dirty="0" smtClean="0">
                <a:solidFill>
                  <a:srgbClr val="0070C0"/>
                </a:solidFill>
              </a:rPr>
              <a:t>Broadwell-EX</a:t>
            </a:r>
            <a:r>
              <a:rPr lang="en-US" dirty="0" smtClean="0">
                <a:solidFill>
                  <a:srgbClr val="000000"/>
                </a:solidFill>
              </a:rPr>
              <a:t> </a:t>
            </a:r>
            <a:r>
              <a:rPr lang="en-US" dirty="0">
                <a:solidFill>
                  <a:srgbClr val="000000"/>
                </a:solidFill>
              </a:rPr>
              <a:t>based platforms at a speed of up to </a:t>
            </a:r>
            <a:r>
              <a:rPr lang="en-US" dirty="0">
                <a:solidFill>
                  <a:srgbClr val="0070C0"/>
                </a:solidFill>
              </a:rPr>
              <a:t>3200 </a:t>
            </a:r>
            <a:r>
              <a:rPr lang="en-US" dirty="0" smtClean="0">
                <a:solidFill>
                  <a:srgbClr val="0070C0"/>
                </a:solidFill>
              </a:rPr>
              <a:t>MT/s.</a:t>
            </a: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9" name="Rectangle 8"/>
          <p:cNvSpPr/>
          <p:nvPr/>
        </p:nvSpPr>
        <p:spPr>
          <a:xfrm>
            <a:off x="89119" y="510733"/>
            <a:ext cx="7768473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b="1" dirty="0">
                <a:solidFill>
                  <a:srgbClr val="2D2D8A"/>
                </a:solidFill>
              </a:rPr>
              <a:t>a) </a:t>
            </a:r>
            <a:r>
              <a:rPr lang="en-US" b="1" dirty="0" smtClean="0">
                <a:solidFill>
                  <a:srgbClr val="2D2D8A"/>
                </a:solidFill>
              </a:rPr>
              <a:t>Redesigned, basically parallel MC-SMB </a:t>
            </a:r>
            <a:r>
              <a:rPr lang="en-US" b="1" dirty="0">
                <a:solidFill>
                  <a:srgbClr val="2D2D8A"/>
                </a:solidFill>
              </a:rPr>
              <a:t>interface, called SMI2 </a:t>
            </a:r>
            <a:r>
              <a:rPr lang="en-US" b="1" dirty="0" smtClean="0">
                <a:solidFill>
                  <a:srgbClr val="2D2D8A"/>
                </a:solidFill>
              </a:rPr>
              <a:t>interface -2</a:t>
            </a:r>
            <a:endParaRPr lang="en-US" b="1" dirty="0">
              <a:solidFill>
                <a:srgbClr val="2D2D8A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7830359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5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5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5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5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5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5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8" grpId="0"/>
    </p:bldLst>
  </p:timing>
</p:sld>
</file>

<file path=ppt/slides/slide1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sz="1600" dirty="0"/>
              <a:t>3.2.2 New memory buffer design </a:t>
            </a:r>
            <a:r>
              <a:rPr lang="en-US" altLang="en-US" sz="1600" dirty="0" smtClean="0"/>
              <a:t>(4)</a:t>
            </a:r>
            <a:endParaRPr lang="en-US" sz="1600" dirty="0"/>
          </a:p>
        </p:txBody>
      </p:sp>
      <p:sp>
        <p:nvSpPr>
          <p:cNvPr id="4" name="TextBox 3"/>
          <p:cNvSpPr txBox="1"/>
          <p:nvPr/>
        </p:nvSpPr>
        <p:spPr>
          <a:xfrm>
            <a:off x="76200" y="506936"/>
            <a:ext cx="3066865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accent6"/>
                </a:solidFill>
              </a:rPr>
              <a:t>b) Enhanced DRAM </a:t>
            </a:r>
            <a:r>
              <a:rPr lang="en-US" b="1" dirty="0" smtClean="0">
                <a:solidFill>
                  <a:schemeClr val="accent6"/>
                </a:solidFill>
              </a:rPr>
              <a:t>interface</a:t>
            </a:r>
            <a:endParaRPr lang="en-US" b="1" dirty="0">
              <a:solidFill>
                <a:schemeClr val="accent6"/>
              </a:solidFill>
            </a:endParaRPr>
          </a:p>
        </p:txBody>
      </p:sp>
      <p:grpSp>
        <p:nvGrpSpPr>
          <p:cNvPr id="5" name="Group 4"/>
          <p:cNvGrpSpPr/>
          <p:nvPr/>
        </p:nvGrpSpPr>
        <p:grpSpPr>
          <a:xfrm>
            <a:off x="4732740" y="1401632"/>
            <a:ext cx="4156896" cy="3455170"/>
            <a:chOff x="1066800" y="1866900"/>
            <a:chExt cx="4497340" cy="3455170"/>
          </a:xfrm>
        </p:grpSpPr>
        <p:grpSp>
          <p:nvGrpSpPr>
            <p:cNvPr id="6" name="Group 5"/>
            <p:cNvGrpSpPr/>
            <p:nvPr/>
          </p:nvGrpSpPr>
          <p:grpSpPr>
            <a:xfrm>
              <a:off x="1066800" y="1866900"/>
              <a:ext cx="3924300" cy="3455170"/>
              <a:chOff x="469900" y="698500"/>
              <a:chExt cx="3924300" cy="3455170"/>
            </a:xfrm>
          </p:grpSpPr>
          <p:sp>
            <p:nvSpPr>
              <p:cNvPr id="8" name="Rectangle 7"/>
              <p:cNvSpPr/>
              <p:nvPr/>
            </p:nvSpPr>
            <p:spPr bwMode="auto">
              <a:xfrm>
                <a:off x="1689100" y="2754313"/>
                <a:ext cx="2705100" cy="1399357"/>
              </a:xfrm>
              <a:prstGeom prst="rect">
                <a:avLst/>
              </a:prstGeom>
              <a:solidFill>
                <a:schemeClr val="accent1">
                  <a:lumMod val="90000"/>
                </a:schemeClr>
              </a:solidFill>
              <a:ln w="1587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vert="horz" wrap="square" lIns="0" tIns="0" rIns="0" bIns="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4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Verdana" pitchFamily="34" charset="0"/>
                  <a:cs typeface="Times New Roman" pitchFamily="18" charset="0"/>
                </a:endParaRPr>
              </a:p>
            </p:txBody>
          </p:sp>
          <p:sp>
            <p:nvSpPr>
              <p:cNvPr id="9" name="TextBox 8"/>
              <p:cNvSpPr txBox="1"/>
              <p:nvPr/>
            </p:nvSpPr>
            <p:spPr>
              <a:xfrm>
                <a:off x="1892300" y="3174591"/>
                <a:ext cx="2412840" cy="492443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en-US" sz="1300" b="1" dirty="0" smtClean="0"/>
                  <a:t>Scalable Memory Buffer</a:t>
                </a:r>
              </a:p>
              <a:p>
                <a:pPr algn="ctr"/>
                <a:r>
                  <a:rPr lang="en-US" sz="1300" b="1" dirty="0" smtClean="0"/>
                  <a:t>(SMB)</a:t>
                </a:r>
                <a:endParaRPr lang="en-US" sz="1300" b="1" dirty="0"/>
              </a:p>
            </p:txBody>
          </p:sp>
          <p:sp>
            <p:nvSpPr>
              <p:cNvPr id="10" name="Left-Right Arrow 9"/>
              <p:cNvSpPr/>
              <p:nvPr/>
            </p:nvSpPr>
            <p:spPr bwMode="auto">
              <a:xfrm>
                <a:off x="469900" y="3073400"/>
                <a:ext cx="1224000" cy="252000"/>
              </a:xfrm>
              <a:prstGeom prst="leftRightArrow">
                <a:avLst/>
              </a:prstGeom>
              <a:solidFill>
                <a:srgbClr val="FF5B5B"/>
              </a:solidFill>
              <a:ln w="1587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vert="horz" wrap="square" lIns="0" tIns="0" rIns="0" bIns="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4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Verdana" pitchFamily="34" charset="0"/>
                  <a:cs typeface="Times New Roman" pitchFamily="18" charset="0"/>
                </a:endParaRPr>
              </a:p>
            </p:txBody>
          </p:sp>
          <p:sp>
            <p:nvSpPr>
              <p:cNvPr id="11" name="TextBox 10"/>
              <p:cNvSpPr txBox="1"/>
              <p:nvPr/>
            </p:nvSpPr>
            <p:spPr>
              <a:xfrm>
                <a:off x="488020" y="2779713"/>
                <a:ext cx="1107996" cy="307777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 smtClean="0"/>
                  <a:t>SMI2 data</a:t>
                </a:r>
                <a:endParaRPr lang="en-US" dirty="0"/>
              </a:p>
            </p:txBody>
          </p:sp>
          <p:sp>
            <p:nvSpPr>
              <p:cNvPr id="12" name="Up-Down Arrow 11"/>
              <p:cNvSpPr/>
              <p:nvPr/>
            </p:nvSpPr>
            <p:spPr bwMode="auto">
              <a:xfrm>
                <a:off x="2413000" y="1003300"/>
                <a:ext cx="317500" cy="1727200"/>
              </a:xfrm>
              <a:prstGeom prst="upDownArrow">
                <a:avLst/>
              </a:prstGeom>
              <a:solidFill>
                <a:schemeClr val="bg2">
                  <a:lumMod val="20000"/>
                  <a:lumOff val="80000"/>
                </a:schemeClr>
              </a:solidFill>
              <a:ln w="15875" cap="flat" cmpd="sng" algn="ctr">
                <a:solidFill>
                  <a:srgbClr val="FF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vert="horz" wrap="square" lIns="0" tIns="0" rIns="0" bIns="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4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Verdana" pitchFamily="34" charset="0"/>
                  <a:cs typeface="Times New Roman" pitchFamily="18" charset="0"/>
                </a:endParaRPr>
              </a:p>
            </p:txBody>
          </p:sp>
          <p:sp>
            <p:nvSpPr>
              <p:cNvPr id="13" name="Up-Down Arrow 12"/>
              <p:cNvSpPr/>
              <p:nvPr/>
            </p:nvSpPr>
            <p:spPr bwMode="auto">
              <a:xfrm>
                <a:off x="3517900" y="990600"/>
                <a:ext cx="317500" cy="1727200"/>
              </a:xfrm>
              <a:prstGeom prst="upDownArrow">
                <a:avLst/>
              </a:prstGeom>
              <a:solidFill>
                <a:schemeClr val="bg2">
                  <a:lumMod val="20000"/>
                  <a:lumOff val="80000"/>
                </a:schemeClr>
              </a:solidFill>
              <a:ln w="15875" cap="flat" cmpd="sng" algn="ctr">
                <a:solidFill>
                  <a:srgbClr val="FF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vert="horz" wrap="square" lIns="0" tIns="0" rIns="0" bIns="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4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Verdana" pitchFamily="34" charset="0"/>
                  <a:cs typeface="Times New Roman" pitchFamily="18" charset="0"/>
                </a:endParaRPr>
              </a:p>
            </p:txBody>
          </p:sp>
          <p:sp>
            <p:nvSpPr>
              <p:cNvPr id="14" name="Rectangle 13"/>
              <p:cNvSpPr/>
              <p:nvPr/>
            </p:nvSpPr>
            <p:spPr bwMode="auto">
              <a:xfrm>
                <a:off x="2070100" y="712788"/>
                <a:ext cx="1028700" cy="262711"/>
              </a:xfrm>
              <a:prstGeom prst="rect">
                <a:avLst/>
              </a:prstGeom>
              <a:solidFill>
                <a:srgbClr val="92D050"/>
              </a:solidFill>
              <a:ln w="1587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vert="horz" wrap="square" lIns="0" tIns="0" rIns="0" bIns="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4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Verdana" pitchFamily="34" charset="0"/>
                  <a:cs typeface="Times New Roman" pitchFamily="18" charset="0"/>
                </a:endParaRPr>
              </a:p>
            </p:txBody>
          </p:sp>
          <p:sp>
            <p:nvSpPr>
              <p:cNvPr id="15" name="TextBox 14"/>
              <p:cNvSpPr txBox="1"/>
              <p:nvPr/>
            </p:nvSpPr>
            <p:spPr>
              <a:xfrm>
                <a:off x="2286000" y="698500"/>
                <a:ext cx="627095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1200" dirty="0" smtClean="0"/>
                  <a:t>DIMM</a:t>
                </a:r>
                <a:endParaRPr lang="en-US" sz="1200" dirty="0"/>
              </a:p>
            </p:txBody>
          </p:sp>
          <p:sp>
            <p:nvSpPr>
              <p:cNvPr id="16" name="Rectangle 15"/>
              <p:cNvSpPr/>
              <p:nvPr/>
            </p:nvSpPr>
            <p:spPr bwMode="auto">
              <a:xfrm>
                <a:off x="2057400" y="1335088"/>
                <a:ext cx="1028700" cy="262711"/>
              </a:xfrm>
              <a:prstGeom prst="rect">
                <a:avLst/>
              </a:prstGeom>
              <a:solidFill>
                <a:srgbClr val="92D050"/>
              </a:solidFill>
              <a:ln w="1587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vert="horz" wrap="square" lIns="0" tIns="0" rIns="0" bIns="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4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Verdana" pitchFamily="34" charset="0"/>
                  <a:cs typeface="Times New Roman" pitchFamily="18" charset="0"/>
                </a:endParaRPr>
              </a:p>
            </p:txBody>
          </p:sp>
          <p:sp>
            <p:nvSpPr>
              <p:cNvPr id="17" name="TextBox 16"/>
              <p:cNvSpPr txBox="1"/>
              <p:nvPr/>
            </p:nvSpPr>
            <p:spPr>
              <a:xfrm>
                <a:off x="2273300" y="1320800"/>
                <a:ext cx="627095" cy="276999"/>
              </a:xfrm>
              <a:prstGeom prst="rect">
                <a:avLst/>
              </a:prstGeom>
              <a:solidFill>
                <a:srgbClr val="92D050"/>
              </a:solidFill>
            </p:spPr>
            <p:txBody>
              <a:bodyPr wrap="none" rtlCol="0">
                <a:spAutoFit/>
              </a:bodyPr>
              <a:lstStyle/>
              <a:p>
                <a:r>
                  <a:rPr lang="en-US" sz="1200" dirty="0" smtClean="0"/>
                  <a:t>DIMM</a:t>
                </a:r>
                <a:endParaRPr lang="en-US" sz="1200" dirty="0"/>
              </a:p>
            </p:txBody>
          </p:sp>
          <p:sp>
            <p:nvSpPr>
              <p:cNvPr id="18" name="Rectangle 17"/>
              <p:cNvSpPr/>
              <p:nvPr/>
            </p:nvSpPr>
            <p:spPr bwMode="auto">
              <a:xfrm>
                <a:off x="3175000" y="712788"/>
                <a:ext cx="1028700" cy="262711"/>
              </a:xfrm>
              <a:prstGeom prst="rect">
                <a:avLst/>
              </a:prstGeom>
              <a:solidFill>
                <a:srgbClr val="92D050"/>
              </a:solidFill>
              <a:ln w="1587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vert="horz" wrap="square" lIns="0" tIns="0" rIns="0" bIns="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4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Verdana" pitchFamily="34" charset="0"/>
                  <a:cs typeface="Times New Roman" pitchFamily="18" charset="0"/>
                </a:endParaRPr>
              </a:p>
            </p:txBody>
          </p:sp>
          <p:sp>
            <p:nvSpPr>
              <p:cNvPr id="19" name="TextBox 18"/>
              <p:cNvSpPr txBox="1"/>
              <p:nvPr/>
            </p:nvSpPr>
            <p:spPr>
              <a:xfrm>
                <a:off x="3390900" y="698500"/>
                <a:ext cx="627095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1200" dirty="0" smtClean="0"/>
                  <a:t>DIMM</a:t>
                </a:r>
                <a:endParaRPr lang="en-US" sz="1200" dirty="0"/>
              </a:p>
            </p:txBody>
          </p:sp>
          <p:sp>
            <p:nvSpPr>
              <p:cNvPr id="20" name="Rectangle 19"/>
              <p:cNvSpPr/>
              <p:nvPr/>
            </p:nvSpPr>
            <p:spPr bwMode="auto">
              <a:xfrm>
                <a:off x="3162300" y="1335088"/>
                <a:ext cx="1028700" cy="262711"/>
              </a:xfrm>
              <a:prstGeom prst="rect">
                <a:avLst/>
              </a:prstGeom>
              <a:solidFill>
                <a:srgbClr val="92D050"/>
              </a:solidFill>
              <a:ln w="1587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vert="horz" wrap="square" lIns="0" tIns="0" rIns="0" bIns="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4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Verdana" pitchFamily="34" charset="0"/>
                  <a:cs typeface="Times New Roman" pitchFamily="18" charset="0"/>
                </a:endParaRPr>
              </a:p>
            </p:txBody>
          </p:sp>
          <p:sp>
            <p:nvSpPr>
              <p:cNvPr id="21" name="TextBox 20"/>
              <p:cNvSpPr txBox="1"/>
              <p:nvPr/>
            </p:nvSpPr>
            <p:spPr>
              <a:xfrm>
                <a:off x="3378200" y="1320800"/>
                <a:ext cx="627095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1200" dirty="0" smtClean="0"/>
                  <a:t>DIMM</a:t>
                </a:r>
                <a:endParaRPr lang="en-US" sz="1200" dirty="0"/>
              </a:p>
            </p:txBody>
          </p:sp>
          <p:sp>
            <p:nvSpPr>
              <p:cNvPr id="22" name="Rectangle 21"/>
              <p:cNvSpPr/>
              <p:nvPr/>
            </p:nvSpPr>
            <p:spPr bwMode="auto">
              <a:xfrm>
                <a:off x="2057400" y="1957388"/>
                <a:ext cx="1028700" cy="262711"/>
              </a:xfrm>
              <a:prstGeom prst="rect">
                <a:avLst/>
              </a:prstGeom>
              <a:solidFill>
                <a:srgbClr val="92D050"/>
              </a:solidFill>
              <a:ln w="1587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vert="horz" wrap="square" lIns="0" tIns="0" rIns="0" bIns="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4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Verdana" pitchFamily="34" charset="0"/>
                  <a:cs typeface="Times New Roman" pitchFamily="18" charset="0"/>
                </a:endParaRPr>
              </a:p>
            </p:txBody>
          </p:sp>
          <p:sp>
            <p:nvSpPr>
              <p:cNvPr id="23" name="TextBox 22"/>
              <p:cNvSpPr txBox="1"/>
              <p:nvPr/>
            </p:nvSpPr>
            <p:spPr>
              <a:xfrm>
                <a:off x="2273300" y="1943100"/>
                <a:ext cx="627095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1200" dirty="0" smtClean="0"/>
                  <a:t>DIMM</a:t>
                </a:r>
                <a:endParaRPr lang="en-US" sz="1200" dirty="0"/>
              </a:p>
            </p:txBody>
          </p:sp>
          <p:sp>
            <p:nvSpPr>
              <p:cNvPr id="24" name="Rectangle 23"/>
              <p:cNvSpPr/>
              <p:nvPr/>
            </p:nvSpPr>
            <p:spPr bwMode="auto">
              <a:xfrm>
                <a:off x="3162300" y="1957388"/>
                <a:ext cx="1028700" cy="262711"/>
              </a:xfrm>
              <a:prstGeom prst="rect">
                <a:avLst/>
              </a:prstGeom>
              <a:solidFill>
                <a:srgbClr val="92D050"/>
              </a:solidFill>
              <a:ln w="1587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vert="horz" wrap="square" lIns="0" tIns="0" rIns="0" bIns="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4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Verdana" pitchFamily="34" charset="0"/>
                  <a:cs typeface="Times New Roman" pitchFamily="18" charset="0"/>
                </a:endParaRPr>
              </a:p>
            </p:txBody>
          </p:sp>
          <p:sp>
            <p:nvSpPr>
              <p:cNvPr id="25" name="TextBox 24"/>
              <p:cNvSpPr txBox="1"/>
              <p:nvPr/>
            </p:nvSpPr>
            <p:spPr>
              <a:xfrm>
                <a:off x="3378200" y="1943100"/>
                <a:ext cx="627095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1200" dirty="0" smtClean="0"/>
                  <a:t>DIMM</a:t>
                </a:r>
                <a:endParaRPr lang="en-US" sz="1200" dirty="0"/>
              </a:p>
            </p:txBody>
          </p:sp>
          <p:sp>
            <p:nvSpPr>
              <p:cNvPr id="26" name="Right Arrow 25"/>
              <p:cNvSpPr/>
              <p:nvPr/>
            </p:nvSpPr>
            <p:spPr bwMode="auto">
              <a:xfrm>
                <a:off x="515938" y="3530479"/>
                <a:ext cx="1173162" cy="252000"/>
              </a:xfrm>
              <a:prstGeom prst="rightArrow">
                <a:avLst/>
              </a:prstGeom>
              <a:solidFill>
                <a:srgbClr val="FF5B5B"/>
              </a:solidFill>
              <a:ln w="6350" cap="flat" cmpd="sng" algn="ctr">
                <a:solidFill>
                  <a:srgbClr val="FF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vert="horz" wrap="square" lIns="0" tIns="0" rIns="0" bIns="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4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Verdana" pitchFamily="34" charset="0"/>
                  <a:cs typeface="Times New Roman" pitchFamily="18" charset="0"/>
                </a:endParaRPr>
              </a:p>
            </p:txBody>
          </p:sp>
          <p:sp>
            <p:nvSpPr>
              <p:cNvPr id="27" name="TextBox 26"/>
              <p:cNvSpPr txBox="1"/>
              <p:nvPr/>
            </p:nvSpPr>
            <p:spPr>
              <a:xfrm>
                <a:off x="546100" y="3759200"/>
                <a:ext cx="1010213" cy="307777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 smtClean="0"/>
                  <a:t>SMI CMD</a:t>
                </a:r>
                <a:endParaRPr lang="en-US" dirty="0"/>
              </a:p>
            </p:txBody>
          </p:sp>
        </p:grpSp>
        <p:sp>
          <p:nvSpPr>
            <p:cNvPr id="7" name="TextBox 6"/>
            <p:cNvSpPr txBox="1"/>
            <p:nvPr/>
          </p:nvSpPr>
          <p:spPr>
            <a:xfrm>
              <a:off x="4571780" y="3429000"/>
              <a:ext cx="992360" cy="49244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300" dirty="0" smtClean="0"/>
                <a:t>DDR3/4</a:t>
              </a:r>
            </a:p>
            <a:p>
              <a:pPr algn="ctr"/>
              <a:r>
                <a:rPr lang="en-US" sz="1300" dirty="0" smtClean="0"/>
                <a:t>interface</a:t>
              </a:r>
              <a:endParaRPr lang="en-US" sz="1300" dirty="0"/>
            </a:p>
          </p:txBody>
        </p:sp>
      </p:grpSp>
      <p:grpSp>
        <p:nvGrpSpPr>
          <p:cNvPr id="28" name="Group 27"/>
          <p:cNvGrpSpPr/>
          <p:nvPr/>
        </p:nvGrpSpPr>
        <p:grpSpPr>
          <a:xfrm>
            <a:off x="337132" y="1706432"/>
            <a:ext cx="3984865" cy="3163070"/>
            <a:chOff x="1143000" y="2159000"/>
            <a:chExt cx="4311221" cy="3163070"/>
          </a:xfrm>
        </p:grpSpPr>
        <p:grpSp>
          <p:nvGrpSpPr>
            <p:cNvPr id="29" name="Group 28"/>
            <p:cNvGrpSpPr/>
            <p:nvPr/>
          </p:nvGrpSpPr>
          <p:grpSpPr>
            <a:xfrm>
              <a:off x="1143000" y="2159000"/>
              <a:ext cx="3848100" cy="3163070"/>
              <a:chOff x="546100" y="990600"/>
              <a:chExt cx="3848100" cy="3163070"/>
            </a:xfrm>
          </p:grpSpPr>
          <p:sp>
            <p:nvSpPr>
              <p:cNvPr id="31" name="Rectangle 30"/>
              <p:cNvSpPr/>
              <p:nvPr/>
            </p:nvSpPr>
            <p:spPr bwMode="auto">
              <a:xfrm>
                <a:off x="1689100" y="2754313"/>
                <a:ext cx="2705100" cy="1399357"/>
              </a:xfrm>
              <a:prstGeom prst="rect">
                <a:avLst/>
              </a:prstGeom>
              <a:solidFill>
                <a:schemeClr val="accent1">
                  <a:lumMod val="90000"/>
                </a:schemeClr>
              </a:solidFill>
              <a:ln w="1587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vert="horz" wrap="square" lIns="0" tIns="0" rIns="0" bIns="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4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Verdana" pitchFamily="34" charset="0"/>
                  <a:cs typeface="Times New Roman" pitchFamily="18" charset="0"/>
                </a:endParaRPr>
              </a:p>
            </p:txBody>
          </p:sp>
          <p:sp>
            <p:nvSpPr>
              <p:cNvPr id="32" name="TextBox 31"/>
              <p:cNvSpPr txBox="1"/>
              <p:nvPr/>
            </p:nvSpPr>
            <p:spPr>
              <a:xfrm>
                <a:off x="1892300" y="3174591"/>
                <a:ext cx="2412840" cy="492443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en-US" sz="1300" b="1" dirty="0" smtClean="0"/>
                  <a:t>Scalable Memory Buffer</a:t>
                </a:r>
              </a:p>
              <a:p>
                <a:pPr algn="ctr"/>
                <a:r>
                  <a:rPr lang="en-US" sz="1300" b="1" dirty="0" smtClean="0"/>
                  <a:t>(SMB)</a:t>
                </a:r>
                <a:endParaRPr lang="en-US" sz="1300" b="1" dirty="0"/>
              </a:p>
            </p:txBody>
          </p:sp>
          <p:sp>
            <p:nvSpPr>
              <p:cNvPr id="33" name="TextBox 32"/>
              <p:cNvSpPr txBox="1"/>
              <p:nvPr/>
            </p:nvSpPr>
            <p:spPr>
              <a:xfrm>
                <a:off x="584200" y="2767013"/>
                <a:ext cx="850147" cy="307777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 smtClean="0"/>
                  <a:t>SMI In</a:t>
                </a:r>
                <a:endParaRPr lang="en-US" dirty="0"/>
              </a:p>
            </p:txBody>
          </p:sp>
          <p:sp>
            <p:nvSpPr>
              <p:cNvPr id="34" name="Up-Down Arrow 33"/>
              <p:cNvSpPr/>
              <p:nvPr/>
            </p:nvSpPr>
            <p:spPr bwMode="auto">
              <a:xfrm>
                <a:off x="2413000" y="1003300"/>
                <a:ext cx="317500" cy="1727200"/>
              </a:xfrm>
              <a:prstGeom prst="upDownArrow">
                <a:avLst/>
              </a:prstGeom>
              <a:solidFill>
                <a:schemeClr val="bg2">
                  <a:lumMod val="20000"/>
                  <a:lumOff val="80000"/>
                </a:schemeClr>
              </a:solidFill>
              <a:ln w="15875" cap="flat" cmpd="sng" algn="ctr">
                <a:solidFill>
                  <a:srgbClr val="FF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vert="horz" wrap="square" lIns="0" tIns="0" rIns="0" bIns="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4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Verdana" pitchFamily="34" charset="0"/>
                  <a:cs typeface="Times New Roman" pitchFamily="18" charset="0"/>
                </a:endParaRPr>
              </a:p>
            </p:txBody>
          </p:sp>
          <p:sp>
            <p:nvSpPr>
              <p:cNvPr id="35" name="Up-Down Arrow 34"/>
              <p:cNvSpPr/>
              <p:nvPr/>
            </p:nvSpPr>
            <p:spPr bwMode="auto">
              <a:xfrm>
                <a:off x="3517900" y="990600"/>
                <a:ext cx="317500" cy="1727200"/>
              </a:xfrm>
              <a:prstGeom prst="upDownArrow">
                <a:avLst/>
              </a:prstGeom>
              <a:solidFill>
                <a:schemeClr val="bg2">
                  <a:lumMod val="20000"/>
                  <a:lumOff val="80000"/>
                </a:schemeClr>
              </a:solidFill>
              <a:ln w="15875" cap="flat" cmpd="sng" algn="ctr">
                <a:solidFill>
                  <a:srgbClr val="FF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vert="horz" wrap="square" lIns="0" tIns="0" rIns="0" bIns="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4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Verdana" pitchFamily="34" charset="0"/>
                  <a:cs typeface="Times New Roman" pitchFamily="18" charset="0"/>
                </a:endParaRPr>
              </a:p>
            </p:txBody>
          </p:sp>
          <p:sp>
            <p:nvSpPr>
              <p:cNvPr id="36" name="Rectangle 35"/>
              <p:cNvSpPr/>
              <p:nvPr/>
            </p:nvSpPr>
            <p:spPr bwMode="auto">
              <a:xfrm>
                <a:off x="2057400" y="1335088"/>
                <a:ext cx="1028700" cy="262711"/>
              </a:xfrm>
              <a:prstGeom prst="rect">
                <a:avLst/>
              </a:prstGeom>
              <a:solidFill>
                <a:srgbClr val="92D050"/>
              </a:solidFill>
              <a:ln w="1587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vert="horz" wrap="square" lIns="0" tIns="0" rIns="0" bIns="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4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Verdana" pitchFamily="34" charset="0"/>
                  <a:cs typeface="Times New Roman" pitchFamily="18" charset="0"/>
                </a:endParaRPr>
              </a:p>
            </p:txBody>
          </p:sp>
          <p:sp>
            <p:nvSpPr>
              <p:cNvPr id="37" name="TextBox 36"/>
              <p:cNvSpPr txBox="1"/>
              <p:nvPr/>
            </p:nvSpPr>
            <p:spPr>
              <a:xfrm>
                <a:off x="2273300" y="1320800"/>
                <a:ext cx="627095" cy="276999"/>
              </a:xfrm>
              <a:prstGeom prst="rect">
                <a:avLst/>
              </a:prstGeom>
              <a:solidFill>
                <a:srgbClr val="92D050"/>
              </a:solidFill>
            </p:spPr>
            <p:txBody>
              <a:bodyPr wrap="none" rtlCol="0">
                <a:spAutoFit/>
              </a:bodyPr>
              <a:lstStyle/>
              <a:p>
                <a:r>
                  <a:rPr lang="en-US" sz="1200" dirty="0" smtClean="0"/>
                  <a:t>DIMM</a:t>
                </a:r>
                <a:endParaRPr lang="en-US" sz="1200" dirty="0"/>
              </a:p>
            </p:txBody>
          </p:sp>
          <p:sp>
            <p:nvSpPr>
              <p:cNvPr id="38" name="Rectangle 37"/>
              <p:cNvSpPr/>
              <p:nvPr/>
            </p:nvSpPr>
            <p:spPr bwMode="auto">
              <a:xfrm>
                <a:off x="3162300" y="1335088"/>
                <a:ext cx="1028700" cy="262711"/>
              </a:xfrm>
              <a:prstGeom prst="rect">
                <a:avLst/>
              </a:prstGeom>
              <a:solidFill>
                <a:srgbClr val="92D050"/>
              </a:solidFill>
              <a:ln w="1587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vert="horz" wrap="square" lIns="0" tIns="0" rIns="0" bIns="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4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Verdana" pitchFamily="34" charset="0"/>
                  <a:cs typeface="Times New Roman" pitchFamily="18" charset="0"/>
                </a:endParaRPr>
              </a:p>
            </p:txBody>
          </p:sp>
          <p:sp>
            <p:nvSpPr>
              <p:cNvPr id="39" name="TextBox 38"/>
              <p:cNvSpPr txBox="1"/>
              <p:nvPr/>
            </p:nvSpPr>
            <p:spPr>
              <a:xfrm>
                <a:off x="3378200" y="1320800"/>
                <a:ext cx="627095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1200" dirty="0" smtClean="0"/>
                  <a:t>DIMM</a:t>
                </a:r>
                <a:endParaRPr lang="en-US" sz="1200" dirty="0"/>
              </a:p>
            </p:txBody>
          </p:sp>
          <p:sp>
            <p:nvSpPr>
              <p:cNvPr id="40" name="Rectangle 39"/>
              <p:cNvSpPr/>
              <p:nvPr/>
            </p:nvSpPr>
            <p:spPr bwMode="auto">
              <a:xfrm>
                <a:off x="2057400" y="1957388"/>
                <a:ext cx="1028700" cy="262711"/>
              </a:xfrm>
              <a:prstGeom prst="rect">
                <a:avLst/>
              </a:prstGeom>
              <a:solidFill>
                <a:srgbClr val="92D050"/>
              </a:solidFill>
              <a:ln w="1587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vert="horz" wrap="square" lIns="0" tIns="0" rIns="0" bIns="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4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Verdana" pitchFamily="34" charset="0"/>
                  <a:cs typeface="Times New Roman" pitchFamily="18" charset="0"/>
                </a:endParaRPr>
              </a:p>
            </p:txBody>
          </p:sp>
          <p:sp>
            <p:nvSpPr>
              <p:cNvPr id="41" name="TextBox 40"/>
              <p:cNvSpPr txBox="1"/>
              <p:nvPr/>
            </p:nvSpPr>
            <p:spPr>
              <a:xfrm>
                <a:off x="2273300" y="1943100"/>
                <a:ext cx="627095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1200" dirty="0" smtClean="0"/>
                  <a:t>DIMM</a:t>
                </a:r>
                <a:endParaRPr lang="en-US" sz="1200" dirty="0"/>
              </a:p>
            </p:txBody>
          </p:sp>
          <p:sp>
            <p:nvSpPr>
              <p:cNvPr id="42" name="Rectangle 41"/>
              <p:cNvSpPr/>
              <p:nvPr/>
            </p:nvSpPr>
            <p:spPr bwMode="auto">
              <a:xfrm>
                <a:off x="3162300" y="1957388"/>
                <a:ext cx="1028700" cy="262711"/>
              </a:xfrm>
              <a:prstGeom prst="rect">
                <a:avLst/>
              </a:prstGeom>
              <a:solidFill>
                <a:srgbClr val="92D050"/>
              </a:solidFill>
              <a:ln w="1587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vert="horz" wrap="square" lIns="0" tIns="0" rIns="0" bIns="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4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Verdana" pitchFamily="34" charset="0"/>
                  <a:cs typeface="Times New Roman" pitchFamily="18" charset="0"/>
                </a:endParaRPr>
              </a:p>
            </p:txBody>
          </p:sp>
          <p:sp>
            <p:nvSpPr>
              <p:cNvPr id="43" name="TextBox 42"/>
              <p:cNvSpPr txBox="1"/>
              <p:nvPr/>
            </p:nvSpPr>
            <p:spPr>
              <a:xfrm>
                <a:off x="3378200" y="1943100"/>
                <a:ext cx="627095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1200" dirty="0" smtClean="0"/>
                  <a:t>DIMM</a:t>
                </a:r>
                <a:endParaRPr lang="en-US" sz="1200" dirty="0"/>
              </a:p>
            </p:txBody>
          </p:sp>
          <p:sp>
            <p:nvSpPr>
              <p:cNvPr id="44" name="TextBox 43"/>
              <p:cNvSpPr txBox="1"/>
              <p:nvPr/>
            </p:nvSpPr>
            <p:spPr>
              <a:xfrm>
                <a:off x="546100" y="3759200"/>
                <a:ext cx="997562" cy="307777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 smtClean="0"/>
                  <a:t>SMI Out</a:t>
                </a:r>
                <a:endParaRPr lang="en-US" dirty="0"/>
              </a:p>
            </p:txBody>
          </p:sp>
        </p:grpSp>
        <p:sp>
          <p:nvSpPr>
            <p:cNvPr id="30" name="TextBox 29"/>
            <p:cNvSpPr txBox="1"/>
            <p:nvPr/>
          </p:nvSpPr>
          <p:spPr>
            <a:xfrm>
              <a:off x="4461861" y="3403600"/>
              <a:ext cx="992360" cy="49244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300" dirty="0" smtClean="0"/>
                <a:t>DDR3</a:t>
              </a:r>
            </a:p>
            <a:p>
              <a:pPr algn="ctr"/>
              <a:r>
                <a:rPr lang="en-US" sz="1300" dirty="0" smtClean="0"/>
                <a:t>interface</a:t>
              </a:r>
              <a:endParaRPr lang="en-US" sz="1300" dirty="0"/>
            </a:p>
          </p:txBody>
        </p:sp>
      </p:grpSp>
      <p:sp>
        <p:nvSpPr>
          <p:cNvPr id="45" name="Right Arrow 44"/>
          <p:cNvSpPr/>
          <p:nvPr/>
        </p:nvSpPr>
        <p:spPr bwMode="auto">
          <a:xfrm>
            <a:off x="309253" y="3789111"/>
            <a:ext cx="1084355" cy="252000"/>
          </a:xfrm>
          <a:prstGeom prst="rightArrow">
            <a:avLst/>
          </a:prstGeom>
          <a:solidFill>
            <a:srgbClr val="FF5B5B"/>
          </a:solidFill>
          <a:ln w="635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46" name="TextBox 45"/>
          <p:cNvSpPr txBox="1"/>
          <p:nvPr/>
        </p:nvSpPr>
        <p:spPr>
          <a:xfrm>
            <a:off x="1619526" y="1274632"/>
            <a:ext cx="2148345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300" b="1" dirty="0" smtClean="0"/>
              <a:t>Boxboro-EX platform</a:t>
            </a:r>
            <a:endParaRPr lang="en-US" sz="1300" b="1" dirty="0"/>
          </a:p>
        </p:txBody>
      </p:sp>
      <p:sp>
        <p:nvSpPr>
          <p:cNvPr id="47" name="TextBox 46"/>
          <p:cNvSpPr txBox="1"/>
          <p:nvPr/>
        </p:nvSpPr>
        <p:spPr>
          <a:xfrm>
            <a:off x="6178826" y="957132"/>
            <a:ext cx="1928733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300" b="1" dirty="0" err="1" smtClean="0"/>
              <a:t>Brickland</a:t>
            </a:r>
            <a:r>
              <a:rPr lang="en-US" sz="1300" b="1" dirty="0" smtClean="0"/>
              <a:t> platform</a:t>
            </a:r>
            <a:endParaRPr lang="en-US" sz="1300" b="1" dirty="0"/>
          </a:p>
        </p:txBody>
      </p:sp>
      <p:sp>
        <p:nvSpPr>
          <p:cNvPr id="48" name="TextBox 47"/>
          <p:cNvSpPr txBox="1"/>
          <p:nvPr/>
        </p:nvSpPr>
        <p:spPr>
          <a:xfrm>
            <a:off x="906153" y="5226424"/>
            <a:ext cx="3512500" cy="53091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spcAft>
                <a:spcPts val="300"/>
              </a:spcAft>
              <a:buFont typeface="Arial" panose="020B0604020202020204" pitchFamily="34" charset="0"/>
              <a:buChar char="•"/>
            </a:pPr>
            <a:r>
              <a:rPr lang="en-US" sz="1300" dirty="0" smtClean="0"/>
              <a:t>Up to DDR3-1333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300" dirty="0" smtClean="0"/>
              <a:t>Up to 2 DIMMs per memory channel</a:t>
            </a:r>
            <a:endParaRPr lang="en-US" sz="1300" dirty="0"/>
          </a:p>
        </p:txBody>
      </p:sp>
      <p:sp>
        <p:nvSpPr>
          <p:cNvPr id="49" name="TextBox 48"/>
          <p:cNvSpPr txBox="1"/>
          <p:nvPr/>
        </p:nvSpPr>
        <p:spPr>
          <a:xfrm>
            <a:off x="5499100" y="5240612"/>
            <a:ext cx="3512500" cy="54373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spcAft>
                <a:spcPts val="400"/>
              </a:spcAft>
              <a:buFont typeface="Arial" panose="020B0604020202020204" pitchFamily="34" charset="0"/>
              <a:buChar char="•"/>
            </a:pPr>
            <a:r>
              <a:rPr lang="en-US" sz="1300" dirty="0" smtClean="0">
                <a:solidFill>
                  <a:srgbClr val="0070C0"/>
                </a:solidFill>
              </a:rPr>
              <a:t>Up to DDR4-1866</a:t>
            </a:r>
          </a:p>
          <a:p>
            <a:pPr marL="285750" indent="-285750">
              <a:spcAft>
                <a:spcPts val="400"/>
              </a:spcAft>
              <a:buFont typeface="Arial" panose="020B0604020202020204" pitchFamily="34" charset="0"/>
              <a:buChar char="•"/>
            </a:pPr>
            <a:r>
              <a:rPr lang="en-US" sz="1300" dirty="0" smtClean="0">
                <a:solidFill>
                  <a:srgbClr val="0070C0"/>
                </a:solidFill>
              </a:rPr>
              <a:t>Up to 3 DIMMs </a:t>
            </a:r>
            <a:r>
              <a:rPr lang="en-US" sz="1300" dirty="0" smtClean="0"/>
              <a:t>per memory channel</a:t>
            </a:r>
            <a:endParaRPr lang="en-US" sz="1300" dirty="0"/>
          </a:p>
        </p:txBody>
      </p:sp>
      <p:sp>
        <p:nvSpPr>
          <p:cNvPr id="50" name="Left Arrow 49"/>
          <p:cNvSpPr/>
          <p:nvPr/>
        </p:nvSpPr>
        <p:spPr bwMode="auto">
          <a:xfrm>
            <a:off x="283853" y="4259902"/>
            <a:ext cx="1084355" cy="252000"/>
          </a:xfrm>
          <a:prstGeom prst="leftArrow">
            <a:avLst/>
          </a:prstGeom>
          <a:solidFill>
            <a:srgbClr val="FF5B5B"/>
          </a:solidFill>
          <a:ln w="15875" cap="flat" cmpd="sng" algn="ctr">
            <a:solidFill>
              <a:srgbClr val="FF5B5B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51" name="Right Arrow 50"/>
          <p:cNvSpPr/>
          <p:nvPr/>
        </p:nvSpPr>
        <p:spPr bwMode="auto">
          <a:xfrm>
            <a:off x="4156075" y="4085844"/>
            <a:ext cx="492125" cy="123258"/>
          </a:xfrm>
          <a:prstGeom prst="rightArrow">
            <a:avLst/>
          </a:prstGeom>
          <a:solidFill>
            <a:srgbClr val="FF5B5B"/>
          </a:solidFill>
          <a:ln w="1587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2305790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sz="1600" dirty="0"/>
              <a:t>3.2.2 New memory buffer design </a:t>
            </a:r>
            <a:r>
              <a:rPr lang="en-US" altLang="en-US" sz="1600" dirty="0" smtClean="0"/>
              <a:t>(5)</a:t>
            </a:r>
            <a:endParaRPr lang="en-US" sz="1600" dirty="0"/>
          </a:p>
        </p:txBody>
      </p:sp>
      <p:sp>
        <p:nvSpPr>
          <p:cNvPr id="4" name="TextBox 3"/>
          <p:cNvSpPr txBox="1"/>
          <p:nvPr/>
        </p:nvSpPr>
        <p:spPr>
          <a:xfrm>
            <a:off x="87313" y="502173"/>
            <a:ext cx="643958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chemeClr val="accent6"/>
                </a:solidFill>
              </a:rPr>
              <a:t>Operation modes of the SMBs in the </a:t>
            </a:r>
            <a:r>
              <a:rPr lang="en-US" b="1" dirty="0" err="1" smtClean="0">
                <a:solidFill>
                  <a:schemeClr val="accent6"/>
                </a:solidFill>
              </a:rPr>
              <a:t>Brickland</a:t>
            </a:r>
            <a:r>
              <a:rPr lang="en-US" b="1" dirty="0" smtClean="0">
                <a:solidFill>
                  <a:schemeClr val="accent6"/>
                </a:solidFill>
              </a:rPr>
              <a:t> platform</a:t>
            </a:r>
            <a:r>
              <a:rPr lang="hu-HU" b="1" dirty="0" smtClean="0">
                <a:solidFill>
                  <a:schemeClr val="accent6"/>
                </a:solidFill>
              </a:rPr>
              <a:t> </a:t>
            </a:r>
            <a:r>
              <a:rPr lang="hu-HU" dirty="0" smtClean="0"/>
              <a:t>[113]</a:t>
            </a:r>
            <a:endParaRPr lang="en-US" dirty="0"/>
          </a:p>
        </p:txBody>
      </p:sp>
      <p:sp>
        <p:nvSpPr>
          <p:cNvPr id="5" name="Text Box 4"/>
          <p:cNvSpPr txBox="1">
            <a:spLocks noChangeArrowheads="1"/>
          </p:cNvSpPr>
          <p:nvPr/>
        </p:nvSpPr>
        <p:spPr bwMode="auto">
          <a:xfrm>
            <a:off x="3232150" y="1174190"/>
            <a:ext cx="3168650" cy="2954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marL="342900" indent="-342900"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800100" indent="-34290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257300" indent="-3429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714500" indent="-3429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171700" indent="-3429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628900" indent="-3429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3086100" indent="-3429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543300" indent="-3429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4000500" indent="-3429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>
              <a:lnSpc>
                <a:spcPct val="110000"/>
              </a:lnSpc>
            </a:pPr>
            <a:r>
              <a:rPr lang="en-US" altLang="en-US" sz="1200" b="1" dirty="0" smtClean="0">
                <a:latin typeface="Verdana" pitchFamily="34" charset="0"/>
              </a:rPr>
              <a:t>Operation modes of the SMBs</a:t>
            </a:r>
            <a:endParaRPr lang="hu-HU" altLang="en-US" sz="1200" b="1" dirty="0">
              <a:latin typeface="Verdana" pitchFamily="34" charset="0"/>
            </a:endParaRPr>
          </a:p>
        </p:txBody>
      </p:sp>
      <p:sp>
        <p:nvSpPr>
          <p:cNvPr id="6" name="Text Box 6"/>
          <p:cNvSpPr txBox="1">
            <a:spLocks noChangeArrowheads="1"/>
          </p:cNvSpPr>
          <p:nvPr/>
        </p:nvSpPr>
        <p:spPr bwMode="auto">
          <a:xfrm>
            <a:off x="1651600" y="1867928"/>
            <a:ext cx="1484701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/>
            <a:r>
              <a:rPr lang="en-US" altLang="en-US" sz="1200" b="1" dirty="0" smtClean="0">
                <a:latin typeface="Verdana" pitchFamily="34" charset="0"/>
              </a:rPr>
              <a:t>Lockstep mode</a:t>
            </a:r>
            <a:endParaRPr lang="hu-HU" altLang="en-US" sz="1200" b="1" dirty="0">
              <a:latin typeface="Verdana" pitchFamily="34" charset="0"/>
            </a:endParaRPr>
          </a:p>
        </p:txBody>
      </p:sp>
      <p:sp>
        <p:nvSpPr>
          <p:cNvPr id="7" name="Text Box 7"/>
          <p:cNvSpPr txBox="1">
            <a:spLocks noChangeArrowheads="1"/>
          </p:cNvSpPr>
          <p:nvPr/>
        </p:nvSpPr>
        <p:spPr bwMode="auto">
          <a:xfrm>
            <a:off x="5447693" y="1848878"/>
            <a:ext cx="2555507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/>
            <a:r>
              <a:rPr lang="en-US" altLang="en-US" sz="1200" b="1" dirty="0" smtClean="0">
                <a:latin typeface="Verdana" pitchFamily="34" charset="0"/>
              </a:rPr>
              <a:t>Independent channel mode</a:t>
            </a:r>
          </a:p>
          <a:p>
            <a:pPr algn="ctr"/>
            <a:r>
              <a:rPr lang="en-US" altLang="en-US" sz="1200" b="1" dirty="0" smtClean="0">
                <a:latin typeface="Verdana" pitchFamily="34" charset="0"/>
              </a:rPr>
              <a:t>(aka Performance mode)</a:t>
            </a:r>
            <a:endParaRPr lang="hu-HU" altLang="en-US" sz="1200" b="1" dirty="0">
              <a:latin typeface="Verdana" pitchFamily="34" charset="0"/>
            </a:endParaRPr>
          </a:p>
        </p:txBody>
      </p:sp>
      <p:sp>
        <p:nvSpPr>
          <p:cNvPr id="8" name="Oval 8"/>
          <p:cNvSpPr>
            <a:spLocks noChangeArrowheads="1"/>
          </p:cNvSpPr>
          <p:nvPr/>
        </p:nvSpPr>
        <p:spPr bwMode="auto">
          <a:xfrm>
            <a:off x="2373313" y="1759978"/>
            <a:ext cx="60325" cy="60325"/>
          </a:xfrm>
          <a:prstGeom prst="ellipse">
            <a:avLst/>
          </a:prstGeom>
          <a:solidFill>
            <a:srgbClr val="FFFFFF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endParaRPr lang="hu-HU" altLang="en-US">
              <a:solidFill>
                <a:srgbClr val="3333CC"/>
              </a:solidFill>
              <a:latin typeface="Verdana" pitchFamily="34" charset="0"/>
            </a:endParaRPr>
          </a:p>
        </p:txBody>
      </p:sp>
      <p:sp>
        <p:nvSpPr>
          <p:cNvPr id="9" name="Line 9"/>
          <p:cNvSpPr>
            <a:spLocks noChangeShapeType="1"/>
          </p:cNvSpPr>
          <p:nvPr/>
        </p:nvSpPr>
        <p:spPr bwMode="auto">
          <a:xfrm rot="-5400000" flipH="1" flipV="1">
            <a:off x="3336924" y="561417"/>
            <a:ext cx="295275" cy="2181223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" name="Oval 10"/>
          <p:cNvSpPr>
            <a:spLocks noChangeArrowheads="1"/>
          </p:cNvSpPr>
          <p:nvPr/>
        </p:nvSpPr>
        <p:spPr bwMode="auto">
          <a:xfrm>
            <a:off x="6680200" y="1759978"/>
            <a:ext cx="69850" cy="60325"/>
          </a:xfrm>
          <a:prstGeom prst="ellipse">
            <a:avLst/>
          </a:prstGeom>
          <a:solidFill>
            <a:srgbClr val="FFFFFF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endParaRPr lang="hu-HU" altLang="en-US">
              <a:solidFill>
                <a:srgbClr val="3333CC"/>
              </a:solidFill>
              <a:latin typeface="Verdana" pitchFamily="34" charset="0"/>
            </a:endParaRPr>
          </a:p>
        </p:txBody>
      </p:sp>
      <p:sp>
        <p:nvSpPr>
          <p:cNvPr id="11" name="Line 11"/>
          <p:cNvSpPr>
            <a:spLocks noChangeShapeType="1"/>
          </p:cNvSpPr>
          <p:nvPr/>
        </p:nvSpPr>
        <p:spPr bwMode="auto">
          <a:xfrm>
            <a:off x="4591843" y="1504390"/>
            <a:ext cx="2123281" cy="2952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" name="TextBox 11"/>
          <p:cNvSpPr txBox="1"/>
          <p:nvPr/>
        </p:nvSpPr>
        <p:spPr>
          <a:xfrm>
            <a:off x="201613" y="2383865"/>
            <a:ext cx="4390230" cy="106695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171450" indent="-171450">
              <a:buFont typeface="Arial" panose="020B0604020202020204" pitchFamily="34" charset="0"/>
              <a:buChar char="•"/>
            </a:pPr>
            <a:r>
              <a:rPr lang="en-US" sz="1200" dirty="0" smtClean="0"/>
              <a:t>In lockstep mode the same command is sent  </a:t>
            </a:r>
          </a:p>
          <a:p>
            <a:pPr>
              <a:spcAft>
                <a:spcPts val="400"/>
              </a:spcAft>
            </a:pPr>
            <a:r>
              <a:rPr lang="en-US" sz="1200" dirty="0"/>
              <a:t> </a:t>
            </a:r>
            <a:r>
              <a:rPr lang="en-US" sz="1200" dirty="0" smtClean="0"/>
              <a:t>    on both DRAM buses.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en-US" sz="1200" dirty="0" smtClean="0"/>
              <a:t>The read or write commands are issued </a:t>
            </a:r>
          </a:p>
          <a:p>
            <a:r>
              <a:rPr lang="en-US" sz="1200" dirty="0"/>
              <a:t> </a:t>
            </a:r>
            <a:r>
              <a:rPr lang="en-US" sz="1200" dirty="0" smtClean="0"/>
              <a:t>    simultaneously to the referenced  DIMMs, </a:t>
            </a:r>
          </a:p>
          <a:p>
            <a:r>
              <a:rPr lang="en-US" sz="1200" dirty="0"/>
              <a:t> </a:t>
            </a:r>
            <a:r>
              <a:rPr lang="en-US" sz="1200" dirty="0" smtClean="0"/>
              <a:t>    and the SMB interleaves the data on the </a:t>
            </a:r>
          </a:p>
        </p:txBody>
      </p:sp>
      <p:sp>
        <p:nvSpPr>
          <p:cNvPr id="13" name="TextBox 12"/>
          <p:cNvSpPr txBox="1"/>
          <p:nvPr/>
        </p:nvSpPr>
        <p:spPr>
          <a:xfrm>
            <a:off x="4729163" y="2383865"/>
            <a:ext cx="4184650" cy="10926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171450" indent="-171450">
              <a:buFont typeface="Arial" panose="020B0604020202020204" pitchFamily="34" charset="0"/>
              <a:buChar char="•"/>
            </a:pPr>
            <a:r>
              <a:rPr lang="en-US" sz="1200" dirty="0" smtClean="0"/>
              <a:t>In the independent channel mode commands</a:t>
            </a:r>
          </a:p>
          <a:p>
            <a:pPr>
              <a:spcAft>
                <a:spcPts val="0"/>
              </a:spcAft>
            </a:pPr>
            <a:r>
              <a:rPr lang="en-US" sz="1200" dirty="0" smtClean="0"/>
              <a:t>     sent to both DRAM channels are independent</a:t>
            </a:r>
          </a:p>
          <a:p>
            <a:pPr>
              <a:spcAft>
                <a:spcPts val="600"/>
              </a:spcAft>
            </a:pPr>
            <a:r>
              <a:rPr lang="en-US" sz="1200" dirty="0" smtClean="0"/>
              <a:t>     from each other. </a:t>
            </a:r>
            <a:endParaRPr lang="en-US" sz="1200" dirty="0"/>
          </a:p>
          <a:p>
            <a:endParaRPr lang="en-US" sz="1200" dirty="0" smtClean="0"/>
          </a:p>
          <a:p>
            <a:endParaRPr lang="en-US" sz="1200" dirty="0" smtClean="0"/>
          </a:p>
        </p:txBody>
      </p:sp>
    </p:spTree>
    <p:extLst>
      <p:ext uri="{BB962C8B-B14F-4D97-AF65-F5344CB8AC3E}">
        <p14:creationId xmlns:p14="http://schemas.microsoft.com/office/powerpoint/2010/main" val="360781560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/>
          <p:cNvSpPr txBox="1"/>
          <p:nvPr/>
        </p:nvSpPr>
        <p:spPr>
          <a:xfrm>
            <a:off x="80962" y="506836"/>
            <a:ext cx="412965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rgbClr val="2D2D8A"/>
                </a:solidFill>
              </a:rPr>
              <a:t>DRAM speeds of the </a:t>
            </a:r>
            <a:r>
              <a:rPr lang="en-US" b="1" dirty="0" err="1" smtClean="0">
                <a:solidFill>
                  <a:srgbClr val="2D2D8A"/>
                </a:solidFill>
              </a:rPr>
              <a:t>Brickland</a:t>
            </a:r>
            <a:r>
              <a:rPr lang="en-US" b="1" dirty="0" smtClean="0">
                <a:solidFill>
                  <a:srgbClr val="2D2D8A"/>
                </a:solidFill>
              </a:rPr>
              <a:t> platform</a:t>
            </a:r>
            <a:endParaRPr lang="en-US" b="1" dirty="0">
              <a:solidFill>
                <a:srgbClr val="2D2D8A"/>
              </a:solidFill>
            </a:endParaRPr>
          </a:p>
        </p:txBody>
      </p:sp>
      <p:sp>
        <p:nvSpPr>
          <p:cNvPr id="6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pPr eaLnBrk="1" hangingPunct="1"/>
            <a:r>
              <a:rPr lang="en-US" altLang="en-US" sz="1600" dirty="0"/>
              <a:t>3.2.2 New memory buffer design </a:t>
            </a:r>
            <a:r>
              <a:rPr lang="en-US" altLang="en-US" sz="1600" dirty="0" smtClean="0"/>
              <a:t>(6)</a:t>
            </a:r>
          </a:p>
        </p:txBody>
      </p:sp>
      <p:graphicFrame>
        <p:nvGraphicFramePr>
          <p:cNvPr id="7" name="Table 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00639877"/>
              </p:ext>
            </p:extLst>
          </p:nvPr>
        </p:nvGraphicFramePr>
        <p:xfrm>
          <a:off x="317499" y="1355165"/>
          <a:ext cx="8609013" cy="23114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018131"/>
                <a:gridCol w="3309736"/>
                <a:gridCol w="3281146"/>
              </a:tblGrid>
              <a:tr h="584200">
                <a:tc>
                  <a:txBody>
                    <a:bodyPr/>
                    <a:lstStyle/>
                    <a:p>
                      <a:pPr algn="ctr"/>
                      <a:r>
                        <a:rPr lang="en-US" sz="1300" dirty="0" smtClean="0">
                          <a:latin typeface="+mj-lt"/>
                        </a:rPr>
                        <a:t>Feature</a:t>
                      </a:r>
                      <a:endParaRPr lang="en-US" sz="13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 smtClean="0">
                          <a:latin typeface="+mj-lt"/>
                        </a:rPr>
                        <a:t>Ivy Bridge-EX based</a:t>
                      </a:r>
                    </a:p>
                    <a:p>
                      <a:pPr algn="ctr"/>
                      <a:r>
                        <a:rPr lang="en-US" sz="1300" dirty="0" smtClean="0">
                          <a:latin typeface="+mj-lt"/>
                        </a:rPr>
                        <a:t>(</a:t>
                      </a:r>
                      <a:r>
                        <a:rPr lang="en-US" sz="1300" dirty="0" err="1" smtClean="0">
                          <a:latin typeface="+mj-lt"/>
                        </a:rPr>
                        <a:t>E7</a:t>
                      </a:r>
                      <a:r>
                        <a:rPr lang="en-US" sz="1300" dirty="0" smtClean="0">
                          <a:latin typeface="+mj-lt"/>
                        </a:rPr>
                        <a:t>-8800 v2)</a:t>
                      </a:r>
                      <a:endParaRPr lang="en-US" sz="13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 smtClean="0">
                          <a:latin typeface="+mj-lt"/>
                        </a:rPr>
                        <a:t>Haswell-EX based</a:t>
                      </a:r>
                    </a:p>
                    <a:p>
                      <a:pPr algn="ctr"/>
                      <a:r>
                        <a:rPr lang="en-US" sz="1300" dirty="0" smtClean="0">
                          <a:latin typeface="+mj-lt"/>
                        </a:rPr>
                        <a:t>(</a:t>
                      </a:r>
                      <a:r>
                        <a:rPr lang="en-US" sz="1300" dirty="0" err="1" smtClean="0">
                          <a:latin typeface="+mj-lt"/>
                        </a:rPr>
                        <a:t>E7</a:t>
                      </a:r>
                      <a:r>
                        <a:rPr lang="en-US" sz="1300" dirty="0" smtClean="0">
                          <a:latin typeface="+mj-lt"/>
                        </a:rPr>
                        <a:t>-8800 v3)</a:t>
                      </a:r>
                      <a:endParaRPr lang="en-US" sz="1300" dirty="0">
                        <a:latin typeface="+mj-lt"/>
                      </a:endParaRPr>
                    </a:p>
                  </a:txBody>
                  <a:tcPr anchor="ctr"/>
                </a:tc>
              </a:tr>
              <a:tr h="406400">
                <a:tc>
                  <a:txBody>
                    <a:bodyPr/>
                    <a:lstStyle/>
                    <a:p>
                      <a:pPr algn="ctr"/>
                      <a:r>
                        <a:rPr lang="en-US" sz="1300" dirty="0" smtClean="0">
                          <a:latin typeface="+mj-lt"/>
                        </a:rPr>
                        <a:t>SMB</a:t>
                      </a:r>
                      <a:endParaRPr lang="en-US" sz="13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 err="1" smtClean="0">
                          <a:latin typeface="+mj-lt"/>
                        </a:rPr>
                        <a:t>C102</a:t>
                      </a:r>
                      <a:r>
                        <a:rPr lang="en-US" sz="1300" dirty="0" smtClean="0">
                          <a:latin typeface="+mj-lt"/>
                        </a:rPr>
                        <a:t>/</a:t>
                      </a:r>
                      <a:r>
                        <a:rPr lang="en-US" sz="1300" dirty="0" err="1" smtClean="0">
                          <a:latin typeface="+mj-lt"/>
                        </a:rPr>
                        <a:t>C104</a:t>
                      </a:r>
                      <a:endParaRPr lang="en-US" sz="13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 smtClean="0">
                          <a:latin typeface="+mj-lt"/>
                        </a:rPr>
                        <a:t>C112/C114</a:t>
                      </a:r>
                      <a:endParaRPr lang="en-US" sz="1300" dirty="0">
                        <a:latin typeface="+mj-lt"/>
                      </a:endParaRPr>
                    </a:p>
                  </a:txBody>
                  <a:tcPr anchor="ctr"/>
                </a:tc>
              </a:tr>
              <a:tr h="660400">
                <a:tc>
                  <a:txBody>
                    <a:bodyPr/>
                    <a:lstStyle/>
                    <a:p>
                      <a:pPr algn="ctr"/>
                      <a:r>
                        <a:rPr lang="en-US" sz="1300" dirty="0" smtClean="0">
                          <a:latin typeface="+mj-lt"/>
                        </a:rPr>
                        <a:t>DDR4 speed </a:t>
                      </a:r>
                      <a:endParaRPr lang="en-US" sz="13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 err="1" smtClean="0">
                          <a:latin typeface="+mj-lt"/>
                        </a:rPr>
                        <a:t>n.a</a:t>
                      </a:r>
                      <a:r>
                        <a:rPr lang="en-US" sz="1300" dirty="0" smtClean="0">
                          <a:latin typeface="+mj-lt"/>
                        </a:rPr>
                        <a:t>.</a:t>
                      </a:r>
                      <a:endParaRPr lang="en-US" sz="13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200"/>
                        </a:spcAft>
                      </a:pPr>
                      <a:r>
                        <a:rPr lang="en-US" sz="1300" dirty="0" smtClean="0">
                          <a:latin typeface="+mj-lt"/>
                        </a:rPr>
                        <a:t>Perf. mode:       up to 1600 MT/s</a:t>
                      </a:r>
                    </a:p>
                    <a:p>
                      <a:pPr algn="ctr"/>
                      <a:r>
                        <a:rPr lang="en-US" sz="1300" dirty="0" smtClean="0">
                          <a:latin typeface="+mj-lt"/>
                        </a:rPr>
                        <a:t>Lockstep mode:</a:t>
                      </a:r>
                      <a:r>
                        <a:rPr lang="en-US" sz="1300" baseline="0" dirty="0" smtClean="0">
                          <a:latin typeface="+mj-lt"/>
                        </a:rPr>
                        <a:t> up to 1866 MT/s</a:t>
                      </a:r>
                      <a:endParaRPr lang="en-US" sz="1300" dirty="0">
                        <a:latin typeface="+mj-lt"/>
                      </a:endParaRPr>
                    </a:p>
                  </a:txBody>
                  <a:tcPr anchor="ctr"/>
                </a:tc>
              </a:tr>
              <a:tr h="660400">
                <a:tc>
                  <a:txBody>
                    <a:bodyPr/>
                    <a:lstStyle/>
                    <a:p>
                      <a:pPr algn="ctr"/>
                      <a:r>
                        <a:rPr lang="en-US" sz="1300" dirty="0" smtClean="0">
                          <a:latin typeface="+mj-lt"/>
                        </a:rPr>
                        <a:t>DDR3 speed </a:t>
                      </a:r>
                      <a:endParaRPr lang="en-US" sz="13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200"/>
                        </a:spcAft>
                      </a:pPr>
                      <a:r>
                        <a:rPr lang="en-US" sz="1300" dirty="0" smtClean="0">
                          <a:latin typeface="+mj-lt"/>
                        </a:rPr>
                        <a:t>Perf. mode:       up to 1333 MT/s</a:t>
                      </a:r>
                    </a:p>
                    <a:p>
                      <a:pPr algn="ctr"/>
                      <a:r>
                        <a:rPr lang="en-US" sz="1300" dirty="0" smtClean="0">
                          <a:latin typeface="+mj-lt"/>
                        </a:rPr>
                        <a:t>Lockstep mode: up to 1600 MT/s</a:t>
                      </a:r>
                      <a:endParaRPr lang="en-US" sz="13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200"/>
                        </a:spcAft>
                      </a:pPr>
                      <a:r>
                        <a:rPr lang="en-US" sz="1300" dirty="0" smtClean="0">
                          <a:latin typeface="+mj-lt"/>
                        </a:rPr>
                        <a:t>Perf. mode:       up to 1600 MT/s</a:t>
                      </a:r>
                    </a:p>
                    <a:p>
                      <a:pPr algn="ctr"/>
                      <a:r>
                        <a:rPr lang="en-US" sz="1300" dirty="0" smtClean="0">
                          <a:latin typeface="+mj-lt"/>
                        </a:rPr>
                        <a:t>Lockstep mode:</a:t>
                      </a:r>
                      <a:r>
                        <a:rPr lang="en-US" sz="1300" baseline="0" dirty="0" smtClean="0">
                          <a:latin typeface="+mj-lt"/>
                        </a:rPr>
                        <a:t> up to 1600 MT/s</a:t>
                      </a:r>
                      <a:endParaRPr lang="en-US" sz="1300" dirty="0">
                        <a:latin typeface="+mj-lt"/>
                      </a:endParaRPr>
                    </a:p>
                  </a:txBody>
                  <a:tcPr anchor="ctr"/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30474047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14402" name="Picture 2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1250" t="9417" r="14138" b="5242"/>
          <a:stretch/>
        </p:blipFill>
        <p:spPr bwMode="auto">
          <a:xfrm>
            <a:off x="190500" y="1094441"/>
            <a:ext cx="8560693" cy="534404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993300"/>
                </a:solidFill>
              </a14:hiddenFill>
            </a:ext>
            <a:ext uri="{91240B29-F687-4F45-9708-019B960494DF}">
              <a14:hiddenLine xmlns:a14="http://schemas.microsoft.com/office/drawing/2010/main" w="15875" cap="flat" cmpd="sng" algn="ctr">
                <a:solidFill>
                  <a:srgbClr val="FF0000"/>
                </a:solidFill>
                <a:prstDash val="solid"/>
                <a:miter lim="800000"/>
                <a:headEnd/>
                <a:tailEnd/>
              </a14:hiddenLine>
            </a:ext>
          </a:extLst>
        </p:spPr>
      </p:pic>
      <p:sp>
        <p:nvSpPr>
          <p:cNvPr id="5" name="TextBox 4"/>
          <p:cNvSpPr txBox="1"/>
          <p:nvPr/>
        </p:nvSpPr>
        <p:spPr>
          <a:xfrm>
            <a:off x="5754414" y="5814617"/>
            <a:ext cx="3320140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/>
              <a:t>E7-8800 v3 /E7-4800 v3 family</a:t>
            </a:r>
          </a:p>
          <a:p>
            <a:r>
              <a:rPr lang="en-US" dirty="0" smtClean="0"/>
              <a:t> (18-Core), w/ QPI up to 9.6 GT/s</a:t>
            </a:r>
            <a:endParaRPr lang="en-US" dirty="0"/>
          </a:p>
        </p:txBody>
      </p:sp>
      <p:sp>
        <p:nvSpPr>
          <p:cNvPr id="6" name="TextBox 5"/>
          <p:cNvSpPr txBox="1"/>
          <p:nvPr/>
        </p:nvSpPr>
        <p:spPr>
          <a:xfrm>
            <a:off x="6324600" y="5520765"/>
            <a:ext cx="1192955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err="1" smtClean="0"/>
              <a:t>Haswell</a:t>
            </a:r>
            <a:r>
              <a:rPr lang="en-US" dirty="0" smtClean="0"/>
              <a:t>-EX</a:t>
            </a:r>
            <a:endParaRPr lang="en-US" dirty="0"/>
          </a:p>
        </p:txBody>
      </p:sp>
      <p:sp>
        <p:nvSpPr>
          <p:cNvPr id="3" name="TextBox 2"/>
          <p:cNvSpPr txBox="1"/>
          <p:nvPr/>
        </p:nvSpPr>
        <p:spPr>
          <a:xfrm>
            <a:off x="77788" y="502173"/>
            <a:ext cx="6253635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chemeClr val="accent6"/>
                </a:solidFill>
              </a:rPr>
              <a:t>Example for a Haswell-EX based 4S </a:t>
            </a:r>
            <a:r>
              <a:rPr lang="en-US" b="1" dirty="0" err="1" smtClean="0">
                <a:solidFill>
                  <a:schemeClr val="accent6"/>
                </a:solidFill>
              </a:rPr>
              <a:t>Brickland</a:t>
            </a:r>
            <a:r>
              <a:rPr lang="en-US" b="1" dirty="0" smtClean="0">
                <a:solidFill>
                  <a:schemeClr val="accent6"/>
                </a:solidFill>
              </a:rPr>
              <a:t> platform </a:t>
            </a:r>
            <a:r>
              <a:rPr lang="en-US" dirty="0" smtClean="0"/>
              <a:t>[</a:t>
            </a:r>
            <a:r>
              <a:rPr lang="hu-HU" dirty="0" smtClean="0"/>
              <a:t>115</a:t>
            </a:r>
            <a:r>
              <a:rPr lang="en-US" dirty="0" smtClean="0"/>
              <a:t>] </a:t>
            </a:r>
            <a:endParaRPr lang="en-US" dirty="0"/>
          </a:p>
        </p:txBody>
      </p:sp>
      <p:sp>
        <p:nvSpPr>
          <p:cNvPr id="8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pPr eaLnBrk="1" hangingPunct="1"/>
            <a:r>
              <a:rPr lang="en-US" altLang="en-US" sz="1600" dirty="0"/>
              <a:t>3.2.2 New memory buffer design </a:t>
            </a:r>
            <a:r>
              <a:rPr lang="en-US" altLang="en-US" sz="1600" dirty="0" smtClean="0"/>
              <a:t>(7)</a:t>
            </a:r>
          </a:p>
        </p:txBody>
      </p:sp>
      <p:sp>
        <p:nvSpPr>
          <p:cNvPr id="2" name="TextBox 1"/>
          <p:cNvSpPr txBox="1"/>
          <p:nvPr/>
        </p:nvSpPr>
        <p:spPr>
          <a:xfrm>
            <a:off x="190500" y="6517342"/>
            <a:ext cx="848347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/>
              <a:t>The </a:t>
            </a:r>
            <a:r>
              <a:rPr lang="en-US" dirty="0" err="1" smtClean="0"/>
              <a:t>SMBs</a:t>
            </a:r>
            <a:r>
              <a:rPr lang="en-US" dirty="0" smtClean="0"/>
              <a:t> with the </a:t>
            </a:r>
            <a:r>
              <a:rPr lang="en-US" dirty="0" err="1" smtClean="0"/>
              <a:t>DIMMs</a:t>
            </a:r>
            <a:r>
              <a:rPr lang="en-US" dirty="0" smtClean="0"/>
              <a:t> are installed on extra cards to be inserted into the 8 </a:t>
            </a:r>
            <a:r>
              <a:rPr lang="en-US" dirty="0" err="1" smtClean="0"/>
              <a:t>SMI2</a:t>
            </a:r>
            <a:r>
              <a:rPr lang="en-US" dirty="0" smtClean="0"/>
              <a:t> slots.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5535582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sz="1600" dirty="0"/>
              <a:t>3.2.2 New memory buffer design </a:t>
            </a:r>
            <a:r>
              <a:rPr lang="en-US" altLang="en-US" sz="1600" dirty="0" smtClean="0"/>
              <a:t>(8)</a:t>
            </a:r>
            <a:endParaRPr lang="en-US" sz="1600" dirty="0"/>
          </a:p>
        </p:txBody>
      </p:sp>
      <p:pic>
        <p:nvPicPr>
          <p:cNvPr id="4" name="Picture 3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922652" y="995662"/>
            <a:ext cx="6576699" cy="5593975"/>
          </a:xfrm>
          <a:prstGeom prst="rect">
            <a:avLst/>
          </a:prstGeom>
        </p:spPr>
      </p:pic>
      <p:pic>
        <p:nvPicPr>
          <p:cNvPr id="5" name="Picture 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 rot="16200000">
            <a:off x="922117" y="2117911"/>
            <a:ext cx="4401569" cy="1686425"/>
          </a:xfrm>
          <a:prstGeom prst="rect">
            <a:avLst/>
          </a:prstGeom>
        </p:spPr>
      </p:pic>
      <p:pic>
        <p:nvPicPr>
          <p:cNvPr id="6" name="Picture 5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 rot="16200000">
            <a:off x="-391206" y="2122394"/>
            <a:ext cx="4401569" cy="1686425"/>
          </a:xfrm>
          <a:prstGeom prst="rect">
            <a:avLst/>
          </a:prstGeom>
        </p:spPr>
      </p:pic>
      <p:sp>
        <p:nvSpPr>
          <p:cNvPr id="7" name="TextBox 6"/>
          <p:cNvSpPr txBox="1"/>
          <p:nvPr/>
        </p:nvSpPr>
        <p:spPr>
          <a:xfrm>
            <a:off x="88527" y="507086"/>
            <a:ext cx="8800807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chemeClr val="accent6"/>
                </a:solidFill>
              </a:rPr>
              <a:t>The mainboard and two of the memory cards to be inserted into the </a:t>
            </a:r>
            <a:r>
              <a:rPr lang="en-US" b="1" dirty="0" err="1" smtClean="0">
                <a:solidFill>
                  <a:schemeClr val="accent6"/>
                </a:solidFill>
              </a:rPr>
              <a:t>SMI2</a:t>
            </a:r>
            <a:r>
              <a:rPr lang="en-US" b="1" dirty="0" smtClean="0">
                <a:solidFill>
                  <a:schemeClr val="accent6"/>
                </a:solidFill>
              </a:rPr>
              <a:t> slots of the</a:t>
            </a:r>
          </a:p>
          <a:p>
            <a:r>
              <a:rPr lang="en-US" b="1" dirty="0">
                <a:solidFill>
                  <a:schemeClr val="accent6"/>
                </a:solidFill>
              </a:rPr>
              <a:t> </a:t>
            </a:r>
            <a:r>
              <a:rPr lang="en-US" b="1" dirty="0" smtClean="0">
                <a:solidFill>
                  <a:schemeClr val="accent6"/>
                </a:solidFill>
              </a:rPr>
              <a:t>  platform shown in the previous Figure </a:t>
            </a:r>
            <a:r>
              <a:rPr lang="en-US" dirty="0" smtClean="0"/>
              <a:t>[115]</a:t>
            </a:r>
            <a:endParaRPr lang="en-US" dirty="0"/>
          </a:p>
        </p:txBody>
      </p:sp>
      <p:sp>
        <p:nvSpPr>
          <p:cNvPr id="8" name="TextBox 7"/>
          <p:cNvSpPr txBox="1"/>
          <p:nvPr/>
        </p:nvSpPr>
        <p:spPr>
          <a:xfrm>
            <a:off x="1815348" y="4693025"/>
            <a:ext cx="1502334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300" b="1" dirty="0" smtClean="0"/>
              <a:t>Memory cards</a:t>
            </a:r>
            <a:endParaRPr lang="en-US" sz="1300" b="1" dirty="0"/>
          </a:p>
        </p:txBody>
      </p:sp>
      <p:sp>
        <p:nvSpPr>
          <p:cNvPr id="9" name="TextBox 8"/>
          <p:cNvSpPr txBox="1"/>
          <p:nvPr/>
        </p:nvSpPr>
        <p:spPr>
          <a:xfrm>
            <a:off x="5719476" y="6472512"/>
            <a:ext cx="1172116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300" b="1" dirty="0" smtClean="0"/>
              <a:t>Mainboard</a:t>
            </a:r>
            <a:endParaRPr lang="en-US" sz="1300" b="1" dirty="0"/>
          </a:p>
        </p:txBody>
      </p:sp>
    </p:spTree>
    <p:extLst>
      <p:ext uri="{BB962C8B-B14F-4D97-AF65-F5344CB8AC3E}">
        <p14:creationId xmlns:p14="http://schemas.microsoft.com/office/powerpoint/2010/main" val="110947869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182F76"/>
            </a:gs>
            <a:gs pos="100000">
              <a:srgbClr val="3366FF"/>
            </a:gs>
          </a:gsLst>
          <a:lin ang="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9378" name="AutoShape 3"/>
          <p:cNvSpPr>
            <a:spLocks noChangeArrowheads="1"/>
          </p:cNvSpPr>
          <p:nvPr/>
        </p:nvSpPr>
        <p:spPr bwMode="auto">
          <a:xfrm>
            <a:off x="971550" y="981075"/>
            <a:ext cx="7661275" cy="504825"/>
          </a:xfrm>
          <a:prstGeom prst="roundRect">
            <a:avLst>
              <a:gd name="adj" fmla="val 0"/>
            </a:avLst>
          </a:prstGeom>
          <a:solidFill>
            <a:srgbClr val="000080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900" dirty="0" smtClean="0">
                <a:solidFill>
                  <a:srgbClr val="FFFFFF"/>
                </a:solidFill>
                <a:latin typeface="Verdana" pitchFamily="34" charset="0"/>
              </a:rPr>
              <a:t>3.3 </a:t>
            </a:r>
            <a:r>
              <a:rPr lang="en-US" altLang="en-US" sz="1900" dirty="0">
                <a:solidFill>
                  <a:srgbClr val="FFFFFF"/>
                </a:solidFill>
                <a:latin typeface="Verdana" pitchFamily="34" charset="0"/>
              </a:rPr>
              <a:t>The Ivy Bridge-EX (</a:t>
            </a:r>
            <a:r>
              <a:rPr lang="en-US" altLang="en-US" sz="1900" dirty="0" err="1" smtClean="0">
                <a:solidFill>
                  <a:srgbClr val="FFFFFF"/>
                </a:solidFill>
                <a:latin typeface="Verdana" pitchFamily="34" charset="0"/>
              </a:rPr>
              <a:t>E7</a:t>
            </a:r>
            <a:r>
              <a:rPr lang="en-US" altLang="en-US" sz="1900" dirty="0" smtClean="0">
                <a:solidFill>
                  <a:srgbClr val="FFFFFF"/>
                </a:solidFill>
                <a:latin typeface="Verdana" pitchFamily="34" charset="0"/>
              </a:rPr>
              <a:t>-8800 </a:t>
            </a:r>
            <a:r>
              <a:rPr lang="en-US" altLang="en-US" sz="1900" dirty="0">
                <a:solidFill>
                  <a:srgbClr val="FFFFFF"/>
                </a:solidFill>
                <a:latin typeface="Verdana" pitchFamily="34" charset="0"/>
              </a:rPr>
              <a:t>v2) </a:t>
            </a:r>
            <a:r>
              <a:rPr lang="en-US" altLang="en-US" sz="1900" dirty="0" smtClean="0">
                <a:solidFill>
                  <a:srgbClr val="FFFFFF"/>
                </a:solidFill>
                <a:latin typeface="Verdana" pitchFamily="34" charset="0"/>
              </a:rPr>
              <a:t>4S/</a:t>
            </a:r>
            <a:r>
              <a:rPr lang="en-US" altLang="en-US" sz="1900" dirty="0" err="1" smtClean="0">
                <a:solidFill>
                  <a:srgbClr val="FFFFFF"/>
                </a:solidFill>
                <a:latin typeface="Verdana" pitchFamily="34" charset="0"/>
              </a:rPr>
              <a:t>8S</a:t>
            </a:r>
            <a:r>
              <a:rPr lang="en-US" altLang="en-US" sz="1900" dirty="0" smtClean="0">
                <a:solidFill>
                  <a:srgbClr val="FFFFFF"/>
                </a:solidFill>
                <a:latin typeface="Verdana" pitchFamily="34" charset="0"/>
              </a:rPr>
              <a:t> processor line</a:t>
            </a:r>
            <a:endParaRPr lang="en-US" altLang="en-US" sz="1900" dirty="0">
              <a:solidFill>
                <a:srgbClr val="FFFFFF"/>
              </a:solidFill>
              <a:latin typeface="Verdana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246063" y="872920"/>
            <a:ext cx="8868133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 smtClean="0"/>
              <a:t>Intel developed a single processor to </a:t>
            </a:r>
            <a:r>
              <a:rPr lang="en-US" dirty="0" smtClean="0">
                <a:solidFill>
                  <a:srgbClr val="0070C0"/>
                </a:solidFill>
              </a:rPr>
              <a:t>cover all server market segments </a:t>
            </a:r>
            <a:r>
              <a:rPr lang="en-US" dirty="0" smtClean="0"/>
              <a:t>from 1S to 8S, called</a:t>
            </a:r>
          </a:p>
          <a:p>
            <a:pPr>
              <a:spcAft>
                <a:spcPts val="400"/>
              </a:spcAft>
            </a:pPr>
            <a:r>
              <a:rPr lang="en-US" dirty="0" smtClean="0"/>
              <a:t>      the </a:t>
            </a:r>
            <a:r>
              <a:rPr lang="en-US" dirty="0" err="1" smtClean="0">
                <a:solidFill>
                  <a:srgbClr val="FF0000"/>
                </a:solidFill>
              </a:rPr>
              <a:t>Ivytown</a:t>
            </a:r>
            <a:r>
              <a:rPr lang="en-US" dirty="0" smtClean="0"/>
              <a:t> processor.</a:t>
            </a:r>
          </a:p>
        </p:txBody>
      </p:sp>
      <p:sp>
        <p:nvSpPr>
          <p:cNvPr id="3" name="Title 2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1600" dirty="0" smtClean="0"/>
              <a:t>3.3</a:t>
            </a:r>
            <a:r>
              <a:rPr lang="hu-HU" sz="1600" dirty="0" smtClean="0"/>
              <a:t> </a:t>
            </a:r>
            <a:r>
              <a:rPr lang="en-US" sz="1600" dirty="0" smtClean="0"/>
              <a:t>The Ivy Bridge-EX (</a:t>
            </a:r>
            <a:r>
              <a:rPr lang="en-US" sz="1600" dirty="0" err="1" smtClean="0"/>
              <a:t>E7</a:t>
            </a:r>
            <a:r>
              <a:rPr lang="en-US" sz="1600" dirty="0" smtClean="0"/>
              <a:t>-8800 v2) 4S/</a:t>
            </a:r>
            <a:r>
              <a:rPr lang="en-US" sz="1600" dirty="0" err="1" smtClean="0"/>
              <a:t>8S</a:t>
            </a:r>
            <a:r>
              <a:rPr lang="en-US" sz="1600" dirty="0" smtClean="0"/>
              <a:t> processor line </a:t>
            </a:r>
            <a:r>
              <a:rPr lang="hu-HU" sz="1600" dirty="0" smtClean="0"/>
              <a:t>(1)</a:t>
            </a:r>
            <a:endParaRPr lang="en-US" sz="1600" dirty="0"/>
          </a:p>
        </p:txBody>
      </p:sp>
      <p:sp>
        <p:nvSpPr>
          <p:cNvPr id="4" name="TextBox 3"/>
          <p:cNvSpPr txBox="1"/>
          <p:nvPr/>
        </p:nvSpPr>
        <p:spPr>
          <a:xfrm>
            <a:off x="92589" y="504586"/>
            <a:ext cx="627126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chemeClr val="accent6"/>
                </a:solidFill>
              </a:rPr>
              <a:t>3.3 The Ivy Bridge-EX (8800 v2) 4S/</a:t>
            </a:r>
            <a:r>
              <a:rPr lang="en-US" b="1" dirty="0" err="1" smtClean="0">
                <a:solidFill>
                  <a:schemeClr val="accent6"/>
                </a:solidFill>
              </a:rPr>
              <a:t>8S</a:t>
            </a:r>
            <a:r>
              <a:rPr lang="en-US" b="1" dirty="0" smtClean="0">
                <a:solidFill>
                  <a:schemeClr val="accent6"/>
                </a:solidFill>
              </a:rPr>
              <a:t> processor line </a:t>
            </a:r>
            <a:r>
              <a:rPr lang="en-US" dirty="0" smtClean="0"/>
              <a:t>[</a:t>
            </a:r>
            <a:r>
              <a:rPr lang="hu-HU" dirty="0" smtClean="0"/>
              <a:t>116</a:t>
            </a:r>
            <a:r>
              <a:rPr lang="en-US" dirty="0" smtClean="0"/>
              <a:t>] </a:t>
            </a:r>
            <a:endParaRPr lang="en-US" dirty="0"/>
          </a:p>
        </p:txBody>
      </p:sp>
      <p:sp>
        <p:nvSpPr>
          <p:cNvPr id="7" name="TextBox 6"/>
          <p:cNvSpPr txBox="1"/>
          <p:nvPr/>
        </p:nvSpPr>
        <p:spPr>
          <a:xfrm>
            <a:off x="246063" y="1436061"/>
            <a:ext cx="8772914" cy="146193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 smtClean="0"/>
              <a:t>It is manufactured on the </a:t>
            </a:r>
            <a:r>
              <a:rPr lang="en-US" dirty="0" smtClean="0">
                <a:solidFill>
                  <a:srgbClr val="0070C0"/>
                </a:solidFill>
              </a:rPr>
              <a:t>22 nm </a:t>
            </a:r>
            <a:r>
              <a:rPr lang="en-US" dirty="0" smtClean="0"/>
              <a:t>technology, includes </a:t>
            </a:r>
            <a:r>
              <a:rPr lang="en-US" dirty="0" smtClean="0">
                <a:solidFill>
                  <a:srgbClr val="0070C0"/>
                </a:solidFill>
              </a:rPr>
              <a:t>up to 15 cores </a:t>
            </a:r>
            <a:r>
              <a:rPr lang="en-US" dirty="0" smtClean="0"/>
              <a:t>built up </a:t>
            </a:r>
            <a:r>
              <a:rPr lang="en-US" dirty="0" smtClean="0">
                <a:solidFill>
                  <a:srgbClr val="0070C0"/>
                </a:solidFill>
              </a:rPr>
              <a:t>on 4.31 billion</a:t>
            </a:r>
          </a:p>
          <a:p>
            <a:pPr>
              <a:spcAft>
                <a:spcPts val="400"/>
              </a:spcAft>
            </a:pPr>
            <a:r>
              <a:rPr lang="en-US" dirty="0" smtClean="0">
                <a:solidFill>
                  <a:srgbClr val="0070C0"/>
                </a:solidFill>
              </a:rPr>
              <a:t>       transistors</a:t>
            </a:r>
            <a:r>
              <a:rPr lang="en-US" dirty="0" smtClean="0"/>
              <a:t> on a </a:t>
            </a:r>
            <a:r>
              <a:rPr lang="en-US" dirty="0" smtClean="0">
                <a:solidFill>
                  <a:srgbClr val="0070C0"/>
                </a:solidFill>
              </a:rPr>
              <a:t>die of 541 mm</a:t>
            </a:r>
            <a:r>
              <a:rPr lang="en-US" baseline="30000" dirty="0" smtClean="0">
                <a:solidFill>
                  <a:srgbClr val="0070C0"/>
                </a:solidFill>
              </a:rPr>
              <a:t>2</a:t>
            </a:r>
            <a:r>
              <a:rPr lang="en-US" dirty="0" smtClean="0"/>
              <a:t>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 err="1" smtClean="0"/>
              <a:t>Ivytown</a:t>
            </a:r>
            <a:r>
              <a:rPr lang="en-US" dirty="0" smtClean="0"/>
              <a:t> processor versions have a </a:t>
            </a:r>
            <a:r>
              <a:rPr lang="en-US" dirty="0" smtClean="0">
                <a:solidFill>
                  <a:srgbClr val="0070C0"/>
                </a:solidFill>
              </a:rPr>
              <a:t>TDP of 40 to 150 W</a:t>
            </a:r>
            <a:r>
              <a:rPr lang="en-US" dirty="0" smtClean="0"/>
              <a:t> and operate at frequencies ranging</a:t>
            </a:r>
          </a:p>
          <a:p>
            <a:pPr>
              <a:spcAft>
                <a:spcPts val="300"/>
              </a:spcAft>
            </a:pPr>
            <a:r>
              <a:rPr lang="en-US" dirty="0"/>
              <a:t> </a:t>
            </a:r>
            <a:r>
              <a:rPr lang="en-US" dirty="0" smtClean="0"/>
              <a:t>     from </a:t>
            </a:r>
            <a:r>
              <a:rPr lang="en-US" dirty="0" smtClean="0">
                <a:solidFill>
                  <a:srgbClr val="0070C0"/>
                </a:solidFill>
              </a:rPr>
              <a:t>1.4 to 3.8 GHz</a:t>
            </a:r>
            <a:r>
              <a:rPr lang="en-US" dirty="0" smtClean="0"/>
              <a:t>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 smtClean="0"/>
              <a:t>The </a:t>
            </a:r>
            <a:r>
              <a:rPr lang="en-US" dirty="0" err="1" smtClean="0"/>
              <a:t>Ivytown</a:t>
            </a:r>
            <a:r>
              <a:rPr lang="en-US" dirty="0" smtClean="0"/>
              <a:t> processor was </a:t>
            </a:r>
            <a:r>
              <a:rPr lang="en-US" dirty="0" smtClean="0">
                <a:solidFill>
                  <a:srgbClr val="0070C0"/>
                </a:solidFill>
              </a:rPr>
              <a:t>launched</a:t>
            </a:r>
            <a:r>
              <a:rPr lang="en-US" dirty="0" smtClean="0"/>
              <a:t> along with the </a:t>
            </a:r>
            <a:r>
              <a:rPr lang="en-US" dirty="0" err="1" smtClean="0"/>
              <a:t>Romley</a:t>
            </a:r>
            <a:r>
              <a:rPr lang="en-US" dirty="0" smtClean="0"/>
              <a:t> </a:t>
            </a:r>
            <a:r>
              <a:rPr lang="en-US" dirty="0" smtClean="0">
                <a:solidFill>
                  <a:srgbClr val="0070C0"/>
                </a:solidFill>
              </a:rPr>
              <a:t>2S</a:t>
            </a:r>
            <a:r>
              <a:rPr lang="en-US" dirty="0" smtClean="0"/>
              <a:t> server platform in </a:t>
            </a:r>
            <a:r>
              <a:rPr lang="en-US" dirty="0" smtClean="0">
                <a:solidFill>
                  <a:srgbClr val="0070C0"/>
                </a:solidFill>
              </a:rPr>
              <a:t>9/2013</a:t>
            </a:r>
          </a:p>
          <a:p>
            <a:r>
              <a:rPr lang="en-US" dirty="0"/>
              <a:t> </a:t>
            </a:r>
            <a:r>
              <a:rPr lang="en-US" dirty="0" smtClean="0"/>
              <a:t>      followed by the </a:t>
            </a:r>
            <a:r>
              <a:rPr lang="en-US" dirty="0" err="1" smtClean="0"/>
              <a:t>Brickland</a:t>
            </a:r>
            <a:r>
              <a:rPr lang="en-US" dirty="0" smtClean="0"/>
              <a:t> </a:t>
            </a:r>
            <a:r>
              <a:rPr lang="en-US" dirty="0" smtClean="0">
                <a:solidFill>
                  <a:srgbClr val="0070C0"/>
                </a:solidFill>
              </a:rPr>
              <a:t>4S/</a:t>
            </a:r>
            <a:r>
              <a:rPr lang="en-US" dirty="0" err="1" smtClean="0">
                <a:solidFill>
                  <a:srgbClr val="0070C0"/>
                </a:solidFill>
              </a:rPr>
              <a:t>8S</a:t>
            </a:r>
            <a:r>
              <a:rPr lang="en-US" dirty="0" smtClean="0"/>
              <a:t> platform in </a:t>
            </a:r>
            <a:r>
              <a:rPr lang="en-US" dirty="0" smtClean="0">
                <a:solidFill>
                  <a:srgbClr val="0070C0"/>
                </a:solidFill>
              </a:rPr>
              <a:t>2/2014</a:t>
            </a:r>
            <a:r>
              <a:rPr lang="en-US" dirty="0" smtClean="0"/>
              <a:t>. 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39888169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1600" dirty="0"/>
              <a:t>3.3</a:t>
            </a:r>
            <a:r>
              <a:rPr lang="hu-HU" sz="1600" dirty="0"/>
              <a:t> </a:t>
            </a:r>
            <a:r>
              <a:rPr lang="en-US" sz="1600" dirty="0"/>
              <a:t>The Ivy Bridge-EX (</a:t>
            </a:r>
            <a:r>
              <a:rPr lang="en-US" sz="1600" dirty="0" err="1" smtClean="0"/>
              <a:t>E7</a:t>
            </a:r>
            <a:r>
              <a:rPr lang="en-US" sz="1600" dirty="0" smtClean="0"/>
              <a:t>-8800 </a:t>
            </a:r>
            <a:r>
              <a:rPr lang="en-US" sz="1600" dirty="0"/>
              <a:t>v2) </a:t>
            </a:r>
            <a:r>
              <a:rPr lang="en-US" sz="1600" dirty="0" smtClean="0"/>
              <a:t>4S/</a:t>
            </a:r>
            <a:r>
              <a:rPr lang="en-US" sz="1600" dirty="0" err="1" smtClean="0"/>
              <a:t>8S</a:t>
            </a:r>
            <a:r>
              <a:rPr lang="en-US" sz="1600" dirty="0" smtClean="0"/>
              <a:t> </a:t>
            </a:r>
            <a:r>
              <a:rPr lang="en-US" sz="1600" dirty="0"/>
              <a:t>processor line </a:t>
            </a:r>
            <a:r>
              <a:rPr lang="hu-HU" sz="1600" dirty="0" smtClean="0"/>
              <a:t>(</a:t>
            </a:r>
            <a:r>
              <a:rPr lang="en-US" sz="1600" dirty="0" smtClean="0"/>
              <a:t>2</a:t>
            </a:r>
            <a:r>
              <a:rPr lang="hu-HU" sz="1600" dirty="0" smtClean="0"/>
              <a:t>)</a:t>
            </a:r>
            <a:endParaRPr lang="en-US" sz="1600" dirty="0"/>
          </a:p>
        </p:txBody>
      </p:sp>
      <p:pic>
        <p:nvPicPr>
          <p:cNvPr id="5122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00289" y="1127342"/>
            <a:ext cx="5895975" cy="55924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TextBox 3"/>
          <p:cNvSpPr txBox="1"/>
          <p:nvPr/>
        </p:nvSpPr>
        <p:spPr>
          <a:xfrm>
            <a:off x="86418" y="504274"/>
            <a:ext cx="869180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chemeClr val="accent6"/>
                </a:solidFill>
              </a:rPr>
              <a:t>Server platforms and processor segments covered by the </a:t>
            </a:r>
            <a:r>
              <a:rPr lang="en-US" b="1" dirty="0" err="1" smtClean="0">
                <a:solidFill>
                  <a:schemeClr val="accent6"/>
                </a:solidFill>
              </a:rPr>
              <a:t>Ivytown</a:t>
            </a:r>
            <a:r>
              <a:rPr lang="en-US" b="1" dirty="0" smtClean="0">
                <a:solidFill>
                  <a:schemeClr val="accent6"/>
                </a:solidFill>
              </a:rPr>
              <a:t> processor </a:t>
            </a:r>
            <a:r>
              <a:rPr lang="en-US" dirty="0" smtClean="0"/>
              <a:t>[</a:t>
            </a:r>
            <a:r>
              <a:rPr lang="hu-HU" dirty="0" smtClean="0"/>
              <a:t>117</a:t>
            </a:r>
            <a:r>
              <a:rPr lang="en-US" dirty="0" smtClean="0"/>
              <a:t>]</a:t>
            </a:r>
            <a:endParaRPr lang="en-US" dirty="0"/>
          </a:p>
        </p:txBody>
      </p:sp>
      <p:sp>
        <p:nvSpPr>
          <p:cNvPr id="5" name="Rounded Rectangle 4"/>
          <p:cNvSpPr/>
          <p:nvPr/>
        </p:nvSpPr>
        <p:spPr bwMode="auto">
          <a:xfrm>
            <a:off x="7195233" y="6206558"/>
            <a:ext cx="1623090" cy="528034"/>
          </a:xfrm>
          <a:prstGeom prst="roundRect">
            <a:avLst/>
          </a:prstGeom>
          <a:solidFill>
            <a:schemeClr val="bg1"/>
          </a:solidFill>
          <a:ln w="1587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350729" y="1816274"/>
            <a:ext cx="2080891" cy="54886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spcAft>
                <a:spcPts val="200"/>
              </a:spcAft>
            </a:pPr>
            <a:r>
              <a:rPr lang="en-US" dirty="0" smtClean="0">
                <a:solidFill>
                  <a:srgbClr val="0070C0"/>
                </a:solidFill>
              </a:rPr>
              <a:t>Entry level</a:t>
            </a:r>
          </a:p>
          <a:p>
            <a:r>
              <a:rPr lang="en-US" dirty="0" smtClean="0"/>
              <a:t>E5 2400 1, 2 sockets</a:t>
            </a:r>
            <a:endParaRPr lang="en-US" dirty="0"/>
          </a:p>
        </p:txBody>
      </p:sp>
      <p:sp>
        <p:nvSpPr>
          <p:cNvPr id="8" name="TextBox 7"/>
          <p:cNvSpPr txBox="1"/>
          <p:nvPr/>
        </p:nvSpPr>
        <p:spPr>
          <a:xfrm>
            <a:off x="365343" y="3371586"/>
            <a:ext cx="2388667" cy="54886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spcAft>
                <a:spcPts val="200"/>
              </a:spcAft>
            </a:pPr>
            <a:r>
              <a:rPr lang="en-US" dirty="0" smtClean="0">
                <a:solidFill>
                  <a:srgbClr val="0070C0"/>
                </a:solidFill>
              </a:rPr>
              <a:t>Performance level</a:t>
            </a:r>
          </a:p>
          <a:p>
            <a:r>
              <a:rPr lang="en-US" dirty="0" smtClean="0"/>
              <a:t>E5 2600 1, 2, 4 sockets</a:t>
            </a:r>
            <a:endParaRPr lang="en-US" dirty="0"/>
          </a:p>
        </p:txBody>
      </p:sp>
      <p:sp>
        <p:nvSpPr>
          <p:cNvPr id="9" name="TextBox 8"/>
          <p:cNvSpPr txBox="1"/>
          <p:nvPr/>
        </p:nvSpPr>
        <p:spPr>
          <a:xfrm>
            <a:off x="365343" y="5463428"/>
            <a:ext cx="2922467" cy="54886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spcAft>
                <a:spcPts val="200"/>
              </a:spcAft>
            </a:pPr>
            <a:r>
              <a:rPr lang="en-US" dirty="0" smtClean="0">
                <a:solidFill>
                  <a:srgbClr val="0070C0"/>
                </a:solidFill>
              </a:rPr>
              <a:t>High-performance level</a:t>
            </a:r>
          </a:p>
          <a:p>
            <a:r>
              <a:rPr lang="en-US" dirty="0" smtClean="0"/>
              <a:t>E7 4800/8800  2, 4, 8 sockets</a:t>
            </a:r>
            <a:endParaRPr lang="en-US" dirty="0"/>
          </a:p>
        </p:txBody>
      </p:sp>
      <p:sp>
        <p:nvSpPr>
          <p:cNvPr id="7" name="TextBox 6"/>
          <p:cNvSpPr txBox="1"/>
          <p:nvPr/>
        </p:nvSpPr>
        <p:spPr>
          <a:xfrm>
            <a:off x="166492" y="1159842"/>
            <a:ext cx="204940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>
                <a:solidFill>
                  <a:srgbClr val="FF0000"/>
                </a:solidFill>
              </a:rPr>
              <a:t>E5 platform: </a:t>
            </a:r>
            <a:r>
              <a:rPr lang="en-US" dirty="0" err="1" smtClean="0">
                <a:solidFill>
                  <a:srgbClr val="FF0000"/>
                </a:solidFill>
              </a:rPr>
              <a:t>Romley</a:t>
            </a:r>
            <a:endParaRPr lang="en-US" dirty="0">
              <a:solidFill>
                <a:srgbClr val="FF0000"/>
              </a:solidFill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168580" y="4669210"/>
            <a:ext cx="221406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>
                <a:solidFill>
                  <a:srgbClr val="FF0000"/>
                </a:solidFill>
              </a:rPr>
              <a:t>E7 platform: </a:t>
            </a:r>
            <a:r>
              <a:rPr lang="en-US" dirty="0" err="1" smtClean="0">
                <a:solidFill>
                  <a:srgbClr val="FF0000"/>
                </a:solidFill>
              </a:rPr>
              <a:t>Brickland</a:t>
            </a:r>
            <a:endParaRPr lang="en-US" dirty="0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0234178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0530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8943" y="955865"/>
            <a:ext cx="8693239" cy="57652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TextBox 2"/>
          <p:cNvSpPr txBox="1"/>
          <p:nvPr/>
        </p:nvSpPr>
        <p:spPr>
          <a:xfrm>
            <a:off x="83064" y="510560"/>
            <a:ext cx="679384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chemeClr val="accent6"/>
                </a:solidFill>
              </a:rPr>
              <a:t>E5, E7 platform alternatives built up of </a:t>
            </a:r>
            <a:r>
              <a:rPr lang="en-US" b="1" dirty="0" err="1" smtClean="0">
                <a:solidFill>
                  <a:schemeClr val="accent6"/>
                </a:solidFill>
              </a:rPr>
              <a:t>Ivytown</a:t>
            </a:r>
            <a:r>
              <a:rPr lang="en-US" b="1" dirty="0" smtClean="0">
                <a:solidFill>
                  <a:schemeClr val="accent6"/>
                </a:solidFill>
              </a:rPr>
              <a:t> processors </a:t>
            </a:r>
            <a:r>
              <a:rPr lang="en-US" dirty="0" smtClean="0"/>
              <a:t>[</a:t>
            </a:r>
            <a:r>
              <a:rPr lang="hu-HU" dirty="0" smtClean="0"/>
              <a:t>117</a:t>
            </a:r>
            <a:r>
              <a:rPr lang="en-US" dirty="0" smtClean="0"/>
              <a:t>]</a:t>
            </a:r>
            <a:endParaRPr lang="en-US" dirty="0"/>
          </a:p>
        </p:txBody>
      </p:sp>
      <p:sp>
        <p:nvSpPr>
          <p:cNvPr id="4" name="TextBox 3"/>
          <p:cNvSpPr txBox="1"/>
          <p:nvPr/>
        </p:nvSpPr>
        <p:spPr>
          <a:xfrm>
            <a:off x="7778839" y="6479838"/>
            <a:ext cx="1365161" cy="315532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 wrap="square" rtlCol="0">
            <a:spAutoFit/>
          </a:bodyPr>
          <a:lstStyle/>
          <a:p>
            <a:endParaRPr lang="en-US" dirty="0"/>
          </a:p>
        </p:txBody>
      </p:sp>
      <p:sp>
        <p:nvSpPr>
          <p:cNvPr id="7" name="Title 2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r>
              <a:rPr lang="en-US" sz="1600" dirty="0" smtClean="0"/>
              <a:t>3.3</a:t>
            </a:r>
            <a:r>
              <a:rPr lang="hu-HU" sz="1600" dirty="0" smtClean="0"/>
              <a:t> </a:t>
            </a:r>
            <a:r>
              <a:rPr lang="en-US" sz="1600" dirty="0" smtClean="0"/>
              <a:t>The Ivy Bridge-EX (</a:t>
            </a:r>
            <a:r>
              <a:rPr lang="en-US" sz="1600" dirty="0" err="1" smtClean="0"/>
              <a:t>E7</a:t>
            </a:r>
            <a:r>
              <a:rPr lang="en-US" sz="1600" dirty="0" smtClean="0"/>
              <a:t>-8800 v2) 4S/</a:t>
            </a:r>
            <a:r>
              <a:rPr lang="en-US" sz="1600" dirty="0" err="1" smtClean="0"/>
              <a:t>8S</a:t>
            </a:r>
            <a:r>
              <a:rPr lang="en-US" sz="1600" dirty="0" smtClean="0"/>
              <a:t> processor line </a:t>
            </a:r>
            <a:r>
              <a:rPr lang="hu-HU" sz="1600" dirty="0" smtClean="0"/>
              <a:t>(3)</a:t>
            </a:r>
            <a:endParaRPr lang="en-US" sz="1600" dirty="0"/>
          </a:p>
        </p:txBody>
      </p:sp>
      <p:sp>
        <p:nvSpPr>
          <p:cNvPr id="2" name="Rectangle 1"/>
          <p:cNvSpPr/>
          <p:nvPr/>
        </p:nvSpPr>
        <p:spPr bwMode="auto">
          <a:xfrm>
            <a:off x="197364" y="980917"/>
            <a:ext cx="5577135" cy="509680"/>
          </a:xfrm>
          <a:prstGeom prst="rect">
            <a:avLst/>
          </a:prstGeom>
          <a:solidFill>
            <a:schemeClr val="bg1"/>
          </a:solidFill>
          <a:ln w="1587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400" b="0" i="0" u="none" strike="noStrike" cap="none" normalizeH="0" baseline="0" dirty="0" err="1" smtClean="0">
                <a:ln>
                  <a:noFill/>
                </a:ln>
                <a:solidFill>
                  <a:srgbClr val="FF0000"/>
                </a:solidFill>
                <a:effectLst/>
                <a:latin typeface="Verdana" pitchFamily="34" charset="0"/>
                <a:cs typeface="Times New Roman" pitchFamily="18" charset="0"/>
              </a:rPr>
              <a:t>Romley</a:t>
            </a:r>
            <a:r>
              <a:rPr kumimoji="0" lang="en-US" sz="1400" b="0" i="0" u="none" strike="noStrike" cap="none" normalizeH="0" baseline="0" dirty="0" smtClean="0">
                <a:ln>
                  <a:noFill/>
                </a:ln>
                <a:solidFill>
                  <a:srgbClr val="FF0000"/>
                </a:solidFill>
                <a:effectLst/>
                <a:latin typeface="Verdana" pitchFamily="34" charset="0"/>
                <a:cs typeface="Times New Roman" pitchFamily="18" charset="0"/>
              </a:rPr>
              <a:t> Entry and Performance level platform alternatives</a:t>
            </a:r>
          </a:p>
        </p:txBody>
      </p:sp>
      <p:sp>
        <p:nvSpPr>
          <p:cNvPr id="8" name="Rectangle 7"/>
          <p:cNvSpPr/>
          <p:nvPr/>
        </p:nvSpPr>
        <p:spPr bwMode="auto">
          <a:xfrm>
            <a:off x="249556" y="3137477"/>
            <a:ext cx="5577135" cy="509680"/>
          </a:xfrm>
          <a:prstGeom prst="rect">
            <a:avLst/>
          </a:prstGeom>
          <a:solidFill>
            <a:schemeClr val="bg1"/>
          </a:solidFill>
          <a:ln w="1587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400" b="0" i="0" u="none" strike="noStrike" cap="none" normalizeH="0" baseline="0" dirty="0" err="1" smtClean="0">
                <a:ln>
                  <a:noFill/>
                </a:ln>
                <a:solidFill>
                  <a:srgbClr val="FF0000"/>
                </a:solidFill>
                <a:effectLst/>
                <a:latin typeface="Verdana" pitchFamily="34" charset="0"/>
                <a:cs typeface="Times New Roman" pitchFamily="18" charset="0"/>
              </a:rPr>
              <a:t>Brickland</a:t>
            </a:r>
            <a:r>
              <a:rPr kumimoji="0" lang="en-US" sz="1400" b="0" i="0" u="none" strike="noStrike" cap="none" normalizeH="0" baseline="0" dirty="0" smtClean="0">
                <a:ln>
                  <a:noFill/>
                </a:ln>
                <a:solidFill>
                  <a:srgbClr val="FF0000"/>
                </a:solidFill>
                <a:effectLst/>
                <a:latin typeface="Verdana" pitchFamily="34" charset="0"/>
                <a:cs typeface="Times New Roman" pitchFamily="18" charset="0"/>
              </a:rPr>
              <a:t> High performance platform alternatives</a:t>
            </a:r>
          </a:p>
        </p:txBody>
      </p:sp>
      <p:cxnSp>
        <p:nvCxnSpPr>
          <p:cNvPr id="6" name="Straight Arrow Connector 5"/>
          <p:cNvCxnSpPr/>
          <p:nvPr/>
        </p:nvCxnSpPr>
        <p:spPr bwMode="auto">
          <a:xfrm>
            <a:off x="1164921" y="1361358"/>
            <a:ext cx="0" cy="229448"/>
          </a:xfrm>
          <a:prstGeom prst="straightConnector1">
            <a:avLst/>
          </a:prstGeom>
          <a:noFill/>
          <a:ln w="15875" cap="flat" cmpd="sng" algn="ctr">
            <a:solidFill>
              <a:srgbClr val="FF0000"/>
            </a:solidFill>
            <a:prstDash val="solid"/>
            <a:round/>
            <a:headEnd type="none" w="med" len="med"/>
            <a:tailEnd type="arrow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3300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</p:spTree>
    <p:extLst>
      <p:ext uri="{BB962C8B-B14F-4D97-AF65-F5344CB8AC3E}">
        <p14:creationId xmlns:p14="http://schemas.microsoft.com/office/powerpoint/2010/main" val="360512933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3298" name="Téglalap 3"/>
          <p:cNvSpPr>
            <a:spLocks noChangeArrowheads="1"/>
          </p:cNvSpPr>
          <p:nvPr/>
        </p:nvSpPr>
        <p:spPr bwMode="auto">
          <a:xfrm>
            <a:off x="2782888" y="1801938"/>
            <a:ext cx="1439862" cy="576263"/>
          </a:xfrm>
          <a:prstGeom prst="rect">
            <a:avLst/>
          </a:prstGeom>
          <a:solidFill>
            <a:srgbClr val="33CC3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>
                <a:solidFill>
                  <a:schemeClr val="bg1"/>
                </a:solidFill>
                <a:latin typeface="Verdana" pitchFamily="34" charset="0"/>
              </a:rPr>
              <a:t>Nehalem-EX 8C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>
                <a:solidFill>
                  <a:schemeClr val="bg1"/>
                </a:solidFill>
                <a:latin typeface="Verdana" pitchFamily="34" charset="0"/>
              </a:rPr>
              <a:t>Westmere-EX 10C</a:t>
            </a:r>
            <a:endParaRPr lang="hu-HU" altLang="en-US" sz="1100">
              <a:solidFill>
                <a:schemeClr val="bg1"/>
              </a:solidFill>
              <a:latin typeface="Verdana" pitchFamily="34" charset="0"/>
            </a:endParaRPr>
          </a:p>
        </p:txBody>
      </p:sp>
      <p:sp>
        <p:nvSpPr>
          <p:cNvPr id="183299" name="Téglalap 53"/>
          <p:cNvSpPr>
            <a:spLocks noChangeArrowheads="1"/>
          </p:cNvSpPr>
          <p:nvPr/>
        </p:nvSpPr>
        <p:spPr bwMode="auto">
          <a:xfrm>
            <a:off x="3721100" y="4005388"/>
            <a:ext cx="1439863" cy="576263"/>
          </a:xfrm>
          <a:prstGeom prst="rect">
            <a:avLst/>
          </a:prstGeom>
          <a:solidFill>
            <a:srgbClr val="3366FF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>
                <a:solidFill>
                  <a:schemeClr val="bg1"/>
                </a:solidFill>
                <a:latin typeface="Verdana" pitchFamily="34" charset="0"/>
              </a:rPr>
              <a:t> 7500 </a:t>
            </a:r>
            <a:r>
              <a:rPr lang="hu-HU" altLang="en-US" sz="1100">
                <a:solidFill>
                  <a:schemeClr val="bg1"/>
                </a:solidFill>
                <a:latin typeface="Verdana" pitchFamily="34" charset="0"/>
              </a:rPr>
              <a:t>IOH</a:t>
            </a:r>
          </a:p>
        </p:txBody>
      </p:sp>
      <p:cxnSp>
        <p:nvCxnSpPr>
          <p:cNvPr id="109" name="Egyenes összekötő 108"/>
          <p:cNvCxnSpPr>
            <a:endCxn id="183298" idx="3"/>
          </p:cNvCxnSpPr>
          <p:nvPr/>
        </p:nvCxnSpPr>
        <p:spPr>
          <a:xfrm rot="10800000">
            <a:off x="4222750" y="2090863"/>
            <a:ext cx="576263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3" name="Egyenes összekötő 112"/>
          <p:cNvCxnSpPr/>
          <p:nvPr/>
        </p:nvCxnSpPr>
        <p:spPr>
          <a:xfrm rot="10800000">
            <a:off x="4222750" y="3251326"/>
            <a:ext cx="576263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4" name="Egyenes összekötő 113"/>
          <p:cNvCxnSpPr/>
          <p:nvPr/>
        </p:nvCxnSpPr>
        <p:spPr>
          <a:xfrm rot="10800000">
            <a:off x="4222750" y="2365501"/>
            <a:ext cx="576263" cy="6223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Egyenes összekötő 115"/>
          <p:cNvCxnSpPr/>
          <p:nvPr/>
        </p:nvCxnSpPr>
        <p:spPr>
          <a:xfrm rot="10800000" flipV="1">
            <a:off x="4222750" y="2378201"/>
            <a:ext cx="563563" cy="609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3304" name="Egyenes összekötő 118"/>
          <p:cNvCxnSpPr>
            <a:cxnSpLocks noChangeShapeType="1"/>
            <a:endCxn id="183298" idx="2"/>
          </p:cNvCxnSpPr>
          <p:nvPr/>
        </p:nvCxnSpPr>
        <p:spPr bwMode="auto">
          <a:xfrm flipV="1">
            <a:off x="3503613" y="2378201"/>
            <a:ext cx="0" cy="584200"/>
          </a:xfrm>
          <a:prstGeom prst="line">
            <a:avLst/>
          </a:prstGeom>
          <a:noFill/>
          <a:ln w="952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83305" name="Egyenes összekötő 119"/>
          <p:cNvCxnSpPr>
            <a:cxnSpLocks noChangeShapeType="1"/>
          </p:cNvCxnSpPr>
          <p:nvPr/>
        </p:nvCxnSpPr>
        <p:spPr bwMode="auto">
          <a:xfrm flipV="1">
            <a:off x="5519738" y="2378201"/>
            <a:ext cx="0" cy="584200"/>
          </a:xfrm>
          <a:prstGeom prst="line">
            <a:avLst/>
          </a:prstGeom>
          <a:noFill/>
          <a:ln w="952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22" name="Egyenes összekötő 121"/>
          <p:cNvCxnSpPr/>
          <p:nvPr/>
        </p:nvCxnSpPr>
        <p:spPr>
          <a:xfrm rot="5400000" flipH="1" flipV="1">
            <a:off x="4664075" y="3769539"/>
            <a:ext cx="48577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3307" name="Szövegdoboz 70"/>
          <p:cNvSpPr txBox="1">
            <a:spLocks noChangeArrowheads="1"/>
          </p:cNvSpPr>
          <p:nvPr/>
        </p:nvSpPr>
        <p:spPr bwMode="auto">
          <a:xfrm>
            <a:off x="4257675" y="1844801"/>
            <a:ext cx="417513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hu-HU" altLang="en-US" sz="1000">
                <a:latin typeface="Verdana" pitchFamily="34" charset="0"/>
              </a:rPr>
              <a:t>QPI</a:t>
            </a:r>
          </a:p>
        </p:txBody>
      </p:sp>
      <p:sp>
        <p:nvSpPr>
          <p:cNvPr id="183308" name="Szövegdoboz 70"/>
          <p:cNvSpPr txBox="1">
            <a:spLocks noChangeArrowheads="1"/>
          </p:cNvSpPr>
          <p:nvPr/>
        </p:nvSpPr>
        <p:spPr bwMode="auto">
          <a:xfrm>
            <a:off x="4244975" y="3276726"/>
            <a:ext cx="417513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hu-HU" altLang="en-US" sz="1000">
                <a:latin typeface="Verdana" pitchFamily="34" charset="0"/>
              </a:rPr>
              <a:t>QPI</a:t>
            </a:r>
          </a:p>
        </p:txBody>
      </p:sp>
      <p:sp>
        <p:nvSpPr>
          <p:cNvPr id="183309" name="Szövegdoboz 70"/>
          <p:cNvSpPr txBox="1">
            <a:spLocks noChangeArrowheads="1"/>
          </p:cNvSpPr>
          <p:nvPr/>
        </p:nvSpPr>
        <p:spPr bwMode="auto">
          <a:xfrm>
            <a:off x="5534025" y="2543301"/>
            <a:ext cx="417513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hu-HU" altLang="en-US" sz="1000">
                <a:latin typeface="Verdana" pitchFamily="34" charset="0"/>
              </a:rPr>
              <a:t>QPI</a:t>
            </a:r>
          </a:p>
        </p:txBody>
      </p:sp>
      <p:sp>
        <p:nvSpPr>
          <p:cNvPr id="183310" name="Szövegdoboz 70"/>
          <p:cNvSpPr txBox="1">
            <a:spLocks noChangeArrowheads="1"/>
          </p:cNvSpPr>
          <p:nvPr/>
        </p:nvSpPr>
        <p:spPr bwMode="auto">
          <a:xfrm>
            <a:off x="3071813" y="2540126"/>
            <a:ext cx="417512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hu-HU" altLang="en-US" sz="1000">
                <a:latin typeface="Verdana" pitchFamily="34" charset="0"/>
              </a:rPr>
              <a:t>QPI</a:t>
            </a:r>
          </a:p>
        </p:txBody>
      </p:sp>
      <p:sp>
        <p:nvSpPr>
          <p:cNvPr id="183311" name="Szövegdoboz 70"/>
          <p:cNvSpPr txBox="1">
            <a:spLocks noChangeArrowheads="1"/>
          </p:cNvSpPr>
          <p:nvPr/>
        </p:nvSpPr>
        <p:spPr bwMode="auto">
          <a:xfrm>
            <a:off x="3949700" y="2544888"/>
            <a:ext cx="417513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hu-HU" altLang="en-US" sz="1000">
                <a:latin typeface="Verdana" pitchFamily="34" charset="0"/>
              </a:rPr>
              <a:t>QPI</a:t>
            </a:r>
          </a:p>
        </p:txBody>
      </p:sp>
      <p:sp>
        <p:nvSpPr>
          <p:cNvPr id="183312" name="Szövegdoboz 70"/>
          <p:cNvSpPr txBox="1">
            <a:spLocks noChangeArrowheads="1"/>
          </p:cNvSpPr>
          <p:nvPr/>
        </p:nvSpPr>
        <p:spPr bwMode="auto">
          <a:xfrm>
            <a:off x="4697413" y="2544888"/>
            <a:ext cx="417512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hu-HU" altLang="en-US" sz="1000">
                <a:latin typeface="Verdana" pitchFamily="34" charset="0"/>
              </a:rPr>
              <a:t>QPI</a:t>
            </a:r>
          </a:p>
        </p:txBody>
      </p:sp>
      <p:sp>
        <p:nvSpPr>
          <p:cNvPr id="183313" name="Szövegdoboz 70"/>
          <p:cNvSpPr txBox="1">
            <a:spLocks noChangeArrowheads="1"/>
          </p:cNvSpPr>
          <p:nvPr/>
        </p:nvSpPr>
        <p:spPr bwMode="auto">
          <a:xfrm>
            <a:off x="4968875" y="3665663"/>
            <a:ext cx="417513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hu-HU" altLang="en-US" sz="1000">
                <a:latin typeface="Verdana" pitchFamily="34" charset="0"/>
              </a:rPr>
              <a:t>QPI</a:t>
            </a:r>
          </a:p>
        </p:txBody>
      </p:sp>
      <p:sp>
        <p:nvSpPr>
          <p:cNvPr id="183314" name="Szövegdoboz 70"/>
          <p:cNvSpPr txBox="1">
            <a:spLocks noChangeArrowheads="1"/>
          </p:cNvSpPr>
          <p:nvPr/>
        </p:nvSpPr>
        <p:spPr bwMode="auto">
          <a:xfrm>
            <a:off x="3560763" y="3657726"/>
            <a:ext cx="417512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hu-HU" altLang="en-US" sz="1000">
                <a:latin typeface="Verdana" pitchFamily="34" charset="0"/>
              </a:rPr>
              <a:t>QPI</a:t>
            </a:r>
          </a:p>
        </p:txBody>
      </p:sp>
      <p:cxnSp>
        <p:nvCxnSpPr>
          <p:cNvPr id="131" name="Egyenes összekötő 130"/>
          <p:cNvCxnSpPr/>
          <p:nvPr/>
        </p:nvCxnSpPr>
        <p:spPr>
          <a:xfrm rot="10800000" flipH="1" flipV="1">
            <a:off x="2421255" y="3378643"/>
            <a:ext cx="350838" cy="0"/>
          </a:xfrm>
          <a:prstGeom prst="line">
            <a:avLst/>
          </a:prstGeom>
          <a:ln w="63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2" name="Egyenes összekötő 131"/>
          <p:cNvCxnSpPr/>
          <p:nvPr/>
        </p:nvCxnSpPr>
        <p:spPr>
          <a:xfrm rot="10800000" flipH="1" flipV="1">
            <a:off x="2417445" y="2859848"/>
            <a:ext cx="263525" cy="6350"/>
          </a:xfrm>
          <a:prstGeom prst="line">
            <a:avLst/>
          </a:prstGeom>
          <a:ln w="63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6" name="Egyenes összekötő 145"/>
          <p:cNvCxnSpPr/>
          <p:nvPr/>
        </p:nvCxnSpPr>
        <p:spPr>
          <a:xfrm rot="10800000" flipH="1">
            <a:off x="1597025" y="2775076"/>
            <a:ext cx="442913" cy="7937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7" name="Téglalap 146"/>
          <p:cNvSpPr/>
          <p:nvPr/>
        </p:nvSpPr>
        <p:spPr>
          <a:xfrm flipH="1">
            <a:off x="1649413" y="2590926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sp>
        <p:nvSpPr>
          <p:cNvPr id="148" name="Téglalap 147"/>
          <p:cNvSpPr/>
          <p:nvPr/>
        </p:nvSpPr>
        <p:spPr>
          <a:xfrm flipH="1">
            <a:off x="1562100" y="2590926"/>
            <a:ext cx="46038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cxnSp>
        <p:nvCxnSpPr>
          <p:cNvPr id="151" name="Egyenes összekötő 150"/>
          <p:cNvCxnSpPr/>
          <p:nvPr/>
        </p:nvCxnSpPr>
        <p:spPr>
          <a:xfrm rot="10800000" flipH="1">
            <a:off x="1597025" y="2944938"/>
            <a:ext cx="442913" cy="9525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2" name="Téglalap 151"/>
          <p:cNvSpPr/>
          <p:nvPr/>
        </p:nvSpPr>
        <p:spPr>
          <a:xfrm flipH="1">
            <a:off x="1649413" y="2838576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sp>
        <p:nvSpPr>
          <p:cNvPr id="153" name="Téglalap 152"/>
          <p:cNvSpPr/>
          <p:nvPr/>
        </p:nvSpPr>
        <p:spPr>
          <a:xfrm flipH="1">
            <a:off x="1562100" y="2838576"/>
            <a:ext cx="46038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sp>
        <p:nvSpPr>
          <p:cNvPr id="156" name="Téglalap 155"/>
          <p:cNvSpPr/>
          <p:nvPr/>
        </p:nvSpPr>
        <p:spPr>
          <a:xfrm flipH="1">
            <a:off x="1897063" y="2711576"/>
            <a:ext cx="647700" cy="288925"/>
          </a:xfrm>
          <a:prstGeom prst="rect">
            <a:avLst/>
          </a:prstGeom>
          <a:solidFill>
            <a:srgbClr val="8EB4E3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lvl1pPr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>
              <a:defRPr/>
            </a:pPr>
            <a:r>
              <a:rPr lang="en-US" altLang="en-US" sz="1100" smtClean="0">
                <a:solidFill>
                  <a:schemeClr val="bg1"/>
                </a:solidFill>
                <a:latin typeface="Verdana" pitchFamily="34" charset="0"/>
              </a:rPr>
              <a:t>SMB</a:t>
            </a:r>
            <a:endParaRPr lang="hu-HU" altLang="en-US" sz="1100" smtClean="0">
              <a:solidFill>
                <a:schemeClr val="bg1"/>
              </a:solidFill>
              <a:latin typeface="Verdana" pitchFamily="34" charset="0"/>
            </a:endParaRPr>
          </a:p>
        </p:txBody>
      </p:sp>
      <p:cxnSp>
        <p:nvCxnSpPr>
          <p:cNvPr id="157" name="Egyenes összekötő 156"/>
          <p:cNvCxnSpPr/>
          <p:nvPr/>
        </p:nvCxnSpPr>
        <p:spPr>
          <a:xfrm rot="10800000" flipH="1">
            <a:off x="1597025" y="3291013"/>
            <a:ext cx="428625" cy="4763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8" name="Téglalap 157"/>
          <p:cNvSpPr/>
          <p:nvPr/>
        </p:nvSpPr>
        <p:spPr>
          <a:xfrm flipH="1">
            <a:off x="1649413" y="3189413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sp>
        <p:nvSpPr>
          <p:cNvPr id="159" name="Téglalap 158"/>
          <p:cNvSpPr/>
          <p:nvPr/>
        </p:nvSpPr>
        <p:spPr>
          <a:xfrm flipH="1">
            <a:off x="1562100" y="3189413"/>
            <a:ext cx="46038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cxnSp>
        <p:nvCxnSpPr>
          <p:cNvPr id="162" name="Egyenes összekötő 161"/>
          <p:cNvCxnSpPr/>
          <p:nvPr/>
        </p:nvCxnSpPr>
        <p:spPr>
          <a:xfrm rot="10800000" flipH="1">
            <a:off x="1597025" y="3468813"/>
            <a:ext cx="442913" cy="3175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3" name="Téglalap 162"/>
          <p:cNvSpPr/>
          <p:nvPr/>
        </p:nvSpPr>
        <p:spPr>
          <a:xfrm flipH="1">
            <a:off x="1649413" y="3440238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sp>
        <p:nvSpPr>
          <p:cNvPr id="164" name="Téglalap 163"/>
          <p:cNvSpPr/>
          <p:nvPr/>
        </p:nvSpPr>
        <p:spPr>
          <a:xfrm flipH="1">
            <a:off x="1562100" y="3440238"/>
            <a:ext cx="46038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sp>
        <p:nvSpPr>
          <p:cNvPr id="167" name="Téglalap 166"/>
          <p:cNvSpPr/>
          <p:nvPr/>
        </p:nvSpPr>
        <p:spPr>
          <a:xfrm flipH="1">
            <a:off x="1897063" y="3224338"/>
            <a:ext cx="647700" cy="287338"/>
          </a:xfrm>
          <a:prstGeom prst="rect">
            <a:avLst/>
          </a:prstGeom>
          <a:solidFill>
            <a:srgbClr val="8EB4E3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lvl1pPr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>
              <a:defRPr/>
            </a:pPr>
            <a:r>
              <a:rPr lang="en-US" altLang="en-US" sz="1100" dirty="0" smtClean="0">
                <a:solidFill>
                  <a:schemeClr val="bg1"/>
                </a:solidFill>
                <a:latin typeface="Verdana" pitchFamily="34" charset="0"/>
              </a:rPr>
              <a:t>SMB</a:t>
            </a:r>
            <a:endParaRPr lang="hu-HU" altLang="en-US" sz="1100" dirty="0" smtClean="0">
              <a:solidFill>
                <a:schemeClr val="bg1"/>
              </a:solidFill>
              <a:latin typeface="Verdana" pitchFamily="34" charset="0"/>
            </a:endParaRPr>
          </a:p>
        </p:txBody>
      </p:sp>
      <p:sp>
        <p:nvSpPr>
          <p:cNvPr id="183331" name="Szövegdoboz 31"/>
          <p:cNvSpPr txBox="1">
            <a:spLocks noChangeArrowheads="1"/>
          </p:cNvSpPr>
          <p:nvPr/>
        </p:nvSpPr>
        <p:spPr bwMode="auto">
          <a:xfrm>
            <a:off x="331382" y="4376863"/>
            <a:ext cx="2513830" cy="430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 dirty="0" smtClean="0">
                <a:latin typeface="Verdana" pitchFamily="34" charset="0"/>
              </a:rPr>
              <a:t>Nehalem-EX:   up to </a:t>
            </a:r>
            <a:r>
              <a:rPr lang="hu-HU" altLang="en-US" sz="1100" dirty="0" smtClean="0">
                <a:latin typeface="Verdana" pitchFamily="34" charset="0"/>
              </a:rPr>
              <a:t>DDR</a:t>
            </a:r>
            <a:r>
              <a:rPr lang="en-US" altLang="en-US" sz="1100" dirty="0" smtClean="0">
                <a:latin typeface="Verdana" pitchFamily="34" charset="0"/>
              </a:rPr>
              <a:t>3-1067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 dirty="0" err="1" smtClean="0">
                <a:latin typeface="Verdana" pitchFamily="34" charset="0"/>
              </a:rPr>
              <a:t>Westmere</a:t>
            </a:r>
            <a:r>
              <a:rPr lang="en-US" altLang="en-US" sz="1100" dirty="0" smtClean="0">
                <a:latin typeface="Verdana" pitchFamily="34" charset="0"/>
              </a:rPr>
              <a:t>-EX: up to DDR3-1333</a:t>
            </a:r>
            <a:endParaRPr lang="hu-HU" altLang="en-US" sz="1100" dirty="0">
              <a:latin typeface="Verdana" pitchFamily="34" charset="0"/>
            </a:endParaRPr>
          </a:p>
        </p:txBody>
      </p:sp>
      <p:cxnSp>
        <p:nvCxnSpPr>
          <p:cNvPr id="2" name="Egyenes összekötő 130"/>
          <p:cNvCxnSpPr/>
          <p:nvPr/>
        </p:nvCxnSpPr>
        <p:spPr>
          <a:xfrm rot="10800000" flipH="1" flipV="1">
            <a:off x="2436813" y="2136901"/>
            <a:ext cx="350837" cy="0"/>
          </a:xfrm>
          <a:prstGeom prst="line">
            <a:avLst/>
          </a:prstGeom>
          <a:ln w="63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" name="Egyenes összekötő 131"/>
          <p:cNvCxnSpPr/>
          <p:nvPr/>
        </p:nvCxnSpPr>
        <p:spPr>
          <a:xfrm rot="10800000" flipH="1" flipV="1">
            <a:off x="2448243" y="1638426"/>
            <a:ext cx="236537" cy="4762"/>
          </a:xfrm>
          <a:prstGeom prst="line">
            <a:avLst/>
          </a:prstGeom>
          <a:ln w="63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" name="Egyenes összekötő 145"/>
          <p:cNvCxnSpPr/>
          <p:nvPr/>
        </p:nvCxnSpPr>
        <p:spPr>
          <a:xfrm rot="10800000" flipH="1">
            <a:off x="1597025" y="1557463"/>
            <a:ext cx="469900" cy="3175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Téglalap 146"/>
          <p:cNvSpPr/>
          <p:nvPr/>
        </p:nvSpPr>
        <p:spPr>
          <a:xfrm flipH="1">
            <a:off x="1676400" y="1373313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sp>
        <p:nvSpPr>
          <p:cNvPr id="7" name="Téglalap 147"/>
          <p:cNvSpPr/>
          <p:nvPr/>
        </p:nvSpPr>
        <p:spPr>
          <a:xfrm flipH="1">
            <a:off x="1589088" y="1373313"/>
            <a:ext cx="46037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cxnSp>
        <p:nvCxnSpPr>
          <p:cNvPr id="8" name="Egyenes összekötő 150"/>
          <p:cNvCxnSpPr/>
          <p:nvPr/>
        </p:nvCxnSpPr>
        <p:spPr>
          <a:xfrm rot="10800000" flipH="1">
            <a:off x="1597025" y="1727326"/>
            <a:ext cx="469900" cy="4762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Téglalap 151"/>
          <p:cNvSpPr/>
          <p:nvPr/>
        </p:nvSpPr>
        <p:spPr>
          <a:xfrm flipH="1">
            <a:off x="1676400" y="1620963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sp>
        <p:nvSpPr>
          <p:cNvPr id="10" name="Téglalap 152"/>
          <p:cNvSpPr/>
          <p:nvPr/>
        </p:nvSpPr>
        <p:spPr>
          <a:xfrm flipH="1">
            <a:off x="1589088" y="1620963"/>
            <a:ext cx="46037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sp>
        <p:nvSpPr>
          <p:cNvPr id="11" name="Téglalap 155"/>
          <p:cNvSpPr/>
          <p:nvPr/>
        </p:nvSpPr>
        <p:spPr>
          <a:xfrm flipH="1">
            <a:off x="1924050" y="1493963"/>
            <a:ext cx="647700" cy="288925"/>
          </a:xfrm>
          <a:prstGeom prst="rect">
            <a:avLst/>
          </a:prstGeom>
          <a:solidFill>
            <a:srgbClr val="8EB4E3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lvl1pPr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>
              <a:defRPr/>
            </a:pPr>
            <a:r>
              <a:rPr lang="en-US" altLang="en-US" sz="1100" dirty="0" smtClean="0">
                <a:solidFill>
                  <a:schemeClr val="bg1"/>
                </a:solidFill>
                <a:latin typeface="Verdana" pitchFamily="34" charset="0"/>
              </a:rPr>
              <a:t>SMB</a:t>
            </a:r>
            <a:endParaRPr lang="hu-HU" altLang="en-US" sz="1100" dirty="0" smtClean="0">
              <a:solidFill>
                <a:schemeClr val="bg1"/>
              </a:solidFill>
              <a:latin typeface="Verdana" pitchFamily="34" charset="0"/>
            </a:endParaRPr>
          </a:p>
        </p:txBody>
      </p:sp>
      <p:cxnSp>
        <p:nvCxnSpPr>
          <p:cNvPr id="12" name="Egyenes összekötő 156"/>
          <p:cNvCxnSpPr/>
          <p:nvPr/>
        </p:nvCxnSpPr>
        <p:spPr>
          <a:xfrm rot="10800000" flipH="1">
            <a:off x="1597025" y="2065463"/>
            <a:ext cx="455613" cy="9525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" name="Téglalap 157"/>
          <p:cNvSpPr/>
          <p:nvPr/>
        </p:nvSpPr>
        <p:spPr>
          <a:xfrm flipH="1">
            <a:off x="1676400" y="1959101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sp>
        <p:nvSpPr>
          <p:cNvPr id="14" name="Téglalap 158"/>
          <p:cNvSpPr/>
          <p:nvPr/>
        </p:nvSpPr>
        <p:spPr>
          <a:xfrm flipH="1">
            <a:off x="1589088" y="1959101"/>
            <a:ext cx="46037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cxnSp>
        <p:nvCxnSpPr>
          <p:cNvPr id="15" name="Egyenes összekötő 161"/>
          <p:cNvCxnSpPr/>
          <p:nvPr/>
        </p:nvCxnSpPr>
        <p:spPr>
          <a:xfrm rot="10800000" flipH="1">
            <a:off x="1597025" y="2238501"/>
            <a:ext cx="469900" cy="7937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" name="Téglalap 162"/>
          <p:cNvSpPr/>
          <p:nvPr/>
        </p:nvSpPr>
        <p:spPr>
          <a:xfrm flipH="1">
            <a:off x="1676400" y="2209926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sp>
        <p:nvSpPr>
          <p:cNvPr id="17" name="Téglalap 163"/>
          <p:cNvSpPr/>
          <p:nvPr/>
        </p:nvSpPr>
        <p:spPr>
          <a:xfrm flipH="1">
            <a:off x="1589088" y="2209926"/>
            <a:ext cx="46037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sp>
        <p:nvSpPr>
          <p:cNvPr id="18" name="Téglalap 166"/>
          <p:cNvSpPr/>
          <p:nvPr/>
        </p:nvSpPr>
        <p:spPr>
          <a:xfrm flipH="1">
            <a:off x="1924050" y="1994026"/>
            <a:ext cx="647700" cy="287337"/>
          </a:xfrm>
          <a:prstGeom prst="rect">
            <a:avLst/>
          </a:prstGeom>
          <a:solidFill>
            <a:srgbClr val="8EB4E3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lvl1pPr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>
              <a:defRPr/>
            </a:pPr>
            <a:r>
              <a:rPr lang="en-US" altLang="en-US" sz="1100" dirty="0" smtClean="0">
                <a:solidFill>
                  <a:schemeClr val="bg1"/>
                </a:solidFill>
                <a:latin typeface="Verdana" pitchFamily="34" charset="0"/>
              </a:rPr>
              <a:t>SMB</a:t>
            </a:r>
            <a:endParaRPr lang="hu-HU" altLang="en-US" sz="1100" dirty="0" smtClean="0">
              <a:solidFill>
                <a:schemeClr val="bg1"/>
              </a:solidFill>
              <a:latin typeface="Verdana" pitchFamily="34" charset="0"/>
            </a:endParaRPr>
          </a:p>
        </p:txBody>
      </p:sp>
      <p:cxnSp>
        <p:nvCxnSpPr>
          <p:cNvPr id="183348" name="Egyenes összekötő 170"/>
          <p:cNvCxnSpPr>
            <a:cxnSpLocks noChangeShapeType="1"/>
          </p:cNvCxnSpPr>
          <p:nvPr/>
        </p:nvCxnSpPr>
        <p:spPr bwMode="auto">
          <a:xfrm rot="10800000" flipV="1">
            <a:off x="6161088" y="2154363"/>
            <a:ext cx="350837" cy="0"/>
          </a:xfrm>
          <a:prstGeom prst="line">
            <a:avLst/>
          </a:prstGeom>
          <a:noFill/>
          <a:ln w="952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83349" name="Egyenes összekötő 171"/>
          <p:cNvCxnSpPr>
            <a:cxnSpLocks noChangeShapeType="1"/>
          </p:cNvCxnSpPr>
          <p:nvPr/>
        </p:nvCxnSpPr>
        <p:spPr bwMode="auto">
          <a:xfrm rot="10800000" flipV="1">
            <a:off x="6283325" y="1641601"/>
            <a:ext cx="228600" cy="0"/>
          </a:xfrm>
          <a:prstGeom prst="line">
            <a:avLst/>
          </a:prstGeom>
          <a:noFill/>
          <a:ln w="952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83350" name="Egyenes összekötő 172"/>
          <p:cNvCxnSpPr>
            <a:cxnSpLocks noChangeShapeType="1"/>
          </p:cNvCxnSpPr>
          <p:nvPr/>
        </p:nvCxnSpPr>
        <p:spPr bwMode="auto">
          <a:xfrm rot="10800000">
            <a:off x="6865938" y="1560638"/>
            <a:ext cx="457200" cy="6350"/>
          </a:xfrm>
          <a:prstGeom prst="line">
            <a:avLst/>
          </a:prstGeom>
          <a:noFill/>
          <a:ln w="952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74" name="Téglalap 173"/>
          <p:cNvSpPr>
            <a:spLocks noChangeArrowheads="1"/>
          </p:cNvSpPr>
          <p:nvPr/>
        </p:nvSpPr>
        <p:spPr bwMode="auto">
          <a:xfrm>
            <a:off x="7212013" y="1376488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175" name="Téglalap 174"/>
          <p:cNvSpPr>
            <a:spLocks noChangeArrowheads="1"/>
          </p:cNvSpPr>
          <p:nvPr/>
        </p:nvSpPr>
        <p:spPr bwMode="auto">
          <a:xfrm>
            <a:off x="7297738" y="1376488"/>
            <a:ext cx="46037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cxnSp>
        <p:nvCxnSpPr>
          <p:cNvPr id="183353" name="Egyenes összekötő 177"/>
          <p:cNvCxnSpPr>
            <a:cxnSpLocks noChangeShapeType="1"/>
          </p:cNvCxnSpPr>
          <p:nvPr/>
        </p:nvCxnSpPr>
        <p:spPr bwMode="auto">
          <a:xfrm rot="10800000">
            <a:off x="6865938" y="1730501"/>
            <a:ext cx="457200" cy="1587"/>
          </a:xfrm>
          <a:prstGeom prst="line">
            <a:avLst/>
          </a:prstGeom>
          <a:noFill/>
          <a:ln w="952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79" name="Téglalap 178"/>
          <p:cNvSpPr>
            <a:spLocks noChangeArrowheads="1"/>
          </p:cNvSpPr>
          <p:nvPr/>
        </p:nvSpPr>
        <p:spPr bwMode="auto">
          <a:xfrm>
            <a:off x="7212013" y="1624138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180" name="Téglalap 179"/>
          <p:cNvSpPr>
            <a:spLocks noChangeArrowheads="1"/>
          </p:cNvSpPr>
          <p:nvPr/>
        </p:nvSpPr>
        <p:spPr bwMode="auto">
          <a:xfrm>
            <a:off x="7297738" y="1624138"/>
            <a:ext cx="46037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183356" name="Téglalap 182"/>
          <p:cNvSpPr>
            <a:spLocks noChangeArrowheads="1"/>
          </p:cNvSpPr>
          <p:nvPr/>
        </p:nvSpPr>
        <p:spPr bwMode="auto">
          <a:xfrm>
            <a:off x="6362700" y="1498726"/>
            <a:ext cx="647700" cy="287337"/>
          </a:xfrm>
          <a:prstGeom prst="rect">
            <a:avLst/>
          </a:prstGeom>
          <a:solidFill>
            <a:srgbClr val="8EB4E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>
                <a:solidFill>
                  <a:schemeClr val="bg1"/>
                </a:solidFill>
                <a:latin typeface="Verdana" pitchFamily="34" charset="0"/>
              </a:rPr>
              <a:t>SMB</a:t>
            </a:r>
            <a:endParaRPr lang="hu-HU" altLang="en-US" sz="1100">
              <a:solidFill>
                <a:schemeClr val="bg1"/>
              </a:solidFill>
              <a:latin typeface="Verdana" pitchFamily="34" charset="0"/>
            </a:endParaRPr>
          </a:p>
        </p:txBody>
      </p:sp>
      <p:cxnSp>
        <p:nvCxnSpPr>
          <p:cNvPr id="183357" name="Egyenes összekötő 183"/>
          <p:cNvCxnSpPr>
            <a:cxnSpLocks noChangeShapeType="1"/>
          </p:cNvCxnSpPr>
          <p:nvPr/>
        </p:nvCxnSpPr>
        <p:spPr bwMode="auto">
          <a:xfrm rot="10800000">
            <a:off x="6881813" y="2081338"/>
            <a:ext cx="441325" cy="6350"/>
          </a:xfrm>
          <a:prstGeom prst="line">
            <a:avLst/>
          </a:prstGeom>
          <a:noFill/>
          <a:ln w="952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85" name="Téglalap 184"/>
          <p:cNvSpPr>
            <a:spLocks noChangeArrowheads="1"/>
          </p:cNvSpPr>
          <p:nvPr/>
        </p:nvSpPr>
        <p:spPr bwMode="auto">
          <a:xfrm>
            <a:off x="7212013" y="1974976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186" name="Téglalap 185"/>
          <p:cNvSpPr>
            <a:spLocks noChangeArrowheads="1"/>
          </p:cNvSpPr>
          <p:nvPr/>
        </p:nvSpPr>
        <p:spPr bwMode="auto">
          <a:xfrm>
            <a:off x="7297738" y="1974976"/>
            <a:ext cx="46037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cxnSp>
        <p:nvCxnSpPr>
          <p:cNvPr id="183360" name="Egyenes összekötő 188"/>
          <p:cNvCxnSpPr>
            <a:cxnSpLocks noChangeShapeType="1"/>
          </p:cNvCxnSpPr>
          <p:nvPr/>
        </p:nvCxnSpPr>
        <p:spPr bwMode="auto">
          <a:xfrm rot="10800000">
            <a:off x="6865938" y="2254376"/>
            <a:ext cx="457200" cy="4762"/>
          </a:xfrm>
          <a:prstGeom prst="line">
            <a:avLst/>
          </a:prstGeom>
          <a:noFill/>
          <a:ln w="952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90" name="Téglalap 189"/>
          <p:cNvSpPr>
            <a:spLocks noChangeArrowheads="1"/>
          </p:cNvSpPr>
          <p:nvPr/>
        </p:nvSpPr>
        <p:spPr bwMode="auto">
          <a:xfrm>
            <a:off x="7212013" y="2225801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191" name="Téglalap 190"/>
          <p:cNvSpPr>
            <a:spLocks noChangeArrowheads="1"/>
          </p:cNvSpPr>
          <p:nvPr/>
        </p:nvSpPr>
        <p:spPr bwMode="auto">
          <a:xfrm>
            <a:off x="7297738" y="2225801"/>
            <a:ext cx="46037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183363" name="Téglalap 193"/>
          <p:cNvSpPr>
            <a:spLocks noChangeArrowheads="1"/>
          </p:cNvSpPr>
          <p:nvPr/>
        </p:nvSpPr>
        <p:spPr bwMode="auto">
          <a:xfrm>
            <a:off x="6362700" y="2009901"/>
            <a:ext cx="647700" cy="287337"/>
          </a:xfrm>
          <a:prstGeom prst="rect">
            <a:avLst/>
          </a:prstGeom>
          <a:solidFill>
            <a:srgbClr val="8EB4E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>
                <a:solidFill>
                  <a:schemeClr val="bg1"/>
                </a:solidFill>
                <a:latin typeface="Verdana" pitchFamily="34" charset="0"/>
              </a:rPr>
              <a:t>SMB</a:t>
            </a:r>
            <a:endParaRPr lang="hu-HU" altLang="en-US" sz="1100">
              <a:solidFill>
                <a:schemeClr val="bg1"/>
              </a:solidFill>
              <a:latin typeface="Verdana" pitchFamily="34" charset="0"/>
            </a:endParaRPr>
          </a:p>
        </p:txBody>
      </p:sp>
      <p:cxnSp>
        <p:nvCxnSpPr>
          <p:cNvPr id="183364" name="Egyenes összekötő 170"/>
          <p:cNvCxnSpPr>
            <a:cxnSpLocks noChangeShapeType="1"/>
          </p:cNvCxnSpPr>
          <p:nvPr/>
        </p:nvCxnSpPr>
        <p:spPr bwMode="auto">
          <a:xfrm rot="10800000" flipV="1">
            <a:off x="6137338" y="3424363"/>
            <a:ext cx="350837" cy="0"/>
          </a:xfrm>
          <a:prstGeom prst="line">
            <a:avLst/>
          </a:prstGeom>
          <a:noFill/>
          <a:ln w="952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83365" name="Egyenes összekötő 171"/>
          <p:cNvCxnSpPr>
            <a:cxnSpLocks noChangeShapeType="1"/>
          </p:cNvCxnSpPr>
          <p:nvPr/>
        </p:nvCxnSpPr>
        <p:spPr bwMode="auto">
          <a:xfrm rot="10800000" flipV="1">
            <a:off x="6283325" y="2873501"/>
            <a:ext cx="228600" cy="0"/>
          </a:xfrm>
          <a:prstGeom prst="line">
            <a:avLst/>
          </a:prstGeom>
          <a:noFill/>
          <a:ln w="952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83366" name="Egyenes összekötő 172"/>
          <p:cNvCxnSpPr>
            <a:cxnSpLocks noChangeShapeType="1"/>
          </p:cNvCxnSpPr>
          <p:nvPr/>
        </p:nvCxnSpPr>
        <p:spPr bwMode="auto">
          <a:xfrm rot="10800000">
            <a:off x="6865938" y="2792538"/>
            <a:ext cx="457200" cy="6350"/>
          </a:xfrm>
          <a:prstGeom prst="line">
            <a:avLst/>
          </a:prstGeom>
          <a:noFill/>
          <a:ln w="952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22" name="Téglalap 173"/>
          <p:cNvSpPr>
            <a:spLocks noChangeArrowheads="1"/>
          </p:cNvSpPr>
          <p:nvPr/>
        </p:nvSpPr>
        <p:spPr bwMode="auto">
          <a:xfrm>
            <a:off x="7212013" y="2608388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23" name="Téglalap 174"/>
          <p:cNvSpPr>
            <a:spLocks noChangeArrowheads="1"/>
          </p:cNvSpPr>
          <p:nvPr/>
        </p:nvSpPr>
        <p:spPr bwMode="auto">
          <a:xfrm>
            <a:off x="7297738" y="2608388"/>
            <a:ext cx="46037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cxnSp>
        <p:nvCxnSpPr>
          <p:cNvPr id="183369" name="Egyenes összekötő 177"/>
          <p:cNvCxnSpPr>
            <a:cxnSpLocks noChangeShapeType="1"/>
          </p:cNvCxnSpPr>
          <p:nvPr/>
        </p:nvCxnSpPr>
        <p:spPr bwMode="auto">
          <a:xfrm rot="10800000">
            <a:off x="6865938" y="2962401"/>
            <a:ext cx="457200" cy="7937"/>
          </a:xfrm>
          <a:prstGeom prst="line">
            <a:avLst/>
          </a:prstGeom>
          <a:noFill/>
          <a:ln w="952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25" name="Téglalap 178"/>
          <p:cNvSpPr>
            <a:spLocks noChangeArrowheads="1"/>
          </p:cNvSpPr>
          <p:nvPr/>
        </p:nvSpPr>
        <p:spPr bwMode="auto">
          <a:xfrm>
            <a:off x="7212013" y="2856038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26" name="Téglalap 179"/>
          <p:cNvSpPr>
            <a:spLocks noChangeArrowheads="1"/>
          </p:cNvSpPr>
          <p:nvPr/>
        </p:nvSpPr>
        <p:spPr bwMode="auto">
          <a:xfrm>
            <a:off x="7297738" y="2856038"/>
            <a:ext cx="46037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183372" name="Téglalap 182"/>
          <p:cNvSpPr>
            <a:spLocks noChangeArrowheads="1"/>
          </p:cNvSpPr>
          <p:nvPr/>
        </p:nvSpPr>
        <p:spPr bwMode="auto">
          <a:xfrm>
            <a:off x="6362700" y="2730626"/>
            <a:ext cx="647700" cy="287337"/>
          </a:xfrm>
          <a:prstGeom prst="rect">
            <a:avLst/>
          </a:prstGeom>
          <a:solidFill>
            <a:srgbClr val="8EB4E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>
                <a:solidFill>
                  <a:schemeClr val="bg1"/>
                </a:solidFill>
                <a:latin typeface="Verdana" pitchFamily="34" charset="0"/>
              </a:rPr>
              <a:t>SMB</a:t>
            </a:r>
            <a:endParaRPr lang="hu-HU" altLang="en-US" sz="1100">
              <a:solidFill>
                <a:schemeClr val="bg1"/>
              </a:solidFill>
              <a:latin typeface="Verdana" pitchFamily="34" charset="0"/>
            </a:endParaRPr>
          </a:p>
        </p:txBody>
      </p:sp>
      <p:cxnSp>
        <p:nvCxnSpPr>
          <p:cNvPr id="183373" name="Egyenes összekötő 183"/>
          <p:cNvCxnSpPr>
            <a:cxnSpLocks noChangeShapeType="1"/>
          </p:cNvCxnSpPr>
          <p:nvPr/>
        </p:nvCxnSpPr>
        <p:spPr bwMode="auto">
          <a:xfrm rot="10800000">
            <a:off x="6881813" y="3351338"/>
            <a:ext cx="441325" cy="6350"/>
          </a:xfrm>
          <a:prstGeom prst="line">
            <a:avLst/>
          </a:prstGeom>
          <a:noFill/>
          <a:ln w="952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29" name="Téglalap 184"/>
          <p:cNvSpPr>
            <a:spLocks noChangeArrowheads="1"/>
          </p:cNvSpPr>
          <p:nvPr/>
        </p:nvSpPr>
        <p:spPr bwMode="auto">
          <a:xfrm>
            <a:off x="7212013" y="3244976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30" name="Téglalap 185"/>
          <p:cNvSpPr>
            <a:spLocks noChangeArrowheads="1"/>
          </p:cNvSpPr>
          <p:nvPr/>
        </p:nvSpPr>
        <p:spPr bwMode="auto">
          <a:xfrm>
            <a:off x="7297738" y="3244976"/>
            <a:ext cx="46037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cxnSp>
        <p:nvCxnSpPr>
          <p:cNvPr id="183376" name="Egyenes összekötő 188"/>
          <p:cNvCxnSpPr>
            <a:cxnSpLocks noChangeShapeType="1"/>
          </p:cNvCxnSpPr>
          <p:nvPr/>
        </p:nvCxnSpPr>
        <p:spPr bwMode="auto">
          <a:xfrm rot="10800000">
            <a:off x="6865938" y="3522788"/>
            <a:ext cx="457200" cy="1588"/>
          </a:xfrm>
          <a:prstGeom prst="line">
            <a:avLst/>
          </a:prstGeom>
          <a:noFill/>
          <a:ln w="952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32" name="Téglalap 189"/>
          <p:cNvSpPr>
            <a:spLocks noChangeArrowheads="1"/>
          </p:cNvSpPr>
          <p:nvPr/>
        </p:nvSpPr>
        <p:spPr bwMode="auto">
          <a:xfrm>
            <a:off x="7212013" y="3495801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33" name="Téglalap 190"/>
          <p:cNvSpPr>
            <a:spLocks noChangeArrowheads="1"/>
          </p:cNvSpPr>
          <p:nvPr/>
        </p:nvSpPr>
        <p:spPr bwMode="auto">
          <a:xfrm>
            <a:off x="7297738" y="3495801"/>
            <a:ext cx="46037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183379" name="Téglalap 193"/>
          <p:cNvSpPr>
            <a:spLocks noChangeArrowheads="1"/>
          </p:cNvSpPr>
          <p:nvPr/>
        </p:nvSpPr>
        <p:spPr bwMode="auto">
          <a:xfrm>
            <a:off x="6362700" y="3279901"/>
            <a:ext cx="647700" cy="287337"/>
          </a:xfrm>
          <a:prstGeom prst="rect">
            <a:avLst/>
          </a:prstGeom>
          <a:solidFill>
            <a:srgbClr val="8EB4E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>
                <a:solidFill>
                  <a:schemeClr val="bg1"/>
                </a:solidFill>
                <a:latin typeface="Verdana" pitchFamily="34" charset="0"/>
              </a:rPr>
              <a:t>SMB</a:t>
            </a:r>
            <a:endParaRPr lang="hu-HU" altLang="en-US" sz="1100">
              <a:solidFill>
                <a:schemeClr val="bg1"/>
              </a:solidFill>
              <a:latin typeface="Verdana" pitchFamily="34" charset="0"/>
            </a:endParaRPr>
          </a:p>
        </p:txBody>
      </p:sp>
      <p:sp>
        <p:nvSpPr>
          <p:cNvPr id="183380" name="Line 85"/>
          <p:cNvSpPr>
            <a:spLocks noChangeShapeType="1"/>
          </p:cNvSpPr>
          <p:nvPr/>
        </p:nvSpPr>
        <p:spPr bwMode="auto">
          <a:xfrm>
            <a:off x="4068763" y="3485892"/>
            <a:ext cx="0" cy="5207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1" name="Téglalap 60"/>
          <p:cNvSpPr/>
          <p:nvPr/>
        </p:nvSpPr>
        <p:spPr>
          <a:xfrm>
            <a:off x="3751263" y="4999163"/>
            <a:ext cx="1439862" cy="576263"/>
          </a:xfrm>
          <a:prstGeom prst="rect">
            <a:avLst/>
          </a:prstGeom>
          <a:solidFill>
            <a:schemeClr val="accent6">
              <a:lumMod val="7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lvl1pPr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>
              <a:defRPr/>
            </a:pPr>
            <a:r>
              <a:rPr lang="hu-HU" altLang="en-US" sz="1100" smtClean="0">
                <a:solidFill>
                  <a:schemeClr val="bg1"/>
                </a:solidFill>
                <a:latin typeface="Verdana" pitchFamily="34" charset="0"/>
              </a:rPr>
              <a:t>ICH</a:t>
            </a:r>
            <a:r>
              <a:rPr lang="en-US" altLang="en-US" sz="1100" smtClean="0">
                <a:solidFill>
                  <a:schemeClr val="bg1"/>
                </a:solidFill>
                <a:latin typeface="Verdana" pitchFamily="34" charset="0"/>
              </a:rPr>
              <a:t>10</a:t>
            </a:r>
            <a:endParaRPr lang="hu-HU" altLang="en-US" sz="1100" smtClean="0">
              <a:solidFill>
                <a:schemeClr val="bg1"/>
              </a:solidFill>
              <a:latin typeface="Verdana" pitchFamily="34" charset="0"/>
            </a:endParaRPr>
          </a:p>
        </p:txBody>
      </p:sp>
      <p:sp>
        <p:nvSpPr>
          <p:cNvPr id="183382" name="Line 87"/>
          <p:cNvSpPr>
            <a:spLocks noChangeShapeType="1"/>
          </p:cNvSpPr>
          <p:nvPr/>
        </p:nvSpPr>
        <p:spPr bwMode="auto">
          <a:xfrm>
            <a:off x="4486275" y="4602460"/>
            <a:ext cx="0" cy="396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3383" name="Szövegdoboz 70"/>
          <p:cNvSpPr txBox="1">
            <a:spLocks noChangeArrowheads="1"/>
          </p:cNvSpPr>
          <p:nvPr/>
        </p:nvSpPr>
        <p:spPr bwMode="auto">
          <a:xfrm>
            <a:off x="4505325" y="4670551"/>
            <a:ext cx="406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000">
                <a:latin typeface="Verdana" pitchFamily="34" charset="0"/>
              </a:rPr>
              <a:t>ESI</a:t>
            </a:r>
            <a:endParaRPr lang="hu-HU" altLang="en-US" sz="1000">
              <a:latin typeface="Verdana" pitchFamily="34" charset="0"/>
            </a:endParaRPr>
          </a:p>
        </p:txBody>
      </p:sp>
      <p:sp>
        <p:nvSpPr>
          <p:cNvPr id="183385" name="Text Box 90"/>
          <p:cNvSpPr txBox="1">
            <a:spLocks noChangeArrowheads="1"/>
          </p:cNvSpPr>
          <p:nvPr/>
        </p:nvSpPr>
        <p:spPr bwMode="auto">
          <a:xfrm>
            <a:off x="5718175" y="4476876"/>
            <a:ext cx="3260725" cy="118853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lnSpc>
                <a:spcPct val="80000"/>
              </a:lnSpc>
              <a:spcBef>
                <a:spcPct val="0"/>
              </a:spcBef>
              <a:spcAft>
                <a:spcPts val="100"/>
              </a:spcAft>
              <a:buFontTx/>
              <a:buNone/>
            </a:pPr>
            <a:r>
              <a:rPr lang="en-US" altLang="en-US" sz="1100" dirty="0">
                <a:latin typeface="Verdana" pitchFamily="34" charset="0"/>
              </a:rPr>
              <a:t>SMI: </a:t>
            </a:r>
            <a:r>
              <a:rPr lang="en-US" altLang="en-US" sz="1100" dirty="0" smtClean="0">
                <a:latin typeface="Verdana" pitchFamily="34" charset="0"/>
              </a:rPr>
              <a:t>Scalable Memory Interface</a:t>
            </a:r>
          </a:p>
          <a:p>
            <a:pPr algn="ctr" eaLnBrk="1" hangingPunct="1">
              <a:lnSpc>
                <a:spcPct val="80000"/>
              </a:lnSpc>
              <a:spcBef>
                <a:spcPct val="0"/>
              </a:spcBef>
              <a:buFontTx/>
              <a:buNone/>
            </a:pPr>
            <a:r>
              <a:rPr lang="en-US" altLang="en-US" sz="1100" dirty="0" smtClean="0">
                <a:latin typeface="Verdana" pitchFamily="34" charset="0"/>
              </a:rPr>
              <a:t>         (Serial </a:t>
            </a:r>
            <a:r>
              <a:rPr lang="en-US" altLang="en-US" sz="1100" dirty="0">
                <a:latin typeface="Verdana" pitchFamily="34" charset="0"/>
              </a:rPr>
              <a:t>link between the processor </a:t>
            </a:r>
            <a:endParaRPr lang="en-US" altLang="en-US" sz="1100" dirty="0" smtClean="0">
              <a:latin typeface="Verdana" pitchFamily="34" charset="0"/>
            </a:endParaRPr>
          </a:p>
          <a:p>
            <a:pPr algn="ctr" eaLnBrk="1" hangingPunct="1">
              <a:lnSpc>
                <a:spcPct val="80000"/>
              </a:lnSpc>
              <a:spcBef>
                <a:spcPct val="0"/>
              </a:spcBef>
              <a:buFontTx/>
              <a:buNone/>
            </a:pPr>
            <a:r>
              <a:rPr lang="en-US" altLang="en-US" sz="1100" dirty="0">
                <a:latin typeface="Verdana" pitchFamily="34" charset="0"/>
              </a:rPr>
              <a:t> </a:t>
            </a:r>
            <a:r>
              <a:rPr lang="en-US" altLang="en-US" sz="1100" dirty="0" smtClean="0">
                <a:latin typeface="Verdana" pitchFamily="34" charset="0"/>
              </a:rPr>
              <a:t>         and the SMB)</a:t>
            </a:r>
            <a:endParaRPr lang="en-US" altLang="en-US" sz="1100" dirty="0">
              <a:latin typeface="Verdana" pitchFamily="34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100" dirty="0" smtClean="0">
                <a:latin typeface="Verdana" pitchFamily="34" charset="0"/>
              </a:rPr>
              <a:t>        SMB</a:t>
            </a:r>
            <a:r>
              <a:rPr lang="en-US" altLang="en-US" sz="1100" dirty="0">
                <a:latin typeface="Verdana" pitchFamily="34" charset="0"/>
              </a:rPr>
              <a:t>: Scalable Memory Buffer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 dirty="0">
                <a:latin typeface="Verdana" pitchFamily="34" charset="0"/>
              </a:rPr>
              <a:t>        </a:t>
            </a:r>
            <a:r>
              <a:rPr lang="en-US" altLang="en-US" sz="1100" dirty="0" smtClean="0">
                <a:latin typeface="Verdana" pitchFamily="34" charset="0"/>
              </a:rPr>
              <a:t>  (Performs conversion between the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 dirty="0">
                <a:latin typeface="Verdana" pitchFamily="34" charset="0"/>
              </a:rPr>
              <a:t> </a:t>
            </a:r>
            <a:r>
              <a:rPr lang="en-US" altLang="en-US" sz="1100" dirty="0" smtClean="0">
                <a:latin typeface="Verdana" pitchFamily="34" charset="0"/>
              </a:rPr>
              <a:t>          serial SMI and the parallel 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 dirty="0">
                <a:latin typeface="Verdana" pitchFamily="34" charset="0"/>
              </a:rPr>
              <a:t> </a:t>
            </a:r>
            <a:r>
              <a:rPr lang="en-US" altLang="en-US" sz="1100" dirty="0" smtClean="0">
                <a:latin typeface="Verdana" pitchFamily="34" charset="0"/>
              </a:rPr>
              <a:t>          DDR3 DIMM interfaces)</a:t>
            </a:r>
            <a:endParaRPr lang="en-US" altLang="en-US" sz="1100" dirty="0">
              <a:latin typeface="Verdana" pitchFamily="34" charset="0"/>
            </a:endParaRPr>
          </a:p>
        </p:txBody>
      </p:sp>
      <p:cxnSp>
        <p:nvCxnSpPr>
          <p:cNvPr id="35" name="Egyenes összekötő 130"/>
          <p:cNvCxnSpPr/>
          <p:nvPr/>
        </p:nvCxnSpPr>
        <p:spPr>
          <a:xfrm rot="10800000" flipH="1" flipV="1">
            <a:off x="1193800" y="2468688"/>
            <a:ext cx="1479550" cy="12700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Egyenes összekötő 131"/>
          <p:cNvCxnSpPr/>
          <p:nvPr/>
        </p:nvCxnSpPr>
        <p:spPr>
          <a:xfrm rot="10800000" flipH="1" flipV="1">
            <a:off x="1193800" y="1906713"/>
            <a:ext cx="1582738" cy="3175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Egyenes összekötő 145"/>
          <p:cNvCxnSpPr/>
          <p:nvPr/>
        </p:nvCxnSpPr>
        <p:spPr>
          <a:xfrm rot="10800000" flipH="1">
            <a:off x="354013" y="1825751"/>
            <a:ext cx="469900" cy="3175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8" name="Téglalap 146"/>
          <p:cNvSpPr/>
          <p:nvPr/>
        </p:nvSpPr>
        <p:spPr>
          <a:xfrm flipH="1">
            <a:off x="433388" y="1641601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sp>
        <p:nvSpPr>
          <p:cNvPr id="39" name="Téglalap 147"/>
          <p:cNvSpPr/>
          <p:nvPr/>
        </p:nvSpPr>
        <p:spPr>
          <a:xfrm flipH="1">
            <a:off x="346075" y="1641601"/>
            <a:ext cx="46038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cxnSp>
        <p:nvCxnSpPr>
          <p:cNvPr id="40" name="Egyenes összekötő 150"/>
          <p:cNvCxnSpPr/>
          <p:nvPr/>
        </p:nvCxnSpPr>
        <p:spPr>
          <a:xfrm rot="10800000" flipH="1">
            <a:off x="354013" y="1995613"/>
            <a:ext cx="469900" cy="4763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Téglalap 151"/>
          <p:cNvSpPr/>
          <p:nvPr/>
        </p:nvSpPr>
        <p:spPr>
          <a:xfrm flipH="1">
            <a:off x="433388" y="1889251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sp>
        <p:nvSpPr>
          <p:cNvPr id="42" name="Téglalap 152"/>
          <p:cNvSpPr/>
          <p:nvPr/>
        </p:nvSpPr>
        <p:spPr>
          <a:xfrm flipH="1">
            <a:off x="346075" y="1889251"/>
            <a:ext cx="46038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sp>
        <p:nvSpPr>
          <p:cNvPr id="43" name="Téglalap 155"/>
          <p:cNvSpPr/>
          <p:nvPr/>
        </p:nvSpPr>
        <p:spPr>
          <a:xfrm flipH="1">
            <a:off x="681038" y="1762251"/>
            <a:ext cx="647700" cy="288925"/>
          </a:xfrm>
          <a:prstGeom prst="rect">
            <a:avLst/>
          </a:prstGeom>
          <a:solidFill>
            <a:srgbClr val="8EB4E3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lvl1pPr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>
              <a:defRPr/>
            </a:pPr>
            <a:r>
              <a:rPr lang="en-US" altLang="en-US" sz="1100" smtClean="0">
                <a:solidFill>
                  <a:schemeClr val="bg1"/>
                </a:solidFill>
                <a:latin typeface="Verdana" pitchFamily="34" charset="0"/>
              </a:rPr>
              <a:t>SMB</a:t>
            </a:r>
            <a:endParaRPr lang="hu-HU" altLang="en-US" sz="1100" smtClean="0">
              <a:solidFill>
                <a:schemeClr val="bg1"/>
              </a:solidFill>
              <a:latin typeface="Verdana" pitchFamily="34" charset="0"/>
            </a:endParaRPr>
          </a:p>
        </p:txBody>
      </p:sp>
      <p:cxnSp>
        <p:nvCxnSpPr>
          <p:cNvPr id="44" name="Egyenes összekötő 156"/>
          <p:cNvCxnSpPr/>
          <p:nvPr/>
        </p:nvCxnSpPr>
        <p:spPr>
          <a:xfrm rot="10800000" flipH="1">
            <a:off x="354013" y="2409951"/>
            <a:ext cx="455612" cy="9525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5" name="Téglalap 157"/>
          <p:cNvSpPr/>
          <p:nvPr/>
        </p:nvSpPr>
        <p:spPr>
          <a:xfrm flipH="1">
            <a:off x="433388" y="2303588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sp>
        <p:nvSpPr>
          <p:cNvPr id="46" name="Téglalap 158"/>
          <p:cNvSpPr/>
          <p:nvPr/>
        </p:nvSpPr>
        <p:spPr>
          <a:xfrm flipH="1">
            <a:off x="346075" y="2303588"/>
            <a:ext cx="46038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cxnSp>
        <p:nvCxnSpPr>
          <p:cNvPr id="47" name="Egyenes összekötő 161"/>
          <p:cNvCxnSpPr/>
          <p:nvPr/>
        </p:nvCxnSpPr>
        <p:spPr>
          <a:xfrm rot="10800000" flipH="1">
            <a:off x="354013" y="2582988"/>
            <a:ext cx="469900" cy="7938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8" name="Téglalap 162"/>
          <p:cNvSpPr/>
          <p:nvPr/>
        </p:nvSpPr>
        <p:spPr>
          <a:xfrm flipH="1">
            <a:off x="433388" y="2554413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sp>
        <p:nvSpPr>
          <p:cNvPr id="49" name="Téglalap 163"/>
          <p:cNvSpPr/>
          <p:nvPr/>
        </p:nvSpPr>
        <p:spPr>
          <a:xfrm flipH="1">
            <a:off x="346075" y="2554413"/>
            <a:ext cx="46038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sp>
        <p:nvSpPr>
          <p:cNvPr id="50" name="Téglalap 166"/>
          <p:cNvSpPr/>
          <p:nvPr/>
        </p:nvSpPr>
        <p:spPr>
          <a:xfrm flipH="1">
            <a:off x="681038" y="2338513"/>
            <a:ext cx="647700" cy="287338"/>
          </a:xfrm>
          <a:prstGeom prst="rect">
            <a:avLst/>
          </a:prstGeom>
          <a:solidFill>
            <a:srgbClr val="8EB4E3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lvl1pPr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>
              <a:defRPr/>
            </a:pPr>
            <a:r>
              <a:rPr lang="en-US" altLang="en-US" sz="1100" smtClean="0">
                <a:solidFill>
                  <a:schemeClr val="bg1"/>
                </a:solidFill>
                <a:latin typeface="Verdana" pitchFamily="34" charset="0"/>
              </a:rPr>
              <a:t>SMB</a:t>
            </a:r>
            <a:endParaRPr lang="hu-HU" altLang="en-US" sz="1100" smtClean="0">
              <a:solidFill>
                <a:schemeClr val="bg1"/>
              </a:solidFill>
              <a:latin typeface="Verdana" pitchFamily="34" charset="0"/>
            </a:endParaRPr>
          </a:p>
        </p:txBody>
      </p:sp>
      <p:cxnSp>
        <p:nvCxnSpPr>
          <p:cNvPr id="51" name="Egyenes összekötő 130"/>
          <p:cNvCxnSpPr/>
          <p:nvPr/>
        </p:nvCxnSpPr>
        <p:spPr>
          <a:xfrm rot="10800000" flipH="1" flipV="1">
            <a:off x="1195388" y="3713288"/>
            <a:ext cx="1477962" cy="1588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" name="Egyenes összekötő 131"/>
          <p:cNvCxnSpPr/>
          <p:nvPr/>
        </p:nvCxnSpPr>
        <p:spPr>
          <a:xfrm rot="10800000" flipH="1" flipV="1">
            <a:off x="1195388" y="3140201"/>
            <a:ext cx="1592262" cy="1587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" name="Egyenes összekötő 145"/>
          <p:cNvCxnSpPr/>
          <p:nvPr/>
        </p:nvCxnSpPr>
        <p:spPr>
          <a:xfrm rot="10800000" flipH="1">
            <a:off x="355600" y="3059238"/>
            <a:ext cx="469900" cy="3175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5" name="Téglalap 146"/>
          <p:cNvSpPr/>
          <p:nvPr/>
        </p:nvSpPr>
        <p:spPr>
          <a:xfrm flipH="1">
            <a:off x="434975" y="2875088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sp>
        <p:nvSpPr>
          <p:cNvPr id="56" name="Téglalap 147"/>
          <p:cNvSpPr/>
          <p:nvPr/>
        </p:nvSpPr>
        <p:spPr>
          <a:xfrm flipH="1">
            <a:off x="347663" y="2875088"/>
            <a:ext cx="46037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cxnSp>
        <p:nvCxnSpPr>
          <p:cNvPr id="57" name="Egyenes összekötő 150"/>
          <p:cNvCxnSpPr/>
          <p:nvPr/>
        </p:nvCxnSpPr>
        <p:spPr>
          <a:xfrm rot="10800000" flipH="1">
            <a:off x="355600" y="3229101"/>
            <a:ext cx="469900" cy="4762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8" name="Téglalap 151"/>
          <p:cNvSpPr/>
          <p:nvPr/>
        </p:nvSpPr>
        <p:spPr>
          <a:xfrm flipH="1">
            <a:off x="434975" y="3122738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sp>
        <p:nvSpPr>
          <p:cNvPr id="59" name="Téglalap 152"/>
          <p:cNvSpPr/>
          <p:nvPr/>
        </p:nvSpPr>
        <p:spPr>
          <a:xfrm flipH="1">
            <a:off x="347663" y="3122738"/>
            <a:ext cx="46037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sp>
        <p:nvSpPr>
          <p:cNvPr id="60" name="Téglalap 155"/>
          <p:cNvSpPr/>
          <p:nvPr/>
        </p:nvSpPr>
        <p:spPr>
          <a:xfrm flipH="1">
            <a:off x="682625" y="2995738"/>
            <a:ext cx="647700" cy="288925"/>
          </a:xfrm>
          <a:prstGeom prst="rect">
            <a:avLst/>
          </a:prstGeom>
          <a:solidFill>
            <a:srgbClr val="8EB4E3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lvl1pPr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>
              <a:defRPr/>
            </a:pPr>
            <a:r>
              <a:rPr lang="en-US" altLang="en-US" sz="1100" smtClean="0">
                <a:solidFill>
                  <a:schemeClr val="bg1"/>
                </a:solidFill>
                <a:latin typeface="Verdana" pitchFamily="34" charset="0"/>
              </a:rPr>
              <a:t>SMB</a:t>
            </a:r>
            <a:endParaRPr lang="hu-HU" altLang="en-US" sz="1100" smtClean="0">
              <a:solidFill>
                <a:schemeClr val="bg1"/>
              </a:solidFill>
              <a:latin typeface="Verdana" pitchFamily="34" charset="0"/>
            </a:endParaRPr>
          </a:p>
        </p:txBody>
      </p:sp>
      <p:cxnSp>
        <p:nvCxnSpPr>
          <p:cNvPr id="62" name="Egyenes összekötő 156"/>
          <p:cNvCxnSpPr/>
          <p:nvPr/>
        </p:nvCxnSpPr>
        <p:spPr>
          <a:xfrm rot="10800000" flipH="1">
            <a:off x="355600" y="3643438"/>
            <a:ext cx="455613" cy="9525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3" name="Téglalap 157"/>
          <p:cNvSpPr/>
          <p:nvPr/>
        </p:nvSpPr>
        <p:spPr>
          <a:xfrm flipH="1">
            <a:off x="434975" y="3537076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sp>
        <p:nvSpPr>
          <p:cNvPr id="1320960" name="Téglalap 158"/>
          <p:cNvSpPr/>
          <p:nvPr/>
        </p:nvSpPr>
        <p:spPr>
          <a:xfrm flipH="1">
            <a:off x="347663" y="3537076"/>
            <a:ext cx="46037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cxnSp>
        <p:nvCxnSpPr>
          <p:cNvPr id="1320961" name="Egyenes összekötő 161"/>
          <p:cNvCxnSpPr/>
          <p:nvPr/>
        </p:nvCxnSpPr>
        <p:spPr>
          <a:xfrm rot="10800000" flipH="1">
            <a:off x="355600" y="3816476"/>
            <a:ext cx="469900" cy="7937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20962" name="Téglalap 162"/>
          <p:cNvSpPr/>
          <p:nvPr/>
        </p:nvSpPr>
        <p:spPr>
          <a:xfrm flipH="1">
            <a:off x="434975" y="3787901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sp>
        <p:nvSpPr>
          <p:cNvPr id="1320963" name="Téglalap 163"/>
          <p:cNvSpPr/>
          <p:nvPr/>
        </p:nvSpPr>
        <p:spPr>
          <a:xfrm flipH="1">
            <a:off x="347663" y="3787901"/>
            <a:ext cx="46037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sp>
        <p:nvSpPr>
          <p:cNvPr id="1320964" name="Téglalap 166"/>
          <p:cNvSpPr/>
          <p:nvPr/>
        </p:nvSpPr>
        <p:spPr>
          <a:xfrm flipH="1">
            <a:off x="682625" y="3572001"/>
            <a:ext cx="647700" cy="287337"/>
          </a:xfrm>
          <a:prstGeom prst="rect">
            <a:avLst/>
          </a:prstGeom>
          <a:solidFill>
            <a:srgbClr val="8EB4E3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lvl1pPr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>
              <a:defRPr/>
            </a:pPr>
            <a:r>
              <a:rPr lang="en-US" altLang="en-US" sz="1100" smtClean="0">
                <a:solidFill>
                  <a:schemeClr val="bg1"/>
                </a:solidFill>
                <a:latin typeface="Verdana" pitchFamily="34" charset="0"/>
              </a:rPr>
              <a:t>SMB</a:t>
            </a:r>
            <a:endParaRPr lang="hu-HU" altLang="en-US" sz="1100" smtClean="0">
              <a:solidFill>
                <a:schemeClr val="bg1"/>
              </a:solidFill>
              <a:latin typeface="Verdana" pitchFamily="34" charset="0"/>
            </a:endParaRPr>
          </a:p>
        </p:txBody>
      </p:sp>
      <p:sp>
        <p:nvSpPr>
          <p:cNvPr id="183418" name="Line 123"/>
          <p:cNvSpPr>
            <a:spLocks noChangeShapeType="1"/>
          </p:cNvSpPr>
          <p:nvPr/>
        </p:nvSpPr>
        <p:spPr bwMode="auto">
          <a:xfrm flipV="1">
            <a:off x="2681288" y="2300730"/>
            <a:ext cx="0" cy="18000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3419" name="Line 124"/>
          <p:cNvSpPr>
            <a:spLocks noChangeShapeType="1"/>
          </p:cNvSpPr>
          <p:nvPr/>
        </p:nvSpPr>
        <p:spPr bwMode="auto">
          <a:xfrm>
            <a:off x="2706688" y="2303588"/>
            <a:ext cx="0" cy="0"/>
          </a:xfrm>
          <a:prstGeom prst="line">
            <a:avLst/>
          </a:prstGeom>
          <a:noFill/>
          <a:ln w="6350">
            <a:solidFill>
              <a:srgbClr val="FF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3420" name="Line 125"/>
          <p:cNvSpPr>
            <a:spLocks noChangeShapeType="1"/>
          </p:cNvSpPr>
          <p:nvPr/>
        </p:nvSpPr>
        <p:spPr bwMode="auto">
          <a:xfrm>
            <a:off x="2706688" y="2303588"/>
            <a:ext cx="0" cy="0"/>
          </a:xfrm>
          <a:prstGeom prst="line">
            <a:avLst/>
          </a:prstGeom>
          <a:noFill/>
          <a:ln w="6350">
            <a:solidFill>
              <a:srgbClr val="FF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3421" name="Line 126"/>
          <p:cNvSpPr>
            <a:spLocks noChangeShapeType="1"/>
          </p:cNvSpPr>
          <p:nvPr/>
        </p:nvSpPr>
        <p:spPr bwMode="auto">
          <a:xfrm>
            <a:off x="2687638" y="2303588"/>
            <a:ext cx="95250" cy="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3422" name="Line 127"/>
          <p:cNvSpPr>
            <a:spLocks noChangeShapeType="1"/>
          </p:cNvSpPr>
          <p:nvPr/>
        </p:nvSpPr>
        <p:spPr bwMode="auto">
          <a:xfrm>
            <a:off x="2687638" y="1639378"/>
            <a:ext cx="0" cy="21600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3423" name="Line 128"/>
          <p:cNvSpPr>
            <a:spLocks noChangeShapeType="1"/>
          </p:cNvSpPr>
          <p:nvPr/>
        </p:nvSpPr>
        <p:spPr bwMode="auto">
          <a:xfrm>
            <a:off x="2687638" y="1859088"/>
            <a:ext cx="108000" cy="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3424" name="Line 129"/>
          <p:cNvSpPr>
            <a:spLocks noChangeShapeType="1"/>
          </p:cNvSpPr>
          <p:nvPr/>
        </p:nvSpPr>
        <p:spPr bwMode="auto">
          <a:xfrm>
            <a:off x="2687638" y="3465638"/>
            <a:ext cx="0" cy="24765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3425" name="Line 130"/>
          <p:cNvSpPr>
            <a:spLocks noChangeShapeType="1"/>
          </p:cNvSpPr>
          <p:nvPr/>
        </p:nvSpPr>
        <p:spPr bwMode="auto">
          <a:xfrm>
            <a:off x="2687638" y="2867913"/>
            <a:ext cx="0" cy="18000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3426" name="Line 131"/>
          <p:cNvSpPr>
            <a:spLocks noChangeShapeType="1"/>
          </p:cNvSpPr>
          <p:nvPr/>
        </p:nvSpPr>
        <p:spPr bwMode="auto">
          <a:xfrm>
            <a:off x="2687638" y="3459288"/>
            <a:ext cx="0" cy="0"/>
          </a:xfrm>
          <a:prstGeom prst="line">
            <a:avLst/>
          </a:prstGeom>
          <a:noFill/>
          <a:ln w="6350">
            <a:solidFill>
              <a:srgbClr val="FF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3427" name="Line 132"/>
          <p:cNvSpPr>
            <a:spLocks noChangeShapeType="1"/>
          </p:cNvSpPr>
          <p:nvPr/>
        </p:nvSpPr>
        <p:spPr bwMode="auto">
          <a:xfrm>
            <a:off x="2687638" y="3459288"/>
            <a:ext cx="82550" cy="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3428" name="Line 133"/>
          <p:cNvSpPr>
            <a:spLocks noChangeShapeType="1"/>
          </p:cNvSpPr>
          <p:nvPr/>
        </p:nvSpPr>
        <p:spPr bwMode="auto">
          <a:xfrm>
            <a:off x="2687638" y="3052888"/>
            <a:ext cx="82550" cy="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cxnSp>
        <p:nvCxnSpPr>
          <p:cNvPr id="183429" name="Egyenes összekötő 170"/>
          <p:cNvCxnSpPr>
            <a:cxnSpLocks noChangeShapeType="1"/>
          </p:cNvCxnSpPr>
          <p:nvPr/>
        </p:nvCxnSpPr>
        <p:spPr bwMode="auto">
          <a:xfrm rot="10800000" flipV="1">
            <a:off x="6288088" y="2492438"/>
            <a:ext cx="1576387" cy="4763"/>
          </a:xfrm>
          <a:prstGeom prst="line">
            <a:avLst/>
          </a:prstGeom>
          <a:noFill/>
          <a:ln w="952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83430" name="Egyenes összekötő 171"/>
          <p:cNvCxnSpPr>
            <a:cxnSpLocks noChangeShapeType="1"/>
          </p:cNvCxnSpPr>
          <p:nvPr/>
        </p:nvCxnSpPr>
        <p:spPr bwMode="auto">
          <a:xfrm rot="10800000" flipV="1">
            <a:off x="6154738" y="1922588"/>
            <a:ext cx="1690687" cy="0"/>
          </a:xfrm>
          <a:prstGeom prst="line">
            <a:avLst/>
          </a:prstGeom>
          <a:noFill/>
          <a:ln w="952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83431" name="Egyenes összekötő 172"/>
          <p:cNvCxnSpPr>
            <a:cxnSpLocks noChangeShapeType="1"/>
          </p:cNvCxnSpPr>
          <p:nvPr/>
        </p:nvCxnSpPr>
        <p:spPr bwMode="auto">
          <a:xfrm rot="10800000">
            <a:off x="8213725" y="1841626"/>
            <a:ext cx="457200" cy="635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320968" name="Téglalap 173"/>
          <p:cNvSpPr>
            <a:spLocks noChangeArrowheads="1"/>
          </p:cNvSpPr>
          <p:nvPr/>
        </p:nvSpPr>
        <p:spPr bwMode="auto">
          <a:xfrm>
            <a:off x="8559800" y="1657476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1320969" name="Téglalap 174"/>
          <p:cNvSpPr>
            <a:spLocks noChangeArrowheads="1"/>
          </p:cNvSpPr>
          <p:nvPr/>
        </p:nvSpPr>
        <p:spPr bwMode="auto">
          <a:xfrm>
            <a:off x="8645525" y="1657476"/>
            <a:ext cx="46038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cxnSp>
        <p:nvCxnSpPr>
          <p:cNvPr id="183434" name="Egyenes összekötő 177"/>
          <p:cNvCxnSpPr>
            <a:cxnSpLocks noChangeShapeType="1"/>
          </p:cNvCxnSpPr>
          <p:nvPr/>
        </p:nvCxnSpPr>
        <p:spPr bwMode="auto">
          <a:xfrm rot="10800000">
            <a:off x="8213725" y="1973388"/>
            <a:ext cx="457200" cy="1588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320971" name="Téglalap 178"/>
          <p:cNvSpPr>
            <a:spLocks noChangeArrowheads="1"/>
          </p:cNvSpPr>
          <p:nvPr/>
        </p:nvSpPr>
        <p:spPr bwMode="auto">
          <a:xfrm>
            <a:off x="8559800" y="1905126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1320980" name="Téglalap 179"/>
          <p:cNvSpPr>
            <a:spLocks noChangeArrowheads="1"/>
          </p:cNvSpPr>
          <p:nvPr/>
        </p:nvSpPr>
        <p:spPr bwMode="auto">
          <a:xfrm>
            <a:off x="8645525" y="1905126"/>
            <a:ext cx="46038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183437" name="Téglalap 182"/>
          <p:cNvSpPr>
            <a:spLocks noChangeArrowheads="1"/>
          </p:cNvSpPr>
          <p:nvPr/>
        </p:nvSpPr>
        <p:spPr bwMode="auto">
          <a:xfrm>
            <a:off x="7710488" y="1779713"/>
            <a:ext cx="647700" cy="287338"/>
          </a:xfrm>
          <a:prstGeom prst="rect">
            <a:avLst/>
          </a:prstGeom>
          <a:solidFill>
            <a:srgbClr val="8EB4E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>
                <a:solidFill>
                  <a:schemeClr val="bg1"/>
                </a:solidFill>
                <a:latin typeface="Verdana" pitchFamily="34" charset="0"/>
              </a:rPr>
              <a:t>SMB</a:t>
            </a:r>
            <a:endParaRPr lang="hu-HU" altLang="en-US" sz="1100">
              <a:solidFill>
                <a:schemeClr val="bg1"/>
              </a:solidFill>
              <a:latin typeface="Verdana" pitchFamily="34" charset="0"/>
            </a:endParaRPr>
          </a:p>
        </p:txBody>
      </p:sp>
      <p:cxnSp>
        <p:nvCxnSpPr>
          <p:cNvPr id="183438" name="Egyenes összekötő 183"/>
          <p:cNvCxnSpPr>
            <a:cxnSpLocks noChangeShapeType="1"/>
          </p:cNvCxnSpPr>
          <p:nvPr/>
        </p:nvCxnSpPr>
        <p:spPr bwMode="auto">
          <a:xfrm rot="10800000">
            <a:off x="8229600" y="2400426"/>
            <a:ext cx="441325" cy="635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320983" name="Téglalap 184"/>
          <p:cNvSpPr>
            <a:spLocks noChangeArrowheads="1"/>
          </p:cNvSpPr>
          <p:nvPr/>
        </p:nvSpPr>
        <p:spPr bwMode="auto">
          <a:xfrm>
            <a:off x="8559800" y="2294063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1320984" name="Téglalap 185"/>
          <p:cNvSpPr>
            <a:spLocks noChangeArrowheads="1"/>
          </p:cNvSpPr>
          <p:nvPr/>
        </p:nvSpPr>
        <p:spPr bwMode="auto">
          <a:xfrm>
            <a:off x="8645525" y="2294063"/>
            <a:ext cx="46038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cxnSp>
        <p:nvCxnSpPr>
          <p:cNvPr id="183441" name="Egyenes összekötő 188"/>
          <p:cNvCxnSpPr>
            <a:cxnSpLocks noChangeShapeType="1"/>
          </p:cNvCxnSpPr>
          <p:nvPr/>
        </p:nvCxnSpPr>
        <p:spPr bwMode="auto">
          <a:xfrm rot="10800000">
            <a:off x="8213725" y="2573463"/>
            <a:ext cx="457200" cy="4763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320986" name="Téglalap 189"/>
          <p:cNvSpPr>
            <a:spLocks noChangeArrowheads="1"/>
          </p:cNvSpPr>
          <p:nvPr/>
        </p:nvSpPr>
        <p:spPr bwMode="auto">
          <a:xfrm>
            <a:off x="8559800" y="2544888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1320987" name="Téglalap 190"/>
          <p:cNvSpPr>
            <a:spLocks noChangeArrowheads="1"/>
          </p:cNvSpPr>
          <p:nvPr/>
        </p:nvSpPr>
        <p:spPr bwMode="auto">
          <a:xfrm>
            <a:off x="8645525" y="2544888"/>
            <a:ext cx="46038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183444" name="Téglalap 193"/>
          <p:cNvSpPr>
            <a:spLocks noChangeArrowheads="1"/>
          </p:cNvSpPr>
          <p:nvPr/>
        </p:nvSpPr>
        <p:spPr bwMode="auto">
          <a:xfrm>
            <a:off x="7710488" y="2328988"/>
            <a:ext cx="647700" cy="287338"/>
          </a:xfrm>
          <a:prstGeom prst="rect">
            <a:avLst/>
          </a:prstGeom>
          <a:solidFill>
            <a:srgbClr val="8EB4E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>
                <a:solidFill>
                  <a:schemeClr val="bg1"/>
                </a:solidFill>
                <a:latin typeface="Verdana" pitchFamily="34" charset="0"/>
              </a:rPr>
              <a:t>SMB</a:t>
            </a:r>
            <a:endParaRPr lang="hu-HU" altLang="en-US" sz="1100">
              <a:solidFill>
                <a:schemeClr val="bg1"/>
              </a:solidFill>
              <a:latin typeface="Verdana" pitchFamily="34" charset="0"/>
            </a:endParaRPr>
          </a:p>
        </p:txBody>
      </p:sp>
      <p:cxnSp>
        <p:nvCxnSpPr>
          <p:cNvPr id="183445" name="Egyenes összekötő 170"/>
          <p:cNvCxnSpPr>
            <a:cxnSpLocks noChangeShapeType="1"/>
          </p:cNvCxnSpPr>
          <p:nvPr/>
        </p:nvCxnSpPr>
        <p:spPr bwMode="auto">
          <a:xfrm rot="10800000" flipV="1">
            <a:off x="6288088" y="3768851"/>
            <a:ext cx="1576387" cy="7937"/>
          </a:xfrm>
          <a:prstGeom prst="line">
            <a:avLst/>
          </a:prstGeom>
          <a:noFill/>
          <a:ln w="952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83446" name="Egyenes összekötő 171"/>
          <p:cNvCxnSpPr>
            <a:cxnSpLocks noChangeShapeType="1"/>
          </p:cNvCxnSpPr>
          <p:nvPr/>
        </p:nvCxnSpPr>
        <p:spPr bwMode="auto">
          <a:xfrm rot="10800000" flipV="1">
            <a:off x="6138863" y="3141788"/>
            <a:ext cx="1706562" cy="12700"/>
          </a:xfrm>
          <a:prstGeom prst="line">
            <a:avLst/>
          </a:prstGeom>
          <a:noFill/>
          <a:ln w="952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83447" name="Egyenes összekötő 172"/>
          <p:cNvCxnSpPr>
            <a:cxnSpLocks noChangeShapeType="1"/>
          </p:cNvCxnSpPr>
          <p:nvPr/>
        </p:nvCxnSpPr>
        <p:spPr bwMode="auto">
          <a:xfrm rot="10800000">
            <a:off x="8213725" y="3060826"/>
            <a:ext cx="457200" cy="635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320992" name="Téglalap 173"/>
          <p:cNvSpPr>
            <a:spLocks noChangeArrowheads="1"/>
          </p:cNvSpPr>
          <p:nvPr/>
        </p:nvSpPr>
        <p:spPr bwMode="auto">
          <a:xfrm>
            <a:off x="8559800" y="2876676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1320993" name="Téglalap 174"/>
          <p:cNvSpPr>
            <a:spLocks noChangeArrowheads="1"/>
          </p:cNvSpPr>
          <p:nvPr/>
        </p:nvSpPr>
        <p:spPr bwMode="auto">
          <a:xfrm>
            <a:off x="8645525" y="2876676"/>
            <a:ext cx="46038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cxnSp>
        <p:nvCxnSpPr>
          <p:cNvPr id="183450" name="Egyenes összekötő 177"/>
          <p:cNvCxnSpPr>
            <a:cxnSpLocks noChangeShapeType="1"/>
          </p:cNvCxnSpPr>
          <p:nvPr/>
        </p:nvCxnSpPr>
        <p:spPr bwMode="auto">
          <a:xfrm rot="10800000">
            <a:off x="8213725" y="3192588"/>
            <a:ext cx="457200" cy="7938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320995" name="Téglalap 178"/>
          <p:cNvSpPr>
            <a:spLocks noChangeArrowheads="1"/>
          </p:cNvSpPr>
          <p:nvPr/>
        </p:nvSpPr>
        <p:spPr bwMode="auto">
          <a:xfrm>
            <a:off x="8559800" y="3124326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1320997" name="Téglalap 179"/>
          <p:cNvSpPr>
            <a:spLocks noChangeArrowheads="1"/>
          </p:cNvSpPr>
          <p:nvPr/>
        </p:nvSpPr>
        <p:spPr bwMode="auto">
          <a:xfrm>
            <a:off x="8645525" y="3124326"/>
            <a:ext cx="46038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183453" name="Téglalap 182"/>
          <p:cNvSpPr>
            <a:spLocks noChangeArrowheads="1"/>
          </p:cNvSpPr>
          <p:nvPr/>
        </p:nvSpPr>
        <p:spPr bwMode="auto">
          <a:xfrm>
            <a:off x="7710488" y="2998913"/>
            <a:ext cx="647700" cy="287338"/>
          </a:xfrm>
          <a:prstGeom prst="rect">
            <a:avLst/>
          </a:prstGeom>
          <a:solidFill>
            <a:srgbClr val="8EB4E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>
                <a:solidFill>
                  <a:schemeClr val="bg1"/>
                </a:solidFill>
                <a:latin typeface="Verdana" pitchFamily="34" charset="0"/>
              </a:rPr>
              <a:t>SMB</a:t>
            </a:r>
            <a:endParaRPr lang="hu-HU" altLang="en-US" sz="1100">
              <a:solidFill>
                <a:schemeClr val="bg1"/>
              </a:solidFill>
              <a:latin typeface="Verdana" pitchFamily="34" charset="0"/>
            </a:endParaRPr>
          </a:p>
        </p:txBody>
      </p:sp>
      <p:cxnSp>
        <p:nvCxnSpPr>
          <p:cNvPr id="183454" name="Egyenes összekötő 183"/>
          <p:cNvCxnSpPr>
            <a:cxnSpLocks noChangeShapeType="1"/>
          </p:cNvCxnSpPr>
          <p:nvPr/>
        </p:nvCxnSpPr>
        <p:spPr bwMode="auto">
          <a:xfrm rot="10800000">
            <a:off x="8229600" y="3670426"/>
            <a:ext cx="441325" cy="635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321000" name="Téglalap 184"/>
          <p:cNvSpPr>
            <a:spLocks noChangeArrowheads="1"/>
          </p:cNvSpPr>
          <p:nvPr/>
        </p:nvSpPr>
        <p:spPr bwMode="auto">
          <a:xfrm>
            <a:off x="8559800" y="3564063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1321001" name="Téglalap 185"/>
          <p:cNvSpPr>
            <a:spLocks noChangeArrowheads="1"/>
          </p:cNvSpPr>
          <p:nvPr/>
        </p:nvSpPr>
        <p:spPr bwMode="auto">
          <a:xfrm>
            <a:off x="8645525" y="3564063"/>
            <a:ext cx="46038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cxnSp>
        <p:nvCxnSpPr>
          <p:cNvPr id="183457" name="Egyenes összekötő 188"/>
          <p:cNvCxnSpPr>
            <a:cxnSpLocks noChangeShapeType="1"/>
          </p:cNvCxnSpPr>
          <p:nvPr/>
        </p:nvCxnSpPr>
        <p:spPr bwMode="auto">
          <a:xfrm rot="10800000">
            <a:off x="8213725" y="3841876"/>
            <a:ext cx="457200" cy="1587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321003" name="Téglalap 189"/>
          <p:cNvSpPr>
            <a:spLocks noChangeArrowheads="1"/>
          </p:cNvSpPr>
          <p:nvPr/>
        </p:nvSpPr>
        <p:spPr bwMode="auto">
          <a:xfrm>
            <a:off x="8559800" y="3814888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1321004" name="Téglalap 190"/>
          <p:cNvSpPr>
            <a:spLocks noChangeArrowheads="1"/>
          </p:cNvSpPr>
          <p:nvPr/>
        </p:nvSpPr>
        <p:spPr bwMode="auto">
          <a:xfrm>
            <a:off x="8645525" y="3814888"/>
            <a:ext cx="46038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183460" name="Téglalap 193"/>
          <p:cNvSpPr>
            <a:spLocks noChangeArrowheads="1"/>
          </p:cNvSpPr>
          <p:nvPr/>
        </p:nvSpPr>
        <p:spPr bwMode="auto">
          <a:xfrm>
            <a:off x="7710488" y="3624388"/>
            <a:ext cx="647700" cy="287338"/>
          </a:xfrm>
          <a:prstGeom prst="rect">
            <a:avLst/>
          </a:prstGeom>
          <a:solidFill>
            <a:srgbClr val="8EB4E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>
                <a:solidFill>
                  <a:schemeClr val="bg1"/>
                </a:solidFill>
                <a:latin typeface="Verdana" pitchFamily="34" charset="0"/>
              </a:rPr>
              <a:t>SMB</a:t>
            </a:r>
            <a:endParaRPr lang="hu-HU" altLang="en-US" sz="1100">
              <a:solidFill>
                <a:schemeClr val="bg1"/>
              </a:solidFill>
              <a:latin typeface="Verdana" pitchFamily="34" charset="0"/>
            </a:endParaRPr>
          </a:p>
        </p:txBody>
      </p:sp>
      <p:sp>
        <p:nvSpPr>
          <p:cNvPr id="183461" name="Line 166"/>
          <p:cNvSpPr>
            <a:spLocks noChangeShapeType="1"/>
          </p:cNvSpPr>
          <p:nvPr/>
        </p:nvSpPr>
        <p:spPr bwMode="auto">
          <a:xfrm flipV="1">
            <a:off x="6283325" y="3484688"/>
            <a:ext cx="0" cy="2984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3462" name="Line 167"/>
          <p:cNvSpPr>
            <a:spLocks noChangeShapeType="1"/>
          </p:cNvSpPr>
          <p:nvPr/>
        </p:nvSpPr>
        <p:spPr bwMode="auto">
          <a:xfrm>
            <a:off x="6283325" y="3497388"/>
            <a:ext cx="0" cy="0"/>
          </a:xfrm>
          <a:prstGeom prst="lin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3463" name="Line 168"/>
          <p:cNvSpPr>
            <a:spLocks noChangeShapeType="1"/>
          </p:cNvSpPr>
          <p:nvPr/>
        </p:nvSpPr>
        <p:spPr bwMode="auto">
          <a:xfrm flipH="1">
            <a:off x="6146800" y="3493578"/>
            <a:ext cx="13652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3464" name="Line 169"/>
          <p:cNvSpPr>
            <a:spLocks noChangeShapeType="1"/>
          </p:cNvSpPr>
          <p:nvPr/>
        </p:nvSpPr>
        <p:spPr bwMode="auto">
          <a:xfrm>
            <a:off x="6283325" y="2868738"/>
            <a:ext cx="0" cy="1587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3465" name="Line 170"/>
          <p:cNvSpPr>
            <a:spLocks noChangeShapeType="1"/>
          </p:cNvSpPr>
          <p:nvPr/>
        </p:nvSpPr>
        <p:spPr bwMode="auto">
          <a:xfrm flipH="1">
            <a:off x="6140449" y="3027488"/>
            <a:ext cx="1440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3466" name="Line 171"/>
          <p:cNvSpPr>
            <a:spLocks noChangeShapeType="1"/>
          </p:cNvSpPr>
          <p:nvPr/>
        </p:nvSpPr>
        <p:spPr bwMode="auto">
          <a:xfrm flipV="1">
            <a:off x="6283325" y="2284538"/>
            <a:ext cx="0" cy="216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3467" name="Line 172"/>
          <p:cNvSpPr>
            <a:spLocks noChangeShapeType="1"/>
          </p:cNvSpPr>
          <p:nvPr/>
        </p:nvSpPr>
        <p:spPr bwMode="auto">
          <a:xfrm flipH="1">
            <a:off x="6165850" y="2284538"/>
            <a:ext cx="11747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3468" name="Line 173"/>
          <p:cNvSpPr>
            <a:spLocks noChangeShapeType="1"/>
          </p:cNvSpPr>
          <p:nvPr/>
        </p:nvSpPr>
        <p:spPr bwMode="auto">
          <a:xfrm>
            <a:off x="6283325" y="1641663"/>
            <a:ext cx="0" cy="216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3469" name="Line 174"/>
          <p:cNvSpPr>
            <a:spLocks noChangeShapeType="1"/>
          </p:cNvSpPr>
          <p:nvPr/>
        </p:nvSpPr>
        <p:spPr bwMode="auto">
          <a:xfrm flipH="1">
            <a:off x="6159500" y="1859088"/>
            <a:ext cx="12382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3470" name="Text Box 175"/>
          <p:cNvSpPr txBox="1">
            <a:spLocks noChangeArrowheads="1"/>
          </p:cNvSpPr>
          <p:nvPr/>
        </p:nvSpPr>
        <p:spPr bwMode="auto">
          <a:xfrm>
            <a:off x="2265363" y="3859338"/>
            <a:ext cx="792162" cy="352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FontTx/>
              <a:buNone/>
            </a:pPr>
            <a:r>
              <a:rPr lang="en-US" altLang="en-US" sz="1000">
                <a:latin typeface="Verdana" pitchFamily="34" charset="0"/>
              </a:rPr>
              <a:t>2x4 SMI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FontTx/>
              <a:buNone/>
            </a:pPr>
            <a:r>
              <a:rPr lang="en-US" altLang="en-US" sz="1000">
                <a:latin typeface="Verdana" pitchFamily="34" charset="0"/>
              </a:rPr>
              <a:t> channels</a:t>
            </a:r>
          </a:p>
        </p:txBody>
      </p:sp>
      <p:sp>
        <p:nvSpPr>
          <p:cNvPr id="183471" name="Text Box 176"/>
          <p:cNvSpPr txBox="1">
            <a:spLocks noChangeArrowheads="1"/>
          </p:cNvSpPr>
          <p:nvPr/>
        </p:nvSpPr>
        <p:spPr bwMode="auto">
          <a:xfrm>
            <a:off x="5865813" y="3860926"/>
            <a:ext cx="792162" cy="352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FontTx/>
              <a:buNone/>
            </a:pPr>
            <a:r>
              <a:rPr lang="en-US" altLang="en-US" sz="1000">
                <a:latin typeface="Verdana" pitchFamily="34" charset="0"/>
              </a:rPr>
              <a:t>2x4 SMI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FontTx/>
              <a:buNone/>
            </a:pPr>
            <a:r>
              <a:rPr lang="en-US" altLang="en-US" sz="1000">
                <a:latin typeface="Verdana" pitchFamily="34" charset="0"/>
              </a:rPr>
              <a:t> channels</a:t>
            </a:r>
          </a:p>
        </p:txBody>
      </p:sp>
      <p:sp>
        <p:nvSpPr>
          <p:cNvPr id="183472" name="Text Box 177"/>
          <p:cNvSpPr txBox="1">
            <a:spLocks noChangeArrowheads="1"/>
          </p:cNvSpPr>
          <p:nvPr/>
        </p:nvSpPr>
        <p:spPr bwMode="auto">
          <a:xfrm>
            <a:off x="80963" y="523596"/>
            <a:ext cx="8894762" cy="2862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lnSpc>
                <a:spcPct val="90000"/>
              </a:lnSpc>
              <a:spcBef>
                <a:spcPct val="0"/>
              </a:spcBef>
              <a:buFontTx/>
              <a:buNone/>
            </a:pPr>
            <a:r>
              <a:rPr lang="en-US" altLang="en-US" sz="1400" b="1" dirty="0" smtClean="0">
                <a:solidFill>
                  <a:schemeClr val="accent2"/>
                </a:solidFill>
                <a:latin typeface="Verdana" pitchFamily="34" charset="0"/>
              </a:rPr>
              <a:t>Example: Interface requirements for compatible platform co</a:t>
            </a:r>
            <a:r>
              <a:rPr lang="hu-HU" altLang="en-US" sz="1400" b="1" dirty="0" smtClean="0">
                <a:solidFill>
                  <a:schemeClr val="accent2"/>
                </a:solidFill>
                <a:latin typeface="Verdana" pitchFamily="34" charset="0"/>
              </a:rPr>
              <a:t>m</a:t>
            </a:r>
            <a:r>
              <a:rPr lang="en-US" altLang="en-US" sz="1400" b="1" dirty="0" err="1" smtClean="0">
                <a:solidFill>
                  <a:schemeClr val="accent2"/>
                </a:solidFill>
                <a:latin typeface="Verdana" pitchFamily="34" charset="0"/>
              </a:rPr>
              <a:t>ponents</a:t>
            </a:r>
            <a:endParaRPr lang="en-US" altLang="en-US" sz="1400" dirty="0">
              <a:latin typeface="Verdana" pitchFamily="34" charset="0"/>
            </a:endParaRPr>
          </a:p>
        </p:txBody>
      </p:sp>
      <p:sp>
        <p:nvSpPr>
          <p:cNvPr id="183473" name="Rectangle 178"/>
          <p:cNvSpPr>
            <a:spLocks noChangeArrowheads="1"/>
          </p:cNvSpPr>
          <p:nvPr/>
        </p:nvSpPr>
        <p:spPr bwMode="auto">
          <a:xfrm>
            <a:off x="4926013" y="4334001"/>
            <a:ext cx="219075" cy="227012"/>
          </a:xfrm>
          <a:prstGeom prst="rect">
            <a:avLst/>
          </a:prstGeom>
          <a:noFill/>
          <a:ln w="19050" algn="ctr">
            <a:solidFill>
              <a:srgbClr val="0000FF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>
                <a:solidFill>
                  <a:schemeClr val="bg1"/>
                </a:solidFill>
                <a:latin typeface="Verdana" pitchFamily="34" charset="0"/>
              </a:rPr>
              <a:t>ME</a:t>
            </a:r>
          </a:p>
        </p:txBody>
      </p:sp>
      <p:sp>
        <p:nvSpPr>
          <p:cNvPr id="183474" name="Text Box 179"/>
          <p:cNvSpPr txBox="1">
            <a:spLocks noChangeArrowheads="1"/>
          </p:cNvSpPr>
          <p:nvPr/>
        </p:nvSpPr>
        <p:spPr bwMode="auto">
          <a:xfrm>
            <a:off x="6156325" y="5656388"/>
            <a:ext cx="1935163" cy="260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100" dirty="0">
                <a:latin typeface="Verdana" pitchFamily="34" charset="0"/>
              </a:rPr>
              <a:t>ME: Management Engine</a:t>
            </a:r>
          </a:p>
        </p:txBody>
      </p:sp>
      <p:sp>
        <p:nvSpPr>
          <p:cNvPr id="183475" name="Rectangle 180"/>
          <p:cNvSpPr>
            <a:spLocks noChangeArrowheads="1"/>
          </p:cNvSpPr>
          <p:nvPr/>
        </p:nvSpPr>
        <p:spPr bwMode="auto">
          <a:xfrm>
            <a:off x="3046413" y="1106613"/>
            <a:ext cx="1398587" cy="428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FontTx/>
              <a:buNone/>
            </a:pPr>
            <a:r>
              <a:rPr lang="en-US" altLang="en-US" sz="1100" i="1">
                <a:solidFill>
                  <a:srgbClr val="000000"/>
                </a:solidFill>
                <a:latin typeface="Verdana" pitchFamily="34" charset="0"/>
              </a:rPr>
              <a:t>Xeon 7500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FontTx/>
              <a:buNone/>
            </a:pPr>
            <a:r>
              <a:rPr lang="hu-HU" altLang="en-US" sz="1100" i="1">
                <a:solidFill>
                  <a:srgbClr val="000000"/>
                </a:solidFill>
                <a:latin typeface="Verdana" pitchFamily="34" charset="0"/>
              </a:rPr>
              <a:t>(</a:t>
            </a:r>
            <a:r>
              <a:rPr lang="en-US" altLang="en-US" sz="1100" i="1">
                <a:solidFill>
                  <a:srgbClr val="000000"/>
                </a:solidFill>
                <a:latin typeface="Verdana" pitchFamily="34" charset="0"/>
              </a:rPr>
              <a:t>Nehalem-EX</a:t>
            </a:r>
            <a:r>
              <a:rPr lang="hu-HU" altLang="en-US" sz="1100" i="1">
                <a:solidFill>
                  <a:srgbClr val="000000"/>
                </a:solidFill>
                <a:latin typeface="Verdana" pitchFamily="34" charset="0"/>
              </a:rPr>
              <a:t>)</a:t>
            </a:r>
            <a:endParaRPr lang="en-US" altLang="en-US" sz="1100" i="1">
              <a:solidFill>
                <a:srgbClr val="000000"/>
              </a:solidFill>
              <a:latin typeface="Verdana" pitchFamily="34" charset="0"/>
            </a:endParaRP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FontTx/>
              <a:buNone/>
            </a:pPr>
            <a:r>
              <a:rPr lang="en-US" altLang="en-US" sz="1100" i="1">
                <a:solidFill>
                  <a:srgbClr val="000000"/>
                </a:solidFill>
                <a:latin typeface="Verdana" pitchFamily="34" charset="0"/>
              </a:rPr>
              <a:t>(Becton) 8C</a:t>
            </a:r>
          </a:p>
        </p:txBody>
      </p:sp>
      <p:sp>
        <p:nvSpPr>
          <p:cNvPr id="183476" name="Rectangle 181"/>
          <p:cNvSpPr>
            <a:spLocks noChangeArrowheads="1"/>
          </p:cNvSpPr>
          <p:nvPr/>
        </p:nvSpPr>
        <p:spPr bwMode="auto">
          <a:xfrm>
            <a:off x="4565650" y="1141538"/>
            <a:ext cx="140970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 i="1" dirty="0">
                <a:solidFill>
                  <a:srgbClr val="000000"/>
                </a:solidFill>
                <a:latin typeface="Verdana" pitchFamily="34" charset="0"/>
              </a:rPr>
              <a:t>Xeon </a:t>
            </a:r>
            <a:r>
              <a:rPr lang="en-US" altLang="en-US" sz="1100" i="1" dirty="0" err="1" smtClean="0">
                <a:solidFill>
                  <a:srgbClr val="000000"/>
                </a:solidFill>
                <a:latin typeface="Verdana" pitchFamily="34" charset="0"/>
              </a:rPr>
              <a:t>E7</a:t>
            </a:r>
            <a:r>
              <a:rPr lang="en-US" altLang="en-US" sz="1100" i="1" dirty="0" smtClean="0">
                <a:solidFill>
                  <a:srgbClr val="000000"/>
                </a:solidFill>
                <a:latin typeface="Verdana" pitchFamily="34" charset="0"/>
              </a:rPr>
              <a:t>-8800</a:t>
            </a:r>
            <a:endParaRPr lang="en-US" altLang="en-US" sz="1100" i="1" dirty="0">
              <a:solidFill>
                <a:srgbClr val="000000"/>
              </a:solidFill>
              <a:latin typeface="Verdana" pitchFamily="34" charset="0"/>
            </a:endParaRP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hu-HU" altLang="en-US" sz="1100" i="1" dirty="0">
                <a:solidFill>
                  <a:srgbClr val="000000"/>
                </a:solidFill>
                <a:latin typeface="Verdana" pitchFamily="34" charset="0"/>
              </a:rPr>
              <a:t>(</a:t>
            </a:r>
            <a:r>
              <a:rPr lang="en-US" altLang="en-US" sz="1100" i="1" dirty="0" err="1">
                <a:solidFill>
                  <a:srgbClr val="000000"/>
                </a:solidFill>
                <a:latin typeface="Verdana" pitchFamily="34" charset="0"/>
              </a:rPr>
              <a:t>Westmere</a:t>
            </a:r>
            <a:r>
              <a:rPr lang="en-US" altLang="en-US" sz="1100" i="1" dirty="0">
                <a:solidFill>
                  <a:srgbClr val="000000"/>
                </a:solidFill>
                <a:latin typeface="Verdana" pitchFamily="34" charset="0"/>
              </a:rPr>
              <a:t>-EX) 10C</a:t>
            </a:r>
          </a:p>
        </p:txBody>
      </p:sp>
      <p:sp>
        <p:nvSpPr>
          <p:cNvPr id="183477" name="Téglalap 3"/>
          <p:cNvSpPr>
            <a:spLocks noChangeArrowheads="1"/>
          </p:cNvSpPr>
          <p:nvPr/>
        </p:nvSpPr>
        <p:spPr bwMode="auto">
          <a:xfrm>
            <a:off x="4714875" y="1803526"/>
            <a:ext cx="1439863" cy="576262"/>
          </a:xfrm>
          <a:prstGeom prst="rect">
            <a:avLst/>
          </a:prstGeom>
          <a:solidFill>
            <a:srgbClr val="33CC3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 dirty="0">
                <a:solidFill>
                  <a:schemeClr val="bg1"/>
                </a:solidFill>
                <a:latin typeface="Verdana" pitchFamily="34" charset="0"/>
              </a:rPr>
              <a:t>Nehalem-EX 8C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 dirty="0" err="1">
                <a:solidFill>
                  <a:schemeClr val="bg1"/>
                </a:solidFill>
                <a:latin typeface="Verdana" pitchFamily="34" charset="0"/>
              </a:rPr>
              <a:t>Westmere</a:t>
            </a:r>
            <a:r>
              <a:rPr lang="en-US" altLang="en-US" sz="1100" dirty="0">
                <a:solidFill>
                  <a:schemeClr val="bg1"/>
                </a:solidFill>
                <a:latin typeface="Verdana" pitchFamily="34" charset="0"/>
              </a:rPr>
              <a:t>-EX 10C</a:t>
            </a:r>
            <a:endParaRPr lang="hu-HU" altLang="en-US" sz="1100" dirty="0">
              <a:solidFill>
                <a:schemeClr val="bg1"/>
              </a:solidFill>
              <a:latin typeface="Verdana" pitchFamily="34" charset="0"/>
            </a:endParaRPr>
          </a:p>
        </p:txBody>
      </p:sp>
      <p:sp>
        <p:nvSpPr>
          <p:cNvPr id="183478" name="Téglalap 3"/>
          <p:cNvSpPr>
            <a:spLocks noChangeArrowheads="1"/>
          </p:cNvSpPr>
          <p:nvPr/>
        </p:nvSpPr>
        <p:spPr bwMode="auto">
          <a:xfrm>
            <a:off x="2771775" y="2959226"/>
            <a:ext cx="1439863" cy="576262"/>
          </a:xfrm>
          <a:prstGeom prst="rect">
            <a:avLst/>
          </a:prstGeom>
          <a:solidFill>
            <a:srgbClr val="33CC3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>
                <a:solidFill>
                  <a:schemeClr val="bg1"/>
                </a:solidFill>
                <a:latin typeface="Verdana" pitchFamily="34" charset="0"/>
              </a:rPr>
              <a:t>Nehalem-EX 8C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>
                <a:solidFill>
                  <a:schemeClr val="bg1"/>
                </a:solidFill>
                <a:latin typeface="Verdana" pitchFamily="34" charset="0"/>
              </a:rPr>
              <a:t>Westmere-EX 10C</a:t>
            </a:r>
            <a:endParaRPr lang="hu-HU" altLang="en-US" sz="1100">
              <a:solidFill>
                <a:schemeClr val="bg1"/>
              </a:solidFill>
              <a:latin typeface="Verdana" pitchFamily="34" charset="0"/>
            </a:endParaRPr>
          </a:p>
        </p:txBody>
      </p:sp>
      <p:sp>
        <p:nvSpPr>
          <p:cNvPr id="183479" name="Téglalap 3"/>
          <p:cNvSpPr>
            <a:spLocks noChangeArrowheads="1"/>
          </p:cNvSpPr>
          <p:nvPr/>
        </p:nvSpPr>
        <p:spPr bwMode="auto">
          <a:xfrm>
            <a:off x="4689475" y="2959226"/>
            <a:ext cx="1439863" cy="576262"/>
          </a:xfrm>
          <a:prstGeom prst="rect">
            <a:avLst/>
          </a:prstGeom>
          <a:solidFill>
            <a:srgbClr val="33CC3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>
                <a:solidFill>
                  <a:schemeClr val="bg1"/>
                </a:solidFill>
                <a:latin typeface="Verdana" pitchFamily="34" charset="0"/>
              </a:rPr>
              <a:t>Nehalem-EX 8C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>
                <a:solidFill>
                  <a:schemeClr val="bg1"/>
                </a:solidFill>
                <a:latin typeface="Verdana" pitchFamily="34" charset="0"/>
              </a:rPr>
              <a:t>Westmere-EX 10C</a:t>
            </a:r>
            <a:endParaRPr lang="hu-HU" altLang="en-US" sz="1100">
              <a:solidFill>
                <a:schemeClr val="bg1"/>
              </a:solidFill>
              <a:latin typeface="Verdana" pitchFamily="34" charset="0"/>
            </a:endParaRPr>
          </a:p>
        </p:txBody>
      </p:sp>
      <p:sp>
        <p:nvSpPr>
          <p:cNvPr id="183480" name="Text Box 185"/>
          <p:cNvSpPr txBox="1">
            <a:spLocks noChangeArrowheads="1"/>
          </p:cNvSpPr>
          <p:nvPr/>
        </p:nvSpPr>
        <p:spPr bwMode="auto">
          <a:xfrm>
            <a:off x="4341813" y="1147888"/>
            <a:ext cx="247650" cy="260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100">
                <a:latin typeface="Verdana" pitchFamily="34" charset="0"/>
              </a:rPr>
              <a:t>/</a:t>
            </a:r>
          </a:p>
        </p:txBody>
      </p:sp>
      <p:sp>
        <p:nvSpPr>
          <p:cNvPr id="183481" name="Text Box 186"/>
          <p:cNvSpPr txBox="1">
            <a:spLocks noChangeArrowheads="1"/>
          </p:cNvSpPr>
          <p:nvPr/>
        </p:nvSpPr>
        <p:spPr bwMode="auto">
          <a:xfrm>
            <a:off x="-106753" y="6103550"/>
            <a:ext cx="9315947" cy="3077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 smtClean="0">
                <a:latin typeface="Verdana" pitchFamily="34" charset="0"/>
              </a:rPr>
              <a:t>Figure: The Boxboro-EX MP server platform supporting Nehalem-EX/</a:t>
            </a:r>
            <a:r>
              <a:rPr lang="en-US" altLang="en-US" sz="1400" dirty="0" err="1" smtClean="0">
                <a:latin typeface="Verdana" pitchFamily="34" charset="0"/>
              </a:rPr>
              <a:t>Westmer</a:t>
            </a:r>
            <a:r>
              <a:rPr lang="en-US" altLang="en-US" sz="1400" dirty="0" smtClean="0">
                <a:latin typeface="Verdana" pitchFamily="34" charset="0"/>
              </a:rPr>
              <a:t>-EX server processor</a:t>
            </a:r>
            <a:endParaRPr lang="en-US" altLang="en-US" sz="1400" dirty="0">
              <a:latin typeface="Verdana" pitchFamily="34" charset="0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217785" y="5043370"/>
            <a:ext cx="2055371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100" dirty="0" smtClean="0"/>
              <a:t>2 DIMMs/memory channel</a:t>
            </a:r>
            <a:endParaRPr lang="en-US" sz="1100" dirty="0"/>
          </a:p>
        </p:txBody>
      </p:sp>
      <p:sp>
        <p:nvSpPr>
          <p:cNvPr id="19" name="TextBox 18"/>
          <p:cNvSpPr txBox="1"/>
          <p:nvPr/>
        </p:nvSpPr>
        <p:spPr>
          <a:xfrm>
            <a:off x="365125" y="4792788"/>
            <a:ext cx="1794081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100" dirty="0" smtClean="0"/>
              <a:t>4 x QPI up to 6.4 GT/s</a:t>
            </a:r>
            <a:endParaRPr lang="en-US" sz="1100" dirty="0"/>
          </a:p>
        </p:txBody>
      </p:sp>
      <p:sp>
        <p:nvSpPr>
          <p:cNvPr id="20" name="Left-Right Arrow 19"/>
          <p:cNvSpPr/>
          <p:nvPr/>
        </p:nvSpPr>
        <p:spPr bwMode="auto">
          <a:xfrm>
            <a:off x="5155406" y="4222875"/>
            <a:ext cx="360000" cy="126000"/>
          </a:xfrm>
          <a:prstGeom prst="leftRightArrow">
            <a:avLst/>
          </a:prstGeom>
          <a:solidFill>
            <a:srgbClr val="FF0000"/>
          </a:solidFill>
          <a:ln w="1587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5170306" y="4307013"/>
            <a:ext cx="364202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100" dirty="0" smtClean="0"/>
              <a:t>36</a:t>
            </a:r>
            <a:endParaRPr lang="en-US" sz="1100" dirty="0"/>
          </a:p>
        </p:txBody>
      </p:sp>
      <p:sp>
        <p:nvSpPr>
          <p:cNvPr id="24" name="TextBox 23"/>
          <p:cNvSpPr txBox="1"/>
          <p:nvPr/>
        </p:nvSpPr>
        <p:spPr>
          <a:xfrm>
            <a:off x="5497161" y="4084763"/>
            <a:ext cx="510075" cy="43088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100" dirty="0" err="1" smtClean="0"/>
              <a:t>PCIe</a:t>
            </a:r>
            <a:endParaRPr lang="en-US" sz="1100" dirty="0" smtClean="0"/>
          </a:p>
          <a:p>
            <a:pPr algn="ctr"/>
            <a:r>
              <a:rPr lang="en-US" sz="1100" dirty="0" smtClean="0"/>
              <a:t>2.0</a:t>
            </a:r>
            <a:endParaRPr lang="en-US" sz="1100" dirty="0"/>
          </a:p>
        </p:txBody>
      </p:sp>
      <p:sp>
        <p:nvSpPr>
          <p:cNvPr id="192" name="Rectangle 19"/>
          <p:cNvSpPr>
            <a:spLocks noGrp="1" noChangeArrowheads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pPr eaLnBrk="1" hangingPunct="1"/>
            <a:r>
              <a:rPr lang="hu-HU" altLang="en-US" sz="1600" dirty="0" smtClean="0"/>
              <a:t>1.</a:t>
            </a:r>
            <a:r>
              <a:rPr lang="en-US" altLang="en-US" sz="1600" dirty="0" smtClean="0"/>
              <a:t>2</a:t>
            </a:r>
            <a:r>
              <a:rPr lang="hu-HU" altLang="en-US" sz="1600" dirty="0" smtClean="0"/>
              <a:t> </a:t>
            </a:r>
            <a:r>
              <a:rPr lang="en-US" altLang="en-US" sz="1600" dirty="0" smtClean="0"/>
              <a:t>The platform concept (</a:t>
            </a:r>
            <a:r>
              <a:rPr lang="hu-HU" altLang="en-US" sz="1600" dirty="0" smtClean="0"/>
              <a:t>5</a:t>
            </a:r>
            <a:r>
              <a:rPr lang="en-US" altLang="en-US" sz="1600" dirty="0" smtClean="0"/>
              <a:t>)</a:t>
            </a:r>
            <a:endParaRPr lang="hu-HU" altLang="en-US" sz="1600" dirty="0" smtClean="0"/>
          </a:p>
        </p:txBody>
      </p:sp>
      <p:sp>
        <p:nvSpPr>
          <p:cNvPr id="27" name="Rounded Rectangle 26"/>
          <p:cNvSpPr/>
          <p:nvPr/>
        </p:nvSpPr>
        <p:spPr bwMode="auto">
          <a:xfrm>
            <a:off x="2544763" y="1278063"/>
            <a:ext cx="300449" cy="2542381"/>
          </a:xfrm>
          <a:prstGeom prst="roundRect">
            <a:avLst/>
          </a:prstGeom>
          <a:noFill/>
          <a:ln w="28575" cap="flat" cmpd="sng" algn="ctr">
            <a:solidFill>
              <a:srgbClr val="FF000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3300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193" name="Rounded Rectangle 192"/>
          <p:cNvSpPr/>
          <p:nvPr/>
        </p:nvSpPr>
        <p:spPr bwMode="auto">
          <a:xfrm>
            <a:off x="6129038" y="1311713"/>
            <a:ext cx="300449" cy="2542381"/>
          </a:xfrm>
          <a:prstGeom prst="roundRect">
            <a:avLst/>
          </a:prstGeom>
          <a:noFill/>
          <a:ln w="28575" cap="flat" cmpd="sng" algn="ctr">
            <a:solidFill>
              <a:srgbClr val="FF000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3300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28" name="Rounded Rectangle 27"/>
          <p:cNvSpPr/>
          <p:nvPr/>
        </p:nvSpPr>
        <p:spPr bwMode="auto">
          <a:xfrm>
            <a:off x="3021900" y="1592388"/>
            <a:ext cx="2949711" cy="2330450"/>
          </a:xfrm>
          <a:prstGeom prst="roundRect">
            <a:avLst/>
          </a:prstGeom>
          <a:noFill/>
          <a:ln w="28575" cap="flat" cmpd="sng" algn="ctr">
            <a:solidFill>
              <a:srgbClr val="FF000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3300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80120076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3362" name="Picture 2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2149" t="9758" r="20800" b="5920"/>
          <a:stretch/>
        </p:blipFill>
        <p:spPr bwMode="auto">
          <a:xfrm>
            <a:off x="3315980" y="1603328"/>
            <a:ext cx="5783016" cy="45454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TextBox 2"/>
          <p:cNvSpPr txBox="1"/>
          <p:nvPr/>
        </p:nvSpPr>
        <p:spPr>
          <a:xfrm>
            <a:off x="75657" y="505428"/>
            <a:ext cx="438613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chemeClr val="accent6"/>
                </a:solidFill>
              </a:rPr>
              <a:t>Block diagram of the Ivy Town processor </a:t>
            </a:r>
            <a:endParaRPr lang="en-US" b="1" dirty="0">
              <a:solidFill>
                <a:schemeClr val="accent6"/>
              </a:solidFill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154544" y="1609834"/>
            <a:ext cx="3706464" cy="380873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spcAft>
                <a:spcPts val="300"/>
              </a:spcAft>
            </a:pPr>
            <a:r>
              <a:rPr lang="en-US" dirty="0" smtClean="0"/>
              <a:t>PCU:    Power Control Unit</a:t>
            </a:r>
          </a:p>
          <a:p>
            <a:pPr>
              <a:spcAft>
                <a:spcPts val="300"/>
              </a:spcAft>
            </a:pPr>
            <a:r>
              <a:rPr lang="en-US" dirty="0" smtClean="0"/>
              <a:t>TAP:    Test Access Port</a:t>
            </a:r>
          </a:p>
          <a:p>
            <a:r>
              <a:rPr lang="en-US" dirty="0" smtClean="0"/>
              <a:t>FUSE:  Fuse block, to configure the die</a:t>
            </a:r>
          </a:p>
          <a:p>
            <a:pPr>
              <a:spcAft>
                <a:spcPts val="0"/>
              </a:spcAft>
            </a:pPr>
            <a:r>
              <a:rPr lang="en-US" dirty="0"/>
              <a:t> </a:t>
            </a:r>
            <a:r>
              <a:rPr lang="en-US" dirty="0" smtClean="0"/>
              <a:t>          i.e. to have various core and</a:t>
            </a:r>
          </a:p>
          <a:p>
            <a:pPr>
              <a:spcAft>
                <a:spcPts val="0"/>
              </a:spcAft>
            </a:pPr>
            <a:r>
              <a:rPr lang="en-US" dirty="0" smtClean="0"/>
              <a:t>           cache sizes as well as</a:t>
            </a:r>
          </a:p>
          <a:p>
            <a:pPr>
              <a:spcAft>
                <a:spcPts val="0"/>
              </a:spcAft>
            </a:pPr>
            <a:r>
              <a:rPr lang="en-US" dirty="0"/>
              <a:t> </a:t>
            </a:r>
            <a:r>
              <a:rPr lang="en-US" dirty="0" smtClean="0"/>
              <a:t>          different frequency and TDP</a:t>
            </a:r>
          </a:p>
          <a:p>
            <a:pPr>
              <a:spcAft>
                <a:spcPts val="300"/>
              </a:spcAft>
            </a:pPr>
            <a:r>
              <a:rPr lang="en-US" dirty="0"/>
              <a:t> </a:t>
            </a:r>
            <a:r>
              <a:rPr lang="en-US" dirty="0" smtClean="0"/>
              <a:t>          levels</a:t>
            </a:r>
          </a:p>
          <a:p>
            <a:r>
              <a:rPr lang="en-US" dirty="0" smtClean="0"/>
              <a:t>DRNG: Digital Random Number</a:t>
            </a:r>
          </a:p>
          <a:p>
            <a:pPr>
              <a:spcAft>
                <a:spcPts val="300"/>
              </a:spcAft>
            </a:pPr>
            <a:r>
              <a:rPr lang="en-US" dirty="0"/>
              <a:t> </a:t>
            </a:r>
            <a:r>
              <a:rPr lang="en-US" dirty="0" smtClean="0"/>
              <a:t>            Generator</a:t>
            </a:r>
          </a:p>
          <a:p>
            <a:pPr>
              <a:spcAft>
                <a:spcPts val="300"/>
              </a:spcAft>
            </a:pPr>
            <a:r>
              <a:rPr lang="en-US" dirty="0" smtClean="0"/>
              <a:t>IIO:     Integrated I/O block</a:t>
            </a:r>
          </a:p>
          <a:p>
            <a:r>
              <a:rPr lang="en-US" dirty="0" smtClean="0"/>
              <a:t>HA:      Home Agent providing</a:t>
            </a:r>
          </a:p>
          <a:p>
            <a:pPr>
              <a:spcAft>
                <a:spcPts val="300"/>
              </a:spcAft>
            </a:pPr>
            <a:r>
              <a:rPr lang="en-US" dirty="0"/>
              <a:t> </a:t>
            </a:r>
            <a:r>
              <a:rPr lang="en-US" dirty="0" smtClean="0"/>
              <a:t>            memory coherency</a:t>
            </a:r>
          </a:p>
          <a:p>
            <a:pPr>
              <a:spcAft>
                <a:spcPts val="300"/>
              </a:spcAft>
            </a:pPr>
            <a:r>
              <a:rPr lang="en-US" dirty="0" smtClean="0"/>
              <a:t>MC:      Memory Controller</a:t>
            </a:r>
          </a:p>
          <a:p>
            <a:r>
              <a:rPr lang="en-US" dirty="0" smtClean="0"/>
              <a:t>VMSE:  Voltage-Mode Single-Ended</a:t>
            </a:r>
          </a:p>
          <a:p>
            <a:r>
              <a:rPr lang="en-US" dirty="0" smtClean="0"/>
              <a:t>              Interface (actually the</a:t>
            </a:r>
          </a:p>
          <a:p>
            <a:r>
              <a:rPr lang="en-US" dirty="0"/>
              <a:t> </a:t>
            </a:r>
            <a:r>
              <a:rPr lang="en-US" dirty="0" smtClean="0"/>
              <a:t>             SMB)</a:t>
            </a:r>
            <a:endParaRPr lang="en-US" dirty="0"/>
          </a:p>
        </p:txBody>
      </p:sp>
      <p:sp>
        <p:nvSpPr>
          <p:cNvPr id="6" name="TextBox 5"/>
          <p:cNvSpPr txBox="1"/>
          <p:nvPr/>
        </p:nvSpPr>
        <p:spPr>
          <a:xfrm>
            <a:off x="190656" y="927277"/>
            <a:ext cx="914077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/>
              <a:t>The processor consists of </a:t>
            </a:r>
            <a:r>
              <a:rPr lang="en-US" dirty="0" smtClean="0">
                <a:solidFill>
                  <a:srgbClr val="0070C0"/>
                </a:solidFill>
              </a:rPr>
              <a:t>3 slices</a:t>
            </a:r>
            <a:r>
              <a:rPr lang="en-US" dirty="0" smtClean="0"/>
              <a:t>, each with </a:t>
            </a:r>
            <a:r>
              <a:rPr lang="en-US" dirty="0" smtClean="0">
                <a:solidFill>
                  <a:srgbClr val="0070C0"/>
                </a:solidFill>
              </a:rPr>
              <a:t>5 cores </a:t>
            </a:r>
            <a:r>
              <a:rPr lang="en-US" dirty="0" smtClean="0"/>
              <a:t>and associated </a:t>
            </a:r>
            <a:r>
              <a:rPr lang="en-US" dirty="0" smtClean="0">
                <a:solidFill>
                  <a:srgbClr val="0070C0"/>
                </a:solidFill>
              </a:rPr>
              <a:t>LLC segments</a:t>
            </a:r>
            <a:r>
              <a:rPr lang="en-US" dirty="0" smtClean="0"/>
              <a:t>, as seen below. </a:t>
            </a:r>
            <a:endParaRPr lang="en-US" dirty="0"/>
          </a:p>
        </p:txBody>
      </p:sp>
      <p:sp>
        <p:nvSpPr>
          <p:cNvPr id="7" name="TextBox 6"/>
          <p:cNvSpPr txBox="1"/>
          <p:nvPr/>
        </p:nvSpPr>
        <p:spPr>
          <a:xfrm>
            <a:off x="3470090" y="6426558"/>
            <a:ext cx="519725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Figure: Block diagram of the Ivy Town processor </a:t>
            </a:r>
            <a:r>
              <a:rPr lang="en-US" dirty="0" smtClean="0"/>
              <a:t>[</a:t>
            </a:r>
            <a:r>
              <a:rPr lang="hu-HU" dirty="0" smtClean="0"/>
              <a:t>116</a:t>
            </a:r>
            <a:r>
              <a:rPr lang="en-US" dirty="0" smtClean="0"/>
              <a:t>] </a:t>
            </a:r>
            <a:endParaRPr lang="en-US" dirty="0"/>
          </a:p>
        </p:txBody>
      </p:sp>
      <p:sp>
        <p:nvSpPr>
          <p:cNvPr id="9" name="Title 2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r>
              <a:rPr lang="en-US" sz="1600" dirty="0" smtClean="0"/>
              <a:t>3.3</a:t>
            </a:r>
            <a:r>
              <a:rPr lang="hu-HU" sz="1600" dirty="0" smtClean="0"/>
              <a:t> </a:t>
            </a:r>
            <a:r>
              <a:rPr lang="en-US" sz="1600" dirty="0" smtClean="0"/>
              <a:t>The Ivy Bridge-EX (</a:t>
            </a:r>
            <a:r>
              <a:rPr lang="en-US" sz="1600" dirty="0" err="1" smtClean="0"/>
              <a:t>E7</a:t>
            </a:r>
            <a:r>
              <a:rPr lang="en-US" sz="1600" dirty="0" smtClean="0"/>
              <a:t>-8800 v2) 4S/</a:t>
            </a:r>
            <a:r>
              <a:rPr lang="en-US" sz="1600" dirty="0" err="1" smtClean="0"/>
              <a:t>8S</a:t>
            </a:r>
            <a:r>
              <a:rPr lang="en-US" sz="1600" dirty="0" smtClean="0"/>
              <a:t> processor line </a:t>
            </a:r>
            <a:r>
              <a:rPr lang="hu-HU" sz="1600" dirty="0" smtClean="0"/>
              <a:t>(4)</a:t>
            </a:r>
            <a:endParaRPr lang="en-US" sz="1600" dirty="0"/>
          </a:p>
        </p:txBody>
      </p:sp>
    </p:spTree>
    <p:extLst>
      <p:ext uri="{BB962C8B-B14F-4D97-AF65-F5344CB8AC3E}">
        <p14:creationId xmlns:p14="http://schemas.microsoft.com/office/powerpoint/2010/main" val="426150588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1600" dirty="0"/>
              <a:t>3.3</a:t>
            </a:r>
            <a:r>
              <a:rPr lang="hu-HU" sz="1600" dirty="0"/>
              <a:t> </a:t>
            </a:r>
            <a:r>
              <a:rPr lang="en-US" sz="1600" dirty="0"/>
              <a:t>The Ivy Bridge-EX (</a:t>
            </a:r>
            <a:r>
              <a:rPr lang="en-US" sz="1600" dirty="0" err="1" smtClean="0"/>
              <a:t>E7</a:t>
            </a:r>
            <a:r>
              <a:rPr lang="en-US" sz="1600" dirty="0" smtClean="0"/>
              <a:t>-8800 </a:t>
            </a:r>
            <a:r>
              <a:rPr lang="en-US" sz="1600" dirty="0"/>
              <a:t>v2) </a:t>
            </a:r>
            <a:r>
              <a:rPr lang="en-US" sz="1600" dirty="0" smtClean="0"/>
              <a:t>4S/</a:t>
            </a:r>
            <a:r>
              <a:rPr lang="en-US" sz="1600" dirty="0" err="1" smtClean="0"/>
              <a:t>8S</a:t>
            </a:r>
            <a:r>
              <a:rPr lang="en-US" sz="1600" dirty="0" smtClean="0"/>
              <a:t> </a:t>
            </a:r>
            <a:r>
              <a:rPr lang="en-US" sz="1600" dirty="0"/>
              <a:t>processor line </a:t>
            </a:r>
            <a:r>
              <a:rPr lang="hu-HU" sz="1600" dirty="0" smtClean="0"/>
              <a:t>(</a:t>
            </a:r>
            <a:r>
              <a:rPr lang="en-US" sz="1600" dirty="0" smtClean="0"/>
              <a:t>5</a:t>
            </a:r>
            <a:r>
              <a:rPr lang="hu-HU" sz="1600" dirty="0" smtClean="0"/>
              <a:t>)</a:t>
            </a:r>
            <a:endParaRPr lang="en-US" sz="1600" dirty="0"/>
          </a:p>
        </p:txBody>
      </p:sp>
      <p:pic>
        <p:nvPicPr>
          <p:cNvPr id="1026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081338" y="1247215"/>
            <a:ext cx="2981325" cy="2705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" name="TextBox 5"/>
          <p:cNvSpPr txBox="1"/>
          <p:nvPr/>
        </p:nvSpPr>
        <p:spPr>
          <a:xfrm>
            <a:off x="79710" y="504586"/>
            <a:ext cx="760176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chemeClr val="accent6"/>
                </a:solidFill>
              </a:rPr>
              <a:t>Layout of the ring interconnect bus used for dual slices (10 cores) </a:t>
            </a:r>
            <a:r>
              <a:rPr lang="en-US" dirty="0" smtClean="0"/>
              <a:t>[</a:t>
            </a:r>
            <a:r>
              <a:rPr lang="hu-HU" dirty="0" smtClean="0"/>
              <a:t>1</a:t>
            </a:r>
            <a:r>
              <a:rPr lang="en-US" dirty="0" smtClean="0"/>
              <a:t>25] 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86751975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1600" dirty="0"/>
              <a:t>3.3</a:t>
            </a:r>
            <a:r>
              <a:rPr lang="hu-HU" sz="1600" dirty="0"/>
              <a:t> </a:t>
            </a:r>
            <a:r>
              <a:rPr lang="en-US" sz="1600" dirty="0"/>
              <a:t>The Ivy Bridge-EX (</a:t>
            </a:r>
            <a:r>
              <a:rPr lang="en-US" sz="1600" dirty="0" err="1" smtClean="0"/>
              <a:t>E7</a:t>
            </a:r>
            <a:r>
              <a:rPr lang="en-US" sz="1600" dirty="0" smtClean="0"/>
              <a:t>-8800 </a:t>
            </a:r>
            <a:r>
              <a:rPr lang="en-US" sz="1600" dirty="0"/>
              <a:t>v2) </a:t>
            </a:r>
            <a:r>
              <a:rPr lang="en-US" sz="1600" dirty="0" smtClean="0"/>
              <a:t>4S/</a:t>
            </a:r>
            <a:r>
              <a:rPr lang="en-US" sz="1600" dirty="0" err="1" smtClean="0"/>
              <a:t>8S</a:t>
            </a:r>
            <a:r>
              <a:rPr lang="en-US" sz="1600" dirty="0" smtClean="0"/>
              <a:t> </a:t>
            </a:r>
            <a:r>
              <a:rPr lang="en-US" sz="1600" dirty="0"/>
              <a:t>processor line </a:t>
            </a:r>
            <a:r>
              <a:rPr lang="hu-HU" sz="1600" dirty="0" smtClean="0"/>
              <a:t>(</a:t>
            </a:r>
            <a:r>
              <a:rPr lang="en-US" sz="1600" dirty="0" smtClean="0"/>
              <a:t>6</a:t>
            </a:r>
            <a:r>
              <a:rPr lang="hu-HU" sz="1600" dirty="0" smtClean="0"/>
              <a:t>)</a:t>
            </a:r>
            <a:endParaRPr lang="en-US" sz="1600" dirty="0"/>
          </a:p>
        </p:txBody>
      </p:sp>
      <p:pic>
        <p:nvPicPr>
          <p:cNvPr id="2050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3338" y="2047315"/>
            <a:ext cx="9077325" cy="3009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" name="TextBox 4"/>
          <p:cNvSpPr txBox="1"/>
          <p:nvPr/>
        </p:nvSpPr>
        <p:spPr>
          <a:xfrm>
            <a:off x="79710" y="504586"/>
            <a:ext cx="752481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chemeClr val="accent6"/>
                </a:solidFill>
              </a:rPr>
              <a:t>Layout of the ring interconnect bus used for three slices (15 cores) </a:t>
            </a:r>
            <a:r>
              <a:rPr lang="en-US" dirty="0" smtClean="0"/>
              <a:t>[</a:t>
            </a:r>
            <a:r>
              <a:rPr lang="hu-HU" dirty="0" smtClean="0"/>
              <a:t>1</a:t>
            </a:r>
            <a:r>
              <a:rPr lang="en-US" dirty="0" smtClean="0"/>
              <a:t>25] </a:t>
            </a:r>
            <a:endParaRPr lang="en-US" dirty="0"/>
          </a:p>
        </p:txBody>
      </p:sp>
      <p:sp>
        <p:nvSpPr>
          <p:cNvPr id="6" name="TextBox 5"/>
          <p:cNvSpPr txBox="1"/>
          <p:nvPr/>
        </p:nvSpPr>
        <p:spPr>
          <a:xfrm>
            <a:off x="297579" y="872919"/>
            <a:ext cx="7074116" cy="56169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spcAft>
                <a:spcPts val="300"/>
              </a:spcAft>
              <a:buFont typeface="Arial" panose="020B0604020202020204" pitchFamily="34" charset="0"/>
              <a:buChar char="•"/>
            </a:pPr>
            <a:r>
              <a:rPr lang="en-US" dirty="0" smtClean="0"/>
              <a:t>There are </a:t>
            </a:r>
            <a:r>
              <a:rPr lang="en-US" dirty="0" smtClean="0">
                <a:solidFill>
                  <a:srgbClr val="0070C0"/>
                </a:solidFill>
              </a:rPr>
              <a:t>3 virtual rings</a:t>
            </a:r>
            <a:r>
              <a:rPr lang="en-US" dirty="0" smtClean="0"/>
              <a:t>.</a:t>
            </a:r>
          </a:p>
          <a:p>
            <a:pPr marL="285750" indent="-285750">
              <a:spcAft>
                <a:spcPts val="300"/>
              </a:spcAft>
              <a:buFont typeface="Arial" panose="020B0604020202020204" pitchFamily="34" charset="0"/>
              <a:buChar char="•"/>
            </a:pPr>
            <a:r>
              <a:rPr lang="en-US" dirty="0" smtClean="0"/>
              <a:t>Multiplexers </a:t>
            </a:r>
            <a:r>
              <a:rPr lang="en-US" dirty="0" smtClean="0">
                <a:solidFill>
                  <a:srgbClr val="0070C0"/>
                </a:solidFill>
              </a:rPr>
              <a:t>(MUXs) dynamically interconnect the rings</a:t>
            </a:r>
            <a:r>
              <a:rPr lang="en-US" dirty="0" smtClean="0"/>
              <a:t>, as shown below.</a:t>
            </a:r>
            <a:endParaRPr lang="en-US" dirty="0"/>
          </a:p>
        </p:txBody>
      </p:sp>
      <p:sp>
        <p:nvSpPr>
          <p:cNvPr id="3" name="TextBox 2"/>
          <p:cNvSpPr txBox="1"/>
          <p:nvPr/>
        </p:nvSpPr>
        <p:spPr>
          <a:xfrm>
            <a:off x="1358900" y="1621865"/>
            <a:ext cx="2020105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/>
              <a:t>Clockwise outer ring</a:t>
            </a:r>
            <a:endParaRPr lang="en-US" dirty="0"/>
          </a:p>
        </p:txBody>
      </p:sp>
      <p:sp>
        <p:nvSpPr>
          <p:cNvPr id="8" name="TextBox 7"/>
          <p:cNvSpPr txBox="1"/>
          <p:nvPr/>
        </p:nvSpPr>
        <p:spPr>
          <a:xfrm>
            <a:off x="5803900" y="1634565"/>
            <a:ext cx="278460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/>
              <a:t>Counter-clockwise outer ring</a:t>
            </a:r>
            <a:endParaRPr lang="en-US" dirty="0"/>
          </a:p>
        </p:txBody>
      </p:sp>
      <p:sp>
        <p:nvSpPr>
          <p:cNvPr id="7" name="TextBox 6"/>
          <p:cNvSpPr txBox="1"/>
          <p:nvPr/>
        </p:nvSpPr>
        <p:spPr>
          <a:xfrm>
            <a:off x="152400" y="5307649"/>
            <a:ext cx="896335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/>
              <a:t>Figure: Three-slice ring interconnect with three virtual rings interconnected by multiplexers [125]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64045838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1600" dirty="0"/>
              <a:t>3.3</a:t>
            </a:r>
            <a:r>
              <a:rPr lang="hu-HU" sz="1600" dirty="0"/>
              <a:t> </a:t>
            </a:r>
            <a:r>
              <a:rPr lang="en-US" sz="1600" dirty="0"/>
              <a:t>The Ivy Bridge-EX (</a:t>
            </a:r>
            <a:r>
              <a:rPr lang="en-US" sz="1600" dirty="0" err="1" smtClean="0"/>
              <a:t>E7</a:t>
            </a:r>
            <a:r>
              <a:rPr lang="en-US" sz="1600" dirty="0" smtClean="0"/>
              <a:t>-8800 </a:t>
            </a:r>
            <a:r>
              <a:rPr lang="en-US" sz="1600" dirty="0"/>
              <a:t>v2) </a:t>
            </a:r>
            <a:r>
              <a:rPr lang="en-US" sz="1600" dirty="0" smtClean="0"/>
              <a:t>4S/</a:t>
            </a:r>
            <a:r>
              <a:rPr lang="en-US" sz="1600" dirty="0" err="1" smtClean="0"/>
              <a:t>8S</a:t>
            </a:r>
            <a:r>
              <a:rPr lang="en-US" sz="1600" dirty="0" smtClean="0"/>
              <a:t> </a:t>
            </a:r>
            <a:r>
              <a:rPr lang="en-US" sz="1600" dirty="0"/>
              <a:t>processor line </a:t>
            </a:r>
            <a:r>
              <a:rPr lang="hu-HU" sz="1600" dirty="0" smtClean="0"/>
              <a:t>(</a:t>
            </a:r>
            <a:r>
              <a:rPr lang="en-US" sz="1600" dirty="0" smtClean="0"/>
              <a:t>7</a:t>
            </a:r>
            <a:r>
              <a:rPr lang="hu-HU" sz="1600" dirty="0" smtClean="0"/>
              <a:t>)</a:t>
            </a:r>
            <a:endParaRPr lang="en-US" sz="1600" dirty="0"/>
          </a:p>
        </p:txBody>
      </p:sp>
      <p:sp>
        <p:nvSpPr>
          <p:cNvPr id="5" name="TextBox 4"/>
          <p:cNvSpPr txBox="1"/>
          <p:nvPr/>
        </p:nvSpPr>
        <p:spPr>
          <a:xfrm>
            <a:off x="92231" y="504586"/>
            <a:ext cx="611417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chemeClr val="accent6"/>
                </a:solidFill>
              </a:rPr>
              <a:t>Implementing lower core variants through chopping </a:t>
            </a:r>
            <a:r>
              <a:rPr lang="en-US" dirty="0" smtClean="0"/>
              <a:t>[</a:t>
            </a:r>
            <a:r>
              <a:rPr lang="hu-HU" dirty="0" smtClean="0"/>
              <a:t>116</a:t>
            </a:r>
            <a:r>
              <a:rPr lang="en-US" dirty="0" smtClean="0"/>
              <a:t>]</a:t>
            </a:r>
            <a:endParaRPr lang="en-US" dirty="0"/>
          </a:p>
        </p:txBody>
      </p:sp>
      <p:grpSp>
        <p:nvGrpSpPr>
          <p:cNvPr id="4" name="Group 3"/>
          <p:cNvGrpSpPr/>
          <p:nvPr/>
        </p:nvGrpSpPr>
        <p:grpSpPr>
          <a:xfrm>
            <a:off x="50800" y="672579"/>
            <a:ext cx="9093200" cy="6079916"/>
            <a:chOff x="50800" y="672579"/>
            <a:chExt cx="9093200" cy="6079916"/>
          </a:xfrm>
        </p:grpSpPr>
        <p:pic>
          <p:nvPicPr>
            <p:cNvPr id="4099" name="Picture 3"/>
            <p:cNvPicPr>
              <a:picLocks noChangeAspect="1" noChangeArrowheads="1"/>
            </p:cNvPicPr>
            <p:nvPr/>
          </p:nvPicPr>
          <p:blipFill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r="3846"/>
            <a:stretch/>
          </p:blipFill>
          <p:spPr bwMode="auto">
            <a:xfrm>
              <a:off x="50800" y="901179"/>
              <a:ext cx="9015413" cy="58513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" name="Rectangle 2"/>
            <p:cNvSpPr/>
            <p:nvPr/>
          </p:nvSpPr>
          <p:spPr bwMode="auto">
            <a:xfrm>
              <a:off x="8464549" y="901179"/>
              <a:ext cx="679451" cy="432321"/>
            </a:xfrm>
            <a:prstGeom prst="rect">
              <a:avLst/>
            </a:prstGeom>
            <a:solidFill>
              <a:schemeClr val="bg1"/>
            </a:solidFill>
            <a:ln w="1587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4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Verdana" pitchFamily="34" charset="0"/>
                <a:cs typeface="Times New Roman" pitchFamily="18" charset="0"/>
              </a:endParaRPr>
            </a:p>
          </p:txBody>
        </p:sp>
        <p:pic>
          <p:nvPicPr>
            <p:cNvPr id="8" name="Picture 7"/>
            <p:cNvPicPr>
              <a:picLocks noChangeAspect="1" noChangeArrowheads="1"/>
            </p:cNvPicPr>
            <p:nvPr/>
          </p:nvPicPr>
          <p:blipFill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89698" b="92829"/>
            <a:stretch/>
          </p:blipFill>
          <p:spPr bwMode="auto">
            <a:xfrm>
              <a:off x="8140700" y="672579"/>
              <a:ext cx="952499" cy="4196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  <p:extLst>
      <p:ext uri="{BB962C8B-B14F-4D97-AF65-F5344CB8AC3E}">
        <p14:creationId xmlns:p14="http://schemas.microsoft.com/office/powerpoint/2010/main" val="245034798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4386" name="Picture 2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9635" t="22356" r="21633" b="43992"/>
          <a:stretch/>
        </p:blipFill>
        <p:spPr bwMode="auto">
          <a:xfrm>
            <a:off x="168790" y="1516700"/>
            <a:ext cx="8769156" cy="314031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" name="Picture 2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2740" t="58734" r="20296" b="18034"/>
          <a:stretch/>
        </p:blipFill>
        <p:spPr bwMode="auto">
          <a:xfrm>
            <a:off x="2121685" y="4805446"/>
            <a:ext cx="5721566" cy="124065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TextBox 2"/>
          <p:cNvSpPr txBox="1"/>
          <p:nvPr/>
        </p:nvSpPr>
        <p:spPr>
          <a:xfrm>
            <a:off x="79710" y="510757"/>
            <a:ext cx="805220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chemeClr val="accent6"/>
                </a:solidFill>
              </a:rPr>
              <a:t>Lower core alternatives of the </a:t>
            </a:r>
            <a:r>
              <a:rPr lang="en-US" b="1" dirty="0" err="1" smtClean="0">
                <a:solidFill>
                  <a:schemeClr val="accent6"/>
                </a:solidFill>
              </a:rPr>
              <a:t>Ivytown</a:t>
            </a:r>
            <a:r>
              <a:rPr lang="en-US" b="1" dirty="0" smtClean="0">
                <a:solidFill>
                  <a:schemeClr val="accent6"/>
                </a:solidFill>
              </a:rPr>
              <a:t> processor achieved by chopping </a:t>
            </a:r>
            <a:r>
              <a:rPr lang="en-US" dirty="0" smtClean="0"/>
              <a:t>[</a:t>
            </a:r>
            <a:r>
              <a:rPr lang="hu-HU" dirty="0" smtClean="0"/>
              <a:t>116</a:t>
            </a:r>
            <a:r>
              <a:rPr lang="en-US" dirty="0" smtClean="0"/>
              <a:t>]</a:t>
            </a:r>
            <a:endParaRPr lang="en-US" dirty="0"/>
          </a:p>
        </p:txBody>
      </p:sp>
      <p:sp>
        <p:nvSpPr>
          <p:cNvPr id="6" name="TextBox 5"/>
          <p:cNvSpPr txBox="1"/>
          <p:nvPr/>
        </p:nvSpPr>
        <p:spPr>
          <a:xfrm>
            <a:off x="1740079" y="1183427"/>
            <a:ext cx="922047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 dirty="0" smtClean="0"/>
              <a:t>15 cores</a:t>
            </a:r>
            <a:endParaRPr lang="en-US" sz="1200" b="1" dirty="0"/>
          </a:p>
        </p:txBody>
      </p:sp>
      <p:sp>
        <p:nvSpPr>
          <p:cNvPr id="8" name="TextBox 7"/>
          <p:cNvSpPr txBox="1"/>
          <p:nvPr/>
        </p:nvSpPr>
        <p:spPr>
          <a:xfrm>
            <a:off x="4724427" y="1194158"/>
            <a:ext cx="922047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 dirty="0" smtClean="0"/>
              <a:t>10 cores</a:t>
            </a:r>
            <a:endParaRPr lang="en-US" sz="1200" b="1" dirty="0"/>
          </a:p>
        </p:txBody>
      </p:sp>
      <p:sp>
        <p:nvSpPr>
          <p:cNvPr id="9" name="TextBox 8"/>
          <p:cNvSpPr txBox="1"/>
          <p:nvPr/>
        </p:nvSpPr>
        <p:spPr>
          <a:xfrm>
            <a:off x="7235832" y="1181279"/>
            <a:ext cx="813043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 dirty="0" smtClean="0"/>
              <a:t>6 cores</a:t>
            </a:r>
            <a:endParaRPr lang="en-US" sz="1200" b="1" dirty="0"/>
          </a:p>
        </p:txBody>
      </p:sp>
      <p:sp>
        <p:nvSpPr>
          <p:cNvPr id="10" name="Title 2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r>
              <a:rPr lang="en-US" sz="1600" dirty="0" smtClean="0"/>
              <a:t>3.3</a:t>
            </a:r>
            <a:r>
              <a:rPr lang="hu-HU" sz="1600" dirty="0" smtClean="0"/>
              <a:t> </a:t>
            </a:r>
            <a:r>
              <a:rPr lang="en-US" sz="1600" dirty="0" smtClean="0"/>
              <a:t>The Ivy Bridge-EX (</a:t>
            </a:r>
            <a:r>
              <a:rPr lang="en-US" sz="1600" dirty="0" err="1" smtClean="0"/>
              <a:t>E7</a:t>
            </a:r>
            <a:r>
              <a:rPr lang="en-US" sz="1600" dirty="0" smtClean="0"/>
              <a:t>-8800 v2) 4S/</a:t>
            </a:r>
            <a:r>
              <a:rPr lang="en-US" sz="1600" dirty="0" err="1" smtClean="0"/>
              <a:t>8S</a:t>
            </a:r>
            <a:r>
              <a:rPr lang="en-US" sz="1600" dirty="0" smtClean="0"/>
              <a:t> processor line </a:t>
            </a:r>
            <a:r>
              <a:rPr lang="hu-HU" sz="1600" dirty="0" smtClean="0"/>
              <a:t>(</a:t>
            </a:r>
            <a:r>
              <a:rPr lang="en-US" sz="1600" dirty="0" smtClean="0"/>
              <a:t>8</a:t>
            </a:r>
            <a:r>
              <a:rPr lang="hu-HU" sz="1600" dirty="0" smtClean="0"/>
              <a:t>)</a:t>
            </a:r>
            <a:endParaRPr lang="en-US" sz="1600" dirty="0"/>
          </a:p>
        </p:txBody>
      </p:sp>
    </p:spTree>
    <p:extLst>
      <p:ext uri="{BB962C8B-B14F-4D97-AF65-F5344CB8AC3E}">
        <p14:creationId xmlns:p14="http://schemas.microsoft.com/office/powerpoint/2010/main" val="372209450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7458" name="Picture 2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3510" t="28384" r="25000" b="6077"/>
          <a:stretch/>
        </p:blipFill>
        <p:spPr bwMode="auto">
          <a:xfrm>
            <a:off x="1073601" y="1068952"/>
            <a:ext cx="6982846" cy="555498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TextBox 1"/>
          <p:cNvSpPr txBox="1"/>
          <p:nvPr/>
        </p:nvSpPr>
        <p:spPr>
          <a:xfrm>
            <a:off x="96838" y="505871"/>
            <a:ext cx="760336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chemeClr val="accent6"/>
                </a:solidFill>
              </a:rPr>
              <a:t>TDP vs. core frequency in different </a:t>
            </a:r>
            <a:r>
              <a:rPr lang="en-US" b="1" dirty="0" err="1" smtClean="0">
                <a:solidFill>
                  <a:schemeClr val="accent6"/>
                </a:solidFill>
              </a:rPr>
              <a:t>Ivytown</a:t>
            </a:r>
            <a:r>
              <a:rPr lang="en-US" b="1" dirty="0" smtClean="0">
                <a:solidFill>
                  <a:schemeClr val="accent6"/>
                </a:solidFill>
              </a:rPr>
              <a:t> processor alternatives </a:t>
            </a:r>
            <a:r>
              <a:rPr lang="en-US" dirty="0" smtClean="0"/>
              <a:t>[</a:t>
            </a:r>
            <a:r>
              <a:rPr lang="hu-HU" dirty="0" smtClean="0"/>
              <a:t>116</a:t>
            </a:r>
            <a:r>
              <a:rPr lang="en-US" dirty="0" smtClean="0"/>
              <a:t>] </a:t>
            </a:r>
            <a:endParaRPr lang="en-US" dirty="0"/>
          </a:p>
        </p:txBody>
      </p:sp>
      <p:cxnSp>
        <p:nvCxnSpPr>
          <p:cNvPr id="6" name="Straight Connector 5"/>
          <p:cNvCxnSpPr/>
          <p:nvPr/>
        </p:nvCxnSpPr>
        <p:spPr bwMode="auto">
          <a:xfrm flipV="1">
            <a:off x="2349500" y="2247900"/>
            <a:ext cx="5039006" cy="2387600"/>
          </a:xfrm>
          <a:prstGeom prst="line">
            <a:avLst/>
          </a:prstGeom>
          <a:noFill/>
          <a:ln w="15875" cap="flat" cmpd="sng" algn="ctr">
            <a:solidFill>
              <a:srgbClr val="FF000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3300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8" name="Straight Connector 7"/>
          <p:cNvCxnSpPr/>
          <p:nvPr/>
        </p:nvCxnSpPr>
        <p:spPr bwMode="auto">
          <a:xfrm flipH="1">
            <a:off x="4869004" y="2832100"/>
            <a:ext cx="2519502" cy="1143000"/>
          </a:xfrm>
          <a:prstGeom prst="line">
            <a:avLst/>
          </a:prstGeom>
          <a:noFill/>
          <a:ln w="15875" cap="flat" cmpd="sng" algn="ctr">
            <a:solidFill>
              <a:srgbClr val="FF000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3300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9" name="Title 2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r>
              <a:rPr lang="en-US" sz="1600" dirty="0" smtClean="0"/>
              <a:t>3.3</a:t>
            </a:r>
            <a:r>
              <a:rPr lang="hu-HU" sz="1600" dirty="0" smtClean="0"/>
              <a:t> </a:t>
            </a:r>
            <a:r>
              <a:rPr lang="en-US" sz="1600" dirty="0" smtClean="0"/>
              <a:t>The Ivy Bridge-EX (</a:t>
            </a:r>
            <a:r>
              <a:rPr lang="en-US" sz="1600" dirty="0" err="1" smtClean="0"/>
              <a:t>E7</a:t>
            </a:r>
            <a:r>
              <a:rPr lang="en-US" sz="1600" dirty="0" smtClean="0"/>
              <a:t>-8800 v2) 4S/</a:t>
            </a:r>
            <a:r>
              <a:rPr lang="en-US" sz="1600" dirty="0" err="1" smtClean="0"/>
              <a:t>8S</a:t>
            </a:r>
            <a:r>
              <a:rPr lang="en-US" sz="1600" dirty="0" smtClean="0"/>
              <a:t> processor line </a:t>
            </a:r>
            <a:r>
              <a:rPr lang="hu-HU" sz="1600" dirty="0" smtClean="0"/>
              <a:t>(</a:t>
            </a:r>
            <a:r>
              <a:rPr lang="en-US" sz="1600" dirty="0" smtClean="0"/>
              <a:t>9</a:t>
            </a:r>
            <a:r>
              <a:rPr lang="hu-HU" sz="1600" dirty="0" smtClean="0"/>
              <a:t>)</a:t>
            </a:r>
            <a:endParaRPr lang="en-US" sz="1600" dirty="0"/>
          </a:p>
        </p:txBody>
      </p:sp>
    </p:spTree>
    <p:extLst>
      <p:ext uri="{BB962C8B-B14F-4D97-AF65-F5344CB8AC3E}">
        <p14:creationId xmlns:p14="http://schemas.microsoft.com/office/powerpoint/2010/main" val="194939871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182F76"/>
            </a:gs>
            <a:gs pos="100000">
              <a:srgbClr val="3366FF"/>
            </a:gs>
          </a:gsLst>
          <a:lin ang="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4978" name="AutoShape 3"/>
          <p:cNvSpPr>
            <a:spLocks noChangeArrowheads="1"/>
          </p:cNvSpPr>
          <p:nvPr/>
        </p:nvSpPr>
        <p:spPr bwMode="auto">
          <a:xfrm>
            <a:off x="971550" y="981075"/>
            <a:ext cx="7661275" cy="504825"/>
          </a:xfrm>
          <a:prstGeom prst="roundRect">
            <a:avLst>
              <a:gd name="adj" fmla="val 0"/>
            </a:avLst>
          </a:prstGeom>
          <a:solidFill>
            <a:srgbClr val="000080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900" dirty="0" smtClean="0">
                <a:solidFill>
                  <a:srgbClr val="FFFFFF"/>
                </a:solidFill>
                <a:latin typeface="Verdana" pitchFamily="34" charset="0"/>
              </a:rPr>
              <a:t>3.4 </a:t>
            </a:r>
            <a:r>
              <a:rPr lang="en-US" altLang="en-US" sz="1900" dirty="0">
                <a:solidFill>
                  <a:srgbClr val="FFFFFF"/>
                </a:solidFill>
                <a:latin typeface="Verdana" pitchFamily="34" charset="0"/>
              </a:rPr>
              <a:t>The Haswell-EX (</a:t>
            </a:r>
            <a:r>
              <a:rPr lang="en-US" altLang="en-US" sz="1900" dirty="0" err="1" smtClean="0">
                <a:solidFill>
                  <a:srgbClr val="FFFFFF"/>
                </a:solidFill>
                <a:latin typeface="Verdana" pitchFamily="34" charset="0"/>
              </a:rPr>
              <a:t>E7</a:t>
            </a:r>
            <a:r>
              <a:rPr lang="en-US" altLang="en-US" sz="1900" dirty="0" smtClean="0">
                <a:solidFill>
                  <a:srgbClr val="FFFFFF"/>
                </a:solidFill>
                <a:latin typeface="Verdana" pitchFamily="34" charset="0"/>
              </a:rPr>
              <a:t>-8800 </a:t>
            </a:r>
            <a:r>
              <a:rPr lang="en-US" altLang="en-US" sz="1900" dirty="0">
                <a:solidFill>
                  <a:srgbClr val="FFFFFF"/>
                </a:solidFill>
                <a:latin typeface="Verdana" pitchFamily="34" charset="0"/>
              </a:rPr>
              <a:t>v3</a:t>
            </a:r>
            <a:r>
              <a:rPr lang="en-US" altLang="en-US" sz="1900" dirty="0" smtClean="0">
                <a:solidFill>
                  <a:srgbClr val="FFFFFF"/>
                </a:solidFill>
                <a:latin typeface="Verdana" pitchFamily="34" charset="0"/>
              </a:rPr>
              <a:t>) 4S/</a:t>
            </a:r>
            <a:r>
              <a:rPr lang="en-US" altLang="en-US" sz="1900" dirty="0" err="1" smtClean="0">
                <a:solidFill>
                  <a:srgbClr val="FFFFFF"/>
                </a:solidFill>
                <a:latin typeface="Verdana" pitchFamily="34" charset="0"/>
              </a:rPr>
              <a:t>8S</a:t>
            </a:r>
            <a:r>
              <a:rPr lang="en-US" altLang="en-US" sz="1900" dirty="0" smtClean="0">
                <a:solidFill>
                  <a:srgbClr val="FFFFFF"/>
                </a:solidFill>
                <a:latin typeface="Verdana" pitchFamily="34" charset="0"/>
              </a:rPr>
              <a:t> processor line</a:t>
            </a:r>
            <a:endParaRPr lang="en-US" altLang="en-US" sz="1900" dirty="0">
              <a:solidFill>
                <a:srgbClr val="FFFFFF"/>
              </a:solidFill>
              <a:latin typeface="Verdana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1600" dirty="0" smtClean="0"/>
              <a:t>3.4</a:t>
            </a:r>
            <a:r>
              <a:rPr lang="hu-HU" sz="1600" dirty="0" smtClean="0"/>
              <a:t> </a:t>
            </a:r>
            <a:r>
              <a:rPr lang="en-US" sz="1600" dirty="0" smtClean="0"/>
              <a:t>The Haswell-EX (</a:t>
            </a:r>
            <a:r>
              <a:rPr lang="en-US" sz="1600" dirty="0" err="1" smtClean="0"/>
              <a:t>E7</a:t>
            </a:r>
            <a:r>
              <a:rPr lang="en-US" sz="1600" dirty="0" smtClean="0"/>
              <a:t>-8800 v3) 4S/</a:t>
            </a:r>
            <a:r>
              <a:rPr lang="en-US" sz="1600" dirty="0" err="1" smtClean="0"/>
              <a:t>8S</a:t>
            </a:r>
            <a:r>
              <a:rPr lang="en-US" sz="1600" dirty="0" smtClean="0"/>
              <a:t> processor line </a:t>
            </a:r>
            <a:r>
              <a:rPr lang="hu-HU" sz="1600" dirty="0" smtClean="0"/>
              <a:t>(1)</a:t>
            </a:r>
            <a:endParaRPr lang="en-US" sz="1600" dirty="0"/>
          </a:p>
        </p:txBody>
      </p:sp>
      <p:sp>
        <p:nvSpPr>
          <p:cNvPr id="3" name="TextBox 2"/>
          <p:cNvSpPr txBox="1"/>
          <p:nvPr/>
        </p:nvSpPr>
        <p:spPr>
          <a:xfrm>
            <a:off x="87072" y="509083"/>
            <a:ext cx="572624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en-US" b="1" dirty="0" smtClean="0">
                <a:solidFill>
                  <a:schemeClr val="accent6"/>
                </a:solidFill>
              </a:rPr>
              <a:t>3.4 </a:t>
            </a:r>
            <a:r>
              <a:rPr lang="en-US" altLang="en-US" b="1" dirty="0">
                <a:solidFill>
                  <a:schemeClr val="accent6"/>
                </a:solidFill>
              </a:rPr>
              <a:t>The Haswell-EX (</a:t>
            </a:r>
            <a:r>
              <a:rPr lang="en-US" altLang="en-US" b="1" dirty="0" err="1" smtClean="0">
                <a:solidFill>
                  <a:schemeClr val="accent6"/>
                </a:solidFill>
              </a:rPr>
              <a:t>E7</a:t>
            </a:r>
            <a:r>
              <a:rPr lang="en-US" altLang="en-US" b="1" dirty="0" smtClean="0">
                <a:solidFill>
                  <a:schemeClr val="accent6"/>
                </a:solidFill>
              </a:rPr>
              <a:t>-8800 </a:t>
            </a:r>
            <a:r>
              <a:rPr lang="en-US" altLang="en-US" b="1" dirty="0">
                <a:solidFill>
                  <a:schemeClr val="accent6"/>
                </a:solidFill>
              </a:rPr>
              <a:t>v3) </a:t>
            </a:r>
            <a:r>
              <a:rPr lang="en-US" altLang="en-US" b="1" dirty="0" smtClean="0">
                <a:solidFill>
                  <a:schemeClr val="accent6"/>
                </a:solidFill>
              </a:rPr>
              <a:t>4S/</a:t>
            </a:r>
            <a:r>
              <a:rPr lang="en-US" altLang="en-US" b="1" dirty="0" err="1" smtClean="0">
                <a:solidFill>
                  <a:schemeClr val="accent6"/>
                </a:solidFill>
              </a:rPr>
              <a:t>8S</a:t>
            </a:r>
            <a:r>
              <a:rPr lang="en-US" altLang="en-US" b="1" dirty="0" smtClean="0">
                <a:solidFill>
                  <a:schemeClr val="accent6"/>
                </a:solidFill>
              </a:rPr>
              <a:t> processor line</a:t>
            </a:r>
            <a:endParaRPr lang="en-US" b="1" dirty="0">
              <a:solidFill>
                <a:schemeClr val="accent6"/>
              </a:solidFill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214313" y="939800"/>
            <a:ext cx="5803255" cy="77713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spcAft>
                <a:spcPts val="300"/>
              </a:spcAft>
              <a:buFont typeface="Arial" panose="020B0604020202020204" pitchFamily="34" charset="0"/>
              <a:buChar char="•"/>
            </a:pPr>
            <a:r>
              <a:rPr lang="en-US" dirty="0" smtClean="0"/>
              <a:t>Launched in </a:t>
            </a:r>
            <a:r>
              <a:rPr lang="en-US" dirty="0" smtClean="0">
                <a:solidFill>
                  <a:srgbClr val="0070C0"/>
                </a:solidFill>
              </a:rPr>
              <a:t>5/2015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nb-NO" dirty="0"/>
              <a:t>22 nm, </a:t>
            </a:r>
            <a:r>
              <a:rPr lang="nb-NO" dirty="0">
                <a:solidFill>
                  <a:srgbClr val="0070C0"/>
                </a:solidFill>
              </a:rPr>
              <a:t>5.7 billion transistors, 662 </a:t>
            </a:r>
            <a:r>
              <a:rPr lang="nb-NO" dirty="0" smtClean="0">
                <a:solidFill>
                  <a:srgbClr val="0070C0"/>
                </a:solidFill>
              </a:rPr>
              <a:t>mm </a:t>
            </a:r>
            <a:r>
              <a:rPr lang="nb-NO" dirty="0" smtClean="0"/>
              <a:t>(for 14 to 18 cores)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endParaRPr lang="en-US" dirty="0" smtClean="0">
              <a:solidFill>
                <a:srgbClr val="0070C0"/>
              </a:solidFill>
            </a:endParaRPr>
          </a:p>
        </p:txBody>
      </p:sp>
      <p:sp>
        <p:nvSpPr>
          <p:cNvPr id="5" name="Rectangle 4"/>
          <p:cNvSpPr/>
          <p:nvPr/>
        </p:nvSpPr>
        <p:spPr>
          <a:xfrm>
            <a:off x="205810" y="1446842"/>
            <a:ext cx="5156200" cy="3077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285750" indent="-285750">
              <a:spcAft>
                <a:spcPts val="400"/>
              </a:spcAft>
              <a:buClr>
                <a:schemeClr val="tx1"/>
              </a:buClr>
              <a:buFont typeface="Arial" panose="020B0604020202020204" pitchFamily="34" charset="0"/>
              <a:buChar char="•"/>
            </a:pPr>
            <a:r>
              <a:rPr lang="en-US" dirty="0" smtClean="0">
                <a:solidFill>
                  <a:srgbClr val="0070C0"/>
                </a:solidFill>
              </a:rPr>
              <a:t>Number of cores</a:t>
            </a:r>
            <a:endParaRPr lang="en-US" dirty="0">
              <a:solidFill>
                <a:srgbClr val="0070C0"/>
              </a:solidFill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657616" y="1729567"/>
            <a:ext cx="5104356" cy="76431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285750" indent="-285750">
              <a:spcAft>
                <a:spcPts val="200"/>
              </a:spcAft>
              <a:buClr>
                <a:schemeClr val="tx1"/>
              </a:buClr>
              <a:buFont typeface="Arial" panose="020B0604020202020204" pitchFamily="34" charset="0"/>
              <a:buChar char="•"/>
            </a:pPr>
            <a:r>
              <a:rPr lang="en-US" dirty="0">
                <a:solidFill>
                  <a:srgbClr val="0070C0"/>
                </a:solidFill>
              </a:rPr>
              <a:t>18 cores for 8S </a:t>
            </a:r>
            <a:r>
              <a:rPr lang="en-US" dirty="0" smtClean="0">
                <a:solidFill>
                  <a:srgbClr val="0070C0"/>
                </a:solidFill>
              </a:rPr>
              <a:t>processors</a:t>
            </a:r>
            <a:endParaRPr lang="en-US" dirty="0">
              <a:solidFill>
                <a:srgbClr val="0070C0"/>
              </a:solidFill>
            </a:endParaRPr>
          </a:p>
          <a:p>
            <a:pPr marL="285750" indent="-285750">
              <a:spcAft>
                <a:spcPts val="300"/>
              </a:spcAft>
              <a:buClr>
                <a:schemeClr val="tx1"/>
              </a:buClr>
              <a:buFont typeface="Arial" panose="020B0604020202020204" pitchFamily="34" charset="0"/>
              <a:buChar char="•"/>
            </a:pPr>
            <a:r>
              <a:rPr lang="en-US" dirty="0" smtClean="0">
                <a:solidFill>
                  <a:srgbClr val="0070C0"/>
                </a:solidFill>
              </a:rPr>
              <a:t>14 </a:t>
            </a:r>
            <a:r>
              <a:rPr lang="en-US" dirty="0">
                <a:solidFill>
                  <a:srgbClr val="0070C0"/>
                </a:solidFill>
              </a:rPr>
              <a:t>cores for 4S ones </a:t>
            </a:r>
            <a:r>
              <a:rPr lang="en-US" dirty="0"/>
              <a:t>(in 08/2015) instead </a:t>
            </a:r>
            <a:r>
              <a:rPr lang="en-US" dirty="0" smtClean="0"/>
              <a:t>of 18 </a:t>
            </a:r>
            <a:r>
              <a:rPr lang="en-US" dirty="0"/>
              <a:t>cores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7" grpId="0"/>
    </p:bldLst>
  </p:timing>
</p:sld>
</file>

<file path=ppt/slides/slide1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62146" name="Picture 2" descr="core">
            <a:hlinkClick r:id="rId2"/>
          </p:cNvPr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9852" r="47015"/>
          <a:stretch/>
        </p:blipFill>
        <p:spPr bwMode="auto">
          <a:xfrm>
            <a:off x="88658" y="1152359"/>
            <a:ext cx="5600942" cy="507147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TextBox 1"/>
          <p:cNvSpPr txBox="1"/>
          <p:nvPr/>
        </p:nvSpPr>
        <p:spPr>
          <a:xfrm>
            <a:off x="83132" y="511191"/>
            <a:ext cx="733886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chemeClr val="accent6"/>
                </a:solidFill>
              </a:rPr>
              <a:t>Basic layout of an 18 core </a:t>
            </a:r>
            <a:r>
              <a:rPr lang="en-US" b="1" dirty="0">
                <a:solidFill>
                  <a:schemeClr val="accent6"/>
                </a:solidFill>
              </a:rPr>
              <a:t>8S Haswell-EX v3 (</a:t>
            </a:r>
            <a:r>
              <a:rPr lang="en-US" b="1" dirty="0" smtClean="0">
                <a:solidFill>
                  <a:schemeClr val="accent6"/>
                </a:solidFill>
              </a:rPr>
              <a:t>E7-8800) processor </a:t>
            </a:r>
            <a:r>
              <a:rPr lang="en-US" dirty="0" smtClean="0"/>
              <a:t>[</a:t>
            </a:r>
            <a:r>
              <a:rPr lang="hu-HU" dirty="0" smtClean="0"/>
              <a:t>118</a:t>
            </a:r>
            <a:r>
              <a:rPr lang="en-US" dirty="0" smtClean="0"/>
              <a:t>]</a:t>
            </a:r>
            <a:endParaRPr lang="en-US" dirty="0"/>
          </a:p>
        </p:txBody>
      </p:sp>
      <p:sp>
        <p:nvSpPr>
          <p:cNvPr id="7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r>
              <a:rPr lang="en-US" sz="1600" dirty="0" smtClean="0"/>
              <a:t>3.4</a:t>
            </a:r>
            <a:r>
              <a:rPr lang="hu-HU" sz="1600" dirty="0" smtClean="0"/>
              <a:t> </a:t>
            </a:r>
            <a:r>
              <a:rPr lang="en-US" sz="1600" dirty="0" smtClean="0"/>
              <a:t>The Haswell-EX (</a:t>
            </a:r>
            <a:r>
              <a:rPr lang="en-US" sz="1600" dirty="0" err="1" smtClean="0"/>
              <a:t>E7</a:t>
            </a:r>
            <a:r>
              <a:rPr lang="en-US" sz="1600" dirty="0" smtClean="0"/>
              <a:t>-8800 v3) 4S/</a:t>
            </a:r>
            <a:r>
              <a:rPr lang="en-US" sz="1600" dirty="0" err="1" smtClean="0"/>
              <a:t>8S</a:t>
            </a:r>
            <a:r>
              <a:rPr lang="en-US" sz="1600" dirty="0" smtClean="0"/>
              <a:t> processor line </a:t>
            </a:r>
            <a:r>
              <a:rPr lang="hu-HU" sz="1600" dirty="0" smtClean="0"/>
              <a:t>(2)</a:t>
            </a:r>
            <a:endParaRPr lang="en-US" sz="1600" dirty="0"/>
          </a:p>
        </p:txBody>
      </p:sp>
      <p:pic>
        <p:nvPicPr>
          <p:cNvPr id="6" name="Picture 2" descr="core">
            <a:hlinkClick r:id="rId2"/>
          </p:cNvPr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3673" t="17243" r="1314" b="48871"/>
          <a:stretch/>
        </p:blipFill>
        <p:spPr bwMode="auto">
          <a:xfrm>
            <a:off x="5791200" y="2680417"/>
            <a:ext cx="3148013" cy="126122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08188041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1600" dirty="0"/>
              <a:t>3.4</a:t>
            </a:r>
            <a:r>
              <a:rPr lang="hu-HU" sz="1600" dirty="0"/>
              <a:t> </a:t>
            </a:r>
            <a:r>
              <a:rPr lang="en-US" sz="1600" dirty="0"/>
              <a:t>The Haswell-EX (</a:t>
            </a:r>
            <a:r>
              <a:rPr lang="en-US" sz="1600" dirty="0" err="1" smtClean="0"/>
              <a:t>E7</a:t>
            </a:r>
            <a:r>
              <a:rPr lang="en-US" sz="1600" dirty="0" smtClean="0"/>
              <a:t>-8800 </a:t>
            </a:r>
            <a:r>
              <a:rPr lang="en-US" sz="1600" dirty="0"/>
              <a:t>v3) </a:t>
            </a:r>
            <a:r>
              <a:rPr lang="en-US" sz="1600" dirty="0" err="1" smtClean="0"/>
              <a:t>48S</a:t>
            </a:r>
            <a:r>
              <a:rPr lang="en-US" sz="1600" dirty="0" smtClean="0"/>
              <a:t> </a:t>
            </a:r>
            <a:r>
              <a:rPr lang="en-US" sz="1600" dirty="0"/>
              <a:t>processor line </a:t>
            </a:r>
            <a:r>
              <a:rPr lang="hu-HU" sz="1600" dirty="0" smtClean="0"/>
              <a:t>(</a:t>
            </a:r>
            <a:r>
              <a:rPr lang="en-US" sz="1600" dirty="0" smtClean="0"/>
              <a:t>3</a:t>
            </a:r>
            <a:r>
              <a:rPr lang="hu-HU" sz="1600" dirty="0" smtClean="0"/>
              <a:t>)</a:t>
            </a:r>
            <a:endParaRPr lang="en-US" sz="1600" dirty="0"/>
          </a:p>
        </p:txBody>
      </p:sp>
      <p:graphicFrame>
        <p:nvGraphicFramePr>
          <p:cNvPr id="3" name="Table 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022180816"/>
              </p:ext>
            </p:extLst>
          </p:nvPr>
        </p:nvGraphicFramePr>
        <p:xfrm>
          <a:off x="482601" y="1099159"/>
          <a:ext cx="8126412" cy="5201518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904999"/>
                <a:gridCol w="3124200"/>
                <a:gridCol w="3097213"/>
              </a:tblGrid>
              <a:tr h="500565">
                <a:tc>
                  <a:txBody>
                    <a:bodyPr/>
                    <a:lstStyle/>
                    <a:p>
                      <a:pPr algn="ctr"/>
                      <a:r>
                        <a:rPr lang="en-US" sz="1300" dirty="0" smtClean="0">
                          <a:latin typeface="+mj-lt"/>
                        </a:rPr>
                        <a:t>Feature</a:t>
                      </a:r>
                      <a:endParaRPr lang="en-US" sz="1300" dirty="0">
                        <a:latin typeface="+mj-lt"/>
                      </a:endParaRPr>
                    </a:p>
                  </a:txBody>
                  <a:tcPr anchor="ctr">
                    <a:solidFill>
                      <a:schemeClr val="accent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 smtClean="0">
                          <a:latin typeface="+mj-lt"/>
                        </a:rPr>
                        <a:t>Ivy Bridge-EX </a:t>
                      </a:r>
                    </a:p>
                    <a:p>
                      <a:pPr algn="ctr"/>
                      <a:r>
                        <a:rPr lang="en-US" sz="1300" dirty="0" smtClean="0">
                          <a:latin typeface="+mj-lt"/>
                        </a:rPr>
                        <a:t>(</a:t>
                      </a:r>
                      <a:r>
                        <a:rPr lang="en-US" sz="1300" dirty="0" err="1" smtClean="0">
                          <a:latin typeface="+mj-lt"/>
                        </a:rPr>
                        <a:t>E7</a:t>
                      </a:r>
                      <a:r>
                        <a:rPr lang="en-US" sz="1300" dirty="0" smtClean="0">
                          <a:latin typeface="+mj-lt"/>
                        </a:rPr>
                        <a:t>-8800 v2)</a:t>
                      </a:r>
                      <a:endParaRPr lang="en-US" sz="1300" dirty="0">
                        <a:latin typeface="+mj-lt"/>
                      </a:endParaRPr>
                    </a:p>
                  </a:txBody>
                  <a:tcPr anchor="ctr">
                    <a:solidFill>
                      <a:schemeClr val="accent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 smtClean="0">
                          <a:latin typeface="+mj-lt"/>
                        </a:rPr>
                        <a:t>Haswell-EX</a:t>
                      </a:r>
                    </a:p>
                    <a:p>
                      <a:pPr algn="ctr"/>
                      <a:r>
                        <a:rPr lang="en-US" sz="1300" dirty="0" smtClean="0">
                          <a:latin typeface="+mj-lt"/>
                        </a:rPr>
                        <a:t>(</a:t>
                      </a:r>
                      <a:r>
                        <a:rPr lang="en-US" sz="1300" dirty="0" err="1" smtClean="0">
                          <a:latin typeface="+mj-lt"/>
                        </a:rPr>
                        <a:t>E7</a:t>
                      </a:r>
                      <a:r>
                        <a:rPr lang="en-US" sz="1300" dirty="0" smtClean="0">
                          <a:latin typeface="+mj-lt"/>
                        </a:rPr>
                        <a:t>-8800 v3)</a:t>
                      </a:r>
                      <a:endParaRPr lang="en-US" sz="1300" dirty="0">
                        <a:latin typeface="+mj-lt"/>
                      </a:endParaRPr>
                    </a:p>
                  </a:txBody>
                  <a:tcPr anchor="ctr">
                    <a:solidFill>
                      <a:schemeClr val="accent1">
                        <a:lumMod val="75000"/>
                      </a:schemeClr>
                    </a:solidFill>
                  </a:tcPr>
                </a:tc>
              </a:tr>
              <a:tr h="407517">
                <a:tc>
                  <a:txBody>
                    <a:bodyPr/>
                    <a:lstStyle/>
                    <a:p>
                      <a:pPr algn="ctr"/>
                      <a:r>
                        <a:rPr lang="en-US" sz="1300" dirty="0" smtClean="0">
                          <a:latin typeface="+mj-lt"/>
                        </a:rPr>
                        <a:t>Cores</a:t>
                      </a:r>
                      <a:endParaRPr lang="en-US" sz="13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 smtClean="0">
                          <a:latin typeface="+mj-lt"/>
                        </a:rPr>
                        <a:t>Up to 15</a:t>
                      </a:r>
                      <a:endParaRPr lang="en-US" sz="13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 smtClean="0">
                          <a:latin typeface="+mj-lt"/>
                        </a:rPr>
                        <a:t>Up to 18</a:t>
                      </a:r>
                      <a:endParaRPr lang="en-US" sz="1300" dirty="0">
                        <a:latin typeface="+mj-lt"/>
                      </a:endParaRPr>
                    </a:p>
                  </a:txBody>
                  <a:tcPr anchor="ctr"/>
                </a:tc>
              </a:tr>
              <a:tr h="369574">
                <a:tc>
                  <a:txBody>
                    <a:bodyPr/>
                    <a:lstStyle/>
                    <a:p>
                      <a:pPr algn="ctr"/>
                      <a:r>
                        <a:rPr lang="en-US" sz="1300" dirty="0" smtClean="0">
                          <a:latin typeface="+mj-lt"/>
                        </a:rPr>
                        <a:t>LLC size (L3)</a:t>
                      </a:r>
                      <a:endParaRPr lang="en-US" sz="13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 smtClean="0">
                          <a:latin typeface="+mj-lt"/>
                        </a:rPr>
                        <a:t>Up to 15x2.5 MB</a:t>
                      </a:r>
                      <a:endParaRPr lang="en-US" sz="13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 smtClean="0">
                          <a:latin typeface="+mj-lt"/>
                        </a:rPr>
                        <a:t>Up to </a:t>
                      </a:r>
                      <a:r>
                        <a:rPr lang="en-US" sz="1300" dirty="0" err="1" smtClean="0">
                          <a:latin typeface="+mj-lt"/>
                        </a:rPr>
                        <a:t>18x2.5</a:t>
                      </a:r>
                      <a:r>
                        <a:rPr lang="en-US" sz="1300" dirty="0" smtClean="0">
                          <a:latin typeface="+mj-lt"/>
                        </a:rPr>
                        <a:t> MB</a:t>
                      </a:r>
                      <a:endParaRPr lang="en-US" sz="1300" dirty="0">
                        <a:latin typeface="+mj-lt"/>
                      </a:endParaRPr>
                    </a:p>
                  </a:txBody>
                  <a:tcPr anchor="ctr"/>
                </a:tc>
              </a:tr>
              <a:tr h="584200">
                <a:tc>
                  <a:txBody>
                    <a:bodyPr/>
                    <a:lstStyle/>
                    <a:p>
                      <a:pPr algn="ctr"/>
                      <a:r>
                        <a:rPr lang="en-US" sz="1300" dirty="0" smtClean="0">
                          <a:latin typeface="+mj-lt"/>
                        </a:rPr>
                        <a:t>QPI</a:t>
                      </a:r>
                      <a:endParaRPr lang="en-US" sz="13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200"/>
                        </a:spcAft>
                      </a:pPr>
                      <a:r>
                        <a:rPr lang="en-US" sz="1300" dirty="0" smtClean="0">
                          <a:latin typeface="+mj-lt"/>
                        </a:rPr>
                        <a:t>3xQPI 1.1</a:t>
                      </a:r>
                    </a:p>
                    <a:p>
                      <a:pPr algn="ctr">
                        <a:spcAft>
                          <a:spcPts val="300"/>
                        </a:spcAft>
                      </a:pPr>
                      <a:r>
                        <a:rPr lang="en-US" sz="1300" dirty="0" smtClean="0">
                          <a:latin typeface="+mj-lt"/>
                        </a:rPr>
                        <a:t>Up to 8.0 GT/s in both dir.</a:t>
                      </a:r>
                    </a:p>
                    <a:p>
                      <a:pPr algn="ctr">
                        <a:spcAft>
                          <a:spcPts val="200"/>
                        </a:spcAft>
                      </a:pPr>
                      <a:r>
                        <a:rPr lang="en-US" sz="1300" dirty="0" smtClean="0">
                          <a:latin typeface="+mj-lt"/>
                        </a:rPr>
                        <a:t>(16 GB/s per dir.)</a:t>
                      </a:r>
                      <a:endParaRPr lang="en-US" sz="13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200"/>
                        </a:spcAft>
                      </a:pPr>
                      <a:r>
                        <a:rPr lang="en-US" sz="1300" dirty="0" smtClean="0">
                          <a:latin typeface="+mj-lt"/>
                        </a:rPr>
                        <a:t>3xQPI 1.1</a:t>
                      </a:r>
                    </a:p>
                    <a:p>
                      <a:pPr algn="ctr">
                        <a:spcAft>
                          <a:spcPts val="300"/>
                        </a:spcAft>
                      </a:pPr>
                      <a:r>
                        <a:rPr lang="en-US" sz="1300" dirty="0" smtClean="0">
                          <a:latin typeface="+mj-lt"/>
                        </a:rPr>
                        <a:t>Up to 9.6 GT/s in both dir.</a:t>
                      </a:r>
                    </a:p>
                    <a:p>
                      <a:pPr algn="ctr"/>
                      <a:r>
                        <a:rPr lang="en-US" sz="1300" dirty="0" smtClean="0">
                          <a:latin typeface="+mj-lt"/>
                        </a:rPr>
                        <a:t>(19.2 GB/s per dir.)</a:t>
                      </a:r>
                      <a:endParaRPr lang="en-US" sz="1300" dirty="0">
                        <a:latin typeface="+mj-lt"/>
                      </a:endParaRPr>
                    </a:p>
                  </a:txBody>
                  <a:tcPr anchor="ctr"/>
                </a:tc>
              </a:tr>
              <a:tr h="1067203">
                <a:tc>
                  <a:txBody>
                    <a:bodyPr/>
                    <a:lstStyle/>
                    <a:p>
                      <a:pPr algn="ctr"/>
                      <a:r>
                        <a:rPr lang="en-US" sz="1300" dirty="0" smtClean="0">
                          <a:latin typeface="+mj-lt"/>
                        </a:rPr>
                        <a:t>SMB</a:t>
                      </a:r>
                      <a:endParaRPr lang="en-US" sz="13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300" dirty="0" smtClean="0">
                          <a:latin typeface="+mj-lt"/>
                        </a:rPr>
                        <a:t>C102/C104</a:t>
                      </a:r>
                    </a:p>
                    <a:p>
                      <a:pPr algn="ctr">
                        <a:spcAft>
                          <a:spcPts val="300"/>
                        </a:spcAft>
                      </a:pPr>
                      <a:r>
                        <a:rPr lang="en-US" sz="1300" dirty="0" smtClean="0">
                          <a:latin typeface="+mj-lt"/>
                        </a:rPr>
                        <a:t>(Jordan Creek)</a:t>
                      </a:r>
                    </a:p>
                    <a:p>
                      <a:pPr algn="ctr">
                        <a:spcAft>
                          <a:spcPts val="200"/>
                        </a:spcAft>
                      </a:pPr>
                      <a:r>
                        <a:rPr lang="en-US" sz="1300" dirty="0" smtClean="0">
                          <a:latin typeface="+mj-lt"/>
                        </a:rPr>
                        <a:t>C102: 2 DIMMs/SMB</a:t>
                      </a:r>
                    </a:p>
                    <a:p>
                      <a:pPr algn="ctr">
                        <a:spcAft>
                          <a:spcPts val="200"/>
                        </a:spcAft>
                      </a:pPr>
                      <a:r>
                        <a:rPr lang="en-US" sz="1300" dirty="0" smtClean="0">
                          <a:latin typeface="+mj-lt"/>
                        </a:rPr>
                        <a:t>C103: 3 DIMMs/SMB</a:t>
                      </a:r>
                      <a:endParaRPr lang="en-US" sz="13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300" dirty="0" smtClean="0">
                          <a:latin typeface="+mj-lt"/>
                        </a:rPr>
                        <a:t>C112/C114</a:t>
                      </a:r>
                    </a:p>
                    <a:p>
                      <a:pPr algn="ctr">
                        <a:spcAft>
                          <a:spcPts val="300"/>
                        </a:spcAft>
                      </a:pPr>
                      <a:r>
                        <a:rPr lang="en-US" sz="1300" dirty="0" smtClean="0">
                          <a:latin typeface="+mj-lt"/>
                        </a:rPr>
                        <a:t>(Jordan Creek 2)</a:t>
                      </a:r>
                    </a:p>
                    <a:p>
                      <a:pPr algn="ctr">
                        <a:spcAft>
                          <a:spcPts val="200"/>
                        </a:spcAft>
                      </a:pPr>
                      <a:r>
                        <a:rPr lang="en-US" sz="1300" dirty="0" err="1" smtClean="0">
                          <a:latin typeface="+mj-lt"/>
                        </a:rPr>
                        <a:t>C112</a:t>
                      </a:r>
                      <a:r>
                        <a:rPr lang="en-US" sz="1300" dirty="0" smtClean="0">
                          <a:latin typeface="+mj-lt"/>
                        </a:rPr>
                        <a:t>: 2 DIMMs/SMB</a:t>
                      </a:r>
                    </a:p>
                    <a:p>
                      <a:pPr algn="ctr">
                        <a:spcAft>
                          <a:spcPts val="200"/>
                        </a:spcAft>
                      </a:pPr>
                      <a:r>
                        <a:rPr lang="en-US" sz="1300" dirty="0" err="1" smtClean="0">
                          <a:latin typeface="+mj-lt"/>
                        </a:rPr>
                        <a:t>C113</a:t>
                      </a:r>
                      <a:r>
                        <a:rPr lang="en-US" sz="1300" dirty="0" smtClean="0">
                          <a:latin typeface="+mj-lt"/>
                        </a:rPr>
                        <a:t>: 3 DIMMs/SMB</a:t>
                      </a:r>
                      <a:endParaRPr lang="en-US" sz="1300" dirty="0">
                        <a:latin typeface="+mj-lt"/>
                      </a:endParaRPr>
                    </a:p>
                  </a:txBody>
                  <a:tcPr anchor="ctr"/>
                </a:tc>
              </a:tr>
              <a:tr h="429260">
                <a:tc>
                  <a:txBody>
                    <a:bodyPr/>
                    <a:lstStyle/>
                    <a:p>
                      <a:pPr algn="ctr"/>
                      <a:r>
                        <a:rPr lang="en-US" sz="1300" dirty="0" smtClean="0">
                          <a:latin typeface="+mj-lt"/>
                        </a:rPr>
                        <a:t>VMSE speed</a:t>
                      </a:r>
                      <a:endParaRPr lang="en-US" sz="13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 smtClean="0">
                          <a:latin typeface="+mj-lt"/>
                        </a:rPr>
                        <a:t>Up to 2667 MT/s</a:t>
                      </a:r>
                      <a:endParaRPr lang="en-US" sz="13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 smtClean="0">
                          <a:latin typeface="+mj-lt"/>
                        </a:rPr>
                        <a:t>Up to 3200 MT/s</a:t>
                      </a:r>
                      <a:endParaRPr lang="en-US" sz="1300" dirty="0">
                        <a:latin typeface="+mj-lt"/>
                      </a:endParaRPr>
                    </a:p>
                  </a:txBody>
                  <a:tcPr anchor="ctr"/>
                </a:tc>
              </a:tr>
              <a:tr h="610171">
                <a:tc>
                  <a:txBody>
                    <a:bodyPr/>
                    <a:lstStyle/>
                    <a:p>
                      <a:pPr algn="ctr"/>
                      <a:r>
                        <a:rPr lang="en-US" sz="1300" dirty="0" smtClean="0">
                          <a:latin typeface="+mj-lt"/>
                        </a:rPr>
                        <a:t>DDR4 speed </a:t>
                      </a:r>
                      <a:endParaRPr lang="en-US" sz="13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 err="1" smtClean="0">
                          <a:latin typeface="+mj-lt"/>
                        </a:rPr>
                        <a:t>n.a</a:t>
                      </a:r>
                      <a:r>
                        <a:rPr lang="en-US" sz="1300" dirty="0" smtClean="0">
                          <a:latin typeface="+mj-lt"/>
                        </a:rPr>
                        <a:t>.</a:t>
                      </a:r>
                      <a:endParaRPr lang="en-US" sz="13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200"/>
                        </a:spcAft>
                      </a:pPr>
                      <a:r>
                        <a:rPr lang="en-US" sz="1300" dirty="0" smtClean="0">
                          <a:latin typeface="+mj-lt"/>
                        </a:rPr>
                        <a:t>Perf. mode:       up to 1600 MT/s</a:t>
                      </a:r>
                    </a:p>
                    <a:p>
                      <a:pPr algn="ctr"/>
                      <a:r>
                        <a:rPr lang="en-US" sz="1300" dirty="0" smtClean="0">
                          <a:latin typeface="+mj-lt"/>
                        </a:rPr>
                        <a:t>Lockstep mode:</a:t>
                      </a:r>
                      <a:r>
                        <a:rPr lang="en-US" sz="1300" baseline="0" dirty="0" smtClean="0">
                          <a:latin typeface="+mj-lt"/>
                        </a:rPr>
                        <a:t> up to 1866 MT/s</a:t>
                      </a:r>
                      <a:endParaRPr lang="en-US" sz="1300" dirty="0">
                        <a:latin typeface="+mj-lt"/>
                      </a:endParaRPr>
                    </a:p>
                  </a:txBody>
                  <a:tcPr anchor="ctr"/>
                </a:tc>
              </a:tr>
              <a:tr h="736600">
                <a:tc>
                  <a:txBody>
                    <a:bodyPr/>
                    <a:lstStyle/>
                    <a:p>
                      <a:pPr algn="ctr"/>
                      <a:r>
                        <a:rPr lang="en-US" sz="1300" dirty="0" smtClean="0">
                          <a:latin typeface="+mj-lt"/>
                        </a:rPr>
                        <a:t>DDR3 speed </a:t>
                      </a:r>
                      <a:endParaRPr lang="en-US" sz="13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200"/>
                        </a:spcAft>
                      </a:pPr>
                      <a:r>
                        <a:rPr lang="en-US" sz="1300" dirty="0" smtClean="0">
                          <a:latin typeface="+mj-lt"/>
                        </a:rPr>
                        <a:t>Perf. mode:       up to 1333 MT/s</a:t>
                      </a:r>
                    </a:p>
                    <a:p>
                      <a:pPr algn="ctr"/>
                      <a:r>
                        <a:rPr lang="en-US" sz="1300" dirty="0" smtClean="0">
                          <a:latin typeface="+mj-lt"/>
                        </a:rPr>
                        <a:t>Lockstep mode: up to 1600 MT/s</a:t>
                      </a:r>
                      <a:endParaRPr lang="en-US" sz="13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200"/>
                        </a:spcAft>
                      </a:pPr>
                      <a:r>
                        <a:rPr lang="en-US" sz="1300" dirty="0" smtClean="0">
                          <a:latin typeface="+mj-lt"/>
                        </a:rPr>
                        <a:t>Perf. mode:       up to 1600 MT/s</a:t>
                      </a:r>
                    </a:p>
                    <a:p>
                      <a:pPr algn="ctr"/>
                      <a:r>
                        <a:rPr lang="en-US" sz="1300" dirty="0" smtClean="0">
                          <a:latin typeface="+mj-lt"/>
                        </a:rPr>
                        <a:t>Lockstep mode:</a:t>
                      </a:r>
                      <a:r>
                        <a:rPr lang="en-US" sz="1300" baseline="0" dirty="0" smtClean="0">
                          <a:latin typeface="+mj-lt"/>
                        </a:rPr>
                        <a:t> up to 1600 MT/s</a:t>
                      </a:r>
                      <a:endParaRPr lang="en-US" sz="1300" dirty="0">
                        <a:latin typeface="+mj-lt"/>
                      </a:endParaRPr>
                    </a:p>
                  </a:txBody>
                  <a:tcPr anchor="ctr"/>
                </a:tc>
              </a:tr>
              <a:tr h="331328">
                <a:tc>
                  <a:txBody>
                    <a:bodyPr/>
                    <a:lstStyle/>
                    <a:p>
                      <a:pPr algn="ctr"/>
                      <a:r>
                        <a:rPr lang="en-US" sz="1300" dirty="0" smtClean="0">
                          <a:latin typeface="+mj-lt"/>
                        </a:rPr>
                        <a:t>TSX</a:t>
                      </a:r>
                      <a:endParaRPr lang="en-US" sz="13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 err="1" smtClean="0">
                          <a:latin typeface="+mj-lt"/>
                        </a:rPr>
                        <a:t>n.a</a:t>
                      </a:r>
                      <a:r>
                        <a:rPr lang="en-US" sz="1300" dirty="0" smtClean="0">
                          <a:latin typeface="+mj-lt"/>
                        </a:rPr>
                        <a:t>.</a:t>
                      </a:r>
                      <a:endParaRPr lang="en-US" sz="13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 smtClean="0">
                          <a:latin typeface="+mj-lt"/>
                        </a:rPr>
                        <a:t>Supported</a:t>
                      </a:r>
                      <a:endParaRPr lang="en-US" sz="1300" dirty="0">
                        <a:latin typeface="+mj-lt"/>
                      </a:endParaRPr>
                    </a:p>
                  </a:txBody>
                  <a:tcPr anchor="ctr"/>
                </a:tc>
              </a:tr>
            </a:tbl>
          </a:graphicData>
        </a:graphic>
      </p:graphicFrame>
      <p:sp>
        <p:nvSpPr>
          <p:cNvPr id="4" name="Rectangle 3"/>
          <p:cNvSpPr/>
          <p:nvPr/>
        </p:nvSpPr>
        <p:spPr>
          <a:xfrm>
            <a:off x="76199" y="506516"/>
            <a:ext cx="9091809" cy="3077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b="1" dirty="0">
                <a:solidFill>
                  <a:schemeClr val="accent6"/>
                </a:solidFill>
              </a:rPr>
              <a:t>Contrasting </a:t>
            </a:r>
            <a:r>
              <a:rPr lang="en-US" b="1" dirty="0" smtClean="0">
                <a:solidFill>
                  <a:schemeClr val="accent6"/>
                </a:solidFill>
              </a:rPr>
              <a:t>key features of the </a:t>
            </a:r>
            <a:r>
              <a:rPr lang="en-US" b="1" dirty="0">
                <a:solidFill>
                  <a:schemeClr val="accent6"/>
                </a:solidFill>
              </a:rPr>
              <a:t>Ivy Bridge-EX and Haswell-EX </a:t>
            </a:r>
            <a:r>
              <a:rPr lang="en-US" b="1" dirty="0" smtClean="0">
                <a:solidFill>
                  <a:schemeClr val="accent6"/>
                </a:solidFill>
              </a:rPr>
              <a:t>processors -1 </a:t>
            </a:r>
            <a:r>
              <a:rPr lang="en-US" dirty="0" smtClean="0"/>
              <a:t>[</a:t>
            </a:r>
            <a:r>
              <a:rPr lang="hu-HU" dirty="0" smtClean="0"/>
              <a:t>114</a:t>
            </a:r>
            <a:r>
              <a:rPr lang="en-US" dirty="0"/>
              <a:t>] </a:t>
            </a:r>
          </a:p>
        </p:txBody>
      </p:sp>
    </p:spTree>
    <p:extLst>
      <p:ext uri="{BB962C8B-B14F-4D97-AF65-F5344CB8AC3E}">
        <p14:creationId xmlns:p14="http://schemas.microsoft.com/office/powerpoint/2010/main" val="208750781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289218" name="Group 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625818260"/>
              </p:ext>
            </p:extLst>
          </p:nvPr>
        </p:nvGraphicFramePr>
        <p:xfrm>
          <a:off x="60960" y="1140125"/>
          <a:ext cx="9083040" cy="5434779"/>
        </p:xfrm>
        <a:graphic>
          <a:graphicData uri="http://schemas.openxmlformats.org/drawingml/2006/table">
            <a:tbl>
              <a:tblPr/>
              <a:tblGrid>
                <a:gridCol w="1068593"/>
                <a:gridCol w="1439254"/>
                <a:gridCol w="831684"/>
                <a:gridCol w="806094"/>
                <a:gridCol w="2258842"/>
                <a:gridCol w="670560"/>
                <a:gridCol w="1193733"/>
                <a:gridCol w="814280"/>
              </a:tblGrid>
              <a:tr h="451957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Platform/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Scalability</a:t>
                      </a:r>
                      <a:endParaRPr kumimoji="0" lang="hu-HU" altLang="en-US" sz="11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C66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hu-HU" altLang="en-US" sz="11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Core</a:t>
                      </a:r>
                      <a:endParaRPr kumimoji="0" lang="hu-HU" altLang="en-US" sz="11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C6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1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Techn</a:t>
                      </a:r>
                      <a:r>
                        <a:rPr kumimoji="0" lang="en-US" altLang="en-US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.</a:t>
                      </a:r>
                      <a:endParaRPr kumimoji="0" lang="hu-HU" altLang="en-US" sz="11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C66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Intro.</a:t>
                      </a:r>
                      <a:endParaRPr kumimoji="0" lang="hu-HU" altLang="en-US" sz="11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C66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High-end 4S/</a:t>
                      </a:r>
                      <a:r>
                        <a:rPr kumimoji="0" lang="en-US" altLang="en-US" sz="11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8S</a:t>
                      </a:r>
                      <a:r>
                        <a:rPr kumimoji="0" lang="en-US" altLang="en-US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server</a:t>
                      </a:r>
                      <a:r>
                        <a:rPr kumimoji="0" lang="hu-HU" altLang="en-US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processor</a:t>
                      </a:r>
                      <a:r>
                        <a:rPr kumimoji="0" lang="en-US" altLang="en-US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line</a:t>
                      </a:r>
                      <a:r>
                        <a:rPr kumimoji="0" lang="hu-HU" altLang="en-US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s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C6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Core 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count</a:t>
                      </a:r>
                      <a:endParaRPr kumimoji="0" lang="hu-HU" altLang="en-US" sz="11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C6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 smtClean="0"/>
                        <a:t>Chipset</a:t>
                      </a:r>
                      <a:endParaRPr lang="en-US" sz="1100" b="1" dirty="0"/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C6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 smtClean="0"/>
                        <a:t>Proc.</a:t>
                      </a:r>
                    </a:p>
                    <a:p>
                      <a:pPr algn="ctr"/>
                      <a:r>
                        <a:rPr lang="en-US" sz="1100" b="1" dirty="0" smtClean="0"/>
                        <a:t>socket</a:t>
                      </a:r>
                      <a:endParaRPr lang="en-US" sz="1100" b="1" dirty="0"/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C66"/>
                    </a:solidFill>
                  </a:tcPr>
                </a:tc>
              </a:tr>
              <a:tr h="451957">
                <a:tc rowSpan="3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Truland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MP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(4S)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Pentium 4 MP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Prescott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90 nm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3/2005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90 nm Pentium 4 MP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(Potomac)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1C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E8500 +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ICH5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 rowSpan="3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LGA 604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</a:tr>
              <a:tr h="29356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Pentium 4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</a:t>
                      </a:r>
                      <a:r>
                        <a:rPr kumimoji="0" lang="en-US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Presc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.</a:t>
                      </a: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	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90 nm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11/2005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	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7000 (</a:t>
                      </a:r>
                      <a:r>
                        <a:rPr kumimoji="0" lang="hu-HU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Paxville</a:t>
                      </a: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MP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)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2x1C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 row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E8501 +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ICH5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</a:tr>
              <a:tr h="317833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Pentium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</a:t>
                      </a: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4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</a:t>
                      </a:r>
                      <a:r>
                        <a:rPr kumimoji="0" lang="en-US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Presc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.</a:t>
                      </a: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	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65 nm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8</a:t>
                      </a:r>
                      <a:r>
                        <a:rPr kumimoji="0" lang="hu-HU" altLang="en-US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/2006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	7100 (</a:t>
                      </a:r>
                      <a:r>
                        <a:rPr kumimoji="0" lang="hu-HU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Tulsa</a:t>
                      </a: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)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2x1C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 vMerge="1"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</a:tr>
              <a:tr h="451957"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2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Caneland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(4S)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       </a:t>
                      </a: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Core2	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65 nm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9</a:t>
                      </a: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/200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7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	7200 (</a:t>
                      </a:r>
                      <a:r>
                        <a:rPr kumimoji="0" lang="hu-HU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Tigerton</a:t>
                      </a: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DC)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	7300 (</a:t>
                      </a:r>
                      <a:r>
                        <a:rPr kumimoji="0" lang="hu-HU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Tigerton</a:t>
                      </a: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QC)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2C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2x2C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 row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E7300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(</a:t>
                      </a:r>
                      <a:r>
                        <a:rPr kumimoji="0" lang="en-US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Clarksboro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)+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631x/632x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ESB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LGA 604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</a:tr>
              <a:tr h="447701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       </a:t>
                      </a:r>
                      <a:r>
                        <a:rPr kumimoji="0" lang="hu-HU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Penryn</a:t>
                      </a: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	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45 nm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9</a:t>
                      </a:r>
                      <a:r>
                        <a:rPr kumimoji="0" lang="hu-HU" altLang="en-US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/200</a:t>
                      </a:r>
                      <a:r>
                        <a:rPr kumimoji="0" lang="en-US" altLang="en-US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8</a:t>
                      </a:r>
                      <a:endParaRPr kumimoji="0" lang="hu-HU" altLang="en-US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	7400 (</a:t>
                      </a:r>
                      <a:r>
                        <a:rPr kumimoji="0" lang="hu-HU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Dunnington</a:t>
                      </a: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)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6C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 vMerge="1"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</a:tr>
              <a:tr h="451957"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2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Boxboro-EX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(</a:t>
                      </a:r>
                      <a:r>
                        <a:rPr kumimoji="0" lang="en-US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8S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)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BE0E3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hu-HU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Nehalem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     </a:t>
                      </a: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    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BE0E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45 nm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BE0E3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hu-HU" altLang="en-US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3/2010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BE0E3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76213" algn="l"/>
                          <a:tab pos="2155825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76213" algn="l"/>
                          <a:tab pos="2155825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76213" algn="l"/>
                          <a:tab pos="2155825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76213" algn="l"/>
                          <a:tab pos="2155825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76213" algn="l"/>
                          <a:tab pos="2155825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  <a:tab pos="2155825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  <a:tab pos="2155825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  <a:tab pos="2155825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  <a:tab pos="2155825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  <a:tab pos="2155825" algn="l"/>
                        </a:tabLst>
                      </a:pP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	7500 (</a:t>
                      </a:r>
                      <a:r>
                        <a:rPr kumimoji="0" lang="hu-HU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Beckton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/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  <a:tab pos="2155825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Nehalem-EX)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BE0E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  <a:tab pos="2155825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8C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BE0E3"/>
                    </a:solidFill>
                  </a:tcPr>
                </a:tc>
                <a:tc row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7500 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(Boxboro) +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ICH10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BE0E3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LGA 1567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BE0E3"/>
                    </a:solidFill>
                  </a:tcPr>
                </a:tc>
              </a:tr>
              <a:tr h="455376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hu-HU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Westmere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         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BE0E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32 nm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BE0E3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</a:t>
                      </a: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4/2011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BE0E3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76213" algn="l"/>
                          <a:tab pos="2155825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76213" algn="l"/>
                          <a:tab pos="2155825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76213" algn="l"/>
                          <a:tab pos="2155825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76213" algn="l"/>
                          <a:tab pos="2155825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76213" algn="l"/>
                          <a:tab pos="2155825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  <a:tab pos="2155825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  <a:tab pos="2155825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  <a:tab pos="2155825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  <a:tab pos="2155825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  <a:tab pos="2155825" algn="l"/>
                        </a:tabLst>
                      </a:pP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E7-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8</a:t>
                      </a: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8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00</a:t>
                      </a: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</a:t>
                      </a:r>
                      <a:endParaRPr kumimoji="0" lang="en-US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  <a:tab pos="2155825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(</a:t>
                      </a:r>
                      <a:r>
                        <a:rPr kumimoji="0" lang="en-US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Westmere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-EX)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BE0E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  <a:tab pos="2155825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10C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BE0E3"/>
                    </a:solidFill>
                  </a:tcPr>
                </a:tc>
                <a:tc vMerge="1"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</a:tr>
              <a:tr h="349022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  <a:tab pos="1974850" algn="l"/>
                        </a:tabLst>
                      </a:pP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700213" algn="r"/>
                          <a:tab pos="1974850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700213" algn="r"/>
                          <a:tab pos="1974850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700213" algn="r"/>
                          <a:tab pos="1974850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700213" algn="r"/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700213" algn="r"/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   </a:t>
                      </a:r>
                      <a:r>
                        <a:rPr kumimoji="0" lang="hu-HU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Sandy</a:t>
                      </a: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</a:t>
                      </a:r>
                      <a:r>
                        <a:rPr kumimoji="0" lang="hu-HU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Bidge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</a:t>
                      </a: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	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32 nm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	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</a:tr>
              <a:tr h="417405">
                <a:tc rowSpan="3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Brickland</a:t>
                      </a:r>
                      <a:endParaRPr kumimoji="0" lang="en-US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(</a:t>
                      </a:r>
                      <a:r>
                        <a:rPr kumimoji="0" lang="en-US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8S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)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    </a:t>
                      </a:r>
                      <a:r>
                        <a:rPr kumimoji="0" lang="hu-HU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Ivy</a:t>
                      </a: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</a:t>
                      </a:r>
                      <a:r>
                        <a:rPr kumimoji="0" lang="hu-HU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Bridge</a:t>
                      </a: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	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22 nm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2/2014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E7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-8800 v2 (Ivy Bridge-EX)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15C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 rowSpan="3"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C602J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(</a:t>
                      </a:r>
                      <a:r>
                        <a:rPr kumimoji="0" lang="en-US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Patsburg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J)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 rowSpan="3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LGA 2011-1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</a:tr>
              <a:tr h="417405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Haswell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         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22 nm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5/2015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E7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-8800 v3 (Haswell-EX)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18C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</a:tr>
              <a:tr h="417405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Broadwell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      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14 nm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6/2016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E7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-8800 v4 (Broadwell-EX)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24C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</a:tr>
              <a:tr h="40310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Purley</a:t>
                      </a:r>
                      <a:endParaRPr kumimoji="0" lang="en-US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(2S/4S/</a:t>
                      </a:r>
                      <a:r>
                        <a:rPr kumimoji="0" lang="en-US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8S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)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BE0E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Skylake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         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BE0E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14 nm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BE0E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7/2017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BE0E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Platinum 8100 (</a:t>
                      </a:r>
                      <a:r>
                        <a:rPr kumimoji="0" lang="en-US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Skylake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-SP)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BE0E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28C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BE0E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C620</a:t>
                      </a:r>
                      <a:endParaRPr kumimoji="0" lang="en-US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(Lewisburg)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BE0E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LGA</a:t>
                      </a:r>
                      <a:endParaRPr kumimoji="0" lang="en-US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3647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BE0E3"/>
                    </a:solidFill>
                  </a:tcPr>
                </a:tc>
              </a:tr>
            </a:tbl>
          </a:graphicData>
        </a:graphic>
      </p:graphicFrame>
      <p:sp>
        <p:nvSpPr>
          <p:cNvPr id="4" name="TextBox 3"/>
          <p:cNvSpPr txBox="1"/>
          <p:nvPr/>
        </p:nvSpPr>
        <p:spPr>
          <a:xfrm>
            <a:off x="79710" y="499363"/>
            <a:ext cx="838082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en-US" b="1" dirty="0">
                <a:solidFill>
                  <a:schemeClr val="accent2"/>
                </a:solidFill>
              </a:rPr>
              <a:t>Overview of Intel’s </a:t>
            </a:r>
            <a:r>
              <a:rPr lang="en-US" altLang="en-US" b="1" dirty="0" smtClean="0">
                <a:solidFill>
                  <a:schemeClr val="accent2"/>
                </a:solidFill>
              </a:rPr>
              <a:t>high-end 4S/</a:t>
            </a:r>
            <a:r>
              <a:rPr lang="en-US" altLang="en-US" b="1" dirty="0" err="1" smtClean="0">
                <a:solidFill>
                  <a:schemeClr val="accent2"/>
                </a:solidFill>
              </a:rPr>
              <a:t>8S</a:t>
            </a:r>
            <a:r>
              <a:rPr lang="en-US" altLang="en-US" b="1" dirty="0" smtClean="0">
                <a:solidFill>
                  <a:schemeClr val="accent2"/>
                </a:solidFill>
              </a:rPr>
              <a:t> multicore server platforms and processors</a:t>
            </a:r>
            <a:endParaRPr lang="en-US" dirty="0"/>
          </a:p>
        </p:txBody>
      </p:sp>
      <p:sp>
        <p:nvSpPr>
          <p:cNvPr id="5" name="Rectangle 2"/>
          <p:cNvSpPr txBox="1">
            <a:spLocks noChangeArrowheads="1"/>
          </p:cNvSpPr>
          <p:nvPr/>
        </p:nvSpPr>
        <p:spPr>
          <a:xfrm>
            <a:off x="0" y="0"/>
            <a:ext cx="9144000" cy="393700"/>
          </a:xfrm>
          <a:prstGeom prst="rect">
            <a:avLst/>
          </a:prstGeom>
          <a:solidFill>
            <a:srgbClr val="0000FF"/>
          </a:solidFill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9pPr>
          </a:lstStyle>
          <a:p>
            <a:pPr eaLnBrk="1" hangingPunct="1"/>
            <a:r>
              <a:rPr lang="hu-HU" altLang="en-US" sz="1600" dirty="0"/>
              <a:t>1.</a:t>
            </a:r>
            <a:r>
              <a:rPr lang="en-US" altLang="en-US" sz="1600" dirty="0"/>
              <a:t>2</a:t>
            </a:r>
            <a:r>
              <a:rPr lang="hu-HU" altLang="en-US" sz="1600" dirty="0"/>
              <a:t> </a:t>
            </a:r>
            <a:r>
              <a:rPr lang="en-US" altLang="en-US" sz="1600" dirty="0"/>
              <a:t>The platform concept </a:t>
            </a:r>
            <a:r>
              <a:rPr lang="en-US" altLang="en-US" sz="1600" dirty="0" smtClean="0"/>
              <a:t>(6)</a:t>
            </a:r>
            <a:endParaRPr lang="hu-HU" altLang="en-US" sz="1600" kern="0" dirty="0" smtClean="0"/>
          </a:p>
        </p:txBody>
      </p:sp>
      <p:sp>
        <p:nvSpPr>
          <p:cNvPr id="2" name="Rounded Rectangle 1"/>
          <p:cNvSpPr/>
          <p:nvPr/>
        </p:nvSpPr>
        <p:spPr bwMode="auto">
          <a:xfrm>
            <a:off x="74407" y="1140125"/>
            <a:ext cx="1041699" cy="5434779"/>
          </a:xfrm>
          <a:prstGeom prst="roundRect">
            <a:avLst/>
          </a:prstGeom>
          <a:noFill/>
          <a:ln w="3810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3300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59628511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1600" dirty="0"/>
              <a:t>3.4</a:t>
            </a:r>
            <a:r>
              <a:rPr lang="hu-HU" sz="1600" dirty="0"/>
              <a:t> </a:t>
            </a:r>
            <a:r>
              <a:rPr lang="en-US" sz="1600" dirty="0"/>
              <a:t>The Haswell-EX (</a:t>
            </a:r>
            <a:r>
              <a:rPr lang="en-US" sz="1600" dirty="0" err="1" smtClean="0"/>
              <a:t>E7</a:t>
            </a:r>
            <a:r>
              <a:rPr lang="en-US" sz="1600" dirty="0" smtClean="0"/>
              <a:t>-8800 </a:t>
            </a:r>
            <a:r>
              <a:rPr lang="en-US" sz="1600" dirty="0"/>
              <a:t>v3) </a:t>
            </a:r>
            <a:r>
              <a:rPr lang="en-US" sz="1600" dirty="0" smtClean="0"/>
              <a:t>4S/</a:t>
            </a:r>
            <a:r>
              <a:rPr lang="en-US" sz="1600" dirty="0" err="1" smtClean="0"/>
              <a:t>8S</a:t>
            </a:r>
            <a:r>
              <a:rPr lang="en-US" sz="1600" dirty="0" smtClean="0"/>
              <a:t> </a:t>
            </a:r>
            <a:r>
              <a:rPr lang="en-US" sz="1600" dirty="0"/>
              <a:t>processor line </a:t>
            </a:r>
            <a:r>
              <a:rPr lang="hu-HU" sz="1600" dirty="0" smtClean="0"/>
              <a:t>(</a:t>
            </a:r>
            <a:r>
              <a:rPr lang="en-US" sz="1600" dirty="0" smtClean="0"/>
              <a:t>4</a:t>
            </a:r>
            <a:r>
              <a:rPr lang="hu-HU" sz="1600" dirty="0" smtClean="0"/>
              <a:t>)</a:t>
            </a:r>
            <a:endParaRPr lang="en-US" sz="1600" dirty="0"/>
          </a:p>
        </p:txBody>
      </p:sp>
      <p:sp>
        <p:nvSpPr>
          <p:cNvPr id="3" name="TextBox 2"/>
          <p:cNvSpPr txBox="1"/>
          <p:nvPr/>
        </p:nvSpPr>
        <p:spPr>
          <a:xfrm>
            <a:off x="191892" y="909795"/>
            <a:ext cx="8852360" cy="7386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/>
              <a:t>We note that the Haswell-EX </a:t>
            </a:r>
            <a:r>
              <a:rPr lang="en-US" dirty="0"/>
              <a:t>processors </a:t>
            </a:r>
            <a:r>
              <a:rPr lang="en-US" dirty="0">
                <a:solidFill>
                  <a:srgbClr val="0070C0"/>
                </a:solidFill>
              </a:rPr>
              <a:t>support Intel’s </a:t>
            </a:r>
            <a:r>
              <a:rPr lang="en-US" dirty="0">
                <a:solidFill>
                  <a:srgbClr val="FF0000"/>
                </a:solidFill>
              </a:rPr>
              <a:t>Transactional Synchronization </a:t>
            </a:r>
            <a:r>
              <a:rPr lang="en-US" dirty="0" smtClean="0">
                <a:solidFill>
                  <a:srgbClr val="FF0000"/>
                </a:solidFill>
              </a:rPr>
              <a:t>Extension</a:t>
            </a:r>
          </a:p>
          <a:p>
            <a:r>
              <a:rPr lang="en-US" dirty="0">
                <a:solidFill>
                  <a:srgbClr val="FF0000"/>
                </a:solidFill>
              </a:rPr>
              <a:t> </a:t>
            </a:r>
            <a:r>
              <a:rPr lang="en-US" dirty="0" smtClean="0">
                <a:solidFill>
                  <a:srgbClr val="FF0000"/>
                </a:solidFill>
              </a:rPr>
              <a:t>  </a:t>
            </a:r>
            <a:r>
              <a:rPr lang="en-US" dirty="0">
                <a:solidFill>
                  <a:srgbClr val="FF0000"/>
                </a:solidFill>
              </a:rPr>
              <a:t>(TSX</a:t>
            </a:r>
            <a:r>
              <a:rPr lang="en-US" dirty="0" smtClean="0">
                <a:solidFill>
                  <a:srgbClr val="FF0000"/>
                </a:solidFill>
              </a:rPr>
              <a:t>) that </a:t>
            </a:r>
            <a:r>
              <a:rPr lang="en-US" dirty="0" smtClean="0"/>
              <a:t>has been introduced </a:t>
            </a:r>
            <a:r>
              <a:rPr lang="en-US" dirty="0"/>
              <a:t>with the Haswell </a:t>
            </a:r>
            <a:r>
              <a:rPr lang="en-US" dirty="0" smtClean="0"/>
              <a:t>core, </a:t>
            </a:r>
            <a:r>
              <a:rPr lang="en-US" dirty="0"/>
              <a:t>but </a:t>
            </a:r>
            <a:r>
              <a:rPr lang="en-US" dirty="0" smtClean="0"/>
              <a:t>became disabled </a:t>
            </a:r>
            <a:r>
              <a:rPr lang="en-US" dirty="0"/>
              <a:t>in the </a:t>
            </a:r>
            <a:r>
              <a:rPr lang="en-US" dirty="0" smtClean="0"/>
              <a:t>Haswell-EP</a:t>
            </a:r>
          </a:p>
          <a:p>
            <a:r>
              <a:rPr lang="en-US" dirty="0"/>
              <a:t> </a:t>
            </a:r>
            <a:r>
              <a:rPr lang="en-US" dirty="0" smtClean="0"/>
              <a:t>  </a:t>
            </a:r>
            <a:r>
              <a:rPr lang="en-US" dirty="0"/>
              <a:t>processors due to a bug</a:t>
            </a:r>
            <a:r>
              <a:rPr lang="en-US" dirty="0" smtClean="0"/>
              <a:t>.</a:t>
            </a:r>
            <a:endParaRPr lang="en-US" dirty="0"/>
          </a:p>
        </p:txBody>
      </p:sp>
      <p:sp>
        <p:nvSpPr>
          <p:cNvPr id="4" name="Rectangle 3"/>
          <p:cNvSpPr/>
          <p:nvPr/>
        </p:nvSpPr>
        <p:spPr>
          <a:xfrm>
            <a:off x="76199" y="507786"/>
            <a:ext cx="9091809" cy="3077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b="1" dirty="0">
                <a:solidFill>
                  <a:schemeClr val="accent6"/>
                </a:solidFill>
              </a:rPr>
              <a:t>Contrasting </a:t>
            </a:r>
            <a:r>
              <a:rPr lang="en-US" b="1" dirty="0" smtClean="0">
                <a:solidFill>
                  <a:schemeClr val="accent6"/>
                </a:solidFill>
              </a:rPr>
              <a:t>key features of the </a:t>
            </a:r>
            <a:r>
              <a:rPr lang="en-US" b="1" dirty="0">
                <a:solidFill>
                  <a:schemeClr val="accent6"/>
                </a:solidFill>
              </a:rPr>
              <a:t>Ivy Bridge-EX and Haswell-EX </a:t>
            </a:r>
            <a:r>
              <a:rPr lang="en-US" b="1" dirty="0" smtClean="0">
                <a:solidFill>
                  <a:schemeClr val="accent6"/>
                </a:solidFill>
              </a:rPr>
              <a:t>processors -1 </a:t>
            </a:r>
            <a:r>
              <a:rPr lang="en-US" dirty="0" smtClean="0"/>
              <a:t>[</a:t>
            </a:r>
            <a:r>
              <a:rPr lang="hu-HU" dirty="0" smtClean="0"/>
              <a:t>114</a:t>
            </a:r>
            <a:r>
              <a:rPr lang="en-US" dirty="0"/>
              <a:t>] </a:t>
            </a:r>
          </a:p>
        </p:txBody>
      </p:sp>
      <p:sp>
        <p:nvSpPr>
          <p:cNvPr id="7" name="TextBox 6"/>
          <p:cNvSpPr txBox="1"/>
          <p:nvPr/>
        </p:nvSpPr>
        <p:spPr>
          <a:xfrm>
            <a:off x="266700" y="1899351"/>
            <a:ext cx="18473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6945961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1600" dirty="0"/>
              <a:t>3.4</a:t>
            </a:r>
            <a:r>
              <a:rPr lang="hu-HU" sz="1600" dirty="0"/>
              <a:t> </a:t>
            </a:r>
            <a:r>
              <a:rPr lang="en-US" sz="1600" dirty="0"/>
              <a:t>The Haswell-EX (</a:t>
            </a:r>
            <a:r>
              <a:rPr lang="en-US" sz="1600" dirty="0" err="1" smtClean="0"/>
              <a:t>E7</a:t>
            </a:r>
            <a:r>
              <a:rPr lang="en-US" sz="1600" dirty="0" smtClean="0"/>
              <a:t>-8800 </a:t>
            </a:r>
            <a:r>
              <a:rPr lang="en-US" sz="1600" dirty="0"/>
              <a:t>v3) </a:t>
            </a:r>
            <a:r>
              <a:rPr lang="en-US" sz="1600" dirty="0" smtClean="0"/>
              <a:t>4S/</a:t>
            </a:r>
            <a:r>
              <a:rPr lang="en-US" sz="1600" dirty="0" err="1" smtClean="0"/>
              <a:t>8S</a:t>
            </a:r>
            <a:r>
              <a:rPr lang="en-US" sz="1600" dirty="0" smtClean="0"/>
              <a:t> </a:t>
            </a:r>
            <a:r>
              <a:rPr lang="en-US" sz="1600" dirty="0"/>
              <a:t>processor line </a:t>
            </a:r>
            <a:r>
              <a:rPr lang="hu-HU" sz="1600" dirty="0" smtClean="0"/>
              <a:t>(</a:t>
            </a:r>
            <a:r>
              <a:rPr lang="en-US" sz="1600" dirty="0" smtClean="0"/>
              <a:t>5</a:t>
            </a:r>
            <a:r>
              <a:rPr lang="hu-HU" sz="1600" dirty="0" smtClean="0"/>
              <a:t>)</a:t>
            </a:r>
            <a:endParaRPr lang="en-US" sz="1600" dirty="0"/>
          </a:p>
        </p:txBody>
      </p:sp>
      <p:sp>
        <p:nvSpPr>
          <p:cNvPr id="3" name="Rectangle 2"/>
          <p:cNvSpPr/>
          <p:nvPr/>
        </p:nvSpPr>
        <p:spPr>
          <a:xfrm>
            <a:off x="96816" y="505328"/>
            <a:ext cx="6591300" cy="3077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b="1" dirty="0">
                <a:solidFill>
                  <a:schemeClr val="accent6"/>
                </a:solidFill>
              </a:rPr>
              <a:t>Transactional Synchronization </a:t>
            </a:r>
            <a:r>
              <a:rPr lang="en-US" b="1" dirty="0" smtClean="0">
                <a:solidFill>
                  <a:schemeClr val="accent6"/>
                </a:solidFill>
              </a:rPr>
              <a:t>Extension (</a:t>
            </a:r>
            <a:r>
              <a:rPr lang="en-US" b="1" dirty="0">
                <a:solidFill>
                  <a:schemeClr val="accent6"/>
                </a:solidFill>
              </a:rPr>
              <a:t>TSX) 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266700" y="856929"/>
            <a:ext cx="8871916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 smtClean="0"/>
              <a:t>Intel’s </a:t>
            </a:r>
            <a:r>
              <a:rPr lang="en-US" dirty="0" smtClean="0">
                <a:solidFill>
                  <a:srgbClr val="FF0000"/>
                </a:solidFill>
              </a:rPr>
              <a:t>TSX</a:t>
            </a:r>
            <a:r>
              <a:rPr lang="en-US" dirty="0" smtClean="0"/>
              <a:t> is basically an </a:t>
            </a:r>
            <a:r>
              <a:rPr lang="en-US" dirty="0" smtClean="0">
                <a:solidFill>
                  <a:srgbClr val="0070C0"/>
                </a:solidFill>
              </a:rPr>
              <a:t>ISA extension and its implementation</a:t>
            </a:r>
            <a:r>
              <a:rPr lang="en-US" dirty="0" smtClean="0"/>
              <a:t> to allow </a:t>
            </a:r>
            <a:r>
              <a:rPr lang="en-US" dirty="0" smtClean="0">
                <a:solidFill>
                  <a:srgbClr val="FF0000"/>
                </a:solidFill>
              </a:rPr>
              <a:t>hardware supported</a:t>
            </a:r>
          </a:p>
          <a:p>
            <a:r>
              <a:rPr lang="en-US" dirty="0">
                <a:solidFill>
                  <a:srgbClr val="FF0000"/>
                </a:solidFill>
              </a:rPr>
              <a:t> </a:t>
            </a:r>
            <a:r>
              <a:rPr lang="en-US" dirty="0" smtClean="0">
                <a:solidFill>
                  <a:srgbClr val="FF0000"/>
                </a:solidFill>
              </a:rPr>
              <a:t>     transactional memory. </a:t>
            </a:r>
            <a:endParaRPr lang="en-US" dirty="0">
              <a:solidFill>
                <a:srgbClr val="FF0000"/>
              </a:solidFill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289599" y="1383022"/>
            <a:ext cx="8864295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Clr>
                <a:srgbClr val="000000"/>
              </a:buClr>
              <a:buFont typeface="Arial" panose="020B0604020202020204" pitchFamily="34" charset="0"/>
              <a:buChar char="•"/>
              <a:defRPr/>
            </a:pPr>
            <a:r>
              <a:rPr lang="en-US" dirty="0">
                <a:solidFill>
                  <a:srgbClr val="FF0000"/>
                </a:solidFill>
                <a:latin typeface="Verdana"/>
              </a:rPr>
              <a:t>Transactional memory </a:t>
            </a:r>
            <a:r>
              <a:rPr lang="en-US" dirty="0">
                <a:solidFill>
                  <a:srgbClr val="000000"/>
                </a:solidFill>
                <a:latin typeface="Verdana"/>
              </a:rPr>
              <a:t>is an </a:t>
            </a:r>
            <a:r>
              <a:rPr lang="en-US" dirty="0">
                <a:solidFill>
                  <a:srgbClr val="0070C0"/>
                </a:solidFill>
                <a:latin typeface="Verdana"/>
              </a:rPr>
              <a:t>efficient synchronization mechanism </a:t>
            </a:r>
            <a:r>
              <a:rPr lang="en-US" dirty="0">
                <a:solidFill>
                  <a:srgbClr val="000000"/>
                </a:solidFill>
                <a:latin typeface="Verdana"/>
              </a:rPr>
              <a:t>in </a:t>
            </a:r>
            <a:r>
              <a:rPr lang="en-US" dirty="0" smtClean="0">
                <a:solidFill>
                  <a:srgbClr val="000000"/>
                </a:solidFill>
                <a:latin typeface="Verdana"/>
              </a:rPr>
              <a:t>concurrent programming</a:t>
            </a:r>
          </a:p>
          <a:p>
            <a:pPr>
              <a:buClr>
                <a:srgbClr val="000000"/>
              </a:buClr>
              <a:defRPr/>
            </a:pPr>
            <a:r>
              <a:rPr lang="en-US" dirty="0">
                <a:solidFill>
                  <a:srgbClr val="000000"/>
                </a:solidFill>
                <a:latin typeface="Verdana"/>
              </a:rPr>
              <a:t> </a:t>
            </a:r>
            <a:r>
              <a:rPr lang="en-US" dirty="0" smtClean="0">
                <a:solidFill>
                  <a:srgbClr val="000000"/>
                </a:solidFill>
                <a:latin typeface="Verdana"/>
              </a:rPr>
              <a:t>     used </a:t>
            </a:r>
            <a:r>
              <a:rPr lang="en-US" dirty="0">
                <a:solidFill>
                  <a:srgbClr val="0070C0"/>
                </a:solidFill>
                <a:latin typeface="Verdana"/>
              </a:rPr>
              <a:t>to effectively manage </a:t>
            </a:r>
            <a:r>
              <a:rPr lang="en-US" dirty="0">
                <a:solidFill>
                  <a:srgbClr val="FF0000"/>
                </a:solidFill>
                <a:latin typeface="Verdana"/>
              </a:rPr>
              <a:t>race conditions </a:t>
            </a:r>
            <a:r>
              <a:rPr lang="en-US" dirty="0">
                <a:solidFill>
                  <a:srgbClr val="0070C0"/>
                </a:solidFill>
                <a:latin typeface="Verdana"/>
              </a:rPr>
              <a:t>occurring when </a:t>
            </a:r>
            <a:r>
              <a:rPr lang="en-US" dirty="0" smtClean="0">
                <a:solidFill>
                  <a:srgbClr val="0070C0"/>
                </a:solidFill>
                <a:latin typeface="Verdana"/>
              </a:rPr>
              <a:t>multiple </a:t>
            </a:r>
            <a:r>
              <a:rPr lang="en-US" dirty="0">
                <a:solidFill>
                  <a:srgbClr val="0070C0"/>
                </a:solidFill>
                <a:latin typeface="Verdana"/>
              </a:rPr>
              <a:t>threads access shared </a:t>
            </a:r>
            <a:endParaRPr lang="en-US" dirty="0" smtClean="0">
              <a:solidFill>
                <a:srgbClr val="0070C0"/>
              </a:solidFill>
              <a:latin typeface="Verdana"/>
            </a:endParaRPr>
          </a:p>
          <a:p>
            <a:pPr>
              <a:buClr>
                <a:srgbClr val="000000"/>
              </a:buClr>
              <a:defRPr/>
            </a:pPr>
            <a:r>
              <a:rPr lang="en-US" dirty="0">
                <a:solidFill>
                  <a:srgbClr val="0070C0"/>
                </a:solidFill>
                <a:latin typeface="Verdana"/>
              </a:rPr>
              <a:t> </a:t>
            </a:r>
            <a:r>
              <a:rPr lang="en-US" dirty="0" smtClean="0">
                <a:solidFill>
                  <a:srgbClr val="0070C0"/>
                </a:solidFill>
                <a:latin typeface="Verdana"/>
              </a:rPr>
              <a:t>     data.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23815123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/>
          <p:cNvSpPr txBox="1"/>
          <p:nvPr/>
        </p:nvSpPr>
        <p:spPr>
          <a:xfrm>
            <a:off x="90488" y="502173"/>
            <a:ext cx="2908168" cy="307777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b="1" dirty="0">
                <a:solidFill>
                  <a:schemeClr val="accent6"/>
                </a:solidFill>
                <a:latin typeface="Verdana"/>
                <a:cs typeface="+mn-cs"/>
              </a:rPr>
              <a:t>Addressing race conditions</a:t>
            </a:r>
          </a:p>
        </p:txBody>
      </p:sp>
      <p:sp>
        <p:nvSpPr>
          <p:cNvPr id="4" name="TextBox 3"/>
          <p:cNvSpPr txBox="1"/>
          <p:nvPr/>
        </p:nvSpPr>
        <p:spPr>
          <a:xfrm>
            <a:off x="184150" y="837827"/>
            <a:ext cx="8398581" cy="523220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dirty="0">
                <a:solidFill>
                  <a:srgbClr val="000000"/>
                </a:solidFill>
                <a:latin typeface="Verdana"/>
                <a:cs typeface="+mn-cs"/>
              </a:rPr>
              <a:t>Basically there are </a:t>
            </a:r>
            <a:r>
              <a:rPr lang="en-US" dirty="0">
                <a:solidFill>
                  <a:srgbClr val="0070C0"/>
                </a:solidFill>
                <a:latin typeface="Verdana"/>
                <a:cs typeface="+mn-cs"/>
              </a:rPr>
              <a:t>two mechanisms to address race conditions </a:t>
            </a:r>
            <a:r>
              <a:rPr lang="en-US" dirty="0">
                <a:solidFill>
                  <a:srgbClr val="000000"/>
                </a:solidFill>
                <a:latin typeface="Verdana"/>
                <a:cs typeface="+mn-cs"/>
              </a:rPr>
              <a:t>in </a:t>
            </a:r>
            <a:r>
              <a:rPr lang="en-US" dirty="0" smtClean="0">
                <a:solidFill>
                  <a:srgbClr val="000000"/>
                </a:solidFill>
                <a:latin typeface="Verdana"/>
                <a:cs typeface="+mn-cs"/>
              </a:rPr>
              <a:t>multithreaded programs,</a:t>
            </a:r>
          </a:p>
          <a:p>
            <a:pPr>
              <a:defRPr/>
            </a:pPr>
            <a:r>
              <a:rPr lang="en-US" dirty="0">
                <a:solidFill>
                  <a:srgbClr val="000000"/>
                </a:solidFill>
                <a:latin typeface="Verdana"/>
                <a:cs typeface="+mn-cs"/>
              </a:rPr>
              <a:t> </a:t>
            </a:r>
            <a:r>
              <a:rPr lang="en-US" dirty="0" smtClean="0">
                <a:solidFill>
                  <a:srgbClr val="000000"/>
                </a:solidFill>
                <a:latin typeface="Verdana"/>
                <a:cs typeface="+mn-cs"/>
              </a:rPr>
              <a:t> </a:t>
            </a:r>
            <a:r>
              <a:rPr lang="en-US" dirty="0">
                <a:solidFill>
                  <a:srgbClr val="000000"/>
                </a:solidFill>
                <a:latin typeface="Verdana"/>
                <a:cs typeface="+mn-cs"/>
              </a:rPr>
              <a:t>as indicated below:</a:t>
            </a:r>
          </a:p>
        </p:txBody>
      </p:sp>
      <p:sp>
        <p:nvSpPr>
          <p:cNvPr id="12" name="Text Box 4"/>
          <p:cNvSpPr txBox="1">
            <a:spLocks noChangeArrowheads="1"/>
          </p:cNvSpPr>
          <p:nvPr/>
        </p:nvSpPr>
        <p:spPr bwMode="auto">
          <a:xfrm>
            <a:off x="1912938" y="2241177"/>
            <a:ext cx="712787" cy="292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>
              <a:defRPr/>
            </a:pPr>
            <a:r>
              <a:rPr lang="en-US" altLang="en-US" sz="1300" b="1" dirty="0">
                <a:solidFill>
                  <a:srgbClr val="000000"/>
                </a:solidFill>
                <a:latin typeface="Verdana"/>
                <a:cs typeface="+mn-cs"/>
              </a:rPr>
              <a:t>Locks</a:t>
            </a:r>
            <a:endParaRPr lang="hu-HU" altLang="en-US" sz="1300" b="1" dirty="0">
              <a:solidFill>
                <a:srgbClr val="000000"/>
              </a:solidFill>
              <a:latin typeface="Verdana"/>
              <a:cs typeface="+mn-cs"/>
            </a:endParaRPr>
          </a:p>
        </p:txBody>
      </p:sp>
      <p:sp>
        <p:nvSpPr>
          <p:cNvPr id="13" name="Text Box 5"/>
          <p:cNvSpPr txBox="1">
            <a:spLocks noChangeArrowheads="1"/>
          </p:cNvSpPr>
          <p:nvPr/>
        </p:nvSpPr>
        <p:spPr bwMode="auto">
          <a:xfrm>
            <a:off x="5192713" y="2241177"/>
            <a:ext cx="2794000" cy="292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>
              <a:defRPr/>
            </a:pPr>
            <a:r>
              <a:rPr lang="en-US" altLang="en-US" sz="1300" b="1" dirty="0">
                <a:solidFill>
                  <a:srgbClr val="000000"/>
                </a:solidFill>
                <a:latin typeface="Verdana"/>
                <a:cs typeface="+mn-cs"/>
              </a:rPr>
              <a:t>Transactional memory (TM)</a:t>
            </a:r>
            <a:endParaRPr lang="hu-HU" altLang="en-US" sz="1300" b="1" dirty="0">
              <a:solidFill>
                <a:srgbClr val="000000"/>
              </a:solidFill>
              <a:latin typeface="Verdana"/>
              <a:cs typeface="+mn-cs"/>
            </a:endParaRPr>
          </a:p>
        </p:txBody>
      </p:sp>
      <p:sp>
        <p:nvSpPr>
          <p:cNvPr id="14" name="Text Box 6"/>
          <p:cNvSpPr txBox="1">
            <a:spLocks noChangeArrowheads="1"/>
          </p:cNvSpPr>
          <p:nvPr/>
        </p:nvSpPr>
        <p:spPr bwMode="auto">
          <a:xfrm>
            <a:off x="1392238" y="1523627"/>
            <a:ext cx="6080125" cy="292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>
              <a:defRPr/>
            </a:pPr>
            <a:r>
              <a:rPr lang="en-US" altLang="en-US" sz="1300" b="1" dirty="0">
                <a:solidFill>
                  <a:srgbClr val="000000"/>
                </a:solidFill>
                <a:latin typeface="Verdana"/>
                <a:cs typeface="+mn-cs"/>
              </a:rPr>
              <a:t>Basic mechanisms to address races in multithreaded programs</a:t>
            </a:r>
            <a:endParaRPr lang="hu-HU" altLang="en-US" sz="1300" b="1" dirty="0">
              <a:solidFill>
                <a:srgbClr val="000000"/>
              </a:solidFill>
              <a:latin typeface="Verdana"/>
              <a:cs typeface="+mn-cs"/>
            </a:endParaRPr>
          </a:p>
        </p:txBody>
      </p:sp>
      <p:sp>
        <p:nvSpPr>
          <p:cNvPr id="15" name="Line 9"/>
          <p:cNvSpPr>
            <a:spLocks noChangeShapeType="1"/>
          </p:cNvSpPr>
          <p:nvPr/>
        </p:nvSpPr>
        <p:spPr bwMode="auto">
          <a:xfrm flipH="1" flipV="1">
            <a:off x="4427538" y="1909390"/>
            <a:ext cx="2159000" cy="307975"/>
          </a:xfrm>
          <a:prstGeom prst="line">
            <a:avLst/>
          </a:prstGeom>
          <a:noFill/>
          <a:ln w="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>
              <a:defRPr/>
            </a:pPr>
            <a:endParaRPr lang="en-US" sz="1300" dirty="0">
              <a:solidFill>
                <a:srgbClr val="000000"/>
              </a:solidFill>
              <a:latin typeface="Verdana"/>
              <a:cs typeface="+mn-cs"/>
            </a:endParaRPr>
          </a:p>
        </p:txBody>
      </p:sp>
      <p:sp>
        <p:nvSpPr>
          <p:cNvPr id="16" name="Line 10"/>
          <p:cNvSpPr>
            <a:spLocks noChangeShapeType="1"/>
          </p:cNvSpPr>
          <p:nvPr/>
        </p:nvSpPr>
        <p:spPr bwMode="auto">
          <a:xfrm flipV="1">
            <a:off x="2266950" y="1909390"/>
            <a:ext cx="2171700" cy="319087"/>
          </a:xfrm>
          <a:prstGeom prst="line">
            <a:avLst/>
          </a:prstGeom>
          <a:noFill/>
          <a:ln w="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>
              <a:defRPr/>
            </a:pPr>
            <a:endParaRPr lang="en-US" sz="1300" dirty="0">
              <a:solidFill>
                <a:srgbClr val="000000"/>
              </a:solidFill>
              <a:latin typeface="Verdana"/>
              <a:cs typeface="+mn-cs"/>
            </a:endParaRPr>
          </a:p>
        </p:txBody>
      </p:sp>
      <p:sp>
        <p:nvSpPr>
          <p:cNvPr id="17" name="Oval 11"/>
          <p:cNvSpPr>
            <a:spLocks noChangeArrowheads="1"/>
          </p:cNvSpPr>
          <p:nvPr/>
        </p:nvSpPr>
        <p:spPr bwMode="auto">
          <a:xfrm>
            <a:off x="2225675" y="2201490"/>
            <a:ext cx="53975" cy="53975"/>
          </a:xfrm>
          <a:prstGeom prst="ellipse">
            <a:avLst/>
          </a:prstGeom>
          <a:solidFill>
            <a:schemeClr val="bg1"/>
          </a:solidFill>
          <a:ln w="0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 sz="1300" dirty="0">
              <a:solidFill>
                <a:srgbClr val="000000"/>
              </a:solidFill>
              <a:latin typeface="Verdana"/>
              <a:cs typeface="+mn-cs"/>
            </a:endParaRPr>
          </a:p>
        </p:txBody>
      </p:sp>
      <p:sp>
        <p:nvSpPr>
          <p:cNvPr id="18" name="Oval 12"/>
          <p:cNvSpPr>
            <a:spLocks noChangeArrowheads="1"/>
          </p:cNvSpPr>
          <p:nvPr/>
        </p:nvSpPr>
        <p:spPr bwMode="auto">
          <a:xfrm>
            <a:off x="6530975" y="2190377"/>
            <a:ext cx="53975" cy="53975"/>
          </a:xfrm>
          <a:prstGeom prst="ellipse">
            <a:avLst/>
          </a:prstGeom>
          <a:solidFill>
            <a:schemeClr val="bg1"/>
          </a:solidFill>
          <a:ln w="0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 sz="1300" dirty="0">
              <a:solidFill>
                <a:srgbClr val="000000"/>
              </a:solidFill>
              <a:latin typeface="Verdana"/>
              <a:cs typeface="+mn-cs"/>
            </a:endParaRPr>
          </a:p>
        </p:txBody>
      </p:sp>
      <p:sp>
        <p:nvSpPr>
          <p:cNvPr id="30" name="TextBox 29"/>
          <p:cNvSpPr txBox="1"/>
          <p:nvPr/>
        </p:nvSpPr>
        <p:spPr>
          <a:xfrm>
            <a:off x="503238" y="2625352"/>
            <a:ext cx="3582987" cy="892175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algn="ctr">
              <a:defRPr/>
            </a:pPr>
            <a:r>
              <a:rPr lang="en-US" sz="1300" dirty="0">
                <a:solidFill>
                  <a:srgbClr val="000000"/>
                </a:solidFill>
                <a:latin typeface="Verdana"/>
                <a:cs typeface="+mn-cs"/>
              </a:rPr>
              <a:t>Pessimistic approach,</a:t>
            </a:r>
          </a:p>
          <a:p>
            <a:pPr algn="ctr">
              <a:defRPr/>
            </a:pPr>
            <a:r>
              <a:rPr lang="en-US" sz="1300" dirty="0">
                <a:solidFill>
                  <a:srgbClr val="000000"/>
                </a:solidFill>
                <a:latin typeface="Verdana"/>
                <a:cs typeface="+mn-cs"/>
              </a:rPr>
              <a:t>it intends to prevent possible conflicts</a:t>
            </a:r>
          </a:p>
          <a:p>
            <a:pPr algn="ctr">
              <a:defRPr/>
            </a:pPr>
            <a:r>
              <a:rPr lang="en-US" sz="1300" dirty="0">
                <a:solidFill>
                  <a:srgbClr val="000000"/>
                </a:solidFill>
                <a:latin typeface="Verdana"/>
                <a:cs typeface="+mn-cs"/>
              </a:rPr>
              <a:t>by enforcing serialization of transactions</a:t>
            </a:r>
          </a:p>
          <a:p>
            <a:pPr algn="ctr">
              <a:defRPr/>
            </a:pPr>
            <a:r>
              <a:rPr lang="en-US" sz="1300" dirty="0">
                <a:solidFill>
                  <a:srgbClr val="000000"/>
                </a:solidFill>
                <a:latin typeface="Verdana"/>
                <a:cs typeface="+mn-cs"/>
              </a:rPr>
              <a:t>through locks.</a:t>
            </a:r>
          </a:p>
        </p:txBody>
      </p:sp>
      <p:sp>
        <p:nvSpPr>
          <p:cNvPr id="31" name="TextBox 30"/>
          <p:cNvSpPr txBox="1"/>
          <p:nvPr/>
        </p:nvSpPr>
        <p:spPr>
          <a:xfrm>
            <a:off x="4033838" y="2625352"/>
            <a:ext cx="5118100" cy="2093913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algn="ctr">
              <a:defRPr/>
            </a:pPr>
            <a:r>
              <a:rPr lang="en-US" sz="1300" dirty="0">
                <a:solidFill>
                  <a:srgbClr val="000000"/>
                </a:solidFill>
                <a:latin typeface="Verdana"/>
                <a:cs typeface="+mn-cs"/>
              </a:rPr>
              <a:t>Optimistic approach,</a:t>
            </a:r>
          </a:p>
          <a:p>
            <a:pPr algn="ctr">
              <a:defRPr/>
            </a:pPr>
            <a:r>
              <a:rPr lang="en-US" sz="1300" dirty="0">
                <a:solidFill>
                  <a:srgbClr val="000000"/>
                </a:solidFill>
                <a:latin typeface="Verdana"/>
                <a:cs typeface="+mn-cs"/>
              </a:rPr>
              <a:t>it allows access  conflicts to occur </a:t>
            </a:r>
          </a:p>
          <a:p>
            <a:pPr algn="ctr">
              <a:defRPr/>
            </a:pPr>
            <a:r>
              <a:rPr lang="en-US" sz="1300" dirty="0">
                <a:solidFill>
                  <a:srgbClr val="000000"/>
                </a:solidFill>
                <a:latin typeface="Verdana"/>
                <a:cs typeface="+mn-cs"/>
              </a:rPr>
              <a:t>but provides a checking and repair mechanism</a:t>
            </a:r>
          </a:p>
          <a:p>
            <a:pPr algn="ctr">
              <a:defRPr/>
            </a:pPr>
            <a:r>
              <a:rPr lang="en-US" sz="1300" dirty="0">
                <a:solidFill>
                  <a:srgbClr val="000000"/>
                </a:solidFill>
                <a:latin typeface="Verdana"/>
                <a:cs typeface="+mn-cs"/>
              </a:rPr>
              <a:t> for managing these conflicts, i.e.</a:t>
            </a:r>
          </a:p>
          <a:p>
            <a:pPr algn="ctr">
              <a:defRPr/>
            </a:pPr>
            <a:r>
              <a:rPr lang="en-US" sz="1300" dirty="0">
                <a:solidFill>
                  <a:srgbClr val="000000"/>
                </a:solidFill>
                <a:latin typeface="Verdana"/>
                <a:cs typeface="+mn-cs"/>
              </a:rPr>
              <a:t> it allows all threads to access shared data </a:t>
            </a:r>
            <a:r>
              <a:rPr lang="en-US" sz="1300" dirty="0" smtClean="0">
                <a:solidFill>
                  <a:srgbClr val="000000"/>
                </a:solidFill>
                <a:latin typeface="Verdana"/>
                <a:cs typeface="+mn-cs"/>
              </a:rPr>
              <a:t>simultaneously</a:t>
            </a:r>
            <a:endParaRPr lang="en-US" sz="1300" dirty="0">
              <a:solidFill>
                <a:srgbClr val="000000"/>
              </a:solidFill>
              <a:latin typeface="Verdana"/>
              <a:cs typeface="+mn-cs"/>
            </a:endParaRPr>
          </a:p>
          <a:p>
            <a:pPr algn="ctr">
              <a:defRPr/>
            </a:pPr>
            <a:r>
              <a:rPr lang="en-US" sz="1300" dirty="0" smtClean="0">
                <a:solidFill>
                  <a:srgbClr val="000000"/>
                </a:solidFill>
                <a:latin typeface="Verdana"/>
                <a:cs typeface="+mn-cs"/>
              </a:rPr>
              <a:t>but after </a:t>
            </a:r>
            <a:r>
              <a:rPr lang="en-US" sz="1300" dirty="0">
                <a:solidFill>
                  <a:srgbClr val="000000"/>
                </a:solidFill>
                <a:latin typeface="Verdana"/>
                <a:cs typeface="+mn-cs"/>
              </a:rPr>
              <a:t>completing a </a:t>
            </a:r>
            <a:r>
              <a:rPr lang="en-US" sz="1300" dirty="0" smtClean="0">
                <a:solidFill>
                  <a:srgbClr val="000000"/>
                </a:solidFill>
                <a:latin typeface="Verdana"/>
                <a:cs typeface="+mn-cs"/>
              </a:rPr>
              <a:t>transaction,</a:t>
            </a:r>
            <a:endParaRPr lang="en-US" sz="1300" dirty="0">
              <a:solidFill>
                <a:srgbClr val="000000"/>
              </a:solidFill>
              <a:latin typeface="Verdana"/>
              <a:cs typeface="+mn-cs"/>
            </a:endParaRPr>
          </a:p>
          <a:p>
            <a:pPr algn="ctr">
              <a:defRPr/>
            </a:pPr>
            <a:r>
              <a:rPr lang="en-US" sz="1300" dirty="0">
                <a:solidFill>
                  <a:srgbClr val="000000"/>
                </a:solidFill>
                <a:latin typeface="Verdana"/>
                <a:cs typeface="+mn-cs"/>
              </a:rPr>
              <a:t>it will be checked whether a conflict arose,</a:t>
            </a:r>
          </a:p>
          <a:p>
            <a:pPr algn="ctr">
              <a:defRPr/>
            </a:pPr>
            <a:r>
              <a:rPr lang="en-US" sz="1300" dirty="0">
                <a:solidFill>
                  <a:srgbClr val="000000"/>
                </a:solidFill>
                <a:latin typeface="Verdana"/>
                <a:cs typeface="+mn-cs"/>
              </a:rPr>
              <a:t> if yes, the transaction will be rolled back and</a:t>
            </a:r>
          </a:p>
          <a:p>
            <a:pPr algn="ctr">
              <a:defRPr/>
            </a:pPr>
            <a:r>
              <a:rPr lang="en-US" sz="1300" dirty="0">
                <a:solidFill>
                  <a:srgbClr val="000000"/>
                </a:solidFill>
                <a:latin typeface="Verdana"/>
                <a:cs typeface="+mn-cs"/>
              </a:rPr>
              <a:t>then replayed if feasible else</a:t>
            </a:r>
          </a:p>
          <a:p>
            <a:pPr algn="ctr">
              <a:defRPr/>
            </a:pPr>
            <a:r>
              <a:rPr lang="en-US" sz="1300" dirty="0">
                <a:solidFill>
                  <a:srgbClr val="000000"/>
                </a:solidFill>
                <a:latin typeface="Verdana"/>
                <a:cs typeface="+mn-cs"/>
              </a:rPr>
              <a:t> executed while using locks.</a:t>
            </a:r>
          </a:p>
        </p:txBody>
      </p:sp>
      <p:sp>
        <p:nvSpPr>
          <p:cNvPr id="32" name="TextBox 31"/>
          <p:cNvSpPr txBox="1"/>
          <p:nvPr/>
        </p:nvSpPr>
        <p:spPr>
          <a:xfrm>
            <a:off x="190500" y="4936056"/>
            <a:ext cx="5822491" cy="307777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dirty="0">
                <a:solidFill>
                  <a:srgbClr val="000000"/>
                </a:solidFill>
                <a:latin typeface="Verdana"/>
                <a:cs typeface="+mn-cs"/>
              </a:rPr>
              <a:t>The next Figure </a:t>
            </a:r>
            <a:r>
              <a:rPr lang="en-US" dirty="0" smtClean="0">
                <a:solidFill>
                  <a:srgbClr val="000000"/>
                </a:solidFill>
                <a:latin typeface="Verdana"/>
                <a:cs typeface="+mn-cs"/>
              </a:rPr>
              <a:t>illustrates </a:t>
            </a:r>
            <a:r>
              <a:rPr lang="en-US" dirty="0">
                <a:solidFill>
                  <a:srgbClr val="000000"/>
                </a:solidFill>
                <a:latin typeface="Verdana"/>
                <a:cs typeface="+mn-cs"/>
              </a:rPr>
              <a:t>these synchronization mechanisms.</a:t>
            </a:r>
          </a:p>
        </p:txBody>
      </p:sp>
      <p:sp>
        <p:nvSpPr>
          <p:cNvPr id="19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r>
              <a:rPr lang="en-US" sz="1600" dirty="0"/>
              <a:t>3.4</a:t>
            </a:r>
            <a:r>
              <a:rPr lang="hu-HU" sz="1600" dirty="0"/>
              <a:t> </a:t>
            </a:r>
            <a:r>
              <a:rPr lang="en-US" sz="1600" dirty="0"/>
              <a:t>The Haswell-EX (</a:t>
            </a:r>
            <a:r>
              <a:rPr lang="en-US" sz="1600" dirty="0" err="1" smtClean="0"/>
              <a:t>E7</a:t>
            </a:r>
            <a:r>
              <a:rPr lang="en-US" sz="1600" dirty="0" smtClean="0"/>
              <a:t>-8800 </a:t>
            </a:r>
            <a:r>
              <a:rPr lang="en-US" sz="1600" dirty="0"/>
              <a:t>v3) </a:t>
            </a:r>
            <a:r>
              <a:rPr lang="en-US" sz="1600" dirty="0" smtClean="0"/>
              <a:t>4S/</a:t>
            </a:r>
            <a:r>
              <a:rPr lang="en-US" sz="1600" dirty="0" err="1" smtClean="0"/>
              <a:t>8S</a:t>
            </a:r>
            <a:r>
              <a:rPr lang="en-US" sz="1600" dirty="0" smtClean="0"/>
              <a:t> </a:t>
            </a:r>
            <a:r>
              <a:rPr lang="en-US" sz="1600" dirty="0"/>
              <a:t>processor line </a:t>
            </a:r>
            <a:r>
              <a:rPr lang="hu-HU" sz="1600" dirty="0" smtClean="0"/>
              <a:t>(</a:t>
            </a:r>
            <a:r>
              <a:rPr lang="en-US" sz="1600" dirty="0" smtClean="0"/>
              <a:t>6</a:t>
            </a:r>
            <a:r>
              <a:rPr lang="hu-HU" sz="1600" dirty="0" smtClean="0"/>
              <a:t>)</a:t>
            </a:r>
            <a:endParaRPr lang="en-US" altLang="en-US" sz="1600" dirty="0" smtClean="0"/>
          </a:p>
        </p:txBody>
      </p:sp>
    </p:spTree>
    <p:extLst>
      <p:ext uri="{BB962C8B-B14F-4D97-AF65-F5344CB8AC3E}">
        <p14:creationId xmlns:p14="http://schemas.microsoft.com/office/powerpoint/2010/main" val="400579929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21571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14488" y="1315050"/>
            <a:ext cx="5608637" cy="3657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TextBox 3"/>
          <p:cNvSpPr txBox="1"/>
          <p:nvPr/>
        </p:nvSpPr>
        <p:spPr>
          <a:xfrm>
            <a:off x="93662" y="502657"/>
            <a:ext cx="9406025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defRPr/>
            </a:pPr>
            <a:r>
              <a:rPr lang="en-US" b="1" dirty="0" smtClean="0">
                <a:solidFill>
                  <a:srgbClr val="2D2D8A"/>
                </a:solidFill>
                <a:latin typeface="Verdana"/>
                <a:cs typeface="+mn-cs"/>
              </a:rPr>
              <a:t>Illustration of </a:t>
            </a:r>
            <a:r>
              <a:rPr lang="en-US" b="1" dirty="0">
                <a:solidFill>
                  <a:srgbClr val="2D2D8A"/>
                </a:solidFill>
                <a:latin typeface="Verdana"/>
                <a:cs typeface="+mn-cs"/>
              </a:rPr>
              <a:t>lock based and transaction memory (TM) based </a:t>
            </a:r>
            <a:r>
              <a:rPr lang="en-US" b="1" dirty="0" smtClean="0">
                <a:solidFill>
                  <a:srgbClr val="2D2D8A"/>
                </a:solidFill>
                <a:latin typeface="Verdana"/>
                <a:cs typeface="+mn-cs"/>
              </a:rPr>
              <a:t>thread synchronization</a:t>
            </a:r>
          </a:p>
          <a:p>
            <a:pPr>
              <a:defRPr/>
            </a:pPr>
            <a:r>
              <a:rPr lang="en-US" b="1" dirty="0">
                <a:solidFill>
                  <a:srgbClr val="2D2D8A"/>
                </a:solidFill>
                <a:latin typeface="Verdana"/>
                <a:cs typeface="+mn-cs"/>
              </a:rPr>
              <a:t> </a:t>
            </a:r>
            <a:r>
              <a:rPr lang="en-US" b="1" dirty="0" smtClean="0">
                <a:solidFill>
                  <a:srgbClr val="2D2D8A"/>
                </a:solidFill>
                <a:latin typeface="Verdana"/>
                <a:cs typeface="+mn-cs"/>
              </a:rPr>
              <a:t> </a:t>
            </a:r>
            <a:r>
              <a:rPr lang="en-US" dirty="0" smtClean="0">
                <a:latin typeface="Verdana"/>
                <a:cs typeface="+mn-cs"/>
              </a:rPr>
              <a:t>[126]</a:t>
            </a:r>
            <a:endParaRPr lang="en-US" dirty="0">
              <a:latin typeface="Verdana"/>
              <a:cs typeface="+mn-cs"/>
            </a:endParaRPr>
          </a:p>
        </p:txBody>
      </p:sp>
      <p:sp>
        <p:nvSpPr>
          <p:cNvPr id="2" name="TextBox 1"/>
          <p:cNvSpPr txBox="1"/>
          <p:nvPr/>
        </p:nvSpPr>
        <p:spPr>
          <a:xfrm>
            <a:off x="7250113" y="2419950"/>
            <a:ext cx="1447800" cy="522287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dirty="0">
                <a:solidFill>
                  <a:srgbClr val="FF0000"/>
                </a:solidFill>
                <a:latin typeface="Verdana"/>
                <a:cs typeface="+mn-cs"/>
              </a:rPr>
              <a:t>Conflict, to be</a:t>
            </a:r>
          </a:p>
          <a:p>
            <a:pPr>
              <a:defRPr/>
            </a:pPr>
            <a:r>
              <a:rPr lang="en-US" dirty="0">
                <a:solidFill>
                  <a:srgbClr val="FF0000"/>
                </a:solidFill>
                <a:latin typeface="Verdana"/>
                <a:cs typeface="+mn-cs"/>
              </a:rPr>
              <a:t>     repaired</a:t>
            </a:r>
          </a:p>
        </p:txBody>
      </p:sp>
      <p:sp>
        <p:nvSpPr>
          <p:cNvPr id="6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r>
              <a:rPr lang="en-US" sz="1600" dirty="0"/>
              <a:t>3.4</a:t>
            </a:r>
            <a:r>
              <a:rPr lang="hu-HU" sz="1600" dirty="0"/>
              <a:t> </a:t>
            </a:r>
            <a:r>
              <a:rPr lang="en-US" sz="1600" dirty="0"/>
              <a:t>The Haswell-EX (</a:t>
            </a:r>
            <a:r>
              <a:rPr lang="en-US" sz="1600" dirty="0" err="1" smtClean="0"/>
              <a:t>E7</a:t>
            </a:r>
            <a:r>
              <a:rPr lang="en-US" sz="1600" dirty="0" smtClean="0"/>
              <a:t>-8800 </a:t>
            </a:r>
            <a:r>
              <a:rPr lang="en-US" sz="1600" dirty="0"/>
              <a:t>v3) </a:t>
            </a:r>
            <a:r>
              <a:rPr lang="en-US" sz="1600" dirty="0" smtClean="0"/>
              <a:t>4S/</a:t>
            </a:r>
            <a:r>
              <a:rPr lang="en-US" sz="1600" dirty="0" err="1" smtClean="0"/>
              <a:t>8S</a:t>
            </a:r>
            <a:r>
              <a:rPr lang="en-US" sz="1600" dirty="0" smtClean="0"/>
              <a:t> </a:t>
            </a:r>
            <a:r>
              <a:rPr lang="en-US" sz="1600" dirty="0"/>
              <a:t>processor line </a:t>
            </a:r>
            <a:r>
              <a:rPr lang="hu-HU" sz="1600" dirty="0" smtClean="0"/>
              <a:t>(</a:t>
            </a:r>
            <a:r>
              <a:rPr lang="en-US" sz="1600" dirty="0" smtClean="0"/>
              <a:t>7</a:t>
            </a:r>
            <a:r>
              <a:rPr lang="hu-HU" sz="1600" dirty="0" smtClean="0"/>
              <a:t>)</a:t>
            </a:r>
            <a:endParaRPr lang="en-US" altLang="en-US" sz="1600" dirty="0" smtClean="0"/>
          </a:p>
        </p:txBody>
      </p:sp>
    </p:spTree>
    <p:extLst>
      <p:ext uri="{BB962C8B-B14F-4D97-AF65-F5344CB8AC3E}">
        <p14:creationId xmlns:p14="http://schemas.microsoft.com/office/powerpoint/2010/main" val="651019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1600" dirty="0"/>
              <a:t>3.4</a:t>
            </a:r>
            <a:r>
              <a:rPr lang="hu-HU" sz="1600" dirty="0"/>
              <a:t> </a:t>
            </a:r>
            <a:r>
              <a:rPr lang="en-US" sz="1600" dirty="0"/>
              <a:t>The Haswell-EX (</a:t>
            </a:r>
            <a:r>
              <a:rPr lang="en-US" sz="1600" dirty="0" err="1" smtClean="0"/>
              <a:t>E7</a:t>
            </a:r>
            <a:r>
              <a:rPr lang="en-US" sz="1600" dirty="0" smtClean="0"/>
              <a:t>-8800 </a:t>
            </a:r>
            <a:r>
              <a:rPr lang="en-US" sz="1600" dirty="0"/>
              <a:t>v3) </a:t>
            </a:r>
            <a:r>
              <a:rPr lang="en-US" sz="1600" dirty="0" smtClean="0"/>
              <a:t>4S/</a:t>
            </a:r>
            <a:r>
              <a:rPr lang="en-US" sz="1600" dirty="0" err="1" smtClean="0"/>
              <a:t>8S</a:t>
            </a:r>
            <a:r>
              <a:rPr lang="en-US" sz="1600" dirty="0" smtClean="0"/>
              <a:t> </a:t>
            </a:r>
            <a:r>
              <a:rPr lang="en-US" sz="1600" dirty="0"/>
              <a:t>processor line </a:t>
            </a:r>
            <a:r>
              <a:rPr lang="hu-HU" sz="1600" dirty="0" smtClean="0"/>
              <a:t>(</a:t>
            </a:r>
            <a:r>
              <a:rPr lang="en-US" sz="1600" dirty="0" smtClean="0"/>
              <a:t>8</a:t>
            </a:r>
            <a:r>
              <a:rPr lang="hu-HU" sz="1600" dirty="0" smtClean="0"/>
              <a:t>)</a:t>
            </a:r>
            <a:endParaRPr lang="en-US" sz="1600" dirty="0"/>
          </a:p>
        </p:txBody>
      </p:sp>
      <p:sp>
        <p:nvSpPr>
          <p:cNvPr id="3" name="TextBox 2"/>
          <p:cNvSpPr txBox="1"/>
          <p:nvPr/>
        </p:nvSpPr>
        <p:spPr>
          <a:xfrm>
            <a:off x="93293" y="508154"/>
            <a:ext cx="8537081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/>
              <a:t>We </a:t>
            </a:r>
            <a:r>
              <a:rPr lang="en-US" dirty="0" smtClean="0">
                <a:solidFill>
                  <a:srgbClr val="FF0000"/>
                </a:solidFill>
              </a:rPr>
              <a:t>note</a:t>
            </a:r>
            <a:r>
              <a:rPr lang="en-US" dirty="0" smtClean="0"/>
              <a:t> that in their </a:t>
            </a:r>
            <a:r>
              <a:rPr lang="en-US" dirty="0" smtClean="0">
                <a:solidFill>
                  <a:srgbClr val="0070C0"/>
                </a:solidFill>
              </a:rPr>
              <a:t>POWER8</a:t>
            </a:r>
            <a:r>
              <a:rPr lang="en-US" dirty="0" smtClean="0"/>
              <a:t> (2014) </a:t>
            </a:r>
            <a:r>
              <a:rPr lang="en-US" dirty="0" smtClean="0">
                <a:solidFill>
                  <a:srgbClr val="0070C0"/>
                </a:solidFill>
              </a:rPr>
              <a:t>IBM also introduced hardware supported transactional</a:t>
            </a:r>
          </a:p>
          <a:p>
            <a:r>
              <a:rPr lang="en-US" dirty="0" smtClean="0">
                <a:solidFill>
                  <a:srgbClr val="0070C0"/>
                </a:solidFill>
              </a:rPr>
              <a:t> memory</a:t>
            </a:r>
            <a:r>
              <a:rPr lang="en-US" dirty="0" smtClean="0"/>
              <a:t>, called Hardware Transactional Memory (HTM).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45769322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64194" name="Picture 2" descr="http://www.theplatform.net/wp-content/uploads/2015/05/intel-xeon-e7-v3-block-diagram-1.jp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09549" y="1525588"/>
            <a:ext cx="8833917" cy="34655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TextBox 2"/>
          <p:cNvSpPr txBox="1"/>
          <p:nvPr/>
        </p:nvSpPr>
        <p:spPr>
          <a:xfrm>
            <a:off x="90488" y="505348"/>
            <a:ext cx="833753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chemeClr val="accent6"/>
                </a:solidFill>
              </a:rPr>
              <a:t>Contrasting the layout of the </a:t>
            </a:r>
            <a:r>
              <a:rPr lang="en-US" b="1" dirty="0" err="1" smtClean="0">
                <a:solidFill>
                  <a:schemeClr val="accent6"/>
                </a:solidFill>
              </a:rPr>
              <a:t>Haswell</a:t>
            </a:r>
            <a:r>
              <a:rPr lang="en-US" b="1" dirty="0" smtClean="0">
                <a:solidFill>
                  <a:schemeClr val="accent6"/>
                </a:solidFill>
              </a:rPr>
              <a:t>-EX cores vs. the Ivy Bridge-EX cores </a:t>
            </a:r>
            <a:r>
              <a:rPr lang="en-US" dirty="0" smtClean="0"/>
              <a:t>[</a:t>
            </a:r>
            <a:r>
              <a:rPr lang="hu-HU" dirty="0" smtClean="0"/>
              <a:t>111</a:t>
            </a:r>
            <a:r>
              <a:rPr lang="en-US" dirty="0" smtClean="0"/>
              <a:t>]</a:t>
            </a:r>
            <a:endParaRPr lang="en-US" dirty="0"/>
          </a:p>
        </p:txBody>
      </p:sp>
      <p:sp>
        <p:nvSpPr>
          <p:cNvPr id="4" name="TextBox 3"/>
          <p:cNvSpPr txBox="1"/>
          <p:nvPr/>
        </p:nvSpPr>
        <p:spPr>
          <a:xfrm>
            <a:off x="204788" y="908050"/>
            <a:ext cx="8283101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err="1" smtClean="0"/>
              <a:t>Haswell</a:t>
            </a:r>
            <a:r>
              <a:rPr lang="en-US" dirty="0" smtClean="0"/>
              <a:t>-EX has </a:t>
            </a:r>
            <a:r>
              <a:rPr lang="en-US" dirty="0" smtClean="0">
                <a:solidFill>
                  <a:srgbClr val="0070C0"/>
                </a:solidFill>
              </a:rPr>
              <a:t>four core slides with 3x4 + 6 = 18 cores </a:t>
            </a:r>
            <a:r>
              <a:rPr lang="en-US" dirty="0" smtClean="0"/>
              <a:t>rather than 3x5 cores in case of </a:t>
            </a:r>
          </a:p>
          <a:p>
            <a:r>
              <a:rPr lang="en-US" dirty="0"/>
              <a:t> </a:t>
            </a:r>
            <a:r>
              <a:rPr lang="en-US" dirty="0" smtClean="0"/>
              <a:t> the Ivy Bridge-EX (only 3x 4 = 12 cores indicated in the Figure below). </a:t>
            </a:r>
            <a:endParaRPr lang="en-US" dirty="0"/>
          </a:p>
        </p:txBody>
      </p:sp>
      <p:sp>
        <p:nvSpPr>
          <p:cNvPr id="5" name="TextBox 4"/>
          <p:cNvSpPr txBox="1"/>
          <p:nvPr/>
        </p:nvSpPr>
        <p:spPr>
          <a:xfrm>
            <a:off x="438150" y="5194300"/>
            <a:ext cx="8241615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/>
              <a:t>Figure</a:t>
            </a:r>
            <a:r>
              <a:rPr lang="hu-HU" dirty="0" smtClean="0"/>
              <a:t>:</a:t>
            </a:r>
            <a:r>
              <a:rPr lang="en-US" dirty="0" smtClean="0"/>
              <a:t> Contrasting the basic layout of the </a:t>
            </a:r>
            <a:r>
              <a:rPr lang="en-US" dirty="0" err="1" smtClean="0"/>
              <a:t>Haswell</a:t>
            </a:r>
            <a:r>
              <a:rPr lang="en-US" dirty="0" smtClean="0"/>
              <a:t>-EX (E7 v3) and Ivy Bridge-EX (E7 v2)</a:t>
            </a:r>
          </a:p>
          <a:p>
            <a:pPr algn="ctr"/>
            <a:r>
              <a:rPr lang="en-US" dirty="0" smtClean="0"/>
              <a:t> processors [</a:t>
            </a:r>
            <a:r>
              <a:rPr lang="hu-HU" dirty="0" smtClean="0"/>
              <a:t>111</a:t>
            </a:r>
            <a:r>
              <a:rPr lang="en-US" dirty="0" smtClean="0"/>
              <a:t>]</a:t>
            </a:r>
            <a:endParaRPr lang="en-US" dirty="0"/>
          </a:p>
        </p:txBody>
      </p:sp>
      <p:sp>
        <p:nvSpPr>
          <p:cNvPr id="6" name="TextBox 5"/>
          <p:cNvSpPr txBox="1"/>
          <p:nvPr/>
        </p:nvSpPr>
        <p:spPr>
          <a:xfrm>
            <a:off x="246063" y="5930900"/>
            <a:ext cx="846417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/>
              <a:t>Note that the </a:t>
            </a:r>
            <a:r>
              <a:rPr lang="en-US" dirty="0" smtClean="0">
                <a:solidFill>
                  <a:srgbClr val="0070C0"/>
                </a:solidFill>
              </a:rPr>
              <a:t>E7-V3</a:t>
            </a:r>
            <a:r>
              <a:rPr lang="en-US" dirty="0" smtClean="0"/>
              <a:t> has </a:t>
            </a:r>
            <a:r>
              <a:rPr lang="en-US" dirty="0" smtClean="0">
                <a:solidFill>
                  <a:srgbClr val="0070C0"/>
                </a:solidFill>
              </a:rPr>
              <a:t>only two ring buses interconnected by a pair of buffered switches</a:t>
            </a:r>
            <a:r>
              <a:rPr lang="en-US" dirty="0" smtClean="0"/>
              <a:t>. </a:t>
            </a:r>
            <a:endParaRPr lang="en-US" dirty="0"/>
          </a:p>
        </p:txBody>
      </p:sp>
      <p:sp>
        <p:nvSpPr>
          <p:cNvPr id="10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r>
              <a:rPr lang="en-US" sz="1600" dirty="0" smtClean="0"/>
              <a:t>3.4</a:t>
            </a:r>
            <a:r>
              <a:rPr lang="hu-HU" sz="1600" dirty="0" smtClean="0"/>
              <a:t> </a:t>
            </a:r>
            <a:r>
              <a:rPr lang="en-US" sz="1600" dirty="0" smtClean="0"/>
              <a:t>The Haswell-EX (</a:t>
            </a:r>
            <a:r>
              <a:rPr lang="en-US" sz="1600" dirty="0" err="1" smtClean="0"/>
              <a:t>E7</a:t>
            </a:r>
            <a:r>
              <a:rPr lang="en-US" sz="1600" dirty="0" smtClean="0"/>
              <a:t>-8800 v3) 4S/</a:t>
            </a:r>
            <a:r>
              <a:rPr lang="en-US" sz="1600" dirty="0" err="1" smtClean="0"/>
              <a:t>8S</a:t>
            </a:r>
            <a:r>
              <a:rPr lang="en-US" sz="1600" dirty="0" smtClean="0"/>
              <a:t> processor line </a:t>
            </a:r>
            <a:r>
              <a:rPr lang="hu-HU" sz="1600" dirty="0" smtClean="0"/>
              <a:t>(</a:t>
            </a:r>
            <a:r>
              <a:rPr lang="en-US" sz="1600" dirty="0" smtClean="0"/>
              <a:t>9</a:t>
            </a:r>
            <a:r>
              <a:rPr lang="hu-HU" sz="1600" dirty="0" smtClean="0"/>
              <a:t>)</a:t>
            </a:r>
            <a:endParaRPr lang="en-US" sz="1600" dirty="0"/>
          </a:p>
        </p:txBody>
      </p:sp>
    </p:spTree>
    <p:extLst>
      <p:ext uri="{BB962C8B-B14F-4D97-AF65-F5344CB8AC3E}">
        <p14:creationId xmlns:p14="http://schemas.microsoft.com/office/powerpoint/2010/main" val="395204119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/>
          <p:cNvSpPr txBox="1"/>
          <p:nvPr/>
        </p:nvSpPr>
        <p:spPr>
          <a:xfrm>
            <a:off x="77788" y="504601"/>
            <a:ext cx="509466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chemeClr val="accent6"/>
                </a:solidFill>
              </a:rPr>
              <a:t>More detailed layout of the Haswell-EX die </a:t>
            </a:r>
            <a:r>
              <a:rPr lang="en-US" dirty="0" smtClean="0"/>
              <a:t>[</a:t>
            </a:r>
            <a:r>
              <a:rPr lang="hu-HU" dirty="0" smtClean="0"/>
              <a:t>111</a:t>
            </a:r>
            <a:r>
              <a:rPr lang="en-US" dirty="0" smtClean="0"/>
              <a:t>]</a:t>
            </a:r>
            <a:endParaRPr lang="en-US" dirty="0"/>
          </a:p>
        </p:txBody>
      </p:sp>
      <p:sp>
        <p:nvSpPr>
          <p:cNvPr id="6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r>
              <a:rPr lang="en-US" sz="1600" dirty="0" smtClean="0"/>
              <a:t>3.4</a:t>
            </a:r>
            <a:r>
              <a:rPr lang="hu-HU" sz="1600" dirty="0" smtClean="0"/>
              <a:t> </a:t>
            </a:r>
            <a:r>
              <a:rPr lang="en-US" sz="1600" dirty="0" smtClean="0"/>
              <a:t>The Haswell-EX (</a:t>
            </a:r>
            <a:r>
              <a:rPr lang="en-US" sz="1600" dirty="0" err="1" smtClean="0"/>
              <a:t>E7</a:t>
            </a:r>
            <a:r>
              <a:rPr lang="en-US" sz="1600" dirty="0" smtClean="0"/>
              <a:t>-8800 v3) 4S/</a:t>
            </a:r>
            <a:r>
              <a:rPr lang="en-US" sz="1600" dirty="0" err="1" smtClean="0"/>
              <a:t>8S</a:t>
            </a:r>
            <a:r>
              <a:rPr lang="en-US" sz="1600" dirty="0" smtClean="0"/>
              <a:t> processor line </a:t>
            </a:r>
            <a:r>
              <a:rPr lang="hu-HU" sz="1600" dirty="0" smtClean="0"/>
              <a:t>(</a:t>
            </a:r>
            <a:r>
              <a:rPr lang="en-US" sz="1600" dirty="0" smtClean="0"/>
              <a:t>10</a:t>
            </a:r>
            <a:r>
              <a:rPr lang="hu-HU" sz="1600" dirty="0" smtClean="0"/>
              <a:t>)</a:t>
            </a:r>
            <a:endParaRPr lang="en-US" sz="1600" dirty="0"/>
          </a:p>
        </p:txBody>
      </p:sp>
      <p:pic>
        <p:nvPicPr>
          <p:cNvPr id="5" name="Picture 2" descr="http://www.theplatform.net/wp-content/uploads/2015/05/intel-xeon-e7-v3-block-diagram-2.jp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3500" y="1092200"/>
            <a:ext cx="9002713" cy="562609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65454118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1600" dirty="0"/>
              <a:t>3.4</a:t>
            </a:r>
            <a:r>
              <a:rPr lang="hu-HU" sz="1600" dirty="0"/>
              <a:t> </a:t>
            </a:r>
            <a:r>
              <a:rPr lang="en-US" sz="1600" dirty="0"/>
              <a:t>The Haswell-EX (</a:t>
            </a:r>
            <a:r>
              <a:rPr lang="en-US" sz="1600" dirty="0" err="1" smtClean="0"/>
              <a:t>E7</a:t>
            </a:r>
            <a:r>
              <a:rPr lang="en-US" sz="1600" dirty="0" smtClean="0"/>
              <a:t>-8800 </a:t>
            </a:r>
            <a:r>
              <a:rPr lang="en-US" sz="1600" dirty="0"/>
              <a:t>v3) </a:t>
            </a:r>
            <a:r>
              <a:rPr lang="en-US" sz="1600" dirty="0" smtClean="0"/>
              <a:t>4S/</a:t>
            </a:r>
            <a:r>
              <a:rPr lang="en-US" sz="1600" dirty="0" err="1" smtClean="0"/>
              <a:t>8S</a:t>
            </a:r>
            <a:r>
              <a:rPr lang="en-US" sz="1600" dirty="0" smtClean="0"/>
              <a:t> </a:t>
            </a:r>
            <a:r>
              <a:rPr lang="en-US" sz="1600" dirty="0"/>
              <a:t>processor line </a:t>
            </a:r>
            <a:r>
              <a:rPr lang="hu-HU" sz="1600" dirty="0" smtClean="0"/>
              <a:t>(</a:t>
            </a:r>
            <a:r>
              <a:rPr lang="en-US" sz="1600" dirty="0" smtClean="0"/>
              <a:t>11</a:t>
            </a:r>
            <a:r>
              <a:rPr lang="hu-HU" sz="1600" dirty="0" smtClean="0"/>
              <a:t>)</a:t>
            </a:r>
            <a:endParaRPr lang="en-US" sz="1600" dirty="0"/>
          </a:p>
        </p:txBody>
      </p:sp>
      <p:sp>
        <p:nvSpPr>
          <p:cNvPr id="3" name="AutoShape 2" descr="http://www.theplatform.net/wp-content/uploads/2015/05/intel-xeon-e7-v3-die-shot.jpg"/>
          <p:cNvSpPr>
            <a:spLocks noChangeAspect="1" noChangeArrowheads="1"/>
          </p:cNvSpPr>
          <p:nvPr/>
        </p:nvSpPr>
        <p:spPr bwMode="auto">
          <a:xfrm>
            <a:off x="63500" y="-136525"/>
            <a:ext cx="7972425" cy="63531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pic>
        <p:nvPicPr>
          <p:cNvPr id="2052" name="Picture 4" descr="http://www.theplatform.net/wp-content/uploads/2015/05/intel-xeon-e7-v3-die-shot.jp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47041" y="1272609"/>
            <a:ext cx="8252460" cy="494404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7" name="TextBox 6"/>
          <p:cNvSpPr txBox="1"/>
          <p:nvPr/>
        </p:nvSpPr>
        <p:spPr>
          <a:xfrm>
            <a:off x="77788" y="505348"/>
            <a:ext cx="618791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chemeClr val="accent6"/>
                </a:solidFill>
              </a:rPr>
              <a:t>Die micrograph of an 18-core Haswell-EX processor </a:t>
            </a:r>
            <a:r>
              <a:rPr lang="en-US" dirty="0" smtClean="0"/>
              <a:t>[111]</a:t>
            </a:r>
            <a:endParaRPr lang="en-US" dirty="0"/>
          </a:p>
        </p:txBody>
      </p:sp>
      <p:sp>
        <p:nvSpPr>
          <p:cNvPr id="4" name="TextBox 3"/>
          <p:cNvSpPr txBox="1"/>
          <p:nvPr/>
        </p:nvSpPr>
        <p:spPr>
          <a:xfrm>
            <a:off x="3060700" y="6451600"/>
            <a:ext cx="357982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 dirty="0" smtClean="0"/>
              <a:t>22 nm, 5.7 billion transistors, 662 mm</a:t>
            </a:r>
            <a:r>
              <a:rPr lang="en-US" sz="1200" b="1" baseline="30000" dirty="0" smtClean="0"/>
              <a:t>2</a:t>
            </a:r>
            <a:endParaRPr lang="en-US" sz="1200" b="1" baseline="30000" dirty="0"/>
          </a:p>
        </p:txBody>
      </p:sp>
    </p:spTree>
    <p:extLst>
      <p:ext uri="{BB962C8B-B14F-4D97-AF65-F5344CB8AC3E}">
        <p14:creationId xmlns:p14="http://schemas.microsoft.com/office/powerpoint/2010/main" val="364652348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4626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1157288"/>
            <a:ext cx="9144000" cy="45434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TextBox 3"/>
          <p:cNvSpPr txBox="1"/>
          <p:nvPr/>
        </p:nvSpPr>
        <p:spPr>
          <a:xfrm>
            <a:off x="77788" y="504601"/>
            <a:ext cx="588975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chemeClr val="accent6"/>
                </a:solidFill>
              </a:rPr>
              <a:t>Main features of 4S and 8S </a:t>
            </a:r>
            <a:r>
              <a:rPr lang="en-US" b="1" dirty="0" err="1" smtClean="0">
                <a:solidFill>
                  <a:schemeClr val="accent6"/>
                </a:solidFill>
              </a:rPr>
              <a:t>Haswell</a:t>
            </a:r>
            <a:r>
              <a:rPr lang="en-US" b="1" dirty="0" smtClean="0">
                <a:solidFill>
                  <a:schemeClr val="accent6"/>
                </a:solidFill>
              </a:rPr>
              <a:t>-EX processors </a:t>
            </a:r>
            <a:r>
              <a:rPr lang="en-US" dirty="0" smtClean="0"/>
              <a:t>[</a:t>
            </a:r>
            <a:r>
              <a:rPr lang="hu-HU" dirty="0" smtClean="0"/>
              <a:t>120</a:t>
            </a:r>
            <a:r>
              <a:rPr lang="en-US" dirty="0" smtClean="0"/>
              <a:t>]</a:t>
            </a:r>
            <a:endParaRPr lang="en-US" dirty="0"/>
          </a:p>
        </p:txBody>
      </p:sp>
      <p:sp>
        <p:nvSpPr>
          <p:cNvPr id="6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r>
              <a:rPr lang="en-US" sz="1600" dirty="0" smtClean="0"/>
              <a:t>3.4</a:t>
            </a:r>
            <a:r>
              <a:rPr lang="hu-HU" sz="1600" dirty="0" smtClean="0"/>
              <a:t> </a:t>
            </a:r>
            <a:r>
              <a:rPr lang="en-US" sz="1600" dirty="0" smtClean="0"/>
              <a:t>The Haswell-EX (</a:t>
            </a:r>
            <a:r>
              <a:rPr lang="en-US" sz="1600" dirty="0" err="1" smtClean="0"/>
              <a:t>E7</a:t>
            </a:r>
            <a:r>
              <a:rPr lang="en-US" sz="1600" dirty="0" smtClean="0"/>
              <a:t>-8800 v3) 4S/</a:t>
            </a:r>
            <a:r>
              <a:rPr lang="en-US" sz="1600" dirty="0" err="1" smtClean="0"/>
              <a:t>8S</a:t>
            </a:r>
            <a:r>
              <a:rPr lang="en-US" sz="1600" dirty="0" smtClean="0"/>
              <a:t> processor line </a:t>
            </a:r>
            <a:r>
              <a:rPr lang="hu-HU" sz="1600" dirty="0" smtClean="0"/>
              <a:t>(</a:t>
            </a:r>
            <a:r>
              <a:rPr lang="en-US" sz="1600" dirty="0" smtClean="0"/>
              <a:t>12</a:t>
            </a:r>
            <a:r>
              <a:rPr lang="hu-HU" sz="1600" dirty="0" smtClean="0"/>
              <a:t>)</a:t>
            </a:r>
            <a:endParaRPr lang="en-US" sz="1600" dirty="0"/>
          </a:p>
        </p:txBody>
      </p:sp>
    </p:spTree>
    <p:extLst>
      <p:ext uri="{BB962C8B-B14F-4D97-AF65-F5344CB8AC3E}">
        <p14:creationId xmlns:p14="http://schemas.microsoft.com/office/powerpoint/2010/main" val="293531931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1600" dirty="0"/>
              <a:t>3.4</a:t>
            </a:r>
            <a:r>
              <a:rPr lang="hu-HU" sz="1600" dirty="0"/>
              <a:t> </a:t>
            </a:r>
            <a:r>
              <a:rPr lang="en-US" sz="1600" dirty="0"/>
              <a:t>The Haswell-EX (</a:t>
            </a:r>
            <a:r>
              <a:rPr lang="en-US" sz="1600" dirty="0" err="1" smtClean="0"/>
              <a:t>E7</a:t>
            </a:r>
            <a:r>
              <a:rPr lang="en-US" sz="1600" dirty="0" smtClean="0"/>
              <a:t>-8800 </a:t>
            </a:r>
            <a:r>
              <a:rPr lang="en-US" sz="1600" dirty="0"/>
              <a:t>v3) </a:t>
            </a:r>
            <a:r>
              <a:rPr lang="en-US" sz="1600" dirty="0" smtClean="0"/>
              <a:t>4S/</a:t>
            </a:r>
            <a:r>
              <a:rPr lang="en-US" sz="1600" dirty="0" err="1" smtClean="0"/>
              <a:t>8S</a:t>
            </a:r>
            <a:r>
              <a:rPr lang="en-US" sz="1600" dirty="0" smtClean="0"/>
              <a:t> </a:t>
            </a:r>
            <a:r>
              <a:rPr lang="en-US" sz="1600" dirty="0"/>
              <a:t>processor line </a:t>
            </a:r>
            <a:r>
              <a:rPr lang="hu-HU" sz="1600" dirty="0"/>
              <a:t>(</a:t>
            </a:r>
            <a:r>
              <a:rPr lang="en-US" sz="1600" dirty="0" smtClean="0"/>
              <a:t>1</a:t>
            </a:r>
            <a:r>
              <a:rPr lang="hu-HU" sz="1600" dirty="0" smtClean="0"/>
              <a:t>3)</a:t>
            </a:r>
            <a:endParaRPr lang="en-US" sz="1600" dirty="0"/>
          </a:p>
        </p:txBody>
      </p:sp>
      <p:sp>
        <p:nvSpPr>
          <p:cNvPr id="4" name="TextBox 3"/>
          <p:cNvSpPr txBox="1"/>
          <p:nvPr/>
        </p:nvSpPr>
        <p:spPr>
          <a:xfrm>
            <a:off x="84293" y="510822"/>
            <a:ext cx="842730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b="1" dirty="0" smtClean="0">
                <a:solidFill>
                  <a:schemeClr val="accent6"/>
                </a:solidFill>
              </a:rPr>
              <a:t>Power management improvements in the Haswell-EP and Haswell-EX server lines</a:t>
            </a:r>
            <a:endParaRPr lang="en-US" b="1" dirty="0">
              <a:solidFill>
                <a:schemeClr val="accent6"/>
              </a:solidFill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330737" y="957192"/>
            <a:ext cx="883357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hu-HU" dirty="0" smtClean="0"/>
              <a:t>The </a:t>
            </a:r>
            <a:r>
              <a:rPr lang="hu-HU" dirty="0" smtClean="0">
                <a:solidFill>
                  <a:srgbClr val="0070C0"/>
                </a:solidFill>
              </a:rPr>
              <a:t>related product families </a:t>
            </a:r>
            <a:r>
              <a:rPr lang="hu-HU" dirty="0" smtClean="0"/>
              <a:t>are: the Xeon E5-4600/2600/1600 and the Xeon </a:t>
            </a:r>
            <a:r>
              <a:rPr lang="hu-HU" dirty="0"/>
              <a:t>E7-8800/4800</a:t>
            </a:r>
            <a:endParaRPr lang="en-US" dirty="0"/>
          </a:p>
        </p:txBody>
      </p:sp>
      <p:sp>
        <p:nvSpPr>
          <p:cNvPr id="6" name="TextBox 5"/>
          <p:cNvSpPr txBox="1"/>
          <p:nvPr/>
        </p:nvSpPr>
        <p:spPr>
          <a:xfrm>
            <a:off x="349406" y="1275010"/>
            <a:ext cx="706808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 smtClean="0"/>
              <a:t>The </a:t>
            </a:r>
            <a:r>
              <a:rPr lang="hu-HU" dirty="0" smtClean="0"/>
              <a:t>introduced key </a:t>
            </a:r>
            <a:r>
              <a:rPr lang="en-US" dirty="0" smtClean="0">
                <a:solidFill>
                  <a:srgbClr val="FF0000"/>
                </a:solidFill>
              </a:rPr>
              <a:t>power </a:t>
            </a:r>
            <a:r>
              <a:rPr lang="hu-HU" dirty="0" smtClean="0">
                <a:solidFill>
                  <a:srgbClr val="FF0000"/>
                </a:solidFill>
              </a:rPr>
              <a:t>management </a:t>
            </a:r>
            <a:r>
              <a:rPr lang="en-US" dirty="0" smtClean="0">
                <a:solidFill>
                  <a:srgbClr val="FF0000"/>
                </a:solidFill>
              </a:rPr>
              <a:t>improvements </a:t>
            </a:r>
            <a:r>
              <a:rPr lang="en-US" dirty="0" smtClean="0"/>
              <a:t>include</a:t>
            </a:r>
            <a:r>
              <a:rPr lang="hu-HU" dirty="0" smtClean="0"/>
              <a:t> first of all</a:t>
            </a:r>
            <a:r>
              <a:rPr lang="en-US" dirty="0" smtClean="0"/>
              <a:t>:</a:t>
            </a:r>
            <a:endParaRPr lang="en-US" dirty="0"/>
          </a:p>
        </p:txBody>
      </p:sp>
      <p:sp>
        <p:nvSpPr>
          <p:cNvPr id="7" name="TextBox 6"/>
          <p:cNvSpPr txBox="1"/>
          <p:nvPr/>
        </p:nvSpPr>
        <p:spPr>
          <a:xfrm>
            <a:off x="811369" y="1596978"/>
            <a:ext cx="3219599" cy="56169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spcAft>
                <a:spcPts val="300"/>
              </a:spcAft>
              <a:buFont typeface="Arial" panose="020B0604020202020204" pitchFamily="34" charset="0"/>
              <a:buChar char="•"/>
            </a:pPr>
            <a:r>
              <a:rPr lang="en-US" dirty="0">
                <a:solidFill>
                  <a:srgbClr val="0070C0"/>
                </a:solidFill>
              </a:rPr>
              <a:t>Per core P-states (PCPS</a:t>
            </a:r>
            <a:r>
              <a:rPr lang="en-US" dirty="0" smtClean="0">
                <a:solidFill>
                  <a:srgbClr val="0070C0"/>
                </a:solidFill>
              </a:rPr>
              <a:t>)</a:t>
            </a:r>
            <a:r>
              <a:rPr lang="hu-HU" dirty="0" smtClean="0">
                <a:solidFill>
                  <a:srgbClr val="0070C0"/>
                </a:solidFill>
              </a:rPr>
              <a:t> </a:t>
            </a:r>
            <a:r>
              <a:rPr lang="hu-HU" dirty="0" smtClean="0"/>
              <a:t>and </a:t>
            </a:r>
            <a:r>
              <a:rPr lang="en-US" dirty="0" smtClean="0"/>
              <a:t> </a:t>
            </a:r>
            <a:endParaRPr lang="en-US" dirty="0"/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hu-HU" dirty="0" smtClean="0">
                <a:solidFill>
                  <a:srgbClr val="0070C0"/>
                </a:solidFill>
              </a:rPr>
              <a:t>Uncore frequency scaling</a:t>
            </a:r>
            <a:endParaRPr lang="en-US" dirty="0">
              <a:solidFill>
                <a:srgbClr val="0070C0"/>
              </a:solidFill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356495" y="2163652"/>
            <a:ext cx="683340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hu-HU" dirty="0" smtClean="0"/>
              <a:t>We underline that the installed OS has to support the above features. 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72059431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182F76"/>
            </a:gs>
            <a:gs pos="100000">
              <a:srgbClr val="3366FF"/>
            </a:gs>
          </a:gsLst>
          <a:lin ang="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171" name="AutoShape 3"/>
          <p:cNvSpPr>
            <a:spLocks noChangeArrowheads="1"/>
          </p:cNvSpPr>
          <p:nvPr/>
        </p:nvSpPr>
        <p:spPr bwMode="auto">
          <a:xfrm>
            <a:off x="381000" y="981076"/>
            <a:ext cx="8532813" cy="551890"/>
          </a:xfrm>
          <a:prstGeom prst="roundRect">
            <a:avLst>
              <a:gd name="adj" fmla="val 0"/>
            </a:avLst>
          </a:prstGeom>
          <a:solidFill>
            <a:srgbClr val="000080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900" dirty="0" smtClean="0">
                <a:solidFill>
                  <a:srgbClr val="FFFFFF"/>
                </a:solidFill>
                <a:latin typeface="Verdana" pitchFamily="34" charset="0"/>
              </a:rPr>
              <a:t>1.3 Server </a:t>
            </a:r>
            <a:r>
              <a:rPr lang="en-US" altLang="en-US" sz="1900" dirty="0">
                <a:solidFill>
                  <a:srgbClr val="FFFFFF"/>
                </a:solidFill>
                <a:latin typeface="Verdana" pitchFamily="34" charset="0"/>
              </a:rPr>
              <a:t>platforms classified according to </a:t>
            </a:r>
            <a:r>
              <a:rPr lang="en-US" altLang="en-US" sz="1900" dirty="0" smtClean="0">
                <a:solidFill>
                  <a:srgbClr val="FFFFFF"/>
                </a:solidFill>
                <a:latin typeface="Verdana" pitchFamily="34" charset="0"/>
              </a:rPr>
              <a:t>their scalability</a:t>
            </a:r>
            <a:endParaRPr lang="en-US" altLang="en-US" sz="1900" dirty="0">
              <a:solidFill>
                <a:srgbClr val="FFFFFF"/>
              </a:solidFill>
              <a:latin typeface="Verdan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91669487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1600" dirty="0"/>
              <a:t>3.4</a:t>
            </a:r>
            <a:r>
              <a:rPr lang="hu-HU" sz="1600" dirty="0"/>
              <a:t> </a:t>
            </a:r>
            <a:r>
              <a:rPr lang="en-US" sz="1600" dirty="0"/>
              <a:t>The Haswell-EX (</a:t>
            </a:r>
            <a:r>
              <a:rPr lang="en-US" sz="1600" dirty="0" err="1" smtClean="0"/>
              <a:t>E7</a:t>
            </a:r>
            <a:r>
              <a:rPr lang="en-US" sz="1600" dirty="0" smtClean="0"/>
              <a:t>-8800 </a:t>
            </a:r>
            <a:r>
              <a:rPr lang="en-US" sz="1600" dirty="0"/>
              <a:t>v3) </a:t>
            </a:r>
            <a:r>
              <a:rPr lang="en-US" sz="1600" dirty="0" smtClean="0"/>
              <a:t>4S/</a:t>
            </a:r>
            <a:r>
              <a:rPr lang="en-US" sz="1600" dirty="0" err="1" smtClean="0"/>
              <a:t>8S</a:t>
            </a:r>
            <a:r>
              <a:rPr lang="en-US" sz="1600" dirty="0" smtClean="0"/>
              <a:t> </a:t>
            </a:r>
            <a:r>
              <a:rPr lang="en-US" sz="1600" dirty="0"/>
              <a:t>processor line </a:t>
            </a:r>
            <a:r>
              <a:rPr lang="hu-HU" sz="1600" dirty="0"/>
              <a:t>(</a:t>
            </a:r>
            <a:r>
              <a:rPr lang="en-US" sz="1600" dirty="0" smtClean="0"/>
              <a:t>1</a:t>
            </a:r>
            <a:r>
              <a:rPr lang="hu-HU" sz="1600" dirty="0" smtClean="0"/>
              <a:t>4)</a:t>
            </a:r>
            <a:endParaRPr lang="en-US" sz="1600" dirty="0"/>
          </a:p>
        </p:txBody>
      </p:sp>
      <p:sp>
        <p:nvSpPr>
          <p:cNvPr id="4" name="TextBox 3"/>
          <p:cNvSpPr txBox="1"/>
          <p:nvPr/>
        </p:nvSpPr>
        <p:spPr>
          <a:xfrm>
            <a:off x="80939" y="510757"/>
            <a:ext cx="773481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b="1" dirty="0" smtClean="0">
                <a:solidFill>
                  <a:schemeClr val="accent6"/>
                </a:solidFill>
              </a:rPr>
              <a:t>Per core P-states (PCPS) in the HSW-EP and Haswell-EX lines </a:t>
            </a:r>
            <a:r>
              <a:rPr lang="hu-HU" dirty="0" smtClean="0"/>
              <a:t>[129], [130]</a:t>
            </a:r>
            <a:endParaRPr lang="en-US" dirty="0"/>
          </a:p>
        </p:txBody>
      </p:sp>
      <p:sp>
        <p:nvSpPr>
          <p:cNvPr id="5" name="TextBox 4"/>
          <p:cNvSpPr txBox="1"/>
          <p:nvPr/>
        </p:nvSpPr>
        <p:spPr>
          <a:xfrm>
            <a:off x="214826" y="834284"/>
            <a:ext cx="8794395" cy="153888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hu-HU" dirty="0" smtClean="0"/>
              <a:t>In the </a:t>
            </a:r>
            <a:r>
              <a:rPr lang="hu-HU" dirty="0" smtClean="0">
                <a:solidFill>
                  <a:srgbClr val="0070C0"/>
                </a:solidFill>
              </a:rPr>
              <a:t>Haswell-EP and -EX server lines </a:t>
            </a:r>
            <a:r>
              <a:rPr lang="hu-HU" dirty="0" smtClean="0"/>
              <a:t>Intel introduced </a:t>
            </a:r>
            <a:r>
              <a:rPr lang="hu-HU" dirty="0" smtClean="0">
                <a:solidFill>
                  <a:srgbClr val="FF0000"/>
                </a:solidFill>
              </a:rPr>
              <a:t>individual P-state control </a:t>
            </a:r>
            <a:r>
              <a:rPr lang="hu-HU" dirty="0" smtClean="0"/>
              <a:t>instructed </a:t>
            </a:r>
          </a:p>
          <a:p>
            <a:pPr>
              <a:spcAft>
                <a:spcPts val="600"/>
              </a:spcAft>
            </a:pPr>
            <a:r>
              <a:rPr lang="hu-HU" dirty="0"/>
              <a:t> </a:t>
            </a:r>
            <a:r>
              <a:rPr lang="hu-HU" dirty="0" smtClean="0"/>
              <a:t>      by the OS.</a:t>
            </a:r>
          </a:p>
          <a:p>
            <a:r>
              <a:rPr lang="hu-HU" dirty="0" smtClean="0"/>
              <a:t>     This means that </a:t>
            </a:r>
            <a:r>
              <a:rPr lang="hu-HU" dirty="0" smtClean="0">
                <a:solidFill>
                  <a:srgbClr val="0070C0"/>
                </a:solidFill>
              </a:rPr>
              <a:t>each core can operate independently at individual clock rate and ssociated</a:t>
            </a:r>
          </a:p>
          <a:p>
            <a:pPr>
              <a:spcAft>
                <a:spcPts val="600"/>
              </a:spcAft>
            </a:pPr>
            <a:r>
              <a:rPr lang="hu-HU" dirty="0" smtClean="0">
                <a:solidFill>
                  <a:srgbClr val="0070C0"/>
                </a:solidFill>
              </a:rPr>
              <a:t>       core voltage.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hu-HU" dirty="0" smtClean="0">
                <a:solidFill>
                  <a:srgbClr val="0070C0"/>
                </a:solidFill>
              </a:rPr>
              <a:t>Previously</a:t>
            </a:r>
            <a:r>
              <a:rPr lang="hu-HU" dirty="0">
                <a:solidFill>
                  <a:srgbClr val="0070C0"/>
                </a:solidFill>
              </a:rPr>
              <a:t>,</a:t>
            </a:r>
            <a:r>
              <a:rPr lang="hu-HU" dirty="0"/>
              <a:t> </a:t>
            </a:r>
            <a:r>
              <a:rPr lang="hu-HU" dirty="0" smtClean="0"/>
              <a:t>in </a:t>
            </a:r>
            <a:r>
              <a:rPr lang="hu-HU" dirty="0"/>
              <a:t>the Ivy Bridge and preceding generations </a:t>
            </a:r>
            <a:r>
              <a:rPr lang="hu-HU" dirty="0" smtClean="0">
                <a:solidFill>
                  <a:srgbClr val="0070C0"/>
                </a:solidFill>
              </a:rPr>
              <a:t>all cores run </a:t>
            </a:r>
            <a:r>
              <a:rPr lang="hu-HU" dirty="0">
                <a:solidFill>
                  <a:srgbClr val="0070C0"/>
                </a:solidFill>
              </a:rPr>
              <a:t>at the same </a:t>
            </a:r>
            <a:r>
              <a:rPr lang="hu-HU" dirty="0" smtClean="0">
                <a:solidFill>
                  <a:srgbClr val="0070C0"/>
                </a:solidFill>
              </a:rPr>
              <a:t>frequency</a:t>
            </a:r>
          </a:p>
          <a:p>
            <a:r>
              <a:rPr lang="hu-HU" dirty="0" smtClean="0">
                <a:solidFill>
                  <a:srgbClr val="0070C0"/>
                </a:solidFill>
              </a:rPr>
              <a:t>       and voltage.</a:t>
            </a:r>
            <a:endParaRPr lang="hu-HU" dirty="0" smtClean="0"/>
          </a:p>
        </p:txBody>
      </p:sp>
    </p:spTree>
    <p:extLst>
      <p:ext uri="{BB962C8B-B14F-4D97-AF65-F5344CB8AC3E}">
        <p14:creationId xmlns:p14="http://schemas.microsoft.com/office/powerpoint/2010/main" val="392181980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1600" dirty="0"/>
              <a:t>3.4</a:t>
            </a:r>
            <a:r>
              <a:rPr lang="hu-HU" sz="1600" dirty="0"/>
              <a:t> </a:t>
            </a:r>
            <a:r>
              <a:rPr lang="en-US" sz="1600" dirty="0"/>
              <a:t>The Haswell-EX (</a:t>
            </a:r>
            <a:r>
              <a:rPr lang="en-US" sz="1600" dirty="0" err="1" smtClean="0"/>
              <a:t>E7</a:t>
            </a:r>
            <a:r>
              <a:rPr lang="en-US" sz="1600" dirty="0" smtClean="0"/>
              <a:t>-8800 </a:t>
            </a:r>
            <a:r>
              <a:rPr lang="en-US" sz="1600" dirty="0"/>
              <a:t>v3) </a:t>
            </a:r>
            <a:r>
              <a:rPr lang="en-US" sz="1600" dirty="0" smtClean="0"/>
              <a:t>4S/</a:t>
            </a:r>
            <a:r>
              <a:rPr lang="en-US" sz="1600" dirty="0" err="1" smtClean="0"/>
              <a:t>8S</a:t>
            </a:r>
            <a:r>
              <a:rPr lang="en-US" sz="1600" dirty="0" smtClean="0"/>
              <a:t> </a:t>
            </a:r>
            <a:r>
              <a:rPr lang="en-US" sz="1600" dirty="0"/>
              <a:t>processor line </a:t>
            </a:r>
            <a:r>
              <a:rPr lang="hu-HU" sz="1600" dirty="0"/>
              <a:t>(</a:t>
            </a:r>
            <a:r>
              <a:rPr lang="en-US" sz="1600" dirty="0" smtClean="0"/>
              <a:t>1</a:t>
            </a:r>
            <a:r>
              <a:rPr lang="hu-HU" sz="1600" dirty="0" smtClean="0"/>
              <a:t>5)</a:t>
            </a:r>
            <a:endParaRPr lang="en-US" sz="1600" dirty="0"/>
          </a:p>
        </p:txBody>
      </p:sp>
      <p:pic>
        <p:nvPicPr>
          <p:cNvPr id="5" name="Picture 4"/>
          <p:cNvPicPr>
            <a:picLocks noChangeAspect="1"/>
          </p:cNvPicPr>
          <p:nvPr/>
        </p:nvPicPr>
        <p:blipFill rotWithShape="1">
          <a:blip r:embed="rId2"/>
          <a:srcRect b="11128"/>
          <a:stretch/>
        </p:blipFill>
        <p:spPr>
          <a:xfrm>
            <a:off x="5189659" y="1873235"/>
            <a:ext cx="3694025" cy="4773903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83756" y="506894"/>
            <a:ext cx="536441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dirty="0" smtClean="0">
                <a:solidFill>
                  <a:srgbClr val="FF0000"/>
                </a:solidFill>
              </a:rPr>
              <a:t>Remark 1 - Estimated gain of using individual P-states -1</a:t>
            </a:r>
            <a:endParaRPr lang="en-US" dirty="0">
              <a:solidFill>
                <a:srgbClr val="FF0000"/>
              </a:solidFill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346973" y="864148"/>
            <a:ext cx="9011634" cy="81560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spcAft>
                <a:spcPts val="0"/>
              </a:spcAft>
              <a:buFont typeface="Arial" panose="020B0604020202020204" pitchFamily="34" charset="0"/>
              <a:buChar char="•"/>
            </a:pPr>
            <a:r>
              <a:rPr lang="hu-HU" dirty="0" smtClean="0"/>
              <a:t>Subsequently, we cite a study investigating the </a:t>
            </a:r>
            <a:r>
              <a:rPr lang="hu-HU" dirty="0" smtClean="0">
                <a:solidFill>
                  <a:srgbClr val="0070C0"/>
                </a:solidFill>
              </a:rPr>
              <a:t>possible gain of using individual voltage and</a:t>
            </a:r>
          </a:p>
          <a:p>
            <a:pPr>
              <a:spcAft>
                <a:spcPts val="600"/>
              </a:spcAft>
            </a:pPr>
            <a:r>
              <a:rPr lang="hu-HU" dirty="0">
                <a:solidFill>
                  <a:srgbClr val="0070C0"/>
                </a:solidFill>
              </a:rPr>
              <a:t> </a:t>
            </a:r>
            <a:r>
              <a:rPr lang="hu-HU" dirty="0" smtClean="0">
                <a:solidFill>
                  <a:srgbClr val="0070C0"/>
                </a:solidFill>
              </a:rPr>
              <a:t>     clock domains</a:t>
            </a:r>
            <a:r>
              <a:rPr lang="hu-HU" dirty="0" smtClean="0"/>
              <a:t> [131].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hu-HU" dirty="0" smtClean="0"/>
              <a:t>The assumed microarchitecture of the study is seen below. </a:t>
            </a:r>
            <a:endParaRPr lang="en-US" dirty="0"/>
          </a:p>
        </p:txBody>
      </p:sp>
      <p:sp>
        <p:nvSpPr>
          <p:cNvPr id="6" name="TextBox 5"/>
          <p:cNvSpPr txBox="1"/>
          <p:nvPr/>
        </p:nvSpPr>
        <p:spPr>
          <a:xfrm>
            <a:off x="656823" y="6075988"/>
            <a:ext cx="4431021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dirty="0" smtClean="0"/>
              <a:t>Figure: Assumed microarchitecture in the cited</a:t>
            </a:r>
          </a:p>
          <a:p>
            <a:r>
              <a:rPr lang="hu-HU" dirty="0" smtClean="0"/>
              <a:t>study (clock generation not indicated)</a:t>
            </a:r>
            <a:endParaRPr lang="en-US" dirty="0"/>
          </a:p>
        </p:txBody>
      </p:sp>
      <p:sp>
        <p:nvSpPr>
          <p:cNvPr id="7" name="TextBox 6"/>
          <p:cNvSpPr txBox="1"/>
          <p:nvPr/>
        </p:nvSpPr>
        <p:spPr>
          <a:xfrm>
            <a:off x="640212" y="2228934"/>
            <a:ext cx="3983783" cy="7386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dirty="0" smtClean="0"/>
              <a:t>PMU: Power Management Unit</a:t>
            </a:r>
          </a:p>
          <a:p>
            <a:r>
              <a:rPr lang="hu-HU" dirty="0"/>
              <a:t> </a:t>
            </a:r>
            <a:r>
              <a:rPr lang="hu-HU" dirty="0" smtClean="0"/>
              <a:t>        Based on sensed data it determines</a:t>
            </a:r>
          </a:p>
          <a:p>
            <a:r>
              <a:rPr lang="hu-HU" dirty="0"/>
              <a:t> </a:t>
            </a:r>
            <a:r>
              <a:rPr lang="hu-HU" dirty="0" smtClean="0"/>
              <a:t>        individual clock and voltage values.</a:t>
            </a:r>
            <a:endParaRPr lang="en-US" dirty="0"/>
          </a:p>
        </p:txBody>
      </p:sp>
      <p:sp>
        <p:nvSpPr>
          <p:cNvPr id="8" name="TextBox 7"/>
          <p:cNvSpPr txBox="1"/>
          <p:nvPr/>
        </p:nvSpPr>
        <p:spPr>
          <a:xfrm>
            <a:off x="656823" y="3216878"/>
            <a:ext cx="4633000" cy="16773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dirty="0" smtClean="0"/>
              <a:t>Note that due to the different clock rates</a:t>
            </a:r>
          </a:p>
          <a:p>
            <a:r>
              <a:rPr lang="hu-HU" dirty="0"/>
              <a:t> </a:t>
            </a:r>
            <a:r>
              <a:rPr lang="hu-HU" dirty="0" smtClean="0"/>
              <a:t> </a:t>
            </a:r>
            <a:r>
              <a:rPr lang="hu-HU" dirty="0" smtClean="0">
                <a:solidFill>
                  <a:srgbClr val="FF0000"/>
                </a:solidFill>
              </a:rPr>
              <a:t>FIFO Buffers </a:t>
            </a:r>
            <a:r>
              <a:rPr lang="hu-HU" dirty="0" smtClean="0"/>
              <a:t>are needed between the cores</a:t>
            </a:r>
          </a:p>
          <a:p>
            <a:pPr>
              <a:spcAft>
                <a:spcPts val="600"/>
              </a:spcAft>
            </a:pPr>
            <a:r>
              <a:rPr lang="hu-HU" dirty="0" smtClean="0"/>
              <a:t>  and the Interconnect </a:t>
            </a:r>
            <a:r>
              <a:rPr lang="hu-HU" dirty="0">
                <a:solidFill>
                  <a:srgbClr val="0070C0"/>
                </a:solidFill>
              </a:rPr>
              <a:t>for </a:t>
            </a:r>
            <a:r>
              <a:rPr lang="hu-HU" dirty="0" smtClean="0">
                <a:solidFill>
                  <a:srgbClr val="0070C0"/>
                </a:solidFill>
              </a:rPr>
              <a:t>clock synchronization</a:t>
            </a:r>
            <a:r>
              <a:rPr lang="hu-HU" dirty="0" smtClean="0"/>
              <a:t>.</a:t>
            </a:r>
          </a:p>
          <a:p>
            <a:r>
              <a:rPr lang="hu-HU" dirty="0" smtClean="0"/>
              <a:t>C</a:t>
            </a:r>
            <a:r>
              <a:rPr lang="en-US" dirty="0" smtClean="0"/>
              <a:t>lock synchronization</a:t>
            </a:r>
            <a:r>
              <a:rPr lang="hu-HU" dirty="0" smtClean="0"/>
              <a:t> </a:t>
            </a:r>
            <a:r>
              <a:rPr lang="en-US" dirty="0" smtClean="0"/>
              <a:t>adds </a:t>
            </a:r>
            <a:r>
              <a:rPr lang="en-US" dirty="0"/>
              <a:t>latency to </a:t>
            </a:r>
            <a:r>
              <a:rPr lang="hu-HU" dirty="0" smtClean="0"/>
              <a:t>the</a:t>
            </a:r>
          </a:p>
          <a:p>
            <a:r>
              <a:rPr lang="hu-HU" dirty="0" smtClean="0"/>
              <a:t>  </a:t>
            </a:r>
            <a:r>
              <a:rPr lang="en-US" dirty="0" smtClean="0"/>
              <a:t>memory </a:t>
            </a:r>
            <a:r>
              <a:rPr lang="en-US" dirty="0"/>
              <a:t>and cache transfers</a:t>
            </a:r>
            <a:endParaRPr lang="hu-HU" dirty="0" smtClean="0"/>
          </a:p>
          <a:p>
            <a:endParaRPr lang="hu-HU" dirty="0" smtClean="0"/>
          </a:p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5200257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1600" dirty="0"/>
              <a:t>3.4</a:t>
            </a:r>
            <a:r>
              <a:rPr lang="hu-HU" sz="1600" dirty="0"/>
              <a:t> </a:t>
            </a:r>
            <a:r>
              <a:rPr lang="en-US" sz="1600" dirty="0"/>
              <a:t>The Haswell-EX (</a:t>
            </a:r>
            <a:r>
              <a:rPr lang="en-US" sz="1600" dirty="0" err="1" smtClean="0"/>
              <a:t>E7</a:t>
            </a:r>
            <a:r>
              <a:rPr lang="en-US" sz="1600" dirty="0" smtClean="0"/>
              <a:t>-8800 </a:t>
            </a:r>
            <a:r>
              <a:rPr lang="en-US" sz="1600" dirty="0"/>
              <a:t>v3) </a:t>
            </a:r>
            <a:r>
              <a:rPr lang="en-US" sz="1600" dirty="0" smtClean="0"/>
              <a:t>4S/</a:t>
            </a:r>
            <a:r>
              <a:rPr lang="en-US" sz="1600" dirty="0" err="1" smtClean="0"/>
              <a:t>8S</a:t>
            </a:r>
            <a:r>
              <a:rPr lang="en-US" sz="1600" dirty="0" smtClean="0"/>
              <a:t> </a:t>
            </a:r>
            <a:r>
              <a:rPr lang="en-US" sz="1600" dirty="0"/>
              <a:t>processor line </a:t>
            </a:r>
            <a:r>
              <a:rPr lang="hu-HU" sz="1600" dirty="0"/>
              <a:t>(</a:t>
            </a:r>
            <a:r>
              <a:rPr lang="en-US" sz="1600" dirty="0" smtClean="0"/>
              <a:t>1</a:t>
            </a:r>
            <a:r>
              <a:rPr lang="hu-HU" sz="1600" dirty="0" smtClean="0"/>
              <a:t>6)</a:t>
            </a:r>
            <a:endParaRPr lang="en-US" sz="1600" dirty="0"/>
          </a:p>
        </p:txBody>
      </p:sp>
      <p:sp>
        <p:nvSpPr>
          <p:cNvPr id="3" name="TextBox 2"/>
          <p:cNvSpPr txBox="1"/>
          <p:nvPr/>
        </p:nvSpPr>
        <p:spPr>
          <a:xfrm>
            <a:off x="83756" y="506894"/>
            <a:ext cx="536441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dirty="0" smtClean="0">
                <a:solidFill>
                  <a:srgbClr val="FF0000"/>
                </a:solidFill>
              </a:rPr>
              <a:t>Remark 1 - Estimated gain of using individual P-states -2</a:t>
            </a:r>
            <a:endParaRPr lang="en-US" dirty="0">
              <a:solidFill>
                <a:srgbClr val="FF0000"/>
              </a:solidFill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189068" y="814925"/>
            <a:ext cx="857164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dirty="0" smtClean="0"/>
              <a:t>General assessment of using single and multiple voltage domains stated in the study [131]: </a:t>
            </a:r>
            <a:endParaRPr lang="en-US" dirty="0"/>
          </a:p>
        </p:txBody>
      </p:sp>
      <p:sp>
        <p:nvSpPr>
          <p:cNvPr id="9" name="TextBox 8"/>
          <p:cNvSpPr txBox="1"/>
          <p:nvPr/>
        </p:nvSpPr>
        <p:spPr>
          <a:xfrm>
            <a:off x="240584" y="1171374"/>
            <a:ext cx="8671596" cy="27546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Aft>
                <a:spcPts val="600"/>
              </a:spcAft>
            </a:pPr>
            <a:r>
              <a:rPr lang="hu-HU" dirty="0" smtClean="0"/>
              <a:t>"</a:t>
            </a:r>
            <a:r>
              <a:rPr lang="en-US" dirty="0" smtClean="0"/>
              <a:t>The </a:t>
            </a:r>
            <a:r>
              <a:rPr lang="en-US" dirty="0"/>
              <a:t>advantage of a </a:t>
            </a:r>
            <a:r>
              <a:rPr lang="en-US" dirty="0">
                <a:solidFill>
                  <a:srgbClr val="FF0000"/>
                </a:solidFill>
              </a:rPr>
              <a:t>single voltage domain </a:t>
            </a:r>
            <a:r>
              <a:rPr lang="en-US" dirty="0"/>
              <a:t>is the </a:t>
            </a:r>
            <a:r>
              <a:rPr lang="en-US" dirty="0">
                <a:solidFill>
                  <a:srgbClr val="0070C0"/>
                </a:solidFill>
              </a:rPr>
              <a:t>capability </a:t>
            </a:r>
            <a:r>
              <a:rPr lang="en-US" dirty="0" smtClean="0">
                <a:solidFill>
                  <a:srgbClr val="0070C0"/>
                </a:solidFill>
              </a:rPr>
              <a:t>of</a:t>
            </a:r>
            <a:r>
              <a:rPr lang="hu-HU" dirty="0" smtClean="0">
                <a:solidFill>
                  <a:srgbClr val="0070C0"/>
                </a:solidFill>
              </a:rPr>
              <a:t> </a:t>
            </a:r>
            <a:r>
              <a:rPr lang="en-US" dirty="0" smtClean="0">
                <a:solidFill>
                  <a:srgbClr val="0070C0"/>
                </a:solidFill>
              </a:rPr>
              <a:t>sharing </a:t>
            </a:r>
            <a:r>
              <a:rPr lang="en-US" dirty="0">
                <a:solidFill>
                  <a:srgbClr val="0070C0"/>
                </a:solidFill>
              </a:rPr>
              <a:t>the current among the cores; when some cores </a:t>
            </a:r>
            <a:r>
              <a:rPr lang="en-US" dirty="0" smtClean="0">
                <a:solidFill>
                  <a:srgbClr val="0070C0"/>
                </a:solidFill>
              </a:rPr>
              <a:t>consume</a:t>
            </a:r>
            <a:r>
              <a:rPr lang="hu-HU" dirty="0" smtClean="0">
                <a:solidFill>
                  <a:srgbClr val="0070C0"/>
                </a:solidFill>
              </a:rPr>
              <a:t> </a:t>
            </a:r>
            <a:r>
              <a:rPr lang="en-US" dirty="0" smtClean="0">
                <a:solidFill>
                  <a:srgbClr val="0070C0"/>
                </a:solidFill>
              </a:rPr>
              <a:t>less </a:t>
            </a:r>
            <a:r>
              <a:rPr lang="en-US" dirty="0">
                <a:solidFill>
                  <a:srgbClr val="0070C0"/>
                </a:solidFill>
              </a:rPr>
              <a:t>current or are turned off, current can be directed to the </a:t>
            </a:r>
            <a:r>
              <a:rPr lang="en-US" dirty="0" smtClean="0">
                <a:solidFill>
                  <a:srgbClr val="0070C0"/>
                </a:solidFill>
              </a:rPr>
              <a:t>other</a:t>
            </a:r>
            <a:r>
              <a:rPr lang="hu-HU" dirty="0" smtClean="0">
                <a:solidFill>
                  <a:srgbClr val="0070C0"/>
                </a:solidFill>
              </a:rPr>
              <a:t> </a:t>
            </a:r>
            <a:r>
              <a:rPr lang="en-US" dirty="0" smtClean="0">
                <a:solidFill>
                  <a:srgbClr val="0070C0"/>
                </a:solidFill>
              </a:rPr>
              <a:t>active </a:t>
            </a:r>
            <a:r>
              <a:rPr lang="en-US" dirty="0">
                <a:solidFill>
                  <a:srgbClr val="0070C0"/>
                </a:solidFill>
              </a:rPr>
              <a:t>cores. </a:t>
            </a:r>
            <a:r>
              <a:rPr lang="en-US" dirty="0"/>
              <a:t>This advantage comes at the cost of tying all </a:t>
            </a:r>
            <a:r>
              <a:rPr lang="en-US" dirty="0" smtClean="0"/>
              <a:t>the</a:t>
            </a:r>
            <a:r>
              <a:rPr lang="hu-HU" dirty="0" smtClean="0"/>
              <a:t> </a:t>
            </a:r>
            <a:r>
              <a:rPr lang="en-US" dirty="0" smtClean="0"/>
              <a:t>voltage </a:t>
            </a:r>
            <a:r>
              <a:rPr lang="en-US" dirty="0"/>
              <a:t>domains together, forcing the same operation voltage </a:t>
            </a:r>
            <a:r>
              <a:rPr lang="en-US" dirty="0" smtClean="0"/>
              <a:t>to</a:t>
            </a:r>
            <a:r>
              <a:rPr lang="hu-HU" dirty="0" smtClean="0"/>
              <a:t> </a:t>
            </a:r>
            <a:r>
              <a:rPr lang="en-US" dirty="0" smtClean="0"/>
              <a:t>all </a:t>
            </a:r>
            <a:r>
              <a:rPr lang="en-US" dirty="0"/>
              <a:t>cores</a:t>
            </a:r>
            <a:r>
              <a:rPr lang="en-US" dirty="0" smtClean="0"/>
              <a:t>.</a:t>
            </a:r>
            <a:endParaRPr lang="hu-HU" dirty="0" smtClean="0"/>
          </a:p>
          <a:p>
            <a:r>
              <a:rPr lang="en-US" dirty="0" smtClean="0"/>
              <a:t>On </a:t>
            </a:r>
            <a:r>
              <a:rPr lang="en-US" dirty="0"/>
              <a:t>the other hand, </a:t>
            </a:r>
            <a:r>
              <a:rPr lang="en-US" dirty="0">
                <a:solidFill>
                  <a:srgbClr val="FF0000"/>
                </a:solidFill>
              </a:rPr>
              <a:t>multiple voltage domains </a:t>
            </a:r>
            <a:r>
              <a:rPr lang="en-US" dirty="0" smtClean="0"/>
              <a:t>topology</a:t>
            </a:r>
            <a:r>
              <a:rPr lang="hu-HU" dirty="0" smtClean="0"/>
              <a:t> </a:t>
            </a:r>
            <a:r>
              <a:rPr lang="en-US" dirty="0" smtClean="0"/>
              <a:t>provides </a:t>
            </a:r>
            <a:r>
              <a:rPr lang="en-US" dirty="0">
                <a:solidFill>
                  <a:srgbClr val="0070C0"/>
                </a:solidFill>
              </a:rPr>
              <a:t>the ability to deliver individual voltages and </a:t>
            </a:r>
            <a:r>
              <a:rPr lang="en-US" dirty="0" smtClean="0">
                <a:solidFill>
                  <a:srgbClr val="0070C0"/>
                </a:solidFill>
              </a:rPr>
              <a:t>frequencies</a:t>
            </a:r>
            <a:r>
              <a:rPr lang="hu-HU" dirty="0" smtClean="0">
                <a:solidFill>
                  <a:srgbClr val="0070C0"/>
                </a:solidFill>
              </a:rPr>
              <a:t> </a:t>
            </a:r>
            <a:r>
              <a:rPr lang="en-US" dirty="0" smtClean="0">
                <a:solidFill>
                  <a:srgbClr val="0070C0"/>
                </a:solidFill>
              </a:rPr>
              <a:t>according </a:t>
            </a:r>
            <a:r>
              <a:rPr lang="en-US" dirty="0">
                <a:solidFill>
                  <a:srgbClr val="0070C0"/>
                </a:solidFill>
              </a:rPr>
              <a:t>to an optimization algorithm. </a:t>
            </a:r>
            <a:r>
              <a:rPr lang="en-US" dirty="0"/>
              <a:t>In particular, when </a:t>
            </a:r>
            <a:r>
              <a:rPr lang="en-US" dirty="0" smtClean="0"/>
              <a:t>a</a:t>
            </a:r>
            <a:r>
              <a:rPr lang="hu-HU" dirty="0" smtClean="0"/>
              <a:t> </a:t>
            </a:r>
            <a:r>
              <a:rPr lang="en-US" dirty="0" smtClean="0"/>
              <a:t>single </a:t>
            </a:r>
            <a:r>
              <a:rPr lang="en-US" dirty="0"/>
              <a:t>thread workload is executed, the entire CMP power </a:t>
            </a:r>
            <a:r>
              <a:rPr lang="en-US" dirty="0" smtClean="0"/>
              <a:t>budget</a:t>
            </a:r>
            <a:r>
              <a:rPr lang="hu-HU" dirty="0" smtClean="0"/>
              <a:t> </a:t>
            </a:r>
            <a:r>
              <a:rPr lang="en-US" dirty="0" smtClean="0"/>
              <a:t>can </a:t>
            </a:r>
            <a:r>
              <a:rPr lang="en-US" dirty="0"/>
              <a:t>be assigned to a single core, which can consume 16 </a:t>
            </a:r>
            <a:r>
              <a:rPr lang="en-US" dirty="0" smtClean="0"/>
              <a:t>times</a:t>
            </a:r>
            <a:r>
              <a:rPr lang="hu-HU" dirty="0" smtClean="0"/>
              <a:t> </a:t>
            </a:r>
            <a:r>
              <a:rPr lang="en-US" dirty="0" smtClean="0"/>
              <a:t>higher </a:t>
            </a:r>
            <a:r>
              <a:rPr lang="en-US" dirty="0"/>
              <a:t>power than each individual cores when executing a</a:t>
            </a:r>
          </a:p>
          <a:p>
            <a:r>
              <a:rPr lang="en-US" dirty="0"/>
              <a:t>balanced workload on all 16 cores</a:t>
            </a:r>
            <a:r>
              <a:rPr lang="en-US" dirty="0" smtClean="0"/>
              <a:t>.</a:t>
            </a:r>
            <a:r>
              <a:rPr lang="hu-HU" dirty="0" smtClean="0"/>
              <a:t> </a:t>
            </a:r>
            <a:r>
              <a:rPr lang="en-US" dirty="0"/>
              <a:t>While in both cases the </a:t>
            </a:r>
            <a:r>
              <a:rPr lang="en-US" dirty="0" smtClean="0"/>
              <a:t>total</a:t>
            </a:r>
            <a:r>
              <a:rPr lang="hu-HU" dirty="0" smtClean="0"/>
              <a:t> </a:t>
            </a:r>
            <a:r>
              <a:rPr lang="en-US" dirty="0" smtClean="0"/>
              <a:t>CMP </a:t>
            </a:r>
            <a:r>
              <a:rPr lang="en-US" dirty="0"/>
              <a:t>power is the same, </a:t>
            </a:r>
            <a:r>
              <a:rPr lang="en-US" dirty="0">
                <a:solidFill>
                  <a:srgbClr val="0070C0"/>
                </a:solidFill>
              </a:rPr>
              <a:t>separate power domains require at </a:t>
            </a:r>
            <a:r>
              <a:rPr lang="en-US" dirty="0" smtClean="0">
                <a:solidFill>
                  <a:srgbClr val="0070C0"/>
                </a:solidFill>
              </a:rPr>
              <a:t>least</a:t>
            </a:r>
            <a:r>
              <a:rPr lang="hu-HU" dirty="0" smtClean="0">
                <a:solidFill>
                  <a:srgbClr val="0070C0"/>
                </a:solidFill>
              </a:rPr>
              <a:t> </a:t>
            </a:r>
            <a:r>
              <a:rPr lang="en-US" dirty="0" smtClean="0">
                <a:solidFill>
                  <a:srgbClr val="0070C0"/>
                </a:solidFill>
              </a:rPr>
              <a:t>one </a:t>
            </a:r>
            <a:r>
              <a:rPr lang="en-US" dirty="0">
                <a:solidFill>
                  <a:srgbClr val="0070C0"/>
                </a:solidFill>
              </a:rPr>
              <a:t>of the 16 VRs to deliver 16 times higher power than </a:t>
            </a:r>
            <a:r>
              <a:rPr lang="en-US" dirty="0" smtClean="0">
                <a:solidFill>
                  <a:srgbClr val="0070C0"/>
                </a:solidFill>
              </a:rPr>
              <a:t>its</a:t>
            </a:r>
            <a:r>
              <a:rPr lang="hu-HU" dirty="0" smtClean="0">
                <a:solidFill>
                  <a:srgbClr val="0070C0"/>
                </a:solidFill>
              </a:rPr>
              <a:t> </a:t>
            </a:r>
            <a:r>
              <a:rPr lang="en-US" dirty="0" smtClean="0">
                <a:solidFill>
                  <a:srgbClr val="0070C0"/>
                </a:solidFill>
              </a:rPr>
              <a:t>nominal </a:t>
            </a:r>
            <a:r>
              <a:rPr lang="en-US" dirty="0">
                <a:solidFill>
                  <a:srgbClr val="0070C0"/>
                </a:solidFill>
              </a:rPr>
              <a:t>working point. Such a requirement is not feasible.</a:t>
            </a:r>
            <a:r>
              <a:rPr lang="en-US" dirty="0"/>
              <a:t> </a:t>
            </a:r>
            <a:r>
              <a:rPr lang="en-US" dirty="0" smtClean="0">
                <a:solidFill>
                  <a:srgbClr val="0070C0"/>
                </a:solidFill>
              </a:rPr>
              <a:t>The</a:t>
            </a:r>
            <a:r>
              <a:rPr lang="hu-HU" dirty="0" smtClean="0">
                <a:solidFill>
                  <a:srgbClr val="0070C0"/>
                </a:solidFill>
              </a:rPr>
              <a:t> </a:t>
            </a:r>
            <a:r>
              <a:rPr lang="en-US" dirty="0" smtClean="0">
                <a:solidFill>
                  <a:srgbClr val="0070C0"/>
                </a:solidFill>
              </a:rPr>
              <a:t>present </a:t>
            </a:r>
            <a:r>
              <a:rPr lang="en-US" dirty="0">
                <a:solidFill>
                  <a:srgbClr val="0070C0"/>
                </a:solidFill>
              </a:rPr>
              <a:t>study evaluates VR designed to deliver 130%–250% </a:t>
            </a:r>
            <a:r>
              <a:rPr lang="en-US" dirty="0" smtClean="0">
                <a:solidFill>
                  <a:srgbClr val="0070C0"/>
                </a:solidFill>
              </a:rPr>
              <a:t>of</a:t>
            </a:r>
            <a:r>
              <a:rPr lang="hu-HU" dirty="0" smtClean="0">
                <a:solidFill>
                  <a:srgbClr val="0070C0"/>
                </a:solidFill>
              </a:rPr>
              <a:t> </a:t>
            </a:r>
            <a:r>
              <a:rPr lang="en-US" dirty="0" smtClean="0">
                <a:solidFill>
                  <a:srgbClr val="0070C0"/>
                </a:solidFill>
              </a:rPr>
              <a:t>the </a:t>
            </a:r>
            <a:r>
              <a:rPr lang="en-US" dirty="0">
                <a:solidFill>
                  <a:srgbClr val="0070C0"/>
                </a:solidFill>
              </a:rPr>
              <a:t>rated CMP current</a:t>
            </a:r>
            <a:r>
              <a:rPr lang="en-US" dirty="0" smtClean="0"/>
              <a:t>.</a:t>
            </a:r>
            <a:r>
              <a:rPr lang="hu-HU" dirty="0" smtClean="0"/>
              <a:t>"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59101621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1600" dirty="0"/>
              <a:t>3.4</a:t>
            </a:r>
            <a:r>
              <a:rPr lang="hu-HU" sz="1600" dirty="0"/>
              <a:t> </a:t>
            </a:r>
            <a:r>
              <a:rPr lang="en-US" sz="1600" dirty="0"/>
              <a:t>The Haswell-EX (</a:t>
            </a:r>
            <a:r>
              <a:rPr lang="en-US" sz="1600" dirty="0" err="1" smtClean="0"/>
              <a:t>E7</a:t>
            </a:r>
            <a:r>
              <a:rPr lang="en-US" sz="1600" dirty="0" smtClean="0"/>
              <a:t>-8800 </a:t>
            </a:r>
            <a:r>
              <a:rPr lang="en-US" sz="1600" dirty="0"/>
              <a:t>v3) </a:t>
            </a:r>
            <a:r>
              <a:rPr lang="en-US" sz="1600" dirty="0" smtClean="0"/>
              <a:t>4S/</a:t>
            </a:r>
            <a:r>
              <a:rPr lang="en-US" sz="1600" dirty="0" err="1" smtClean="0"/>
              <a:t>8S</a:t>
            </a:r>
            <a:r>
              <a:rPr lang="en-US" sz="1600" dirty="0" smtClean="0"/>
              <a:t> </a:t>
            </a:r>
            <a:r>
              <a:rPr lang="en-US" sz="1600" dirty="0"/>
              <a:t>processor line </a:t>
            </a:r>
            <a:r>
              <a:rPr lang="hu-HU" sz="1600" dirty="0"/>
              <a:t>(</a:t>
            </a:r>
            <a:r>
              <a:rPr lang="en-US" sz="1600" dirty="0" smtClean="0"/>
              <a:t>1</a:t>
            </a:r>
            <a:r>
              <a:rPr lang="hu-HU" sz="1600" dirty="0" smtClean="0"/>
              <a:t>7)</a:t>
            </a:r>
            <a:endParaRPr lang="en-US" sz="1600" dirty="0"/>
          </a:p>
        </p:txBody>
      </p:sp>
      <p:grpSp>
        <p:nvGrpSpPr>
          <p:cNvPr id="6" name="Group 5"/>
          <p:cNvGrpSpPr/>
          <p:nvPr/>
        </p:nvGrpSpPr>
        <p:grpSpPr>
          <a:xfrm>
            <a:off x="-5072" y="1144988"/>
            <a:ext cx="9138449" cy="3115081"/>
            <a:chOff x="-5072" y="1856164"/>
            <a:chExt cx="9138449" cy="3115081"/>
          </a:xfrm>
        </p:grpSpPr>
        <p:pic>
          <p:nvPicPr>
            <p:cNvPr id="3" name="Picture 2"/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-5072" y="1856164"/>
              <a:ext cx="4723809" cy="3115081"/>
            </a:xfrm>
            <a:prstGeom prst="rect">
              <a:avLst/>
            </a:prstGeom>
          </p:spPr>
        </p:pic>
        <p:pic>
          <p:nvPicPr>
            <p:cNvPr id="5" name="Picture 4"/>
            <p:cNvPicPr>
              <a:picLocks noChangeAspect="1"/>
            </p:cNvPicPr>
            <p:nvPr/>
          </p:nvPicPr>
          <p:blipFill rotWithShape="1">
            <a:blip r:embed="rId3"/>
            <a:srcRect b="11562"/>
            <a:stretch/>
          </p:blipFill>
          <p:spPr>
            <a:xfrm>
              <a:off x="4466710" y="1884090"/>
              <a:ext cx="4666667" cy="3074276"/>
            </a:xfrm>
            <a:prstGeom prst="rect">
              <a:avLst/>
            </a:prstGeom>
          </p:spPr>
        </p:pic>
      </p:grpSp>
      <p:sp>
        <p:nvSpPr>
          <p:cNvPr id="7" name="TextBox 6"/>
          <p:cNvSpPr txBox="1"/>
          <p:nvPr/>
        </p:nvSpPr>
        <p:spPr>
          <a:xfrm>
            <a:off x="84293" y="506894"/>
            <a:ext cx="789992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b="1" dirty="0" smtClean="0">
                <a:solidFill>
                  <a:schemeClr val="accent6"/>
                </a:solidFill>
              </a:rPr>
              <a:t>Estimated gain vs a baseline platform that does not make use of DVFS </a:t>
            </a:r>
            <a:r>
              <a:rPr lang="hu-HU" dirty="0" smtClean="0"/>
              <a:t>[131]</a:t>
            </a:r>
            <a:endParaRPr lang="en-US" dirty="0"/>
          </a:p>
        </p:txBody>
      </p:sp>
      <p:sp>
        <p:nvSpPr>
          <p:cNvPr id="8" name="TextBox 7"/>
          <p:cNvSpPr txBox="1"/>
          <p:nvPr/>
        </p:nvSpPr>
        <p:spPr>
          <a:xfrm>
            <a:off x="334854" y="4260067"/>
            <a:ext cx="4200189" cy="6001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sz="1100" dirty="0" smtClean="0"/>
              <a:t>1V1C: Single Voltage domain, single Clock domain</a:t>
            </a:r>
          </a:p>
          <a:p>
            <a:r>
              <a:rPr lang="hu-HU" sz="1100" dirty="0" smtClean="0">
                <a:solidFill>
                  <a:srgbClr val="FF00FF"/>
                </a:solidFill>
              </a:rPr>
              <a:t>nVnC: Multiple Voltage domains, multiple Clock domains</a:t>
            </a:r>
          </a:p>
          <a:p>
            <a:r>
              <a:rPr lang="hu-HU" sz="1100" dirty="0" smtClean="0"/>
              <a:t>1VnC: Single Voltage domain, multiple Clock domains</a:t>
            </a:r>
            <a:endParaRPr lang="en-US" sz="1100" dirty="0"/>
          </a:p>
        </p:txBody>
      </p:sp>
      <p:sp>
        <p:nvSpPr>
          <p:cNvPr id="9" name="TextBox 8"/>
          <p:cNvSpPr txBox="1"/>
          <p:nvPr/>
        </p:nvSpPr>
        <p:spPr>
          <a:xfrm>
            <a:off x="4716463" y="4272942"/>
            <a:ext cx="4349750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hu-HU" sz="1100" dirty="0" smtClean="0"/>
              <a:t>The headroom is understood as the capability of the voltage regulators to deliver up to 130 % or 150 % of the rated current (the current consumed at the min. Vcc</a:t>
            </a:r>
          </a:p>
          <a:p>
            <a:r>
              <a:rPr lang="hu-HU" sz="1100" dirty="0" smtClean="0"/>
              <a:t>design point (the lowest P point).</a:t>
            </a:r>
            <a:endParaRPr lang="en-US" sz="1100" dirty="0"/>
          </a:p>
        </p:txBody>
      </p:sp>
      <p:sp>
        <p:nvSpPr>
          <p:cNvPr id="16" name="TextBox 15"/>
          <p:cNvSpPr txBox="1"/>
          <p:nvPr/>
        </p:nvSpPr>
        <p:spPr>
          <a:xfrm>
            <a:off x="292100" y="5250242"/>
            <a:ext cx="8918019" cy="146193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hu-HU" dirty="0" smtClean="0"/>
              <a:t>The study has shown that </a:t>
            </a:r>
            <a:r>
              <a:rPr lang="hu-HU" dirty="0">
                <a:solidFill>
                  <a:srgbClr val="FF0000"/>
                </a:solidFill>
              </a:rPr>
              <a:t>for low thread counts</a:t>
            </a:r>
            <a:r>
              <a:rPr lang="hu-HU" dirty="0">
                <a:solidFill>
                  <a:srgbClr val="0070C0"/>
                </a:solidFill>
              </a:rPr>
              <a:t>, typical in DT and mobile platforms, the </a:t>
            </a:r>
            <a:r>
              <a:rPr lang="hu-HU" dirty="0" smtClean="0">
                <a:solidFill>
                  <a:srgbClr val="0070C0"/>
                </a:solidFill>
              </a:rPr>
              <a:t>use</a:t>
            </a:r>
          </a:p>
          <a:p>
            <a:pPr>
              <a:spcAft>
                <a:spcPts val="0"/>
              </a:spcAft>
            </a:pPr>
            <a:r>
              <a:rPr lang="hu-HU" dirty="0">
                <a:solidFill>
                  <a:srgbClr val="0070C0"/>
                </a:solidFill>
              </a:rPr>
              <a:t> </a:t>
            </a:r>
            <a:r>
              <a:rPr lang="hu-HU" dirty="0" smtClean="0">
                <a:solidFill>
                  <a:srgbClr val="0070C0"/>
                </a:solidFill>
              </a:rPr>
              <a:t>      of multiple voltage and clock domains degrades performance due to </a:t>
            </a:r>
            <a:r>
              <a:rPr lang="en-US" dirty="0" smtClean="0">
                <a:solidFill>
                  <a:srgbClr val="0070C0"/>
                </a:solidFill>
                <a:latin typeface="Verdana"/>
              </a:rPr>
              <a:t>clock </a:t>
            </a:r>
            <a:r>
              <a:rPr lang="en-US" dirty="0" err="1" smtClean="0">
                <a:solidFill>
                  <a:srgbClr val="0070C0"/>
                </a:solidFill>
                <a:latin typeface="Verdana"/>
              </a:rPr>
              <a:t>synchroni</a:t>
            </a:r>
            <a:r>
              <a:rPr lang="hu-HU" dirty="0">
                <a:solidFill>
                  <a:srgbClr val="0070C0"/>
                </a:solidFill>
                <a:latin typeface="Verdana"/>
              </a:rPr>
              <a:t>z</a:t>
            </a:r>
            <a:r>
              <a:rPr lang="hu-HU" dirty="0" smtClean="0">
                <a:solidFill>
                  <a:srgbClr val="0070C0"/>
                </a:solidFill>
                <a:latin typeface="Verdana"/>
              </a:rPr>
              <a:t>ation</a:t>
            </a:r>
          </a:p>
          <a:p>
            <a:pPr>
              <a:spcAft>
                <a:spcPts val="600"/>
              </a:spcAft>
            </a:pPr>
            <a:r>
              <a:rPr lang="hu-HU" dirty="0">
                <a:solidFill>
                  <a:srgbClr val="0070C0"/>
                </a:solidFill>
                <a:latin typeface="Verdana"/>
              </a:rPr>
              <a:t> </a:t>
            </a:r>
            <a:r>
              <a:rPr lang="hu-HU" dirty="0" smtClean="0">
                <a:solidFill>
                  <a:srgbClr val="0070C0"/>
                </a:solidFill>
                <a:latin typeface="Verdana"/>
              </a:rPr>
              <a:t>      needed that</a:t>
            </a:r>
            <a:r>
              <a:rPr lang="en-US" dirty="0" smtClean="0">
                <a:solidFill>
                  <a:srgbClr val="0070C0"/>
                </a:solidFill>
                <a:latin typeface="Verdana"/>
              </a:rPr>
              <a:t> add</a:t>
            </a:r>
            <a:r>
              <a:rPr lang="hu-HU" dirty="0" smtClean="0">
                <a:solidFill>
                  <a:srgbClr val="0070C0"/>
                </a:solidFill>
                <a:latin typeface="Verdana"/>
              </a:rPr>
              <a:t>s</a:t>
            </a:r>
            <a:r>
              <a:rPr lang="en-US" dirty="0" smtClean="0">
                <a:solidFill>
                  <a:srgbClr val="0070C0"/>
                </a:solidFill>
                <a:latin typeface="Verdana"/>
              </a:rPr>
              <a:t> </a:t>
            </a:r>
            <a:r>
              <a:rPr lang="en-US" dirty="0">
                <a:solidFill>
                  <a:srgbClr val="0070C0"/>
                </a:solidFill>
                <a:latin typeface="Verdana"/>
              </a:rPr>
              <a:t>latency to </a:t>
            </a:r>
            <a:r>
              <a:rPr lang="en-US" dirty="0" smtClean="0">
                <a:solidFill>
                  <a:srgbClr val="0070C0"/>
                </a:solidFill>
                <a:latin typeface="Verdana"/>
              </a:rPr>
              <a:t>memory </a:t>
            </a:r>
            <a:r>
              <a:rPr lang="en-US" dirty="0">
                <a:solidFill>
                  <a:srgbClr val="0070C0"/>
                </a:solidFill>
                <a:latin typeface="Verdana"/>
              </a:rPr>
              <a:t>and cache transfers</a:t>
            </a:r>
            <a:r>
              <a:rPr lang="hu-HU" dirty="0" smtClean="0">
                <a:solidFill>
                  <a:srgbClr val="0070C0"/>
                </a:solidFill>
              </a:rPr>
              <a:t>.</a:t>
            </a:r>
            <a:endParaRPr lang="hu-HU" dirty="0">
              <a:solidFill>
                <a:srgbClr val="0070C0"/>
              </a:solidFill>
            </a:endParaRP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hu-HU" dirty="0" smtClean="0"/>
              <a:t>By contrast, </a:t>
            </a:r>
            <a:r>
              <a:rPr lang="hu-HU" dirty="0" smtClean="0">
                <a:solidFill>
                  <a:srgbClr val="0070C0"/>
                </a:solidFill>
              </a:rPr>
              <a:t>in processors that support a </a:t>
            </a:r>
            <a:r>
              <a:rPr lang="hu-HU" dirty="0" smtClean="0">
                <a:solidFill>
                  <a:srgbClr val="FF0000"/>
                </a:solidFill>
              </a:rPr>
              <a:t>large number of threads</a:t>
            </a:r>
            <a:r>
              <a:rPr lang="hu-HU" dirty="0" smtClean="0">
                <a:solidFill>
                  <a:srgbClr val="0070C0"/>
                </a:solidFill>
              </a:rPr>
              <a:t>, as typical in servers,</a:t>
            </a:r>
          </a:p>
          <a:p>
            <a:r>
              <a:rPr lang="hu-HU" dirty="0" smtClean="0">
                <a:solidFill>
                  <a:srgbClr val="0070C0"/>
                </a:solidFill>
              </a:rPr>
              <a:t>      multiple voltage and frequency domains may be benefitial </a:t>
            </a:r>
            <a:r>
              <a:rPr lang="hu-HU" dirty="0" smtClean="0"/>
              <a:t>assuming that voltage regulators </a:t>
            </a:r>
          </a:p>
          <a:p>
            <a:pPr>
              <a:spcAft>
                <a:spcPts val="600"/>
              </a:spcAft>
            </a:pPr>
            <a:r>
              <a:rPr lang="hu-HU" dirty="0" smtClean="0"/>
              <a:t>      have a high enough power delivery capability.</a:t>
            </a:r>
          </a:p>
        </p:txBody>
      </p:sp>
    </p:spTree>
    <p:extLst>
      <p:ext uri="{BB962C8B-B14F-4D97-AF65-F5344CB8AC3E}">
        <p14:creationId xmlns:p14="http://schemas.microsoft.com/office/powerpoint/2010/main" val="415201484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1600" dirty="0"/>
              <a:t>3.4</a:t>
            </a:r>
            <a:r>
              <a:rPr lang="hu-HU" sz="1600" dirty="0"/>
              <a:t> </a:t>
            </a:r>
            <a:r>
              <a:rPr lang="en-US" sz="1600" dirty="0"/>
              <a:t>The Haswell-EX (</a:t>
            </a:r>
            <a:r>
              <a:rPr lang="en-US" sz="1600" dirty="0" err="1" smtClean="0"/>
              <a:t>E7</a:t>
            </a:r>
            <a:r>
              <a:rPr lang="en-US" sz="1600" dirty="0" smtClean="0"/>
              <a:t>-8800 </a:t>
            </a:r>
            <a:r>
              <a:rPr lang="en-US" sz="1600" dirty="0"/>
              <a:t>v3) </a:t>
            </a:r>
            <a:r>
              <a:rPr lang="en-US" sz="1600" dirty="0" smtClean="0"/>
              <a:t>4S/</a:t>
            </a:r>
            <a:r>
              <a:rPr lang="en-US" sz="1600" dirty="0" err="1" smtClean="0"/>
              <a:t>8S</a:t>
            </a:r>
            <a:r>
              <a:rPr lang="en-US" sz="1600" dirty="0" smtClean="0"/>
              <a:t> </a:t>
            </a:r>
            <a:r>
              <a:rPr lang="en-US" sz="1600" dirty="0"/>
              <a:t>processor line </a:t>
            </a:r>
            <a:r>
              <a:rPr lang="hu-HU" sz="1600" dirty="0"/>
              <a:t>(</a:t>
            </a:r>
            <a:r>
              <a:rPr lang="en-US" sz="1600" dirty="0" smtClean="0"/>
              <a:t>1</a:t>
            </a:r>
            <a:r>
              <a:rPr lang="hu-HU" sz="1600" dirty="0" smtClean="0"/>
              <a:t>8)</a:t>
            </a:r>
            <a:endParaRPr lang="en-US" sz="1600" dirty="0"/>
          </a:p>
        </p:txBody>
      </p:sp>
      <p:sp>
        <p:nvSpPr>
          <p:cNvPr id="3" name="TextBox 2"/>
          <p:cNvSpPr txBox="1"/>
          <p:nvPr/>
        </p:nvSpPr>
        <p:spPr>
          <a:xfrm>
            <a:off x="77585" y="504062"/>
            <a:ext cx="9054915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dirty="0" smtClean="0">
                <a:solidFill>
                  <a:srgbClr val="FF0000"/>
                </a:solidFill>
              </a:rPr>
              <a:t>Remark 2 -</a:t>
            </a:r>
            <a:r>
              <a:rPr lang="en-US" dirty="0">
                <a:solidFill>
                  <a:srgbClr val="FF0000"/>
                </a:solidFill>
              </a:rPr>
              <a:t>Principle of operation of </a:t>
            </a:r>
            <a:r>
              <a:rPr lang="hu-HU" dirty="0" smtClean="0">
                <a:solidFill>
                  <a:srgbClr val="FF0000"/>
                </a:solidFill>
              </a:rPr>
              <a:t>the</a:t>
            </a:r>
            <a:r>
              <a:rPr lang="en-US" dirty="0" smtClean="0">
                <a:solidFill>
                  <a:srgbClr val="FF0000"/>
                </a:solidFill>
              </a:rPr>
              <a:t> </a:t>
            </a:r>
            <a:r>
              <a:rPr lang="en-US" dirty="0">
                <a:solidFill>
                  <a:srgbClr val="FF0000"/>
                </a:solidFill>
              </a:rPr>
              <a:t>Per-core P-state (PCPS) power </a:t>
            </a:r>
            <a:r>
              <a:rPr lang="en-US" dirty="0" smtClean="0">
                <a:solidFill>
                  <a:srgbClr val="FF0000"/>
                </a:solidFill>
              </a:rPr>
              <a:t>management</a:t>
            </a:r>
            <a:r>
              <a:rPr lang="hu-HU" dirty="0" smtClean="0">
                <a:solidFill>
                  <a:srgbClr val="FF0000"/>
                </a:solidFill>
              </a:rPr>
              <a:t> (simplified) -1</a:t>
            </a:r>
            <a:endParaRPr lang="en-US" dirty="0">
              <a:solidFill>
                <a:srgbClr val="FF0000"/>
              </a:solidFill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292100" y="5393409"/>
            <a:ext cx="8774113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/>
              <a:t>Method and apparatus for per core performance states </a:t>
            </a:r>
            <a:r>
              <a:rPr lang="en-US" dirty="0"/>
              <a:t/>
            </a:r>
            <a:br>
              <a:rPr lang="en-US" dirty="0"/>
            </a:br>
            <a:r>
              <a:rPr lang="en-US" b="1" dirty="0"/>
              <a:t>US 20140229750 </a:t>
            </a:r>
            <a:r>
              <a:rPr lang="en-US" b="1" dirty="0" smtClean="0"/>
              <a:t>A1</a:t>
            </a:r>
            <a:r>
              <a:rPr lang="hu-HU" b="1" dirty="0" smtClean="0"/>
              <a:t> 2012/2014</a:t>
            </a:r>
            <a:endParaRPr lang="en-US" dirty="0"/>
          </a:p>
        </p:txBody>
      </p:sp>
      <p:sp>
        <p:nvSpPr>
          <p:cNvPr id="6" name="TextBox 5"/>
          <p:cNvSpPr txBox="1"/>
          <p:nvPr/>
        </p:nvSpPr>
        <p:spPr>
          <a:xfrm>
            <a:off x="330737" y="872921"/>
            <a:ext cx="8791189" cy="103105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/>
              <a:t>US </a:t>
            </a:r>
            <a:r>
              <a:rPr lang="hu-HU" dirty="0" smtClean="0"/>
              <a:t>patent application </a:t>
            </a:r>
            <a:r>
              <a:rPr lang="en-US" dirty="0" smtClean="0"/>
              <a:t>20140229750 A1</a:t>
            </a:r>
            <a:r>
              <a:rPr lang="hu-HU" dirty="0" smtClean="0"/>
              <a:t> (filed in 2012 and issued in 2014) reveals details </a:t>
            </a:r>
          </a:p>
          <a:p>
            <a:pPr>
              <a:spcAft>
                <a:spcPts val="600"/>
              </a:spcAft>
            </a:pPr>
            <a:r>
              <a:rPr lang="hu-HU" dirty="0"/>
              <a:t> </a:t>
            </a:r>
            <a:r>
              <a:rPr lang="hu-HU" dirty="0" smtClean="0"/>
              <a:t>      of the implementation [133]. 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hu-HU" dirty="0" smtClean="0"/>
              <a:t>The Figure below </a:t>
            </a:r>
            <a:r>
              <a:rPr lang="hu-HU" dirty="0" smtClean="0">
                <a:solidFill>
                  <a:srgbClr val="0070C0"/>
                </a:solidFill>
              </a:rPr>
              <a:t>illustrates PCPS for an 18 core Haswell-EX processor </a:t>
            </a:r>
            <a:r>
              <a:rPr lang="hu-HU" dirty="0" smtClean="0"/>
              <a:t>when the cores</a:t>
            </a:r>
          </a:p>
          <a:p>
            <a:r>
              <a:rPr lang="hu-HU" dirty="0"/>
              <a:t> </a:t>
            </a:r>
            <a:r>
              <a:rPr lang="hu-HU" dirty="0" smtClean="0"/>
              <a:t>      run a four different P-states.</a:t>
            </a:r>
            <a:endParaRPr lang="en-US" dirty="0"/>
          </a:p>
        </p:txBody>
      </p:sp>
      <p:pic>
        <p:nvPicPr>
          <p:cNvPr id="8" name="Picture 7" descr="http://patentimages.storage.googleapis.com/US20140229750A1/US20140229750A1-20140814-D00001.png"/>
          <p:cNvPicPr>
            <a:picLocks noChangeAspect="1" noChangeArrowheads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4347" b="51765"/>
          <a:stretch/>
        </p:blipFill>
        <p:spPr bwMode="auto">
          <a:xfrm>
            <a:off x="1416322" y="2260904"/>
            <a:ext cx="6246609" cy="395674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9" name="TextBox 8"/>
          <p:cNvSpPr txBox="1"/>
          <p:nvPr/>
        </p:nvSpPr>
        <p:spPr>
          <a:xfrm>
            <a:off x="44273" y="6397958"/>
            <a:ext cx="938276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dirty="0" smtClean="0"/>
              <a:t>Figure: Illustration of PCPS for an 18-core Haswell-EX processor if the cores run a four </a:t>
            </a:r>
            <a:r>
              <a:rPr lang="hu-HU" dirty="0" err="1" smtClean="0"/>
              <a:t>P-states</a:t>
            </a:r>
            <a:r>
              <a:rPr lang="hu-HU" dirty="0" smtClean="0"/>
              <a:t> [133]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15438654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1600" dirty="0"/>
              <a:t>3.4</a:t>
            </a:r>
            <a:r>
              <a:rPr lang="hu-HU" sz="1600" dirty="0"/>
              <a:t> </a:t>
            </a:r>
            <a:r>
              <a:rPr lang="en-US" sz="1600" dirty="0"/>
              <a:t>The Haswell-EX (</a:t>
            </a:r>
            <a:r>
              <a:rPr lang="en-US" sz="1600" dirty="0" err="1" smtClean="0"/>
              <a:t>E7</a:t>
            </a:r>
            <a:r>
              <a:rPr lang="en-US" sz="1600" dirty="0" smtClean="0"/>
              <a:t>-8800 </a:t>
            </a:r>
            <a:r>
              <a:rPr lang="en-US" sz="1600" dirty="0"/>
              <a:t>v3) </a:t>
            </a:r>
            <a:r>
              <a:rPr lang="en-US" sz="1600" dirty="0" smtClean="0"/>
              <a:t>4S/</a:t>
            </a:r>
            <a:r>
              <a:rPr lang="en-US" sz="1600" dirty="0" err="1" smtClean="0"/>
              <a:t>8S</a:t>
            </a:r>
            <a:r>
              <a:rPr lang="en-US" sz="1600" dirty="0" smtClean="0"/>
              <a:t> </a:t>
            </a:r>
            <a:r>
              <a:rPr lang="en-US" sz="1600" dirty="0"/>
              <a:t>processor line </a:t>
            </a:r>
            <a:r>
              <a:rPr lang="hu-HU" sz="1600" dirty="0"/>
              <a:t>(</a:t>
            </a:r>
            <a:r>
              <a:rPr lang="en-US" sz="1600" dirty="0" smtClean="0"/>
              <a:t>1</a:t>
            </a:r>
            <a:r>
              <a:rPr lang="hu-HU" sz="1600" dirty="0" smtClean="0"/>
              <a:t>9)</a:t>
            </a:r>
            <a:endParaRPr lang="en-US" sz="1600" dirty="0"/>
          </a:p>
        </p:txBody>
      </p:sp>
      <p:sp>
        <p:nvSpPr>
          <p:cNvPr id="3" name="TextBox 2"/>
          <p:cNvSpPr txBox="1"/>
          <p:nvPr/>
        </p:nvSpPr>
        <p:spPr>
          <a:xfrm>
            <a:off x="292100" y="848658"/>
            <a:ext cx="8526693" cy="7386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hu-HU" dirty="0" smtClean="0"/>
              <a:t>According to the patent each core includes a </a:t>
            </a:r>
            <a:r>
              <a:rPr lang="hu-HU" dirty="0" smtClean="0">
                <a:solidFill>
                  <a:srgbClr val="0070C0"/>
                </a:solidFill>
              </a:rPr>
              <a:t>set of 32-bit registers</a:t>
            </a:r>
            <a:r>
              <a:rPr lang="hu-HU" dirty="0" smtClean="0"/>
              <a:t>, </a:t>
            </a:r>
            <a:r>
              <a:rPr lang="hu-HU" dirty="0" smtClean="0">
                <a:solidFill>
                  <a:srgbClr val="0070C0"/>
                </a:solidFill>
              </a:rPr>
              <a:t>one register for each</a:t>
            </a:r>
          </a:p>
          <a:p>
            <a:r>
              <a:rPr lang="hu-HU" dirty="0" smtClean="0">
                <a:solidFill>
                  <a:srgbClr val="0070C0"/>
                </a:solidFill>
              </a:rPr>
              <a:t>      thread</a:t>
            </a:r>
            <a:r>
              <a:rPr lang="hu-HU" dirty="0" smtClean="0"/>
              <a:t> (Registers 212 to 214) </a:t>
            </a:r>
            <a:r>
              <a:rPr lang="hu-HU" dirty="0" smtClean="0">
                <a:solidFill>
                  <a:srgbClr val="0070C0"/>
                </a:solidFill>
              </a:rPr>
              <a:t>plus an additional register </a:t>
            </a:r>
            <a:r>
              <a:rPr lang="hu-HU" dirty="0" smtClean="0"/>
              <a:t>(Register 218), as indicated</a:t>
            </a:r>
          </a:p>
          <a:p>
            <a:r>
              <a:rPr lang="hu-HU" dirty="0" smtClean="0"/>
              <a:t>      for two cores (Core i and Core n) below. </a:t>
            </a:r>
            <a:endParaRPr lang="en-US" dirty="0"/>
          </a:p>
        </p:txBody>
      </p:sp>
      <p:pic>
        <p:nvPicPr>
          <p:cNvPr id="4" name="Picture 3" descr="http://patentimages.storage.googleapis.com/US20140229750A1/US20140229750A1-20140814-D00001.png"/>
          <p:cNvPicPr>
            <a:picLocks noChangeAspect="1" noChangeArrowheads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49708" b="5440"/>
          <a:stretch/>
        </p:blipFill>
        <p:spPr bwMode="auto">
          <a:xfrm>
            <a:off x="1205405" y="1774449"/>
            <a:ext cx="6724608" cy="435305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5" name="TextBox 4"/>
          <p:cNvSpPr txBox="1"/>
          <p:nvPr/>
        </p:nvSpPr>
        <p:spPr>
          <a:xfrm>
            <a:off x="1791840" y="6307807"/>
            <a:ext cx="561769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dirty="0" smtClean="0"/>
              <a:t>Figure: Per core implemented registers used for PCPS [133]</a:t>
            </a:r>
            <a:endParaRPr lang="en-US" dirty="0"/>
          </a:p>
        </p:txBody>
      </p:sp>
      <p:sp>
        <p:nvSpPr>
          <p:cNvPr id="6" name="TextBox 5"/>
          <p:cNvSpPr txBox="1"/>
          <p:nvPr/>
        </p:nvSpPr>
        <p:spPr>
          <a:xfrm>
            <a:off x="77585" y="504062"/>
            <a:ext cx="9236055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dirty="0" smtClean="0">
                <a:solidFill>
                  <a:srgbClr val="FF0000"/>
                </a:solidFill>
              </a:rPr>
              <a:t>Remark 2 -</a:t>
            </a:r>
            <a:r>
              <a:rPr lang="en-US" dirty="0">
                <a:solidFill>
                  <a:srgbClr val="FF0000"/>
                </a:solidFill>
              </a:rPr>
              <a:t>Principle of operation of </a:t>
            </a:r>
            <a:r>
              <a:rPr lang="hu-HU" dirty="0" smtClean="0">
                <a:solidFill>
                  <a:srgbClr val="FF0000"/>
                </a:solidFill>
              </a:rPr>
              <a:t>the</a:t>
            </a:r>
            <a:r>
              <a:rPr lang="en-US" dirty="0" smtClean="0">
                <a:solidFill>
                  <a:srgbClr val="FF0000"/>
                </a:solidFill>
              </a:rPr>
              <a:t> </a:t>
            </a:r>
            <a:r>
              <a:rPr lang="en-US" dirty="0">
                <a:solidFill>
                  <a:srgbClr val="FF0000"/>
                </a:solidFill>
              </a:rPr>
              <a:t>Per-core P-state (PCPS) power </a:t>
            </a:r>
            <a:r>
              <a:rPr lang="en-US" dirty="0" smtClean="0">
                <a:solidFill>
                  <a:srgbClr val="FF0000"/>
                </a:solidFill>
              </a:rPr>
              <a:t>management</a:t>
            </a:r>
            <a:r>
              <a:rPr lang="hu-HU" dirty="0" smtClean="0">
                <a:solidFill>
                  <a:srgbClr val="FF0000"/>
                </a:solidFill>
              </a:rPr>
              <a:t> (simplified) -2</a:t>
            </a:r>
            <a:endParaRPr lang="en-US" dirty="0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2686319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1600" dirty="0"/>
              <a:t>3.4</a:t>
            </a:r>
            <a:r>
              <a:rPr lang="hu-HU" sz="1600" dirty="0"/>
              <a:t> </a:t>
            </a:r>
            <a:r>
              <a:rPr lang="en-US" sz="1600" dirty="0"/>
              <a:t>The Haswell-EX (</a:t>
            </a:r>
            <a:r>
              <a:rPr lang="en-US" sz="1600" dirty="0" err="1" smtClean="0"/>
              <a:t>E7</a:t>
            </a:r>
            <a:r>
              <a:rPr lang="en-US" sz="1600" dirty="0" smtClean="0"/>
              <a:t>-8800 </a:t>
            </a:r>
            <a:r>
              <a:rPr lang="en-US" sz="1600" dirty="0"/>
              <a:t>v3) </a:t>
            </a:r>
            <a:r>
              <a:rPr lang="en-US" sz="1600" dirty="0" smtClean="0"/>
              <a:t>4S/</a:t>
            </a:r>
            <a:r>
              <a:rPr lang="en-US" sz="1600" dirty="0" err="1" smtClean="0"/>
              <a:t>8S</a:t>
            </a:r>
            <a:r>
              <a:rPr lang="en-US" sz="1600" dirty="0" smtClean="0"/>
              <a:t> </a:t>
            </a:r>
            <a:r>
              <a:rPr lang="en-US" sz="1600" dirty="0"/>
              <a:t>processor line </a:t>
            </a:r>
            <a:r>
              <a:rPr lang="hu-HU" sz="1600" dirty="0" smtClean="0"/>
              <a:t>(20)</a:t>
            </a:r>
            <a:endParaRPr lang="en-US" sz="1600" dirty="0"/>
          </a:p>
        </p:txBody>
      </p:sp>
      <p:sp>
        <p:nvSpPr>
          <p:cNvPr id="4" name="TextBox 3"/>
          <p:cNvSpPr txBox="1"/>
          <p:nvPr/>
        </p:nvSpPr>
        <p:spPr>
          <a:xfrm>
            <a:off x="359674" y="958970"/>
            <a:ext cx="9238491" cy="290848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hu-HU" dirty="0" smtClean="0"/>
              <a:t>The </a:t>
            </a:r>
            <a:r>
              <a:rPr lang="hu-HU" dirty="0" smtClean="0">
                <a:solidFill>
                  <a:srgbClr val="FF0000"/>
                </a:solidFill>
              </a:rPr>
              <a:t>per-thread available registers </a:t>
            </a:r>
            <a:r>
              <a:rPr lang="hu-HU" dirty="0" smtClean="0"/>
              <a:t>(Registers 212 to 214) provide a set of fields, detailed in </a:t>
            </a:r>
          </a:p>
          <a:p>
            <a:pPr>
              <a:spcAft>
                <a:spcPts val="600"/>
              </a:spcAft>
            </a:pPr>
            <a:r>
              <a:rPr lang="hu-HU" dirty="0"/>
              <a:t> </a:t>
            </a:r>
            <a:r>
              <a:rPr lang="hu-HU" dirty="0" smtClean="0"/>
              <a:t>      the patent.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hu-HU" dirty="0" smtClean="0"/>
              <a:t>The </a:t>
            </a:r>
            <a:r>
              <a:rPr lang="hu-HU" dirty="0" smtClean="0">
                <a:solidFill>
                  <a:srgbClr val="FF0000"/>
                </a:solidFill>
              </a:rPr>
              <a:t>OS</a:t>
            </a:r>
            <a:r>
              <a:rPr lang="hu-HU" dirty="0" smtClean="0">
                <a:solidFill>
                  <a:srgbClr val="0070C0"/>
                </a:solidFill>
              </a:rPr>
              <a:t> determines for each thread the requested P-state needed for executing the thread</a:t>
            </a:r>
          </a:p>
          <a:p>
            <a:r>
              <a:rPr lang="hu-HU" dirty="0">
                <a:solidFill>
                  <a:srgbClr val="0070C0"/>
                </a:solidFill>
              </a:rPr>
              <a:t> </a:t>
            </a:r>
            <a:r>
              <a:rPr lang="hu-HU" dirty="0" smtClean="0">
                <a:solidFill>
                  <a:srgbClr val="0070C0"/>
                </a:solidFill>
              </a:rPr>
              <a:t>      at efficient performance</a:t>
            </a:r>
            <a:r>
              <a:rPr lang="hu-HU" dirty="0" smtClean="0"/>
              <a:t> (i.e. at the min. clock rate needed to execute the thread without</a:t>
            </a:r>
          </a:p>
          <a:p>
            <a:r>
              <a:rPr lang="hu-HU" dirty="0"/>
              <a:t> </a:t>
            </a:r>
            <a:r>
              <a:rPr lang="hu-HU" dirty="0" smtClean="0"/>
              <a:t>      substantially lengthening its runtime. Note here that each thread is scheduled only for</a:t>
            </a:r>
          </a:p>
          <a:p>
            <a:pPr>
              <a:spcAft>
                <a:spcPts val="600"/>
              </a:spcAft>
            </a:pPr>
            <a:r>
              <a:rPr lang="hu-HU" dirty="0"/>
              <a:t> </a:t>
            </a:r>
            <a:r>
              <a:rPr lang="hu-HU" dirty="0" smtClean="0"/>
              <a:t>      in given time windows thus a higher clock rate would not substantially reduce its runtime). 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hu-HU" dirty="0" smtClean="0"/>
              <a:t>Available </a:t>
            </a:r>
            <a:r>
              <a:rPr lang="hu-HU" dirty="0" smtClean="0">
                <a:solidFill>
                  <a:srgbClr val="0070C0"/>
                </a:solidFill>
              </a:rPr>
              <a:t>core logic evaluates the per-thread requests</a:t>
            </a:r>
            <a:r>
              <a:rPr lang="hu-HU" dirty="0" smtClean="0"/>
              <a:t>, </a:t>
            </a:r>
            <a:r>
              <a:rPr lang="hu-HU" dirty="0" smtClean="0">
                <a:solidFill>
                  <a:srgbClr val="0070C0"/>
                </a:solidFill>
              </a:rPr>
              <a:t>determines the highest performance</a:t>
            </a:r>
          </a:p>
          <a:p>
            <a:r>
              <a:rPr lang="hu-HU" dirty="0" smtClean="0">
                <a:solidFill>
                  <a:srgbClr val="0070C0"/>
                </a:solidFill>
              </a:rPr>
              <a:t>       P-state</a:t>
            </a:r>
            <a:r>
              <a:rPr lang="hu-HU" dirty="0" smtClean="0"/>
              <a:t> needed for the core and writes this values into the additional register</a:t>
            </a:r>
          </a:p>
          <a:p>
            <a:pPr>
              <a:spcAft>
                <a:spcPts val="600"/>
              </a:spcAft>
            </a:pPr>
            <a:r>
              <a:rPr lang="hu-HU" dirty="0"/>
              <a:t> </a:t>
            </a:r>
            <a:r>
              <a:rPr lang="hu-HU" dirty="0" smtClean="0"/>
              <a:t>      (Register 218).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hu-HU" dirty="0" smtClean="0"/>
              <a:t>Finally, the </a:t>
            </a:r>
            <a:r>
              <a:rPr lang="hu-HU" dirty="0" smtClean="0">
                <a:solidFill>
                  <a:srgbClr val="0070C0"/>
                </a:solidFill>
              </a:rPr>
              <a:t>requested P-state is communicated to the</a:t>
            </a:r>
            <a:r>
              <a:rPr lang="hu-HU" dirty="0" smtClean="0"/>
              <a:t> </a:t>
            </a:r>
            <a:r>
              <a:rPr lang="hu-HU" dirty="0" smtClean="0">
                <a:solidFill>
                  <a:srgbClr val="FF0000"/>
                </a:solidFill>
              </a:rPr>
              <a:t>Central Power Control Unit </a:t>
            </a:r>
            <a:r>
              <a:rPr lang="hu-HU" dirty="0" smtClean="0"/>
              <a:t>(230) and </a:t>
            </a:r>
          </a:p>
          <a:p>
            <a:r>
              <a:rPr lang="hu-HU" dirty="0" smtClean="0"/>
              <a:t>       </a:t>
            </a:r>
            <a:r>
              <a:rPr lang="hu-HU" dirty="0" smtClean="0">
                <a:solidFill>
                  <a:srgbClr val="0070C0"/>
                </a:solidFill>
              </a:rPr>
              <a:t>it sets the related individual voltage regulator and clock generator </a:t>
            </a:r>
            <a:r>
              <a:rPr lang="hu-HU" dirty="0" smtClean="0"/>
              <a:t>(PLL) belonging</a:t>
            </a:r>
          </a:p>
          <a:p>
            <a:r>
              <a:rPr lang="hu-HU" dirty="0"/>
              <a:t> </a:t>
            </a:r>
            <a:r>
              <a:rPr lang="hu-HU" dirty="0" smtClean="0"/>
              <a:t>      to the core considered to obtain the requested P-state.</a:t>
            </a:r>
            <a:endParaRPr lang="en-US" dirty="0"/>
          </a:p>
        </p:txBody>
      </p:sp>
      <p:sp>
        <p:nvSpPr>
          <p:cNvPr id="6" name="TextBox 5"/>
          <p:cNvSpPr txBox="1"/>
          <p:nvPr/>
        </p:nvSpPr>
        <p:spPr>
          <a:xfrm>
            <a:off x="77585" y="504062"/>
            <a:ext cx="9236055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dirty="0" smtClean="0">
                <a:solidFill>
                  <a:srgbClr val="FF0000"/>
                </a:solidFill>
              </a:rPr>
              <a:t>Remark 2 -</a:t>
            </a:r>
            <a:r>
              <a:rPr lang="en-US" dirty="0">
                <a:solidFill>
                  <a:srgbClr val="FF0000"/>
                </a:solidFill>
              </a:rPr>
              <a:t>Principle of operation of </a:t>
            </a:r>
            <a:r>
              <a:rPr lang="hu-HU" dirty="0" smtClean="0">
                <a:solidFill>
                  <a:srgbClr val="FF0000"/>
                </a:solidFill>
              </a:rPr>
              <a:t>the</a:t>
            </a:r>
            <a:r>
              <a:rPr lang="en-US" dirty="0" smtClean="0">
                <a:solidFill>
                  <a:srgbClr val="FF0000"/>
                </a:solidFill>
              </a:rPr>
              <a:t> </a:t>
            </a:r>
            <a:r>
              <a:rPr lang="en-US" dirty="0">
                <a:solidFill>
                  <a:srgbClr val="FF0000"/>
                </a:solidFill>
              </a:rPr>
              <a:t>Per-core P-state (PCPS) power </a:t>
            </a:r>
            <a:r>
              <a:rPr lang="en-US" dirty="0" smtClean="0">
                <a:solidFill>
                  <a:srgbClr val="FF0000"/>
                </a:solidFill>
              </a:rPr>
              <a:t>management</a:t>
            </a:r>
            <a:r>
              <a:rPr lang="hu-HU" dirty="0" smtClean="0">
                <a:solidFill>
                  <a:srgbClr val="FF0000"/>
                </a:solidFill>
              </a:rPr>
              <a:t> (simplified) -3</a:t>
            </a:r>
            <a:endParaRPr lang="en-US" dirty="0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5146721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1600" dirty="0"/>
              <a:t>3.4</a:t>
            </a:r>
            <a:r>
              <a:rPr lang="hu-HU" sz="1600" dirty="0"/>
              <a:t> </a:t>
            </a:r>
            <a:r>
              <a:rPr lang="en-US" sz="1600" dirty="0"/>
              <a:t>The Haswell-EX (</a:t>
            </a:r>
            <a:r>
              <a:rPr lang="en-US" sz="1600" dirty="0" err="1" smtClean="0"/>
              <a:t>E7</a:t>
            </a:r>
            <a:r>
              <a:rPr lang="en-US" sz="1600" dirty="0" smtClean="0"/>
              <a:t>-8800 </a:t>
            </a:r>
            <a:r>
              <a:rPr lang="en-US" sz="1600" dirty="0"/>
              <a:t>v3) </a:t>
            </a:r>
            <a:r>
              <a:rPr lang="en-US" sz="1600" dirty="0" smtClean="0"/>
              <a:t>4S/</a:t>
            </a:r>
            <a:r>
              <a:rPr lang="en-US" sz="1600" dirty="0" err="1" smtClean="0"/>
              <a:t>8S</a:t>
            </a:r>
            <a:r>
              <a:rPr lang="en-US" sz="1600" dirty="0" smtClean="0"/>
              <a:t> </a:t>
            </a:r>
            <a:r>
              <a:rPr lang="en-US" sz="1600" dirty="0"/>
              <a:t>processor line </a:t>
            </a:r>
            <a:r>
              <a:rPr lang="hu-HU" sz="1600" dirty="0" smtClean="0"/>
              <a:t>(21)</a:t>
            </a:r>
            <a:endParaRPr lang="en-US" sz="1600" dirty="0"/>
          </a:p>
        </p:txBody>
      </p:sp>
      <p:sp>
        <p:nvSpPr>
          <p:cNvPr id="3" name="TextBox 2"/>
          <p:cNvSpPr txBox="1"/>
          <p:nvPr/>
        </p:nvSpPr>
        <p:spPr>
          <a:xfrm>
            <a:off x="84293" y="504063"/>
            <a:ext cx="337303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b="1" dirty="0" smtClean="0">
                <a:solidFill>
                  <a:schemeClr val="accent6"/>
                </a:solidFill>
              </a:rPr>
              <a:t>Uncore frequency scaling </a:t>
            </a:r>
            <a:r>
              <a:rPr lang="hu-HU" dirty="0" smtClean="0"/>
              <a:t>[132]</a:t>
            </a:r>
            <a:endParaRPr lang="en-US" dirty="0"/>
          </a:p>
        </p:txBody>
      </p:sp>
      <p:sp>
        <p:nvSpPr>
          <p:cNvPr id="4" name="TextBox 3"/>
          <p:cNvSpPr txBox="1"/>
          <p:nvPr/>
        </p:nvSpPr>
        <p:spPr>
          <a:xfrm>
            <a:off x="354884" y="835358"/>
            <a:ext cx="8949886" cy="81560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lvl="1" indent="-285750">
              <a:buFont typeface="Arial" panose="020B0604020202020204" pitchFamily="34" charset="0"/>
              <a:buChar char="•"/>
            </a:pPr>
            <a:r>
              <a:rPr lang="hu-HU" dirty="0" smtClean="0"/>
              <a:t>With </a:t>
            </a:r>
            <a:r>
              <a:rPr lang="hu-HU" dirty="0" smtClean="0">
                <a:solidFill>
                  <a:srgbClr val="FF0000"/>
                </a:solidFill>
              </a:rPr>
              <a:t>uncore frequency scaling </a:t>
            </a:r>
            <a:r>
              <a:rPr lang="hu-HU" dirty="0" smtClean="0"/>
              <a:t>t</a:t>
            </a:r>
            <a:r>
              <a:rPr lang="en-US" dirty="0" smtClean="0"/>
              <a:t>he </a:t>
            </a:r>
            <a:r>
              <a:rPr lang="en-US" dirty="0" err="1" smtClean="0">
                <a:solidFill>
                  <a:srgbClr val="0070C0"/>
                </a:solidFill>
              </a:rPr>
              <a:t>uncore</a:t>
            </a:r>
            <a:r>
              <a:rPr lang="hu-HU" dirty="0" smtClean="0">
                <a:solidFill>
                  <a:srgbClr val="0070C0"/>
                </a:solidFill>
              </a:rPr>
              <a:t> voltage and </a:t>
            </a:r>
            <a:r>
              <a:rPr lang="en-US" dirty="0" smtClean="0">
                <a:solidFill>
                  <a:srgbClr val="0070C0"/>
                </a:solidFill>
              </a:rPr>
              <a:t>frequency </a:t>
            </a:r>
            <a:r>
              <a:rPr lang="en-US" dirty="0">
                <a:solidFill>
                  <a:srgbClr val="0070C0"/>
                </a:solidFill>
              </a:rPr>
              <a:t>is independently </a:t>
            </a:r>
            <a:r>
              <a:rPr lang="en-US" dirty="0" smtClean="0">
                <a:solidFill>
                  <a:srgbClr val="0070C0"/>
                </a:solidFill>
              </a:rPr>
              <a:t>controlled</a:t>
            </a:r>
            <a:endParaRPr lang="hu-HU" dirty="0" smtClean="0">
              <a:solidFill>
                <a:srgbClr val="0070C0"/>
              </a:solidFill>
            </a:endParaRPr>
          </a:p>
          <a:p>
            <a:pPr marL="0" lvl="1">
              <a:spcAft>
                <a:spcPts val="600"/>
              </a:spcAft>
            </a:pPr>
            <a:r>
              <a:rPr lang="en-US" dirty="0" smtClean="0">
                <a:solidFill>
                  <a:srgbClr val="0070C0"/>
                </a:solidFill>
              </a:rPr>
              <a:t> </a:t>
            </a:r>
            <a:r>
              <a:rPr lang="hu-HU" dirty="0" smtClean="0">
                <a:solidFill>
                  <a:srgbClr val="0070C0"/>
                </a:solidFill>
              </a:rPr>
              <a:t>     </a:t>
            </a:r>
            <a:r>
              <a:rPr lang="en-US" dirty="0" smtClean="0">
                <a:solidFill>
                  <a:srgbClr val="0070C0"/>
                </a:solidFill>
              </a:rPr>
              <a:t>from </a:t>
            </a:r>
            <a:r>
              <a:rPr lang="en-US" dirty="0">
                <a:solidFill>
                  <a:srgbClr val="0070C0"/>
                </a:solidFill>
              </a:rPr>
              <a:t>the </a:t>
            </a:r>
            <a:r>
              <a:rPr lang="en-US" dirty="0" smtClean="0">
                <a:solidFill>
                  <a:srgbClr val="0070C0"/>
                </a:solidFill>
              </a:rPr>
              <a:t>core</a:t>
            </a:r>
            <a:r>
              <a:rPr lang="hu-HU" dirty="0" smtClean="0">
                <a:solidFill>
                  <a:srgbClr val="0070C0"/>
                </a:solidFill>
              </a:rPr>
              <a:t>'</a:t>
            </a:r>
            <a:r>
              <a:rPr lang="en-US" dirty="0" smtClean="0">
                <a:solidFill>
                  <a:srgbClr val="0070C0"/>
                </a:solidFill>
              </a:rPr>
              <a:t>s</a:t>
            </a:r>
            <a:r>
              <a:rPr lang="hu-HU" dirty="0" smtClean="0">
                <a:solidFill>
                  <a:srgbClr val="0070C0"/>
                </a:solidFill>
              </a:rPr>
              <a:t> voltage and </a:t>
            </a:r>
            <a:r>
              <a:rPr lang="en-US" dirty="0" smtClean="0">
                <a:solidFill>
                  <a:srgbClr val="0070C0"/>
                </a:solidFill>
              </a:rPr>
              <a:t>frequency</a:t>
            </a:r>
            <a:r>
              <a:rPr lang="hu-HU" dirty="0" smtClean="0">
                <a:solidFill>
                  <a:srgbClr val="0070C0"/>
                </a:solidFill>
              </a:rPr>
              <a:t> settings</a:t>
            </a:r>
            <a:r>
              <a:rPr lang="hu-HU" dirty="0" smtClean="0"/>
              <a:t>.</a:t>
            </a:r>
          </a:p>
          <a:p>
            <a:pPr marL="0" lvl="1"/>
            <a:r>
              <a:rPr lang="hu-HU" dirty="0" smtClean="0"/>
              <a:t>     To achieve this the </a:t>
            </a:r>
            <a:r>
              <a:rPr lang="hu-HU" dirty="0" smtClean="0">
                <a:solidFill>
                  <a:srgbClr val="0070C0"/>
                </a:solidFill>
              </a:rPr>
              <a:t>uncore</a:t>
            </a:r>
            <a:r>
              <a:rPr lang="hu-HU" dirty="0" smtClean="0"/>
              <a:t> needs to be implemented on a </a:t>
            </a:r>
            <a:r>
              <a:rPr lang="hu-HU" dirty="0" smtClean="0">
                <a:solidFill>
                  <a:srgbClr val="0070C0"/>
                </a:solidFill>
              </a:rPr>
              <a:t>separate voltage and clock domain</a:t>
            </a:r>
            <a:r>
              <a:rPr lang="hu-HU" dirty="0" smtClean="0"/>
              <a:t>.</a:t>
            </a:r>
            <a:endParaRPr lang="en-US" dirty="0"/>
          </a:p>
        </p:txBody>
      </p:sp>
      <p:sp>
        <p:nvSpPr>
          <p:cNvPr id="5" name="TextBox 4"/>
          <p:cNvSpPr txBox="1"/>
          <p:nvPr/>
        </p:nvSpPr>
        <p:spPr>
          <a:xfrm>
            <a:off x="355600" y="1662467"/>
            <a:ext cx="365516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hu-HU" dirty="0" smtClean="0">
                <a:solidFill>
                  <a:srgbClr val="FF0000"/>
                </a:solidFill>
              </a:rPr>
              <a:t>Benefit</a:t>
            </a:r>
            <a:r>
              <a:rPr lang="hu-HU" dirty="0" smtClean="0"/>
              <a:t> of uncore frequency scaling</a:t>
            </a:r>
            <a:endParaRPr lang="en-US" dirty="0"/>
          </a:p>
        </p:txBody>
      </p:sp>
      <p:sp>
        <p:nvSpPr>
          <p:cNvPr id="6" name="TextBox 5"/>
          <p:cNvSpPr txBox="1"/>
          <p:nvPr/>
        </p:nvSpPr>
        <p:spPr>
          <a:xfrm>
            <a:off x="901700" y="1947231"/>
            <a:ext cx="8092215" cy="103105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hu-HU" dirty="0" smtClean="0">
                <a:solidFill>
                  <a:srgbClr val="FF0000"/>
                </a:solidFill>
              </a:rPr>
              <a:t>For compute bound</a:t>
            </a:r>
            <a:r>
              <a:rPr lang="en-US" dirty="0" smtClean="0">
                <a:solidFill>
                  <a:srgbClr val="FF0000"/>
                </a:solidFill>
              </a:rPr>
              <a:t> </a:t>
            </a:r>
            <a:r>
              <a:rPr lang="hu-HU" dirty="0" smtClean="0">
                <a:solidFill>
                  <a:srgbClr val="FF0000"/>
                </a:solidFill>
              </a:rPr>
              <a:t>a</a:t>
            </a:r>
            <a:r>
              <a:rPr lang="en-US" dirty="0" err="1" smtClean="0">
                <a:solidFill>
                  <a:srgbClr val="FF0000"/>
                </a:solidFill>
              </a:rPr>
              <a:t>pplications</a:t>
            </a:r>
            <a:r>
              <a:rPr lang="hu-HU" dirty="0" smtClean="0">
                <a:solidFill>
                  <a:srgbClr val="FF0000"/>
                </a:solidFill>
              </a:rPr>
              <a:t> </a:t>
            </a:r>
            <a:r>
              <a:rPr lang="hu-HU" dirty="0" smtClean="0">
                <a:solidFill>
                  <a:srgbClr val="0070C0"/>
                </a:solidFill>
              </a:rPr>
              <a:t>c</a:t>
            </a:r>
            <a:r>
              <a:rPr lang="en-US" dirty="0" smtClean="0">
                <a:solidFill>
                  <a:srgbClr val="0070C0"/>
                </a:solidFill>
              </a:rPr>
              <a:t>ore </a:t>
            </a:r>
            <a:r>
              <a:rPr lang="en-US" dirty="0">
                <a:solidFill>
                  <a:srgbClr val="0070C0"/>
                </a:solidFill>
              </a:rPr>
              <a:t>frequency </a:t>
            </a:r>
            <a:r>
              <a:rPr lang="hu-HU" dirty="0" smtClean="0">
                <a:solidFill>
                  <a:srgbClr val="0070C0"/>
                </a:solidFill>
              </a:rPr>
              <a:t>may be raised </a:t>
            </a:r>
            <a:r>
              <a:rPr lang="en-US" dirty="0" smtClean="0">
                <a:solidFill>
                  <a:srgbClr val="0070C0"/>
                </a:solidFill>
              </a:rPr>
              <a:t>without needing</a:t>
            </a:r>
            <a:endParaRPr lang="hu-HU" dirty="0" smtClean="0">
              <a:solidFill>
                <a:srgbClr val="0070C0"/>
              </a:solidFill>
            </a:endParaRPr>
          </a:p>
          <a:p>
            <a:pPr>
              <a:spcAft>
                <a:spcPts val="600"/>
              </a:spcAft>
            </a:pPr>
            <a:r>
              <a:rPr lang="hu-HU" dirty="0">
                <a:solidFill>
                  <a:srgbClr val="0070C0"/>
                </a:solidFill>
              </a:rPr>
              <a:t> </a:t>
            </a:r>
            <a:r>
              <a:rPr lang="hu-HU" dirty="0" smtClean="0">
                <a:solidFill>
                  <a:srgbClr val="0070C0"/>
                </a:solidFill>
              </a:rPr>
              <a:t>     </a:t>
            </a:r>
            <a:r>
              <a:rPr lang="en-US" dirty="0" smtClean="0">
                <a:solidFill>
                  <a:srgbClr val="0070C0"/>
                </a:solidFill>
              </a:rPr>
              <a:t> </a:t>
            </a:r>
            <a:r>
              <a:rPr lang="en-US" dirty="0">
                <a:solidFill>
                  <a:srgbClr val="0070C0"/>
                </a:solidFill>
              </a:rPr>
              <a:t>to </a:t>
            </a:r>
            <a:r>
              <a:rPr lang="en-US" dirty="0" smtClean="0">
                <a:solidFill>
                  <a:srgbClr val="0070C0"/>
                </a:solidFill>
              </a:rPr>
              <a:t>increase</a:t>
            </a:r>
            <a:r>
              <a:rPr lang="hu-HU" dirty="0" smtClean="0">
                <a:solidFill>
                  <a:srgbClr val="0070C0"/>
                </a:solidFill>
              </a:rPr>
              <a:t> u</a:t>
            </a:r>
            <a:r>
              <a:rPr lang="en-US" dirty="0" err="1" smtClean="0">
                <a:solidFill>
                  <a:srgbClr val="0070C0"/>
                </a:solidFill>
              </a:rPr>
              <a:t>ncore</a:t>
            </a:r>
            <a:r>
              <a:rPr lang="hu-HU" dirty="0" smtClean="0">
                <a:solidFill>
                  <a:srgbClr val="0070C0"/>
                </a:solidFill>
              </a:rPr>
              <a:t> frequency and voltage </a:t>
            </a:r>
            <a:r>
              <a:rPr lang="hu-HU" dirty="0" smtClean="0"/>
              <a:t>or</a:t>
            </a:r>
            <a:endParaRPr lang="en-US" dirty="0"/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hu-HU" dirty="0" smtClean="0">
                <a:solidFill>
                  <a:srgbClr val="FF0000"/>
                </a:solidFill>
              </a:rPr>
              <a:t>for m</a:t>
            </a:r>
            <a:r>
              <a:rPr lang="en-US" dirty="0" err="1" smtClean="0">
                <a:solidFill>
                  <a:srgbClr val="FF0000"/>
                </a:solidFill>
              </a:rPr>
              <a:t>emory</a:t>
            </a:r>
            <a:r>
              <a:rPr lang="en-US" dirty="0" smtClean="0">
                <a:solidFill>
                  <a:srgbClr val="FF0000"/>
                </a:solidFill>
              </a:rPr>
              <a:t>-</a:t>
            </a:r>
            <a:r>
              <a:rPr lang="hu-HU" dirty="0" smtClean="0">
                <a:solidFill>
                  <a:srgbClr val="FF0000"/>
                </a:solidFill>
              </a:rPr>
              <a:t>b</a:t>
            </a:r>
            <a:r>
              <a:rPr lang="en-US" dirty="0" err="1" smtClean="0">
                <a:solidFill>
                  <a:srgbClr val="FF0000"/>
                </a:solidFill>
              </a:rPr>
              <a:t>ound</a:t>
            </a:r>
            <a:r>
              <a:rPr lang="en-US" dirty="0" smtClean="0">
                <a:solidFill>
                  <a:srgbClr val="FF0000"/>
                </a:solidFill>
              </a:rPr>
              <a:t> </a:t>
            </a:r>
            <a:r>
              <a:rPr lang="hu-HU" dirty="0" smtClean="0">
                <a:solidFill>
                  <a:srgbClr val="FF0000"/>
                </a:solidFill>
              </a:rPr>
              <a:t>a</a:t>
            </a:r>
            <a:r>
              <a:rPr lang="en-US" dirty="0" err="1" smtClean="0">
                <a:solidFill>
                  <a:srgbClr val="FF0000"/>
                </a:solidFill>
              </a:rPr>
              <a:t>pplications</a:t>
            </a:r>
            <a:r>
              <a:rPr lang="hu-HU" dirty="0" smtClean="0">
                <a:solidFill>
                  <a:srgbClr val="FF0000"/>
                </a:solidFill>
              </a:rPr>
              <a:t> </a:t>
            </a:r>
            <a:r>
              <a:rPr lang="hu-HU" dirty="0" smtClean="0">
                <a:solidFill>
                  <a:srgbClr val="0070C0"/>
                </a:solidFill>
              </a:rPr>
              <a:t>u</a:t>
            </a:r>
            <a:r>
              <a:rPr lang="en-US" dirty="0" err="1" smtClean="0">
                <a:solidFill>
                  <a:srgbClr val="0070C0"/>
                </a:solidFill>
              </a:rPr>
              <a:t>ncore</a:t>
            </a:r>
            <a:r>
              <a:rPr lang="en-US" dirty="0" smtClean="0">
                <a:solidFill>
                  <a:srgbClr val="0070C0"/>
                </a:solidFill>
              </a:rPr>
              <a:t> </a:t>
            </a:r>
            <a:r>
              <a:rPr lang="en-US" dirty="0">
                <a:solidFill>
                  <a:srgbClr val="0070C0"/>
                </a:solidFill>
              </a:rPr>
              <a:t>frequency </a:t>
            </a:r>
            <a:r>
              <a:rPr lang="hu-HU" dirty="0" smtClean="0">
                <a:solidFill>
                  <a:srgbClr val="0070C0"/>
                </a:solidFill>
              </a:rPr>
              <a:t>may be raised</a:t>
            </a:r>
            <a:r>
              <a:rPr lang="en-US" dirty="0" smtClean="0">
                <a:solidFill>
                  <a:srgbClr val="0070C0"/>
                </a:solidFill>
              </a:rPr>
              <a:t> </a:t>
            </a:r>
            <a:r>
              <a:rPr lang="en-US" dirty="0">
                <a:solidFill>
                  <a:srgbClr val="0070C0"/>
                </a:solidFill>
              </a:rPr>
              <a:t>without </a:t>
            </a:r>
            <a:r>
              <a:rPr lang="hu-HU" dirty="0" smtClean="0">
                <a:solidFill>
                  <a:srgbClr val="0070C0"/>
                </a:solidFill>
              </a:rPr>
              <a:t>needing to </a:t>
            </a:r>
          </a:p>
          <a:p>
            <a:r>
              <a:rPr lang="hu-HU" dirty="0">
                <a:solidFill>
                  <a:srgbClr val="0070C0"/>
                </a:solidFill>
              </a:rPr>
              <a:t> </a:t>
            </a:r>
            <a:r>
              <a:rPr lang="hu-HU" dirty="0" smtClean="0">
                <a:solidFill>
                  <a:srgbClr val="0070C0"/>
                </a:solidFill>
              </a:rPr>
              <a:t>      increase</a:t>
            </a:r>
            <a:r>
              <a:rPr lang="en-US" dirty="0" smtClean="0">
                <a:solidFill>
                  <a:srgbClr val="0070C0"/>
                </a:solidFill>
              </a:rPr>
              <a:t> core</a:t>
            </a:r>
            <a:r>
              <a:rPr lang="hu-HU" dirty="0" smtClean="0">
                <a:solidFill>
                  <a:srgbClr val="0070C0"/>
                </a:solidFill>
              </a:rPr>
              <a:t> frequency and voltage.</a:t>
            </a:r>
            <a:endParaRPr lang="en-US" dirty="0"/>
          </a:p>
        </p:txBody>
      </p:sp>
      <p:sp>
        <p:nvSpPr>
          <p:cNvPr id="11" name="TextBox 10"/>
          <p:cNvSpPr txBox="1"/>
          <p:nvPr/>
        </p:nvSpPr>
        <p:spPr>
          <a:xfrm>
            <a:off x="393700" y="2959835"/>
            <a:ext cx="613539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dirty="0" smtClean="0"/>
              <a:t>     This </a:t>
            </a:r>
            <a:r>
              <a:rPr lang="hu-HU" dirty="0"/>
              <a:t>allows to optimize performance by consuming less power</a:t>
            </a:r>
            <a:r>
              <a:rPr lang="hu-HU" dirty="0" smtClean="0"/>
              <a:t>.</a:t>
            </a:r>
            <a:endParaRPr lang="en-US" dirty="0"/>
          </a:p>
        </p:txBody>
      </p:sp>
      <p:sp>
        <p:nvSpPr>
          <p:cNvPr id="13" name="TextBox 12"/>
          <p:cNvSpPr txBox="1"/>
          <p:nvPr/>
        </p:nvSpPr>
        <p:spPr>
          <a:xfrm>
            <a:off x="228600" y="3302735"/>
            <a:ext cx="144507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dirty="0" smtClean="0">
                <a:solidFill>
                  <a:srgbClr val="FF0000"/>
                </a:solidFill>
              </a:rPr>
              <a:t>Remark </a:t>
            </a:r>
            <a:r>
              <a:rPr lang="hu-HU" dirty="0" smtClean="0"/>
              <a:t>[132]</a:t>
            </a:r>
            <a:endParaRPr lang="en-US" dirty="0"/>
          </a:p>
        </p:txBody>
      </p:sp>
      <p:sp>
        <p:nvSpPr>
          <p:cNvPr id="14" name="TextBox 13"/>
          <p:cNvSpPr txBox="1"/>
          <p:nvPr/>
        </p:nvSpPr>
        <p:spPr>
          <a:xfrm>
            <a:off x="406400" y="3632935"/>
            <a:ext cx="8498930" cy="84125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spcAft>
                <a:spcPts val="400"/>
              </a:spcAft>
              <a:buFont typeface="Arial" panose="020B0604020202020204" pitchFamily="34" charset="0"/>
              <a:buChar char="•"/>
            </a:pPr>
            <a:r>
              <a:rPr lang="hu-HU" dirty="0" smtClean="0"/>
              <a:t>In </a:t>
            </a:r>
            <a:r>
              <a:rPr lang="hu-HU" dirty="0" smtClean="0">
                <a:solidFill>
                  <a:srgbClr val="0070C0"/>
                </a:solidFill>
              </a:rPr>
              <a:t>Nehalem </a:t>
            </a:r>
            <a:r>
              <a:rPr lang="hu-HU" dirty="0" smtClean="0"/>
              <a:t>the cores were DVFS controlled whereas the </a:t>
            </a:r>
            <a:r>
              <a:rPr lang="hu-HU" dirty="0" smtClean="0">
                <a:solidFill>
                  <a:srgbClr val="0070C0"/>
                </a:solidFill>
              </a:rPr>
              <a:t>uncore run at a fixed frequency</a:t>
            </a:r>
          </a:p>
          <a:p>
            <a:pPr marL="285750" indent="-285750">
              <a:spcAft>
                <a:spcPts val="400"/>
              </a:spcAft>
              <a:buFont typeface="Arial" panose="020B0604020202020204" pitchFamily="34" charset="0"/>
              <a:buChar char="•"/>
            </a:pPr>
            <a:r>
              <a:rPr lang="hu-HU" dirty="0" smtClean="0"/>
              <a:t>In the </a:t>
            </a:r>
            <a:r>
              <a:rPr lang="hu-HU" dirty="0" smtClean="0">
                <a:solidFill>
                  <a:srgbClr val="0070C0"/>
                </a:solidFill>
              </a:rPr>
              <a:t>Sandy Bridge and Ivy Bridge cores and uncore were tight together</a:t>
            </a:r>
          </a:p>
          <a:p>
            <a:pPr marL="285750" indent="-285750">
              <a:spcAft>
                <a:spcPts val="400"/>
              </a:spcAft>
              <a:buFont typeface="Arial" panose="020B0604020202020204" pitchFamily="34" charset="0"/>
              <a:buChar char="•"/>
            </a:pPr>
            <a:r>
              <a:rPr lang="hu-HU" dirty="0" smtClean="0"/>
              <a:t>in </a:t>
            </a:r>
            <a:r>
              <a:rPr lang="hu-HU" dirty="0" smtClean="0">
                <a:solidFill>
                  <a:srgbClr val="0070C0"/>
                </a:solidFill>
              </a:rPr>
              <a:t>Haswell</a:t>
            </a:r>
            <a:r>
              <a:rPr lang="hu-HU" dirty="0" smtClean="0"/>
              <a:t> </a:t>
            </a:r>
            <a:r>
              <a:rPr lang="hu-HU" dirty="0" smtClean="0">
                <a:solidFill>
                  <a:srgbClr val="0070C0"/>
                </a:solidFill>
              </a:rPr>
              <a:t>each core and the uncore is treated separately</a:t>
            </a:r>
            <a:r>
              <a:rPr lang="hu-HU" dirty="0" smtClean="0"/>
              <a:t>.  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71450314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34498" name="Picture 2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1573" b="16774"/>
          <a:stretch/>
        </p:blipFill>
        <p:spPr bwMode="auto">
          <a:xfrm>
            <a:off x="0" y="1270000"/>
            <a:ext cx="8913813" cy="3022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993300"/>
                </a:solidFill>
              </a14:hiddenFill>
            </a:ext>
            <a:ext uri="{91240B29-F687-4F45-9708-019B960494DF}">
              <a14:hiddenLine xmlns:a14="http://schemas.microsoft.com/office/drawing/2010/main" w="15875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TextBox 1"/>
          <p:cNvSpPr txBox="1"/>
          <p:nvPr/>
        </p:nvSpPr>
        <p:spPr>
          <a:xfrm>
            <a:off x="749300" y="4392039"/>
            <a:ext cx="353943" cy="1910138"/>
          </a:xfrm>
          <a:prstGeom prst="rect">
            <a:avLst/>
          </a:prstGeom>
          <a:noFill/>
        </p:spPr>
        <p:txBody>
          <a:bodyPr vert="vert270" wrap="none" rtlCol="0">
            <a:spAutoFit/>
          </a:bodyPr>
          <a:lstStyle/>
          <a:p>
            <a:r>
              <a:rPr lang="en-US" sz="1100" b="1" dirty="0" smtClean="0"/>
              <a:t>P4-based Tulsa (2006)</a:t>
            </a:r>
            <a:endParaRPr lang="en-US" sz="1100" b="1" dirty="0"/>
          </a:p>
        </p:txBody>
      </p:sp>
      <p:sp>
        <p:nvSpPr>
          <p:cNvPr id="4" name="TextBox 3"/>
          <p:cNvSpPr txBox="1"/>
          <p:nvPr/>
        </p:nvSpPr>
        <p:spPr>
          <a:xfrm>
            <a:off x="77788" y="502173"/>
            <a:ext cx="7326044" cy="56169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spcAft>
                <a:spcPts val="300"/>
              </a:spcAft>
            </a:pPr>
            <a:r>
              <a:rPr lang="en-US" b="1" dirty="0" smtClean="0">
                <a:solidFill>
                  <a:schemeClr val="accent6"/>
                </a:solidFill>
              </a:rPr>
              <a:t>Performance comparison of high-end 4S/</a:t>
            </a:r>
            <a:r>
              <a:rPr lang="en-US" b="1" dirty="0" err="1" smtClean="0">
                <a:solidFill>
                  <a:schemeClr val="accent6"/>
                </a:solidFill>
              </a:rPr>
              <a:t>8S</a:t>
            </a:r>
            <a:r>
              <a:rPr lang="en-US" b="1" dirty="0" smtClean="0">
                <a:solidFill>
                  <a:schemeClr val="accent6"/>
                </a:solidFill>
              </a:rPr>
              <a:t> server processors -1 </a:t>
            </a:r>
            <a:r>
              <a:rPr lang="en-US" dirty="0" smtClean="0"/>
              <a:t>[</a:t>
            </a:r>
            <a:r>
              <a:rPr lang="hu-HU" dirty="0" smtClean="0"/>
              <a:t>121</a:t>
            </a:r>
            <a:r>
              <a:rPr lang="en-US" dirty="0" smtClean="0"/>
              <a:t>]</a:t>
            </a:r>
          </a:p>
          <a:p>
            <a:r>
              <a:rPr lang="en-US" dirty="0" smtClean="0"/>
              <a:t>(The test workload is: CPU 45 nm Design Rule Check Tool C 2006 Rev.)</a:t>
            </a:r>
            <a:endParaRPr lang="en-US" dirty="0"/>
          </a:p>
        </p:txBody>
      </p:sp>
      <p:sp>
        <p:nvSpPr>
          <p:cNvPr id="8" name="TextBox 7"/>
          <p:cNvSpPr txBox="1"/>
          <p:nvPr/>
        </p:nvSpPr>
        <p:spPr>
          <a:xfrm>
            <a:off x="1422400" y="4384501"/>
            <a:ext cx="353943" cy="2197076"/>
          </a:xfrm>
          <a:prstGeom prst="rect">
            <a:avLst/>
          </a:prstGeom>
          <a:noFill/>
        </p:spPr>
        <p:txBody>
          <a:bodyPr vert="vert270" wrap="none" rtlCol="0">
            <a:spAutoFit/>
          </a:bodyPr>
          <a:lstStyle/>
          <a:p>
            <a:r>
              <a:rPr lang="en-US" sz="1100" b="1" dirty="0" smtClean="0"/>
              <a:t>Core 2 Tigerton QC (2007)</a:t>
            </a:r>
            <a:endParaRPr lang="en-US" sz="1100" b="1" dirty="0"/>
          </a:p>
        </p:txBody>
      </p:sp>
      <p:sp>
        <p:nvSpPr>
          <p:cNvPr id="9" name="TextBox 8"/>
          <p:cNvSpPr txBox="1"/>
          <p:nvPr/>
        </p:nvSpPr>
        <p:spPr>
          <a:xfrm>
            <a:off x="2171700" y="4386839"/>
            <a:ext cx="353943" cy="2283638"/>
          </a:xfrm>
          <a:prstGeom prst="rect">
            <a:avLst/>
          </a:prstGeom>
          <a:noFill/>
        </p:spPr>
        <p:txBody>
          <a:bodyPr vert="vert270" wrap="none" rtlCol="0">
            <a:spAutoFit/>
          </a:bodyPr>
          <a:lstStyle/>
          <a:p>
            <a:r>
              <a:rPr lang="en-US" sz="1100" b="1" dirty="0" smtClean="0"/>
              <a:t>Penryn </a:t>
            </a:r>
            <a:r>
              <a:rPr lang="en-US" sz="1100" b="1" dirty="0" err="1" smtClean="0"/>
              <a:t>Dunnington</a:t>
            </a:r>
            <a:r>
              <a:rPr lang="en-US" sz="1100" b="1" dirty="0" smtClean="0"/>
              <a:t>  (2008)</a:t>
            </a:r>
            <a:endParaRPr lang="en-US" sz="1100" b="1" dirty="0"/>
          </a:p>
        </p:txBody>
      </p:sp>
      <p:sp>
        <p:nvSpPr>
          <p:cNvPr id="10" name="TextBox 9"/>
          <p:cNvSpPr txBox="1"/>
          <p:nvPr/>
        </p:nvSpPr>
        <p:spPr>
          <a:xfrm>
            <a:off x="2933700" y="4395502"/>
            <a:ext cx="353943" cy="1716175"/>
          </a:xfrm>
          <a:prstGeom prst="rect">
            <a:avLst/>
          </a:prstGeom>
          <a:noFill/>
        </p:spPr>
        <p:txBody>
          <a:bodyPr vert="vert270" wrap="none" rtlCol="0">
            <a:spAutoFit/>
          </a:bodyPr>
          <a:lstStyle/>
          <a:p>
            <a:r>
              <a:rPr lang="en-US" sz="1100" b="1" dirty="0" smtClean="0"/>
              <a:t>Nehalem-EX  (2010)</a:t>
            </a:r>
            <a:endParaRPr lang="en-US" sz="1100" b="1" dirty="0"/>
          </a:p>
        </p:txBody>
      </p:sp>
      <p:sp>
        <p:nvSpPr>
          <p:cNvPr id="11" name="TextBox 10"/>
          <p:cNvSpPr txBox="1"/>
          <p:nvPr/>
        </p:nvSpPr>
        <p:spPr>
          <a:xfrm>
            <a:off x="3683000" y="4401293"/>
            <a:ext cx="353943" cy="1773884"/>
          </a:xfrm>
          <a:prstGeom prst="rect">
            <a:avLst/>
          </a:prstGeom>
          <a:noFill/>
        </p:spPr>
        <p:txBody>
          <a:bodyPr vert="vert270" wrap="none" rtlCol="0">
            <a:spAutoFit/>
          </a:bodyPr>
          <a:lstStyle/>
          <a:p>
            <a:r>
              <a:rPr lang="en-US" sz="1100" b="1" dirty="0" err="1" smtClean="0"/>
              <a:t>Westmere</a:t>
            </a:r>
            <a:r>
              <a:rPr lang="en-US" sz="1100" b="1" dirty="0" smtClean="0"/>
              <a:t>-EX (2011)</a:t>
            </a:r>
            <a:endParaRPr lang="en-US" sz="1100" b="1" dirty="0"/>
          </a:p>
        </p:txBody>
      </p:sp>
      <p:sp>
        <p:nvSpPr>
          <p:cNvPr id="12" name="TextBox 11"/>
          <p:cNvSpPr txBox="1"/>
          <p:nvPr/>
        </p:nvSpPr>
        <p:spPr>
          <a:xfrm>
            <a:off x="4432300" y="4380455"/>
            <a:ext cx="353943" cy="1794722"/>
          </a:xfrm>
          <a:prstGeom prst="rect">
            <a:avLst/>
          </a:prstGeom>
          <a:noFill/>
        </p:spPr>
        <p:txBody>
          <a:bodyPr vert="vert270" wrap="none" rtlCol="0">
            <a:spAutoFit/>
          </a:bodyPr>
          <a:lstStyle/>
          <a:p>
            <a:r>
              <a:rPr lang="en-US" sz="1100" b="1" dirty="0" smtClean="0"/>
              <a:t>Ivy Bridge-EX (2014)</a:t>
            </a:r>
            <a:endParaRPr lang="en-US" sz="1100" b="1" dirty="0"/>
          </a:p>
        </p:txBody>
      </p:sp>
      <p:sp>
        <p:nvSpPr>
          <p:cNvPr id="13" name="TextBox 12"/>
          <p:cNvSpPr txBox="1"/>
          <p:nvPr/>
        </p:nvSpPr>
        <p:spPr>
          <a:xfrm>
            <a:off x="5156200" y="4391933"/>
            <a:ext cx="353943" cy="1592744"/>
          </a:xfrm>
          <a:prstGeom prst="rect">
            <a:avLst/>
          </a:prstGeom>
          <a:noFill/>
        </p:spPr>
        <p:txBody>
          <a:bodyPr vert="vert270" wrap="none" rtlCol="0">
            <a:spAutoFit/>
          </a:bodyPr>
          <a:lstStyle/>
          <a:p>
            <a:r>
              <a:rPr lang="en-US" sz="1100" b="1" dirty="0" err="1" smtClean="0"/>
              <a:t>Haswell</a:t>
            </a:r>
            <a:r>
              <a:rPr lang="en-US" sz="1100" b="1" dirty="0" smtClean="0"/>
              <a:t>-EX (2015)</a:t>
            </a:r>
            <a:endParaRPr lang="en-US" sz="1100" b="1" dirty="0"/>
          </a:p>
        </p:txBody>
      </p:sp>
      <p:sp>
        <p:nvSpPr>
          <p:cNvPr id="14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r>
              <a:rPr lang="en-US" sz="1600" dirty="0" smtClean="0"/>
              <a:t>3.4</a:t>
            </a:r>
            <a:r>
              <a:rPr lang="hu-HU" sz="1600" dirty="0" smtClean="0"/>
              <a:t> </a:t>
            </a:r>
            <a:r>
              <a:rPr lang="en-US" sz="1600" dirty="0" smtClean="0"/>
              <a:t>The Haswell-EX (</a:t>
            </a:r>
            <a:r>
              <a:rPr lang="en-US" sz="1600" dirty="0" err="1" smtClean="0"/>
              <a:t>E7</a:t>
            </a:r>
            <a:r>
              <a:rPr lang="en-US" sz="1600" dirty="0" smtClean="0"/>
              <a:t>-8800 v3) 4S/</a:t>
            </a:r>
            <a:r>
              <a:rPr lang="en-US" sz="1600" dirty="0" err="1" smtClean="0"/>
              <a:t>8S</a:t>
            </a:r>
            <a:r>
              <a:rPr lang="en-US" sz="1600" dirty="0" smtClean="0"/>
              <a:t> processor line </a:t>
            </a:r>
            <a:r>
              <a:rPr lang="hu-HU" sz="1600" dirty="0" smtClean="0"/>
              <a:t>(22)</a:t>
            </a:r>
            <a:endParaRPr lang="en-US" sz="1600" dirty="0"/>
          </a:p>
        </p:txBody>
      </p:sp>
    </p:spTree>
    <p:extLst>
      <p:ext uri="{BB962C8B-B14F-4D97-AF65-F5344CB8AC3E}">
        <p14:creationId xmlns:p14="http://schemas.microsoft.com/office/powerpoint/2010/main" val="237838132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/>
          <p:cNvSpPr txBox="1"/>
          <p:nvPr/>
        </p:nvSpPr>
        <p:spPr>
          <a:xfrm>
            <a:off x="77788" y="502173"/>
            <a:ext cx="803938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chemeClr val="accent6"/>
                </a:solidFill>
              </a:rPr>
              <a:t>Performance comparison of Intel's high-end 4S/</a:t>
            </a:r>
            <a:r>
              <a:rPr lang="en-US" b="1" dirty="0" err="1" smtClean="0">
                <a:solidFill>
                  <a:schemeClr val="accent6"/>
                </a:solidFill>
              </a:rPr>
              <a:t>8S</a:t>
            </a:r>
            <a:r>
              <a:rPr lang="en-US" b="1" dirty="0" smtClean="0">
                <a:solidFill>
                  <a:schemeClr val="accent6"/>
                </a:solidFill>
              </a:rPr>
              <a:t> server processors -2 </a:t>
            </a:r>
            <a:r>
              <a:rPr lang="en-US" dirty="0" smtClean="0"/>
              <a:t>[</a:t>
            </a:r>
            <a:r>
              <a:rPr lang="hu-HU" dirty="0" smtClean="0"/>
              <a:t>121</a:t>
            </a:r>
            <a:r>
              <a:rPr lang="en-US" dirty="0" smtClean="0"/>
              <a:t>]</a:t>
            </a:r>
          </a:p>
        </p:txBody>
      </p:sp>
      <p:sp>
        <p:nvSpPr>
          <p:cNvPr id="4" name="TextBox 3"/>
          <p:cNvSpPr txBox="1"/>
          <p:nvPr/>
        </p:nvSpPr>
        <p:spPr>
          <a:xfrm>
            <a:off x="204788" y="869390"/>
            <a:ext cx="830708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/>
              <a:t>Note that with their high-end 4S/</a:t>
            </a:r>
            <a:r>
              <a:rPr lang="en-US" dirty="0" err="1" smtClean="0"/>
              <a:t>8S</a:t>
            </a:r>
            <a:r>
              <a:rPr lang="en-US" dirty="0" smtClean="0"/>
              <a:t> server processors</a:t>
            </a:r>
            <a:r>
              <a:rPr lang="en-US" dirty="0" smtClean="0">
                <a:solidFill>
                  <a:srgbClr val="0070C0"/>
                </a:solidFill>
              </a:rPr>
              <a:t> </a:t>
            </a:r>
            <a:r>
              <a:rPr lang="en-US" dirty="0" smtClean="0"/>
              <a:t>Intel achieved a </a:t>
            </a:r>
            <a:r>
              <a:rPr lang="en-US" dirty="0" smtClean="0">
                <a:solidFill>
                  <a:srgbClr val="0070C0"/>
                </a:solidFill>
              </a:rPr>
              <a:t>more than 10-fold</a:t>
            </a:r>
          </a:p>
          <a:p>
            <a:r>
              <a:rPr lang="en-US" dirty="0" smtClean="0">
                <a:solidFill>
                  <a:srgbClr val="0070C0"/>
                </a:solidFill>
              </a:rPr>
              <a:t> performance boost in 10 years</a:t>
            </a:r>
            <a:r>
              <a:rPr lang="en-US" dirty="0" smtClean="0"/>
              <a:t>. </a:t>
            </a:r>
            <a:endParaRPr lang="en-US" dirty="0"/>
          </a:p>
        </p:txBody>
      </p:sp>
      <p:sp>
        <p:nvSpPr>
          <p:cNvPr id="5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r>
              <a:rPr lang="en-US" sz="1600" dirty="0" smtClean="0"/>
              <a:t>3</a:t>
            </a:r>
            <a:r>
              <a:rPr lang="hu-HU" sz="1600" dirty="0" smtClean="0"/>
              <a:t>.</a:t>
            </a:r>
            <a:r>
              <a:rPr lang="en-US" sz="1600" dirty="0" smtClean="0"/>
              <a:t>4</a:t>
            </a:r>
            <a:r>
              <a:rPr lang="hu-HU" sz="1600" dirty="0" smtClean="0"/>
              <a:t> </a:t>
            </a:r>
            <a:r>
              <a:rPr lang="en-US" sz="1600" dirty="0" smtClean="0"/>
              <a:t>The Haswell-EX (</a:t>
            </a:r>
            <a:r>
              <a:rPr lang="en-US" sz="1600" dirty="0" err="1" smtClean="0"/>
              <a:t>E7</a:t>
            </a:r>
            <a:r>
              <a:rPr lang="en-US" sz="1600" dirty="0" smtClean="0"/>
              <a:t>-8800 v3) 4S/</a:t>
            </a:r>
            <a:r>
              <a:rPr lang="en-US" sz="1600" dirty="0" err="1" smtClean="0"/>
              <a:t>8S</a:t>
            </a:r>
            <a:r>
              <a:rPr lang="en-US" sz="1600" dirty="0" smtClean="0"/>
              <a:t> processor line </a:t>
            </a:r>
            <a:r>
              <a:rPr lang="hu-HU" sz="1600" dirty="0" smtClean="0"/>
              <a:t>(23)</a:t>
            </a:r>
            <a:endParaRPr lang="en-US" sz="1600" dirty="0"/>
          </a:p>
        </p:txBody>
      </p:sp>
    </p:spTree>
    <p:extLst>
      <p:ext uri="{BB962C8B-B14F-4D97-AF65-F5344CB8AC3E}">
        <p14:creationId xmlns:p14="http://schemas.microsoft.com/office/powerpoint/2010/main" val="228008084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182F76"/>
            </a:gs>
            <a:gs pos="100000">
              <a:srgbClr val="3366FF"/>
            </a:gs>
          </a:gsLst>
          <a:lin ang="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835" name="AutoShape 3"/>
          <p:cNvSpPr>
            <a:spLocks noChangeArrowheads="1"/>
          </p:cNvSpPr>
          <p:nvPr/>
        </p:nvSpPr>
        <p:spPr bwMode="auto">
          <a:xfrm>
            <a:off x="514352" y="981075"/>
            <a:ext cx="8134349" cy="504825"/>
          </a:xfrm>
          <a:prstGeom prst="roundRect">
            <a:avLst>
              <a:gd name="adj" fmla="val 0"/>
            </a:avLst>
          </a:prstGeom>
          <a:solidFill>
            <a:srgbClr val="000080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900" dirty="0" smtClean="0">
                <a:solidFill>
                  <a:schemeClr val="bg1"/>
                </a:solidFill>
                <a:latin typeface="Verdana" pitchFamily="34" charset="0"/>
              </a:rPr>
              <a:t>Intel’s high-end 4S/</a:t>
            </a:r>
            <a:r>
              <a:rPr lang="en-US" altLang="en-US" sz="1900" dirty="0" err="1" smtClean="0">
                <a:solidFill>
                  <a:schemeClr val="bg1"/>
                </a:solidFill>
                <a:latin typeface="Verdana" pitchFamily="34" charset="0"/>
              </a:rPr>
              <a:t>8S</a:t>
            </a:r>
            <a:r>
              <a:rPr lang="en-US" altLang="en-US" sz="1900" dirty="0" smtClean="0">
                <a:solidFill>
                  <a:schemeClr val="bg1"/>
                </a:solidFill>
                <a:latin typeface="Verdana" pitchFamily="34" charset="0"/>
              </a:rPr>
              <a:t> server processors and platforms</a:t>
            </a:r>
            <a:endParaRPr lang="en-US" altLang="en-US" sz="1900" dirty="0">
              <a:solidFill>
                <a:schemeClr val="bg1"/>
              </a:solidFill>
              <a:latin typeface="Verdana" pitchFamily="34" charset="0"/>
            </a:endParaRPr>
          </a:p>
        </p:txBody>
      </p:sp>
      <p:grpSp>
        <p:nvGrpSpPr>
          <p:cNvPr id="120836" name="Group 4"/>
          <p:cNvGrpSpPr>
            <a:grpSpLocks/>
          </p:cNvGrpSpPr>
          <p:nvPr/>
        </p:nvGrpSpPr>
        <p:grpSpPr bwMode="auto">
          <a:xfrm>
            <a:off x="654052" y="1968498"/>
            <a:ext cx="7994650" cy="658182"/>
            <a:chOff x="699" y="1638"/>
            <a:chExt cx="4448" cy="296"/>
          </a:xfrm>
        </p:grpSpPr>
        <p:sp>
          <p:nvSpPr>
            <p:cNvPr id="120855" name="AutoShape 5"/>
            <p:cNvSpPr>
              <a:spLocks noChangeArrowheads="1"/>
            </p:cNvSpPr>
            <p:nvPr/>
          </p:nvSpPr>
          <p:spPr bwMode="auto">
            <a:xfrm>
              <a:off x="951" y="1638"/>
              <a:ext cx="4196" cy="292"/>
            </a:xfrm>
            <a:prstGeom prst="roundRect">
              <a:avLst>
                <a:gd name="adj" fmla="val 0"/>
              </a:avLst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hu-HU" altLang="en-US" sz="1900" dirty="0">
                  <a:solidFill>
                    <a:schemeClr val="bg1"/>
                  </a:solidFill>
                  <a:latin typeface="Verdana" pitchFamily="34" charset="0"/>
                </a:rPr>
                <a:t>  </a:t>
              </a:r>
              <a:r>
                <a:rPr lang="hu-HU" altLang="en-US" sz="1900" dirty="0" smtClean="0">
                  <a:solidFill>
                    <a:schemeClr val="bg1"/>
                  </a:solidFill>
                  <a:latin typeface="Verdana" pitchFamily="34" charset="0"/>
                </a:rPr>
                <a:t>1</a:t>
              </a:r>
              <a:r>
                <a:rPr lang="en-US" altLang="en-US" sz="1900" dirty="0" smtClean="0">
                  <a:solidFill>
                    <a:schemeClr val="bg1"/>
                  </a:solidFill>
                  <a:latin typeface="Verdana" pitchFamily="34" charset="0"/>
                </a:rPr>
                <a:t>.</a:t>
              </a:r>
              <a:r>
                <a:rPr lang="hu-HU" altLang="en-US" sz="1900" dirty="0" smtClean="0">
                  <a:solidFill>
                    <a:schemeClr val="bg1"/>
                  </a:solidFill>
                  <a:latin typeface="Verdana" pitchFamily="34" charset="0"/>
                </a:rPr>
                <a:t> </a:t>
              </a:r>
              <a:r>
                <a:rPr lang="en-US" altLang="en-US" sz="1900" dirty="0">
                  <a:solidFill>
                    <a:schemeClr val="bg1"/>
                  </a:solidFill>
                  <a:latin typeface="Verdana" pitchFamily="34" charset="0"/>
                </a:rPr>
                <a:t>Introduction to Intel’ s </a:t>
              </a:r>
              <a:r>
                <a:rPr lang="en-US" altLang="en-US" sz="1900" dirty="0" smtClean="0">
                  <a:solidFill>
                    <a:schemeClr val="bg1"/>
                  </a:solidFill>
                  <a:latin typeface="Verdana" pitchFamily="34" charset="0"/>
                </a:rPr>
                <a:t>high-end multicore </a:t>
              </a:r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900" dirty="0">
                  <a:solidFill>
                    <a:schemeClr val="bg1"/>
                  </a:solidFill>
                  <a:latin typeface="Verdana" pitchFamily="34" charset="0"/>
                </a:rPr>
                <a:t> </a:t>
              </a:r>
              <a:r>
                <a:rPr lang="en-US" altLang="en-US" sz="1900" dirty="0" smtClean="0">
                  <a:solidFill>
                    <a:schemeClr val="bg1"/>
                  </a:solidFill>
                  <a:latin typeface="Verdana" pitchFamily="34" charset="0"/>
                </a:rPr>
                <a:t>       4S/</a:t>
              </a:r>
              <a:r>
                <a:rPr lang="en-US" altLang="en-US" sz="1900" dirty="0" err="1" smtClean="0">
                  <a:solidFill>
                    <a:schemeClr val="bg1"/>
                  </a:solidFill>
                  <a:latin typeface="Verdana" pitchFamily="34" charset="0"/>
                </a:rPr>
                <a:t>8S</a:t>
              </a:r>
              <a:r>
                <a:rPr lang="en-US" altLang="en-US" sz="1900" dirty="0" smtClean="0">
                  <a:solidFill>
                    <a:schemeClr val="bg1"/>
                  </a:solidFill>
                  <a:latin typeface="Verdana" pitchFamily="34" charset="0"/>
                </a:rPr>
                <a:t> server platforms</a:t>
              </a:r>
              <a:endParaRPr lang="en-US" altLang="en-US" sz="1900" dirty="0">
                <a:solidFill>
                  <a:schemeClr val="bg1"/>
                </a:solidFill>
                <a:latin typeface="Verdana" pitchFamily="34" charset="0"/>
              </a:endParaRPr>
            </a:p>
          </p:txBody>
        </p:sp>
        <p:sp>
          <p:nvSpPr>
            <p:cNvPr id="120856" name="Text Box 6"/>
            <p:cNvSpPr txBox="1">
              <a:spLocks noChangeArrowheads="1"/>
            </p:cNvSpPr>
            <p:nvPr/>
          </p:nvSpPr>
          <p:spPr bwMode="auto">
            <a:xfrm>
              <a:off x="699" y="1684"/>
              <a:ext cx="243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</a:pPr>
              <a:r>
                <a:rPr lang="hu-HU" altLang="en-US" sz="1900" dirty="0">
                  <a:solidFill>
                    <a:schemeClr val="bg1"/>
                  </a:solidFill>
                  <a:latin typeface="Verdana" pitchFamily="34" charset="0"/>
                </a:rPr>
                <a:t> </a:t>
              </a:r>
              <a:endParaRPr lang="en-US" altLang="en-US" sz="1900" dirty="0">
                <a:solidFill>
                  <a:schemeClr val="bg1"/>
                </a:solidFill>
                <a:latin typeface="Verdana" pitchFamily="34" charset="0"/>
              </a:endParaRPr>
            </a:p>
          </p:txBody>
        </p:sp>
      </p:grpSp>
      <p:grpSp>
        <p:nvGrpSpPr>
          <p:cNvPr id="120837" name="Group 7"/>
          <p:cNvGrpSpPr>
            <a:grpSpLocks/>
          </p:cNvGrpSpPr>
          <p:nvPr/>
        </p:nvGrpSpPr>
        <p:grpSpPr bwMode="auto">
          <a:xfrm>
            <a:off x="650876" y="2695575"/>
            <a:ext cx="7997825" cy="581025"/>
            <a:chOff x="699" y="1638"/>
            <a:chExt cx="4448" cy="366"/>
          </a:xfrm>
        </p:grpSpPr>
        <p:sp>
          <p:nvSpPr>
            <p:cNvPr id="120853" name="AutoShape 8"/>
            <p:cNvSpPr>
              <a:spLocks noChangeArrowheads="1"/>
            </p:cNvSpPr>
            <p:nvPr/>
          </p:nvSpPr>
          <p:spPr bwMode="auto">
            <a:xfrm>
              <a:off x="951" y="1638"/>
              <a:ext cx="4196" cy="366"/>
            </a:xfrm>
            <a:prstGeom prst="roundRect">
              <a:avLst>
                <a:gd name="adj" fmla="val 0"/>
              </a:avLst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hu-HU" altLang="en-US" sz="1900" dirty="0" smtClean="0">
                  <a:solidFill>
                    <a:schemeClr val="bg1"/>
                  </a:solidFill>
                  <a:latin typeface="Verdana" pitchFamily="34" charset="0"/>
                </a:rPr>
                <a:t>  </a:t>
              </a:r>
              <a:r>
                <a:rPr lang="en-US" altLang="en-US" sz="1900" dirty="0" smtClean="0">
                  <a:solidFill>
                    <a:schemeClr val="bg1"/>
                  </a:solidFill>
                  <a:latin typeface="Verdana" pitchFamily="34" charset="0"/>
                </a:rPr>
                <a:t>2.</a:t>
              </a:r>
              <a:r>
                <a:rPr lang="hu-HU" altLang="en-US" sz="1900" dirty="0" smtClean="0">
                  <a:solidFill>
                    <a:schemeClr val="bg1"/>
                  </a:solidFill>
                  <a:latin typeface="Verdana" pitchFamily="34" charset="0"/>
                </a:rPr>
                <a:t> </a:t>
              </a:r>
              <a:r>
                <a:rPr lang="en-US" altLang="en-US" sz="1900" dirty="0" smtClean="0">
                  <a:solidFill>
                    <a:schemeClr val="bg1"/>
                  </a:solidFill>
                  <a:latin typeface="Verdana" pitchFamily="34" charset="0"/>
                </a:rPr>
                <a:t>Evolution </a:t>
              </a:r>
              <a:r>
                <a:rPr lang="en-US" altLang="en-US" sz="1900" dirty="0">
                  <a:solidFill>
                    <a:schemeClr val="bg1"/>
                  </a:solidFill>
                  <a:latin typeface="Verdana" pitchFamily="34" charset="0"/>
                </a:rPr>
                <a:t>of Intel’s </a:t>
              </a:r>
              <a:r>
                <a:rPr lang="en-US" altLang="en-US" sz="1900" dirty="0" smtClean="0">
                  <a:solidFill>
                    <a:schemeClr val="bg1"/>
                  </a:solidFill>
                  <a:latin typeface="Verdana" pitchFamily="34" charset="0"/>
                </a:rPr>
                <a:t>high-end multicore</a:t>
              </a:r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900" dirty="0">
                  <a:solidFill>
                    <a:schemeClr val="bg1"/>
                  </a:solidFill>
                  <a:latin typeface="Verdana" pitchFamily="34" charset="0"/>
                </a:rPr>
                <a:t> </a:t>
              </a:r>
              <a:r>
                <a:rPr lang="en-US" altLang="en-US" sz="1900" dirty="0" smtClean="0">
                  <a:solidFill>
                    <a:schemeClr val="bg1"/>
                  </a:solidFill>
                  <a:latin typeface="Verdana" pitchFamily="34" charset="0"/>
                </a:rPr>
                <a:t>       4S/</a:t>
              </a:r>
              <a:r>
                <a:rPr lang="en-US" altLang="en-US" sz="1900" dirty="0" err="1" smtClean="0">
                  <a:solidFill>
                    <a:schemeClr val="bg1"/>
                  </a:solidFill>
                  <a:latin typeface="Verdana" pitchFamily="34" charset="0"/>
                </a:rPr>
                <a:t>8S</a:t>
              </a:r>
              <a:r>
                <a:rPr lang="en-US" altLang="en-US" sz="1900" dirty="0" smtClean="0">
                  <a:solidFill>
                    <a:schemeClr val="bg1"/>
                  </a:solidFill>
                  <a:latin typeface="Verdana" pitchFamily="34" charset="0"/>
                </a:rPr>
                <a:t> server platforms</a:t>
              </a:r>
              <a:endParaRPr lang="en-US" altLang="en-US" sz="1900" dirty="0">
                <a:solidFill>
                  <a:schemeClr val="bg1"/>
                </a:solidFill>
                <a:latin typeface="Verdana" pitchFamily="34" charset="0"/>
              </a:endParaRPr>
            </a:p>
          </p:txBody>
        </p:sp>
        <p:sp>
          <p:nvSpPr>
            <p:cNvPr id="120854" name="Text Box 9"/>
            <p:cNvSpPr txBox="1">
              <a:spLocks noChangeArrowheads="1"/>
            </p:cNvSpPr>
            <p:nvPr/>
          </p:nvSpPr>
          <p:spPr bwMode="auto">
            <a:xfrm>
              <a:off x="699" y="1712"/>
              <a:ext cx="243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</a:pPr>
              <a:r>
                <a:rPr lang="hu-HU" altLang="en-US" sz="1900" dirty="0">
                  <a:solidFill>
                    <a:schemeClr val="bg1"/>
                  </a:solidFill>
                  <a:latin typeface="Verdana" pitchFamily="34" charset="0"/>
                </a:rPr>
                <a:t> </a:t>
              </a:r>
              <a:endParaRPr lang="en-US" altLang="en-US" sz="1900" dirty="0">
                <a:solidFill>
                  <a:schemeClr val="bg1"/>
                </a:solidFill>
                <a:latin typeface="Verdana" pitchFamily="34" charset="0"/>
              </a:endParaRPr>
            </a:p>
          </p:txBody>
        </p:sp>
      </p:grpSp>
      <p:grpSp>
        <p:nvGrpSpPr>
          <p:cNvPr id="120840" name="Group 16"/>
          <p:cNvGrpSpPr>
            <a:grpSpLocks/>
          </p:cNvGrpSpPr>
          <p:nvPr/>
        </p:nvGrpSpPr>
        <p:grpSpPr bwMode="auto">
          <a:xfrm>
            <a:off x="646115" y="4391031"/>
            <a:ext cx="8002586" cy="422276"/>
            <a:chOff x="699" y="1632"/>
            <a:chExt cx="4448" cy="266"/>
          </a:xfrm>
        </p:grpSpPr>
        <p:sp>
          <p:nvSpPr>
            <p:cNvPr id="120847" name="AutoShape 17"/>
            <p:cNvSpPr>
              <a:spLocks noChangeArrowheads="1"/>
            </p:cNvSpPr>
            <p:nvPr/>
          </p:nvSpPr>
          <p:spPr bwMode="auto">
            <a:xfrm>
              <a:off x="951" y="1638"/>
              <a:ext cx="4196" cy="260"/>
            </a:xfrm>
            <a:prstGeom prst="roundRect">
              <a:avLst>
                <a:gd name="adj" fmla="val 0"/>
              </a:avLst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hu-HU" altLang="en-US" sz="1900" dirty="0">
                  <a:solidFill>
                    <a:schemeClr val="bg1"/>
                  </a:solidFill>
                  <a:latin typeface="Verdana" pitchFamily="34" charset="0"/>
                </a:rPr>
                <a:t>  </a:t>
              </a:r>
              <a:r>
                <a:rPr lang="en-US" altLang="en-US" sz="1900" dirty="0" smtClean="0">
                  <a:solidFill>
                    <a:schemeClr val="bg1"/>
                  </a:solidFill>
                  <a:latin typeface="Verdana" pitchFamily="34" charset="0"/>
                </a:rPr>
                <a:t>5.</a:t>
              </a:r>
              <a:r>
                <a:rPr lang="hu-HU" altLang="en-US" sz="1900" dirty="0" smtClean="0">
                  <a:solidFill>
                    <a:schemeClr val="bg1"/>
                  </a:solidFill>
                  <a:latin typeface="Verdana" pitchFamily="34" charset="0"/>
                </a:rPr>
                <a:t> </a:t>
              </a:r>
              <a:r>
                <a:rPr lang="en-US" altLang="en-US" sz="1900" dirty="0" smtClean="0">
                  <a:solidFill>
                    <a:schemeClr val="bg1"/>
                  </a:solidFill>
                  <a:latin typeface="Verdana" pitchFamily="34" charset="0"/>
                </a:rPr>
                <a:t>References</a:t>
              </a:r>
              <a:endParaRPr lang="en-US" altLang="en-US" sz="1900" dirty="0">
                <a:solidFill>
                  <a:schemeClr val="bg1"/>
                </a:solidFill>
                <a:latin typeface="Verdana" pitchFamily="34" charset="0"/>
              </a:endParaRPr>
            </a:p>
          </p:txBody>
        </p:sp>
        <p:sp>
          <p:nvSpPr>
            <p:cNvPr id="120848" name="Text Box 18"/>
            <p:cNvSpPr txBox="1">
              <a:spLocks noChangeArrowheads="1"/>
            </p:cNvSpPr>
            <p:nvPr/>
          </p:nvSpPr>
          <p:spPr bwMode="auto">
            <a:xfrm>
              <a:off x="699" y="1632"/>
              <a:ext cx="242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</a:pPr>
              <a:r>
                <a:rPr lang="hu-HU" altLang="en-US" sz="1900" dirty="0">
                  <a:solidFill>
                    <a:schemeClr val="bg1"/>
                  </a:solidFill>
                  <a:latin typeface="Verdana" pitchFamily="34" charset="0"/>
                </a:rPr>
                <a:t> </a:t>
              </a:r>
              <a:endParaRPr lang="en-US" altLang="en-US" sz="1900" dirty="0">
                <a:solidFill>
                  <a:schemeClr val="bg1"/>
                </a:solidFill>
                <a:latin typeface="Verdana" pitchFamily="34" charset="0"/>
              </a:endParaRPr>
            </a:p>
          </p:txBody>
        </p:sp>
      </p:grpSp>
      <p:grpSp>
        <p:nvGrpSpPr>
          <p:cNvPr id="120841" name="Group 10"/>
          <p:cNvGrpSpPr>
            <a:grpSpLocks/>
          </p:cNvGrpSpPr>
          <p:nvPr/>
        </p:nvGrpSpPr>
        <p:grpSpPr bwMode="auto">
          <a:xfrm>
            <a:off x="654052" y="3336925"/>
            <a:ext cx="7994650" cy="463550"/>
            <a:chOff x="699" y="1638"/>
            <a:chExt cx="4448" cy="292"/>
          </a:xfrm>
        </p:grpSpPr>
        <p:sp>
          <p:nvSpPr>
            <p:cNvPr id="120845" name="AutoShape 11"/>
            <p:cNvSpPr>
              <a:spLocks noChangeArrowheads="1"/>
            </p:cNvSpPr>
            <p:nvPr/>
          </p:nvSpPr>
          <p:spPr bwMode="auto">
            <a:xfrm>
              <a:off x="951" y="1638"/>
              <a:ext cx="4196" cy="292"/>
            </a:xfrm>
            <a:prstGeom prst="roundRect">
              <a:avLst>
                <a:gd name="adj" fmla="val 0"/>
              </a:avLst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hu-HU" altLang="en-US" sz="1900" dirty="0">
                  <a:solidFill>
                    <a:schemeClr val="bg1"/>
                  </a:solidFill>
                  <a:latin typeface="Verdana" pitchFamily="34" charset="0"/>
                </a:rPr>
                <a:t>  </a:t>
              </a:r>
              <a:r>
                <a:rPr lang="en-US" altLang="en-US" sz="1900" dirty="0" smtClean="0">
                  <a:solidFill>
                    <a:schemeClr val="bg1"/>
                  </a:solidFill>
                  <a:latin typeface="Verdana" pitchFamily="34" charset="0"/>
                </a:rPr>
                <a:t>3.</a:t>
              </a:r>
              <a:r>
                <a:rPr lang="hu-HU" altLang="en-US" sz="1900" dirty="0" smtClean="0">
                  <a:solidFill>
                    <a:schemeClr val="bg1"/>
                  </a:solidFill>
                  <a:latin typeface="Verdana" pitchFamily="34" charset="0"/>
                </a:rPr>
                <a:t> </a:t>
              </a:r>
              <a:r>
                <a:rPr lang="en-US" altLang="en-US" sz="1900" dirty="0" smtClean="0">
                  <a:solidFill>
                    <a:schemeClr val="bg1"/>
                  </a:solidFill>
                  <a:latin typeface="Verdana" pitchFamily="34" charset="0"/>
                </a:rPr>
                <a:t>Example 1: The </a:t>
              </a:r>
              <a:r>
                <a:rPr lang="en-US" altLang="en-US" sz="1900" dirty="0" err="1">
                  <a:solidFill>
                    <a:schemeClr val="bg1"/>
                  </a:solidFill>
                  <a:latin typeface="Verdana" pitchFamily="34" charset="0"/>
                </a:rPr>
                <a:t>Brickland</a:t>
              </a:r>
              <a:r>
                <a:rPr lang="en-US" altLang="en-US" sz="1900" dirty="0">
                  <a:solidFill>
                    <a:schemeClr val="bg1"/>
                  </a:solidFill>
                  <a:latin typeface="Verdana" pitchFamily="34" charset="0"/>
                </a:rPr>
                <a:t> </a:t>
              </a:r>
              <a:r>
                <a:rPr lang="en-US" altLang="en-US" sz="1900" dirty="0" smtClean="0">
                  <a:solidFill>
                    <a:schemeClr val="bg1"/>
                  </a:solidFill>
                  <a:latin typeface="Verdana" pitchFamily="34" charset="0"/>
                </a:rPr>
                <a:t>platform</a:t>
              </a:r>
              <a:endParaRPr lang="en-US" altLang="en-US" sz="1900" dirty="0">
                <a:solidFill>
                  <a:schemeClr val="bg1"/>
                </a:solidFill>
                <a:latin typeface="Verdana" pitchFamily="34" charset="0"/>
              </a:endParaRPr>
            </a:p>
          </p:txBody>
        </p:sp>
        <p:sp>
          <p:nvSpPr>
            <p:cNvPr id="120846" name="Text Box 12"/>
            <p:cNvSpPr txBox="1">
              <a:spLocks noChangeArrowheads="1"/>
            </p:cNvSpPr>
            <p:nvPr/>
          </p:nvSpPr>
          <p:spPr bwMode="auto">
            <a:xfrm>
              <a:off x="699" y="1648"/>
              <a:ext cx="243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</a:pPr>
              <a:r>
                <a:rPr lang="hu-HU" altLang="en-US" sz="1900">
                  <a:solidFill>
                    <a:schemeClr val="bg1"/>
                  </a:solidFill>
                  <a:latin typeface="Verdana" pitchFamily="34" charset="0"/>
                </a:rPr>
                <a:t> </a:t>
              </a:r>
              <a:endParaRPr lang="en-US" altLang="en-US" sz="1900">
                <a:solidFill>
                  <a:schemeClr val="bg1"/>
                </a:solidFill>
                <a:latin typeface="Verdana" pitchFamily="34" charset="0"/>
              </a:endParaRPr>
            </a:p>
          </p:txBody>
        </p:sp>
      </p:grpSp>
      <p:grpSp>
        <p:nvGrpSpPr>
          <p:cNvPr id="120842" name="Group 13"/>
          <p:cNvGrpSpPr>
            <a:grpSpLocks/>
          </p:cNvGrpSpPr>
          <p:nvPr/>
        </p:nvGrpSpPr>
        <p:grpSpPr bwMode="auto">
          <a:xfrm>
            <a:off x="650876" y="3878263"/>
            <a:ext cx="7997825" cy="463550"/>
            <a:chOff x="699" y="1638"/>
            <a:chExt cx="4448" cy="292"/>
          </a:xfrm>
        </p:grpSpPr>
        <p:sp>
          <p:nvSpPr>
            <p:cNvPr id="120843" name="AutoShape 14"/>
            <p:cNvSpPr>
              <a:spLocks noChangeArrowheads="1"/>
            </p:cNvSpPr>
            <p:nvPr/>
          </p:nvSpPr>
          <p:spPr bwMode="auto">
            <a:xfrm>
              <a:off x="951" y="1638"/>
              <a:ext cx="4196" cy="292"/>
            </a:xfrm>
            <a:prstGeom prst="roundRect">
              <a:avLst>
                <a:gd name="adj" fmla="val 0"/>
              </a:avLst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hu-HU" altLang="en-US" sz="1900" dirty="0">
                  <a:solidFill>
                    <a:schemeClr val="bg1"/>
                  </a:solidFill>
                  <a:latin typeface="Verdana" pitchFamily="34" charset="0"/>
                </a:rPr>
                <a:t>  </a:t>
              </a:r>
              <a:r>
                <a:rPr lang="en-US" altLang="en-US" sz="1900" dirty="0" smtClean="0">
                  <a:solidFill>
                    <a:schemeClr val="bg1"/>
                  </a:solidFill>
                  <a:latin typeface="Verdana" pitchFamily="34" charset="0"/>
                </a:rPr>
                <a:t>4.</a:t>
              </a:r>
              <a:r>
                <a:rPr lang="hu-HU" altLang="en-US" sz="1900" dirty="0" smtClean="0">
                  <a:solidFill>
                    <a:schemeClr val="bg1"/>
                  </a:solidFill>
                  <a:latin typeface="Verdana" pitchFamily="34" charset="0"/>
                </a:rPr>
                <a:t> </a:t>
              </a:r>
              <a:r>
                <a:rPr lang="en-US" altLang="en-US" sz="1900" dirty="0" smtClean="0">
                  <a:solidFill>
                    <a:schemeClr val="bg1"/>
                  </a:solidFill>
                  <a:latin typeface="Verdana" pitchFamily="34" charset="0"/>
                </a:rPr>
                <a:t>Example 2: The </a:t>
              </a:r>
              <a:r>
                <a:rPr lang="en-US" altLang="en-US" sz="1900" dirty="0" err="1" smtClean="0">
                  <a:solidFill>
                    <a:schemeClr val="bg1"/>
                  </a:solidFill>
                  <a:latin typeface="Verdana" pitchFamily="34" charset="0"/>
                </a:rPr>
                <a:t>Purley</a:t>
              </a:r>
              <a:r>
                <a:rPr lang="en-US" altLang="en-US" sz="1900" dirty="0" smtClean="0">
                  <a:solidFill>
                    <a:schemeClr val="bg1"/>
                  </a:solidFill>
                  <a:latin typeface="Verdana" pitchFamily="34" charset="0"/>
                </a:rPr>
                <a:t> platform</a:t>
              </a:r>
              <a:endParaRPr lang="en-US" altLang="en-US" sz="1900" dirty="0">
                <a:solidFill>
                  <a:schemeClr val="bg1"/>
                </a:solidFill>
                <a:latin typeface="Verdana" pitchFamily="34" charset="0"/>
              </a:endParaRPr>
            </a:p>
          </p:txBody>
        </p:sp>
        <p:sp>
          <p:nvSpPr>
            <p:cNvPr id="120844" name="Text Box 15"/>
            <p:cNvSpPr txBox="1">
              <a:spLocks noChangeArrowheads="1"/>
            </p:cNvSpPr>
            <p:nvPr/>
          </p:nvSpPr>
          <p:spPr bwMode="auto">
            <a:xfrm>
              <a:off x="699" y="1640"/>
              <a:ext cx="243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</a:pPr>
              <a:r>
                <a:rPr lang="hu-HU" altLang="en-US" sz="1900" dirty="0">
                  <a:solidFill>
                    <a:schemeClr val="bg1"/>
                  </a:solidFill>
                  <a:latin typeface="Verdana" pitchFamily="34" charset="0"/>
                </a:rPr>
                <a:t> </a:t>
              </a:r>
              <a:endParaRPr lang="en-US" altLang="en-US" sz="1900" dirty="0">
                <a:solidFill>
                  <a:schemeClr val="bg1"/>
                </a:solidFill>
                <a:latin typeface="Verdana" pitchFamily="34" charset="0"/>
              </a:endParaRPr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394" name="Text Box 3"/>
          <p:cNvSpPr txBox="1">
            <a:spLocks noChangeArrowheads="1"/>
          </p:cNvSpPr>
          <p:nvPr/>
        </p:nvSpPr>
        <p:spPr bwMode="auto">
          <a:xfrm>
            <a:off x="161925" y="530693"/>
            <a:ext cx="6134693" cy="21544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0000">
                    <a:alpha val="36078"/>
                  </a:srgbClr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b="1" dirty="0">
                <a:solidFill>
                  <a:schemeClr val="accent2"/>
                </a:solidFill>
                <a:latin typeface="Verdana" pitchFamily="34" charset="0"/>
              </a:rPr>
              <a:t>1.3 Server platforms classified according to </a:t>
            </a:r>
            <a:r>
              <a:rPr lang="en-US" altLang="en-US" sz="1400" b="1" dirty="0" smtClean="0">
                <a:solidFill>
                  <a:schemeClr val="accent2"/>
                </a:solidFill>
                <a:latin typeface="Verdana" pitchFamily="34" charset="0"/>
              </a:rPr>
              <a:t>their scalability</a:t>
            </a:r>
            <a:endParaRPr lang="en-US" altLang="en-US" sz="1400" b="1" dirty="0">
              <a:solidFill>
                <a:schemeClr val="accent2"/>
              </a:solidFill>
              <a:latin typeface="Verdana" pitchFamily="34" charset="0"/>
            </a:endParaRPr>
          </a:p>
        </p:txBody>
      </p:sp>
      <p:sp>
        <p:nvSpPr>
          <p:cNvPr id="59395" name="Text Box 4"/>
          <p:cNvSpPr txBox="1">
            <a:spLocks noChangeArrowheads="1"/>
          </p:cNvSpPr>
          <p:nvPr/>
        </p:nvSpPr>
        <p:spPr bwMode="auto">
          <a:xfrm>
            <a:off x="2381250" y="3203623"/>
            <a:ext cx="2173288" cy="5909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342900" indent="-342900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800100" indent="-34290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257300" indent="-3429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714500" indent="-3429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171700" indent="-3429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6289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30861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5433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40005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lnSpc>
                <a:spcPct val="90000"/>
              </a:lnSpc>
              <a:spcBef>
                <a:spcPct val="0"/>
              </a:spcBef>
              <a:buFontTx/>
              <a:buNone/>
            </a:pPr>
            <a:r>
              <a:rPr lang="en-US" altLang="en-US" sz="1200" b="1" dirty="0" smtClean="0">
                <a:latin typeface="Verdana" pitchFamily="34" charset="0"/>
              </a:rPr>
              <a:t>2S (DP) </a:t>
            </a:r>
          </a:p>
          <a:p>
            <a:pPr algn="ctr" eaLnBrk="1" hangingPunct="1">
              <a:lnSpc>
                <a:spcPct val="90000"/>
              </a:lnSpc>
              <a:spcBef>
                <a:spcPct val="0"/>
              </a:spcBef>
              <a:buFontTx/>
              <a:buNone/>
            </a:pPr>
            <a:r>
              <a:rPr lang="en-US" altLang="en-US" sz="1200" b="1" dirty="0" smtClean="0">
                <a:latin typeface="Verdana" pitchFamily="34" charset="0"/>
              </a:rPr>
              <a:t> server platforms</a:t>
            </a:r>
          </a:p>
          <a:p>
            <a:pPr algn="ctr" eaLnBrk="1" hangingPunct="1">
              <a:lnSpc>
                <a:spcPct val="90000"/>
              </a:lnSpc>
              <a:spcBef>
                <a:spcPct val="0"/>
              </a:spcBef>
              <a:buFontTx/>
              <a:buNone/>
            </a:pPr>
            <a:endParaRPr lang="hu-HU" altLang="en-US" sz="1200" b="1" dirty="0">
              <a:latin typeface="Verdana" pitchFamily="34" charset="0"/>
            </a:endParaRPr>
          </a:p>
        </p:txBody>
      </p:sp>
      <p:sp>
        <p:nvSpPr>
          <p:cNvPr id="59396" name="Oval 7"/>
          <p:cNvSpPr>
            <a:spLocks noChangeArrowheads="1"/>
          </p:cNvSpPr>
          <p:nvPr/>
        </p:nvSpPr>
        <p:spPr bwMode="auto">
          <a:xfrm>
            <a:off x="7969250" y="3114723"/>
            <a:ext cx="69850" cy="60325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hu-HU" altLang="en-US" sz="1400">
              <a:latin typeface="Verdana" pitchFamily="34" charset="0"/>
            </a:endParaRPr>
          </a:p>
        </p:txBody>
      </p:sp>
      <p:sp>
        <p:nvSpPr>
          <p:cNvPr id="59397" name="Line 8"/>
          <p:cNvSpPr>
            <a:spLocks noChangeShapeType="1"/>
          </p:cNvSpPr>
          <p:nvPr/>
        </p:nvSpPr>
        <p:spPr bwMode="auto">
          <a:xfrm>
            <a:off x="3810000" y="1250998"/>
            <a:ext cx="0" cy="21748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9398" name="Line 10"/>
          <p:cNvSpPr>
            <a:spLocks noChangeShapeType="1"/>
          </p:cNvSpPr>
          <p:nvPr/>
        </p:nvSpPr>
        <p:spPr bwMode="auto">
          <a:xfrm flipV="1">
            <a:off x="1552575" y="1466898"/>
            <a:ext cx="43561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9399" name="Line 11"/>
          <p:cNvSpPr>
            <a:spLocks noChangeShapeType="1"/>
          </p:cNvSpPr>
          <p:nvPr/>
        </p:nvSpPr>
        <p:spPr bwMode="auto">
          <a:xfrm flipH="1">
            <a:off x="8007350" y="2928986"/>
            <a:ext cx="3175" cy="1825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9400" name="Oval 12"/>
          <p:cNvSpPr>
            <a:spLocks noChangeArrowheads="1"/>
          </p:cNvSpPr>
          <p:nvPr/>
        </p:nvSpPr>
        <p:spPr bwMode="auto">
          <a:xfrm>
            <a:off x="1511300" y="1666923"/>
            <a:ext cx="60325" cy="60325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hu-HU" altLang="en-US" sz="1400">
              <a:latin typeface="Verdana" pitchFamily="34" charset="0"/>
            </a:endParaRPr>
          </a:p>
        </p:txBody>
      </p:sp>
      <p:sp>
        <p:nvSpPr>
          <p:cNvPr id="59401" name="Line 13"/>
          <p:cNvSpPr>
            <a:spLocks noChangeShapeType="1"/>
          </p:cNvSpPr>
          <p:nvPr/>
        </p:nvSpPr>
        <p:spPr bwMode="auto">
          <a:xfrm>
            <a:off x="1544638" y="1466898"/>
            <a:ext cx="0" cy="215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9402" name="Text Box 4"/>
          <p:cNvSpPr txBox="1">
            <a:spLocks noChangeArrowheads="1"/>
          </p:cNvSpPr>
          <p:nvPr/>
        </p:nvSpPr>
        <p:spPr bwMode="auto">
          <a:xfrm>
            <a:off x="2781300" y="908098"/>
            <a:ext cx="2063750" cy="257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lnSpc>
                <a:spcPct val="90000"/>
              </a:lnSpc>
              <a:spcBef>
                <a:spcPct val="0"/>
              </a:spcBef>
              <a:buFontTx/>
              <a:buNone/>
            </a:pPr>
            <a:r>
              <a:rPr lang="en-US" altLang="en-US" sz="1200" b="1">
                <a:latin typeface="Verdana" pitchFamily="34" charset="0"/>
              </a:rPr>
              <a:t>Server platforms</a:t>
            </a:r>
            <a:endParaRPr lang="hu-HU" altLang="en-US" sz="1200" b="1">
              <a:latin typeface="Verdana" pitchFamily="34" charset="0"/>
            </a:endParaRPr>
          </a:p>
        </p:txBody>
      </p:sp>
      <p:sp>
        <p:nvSpPr>
          <p:cNvPr id="59403" name="Text Box 4"/>
          <p:cNvSpPr txBox="1">
            <a:spLocks noChangeArrowheads="1"/>
          </p:cNvSpPr>
          <p:nvPr/>
        </p:nvSpPr>
        <p:spPr bwMode="auto">
          <a:xfrm>
            <a:off x="6889213" y="3179811"/>
            <a:ext cx="2216687" cy="4247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marL="342900" indent="-342900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800100" indent="-34290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257300" indent="-3429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714500" indent="-3429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171700" indent="-3429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6289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30861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5433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40005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lnSpc>
                <a:spcPct val="90000"/>
              </a:lnSpc>
              <a:spcBef>
                <a:spcPct val="0"/>
              </a:spcBef>
              <a:buFontTx/>
              <a:buNone/>
            </a:pPr>
            <a:r>
              <a:rPr lang="en-US" altLang="en-US" sz="1200" b="1" dirty="0" smtClean="0">
                <a:latin typeface="Verdana" pitchFamily="34" charset="0"/>
              </a:rPr>
              <a:t>      Platforms </a:t>
            </a:r>
            <a:r>
              <a:rPr lang="en-US" altLang="en-US" sz="1200" b="1" dirty="0">
                <a:latin typeface="Verdana" pitchFamily="34" charset="0"/>
              </a:rPr>
              <a:t>for </a:t>
            </a:r>
            <a:r>
              <a:rPr lang="en-US" altLang="en-US" sz="1200" b="1" dirty="0" smtClean="0">
                <a:latin typeface="Verdana" pitchFamily="34" charset="0"/>
              </a:rPr>
              <a:t>more than 4 or 8 sockets</a:t>
            </a:r>
            <a:endParaRPr lang="hu-HU" altLang="en-US" sz="1200" b="1" dirty="0">
              <a:latin typeface="Verdana" pitchFamily="34" charset="0"/>
            </a:endParaRPr>
          </a:p>
        </p:txBody>
      </p:sp>
      <p:sp>
        <p:nvSpPr>
          <p:cNvPr id="59404" name="Text Box 13"/>
          <p:cNvSpPr txBox="1">
            <a:spLocks noChangeArrowheads="1"/>
          </p:cNvSpPr>
          <p:nvPr/>
        </p:nvSpPr>
        <p:spPr bwMode="auto">
          <a:xfrm>
            <a:off x="2132526" y="3721148"/>
            <a:ext cx="2513013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200" i="1" dirty="0">
                <a:latin typeface="Verdana" pitchFamily="34" charset="0"/>
              </a:rPr>
              <a:t> 2- processor server platforms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200" i="1" dirty="0">
                <a:latin typeface="Verdana" pitchFamily="34" charset="0"/>
              </a:rPr>
              <a:t>(2-socket server platforms)</a:t>
            </a:r>
          </a:p>
        </p:txBody>
      </p:sp>
      <p:sp>
        <p:nvSpPr>
          <p:cNvPr id="59405" name="Text Box 4"/>
          <p:cNvSpPr txBox="1">
            <a:spLocks noChangeArrowheads="1"/>
          </p:cNvSpPr>
          <p:nvPr/>
        </p:nvSpPr>
        <p:spPr bwMode="auto">
          <a:xfrm>
            <a:off x="4821238" y="3205211"/>
            <a:ext cx="2173287" cy="4247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342900" indent="-342900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800100" indent="-34290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257300" indent="-3429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714500" indent="-3429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171700" indent="-3429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6289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30861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5433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40005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lnSpc>
                <a:spcPct val="90000"/>
              </a:lnSpc>
              <a:spcBef>
                <a:spcPct val="0"/>
              </a:spcBef>
              <a:buFontTx/>
              <a:buNone/>
            </a:pPr>
            <a:r>
              <a:rPr lang="en-US" altLang="en-US" sz="1200" b="1" dirty="0" smtClean="0">
                <a:latin typeface="Verdana" pitchFamily="34" charset="0"/>
              </a:rPr>
              <a:t>4S/</a:t>
            </a:r>
            <a:r>
              <a:rPr lang="en-US" altLang="en-US" sz="1200" b="1" dirty="0" err="1" smtClean="0">
                <a:latin typeface="Verdana" pitchFamily="34" charset="0"/>
              </a:rPr>
              <a:t>8S</a:t>
            </a:r>
            <a:r>
              <a:rPr lang="en-US" altLang="en-US" sz="1200" b="1" dirty="0" smtClean="0">
                <a:latin typeface="Verdana" pitchFamily="34" charset="0"/>
              </a:rPr>
              <a:t> (MP)</a:t>
            </a:r>
          </a:p>
          <a:p>
            <a:pPr algn="ctr" eaLnBrk="1" hangingPunct="1">
              <a:lnSpc>
                <a:spcPct val="90000"/>
              </a:lnSpc>
              <a:spcBef>
                <a:spcPct val="0"/>
              </a:spcBef>
              <a:buFontTx/>
              <a:buNone/>
            </a:pPr>
            <a:r>
              <a:rPr lang="en-US" altLang="en-US" sz="1200" b="1" dirty="0" smtClean="0">
                <a:latin typeface="Verdana" pitchFamily="34" charset="0"/>
              </a:rPr>
              <a:t> server </a:t>
            </a:r>
            <a:r>
              <a:rPr lang="en-US" altLang="en-US" sz="1200" b="1" dirty="0">
                <a:latin typeface="Verdana" pitchFamily="34" charset="0"/>
              </a:rPr>
              <a:t>platforms</a:t>
            </a:r>
            <a:endParaRPr lang="hu-HU" altLang="en-US" sz="1200" b="1" dirty="0">
              <a:latin typeface="Verdana" pitchFamily="34" charset="0"/>
            </a:endParaRPr>
          </a:p>
        </p:txBody>
      </p:sp>
      <p:sp>
        <p:nvSpPr>
          <p:cNvPr id="59406" name="Oval 12"/>
          <p:cNvSpPr>
            <a:spLocks noChangeArrowheads="1"/>
          </p:cNvSpPr>
          <p:nvPr/>
        </p:nvSpPr>
        <p:spPr bwMode="auto">
          <a:xfrm>
            <a:off x="5881688" y="3109961"/>
            <a:ext cx="60325" cy="60325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hu-HU" altLang="en-US" sz="1400">
              <a:latin typeface="Verdana" pitchFamily="34" charset="0"/>
            </a:endParaRPr>
          </a:p>
        </p:txBody>
      </p:sp>
      <p:sp>
        <p:nvSpPr>
          <p:cNvPr id="59407" name="Line 13"/>
          <p:cNvSpPr>
            <a:spLocks noChangeShapeType="1"/>
          </p:cNvSpPr>
          <p:nvPr/>
        </p:nvSpPr>
        <p:spPr bwMode="auto">
          <a:xfrm>
            <a:off x="5908675" y="2909936"/>
            <a:ext cx="0" cy="215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9408" name="Text Box 17"/>
          <p:cNvSpPr txBox="1">
            <a:spLocks noChangeArrowheads="1"/>
          </p:cNvSpPr>
          <p:nvPr/>
        </p:nvSpPr>
        <p:spPr bwMode="auto">
          <a:xfrm>
            <a:off x="4592628" y="3722736"/>
            <a:ext cx="2595582" cy="46166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200" i="1" dirty="0" smtClean="0">
                <a:latin typeface="Verdana" pitchFamily="34" charset="0"/>
              </a:rPr>
              <a:t>4/8-processor </a:t>
            </a:r>
            <a:r>
              <a:rPr lang="en-US" altLang="en-US" sz="1200" i="1" dirty="0">
                <a:latin typeface="Verdana" pitchFamily="34" charset="0"/>
              </a:rPr>
              <a:t>server platforms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200" i="1" dirty="0">
                <a:latin typeface="Verdana" pitchFamily="34" charset="0"/>
              </a:rPr>
              <a:t>(</a:t>
            </a:r>
            <a:r>
              <a:rPr lang="en-US" altLang="en-US" sz="1200" i="1" dirty="0" smtClean="0">
                <a:latin typeface="Verdana" pitchFamily="34" charset="0"/>
              </a:rPr>
              <a:t>4/8-socket </a:t>
            </a:r>
            <a:r>
              <a:rPr lang="en-US" altLang="en-US" sz="1200" i="1" dirty="0">
                <a:latin typeface="Verdana" pitchFamily="34" charset="0"/>
              </a:rPr>
              <a:t>server platforms)</a:t>
            </a:r>
          </a:p>
        </p:txBody>
      </p:sp>
      <p:sp>
        <p:nvSpPr>
          <p:cNvPr id="59409" name="Text Box 18"/>
          <p:cNvSpPr txBox="1">
            <a:spLocks noChangeArrowheads="1"/>
          </p:cNvSpPr>
          <p:nvPr/>
        </p:nvSpPr>
        <p:spPr bwMode="auto">
          <a:xfrm>
            <a:off x="7120186" y="3724323"/>
            <a:ext cx="1871025" cy="142192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spcAft>
                <a:spcPts val="0"/>
              </a:spcAft>
              <a:buFontTx/>
              <a:buNone/>
            </a:pPr>
            <a:r>
              <a:rPr lang="en-US" altLang="en-US" sz="1200" i="1" dirty="0" smtClean="0">
                <a:latin typeface="Verdana" pitchFamily="34" charset="0"/>
              </a:rPr>
              <a:t>Server </a:t>
            </a:r>
            <a:r>
              <a:rPr lang="en-US" altLang="en-US" sz="1200" i="1" dirty="0">
                <a:latin typeface="Verdana" pitchFamily="34" charset="0"/>
              </a:rPr>
              <a:t>platforms for</a:t>
            </a:r>
          </a:p>
          <a:p>
            <a:pPr algn="ctr" eaLnBrk="1" hangingPunct="1">
              <a:spcBef>
                <a:spcPct val="0"/>
              </a:spcBef>
              <a:spcAft>
                <a:spcPts val="0"/>
              </a:spcAft>
              <a:buFontTx/>
              <a:buNone/>
            </a:pPr>
            <a:r>
              <a:rPr lang="en-US" altLang="en-US" sz="1200" i="1" dirty="0">
                <a:latin typeface="Verdana" pitchFamily="34" charset="0"/>
              </a:rPr>
              <a:t> more than </a:t>
            </a:r>
            <a:r>
              <a:rPr lang="en-US" altLang="en-US" sz="1200" i="1" dirty="0" smtClean="0">
                <a:latin typeface="Verdana" pitchFamily="34" charset="0"/>
              </a:rPr>
              <a:t>the Intel</a:t>
            </a:r>
          </a:p>
          <a:p>
            <a:pPr algn="ctr" eaLnBrk="1" hangingPunct="1">
              <a:spcBef>
                <a:spcPct val="0"/>
              </a:spcBef>
              <a:spcAft>
                <a:spcPts val="0"/>
              </a:spcAft>
              <a:buFontTx/>
              <a:buNone/>
            </a:pPr>
            <a:r>
              <a:rPr lang="en-US" altLang="en-US" sz="1200" i="1" dirty="0" smtClean="0">
                <a:latin typeface="Verdana" pitchFamily="34" charset="0"/>
              </a:rPr>
              <a:t>supported number of </a:t>
            </a:r>
          </a:p>
          <a:p>
            <a:pPr algn="ctr" eaLnBrk="1" hangingPunct="1">
              <a:spcBef>
                <a:spcPct val="0"/>
              </a:spcBef>
              <a:spcAft>
                <a:spcPts val="0"/>
              </a:spcAft>
              <a:buFontTx/>
              <a:buNone/>
            </a:pPr>
            <a:r>
              <a:rPr lang="en-US" altLang="en-US" sz="1200" i="1" dirty="0" smtClean="0">
                <a:latin typeface="Verdana" pitchFamily="34" charset="0"/>
              </a:rPr>
              <a:t>sockets</a:t>
            </a:r>
          </a:p>
          <a:p>
            <a:pPr algn="ctr" eaLnBrk="1" hangingPunct="1">
              <a:spcBef>
                <a:spcPct val="0"/>
              </a:spcBef>
              <a:spcAft>
                <a:spcPct val="20000"/>
              </a:spcAft>
              <a:buFontTx/>
              <a:buNone/>
            </a:pPr>
            <a:r>
              <a:rPr lang="en-US" altLang="en-US" sz="1200" i="1" dirty="0" smtClean="0">
                <a:latin typeface="Verdana" pitchFamily="34" charset="0"/>
              </a:rPr>
              <a:t>(4 or 8 sockets)</a:t>
            </a:r>
          </a:p>
          <a:p>
            <a:pPr algn="ctr" eaLnBrk="1" hangingPunct="1">
              <a:spcBef>
                <a:spcPct val="0"/>
              </a:spcBef>
              <a:spcAft>
                <a:spcPts val="0"/>
              </a:spcAft>
              <a:buFontTx/>
              <a:buNone/>
            </a:pPr>
            <a:r>
              <a:rPr lang="en-US" altLang="en-US" sz="1200" i="1" dirty="0" smtClean="0">
                <a:latin typeface="Verdana" pitchFamily="34" charset="0"/>
              </a:rPr>
              <a:t>They need third party</a:t>
            </a:r>
          </a:p>
          <a:p>
            <a:pPr algn="ctr" eaLnBrk="1" hangingPunct="1">
              <a:spcBef>
                <a:spcPct val="0"/>
              </a:spcBef>
              <a:spcAft>
                <a:spcPct val="20000"/>
              </a:spcAft>
              <a:buFontTx/>
              <a:buNone/>
            </a:pPr>
            <a:r>
              <a:rPr lang="en-US" altLang="en-US" sz="1200" i="1" dirty="0" smtClean="0">
                <a:latin typeface="Verdana" pitchFamily="34" charset="0"/>
              </a:rPr>
              <a:t>node controllers</a:t>
            </a:r>
            <a:endParaRPr lang="en-US" altLang="en-US" sz="1200" i="1" dirty="0">
              <a:latin typeface="Verdana" pitchFamily="34" charset="0"/>
            </a:endParaRPr>
          </a:p>
        </p:txBody>
      </p:sp>
      <p:sp>
        <p:nvSpPr>
          <p:cNvPr id="59410" name="Text Box 4"/>
          <p:cNvSpPr txBox="1">
            <a:spLocks noChangeArrowheads="1"/>
          </p:cNvSpPr>
          <p:nvPr/>
        </p:nvSpPr>
        <p:spPr bwMode="auto">
          <a:xfrm rot="10800000" flipH="1" flipV="1">
            <a:off x="107950" y="1741536"/>
            <a:ext cx="3027363" cy="422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342900" indent="-342900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800100" indent="-34290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257300" indent="-3429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714500" indent="-3429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171700" indent="-3429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6289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30861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5433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40005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lnSpc>
                <a:spcPct val="90000"/>
              </a:lnSpc>
              <a:spcBef>
                <a:spcPct val="0"/>
              </a:spcBef>
              <a:buFontTx/>
              <a:buNone/>
            </a:pPr>
            <a:r>
              <a:rPr lang="en-US" altLang="en-US" sz="1200" b="1">
                <a:latin typeface="Verdana" pitchFamily="34" charset="0"/>
              </a:rPr>
              <a:t>Uniprocessor  server platforms</a:t>
            </a:r>
          </a:p>
          <a:p>
            <a:pPr algn="ctr" eaLnBrk="1" hangingPunct="1">
              <a:lnSpc>
                <a:spcPct val="90000"/>
              </a:lnSpc>
              <a:spcBef>
                <a:spcPct val="0"/>
              </a:spcBef>
              <a:buFontTx/>
              <a:buNone/>
            </a:pPr>
            <a:r>
              <a:rPr lang="en-US" altLang="en-US" sz="1200" b="1">
                <a:latin typeface="Verdana" pitchFamily="34" charset="0"/>
              </a:rPr>
              <a:t>(UP-server platforms)</a:t>
            </a:r>
            <a:endParaRPr lang="hu-HU" altLang="en-US" sz="1200" b="1">
              <a:latin typeface="Verdana" pitchFamily="34" charset="0"/>
            </a:endParaRPr>
          </a:p>
        </p:txBody>
      </p:sp>
      <p:sp>
        <p:nvSpPr>
          <p:cNvPr id="59411" name="Text Box 20"/>
          <p:cNvSpPr txBox="1">
            <a:spLocks noChangeArrowheads="1"/>
          </p:cNvSpPr>
          <p:nvPr/>
        </p:nvSpPr>
        <p:spPr bwMode="auto">
          <a:xfrm>
            <a:off x="282575" y="2243186"/>
            <a:ext cx="2459038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200" i="1">
                <a:latin typeface="Verdana" pitchFamily="34" charset="0"/>
              </a:rPr>
              <a:t> 1-processor server platforms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200" i="1">
                <a:latin typeface="Verdana" pitchFamily="34" charset="0"/>
              </a:rPr>
              <a:t>(1-socket server platforms)</a:t>
            </a:r>
          </a:p>
        </p:txBody>
      </p:sp>
      <p:sp>
        <p:nvSpPr>
          <p:cNvPr id="59412" name="Oval 12"/>
          <p:cNvSpPr>
            <a:spLocks noChangeArrowheads="1"/>
          </p:cNvSpPr>
          <p:nvPr/>
        </p:nvSpPr>
        <p:spPr bwMode="auto">
          <a:xfrm>
            <a:off x="3443288" y="3135361"/>
            <a:ext cx="60325" cy="60325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hu-HU" altLang="en-US" sz="1400">
              <a:latin typeface="Verdana" pitchFamily="34" charset="0"/>
            </a:endParaRPr>
          </a:p>
        </p:txBody>
      </p:sp>
      <p:sp>
        <p:nvSpPr>
          <p:cNvPr id="59413" name="Line 13"/>
          <p:cNvSpPr>
            <a:spLocks noChangeShapeType="1"/>
          </p:cNvSpPr>
          <p:nvPr/>
        </p:nvSpPr>
        <p:spPr bwMode="auto">
          <a:xfrm>
            <a:off x="3476625" y="2935336"/>
            <a:ext cx="0" cy="215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9414" name="Oval 12"/>
          <p:cNvSpPr>
            <a:spLocks noChangeArrowheads="1"/>
          </p:cNvSpPr>
          <p:nvPr/>
        </p:nvSpPr>
        <p:spPr bwMode="auto">
          <a:xfrm>
            <a:off x="5868988" y="1662161"/>
            <a:ext cx="60325" cy="60325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hu-HU" altLang="en-US" sz="1400">
              <a:latin typeface="Verdana" pitchFamily="34" charset="0"/>
            </a:endParaRPr>
          </a:p>
        </p:txBody>
      </p:sp>
      <p:sp>
        <p:nvSpPr>
          <p:cNvPr id="59415" name="Line 13"/>
          <p:cNvSpPr>
            <a:spLocks noChangeShapeType="1"/>
          </p:cNvSpPr>
          <p:nvPr/>
        </p:nvSpPr>
        <p:spPr bwMode="auto">
          <a:xfrm>
            <a:off x="5902325" y="1462136"/>
            <a:ext cx="0" cy="215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9416" name="Text Box 4"/>
          <p:cNvSpPr txBox="1">
            <a:spLocks noChangeArrowheads="1"/>
          </p:cNvSpPr>
          <p:nvPr/>
        </p:nvSpPr>
        <p:spPr bwMode="auto">
          <a:xfrm rot="10800000" flipH="1" flipV="1">
            <a:off x="4395788" y="1743123"/>
            <a:ext cx="2982912" cy="257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342900" indent="-342900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800100" indent="-34290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257300" indent="-3429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714500" indent="-3429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171700" indent="-3429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6289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30861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5433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40005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lnSpc>
                <a:spcPct val="90000"/>
              </a:lnSpc>
              <a:spcBef>
                <a:spcPct val="0"/>
              </a:spcBef>
              <a:buFontTx/>
              <a:buNone/>
            </a:pPr>
            <a:r>
              <a:rPr lang="en-US" altLang="en-US" sz="1200" b="1">
                <a:latin typeface="Verdana" pitchFamily="34" charset="0"/>
              </a:rPr>
              <a:t>Multiprocessor server platforms</a:t>
            </a:r>
            <a:endParaRPr lang="hu-HU" altLang="en-US" sz="1200" b="1">
              <a:latin typeface="Verdana" pitchFamily="34" charset="0"/>
            </a:endParaRPr>
          </a:p>
        </p:txBody>
      </p:sp>
      <p:sp>
        <p:nvSpPr>
          <p:cNvPr id="59417" name="Text Box 28"/>
          <p:cNvSpPr txBox="1">
            <a:spLocks noChangeArrowheads="1"/>
          </p:cNvSpPr>
          <p:nvPr/>
        </p:nvSpPr>
        <p:spPr bwMode="auto">
          <a:xfrm>
            <a:off x="3514725" y="2238423"/>
            <a:ext cx="4371975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200" i="1">
                <a:latin typeface="Verdana" pitchFamily="34" charset="0"/>
              </a:rPr>
              <a:t> Server platforms supporting more than one processor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200" i="1">
                <a:latin typeface="Verdana" pitchFamily="34" charset="0"/>
              </a:rPr>
              <a:t>(Multi-socket server platforms)</a:t>
            </a:r>
          </a:p>
        </p:txBody>
      </p:sp>
      <p:sp>
        <p:nvSpPr>
          <p:cNvPr id="59418" name="Line 8"/>
          <p:cNvSpPr>
            <a:spLocks noChangeShapeType="1"/>
          </p:cNvSpPr>
          <p:nvPr/>
        </p:nvSpPr>
        <p:spPr bwMode="auto">
          <a:xfrm>
            <a:off x="5907088" y="2706736"/>
            <a:ext cx="0" cy="2174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9419" name="Line 10"/>
          <p:cNvSpPr>
            <a:spLocks noChangeShapeType="1"/>
          </p:cNvSpPr>
          <p:nvPr/>
        </p:nvSpPr>
        <p:spPr bwMode="auto">
          <a:xfrm flipV="1">
            <a:off x="3476625" y="2927398"/>
            <a:ext cx="45339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9420" name="Rectangle 37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hu-HU" altLang="en-US" sz="1600" dirty="0" smtClean="0"/>
              <a:t>1.</a:t>
            </a:r>
            <a:r>
              <a:rPr lang="en-US" altLang="en-US" sz="1600" dirty="0" smtClean="0"/>
              <a:t>3</a:t>
            </a:r>
            <a:r>
              <a:rPr lang="hu-HU" altLang="en-US" sz="1600" dirty="0" smtClean="0"/>
              <a:t> </a:t>
            </a:r>
            <a:r>
              <a:rPr lang="en-US" altLang="en-US" sz="1600" dirty="0" smtClean="0"/>
              <a:t>Server platforms classified according to their scalability (1)</a:t>
            </a:r>
            <a:endParaRPr lang="hu-HU" altLang="en-US" sz="1600" dirty="0" smtClean="0"/>
          </a:p>
        </p:txBody>
      </p:sp>
      <p:sp>
        <p:nvSpPr>
          <p:cNvPr id="2" name="TextBox 1"/>
          <p:cNvSpPr txBox="1"/>
          <p:nvPr/>
        </p:nvSpPr>
        <p:spPr>
          <a:xfrm>
            <a:off x="4808801" y="4407587"/>
            <a:ext cx="223009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i="1" dirty="0" err="1" smtClean="0"/>
              <a:t>Truland</a:t>
            </a:r>
            <a:r>
              <a:rPr lang="en-US" sz="1200" i="1" dirty="0" smtClean="0"/>
              <a:t>-MP platform</a:t>
            </a:r>
          </a:p>
          <a:p>
            <a:r>
              <a:rPr lang="en-US" sz="1200" i="1" dirty="0" err="1" smtClean="0"/>
              <a:t>Caneland</a:t>
            </a:r>
            <a:r>
              <a:rPr lang="en-US" sz="1200" i="1" dirty="0" smtClean="0"/>
              <a:t> MP platform and</a:t>
            </a:r>
            <a:endParaRPr lang="en-US" sz="1200" i="1" dirty="0"/>
          </a:p>
        </p:txBody>
      </p:sp>
      <p:sp>
        <p:nvSpPr>
          <p:cNvPr id="3" name="TextBox 2"/>
          <p:cNvSpPr txBox="1"/>
          <p:nvPr/>
        </p:nvSpPr>
        <p:spPr>
          <a:xfrm>
            <a:off x="4578304" y="4192435"/>
            <a:ext cx="1176925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i="1" dirty="0" smtClean="0"/>
              <a:t>4S platforms</a:t>
            </a:r>
            <a:endParaRPr lang="en-US" sz="1200" i="1" dirty="0"/>
          </a:p>
        </p:txBody>
      </p:sp>
      <p:sp>
        <p:nvSpPr>
          <p:cNvPr id="31" name="TextBox 30"/>
          <p:cNvSpPr txBox="1"/>
          <p:nvPr/>
        </p:nvSpPr>
        <p:spPr>
          <a:xfrm>
            <a:off x="4582787" y="5662641"/>
            <a:ext cx="1176925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i="1" dirty="0" err="1" smtClean="0"/>
              <a:t>8S</a:t>
            </a:r>
            <a:r>
              <a:rPr lang="en-US" sz="1200" i="1" dirty="0" smtClean="0"/>
              <a:t> platforms</a:t>
            </a:r>
            <a:endParaRPr lang="en-US" sz="1200" i="1" dirty="0"/>
          </a:p>
        </p:txBody>
      </p:sp>
      <p:sp>
        <p:nvSpPr>
          <p:cNvPr id="5" name="TextBox 4"/>
          <p:cNvSpPr txBox="1"/>
          <p:nvPr/>
        </p:nvSpPr>
        <p:spPr>
          <a:xfrm>
            <a:off x="4912285" y="5029202"/>
            <a:ext cx="174118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i="1" dirty="0" err="1"/>
              <a:t>E5</a:t>
            </a:r>
            <a:r>
              <a:rPr lang="en-US" sz="1200" i="1" dirty="0"/>
              <a:t>-4600, </a:t>
            </a:r>
            <a:r>
              <a:rPr lang="en-US" sz="1200" i="1" dirty="0" err="1"/>
              <a:t>v2</a:t>
            </a:r>
            <a:r>
              <a:rPr lang="en-US" sz="1200" i="1" dirty="0"/>
              <a:t>, </a:t>
            </a:r>
            <a:r>
              <a:rPr lang="en-US" sz="1200" i="1" dirty="0" err="1"/>
              <a:t>v3</a:t>
            </a:r>
            <a:r>
              <a:rPr lang="en-US" sz="1200" i="1" dirty="0"/>
              <a:t>, </a:t>
            </a:r>
            <a:r>
              <a:rPr lang="en-US" sz="1200" i="1" dirty="0" err="1" smtClean="0"/>
              <a:t>v4</a:t>
            </a:r>
            <a:endParaRPr lang="en-US" sz="1200" i="1" dirty="0" smtClean="0"/>
          </a:p>
          <a:p>
            <a:r>
              <a:rPr lang="en-US" sz="1200" i="1" dirty="0" err="1" smtClean="0"/>
              <a:t>E7</a:t>
            </a:r>
            <a:r>
              <a:rPr lang="en-US" sz="1200" i="1" dirty="0" smtClean="0"/>
              <a:t>-4800, </a:t>
            </a:r>
            <a:r>
              <a:rPr lang="en-US" sz="1200" i="1" dirty="0" err="1" smtClean="0"/>
              <a:t>v2</a:t>
            </a:r>
            <a:r>
              <a:rPr lang="en-US" sz="1200" i="1" dirty="0" smtClean="0"/>
              <a:t>, </a:t>
            </a:r>
            <a:r>
              <a:rPr lang="en-US" sz="1200" i="1" dirty="0" err="1" smtClean="0"/>
              <a:t>v3</a:t>
            </a:r>
            <a:r>
              <a:rPr lang="en-US" sz="1200" i="1" dirty="0" smtClean="0"/>
              <a:t>, </a:t>
            </a:r>
            <a:r>
              <a:rPr lang="en-US" sz="1200" i="1" dirty="0" err="1" smtClean="0"/>
              <a:t>v4</a:t>
            </a:r>
            <a:endParaRPr lang="en-US" sz="1200" i="1" dirty="0" smtClean="0"/>
          </a:p>
        </p:txBody>
      </p:sp>
      <p:sp>
        <p:nvSpPr>
          <p:cNvPr id="6" name="TextBox 5"/>
          <p:cNvSpPr txBox="1"/>
          <p:nvPr/>
        </p:nvSpPr>
        <p:spPr>
          <a:xfrm>
            <a:off x="4793456" y="4814050"/>
            <a:ext cx="2244525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i="1" dirty="0" smtClean="0"/>
              <a:t>subsequent platforms with</a:t>
            </a:r>
            <a:endParaRPr lang="en-US" sz="1200" i="1" dirty="0"/>
          </a:p>
        </p:txBody>
      </p:sp>
      <p:sp>
        <p:nvSpPr>
          <p:cNvPr id="7" name="TextBox 6"/>
          <p:cNvSpPr txBox="1"/>
          <p:nvPr/>
        </p:nvSpPr>
        <p:spPr>
          <a:xfrm>
            <a:off x="4726221" y="5419167"/>
            <a:ext cx="1010213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processors</a:t>
            </a:r>
            <a:endParaRPr lang="en-US" sz="1200" dirty="0"/>
          </a:p>
        </p:txBody>
      </p:sp>
      <p:sp>
        <p:nvSpPr>
          <p:cNvPr id="8" name="TextBox 7"/>
          <p:cNvSpPr txBox="1"/>
          <p:nvPr/>
        </p:nvSpPr>
        <p:spPr>
          <a:xfrm>
            <a:off x="4827495" y="5903262"/>
            <a:ext cx="174118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i="1" dirty="0" smtClean="0"/>
              <a:t>Platforms with </a:t>
            </a:r>
          </a:p>
          <a:p>
            <a:r>
              <a:rPr lang="en-US" sz="1200" i="1" dirty="0" err="1" smtClean="0"/>
              <a:t>E7</a:t>
            </a:r>
            <a:r>
              <a:rPr lang="en-US" sz="1200" i="1" dirty="0" smtClean="0"/>
              <a:t>-8800, </a:t>
            </a:r>
            <a:r>
              <a:rPr lang="en-US" sz="1200" i="1" dirty="0" err="1" smtClean="0"/>
              <a:t>v2</a:t>
            </a:r>
            <a:r>
              <a:rPr lang="en-US" sz="1200" i="1" dirty="0" smtClean="0"/>
              <a:t>, </a:t>
            </a:r>
            <a:r>
              <a:rPr lang="en-US" sz="1200" i="1" dirty="0" err="1" smtClean="0"/>
              <a:t>v3</a:t>
            </a:r>
            <a:r>
              <a:rPr lang="en-US" sz="1200" i="1" dirty="0" smtClean="0"/>
              <a:t>, </a:t>
            </a:r>
            <a:r>
              <a:rPr lang="en-US" sz="1200" i="1" dirty="0" err="1" smtClean="0"/>
              <a:t>v4</a:t>
            </a:r>
            <a:endParaRPr lang="en-US" sz="1200" i="1" dirty="0" smtClean="0"/>
          </a:p>
        </p:txBody>
      </p:sp>
      <p:sp>
        <p:nvSpPr>
          <p:cNvPr id="9" name="TextBox 8"/>
          <p:cNvSpPr txBox="1"/>
          <p:nvPr/>
        </p:nvSpPr>
        <p:spPr>
          <a:xfrm>
            <a:off x="4848132" y="6279778"/>
            <a:ext cx="1010213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i="1" dirty="0" smtClean="0"/>
              <a:t>processors</a:t>
            </a:r>
            <a:endParaRPr lang="en-US" sz="1200" i="1" dirty="0"/>
          </a:p>
        </p:txBody>
      </p:sp>
      <p:sp>
        <p:nvSpPr>
          <p:cNvPr id="38" name="TextBox 37"/>
          <p:cNvSpPr txBox="1"/>
          <p:nvPr/>
        </p:nvSpPr>
        <p:spPr>
          <a:xfrm>
            <a:off x="2644217" y="4858874"/>
            <a:ext cx="174118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i="1" dirty="0" err="1"/>
              <a:t>E5</a:t>
            </a:r>
            <a:r>
              <a:rPr lang="en-US" sz="1200" i="1" dirty="0"/>
              <a:t>-2600, </a:t>
            </a:r>
            <a:r>
              <a:rPr lang="en-US" sz="1200" i="1" dirty="0" err="1"/>
              <a:t>v2</a:t>
            </a:r>
            <a:r>
              <a:rPr lang="en-US" sz="1200" i="1" dirty="0"/>
              <a:t>, </a:t>
            </a:r>
            <a:r>
              <a:rPr lang="en-US" sz="1200" i="1" dirty="0" err="1"/>
              <a:t>v3</a:t>
            </a:r>
            <a:r>
              <a:rPr lang="en-US" sz="1200" i="1" dirty="0"/>
              <a:t>, </a:t>
            </a:r>
            <a:r>
              <a:rPr lang="en-US" sz="1200" i="1" dirty="0" err="1" smtClean="0"/>
              <a:t>v4</a:t>
            </a:r>
            <a:endParaRPr lang="en-US" sz="1200" i="1" dirty="0" smtClean="0"/>
          </a:p>
          <a:p>
            <a:r>
              <a:rPr lang="en-US" sz="1200" i="1" dirty="0" err="1" smtClean="0"/>
              <a:t>E7</a:t>
            </a:r>
            <a:r>
              <a:rPr lang="en-US" sz="1200" i="1" dirty="0" smtClean="0"/>
              <a:t>-2800, </a:t>
            </a:r>
            <a:r>
              <a:rPr lang="en-US" sz="1200" i="1" dirty="0" err="1" smtClean="0"/>
              <a:t>v2</a:t>
            </a:r>
            <a:r>
              <a:rPr lang="en-US" sz="1200" i="1" dirty="0" smtClean="0"/>
              <a:t>,</a:t>
            </a:r>
          </a:p>
        </p:txBody>
      </p:sp>
      <p:sp>
        <p:nvSpPr>
          <p:cNvPr id="39" name="TextBox 38"/>
          <p:cNvSpPr txBox="1"/>
          <p:nvPr/>
        </p:nvSpPr>
        <p:spPr>
          <a:xfrm>
            <a:off x="2404365" y="4643722"/>
            <a:ext cx="130035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i="1" dirty="0" smtClean="0"/>
              <a:t>platforms with</a:t>
            </a:r>
            <a:endParaRPr lang="en-US" sz="1200" i="1" dirty="0"/>
          </a:p>
        </p:txBody>
      </p:sp>
      <p:sp>
        <p:nvSpPr>
          <p:cNvPr id="40" name="TextBox 39"/>
          <p:cNvSpPr txBox="1"/>
          <p:nvPr/>
        </p:nvSpPr>
        <p:spPr>
          <a:xfrm>
            <a:off x="2525388" y="5248839"/>
            <a:ext cx="1010213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processors</a:t>
            </a:r>
            <a:endParaRPr lang="en-US" sz="1200" dirty="0"/>
          </a:p>
        </p:txBody>
      </p:sp>
      <p:sp>
        <p:nvSpPr>
          <p:cNvPr id="10" name="TextBox 9"/>
          <p:cNvSpPr txBox="1"/>
          <p:nvPr/>
        </p:nvSpPr>
        <p:spPr>
          <a:xfrm>
            <a:off x="2404365" y="4421034"/>
            <a:ext cx="2024913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i="1" dirty="0" smtClean="0"/>
              <a:t>Early DP platforms and </a:t>
            </a:r>
            <a:endParaRPr lang="en-US" sz="1200" i="1" dirty="0"/>
          </a:p>
        </p:txBody>
      </p:sp>
      <p:sp>
        <p:nvSpPr>
          <p:cNvPr id="41" name="TextBox 40"/>
          <p:cNvSpPr txBox="1"/>
          <p:nvPr/>
        </p:nvSpPr>
        <p:spPr>
          <a:xfrm>
            <a:off x="8814338" y="6534345"/>
            <a:ext cx="34817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>
                <a:solidFill>
                  <a:srgbClr val="FF0000"/>
                </a:solidFill>
                <a:latin typeface="+mj-lt"/>
              </a:rPr>
              <a:t>*</a:t>
            </a:r>
          </a:p>
        </p:txBody>
      </p:sp>
    </p:spTree>
    <p:extLst>
      <p:ext uri="{BB962C8B-B14F-4D97-AF65-F5344CB8AC3E}">
        <p14:creationId xmlns:p14="http://schemas.microsoft.com/office/powerpoint/2010/main" val="7798975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3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939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93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3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5939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593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3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5939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593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4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5940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594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4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5940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594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4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5940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5940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4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5940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5940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4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5940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5940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4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5940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5940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4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5940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5940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4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594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594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4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594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594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4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594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594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4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594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594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4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594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500" fill="hold"/>
                                        <p:tgtEl>
                                          <p:spTgt spid="594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>
                      <p:stCondLst>
                        <p:cond delay="indefinite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3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4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7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8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1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2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5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6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9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0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3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4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1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2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5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6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9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0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3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4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9395" grpId="0"/>
      <p:bldP spid="59396" grpId="0" animBg="1"/>
      <p:bldP spid="59399" grpId="0" animBg="1"/>
      <p:bldP spid="59403" grpId="0"/>
      <p:bldP spid="59404" grpId="0"/>
      <p:bldP spid="59405" grpId="0"/>
      <p:bldP spid="59406" grpId="0" animBg="1"/>
      <p:bldP spid="59407" grpId="0" animBg="1"/>
      <p:bldP spid="59408" grpId="0"/>
      <p:bldP spid="59409" grpId="0"/>
      <p:bldP spid="59412" grpId="0" animBg="1"/>
      <p:bldP spid="59413" grpId="0" animBg="1"/>
      <p:bldP spid="59417" grpId="0"/>
      <p:bldP spid="59418" grpId="0" animBg="1"/>
      <p:bldP spid="59419" grpId="0" animBg="1"/>
      <p:bldP spid="2" grpId="0"/>
      <p:bldP spid="3" grpId="0"/>
      <p:bldP spid="31" grpId="0"/>
      <p:bldP spid="5" grpId="0"/>
      <p:bldP spid="6" grpId="0"/>
      <p:bldP spid="7" grpId="0"/>
      <p:bldP spid="8" grpId="0"/>
      <p:bldP spid="9" grpId="0"/>
      <p:bldP spid="38" grpId="0"/>
      <p:bldP spid="39" grpId="0"/>
      <p:bldP spid="40" grpId="0"/>
      <p:bldP spid="10" grpId="0"/>
    </p:bldLst>
  </p:timing>
</p:sld>
</file>

<file path=ppt/slides/slide2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182F76"/>
            </a:gs>
            <a:gs pos="100000">
              <a:srgbClr val="3366FF"/>
            </a:gs>
          </a:gsLst>
          <a:lin ang="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3411" name="AutoShape 3"/>
          <p:cNvSpPr>
            <a:spLocks noChangeArrowheads="1"/>
          </p:cNvSpPr>
          <p:nvPr/>
        </p:nvSpPr>
        <p:spPr bwMode="auto">
          <a:xfrm>
            <a:off x="971550" y="981075"/>
            <a:ext cx="7661275" cy="504825"/>
          </a:xfrm>
          <a:prstGeom prst="roundRect">
            <a:avLst>
              <a:gd name="adj" fmla="val 0"/>
            </a:avLst>
          </a:prstGeom>
          <a:solidFill>
            <a:srgbClr val="000080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900" dirty="0" smtClean="0">
                <a:solidFill>
                  <a:srgbClr val="FFFFFF"/>
                </a:solidFill>
                <a:latin typeface="Verdana" pitchFamily="34" charset="0"/>
              </a:rPr>
              <a:t>3.5 </a:t>
            </a:r>
            <a:r>
              <a:rPr lang="en-US" altLang="en-US" sz="1900" dirty="0">
                <a:solidFill>
                  <a:srgbClr val="FFFFFF"/>
                </a:solidFill>
                <a:latin typeface="Verdana" pitchFamily="34" charset="0"/>
              </a:rPr>
              <a:t>The Broadwell-EX (</a:t>
            </a:r>
            <a:r>
              <a:rPr lang="en-US" altLang="en-US" sz="1900" dirty="0" err="1" smtClean="0">
                <a:solidFill>
                  <a:srgbClr val="FFFFFF"/>
                </a:solidFill>
                <a:latin typeface="Verdana" pitchFamily="34" charset="0"/>
              </a:rPr>
              <a:t>E7</a:t>
            </a:r>
            <a:r>
              <a:rPr lang="en-US" altLang="en-US" sz="1900" dirty="0" smtClean="0">
                <a:solidFill>
                  <a:srgbClr val="FFFFFF"/>
                </a:solidFill>
                <a:latin typeface="Verdana" pitchFamily="34" charset="0"/>
              </a:rPr>
              <a:t>-8800 </a:t>
            </a:r>
            <a:r>
              <a:rPr lang="en-US" altLang="en-US" sz="1900" dirty="0">
                <a:solidFill>
                  <a:srgbClr val="FFFFFF"/>
                </a:solidFill>
                <a:latin typeface="Verdana" pitchFamily="34" charset="0"/>
              </a:rPr>
              <a:t>v4</a:t>
            </a:r>
            <a:r>
              <a:rPr lang="en-US" altLang="en-US" sz="1900" dirty="0" smtClean="0">
                <a:solidFill>
                  <a:srgbClr val="FFFFFF"/>
                </a:solidFill>
                <a:latin typeface="Verdana" pitchFamily="34" charset="0"/>
              </a:rPr>
              <a:t>) 4S/</a:t>
            </a:r>
            <a:r>
              <a:rPr lang="en-US" altLang="en-US" sz="1900" dirty="0" err="1" smtClean="0">
                <a:solidFill>
                  <a:srgbClr val="FFFFFF"/>
                </a:solidFill>
                <a:latin typeface="Verdana" pitchFamily="34" charset="0"/>
              </a:rPr>
              <a:t>8S</a:t>
            </a:r>
            <a:r>
              <a:rPr lang="en-US" altLang="en-US" sz="1900" dirty="0" smtClean="0">
                <a:solidFill>
                  <a:srgbClr val="FFFFFF"/>
                </a:solidFill>
                <a:latin typeface="Verdana" pitchFamily="34" charset="0"/>
              </a:rPr>
              <a:t> processor line</a:t>
            </a:r>
            <a:endParaRPr lang="en-US" altLang="en-US" sz="1900" dirty="0">
              <a:solidFill>
                <a:srgbClr val="FFFFFF"/>
              </a:solidFill>
              <a:latin typeface="Verdana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sz="1600" dirty="0"/>
              <a:t>3.5</a:t>
            </a:r>
            <a:r>
              <a:rPr lang="hu-HU" altLang="en-US" sz="1600" dirty="0"/>
              <a:t> </a:t>
            </a:r>
            <a:r>
              <a:rPr lang="en-US" altLang="en-US" sz="1600" dirty="0"/>
              <a:t>The Broadwell-EX (</a:t>
            </a:r>
            <a:r>
              <a:rPr lang="en-US" altLang="en-US" sz="1600" dirty="0" err="1" smtClean="0"/>
              <a:t>E7</a:t>
            </a:r>
            <a:r>
              <a:rPr lang="en-US" altLang="en-US" sz="1600" dirty="0" smtClean="0"/>
              <a:t>-8800 </a:t>
            </a:r>
            <a:r>
              <a:rPr lang="en-US" altLang="en-US" sz="1600" dirty="0"/>
              <a:t>v4) </a:t>
            </a:r>
            <a:r>
              <a:rPr lang="en-US" altLang="en-US" sz="1600" dirty="0" smtClean="0"/>
              <a:t>4S/</a:t>
            </a:r>
            <a:r>
              <a:rPr lang="en-US" altLang="en-US" sz="1600" dirty="0" err="1" smtClean="0"/>
              <a:t>8S</a:t>
            </a:r>
            <a:r>
              <a:rPr lang="en-US" altLang="en-US" sz="1600" dirty="0" smtClean="0"/>
              <a:t> </a:t>
            </a:r>
            <a:r>
              <a:rPr lang="en-US" altLang="en-US" sz="1600" dirty="0"/>
              <a:t>processor line </a:t>
            </a:r>
            <a:r>
              <a:rPr lang="hu-HU" altLang="en-US" sz="1600" dirty="0" smtClean="0"/>
              <a:t>(</a:t>
            </a:r>
            <a:r>
              <a:rPr lang="en-US" altLang="en-US" sz="1600" dirty="0" smtClean="0"/>
              <a:t>1</a:t>
            </a:r>
            <a:r>
              <a:rPr lang="hu-HU" altLang="en-US" sz="1600" dirty="0" smtClean="0"/>
              <a:t>)</a:t>
            </a:r>
            <a:endParaRPr lang="en-US" sz="1600" dirty="0"/>
          </a:p>
        </p:txBody>
      </p:sp>
      <p:pic>
        <p:nvPicPr>
          <p:cNvPr id="145410" name="Picture 2" descr="http://www.cpu-world.com/news_2015/images/L_Purley_roadmap_positioning.jp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3500" y="1358340"/>
            <a:ext cx="9080500" cy="53943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6" name="Rounded Rectangle 5"/>
          <p:cNvSpPr/>
          <p:nvPr/>
        </p:nvSpPr>
        <p:spPr bwMode="auto">
          <a:xfrm>
            <a:off x="2806700" y="1291665"/>
            <a:ext cx="3683000" cy="340203"/>
          </a:xfrm>
          <a:prstGeom prst="roundRect">
            <a:avLst/>
          </a:prstGeom>
          <a:solidFill>
            <a:schemeClr val="bg1"/>
          </a:solidFill>
          <a:ln w="1587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7" name="Rounded Rectangle 2"/>
          <p:cNvSpPr>
            <a:spLocks noChangeArrowheads="1"/>
          </p:cNvSpPr>
          <p:nvPr/>
        </p:nvSpPr>
        <p:spPr bwMode="auto">
          <a:xfrm>
            <a:off x="5372100" y="2171300"/>
            <a:ext cx="2070260" cy="729254"/>
          </a:xfrm>
          <a:prstGeom prst="roundRect">
            <a:avLst>
              <a:gd name="adj" fmla="val 16667"/>
            </a:avLst>
          </a:prstGeom>
          <a:noFill/>
          <a:ln w="28575" algn="ctr">
            <a:solidFill>
              <a:srgbClr val="FF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3300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1400">
              <a:latin typeface="Verdana" pitchFamily="34" charset="0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93663" y="505348"/>
            <a:ext cx="5944256" cy="56169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spcAft>
                <a:spcPts val="300"/>
              </a:spcAft>
            </a:pPr>
            <a:r>
              <a:rPr lang="en-US" b="1" dirty="0" smtClean="0">
                <a:solidFill>
                  <a:schemeClr val="accent6"/>
                </a:solidFill>
              </a:rPr>
              <a:t>3.5 The </a:t>
            </a:r>
            <a:r>
              <a:rPr lang="en-US" b="1" dirty="0">
                <a:solidFill>
                  <a:schemeClr val="accent6"/>
                </a:solidFill>
              </a:rPr>
              <a:t>Broadwell-EX (</a:t>
            </a:r>
            <a:r>
              <a:rPr lang="en-US" b="1" dirty="0" err="1" smtClean="0">
                <a:solidFill>
                  <a:schemeClr val="accent6"/>
                </a:solidFill>
              </a:rPr>
              <a:t>E7</a:t>
            </a:r>
            <a:r>
              <a:rPr lang="en-US" b="1" dirty="0" smtClean="0">
                <a:solidFill>
                  <a:schemeClr val="accent6"/>
                </a:solidFill>
              </a:rPr>
              <a:t>-8800 </a:t>
            </a:r>
            <a:r>
              <a:rPr lang="en-US" b="1" dirty="0">
                <a:solidFill>
                  <a:schemeClr val="accent6"/>
                </a:solidFill>
              </a:rPr>
              <a:t>v4) </a:t>
            </a:r>
            <a:r>
              <a:rPr lang="en-US" b="1" dirty="0" smtClean="0">
                <a:solidFill>
                  <a:schemeClr val="accent6"/>
                </a:solidFill>
              </a:rPr>
              <a:t>4S/</a:t>
            </a:r>
            <a:r>
              <a:rPr lang="en-US" b="1" dirty="0" err="1" smtClean="0">
                <a:solidFill>
                  <a:schemeClr val="accent6"/>
                </a:solidFill>
              </a:rPr>
              <a:t>8S</a:t>
            </a:r>
            <a:r>
              <a:rPr lang="en-US" b="1" dirty="0" smtClean="0">
                <a:solidFill>
                  <a:schemeClr val="accent6"/>
                </a:solidFill>
              </a:rPr>
              <a:t> processor line</a:t>
            </a:r>
          </a:p>
          <a:p>
            <a:r>
              <a:rPr lang="en-US" b="1" dirty="0" smtClean="0">
                <a:solidFill>
                  <a:schemeClr val="accent6"/>
                </a:solidFill>
              </a:rPr>
              <a:t>Positioning the </a:t>
            </a:r>
            <a:r>
              <a:rPr lang="hu-HU" b="1" dirty="0" smtClean="0">
                <a:solidFill>
                  <a:schemeClr val="accent6"/>
                </a:solidFill>
              </a:rPr>
              <a:t>14 nm </a:t>
            </a:r>
            <a:r>
              <a:rPr lang="en-US" b="1" dirty="0" smtClean="0">
                <a:solidFill>
                  <a:schemeClr val="accent6"/>
                </a:solidFill>
              </a:rPr>
              <a:t>Broadwell-EX line</a:t>
            </a:r>
            <a:r>
              <a:rPr lang="hu-HU" b="1" dirty="0" smtClean="0">
                <a:solidFill>
                  <a:schemeClr val="accent6"/>
                </a:solidFill>
              </a:rPr>
              <a:t> </a:t>
            </a:r>
            <a:r>
              <a:rPr lang="hu-HU" dirty="0" smtClean="0"/>
              <a:t>[112]</a:t>
            </a:r>
            <a:endParaRPr lang="en-US" dirty="0"/>
          </a:p>
        </p:txBody>
      </p:sp>
      <p:sp>
        <p:nvSpPr>
          <p:cNvPr id="3" name="TextBox 2"/>
          <p:cNvSpPr txBox="1"/>
          <p:nvPr/>
        </p:nvSpPr>
        <p:spPr>
          <a:xfrm>
            <a:off x="5823273" y="1900841"/>
            <a:ext cx="121379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Broadwell-EX</a:t>
            </a:r>
            <a:endParaRPr lang="en-US" sz="1200" dirty="0"/>
          </a:p>
        </p:txBody>
      </p:sp>
      <p:sp>
        <p:nvSpPr>
          <p:cNvPr id="9" name="TextBox 8"/>
          <p:cNvSpPr txBox="1"/>
          <p:nvPr/>
        </p:nvSpPr>
        <p:spPr>
          <a:xfrm>
            <a:off x="3644600" y="1924451"/>
            <a:ext cx="1048685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Haswell-EX</a:t>
            </a:r>
            <a:endParaRPr lang="en-US" sz="1200" dirty="0"/>
          </a:p>
        </p:txBody>
      </p:sp>
      <p:sp>
        <p:nvSpPr>
          <p:cNvPr id="10" name="TextBox 9"/>
          <p:cNvSpPr txBox="1"/>
          <p:nvPr/>
        </p:nvSpPr>
        <p:spPr>
          <a:xfrm>
            <a:off x="1671986" y="1935182"/>
            <a:ext cx="1257075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Ivy Bridge-EX</a:t>
            </a:r>
            <a:endParaRPr lang="en-US" sz="1200" dirty="0"/>
          </a:p>
        </p:txBody>
      </p:sp>
    </p:spTree>
    <p:extLst>
      <p:ext uri="{BB962C8B-B14F-4D97-AF65-F5344CB8AC3E}">
        <p14:creationId xmlns:p14="http://schemas.microsoft.com/office/powerpoint/2010/main" val="367838927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7507" name="Rectangle 1"/>
          <p:cNvSpPr>
            <a:spLocks noChangeArrowheads="1"/>
          </p:cNvSpPr>
          <p:nvPr/>
        </p:nvSpPr>
        <p:spPr bwMode="auto">
          <a:xfrm>
            <a:off x="0" y="0"/>
            <a:ext cx="9144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3300"/>
                </a:solidFill>
              </a14:hiddenFill>
            </a:ext>
            <a:ext uri="{91240B29-F687-4F45-9708-019B960494DF}">
              <a14:hiddenLine xmlns:a14="http://schemas.microsoft.com/office/drawing/2010/main" w="15875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 anchor="ctr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/>
              <a:t> </a:t>
            </a:r>
          </a:p>
        </p:txBody>
      </p:sp>
      <p:sp>
        <p:nvSpPr>
          <p:cNvPr id="277508" name="Rectangle 2"/>
          <p:cNvSpPr>
            <a:spLocks noChangeArrowheads="1"/>
          </p:cNvSpPr>
          <p:nvPr/>
        </p:nvSpPr>
        <p:spPr bwMode="auto">
          <a:xfrm>
            <a:off x="152400" y="152400"/>
            <a:ext cx="9144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3300"/>
                </a:solidFill>
              </a14:hiddenFill>
            </a:ext>
            <a:ext uri="{91240B29-F687-4F45-9708-019B960494DF}">
              <a14:hiddenLine xmlns:a14="http://schemas.microsoft.com/office/drawing/2010/main" w="15875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 anchor="ctr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/>
              <a:t> </a:t>
            </a:r>
          </a:p>
        </p:txBody>
      </p:sp>
      <p:sp>
        <p:nvSpPr>
          <p:cNvPr id="277509" name="Rectangle 3"/>
          <p:cNvSpPr>
            <a:spLocks noChangeArrowheads="1"/>
          </p:cNvSpPr>
          <p:nvPr/>
        </p:nvSpPr>
        <p:spPr bwMode="auto">
          <a:xfrm>
            <a:off x="304800" y="304800"/>
            <a:ext cx="9144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3300"/>
                </a:solidFill>
              </a14:hiddenFill>
            </a:ext>
            <a:ext uri="{91240B29-F687-4F45-9708-019B960494DF}">
              <a14:hiddenLine xmlns:a14="http://schemas.microsoft.com/office/drawing/2010/main" w="15875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 anchor="ctr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/>
              <a:t> </a:t>
            </a:r>
          </a:p>
        </p:txBody>
      </p:sp>
      <p:sp>
        <p:nvSpPr>
          <p:cNvPr id="2" name="TextBox 1"/>
          <p:cNvSpPr txBox="1"/>
          <p:nvPr/>
        </p:nvSpPr>
        <p:spPr>
          <a:xfrm>
            <a:off x="75629" y="504601"/>
            <a:ext cx="904606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chemeClr val="accent6"/>
                </a:solidFill>
              </a:rPr>
              <a:t>Planned features of the </a:t>
            </a:r>
            <a:r>
              <a:rPr lang="en-US" b="1" dirty="0" err="1" smtClean="0">
                <a:solidFill>
                  <a:schemeClr val="accent6"/>
                </a:solidFill>
              </a:rPr>
              <a:t>Brickland</a:t>
            </a:r>
            <a:r>
              <a:rPr lang="en-US" b="1" dirty="0" smtClean="0">
                <a:solidFill>
                  <a:schemeClr val="accent6"/>
                </a:solidFill>
              </a:rPr>
              <a:t> platform and the Broadwell-EX processor line -1 </a:t>
            </a:r>
            <a:r>
              <a:rPr lang="en-US" dirty="0" smtClean="0"/>
              <a:t>[</a:t>
            </a:r>
            <a:r>
              <a:rPr lang="hu-HU" dirty="0" smtClean="0"/>
              <a:t>122</a:t>
            </a:r>
            <a:r>
              <a:rPr lang="en-US" dirty="0" smtClean="0"/>
              <a:t>]</a:t>
            </a:r>
            <a:endParaRPr lang="en-US" dirty="0"/>
          </a:p>
        </p:txBody>
      </p:sp>
      <p:sp>
        <p:nvSpPr>
          <p:cNvPr id="10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pPr eaLnBrk="1" hangingPunct="1"/>
            <a:r>
              <a:rPr lang="en-US" altLang="en-US" sz="1600" dirty="0" smtClean="0"/>
              <a:t>3.5</a:t>
            </a:r>
            <a:r>
              <a:rPr lang="hu-HU" altLang="en-US" sz="1600" dirty="0" smtClean="0"/>
              <a:t> </a:t>
            </a:r>
            <a:r>
              <a:rPr lang="en-US" altLang="en-US" sz="1600" dirty="0" smtClean="0"/>
              <a:t>The Broadwell-EX (</a:t>
            </a:r>
            <a:r>
              <a:rPr lang="en-US" altLang="en-US" sz="1600" dirty="0" err="1" smtClean="0"/>
              <a:t>E7</a:t>
            </a:r>
            <a:r>
              <a:rPr lang="en-US" altLang="en-US" sz="1600" dirty="0" smtClean="0"/>
              <a:t>-8800 v4) 4S/</a:t>
            </a:r>
            <a:r>
              <a:rPr lang="en-US" altLang="en-US" sz="1600" dirty="0" err="1" smtClean="0"/>
              <a:t>8S</a:t>
            </a:r>
            <a:r>
              <a:rPr lang="en-US" altLang="en-US" sz="1600" dirty="0" smtClean="0"/>
              <a:t> processor line </a:t>
            </a:r>
            <a:r>
              <a:rPr lang="hu-HU" altLang="en-US" sz="1600" dirty="0" smtClean="0"/>
              <a:t>(2)</a:t>
            </a:r>
            <a:endParaRPr lang="en-US" altLang="en-US" sz="1600" dirty="0" smtClean="0"/>
          </a:p>
        </p:txBody>
      </p:sp>
      <p:pic>
        <p:nvPicPr>
          <p:cNvPr id="11" name="Picture 149" descr="http://www.kitguru.net/wp-content/uploads/2015/07/intel_xeon_skylake_purley_2.png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4753" r="7678" b="5209"/>
          <a:stretch/>
        </p:blipFill>
        <p:spPr bwMode="auto">
          <a:xfrm>
            <a:off x="76201" y="1168399"/>
            <a:ext cx="8949706" cy="51034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" name="Rounded Rectangle 11"/>
          <p:cNvSpPr/>
          <p:nvPr/>
        </p:nvSpPr>
        <p:spPr bwMode="auto">
          <a:xfrm>
            <a:off x="3629192" y="1257300"/>
            <a:ext cx="2655276" cy="5014580"/>
          </a:xfrm>
          <a:prstGeom prst="roundRect">
            <a:avLst/>
          </a:prstGeom>
          <a:noFill/>
          <a:ln w="28575" cap="flat" cmpd="sng" algn="ctr">
            <a:solidFill>
              <a:srgbClr val="FF000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3300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  <a:cs typeface="Times New Roman" pitchFamily="18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/>
          <p:cNvSpPr txBox="1"/>
          <p:nvPr/>
        </p:nvSpPr>
        <p:spPr>
          <a:xfrm>
            <a:off x="77788" y="504601"/>
            <a:ext cx="595227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b="1" dirty="0" smtClean="0">
                <a:solidFill>
                  <a:schemeClr val="accent6"/>
                </a:solidFill>
              </a:rPr>
              <a:t>Main</a:t>
            </a:r>
            <a:r>
              <a:rPr lang="en-US" b="1" dirty="0" smtClean="0">
                <a:solidFill>
                  <a:schemeClr val="accent6"/>
                </a:solidFill>
              </a:rPr>
              <a:t> features of the Broadwell-EX processor line -2 </a:t>
            </a:r>
            <a:r>
              <a:rPr lang="en-US" dirty="0" smtClean="0"/>
              <a:t>[</a:t>
            </a:r>
            <a:r>
              <a:rPr lang="hu-HU" dirty="0" smtClean="0"/>
              <a:t>122</a:t>
            </a:r>
            <a:r>
              <a:rPr lang="en-US" dirty="0" smtClean="0"/>
              <a:t>]</a:t>
            </a:r>
            <a:endParaRPr lang="en-US" dirty="0"/>
          </a:p>
        </p:txBody>
      </p:sp>
      <p:sp>
        <p:nvSpPr>
          <p:cNvPr id="4" name="TextBox 3"/>
          <p:cNvSpPr txBox="1"/>
          <p:nvPr/>
        </p:nvSpPr>
        <p:spPr>
          <a:xfrm>
            <a:off x="204788" y="849593"/>
            <a:ext cx="8523615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/>
              <a:t>As seen in the above Table, the planned </a:t>
            </a:r>
            <a:r>
              <a:rPr lang="en-US" dirty="0">
                <a:solidFill>
                  <a:srgbClr val="0070C0"/>
                </a:solidFill>
              </a:rPr>
              <a:t>features – </a:t>
            </a:r>
            <a:r>
              <a:rPr lang="en-US" dirty="0" smtClean="0">
                <a:solidFill>
                  <a:srgbClr val="0070C0"/>
                </a:solidFill>
              </a:rPr>
              <a:t>except of having 24 cores – are the same</a:t>
            </a:r>
          </a:p>
          <a:p>
            <a:r>
              <a:rPr lang="en-US" dirty="0" smtClean="0">
                <a:solidFill>
                  <a:srgbClr val="0070C0"/>
                </a:solidFill>
              </a:rPr>
              <a:t>  as implemented in the </a:t>
            </a:r>
            <a:r>
              <a:rPr lang="en-US" dirty="0" err="1" smtClean="0">
                <a:solidFill>
                  <a:srgbClr val="0070C0"/>
                </a:solidFill>
              </a:rPr>
              <a:t>Haswell</a:t>
            </a:r>
            <a:r>
              <a:rPr lang="en-US" dirty="0" smtClean="0">
                <a:solidFill>
                  <a:srgbClr val="0070C0"/>
                </a:solidFill>
              </a:rPr>
              <a:t>-EX line.</a:t>
            </a:r>
            <a:endParaRPr lang="en-US" dirty="0">
              <a:solidFill>
                <a:srgbClr val="0070C0"/>
              </a:solidFill>
            </a:endParaRPr>
          </a:p>
        </p:txBody>
      </p:sp>
      <p:sp>
        <p:nvSpPr>
          <p:cNvPr id="5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pPr eaLnBrk="1" hangingPunct="1"/>
            <a:r>
              <a:rPr lang="en-US" altLang="en-US" sz="1600" dirty="0" smtClean="0"/>
              <a:t>3.5</a:t>
            </a:r>
            <a:r>
              <a:rPr lang="hu-HU" altLang="en-US" sz="1600" dirty="0" smtClean="0"/>
              <a:t> </a:t>
            </a:r>
            <a:r>
              <a:rPr lang="en-US" altLang="en-US" sz="1600" dirty="0" smtClean="0"/>
              <a:t>The Broadwell-EX (</a:t>
            </a:r>
            <a:r>
              <a:rPr lang="en-US" altLang="en-US" sz="1600" dirty="0" err="1" smtClean="0"/>
              <a:t>E7</a:t>
            </a:r>
            <a:r>
              <a:rPr lang="en-US" altLang="en-US" sz="1600" dirty="0" smtClean="0"/>
              <a:t>-8800 v4) 4S/</a:t>
            </a:r>
            <a:r>
              <a:rPr lang="en-US" altLang="en-US" sz="1600" dirty="0" err="1" smtClean="0"/>
              <a:t>8S</a:t>
            </a:r>
            <a:r>
              <a:rPr lang="en-US" altLang="en-US" sz="1600" dirty="0" smtClean="0"/>
              <a:t> processor line </a:t>
            </a:r>
            <a:r>
              <a:rPr lang="hu-HU" altLang="en-US" sz="1600" dirty="0" smtClean="0"/>
              <a:t>(3)</a:t>
            </a:r>
            <a:endParaRPr lang="en-US" altLang="en-US" sz="1600" dirty="0" smtClean="0"/>
          </a:p>
        </p:txBody>
      </p:sp>
    </p:spTree>
    <p:extLst>
      <p:ext uri="{BB962C8B-B14F-4D97-AF65-F5344CB8AC3E}">
        <p14:creationId xmlns:p14="http://schemas.microsoft.com/office/powerpoint/2010/main" val="90354278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sz="1600" dirty="0"/>
              <a:t>3.5</a:t>
            </a:r>
            <a:r>
              <a:rPr lang="hu-HU" altLang="en-US" sz="1600" dirty="0"/>
              <a:t> </a:t>
            </a:r>
            <a:r>
              <a:rPr lang="en-US" altLang="en-US" sz="1600" dirty="0"/>
              <a:t>The Broadwell-EX (</a:t>
            </a:r>
            <a:r>
              <a:rPr lang="en-US" altLang="en-US" sz="1600" dirty="0" err="1" smtClean="0"/>
              <a:t>E7</a:t>
            </a:r>
            <a:r>
              <a:rPr lang="en-US" altLang="en-US" sz="1600" dirty="0" smtClean="0"/>
              <a:t>-8800 </a:t>
            </a:r>
            <a:r>
              <a:rPr lang="en-US" altLang="en-US" sz="1600" dirty="0"/>
              <a:t>v4) </a:t>
            </a:r>
            <a:r>
              <a:rPr lang="en-US" altLang="en-US" sz="1600" dirty="0" smtClean="0"/>
              <a:t>4S/</a:t>
            </a:r>
            <a:r>
              <a:rPr lang="en-US" altLang="en-US" sz="1600" dirty="0" err="1" smtClean="0"/>
              <a:t>8S</a:t>
            </a:r>
            <a:r>
              <a:rPr lang="en-US" altLang="en-US" sz="1600" dirty="0" smtClean="0"/>
              <a:t> </a:t>
            </a:r>
            <a:r>
              <a:rPr lang="en-US" altLang="en-US" sz="1600" dirty="0"/>
              <a:t>processor line </a:t>
            </a:r>
            <a:r>
              <a:rPr lang="hu-HU" altLang="en-US" sz="1600" dirty="0" smtClean="0"/>
              <a:t>(4)</a:t>
            </a:r>
            <a:endParaRPr lang="en-US" sz="1600" dirty="0"/>
          </a:p>
        </p:txBody>
      </p:sp>
      <p:pic>
        <p:nvPicPr>
          <p:cNvPr id="4" name="Picture 3"/>
          <p:cNvPicPr>
            <a:picLocks noChangeAspect="1"/>
          </p:cNvPicPr>
          <p:nvPr/>
        </p:nvPicPr>
        <p:blipFill rotWithShape="1">
          <a:blip r:embed="rId2"/>
          <a:srcRect l="4836" t="10122" r="6519"/>
          <a:stretch/>
        </p:blipFill>
        <p:spPr>
          <a:xfrm>
            <a:off x="0" y="1124691"/>
            <a:ext cx="9235440" cy="5573752"/>
          </a:xfrm>
          <a:prstGeom prst="rect">
            <a:avLst/>
          </a:prstGeom>
        </p:spPr>
      </p:pic>
      <p:sp>
        <p:nvSpPr>
          <p:cNvPr id="7" name="TextBox 6"/>
          <p:cNvSpPr txBox="1"/>
          <p:nvPr/>
        </p:nvSpPr>
        <p:spPr>
          <a:xfrm>
            <a:off x="77788" y="504601"/>
            <a:ext cx="386997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b="1" dirty="0" smtClean="0">
                <a:solidFill>
                  <a:schemeClr val="accent6"/>
                </a:solidFill>
              </a:rPr>
              <a:t>L</a:t>
            </a:r>
            <a:r>
              <a:rPr lang="en-US" b="1" dirty="0" err="1" smtClean="0">
                <a:solidFill>
                  <a:schemeClr val="accent6"/>
                </a:solidFill>
              </a:rPr>
              <a:t>ayout</a:t>
            </a:r>
            <a:r>
              <a:rPr lang="en-US" b="1" dirty="0" smtClean="0">
                <a:solidFill>
                  <a:schemeClr val="accent6"/>
                </a:solidFill>
              </a:rPr>
              <a:t> of the </a:t>
            </a:r>
            <a:r>
              <a:rPr lang="hu-HU" b="1" dirty="0" smtClean="0">
                <a:solidFill>
                  <a:schemeClr val="accent6"/>
                </a:solidFill>
              </a:rPr>
              <a:t>Broadw</a:t>
            </a:r>
            <a:r>
              <a:rPr lang="en-US" b="1" dirty="0" smtClean="0">
                <a:solidFill>
                  <a:schemeClr val="accent6"/>
                </a:solidFill>
              </a:rPr>
              <a:t>ell-EX die </a:t>
            </a:r>
            <a:r>
              <a:rPr lang="en-US" dirty="0" smtClean="0"/>
              <a:t>[</a:t>
            </a:r>
            <a:r>
              <a:rPr lang="hu-HU" dirty="0" smtClean="0"/>
              <a:t>128</a:t>
            </a:r>
            <a:r>
              <a:rPr lang="en-US" dirty="0" smtClean="0"/>
              <a:t>]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28744652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sz="1600" dirty="0"/>
              <a:t>3.5</a:t>
            </a:r>
            <a:r>
              <a:rPr lang="hu-HU" altLang="en-US" sz="1600" dirty="0"/>
              <a:t> </a:t>
            </a:r>
            <a:r>
              <a:rPr lang="en-US" altLang="en-US" sz="1600" dirty="0"/>
              <a:t>The Broadwell-EX (</a:t>
            </a:r>
            <a:r>
              <a:rPr lang="en-US" altLang="en-US" sz="1600" dirty="0" err="1" smtClean="0"/>
              <a:t>E7</a:t>
            </a:r>
            <a:r>
              <a:rPr lang="en-US" altLang="en-US" sz="1600" dirty="0" smtClean="0"/>
              <a:t>-8800 </a:t>
            </a:r>
            <a:r>
              <a:rPr lang="en-US" altLang="en-US" sz="1600" dirty="0"/>
              <a:t>v4) </a:t>
            </a:r>
            <a:r>
              <a:rPr lang="en-US" altLang="en-US" sz="1600" dirty="0" smtClean="0"/>
              <a:t>4S/</a:t>
            </a:r>
            <a:r>
              <a:rPr lang="en-US" altLang="en-US" sz="1600" dirty="0" err="1" smtClean="0"/>
              <a:t>8S</a:t>
            </a:r>
            <a:r>
              <a:rPr lang="en-US" altLang="en-US" sz="1600" dirty="0" smtClean="0"/>
              <a:t> </a:t>
            </a:r>
            <a:r>
              <a:rPr lang="en-US" altLang="en-US" sz="1600" dirty="0"/>
              <a:t>processor line </a:t>
            </a:r>
            <a:r>
              <a:rPr lang="hu-HU" altLang="en-US" sz="1600" dirty="0" smtClean="0"/>
              <a:t>(5)</a:t>
            </a:r>
            <a:endParaRPr lang="en-US" sz="1600" dirty="0"/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 rotWithShape="1">
          <a:blip r:embed="rId2"/>
          <a:srcRect l="62413" t="24836"/>
          <a:stretch/>
        </p:blipFill>
        <p:spPr>
          <a:xfrm>
            <a:off x="2046991" y="1761217"/>
            <a:ext cx="4997003" cy="4413128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92075" y="505666"/>
            <a:ext cx="3845925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b="1" dirty="0" smtClean="0">
                <a:solidFill>
                  <a:schemeClr val="accent6"/>
                </a:solidFill>
              </a:rPr>
              <a:t>4S Cluster on Die (COD) Mode </a:t>
            </a:r>
            <a:r>
              <a:rPr lang="hu-HU" dirty="0" smtClean="0"/>
              <a:t>[128]</a:t>
            </a:r>
            <a:endParaRPr lang="en-US" dirty="0"/>
          </a:p>
        </p:txBody>
      </p:sp>
      <p:sp>
        <p:nvSpPr>
          <p:cNvPr id="5" name="TextBox 4"/>
          <p:cNvSpPr txBox="1"/>
          <p:nvPr/>
        </p:nvSpPr>
        <p:spPr>
          <a:xfrm>
            <a:off x="304979" y="866771"/>
            <a:ext cx="8727197" cy="81560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hu-HU" dirty="0" smtClean="0"/>
              <a:t>COD is a performance enhancing feature, introduced with Haswell-EP, as 2S COD mode.</a:t>
            </a:r>
          </a:p>
          <a:p>
            <a:pPr marL="285750" indent="-285750">
              <a:spcAft>
                <a:spcPts val="0"/>
              </a:spcAft>
              <a:buFont typeface="Arial" panose="020B0604020202020204" pitchFamily="34" charset="0"/>
              <a:buChar char="•"/>
            </a:pPr>
            <a:r>
              <a:rPr lang="hu-HU" dirty="0" smtClean="0"/>
              <a:t>Broadwell-EX adds 4S COD capability by </a:t>
            </a:r>
            <a:r>
              <a:rPr lang="hu-HU" dirty="0" smtClean="0">
                <a:solidFill>
                  <a:srgbClr val="0070C0"/>
                </a:solidFill>
              </a:rPr>
              <a:t>dividing 24 cores, 24 LLCs and the Home Agents </a:t>
            </a:r>
          </a:p>
          <a:p>
            <a:pPr>
              <a:spcAft>
                <a:spcPts val="600"/>
              </a:spcAft>
            </a:pPr>
            <a:r>
              <a:rPr lang="hu-HU" dirty="0">
                <a:solidFill>
                  <a:srgbClr val="0070C0"/>
                </a:solidFill>
              </a:rPr>
              <a:t> </a:t>
            </a:r>
            <a:r>
              <a:rPr lang="hu-HU" dirty="0" smtClean="0">
                <a:solidFill>
                  <a:srgbClr val="0070C0"/>
                </a:solidFill>
              </a:rPr>
              <a:t>      (HA) into two clusters</a:t>
            </a:r>
            <a:r>
              <a:rPr lang="hu-HU" dirty="0" smtClean="0"/>
              <a:t>, as seen below.</a:t>
            </a:r>
          </a:p>
        </p:txBody>
      </p:sp>
      <p:sp>
        <p:nvSpPr>
          <p:cNvPr id="7" name="TextBox 6"/>
          <p:cNvSpPr txBox="1"/>
          <p:nvPr/>
        </p:nvSpPr>
        <p:spPr>
          <a:xfrm>
            <a:off x="2690195" y="6386381"/>
            <a:ext cx="420980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dirty="0" smtClean="0"/>
              <a:t>Figure: 4S Cluster on Die (COD) Mode [128]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25250349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sz="1600" dirty="0"/>
              <a:t>3.5</a:t>
            </a:r>
            <a:r>
              <a:rPr lang="hu-HU" altLang="en-US" sz="1600" dirty="0"/>
              <a:t> </a:t>
            </a:r>
            <a:r>
              <a:rPr lang="en-US" altLang="en-US" sz="1600" dirty="0"/>
              <a:t>The Broadwell-EX (</a:t>
            </a:r>
            <a:r>
              <a:rPr lang="en-US" altLang="en-US" sz="1600" dirty="0" err="1" smtClean="0"/>
              <a:t>E7</a:t>
            </a:r>
            <a:r>
              <a:rPr lang="en-US" altLang="en-US" sz="1600" dirty="0" smtClean="0"/>
              <a:t>-8800 </a:t>
            </a:r>
            <a:r>
              <a:rPr lang="en-US" altLang="en-US" sz="1600" dirty="0"/>
              <a:t>v4) </a:t>
            </a:r>
            <a:r>
              <a:rPr lang="en-US" altLang="en-US" sz="1600" dirty="0" smtClean="0"/>
              <a:t>4S/</a:t>
            </a:r>
            <a:r>
              <a:rPr lang="en-US" altLang="en-US" sz="1600" dirty="0" err="1" smtClean="0"/>
              <a:t>8S</a:t>
            </a:r>
            <a:r>
              <a:rPr lang="en-US" altLang="en-US" sz="1600" dirty="0" smtClean="0"/>
              <a:t> </a:t>
            </a:r>
            <a:r>
              <a:rPr lang="en-US" altLang="en-US" sz="1600" dirty="0"/>
              <a:t>processor line </a:t>
            </a:r>
            <a:r>
              <a:rPr lang="hu-HU" altLang="en-US" sz="1600" dirty="0" smtClean="0"/>
              <a:t>(6)</a:t>
            </a:r>
            <a:endParaRPr lang="en-US" sz="1600" dirty="0"/>
          </a:p>
        </p:txBody>
      </p:sp>
      <p:sp>
        <p:nvSpPr>
          <p:cNvPr id="5" name="TextBox 4"/>
          <p:cNvSpPr txBox="1"/>
          <p:nvPr/>
        </p:nvSpPr>
        <p:spPr>
          <a:xfrm>
            <a:off x="81309" y="505928"/>
            <a:ext cx="299953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b="1" dirty="0" smtClean="0">
                <a:solidFill>
                  <a:schemeClr val="accent6"/>
                </a:solidFill>
              </a:rPr>
              <a:t>Principle of operation </a:t>
            </a:r>
            <a:r>
              <a:rPr lang="hu-HU" dirty="0" smtClean="0"/>
              <a:t>[128]</a:t>
            </a:r>
            <a:endParaRPr lang="en-US" dirty="0"/>
          </a:p>
        </p:txBody>
      </p:sp>
      <p:sp>
        <p:nvSpPr>
          <p:cNvPr id="6" name="TextBox 5"/>
          <p:cNvSpPr txBox="1"/>
          <p:nvPr/>
        </p:nvSpPr>
        <p:spPr>
          <a:xfrm>
            <a:off x="318604" y="913231"/>
            <a:ext cx="8376267" cy="6001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hu-HU" dirty="0" smtClean="0"/>
              <a:t>Each </a:t>
            </a:r>
            <a:r>
              <a:rPr lang="hu-HU" dirty="0" smtClean="0">
                <a:solidFill>
                  <a:srgbClr val="FF0000"/>
                </a:solidFill>
              </a:rPr>
              <a:t>LLC cluster </a:t>
            </a:r>
            <a:r>
              <a:rPr lang="hu-HU" dirty="0" smtClean="0"/>
              <a:t>operates as an </a:t>
            </a:r>
            <a:r>
              <a:rPr lang="hu-HU" dirty="0" smtClean="0">
                <a:solidFill>
                  <a:srgbClr val="0070C0"/>
                </a:solidFill>
              </a:rPr>
              <a:t>independent caching agent.</a:t>
            </a:r>
          </a:p>
          <a:p>
            <a:pPr marL="285750" indent="-285750"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hu-HU" dirty="0" smtClean="0">
                <a:solidFill>
                  <a:srgbClr val="0070C0"/>
                </a:solidFill>
              </a:rPr>
              <a:t>OS </a:t>
            </a:r>
            <a:r>
              <a:rPr lang="hu-HU" dirty="0" smtClean="0"/>
              <a:t>creates</a:t>
            </a:r>
            <a:r>
              <a:rPr lang="hu-HU" dirty="0" smtClean="0">
                <a:solidFill>
                  <a:srgbClr val="0070C0"/>
                </a:solidFill>
              </a:rPr>
              <a:t> </a:t>
            </a:r>
            <a:r>
              <a:rPr lang="hu-HU" dirty="0" smtClean="0">
                <a:solidFill>
                  <a:srgbClr val="FF0000"/>
                </a:solidFill>
              </a:rPr>
              <a:t>NUMA domains </a:t>
            </a:r>
            <a:r>
              <a:rPr lang="hu-HU" dirty="0" smtClean="0"/>
              <a:t>such that </a:t>
            </a:r>
            <a:r>
              <a:rPr lang="hu-HU" dirty="0" smtClean="0">
                <a:solidFill>
                  <a:srgbClr val="0070C0"/>
                </a:solidFill>
              </a:rPr>
              <a:t>most memory accesses remain within the cluster. </a:t>
            </a:r>
            <a:endParaRPr lang="en-US" dirty="0">
              <a:solidFill>
                <a:srgbClr val="0070C0"/>
              </a:solidFill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225840" y="1549336"/>
            <a:ext cx="101021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b="1" dirty="0" smtClean="0">
                <a:solidFill>
                  <a:schemeClr val="accent6"/>
                </a:solidFill>
              </a:rPr>
              <a:t>Benefits</a:t>
            </a:r>
            <a:endParaRPr lang="en-US" b="1" dirty="0">
              <a:solidFill>
                <a:schemeClr val="accent6"/>
              </a:solidFill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318604" y="1880644"/>
            <a:ext cx="7995971" cy="103105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hu-HU" dirty="0" smtClean="0">
                <a:solidFill>
                  <a:srgbClr val="0070C0"/>
                </a:solidFill>
              </a:rPr>
              <a:t>LLC access latency is reduced </a:t>
            </a:r>
            <a:r>
              <a:rPr lang="hu-HU" dirty="0" smtClean="0"/>
              <a:t>as the </a:t>
            </a:r>
            <a:r>
              <a:rPr lang="hu-HU" dirty="0" smtClean="0">
                <a:solidFill>
                  <a:srgbClr val="0070C0"/>
                </a:solidFill>
              </a:rPr>
              <a:t>cache slices are more localized to the cores</a:t>
            </a:r>
            <a:r>
              <a:rPr lang="hu-HU" dirty="0" smtClean="0"/>
              <a:t>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hu-HU" dirty="0" smtClean="0">
                <a:solidFill>
                  <a:srgbClr val="0070C0"/>
                </a:solidFill>
              </a:rPr>
              <a:t>Memory system latency is reduced </a:t>
            </a:r>
            <a:r>
              <a:rPr lang="hu-HU" dirty="0" smtClean="0"/>
              <a:t>because the </a:t>
            </a:r>
            <a:r>
              <a:rPr lang="hu-HU" dirty="0" smtClean="0">
                <a:solidFill>
                  <a:srgbClr val="0070C0"/>
                </a:solidFill>
              </a:rPr>
              <a:t>number of threads seen by each </a:t>
            </a:r>
          </a:p>
          <a:p>
            <a:r>
              <a:rPr lang="hu-HU" dirty="0">
                <a:solidFill>
                  <a:srgbClr val="0070C0"/>
                </a:solidFill>
              </a:rPr>
              <a:t> </a:t>
            </a:r>
            <a:r>
              <a:rPr lang="hu-HU" dirty="0" smtClean="0">
                <a:solidFill>
                  <a:srgbClr val="0070C0"/>
                </a:solidFill>
              </a:rPr>
              <a:t>     Home Agent is reduced</a:t>
            </a:r>
            <a:r>
              <a:rPr lang="hu-HU" dirty="0" smtClean="0"/>
              <a:t> and this increases the likelihood that memory requests hit</a:t>
            </a:r>
          </a:p>
          <a:p>
            <a:r>
              <a:rPr lang="hu-HU" dirty="0"/>
              <a:t> </a:t>
            </a:r>
            <a:r>
              <a:rPr lang="hu-HU" dirty="0" smtClean="0"/>
              <a:t>     open pages in the memory controller.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36570666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sz="1600" dirty="0"/>
              <a:t>3.5</a:t>
            </a:r>
            <a:r>
              <a:rPr lang="hu-HU" altLang="en-US" sz="1600" dirty="0"/>
              <a:t> </a:t>
            </a:r>
            <a:r>
              <a:rPr lang="en-US" altLang="en-US" sz="1600" dirty="0"/>
              <a:t>The Broadwell-EX (</a:t>
            </a:r>
            <a:r>
              <a:rPr lang="en-US" altLang="en-US" sz="1600" dirty="0" err="1" smtClean="0"/>
              <a:t>E7</a:t>
            </a:r>
            <a:r>
              <a:rPr lang="en-US" altLang="en-US" sz="1600" dirty="0" smtClean="0"/>
              <a:t>-8800 </a:t>
            </a:r>
            <a:r>
              <a:rPr lang="en-US" altLang="en-US" sz="1600" dirty="0"/>
              <a:t>v4) </a:t>
            </a:r>
            <a:r>
              <a:rPr lang="en-US" altLang="en-US" sz="1600" dirty="0" smtClean="0"/>
              <a:t>4S/</a:t>
            </a:r>
            <a:r>
              <a:rPr lang="en-US" altLang="en-US" sz="1600" dirty="0" err="1" smtClean="0"/>
              <a:t>8S</a:t>
            </a:r>
            <a:r>
              <a:rPr lang="en-US" altLang="en-US" sz="1600" dirty="0" smtClean="0"/>
              <a:t> </a:t>
            </a:r>
            <a:r>
              <a:rPr lang="en-US" altLang="en-US" sz="1600" dirty="0"/>
              <a:t>processor line </a:t>
            </a:r>
            <a:r>
              <a:rPr lang="hu-HU" altLang="en-US" sz="1600" dirty="0" smtClean="0"/>
              <a:t>(7)</a:t>
            </a:r>
            <a:endParaRPr lang="en-US" sz="1600" dirty="0"/>
          </a:p>
        </p:txBody>
      </p:sp>
      <p:sp>
        <p:nvSpPr>
          <p:cNvPr id="3" name="TextBox 2"/>
          <p:cNvSpPr txBox="1"/>
          <p:nvPr/>
        </p:nvSpPr>
        <p:spPr>
          <a:xfrm>
            <a:off x="80939" y="510757"/>
            <a:ext cx="841974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dirty="0" smtClean="0">
                <a:solidFill>
                  <a:srgbClr val="FF0000"/>
                </a:solidFill>
              </a:rPr>
              <a:t>Remark - Introduction of the COD mode already in Haswell-EP for 1S and 2S servers </a:t>
            </a:r>
            <a:r>
              <a:rPr lang="hu-HU" dirty="0" smtClean="0"/>
              <a:t>[134]</a:t>
            </a:r>
            <a:endParaRPr lang="en-US" dirty="0"/>
          </a:p>
        </p:txBody>
      </p:sp>
      <p:sp>
        <p:nvSpPr>
          <p:cNvPr id="4" name="TextBox 3"/>
          <p:cNvSpPr txBox="1"/>
          <p:nvPr/>
        </p:nvSpPr>
        <p:spPr>
          <a:xfrm>
            <a:off x="190500" y="869470"/>
            <a:ext cx="905408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dirty="0" smtClean="0"/>
              <a:t>In case of an 18 core Haswell-EP (E5-2600 v3) processor </a:t>
            </a:r>
            <a:r>
              <a:rPr lang="hu-HU" dirty="0" smtClean="0">
                <a:solidFill>
                  <a:srgbClr val="0070C0"/>
                </a:solidFill>
              </a:rPr>
              <a:t>the cores are partitioned into 2x 9 cores</a:t>
            </a:r>
          </a:p>
          <a:p>
            <a:r>
              <a:rPr lang="hu-HU" dirty="0"/>
              <a:t> </a:t>
            </a:r>
            <a:r>
              <a:rPr lang="hu-HU" dirty="0" smtClean="0"/>
              <a:t>  as follows:</a:t>
            </a:r>
            <a:endParaRPr lang="en-US" dirty="0"/>
          </a:p>
        </p:txBody>
      </p:sp>
      <p:pic>
        <p:nvPicPr>
          <p:cNvPr id="5" name="Picture 4"/>
          <p:cNvPicPr>
            <a:picLocks noChangeAspect="1"/>
          </p:cNvPicPr>
          <p:nvPr/>
        </p:nvPicPr>
        <p:blipFill rotWithShape="1">
          <a:blip r:embed="rId2"/>
          <a:srcRect t="10056"/>
          <a:stretch/>
        </p:blipFill>
        <p:spPr>
          <a:xfrm>
            <a:off x="1991047" y="1455024"/>
            <a:ext cx="5161905" cy="4711372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92100" y="6293661"/>
            <a:ext cx="8870185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dirty="0" smtClean="0"/>
              <a:t>Figure: Partitioning 18 cores into 2x 9 cores for the COD mode in a Haswell-EP processor [134] 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03621662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sz="1600" dirty="0"/>
              <a:t>3.5</a:t>
            </a:r>
            <a:r>
              <a:rPr lang="hu-HU" altLang="en-US" sz="1600" dirty="0"/>
              <a:t> </a:t>
            </a:r>
            <a:r>
              <a:rPr lang="en-US" altLang="en-US" sz="1600" dirty="0"/>
              <a:t>The Broadwell-EX (</a:t>
            </a:r>
            <a:r>
              <a:rPr lang="en-US" altLang="en-US" sz="1600" dirty="0" err="1" smtClean="0"/>
              <a:t>E7</a:t>
            </a:r>
            <a:r>
              <a:rPr lang="en-US" altLang="en-US" sz="1600" dirty="0" smtClean="0"/>
              <a:t>-8800 </a:t>
            </a:r>
            <a:r>
              <a:rPr lang="en-US" altLang="en-US" sz="1600" dirty="0"/>
              <a:t>v4) </a:t>
            </a:r>
            <a:r>
              <a:rPr lang="en-US" altLang="en-US" sz="1600" dirty="0" smtClean="0"/>
              <a:t>4S/</a:t>
            </a:r>
            <a:r>
              <a:rPr lang="en-US" altLang="en-US" sz="1600" dirty="0" err="1" smtClean="0"/>
              <a:t>8S</a:t>
            </a:r>
            <a:r>
              <a:rPr lang="en-US" altLang="en-US" sz="1600" dirty="0" smtClean="0"/>
              <a:t> </a:t>
            </a:r>
            <a:r>
              <a:rPr lang="en-US" altLang="en-US" sz="1600" dirty="0"/>
              <a:t>processor line </a:t>
            </a:r>
            <a:r>
              <a:rPr lang="hu-HU" altLang="en-US" sz="1600" dirty="0" smtClean="0"/>
              <a:t>(8)</a:t>
            </a:r>
            <a:endParaRPr lang="en-US" sz="1600" dirty="0"/>
          </a:p>
        </p:txBody>
      </p:sp>
      <p:graphicFrame>
        <p:nvGraphicFramePr>
          <p:cNvPr id="3" name="Table 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650893899"/>
              </p:ext>
            </p:extLst>
          </p:nvPr>
        </p:nvGraphicFramePr>
        <p:xfrm>
          <a:off x="104105" y="1237645"/>
          <a:ext cx="8885905" cy="4177429"/>
        </p:xfrm>
        <a:graphic>
          <a:graphicData uri="http://schemas.openxmlformats.org/drawingml/2006/table">
            <a:tbl>
              <a:tblPr/>
              <a:tblGrid>
                <a:gridCol w="1826295"/>
                <a:gridCol w="1092200"/>
                <a:gridCol w="1409700"/>
                <a:gridCol w="1295400"/>
                <a:gridCol w="1104900"/>
                <a:gridCol w="1140496"/>
                <a:gridCol w="1016914"/>
              </a:tblGrid>
              <a:tr h="307720">
                <a:tc>
                  <a:txBody>
                    <a:bodyPr/>
                    <a:lstStyle/>
                    <a:p>
                      <a:pPr algn="ctr"/>
                      <a:endParaRPr lang="en-US" sz="1300" dirty="0"/>
                    </a:p>
                  </a:txBody>
                  <a:tcPr marL="22406" marR="22406" marT="11203" marB="11203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chemeClr val="accent5">
                        <a:lumMod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/>
                        <a:t>Cores / Threads</a:t>
                      </a:r>
                    </a:p>
                  </a:txBody>
                  <a:tcPr marL="22406" marR="22406" marT="11203" marB="11203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8F088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/>
                        <a:t>Clock / Turbo</a:t>
                      </a:r>
                    </a:p>
                  </a:txBody>
                  <a:tcPr marL="22406" marR="22406" marT="11203" marB="11203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8F088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/>
                        <a:t>L3 Cache</a:t>
                      </a:r>
                    </a:p>
                  </a:txBody>
                  <a:tcPr marL="22406" marR="22406" marT="11203" marB="11203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8F088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/>
                        <a:t>QPI</a:t>
                      </a:r>
                    </a:p>
                  </a:txBody>
                  <a:tcPr marL="22406" marR="22406" marT="11203" marB="11203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8F088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/>
                        <a:t>TDP</a:t>
                      </a:r>
                    </a:p>
                  </a:txBody>
                  <a:tcPr marL="22406" marR="22406" marT="11203" marB="11203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8F088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/>
                        <a:t>MSRP</a:t>
                      </a:r>
                    </a:p>
                  </a:txBody>
                  <a:tcPr marL="22406" marR="22406" marT="11203" marB="11203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8F088"/>
                    </a:solidFill>
                  </a:tcPr>
                </a:tc>
              </a:tr>
              <a:tr h="308413">
                <a:tc>
                  <a:txBody>
                    <a:bodyPr/>
                    <a:lstStyle/>
                    <a:p>
                      <a:pPr algn="ctr"/>
                      <a:r>
                        <a:rPr lang="en-US" sz="1300" dirty="0" smtClean="0"/>
                        <a:t>Xeon </a:t>
                      </a:r>
                      <a:r>
                        <a:rPr lang="en-US" sz="1300" dirty="0"/>
                        <a:t>E7-8890 v4</a:t>
                      </a:r>
                    </a:p>
                  </a:txBody>
                  <a:tcPr marL="22406" marR="22406" marT="11203" marB="11203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chemeClr val="accent5">
                        <a:lumMod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/>
                        <a:t>24 / 48</a:t>
                      </a:r>
                    </a:p>
                  </a:txBody>
                  <a:tcPr marL="22406" marR="22406" marT="11203" marB="11203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/>
                        <a:t>2.2 / 3.4 Ghz</a:t>
                      </a:r>
                    </a:p>
                  </a:txBody>
                  <a:tcPr marL="22406" marR="22406" marT="11203" marB="11203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/>
                        <a:t>60 MB</a:t>
                      </a:r>
                    </a:p>
                  </a:txBody>
                  <a:tcPr marL="22406" marR="22406" marT="11203" marB="11203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/>
                        <a:t>9.6 GT / s</a:t>
                      </a:r>
                    </a:p>
                  </a:txBody>
                  <a:tcPr marL="22406" marR="22406" marT="11203" marB="11203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/>
                        <a:t>165 W</a:t>
                      </a:r>
                    </a:p>
                  </a:txBody>
                  <a:tcPr marL="22406" marR="22406" marT="11203" marB="11203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/>
                        <a:t>$7174.00</a:t>
                      </a:r>
                    </a:p>
                  </a:txBody>
                  <a:tcPr marL="22406" marR="22406" marT="11203" marB="11203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  <a:tr h="308413">
                <a:tc>
                  <a:txBody>
                    <a:bodyPr/>
                    <a:lstStyle/>
                    <a:p>
                      <a:pPr algn="ctr"/>
                      <a:r>
                        <a:rPr lang="en-US" sz="1300" dirty="0" smtClean="0"/>
                        <a:t>Xeon </a:t>
                      </a:r>
                      <a:r>
                        <a:rPr lang="en-US" sz="1300" dirty="0"/>
                        <a:t>E7-8880 v4</a:t>
                      </a:r>
                    </a:p>
                  </a:txBody>
                  <a:tcPr marL="22406" marR="22406" marT="11203" marB="11203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chemeClr val="accent5">
                        <a:lumMod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/>
                        <a:t>22 / 44</a:t>
                      </a:r>
                    </a:p>
                  </a:txBody>
                  <a:tcPr marL="22406" marR="22406" marT="11203" marB="11203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/>
                        <a:t>2.2 / 3.3 Ghz</a:t>
                      </a:r>
                    </a:p>
                  </a:txBody>
                  <a:tcPr marL="22406" marR="22406" marT="11203" marB="11203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/>
                        <a:t>55 MB</a:t>
                      </a:r>
                    </a:p>
                  </a:txBody>
                  <a:tcPr marL="22406" marR="22406" marT="11203" marB="11203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/>
                        <a:t>9.6 GT / s</a:t>
                      </a:r>
                    </a:p>
                  </a:txBody>
                  <a:tcPr marL="22406" marR="22406" marT="11203" marB="11203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/>
                        <a:t>150 W</a:t>
                      </a:r>
                    </a:p>
                  </a:txBody>
                  <a:tcPr marL="22406" marR="22406" marT="11203" marB="11203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/>
                        <a:t>$5895.00</a:t>
                      </a:r>
                    </a:p>
                  </a:txBody>
                  <a:tcPr marL="22406" marR="22406" marT="11203" marB="11203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  <a:tr h="308413">
                <a:tc>
                  <a:txBody>
                    <a:bodyPr/>
                    <a:lstStyle/>
                    <a:p>
                      <a:pPr algn="ctr"/>
                      <a:r>
                        <a:rPr lang="en-US" sz="1300" dirty="0" smtClean="0"/>
                        <a:t>Xeon </a:t>
                      </a:r>
                      <a:r>
                        <a:rPr lang="en-US" sz="1300" dirty="0"/>
                        <a:t>E7-8870 v4</a:t>
                      </a:r>
                    </a:p>
                  </a:txBody>
                  <a:tcPr marL="22406" marR="22406" marT="11203" marB="11203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chemeClr val="accent5">
                        <a:lumMod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/>
                        <a:t>20 / 40</a:t>
                      </a:r>
                    </a:p>
                  </a:txBody>
                  <a:tcPr marL="22406" marR="22406" marT="11203" marB="11203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/>
                        <a:t>2.1 / 3.0 Ghz</a:t>
                      </a:r>
                    </a:p>
                  </a:txBody>
                  <a:tcPr marL="22406" marR="22406" marT="11203" marB="11203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/>
                        <a:t>50 MB</a:t>
                      </a:r>
                    </a:p>
                  </a:txBody>
                  <a:tcPr marL="22406" marR="22406" marT="11203" marB="11203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/>
                        <a:t>9.6 GT / s</a:t>
                      </a:r>
                    </a:p>
                  </a:txBody>
                  <a:tcPr marL="22406" marR="22406" marT="11203" marB="11203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/>
                        <a:t>140 W</a:t>
                      </a:r>
                    </a:p>
                  </a:txBody>
                  <a:tcPr marL="22406" marR="22406" marT="11203" marB="11203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/>
                        <a:t>$4672.00</a:t>
                      </a:r>
                    </a:p>
                  </a:txBody>
                  <a:tcPr marL="22406" marR="22406" marT="11203" marB="11203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  <a:tr h="308413">
                <a:tc>
                  <a:txBody>
                    <a:bodyPr/>
                    <a:lstStyle/>
                    <a:p>
                      <a:pPr algn="ctr"/>
                      <a:r>
                        <a:rPr lang="en-US" sz="1300" dirty="0" smtClean="0"/>
                        <a:t>Xeon </a:t>
                      </a:r>
                      <a:r>
                        <a:rPr lang="en-US" sz="1300" dirty="0"/>
                        <a:t>E7-8860 v4</a:t>
                      </a:r>
                    </a:p>
                  </a:txBody>
                  <a:tcPr marL="22406" marR="22406" marT="11203" marB="11203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chemeClr val="accent5">
                        <a:lumMod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/>
                        <a:t>18 / 36</a:t>
                      </a:r>
                    </a:p>
                  </a:txBody>
                  <a:tcPr marL="22406" marR="22406" marT="11203" marB="11203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/>
                        <a:t>2.2 / 3.2 </a:t>
                      </a:r>
                      <a:r>
                        <a:rPr lang="en-US" sz="1300" dirty="0" err="1"/>
                        <a:t>Ghz</a:t>
                      </a:r>
                      <a:endParaRPr lang="en-US" sz="1300" dirty="0"/>
                    </a:p>
                  </a:txBody>
                  <a:tcPr marL="22406" marR="22406" marT="11203" marB="11203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/>
                        <a:t>45 MB</a:t>
                      </a:r>
                    </a:p>
                  </a:txBody>
                  <a:tcPr marL="22406" marR="22406" marT="11203" marB="11203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/>
                        <a:t>9.6 GT / s</a:t>
                      </a:r>
                    </a:p>
                  </a:txBody>
                  <a:tcPr marL="22406" marR="22406" marT="11203" marB="11203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/>
                        <a:t>140 W</a:t>
                      </a:r>
                    </a:p>
                  </a:txBody>
                  <a:tcPr marL="22406" marR="22406" marT="11203" marB="11203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/>
                        <a:t>$4061.00</a:t>
                      </a:r>
                    </a:p>
                  </a:txBody>
                  <a:tcPr marL="22406" marR="22406" marT="11203" marB="11203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  <a:tr h="308413">
                <a:tc>
                  <a:txBody>
                    <a:bodyPr/>
                    <a:lstStyle/>
                    <a:p>
                      <a:pPr algn="ctr"/>
                      <a:r>
                        <a:rPr lang="en-US" sz="1300" dirty="0" smtClean="0"/>
                        <a:t>Xeon</a:t>
                      </a:r>
                      <a:r>
                        <a:rPr lang="hu-HU" sz="1300" baseline="0" dirty="0" smtClean="0"/>
                        <a:t> </a:t>
                      </a:r>
                      <a:r>
                        <a:rPr lang="en-US" sz="1300" dirty="0" smtClean="0"/>
                        <a:t>E7-8855 </a:t>
                      </a:r>
                      <a:r>
                        <a:rPr lang="en-US" sz="1300" dirty="0"/>
                        <a:t>v4 </a:t>
                      </a:r>
                    </a:p>
                  </a:txBody>
                  <a:tcPr marL="22406" marR="22406" marT="11203" marB="11203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chemeClr val="accent5">
                        <a:lumMod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/>
                        <a:t>14 / 28</a:t>
                      </a:r>
                    </a:p>
                  </a:txBody>
                  <a:tcPr marL="22406" marR="22406" marT="11203" marB="11203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/>
                        <a:t>2.1 / 2.8 Ghz</a:t>
                      </a:r>
                    </a:p>
                  </a:txBody>
                  <a:tcPr marL="22406" marR="22406" marT="11203" marB="11203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/>
                        <a:t>35 MB</a:t>
                      </a:r>
                    </a:p>
                  </a:txBody>
                  <a:tcPr marL="22406" marR="22406" marT="11203" marB="11203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/>
                        <a:t>9.6 GT / s</a:t>
                      </a:r>
                    </a:p>
                  </a:txBody>
                  <a:tcPr marL="22406" marR="22406" marT="11203" marB="11203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/>
                        <a:t>140 W</a:t>
                      </a:r>
                    </a:p>
                  </a:txBody>
                  <a:tcPr marL="22406" marR="22406" marT="11203" marB="11203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/>
                        <a:t>N/A</a:t>
                      </a:r>
                    </a:p>
                  </a:txBody>
                  <a:tcPr marL="22406" marR="22406" marT="11203" marB="11203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  <a:tr h="308413">
                <a:tc>
                  <a:txBody>
                    <a:bodyPr/>
                    <a:lstStyle/>
                    <a:p>
                      <a:pPr algn="ctr"/>
                      <a:r>
                        <a:rPr lang="en-US" sz="1300" dirty="0" smtClean="0"/>
                        <a:t>Xeon </a:t>
                      </a:r>
                      <a:r>
                        <a:rPr lang="en-US" sz="1300" dirty="0"/>
                        <a:t>E7-8867 v4</a:t>
                      </a:r>
                    </a:p>
                  </a:txBody>
                  <a:tcPr marL="22406" marR="22406" marT="11203" marB="11203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chemeClr val="accent5">
                        <a:lumMod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/>
                        <a:t>18 / 36</a:t>
                      </a:r>
                    </a:p>
                  </a:txBody>
                  <a:tcPr marL="22406" marR="22406" marT="11203" marB="11203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/>
                        <a:t>2.4 / 3.3 Ghz</a:t>
                      </a:r>
                    </a:p>
                  </a:txBody>
                  <a:tcPr marL="22406" marR="22406" marT="11203" marB="11203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/>
                        <a:t>45 MB </a:t>
                      </a:r>
                    </a:p>
                  </a:txBody>
                  <a:tcPr marL="22406" marR="22406" marT="11203" marB="11203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/>
                        <a:t>9.6 GT / s</a:t>
                      </a:r>
                    </a:p>
                  </a:txBody>
                  <a:tcPr marL="22406" marR="22406" marT="11203" marB="11203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/>
                        <a:t>165 W</a:t>
                      </a:r>
                    </a:p>
                  </a:txBody>
                  <a:tcPr marL="22406" marR="22406" marT="11203" marB="11203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/>
                        <a:t>$4672.00</a:t>
                      </a:r>
                    </a:p>
                  </a:txBody>
                  <a:tcPr marL="22406" marR="22406" marT="11203" marB="11203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  <a:tr h="308413">
                <a:tc>
                  <a:txBody>
                    <a:bodyPr/>
                    <a:lstStyle/>
                    <a:p>
                      <a:pPr algn="ctr"/>
                      <a:r>
                        <a:rPr lang="en-US" sz="1300" dirty="0" smtClean="0"/>
                        <a:t>Xeon</a:t>
                      </a:r>
                      <a:r>
                        <a:rPr lang="hu-HU" sz="1300" baseline="0" dirty="0" smtClean="0"/>
                        <a:t> </a:t>
                      </a:r>
                      <a:r>
                        <a:rPr lang="en-US" sz="1300" dirty="0" smtClean="0"/>
                        <a:t>E7-8891 </a:t>
                      </a:r>
                      <a:r>
                        <a:rPr lang="en-US" sz="1300" dirty="0"/>
                        <a:t>v4</a:t>
                      </a:r>
                    </a:p>
                  </a:txBody>
                  <a:tcPr marL="22406" marR="22406" marT="11203" marB="11203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chemeClr val="accent5">
                        <a:lumMod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/>
                        <a:t>10 / 20</a:t>
                      </a:r>
                    </a:p>
                  </a:txBody>
                  <a:tcPr marL="22406" marR="22406" marT="11203" marB="11203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/>
                        <a:t>2.8 / 3.5 Ghz</a:t>
                      </a:r>
                    </a:p>
                  </a:txBody>
                  <a:tcPr marL="22406" marR="22406" marT="11203" marB="11203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/>
                        <a:t>60 MB</a:t>
                      </a:r>
                    </a:p>
                  </a:txBody>
                  <a:tcPr marL="22406" marR="22406" marT="11203" marB="11203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/>
                        <a:t>9.6 GT / s</a:t>
                      </a:r>
                    </a:p>
                  </a:txBody>
                  <a:tcPr marL="22406" marR="22406" marT="11203" marB="11203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/>
                        <a:t>165 W</a:t>
                      </a:r>
                    </a:p>
                  </a:txBody>
                  <a:tcPr marL="22406" marR="22406" marT="11203" marB="11203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/>
                        <a:t>$6841.00</a:t>
                      </a:r>
                    </a:p>
                  </a:txBody>
                  <a:tcPr marL="22406" marR="22406" marT="11203" marB="11203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  <a:tr h="308413">
                <a:tc>
                  <a:txBody>
                    <a:bodyPr/>
                    <a:lstStyle/>
                    <a:p>
                      <a:pPr algn="ctr"/>
                      <a:r>
                        <a:rPr lang="en-US" sz="1300" dirty="0" smtClean="0"/>
                        <a:t>Xeon </a:t>
                      </a:r>
                      <a:r>
                        <a:rPr lang="en-US" sz="1300" dirty="0"/>
                        <a:t>E7-8893 </a:t>
                      </a:r>
                      <a:r>
                        <a:rPr lang="en-US" sz="1300" dirty="0" smtClean="0"/>
                        <a:t>v4</a:t>
                      </a:r>
                      <a:endParaRPr lang="en-US" sz="1300" dirty="0"/>
                    </a:p>
                  </a:txBody>
                  <a:tcPr marL="22406" marR="22406" marT="11203" marB="11203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chemeClr val="accent5">
                        <a:lumMod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/>
                        <a:t>4 / 8</a:t>
                      </a:r>
                    </a:p>
                  </a:txBody>
                  <a:tcPr marL="22406" marR="22406" marT="11203" marB="11203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/>
                        <a:t>3.2 / 3.5 Ghz </a:t>
                      </a:r>
                    </a:p>
                  </a:txBody>
                  <a:tcPr marL="22406" marR="22406" marT="11203" marB="11203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/>
                        <a:t>60 MB</a:t>
                      </a:r>
                    </a:p>
                  </a:txBody>
                  <a:tcPr marL="22406" marR="22406" marT="11203" marB="11203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/>
                        <a:t>9.6 GT / s</a:t>
                      </a:r>
                    </a:p>
                  </a:txBody>
                  <a:tcPr marL="22406" marR="22406" marT="11203" marB="11203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/>
                        <a:t>140 W</a:t>
                      </a:r>
                    </a:p>
                  </a:txBody>
                  <a:tcPr marL="22406" marR="22406" marT="11203" marB="11203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/>
                        <a:t>$6841.00</a:t>
                      </a:r>
                    </a:p>
                  </a:txBody>
                  <a:tcPr marL="22406" marR="22406" marT="11203" marB="11203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  <a:tr h="308413">
                <a:tc>
                  <a:txBody>
                    <a:bodyPr/>
                    <a:lstStyle/>
                    <a:p>
                      <a:pPr algn="ctr"/>
                      <a:r>
                        <a:rPr lang="en-US" sz="1300" dirty="0" smtClean="0"/>
                        <a:t>Xeon</a:t>
                      </a:r>
                      <a:r>
                        <a:rPr lang="hu-HU" sz="1300" baseline="0" dirty="0" smtClean="0"/>
                        <a:t> </a:t>
                      </a:r>
                      <a:r>
                        <a:rPr lang="en-US" sz="1300" dirty="0" smtClean="0"/>
                        <a:t>E7-4850 v4</a:t>
                      </a:r>
                      <a:endParaRPr lang="en-US" sz="1300" dirty="0"/>
                    </a:p>
                  </a:txBody>
                  <a:tcPr marL="22406" marR="22406" marT="11203" marB="11203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chemeClr val="accent5">
                        <a:lumMod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/>
                        <a:t>16 / 36</a:t>
                      </a:r>
                    </a:p>
                  </a:txBody>
                  <a:tcPr marL="22406" marR="22406" marT="11203" marB="11203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/>
                        <a:t>2.1 / 2.8 Ghz </a:t>
                      </a:r>
                    </a:p>
                  </a:txBody>
                  <a:tcPr marL="22406" marR="22406" marT="11203" marB="11203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/>
                        <a:t>40 MB</a:t>
                      </a:r>
                    </a:p>
                  </a:txBody>
                  <a:tcPr marL="22406" marR="22406" marT="11203" marB="11203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/>
                        <a:t>8.0 GT / s</a:t>
                      </a:r>
                    </a:p>
                  </a:txBody>
                  <a:tcPr marL="22406" marR="22406" marT="11203" marB="11203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/>
                        <a:t>115 W</a:t>
                      </a:r>
                    </a:p>
                  </a:txBody>
                  <a:tcPr marL="22406" marR="22406" marT="11203" marB="11203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/>
                        <a:t>$3003.00</a:t>
                      </a:r>
                    </a:p>
                  </a:txBody>
                  <a:tcPr marL="22406" marR="22406" marT="11203" marB="11203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  <a:tr h="366240">
                <a:tc>
                  <a:txBody>
                    <a:bodyPr/>
                    <a:lstStyle/>
                    <a:p>
                      <a:pPr algn="ctr"/>
                      <a:r>
                        <a:rPr lang="hu-HU" sz="1300" dirty="0" smtClean="0"/>
                        <a:t>Xeon E7-4830 v4</a:t>
                      </a:r>
                      <a:endParaRPr lang="en-US" sz="1300" dirty="0"/>
                    </a:p>
                  </a:txBody>
                  <a:tcPr marL="22406" marR="22406" marT="11203" marB="11203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chemeClr val="accent5">
                        <a:lumMod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/>
                        <a:t>14 / 28</a:t>
                      </a:r>
                    </a:p>
                  </a:txBody>
                  <a:tcPr marL="22406" marR="22406" marT="11203" marB="11203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/>
                        <a:t>2.0 / 2.8 Ghz </a:t>
                      </a:r>
                    </a:p>
                  </a:txBody>
                  <a:tcPr marL="22406" marR="22406" marT="11203" marB="11203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/>
                        <a:t>35 MB</a:t>
                      </a:r>
                    </a:p>
                  </a:txBody>
                  <a:tcPr marL="22406" marR="22406" marT="11203" marB="11203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/>
                        <a:t>8.0 GT / s</a:t>
                      </a:r>
                    </a:p>
                  </a:txBody>
                  <a:tcPr marL="22406" marR="22406" marT="11203" marB="11203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/>
                        <a:t>115 W</a:t>
                      </a:r>
                    </a:p>
                  </a:txBody>
                  <a:tcPr marL="22406" marR="22406" marT="11203" marB="11203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/>
                        <a:t>$2170.00</a:t>
                      </a:r>
                    </a:p>
                  </a:txBody>
                  <a:tcPr marL="22406" marR="22406" marT="11203" marB="11203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  <a:tr h="308413">
                <a:tc>
                  <a:txBody>
                    <a:bodyPr/>
                    <a:lstStyle/>
                    <a:p>
                      <a:pPr algn="ctr"/>
                      <a:r>
                        <a:rPr lang="en-US" sz="1300" dirty="0" smtClean="0"/>
                        <a:t>Xeon </a:t>
                      </a:r>
                      <a:r>
                        <a:rPr lang="en-US" sz="1300" dirty="0"/>
                        <a:t>E7-4820 v4</a:t>
                      </a:r>
                    </a:p>
                  </a:txBody>
                  <a:tcPr marL="22406" marR="22406" marT="11203" marB="11203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chemeClr val="accent5">
                        <a:lumMod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/>
                        <a:t>10 / 20</a:t>
                      </a:r>
                    </a:p>
                  </a:txBody>
                  <a:tcPr marL="22406" marR="22406" marT="11203" marB="11203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/>
                        <a:t>2.0 Ghz</a:t>
                      </a:r>
                    </a:p>
                  </a:txBody>
                  <a:tcPr marL="22406" marR="22406" marT="11203" marB="11203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/>
                        <a:t>25 MB</a:t>
                      </a:r>
                    </a:p>
                  </a:txBody>
                  <a:tcPr marL="22406" marR="22406" marT="11203" marB="11203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/>
                        <a:t>6.4 GT / s</a:t>
                      </a:r>
                    </a:p>
                  </a:txBody>
                  <a:tcPr marL="22406" marR="22406" marT="11203" marB="11203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/>
                        <a:t>115 W</a:t>
                      </a:r>
                    </a:p>
                  </a:txBody>
                  <a:tcPr marL="22406" marR="22406" marT="11203" marB="11203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/>
                        <a:t>$1502.00</a:t>
                      </a:r>
                    </a:p>
                  </a:txBody>
                  <a:tcPr marL="22406" marR="22406" marT="11203" marB="11203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  <a:tr h="308413">
                <a:tc>
                  <a:txBody>
                    <a:bodyPr/>
                    <a:lstStyle/>
                    <a:p>
                      <a:pPr algn="ctr"/>
                      <a:r>
                        <a:rPr lang="en-US" sz="1300" dirty="0" err="1" smtClean="0"/>
                        <a:t>Xeo</a:t>
                      </a:r>
                      <a:r>
                        <a:rPr lang="hu-HU" sz="1300" dirty="0" smtClean="0"/>
                        <a:t>n</a:t>
                      </a:r>
                      <a:r>
                        <a:rPr lang="en-US" sz="1300" dirty="0" smtClean="0"/>
                        <a:t> </a:t>
                      </a:r>
                      <a:r>
                        <a:rPr lang="en-US" sz="1300" dirty="0"/>
                        <a:t>E7-4809 v4</a:t>
                      </a:r>
                    </a:p>
                  </a:txBody>
                  <a:tcPr marL="22406" marR="22406" marT="11203" marB="11203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chemeClr val="accent5">
                        <a:lumMod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/>
                        <a:t>8 / 16</a:t>
                      </a:r>
                    </a:p>
                  </a:txBody>
                  <a:tcPr marL="22406" marR="22406" marT="11203" marB="11203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/>
                        <a:t>2.1 Ghz</a:t>
                      </a:r>
                    </a:p>
                  </a:txBody>
                  <a:tcPr marL="22406" marR="22406" marT="11203" marB="11203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/>
                        <a:t>20 MB</a:t>
                      </a:r>
                    </a:p>
                  </a:txBody>
                  <a:tcPr marL="22406" marR="22406" marT="11203" marB="11203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/>
                        <a:t>6.4 GT / s</a:t>
                      </a:r>
                    </a:p>
                  </a:txBody>
                  <a:tcPr marL="22406" marR="22406" marT="11203" marB="11203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/>
                        <a:t>115 W</a:t>
                      </a:r>
                    </a:p>
                  </a:txBody>
                  <a:tcPr marL="22406" marR="22406" marT="11203" marB="11203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/>
                        <a:t>$1223.00</a:t>
                      </a:r>
                    </a:p>
                  </a:txBody>
                  <a:tcPr marL="22406" marR="22406" marT="11203" marB="11203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</a:tbl>
          </a:graphicData>
        </a:graphic>
      </p:graphicFrame>
      <p:sp>
        <p:nvSpPr>
          <p:cNvPr id="6" name="TextBox 5"/>
          <p:cNvSpPr txBox="1"/>
          <p:nvPr/>
        </p:nvSpPr>
        <p:spPr>
          <a:xfrm>
            <a:off x="82550" y="508000"/>
            <a:ext cx="810670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b="1" dirty="0" smtClean="0">
                <a:solidFill>
                  <a:schemeClr val="accent6"/>
                </a:solidFill>
              </a:rPr>
              <a:t>Main features of the Broadwell-EX (Xeon E7-8800 v4 and 4800 v4) lines </a:t>
            </a:r>
            <a:r>
              <a:rPr lang="hu-HU" dirty="0" smtClean="0"/>
              <a:t>[128]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9861512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182F76"/>
            </a:gs>
            <a:gs pos="100000">
              <a:srgbClr val="3366FF"/>
            </a:gs>
          </a:gsLst>
          <a:lin ang="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1187" name="AutoShape 3"/>
          <p:cNvSpPr>
            <a:spLocks noChangeArrowheads="1"/>
          </p:cNvSpPr>
          <p:nvPr/>
        </p:nvSpPr>
        <p:spPr bwMode="auto">
          <a:xfrm>
            <a:off x="768350" y="981076"/>
            <a:ext cx="7848600" cy="484654"/>
          </a:xfrm>
          <a:prstGeom prst="roundRect">
            <a:avLst>
              <a:gd name="adj" fmla="val 0"/>
            </a:avLst>
          </a:prstGeom>
          <a:solidFill>
            <a:srgbClr val="000080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900" dirty="0" smtClean="0">
                <a:solidFill>
                  <a:srgbClr val="FFFFFF"/>
                </a:solidFill>
                <a:latin typeface="Verdana" pitchFamily="34" charset="0"/>
              </a:rPr>
              <a:t>4. Example 2: The </a:t>
            </a:r>
            <a:r>
              <a:rPr lang="en-US" altLang="en-US" sz="1900" dirty="0" err="1" smtClean="0">
                <a:solidFill>
                  <a:srgbClr val="FFFFFF"/>
                </a:solidFill>
                <a:latin typeface="Verdana" pitchFamily="34" charset="0"/>
              </a:rPr>
              <a:t>Purley</a:t>
            </a:r>
            <a:r>
              <a:rPr lang="en-US" altLang="en-US" sz="1900" dirty="0" smtClean="0">
                <a:solidFill>
                  <a:srgbClr val="FFFFFF"/>
                </a:solidFill>
                <a:latin typeface="Verdana" pitchFamily="34" charset="0"/>
              </a:rPr>
              <a:t> platform</a:t>
            </a:r>
            <a:endParaRPr lang="en-US" altLang="en-US" sz="1900" dirty="0">
              <a:solidFill>
                <a:srgbClr val="FFFFFF"/>
              </a:solidFill>
              <a:latin typeface="Verdana" pitchFamily="34" charset="0"/>
            </a:endParaRPr>
          </a:p>
        </p:txBody>
      </p:sp>
      <p:grpSp>
        <p:nvGrpSpPr>
          <p:cNvPr id="221188" name="Group 4"/>
          <p:cNvGrpSpPr>
            <a:grpSpLocks/>
          </p:cNvGrpSpPr>
          <p:nvPr/>
        </p:nvGrpSpPr>
        <p:grpSpPr bwMode="auto">
          <a:xfrm>
            <a:off x="916716" y="1989138"/>
            <a:ext cx="7700233" cy="463550"/>
            <a:chOff x="704" y="1638"/>
            <a:chExt cx="4443" cy="292"/>
          </a:xfrm>
        </p:grpSpPr>
        <p:sp>
          <p:nvSpPr>
            <p:cNvPr id="221198" name="AutoShape 5"/>
            <p:cNvSpPr>
              <a:spLocks noChangeArrowheads="1"/>
            </p:cNvSpPr>
            <p:nvPr/>
          </p:nvSpPr>
          <p:spPr bwMode="auto">
            <a:xfrm>
              <a:off x="951" y="1638"/>
              <a:ext cx="4196" cy="292"/>
            </a:xfrm>
            <a:prstGeom prst="roundRect">
              <a:avLst>
                <a:gd name="adj" fmla="val 0"/>
              </a:avLst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hu-HU" altLang="en-US" sz="1900" dirty="0">
                  <a:solidFill>
                    <a:srgbClr val="FFFFFF"/>
                  </a:solidFill>
                  <a:latin typeface="Verdana" pitchFamily="34" charset="0"/>
                </a:rPr>
                <a:t>  </a:t>
              </a:r>
              <a:r>
                <a:rPr lang="en-US" altLang="en-US" sz="1900" dirty="0" smtClean="0">
                  <a:solidFill>
                    <a:srgbClr val="FFFFFF"/>
                  </a:solidFill>
                  <a:latin typeface="Verdana" pitchFamily="34" charset="0"/>
                </a:rPr>
                <a:t>4.1 </a:t>
              </a:r>
              <a:r>
                <a:rPr lang="en-US" altLang="en-US" sz="1900" dirty="0">
                  <a:solidFill>
                    <a:srgbClr val="FFFFFF"/>
                  </a:solidFill>
                  <a:latin typeface="Verdana" pitchFamily="34" charset="0"/>
                </a:rPr>
                <a:t>Overview of the </a:t>
              </a:r>
              <a:r>
                <a:rPr lang="en-US" altLang="en-US" sz="1900" dirty="0" err="1" smtClean="0">
                  <a:solidFill>
                    <a:srgbClr val="FFFFFF"/>
                  </a:solidFill>
                  <a:latin typeface="Verdana" pitchFamily="34" charset="0"/>
                </a:rPr>
                <a:t>Purley</a:t>
              </a:r>
              <a:r>
                <a:rPr lang="en-US" altLang="en-US" sz="1900" dirty="0" smtClean="0">
                  <a:solidFill>
                    <a:srgbClr val="FFFFFF"/>
                  </a:solidFill>
                  <a:latin typeface="Verdana" pitchFamily="34" charset="0"/>
                </a:rPr>
                <a:t> </a:t>
              </a:r>
              <a:r>
                <a:rPr lang="en-US" altLang="en-US" sz="1900" dirty="0">
                  <a:solidFill>
                    <a:srgbClr val="FFFFFF"/>
                  </a:solidFill>
                  <a:latin typeface="Verdana" pitchFamily="34" charset="0"/>
                </a:rPr>
                <a:t>platform</a:t>
              </a:r>
            </a:p>
          </p:txBody>
        </p:sp>
        <p:sp>
          <p:nvSpPr>
            <p:cNvPr id="221199" name="Text Box 6"/>
            <p:cNvSpPr txBox="1">
              <a:spLocks noChangeArrowheads="1"/>
            </p:cNvSpPr>
            <p:nvPr/>
          </p:nvSpPr>
          <p:spPr bwMode="auto">
            <a:xfrm>
              <a:off x="704" y="1648"/>
              <a:ext cx="232" cy="24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</a:pPr>
              <a:r>
                <a:rPr lang="hu-HU" altLang="en-US" sz="1900">
                  <a:solidFill>
                    <a:srgbClr val="FFFFFF"/>
                  </a:solidFill>
                  <a:latin typeface="Verdana" pitchFamily="34" charset="0"/>
                </a:rPr>
                <a:t> </a:t>
              </a:r>
              <a:endParaRPr lang="en-US" altLang="en-US" sz="1900">
                <a:solidFill>
                  <a:srgbClr val="FFFFFF"/>
                </a:solidFill>
                <a:latin typeface="Verdana" pitchFamily="34" charset="0"/>
              </a:endParaRPr>
            </a:p>
          </p:txBody>
        </p:sp>
      </p:grpSp>
      <p:grpSp>
        <p:nvGrpSpPr>
          <p:cNvPr id="221189" name="Group 7"/>
          <p:cNvGrpSpPr>
            <a:grpSpLocks/>
          </p:cNvGrpSpPr>
          <p:nvPr/>
        </p:nvGrpSpPr>
        <p:grpSpPr bwMode="auto">
          <a:xfrm>
            <a:off x="913543" y="3231931"/>
            <a:ext cx="7703406" cy="463550"/>
            <a:chOff x="704" y="1638"/>
            <a:chExt cx="4443" cy="292"/>
          </a:xfrm>
        </p:grpSpPr>
        <p:sp>
          <p:nvSpPr>
            <p:cNvPr id="221196" name="AutoShape 8"/>
            <p:cNvSpPr>
              <a:spLocks noChangeArrowheads="1"/>
            </p:cNvSpPr>
            <p:nvPr/>
          </p:nvSpPr>
          <p:spPr bwMode="auto">
            <a:xfrm>
              <a:off x="951" y="1638"/>
              <a:ext cx="4196" cy="292"/>
            </a:xfrm>
            <a:prstGeom prst="roundRect">
              <a:avLst>
                <a:gd name="adj" fmla="val 0"/>
              </a:avLst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hu-HU" altLang="en-US" sz="1900" dirty="0">
                  <a:solidFill>
                    <a:srgbClr val="FFFFFF"/>
                  </a:solidFill>
                  <a:latin typeface="Verdana" pitchFamily="34" charset="0"/>
                </a:rPr>
                <a:t>  </a:t>
              </a:r>
              <a:r>
                <a:rPr lang="en-US" altLang="en-US" sz="1900" dirty="0" smtClean="0">
                  <a:solidFill>
                    <a:srgbClr val="FFFFFF"/>
                  </a:solidFill>
                  <a:latin typeface="Verdana" pitchFamily="34" charset="0"/>
                </a:rPr>
                <a:t>4</a:t>
              </a:r>
              <a:r>
                <a:rPr lang="hu-HU" altLang="en-US" sz="1900" dirty="0" smtClean="0">
                  <a:solidFill>
                    <a:srgbClr val="FFFFFF"/>
                  </a:solidFill>
                  <a:latin typeface="Verdana" pitchFamily="34" charset="0"/>
                </a:rPr>
                <a:t>.</a:t>
              </a:r>
              <a:r>
                <a:rPr lang="en-US" altLang="en-US" sz="1900" dirty="0" smtClean="0">
                  <a:solidFill>
                    <a:srgbClr val="FFFFFF"/>
                  </a:solidFill>
                  <a:latin typeface="Verdana" pitchFamily="34" charset="0"/>
                </a:rPr>
                <a:t>3</a:t>
              </a:r>
              <a:r>
                <a:rPr lang="hu-HU" altLang="en-US" sz="1900" dirty="0" smtClean="0">
                  <a:solidFill>
                    <a:srgbClr val="FFFFFF"/>
                  </a:solidFill>
                  <a:latin typeface="Verdana" pitchFamily="34" charset="0"/>
                </a:rPr>
                <a:t> </a:t>
              </a:r>
              <a:r>
                <a:rPr lang="en-US" altLang="en-US" sz="1900" dirty="0">
                  <a:solidFill>
                    <a:srgbClr val="FFFFFF"/>
                  </a:solidFill>
                  <a:latin typeface="Verdana" pitchFamily="34" charset="0"/>
                </a:rPr>
                <a:t>The </a:t>
              </a:r>
              <a:r>
                <a:rPr lang="en-US" altLang="en-US" sz="1900" dirty="0" err="1" smtClean="0">
                  <a:solidFill>
                    <a:srgbClr val="FFFFFF"/>
                  </a:solidFill>
                  <a:latin typeface="Verdana" pitchFamily="34" charset="0"/>
                </a:rPr>
                <a:t>Skylake</a:t>
              </a:r>
              <a:r>
                <a:rPr lang="en-US" altLang="en-US" sz="1900" dirty="0" smtClean="0">
                  <a:solidFill>
                    <a:srgbClr val="FFFFFF"/>
                  </a:solidFill>
                  <a:latin typeface="Verdana" pitchFamily="34" charset="0"/>
                </a:rPr>
                <a:t>-SP (Xeon </a:t>
              </a:r>
              <a:r>
                <a:rPr lang="en-US" altLang="en-US" sz="1900" dirty="0" err="1" smtClean="0">
                  <a:solidFill>
                    <a:srgbClr val="FFFFFF"/>
                  </a:solidFill>
                  <a:latin typeface="Verdana" pitchFamily="34" charset="0"/>
                </a:rPr>
                <a:t>x100</a:t>
              </a:r>
              <a:r>
                <a:rPr lang="en-US" altLang="en-US" sz="1900" dirty="0" smtClean="0">
                  <a:solidFill>
                    <a:srgbClr val="FFFFFF"/>
                  </a:solidFill>
                  <a:latin typeface="Verdana" pitchFamily="34" charset="0"/>
                </a:rPr>
                <a:t>) 2S/4S/</a:t>
              </a:r>
              <a:r>
                <a:rPr lang="en-US" altLang="en-US" sz="1900" dirty="0" err="1" smtClean="0">
                  <a:solidFill>
                    <a:srgbClr val="FFFFFF"/>
                  </a:solidFill>
                  <a:latin typeface="Verdana" pitchFamily="34" charset="0"/>
                </a:rPr>
                <a:t>8S</a:t>
              </a:r>
              <a:r>
                <a:rPr lang="en-US" altLang="en-US" sz="1900" dirty="0" smtClean="0">
                  <a:solidFill>
                    <a:srgbClr val="FFFFFF"/>
                  </a:solidFill>
                  <a:latin typeface="Verdana" pitchFamily="34" charset="0"/>
                </a:rPr>
                <a:t> </a:t>
              </a:r>
              <a:r>
                <a:rPr lang="en-US" altLang="en-US" sz="1900" dirty="0">
                  <a:solidFill>
                    <a:srgbClr val="FFFFFF"/>
                  </a:solidFill>
                  <a:latin typeface="Verdana" pitchFamily="34" charset="0"/>
                </a:rPr>
                <a:t>processor </a:t>
              </a:r>
              <a:r>
                <a:rPr lang="en-US" altLang="en-US" sz="1900" dirty="0" smtClean="0">
                  <a:solidFill>
                    <a:srgbClr val="FFFFFF"/>
                  </a:solidFill>
                  <a:latin typeface="Verdana" pitchFamily="34" charset="0"/>
                </a:rPr>
                <a:t>line</a:t>
              </a:r>
              <a:endParaRPr lang="en-US" altLang="en-US" sz="1900" dirty="0">
                <a:solidFill>
                  <a:srgbClr val="FFFFFF"/>
                </a:solidFill>
                <a:latin typeface="Verdana" pitchFamily="34" charset="0"/>
              </a:endParaRPr>
            </a:p>
          </p:txBody>
        </p:sp>
        <p:sp>
          <p:nvSpPr>
            <p:cNvPr id="221197" name="Text Box 9"/>
            <p:cNvSpPr txBox="1">
              <a:spLocks noChangeArrowheads="1"/>
            </p:cNvSpPr>
            <p:nvPr/>
          </p:nvSpPr>
          <p:spPr bwMode="auto">
            <a:xfrm>
              <a:off x="704" y="1648"/>
              <a:ext cx="232" cy="24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</a:pPr>
              <a:r>
                <a:rPr lang="hu-HU" altLang="en-US" sz="1900">
                  <a:solidFill>
                    <a:srgbClr val="FFFFFF"/>
                  </a:solidFill>
                  <a:latin typeface="Verdana" pitchFamily="34" charset="0"/>
                </a:rPr>
                <a:t> </a:t>
              </a:r>
              <a:endParaRPr lang="en-US" altLang="en-US" sz="1900">
                <a:solidFill>
                  <a:srgbClr val="FFFFFF"/>
                </a:solidFill>
                <a:latin typeface="Verdana" pitchFamily="34" charset="0"/>
              </a:endParaRPr>
            </a:p>
          </p:txBody>
        </p:sp>
      </p:grpSp>
      <p:grpSp>
        <p:nvGrpSpPr>
          <p:cNvPr id="16" name="Group 4"/>
          <p:cNvGrpSpPr>
            <a:grpSpLocks/>
          </p:cNvGrpSpPr>
          <p:nvPr/>
        </p:nvGrpSpPr>
        <p:grpSpPr bwMode="auto">
          <a:xfrm>
            <a:off x="906278" y="2517320"/>
            <a:ext cx="7700233" cy="665163"/>
            <a:chOff x="704" y="1638"/>
            <a:chExt cx="4443" cy="419"/>
          </a:xfrm>
        </p:grpSpPr>
        <p:sp>
          <p:nvSpPr>
            <p:cNvPr id="17" name="AutoShape 5"/>
            <p:cNvSpPr>
              <a:spLocks noChangeArrowheads="1"/>
            </p:cNvSpPr>
            <p:nvPr/>
          </p:nvSpPr>
          <p:spPr bwMode="auto">
            <a:xfrm>
              <a:off x="951" y="1638"/>
              <a:ext cx="4196" cy="419"/>
            </a:xfrm>
            <a:prstGeom prst="roundRect">
              <a:avLst>
                <a:gd name="adj" fmla="val 0"/>
              </a:avLst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hu-HU" altLang="en-US" sz="1900" dirty="0" smtClean="0">
                  <a:solidFill>
                    <a:srgbClr val="FFFFFF"/>
                  </a:solidFill>
                  <a:latin typeface="Verdana" pitchFamily="34" charset="0"/>
                </a:rPr>
                <a:t>  </a:t>
              </a:r>
              <a:endParaRPr lang="en-US" altLang="en-US" sz="1900" dirty="0" smtClean="0">
                <a:solidFill>
                  <a:srgbClr val="FFFFFF"/>
                </a:solidFill>
                <a:latin typeface="Verdana" pitchFamily="34" charset="0"/>
              </a:endParaRPr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900" dirty="0" smtClean="0">
                  <a:solidFill>
                    <a:srgbClr val="FFFFFF"/>
                  </a:solidFill>
                  <a:latin typeface="Verdana" pitchFamily="34" charset="0"/>
                </a:rPr>
                <a:t>  4.2 </a:t>
              </a:r>
              <a:r>
                <a:rPr lang="en-US" altLang="en-US" sz="1900" dirty="0">
                  <a:solidFill>
                    <a:srgbClr val="FFFFFF"/>
                  </a:solidFill>
                  <a:latin typeface="Verdana" pitchFamily="34" charset="0"/>
                </a:rPr>
                <a:t>Key innovations of the </a:t>
              </a:r>
              <a:r>
                <a:rPr lang="en-US" altLang="en-US" sz="1900" dirty="0" err="1" smtClean="0">
                  <a:solidFill>
                    <a:srgbClr val="FFFFFF"/>
                  </a:solidFill>
                  <a:latin typeface="Verdana" pitchFamily="34" charset="0"/>
                </a:rPr>
                <a:t>Purley</a:t>
              </a:r>
              <a:r>
                <a:rPr lang="en-US" altLang="en-US" sz="1900" dirty="0" smtClean="0">
                  <a:solidFill>
                    <a:srgbClr val="FFFFFF"/>
                  </a:solidFill>
                  <a:latin typeface="Verdana" pitchFamily="34" charset="0"/>
                </a:rPr>
                <a:t> </a:t>
              </a:r>
              <a:r>
                <a:rPr lang="en-US" altLang="en-US" sz="1900" dirty="0">
                  <a:solidFill>
                    <a:srgbClr val="FFFFFF"/>
                  </a:solidFill>
                  <a:latin typeface="Verdana" pitchFamily="34" charset="0"/>
                </a:rPr>
                <a:t>platform vs.</a:t>
              </a:r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900" dirty="0" smtClean="0">
                  <a:solidFill>
                    <a:srgbClr val="FFFFFF"/>
                  </a:solidFill>
                  <a:latin typeface="Verdana" pitchFamily="34" charset="0"/>
                </a:rPr>
                <a:t>         the </a:t>
              </a:r>
              <a:r>
                <a:rPr lang="en-US" altLang="en-US" sz="1900" dirty="0">
                  <a:solidFill>
                    <a:srgbClr val="FFFFFF"/>
                  </a:solidFill>
                  <a:latin typeface="Verdana" pitchFamily="34" charset="0"/>
                </a:rPr>
                <a:t>previous </a:t>
              </a:r>
              <a:r>
                <a:rPr lang="en-US" altLang="en-US" sz="1900" dirty="0" err="1" smtClean="0">
                  <a:solidFill>
                    <a:srgbClr val="FFFFFF"/>
                  </a:solidFill>
                  <a:latin typeface="Verdana" pitchFamily="34" charset="0"/>
                </a:rPr>
                <a:t>Brickland</a:t>
              </a:r>
              <a:r>
                <a:rPr lang="en-US" altLang="en-US" sz="1900" dirty="0" smtClean="0">
                  <a:solidFill>
                    <a:srgbClr val="FFFFFF"/>
                  </a:solidFill>
                  <a:latin typeface="Verdana" pitchFamily="34" charset="0"/>
                </a:rPr>
                <a:t> </a:t>
              </a:r>
              <a:r>
                <a:rPr lang="en-US" altLang="en-US" sz="1900" dirty="0">
                  <a:solidFill>
                    <a:srgbClr val="FFFFFF"/>
                  </a:solidFill>
                  <a:latin typeface="Verdana" pitchFamily="34" charset="0"/>
                </a:rPr>
                <a:t>platform</a:t>
              </a:r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900" dirty="0">
                <a:solidFill>
                  <a:srgbClr val="FFFFFF"/>
                </a:solidFill>
                <a:latin typeface="Verdana" pitchFamily="34" charset="0"/>
              </a:endParaRPr>
            </a:p>
          </p:txBody>
        </p:sp>
        <p:sp>
          <p:nvSpPr>
            <p:cNvPr id="18" name="Text Box 6"/>
            <p:cNvSpPr txBox="1">
              <a:spLocks noChangeArrowheads="1"/>
            </p:cNvSpPr>
            <p:nvPr/>
          </p:nvSpPr>
          <p:spPr bwMode="auto">
            <a:xfrm>
              <a:off x="704" y="1712"/>
              <a:ext cx="232" cy="24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</a:pPr>
              <a:r>
                <a:rPr lang="hu-HU" altLang="en-US" sz="1900" dirty="0">
                  <a:solidFill>
                    <a:srgbClr val="FFFFFF"/>
                  </a:solidFill>
                  <a:latin typeface="Verdana" pitchFamily="34" charset="0"/>
                </a:rPr>
                <a:t> </a:t>
              </a:r>
              <a:endParaRPr lang="en-US" altLang="en-US" sz="1900" dirty="0">
                <a:solidFill>
                  <a:srgbClr val="FFFFFF"/>
                </a:solidFill>
                <a:latin typeface="Verdana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84685707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182F76"/>
            </a:gs>
            <a:gs pos="100000">
              <a:srgbClr val="3366FF"/>
            </a:gs>
          </a:gsLst>
          <a:lin ang="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171" name="AutoShape 3"/>
          <p:cNvSpPr>
            <a:spLocks noChangeArrowheads="1"/>
          </p:cNvSpPr>
          <p:nvPr/>
        </p:nvSpPr>
        <p:spPr bwMode="auto">
          <a:xfrm>
            <a:off x="381000" y="981075"/>
            <a:ext cx="8532813" cy="770452"/>
          </a:xfrm>
          <a:prstGeom prst="roundRect">
            <a:avLst>
              <a:gd name="adj" fmla="val 0"/>
            </a:avLst>
          </a:prstGeom>
          <a:solidFill>
            <a:srgbClr val="000080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900" dirty="0">
                <a:solidFill>
                  <a:srgbClr val="FFFFFF"/>
                </a:solidFill>
                <a:latin typeface="Verdana" pitchFamily="34" charset="0"/>
              </a:rPr>
              <a:t>1</a:t>
            </a:r>
            <a:r>
              <a:rPr lang="hu-HU" altLang="en-US" sz="1900" dirty="0">
                <a:solidFill>
                  <a:srgbClr val="FFFFFF"/>
                </a:solidFill>
                <a:latin typeface="Verdana" pitchFamily="34" charset="0"/>
              </a:rPr>
              <a:t>.</a:t>
            </a:r>
            <a:r>
              <a:rPr lang="en-US" altLang="en-US" sz="1900" dirty="0">
                <a:solidFill>
                  <a:srgbClr val="FFFFFF"/>
                </a:solidFill>
                <a:latin typeface="Verdana" pitchFamily="34" charset="0"/>
              </a:rPr>
              <a:t>4</a:t>
            </a:r>
            <a:r>
              <a:rPr lang="hu-HU" altLang="en-US" sz="1900" dirty="0">
                <a:solidFill>
                  <a:srgbClr val="FFFFFF"/>
                </a:solidFill>
                <a:latin typeface="Verdana" pitchFamily="34" charset="0"/>
              </a:rPr>
              <a:t> </a:t>
            </a:r>
            <a:r>
              <a:rPr lang="en-US" altLang="en-US" sz="1900" dirty="0">
                <a:solidFill>
                  <a:srgbClr val="FFFFFF"/>
                </a:solidFill>
                <a:latin typeface="Verdana" pitchFamily="34" charset="0"/>
              </a:rPr>
              <a:t>Multiprocessor server platforms </a:t>
            </a:r>
            <a:r>
              <a:rPr lang="en-US" altLang="en-US" sz="1900" dirty="0" smtClean="0">
                <a:solidFill>
                  <a:srgbClr val="FFFFFF"/>
                </a:solidFill>
                <a:latin typeface="Verdana" pitchFamily="34" charset="0"/>
              </a:rPr>
              <a:t>classified according </a:t>
            </a:r>
            <a:r>
              <a:rPr lang="en-US" altLang="en-US" sz="1900" dirty="0">
                <a:solidFill>
                  <a:srgbClr val="FFFFFF"/>
                </a:solidFill>
                <a:latin typeface="Verdana" pitchFamily="34" charset="0"/>
              </a:rPr>
              <a:t>to </a:t>
            </a:r>
            <a:endParaRPr lang="en-US" altLang="en-US" sz="1900" dirty="0" smtClean="0">
              <a:solidFill>
                <a:srgbClr val="FFFFFF"/>
              </a:solidFill>
              <a:latin typeface="Verdana" pitchFamily="34" charset="0"/>
            </a:endParaRP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900" dirty="0">
                <a:solidFill>
                  <a:srgbClr val="FFFFFF"/>
                </a:solidFill>
                <a:latin typeface="Verdana" pitchFamily="34" charset="0"/>
              </a:rPr>
              <a:t> </a:t>
            </a:r>
            <a:r>
              <a:rPr lang="en-US" altLang="en-US" sz="1900" dirty="0" smtClean="0">
                <a:solidFill>
                  <a:srgbClr val="FFFFFF"/>
                </a:solidFill>
                <a:latin typeface="Verdana" pitchFamily="34" charset="0"/>
              </a:rPr>
              <a:t>      their </a:t>
            </a:r>
            <a:r>
              <a:rPr lang="en-US" altLang="en-US" sz="1900" dirty="0">
                <a:solidFill>
                  <a:srgbClr val="FFFFFF"/>
                </a:solidFill>
                <a:latin typeface="Verdana" pitchFamily="34" charset="0"/>
              </a:rPr>
              <a:t>memory </a:t>
            </a:r>
            <a:r>
              <a:rPr lang="en-US" altLang="en-US" sz="1900" dirty="0" smtClean="0">
                <a:solidFill>
                  <a:srgbClr val="FFFFFF"/>
                </a:solidFill>
                <a:latin typeface="Verdana" pitchFamily="34" charset="0"/>
              </a:rPr>
              <a:t>architecture</a:t>
            </a:r>
            <a:endParaRPr lang="en-US" altLang="en-US" sz="1900" dirty="0">
              <a:solidFill>
                <a:srgbClr val="FFFFFF"/>
              </a:solidFill>
              <a:latin typeface="Verdan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91669487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182F76"/>
            </a:gs>
            <a:gs pos="100000">
              <a:srgbClr val="3366FF"/>
            </a:gs>
          </a:gsLst>
          <a:lin ang="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2210" name="AutoShape 3"/>
          <p:cNvSpPr>
            <a:spLocks noChangeArrowheads="1"/>
          </p:cNvSpPr>
          <p:nvPr/>
        </p:nvSpPr>
        <p:spPr bwMode="auto">
          <a:xfrm>
            <a:off x="971550" y="981075"/>
            <a:ext cx="7661275" cy="504825"/>
          </a:xfrm>
          <a:prstGeom prst="roundRect">
            <a:avLst>
              <a:gd name="adj" fmla="val 0"/>
            </a:avLst>
          </a:prstGeom>
          <a:solidFill>
            <a:srgbClr val="000080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900" dirty="0" smtClean="0">
                <a:solidFill>
                  <a:srgbClr val="FFFFFF"/>
                </a:solidFill>
                <a:latin typeface="Verdana" pitchFamily="34" charset="0"/>
              </a:rPr>
              <a:t>4.1 Overview </a:t>
            </a:r>
            <a:r>
              <a:rPr lang="en-US" altLang="en-US" sz="1900" dirty="0">
                <a:solidFill>
                  <a:srgbClr val="FFFFFF"/>
                </a:solidFill>
                <a:latin typeface="Verdana" pitchFamily="34" charset="0"/>
              </a:rPr>
              <a:t>of the</a:t>
            </a:r>
            <a:r>
              <a:rPr lang="hu-HU" altLang="en-US" sz="1900" dirty="0">
                <a:solidFill>
                  <a:srgbClr val="FFFFFF"/>
                </a:solidFill>
                <a:latin typeface="Verdana" pitchFamily="34" charset="0"/>
              </a:rPr>
              <a:t> </a:t>
            </a:r>
            <a:r>
              <a:rPr lang="en-US" altLang="en-US" sz="1900" dirty="0" err="1" smtClean="0">
                <a:solidFill>
                  <a:srgbClr val="FFFFFF"/>
                </a:solidFill>
                <a:latin typeface="Verdana" pitchFamily="34" charset="0"/>
              </a:rPr>
              <a:t>Purley</a:t>
            </a:r>
            <a:r>
              <a:rPr lang="en-US" altLang="en-US" sz="1900" dirty="0" smtClean="0">
                <a:solidFill>
                  <a:srgbClr val="FFFFFF"/>
                </a:solidFill>
                <a:latin typeface="Verdana" pitchFamily="34" charset="0"/>
              </a:rPr>
              <a:t> platform</a:t>
            </a:r>
            <a:endParaRPr lang="en-US" altLang="en-US" sz="1900" dirty="0">
              <a:solidFill>
                <a:srgbClr val="FFFFFF"/>
              </a:solidFill>
              <a:latin typeface="Verdan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71496175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1600" dirty="0"/>
              <a:t>4.1 Overview of the </a:t>
            </a:r>
            <a:r>
              <a:rPr lang="en-US" sz="1600" dirty="0" err="1"/>
              <a:t>Purley</a:t>
            </a:r>
            <a:r>
              <a:rPr lang="en-US" sz="1600" dirty="0"/>
              <a:t> </a:t>
            </a:r>
            <a:r>
              <a:rPr lang="en-US" sz="1600" dirty="0" smtClean="0"/>
              <a:t>platform (1)</a:t>
            </a:r>
            <a:endParaRPr lang="en-US" sz="1600" dirty="0"/>
          </a:p>
        </p:txBody>
      </p:sp>
      <p:sp>
        <p:nvSpPr>
          <p:cNvPr id="4" name="TextBox 3"/>
          <p:cNvSpPr txBox="1"/>
          <p:nvPr/>
        </p:nvSpPr>
        <p:spPr>
          <a:xfrm>
            <a:off x="87313" y="504601"/>
            <a:ext cx="3861955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chemeClr val="accent6"/>
                </a:solidFill>
              </a:rPr>
              <a:t>4.1 Overview of the </a:t>
            </a:r>
            <a:r>
              <a:rPr lang="en-US" b="1" dirty="0" err="1" smtClean="0">
                <a:solidFill>
                  <a:schemeClr val="accent6"/>
                </a:solidFill>
              </a:rPr>
              <a:t>Purley</a:t>
            </a:r>
            <a:r>
              <a:rPr lang="en-US" b="1" dirty="0" smtClean="0">
                <a:solidFill>
                  <a:schemeClr val="accent6"/>
                </a:solidFill>
              </a:rPr>
              <a:t> platform</a:t>
            </a:r>
            <a:endParaRPr lang="en-US" b="1" dirty="0">
              <a:solidFill>
                <a:schemeClr val="accent6"/>
              </a:solidFill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274367" y="909918"/>
            <a:ext cx="8863580" cy="106952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spcAft>
                <a:spcPts val="300"/>
              </a:spcAft>
              <a:buFont typeface="Arial" panose="020B0604020202020204" pitchFamily="34" charset="0"/>
              <a:buChar char="•"/>
            </a:pPr>
            <a:r>
              <a:rPr lang="en-US" dirty="0" smtClean="0"/>
              <a:t>The </a:t>
            </a:r>
            <a:r>
              <a:rPr lang="en-US" dirty="0" err="1" smtClean="0">
                <a:solidFill>
                  <a:srgbClr val="FF0000"/>
                </a:solidFill>
              </a:rPr>
              <a:t>Purley</a:t>
            </a:r>
            <a:r>
              <a:rPr lang="en-US" dirty="0" smtClean="0">
                <a:solidFill>
                  <a:srgbClr val="FF0000"/>
                </a:solidFill>
              </a:rPr>
              <a:t> platform </a:t>
            </a:r>
            <a:r>
              <a:rPr lang="en-US" dirty="0" smtClean="0"/>
              <a:t>is</a:t>
            </a:r>
            <a:r>
              <a:rPr lang="en-US" dirty="0" smtClean="0">
                <a:solidFill>
                  <a:srgbClr val="0070C0"/>
                </a:solidFill>
              </a:rPr>
              <a:t> introduced in 7/2017, </a:t>
            </a:r>
            <a:r>
              <a:rPr lang="en-US" dirty="0" smtClean="0"/>
              <a:t>termed also as the </a:t>
            </a:r>
            <a:r>
              <a:rPr lang="en-US" dirty="0" smtClean="0">
                <a:solidFill>
                  <a:srgbClr val="FF0000"/>
                </a:solidFill>
              </a:rPr>
              <a:t>Scalable platform</a:t>
            </a:r>
            <a:r>
              <a:rPr lang="en-US" dirty="0" smtClean="0"/>
              <a:t>.</a:t>
            </a:r>
          </a:p>
          <a:p>
            <a:pPr marL="285750" indent="-285750">
              <a:spcAft>
                <a:spcPts val="300"/>
              </a:spcAft>
              <a:buFont typeface="Arial" panose="020B0604020202020204" pitchFamily="34" charset="0"/>
              <a:buChar char="•"/>
            </a:pPr>
            <a:r>
              <a:rPr lang="en-US" dirty="0" smtClean="0"/>
              <a:t>It is based on the </a:t>
            </a:r>
            <a:r>
              <a:rPr lang="en-US" dirty="0" smtClean="0">
                <a:solidFill>
                  <a:srgbClr val="0070C0"/>
                </a:solidFill>
              </a:rPr>
              <a:t>14 nm </a:t>
            </a:r>
            <a:r>
              <a:rPr lang="en-US" dirty="0" err="1" smtClean="0">
                <a:solidFill>
                  <a:srgbClr val="FF0000"/>
                </a:solidFill>
              </a:rPr>
              <a:t>Skylake</a:t>
            </a:r>
            <a:r>
              <a:rPr lang="en-US" dirty="0" smtClean="0">
                <a:solidFill>
                  <a:srgbClr val="FF0000"/>
                </a:solidFill>
              </a:rPr>
              <a:t>-SP (Scalable Family Processor) </a:t>
            </a:r>
            <a:r>
              <a:rPr lang="en-US" dirty="0" smtClean="0"/>
              <a:t>server lines.</a:t>
            </a:r>
          </a:p>
          <a:p>
            <a:pPr marL="285750" indent="-285750">
              <a:spcAft>
                <a:spcPts val="300"/>
              </a:spcAft>
              <a:buFont typeface="Arial" panose="020B0604020202020204" pitchFamily="34" charset="0"/>
              <a:buChar char="•"/>
            </a:pPr>
            <a:r>
              <a:rPr lang="en-US" dirty="0"/>
              <a:t>Designed to support </a:t>
            </a:r>
            <a:r>
              <a:rPr lang="en-US" dirty="0" smtClean="0"/>
              <a:t>existing </a:t>
            </a:r>
            <a:r>
              <a:rPr lang="en-US" dirty="0"/>
              <a:t>and emerging </a:t>
            </a:r>
            <a:r>
              <a:rPr lang="en-US" dirty="0" smtClean="0"/>
              <a:t>server application domains, such as data </a:t>
            </a:r>
            <a:r>
              <a:rPr lang="en-US" dirty="0"/>
              <a:t>center, </a:t>
            </a:r>
            <a:endParaRPr lang="en-US" dirty="0" smtClean="0"/>
          </a:p>
          <a:p>
            <a:pPr>
              <a:spcAft>
                <a:spcPts val="300"/>
              </a:spcAft>
            </a:pPr>
            <a:r>
              <a:rPr lang="en-US" dirty="0"/>
              <a:t> </a:t>
            </a:r>
            <a:r>
              <a:rPr lang="en-US" dirty="0" smtClean="0"/>
              <a:t>     and </a:t>
            </a:r>
            <a:r>
              <a:rPr lang="en-US" dirty="0"/>
              <a:t>network </a:t>
            </a:r>
            <a:r>
              <a:rPr lang="en-US" dirty="0" smtClean="0"/>
              <a:t>workloads including</a:t>
            </a:r>
            <a:r>
              <a:rPr lang="en-US" dirty="0"/>
              <a:t> cloud computing, </a:t>
            </a:r>
            <a:r>
              <a:rPr lang="en-US" dirty="0" err="1" smtClean="0"/>
              <a:t>HPC</a:t>
            </a:r>
            <a:r>
              <a:rPr lang="en-US" dirty="0" smtClean="0"/>
              <a:t> and</a:t>
            </a:r>
            <a:r>
              <a:rPr lang="en-US" dirty="0"/>
              <a:t> artificial </a:t>
            </a:r>
            <a:r>
              <a:rPr lang="en-US" dirty="0" smtClean="0"/>
              <a:t>intelligence. </a:t>
            </a:r>
            <a:endParaRPr lang="en-US" dirty="0"/>
          </a:p>
        </p:txBody>
      </p:sp>
      <p:sp>
        <p:nvSpPr>
          <p:cNvPr id="6" name="TextBox 5"/>
          <p:cNvSpPr txBox="1"/>
          <p:nvPr/>
        </p:nvSpPr>
        <p:spPr>
          <a:xfrm>
            <a:off x="8814338" y="6534345"/>
            <a:ext cx="34817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>
                <a:solidFill>
                  <a:srgbClr val="FF0000"/>
                </a:solidFill>
                <a:latin typeface="+mj-lt"/>
              </a:rPr>
              <a:t>*</a:t>
            </a:r>
          </a:p>
        </p:txBody>
      </p:sp>
    </p:spTree>
    <p:extLst>
      <p:ext uri="{BB962C8B-B14F-4D97-AF65-F5344CB8AC3E}">
        <p14:creationId xmlns:p14="http://schemas.microsoft.com/office/powerpoint/2010/main" val="35678345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80963" y="505348"/>
            <a:ext cx="424026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chemeClr val="accent6"/>
                </a:solidFill>
              </a:rPr>
              <a:t>Positioning of the </a:t>
            </a:r>
            <a:r>
              <a:rPr lang="en-US" b="1" dirty="0" err="1" smtClean="0">
                <a:solidFill>
                  <a:schemeClr val="accent6"/>
                </a:solidFill>
              </a:rPr>
              <a:t>Purley</a:t>
            </a:r>
            <a:r>
              <a:rPr lang="en-US" b="1" dirty="0" smtClean="0">
                <a:solidFill>
                  <a:schemeClr val="accent6"/>
                </a:solidFill>
              </a:rPr>
              <a:t> platform </a:t>
            </a:r>
            <a:r>
              <a:rPr lang="en-US" dirty="0" smtClean="0"/>
              <a:t>[</a:t>
            </a:r>
            <a:r>
              <a:rPr lang="hu-HU" dirty="0" smtClean="0"/>
              <a:t>112</a:t>
            </a:r>
            <a:r>
              <a:rPr lang="en-US" dirty="0" smtClean="0"/>
              <a:t>]</a:t>
            </a:r>
            <a:endParaRPr lang="en-US" dirty="0"/>
          </a:p>
        </p:txBody>
      </p:sp>
      <p:sp>
        <p:nvSpPr>
          <p:cNvPr id="6" name="Title 2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r>
              <a:rPr lang="en-US" sz="1600" dirty="0"/>
              <a:t>4.1 Overview of the </a:t>
            </a:r>
            <a:r>
              <a:rPr lang="en-US" sz="1600" dirty="0" err="1"/>
              <a:t>Purley</a:t>
            </a:r>
            <a:r>
              <a:rPr lang="en-US" sz="1600" dirty="0"/>
              <a:t> platform </a:t>
            </a:r>
            <a:r>
              <a:rPr lang="en-US" sz="1600" dirty="0" smtClean="0"/>
              <a:t>(2)</a:t>
            </a:r>
            <a:endParaRPr lang="en-US" sz="1600" dirty="0"/>
          </a:p>
        </p:txBody>
      </p:sp>
      <p:grpSp>
        <p:nvGrpSpPr>
          <p:cNvPr id="5" name="Group 4"/>
          <p:cNvGrpSpPr/>
          <p:nvPr/>
        </p:nvGrpSpPr>
        <p:grpSpPr>
          <a:xfrm>
            <a:off x="25758" y="1003159"/>
            <a:ext cx="9065185" cy="5596885"/>
            <a:chOff x="79690" y="1446594"/>
            <a:chExt cx="8985495" cy="5314814"/>
          </a:xfrm>
        </p:grpSpPr>
        <p:pic>
          <p:nvPicPr>
            <p:cNvPr id="7" name="Picture 2" descr="Intel Skylake Purley Roadmap Positioning"/>
            <p:cNvPicPr>
              <a:picLocks noChangeAspect="1" noChangeArrowheads="1"/>
            </p:cNvPicPr>
            <p:nvPr/>
          </p:nvPicPr>
          <p:blipFill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156" b="6892"/>
            <a:stretch/>
          </p:blipFill>
          <p:spPr bwMode="auto">
            <a:xfrm>
              <a:off x="79690" y="1446594"/>
              <a:ext cx="8985495" cy="5314814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8" name="Rounded Rectangle 7"/>
            <p:cNvSpPr/>
            <p:nvPr/>
          </p:nvSpPr>
          <p:spPr bwMode="auto">
            <a:xfrm>
              <a:off x="2807594" y="1461166"/>
              <a:ext cx="3580327" cy="343569"/>
            </a:xfrm>
            <a:prstGeom prst="roundRect">
              <a:avLst/>
            </a:prstGeom>
            <a:solidFill>
              <a:schemeClr val="bg1"/>
            </a:solidFill>
            <a:ln w="1587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4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Verdana" pitchFamily="34" charset="0"/>
                <a:cs typeface="Times New Roman" pitchFamily="18" charset="0"/>
              </a:endParaRPr>
            </a:p>
          </p:txBody>
        </p:sp>
      </p:grpSp>
      <p:sp>
        <p:nvSpPr>
          <p:cNvPr id="9" name="TextBox 8"/>
          <p:cNvSpPr txBox="1"/>
          <p:nvPr/>
        </p:nvSpPr>
        <p:spPr>
          <a:xfrm>
            <a:off x="5823273" y="1686136"/>
            <a:ext cx="121379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Broadwell-EX</a:t>
            </a:r>
            <a:endParaRPr lang="en-US" sz="1200" dirty="0"/>
          </a:p>
        </p:txBody>
      </p:sp>
      <p:sp>
        <p:nvSpPr>
          <p:cNvPr id="10" name="TextBox 9"/>
          <p:cNvSpPr txBox="1"/>
          <p:nvPr/>
        </p:nvSpPr>
        <p:spPr>
          <a:xfrm>
            <a:off x="3644600" y="1689650"/>
            <a:ext cx="1048685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Haswell-EX</a:t>
            </a:r>
            <a:endParaRPr lang="en-US" sz="1200" dirty="0"/>
          </a:p>
        </p:txBody>
      </p:sp>
      <p:sp>
        <p:nvSpPr>
          <p:cNvPr id="11" name="TextBox 10"/>
          <p:cNvSpPr txBox="1"/>
          <p:nvPr/>
        </p:nvSpPr>
        <p:spPr>
          <a:xfrm>
            <a:off x="1671986" y="1680285"/>
            <a:ext cx="1257075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Ivy Bridge-EX</a:t>
            </a:r>
            <a:endParaRPr lang="en-US" sz="1200" dirty="0"/>
          </a:p>
        </p:txBody>
      </p:sp>
      <p:sp>
        <p:nvSpPr>
          <p:cNvPr id="12" name="TextBox 11"/>
          <p:cNvSpPr txBox="1"/>
          <p:nvPr/>
        </p:nvSpPr>
        <p:spPr>
          <a:xfrm>
            <a:off x="7623610" y="1687816"/>
            <a:ext cx="105695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err="1" smtClean="0"/>
              <a:t>Skylake</a:t>
            </a:r>
            <a:r>
              <a:rPr lang="en-US" sz="1200" dirty="0" smtClean="0"/>
              <a:t>-SP</a:t>
            </a:r>
            <a:endParaRPr lang="en-US" sz="1200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7508" name="Rectangle 2"/>
          <p:cNvSpPr>
            <a:spLocks noChangeArrowheads="1"/>
          </p:cNvSpPr>
          <p:nvPr/>
        </p:nvSpPr>
        <p:spPr bwMode="auto">
          <a:xfrm>
            <a:off x="152400" y="152400"/>
            <a:ext cx="9144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3300"/>
                </a:solidFill>
              </a14:hiddenFill>
            </a:ext>
            <a:ext uri="{91240B29-F687-4F45-9708-019B960494DF}">
              <a14:hiddenLine xmlns:a14="http://schemas.microsoft.com/office/drawing/2010/main" w="15875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 anchor="ctr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/>
              <a:t> </a:t>
            </a:r>
          </a:p>
        </p:txBody>
      </p:sp>
      <p:sp>
        <p:nvSpPr>
          <p:cNvPr id="277509" name="Rectangle 3"/>
          <p:cNvSpPr>
            <a:spLocks noChangeArrowheads="1"/>
          </p:cNvSpPr>
          <p:nvPr/>
        </p:nvSpPr>
        <p:spPr bwMode="auto">
          <a:xfrm>
            <a:off x="304800" y="304800"/>
            <a:ext cx="9144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3300"/>
                </a:solidFill>
              </a14:hiddenFill>
            </a:ext>
            <a:ext uri="{91240B29-F687-4F45-9708-019B960494DF}">
              <a14:hiddenLine xmlns:a14="http://schemas.microsoft.com/office/drawing/2010/main" w="15875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 anchor="ctr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/>
              <a:t> </a:t>
            </a:r>
          </a:p>
        </p:txBody>
      </p:sp>
      <p:pic>
        <p:nvPicPr>
          <p:cNvPr id="277510" name="Picture 149" descr="http://www.kitguru.net/wp-content/uploads/2015/07/intel_xeon_skylake_purley_2.png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4753" r="7678" b="5209"/>
          <a:stretch/>
        </p:blipFill>
        <p:spPr bwMode="auto">
          <a:xfrm>
            <a:off x="76201" y="1033929"/>
            <a:ext cx="8949706" cy="51034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TextBox 1"/>
          <p:cNvSpPr txBox="1"/>
          <p:nvPr/>
        </p:nvSpPr>
        <p:spPr>
          <a:xfrm>
            <a:off x="77788" y="504601"/>
            <a:ext cx="8778365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chemeClr val="accent6"/>
                </a:solidFill>
              </a:rPr>
              <a:t>Main features of the </a:t>
            </a:r>
            <a:r>
              <a:rPr lang="en-US" b="1" dirty="0" err="1" smtClean="0">
                <a:solidFill>
                  <a:schemeClr val="accent6"/>
                </a:solidFill>
              </a:rPr>
              <a:t>Purley</a:t>
            </a:r>
            <a:r>
              <a:rPr lang="en-US" b="1" dirty="0" smtClean="0">
                <a:solidFill>
                  <a:schemeClr val="accent6"/>
                </a:solidFill>
              </a:rPr>
              <a:t> platform based on the </a:t>
            </a:r>
            <a:r>
              <a:rPr lang="en-US" b="1" dirty="0" err="1" smtClean="0">
                <a:solidFill>
                  <a:schemeClr val="accent6"/>
                </a:solidFill>
              </a:rPr>
              <a:t>Skylake</a:t>
            </a:r>
            <a:r>
              <a:rPr lang="en-US" b="1" dirty="0" smtClean="0">
                <a:solidFill>
                  <a:schemeClr val="accent6"/>
                </a:solidFill>
              </a:rPr>
              <a:t>-SP processor line -1 </a:t>
            </a:r>
            <a:r>
              <a:rPr lang="en-US" dirty="0" smtClean="0"/>
              <a:t>[</a:t>
            </a:r>
            <a:r>
              <a:rPr lang="hu-HU" dirty="0" smtClean="0"/>
              <a:t>122</a:t>
            </a:r>
            <a:r>
              <a:rPr lang="en-US" dirty="0" smtClean="0"/>
              <a:t>]</a:t>
            </a:r>
            <a:endParaRPr lang="en-US" dirty="0"/>
          </a:p>
        </p:txBody>
      </p:sp>
      <p:sp>
        <p:nvSpPr>
          <p:cNvPr id="3" name="Rounded Rectangle 2"/>
          <p:cNvSpPr/>
          <p:nvPr/>
        </p:nvSpPr>
        <p:spPr bwMode="auto">
          <a:xfrm>
            <a:off x="6337071" y="1122830"/>
            <a:ext cx="2655276" cy="4940300"/>
          </a:xfrm>
          <a:prstGeom prst="roundRect">
            <a:avLst/>
          </a:prstGeom>
          <a:noFill/>
          <a:ln w="28575" cap="flat" cmpd="sng" algn="ctr">
            <a:solidFill>
              <a:srgbClr val="FF000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3300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10" name="Title 2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r>
              <a:rPr lang="en-US" sz="1600" dirty="0"/>
              <a:t>4.1 Overview of the </a:t>
            </a:r>
            <a:r>
              <a:rPr lang="en-US" sz="1600" dirty="0" err="1"/>
              <a:t>Purley</a:t>
            </a:r>
            <a:r>
              <a:rPr lang="en-US" sz="1600" dirty="0"/>
              <a:t> platform </a:t>
            </a:r>
            <a:r>
              <a:rPr lang="en-US" sz="1600" dirty="0" smtClean="0"/>
              <a:t>(3)</a:t>
            </a:r>
            <a:endParaRPr lang="en-US" sz="1600" dirty="0"/>
          </a:p>
        </p:txBody>
      </p:sp>
      <p:sp>
        <p:nvSpPr>
          <p:cNvPr id="4" name="TextBox 3"/>
          <p:cNvSpPr txBox="1"/>
          <p:nvPr/>
        </p:nvSpPr>
        <p:spPr>
          <a:xfrm>
            <a:off x="3993776" y="2918012"/>
            <a:ext cx="388248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100" dirty="0" smtClean="0"/>
              <a:t>8 /</a:t>
            </a:r>
            <a:endParaRPr lang="en-US" sz="1100" dirty="0"/>
          </a:p>
        </p:txBody>
      </p:sp>
      <p:sp>
        <p:nvSpPr>
          <p:cNvPr id="5" name="TextBox 4"/>
          <p:cNvSpPr txBox="1"/>
          <p:nvPr/>
        </p:nvSpPr>
        <p:spPr>
          <a:xfrm>
            <a:off x="3657601" y="5056095"/>
            <a:ext cx="744114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050" dirty="0" smtClean="0"/>
              <a:t>(</a:t>
            </a:r>
            <a:r>
              <a:rPr lang="en-US" sz="1050" dirty="0" err="1" smtClean="0"/>
              <a:t>C602J</a:t>
            </a:r>
            <a:r>
              <a:rPr lang="en-US" sz="1050" dirty="0" smtClean="0"/>
              <a:t>)</a:t>
            </a:r>
            <a:endParaRPr lang="en-US" sz="1050" dirty="0"/>
          </a:p>
        </p:txBody>
      </p:sp>
      <p:sp>
        <p:nvSpPr>
          <p:cNvPr id="11" name="Rounded Rectangle 10"/>
          <p:cNvSpPr/>
          <p:nvPr/>
        </p:nvSpPr>
        <p:spPr bwMode="auto">
          <a:xfrm>
            <a:off x="3625249" y="1127313"/>
            <a:ext cx="2655276" cy="4940300"/>
          </a:xfrm>
          <a:prstGeom prst="roundRect">
            <a:avLst/>
          </a:prstGeom>
          <a:noFill/>
          <a:ln w="28575" cap="flat" cmpd="sng" algn="ctr">
            <a:solidFill>
              <a:srgbClr val="0070C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3300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6629394" y="6320119"/>
            <a:ext cx="1972015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100" dirty="0" err="1" smtClean="0"/>
              <a:t>DPC</a:t>
            </a:r>
            <a:r>
              <a:rPr lang="en-US" sz="1100" dirty="0" smtClean="0"/>
              <a:t>: </a:t>
            </a:r>
            <a:r>
              <a:rPr lang="en-US" sz="1100" dirty="0" err="1" smtClean="0"/>
              <a:t>DIMMs</a:t>
            </a:r>
            <a:r>
              <a:rPr lang="en-US" sz="1100" dirty="0" smtClean="0"/>
              <a:t> Per Channel</a:t>
            </a:r>
            <a:endParaRPr lang="en-US" sz="1100" dirty="0"/>
          </a:p>
        </p:txBody>
      </p:sp>
    </p:spTree>
    <p:extLst>
      <p:ext uri="{BB962C8B-B14F-4D97-AF65-F5344CB8AC3E}">
        <p14:creationId xmlns:p14="http://schemas.microsoft.com/office/powerpoint/2010/main" val="243556868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1600" dirty="0"/>
              <a:t>4.1 Overview of the </a:t>
            </a:r>
            <a:r>
              <a:rPr lang="en-US" sz="1600" dirty="0" err="1"/>
              <a:t>Purley</a:t>
            </a:r>
            <a:r>
              <a:rPr lang="en-US" sz="1600" dirty="0"/>
              <a:t> platform </a:t>
            </a:r>
            <a:r>
              <a:rPr lang="en-US" sz="1600" dirty="0" smtClean="0"/>
              <a:t>(4)</a:t>
            </a:r>
            <a:endParaRPr lang="en-US" sz="1600" dirty="0"/>
          </a:p>
        </p:txBody>
      </p:sp>
      <p:sp>
        <p:nvSpPr>
          <p:cNvPr id="3" name="TextBox 2"/>
          <p:cNvSpPr txBox="1"/>
          <p:nvPr/>
        </p:nvSpPr>
        <p:spPr>
          <a:xfrm>
            <a:off x="82924" y="510989"/>
            <a:ext cx="640431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chemeClr val="accent6"/>
                </a:solidFill>
              </a:rPr>
              <a:t>Drawback of the implementation of Intel's recent server lines</a:t>
            </a:r>
            <a:endParaRPr lang="en-US" b="1" dirty="0">
              <a:solidFill>
                <a:schemeClr val="accent6"/>
              </a:solidFill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82924" y="860613"/>
            <a:ext cx="774834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>
                <a:solidFill>
                  <a:srgbClr val="FF0000"/>
                </a:solidFill>
              </a:rPr>
              <a:t>Large diversity </a:t>
            </a:r>
            <a:r>
              <a:rPr lang="en-US" dirty="0" smtClean="0"/>
              <a:t>of the recent </a:t>
            </a:r>
            <a:r>
              <a:rPr lang="en-US" dirty="0" smtClean="0">
                <a:solidFill>
                  <a:srgbClr val="FF0000"/>
                </a:solidFill>
              </a:rPr>
              <a:t>server implementations</a:t>
            </a:r>
            <a:r>
              <a:rPr lang="en-US" dirty="0" smtClean="0"/>
              <a:t>, as indicated in the next slides.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7449348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0530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2049" y="955865"/>
            <a:ext cx="8693239" cy="57652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TextBox 2"/>
          <p:cNvSpPr txBox="1"/>
          <p:nvPr/>
        </p:nvSpPr>
        <p:spPr>
          <a:xfrm>
            <a:off x="83064" y="510560"/>
            <a:ext cx="915988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chemeClr val="accent6"/>
                </a:solidFill>
              </a:rPr>
              <a:t>Example: </a:t>
            </a:r>
            <a:r>
              <a:rPr lang="en-US" b="1" dirty="0" err="1" smtClean="0">
                <a:solidFill>
                  <a:schemeClr val="accent6"/>
                </a:solidFill>
              </a:rPr>
              <a:t>E5</a:t>
            </a:r>
            <a:r>
              <a:rPr lang="en-US" b="1" dirty="0" smtClean="0">
                <a:solidFill>
                  <a:schemeClr val="accent6"/>
                </a:solidFill>
              </a:rPr>
              <a:t>/</a:t>
            </a:r>
            <a:r>
              <a:rPr lang="en-US" b="1" dirty="0" err="1" smtClean="0">
                <a:solidFill>
                  <a:schemeClr val="accent6"/>
                </a:solidFill>
              </a:rPr>
              <a:t>E7</a:t>
            </a:r>
            <a:r>
              <a:rPr lang="en-US" b="1" dirty="0" smtClean="0">
                <a:solidFill>
                  <a:schemeClr val="accent6"/>
                </a:solidFill>
              </a:rPr>
              <a:t> platform options built up of Ivy Bridge based server processors </a:t>
            </a:r>
            <a:r>
              <a:rPr lang="en-US" dirty="0" smtClean="0"/>
              <a:t>[</a:t>
            </a:r>
            <a:r>
              <a:rPr lang="hu-HU" dirty="0" smtClean="0"/>
              <a:t>117</a:t>
            </a:r>
            <a:r>
              <a:rPr lang="en-US" dirty="0" smtClean="0"/>
              <a:t>]</a:t>
            </a:r>
            <a:endParaRPr lang="en-US" dirty="0"/>
          </a:p>
        </p:txBody>
      </p:sp>
      <p:sp>
        <p:nvSpPr>
          <p:cNvPr id="4" name="TextBox 3"/>
          <p:cNvSpPr txBox="1"/>
          <p:nvPr/>
        </p:nvSpPr>
        <p:spPr>
          <a:xfrm>
            <a:off x="7778839" y="6479838"/>
            <a:ext cx="1365161" cy="315532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 wrap="square" rtlCol="0">
            <a:spAutoFit/>
          </a:bodyPr>
          <a:lstStyle/>
          <a:p>
            <a:endParaRPr lang="en-US" dirty="0"/>
          </a:p>
        </p:txBody>
      </p:sp>
      <p:sp>
        <p:nvSpPr>
          <p:cNvPr id="7" name="Title 2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r>
              <a:rPr lang="en-US" sz="1600" dirty="0"/>
              <a:t>4.1 Overview of the </a:t>
            </a:r>
            <a:r>
              <a:rPr lang="en-US" sz="1600" dirty="0" err="1"/>
              <a:t>Purley</a:t>
            </a:r>
            <a:r>
              <a:rPr lang="en-US" sz="1600" dirty="0"/>
              <a:t> platform </a:t>
            </a:r>
            <a:r>
              <a:rPr lang="en-US" sz="1600" dirty="0" smtClean="0"/>
              <a:t>(5)</a:t>
            </a:r>
            <a:endParaRPr lang="en-US" sz="1600" dirty="0"/>
          </a:p>
        </p:txBody>
      </p:sp>
      <p:sp>
        <p:nvSpPr>
          <p:cNvPr id="2" name="Rectangle 1"/>
          <p:cNvSpPr/>
          <p:nvPr/>
        </p:nvSpPr>
        <p:spPr bwMode="auto">
          <a:xfrm>
            <a:off x="83063" y="954023"/>
            <a:ext cx="5662945" cy="509680"/>
          </a:xfrm>
          <a:prstGeom prst="rect">
            <a:avLst/>
          </a:prstGeom>
          <a:solidFill>
            <a:schemeClr val="bg1"/>
          </a:solidFill>
          <a:ln w="1587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400" b="0" i="0" u="none" strike="noStrike" cap="none" normalizeH="0" baseline="0" dirty="0" err="1" smtClean="0">
                <a:ln>
                  <a:noFill/>
                </a:ln>
                <a:solidFill>
                  <a:srgbClr val="FF0000"/>
                </a:solidFill>
                <a:effectLst/>
                <a:latin typeface="Verdana" pitchFamily="34" charset="0"/>
                <a:cs typeface="Times New Roman" pitchFamily="18" charset="0"/>
              </a:rPr>
              <a:t>Romley</a:t>
            </a:r>
            <a:r>
              <a:rPr kumimoji="0" lang="en-US" sz="1400" b="0" i="0" u="none" strike="noStrike" cap="none" normalizeH="0" baseline="0" dirty="0" smtClean="0">
                <a:ln>
                  <a:noFill/>
                </a:ln>
                <a:solidFill>
                  <a:srgbClr val="FF0000"/>
                </a:solidFill>
                <a:effectLst/>
                <a:latin typeface="Verdana" pitchFamily="34" charset="0"/>
                <a:cs typeface="Times New Roman" pitchFamily="18" charset="0"/>
              </a:rPr>
              <a:t> platform: Entry</a:t>
            </a:r>
            <a:r>
              <a:rPr lang="en-US" dirty="0" smtClean="0">
                <a:solidFill>
                  <a:srgbClr val="FF0000"/>
                </a:solidFill>
              </a:rPr>
              <a:t> </a:t>
            </a:r>
            <a:r>
              <a:rPr kumimoji="0" lang="en-US" sz="1400" b="0" i="0" u="none" strike="noStrike" cap="none" normalizeH="0" baseline="0" dirty="0" smtClean="0">
                <a:ln>
                  <a:noFill/>
                </a:ln>
                <a:solidFill>
                  <a:srgbClr val="FF0000"/>
                </a:solidFill>
                <a:effectLst/>
                <a:latin typeface="Verdana" pitchFamily="34" charset="0"/>
                <a:cs typeface="Times New Roman" pitchFamily="18" charset="0"/>
              </a:rPr>
              <a:t>and Efficient Performance level</a:t>
            </a:r>
          </a:p>
          <a:p>
            <a:pPr marL="0" marR="0" indent="0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400" b="0" i="0" u="none" strike="noStrike" cap="none" normalizeH="0" baseline="0" dirty="0" smtClean="0">
                <a:ln>
                  <a:noFill/>
                </a:ln>
                <a:solidFill>
                  <a:srgbClr val="FF0000"/>
                </a:solidFill>
                <a:effectLst/>
                <a:latin typeface="Verdana" pitchFamily="34" charset="0"/>
                <a:cs typeface="Times New Roman" pitchFamily="18" charset="0"/>
              </a:rPr>
              <a:t>                                  platform options</a:t>
            </a:r>
          </a:p>
          <a:p>
            <a:pPr marL="0" marR="0" indent="0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400" b="0" i="0" u="none" strike="noStrike" cap="none" normalizeH="0" baseline="0" dirty="0" smtClean="0">
                <a:ln>
                  <a:noFill/>
                </a:ln>
                <a:solidFill>
                  <a:srgbClr val="FF0000"/>
                </a:solidFill>
                <a:effectLst/>
                <a:latin typeface="Verdana" pitchFamily="34" charset="0"/>
                <a:cs typeface="Times New Roman" pitchFamily="18" charset="0"/>
              </a:rPr>
              <a:t>(               </a:t>
            </a:r>
            <a:r>
              <a:rPr kumimoji="0" lang="en-US" sz="1400" b="0" i="0" u="none" strike="noStrike" cap="none" normalizeH="0" baseline="0" dirty="0" err="1" smtClean="0">
                <a:ln>
                  <a:noFill/>
                </a:ln>
                <a:solidFill>
                  <a:srgbClr val="FF0000"/>
                </a:solidFill>
                <a:effectLst/>
                <a:latin typeface="Verdana" pitchFamily="34" charset="0"/>
                <a:cs typeface="Times New Roman" pitchFamily="18" charset="0"/>
              </a:rPr>
              <a:t>EN</a:t>
            </a:r>
            <a:r>
              <a:rPr kumimoji="0" lang="en-US" sz="1400" b="0" i="0" u="none" strike="noStrike" cap="none" normalizeH="0" baseline="0" dirty="0" smtClean="0">
                <a:ln>
                  <a:noFill/>
                </a:ln>
                <a:solidFill>
                  <a:srgbClr val="FF0000"/>
                </a:solidFill>
                <a:effectLst/>
                <a:latin typeface="Verdana" pitchFamily="34" charset="0"/>
                <a:cs typeface="Times New Roman" pitchFamily="18" charset="0"/>
              </a:rPr>
              <a:t>: </a:t>
            </a:r>
            <a:r>
              <a:rPr kumimoji="0" lang="en-US" sz="1400" b="0" i="0" u="none" strike="noStrike" cap="none" normalizeH="0" baseline="0" dirty="0" err="1" smtClean="0">
                <a:ln>
                  <a:noFill/>
                </a:ln>
                <a:solidFill>
                  <a:srgbClr val="FF0000"/>
                </a:solidFill>
                <a:effectLst/>
                <a:latin typeface="Verdana" pitchFamily="34" charset="0"/>
                <a:cs typeface="Times New Roman" pitchFamily="18" charset="0"/>
              </a:rPr>
              <a:t>24xx</a:t>
            </a:r>
            <a:r>
              <a:rPr kumimoji="0" lang="en-US" sz="1400" b="0" i="0" u="none" strike="noStrike" cap="none" normalizeH="0" dirty="0" smtClean="0">
                <a:ln>
                  <a:noFill/>
                </a:ln>
                <a:solidFill>
                  <a:srgbClr val="FF0000"/>
                </a:solidFill>
                <a:effectLst/>
                <a:latin typeface="Verdana" pitchFamily="34" charset="0"/>
                <a:cs typeface="Times New Roman" pitchFamily="18" charset="0"/>
              </a:rPr>
              <a:t> </a:t>
            </a:r>
            <a:r>
              <a:rPr kumimoji="0" lang="en-US" sz="1400" b="0" i="0" u="none" strike="noStrike" cap="none" normalizeH="0" dirty="0" err="1" smtClean="0">
                <a:ln>
                  <a:noFill/>
                </a:ln>
                <a:solidFill>
                  <a:srgbClr val="FF0000"/>
                </a:solidFill>
                <a:effectLst/>
                <a:latin typeface="Verdana" pitchFamily="34" charset="0"/>
                <a:cs typeface="Times New Roman" pitchFamily="18" charset="0"/>
              </a:rPr>
              <a:t>v3</a:t>
            </a:r>
            <a:r>
              <a:rPr kumimoji="0" lang="en-US" sz="1400" b="0" i="0" u="none" strike="noStrike" cap="none" normalizeH="0" dirty="0" smtClean="0">
                <a:ln>
                  <a:noFill/>
                </a:ln>
                <a:solidFill>
                  <a:srgbClr val="FF0000"/>
                </a:solidFill>
                <a:effectLst/>
                <a:latin typeface="Verdana" pitchFamily="34" charset="0"/>
                <a:cs typeface="Times New Roman" pitchFamily="18" charset="0"/>
              </a:rPr>
              <a:t>,                 </a:t>
            </a:r>
            <a:r>
              <a:rPr kumimoji="0" lang="en-US" sz="1400" b="0" i="0" u="none" strike="noStrike" cap="none" normalizeH="0" baseline="0" dirty="0" smtClean="0">
                <a:ln>
                  <a:noFill/>
                </a:ln>
                <a:solidFill>
                  <a:srgbClr val="FF0000"/>
                </a:solidFill>
                <a:effectLst/>
                <a:latin typeface="Verdana" pitchFamily="34" charset="0"/>
                <a:cs typeface="Times New Roman" pitchFamily="18" charset="0"/>
              </a:rPr>
              <a:t>EP: </a:t>
            </a:r>
            <a:r>
              <a:rPr kumimoji="0" lang="en-US" sz="1400" b="0" i="0" u="none" strike="noStrike" cap="none" normalizeH="0" baseline="0" dirty="0" err="1" smtClean="0">
                <a:ln>
                  <a:noFill/>
                </a:ln>
                <a:solidFill>
                  <a:srgbClr val="FF0000"/>
                </a:solidFill>
                <a:effectLst/>
                <a:latin typeface="Verdana" pitchFamily="34" charset="0"/>
                <a:cs typeface="Times New Roman" pitchFamily="18" charset="0"/>
              </a:rPr>
              <a:t>26xx</a:t>
            </a:r>
            <a:r>
              <a:rPr kumimoji="0" lang="en-US" sz="1400" b="0" i="0" u="none" strike="noStrike" cap="none" normalizeH="0" baseline="0" dirty="0" smtClean="0">
                <a:ln>
                  <a:noFill/>
                </a:ln>
                <a:solidFill>
                  <a:srgbClr val="FF0000"/>
                </a:solidFill>
                <a:effectLst/>
                <a:latin typeface="Verdana" pitchFamily="34" charset="0"/>
                <a:cs typeface="Times New Roman" pitchFamily="18" charset="0"/>
              </a:rPr>
              <a:t> </a:t>
            </a:r>
            <a:r>
              <a:rPr kumimoji="0" lang="en-US" sz="1400" b="0" i="0" u="none" strike="noStrike" cap="none" normalizeH="0" baseline="0" dirty="0" err="1" smtClean="0">
                <a:ln>
                  <a:noFill/>
                </a:ln>
                <a:solidFill>
                  <a:srgbClr val="FF0000"/>
                </a:solidFill>
                <a:effectLst/>
                <a:latin typeface="Verdana" pitchFamily="34" charset="0"/>
                <a:cs typeface="Times New Roman" pitchFamily="18" charset="0"/>
              </a:rPr>
              <a:t>v3</a:t>
            </a:r>
            <a:r>
              <a:rPr kumimoji="0" lang="en-US" sz="1400" b="0" i="0" u="none" strike="noStrike" cap="none" normalizeH="0" baseline="0" dirty="0" smtClean="0">
                <a:ln>
                  <a:noFill/>
                </a:ln>
                <a:solidFill>
                  <a:srgbClr val="FF0000"/>
                </a:solidFill>
                <a:effectLst/>
                <a:latin typeface="Verdana" pitchFamily="34" charset="0"/>
                <a:cs typeface="Times New Roman" pitchFamily="18" charset="0"/>
              </a:rPr>
              <a:t>, </a:t>
            </a:r>
            <a:r>
              <a:rPr kumimoji="0" lang="en-US" sz="1400" b="0" i="0" u="none" strike="noStrike" cap="none" normalizeH="0" baseline="0" dirty="0" err="1" smtClean="0">
                <a:ln>
                  <a:noFill/>
                </a:ln>
                <a:solidFill>
                  <a:srgbClr val="FF0000"/>
                </a:solidFill>
                <a:effectLst/>
                <a:latin typeface="Verdana" pitchFamily="34" charset="0"/>
                <a:cs typeface="Times New Roman" pitchFamily="18" charset="0"/>
              </a:rPr>
              <a:t>46xx</a:t>
            </a:r>
            <a:r>
              <a:rPr kumimoji="0" lang="en-US" sz="1400" b="0" i="0" u="none" strike="noStrike" cap="none" normalizeH="0" baseline="0" dirty="0" smtClean="0">
                <a:ln>
                  <a:noFill/>
                </a:ln>
                <a:solidFill>
                  <a:srgbClr val="FF0000"/>
                </a:solidFill>
                <a:effectLst/>
                <a:latin typeface="Verdana" pitchFamily="34" charset="0"/>
                <a:cs typeface="Times New Roman" pitchFamily="18" charset="0"/>
              </a:rPr>
              <a:t> </a:t>
            </a:r>
            <a:r>
              <a:rPr kumimoji="0" lang="en-US" sz="1400" b="0" i="0" u="none" strike="noStrike" cap="none" normalizeH="0" baseline="0" dirty="0" err="1" smtClean="0">
                <a:ln>
                  <a:noFill/>
                </a:ln>
                <a:solidFill>
                  <a:srgbClr val="FF0000"/>
                </a:solidFill>
                <a:effectLst/>
                <a:latin typeface="Verdana" pitchFamily="34" charset="0"/>
                <a:cs typeface="Times New Roman" pitchFamily="18" charset="0"/>
              </a:rPr>
              <a:t>v3</a:t>
            </a:r>
            <a:endParaRPr kumimoji="0" lang="en-US" sz="1400" b="0" i="0" u="none" strike="noStrike" cap="none" normalizeH="0" baseline="0" dirty="0" smtClean="0">
              <a:ln>
                <a:noFill/>
              </a:ln>
              <a:solidFill>
                <a:srgbClr val="FF0000"/>
              </a:solidFill>
              <a:effectLst/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8" name="Rectangle 7"/>
          <p:cNvSpPr/>
          <p:nvPr/>
        </p:nvSpPr>
        <p:spPr bwMode="auto">
          <a:xfrm>
            <a:off x="249556" y="3137477"/>
            <a:ext cx="5577135" cy="509680"/>
          </a:xfrm>
          <a:prstGeom prst="rect">
            <a:avLst/>
          </a:prstGeom>
          <a:solidFill>
            <a:schemeClr val="bg1"/>
          </a:solidFill>
          <a:ln w="1587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400" b="0" i="0" u="none" strike="noStrike" cap="none" normalizeH="0" baseline="0" dirty="0" err="1" smtClean="0">
                <a:ln>
                  <a:noFill/>
                </a:ln>
                <a:solidFill>
                  <a:srgbClr val="FF0000"/>
                </a:solidFill>
                <a:effectLst/>
                <a:latin typeface="Verdana" pitchFamily="34" charset="0"/>
                <a:cs typeface="Times New Roman" pitchFamily="18" charset="0"/>
              </a:rPr>
              <a:t>Brickland</a:t>
            </a:r>
            <a:r>
              <a:rPr kumimoji="0" lang="en-US" sz="1400" b="0" i="0" u="none" strike="noStrike" cap="none" normalizeH="0" baseline="0" dirty="0" smtClean="0">
                <a:ln>
                  <a:noFill/>
                </a:ln>
                <a:solidFill>
                  <a:srgbClr val="FF0000"/>
                </a:solidFill>
                <a:effectLst/>
                <a:latin typeface="Verdana" pitchFamily="34" charset="0"/>
                <a:cs typeface="Times New Roman" pitchFamily="18" charset="0"/>
              </a:rPr>
              <a:t> platform: </a:t>
            </a:r>
            <a:r>
              <a:rPr lang="en-US" dirty="0" smtClean="0">
                <a:solidFill>
                  <a:srgbClr val="FF0000"/>
                </a:solidFill>
              </a:rPr>
              <a:t>EX (</a:t>
            </a:r>
            <a:r>
              <a:rPr lang="en-US" dirty="0" err="1" smtClean="0">
                <a:solidFill>
                  <a:srgbClr val="FF0000"/>
                </a:solidFill>
              </a:rPr>
              <a:t>48xx</a:t>
            </a:r>
            <a:r>
              <a:rPr lang="en-US" dirty="0" smtClean="0">
                <a:solidFill>
                  <a:srgbClr val="FF0000"/>
                </a:solidFill>
              </a:rPr>
              <a:t>/</a:t>
            </a:r>
            <a:r>
              <a:rPr lang="en-US" dirty="0" err="1" smtClean="0">
                <a:solidFill>
                  <a:srgbClr val="FF0000"/>
                </a:solidFill>
              </a:rPr>
              <a:t>88xx</a:t>
            </a:r>
            <a:r>
              <a:rPr lang="en-US" dirty="0" smtClean="0">
                <a:solidFill>
                  <a:srgbClr val="FF0000"/>
                </a:solidFill>
              </a:rPr>
              <a:t> </a:t>
            </a:r>
            <a:r>
              <a:rPr lang="en-US" dirty="0" err="1" smtClean="0">
                <a:solidFill>
                  <a:srgbClr val="FF0000"/>
                </a:solidFill>
              </a:rPr>
              <a:t>v3</a:t>
            </a:r>
            <a:r>
              <a:rPr lang="en-US" dirty="0" smtClean="0">
                <a:solidFill>
                  <a:srgbClr val="FF0000"/>
                </a:solidFill>
              </a:rPr>
              <a:t>)</a:t>
            </a:r>
            <a:r>
              <a:rPr kumimoji="0" lang="en-US" sz="1400" b="0" i="0" u="none" strike="noStrike" cap="none" normalizeH="0" baseline="0" dirty="0" smtClean="0">
                <a:ln>
                  <a:noFill/>
                </a:ln>
                <a:solidFill>
                  <a:srgbClr val="FF0000"/>
                </a:solidFill>
                <a:effectLst/>
                <a:latin typeface="Verdana" pitchFamily="34" charset="0"/>
                <a:cs typeface="Times New Roman" pitchFamily="18" charset="0"/>
              </a:rPr>
              <a:t> platform options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5732562" y="1194763"/>
            <a:ext cx="30809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/>
              <a:t>E</a:t>
            </a:r>
            <a:endParaRPr lang="en-US" b="1" dirty="0"/>
          </a:p>
        </p:txBody>
      </p:sp>
    </p:spTree>
    <p:extLst>
      <p:ext uri="{BB962C8B-B14F-4D97-AF65-F5344CB8AC3E}">
        <p14:creationId xmlns:p14="http://schemas.microsoft.com/office/powerpoint/2010/main" val="230688102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1600" dirty="0"/>
              <a:t>4.1 Overview of the </a:t>
            </a:r>
            <a:r>
              <a:rPr lang="en-US" sz="1600" dirty="0" err="1"/>
              <a:t>Purley</a:t>
            </a:r>
            <a:r>
              <a:rPr lang="en-US" sz="1600" dirty="0"/>
              <a:t> platform </a:t>
            </a:r>
            <a:r>
              <a:rPr lang="en-US" sz="1600" dirty="0" smtClean="0"/>
              <a:t>(6)</a:t>
            </a:r>
            <a:endParaRPr lang="en-US" sz="1600" dirty="0"/>
          </a:p>
        </p:txBody>
      </p:sp>
      <p:sp>
        <p:nvSpPr>
          <p:cNvPr id="3" name="TextBox 2"/>
          <p:cNvSpPr txBox="1"/>
          <p:nvPr/>
        </p:nvSpPr>
        <p:spPr>
          <a:xfrm>
            <a:off x="85725" y="510989"/>
            <a:ext cx="862447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chemeClr val="accent6"/>
                </a:solidFill>
              </a:rPr>
              <a:t>Attaching memory to Intel's servers (from Nehalem to Broadwell based servers)</a:t>
            </a:r>
            <a:endParaRPr lang="en-US" b="1" dirty="0">
              <a:solidFill>
                <a:schemeClr val="accent6"/>
              </a:solidFill>
            </a:endParaRPr>
          </a:p>
        </p:txBody>
      </p:sp>
      <p:sp>
        <p:nvSpPr>
          <p:cNvPr id="4" name="Text Box 4"/>
          <p:cNvSpPr txBox="1">
            <a:spLocks noChangeArrowheads="1"/>
          </p:cNvSpPr>
          <p:nvPr/>
        </p:nvSpPr>
        <p:spPr bwMode="auto">
          <a:xfrm>
            <a:off x="257735" y="1687767"/>
            <a:ext cx="4112179" cy="31002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rot="0" vert="horz" wrap="square" lIns="58522" tIns="29261" rIns="58522" bIns="29261" anchor="t" anchorCtr="0">
            <a:noAutofit/>
          </a:bodyPr>
          <a:lstStyle/>
          <a:p>
            <a:pPr marL="342265" indent="-342265" algn="ctr">
              <a:lnSpc>
                <a:spcPts val="1200"/>
              </a:lnSpc>
              <a:spcAft>
                <a:spcPts val="0"/>
              </a:spcAft>
            </a:pPr>
            <a:r>
              <a:rPr lang="en-US" sz="1300" b="1" dirty="0" smtClean="0">
                <a:solidFill>
                  <a:srgbClr val="000000"/>
                </a:solidFill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Direct attaching memory to </a:t>
            </a:r>
            <a:r>
              <a:rPr lang="en-US" sz="1300" b="1" dirty="0" err="1" smtClean="0">
                <a:solidFill>
                  <a:srgbClr val="000000"/>
                </a:solidFill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EN</a:t>
            </a:r>
            <a:r>
              <a:rPr lang="en-US" sz="1300" b="1" dirty="0" smtClean="0">
                <a:solidFill>
                  <a:srgbClr val="000000"/>
                </a:solidFill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/EP servers</a:t>
            </a:r>
            <a:endParaRPr lang="en-US" sz="1300" dirty="0">
              <a:solidFill>
                <a:srgbClr val="000000"/>
              </a:solidFill>
              <a:effectLst/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</p:txBody>
      </p:sp>
      <p:cxnSp>
        <p:nvCxnSpPr>
          <p:cNvPr id="5" name="Line 8"/>
          <p:cNvCxnSpPr/>
          <p:nvPr/>
        </p:nvCxnSpPr>
        <p:spPr bwMode="auto">
          <a:xfrm>
            <a:off x="4534767" y="1320593"/>
            <a:ext cx="0" cy="8258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6" name="Line 13"/>
          <p:cNvCxnSpPr>
            <a:endCxn id="10" idx="6"/>
          </p:cNvCxnSpPr>
          <p:nvPr/>
        </p:nvCxnSpPr>
        <p:spPr bwMode="auto">
          <a:xfrm flipH="1">
            <a:off x="2351591" y="1421319"/>
            <a:ext cx="2185674" cy="207566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7" name="Text Box 4"/>
          <p:cNvSpPr txBox="1">
            <a:spLocks noChangeArrowheads="1"/>
          </p:cNvSpPr>
          <p:nvPr/>
        </p:nvSpPr>
        <p:spPr bwMode="auto">
          <a:xfrm>
            <a:off x="2062198" y="1020943"/>
            <a:ext cx="4921430" cy="2032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rot="0" vert="horz" wrap="square" lIns="58522" tIns="29261" rIns="58522" bIns="29261" anchor="t" anchorCtr="0">
            <a:noAutofit/>
          </a:bodyPr>
          <a:lstStyle/>
          <a:p>
            <a:pPr algn="ctr">
              <a:spcAft>
                <a:spcPts val="300"/>
              </a:spcAft>
            </a:pPr>
            <a:r>
              <a:rPr lang="en-US" sz="1300" b="1" dirty="0" smtClean="0">
                <a:solidFill>
                  <a:srgbClr val="000000"/>
                </a:solidFill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Attaching memory to Intel's servers</a:t>
            </a:r>
            <a:endParaRPr lang="en-US" sz="1300" dirty="0">
              <a:solidFill>
                <a:srgbClr val="000000"/>
              </a:solidFill>
              <a:effectLst/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</p:txBody>
      </p:sp>
      <p:sp>
        <p:nvSpPr>
          <p:cNvPr id="8" name="Text Box 4"/>
          <p:cNvSpPr txBox="1">
            <a:spLocks noChangeArrowheads="1"/>
          </p:cNvSpPr>
          <p:nvPr/>
        </p:nvSpPr>
        <p:spPr bwMode="auto">
          <a:xfrm>
            <a:off x="4693808" y="1694248"/>
            <a:ext cx="3971436" cy="3005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rot="0" vert="horz" wrap="square" lIns="58522" tIns="29261" rIns="58522" bIns="29261" anchor="t" anchorCtr="0">
            <a:noAutofit/>
          </a:bodyPr>
          <a:lstStyle/>
          <a:p>
            <a:pPr marL="342265" indent="-342265" algn="ctr">
              <a:lnSpc>
                <a:spcPts val="1200"/>
              </a:lnSpc>
              <a:spcAft>
                <a:spcPts val="0"/>
              </a:spcAft>
            </a:pPr>
            <a:r>
              <a:rPr lang="en-US" sz="1300" b="1" dirty="0" smtClean="0">
                <a:solidFill>
                  <a:srgbClr val="000000"/>
                </a:solidFill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Indirect attaching memory to EX servers</a:t>
            </a:r>
            <a:endParaRPr lang="en-US" sz="1300" dirty="0">
              <a:solidFill>
                <a:srgbClr val="000000"/>
              </a:solidFill>
              <a:effectLst/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</p:txBody>
      </p:sp>
      <p:cxnSp>
        <p:nvCxnSpPr>
          <p:cNvPr id="9" name="Line 13"/>
          <p:cNvCxnSpPr>
            <a:endCxn id="11" idx="2"/>
          </p:cNvCxnSpPr>
          <p:nvPr/>
        </p:nvCxnSpPr>
        <p:spPr bwMode="auto">
          <a:xfrm>
            <a:off x="4537265" y="1412142"/>
            <a:ext cx="2106109" cy="20721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0" name="Oval 9"/>
          <p:cNvSpPr>
            <a:spLocks noChangeArrowheads="1"/>
          </p:cNvSpPr>
          <p:nvPr/>
        </p:nvSpPr>
        <p:spPr bwMode="auto">
          <a:xfrm>
            <a:off x="2294352" y="1602939"/>
            <a:ext cx="57239" cy="51892"/>
          </a:xfrm>
          <a:prstGeom prst="ellipse">
            <a:avLst/>
          </a:prstGeom>
          <a:solidFill>
            <a:srgbClr val="FFFFFF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rot="0" vert="horz" wrap="square" lIns="91440" tIns="45720" rIns="91440" bIns="45720" anchor="t" anchorCtr="0" upright="1">
            <a:noAutofit/>
          </a:bodyPr>
          <a:lstStyle/>
          <a:p>
            <a:endParaRPr lang="en-US" sz="1200"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</p:txBody>
      </p:sp>
      <p:sp>
        <p:nvSpPr>
          <p:cNvPr id="11" name="Oval 10"/>
          <p:cNvSpPr>
            <a:spLocks noChangeArrowheads="1"/>
          </p:cNvSpPr>
          <p:nvPr/>
        </p:nvSpPr>
        <p:spPr bwMode="auto">
          <a:xfrm>
            <a:off x="6643374" y="1593414"/>
            <a:ext cx="57239" cy="51892"/>
          </a:xfrm>
          <a:prstGeom prst="ellipse">
            <a:avLst/>
          </a:prstGeom>
          <a:solidFill>
            <a:srgbClr val="FFFFFF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rot="0" vert="horz" wrap="square" lIns="91440" tIns="45720" rIns="91440" bIns="45720" anchor="t" anchorCtr="0" upright="1">
            <a:noAutofit/>
          </a:bodyPr>
          <a:lstStyle/>
          <a:p>
            <a:endParaRPr lang="en-US" sz="1200"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</p:txBody>
      </p:sp>
      <p:sp>
        <p:nvSpPr>
          <p:cNvPr id="12" name="TextBox 11"/>
          <p:cNvSpPr txBox="1"/>
          <p:nvPr/>
        </p:nvSpPr>
        <p:spPr>
          <a:xfrm>
            <a:off x="53792" y="2003614"/>
            <a:ext cx="4411785" cy="49244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300" dirty="0" smtClean="0"/>
              <a:t>Attaching up to 4 standard DDR memory channels</a:t>
            </a:r>
          </a:p>
          <a:p>
            <a:pPr algn="ctr"/>
            <a:r>
              <a:rPr lang="en-US" sz="1300" dirty="0" smtClean="0"/>
              <a:t>directly to to processor die</a:t>
            </a:r>
            <a:endParaRPr lang="en-US" sz="1300" dirty="0"/>
          </a:p>
        </p:txBody>
      </p:sp>
      <p:sp>
        <p:nvSpPr>
          <p:cNvPr id="13" name="TextBox 12"/>
          <p:cNvSpPr txBox="1"/>
          <p:nvPr/>
        </p:nvSpPr>
        <p:spPr>
          <a:xfrm>
            <a:off x="4444576" y="1994650"/>
            <a:ext cx="4476161" cy="10926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300" dirty="0" smtClean="0"/>
              <a:t>Attaching 8 standard DDR memory channels via</a:t>
            </a:r>
          </a:p>
          <a:p>
            <a:pPr algn="ctr"/>
            <a:r>
              <a:rPr lang="en-US" sz="1300" dirty="0" smtClean="0"/>
              <a:t>4 low line count serial or proprietary 64-bit parallel</a:t>
            </a:r>
          </a:p>
          <a:p>
            <a:pPr algn="ctr"/>
            <a:r>
              <a:rPr lang="en-US" sz="1300" dirty="0" smtClean="0"/>
              <a:t>channels (</a:t>
            </a:r>
            <a:r>
              <a:rPr lang="en-US" sz="1300" dirty="0" err="1" smtClean="0"/>
              <a:t>SMI</a:t>
            </a:r>
            <a:r>
              <a:rPr lang="en-US" sz="1300" dirty="0" smtClean="0"/>
              <a:t>) with memory buffers, while</a:t>
            </a:r>
          </a:p>
          <a:p>
            <a:pPr algn="ctr"/>
            <a:r>
              <a:rPr lang="en-US" sz="1300" dirty="0" smtClean="0"/>
              <a:t>two standard DDR memory channels </a:t>
            </a:r>
          </a:p>
          <a:p>
            <a:pPr algn="ctr"/>
            <a:r>
              <a:rPr lang="en-US" sz="1300" dirty="0" smtClean="0"/>
              <a:t>can be connected to each memory buffer (SMB)</a:t>
            </a:r>
            <a:endParaRPr lang="en-US" sz="1300" dirty="0"/>
          </a:p>
        </p:txBody>
      </p:sp>
      <p:pic>
        <p:nvPicPr>
          <p:cNvPr id="14" name="Picture 13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63606" y="3202662"/>
            <a:ext cx="4195951" cy="3057782"/>
          </a:xfrm>
          <a:prstGeom prst="rect">
            <a:avLst/>
          </a:prstGeom>
        </p:spPr>
      </p:pic>
      <p:grpSp>
        <p:nvGrpSpPr>
          <p:cNvPr id="227" name="Group 226"/>
          <p:cNvGrpSpPr/>
          <p:nvPr/>
        </p:nvGrpSpPr>
        <p:grpSpPr>
          <a:xfrm>
            <a:off x="4559706" y="3241773"/>
            <a:ext cx="4325375" cy="3182717"/>
            <a:chOff x="243141" y="1759204"/>
            <a:chExt cx="4555872" cy="3643313"/>
          </a:xfrm>
        </p:grpSpPr>
        <p:sp>
          <p:nvSpPr>
            <p:cNvPr id="228" name="Téglalap 53"/>
            <p:cNvSpPr>
              <a:spLocks noChangeArrowheads="1"/>
            </p:cNvSpPr>
            <p:nvPr/>
          </p:nvSpPr>
          <p:spPr bwMode="auto">
            <a:xfrm>
              <a:off x="2755900" y="4826254"/>
              <a:ext cx="1439863" cy="576263"/>
            </a:xfrm>
            <a:prstGeom prst="rect">
              <a:avLst/>
            </a:prstGeom>
            <a:solidFill>
              <a:srgbClr val="3366FF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100" dirty="0">
                  <a:solidFill>
                    <a:srgbClr val="FFFFFF"/>
                  </a:solidFill>
                  <a:latin typeface="Verdana" pitchFamily="34" charset="0"/>
                </a:rPr>
                <a:t> </a:t>
              </a:r>
              <a:r>
                <a:rPr lang="en-US" altLang="en-US" sz="1100" dirty="0" smtClean="0">
                  <a:solidFill>
                    <a:srgbClr val="FFFFFF"/>
                  </a:solidFill>
                  <a:latin typeface="Verdana" pitchFamily="34" charset="0"/>
                </a:rPr>
                <a:t>C602J PCH</a:t>
              </a:r>
            </a:p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100" dirty="0" smtClean="0">
                  <a:solidFill>
                    <a:srgbClr val="FFFFFF"/>
                  </a:solidFill>
                  <a:latin typeface="Verdana" pitchFamily="34" charset="0"/>
                </a:rPr>
                <a:t>(</a:t>
              </a:r>
              <a:r>
                <a:rPr lang="en-US" altLang="en-US" sz="1100" dirty="0" err="1" smtClean="0">
                  <a:solidFill>
                    <a:srgbClr val="FFFFFF"/>
                  </a:solidFill>
                  <a:latin typeface="Verdana" pitchFamily="34" charset="0"/>
                </a:rPr>
                <a:t>Patsburg</a:t>
              </a:r>
              <a:r>
                <a:rPr lang="en-US" altLang="en-US" sz="1100" dirty="0" smtClean="0">
                  <a:solidFill>
                    <a:srgbClr val="FFFFFF"/>
                  </a:solidFill>
                  <a:latin typeface="Verdana" pitchFamily="34" charset="0"/>
                </a:rPr>
                <a:t> J) </a:t>
              </a:r>
              <a:endParaRPr lang="hu-HU" altLang="en-US" sz="1100" dirty="0">
                <a:solidFill>
                  <a:srgbClr val="FFFFFF"/>
                </a:solidFill>
                <a:latin typeface="Verdana" pitchFamily="34" charset="0"/>
              </a:endParaRPr>
            </a:p>
          </p:txBody>
        </p:sp>
        <p:cxnSp>
          <p:nvCxnSpPr>
            <p:cNvPr id="229" name="Egyenes összekötő 108"/>
            <p:cNvCxnSpPr/>
            <p:nvPr/>
          </p:nvCxnSpPr>
          <p:spPr>
            <a:xfrm flipH="1" flipV="1">
              <a:off x="4200663" y="2758667"/>
              <a:ext cx="576126" cy="926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0" name="Egyenes összekötő 112"/>
            <p:cNvCxnSpPr/>
            <p:nvPr/>
          </p:nvCxnSpPr>
          <p:spPr>
            <a:xfrm rot="10800000">
              <a:off x="4222750" y="3932492"/>
              <a:ext cx="576263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1" name="Egyenes összekötő 113"/>
            <p:cNvCxnSpPr/>
            <p:nvPr/>
          </p:nvCxnSpPr>
          <p:spPr>
            <a:xfrm rot="10800000">
              <a:off x="4222750" y="3046667"/>
              <a:ext cx="576263" cy="62230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2" name="Egyenes összekötő 115"/>
            <p:cNvCxnSpPr/>
            <p:nvPr/>
          </p:nvCxnSpPr>
          <p:spPr>
            <a:xfrm rot="10800000" flipV="1">
              <a:off x="4222750" y="3059367"/>
              <a:ext cx="563563" cy="60960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3" name="Egyenes összekötő 118"/>
            <p:cNvCxnSpPr>
              <a:cxnSpLocks noChangeShapeType="1"/>
            </p:cNvCxnSpPr>
            <p:nvPr/>
          </p:nvCxnSpPr>
          <p:spPr bwMode="auto">
            <a:xfrm flipH="1" flipV="1">
              <a:off x="3480663" y="3046667"/>
              <a:ext cx="726" cy="584464"/>
            </a:xfrm>
            <a:prstGeom prst="line">
              <a:avLst/>
            </a:prstGeom>
            <a:noFill/>
            <a:ln w="9525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34" name="Egyenes összekötő 121"/>
            <p:cNvCxnSpPr/>
            <p:nvPr/>
          </p:nvCxnSpPr>
          <p:spPr>
            <a:xfrm rot="5400000" flipH="1" flipV="1">
              <a:off x="3153162" y="4563929"/>
              <a:ext cx="612000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35" name="Szövegdoboz 70"/>
            <p:cNvSpPr txBox="1">
              <a:spLocks noChangeArrowheads="1"/>
            </p:cNvSpPr>
            <p:nvPr/>
          </p:nvSpPr>
          <p:spPr bwMode="auto">
            <a:xfrm>
              <a:off x="4257881" y="2373567"/>
              <a:ext cx="417101" cy="37446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lnSpc>
                  <a:spcPts val="1100"/>
                </a:lnSpc>
                <a:spcBef>
                  <a:spcPct val="0"/>
                </a:spcBef>
                <a:buFontTx/>
                <a:buNone/>
              </a:pPr>
              <a:r>
                <a:rPr lang="hu-HU" altLang="en-US" sz="1000" dirty="0" smtClean="0">
                  <a:solidFill>
                    <a:srgbClr val="000000"/>
                  </a:solidFill>
                  <a:latin typeface="Verdana" pitchFamily="34" charset="0"/>
                </a:rPr>
                <a:t>QPI</a:t>
              </a:r>
              <a:endParaRPr lang="en-US" altLang="en-US" sz="1000" dirty="0" smtClean="0">
                <a:solidFill>
                  <a:srgbClr val="000000"/>
                </a:solidFill>
                <a:latin typeface="Verdana" pitchFamily="34" charset="0"/>
              </a:endParaRPr>
            </a:p>
            <a:p>
              <a:pPr algn="ctr" eaLnBrk="1" hangingPunct="1">
                <a:lnSpc>
                  <a:spcPts val="1100"/>
                </a:lnSpc>
                <a:spcBef>
                  <a:spcPct val="0"/>
                </a:spcBef>
                <a:buFontTx/>
                <a:buNone/>
              </a:pPr>
              <a:r>
                <a:rPr lang="en-US" altLang="en-US" sz="1000" dirty="0" smtClean="0">
                  <a:solidFill>
                    <a:srgbClr val="000000"/>
                  </a:solidFill>
                  <a:latin typeface="Verdana" pitchFamily="34" charset="0"/>
                </a:rPr>
                <a:t>1.1</a:t>
              </a:r>
              <a:endParaRPr lang="hu-HU" altLang="en-US" sz="1000" dirty="0">
                <a:solidFill>
                  <a:srgbClr val="000000"/>
                </a:solidFill>
                <a:latin typeface="Verdana" pitchFamily="34" charset="0"/>
              </a:endParaRPr>
            </a:p>
          </p:txBody>
        </p:sp>
        <p:sp>
          <p:nvSpPr>
            <p:cNvPr id="236" name="Szövegdoboz 70"/>
            <p:cNvSpPr txBox="1">
              <a:spLocks noChangeArrowheads="1"/>
            </p:cNvSpPr>
            <p:nvPr/>
          </p:nvSpPr>
          <p:spPr bwMode="auto">
            <a:xfrm>
              <a:off x="4245181" y="3957892"/>
              <a:ext cx="417101" cy="37446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lnSpc>
                  <a:spcPts val="1100"/>
                </a:lnSpc>
                <a:spcBef>
                  <a:spcPct val="0"/>
                </a:spcBef>
                <a:buFontTx/>
                <a:buNone/>
              </a:pPr>
              <a:r>
                <a:rPr lang="hu-HU" altLang="en-US" sz="1000" dirty="0" smtClean="0">
                  <a:solidFill>
                    <a:srgbClr val="000000"/>
                  </a:solidFill>
                  <a:latin typeface="Verdana" pitchFamily="34" charset="0"/>
                </a:rPr>
                <a:t>QPI</a:t>
              </a:r>
              <a:endParaRPr lang="en-US" altLang="en-US" sz="1000" dirty="0" smtClean="0">
                <a:solidFill>
                  <a:srgbClr val="000000"/>
                </a:solidFill>
                <a:latin typeface="Verdana" pitchFamily="34" charset="0"/>
              </a:endParaRPr>
            </a:p>
            <a:p>
              <a:pPr algn="ctr" eaLnBrk="1" hangingPunct="1">
                <a:lnSpc>
                  <a:spcPts val="1100"/>
                </a:lnSpc>
                <a:spcBef>
                  <a:spcPct val="0"/>
                </a:spcBef>
                <a:buFontTx/>
                <a:buNone/>
              </a:pPr>
              <a:r>
                <a:rPr lang="en-US" altLang="en-US" sz="1000" dirty="0" smtClean="0">
                  <a:solidFill>
                    <a:srgbClr val="000000"/>
                  </a:solidFill>
                  <a:latin typeface="Verdana" pitchFamily="34" charset="0"/>
                </a:rPr>
                <a:t>1.1</a:t>
              </a:r>
              <a:endParaRPr lang="hu-HU" altLang="en-US" sz="1000" dirty="0">
                <a:solidFill>
                  <a:srgbClr val="000000"/>
                </a:solidFill>
                <a:latin typeface="Verdana" pitchFamily="34" charset="0"/>
              </a:endParaRPr>
            </a:p>
          </p:txBody>
        </p:sp>
        <p:sp>
          <p:nvSpPr>
            <p:cNvPr id="237" name="Szövegdoboz 70"/>
            <p:cNvSpPr txBox="1">
              <a:spLocks noChangeArrowheads="1"/>
            </p:cNvSpPr>
            <p:nvPr/>
          </p:nvSpPr>
          <p:spPr bwMode="auto">
            <a:xfrm>
              <a:off x="2830281" y="3221292"/>
              <a:ext cx="671979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hu-HU" altLang="en-US" sz="1000" dirty="0" smtClean="0">
                  <a:solidFill>
                    <a:srgbClr val="000000"/>
                  </a:solidFill>
                  <a:latin typeface="Verdana" pitchFamily="34" charset="0"/>
                </a:rPr>
                <a:t>QPI</a:t>
              </a:r>
              <a:r>
                <a:rPr lang="en-US" altLang="en-US" sz="1000" dirty="0" smtClean="0">
                  <a:solidFill>
                    <a:srgbClr val="000000"/>
                  </a:solidFill>
                  <a:latin typeface="Verdana" pitchFamily="34" charset="0"/>
                </a:rPr>
                <a:t> 1.1</a:t>
              </a:r>
              <a:endParaRPr lang="hu-HU" altLang="en-US" sz="1000" dirty="0">
                <a:solidFill>
                  <a:srgbClr val="000000"/>
                </a:solidFill>
                <a:latin typeface="Verdana" pitchFamily="34" charset="0"/>
              </a:endParaRPr>
            </a:p>
          </p:txBody>
        </p:sp>
        <p:sp>
          <p:nvSpPr>
            <p:cNvPr id="238" name="Szövegdoboz 70"/>
            <p:cNvSpPr txBox="1">
              <a:spLocks noChangeArrowheads="1"/>
            </p:cNvSpPr>
            <p:nvPr/>
          </p:nvSpPr>
          <p:spPr bwMode="auto">
            <a:xfrm>
              <a:off x="3822469" y="3226054"/>
              <a:ext cx="671979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hu-HU" altLang="en-US" sz="1000" dirty="0" smtClean="0">
                  <a:solidFill>
                    <a:srgbClr val="000000"/>
                  </a:solidFill>
                  <a:latin typeface="Verdana" pitchFamily="34" charset="0"/>
                </a:rPr>
                <a:t>QPI</a:t>
              </a:r>
              <a:r>
                <a:rPr lang="en-US" altLang="en-US" sz="1000" dirty="0" smtClean="0">
                  <a:solidFill>
                    <a:srgbClr val="000000"/>
                  </a:solidFill>
                  <a:latin typeface="Verdana" pitchFamily="34" charset="0"/>
                </a:rPr>
                <a:t> 1.1</a:t>
              </a:r>
              <a:endParaRPr lang="hu-HU" altLang="en-US" sz="1000" dirty="0">
                <a:solidFill>
                  <a:srgbClr val="000000"/>
                </a:solidFill>
                <a:latin typeface="Verdana" pitchFamily="34" charset="0"/>
              </a:endParaRPr>
            </a:p>
          </p:txBody>
        </p:sp>
        <p:sp>
          <p:nvSpPr>
            <p:cNvPr id="239" name="Szövegdoboz 70"/>
            <p:cNvSpPr txBox="1">
              <a:spLocks noChangeArrowheads="1"/>
            </p:cNvSpPr>
            <p:nvPr/>
          </p:nvSpPr>
          <p:spPr bwMode="auto">
            <a:xfrm>
              <a:off x="3432498" y="4334129"/>
              <a:ext cx="721672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 dirty="0" smtClean="0">
                  <a:solidFill>
                    <a:srgbClr val="000000"/>
                  </a:solidFill>
                  <a:latin typeface="Verdana" pitchFamily="34" charset="0"/>
                </a:rPr>
                <a:t>DMI2</a:t>
              </a:r>
            </a:p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 dirty="0">
                  <a:solidFill>
                    <a:srgbClr val="000000"/>
                  </a:solidFill>
                  <a:latin typeface="Verdana" pitchFamily="34" charset="0"/>
                </a:rPr>
                <a:t>4</a:t>
              </a:r>
              <a:r>
                <a:rPr lang="en-US" altLang="en-US" sz="1000" dirty="0" smtClean="0">
                  <a:solidFill>
                    <a:srgbClr val="000000"/>
                  </a:solidFill>
                  <a:latin typeface="Verdana" pitchFamily="34" charset="0"/>
                </a:rPr>
                <a:t>xPCIe2</a:t>
              </a:r>
              <a:endParaRPr lang="hu-HU" altLang="en-US" sz="1000" dirty="0">
                <a:solidFill>
                  <a:srgbClr val="000000"/>
                </a:solidFill>
                <a:latin typeface="Verdana" pitchFamily="34" charset="0"/>
              </a:endParaRPr>
            </a:p>
          </p:txBody>
        </p:sp>
        <p:cxnSp>
          <p:nvCxnSpPr>
            <p:cNvPr id="240" name="Egyenes összekötő 130"/>
            <p:cNvCxnSpPr/>
            <p:nvPr/>
          </p:nvCxnSpPr>
          <p:spPr>
            <a:xfrm rot="10800000" flipH="1" flipV="1">
              <a:off x="2409825" y="4048379"/>
              <a:ext cx="350838" cy="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1" name="Egyenes összekötő 131"/>
            <p:cNvCxnSpPr/>
            <p:nvPr/>
          </p:nvCxnSpPr>
          <p:spPr>
            <a:xfrm rot="10800000" flipH="1" flipV="1">
              <a:off x="2409825" y="3537204"/>
              <a:ext cx="263525" cy="635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2" name="Egyenes összekötő 145"/>
            <p:cNvCxnSpPr/>
            <p:nvPr/>
          </p:nvCxnSpPr>
          <p:spPr>
            <a:xfrm rot="10800000" flipH="1">
              <a:off x="1502017" y="3450304"/>
              <a:ext cx="442913" cy="7937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43" name="Téglalap 146"/>
            <p:cNvSpPr/>
            <p:nvPr/>
          </p:nvSpPr>
          <p:spPr>
            <a:xfrm flipH="1">
              <a:off x="1658603" y="3272092"/>
              <a:ext cx="44450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sp>
          <p:nvSpPr>
            <p:cNvPr id="244" name="Téglalap 147"/>
            <p:cNvSpPr/>
            <p:nvPr/>
          </p:nvSpPr>
          <p:spPr>
            <a:xfrm flipH="1">
              <a:off x="1571290" y="3272092"/>
              <a:ext cx="46038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cxnSp>
          <p:nvCxnSpPr>
            <p:cNvPr id="245" name="Egyenes összekötő 150"/>
            <p:cNvCxnSpPr/>
            <p:nvPr/>
          </p:nvCxnSpPr>
          <p:spPr>
            <a:xfrm rot="10800000" flipH="1">
              <a:off x="1507955" y="3626104"/>
              <a:ext cx="442913" cy="9525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46" name="Téglalap 151"/>
            <p:cNvSpPr/>
            <p:nvPr/>
          </p:nvSpPr>
          <p:spPr>
            <a:xfrm flipH="1">
              <a:off x="1658603" y="3519742"/>
              <a:ext cx="44450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sp>
          <p:nvSpPr>
            <p:cNvPr id="247" name="Téglalap 152"/>
            <p:cNvSpPr/>
            <p:nvPr/>
          </p:nvSpPr>
          <p:spPr>
            <a:xfrm flipH="1">
              <a:off x="1571290" y="3519742"/>
              <a:ext cx="46038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sp>
          <p:nvSpPr>
            <p:cNvPr id="248" name="Téglalap 155"/>
            <p:cNvSpPr/>
            <p:nvPr/>
          </p:nvSpPr>
          <p:spPr>
            <a:xfrm flipH="1">
              <a:off x="1897063" y="3392742"/>
              <a:ext cx="647700" cy="288925"/>
            </a:xfrm>
            <a:prstGeom prst="rect">
              <a:avLst/>
            </a:prstGeom>
            <a:solidFill>
              <a:srgbClr val="8EB4E3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>
                <a:defRPr/>
              </a:pPr>
              <a:r>
                <a:rPr lang="en-US" altLang="en-US" sz="1100" smtClean="0">
                  <a:solidFill>
                    <a:srgbClr val="FFFFFF"/>
                  </a:solidFill>
                  <a:latin typeface="Verdana" pitchFamily="34" charset="0"/>
                </a:rPr>
                <a:t>SMB</a:t>
              </a:r>
              <a:endParaRPr lang="hu-HU" altLang="en-US" sz="1100" smtClean="0">
                <a:solidFill>
                  <a:srgbClr val="FFFFFF"/>
                </a:solidFill>
                <a:latin typeface="Verdana" pitchFamily="34" charset="0"/>
              </a:endParaRPr>
            </a:p>
          </p:txBody>
        </p:sp>
        <p:cxnSp>
          <p:nvCxnSpPr>
            <p:cNvPr id="249" name="Egyenes összekötő 156"/>
            <p:cNvCxnSpPr/>
            <p:nvPr/>
          </p:nvCxnSpPr>
          <p:spPr>
            <a:xfrm rot="10800000" flipH="1">
              <a:off x="1502017" y="3972179"/>
              <a:ext cx="428625" cy="4763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50" name="Téglalap 157"/>
            <p:cNvSpPr/>
            <p:nvPr/>
          </p:nvSpPr>
          <p:spPr>
            <a:xfrm flipH="1">
              <a:off x="1658603" y="3870579"/>
              <a:ext cx="44450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sp>
          <p:nvSpPr>
            <p:cNvPr id="251" name="Téglalap 158"/>
            <p:cNvSpPr/>
            <p:nvPr/>
          </p:nvSpPr>
          <p:spPr>
            <a:xfrm flipH="1">
              <a:off x="1571290" y="3870579"/>
              <a:ext cx="46038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cxnSp>
          <p:nvCxnSpPr>
            <p:cNvPr id="252" name="Egyenes összekötő 161"/>
            <p:cNvCxnSpPr/>
            <p:nvPr/>
          </p:nvCxnSpPr>
          <p:spPr>
            <a:xfrm rot="10800000" flipH="1">
              <a:off x="1502017" y="4149979"/>
              <a:ext cx="442913" cy="3175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53" name="Téglalap 162"/>
            <p:cNvSpPr/>
            <p:nvPr/>
          </p:nvSpPr>
          <p:spPr>
            <a:xfrm flipH="1">
              <a:off x="1658603" y="4121404"/>
              <a:ext cx="44450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sp>
          <p:nvSpPr>
            <p:cNvPr id="254" name="Téglalap 163"/>
            <p:cNvSpPr/>
            <p:nvPr/>
          </p:nvSpPr>
          <p:spPr>
            <a:xfrm flipH="1">
              <a:off x="1571290" y="4121404"/>
              <a:ext cx="46038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sp>
          <p:nvSpPr>
            <p:cNvPr id="255" name="Téglalap 166"/>
            <p:cNvSpPr/>
            <p:nvPr/>
          </p:nvSpPr>
          <p:spPr>
            <a:xfrm flipH="1">
              <a:off x="1897063" y="3905504"/>
              <a:ext cx="647700" cy="287338"/>
            </a:xfrm>
            <a:prstGeom prst="rect">
              <a:avLst/>
            </a:prstGeom>
            <a:solidFill>
              <a:srgbClr val="8EB4E3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>
                <a:defRPr/>
              </a:pPr>
              <a:r>
                <a:rPr lang="en-US" altLang="en-US" sz="1100" dirty="0" smtClean="0">
                  <a:solidFill>
                    <a:srgbClr val="FFFFFF"/>
                  </a:solidFill>
                  <a:latin typeface="Verdana" pitchFamily="34" charset="0"/>
                </a:rPr>
                <a:t>SMB</a:t>
              </a:r>
              <a:endParaRPr lang="hu-HU" altLang="en-US" sz="1100" dirty="0" smtClean="0">
                <a:solidFill>
                  <a:srgbClr val="FFFFFF"/>
                </a:solidFill>
                <a:latin typeface="Verdana" pitchFamily="34" charset="0"/>
              </a:endParaRPr>
            </a:p>
          </p:txBody>
        </p:sp>
        <p:cxnSp>
          <p:nvCxnSpPr>
            <p:cNvPr id="256" name="Egyenes összekötő 130"/>
            <p:cNvCxnSpPr/>
            <p:nvPr/>
          </p:nvCxnSpPr>
          <p:spPr>
            <a:xfrm rot="10800000" flipH="1" flipV="1">
              <a:off x="2436813" y="2818067"/>
              <a:ext cx="350837" cy="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7" name="Egyenes összekötő 131"/>
            <p:cNvCxnSpPr/>
            <p:nvPr/>
          </p:nvCxnSpPr>
          <p:spPr>
            <a:xfrm rot="10800000" flipH="1" flipV="1">
              <a:off x="2436813" y="2319592"/>
              <a:ext cx="236537" cy="4762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8" name="Egyenes összekötő 145"/>
            <p:cNvCxnSpPr/>
            <p:nvPr/>
          </p:nvCxnSpPr>
          <p:spPr>
            <a:xfrm rot="10800000" flipH="1">
              <a:off x="1525769" y="2238629"/>
              <a:ext cx="469900" cy="3175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59" name="Téglalap 146"/>
            <p:cNvSpPr/>
            <p:nvPr/>
          </p:nvSpPr>
          <p:spPr>
            <a:xfrm flipH="1">
              <a:off x="1667210" y="2054479"/>
              <a:ext cx="44450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sp>
          <p:nvSpPr>
            <p:cNvPr id="260" name="Téglalap 147"/>
            <p:cNvSpPr/>
            <p:nvPr/>
          </p:nvSpPr>
          <p:spPr>
            <a:xfrm flipH="1">
              <a:off x="1579898" y="2054479"/>
              <a:ext cx="46037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cxnSp>
          <p:nvCxnSpPr>
            <p:cNvPr id="261" name="Egyenes összekötő 150"/>
            <p:cNvCxnSpPr/>
            <p:nvPr/>
          </p:nvCxnSpPr>
          <p:spPr>
            <a:xfrm rot="10800000" flipH="1">
              <a:off x="1525769" y="2408492"/>
              <a:ext cx="469900" cy="4762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62" name="Téglalap 151"/>
            <p:cNvSpPr/>
            <p:nvPr/>
          </p:nvSpPr>
          <p:spPr>
            <a:xfrm flipH="1">
              <a:off x="1667210" y="2302129"/>
              <a:ext cx="44450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sp>
          <p:nvSpPr>
            <p:cNvPr id="263" name="Téglalap 152"/>
            <p:cNvSpPr/>
            <p:nvPr/>
          </p:nvSpPr>
          <p:spPr>
            <a:xfrm flipH="1">
              <a:off x="1579898" y="2302129"/>
              <a:ext cx="46037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sp>
          <p:nvSpPr>
            <p:cNvPr id="264" name="Téglalap 155"/>
            <p:cNvSpPr/>
            <p:nvPr/>
          </p:nvSpPr>
          <p:spPr>
            <a:xfrm flipH="1">
              <a:off x="1924050" y="2175129"/>
              <a:ext cx="647700" cy="288925"/>
            </a:xfrm>
            <a:prstGeom prst="rect">
              <a:avLst/>
            </a:prstGeom>
            <a:solidFill>
              <a:srgbClr val="8EB4E3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>
                <a:defRPr/>
              </a:pPr>
              <a:r>
                <a:rPr lang="en-US" altLang="en-US" sz="1100" dirty="0" smtClean="0">
                  <a:solidFill>
                    <a:srgbClr val="FFFFFF"/>
                  </a:solidFill>
                  <a:latin typeface="Verdana" pitchFamily="34" charset="0"/>
                </a:rPr>
                <a:t>SMB</a:t>
              </a:r>
              <a:endParaRPr lang="hu-HU" altLang="en-US" sz="1100" dirty="0" smtClean="0">
                <a:solidFill>
                  <a:srgbClr val="FFFFFF"/>
                </a:solidFill>
                <a:latin typeface="Verdana" pitchFamily="34" charset="0"/>
              </a:endParaRPr>
            </a:p>
          </p:txBody>
        </p:sp>
        <p:cxnSp>
          <p:nvCxnSpPr>
            <p:cNvPr id="265" name="Egyenes összekötő 156"/>
            <p:cNvCxnSpPr/>
            <p:nvPr/>
          </p:nvCxnSpPr>
          <p:spPr>
            <a:xfrm rot="10800000" flipH="1">
              <a:off x="1525769" y="2746629"/>
              <a:ext cx="455613" cy="9525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66" name="Téglalap 157"/>
            <p:cNvSpPr/>
            <p:nvPr/>
          </p:nvSpPr>
          <p:spPr>
            <a:xfrm flipH="1">
              <a:off x="1667210" y="2640267"/>
              <a:ext cx="44450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sp>
          <p:nvSpPr>
            <p:cNvPr id="267" name="Téglalap 158"/>
            <p:cNvSpPr/>
            <p:nvPr/>
          </p:nvSpPr>
          <p:spPr>
            <a:xfrm flipH="1">
              <a:off x="1579898" y="2640267"/>
              <a:ext cx="46037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cxnSp>
          <p:nvCxnSpPr>
            <p:cNvPr id="268" name="Egyenes összekötő 161"/>
            <p:cNvCxnSpPr/>
            <p:nvPr/>
          </p:nvCxnSpPr>
          <p:spPr>
            <a:xfrm rot="10800000" flipH="1">
              <a:off x="1525769" y="2919667"/>
              <a:ext cx="469900" cy="7937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69" name="Téglalap 162"/>
            <p:cNvSpPr/>
            <p:nvPr/>
          </p:nvSpPr>
          <p:spPr>
            <a:xfrm flipH="1">
              <a:off x="1667210" y="2891092"/>
              <a:ext cx="44450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sp>
          <p:nvSpPr>
            <p:cNvPr id="270" name="Téglalap 163"/>
            <p:cNvSpPr/>
            <p:nvPr/>
          </p:nvSpPr>
          <p:spPr>
            <a:xfrm flipH="1">
              <a:off x="1579898" y="2891092"/>
              <a:ext cx="46037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sp>
          <p:nvSpPr>
            <p:cNvPr id="271" name="Téglalap 166"/>
            <p:cNvSpPr/>
            <p:nvPr/>
          </p:nvSpPr>
          <p:spPr>
            <a:xfrm flipH="1">
              <a:off x="1924050" y="2675192"/>
              <a:ext cx="647700" cy="287337"/>
            </a:xfrm>
            <a:prstGeom prst="rect">
              <a:avLst/>
            </a:prstGeom>
            <a:solidFill>
              <a:srgbClr val="8EB4E3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>
                <a:defRPr/>
              </a:pPr>
              <a:r>
                <a:rPr lang="en-US" altLang="en-US" sz="1100" dirty="0" smtClean="0">
                  <a:solidFill>
                    <a:srgbClr val="FFFFFF"/>
                  </a:solidFill>
                  <a:latin typeface="Verdana" pitchFamily="34" charset="0"/>
                </a:rPr>
                <a:t>SMB</a:t>
              </a:r>
              <a:endParaRPr lang="hu-HU" altLang="en-US" sz="1100" dirty="0" smtClean="0">
                <a:solidFill>
                  <a:srgbClr val="FFFFFF"/>
                </a:solidFill>
                <a:latin typeface="Verdana" pitchFamily="34" charset="0"/>
              </a:endParaRPr>
            </a:p>
          </p:txBody>
        </p:sp>
        <p:cxnSp>
          <p:nvCxnSpPr>
            <p:cNvPr id="272" name="Egyenes összekötő 130"/>
            <p:cNvCxnSpPr/>
            <p:nvPr/>
          </p:nvCxnSpPr>
          <p:spPr>
            <a:xfrm rot="10800000" flipH="1" flipV="1">
              <a:off x="1193800" y="3149854"/>
              <a:ext cx="1479550" cy="1270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3" name="Egyenes összekötő 131"/>
            <p:cNvCxnSpPr/>
            <p:nvPr/>
          </p:nvCxnSpPr>
          <p:spPr>
            <a:xfrm rot="10800000" flipH="1" flipV="1">
              <a:off x="1193800" y="2587879"/>
              <a:ext cx="1582738" cy="3175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4" name="Egyenes összekötő 145"/>
            <p:cNvCxnSpPr/>
            <p:nvPr/>
          </p:nvCxnSpPr>
          <p:spPr>
            <a:xfrm rot="10800000" flipH="1">
              <a:off x="270881" y="2506917"/>
              <a:ext cx="469900" cy="3175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75" name="Téglalap 146"/>
            <p:cNvSpPr/>
            <p:nvPr/>
          </p:nvSpPr>
          <p:spPr>
            <a:xfrm flipH="1">
              <a:off x="433388" y="2322767"/>
              <a:ext cx="44450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sp>
          <p:nvSpPr>
            <p:cNvPr id="276" name="Téglalap 147"/>
            <p:cNvSpPr/>
            <p:nvPr/>
          </p:nvSpPr>
          <p:spPr>
            <a:xfrm flipH="1">
              <a:off x="346075" y="2322767"/>
              <a:ext cx="46038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cxnSp>
          <p:nvCxnSpPr>
            <p:cNvPr id="277" name="Egyenes összekötő 150"/>
            <p:cNvCxnSpPr/>
            <p:nvPr/>
          </p:nvCxnSpPr>
          <p:spPr>
            <a:xfrm rot="10800000" flipH="1">
              <a:off x="270881" y="2676779"/>
              <a:ext cx="469900" cy="4763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78" name="Téglalap 151"/>
            <p:cNvSpPr/>
            <p:nvPr/>
          </p:nvSpPr>
          <p:spPr>
            <a:xfrm flipH="1">
              <a:off x="433388" y="2570417"/>
              <a:ext cx="44450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sp>
          <p:nvSpPr>
            <p:cNvPr id="279" name="Téglalap 152"/>
            <p:cNvSpPr/>
            <p:nvPr/>
          </p:nvSpPr>
          <p:spPr>
            <a:xfrm flipH="1">
              <a:off x="346075" y="2570417"/>
              <a:ext cx="46038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sp>
          <p:nvSpPr>
            <p:cNvPr id="280" name="Téglalap 155"/>
            <p:cNvSpPr/>
            <p:nvPr/>
          </p:nvSpPr>
          <p:spPr>
            <a:xfrm flipH="1">
              <a:off x="681038" y="2443417"/>
              <a:ext cx="647700" cy="288925"/>
            </a:xfrm>
            <a:prstGeom prst="rect">
              <a:avLst/>
            </a:prstGeom>
            <a:solidFill>
              <a:srgbClr val="8EB4E3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>
                <a:defRPr/>
              </a:pPr>
              <a:r>
                <a:rPr lang="en-US" altLang="en-US" sz="1100" smtClean="0">
                  <a:solidFill>
                    <a:srgbClr val="FFFFFF"/>
                  </a:solidFill>
                  <a:latin typeface="Verdana" pitchFamily="34" charset="0"/>
                </a:rPr>
                <a:t>SMB</a:t>
              </a:r>
              <a:endParaRPr lang="hu-HU" altLang="en-US" sz="1100" smtClean="0">
                <a:solidFill>
                  <a:srgbClr val="FFFFFF"/>
                </a:solidFill>
                <a:latin typeface="Verdana" pitchFamily="34" charset="0"/>
              </a:endParaRPr>
            </a:p>
          </p:txBody>
        </p:sp>
        <p:cxnSp>
          <p:nvCxnSpPr>
            <p:cNvPr id="281" name="Egyenes összekötő 156"/>
            <p:cNvCxnSpPr/>
            <p:nvPr/>
          </p:nvCxnSpPr>
          <p:spPr>
            <a:xfrm rot="10800000" flipH="1">
              <a:off x="270881" y="3091117"/>
              <a:ext cx="455612" cy="9525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82" name="Téglalap 157"/>
            <p:cNvSpPr/>
            <p:nvPr/>
          </p:nvSpPr>
          <p:spPr>
            <a:xfrm flipH="1">
              <a:off x="433388" y="2984754"/>
              <a:ext cx="44450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sp>
          <p:nvSpPr>
            <p:cNvPr id="283" name="Téglalap 158"/>
            <p:cNvSpPr/>
            <p:nvPr/>
          </p:nvSpPr>
          <p:spPr>
            <a:xfrm flipH="1">
              <a:off x="346075" y="2984754"/>
              <a:ext cx="46038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cxnSp>
          <p:nvCxnSpPr>
            <p:cNvPr id="284" name="Egyenes összekötő 161"/>
            <p:cNvCxnSpPr/>
            <p:nvPr/>
          </p:nvCxnSpPr>
          <p:spPr>
            <a:xfrm rot="10800000" flipH="1">
              <a:off x="270881" y="3264154"/>
              <a:ext cx="469900" cy="7938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85" name="Téglalap 162"/>
            <p:cNvSpPr/>
            <p:nvPr/>
          </p:nvSpPr>
          <p:spPr>
            <a:xfrm flipH="1">
              <a:off x="433388" y="3235579"/>
              <a:ext cx="44450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sp>
          <p:nvSpPr>
            <p:cNvPr id="286" name="Téglalap 163"/>
            <p:cNvSpPr/>
            <p:nvPr/>
          </p:nvSpPr>
          <p:spPr>
            <a:xfrm flipH="1">
              <a:off x="346075" y="3235579"/>
              <a:ext cx="46038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sp>
          <p:nvSpPr>
            <p:cNvPr id="287" name="Téglalap 166"/>
            <p:cNvSpPr/>
            <p:nvPr/>
          </p:nvSpPr>
          <p:spPr>
            <a:xfrm flipH="1">
              <a:off x="681038" y="3019679"/>
              <a:ext cx="647700" cy="287338"/>
            </a:xfrm>
            <a:prstGeom prst="rect">
              <a:avLst/>
            </a:prstGeom>
            <a:solidFill>
              <a:srgbClr val="8EB4E3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>
                <a:defRPr/>
              </a:pPr>
              <a:r>
                <a:rPr lang="en-US" altLang="en-US" sz="1100" smtClean="0">
                  <a:solidFill>
                    <a:srgbClr val="FFFFFF"/>
                  </a:solidFill>
                  <a:latin typeface="Verdana" pitchFamily="34" charset="0"/>
                </a:rPr>
                <a:t>SMB</a:t>
              </a:r>
              <a:endParaRPr lang="hu-HU" altLang="en-US" sz="1100" smtClean="0">
                <a:solidFill>
                  <a:srgbClr val="FFFFFF"/>
                </a:solidFill>
                <a:latin typeface="Verdana" pitchFamily="34" charset="0"/>
              </a:endParaRPr>
            </a:p>
          </p:txBody>
        </p:sp>
        <p:cxnSp>
          <p:nvCxnSpPr>
            <p:cNvPr id="288" name="Egyenes összekötő 130"/>
            <p:cNvCxnSpPr/>
            <p:nvPr/>
          </p:nvCxnSpPr>
          <p:spPr>
            <a:xfrm rot="10800000" flipH="1" flipV="1">
              <a:off x="1195388" y="4394454"/>
              <a:ext cx="1477962" cy="1588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9" name="Egyenes összekötő 131"/>
            <p:cNvCxnSpPr/>
            <p:nvPr/>
          </p:nvCxnSpPr>
          <p:spPr>
            <a:xfrm rot="10800000" flipH="1" flipV="1">
              <a:off x="1195388" y="3821367"/>
              <a:ext cx="1592262" cy="1587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0" name="Egyenes összekötő 145"/>
            <p:cNvCxnSpPr/>
            <p:nvPr/>
          </p:nvCxnSpPr>
          <p:spPr>
            <a:xfrm rot="10800000" flipH="1">
              <a:off x="272468" y="3740404"/>
              <a:ext cx="469900" cy="3175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91" name="Téglalap 146"/>
            <p:cNvSpPr/>
            <p:nvPr/>
          </p:nvSpPr>
          <p:spPr>
            <a:xfrm flipH="1">
              <a:off x="434975" y="3556254"/>
              <a:ext cx="44450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sp>
          <p:nvSpPr>
            <p:cNvPr id="292" name="Téglalap 147"/>
            <p:cNvSpPr/>
            <p:nvPr/>
          </p:nvSpPr>
          <p:spPr>
            <a:xfrm flipH="1">
              <a:off x="347663" y="3556254"/>
              <a:ext cx="46037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cxnSp>
          <p:nvCxnSpPr>
            <p:cNvPr id="293" name="Egyenes összekötő 150"/>
            <p:cNvCxnSpPr/>
            <p:nvPr/>
          </p:nvCxnSpPr>
          <p:spPr>
            <a:xfrm rot="10800000" flipH="1">
              <a:off x="272468" y="3910267"/>
              <a:ext cx="469900" cy="4762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94" name="Téglalap 151"/>
            <p:cNvSpPr/>
            <p:nvPr/>
          </p:nvSpPr>
          <p:spPr>
            <a:xfrm flipH="1">
              <a:off x="434975" y="3803904"/>
              <a:ext cx="44450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sp>
          <p:nvSpPr>
            <p:cNvPr id="295" name="Téglalap 152"/>
            <p:cNvSpPr/>
            <p:nvPr/>
          </p:nvSpPr>
          <p:spPr>
            <a:xfrm flipH="1">
              <a:off x="347663" y="3803904"/>
              <a:ext cx="46037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sp>
          <p:nvSpPr>
            <p:cNvPr id="296" name="Téglalap 155"/>
            <p:cNvSpPr/>
            <p:nvPr/>
          </p:nvSpPr>
          <p:spPr>
            <a:xfrm flipH="1">
              <a:off x="682625" y="3676904"/>
              <a:ext cx="647700" cy="288925"/>
            </a:xfrm>
            <a:prstGeom prst="rect">
              <a:avLst/>
            </a:prstGeom>
            <a:solidFill>
              <a:srgbClr val="8EB4E3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>
                <a:defRPr/>
              </a:pPr>
              <a:r>
                <a:rPr lang="en-US" altLang="en-US" sz="1100" smtClean="0">
                  <a:solidFill>
                    <a:srgbClr val="FFFFFF"/>
                  </a:solidFill>
                  <a:latin typeface="Verdana" pitchFamily="34" charset="0"/>
                </a:rPr>
                <a:t>SMB</a:t>
              </a:r>
              <a:endParaRPr lang="hu-HU" altLang="en-US" sz="1100" smtClean="0">
                <a:solidFill>
                  <a:srgbClr val="FFFFFF"/>
                </a:solidFill>
                <a:latin typeface="Verdana" pitchFamily="34" charset="0"/>
              </a:endParaRPr>
            </a:p>
          </p:txBody>
        </p:sp>
        <p:cxnSp>
          <p:nvCxnSpPr>
            <p:cNvPr id="297" name="Egyenes összekötő 156"/>
            <p:cNvCxnSpPr/>
            <p:nvPr/>
          </p:nvCxnSpPr>
          <p:spPr>
            <a:xfrm rot="10800000" flipH="1">
              <a:off x="272468" y="4324604"/>
              <a:ext cx="455613" cy="9525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98" name="Téglalap 157"/>
            <p:cNvSpPr/>
            <p:nvPr/>
          </p:nvSpPr>
          <p:spPr>
            <a:xfrm flipH="1">
              <a:off x="434975" y="4218242"/>
              <a:ext cx="44450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sp>
          <p:nvSpPr>
            <p:cNvPr id="299" name="Téglalap 158"/>
            <p:cNvSpPr/>
            <p:nvPr/>
          </p:nvSpPr>
          <p:spPr>
            <a:xfrm flipH="1">
              <a:off x="347663" y="4218242"/>
              <a:ext cx="46037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cxnSp>
          <p:nvCxnSpPr>
            <p:cNvPr id="300" name="Egyenes összekötő 161"/>
            <p:cNvCxnSpPr/>
            <p:nvPr/>
          </p:nvCxnSpPr>
          <p:spPr>
            <a:xfrm rot="10800000" flipH="1">
              <a:off x="272468" y="4497642"/>
              <a:ext cx="469900" cy="7937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01" name="Téglalap 162"/>
            <p:cNvSpPr/>
            <p:nvPr/>
          </p:nvSpPr>
          <p:spPr>
            <a:xfrm flipH="1">
              <a:off x="434975" y="4469067"/>
              <a:ext cx="44450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sp>
          <p:nvSpPr>
            <p:cNvPr id="302" name="Téglalap 163"/>
            <p:cNvSpPr/>
            <p:nvPr/>
          </p:nvSpPr>
          <p:spPr>
            <a:xfrm flipH="1">
              <a:off x="347663" y="4469067"/>
              <a:ext cx="46037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sp>
          <p:nvSpPr>
            <p:cNvPr id="303" name="Téglalap 166"/>
            <p:cNvSpPr/>
            <p:nvPr/>
          </p:nvSpPr>
          <p:spPr>
            <a:xfrm flipH="1">
              <a:off x="682625" y="4253167"/>
              <a:ext cx="647700" cy="287337"/>
            </a:xfrm>
            <a:prstGeom prst="rect">
              <a:avLst/>
            </a:prstGeom>
            <a:solidFill>
              <a:srgbClr val="8EB4E3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>
                <a:defRPr/>
              </a:pPr>
              <a:r>
                <a:rPr lang="en-US" altLang="en-US" sz="1100" smtClean="0">
                  <a:solidFill>
                    <a:srgbClr val="FFFFFF"/>
                  </a:solidFill>
                  <a:latin typeface="Verdana" pitchFamily="34" charset="0"/>
                </a:rPr>
                <a:t>SMB</a:t>
              </a:r>
              <a:endParaRPr lang="hu-HU" altLang="en-US" sz="1100" smtClean="0">
                <a:solidFill>
                  <a:srgbClr val="FFFFFF"/>
                </a:solidFill>
                <a:latin typeface="Verdana" pitchFamily="34" charset="0"/>
              </a:endParaRPr>
            </a:p>
          </p:txBody>
        </p:sp>
        <p:sp>
          <p:nvSpPr>
            <p:cNvPr id="304" name="Line 123"/>
            <p:cNvSpPr>
              <a:spLocks noChangeShapeType="1"/>
            </p:cNvSpPr>
            <p:nvPr/>
          </p:nvSpPr>
          <p:spPr bwMode="auto">
            <a:xfrm flipV="1">
              <a:off x="2681288" y="2985591"/>
              <a:ext cx="0" cy="180000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05" name="Line 124"/>
            <p:cNvSpPr>
              <a:spLocks noChangeShapeType="1"/>
            </p:cNvSpPr>
            <p:nvPr/>
          </p:nvSpPr>
          <p:spPr bwMode="auto">
            <a:xfrm>
              <a:off x="2706688" y="2984754"/>
              <a:ext cx="0" cy="0"/>
            </a:xfrm>
            <a:prstGeom prst="line">
              <a:avLst/>
            </a:prstGeom>
            <a:noFill/>
            <a:ln w="6350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06" name="Line 125"/>
            <p:cNvSpPr>
              <a:spLocks noChangeShapeType="1"/>
            </p:cNvSpPr>
            <p:nvPr/>
          </p:nvSpPr>
          <p:spPr bwMode="auto">
            <a:xfrm>
              <a:off x="2706688" y="2984754"/>
              <a:ext cx="0" cy="0"/>
            </a:xfrm>
            <a:prstGeom prst="line">
              <a:avLst/>
            </a:prstGeom>
            <a:noFill/>
            <a:ln w="6350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07" name="Line 126"/>
            <p:cNvSpPr>
              <a:spLocks noChangeShapeType="1"/>
            </p:cNvSpPr>
            <p:nvPr/>
          </p:nvSpPr>
          <p:spPr bwMode="auto">
            <a:xfrm>
              <a:off x="2687638" y="2984754"/>
              <a:ext cx="95250" cy="0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08" name="Line 127"/>
            <p:cNvSpPr>
              <a:spLocks noChangeShapeType="1"/>
            </p:cNvSpPr>
            <p:nvPr/>
          </p:nvSpPr>
          <p:spPr bwMode="auto">
            <a:xfrm>
              <a:off x="2687638" y="2333544"/>
              <a:ext cx="0" cy="196850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09" name="Line 128"/>
            <p:cNvSpPr>
              <a:spLocks noChangeShapeType="1"/>
            </p:cNvSpPr>
            <p:nvPr/>
          </p:nvSpPr>
          <p:spPr bwMode="auto">
            <a:xfrm>
              <a:off x="2687638" y="2540254"/>
              <a:ext cx="82550" cy="0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10" name="Line 129"/>
            <p:cNvSpPr>
              <a:spLocks noChangeShapeType="1"/>
            </p:cNvSpPr>
            <p:nvPr/>
          </p:nvSpPr>
          <p:spPr bwMode="auto">
            <a:xfrm>
              <a:off x="2687638" y="4146804"/>
              <a:ext cx="0" cy="247650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11" name="Line 130"/>
            <p:cNvSpPr>
              <a:spLocks noChangeShapeType="1"/>
            </p:cNvSpPr>
            <p:nvPr/>
          </p:nvSpPr>
          <p:spPr bwMode="auto">
            <a:xfrm>
              <a:off x="2687638" y="3546394"/>
              <a:ext cx="0" cy="180000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12" name="Line 131"/>
            <p:cNvSpPr>
              <a:spLocks noChangeShapeType="1"/>
            </p:cNvSpPr>
            <p:nvPr/>
          </p:nvSpPr>
          <p:spPr bwMode="auto">
            <a:xfrm>
              <a:off x="2687638" y="4140454"/>
              <a:ext cx="0" cy="0"/>
            </a:xfrm>
            <a:prstGeom prst="line">
              <a:avLst/>
            </a:prstGeom>
            <a:noFill/>
            <a:ln w="6350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13" name="Line 132"/>
            <p:cNvSpPr>
              <a:spLocks noChangeShapeType="1"/>
            </p:cNvSpPr>
            <p:nvPr/>
          </p:nvSpPr>
          <p:spPr bwMode="auto">
            <a:xfrm>
              <a:off x="2687638" y="4140454"/>
              <a:ext cx="82550" cy="0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14" name="Line 133"/>
            <p:cNvSpPr>
              <a:spLocks noChangeShapeType="1"/>
            </p:cNvSpPr>
            <p:nvPr/>
          </p:nvSpPr>
          <p:spPr bwMode="auto">
            <a:xfrm>
              <a:off x="2687638" y="3734054"/>
              <a:ext cx="82550" cy="0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15" name="Text Box 175"/>
            <p:cNvSpPr txBox="1">
              <a:spLocks noChangeArrowheads="1"/>
            </p:cNvSpPr>
            <p:nvPr/>
          </p:nvSpPr>
          <p:spPr bwMode="auto">
            <a:xfrm>
              <a:off x="2274035" y="1759204"/>
              <a:ext cx="800219" cy="35394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algn="ctr">
                  <a:solidFill>
                    <a:srgbClr val="FF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lnSpc>
                  <a:spcPct val="85000"/>
                </a:lnSpc>
                <a:spcBef>
                  <a:spcPct val="0"/>
                </a:spcBef>
                <a:buFontTx/>
                <a:buNone/>
              </a:pPr>
              <a:r>
                <a:rPr lang="en-US" altLang="en-US" sz="1000" dirty="0">
                  <a:solidFill>
                    <a:srgbClr val="000000"/>
                  </a:solidFill>
                  <a:latin typeface="Verdana" pitchFamily="34" charset="0"/>
                </a:rPr>
                <a:t>2x4 </a:t>
              </a:r>
              <a:r>
                <a:rPr lang="en-US" altLang="en-US" sz="1000" dirty="0" smtClean="0">
                  <a:solidFill>
                    <a:srgbClr val="000000"/>
                  </a:solidFill>
                  <a:latin typeface="Verdana" pitchFamily="34" charset="0"/>
                </a:rPr>
                <a:t>SMI2</a:t>
              </a:r>
              <a:endParaRPr lang="en-US" altLang="en-US" sz="1000" dirty="0">
                <a:solidFill>
                  <a:srgbClr val="000000"/>
                </a:solidFill>
                <a:latin typeface="Verdana" pitchFamily="34" charset="0"/>
              </a:endParaRPr>
            </a:p>
            <a:p>
              <a:pPr algn="ctr" eaLnBrk="1" hangingPunct="1">
                <a:lnSpc>
                  <a:spcPct val="85000"/>
                </a:lnSpc>
                <a:spcBef>
                  <a:spcPct val="0"/>
                </a:spcBef>
                <a:buFontTx/>
                <a:buNone/>
              </a:pPr>
              <a:r>
                <a:rPr lang="en-US" altLang="en-US" sz="1000" dirty="0">
                  <a:solidFill>
                    <a:srgbClr val="000000"/>
                  </a:solidFill>
                  <a:latin typeface="Verdana" pitchFamily="34" charset="0"/>
                </a:rPr>
                <a:t> channels</a:t>
              </a:r>
            </a:p>
          </p:txBody>
        </p:sp>
        <p:sp>
          <p:nvSpPr>
            <p:cNvPr id="316" name="Rectangle 178"/>
            <p:cNvSpPr>
              <a:spLocks noChangeArrowheads="1"/>
            </p:cNvSpPr>
            <p:nvPr/>
          </p:nvSpPr>
          <p:spPr bwMode="auto">
            <a:xfrm>
              <a:off x="3960813" y="5154867"/>
              <a:ext cx="219075" cy="227012"/>
            </a:xfrm>
            <a:prstGeom prst="rect">
              <a:avLst/>
            </a:prstGeom>
            <a:noFill/>
            <a:ln w="19050" algn="ctr">
              <a:solidFill>
                <a:srgbClr val="0000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100">
                  <a:solidFill>
                    <a:srgbClr val="FFFFFF"/>
                  </a:solidFill>
                  <a:latin typeface="Verdana" pitchFamily="34" charset="0"/>
                </a:rPr>
                <a:t>ME</a:t>
              </a:r>
            </a:p>
          </p:txBody>
        </p:sp>
        <p:sp>
          <p:nvSpPr>
            <p:cNvPr id="317" name="Téglalap 3"/>
            <p:cNvSpPr>
              <a:spLocks noChangeArrowheads="1"/>
            </p:cNvSpPr>
            <p:nvPr/>
          </p:nvSpPr>
          <p:spPr bwMode="auto">
            <a:xfrm>
              <a:off x="2771775" y="3640392"/>
              <a:ext cx="1439863" cy="576262"/>
            </a:xfrm>
            <a:prstGeom prst="rect">
              <a:avLst/>
            </a:prstGeom>
            <a:solidFill>
              <a:srgbClr val="33CC33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100" dirty="0">
                  <a:solidFill>
                    <a:srgbClr val="FFFFFF"/>
                  </a:solidFill>
                  <a:latin typeface="Verdana" pitchFamily="34" charset="0"/>
                </a:rPr>
                <a:t>Broadwell-EX</a:t>
              </a:r>
            </a:p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100" dirty="0">
                  <a:solidFill>
                    <a:srgbClr val="FFFFFF"/>
                  </a:solidFill>
                  <a:latin typeface="Verdana" pitchFamily="34" charset="0"/>
                </a:rPr>
                <a:t> </a:t>
              </a:r>
              <a:r>
                <a:rPr lang="en-US" altLang="en-US" sz="1100" dirty="0" err="1">
                  <a:solidFill>
                    <a:srgbClr val="FFFFFF"/>
                  </a:solidFill>
                  <a:latin typeface="Verdana" pitchFamily="34" charset="0"/>
                </a:rPr>
                <a:t>24C</a:t>
              </a:r>
              <a:endParaRPr lang="hu-HU" altLang="en-US" sz="1100" dirty="0">
                <a:solidFill>
                  <a:srgbClr val="FFFFFF"/>
                </a:solidFill>
                <a:latin typeface="Verdana" pitchFamily="34" charset="0"/>
              </a:endParaRPr>
            </a:p>
          </p:txBody>
        </p:sp>
        <p:sp>
          <p:nvSpPr>
            <p:cNvPr id="318" name="Téglalap 147"/>
            <p:cNvSpPr/>
            <p:nvPr/>
          </p:nvSpPr>
          <p:spPr>
            <a:xfrm flipH="1">
              <a:off x="1480232" y="3270104"/>
              <a:ext cx="46038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sp>
          <p:nvSpPr>
            <p:cNvPr id="319" name="Téglalap 152"/>
            <p:cNvSpPr/>
            <p:nvPr/>
          </p:nvSpPr>
          <p:spPr>
            <a:xfrm flipH="1">
              <a:off x="1480232" y="3517754"/>
              <a:ext cx="46038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sp>
          <p:nvSpPr>
            <p:cNvPr id="320" name="Téglalap 158"/>
            <p:cNvSpPr/>
            <p:nvPr/>
          </p:nvSpPr>
          <p:spPr>
            <a:xfrm flipH="1">
              <a:off x="1480232" y="3868591"/>
              <a:ext cx="46038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sp>
          <p:nvSpPr>
            <p:cNvPr id="321" name="Téglalap 163"/>
            <p:cNvSpPr/>
            <p:nvPr/>
          </p:nvSpPr>
          <p:spPr>
            <a:xfrm flipH="1">
              <a:off x="1480232" y="4119416"/>
              <a:ext cx="46038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sp>
          <p:nvSpPr>
            <p:cNvPr id="322" name="Téglalap 147"/>
            <p:cNvSpPr/>
            <p:nvPr/>
          </p:nvSpPr>
          <p:spPr>
            <a:xfrm flipH="1">
              <a:off x="1488840" y="2052491"/>
              <a:ext cx="46037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sp>
          <p:nvSpPr>
            <p:cNvPr id="323" name="Téglalap 152"/>
            <p:cNvSpPr/>
            <p:nvPr/>
          </p:nvSpPr>
          <p:spPr>
            <a:xfrm flipH="1">
              <a:off x="1488840" y="2300141"/>
              <a:ext cx="46037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sp>
          <p:nvSpPr>
            <p:cNvPr id="324" name="Téglalap 158"/>
            <p:cNvSpPr/>
            <p:nvPr/>
          </p:nvSpPr>
          <p:spPr>
            <a:xfrm flipH="1">
              <a:off x="1488840" y="2638279"/>
              <a:ext cx="46037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sp>
          <p:nvSpPr>
            <p:cNvPr id="325" name="Téglalap 163"/>
            <p:cNvSpPr/>
            <p:nvPr/>
          </p:nvSpPr>
          <p:spPr>
            <a:xfrm flipH="1">
              <a:off x="1488840" y="2889104"/>
              <a:ext cx="46037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sp>
          <p:nvSpPr>
            <p:cNvPr id="326" name="Téglalap 147"/>
            <p:cNvSpPr/>
            <p:nvPr/>
          </p:nvSpPr>
          <p:spPr>
            <a:xfrm flipH="1">
              <a:off x="243141" y="2320779"/>
              <a:ext cx="46038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sp>
          <p:nvSpPr>
            <p:cNvPr id="327" name="Téglalap 152"/>
            <p:cNvSpPr/>
            <p:nvPr/>
          </p:nvSpPr>
          <p:spPr>
            <a:xfrm flipH="1">
              <a:off x="243141" y="2568429"/>
              <a:ext cx="46038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sp>
          <p:nvSpPr>
            <p:cNvPr id="328" name="Téglalap 158"/>
            <p:cNvSpPr/>
            <p:nvPr/>
          </p:nvSpPr>
          <p:spPr>
            <a:xfrm flipH="1">
              <a:off x="243141" y="2982766"/>
              <a:ext cx="46038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sp>
          <p:nvSpPr>
            <p:cNvPr id="329" name="Téglalap 163"/>
            <p:cNvSpPr/>
            <p:nvPr/>
          </p:nvSpPr>
          <p:spPr>
            <a:xfrm flipH="1">
              <a:off x="243141" y="3233591"/>
              <a:ext cx="46038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sp>
          <p:nvSpPr>
            <p:cNvPr id="330" name="Téglalap 147"/>
            <p:cNvSpPr/>
            <p:nvPr/>
          </p:nvSpPr>
          <p:spPr>
            <a:xfrm flipH="1">
              <a:off x="244729" y="3554266"/>
              <a:ext cx="46037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sp>
          <p:nvSpPr>
            <p:cNvPr id="331" name="Téglalap 152"/>
            <p:cNvSpPr/>
            <p:nvPr/>
          </p:nvSpPr>
          <p:spPr>
            <a:xfrm flipH="1">
              <a:off x="244729" y="3801916"/>
              <a:ext cx="46037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sp>
          <p:nvSpPr>
            <p:cNvPr id="332" name="Téglalap 158"/>
            <p:cNvSpPr/>
            <p:nvPr/>
          </p:nvSpPr>
          <p:spPr>
            <a:xfrm flipH="1">
              <a:off x="244729" y="4216254"/>
              <a:ext cx="46037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sp>
          <p:nvSpPr>
            <p:cNvPr id="333" name="Téglalap 163"/>
            <p:cNvSpPr/>
            <p:nvPr/>
          </p:nvSpPr>
          <p:spPr>
            <a:xfrm flipH="1">
              <a:off x="244729" y="4467079"/>
              <a:ext cx="46037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sp>
          <p:nvSpPr>
            <p:cNvPr id="334" name="Téglalap 3"/>
            <p:cNvSpPr>
              <a:spLocks noChangeArrowheads="1"/>
            </p:cNvSpPr>
            <p:nvPr/>
          </p:nvSpPr>
          <p:spPr bwMode="auto">
            <a:xfrm>
              <a:off x="2760663" y="2470667"/>
              <a:ext cx="1440000" cy="576000"/>
            </a:xfrm>
            <a:prstGeom prst="rect">
              <a:avLst/>
            </a:prstGeom>
            <a:solidFill>
              <a:srgbClr val="33CC33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100" dirty="0" smtClean="0">
                  <a:solidFill>
                    <a:srgbClr val="FFFFFF"/>
                  </a:solidFill>
                  <a:latin typeface="Verdana" pitchFamily="34" charset="0"/>
                </a:rPr>
                <a:t>Broadwell-EX</a:t>
              </a:r>
            </a:p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100" dirty="0" smtClean="0">
                  <a:solidFill>
                    <a:srgbClr val="FFFFFF"/>
                  </a:solidFill>
                  <a:latin typeface="Verdana" pitchFamily="34" charset="0"/>
                </a:rPr>
                <a:t> </a:t>
              </a:r>
              <a:r>
                <a:rPr lang="en-US" altLang="en-US" sz="1100" dirty="0" err="1" smtClean="0">
                  <a:solidFill>
                    <a:srgbClr val="FFFFFF"/>
                  </a:solidFill>
                  <a:latin typeface="Verdana" pitchFamily="34" charset="0"/>
                </a:rPr>
                <a:t>24C</a:t>
              </a:r>
              <a:endParaRPr lang="hu-HU" altLang="en-US" sz="1100" dirty="0">
                <a:solidFill>
                  <a:srgbClr val="FFFFFF"/>
                </a:solidFill>
                <a:latin typeface="Verdana" pitchFamily="34" charset="0"/>
              </a:endParaRPr>
            </a:p>
          </p:txBody>
        </p:sp>
        <p:sp>
          <p:nvSpPr>
            <p:cNvPr id="335" name="TextBox 334"/>
            <p:cNvSpPr txBox="1"/>
            <p:nvPr/>
          </p:nvSpPr>
          <p:spPr>
            <a:xfrm>
              <a:off x="3089162" y="1958539"/>
              <a:ext cx="790601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dirty="0" err="1" smtClean="0">
                  <a:solidFill>
                    <a:srgbClr val="000000"/>
                  </a:solidFill>
                </a:rPr>
                <a:t>PCIe</a:t>
              </a:r>
              <a:r>
                <a:rPr lang="en-US" sz="1100" dirty="0" smtClean="0">
                  <a:solidFill>
                    <a:srgbClr val="000000"/>
                  </a:solidFill>
                </a:rPr>
                <a:t> 3.0</a:t>
              </a:r>
              <a:endParaRPr lang="en-US" sz="1100" dirty="0">
                <a:solidFill>
                  <a:srgbClr val="000000"/>
                </a:solidFill>
              </a:endParaRPr>
            </a:p>
          </p:txBody>
        </p:sp>
        <p:sp>
          <p:nvSpPr>
            <p:cNvPr id="336" name="TextBox 335"/>
            <p:cNvSpPr txBox="1"/>
            <p:nvPr/>
          </p:nvSpPr>
          <p:spPr>
            <a:xfrm>
              <a:off x="3127608" y="2217464"/>
              <a:ext cx="364202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dirty="0" smtClean="0">
                  <a:solidFill>
                    <a:srgbClr val="000000"/>
                  </a:solidFill>
                </a:rPr>
                <a:t>32</a:t>
              </a:r>
              <a:endParaRPr lang="en-US" sz="1100" dirty="0">
                <a:solidFill>
                  <a:srgbClr val="000000"/>
                </a:solidFill>
              </a:endParaRPr>
            </a:p>
          </p:txBody>
        </p:sp>
        <p:sp>
          <p:nvSpPr>
            <p:cNvPr id="337" name="Up-Down Arrow 336"/>
            <p:cNvSpPr/>
            <p:nvPr/>
          </p:nvSpPr>
          <p:spPr bwMode="auto">
            <a:xfrm>
              <a:off x="3417647" y="2222277"/>
              <a:ext cx="124619" cy="252000"/>
            </a:xfrm>
            <a:prstGeom prst="upDownArrow">
              <a:avLst/>
            </a:prstGeom>
            <a:solidFill>
              <a:srgbClr val="FF0000"/>
            </a:solidFill>
            <a:ln w="1587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9" name="TextBox 338"/>
            <p:cNvSpPr txBox="1"/>
            <p:nvPr/>
          </p:nvSpPr>
          <p:spPr>
            <a:xfrm>
              <a:off x="2657362" y="4460439"/>
              <a:ext cx="790601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dirty="0" err="1" smtClean="0">
                  <a:solidFill>
                    <a:srgbClr val="000000"/>
                  </a:solidFill>
                </a:rPr>
                <a:t>PCIe</a:t>
              </a:r>
              <a:r>
                <a:rPr lang="en-US" sz="1100" dirty="0" smtClean="0">
                  <a:solidFill>
                    <a:srgbClr val="000000"/>
                  </a:solidFill>
                </a:rPr>
                <a:t> 3.0</a:t>
              </a:r>
              <a:endParaRPr lang="en-US" sz="1100" dirty="0">
                <a:solidFill>
                  <a:srgbClr val="000000"/>
                </a:solidFill>
              </a:endParaRPr>
            </a:p>
          </p:txBody>
        </p:sp>
        <p:sp>
          <p:nvSpPr>
            <p:cNvPr id="340" name="Up-Down Arrow 339"/>
            <p:cNvSpPr/>
            <p:nvPr/>
          </p:nvSpPr>
          <p:spPr bwMode="auto">
            <a:xfrm>
              <a:off x="3277947" y="4241577"/>
              <a:ext cx="124619" cy="252000"/>
            </a:xfrm>
            <a:prstGeom prst="upDownArrow">
              <a:avLst/>
            </a:prstGeom>
            <a:solidFill>
              <a:srgbClr val="FF0000"/>
            </a:solidFill>
            <a:ln w="1587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1" name="TextBox 340"/>
            <p:cNvSpPr txBox="1"/>
            <p:nvPr/>
          </p:nvSpPr>
          <p:spPr>
            <a:xfrm>
              <a:off x="2987908" y="4224064"/>
              <a:ext cx="364202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dirty="0" smtClean="0">
                  <a:solidFill>
                    <a:srgbClr val="000000"/>
                  </a:solidFill>
                </a:rPr>
                <a:t>32</a:t>
              </a:r>
              <a:endParaRPr lang="en-US" sz="1100" dirty="0">
                <a:solidFill>
                  <a:srgbClr val="000000"/>
                </a:solidFill>
              </a:endParaRPr>
            </a:p>
          </p:txBody>
        </p:sp>
      </p:grpSp>
      <p:sp>
        <p:nvSpPr>
          <p:cNvPr id="342" name="TextBox 341"/>
          <p:cNvSpPr txBox="1"/>
          <p:nvPr/>
        </p:nvSpPr>
        <p:spPr>
          <a:xfrm>
            <a:off x="389966" y="6562165"/>
            <a:ext cx="3967881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300" dirty="0" smtClean="0"/>
              <a:t>Figure: Sandy Bridge-EP based server [</a:t>
            </a:r>
            <a:r>
              <a:rPr lang="hu-HU" sz="1300" dirty="0" smtClean="0"/>
              <a:t>142</a:t>
            </a:r>
            <a:r>
              <a:rPr lang="en-US" sz="1300" dirty="0" smtClean="0"/>
              <a:t>] </a:t>
            </a:r>
            <a:endParaRPr lang="en-US" sz="1300" dirty="0"/>
          </a:p>
        </p:txBody>
      </p:sp>
      <p:sp>
        <p:nvSpPr>
          <p:cNvPr id="343" name="TextBox 342"/>
          <p:cNvSpPr txBox="1"/>
          <p:nvPr/>
        </p:nvSpPr>
        <p:spPr>
          <a:xfrm>
            <a:off x="4818533" y="6553201"/>
            <a:ext cx="3920560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300" dirty="0" smtClean="0"/>
              <a:t>Figure: Part of a Broadwell-EX based server </a:t>
            </a:r>
            <a:endParaRPr lang="en-US" sz="1300" dirty="0"/>
          </a:p>
        </p:txBody>
      </p:sp>
      <p:sp>
        <p:nvSpPr>
          <p:cNvPr id="131" name="TextBox 130"/>
          <p:cNvSpPr txBox="1"/>
          <p:nvPr/>
        </p:nvSpPr>
        <p:spPr>
          <a:xfrm>
            <a:off x="8814338" y="6534345"/>
            <a:ext cx="34817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>
                <a:solidFill>
                  <a:srgbClr val="FF0000"/>
                </a:solidFill>
                <a:latin typeface="+mj-lt"/>
              </a:rPr>
              <a:t>*</a:t>
            </a:r>
          </a:p>
        </p:txBody>
      </p:sp>
    </p:spTree>
    <p:extLst>
      <p:ext uri="{BB962C8B-B14F-4D97-AF65-F5344CB8AC3E}">
        <p14:creationId xmlns:p14="http://schemas.microsoft.com/office/powerpoint/2010/main" val="305481707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3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3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2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2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3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500" fill="hold"/>
                                        <p:tgtEl>
                                          <p:spTgt spid="3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7" grpId="0"/>
      <p:bldP spid="8" grpId="0"/>
      <p:bldP spid="10" grpId="0" animBg="1"/>
      <p:bldP spid="11" grpId="0" animBg="1"/>
      <p:bldP spid="12" grpId="0"/>
      <p:bldP spid="13" grpId="0"/>
      <p:bldP spid="342" grpId="0"/>
      <p:bldP spid="343" grpId="0"/>
    </p:bldLst>
  </p:timing>
</p:sld>
</file>

<file path=ppt/slides/slide2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1600" dirty="0"/>
              <a:t>4.1 Overview of the </a:t>
            </a:r>
            <a:r>
              <a:rPr lang="en-US" sz="1600" dirty="0" err="1"/>
              <a:t>Purley</a:t>
            </a:r>
            <a:r>
              <a:rPr lang="en-US" sz="1600" dirty="0"/>
              <a:t> platform (7)</a:t>
            </a:r>
          </a:p>
        </p:txBody>
      </p:sp>
      <p:sp>
        <p:nvSpPr>
          <p:cNvPr id="3" name="TextBox 2"/>
          <p:cNvSpPr txBox="1"/>
          <p:nvPr/>
        </p:nvSpPr>
        <p:spPr>
          <a:xfrm>
            <a:off x="85725" y="510989"/>
            <a:ext cx="8900193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chemeClr val="accent6"/>
                </a:solidFill>
              </a:rPr>
              <a:t>Reducing the diversity of the implementation of Intel's server lines by the </a:t>
            </a:r>
            <a:r>
              <a:rPr lang="en-US" b="1" dirty="0" err="1" smtClean="0">
                <a:solidFill>
                  <a:schemeClr val="accent6"/>
                </a:solidFill>
              </a:rPr>
              <a:t>Skylake</a:t>
            </a:r>
            <a:r>
              <a:rPr lang="en-US" b="1" dirty="0" smtClean="0">
                <a:solidFill>
                  <a:schemeClr val="accent6"/>
                </a:solidFill>
              </a:rPr>
              <a:t>-SP </a:t>
            </a:r>
          </a:p>
          <a:p>
            <a:r>
              <a:rPr lang="en-US" b="1" dirty="0">
                <a:solidFill>
                  <a:schemeClr val="accent6"/>
                </a:solidFill>
              </a:rPr>
              <a:t> </a:t>
            </a:r>
            <a:r>
              <a:rPr lang="en-US" b="1" dirty="0" smtClean="0">
                <a:solidFill>
                  <a:schemeClr val="accent6"/>
                </a:solidFill>
              </a:rPr>
              <a:t> processor line  in 2017: </a:t>
            </a:r>
            <a:endParaRPr lang="en-US" b="1" dirty="0">
              <a:solidFill>
                <a:schemeClr val="accent6"/>
              </a:solidFill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190500" y="1035425"/>
            <a:ext cx="167340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/>
              <a:t>It is achieved by</a:t>
            </a:r>
            <a:endParaRPr lang="en-US" dirty="0"/>
          </a:p>
        </p:txBody>
      </p:sp>
      <p:sp>
        <p:nvSpPr>
          <p:cNvPr id="5" name="TextBox 4"/>
          <p:cNvSpPr txBox="1"/>
          <p:nvPr/>
        </p:nvSpPr>
        <p:spPr>
          <a:xfrm>
            <a:off x="430307" y="1331262"/>
            <a:ext cx="7636065" cy="56169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spcAft>
                <a:spcPts val="300"/>
              </a:spcAft>
              <a:buFont typeface="Arial" panose="020B0604020202020204" pitchFamily="34" charset="0"/>
              <a:buChar char="•"/>
            </a:pPr>
            <a:r>
              <a:rPr lang="en-US" dirty="0" smtClean="0">
                <a:solidFill>
                  <a:srgbClr val="0070C0"/>
                </a:solidFill>
              </a:rPr>
              <a:t>unifying the implementation of the </a:t>
            </a:r>
            <a:r>
              <a:rPr lang="en-US" dirty="0" err="1" smtClean="0">
                <a:solidFill>
                  <a:srgbClr val="0070C0"/>
                </a:solidFill>
              </a:rPr>
              <a:t>E5</a:t>
            </a:r>
            <a:r>
              <a:rPr lang="en-US" dirty="0" smtClean="0">
                <a:solidFill>
                  <a:srgbClr val="0070C0"/>
                </a:solidFill>
              </a:rPr>
              <a:t> and </a:t>
            </a:r>
            <a:r>
              <a:rPr lang="en-US" dirty="0" err="1" smtClean="0">
                <a:solidFill>
                  <a:srgbClr val="0070C0"/>
                </a:solidFill>
              </a:rPr>
              <a:t>E7</a:t>
            </a:r>
            <a:r>
              <a:rPr lang="en-US" dirty="0" smtClean="0">
                <a:solidFill>
                  <a:srgbClr val="0070C0"/>
                </a:solidFill>
              </a:rPr>
              <a:t> series </a:t>
            </a:r>
            <a:r>
              <a:rPr lang="en-US" dirty="0" smtClean="0"/>
              <a:t>and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 smtClean="0">
                <a:solidFill>
                  <a:srgbClr val="0070C0"/>
                </a:solidFill>
              </a:rPr>
              <a:t>unifying the processor implementations of the 2S, 4S and </a:t>
            </a:r>
            <a:r>
              <a:rPr lang="en-US" dirty="0" err="1" smtClean="0">
                <a:solidFill>
                  <a:srgbClr val="0070C0"/>
                </a:solidFill>
              </a:rPr>
              <a:t>8S</a:t>
            </a:r>
            <a:r>
              <a:rPr lang="en-US" dirty="0" smtClean="0">
                <a:solidFill>
                  <a:srgbClr val="0070C0"/>
                </a:solidFill>
              </a:rPr>
              <a:t> configurations</a:t>
            </a:r>
            <a:r>
              <a:rPr lang="en-US" dirty="0" smtClean="0"/>
              <a:t>,</a:t>
            </a:r>
            <a:endParaRPr lang="en-US" dirty="0"/>
          </a:p>
        </p:txBody>
      </p:sp>
      <p:sp>
        <p:nvSpPr>
          <p:cNvPr id="6" name="TextBox 5"/>
          <p:cNvSpPr txBox="1"/>
          <p:nvPr/>
        </p:nvSpPr>
        <p:spPr>
          <a:xfrm>
            <a:off x="190500" y="1922931"/>
            <a:ext cx="345318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/>
              <a:t>as indicated in the following figures.</a:t>
            </a:r>
            <a:endParaRPr lang="en-US" dirty="0"/>
          </a:p>
        </p:txBody>
      </p:sp>
      <p:sp>
        <p:nvSpPr>
          <p:cNvPr id="7" name="TextBox 6"/>
          <p:cNvSpPr txBox="1"/>
          <p:nvPr/>
        </p:nvSpPr>
        <p:spPr>
          <a:xfrm>
            <a:off x="8814338" y="6534345"/>
            <a:ext cx="34817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>
                <a:solidFill>
                  <a:srgbClr val="FF0000"/>
                </a:solidFill>
                <a:latin typeface="+mj-lt"/>
              </a:rPr>
              <a:t>*</a:t>
            </a:r>
          </a:p>
        </p:txBody>
      </p:sp>
    </p:spTree>
    <p:extLst>
      <p:ext uri="{BB962C8B-B14F-4D97-AF65-F5344CB8AC3E}">
        <p14:creationId xmlns:p14="http://schemas.microsoft.com/office/powerpoint/2010/main" val="334448514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1600" dirty="0"/>
              <a:t>4.1 Overview of the </a:t>
            </a:r>
            <a:r>
              <a:rPr lang="en-US" sz="1600" dirty="0" err="1"/>
              <a:t>Purley</a:t>
            </a:r>
            <a:r>
              <a:rPr lang="en-US" sz="1600" dirty="0"/>
              <a:t> platform </a:t>
            </a:r>
            <a:r>
              <a:rPr lang="en-US" sz="1600" dirty="0" smtClean="0"/>
              <a:t>(8)</a:t>
            </a:r>
            <a:endParaRPr lang="en-US" sz="1600" dirty="0"/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876303"/>
            <a:ext cx="9144000" cy="4328804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80962" y="508187"/>
            <a:ext cx="8739187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accent6"/>
                </a:solidFill>
              </a:rPr>
              <a:t>Unifying the </a:t>
            </a:r>
            <a:r>
              <a:rPr lang="en-US" b="1" dirty="0" err="1" smtClean="0">
                <a:solidFill>
                  <a:schemeClr val="accent6"/>
                </a:solidFill>
              </a:rPr>
              <a:t>E7</a:t>
            </a:r>
            <a:r>
              <a:rPr lang="en-US" b="1" dirty="0" smtClean="0">
                <a:solidFill>
                  <a:schemeClr val="accent6"/>
                </a:solidFill>
              </a:rPr>
              <a:t> and E5 processor series in the </a:t>
            </a:r>
            <a:r>
              <a:rPr lang="en-US" b="1" dirty="0" err="1" smtClean="0">
                <a:solidFill>
                  <a:schemeClr val="accent6"/>
                </a:solidFill>
              </a:rPr>
              <a:t>Purley</a:t>
            </a:r>
            <a:r>
              <a:rPr lang="en-US" b="1" dirty="0" smtClean="0">
                <a:solidFill>
                  <a:schemeClr val="accent6"/>
                </a:solidFill>
              </a:rPr>
              <a:t> 2S platform </a:t>
            </a:r>
            <a:r>
              <a:rPr lang="en-US" dirty="0" smtClean="0"/>
              <a:t>[</a:t>
            </a:r>
            <a:r>
              <a:rPr lang="hu-HU" dirty="0" smtClean="0"/>
              <a:t>139</a:t>
            </a:r>
            <a:r>
              <a:rPr lang="en-US" dirty="0" smtClean="0"/>
              <a:t>] </a:t>
            </a:r>
            <a:endParaRPr lang="en-US" dirty="0"/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 rotWithShape="1">
          <a:blip r:embed="rId2"/>
          <a:srcRect l="60000" t="28838" r="37206" b="55630"/>
          <a:stretch/>
        </p:blipFill>
        <p:spPr>
          <a:xfrm>
            <a:off x="5548504" y="2124636"/>
            <a:ext cx="853980" cy="508920"/>
          </a:xfrm>
          <a:prstGeom prst="rect">
            <a:avLst/>
          </a:prstGeom>
        </p:spPr>
      </p:pic>
      <p:sp>
        <p:nvSpPr>
          <p:cNvPr id="8" name="TextBox 7"/>
          <p:cNvSpPr txBox="1"/>
          <p:nvPr/>
        </p:nvSpPr>
        <p:spPr>
          <a:xfrm>
            <a:off x="5392271" y="2209802"/>
            <a:ext cx="1010213" cy="44371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spcAft>
                <a:spcPts val="100"/>
              </a:spcAft>
            </a:pPr>
            <a:r>
              <a:rPr lang="en-US" sz="1100" dirty="0" err="1" smtClean="0">
                <a:solidFill>
                  <a:schemeClr val="bg1"/>
                </a:solidFill>
              </a:rPr>
              <a:t>E7</a:t>
            </a:r>
            <a:r>
              <a:rPr lang="en-US" sz="1100" dirty="0" smtClean="0">
                <a:solidFill>
                  <a:schemeClr val="bg1"/>
                </a:solidFill>
              </a:rPr>
              <a:t>-4800 </a:t>
            </a:r>
            <a:r>
              <a:rPr lang="en-US" sz="1100" dirty="0" err="1" smtClean="0">
                <a:solidFill>
                  <a:schemeClr val="bg1"/>
                </a:solidFill>
              </a:rPr>
              <a:t>v4</a:t>
            </a:r>
            <a:endParaRPr lang="en-US" sz="1100" dirty="0" smtClean="0">
              <a:solidFill>
                <a:schemeClr val="bg1"/>
              </a:solidFill>
            </a:endParaRPr>
          </a:p>
          <a:p>
            <a:r>
              <a:rPr lang="en-US" sz="1100" dirty="0" err="1" smtClean="0">
                <a:solidFill>
                  <a:schemeClr val="bg1"/>
                </a:solidFill>
              </a:rPr>
              <a:t>E7</a:t>
            </a:r>
            <a:r>
              <a:rPr lang="en-US" sz="1100" dirty="0" smtClean="0">
                <a:solidFill>
                  <a:schemeClr val="bg1"/>
                </a:solidFill>
              </a:rPr>
              <a:t>-8800 </a:t>
            </a:r>
            <a:r>
              <a:rPr lang="en-US" sz="1100" dirty="0" err="1" smtClean="0">
                <a:solidFill>
                  <a:schemeClr val="bg1"/>
                </a:solidFill>
              </a:rPr>
              <a:t>v4</a:t>
            </a:r>
            <a:endParaRPr lang="en-US" sz="1100" dirty="0">
              <a:solidFill>
                <a:schemeClr val="bg1"/>
              </a:solidFill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8827785" y="6547792"/>
            <a:ext cx="34817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>
                <a:solidFill>
                  <a:srgbClr val="FF0000"/>
                </a:solidFill>
                <a:latin typeface="+mj-lt"/>
              </a:rPr>
              <a:t>*</a:t>
            </a:r>
          </a:p>
        </p:txBody>
      </p:sp>
    </p:spTree>
    <p:extLst>
      <p:ext uri="{BB962C8B-B14F-4D97-AF65-F5344CB8AC3E}">
        <p14:creationId xmlns:p14="http://schemas.microsoft.com/office/powerpoint/2010/main" val="128209693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1600" dirty="0"/>
              <a:t>4.1 Overview of the </a:t>
            </a:r>
            <a:r>
              <a:rPr lang="en-US" sz="1600" dirty="0" err="1"/>
              <a:t>Purley</a:t>
            </a:r>
            <a:r>
              <a:rPr lang="en-US" sz="1600" dirty="0"/>
              <a:t> platform </a:t>
            </a:r>
            <a:r>
              <a:rPr lang="en-US" sz="1600" dirty="0" smtClean="0"/>
              <a:t>(9)</a:t>
            </a:r>
            <a:endParaRPr lang="en-US" sz="1600" dirty="0"/>
          </a:p>
        </p:txBody>
      </p:sp>
      <p:grpSp>
        <p:nvGrpSpPr>
          <p:cNvPr id="7" name="Group 6"/>
          <p:cNvGrpSpPr/>
          <p:nvPr/>
        </p:nvGrpSpPr>
        <p:grpSpPr>
          <a:xfrm>
            <a:off x="8196" y="1257289"/>
            <a:ext cx="9097704" cy="4362048"/>
            <a:chOff x="8196" y="2271713"/>
            <a:chExt cx="9097704" cy="4362048"/>
          </a:xfrm>
        </p:grpSpPr>
        <p:pic>
          <p:nvPicPr>
            <p:cNvPr id="3" name="Picture 2"/>
            <p:cNvPicPr>
              <a:picLocks noChangeAspect="1"/>
            </p:cNvPicPr>
            <p:nvPr/>
          </p:nvPicPr>
          <p:blipFill rotWithShape="1">
            <a:blip r:embed="rId2"/>
            <a:srcRect t="9236"/>
            <a:stretch/>
          </p:blipFill>
          <p:spPr>
            <a:xfrm>
              <a:off x="8196" y="2271713"/>
              <a:ext cx="9097704" cy="4362048"/>
            </a:xfrm>
            <a:prstGeom prst="rect">
              <a:avLst/>
            </a:prstGeom>
          </p:spPr>
        </p:pic>
        <p:sp>
          <p:nvSpPr>
            <p:cNvPr id="6" name="Rounded Rectangle 5"/>
            <p:cNvSpPr/>
            <p:nvPr/>
          </p:nvSpPr>
          <p:spPr bwMode="auto">
            <a:xfrm>
              <a:off x="857250" y="5743575"/>
              <a:ext cx="4614863" cy="842963"/>
            </a:xfrm>
            <a:prstGeom prst="roundRect">
              <a:avLst/>
            </a:prstGeom>
            <a:solidFill>
              <a:schemeClr val="bg1"/>
            </a:solidFill>
            <a:ln w="15875" cap="flat" cmpd="sng" algn="ctr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4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Verdana" pitchFamily="34" charset="0"/>
                <a:cs typeface="Times New Roman" pitchFamily="18" charset="0"/>
              </a:endParaRPr>
            </a:p>
          </p:txBody>
        </p:sp>
      </p:grpSp>
      <p:sp>
        <p:nvSpPr>
          <p:cNvPr id="8" name="TextBox 7"/>
          <p:cNvSpPr txBox="1"/>
          <p:nvPr/>
        </p:nvSpPr>
        <p:spPr>
          <a:xfrm>
            <a:off x="252412" y="6262964"/>
            <a:ext cx="1911101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err="1" smtClean="0"/>
              <a:t>LBG</a:t>
            </a:r>
            <a:r>
              <a:rPr lang="en-US" sz="1200" dirty="0" smtClean="0"/>
              <a:t>: Lewisburg (</a:t>
            </a:r>
            <a:r>
              <a:rPr lang="en-US" sz="1200" dirty="0" err="1" smtClean="0"/>
              <a:t>PCH</a:t>
            </a:r>
            <a:r>
              <a:rPr lang="en-US" sz="1200" dirty="0" smtClean="0"/>
              <a:t>)</a:t>
            </a:r>
          </a:p>
          <a:p>
            <a:r>
              <a:rPr lang="en-US" sz="1200" dirty="0" smtClean="0"/>
              <a:t>OP:  </a:t>
            </a:r>
            <a:r>
              <a:rPr lang="en-US" sz="1200" dirty="0" err="1" smtClean="0"/>
              <a:t>OmniPath</a:t>
            </a:r>
            <a:endParaRPr lang="en-US" sz="1200" dirty="0"/>
          </a:p>
        </p:txBody>
      </p:sp>
      <p:sp>
        <p:nvSpPr>
          <p:cNvPr id="9" name="TextBox 8"/>
          <p:cNvSpPr txBox="1"/>
          <p:nvPr/>
        </p:nvSpPr>
        <p:spPr>
          <a:xfrm>
            <a:off x="82924" y="510989"/>
            <a:ext cx="8746305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chemeClr val="accent6"/>
                </a:solidFill>
              </a:rPr>
              <a:t>Unifying </a:t>
            </a:r>
            <a:r>
              <a:rPr lang="en-US" b="1" dirty="0">
                <a:solidFill>
                  <a:schemeClr val="accent6"/>
                </a:solidFill>
              </a:rPr>
              <a:t>the processor implementations of the </a:t>
            </a:r>
            <a:r>
              <a:rPr lang="en-US" b="1" dirty="0" smtClean="0">
                <a:solidFill>
                  <a:schemeClr val="accent6"/>
                </a:solidFill>
              </a:rPr>
              <a:t>2S, 4S and </a:t>
            </a:r>
            <a:r>
              <a:rPr lang="en-US" b="1" dirty="0" err="1">
                <a:solidFill>
                  <a:schemeClr val="accent6"/>
                </a:solidFill>
              </a:rPr>
              <a:t>8S</a:t>
            </a:r>
            <a:r>
              <a:rPr lang="en-US" b="1" dirty="0">
                <a:solidFill>
                  <a:schemeClr val="accent6"/>
                </a:solidFill>
              </a:rPr>
              <a:t> </a:t>
            </a:r>
            <a:r>
              <a:rPr lang="en-US" b="1" dirty="0" smtClean="0">
                <a:solidFill>
                  <a:schemeClr val="accent6"/>
                </a:solidFill>
              </a:rPr>
              <a:t>configurations [139]</a:t>
            </a:r>
            <a:endParaRPr lang="en-US" b="1" dirty="0">
              <a:solidFill>
                <a:schemeClr val="accent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9091685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418" name="Text Box 3"/>
          <p:cNvSpPr txBox="1">
            <a:spLocks noChangeArrowheads="1"/>
          </p:cNvSpPr>
          <p:nvPr/>
        </p:nvSpPr>
        <p:spPr bwMode="auto">
          <a:xfrm>
            <a:off x="158750" y="538537"/>
            <a:ext cx="8890000" cy="2127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0000">
                    <a:alpha val="36078"/>
                  </a:srgbClr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b="1" dirty="0">
                <a:solidFill>
                  <a:schemeClr val="accent2"/>
                </a:solidFill>
                <a:latin typeface="Verdana" pitchFamily="34" charset="0"/>
              </a:rPr>
              <a:t>1.4 Multiprocessor server platforms classified according to their memory architecture </a:t>
            </a:r>
            <a:r>
              <a:rPr lang="en-US" altLang="en-US" sz="1400" dirty="0">
                <a:latin typeface="Verdana" pitchFamily="34" charset="0"/>
              </a:rPr>
              <a:t>(1)</a:t>
            </a:r>
          </a:p>
        </p:txBody>
      </p:sp>
      <p:sp>
        <p:nvSpPr>
          <p:cNvPr id="60419" name="Text Box 4"/>
          <p:cNvSpPr txBox="1">
            <a:spLocks noChangeArrowheads="1"/>
          </p:cNvSpPr>
          <p:nvPr/>
        </p:nvSpPr>
        <p:spPr bwMode="auto">
          <a:xfrm>
            <a:off x="590550" y="2011643"/>
            <a:ext cx="2668588" cy="4397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342900" indent="-342900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800100" indent="-34290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257300" indent="-3429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714500" indent="-3429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171700" indent="-3429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6289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30861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5433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40005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lnSpc>
                <a:spcPct val="90000"/>
              </a:lnSpc>
              <a:spcBef>
                <a:spcPct val="0"/>
              </a:spcBef>
              <a:buFontTx/>
              <a:buNone/>
            </a:pPr>
            <a:r>
              <a:rPr lang="en-US" altLang="en-US" sz="1200" b="1">
                <a:latin typeface="Verdana" pitchFamily="34" charset="0"/>
              </a:rPr>
              <a:t>SMPs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200" b="1">
                <a:latin typeface="Verdana" pitchFamily="34" charset="0"/>
              </a:rPr>
              <a:t>(S</a:t>
            </a:r>
            <a:r>
              <a:rPr lang="en-US" altLang="en-US" sz="1200">
                <a:latin typeface="Verdana" pitchFamily="34" charset="0"/>
              </a:rPr>
              <a:t>ymmetrical </a:t>
            </a:r>
            <a:r>
              <a:rPr lang="en-US" altLang="en-US" sz="1200" b="1">
                <a:latin typeface="Verdana" pitchFamily="34" charset="0"/>
              </a:rPr>
              <a:t>M</a:t>
            </a:r>
            <a:r>
              <a:rPr lang="en-US" altLang="en-US" sz="1200">
                <a:latin typeface="Verdana" pitchFamily="34" charset="0"/>
              </a:rPr>
              <a:t>ulti</a:t>
            </a:r>
            <a:r>
              <a:rPr lang="en-US" altLang="en-US" sz="1200" b="1">
                <a:latin typeface="Verdana" pitchFamily="34" charset="0"/>
              </a:rPr>
              <a:t>P</a:t>
            </a:r>
            <a:r>
              <a:rPr lang="en-US" altLang="en-US" sz="1200">
                <a:latin typeface="Verdana" pitchFamily="34" charset="0"/>
              </a:rPr>
              <a:t>rocessor)</a:t>
            </a:r>
            <a:endParaRPr lang="hu-HU" altLang="en-US" sz="1200" b="1">
              <a:latin typeface="Verdana" pitchFamily="34" charset="0"/>
            </a:endParaRPr>
          </a:p>
        </p:txBody>
      </p:sp>
      <p:sp>
        <p:nvSpPr>
          <p:cNvPr id="60420" name="Line 8"/>
          <p:cNvSpPr>
            <a:spLocks noChangeShapeType="1"/>
          </p:cNvSpPr>
          <p:nvPr/>
        </p:nvSpPr>
        <p:spPr bwMode="auto">
          <a:xfrm>
            <a:off x="4584700" y="1487768"/>
            <a:ext cx="0" cy="21748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0421" name="Line 10"/>
          <p:cNvSpPr>
            <a:spLocks noChangeShapeType="1"/>
          </p:cNvSpPr>
          <p:nvPr/>
        </p:nvSpPr>
        <p:spPr bwMode="auto">
          <a:xfrm flipV="1">
            <a:off x="1949450" y="1722718"/>
            <a:ext cx="473392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0422" name="Oval 12"/>
          <p:cNvSpPr>
            <a:spLocks noChangeArrowheads="1"/>
          </p:cNvSpPr>
          <p:nvPr/>
        </p:nvSpPr>
        <p:spPr bwMode="auto">
          <a:xfrm>
            <a:off x="1905000" y="1916393"/>
            <a:ext cx="60325" cy="60325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hu-HU" altLang="en-US" sz="1400">
              <a:latin typeface="Verdana" pitchFamily="34" charset="0"/>
            </a:endParaRPr>
          </a:p>
        </p:txBody>
      </p:sp>
      <p:sp>
        <p:nvSpPr>
          <p:cNvPr id="60423" name="Line 13"/>
          <p:cNvSpPr>
            <a:spLocks noChangeShapeType="1"/>
          </p:cNvSpPr>
          <p:nvPr/>
        </p:nvSpPr>
        <p:spPr bwMode="auto">
          <a:xfrm>
            <a:off x="1938338" y="1716368"/>
            <a:ext cx="0" cy="215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0424" name="Text Box 4"/>
          <p:cNvSpPr txBox="1">
            <a:spLocks noChangeArrowheads="1"/>
          </p:cNvSpPr>
          <p:nvPr/>
        </p:nvSpPr>
        <p:spPr bwMode="auto">
          <a:xfrm>
            <a:off x="1841500" y="1049618"/>
            <a:ext cx="5502275" cy="422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tabLst>
                <a:tab pos="1168400" algn="l"/>
              </a:tabLst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tabLst>
                <a:tab pos="1168400" algn="l"/>
              </a:tabLst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tabLst>
                <a:tab pos="1168400" algn="l"/>
              </a:tabLst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tabLst>
                <a:tab pos="1168400" algn="l"/>
              </a:tabLst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tabLst>
                <a:tab pos="1168400" algn="l"/>
              </a:tabLst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tabLst>
                <a:tab pos="1168400" algn="l"/>
              </a:tabLst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tabLst>
                <a:tab pos="1168400" algn="l"/>
              </a:tabLst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tabLst>
                <a:tab pos="1168400" algn="l"/>
              </a:tabLst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tabLst>
                <a:tab pos="1168400" algn="l"/>
              </a:tabLst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lnSpc>
                <a:spcPct val="90000"/>
              </a:lnSpc>
              <a:spcBef>
                <a:spcPct val="0"/>
              </a:spcBef>
              <a:buFontTx/>
              <a:buNone/>
            </a:pPr>
            <a:r>
              <a:rPr lang="en-US" altLang="en-US" sz="1200" b="1">
                <a:latin typeface="Verdana" pitchFamily="34" charset="0"/>
              </a:rPr>
              <a:t>Multiprocessor server platforms</a:t>
            </a:r>
          </a:p>
          <a:p>
            <a:pPr algn="ctr" eaLnBrk="1" hangingPunct="1">
              <a:lnSpc>
                <a:spcPct val="90000"/>
              </a:lnSpc>
              <a:spcBef>
                <a:spcPct val="0"/>
              </a:spcBef>
              <a:buFontTx/>
              <a:buNone/>
            </a:pPr>
            <a:r>
              <a:rPr lang="en-US" altLang="en-US" sz="1200" b="1">
                <a:latin typeface="Verdana" pitchFamily="34" charset="0"/>
              </a:rPr>
              <a:t> classified according to their memory architecture</a:t>
            </a:r>
            <a:endParaRPr lang="hu-HU" altLang="en-US" sz="1200" b="1">
              <a:latin typeface="Verdana" pitchFamily="34" charset="0"/>
            </a:endParaRPr>
          </a:p>
        </p:txBody>
      </p:sp>
      <p:sp>
        <p:nvSpPr>
          <p:cNvPr id="60425" name="Text Box 4"/>
          <p:cNvSpPr txBox="1">
            <a:spLocks noChangeArrowheads="1"/>
          </p:cNvSpPr>
          <p:nvPr/>
        </p:nvSpPr>
        <p:spPr bwMode="auto">
          <a:xfrm>
            <a:off x="6091238" y="2013231"/>
            <a:ext cx="1144587" cy="257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342900" indent="-342900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800100" indent="-34290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257300" indent="-3429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714500" indent="-3429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171700" indent="-3429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6289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30861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5433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40005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lnSpc>
                <a:spcPct val="90000"/>
              </a:lnSpc>
              <a:spcBef>
                <a:spcPct val="0"/>
              </a:spcBef>
              <a:buFontTx/>
              <a:buNone/>
            </a:pPr>
            <a:r>
              <a:rPr lang="en-US" altLang="en-US" sz="1200" b="1">
                <a:latin typeface="Verdana" pitchFamily="34" charset="0"/>
              </a:rPr>
              <a:t>NUMAs</a:t>
            </a:r>
            <a:endParaRPr lang="hu-HU" altLang="en-US" sz="1200" b="1">
              <a:latin typeface="Verdana" pitchFamily="34" charset="0"/>
            </a:endParaRPr>
          </a:p>
        </p:txBody>
      </p:sp>
      <p:sp>
        <p:nvSpPr>
          <p:cNvPr id="60426" name="Oval 12"/>
          <p:cNvSpPr>
            <a:spLocks noChangeArrowheads="1"/>
          </p:cNvSpPr>
          <p:nvPr/>
        </p:nvSpPr>
        <p:spPr bwMode="auto">
          <a:xfrm>
            <a:off x="6643688" y="1917981"/>
            <a:ext cx="60325" cy="60325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hu-HU" altLang="en-US" sz="1400">
              <a:latin typeface="Verdana" pitchFamily="34" charset="0"/>
            </a:endParaRPr>
          </a:p>
        </p:txBody>
      </p:sp>
      <p:sp>
        <p:nvSpPr>
          <p:cNvPr id="60427" name="Line 13"/>
          <p:cNvSpPr>
            <a:spLocks noChangeShapeType="1"/>
          </p:cNvSpPr>
          <p:nvPr/>
        </p:nvSpPr>
        <p:spPr bwMode="auto">
          <a:xfrm>
            <a:off x="6677025" y="1717956"/>
            <a:ext cx="0" cy="215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0428" name="Text Box 13"/>
          <p:cNvSpPr txBox="1">
            <a:spLocks noChangeArrowheads="1"/>
          </p:cNvSpPr>
          <p:nvPr/>
        </p:nvSpPr>
        <p:spPr bwMode="auto">
          <a:xfrm>
            <a:off x="5127625" y="2449327"/>
            <a:ext cx="307975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200" dirty="0">
                <a:latin typeface="Verdana" pitchFamily="34" charset="0"/>
              </a:rPr>
              <a:t>Multiprocessors (Multi socket system)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200" dirty="0">
                <a:latin typeface="Verdana" pitchFamily="34" charset="0"/>
              </a:rPr>
              <a:t>with </a:t>
            </a:r>
            <a:r>
              <a:rPr lang="en-US" altLang="en-US" sz="1200" b="1" dirty="0">
                <a:latin typeface="Verdana" pitchFamily="34" charset="0"/>
              </a:rPr>
              <a:t>N</a:t>
            </a:r>
            <a:r>
              <a:rPr lang="en-US" altLang="en-US" sz="1200" dirty="0">
                <a:latin typeface="Verdana" pitchFamily="34" charset="0"/>
              </a:rPr>
              <a:t>on-</a:t>
            </a:r>
            <a:r>
              <a:rPr lang="en-US" altLang="en-US" sz="1200" b="1" dirty="0">
                <a:latin typeface="Verdana" pitchFamily="34" charset="0"/>
              </a:rPr>
              <a:t>U</a:t>
            </a:r>
            <a:r>
              <a:rPr lang="en-US" altLang="en-US" sz="1200" dirty="0">
                <a:latin typeface="Verdana" pitchFamily="34" charset="0"/>
              </a:rPr>
              <a:t>niform </a:t>
            </a:r>
            <a:r>
              <a:rPr lang="en-US" altLang="en-US" sz="1200" b="1" dirty="0">
                <a:latin typeface="Verdana" pitchFamily="34" charset="0"/>
              </a:rPr>
              <a:t>M</a:t>
            </a:r>
            <a:r>
              <a:rPr lang="en-US" altLang="en-US" sz="1200" dirty="0">
                <a:latin typeface="Verdana" pitchFamily="34" charset="0"/>
              </a:rPr>
              <a:t>emory </a:t>
            </a:r>
            <a:r>
              <a:rPr lang="en-US" altLang="en-US" sz="1200" b="1" dirty="0">
                <a:latin typeface="Verdana" pitchFamily="34" charset="0"/>
              </a:rPr>
              <a:t>A</a:t>
            </a:r>
            <a:r>
              <a:rPr lang="en-US" altLang="en-US" sz="1200" dirty="0">
                <a:latin typeface="Verdana" pitchFamily="34" charset="0"/>
              </a:rPr>
              <a:t>ccess</a:t>
            </a:r>
          </a:p>
        </p:txBody>
      </p:sp>
      <p:sp>
        <p:nvSpPr>
          <p:cNvPr id="60429" name="Text Box 14"/>
          <p:cNvSpPr txBox="1">
            <a:spLocks noChangeArrowheads="1"/>
          </p:cNvSpPr>
          <p:nvPr/>
        </p:nvSpPr>
        <p:spPr bwMode="auto">
          <a:xfrm>
            <a:off x="482600" y="2440736"/>
            <a:ext cx="2895600" cy="3651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0000">
                    <a:alpha val="36078"/>
                  </a:srgbClr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200" dirty="0">
                <a:latin typeface="Verdana" pitchFamily="34" charset="0"/>
              </a:rPr>
              <a:t>Multiprocessors (Multi socket system)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200" dirty="0">
                <a:latin typeface="Verdana" pitchFamily="34" charset="0"/>
              </a:rPr>
              <a:t> with </a:t>
            </a:r>
            <a:r>
              <a:rPr lang="en-US" altLang="en-US" sz="1200" b="1" dirty="0">
                <a:latin typeface="Verdana" pitchFamily="34" charset="0"/>
              </a:rPr>
              <a:t>U</a:t>
            </a:r>
            <a:r>
              <a:rPr lang="en-US" altLang="en-US" sz="1200" dirty="0">
                <a:latin typeface="Verdana" pitchFamily="34" charset="0"/>
              </a:rPr>
              <a:t>niform </a:t>
            </a:r>
            <a:r>
              <a:rPr lang="en-US" altLang="en-US" sz="1200" b="1" dirty="0">
                <a:latin typeface="Verdana" pitchFamily="34" charset="0"/>
              </a:rPr>
              <a:t>M</a:t>
            </a:r>
            <a:r>
              <a:rPr lang="en-US" altLang="en-US" sz="1200" dirty="0">
                <a:latin typeface="Verdana" pitchFamily="34" charset="0"/>
              </a:rPr>
              <a:t>emory </a:t>
            </a:r>
            <a:r>
              <a:rPr lang="en-US" altLang="en-US" sz="1200" b="1" dirty="0">
                <a:latin typeface="Verdana" pitchFamily="34" charset="0"/>
              </a:rPr>
              <a:t>A</a:t>
            </a:r>
            <a:r>
              <a:rPr lang="en-US" altLang="en-US" sz="1200" dirty="0">
                <a:latin typeface="Verdana" pitchFamily="34" charset="0"/>
              </a:rPr>
              <a:t>ccess (UMA)</a:t>
            </a:r>
          </a:p>
        </p:txBody>
      </p:sp>
      <p:sp>
        <p:nvSpPr>
          <p:cNvPr id="60430" name="Text Box 15"/>
          <p:cNvSpPr txBox="1">
            <a:spLocks noChangeArrowheads="1"/>
          </p:cNvSpPr>
          <p:nvPr/>
        </p:nvSpPr>
        <p:spPr bwMode="auto">
          <a:xfrm>
            <a:off x="82550" y="3724929"/>
            <a:ext cx="1314450" cy="1825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0000">
                    <a:alpha val="36078"/>
                  </a:srgbClr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200" i="1">
                <a:latin typeface="Verdana" pitchFamily="34" charset="0"/>
              </a:rPr>
              <a:t>Typical examples</a:t>
            </a:r>
          </a:p>
        </p:txBody>
      </p:sp>
      <p:sp>
        <p:nvSpPr>
          <p:cNvPr id="60431" name="Téglalap 40"/>
          <p:cNvSpPr>
            <a:spLocks noChangeArrowheads="1"/>
          </p:cNvSpPr>
          <p:nvPr/>
        </p:nvSpPr>
        <p:spPr bwMode="auto">
          <a:xfrm>
            <a:off x="501650" y="4101166"/>
            <a:ext cx="1374775" cy="558800"/>
          </a:xfrm>
          <a:prstGeom prst="rect">
            <a:avLst/>
          </a:prstGeom>
          <a:solidFill>
            <a:srgbClr val="33CC3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000">
                <a:solidFill>
                  <a:schemeClr val="bg1"/>
                </a:solidFill>
                <a:latin typeface="Verdana" pitchFamily="34" charset="0"/>
              </a:rPr>
              <a:t>Processor</a:t>
            </a:r>
            <a:endParaRPr lang="hu-HU" altLang="en-US" sz="1000">
              <a:solidFill>
                <a:schemeClr val="bg1"/>
              </a:solidFill>
              <a:latin typeface="Verdana" pitchFamily="34" charset="0"/>
            </a:endParaRPr>
          </a:p>
        </p:txBody>
      </p:sp>
      <p:sp>
        <p:nvSpPr>
          <p:cNvPr id="47" name="Téglalap 46"/>
          <p:cNvSpPr/>
          <p:nvPr/>
        </p:nvSpPr>
        <p:spPr>
          <a:xfrm>
            <a:off x="1395413" y="5304491"/>
            <a:ext cx="1114425" cy="519113"/>
          </a:xfrm>
          <a:prstGeom prst="rect">
            <a:avLst/>
          </a:prstGeom>
          <a:solidFill>
            <a:schemeClr val="tx2">
              <a:lumMod val="60000"/>
              <a:lumOff val="4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lvl1pPr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>
              <a:spcAft>
                <a:spcPts val="300"/>
              </a:spcAft>
              <a:defRPr/>
            </a:pPr>
            <a:r>
              <a:rPr lang="hu-HU" altLang="en-US" sz="1000" smtClean="0">
                <a:solidFill>
                  <a:schemeClr val="bg1"/>
                </a:solidFill>
                <a:latin typeface="Verdana" pitchFamily="34" charset="0"/>
              </a:rPr>
              <a:t>MCH</a:t>
            </a:r>
          </a:p>
        </p:txBody>
      </p:sp>
      <p:cxnSp>
        <p:nvCxnSpPr>
          <p:cNvPr id="48" name="Egyenes összekötő 47"/>
          <p:cNvCxnSpPr>
            <a:stCxn id="47" idx="0"/>
          </p:cNvCxnSpPr>
          <p:nvPr/>
        </p:nvCxnSpPr>
        <p:spPr>
          <a:xfrm rot="16200000" flipV="1">
            <a:off x="1497013" y="5128279"/>
            <a:ext cx="350837" cy="15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" name="Egyenes összekötő 48"/>
          <p:cNvCxnSpPr>
            <a:stCxn id="70" idx="0"/>
            <a:endCxn id="47" idx="2"/>
          </p:cNvCxnSpPr>
          <p:nvPr/>
        </p:nvCxnSpPr>
        <p:spPr>
          <a:xfrm rot="5400000" flipH="1" flipV="1">
            <a:off x="1761332" y="6016485"/>
            <a:ext cx="385762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0" name="Téglalap 69"/>
          <p:cNvSpPr/>
          <p:nvPr/>
        </p:nvSpPr>
        <p:spPr>
          <a:xfrm>
            <a:off x="1395413" y="6209366"/>
            <a:ext cx="1114425" cy="517525"/>
          </a:xfrm>
          <a:prstGeom prst="rect">
            <a:avLst/>
          </a:prstGeom>
          <a:solidFill>
            <a:schemeClr val="accent6">
              <a:lumMod val="7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lvl1pPr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>
              <a:defRPr/>
            </a:pPr>
            <a:r>
              <a:rPr lang="hu-HU" altLang="en-US" sz="1000" smtClean="0">
                <a:solidFill>
                  <a:schemeClr val="bg1"/>
                </a:solidFill>
                <a:latin typeface="Verdana" pitchFamily="34" charset="0"/>
              </a:rPr>
              <a:t>I</a:t>
            </a:r>
            <a:r>
              <a:rPr lang="en-US" altLang="en-US" sz="1000" smtClean="0">
                <a:solidFill>
                  <a:schemeClr val="bg1"/>
                </a:solidFill>
                <a:latin typeface="Verdana" pitchFamily="34" charset="0"/>
              </a:rPr>
              <a:t>CH</a:t>
            </a:r>
            <a:endParaRPr lang="hu-HU" altLang="en-US" sz="1000" smtClean="0">
              <a:solidFill>
                <a:schemeClr val="bg1"/>
              </a:solidFill>
              <a:latin typeface="Verdana" pitchFamily="34" charset="0"/>
            </a:endParaRPr>
          </a:p>
        </p:txBody>
      </p:sp>
      <p:sp>
        <p:nvSpPr>
          <p:cNvPr id="60436" name="Szövegdoboz 70"/>
          <p:cNvSpPr txBox="1">
            <a:spLocks noChangeArrowheads="1"/>
          </p:cNvSpPr>
          <p:nvPr/>
        </p:nvSpPr>
        <p:spPr bwMode="auto">
          <a:xfrm>
            <a:off x="1725613" y="5004454"/>
            <a:ext cx="4318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hu-HU" altLang="en-US" sz="1000">
                <a:latin typeface="Verdana" pitchFamily="34" charset="0"/>
              </a:rPr>
              <a:t>FSB</a:t>
            </a:r>
          </a:p>
        </p:txBody>
      </p:sp>
      <p:sp>
        <p:nvSpPr>
          <p:cNvPr id="60437" name="Téglalap 49"/>
          <p:cNvSpPr>
            <a:spLocks noChangeArrowheads="1"/>
          </p:cNvSpPr>
          <p:nvPr/>
        </p:nvSpPr>
        <p:spPr bwMode="auto">
          <a:xfrm>
            <a:off x="2076450" y="4101166"/>
            <a:ext cx="1414463" cy="558800"/>
          </a:xfrm>
          <a:prstGeom prst="rect">
            <a:avLst/>
          </a:prstGeom>
          <a:solidFill>
            <a:srgbClr val="33CC3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000">
                <a:solidFill>
                  <a:schemeClr val="bg1"/>
                </a:solidFill>
                <a:latin typeface="Verdana" pitchFamily="34" charset="0"/>
              </a:rPr>
              <a:t>Processor</a:t>
            </a:r>
            <a:endParaRPr lang="hu-HU" altLang="en-US" sz="1000">
              <a:solidFill>
                <a:schemeClr val="bg1"/>
              </a:solidFill>
              <a:latin typeface="Verdana" pitchFamily="34" charset="0"/>
            </a:endParaRPr>
          </a:p>
        </p:txBody>
      </p:sp>
      <p:cxnSp>
        <p:nvCxnSpPr>
          <p:cNvPr id="62" name="Egyenes összekötő 61"/>
          <p:cNvCxnSpPr/>
          <p:nvPr/>
        </p:nvCxnSpPr>
        <p:spPr>
          <a:xfrm rot="5400000" flipH="1" flipV="1">
            <a:off x="2443956" y="4806810"/>
            <a:ext cx="293688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3" name="Egyenes összekötő 62"/>
          <p:cNvCxnSpPr/>
          <p:nvPr/>
        </p:nvCxnSpPr>
        <p:spPr>
          <a:xfrm rot="5400000" flipH="1" flipV="1">
            <a:off x="1093788" y="4806016"/>
            <a:ext cx="293688" cy="15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Egyenes összekötő 77"/>
          <p:cNvCxnSpPr/>
          <p:nvPr/>
        </p:nvCxnSpPr>
        <p:spPr>
          <a:xfrm rot="10800000">
            <a:off x="1239838" y="4953654"/>
            <a:ext cx="423862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441" name="Egyenes összekötő 23"/>
          <p:cNvCxnSpPr>
            <a:cxnSpLocks noChangeShapeType="1"/>
          </p:cNvCxnSpPr>
          <p:nvPr/>
        </p:nvCxnSpPr>
        <p:spPr bwMode="auto">
          <a:xfrm flipH="1">
            <a:off x="2517775" y="5501341"/>
            <a:ext cx="363538" cy="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60442" name="Egyenes összekötő 26"/>
          <p:cNvCxnSpPr>
            <a:cxnSpLocks noChangeShapeType="1"/>
          </p:cNvCxnSpPr>
          <p:nvPr/>
        </p:nvCxnSpPr>
        <p:spPr bwMode="auto">
          <a:xfrm flipH="1">
            <a:off x="2517775" y="5641041"/>
            <a:ext cx="430213" cy="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28" name="Téglalap 27"/>
          <p:cNvSpPr>
            <a:spLocks noChangeArrowheads="1"/>
          </p:cNvSpPr>
          <p:nvPr/>
        </p:nvSpPr>
        <p:spPr bwMode="auto">
          <a:xfrm flipV="1">
            <a:off x="2890838" y="5196541"/>
            <a:ext cx="66675" cy="352425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rot="10800000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0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29" name="Téglalap 28"/>
          <p:cNvSpPr>
            <a:spLocks noChangeArrowheads="1"/>
          </p:cNvSpPr>
          <p:nvPr/>
        </p:nvSpPr>
        <p:spPr bwMode="auto">
          <a:xfrm flipV="1">
            <a:off x="2771775" y="5196541"/>
            <a:ext cx="68263" cy="352425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rot="10800000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0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42" name="Téglalap 41"/>
          <p:cNvSpPr>
            <a:spLocks noChangeArrowheads="1"/>
          </p:cNvSpPr>
          <p:nvPr/>
        </p:nvSpPr>
        <p:spPr bwMode="auto">
          <a:xfrm flipV="1">
            <a:off x="2890838" y="5606116"/>
            <a:ext cx="66675" cy="357188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rot="10800000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0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43" name="Téglalap 42"/>
          <p:cNvSpPr>
            <a:spLocks noChangeArrowheads="1"/>
          </p:cNvSpPr>
          <p:nvPr/>
        </p:nvSpPr>
        <p:spPr bwMode="auto">
          <a:xfrm flipV="1">
            <a:off x="2771775" y="5606116"/>
            <a:ext cx="68263" cy="357188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rot="10800000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0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cxnSp>
        <p:nvCxnSpPr>
          <p:cNvPr id="2" name="Egyenes összekötő 47"/>
          <p:cNvCxnSpPr>
            <a:stCxn id="47" idx="0"/>
          </p:cNvCxnSpPr>
          <p:nvPr/>
        </p:nvCxnSpPr>
        <p:spPr>
          <a:xfrm rot="16200000" flipV="1">
            <a:off x="2054225" y="5125104"/>
            <a:ext cx="3429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0448" name="Line 51"/>
          <p:cNvSpPr>
            <a:spLocks noChangeShapeType="1"/>
          </p:cNvSpPr>
          <p:nvPr/>
        </p:nvSpPr>
        <p:spPr bwMode="auto">
          <a:xfrm>
            <a:off x="2232025" y="4953654"/>
            <a:ext cx="35877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449" name="Text Box 52"/>
          <p:cNvSpPr txBox="1">
            <a:spLocks noChangeArrowheads="1"/>
          </p:cNvSpPr>
          <p:nvPr/>
        </p:nvSpPr>
        <p:spPr bwMode="auto">
          <a:xfrm>
            <a:off x="3054350" y="5458479"/>
            <a:ext cx="1147763" cy="24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000">
                <a:latin typeface="Verdana" pitchFamily="34" charset="0"/>
              </a:rPr>
              <a:t>E.g. DDR2-533</a:t>
            </a:r>
          </a:p>
        </p:txBody>
      </p:sp>
      <p:sp>
        <p:nvSpPr>
          <p:cNvPr id="60450" name="Text Box 53"/>
          <p:cNvSpPr txBox="1">
            <a:spLocks noChangeArrowheads="1"/>
          </p:cNvSpPr>
          <p:nvPr/>
        </p:nvSpPr>
        <p:spPr bwMode="auto">
          <a:xfrm>
            <a:off x="1892300" y="5926791"/>
            <a:ext cx="406400" cy="24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000">
                <a:latin typeface="Verdana" pitchFamily="34" charset="0"/>
              </a:rPr>
              <a:t>ESI</a:t>
            </a:r>
          </a:p>
        </p:txBody>
      </p:sp>
      <p:sp>
        <p:nvSpPr>
          <p:cNvPr id="60451" name="Text Box 55"/>
          <p:cNvSpPr txBox="1">
            <a:spLocks noChangeArrowheads="1"/>
          </p:cNvSpPr>
          <p:nvPr/>
        </p:nvSpPr>
        <p:spPr bwMode="auto">
          <a:xfrm>
            <a:off x="4032250" y="5123516"/>
            <a:ext cx="1228725" cy="24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000">
                <a:latin typeface="Verdana" pitchFamily="34" charset="0"/>
              </a:rPr>
              <a:t>E.g. DDR3-1333</a:t>
            </a:r>
          </a:p>
        </p:txBody>
      </p:sp>
      <p:sp>
        <p:nvSpPr>
          <p:cNvPr id="60452" name="Téglalap 40"/>
          <p:cNvSpPr>
            <a:spLocks noChangeArrowheads="1"/>
          </p:cNvSpPr>
          <p:nvPr/>
        </p:nvSpPr>
        <p:spPr bwMode="auto">
          <a:xfrm>
            <a:off x="5137150" y="4117041"/>
            <a:ext cx="1349375" cy="522288"/>
          </a:xfrm>
          <a:prstGeom prst="rect">
            <a:avLst/>
          </a:prstGeom>
          <a:solidFill>
            <a:srgbClr val="33CC3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000">
                <a:solidFill>
                  <a:schemeClr val="bg1"/>
                </a:solidFill>
                <a:latin typeface="Verdana" pitchFamily="34" charset="0"/>
              </a:rPr>
              <a:t>Processor</a:t>
            </a:r>
            <a:endParaRPr lang="hu-HU" altLang="en-US" sz="1000">
              <a:solidFill>
                <a:schemeClr val="bg1"/>
              </a:solidFill>
              <a:latin typeface="Verdana" pitchFamily="34" charset="0"/>
            </a:endParaRPr>
          </a:p>
        </p:txBody>
      </p:sp>
      <p:sp>
        <p:nvSpPr>
          <p:cNvPr id="4" name="Téglalap 46"/>
          <p:cNvSpPr/>
          <p:nvPr/>
        </p:nvSpPr>
        <p:spPr>
          <a:xfrm>
            <a:off x="6064250" y="5029854"/>
            <a:ext cx="1184275" cy="522287"/>
          </a:xfrm>
          <a:prstGeom prst="rect">
            <a:avLst/>
          </a:prstGeom>
          <a:solidFill>
            <a:schemeClr val="tx2">
              <a:lumMod val="60000"/>
              <a:lumOff val="4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lvl1pPr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>
              <a:spcAft>
                <a:spcPts val="300"/>
              </a:spcAft>
              <a:defRPr/>
            </a:pPr>
            <a:r>
              <a:rPr lang="en-US" altLang="en-US" sz="1000" smtClean="0">
                <a:solidFill>
                  <a:schemeClr val="bg1"/>
                </a:solidFill>
                <a:latin typeface="Verdana" pitchFamily="34" charset="0"/>
              </a:rPr>
              <a:t>IOH</a:t>
            </a:r>
            <a:r>
              <a:rPr lang="en-US" altLang="en-US" sz="1000" baseline="30000" smtClean="0">
                <a:solidFill>
                  <a:schemeClr val="bg1"/>
                </a:solidFill>
                <a:latin typeface="Verdana" pitchFamily="34" charset="0"/>
              </a:rPr>
              <a:t>1</a:t>
            </a:r>
            <a:endParaRPr lang="hu-HU" altLang="en-US" sz="1000" baseline="30000" smtClean="0">
              <a:solidFill>
                <a:schemeClr val="bg1"/>
              </a:solidFill>
              <a:latin typeface="Verdana" pitchFamily="34" charset="0"/>
            </a:endParaRPr>
          </a:p>
        </p:txBody>
      </p:sp>
      <p:sp>
        <p:nvSpPr>
          <p:cNvPr id="60454" name="Szövegdoboz 70"/>
          <p:cNvSpPr txBox="1">
            <a:spLocks noChangeArrowheads="1"/>
          </p:cNvSpPr>
          <p:nvPr/>
        </p:nvSpPr>
        <p:spPr bwMode="auto">
          <a:xfrm>
            <a:off x="5873750" y="4725054"/>
            <a:ext cx="414338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000">
                <a:latin typeface="Verdana" pitchFamily="34" charset="0"/>
              </a:rPr>
              <a:t>QPI</a:t>
            </a:r>
            <a:endParaRPr lang="hu-HU" altLang="en-US" sz="1000">
              <a:latin typeface="Verdana" pitchFamily="34" charset="0"/>
            </a:endParaRPr>
          </a:p>
        </p:txBody>
      </p:sp>
      <p:cxnSp>
        <p:nvCxnSpPr>
          <p:cNvPr id="58" name="Egyenes összekötő 57"/>
          <p:cNvCxnSpPr>
            <a:stCxn id="60431" idx="3"/>
          </p:cNvCxnSpPr>
          <p:nvPr/>
        </p:nvCxnSpPr>
        <p:spPr>
          <a:xfrm>
            <a:off x="6486525" y="4398029"/>
            <a:ext cx="36195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0456" name="Szövegdoboz 70"/>
          <p:cNvSpPr txBox="1">
            <a:spLocks noChangeArrowheads="1"/>
          </p:cNvSpPr>
          <p:nvPr/>
        </p:nvSpPr>
        <p:spPr bwMode="auto">
          <a:xfrm>
            <a:off x="6461125" y="4163079"/>
            <a:ext cx="414338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hu-HU" altLang="en-US" sz="1000">
                <a:latin typeface="Verdana" pitchFamily="34" charset="0"/>
              </a:rPr>
              <a:t>QPI</a:t>
            </a:r>
          </a:p>
        </p:txBody>
      </p:sp>
      <p:cxnSp>
        <p:nvCxnSpPr>
          <p:cNvPr id="60" name="Egyenes összekötő 59"/>
          <p:cNvCxnSpPr>
            <a:stCxn id="102" idx="1"/>
          </p:cNvCxnSpPr>
          <p:nvPr/>
        </p:nvCxnSpPr>
        <p:spPr>
          <a:xfrm flipV="1">
            <a:off x="4638675" y="3939241"/>
            <a:ext cx="330200" cy="0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" name="Egyenes összekötő 61"/>
          <p:cNvCxnSpPr/>
          <p:nvPr/>
        </p:nvCxnSpPr>
        <p:spPr>
          <a:xfrm rot="10800000" flipH="1" flipV="1">
            <a:off x="4962525" y="4247216"/>
            <a:ext cx="168275" cy="0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" name="Egyenes összekötő 62"/>
          <p:cNvCxnSpPr>
            <a:stCxn id="101" idx="1"/>
          </p:cNvCxnSpPr>
          <p:nvPr/>
        </p:nvCxnSpPr>
        <p:spPr>
          <a:xfrm flipV="1">
            <a:off x="4641850" y="4386916"/>
            <a:ext cx="496888" cy="0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4" name="Téglalap 73"/>
          <p:cNvSpPr>
            <a:spLocks noChangeArrowheads="1"/>
          </p:cNvSpPr>
          <p:nvPr/>
        </p:nvSpPr>
        <p:spPr bwMode="auto">
          <a:xfrm flipH="1" flipV="1">
            <a:off x="4695825" y="4204354"/>
            <a:ext cx="66675" cy="358775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rot="10800000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0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75" name="Téglalap 74"/>
          <p:cNvSpPr>
            <a:spLocks noChangeArrowheads="1"/>
          </p:cNvSpPr>
          <p:nvPr/>
        </p:nvSpPr>
        <p:spPr bwMode="auto">
          <a:xfrm flipH="1" flipV="1">
            <a:off x="4814888" y="4204354"/>
            <a:ext cx="68262" cy="358775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rot="10800000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0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76" name="Téglalap 75"/>
          <p:cNvSpPr>
            <a:spLocks noChangeArrowheads="1"/>
          </p:cNvSpPr>
          <p:nvPr/>
        </p:nvSpPr>
        <p:spPr bwMode="auto">
          <a:xfrm flipH="1" flipV="1">
            <a:off x="4691063" y="3758266"/>
            <a:ext cx="68262" cy="357188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rot="10800000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0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7" name="Téglalap 77"/>
          <p:cNvSpPr>
            <a:spLocks noChangeArrowheads="1"/>
          </p:cNvSpPr>
          <p:nvPr/>
        </p:nvSpPr>
        <p:spPr bwMode="auto">
          <a:xfrm flipH="1" flipV="1">
            <a:off x="4811713" y="3758266"/>
            <a:ext cx="68262" cy="357188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rot="10800000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0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cxnSp>
        <p:nvCxnSpPr>
          <p:cNvPr id="79" name="Egyenes összekötő 78"/>
          <p:cNvCxnSpPr>
            <a:stCxn id="103" idx="1"/>
          </p:cNvCxnSpPr>
          <p:nvPr/>
        </p:nvCxnSpPr>
        <p:spPr>
          <a:xfrm flipV="1">
            <a:off x="4635500" y="4845704"/>
            <a:ext cx="327025" cy="0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0" name="Téglalap 79"/>
          <p:cNvSpPr>
            <a:spLocks noChangeArrowheads="1"/>
          </p:cNvSpPr>
          <p:nvPr/>
        </p:nvSpPr>
        <p:spPr bwMode="auto">
          <a:xfrm flipH="1" flipV="1">
            <a:off x="4695825" y="4671079"/>
            <a:ext cx="66675" cy="357187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rot="10800000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0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81" name="Téglalap 80"/>
          <p:cNvSpPr>
            <a:spLocks noChangeArrowheads="1"/>
          </p:cNvSpPr>
          <p:nvPr/>
        </p:nvSpPr>
        <p:spPr bwMode="auto">
          <a:xfrm flipH="1" flipV="1">
            <a:off x="4814888" y="4671079"/>
            <a:ext cx="68262" cy="357187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rot="10800000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0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cxnSp>
        <p:nvCxnSpPr>
          <p:cNvPr id="82" name="Egyenes összekötő 81"/>
          <p:cNvCxnSpPr/>
          <p:nvPr/>
        </p:nvCxnSpPr>
        <p:spPr>
          <a:xfrm rot="5400000" flipH="1" flipV="1">
            <a:off x="4802187" y="4677429"/>
            <a:ext cx="327025" cy="0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0" name="Egyenes összekötő 89"/>
          <p:cNvCxnSpPr/>
          <p:nvPr/>
        </p:nvCxnSpPr>
        <p:spPr>
          <a:xfrm rot="10800000" flipH="1" flipV="1">
            <a:off x="4962525" y="4507566"/>
            <a:ext cx="168275" cy="0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" name="Egyenes összekötő 91"/>
          <p:cNvCxnSpPr/>
          <p:nvPr/>
        </p:nvCxnSpPr>
        <p:spPr>
          <a:xfrm rot="5400000" flipH="1" flipV="1">
            <a:off x="4801394" y="4092435"/>
            <a:ext cx="325438" cy="0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1" name="Téglalap 100"/>
          <p:cNvSpPr>
            <a:spLocks noChangeArrowheads="1"/>
          </p:cNvSpPr>
          <p:nvPr/>
        </p:nvSpPr>
        <p:spPr bwMode="auto">
          <a:xfrm flipH="1" flipV="1">
            <a:off x="4575175" y="4207529"/>
            <a:ext cx="66675" cy="357187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rot="10800000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0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102" name="Téglalap 101"/>
          <p:cNvSpPr>
            <a:spLocks noChangeArrowheads="1"/>
          </p:cNvSpPr>
          <p:nvPr/>
        </p:nvSpPr>
        <p:spPr bwMode="auto">
          <a:xfrm flipH="1" flipV="1">
            <a:off x="4572000" y="3759854"/>
            <a:ext cx="66675" cy="357187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rot="10800000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0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103" name="Téglalap 102"/>
          <p:cNvSpPr>
            <a:spLocks noChangeArrowheads="1"/>
          </p:cNvSpPr>
          <p:nvPr/>
        </p:nvSpPr>
        <p:spPr bwMode="auto">
          <a:xfrm flipH="1" flipV="1">
            <a:off x="4575175" y="4672666"/>
            <a:ext cx="66675" cy="357188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rot="10800000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0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cxnSp>
        <p:nvCxnSpPr>
          <p:cNvPr id="109" name="Egyenes összekötő 108"/>
          <p:cNvCxnSpPr>
            <a:stCxn id="127" idx="1"/>
          </p:cNvCxnSpPr>
          <p:nvPr/>
        </p:nvCxnSpPr>
        <p:spPr>
          <a:xfrm flipH="1" flipV="1">
            <a:off x="8382000" y="3926541"/>
            <a:ext cx="328613" cy="0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0" name="Egyenes összekötő 109"/>
          <p:cNvCxnSpPr/>
          <p:nvPr/>
        </p:nvCxnSpPr>
        <p:spPr>
          <a:xfrm rot="10800000" flipV="1">
            <a:off x="8220075" y="4234516"/>
            <a:ext cx="168275" cy="0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3" name="Egyenes összekötő 112"/>
          <p:cNvCxnSpPr>
            <a:stCxn id="126" idx="1"/>
          </p:cNvCxnSpPr>
          <p:nvPr/>
        </p:nvCxnSpPr>
        <p:spPr>
          <a:xfrm flipH="1" flipV="1">
            <a:off x="8212138" y="4374216"/>
            <a:ext cx="495300" cy="0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4" name="Téglalap 113"/>
          <p:cNvSpPr>
            <a:spLocks noChangeArrowheads="1"/>
          </p:cNvSpPr>
          <p:nvPr/>
        </p:nvSpPr>
        <p:spPr bwMode="auto">
          <a:xfrm flipV="1">
            <a:off x="8588375" y="4191654"/>
            <a:ext cx="66675" cy="358775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rot="10800000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0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117" name="Téglalap 116"/>
          <p:cNvSpPr>
            <a:spLocks noChangeArrowheads="1"/>
          </p:cNvSpPr>
          <p:nvPr/>
        </p:nvSpPr>
        <p:spPr bwMode="auto">
          <a:xfrm flipV="1">
            <a:off x="8467725" y="4191654"/>
            <a:ext cx="68263" cy="358775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rot="10800000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0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118" name="Téglalap 117"/>
          <p:cNvSpPr>
            <a:spLocks noChangeArrowheads="1"/>
          </p:cNvSpPr>
          <p:nvPr/>
        </p:nvSpPr>
        <p:spPr bwMode="auto">
          <a:xfrm flipV="1">
            <a:off x="8591550" y="3745566"/>
            <a:ext cx="68263" cy="357188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rot="10800000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0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119" name="Téglalap 118"/>
          <p:cNvSpPr>
            <a:spLocks noChangeArrowheads="1"/>
          </p:cNvSpPr>
          <p:nvPr/>
        </p:nvSpPr>
        <p:spPr bwMode="auto">
          <a:xfrm flipV="1">
            <a:off x="8470900" y="3745566"/>
            <a:ext cx="69850" cy="357188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rot="10800000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0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cxnSp>
        <p:nvCxnSpPr>
          <p:cNvPr id="120" name="Egyenes összekötő 119"/>
          <p:cNvCxnSpPr>
            <a:stCxn id="128" idx="1"/>
          </p:cNvCxnSpPr>
          <p:nvPr/>
        </p:nvCxnSpPr>
        <p:spPr>
          <a:xfrm flipH="1" flipV="1">
            <a:off x="8382000" y="4839354"/>
            <a:ext cx="325438" cy="0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1" name="Téglalap 120"/>
          <p:cNvSpPr>
            <a:spLocks noChangeArrowheads="1"/>
          </p:cNvSpPr>
          <p:nvPr/>
        </p:nvSpPr>
        <p:spPr bwMode="auto">
          <a:xfrm flipV="1">
            <a:off x="8588375" y="4658379"/>
            <a:ext cx="66675" cy="357187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rot="10800000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0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122" name="Téglalap 121"/>
          <p:cNvSpPr>
            <a:spLocks noChangeArrowheads="1"/>
          </p:cNvSpPr>
          <p:nvPr/>
        </p:nvSpPr>
        <p:spPr bwMode="auto">
          <a:xfrm flipV="1">
            <a:off x="8467725" y="4658379"/>
            <a:ext cx="68263" cy="357187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rot="10800000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0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cxnSp>
        <p:nvCxnSpPr>
          <p:cNvPr id="123" name="Egyenes összekötő 122"/>
          <p:cNvCxnSpPr/>
          <p:nvPr/>
        </p:nvCxnSpPr>
        <p:spPr>
          <a:xfrm rot="16200000" flipV="1">
            <a:off x="8221662" y="4658379"/>
            <a:ext cx="327025" cy="0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4" name="Egyenes összekötő 123"/>
          <p:cNvCxnSpPr/>
          <p:nvPr/>
        </p:nvCxnSpPr>
        <p:spPr>
          <a:xfrm rot="10800000" flipV="1">
            <a:off x="8220075" y="4494866"/>
            <a:ext cx="168275" cy="0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5" name="Egyenes összekötő 124"/>
          <p:cNvCxnSpPr/>
          <p:nvPr/>
        </p:nvCxnSpPr>
        <p:spPr>
          <a:xfrm rot="16200000" flipV="1">
            <a:off x="8224044" y="4079735"/>
            <a:ext cx="325438" cy="0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6" name="Téglalap 125"/>
          <p:cNvSpPr>
            <a:spLocks noChangeArrowheads="1"/>
          </p:cNvSpPr>
          <p:nvPr/>
        </p:nvSpPr>
        <p:spPr bwMode="auto">
          <a:xfrm flipV="1">
            <a:off x="8707438" y="4194829"/>
            <a:ext cx="66675" cy="357187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rot="10800000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0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127" name="Téglalap 126"/>
          <p:cNvSpPr>
            <a:spLocks noChangeArrowheads="1"/>
          </p:cNvSpPr>
          <p:nvPr/>
        </p:nvSpPr>
        <p:spPr bwMode="auto">
          <a:xfrm flipV="1">
            <a:off x="8710613" y="3747154"/>
            <a:ext cx="68262" cy="357187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rot="10800000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0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128" name="Téglalap 127"/>
          <p:cNvSpPr>
            <a:spLocks noChangeArrowheads="1"/>
          </p:cNvSpPr>
          <p:nvPr/>
        </p:nvSpPr>
        <p:spPr bwMode="auto">
          <a:xfrm flipV="1">
            <a:off x="8707438" y="4659966"/>
            <a:ext cx="66675" cy="357188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rot="10800000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0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cxnSp>
        <p:nvCxnSpPr>
          <p:cNvPr id="8" name="Egyenes összekötő 48"/>
          <p:cNvCxnSpPr>
            <a:stCxn id="70" idx="0"/>
            <a:endCxn id="47" idx="2"/>
          </p:cNvCxnSpPr>
          <p:nvPr/>
        </p:nvCxnSpPr>
        <p:spPr>
          <a:xfrm rot="5400000" flipH="1" flipV="1">
            <a:off x="6440487" y="5741054"/>
            <a:ext cx="39052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Téglalap 69"/>
          <p:cNvSpPr/>
          <p:nvPr/>
        </p:nvSpPr>
        <p:spPr>
          <a:xfrm>
            <a:off x="6065838" y="5936316"/>
            <a:ext cx="1157287" cy="522288"/>
          </a:xfrm>
          <a:prstGeom prst="rect">
            <a:avLst/>
          </a:prstGeom>
          <a:solidFill>
            <a:schemeClr val="accent6">
              <a:lumMod val="7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lvl1pPr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>
              <a:defRPr/>
            </a:pPr>
            <a:r>
              <a:rPr lang="en-US" altLang="en-US" sz="1000" smtClean="0">
                <a:solidFill>
                  <a:schemeClr val="bg1"/>
                </a:solidFill>
                <a:latin typeface="Verdana" pitchFamily="34" charset="0"/>
              </a:rPr>
              <a:t>ICH</a:t>
            </a:r>
            <a:endParaRPr lang="hu-HU" altLang="en-US" sz="1000" smtClean="0">
              <a:solidFill>
                <a:schemeClr val="bg1"/>
              </a:solidFill>
              <a:latin typeface="Verdana" pitchFamily="34" charset="0"/>
            </a:endParaRPr>
          </a:p>
        </p:txBody>
      </p:sp>
      <p:sp>
        <p:nvSpPr>
          <p:cNvPr id="60491" name="Text Box 95"/>
          <p:cNvSpPr txBox="1">
            <a:spLocks noChangeArrowheads="1"/>
          </p:cNvSpPr>
          <p:nvPr/>
        </p:nvSpPr>
        <p:spPr bwMode="auto">
          <a:xfrm>
            <a:off x="6619875" y="5620404"/>
            <a:ext cx="406400" cy="24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000">
                <a:latin typeface="Verdana" pitchFamily="34" charset="0"/>
              </a:rPr>
              <a:t>ESI</a:t>
            </a:r>
          </a:p>
        </p:txBody>
      </p:sp>
      <p:sp>
        <p:nvSpPr>
          <p:cNvPr id="60492" name="Line 96"/>
          <p:cNvSpPr>
            <a:spLocks noChangeShapeType="1"/>
          </p:cNvSpPr>
          <p:nvPr/>
        </p:nvSpPr>
        <p:spPr bwMode="auto">
          <a:xfrm>
            <a:off x="6280150" y="4636154"/>
            <a:ext cx="0" cy="40322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493" name="Line 97"/>
          <p:cNvSpPr>
            <a:spLocks noChangeShapeType="1"/>
          </p:cNvSpPr>
          <p:nvPr/>
        </p:nvSpPr>
        <p:spPr bwMode="auto">
          <a:xfrm>
            <a:off x="7023100" y="4636154"/>
            <a:ext cx="0" cy="379412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494" name="Szövegdoboz 70"/>
          <p:cNvSpPr txBox="1">
            <a:spLocks noChangeArrowheads="1"/>
          </p:cNvSpPr>
          <p:nvPr/>
        </p:nvSpPr>
        <p:spPr bwMode="auto">
          <a:xfrm>
            <a:off x="6981825" y="4704416"/>
            <a:ext cx="414338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000">
                <a:latin typeface="Verdana" pitchFamily="34" charset="0"/>
              </a:rPr>
              <a:t>QPI</a:t>
            </a:r>
            <a:endParaRPr lang="hu-HU" altLang="en-US" sz="1000">
              <a:latin typeface="Verdana" pitchFamily="34" charset="0"/>
            </a:endParaRPr>
          </a:p>
        </p:txBody>
      </p:sp>
      <p:sp>
        <p:nvSpPr>
          <p:cNvPr id="60495" name="Text Box 101"/>
          <p:cNvSpPr txBox="1">
            <a:spLocks noChangeArrowheads="1"/>
          </p:cNvSpPr>
          <p:nvPr/>
        </p:nvSpPr>
        <p:spPr bwMode="auto">
          <a:xfrm>
            <a:off x="7921625" y="5153679"/>
            <a:ext cx="1228725" cy="24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000">
                <a:latin typeface="Verdana" pitchFamily="34" charset="0"/>
              </a:rPr>
              <a:t>E.g. DDR3-1333</a:t>
            </a:r>
          </a:p>
        </p:txBody>
      </p:sp>
      <p:sp>
        <p:nvSpPr>
          <p:cNvPr id="60496" name="Téglalap 40"/>
          <p:cNvSpPr>
            <a:spLocks noChangeArrowheads="1"/>
          </p:cNvSpPr>
          <p:nvPr/>
        </p:nvSpPr>
        <p:spPr bwMode="auto">
          <a:xfrm>
            <a:off x="6865938" y="4105929"/>
            <a:ext cx="1349375" cy="522287"/>
          </a:xfrm>
          <a:prstGeom prst="rect">
            <a:avLst/>
          </a:prstGeom>
          <a:solidFill>
            <a:srgbClr val="33CC3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000">
                <a:solidFill>
                  <a:schemeClr val="bg1"/>
                </a:solidFill>
                <a:latin typeface="Verdana" pitchFamily="34" charset="0"/>
              </a:rPr>
              <a:t>Processor</a:t>
            </a:r>
            <a:endParaRPr lang="hu-HU" altLang="en-US" sz="1000">
              <a:solidFill>
                <a:schemeClr val="bg1"/>
              </a:solidFill>
              <a:latin typeface="Verdana" pitchFamily="34" charset="0"/>
            </a:endParaRPr>
          </a:p>
        </p:txBody>
      </p:sp>
      <p:sp>
        <p:nvSpPr>
          <p:cNvPr id="60497" name="Text Box 105"/>
          <p:cNvSpPr txBox="1">
            <a:spLocks noChangeArrowheads="1"/>
          </p:cNvSpPr>
          <p:nvPr/>
        </p:nvSpPr>
        <p:spPr bwMode="auto">
          <a:xfrm>
            <a:off x="171450" y="2961436"/>
            <a:ext cx="4114524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0000">
                    <a:alpha val="36078"/>
                  </a:srgbClr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200" dirty="0">
                <a:latin typeface="Verdana" pitchFamily="34" charset="0"/>
              </a:rPr>
              <a:t> </a:t>
            </a:r>
            <a:r>
              <a:rPr lang="en-US" altLang="en-US" sz="1200" dirty="0">
                <a:solidFill>
                  <a:srgbClr val="FF0000"/>
                </a:solidFill>
                <a:latin typeface="Verdana" pitchFamily="34" charset="0"/>
              </a:rPr>
              <a:t>All processors access main memory by the same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200" dirty="0">
                <a:solidFill>
                  <a:srgbClr val="FF0000"/>
                </a:solidFill>
                <a:latin typeface="Verdana" pitchFamily="34" charset="0"/>
              </a:rPr>
              <a:t>   mechanism</a:t>
            </a:r>
            <a:r>
              <a:rPr lang="en-US" altLang="en-US" sz="1200" dirty="0">
                <a:latin typeface="Verdana" pitchFamily="34" charset="0"/>
              </a:rPr>
              <a:t>, (e.g. by individual FSBs and an </a:t>
            </a:r>
            <a:r>
              <a:rPr lang="en-US" altLang="en-US" sz="1200" dirty="0" err="1">
                <a:latin typeface="Verdana" pitchFamily="34" charset="0"/>
              </a:rPr>
              <a:t>MCH</a:t>
            </a:r>
            <a:r>
              <a:rPr lang="en-US" altLang="en-US" sz="1200" dirty="0">
                <a:latin typeface="Verdana" pitchFamily="34" charset="0"/>
              </a:rPr>
              <a:t>).</a:t>
            </a:r>
          </a:p>
        </p:txBody>
      </p:sp>
      <p:sp>
        <p:nvSpPr>
          <p:cNvPr id="60498" name="Text Box 106"/>
          <p:cNvSpPr txBox="1">
            <a:spLocks noChangeArrowheads="1"/>
          </p:cNvSpPr>
          <p:nvPr/>
        </p:nvSpPr>
        <p:spPr bwMode="auto">
          <a:xfrm>
            <a:off x="5321300" y="3078256"/>
            <a:ext cx="0" cy="2127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0000">
                    <a:alpha val="36078"/>
                  </a:srgbClr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1400">
              <a:latin typeface="Verdana" pitchFamily="34" charset="0"/>
            </a:endParaRPr>
          </a:p>
        </p:txBody>
      </p:sp>
      <p:sp>
        <p:nvSpPr>
          <p:cNvPr id="60500" name="Text Box 108"/>
          <p:cNvSpPr txBox="1">
            <a:spLocks noChangeArrowheads="1"/>
          </p:cNvSpPr>
          <p:nvPr/>
        </p:nvSpPr>
        <p:spPr bwMode="auto">
          <a:xfrm>
            <a:off x="7967381" y="6152124"/>
            <a:ext cx="893763" cy="152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0000">
                    <a:alpha val="36078"/>
                  </a:srgbClr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000" baseline="30000" dirty="0" err="1">
                <a:latin typeface="Verdana" pitchFamily="34" charset="0"/>
              </a:rPr>
              <a:t>1</a:t>
            </a:r>
            <a:r>
              <a:rPr lang="en-US" altLang="en-US" sz="1000" dirty="0" err="1">
                <a:latin typeface="Verdana" pitchFamily="34" charset="0"/>
              </a:rPr>
              <a:t>ICH</a:t>
            </a:r>
            <a:r>
              <a:rPr lang="en-US" altLang="en-US" sz="1000" dirty="0">
                <a:latin typeface="Verdana" pitchFamily="34" charset="0"/>
              </a:rPr>
              <a:t>: I/O hub</a:t>
            </a:r>
          </a:p>
        </p:txBody>
      </p:sp>
      <p:sp>
        <p:nvSpPr>
          <p:cNvPr id="60501" name="Text Box 109"/>
          <p:cNvSpPr txBox="1">
            <a:spLocks noChangeArrowheads="1"/>
          </p:cNvSpPr>
          <p:nvPr/>
        </p:nvSpPr>
        <p:spPr bwMode="auto">
          <a:xfrm>
            <a:off x="5607429" y="6597276"/>
            <a:ext cx="2125663" cy="152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0000">
                    <a:alpha val="36078"/>
                  </a:srgbClr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000" dirty="0" err="1">
                <a:latin typeface="Verdana" pitchFamily="34" charset="0"/>
              </a:rPr>
              <a:t>ESI</a:t>
            </a:r>
            <a:r>
              <a:rPr lang="en-US" altLang="en-US" sz="1000" dirty="0">
                <a:latin typeface="Verdana" pitchFamily="34" charset="0"/>
              </a:rPr>
              <a:t>: Enterprise System Interface</a:t>
            </a:r>
          </a:p>
        </p:txBody>
      </p:sp>
      <p:sp>
        <p:nvSpPr>
          <p:cNvPr id="60502" name="Rectangle 11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hu-HU" altLang="en-US" sz="1600" dirty="0" smtClean="0"/>
              <a:t>1.</a:t>
            </a:r>
            <a:r>
              <a:rPr lang="en-US" altLang="en-US" sz="1600" dirty="0" smtClean="0"/>
              <a:t>4</a:t>
            </a:r>
            <a:r>
              <a:rPr lang="hu-HU" altLang="en-US" sz="1600" dirty="0" smtClean="0"/>
              <a:t> </a:t>
            </a:r>
            <a:r>
              <a:rPr lang="en-US" altLang="en-US" sz="1600" dirty="0" smtClean="0"/>
              <a:t>Multiprocessor server platforms classified according to their memory arch. (1)</a:t>
            </a:r>
            <a:endParaRPr lang="hu-HU" altLang="en-US" sz="1600" dirty="0" smtClean="0"/>
          </a:p>
        </p:txBody>
      </p:sp>
      <p:sp>
        <p:nvSpPr>
          <p:cNvPr id="87" name="TextBox 86"/>
          <p:cNvSpPr txBox="1"/>
          <p:nvPr/>
        </p:nvSpPr>
        <p:spPr>
          <a:xfrm>
            <a:off x="8814338" y="6601580"/>
            <a:ext cx="34817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>
                <a:solidFill>
                  <a:srgbClr val="FF0000"/>
                </a:solidFill>
                <a:latin typeface="+mj-lt"/>
              </a:rPr>
              <a:t>*</a:t>
            </a:r>
          </a:p>
        </p:txBody>
      </p:sp>
      <p:sp>
        <p:nvSpPr>
          <p:cNvPr id="3" name="TextBox 2"/>
          <p:cNvSpPr txBox="1"/>
          <p:nvPr/>
        </p:nvSpPr>
        <p:spPr>
          <a:xfrm>
            <a:off x="4224993" y="2921095"/>
            <a:ext cx="4958537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lvl="0"/>
            <a:r>
              <a:rPr lang="en-US" altLang="en-US" sz="1200" dirty="0">
                <a:solidFill>
                  <a:srgbClr val="0070C0"/>
                </a:solidFill>
              </a:rPr>
              <a:t> </a:t>
            </a:r>
            <a:r>
              <a:rPr lang="en-US" altLang="en-US" sz="1200" dirty="0" smtClean="0">
                <a:solidFill>
                  <a:srgbClr val="0070C0"/>
                </a:solidFill>
              </a:rPr>
              <a:t>Each </a:t>
            </a:r>
            <a:r>
              <a:rPr lang="en-US" altLang="en-US" sz="1200" dirty="0">
                <a:solidFill>
                  <a:srgbClr val="0070C0"/>
                </a:solidFill>
              </a:rPr>
              <a:t>processor is allocated a </a:t>
            </a:r>
            <a:r>
              <a:rPr lang="en-US" altLang="en-US" sz="1200" dirty="0" smtClean="0">
                <a:solidFill>
                  <a:srgbClr val="0070C0"/>
                </a:solidFill>
              </a:rPr>
              <a:t>part </a:t>
            </a:r>
            <a:r>
              <a:rPr lang="en-US" altLang="en-US" sz="1200" dirty="0">
                <a:solidFill>
                  <a:srgbClr val="0070C0"/>
                </a:solidFill>
              </a:rPr>
              <a:t>of the </a:t>
            </a:r>
            <a:r>
              <a:rPr lang="en-US" altLang="en-US" sz="1200" dirty="0" smtClean="0">
                <a:solidFill>
                  <a:srgbClr val="0070C0"/>
                </a:solidFill>
              </a:rPr>
              <a:t>main memory</a:t>
            </a:r>
            <a:endParaRPr lang="en-US" altLang="en-US" sz="1200" dirty="0">
              <a:solidFill>
                <a:srgbClr val="0070C0"/>
              </a:solidFill>
            </a:endParaRPr>
          </a:p>
          <a:p>
            <a:pPr lvl="0"/>
            <a:r>
              <a:rPr lang="en-US" altLang="en-US" sz="1200" dirty="0">
                <a:solidFill>
                  <a:srgbClr val="0070C0"/>
                </a:solidFill>
              </a:rPr>
              <a:t>   </a:t>
            </a:r>
            <a:r>
              <a:rPr lang="en-US" altLang="en-US" sz="1200" dirty="0" smtClean="0">
                <a:solidFill>
                  <a:srgbClr val="0070C0"/>
                </a:solidFill>
              </a:rPr>
              <a:t>(with the </a:t>
            </a:r>
            <a:r>
              <a:rPr lang="en-US" altLang="en-US" sz="1200" dirty="0">
                <a:solidFill>
                  <a:srgbClr val="0070C0"/>
                </a:solidFill>
              </a:rPr>
              <a:t>related memory space), </a:t>
            </a:r>
            <a:r>
              <a:rPr lang="en-US" altLang="en-US" sz="1200" dirty="0" smtClean="0">
                <a:solidFill>
                  <a:srgbClr val="000000"/>
                </a:solidFill>
              </a:rPr>
              <a:t>called </a:t>
            </a:r>
            <a:r>
              <a:rPr lang="en-US" altLang="en-US" sz="1200" dirty="0">
                <a:solidFill>
                  <a:srgbClr val="000000"/>
                </a:solidFill>
              </a:rPr>
              <a:t>the </a:t>
            </a:r>
            <a:r>
              <a:rPr lang="en-US" altLang="en-US" sz="1200" dirty="0">
                <a:solidFill>
                  <a:srgbClr val="FF0000"/>
                </a:solidFill>
              </a:rPr>
              <a:t>local memory</a:t>
            </a:r>
            <a:r>
              <a:rPr lang="en-US" altLang="en-US" sz="1200" dirty="0">
                <a:solidFill>
                  <a:srgbClr val="000000"/>
                </a:solidFill>
              </a:rPr>
              <a:t>, </a:t>
            </a:r>
          </a:p>
          <a:p>
            <a:pPr lvl="0"/>
            <a:r>
              <a:rPr lang="en-US" altLang="en-US" sz="1200" dirty="0">
                <a:solidFill>
                  <a:srgbClr val="000000"/>
                </a:solidFill>
              </a:rPr>
              <a:t>      whereas  </a:t>
            </a:r>
            <a:r>
              <a:rPr lang="en-US" altLang="en-US" sz="1200" dirty="0">
                <a:solidFill>
                  <a:srgbClr val="0070C0"/>
                </a:solidFill>
              </a:rPr>
              <a:t>the rest </a:t>
            </a:r>
            <a:r>
              <a:rPr lang="en-US" altLang="en-US" sz="1200" dirty="0">
                <a:solidFill>
                  <a:srgbClr val="000000"/>
                </a:solidFill>
              </a:rPr>
              <a:t>is considered as the </a:t>
            </a:r>
            <a:r>
              <a:rPr lang="en-US" altLang="en-US" sz="1200" dirty="0">
                <a:solidFill>
                  <a:srgbClr val="FF0000"/>
                </a:solidFill>
              </a:rPr>
              <a:t>remote </a:t>
            </a:r>
            <a:r>
              <a:rPr lang="en-US" altLang="en-US" sz="1200" dirty="0" smtClean="0">
                <a:solidFill>
                  <a:srgbClr val="FF0000"/>
                </a:solidFill>
              </a:rPr>
              <a:t>memory</a:t>
            </a:r>
            <a:r>
              <a:rPr lang="en-US" altLang="en-US" sz="1200" dirty="0">
                <a:solidFill>
                  <a:srgbClr val="FF0000"/>
                </a:solidFill>
              </a:rPr>
              <a:t>.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76600979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4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04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04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4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604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604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4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604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604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4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604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604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4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604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604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5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5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2" dur="5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5" dur="5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6" dur="5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9" dur="500" fill="hold"/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0" dur="500" fill="hold"/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3" dur="500" fill="hold"/>
                                        <p:tgtEl>
                                          <p:spTgt spid="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4" dur="500" fill="hold"/>
                                        <p:tgtEl>
                                          <p:spTgt spid="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7" dur="500" fill="hold"/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8" dur="500" fill="hold"/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1" dur="500" fill="hold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2" dur="500" fill="hold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5" dur="500" fill="hold"/>
                                        <p:tgtEl>
                                          <p:spTgt spid="10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6" dur="500" fill="hold"/>
                                        <p:tgtEl>
                                          <p:spTgt spid="1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9" dur="500" fill="hold"/>
                                        <p:tgtEl>
                                          <p:spTgt spid="10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0" dur="500" fill="hold"/>
                                        <p:tgtEl>
                                          <p:spTgt spid="10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3" dur="500" fill="hold"/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4" dur="500" fill="hold"/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7" dur="500" fill="hold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8" dur="500" fill="hold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1" dur="500" fill="hold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2" dur="500" fill="hold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5" dur="500" fill="hold"/>
                                        <p:tgtEl>
                                          <p:spTgt spid="1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6" dur="500" fill="hold"/>
                                        <p:tgtEl>
                                          <p:spTgt spid="1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9" dur="500" fill="hold"/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0" dur="500" fill="hold"/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3" dur="500" fill="hold"/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4" dur="500" fill="hold"/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7" dur="500" fill="hold"/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8" dur="500" fill="hold"/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1" dur="500" fill="hold"/>
                                        <p:tgtEl>
                                          <p:spTgt spid="1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2" dur="500" fill="hold"/>
                                        <p:tgtEl>
                                          <p:spTgt spid="1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5" dur="5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6" dur="5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9" dur="500" fill="hold"/>
                                        <p:tgtEl>
                                          <p:spTgt spid="1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0" dur="500" fill="hold"/>
                                        <p:tgtEl>
                                          <p:spTgt spid="1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3" dur="500" fill="hold"/>
                                        <p:tgtEl>
                                          <p:spTgt spid="1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4" dur="500" fill="hold"/>
                                        <p:tgtEl>
                                          <p:spTgt spid="1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7" dur="50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8" dur="50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1" dur="500" fill="hold"/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2" dur="500" fill="hold"/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5" dur="500" fill="hold"/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6" dur="500" fill="hold"/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9" dur="50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0" dur="50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3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4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4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1" dur="500" fill="hold"/>
                                        <p:tgtEl>
                                          <p:spTgt spid="6049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2" dur="500" fill="hold"/>
                                        <p:tgtEl>
                                          <p:spTgt spid="6049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4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5" dur="500" fill="hold"/>
                                        <p:tgtEl>
                                          <p:spTgt spid="604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6" dur="500" fill="hold"/>
                                        <p:tgtEl>
                                          <p:spTgt spid="604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4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9" dur="500" fill="hold"/>
                                        <p:tgtEl>
                                          <p:spTgt spid="6049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0" dur="500" fill="hold"/>
                                        <p:tgtEl>
                                          <p:spTgt spid="6049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4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3" dur="500" fill="hold"/>
                                        <p:tgtEl>
                                          <p:spTgt spid="6049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4" dur="500" fill="hold"/>
                                        <p:tgtEl>
                                          <p:spTgt spid="604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4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7" dur="500" fill="hold"/>
                                        <p:tgtEl>
                                          <p:spTgt spid="6049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8" dur="500" fill="hold"/>
                                        <p:tgtEl>
                                          <p:spTgt spid="604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4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1" dur="500" fill="hold"/>
                                        <p:tgtEl>
                                          <p:spTgt spid="6049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2" dur="500" fill="hold"/>
                                        <p:tgtEl>
                                          <p:spTgt spid="604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3" presetID="2" presetClass="entr" presetSubtype="4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9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4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5" dur="500" fill="hold"/>
                                        <p:tgtEl>
                                          <p:spTgt spid="6049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6" dur="500" fill="hold"/>
                                        <p:tgtEl>
                                          <p:spTgt spid="604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5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9" dur="500" fill="hold"/>
                                        <p:tgtEl>
                                          <p:spTgt spid="6050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0" dur="500" fill="hold"/>
                                        <p:tgtEl>
                                          <p:spTgt spid="605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5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3" dur="500" fill="hold"/>
                                        <p:tgtEl>
                                          <p:spTgt spid="6050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4" dur="500" fill="hold"/>
                                        <p:tgtEl>
                                          <p:spTgt spid="605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0428" grpId="0"/>
      <p:bldP spid="60451" grpId="0"/>
      <p:bldP spid="60452" grpId="0" animBg="1"/>
      <p:bldP spid="4" grpId="0" animBg="1"/>
      <p:bldP spid="60454" grpId="0"/>
      <p:bldP spid="60456" grpId="0"/>
      <p:bldP spid="74" grpId="0" animBg="1"/>
      <p:bldP spid="75" grpId="0" animBg="1"/>
      <p:bldP spid="76" grpId="0" animBg="1"/>
      <p:bldP spid="7" grpId="0" animBg="1"/>
      <p:bldP spid="80" grpId="0" animBg="1"/>
      <p:bldP spid="81" grpId="0" animBg="1"/>
      <p:bldP spid="101" grpId="0" animBg="1"/>
      <p:bldP spid="102" grpId="0" animBg="1"/>
      <p:bldP spid="103" grpId="0" animBg="1"/>
      <p:bldP spid="114" grpId="0" animBg="1"/>
      <p:bldP spid="117" grpId="0" animBg="1"/>
      <p:bldP spid="118" grpId="0" animBg="1"/>
      <p:bldP spid="119" grpId="0" animBg="1"/>
      <p:bldP spid="121" grpId="0" animBg="1"/>
      <p:bldP spid="122" grpId="0" animBg="1"/>
      <p:bldP spid="126" grpId="0" animBg="1"/>
      <p:bldP spid="127" grpId="0" animBg="1"/>
      <p:bldP spid="128" grpId="0" animBg="1"/>
      <p:bldP spid="9" grpId="0" animBg="1"/>
      <p:bldP spid="60491" grpId="0"/>
      <p:bldP spid="60492" grpId="0" animBg="1"/>
      <p:bldP spid="60493" grpId="0" animBg="1"/>
      <p:bldP spid="60494" grpId="0"/>
      <p:bldP spid="60495" grpId="0"/>
      <p:bldP spid="60496" grpId="0" animBg="1"/>
      <p:bldP spid="60498" grpId="0"/>
      <p:bldP spid="60500" grpId="0"/>
      <p:bldP spid="60501" grpId="0"/>
      <p:bldP spid="3" grpId="0"/>
    </p:bldLst>
  </p:timing>
</p:sld>
</file>

<file path=ppt/slides/slide2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1600" dirty="0"/>
              <a:t>4.1 Overview of the </a:t>
            </a:r>
            <a:r>
              <a:rPr lang="en-US" sz="1600" dirty="0" err="1"/>
              <a:t>Purley</a:t>
            </a:r>
            <a:r>
              <a:rPr lang="en-US" sz="1600" dirty="0"/>
              <a:t> platform </a:t>
            </a:r>
            <a:r>
              <a:rPr lang="en-US" sz="1600" dirty="0" smtClean="0"/>
              <a:t>(10)</a:t>
            </a:r>
            <a:endParaRPr lang="en-US" sz="1600" dirty="0"/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 rotWithShape="1">
          <a:blip r:embed="rId2"/>
          <a:srcRect t="24980"/>
          <a:stretch/>
        </p:blipFill>
        <p:spPr>
          <a:xfrm>
            <a:off x="-1" y="1179606"/>
            <a:ext cx="9105901" cy="3860785"/>
          </a:xfrm>
          <a:prstGeom prst="rect">
            <a:avLst/>
          </a:prstGeom>
        </p:spPr>
      </p:pic>
      <p:sp>
        <p:nvSpPr>
          <p:cNvPr id="5" name="TextBox 4"/>
          <p:cNvSpPr txBox="1"/>
          <p:nvPr/>
        </p:nvSpPr>
        <p:spPr>
          <a:xfrm>
            <a:off x="74520" y="510990"/>
            <a:ext cx="651813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chemeClr val="accent6"/>
                </a:solidFill>
              </a:rPr>
              <a:t>New model numbering for the </a:t>
            </a:r>
            <a:r>
              <a:rPr lang="en-US" b="1" dirty="0" err="1" smtClean="0">
                <a:solidFill>
                  <a:schemeClr val="accent6"/>
                </a:solidFill>
              </a:rPr>
              <a:t>Skylake</a:t>
            </a:r>
            <a:r>
              <a:rPr lang="en-US" b="1" dirty="0" smtClean="0">
                <a:solidFill>
                  <a:schemeClr val="accent6"/>
                </a:solidFill>
              </a:rPr>
              <a:t>-SP processor line </a:t>
            </a:r>
            <a:r>
              <a:rPr lang="en-US" dirty="0" smtClean="0"/>
              <a:t>[</a:t>
            </a:r>
            <a:r>
              <a:rPr lang="hu-HU" dirty="0" smtClean="0"/>
              <a:t>140</a:t>
            </a:r>
            <a:r>
              <a:rPr lang="en-US" dirty="0" smtClean="0"/>
              <a:t>]</a:t>
            </a:r>
            <a:endParaRPr lang="en-US" dirty="0"/>
          </a:p>
        </p:txBody>
      </p:sp>
      <p:sp>
        <p:nvSpPr>
          <p:cNvPr id="6" name="TextBox 5"/>
          <p:cNvSpPr txBox="1"/>
          <p:nvPr/>
        </p:nvSpPr>
        <p:spPr>
          <a:xfrm>
            <a:off x="8814338" y="6534345"/>
            <a:ext cx="34817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>
                <a:solidFill>
                  <a:srgbClr val="FF0000"/>
                </a:solidFill>
                <a:latin typeface="+mj-lt"/>
              </a:rPr>
              <a:t>*</a:t>
            </a:r>
          </a:p>
        </p:txBody>
      </p:sp>
    </p:spTree>
    <p:extLst>
      <p:ext uri="{BB962C8B-B14F-4D97-AF65-F5344CB8AC3E}">
        <p14:creationId xmlns:p14="http://schemas.microsoft.com/office/powerpoint/2010/main" val="145819076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1600" dirty="0"/>
              <a:t>4.1 Overview of the </a:t>
            </a:r>
            <a:r>
              <a:rPr lang="en-US" sz="1600" dirty="0" err="1"/>
              <a:t>Purley</a:t>
            </a:r>
            <a:r>
              <a:rPr lang="en-US" sz="1600" dirty="0"/>
              <a:t> platform </a:t>
            </a:r>
            <a:r>
              <a:rPr lang="en-US" sz="1600" dirty="0" smtClean="0"/>
              <a:t>(11)</a:t>
            </a:r>
            <a:endParaRPr lang="en-US" sz="1600" dirty="0"/>
          </a:p>
        </p:txBody>
      </p:sp>
      <p:pic>
        <p:nvPicPr>
          <p:cNvPr id="4" name="Picture 3"/>
          <p:cNvPicPr>
            <a:picLocks noChangeAspect="1"/>
          </p:cNvPicPr>
          <p:nvPr/>
        </p:nvPicPr>
        <p:blipFill rotWithShape="1">
          <a:blip r:embed="rId2"/>
          <a:srcRect t="18525"/>
          <a:stretch/>
        </p:blipFill>
        <p:spPr>
          <a:xfrm>
            <a:off x="40341" y="1265700"/>
            <a:ext cx="9036424" cy="3508006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8442" y="505101"/>
            <a:ext cx="695735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chemeClr val="accent6"/>
                </a:solidFill>
              </a:rPr>
              <a:t>Main features of the Platinum, Gold, Silver and Bronze series </a:t>
            </a:r>
            <a:r>
              <a:rPr lang="en-US" dirty="0" smtClean="0"/>
              <a:t>[</a:t>
            </a:r>
            <a:r>
              <a:rPr lang="hu-HU" dirty="0" smtClean="0"/>
              <a:t>143</a:t>
            </a:r>
            <a:r>
              <a:rPr lang="en-US" dirty="0" smtClean="0"/>
              <a:t>]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4032632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1600" dirty="0"/>
              <a:t>4.1 Overview of the </a:t>
            </a:r>
            <a:r>
              <a:rPr lang="en-US" sz="1600" dirty="0" err="1"/>
              <a:t>Purley</a:t>
            </a:r>
            <a:r>
              <a:rPr lang="en-US" sz="1600" dirty="0"/>
              <a:t> platform </a:t>
            </a:r>
            <a:r>
              <a:rPr lang="en-US" sz="1600" dirty="0" smtClean="0"/>
              <a:t>(12)</a:t>
            </a:r>
            <a:endParaRPr lang="en-US" sz="1600" dirty="0"/>
          </a:p>
        </p:txBody>
      </p:sp>
      <p:sp>
        <p:nvSpPr>
          <p:cNvPr id="5" name="TextBox 4"/>
          <p:cNvSpPr txBox="1"/>
          <p:nvPr/>
        </p:nvSpPr>
        <p:spPr>
          <a:xfrm>
            <a:off x="76200" y="505102"/>
            <a:ext cx="633538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chemeClr val="accent6"/>
                </a:solidFill>
              </a:rPr>
              <a:t>Supported platform topologies - ranging from 2S to 8S </a:t>
            </a:r>
            <a:r>
              <a:rPr lang="en-US" dirty="0" smtClean="0"/>
              <a:t>[</a:t>
            </a:r>
            <a:r>
              <a:rPr lang="hu-HU" dirty="0" smtClean="0"/>
              <a:t>139</a:t>
            </a:r>
            <a:r>
              <a:rPr lang="en-US" dirty="0" smtClean="0"/>
              <a:t>]</a:t>
            </a:r>
            <a:endParaRPr lang="en-US" dirty="0"/>
          </a:p>
        </p:txBody>
      </p:sp>
      <p:grpSp>
        <p:nvGrpSpPr>
          <p:cNvPr id="7" name="Group 6"/>
          <p:cNvGrpSpPr/>
          <p:nvPr/>
        </p:nvGrpSpPr>
        <p:grpSpPr>
          <a:xfrm>
            <a:off x="8196" y="1257289"/>
            <a:ext cx="9097704" cy="4362048"/>
            <a:chOff x="8196" y="2271713"/>
            <a:chExt cx="9097704" cy="4362048"/>
          </a:xfrm>
        </p:grpSpPr>
        <p:pic>
          <p:nvPicPr>
            <p:cNvPr id="3" name="Picture 2"/>
            <p:cNvPicPr>
              <a:picLocks noChangeAspect="1"/>
            </p:cNvPicPr>
            <p:nvPr/>
          </p:nvPicPr>
          <p:blipFill rotWithShape="1">
            <a:blip r:embed="rId2"/>
            <a:srcRect t="9236"/>
            <a:stretch/>
          </p:blipFill>
          <p:spPr>
            <a:xfrm>
              <a:off x="8196" y="2271713"/>
              <a:ext cx="9097704" cy="4362048"/>
            </a:xfrm>
            <a:prstGeom prst="rect">
              <a:avLst/>
            </a:prstGeom>
          </p:spPr>
        </p:pic>
        <p:sp>
          <p:nvSpPr>
            <p:cNvPr id="6" name="Rounded Rectangle 5"/>
            <p:cNvSpPr/>
            <p:nvPr/>
          </p:nvSpPr>
          <p:spPr bwMode="auto">
            <a:xfrm>
              <a:off x="857250" y="5743575"/>
              <a:ext cx="4614863" cy="842963"/>
            </a:xfrm>
            <a:prstGeom prst="roundRect">
              <a:avLst/>
            </a:prstGeom>
            <a:solidFill>
              <a:schemeClr val="bg1"/>
            </a:solidFill>
            <a:ln w="15875" cap="flat" cmpd="sng" algn="ctr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4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Verdana" pitchFamily="34" charset="0"/>
                <a:cs typeface="Times New Roman" pitchFamily="18" charset="0"/>
              </a:endParaRPr>
            </a:p>
          </p:txBody>
        </p:sp>
      </p:grpSp>
      <p:sp>
        <p:nvSpPr>
          <p:cNvPr id="8" name="TextBox 7"/>
          <p:cNvSpPr txBox="1"/>
          <p:nvPr/>
        </p:nvSpPr>
        <p:spPr>
          <a:xfrm>
            <a:off x="252412" y="5200650"/>
            <a:ext cx="1911101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err="1" smtClean="0"/>
              <a:t>LBG</a:t>
            </a:r>
            <a:r>
              <a:rPr lang="en-US" sz="1200" dirty="0" smtClean="0"/>
              <a:t>: Lewisburg (</a:t>
            </a:r>
            <a:r>
              <a:rPr lang="en-US" sz="1200" dirty="0" err="1" smtClean="0"/>
              <a:t>PCH</a:t>
            </a:r>
            <a:r>
              <a:rPr lang="en-US" sz="1200" dirty="0" smtClean="0"/>
              <a:t>)</a:t>
            </a:r>
          </a:p>
          <a:p>
            <a:r>
              <a:rPr lang="en-US" sz="1200" dirty="0" smtClean="0"/>
              <a:t>OP:  </a:t>
            </a:r>
            <a:r>
              <a:rPr lang="en-US" sz="1200" dirty="0" err="1" smtClean="0"/>
              <a:t>OmniPath</a:t>
            </a:r>
            <a:endParaRPr lang="en-US" sz="1200" dirty="0"/>
          </a:p>
        </p:txBody>
      </p:sp>
    </p:spTree>
    <p:extLst>
      <p:ext uri="{BB962C8B-B14F-4D97-AF65-F5344CB8AC3E}">
        <p14:creationId xmlns:p14="http://schemas.microsoft.com/office/powerpoint/2010/main" val="378540541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1600" dirty="0"/>
              <a:t>4.1 Overview of the </a:t>
            </a:r>
            <a:r>
              <a:rPr lang="en-US" sz="1600" dirty="0" err="1"/>
              <a:t>Purley</a:t>
            </a:r>
            <a:r>
              <a:rPr lang="en-US" sz="1600" dirty="0"/>
              <a:t> platform </a:t>
            </a:r>
            <a:r>
              <a:rPr lang="en-US" sz="1600" dirty="0" smtClean="0"/>
              <a:t>(13)</a:t>
            </a:r>
            <a:endParaRPr lang="en-US" sz="1600" dirty="0"/>
          </a:p>
        </p:txBody>
      </p:sp>
      <p:pic>
        <p:nvPicPr>
          <p:cNvPr id="4" name="Picture 3"/>
          <p:cNvPicPr>
            <a:picLocks noChangeAspect="1"/>
          </p:cNvPicPr>
          <p:nvPr/>
        </p:nvPicPr>
        <p:blipFill rotWithShape="1">
          <a:blip r:embed="rId2"/>
          <a:srcRect l="2594" t="21196" r="45799" b="8751"/>
          <a:stretch/>
        </p:blipFill>
        <p:spPr>
          <a:xfrm>
            <a:off x="556352" y="1015253"/>
            <a:ext cx="7943865" cy="5886453"/>
          </a:xfrm>
          <a:prstGeom prst="rect">
            <a:avLst/>
          </a:prstGeom>
        </p:spPr>
      </p:pic>
      <p:sp>
        <p:nvSpPr>
          <p:cNvPr id="5" name="TextBox 4"/>
          <p:cNvSpPr txBox="1"/>
          <p:nvPr/>
        </p:nvSpPr>
        <p:spPr>
          <a:xfrm>
            <a:off x="76200" y="505103"/>
            <a:ext cx="530465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chemeClr val="accent6"/>
                </a:solidFill>
              </a:rPr>
              <a:t>Example: 2S server </a:t>
            </a:r>
            <a:r>
              <a:rPr lang="en-US" b="1" dirty="0" err="1" smtClean="0">
                <a:solidFill>
                  <a:schemeClr val="accent6"/>
                </a:solidFill>
              </a:rPr>
              <a:t>Skylake</a:t>
            </a:r>
            <a:r>
              <a:rPr lang="en-US" b="1" dirty="0" smtClean="0">
                <a:solidFill>
                  <a:schemeClr val="accent6"/>
                </a:solidFill>
              </a:rPr>
              <a:t>-SP configuration </a:t>
            </a:r>
            <a:r>
              <a:rPr lang="en-US" dirty="0" smtClean="0"/>
              <a:t>[</a:t>
            </a:r>
            <a:r>
              <a:rPr lang="hu-HU" dirty="0" smtClean="0"/>
              <a:t>139</a:t>
            </a:r>
            <a:r>
              <a:rPr lang="en-US" dirty="0" smtClean="0"/>
              <a:t>]</a:t>
            </a:r>
            <a:endParaRPr lang="en-US" dirty="0"/>
          </a:p>
        </p:txBody>
      </p:sp>
      <p:sp>
        <p:nvSpPr>
          <p:cNvPr id="3" name="TextBox 2"/>
          <p:cNvSpPr txBox="1"/>
          <p:nvPr/>
        </p:nvSpPr>
        <p:spPr>
          <a:xfrm>
            <a:off x="-21869" y="5419165"/>
            <a:ext cx="250844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150" dirty="0" err="1" smtClean="0"/>
              <a:t>TPM</a:t>
            </a:r>
            <a:r>
              <a:rPr lang="en-US" sz="1150" dirty="0" smtClean="0"/>
              <a:t>: Trusted Platform Module</a:t>
            </a:r>
            <a:endParaRPr lang="en-US" sz="1150" dirty="0"/>
          </a:p>
        </p:txBody>
      </p:sp>
    </p:spTree>
    <p:extLst>
      <p:ext uri="{BB962C8B-B14F-4D97-AF65-F5344CB8AC3E}">
        <p14:creationId xmlns:p14="http://schemas.microsoft.com/office/powerpoint/2010/main" val="274530025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1600" dirty="0"/>
              <a:t>4.1 Overview of the </a:t>
            </a:r>
            <a:r>
              <a:rPr lang="en-US" sz="1600" dirty="0" err="1"/>
              <a:t>Purley</a:t>
            </a:r>
            <a:r>
              <a:rPr lang="en-US" sz="1600" dirty="0"/>
              <a:t> platform </a:t>
            </a:r>
            <a:r>
              <a:rPr lang="en-US" sz="1600" dirty="0" smtClean="0"/>
              <a:t>(14)</a:t>
            </a:r>
            <a:endParaRPr lang="en-US" sz="1600" dirty="0"/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38043" y="907001"/>
            <a:ext cx="8381524" cy="5929928"/>
          </a:xfrm>
          <a:prstGeom prst="rect">
            <a:avLst/>
          </a:prstGeom>
        </p:spPr>
      </p:pic>
      <p:sp>
        <p:nvSpPr>
          <p:cNvPr id="5" name="TextBox 4"/>
          <p:cNvSpPr txBox="1"/>
          <p:nvPr/>
        </p:nvSpPr>
        <p:spPr>
          <a:xfrm>
            <a:off x="76200" y="507067"/>
            <a:ext cx="7518405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chemeClr val="accent6"/>
                </a:solidFill>
              </a:rPr>
              <a:t>Example: Mainboard of a 2S server based on </a:t>
            </a:r>
            <a:r>
              <a:rPr lang="en-US" b="1" dirty="0" err="1" smtClean="0">
                <a:solidFill>
                  <a:schemeClr val="accent6"/>
                </a:solidFill>
              </a:rPr>
              <a:t>Skylake</a:t>
            </a:r>
            <a:r>
              <a:rPr lang="en-US" b="1" dirty="0" smtClean="0">
                <a:solidFill>
                  <a:schemeClr val="accent6"/>
                </a:solidFill>
              </a:rPr>
              <a:t>-SP processors </a:t>
            </a:r>
            <a:r>
              <a:rPr lang="en-US" dirty="0" smtClean="0"/>
              <a:t>[</a:t>
            </a:r>
            <a:r>
              <a:rPr lang="hu-HU" dirty="0" smtClean="0"/>
              <a:t>144</a:t>
            </a:r>
            <a:r>
              <a:rPr lang="en-US" dirty="0" smtClean="0"/>
              <a:t>]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57974070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1600" dirty="0"/>
              <a:t>4.1 Overview of the </a:t>
            </a:r>
            <a:r>
              <a:rPr lang="en-US" sz="1600" dirty="0" err="1"/>
              <a:t>Purley</a:t>
            </a:r>
            <a:r>
              <a:rPr lang="en-US" sz="1600" dirty="0"/>
              <a:t> platform </a:t>
            </a:r>
            <a:r>
              <a:rPr lang="en-US" sz="1600" dirty="0" smtClean="0"/>
              <a:t>(15)</a:t>
            </a:r>
            <a:endParaRPr lang="en-US" sz="1600" dirty="0"/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 rotWithShape="1">
          <a:blip r:embed="rId2"/>
          <a:srcRect l="7974" t="27214" r="60230" b="33381"/>
          <a:stretch/>
        </p:blipFill>
        <p:spPr>
          <a:xfrm>
            <a:off x="1465729" y="1123359"/>
            <a:ext cx="5737537" cy="3999658"/>
          </a:xfrm>
          <a:prstGeom prst="rect">
            <a:avLst/>
          </a:prstGeom>
        </p:spPr>
      </p:pic>
      <p:sp>
        <p:nvSpPr>
          <p:cNvPr id="5" name="TextBox 4"/>
          <p:cNvSpPr txBox="1"/>
          <p:nvPr/>
        </p:nvSpPr>
        <p:spPr>
          <a:xfrm>
            <a:off x="78442" y="510990"/>
            <a:ext cx="697178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chemeClr val="accent6"/>
                </a:solidFill>
              </a:rPr>
              <a:t>IPC improvement in Intel's Core 2 family (Core 2 to </a:t>
            </a:r>
            <a:r>
              <a:rPr lang="en-US" b="1" dirty="0" err="1" smtClean="0">
                <a:solidFill>
                  <a:schemeClr val="accent6"/>
                </a:solidFill>
              </a:rPr>
              <a:t>Skylake</a:t>
            </a:r>
            <a:r>
              <a:rPr lang="en-US" b="1" dirty="0" smtClean="0">
                <a:solidFill>
                  <a:schemeClr val="accent6"/>
                </a:solidFill>
              </a:rPr>
              <a:t>) </a:t>
            </a:r>
            <a:r>
              <a:rPr lang="en-US" dirty="0" smtClean="0"/>
              <a:t>[</a:t>
            </a:r>
            <a:r>
              <a:rPr lang="hu-HU" dirty="0" smtClean="0"/>
              <a:t>146</a:t>
            </a:r>
            <a:r>
              <a:rPr lang="en-US" dirty="0" smtClean="0"/>
              <a:t>]</a:t>
            </a:r>
            <a:endParaRPr lang="en-US" dirty="0"/>
          </a:p>
        </p:txBody>
      </p:sp>
      <p:sp>
        <p:nvSpPr>
          <p:cNvPr id="6" name="TextBox 5"/>
          <p:cNvSpPr txBox="1"/>
          <p:nvPr/>
        </p:nvSpPr>
        <p:spPr>
          <a:xfrm>
            <a:off x="8814338" y="6534345"/>
            <a:ext cx="34817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>
                <a:solidFill>
                  <a:srgbClr val="FF0000"/>
                </a:solidFill>
                <a:latin typeface="+mj-lt"/>
              </a:rPr>
              <a:t>*</a:t>
            </a:r>
          </a:p>
        </p:txBody>
      </p:sp>
    </p:spTree>
    <p:extLst>
      <p:ext uri="{BB962C8B-B14F-4D97-AF65-F5344CB8AC3E}">
        <p14:creationId xmlns:p14="http://schemas.microsoft.com/office/powerpoint/2010/main" val="189076220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1600" dirty="0"/>
              <a:t>4.1 Overview of the </a:t>
            </a:r>
            <a:r>
              <a:rPr lang="en-US" sz="1600" dirty="0" err="1"/>
              <a:t>Purley</a:t>
            </a:r>
            <a:r>
              <a:rPr lang="en-US" sz="1600" dirty="0"/>
              <a:t> platform </a:t>
            </a:r>
            <a:r>
              <a:rPr lang="en-US" sz="1600" dirty="0" smtClean="0"/>
              <a:t>(16)</a:t>
            </a:r>
            <a:endParaRPr lang="en-US" sz="1600" dirty="0"/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 rotWithShape="1">
          <a:blip r:embed="rId2"/>
          <a:srcRect l="62523" t="18044" r="2570" b="33381"/>
          <a:stretch/>
        </p:blipFill>
        <p:spPr>
          <a:xfrm>
            <a:off x="1623456" y="968184"/>
            <a:ext cx="5463148" cy="4276169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93570" y="510989"/>
            <a:ext cx="703750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chemeClr val="accent6"/>
                </a:solidFill>
              </a:rPr>
              <a:t>Single-thread performance improvement in Intel's 2S servers </a:t>
            </a:r>
            <a:r>
              <a:rPr lang="en-US" dirty="0" smtClean="0"/>
              <a:t>[</a:t>
            </a:r>
            <a:r>
              <a:rPr lang="hu-HU" dirty="0" smtClean="0"/>
              <a:t>146</a:t>
            </a:r>
            <a:r>
              <a:rPr lang="en-US" dirty="0" smtClean="0"/>
              <a:t>]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9378556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1600" dirty="0"/>
              <a:t>4.1 Overview of the </a:t>
            </a:r>
            <a:r>
              <a:rPr lang="en-US" sz="1600" dirty="0" err="1"/>
              <a:t>Purley</a:t>
            </a:r>
            <a:r>
              <a:rPr lang="en-US" sz="1600" dirty="0"/>
              <a:t> platform </a:t>
            </a:r>
            <a:r>
              <a:rPr lang="en-US" sz="1600" dirty="0" smtClean="0"/>
              <a:t>(17)</a:t>
            </a:r>
            <a:endParaRPr lang="en-US" sz="1600" dirty="0"/>
          </a:p>
        </p:txBody>
      </p:sp>
      <p:pic>
        <p:nvPicPr>
          <p:cNvPr id="4" name="Picture 3"/>
          <p:cNvPicPr>
            <a:picLocks noChangeAspect="1"/>
          </p:cNvPicPr>
          <p:nvPr/>
        </p:nvPicPr>
        <p:blipFill rotWithShape="1">
          <a:blip r:embed="rId2"/>
          <a:srcRect l="2857" t="25122"/>
          <a:stretch/>
        </p:blipFill>
        <p:spPr>
          <a:xfrm>
            <a:off x="134470" y="927854"/>
            <a:ext cx="8888507" cy="3527008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84045" y="510989"/>
            <a:ext cx="8946680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chemeClr val="accent6"/>
                </a:solidFill>
              </a:rPr>
              <a:t>Multi-thread integer performance (throughput) improvement in Intel's 2S server lines </a:t>
            </a:r>
          </a:p>
          <a:p>
            <a:r>
              <a:rPr lang="en-US" b="1" dirty="0">
                <a:solidFill>
                  <a:schemeClr val="accent6"/>
                </a:solidFill>
              </a:rPr>
              <a:t> </a:t>
            </a:r>
            <a:r>
              <a:rPr lang="en-US" b="1" dirty="0" smtClean="0">
                <a:solidFill>
                  <a:schemeClr val="accent6"/>
                </a:solidFill>
              </a:rPr>
              <a:t> </a:t>
            </a:r>
            <a:r>
              <a:rPr lang="en-US" dirty="0" smtClean="0"/>
              <a:t>[</a:t>
            </a:r>
            <a:r>
              <a:rPr lang="hu-HU" dirty="0" smtClean="0"/>
              <a:t>147</a:t>
            </a:r>
            <a:r>
              <a:rPr lang="en-US" dirty="0" smtClean="0"/>
              <a:t>]</a:t>
            </a:r>
            <a:endParaRPr lang="en-US" dirty="0"/>
          </a:p>
        </p:txBody>
      </p:sp>
      <p:sp>
        <p:nvSpPr>
          <p:cNvPr id="5" name="TextBox 4"/>
          <p:cNvSpPr txBox="1"/>
          <p:nvPr/>
        </p:nvSpPr>
        <p:spPr>
          <a:xfrm>
            <a:off x="8814338" y="6534345"/>
            <a:ext cx="34817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>
                <a:solidFill>
                  <a:srgbClr val="FF0000"/>
                </a:solidFill>
                <a:latin typeface="+mj-lt"/>
              </a:rPr>
              <a:t>*</a:t>
            </a:r>
          </a:p>
        </p:txBody>
      </p:sp>
    </p:spTree>
    <p:extLst>
      <p:ext uri="{BB962C8B-B14F-4D97-AF65-F5344CB8AC3E}">
        <p14:creationId xmlns:p14="http://schemas.microsoft.com/office/powerpoint/2010/main" val="197693185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1600" dirty="0"/>
              <a:t>4.1 Overview of the </a:t>
            </a:r>
            <a:r>
              <a:rPr lang="en-US" sz="1600" dirty="0" err="1"/>
              <a:t>Purley</a:t>
            </a:r>
            <a:r>
              <a:rPr lang="en-US" sz="1600" dirty="0"/>
              <a:t> platform </a:t>
            </a:r>
            <a:r>
              <a:rPr lang="en-US" sz="1600" dirty="0" smtClean="0"/>
              <a:t>(18)</a:t>
            </a:r>
            <a:endParaRPr lang="en-US" sz="1600" dirty="0"/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324561" y="1114714"/>
            <a:ext cx="6425903" cy="5111274"/>
          </a:xfrm>
          <a:prstGeom prst="rect">
            <a:avLst/>
          </a:prstGeom>
        </p:spPr>
      </p:pic>
      <p:sp>
        <p:nvSpPr>
          <p:cNvPr id="5" name="TextBox 4"/>
          <p:cNvSpPr txBox="1"/>
          <p:nvPr/>
        </p:nvSpPr>
        <p:spPr>
          <a:xfrm>
            <a:off x="78442" y="510989"/>
            <a:ext cx="894507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chemeClr val="accent6"/>
                </a:solidFill>
              </a:rPr>
              <a:t>Benchmark results published by Intel for running the </a:t>
            </a:r>
            <a:r>
              <a:rPr lang="en-US" b="1" dirty="0" err="1" smtClean="0">
                <a:solidFill>
                  <a:schemeClr val="accent6"/>
                </a:solidFill>
              </a:rPr>
              <a:t>Cinebench</a:t>
            </a:r>
            <a:r>
              <a:rPr lang="en-US" b="1" dirty="0" smtClean="0">
                <a:solidFill>
                  <a:schemeClr val="accent6"/>
                </a:solidFill>
              </a:rPr>
              <a:t> R35 benchmark </a:t>
            </a:r>
            <a:r>
              <a:rPr lang="en-US" dirty="0" smtClean="0"/>
              <a:t>[</a:t>
            </a:r>
            <a:r>
              <a:rPr lang="hu-HU" dirty="0" smtClean="0"/>
              <a:t>147</a:t>
            </a:r>
            <a:r>
              <a:rPr lang="en-US" dirty="0" smtClean="0"/>
              <a:t>]</a:t>
            </a:r>
            <a:endParaRPr lang="en-US" dirty="0"/>
          </a:p>
        </p:txBody>
      </p:sp>
      <p:sp>
        <p:nvSpPr>
          <p:cNvPr id="6" name="Rounded Rectangle 5"/>
          <p:cNvSpPr/>
          <p:nvPr/>
        </p:nvSpPr>
        <p:spPr bwMode="auto">
          <a:xfrm>
            <a:off x="1181100" y="2003612"/>
            <a:ext cx="5959288" cy="685800"/>
          </a:xfrm>
          <a:prstGeom prst="roundRect">
            <a:avLst/>
          </a:prstGeom>
          <a:noFill/>
          <a:ln w="28575" cap="flat" cmpd="sng" algn="ctr">
            <a:solidFill>
              <a:srgbClr val="FF000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3300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7" name="Rounded Rectangle 6"/>
          <p:cNvSpPr/>
          <p:nvPr/>
        </p:nvSpPr>
        <p:spPr bwMode="auto">
          <a:xfrm>
            <a:off x="1158689" y="4374773"/>
            <a:ext cx="3222811" cy="685800"/>
          </a:xfrm>
          <a:prstGeom prst="roundRect">
            <a:avLst/>
          </a:prstGeom>
          <a:noFill/>
          <a:ln w="28575" cap="flat" cmpd="sng" algn="ctr">
            <a:solidFill>
              <a:srgbClr val="FF000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3300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96371" y="4424083"/>
            <a:ext cx="849913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/>
              <a:t>8 cores</a:t>
            </a:r>
          </a:p>
          <a:p>
            <a:r>
              <a:rPr lang="en-US" dirty="0" smtClean="0"/>
              <a:t>~450 </a:t>
            </a:r>
            <a:r>
              <a:rPr lang="en-US" dirty="0" smtClean="0">
                <a:ea typeface="Verdana" panose="020B0604030504040204" pitchFamily="34" charset="0"/>
                <a:cs typeface="Verdana" panose="020B0604030504040204" pitchFamily="34" charset="0"/>
              </a:rPr>
              <a:t>$</a:t>
            </a:r>
            <a:endParaRPr lang="en-US" dirty="0"/>
          </a:p>
        </p:txBody>
      </p:sp>
      <p:sp>
        <p:nvSpPr>
          <p:cNvPr id="8" name="TextBox 7"/>
          <p:cNvSpPr txBox="1"/>
          <p:nvPr/>
        </p:nvSpPr>
        <p:spPr>
          <a:xfrm>
            <a:off x="47066" y="2075332"/>
            <a:ext cx="963725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/>
              <a:t>28 cores</a:t>
            </a:r>
          </a:p>
          <a:p>
            <a:r>
              <a:rPr lang="en-US" dirty="0" smtClean="0"/>
              <a:t>~8700 </a:t>
            </a:r>
            <a:r>
              <a:rPr lang="en-US" dirty="0" smtClean="0">
                <a:ea typeface="Verdana" panose="020B0604030504040204" pitchFamily="34" charset="0"/>
                <a:cs typeface="Verdana" panose="020B0604030504040204" pitchFamily="34" charset="0"/>
              </a:rPr>
              <a:t>$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76345729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8" grpId="0"/>
    </p:bldLst>
  </p:timing>
</p:sld>
</file>

<file path=ppt/slides/slide2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1600" dirty="0"/>
              <a:t>4.1 Overview of the </a:t>
            </a:r>
            <a:r>
              <a:rPr lang="en-US" sz="1600" dirty="0" err="1"/>
              <a:t>Purley</a:t>
            </a:r>
            <a:r>
              <a:rPr lang="en-US" sz="1600" dirty="0"/>
              <a:t> platform </a:t>
            </a:r>
            <a:r>
              <a:rPr lang="en-US" sz="1600" dirty="0" smtClean="0"/>
              <a:t>(19)</a:t>
            </a:r>
            <a:endParaRPr lang="en-US" sz="1600" dirty="0"/>
          </a:p>
        </p:txBody>
      </p:sp>
      <p:sp>
        <p:nvSpPr>
          <p:cNvPr id="4" name="TextBox 3"/>
          <p:cNvSpPr txBox="1"/>
          <p:nvPr/>
        </p:nvSpPr>
        <p:spPr>
          <a:xfrm>
            <a:off x="78442" y="510989"/>
            <a:ext cx="774442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chemeClr val="accent6"/>
                </a:solidFill>
              </a:rPr>
              <a:t>Benchmark result published by AMD for running molecular dynamics </a:t>
            </a:r>
            <a:r>
              <a:rPr lang="en-US" dirty="0" smtClean="0"/>
              <a:t>[</a:t>
            </a:r>
            <a:r>
              <a:rPr lang="hu-HU" dirty="0" smtClean="0"/>
              <a:t>148</a:t>
            </a:r>
            <a:r>
              <a:rPr lang="en-US" dirty="0" smtClean="0"/>
              <a:t>]</a:t>
            </a:r>
            <a:endParaRPr lang="en-US" dirty="0"/>
          </a:p>
        </p:txBody>
      </p:sp>
      <p:pic>
        <p:nvPicPr>
          <p:cNvPr id="6" name="Picture 5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181100" y="1076917"/>
            <a:ext cx="6486138" cy="5238804"/>
          </a:xfrm>
          <a:prstGeom prst="rect">
            <a:avLst/>
          </a:prstGeom>
        </p:spPr>
      </p:pic>
      <p:sp>
        <p:nvSpPr>
          <p:cNvPr id="7" name="Rounded Rectangle 6"/>
          <p:cNvSpPr/>
          <p:nvPr/>
        </p:nvSpPr>
        <p:spPr bwMode="auto">
          <a:xfrm>
            <a:off x="1411941" y="1694329"/>
            <a:ext cx="5903259" cy="833718"/>
          </a:xfrm>
          <a:prstGeom prst="roundRect">
            <a:avLst/>
          </a:prstGeom>
          <a:noFill/>
          <a:ln w="28575" cap="flat" cmpd="sng" algn="ctr">
            <a:solidFill>
              <a:srgbClr val="FF000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3300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8" name="Rounded Rectangle 7"/>
          <p:cNvSpPr/>
          <p:nvPr/>
        </p:nvSpPr>
        <p:spPr bwMode="auto">
          <a:xfrm>
            <a:off x="1429871" y="2599761"/>
            <a:ext cx="4796117" cy="833718"/>
          </a:xfrm>
          <a:prstGeom prst="roundRect">
            <a:avLst/>
          </a:prstGeom>
          <a:noFill/>
          <a:ln w="28575" cap="flat" cmpd="sng" algn="ctr">
            <a:solidFill>
              <a:srgbClr val="FF000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3300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40121174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490" name="Text Box 4"/>
          <p:cNvSpPr txBox="1">
            <a:spLocks noChangeArrowheads="1"/>
          </p:cNvSpPr>
          <p:nvPr/>
        </p:nvSpPr>
        <p:spPr bwMode="auto">
          <a:xfrm>
            <a:off x="590550" y="2077384"/>
            <a:ext cx="2668588" cy="4397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342900" indent="-342900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800100" indent="-34290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257300" indent="-3429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714500" indent="-3429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171700" indent="-3429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6289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30861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5433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40005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lnSpc>
                <a:spcPct val="90000"/>
              </a:lnSpc>
              <a:spcBef>
                <a:spcPct val="0"/>
              </a:spcBef>
              <a:buFontTx/>
              <a:buNone/>
            </a:pPr>
            <a:r>
              <a:rPr lang="en-US" altLang="en-US" sz="1200" b="1">
                <a:latin typeface="Verdana" pitchFamily="34" charset="0"/>
              </a:rPr>
              <a:t>SMPs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200" b="1">
                <a:latin typeface="Verdana" pitchFamily="34" charset="0"/>
              </a:rPr>
              <a:t>(S</a:t>
            </a:r>
            <a:r>
              <a:rPr lang="en-US" altLang="en-US" sz="1200">
                <a:latin typeface="Verdana" pitchFamily="34" charset="0"/>
              </a:rPr>
              <a:t>ymmetrical </a:t>
            </a:r>
            <a:r>
              <a:rPr lang="en-US" altLang="en-US" sz="1200" b="1">
                <a:latin typeface="Verdana" pitchFamily="34" charset="0"/>
              </a:rPr>
              <a:t>M</a:t>
            </a:r>
            <a:r>
              <a:rPr lang="en-US" altLang="en-US" sz="1200">
                <a:latin typeface="Verdana" pitchFamily="34" charset="0"/>
              </a:rPr>
              <a:t>ulti</a:t>
            </a:r>
            <a:r>
              <a:rPr lang="en-US" altLang="en-US" sz="1200" b="1">
                <a:latin typeface="Verdana" pitchFamily="34" charset="0"/>
              </a:rPr>
              <a:t>P</a:t>
            </a:r>
            <a:r>
              <a:rPr lang="en-US" altLang="en-US" sz="1200">
                <a:latin typeface="Verdana" pitchFamily="34" charset="0"/>
              </a:rPr>
              <a:t>rocessor)</a:t>
            </a:r>
            <a:endParaRPr lang="hu-HU" altLang="en-US" sz="1200" b="1">
              <a:latin typeface="Verdana" pitchFamily="34" charset="0"/>
            </a:endParaRPr>
          </a:p>
        </p:txBody>
      </p:sp>
      <p:sp>
        <p:nvSpPr>
          <p:cNvPr id="63491" name="Line 8"/>
          <p:cNvSpPr>
            <a:spLocks noChangeShapeType="1"/>
          </p:cNvSpPr>
          <p:nvPr/>
        </p:nvSpPr>
        <p:spPr bwMode="auto">
          <a:xfrm>
            <a:off x="4584700" y="1553509"/>
            <a:ext cx="0" cy="21748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3492" name="Line 10"/>
          <p:cNvSpPr>
            <a:spLocks noChangeShapeType="1"/>
          </p:cNvSpPr>
          <p:nvPr/>
        </p:nvSpPr>
        <p:spPr bwMode="auto">
          <a:xfrm flipV="1">
            <a:off x="1949450" y="1788459"/>
            <a:ext cx="473392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3493" name="Oval 12"/>
          <p:cNvSpPr>
            <a:spLocks noChangeArrowheads="1"/>
          </p:cNvSpPr>
          <p:nvPr/>
        </p:nvSpPr>
        <p:spPr bwMode="auto">
          <a:xfrm>
            <a:off x="1905000" y="1982134"/>
            <a:ext cx="60325" cy="60325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hu-HU" altLang="en-US" sz="1400">
              <a:latin typeface="Verdana" pitchFamily="34" charset="0"/>
            </a:endParaRPr>
          </a:p>
        </p:txBody>
      </p:sp>
      <p:sp>
        <p:nvSpPr>
          <p:cNvPr id="63494" name="Line 13"/>
          <p:cNvSpPr>
            <a:spLocks noChangeShapeType="1"/>
          </p:cNvSpPr>
          <p:nvPr/>
        </p:nvSpPr>
        <p:spPr bwMode="auto">
          <a:xfrm>
            <a:off x="1938338" y="1782109"/>
            <a:ext cx="0" cy="215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3495" name="Text Box 4"/>
          <p:cNvSpPr txBox="1">
            <a:spLocks noChangeArrowheads="1"/>
          </p:cNvSpPr>
          <p:nvPr/>
        </p:nvSpPr>
        <p:spPr bwMode="auto">
          <a:xfrm>
            <a:off x="6091238" y="2078972"/>
            <a:ext cx="1144587" cy="257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342900" indent="-342900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800100" indent="-34290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257300" indent="-3429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714500" indent="-3429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171700" indent="-3429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6289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30861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5433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40005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lnSpc>
                <a:spcPct val="90000"/>
              </a:lnSpc>
              <a:spcBef>
                <a:spcPct val="0"/>
              </a:spcBef>
              <a:buFontTx/>
              <a:buNone/>
            </a:pPr>
            <a:r>
              <a:rPr lang="en-US" altLang="en-US" sz="1200" b="1">
                <a:latin typeface="Verdana" pitchFamily="34" charset="0"/>
              </a:rPr>
              <a:t>NUMAs</a:t>
            </a:r>
            <a:endParaRPr lang="hu-HU" altLang="en-US" sz="1200" b="1">
              <a:latin typeface="Verdana" pitchFamily="34" charset="0"/>
            </a:endParaRPr>
          </a:p>
        </p:txBody>
      </p:sp>
      <p:sp>
        <p:nvSpPr>
          <p:cNvPr id="63496" name="Oval 12"/>
          <p:cNvSpPr>
            <a:spLocks noChangeArrowheads="1"/>
          </p:cNvSpPr>
          <p:nvPr/>
        </p:nvSpPr>
        <p:spPr bwMode="auto">
          <a:xfrm>
            <a:off x="6643688" y="1983722"/>
            <a:ext cx="60325" cy="60325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hu-HU" altLang="en-US" sz="1400">
              <a:latin typeface="Verdana" pitchFamily="34" charset="0"/>
            </a:endParaRPr>
          </a:p>
        </p:txBody>
      </p:sp>
      <p:sp>
        <p:nvSpPr>
          <p:cNvPr id="63497" name="Line 13"/>
          <p:cNvSpPr>
            <a:spLocks noChangeShapeType="1"/>
          </p:cNvSpPr>
          <p:nvPr/>
        </p:nvSpPr>
        <p:spPr bwMode="auto">
          <a:xfrm>
            <a:off x="6677025" y="1783697"/>
            <a:ext cx="0" cy="215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3498" name="Text Box 11"/>
          <p:cNvSpPr txBox="1">
            <a:spLocks noChangeArrowheads="1"/>
          </p:cNvSpPr>
          <p:nvPr/>
        </p:nvSpPr>
        <p:spPr bwMode="auto">
          <a:xfrm>
            <a:off x="384175" y="2767947"/>
            <a:ext cx="3961021" cy="18466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0000">
                    <a:alpha val="36078"/>
                  </a:srgbClr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171450" indent="-171450" eaLnBrk="1" hangingPunct="1">
              <a:spcBef>
                <a:spcPct val="0"/>
              </a:spcBef>
            </a:pPr>
            <a:r>
              <a:rPr lang="en-US" altLang="en-US" sz="1200" dirty="0" smtClean="0">
                <a:latin typeface="Verdana" pitchFamily="34" charset="0"/>
              </a:rPr>
              <a:t>All </a:t>
            </a:r>
            <a:r>
              <a:rPr lang="en-US" altLang="en-US" sz="1200" dirty="0">
                <a:latin typeface="Verdana" pitchFamily="34" charset="0"/>
              </a:rPr>
              <a:t>processors share the same memory </a:t>
            </a:r>
            <a:r>
              <a:rPr lang="en-US" altLang="en-US" sz="1200" dirty="0" smtClean="0">
                <a:latin typeface="Verdana" pitchFamily="34" charset="0"/>
              </a:rPr>
              <a:t>space.    </a:t>
            </a:r>
            <a:endParaRPr lang="en-US" altLang="en-US" sz="1200" dirty="0">
              <a:solidFill>
                <a:srgbClr val="0033CC"/>
              </a:solidFill>
              <a:latin typeface="Verdana" pitchFamily="34" charset="0"/>
            </a:endParaRPr>
          </a:p>
        </p:txBody>
      </p:sp>
      <p:sp>
        <p:nvSpPr>
          <p:cNvPr id="63499" name="Text Box 12"/>
          <p:cNvSpPr txBox="1">
            <a:spLocks noChangeArrowheads="1"/>
          </p:cNvSpPr>
          <p:nvPr/>
        </p:nvSpPr>
        <p:spPr bwMode="auto">
          <a:xfrm>
            <a:off x="4370388" y="2769534"/>
            <a:ext cx="3797514" cy="18466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0000">
                    <a:alpha val="36078"/>
                  </a:srgbClr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171450" indent="-171450" eaLnBrk="1" hangingPunct="1">
              <a:spcBef>
                <a:spcPct val="0"/>
              </a:spcBef>
              <a:buFont typeface="Verdana" panose="020B0604030504040204" pitchFamily="34" charset="0"/>
              <a:buChar char="•"/>
            </a:pPr>
            <a:r>
              <a:rPr lang="en-US" altLang="en-US" sz="1200" dirty="0">
                <a:latin typeface="Verdana" pitchFamily="34" charset="0"/>
              </a:rPr>
              <a:t> </a:t>
            </a:r>
            <a:r>
              <a:rPr lang="en-US" altLang="en-US" sz="1200" dirty="0" smtClean="0">
                <a:latin typeface="Verdana" pitchFamily="34" charset="0"/>
              </a:rPr>
              <a:t>All processors share the same memory space.</a:t>
            </a:r>
            <a:endParaRPr lang="en-US" altLang="en-US" sz="1200" dirty="0">
              <a:solidFill>
                <a:srgbClr val="FF0000"/>
              </a:solidFill>
              <a:latin typeface="Verdana" pitchFamily="34" charset="0"/>
            </a:endParaRPr>
          </a:p>
        </p:txBody>
      </p:sp>
      <p:sp>
        <p:nvSpPr>
          <p:cNvPr id="63500" name="AutoShape 38"/>
          <p:cNvSpPr>
            <a:spLocks noChangeArrowheads="1"/>
          </p:cNvSpPr>
          <p:nvPr/>
        </p:nvSpPr>
        <p:spPr bwMode="auto">
          <a:xfrm>
            <a:off x="4130675" y="2220259"/>
            <a:ext cx="393700" cy="88900"/>
          </a:xfrm>
          <a:prstGeom prst="rightArrow">
            <a:avLst>
              <a:gd name="adj1" fmla="val 50000"/>
              <a:gd name="adj2" fmla="val 110714"/>
            </a:avLst>
          </a:prstGeom>
          <a:solidFill>
            <a:srgbClr val="FF0000"/>
          </a:solidFill>
          <a:ln w="19050" algn="ctr">
            <a:solidFill>
              <a:srgbClr val="FF0000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hu-HU" altLang="en-US" sz="1800"/>
          </a:p>
        </p:txBody>
      </p:sp>
      <p:sp>
        <p:nvSpPr>
          <p:cNvPr id="63501" name="Text Box 4"/>
          <p:cNvSpPr txBox="1">
            <a:spLocks noChangeArrowheads="1"/>
          </p:cNvSpPr>
          <p:nvPr/>
        </p:nvSpPr>
        <p:spPr bwMode="auto">
          <a:xfrm>
            <a:off x="1841500" y="1115359"/>
            <a:ext cx="5502275" cy="422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tabLst>
                <a:tab pos="1168400" algn="l"/>
              </a:tabLst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tabLst>
                <a:tab pos="1168400" algn="l"/>
              </a:tabLst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tabLst>
                <a:tab pos="1168400" algn="l"/>
              </a:tabLst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tabLst>
                <a:tab pos="1168400" algn="l"/>
              </a:tabLst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tabLst>
                <a:tab pos="1168400" algn="l"/>
              </a:tabLst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tabLst>
                <a:tab pos="1168400" algn="l"/>
              </a:tabLst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tabLst>
                <a:tab pos="1168400" algn="l"/>
              </a:tabLst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tabLst>
                <a:tab pos="1168400" algn="l"/>
              </a:tabLst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tabLst>
                <a:tab pos="1168400" algn="l"/>
              </a:tabLst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lnSpc>
                <a:spcPct val="90000"/>
              </a:lnSpc>
              <a:spcBef>
                <a:spcPct val="0"/>
              </a:spcBef>
              <a:buFontTx/>
              <a:buNone/>
            </a:pPr>
            <a:r>
              <a:rPr lang="en-US" altLang="en-US" sz="1200" b="1">
                <a:latin typeface="Verdana" pitchFamily="34" charset="0"/>
              </a:rPr>
              <a:t>Multiprocessor server platforms</a:t>
            </a:r>
          </a:p>
          <a:p>
            <a:pPr algn="ctr" eaLnBrk="1" hangingPunct="1">
              <a:lnSpc>
                <a:spcPct val="90000"/>
              </a:lnSpc>
              <a:spcBef>
                <a:spcPct val="0"/>
              </a:spcBef>
              <a:buFontTx/>
              <a:buNone/>
            </a:pPr>
            <a:r>
              <a:rPr lang="en-US" altLang="en-US" sz="1200" b="1">
                <a:latin typeface="Verdana" pitchFamily="34" charset="0"/>
              </a:rPr>
              <a:t> classified according to their memory architecture</a:t>
            </a:r>
            <a:endParaRPr lang="hu-HU" altLang="en-US" sz="1200" b="1">
              <a:latin typeface="Verdana" pitchFamily="34" charset="0"/>
            </a:endParaRPr>
          </a:p>
        </p:txBody>
      </p:sp>
      <p:sp>
        <p:nvSpPr>
          <p:cNvPr id="63502" name="Text Box 15"/>
          <p:cNvSpPr txBox="1">
            <a:spLocks noChangeArrowheads="1"/>
          </p:cNvSpPr>
          <p:nvPr/>
        </p:nvSpPr>
        <p:spPr bwMode="auto">
          <a:xfrm>
            <a:off x="170143" y="553665"/>
            <a:ext cx="6026150" cy="2127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0000">
                    <a:alpha val="36078"/>
                  </a:srgbClr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b="1" dirty="0">
                <a:solidFill>
                  <a:schemeClr val="accent2"/>
                </a:solidFill>
                <a:latin typeface="Verdana" pitchFamily="34" charset="0"/>
              </a:rPr>
              <a:t>Main features of </a:t>
            </a:r>
            <a:r>
              <a:rPr lang="en-US" altLang="en-US" sz="1400" b="1" dirty="0" err="1">
                <a:solidFill>
                  <a:schemeClr val="accent2"/>
                </a:solidFill>
                <a:latin typeface="Verdana" pitchFamily="34" charset="0"/>
              </a:rPr>
              <a:t>SMP</a:t>
            </a:r>
            <a:r>
              <a:rPr lang="en-US" altLang="en-US" sz="1400" b="1" dirty="0">
                <a:solidFill>
                  <a:schemeClr val="accent2"/>
                </a:solidFill>
                <a:latin typeface="Verdana" pitchFamily="34" charset="0"/>
              </a:rPr>
              <a:t>-type and </a:t>
            </a:r>
            <a:r>
              <a:rPr lang="en-US" altLang="en-US" sz="1400" b="1" dirty="0" err="1">
                <a:solidFill>
                  <a:schemeClr val="accent2"/>
                </a:solidFill>
                <a:latin typeface="Verdana" pitchFamily="34" charset="0"/>
              </a:rPr>
              <a:t>NUMA</a:t>
            </a:r>
            <a:r>
              <a:rPr lang="en-US" altLang="en-US" sz="1400" b="1" dirty="0">
                <a:solidFill>
                  <a:schemeClr val="accent2"/>
                </a:solidFill>
                <a:latin typeface="Verdana" pitchFamily="34" charset="0"/>
              </a:rPr>
              <a:t>-type server platforms </a:t>
            </a:r>
          </a:p>
        </p:txBody>
      </p:sp>
      <p:sp>
        <p:nvSpPr>
          <p:cNvPr id="63503" name="Rectangle 20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hu-HU" altLang="en-US" sz="1600" dirty="0" smtClean="0"/>
              <a:t>1.</a:t>
            </a:r>
            <a:r>
              <a:rPr lang="en-US" altLang="en-US" sz="1600" dirty="0" smtClean="0"/>
              <a:t>4</a:t>
            </a:r>
            <a:r>
              <a:rPr lang="hu-HU" altLang="en-US" sz="1600" dirty="0" smtClean="0"/>
              <a:t> </a:t>
            </a:r>
            <a:r>
              <a:rPr lang="en-US" altLang="en-US" sz="1600" dirty="0" smtClean="0"/>
              <a:t>Multiprocessor server platforms classified according to their memory arch. (</a:t>
            </a:r>
            <a:r>
              <a:rPr lang="hu-HU" altLang="en-US" sz="1600" dirty="0" smtClean="0"/>
              <a:t>2</a:t>
            </a:r>
            <a:r>
              <a:rPr lang="en-US" altLang="en-US" sz="1600" dirty="0" smtClean="0"/>
              <a:t>)</a:t>
            </a:r>
            <a:endParaRPr lang="hu-HU" altLang="en-US" sz="1600" dirty="0" smtClean="0"/>
          </a:p>
        </p:txBody>
      </p:sp>
      <p:sp>
        <p:nvSpPr>
          <p:cNvPr id="2" name="TextBox 1"/>
          <p:cNvSpPr txBox="1"/>
          <p:nvPr/>
        </p:nvSpPr>
        <p:spPr>
          <a:xfrm>
            <a:off x="298575" y="3022486"/>
            <a:ext cx="3810787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171450" indent="-171450">
              <a:buFont typeface="Verdana" panose="020B0604030504040204" pitchFamily="34" charset="0"/>
              <a:buChar char="•"/>
            </a:pPr>
            <a:r>
              <a:rPr lang="en-US" sz="1200" dirty="0"/>
              <a:t>Consequently, </a:t>
            </a:r>
            <a:r>
              <a:rPr lang="en-US" sz="1200" dirty="0">
                <a:solidFill>
                  <a:srgbClr val="0070C0"/>
                </a:solidFill>
              </a:rPr>
              <a:t>all processors access memory</a:t>
            </a:r>
          </a:p>
          <a:p>
            <a:r>
              <a:rPr lang="en-US" sz="1200" dirty="0">
                <a:solidFill>
                  <a:srgbClr val="0070C0"/>
                </a:solidFill>
              </a:rPr>
              <a:t>     basically  with the </a:t>
            </a:r>
            <a:r>
              <a:rPr lang="en-US" sz="1200" dirty="0">
                <a:solidFill>
                  <a:srgbClr val="FF0000"/>
                </a:solidFill>
              </a:rPr>
              <a:t>same latency</a:t>
            </a:r>
            <a:r>
              <a:rPr lang="en-US" sz="1200" dirty="0"/>
              <a:t>.</a:t>
            </a:r>
          </a:p>
        </p:txBody>
      </p:sp>
      <p:sp>
        <p:nvSpPr>
          <p:cNvPr id="4" name="TextBox 3"/>
          <p:cNvSpPr txBox="1"/>
          <p:nvPr/>
        </p:nvSpPr>
        <p:spPr>
          <a:xfrm>
            <a:off x="4275388" y="3036499"/>
            <a:ext cx="4652171" cy="202722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171450" indent="-171450">
              <a:buFont typeface="Verdana" panose="020B0604030504040204" pitchFamily="34" charset="0"/>
              <a:buChar char="•"/>
            </a:pPr>
            <a:r>
              <a:rPr lang="en-US" altLang="en-US" sz="1200" dirty="0"/>
              <a:t>The </a:t>
            </a:r>
            <a:r>
              <a:rPr lang="en-US" altLang="en-US" sz="1200" dirty="0">
                <a:solidFill>
                  <a:srgbClr val="FF0000"/>
                </a:solidFill>
              </a:rPr>
              <a:t>local part </a:t>
            </a:r>
            <a:r>
              <a:rPr lang="en-US" altLang="en-US" sz="1200" dirty="0"/>
              <a:t>of the main memory can be accessed</a:t>
            </a:r>
          </a:p>
          <a:p>
            <a:r>
              <a:rPr lang="en-US" altLang="en-US" sz="1200" dirty="0"/>
              <a:t>     </a:t>
            </a:r>
            <a:r>
              <a:rPr lang="en-US" altLang="en-US" sz="1200" dirty="0" smtClean="0"/>
              <a:t> by </a:t>
            </a:r>
            <a:r>
              <a:rPr lang="en-US" altLang="en-US" sz="1200" dirty="0"/>
              <a:t>each processor </a:t>
            </a:r>
            <a:r>
              <a:rPr lang="en-US" altLang="en-US" sz="1200" dirty="0">
                <a:solidFill>
                  <a:srgbClr val="0070C0"/>
                </a:solidFill>
              </a:rPr>
              <a:t>immediately</a:t>
            </a:r>
            <a:r>
              <a:rPr lang="en-US" altLang="en-US" sz="1200" dirty="0"/>
              <a:t>,  e.g. </a:t>
            </a:r>
            <a:r>
              <a:rPr lang="en-US" altLang="en-US" sz="1200" dirty="0" smtClean="0"/>
              <a:t>via </a:t>
            </a:r>
            <a:r>
              <a:rPr lang="en-US" altLang="en-US" sz="1200" dirty="0"/>
              <a:t>their private</a:t>
            </a:r>
          </a:p>
          <a:p>
            <a:pPr>
              <a:spcAft>
                <a:spcPct val="20000"/>
              </a:spcAft>
            </a:pPr>
            <a:r>
              <a:rPr lang="en-US" altLang="en-US" sz="1200" dirty="0"/>
              <a:t>     </a:t>
            </a:r>
            <a:r>
              <a:rPr lang="en-US" altLang="en-US" sz="1200" dirty="0" smtClean="0"/>
              <a:t> on-die </a:t>
            </a:r>
            <a:r>
              <a:rPr lang="en-US" altLang="en-US" sz="1200" dirty="0"/>
              <a:t>memory controller,</a:t>
            </a:r>
          </a:p>
          <a:p>
            <a:r>
              <a:rPr lang="en-US" altLang="en-US" sz="1200" dirty="0"/>
              <a:t>    </a:t>
            </a:r>
            <a:r>
              <a:rPr lang="en-US" altLang="en-US" sz="1200" dirty="0" smtClean="0"/>
              <a:t>  </a:t>
            </a:r>
            <a:r>
              <a:rPr lang="en-US" altLang="en-US" sz="1200" dirty="0"/>
              <a:t>whereas </a:t>
            </a:r>
            <a:r>
              <a:rPr lang="en-US" altLang="en-US" sz="1200" dirty="0" smtClean="0">
                <a:solidFill>
                  <a:srgbClr val="FF0000"/>
                </a:solidFill>
              </a:rPr>
              <a:t>remote </a:t>
            </a:r>
            <a:r>
              <a:rPr lang="en-US" altLang="en-US" sz="1200" dirty="0">
                <a:solidFill>
                  <a:srgbClr val="FF0000"/>
                </a:solidFill>
              </a:rPr>
              <a:t>parts </a:t>
            </a:r>
            <a:r>
              <a:rPr lang="en-US" altLang="en-US" sz="1200" dirty="0"/>
              <a:t>of the main memory will be</a:t>
            </a:r>
          </a:p>
          <a:p>
            <a:r>
              <a:rPr lang="en-US" altLang="en-US" sz="1200" dirty="0"/>
              <a:t>    </a:t>
            </a:r>
            <a:r>
              <a:rPr lang="en-US" altLang="en-US" sz="1200" dirty="0" smtClean="0"/>
              <a:t>  </a:t>
            </a:r>
            <a:r>
              <a:rPr lang="en-US" altLang="en-US" sz="1200" dirty="0"/>
              <a:t>accessed </a:t>
            </a:r>
            <a:r>
              <a:rPr lang="en-US" altLang="en-US" sz="1200" dirty="0" smtClean="0">
                <a:solidFill>
                  <a:srgbClr val="0070C0"/>
                </a:solidFill>
              </a:rPr>
              <a:t>via the processor owing the requested</a:t>
            </a:r>
          </a:p>
          <a:p>
            <a:pPr>
              <a:spcAft>
                <a:spcPts val="400"/>
              </a:spcAft>
            </a:pPr>
            <a:r>
              <a:rPr lang="en-US" altLang="en-US" sz="1200" dirty="0">
                <a:solidFill>
                  <a:srgbClr val="0070C0"/>
                </a:solidFill>
              </a:rPr>
              <a:t> </a:t>
            </a:r>
            <a:r>
              <a:rPr lang="en-US" altLang="en-US" sz="1200" dirty="0" smtClean="0">
                <a:solidFill>
                  <a:srgbClr val="0070C0"/>
                </a:solidFill>
              </a:rPr>
              <a:t>     memory part.</a:t>
            </a:r>
          </a:p>
          <a:p>
            <a:pPr marL="171450" indent="-171450">
              <a:buFont typeface="Verdana" panose="020B0604030504040204" pitchFamily="34" charset="0"/>
              <a:buChar char="•"/>
            </a:pPr>
            <a:r>
              <a:rPr lang="en-US" altLang="en-US" sz="1200" dirty="0" smtClean="0">
                <a:solidFill>
                  <a:srgbClr val="0033CC"/>
                </a:solidFill>
              </a:rPr>
              <a:t> Processors access their </a:t>
            </a:r>
            <a:r>
              <a:rPr lang="en-US" altLang="en-US" sz="1200" dirty="0">
                <a:solidFill>
                  <a:srgbClr val="0033CC"/>
                </a:solidFill>
              </a:rPr>
              <a:t>local </a:t>
            </a:r>
            <a:r>
              <a:rPr lang="en-US" altLang="en-US" sz="1200" dirty="0" smtClean="0">
                <a:solidFill>
                  <a:srgbClr val="0033CC"/>
                </a:solidFill>
              </a:rPr>
              <a:t>memory space</a:t>
            </a:r>
            <a:endParaRPr lang="en-US" altLang="en-US" sz="1200" dirty="0">
              <a:solidFill>
                <a:srgbClr val="0033CC"/>
              </a:solidFill>
            </a:endParaRPr>
          </a:p>
          <a:p>
            <a:r>
              <a:rPr lang="en-US" altLang="en-US" sz="1200" dirty="0">
                <a:solidFill>
                  <a:srgbClr val="0033CC"/>
                </a:solidFill>
              </a:rPr>
              <a:t>    </a:t>
            </a:r>
            <a:r>
              <a:rPr lang="en-US" altLang="en-US" sz="1200" dirty="0" smtClean="0">
                <a:solidFill>
                  <a:srgbClr val="0033CC"/>
                </a:solidFill>
              </a:rPr>
              <a:t>  with a significantly </a:t>
            </a:r>
            <a:r>
              <a:rPr lang="en-US" altLang="en-US" sz="1200" dirty="0">
                <a:solidFill>
                  <a:srgbClr val="0033CC"/>
                </a:solidFill>
              </a:rPr>
              <a:t>shorter latency </a:t>
            </a:r>
            <a:r>
              <a:rPr lang="en-US" altLang="en-US" sz="1200" dirty="0" smtClean="0">
                <a:solidFill>
                  <a:srgbClr val="0033CC"/>
                </a:solidFill>
              </a:rPr>
              <a:t>than their</a:t>
            </a:r>
          </a:p>
          <a:p>
            <a:r>
              <a:rPr lang="en-US" altLang="en-US" sz="1200" dirty="0">
                <a:solidFill>
                  <a:srgbClr val="0033CC"/>
                </a:solidFill>
              </a:rPr>
              <a:t> </a:t>
            </a:r>
            <a:r>
              <a:rPr lang="en-US" altLang="en-US" sz="1200" dirty="0" smtClean="0">
                <a:solidFill>
                  <a:srgbClr val="0033CC"/>
                </a:solidFill>
              </a:rPr>
              <a:t>     remote memory space, c</a:t>
            </a:r>
            <a:r>
              <a:rPr lang="en-US" altLang="en-US" sz="1200" dirty="0" smtClean="0"/>
              <a:t>onsequently</a:t>
            </a:r>
            <a:r>
              <a:rPr lang="en-US" altLang="en-US" sz="1200" dirty="0"/>
              <a:t>, </a:t>
            </a:r>
            <a:r>
              <a:rPr lang="en-US" altLang="en-US" sz="1200" dirty="0" smtClean="0">
                <a:solidFill>
                  <a:srgbClr val="0033CC"/>
                </a:solidFill>
              </a:rPr>
              <a:t>processors</a:t>
            </a:r>
          </a:p>
          <a:p>
            <a:r>
              <a:rPr lang="en-US" altLang="en-US" sz="1200" dirty="0">
                <a:solidFill>
                  <a:srgbClr val="0033CC"/>
                </a:solidFill>
              </a:rPr>
              <a:t> </a:t>
            </a:r>
            <a:r>
              <a:rPr lang="en-US" altLang="en-US" sz="1200" dirty="0" smtClean="0">
                <a:solidFill>
                  <a:srgbClr val="0033CC"/>
                </a:solidFill>
              </a:rPr>
              <a:t>     </a:t>
            </a:r>
            <a:r>
              <a:rPr lang="en-US" altLang="en-US" sz="1200" dirty="0">
                <a:solidFill>
                  <a:srgbClr val="0033CC"/>
                </a:solidFill>
              </a:rPr>
              <a:t>access main memory </a:t>
            </a:r>
            <a:r>
              <a:rPr lang="en-US" altLang="en-US" sz="1200" dirty="0" smtClean="0">
                <a:solidFill>
                  <a:srgbClr val="0033CC"/>
                </a:solidFill>
              </a:rPr>
              <a:t>with </a:t>
            </a:r>
            <a:r>
              <a:rPr lang="en-US" altLang="en-US" sz="1200" dirty="0" smtClean="0">
                <a:solidFill>
                  <a:srgbClr val="FF0000"/>
                </a:solidFill>
              </a:rPr>
              <a:t>different </a:t>
            </a:r>
            <a:r>
              <a:rPr lang="en-US" altLang="en-US" sz="1200" dirty="0">
                <a:solidFill>
                  <a:srgbClr val="FF0000"/>
                </a:solidFill>
              </a:rPr>
              <a:t>latencies</a:t>
            </a:r>
            <a:r>
              <a:rPr lang="en-US" altLang="en-US" sz="1200" dirty="0" smtClean="0">
                <a:solidFill>
                  <a:srgbClr val="0033CC"/>
                </a:solidFill>
              </a:rPr>
              <a:t>.</a:t>
            </a:r>
            <a:endParaRPr lang="en-US" sz="1200" dirty="0"/>
          </a:p>
        </p:txBody>
      </p:sp>
      <p:sp>
        <p:nvSpPr>
          <p:cNvPr id="18" name="TextBox 17"/>
          <p:cNvSpPr txBox="1"/>
          <p:nvPr/>
        </p:nvSpPr>
        <p:spPr>
          <a:xfrm>
            <a:off x="8814338" y="6534345"/>
            <a:ext cx="34817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>
                <a:solidFill>
                  <a:srgbClr val="FF0000"/>
                </a:solidFill>
                <a:latin typeface="+mj-lt"/>
              </a:rPr>
              <a:t>*</a:t>
            </a:r>
          </a:p>
        </p:txBody>
      </p:sp>
    </p:spTree>
    <p:extLst>
      <p:ext uri="{BB962C8B-B14F-4D97-AF65-F5344CB8AC3E}">
        <p14:creationId xmlns:p14="http://schemas.microsoft.com/office/powerpoint/2010/main" val="89476503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4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349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34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49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6349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6349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4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4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4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4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4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4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4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4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3498" grpId="0"/>
      <p:bldP spid="2" grpId="0"/>
    </p:bldLst>
  </p:timing>
</p:sld>
</file>

<file path=ppt/slides/slide2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182F76"/>
            </a:gs>
            <a:gs pos="100000">
              <a:srgbClr val="3366FF"/>
            </a:gs>
          </a:gsLst>
          <a:lin ang="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9378" name="AutoShape 3"/>
          <p:cNvSpPr>
            <a:spLocks noChangeArrowheads="1"/>
          </p:cNvSpPr>
          <p:nvPr/>
        </p:nvSpPr>
        <p:spPr bwMode="auto">
          <a:xfrm>
            <a:off x="971550" y="981075"/>
            <a:ext cx="7661275" cy="504825"/>
          </a:xfrm>
          <a:prstGeom prst="roundRect">
            <a:avLst>
              <a:gd name="adj" fmla="val 0"/>
            </a:avLst>
          </a:prstGeom>
          <a:solidFill>
            <a:srgbClr val="000080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None/>
            </a:pPr>
            <a:r>
              <a:rPr lang="en-US" altLang="en-US" sz="1900" dirty="0">
                <a:solidFill>
                  <a:srgbClr val="FFFFFF"/>
                </a:solidFill>
                <a:latin typeface="Verdana" pitchFamily="34" charset="0"/>
              </a:rPr>
              <a:t>4</a:t>
            </a:r>
            <a:r>
              <a:rPr lang="hu-HU" altLang="en-US" sz="1900" dirty="0" smtClean="0">
                <a:solidFill>
                  <a:srgbClr val="FFFFFF"/>
                </a:solidFill>
                <a:latin typeface="Verdana" pitchFamily="34" charset="0"/>
              </a:rPr>
              <a:t>.</a:t>
            </a:r>
            <a:r>
              <a:rPr lang="en-US" altLang="en-US" sz="1900" dirty="0" smtClean="0">
                <a:solidFill>
                  <a:srgbClr val="FFFFFF"/>
                </a:solidFill>
                <a:latin typeface="Verdana" pitchFamily="34" charset="0"/>
              </a:rPr>
              <a:t>2</a:t>
            </a:r>
            <a:r>
              <a:rPr lang="hu-HU" altLang="en-US" sz="1900" dirty="0" smtClean="0">
                <a:solidFill>
                  <a:srgbClr val="FFFFFF"/>
                </a:solidFill>
                <a:latin typeface="Verdana" pitchFamily="34" charset="0"/>
              </a:rPr>
              <a:t> </a:t>
            </a:r>
            <a:r>
              <a:rPr lang="en-US" altLang="en-US" sz="1900" dirty="0">
                <a:solidFill>
                  <a:srgbClr val="FFFFFF"/>
                </a:solidFill>
                <a:latin typeface="Verdana" pitchFamily="34" charset="0"/>
              </a:rPr>
              <a:t>The </a:t>
            </a:r>
            <a:r>
              <a:rPr lang="en-US" altLang="en-US" sz="1900" dirty="0" err="1">
                <a:solidFill>
                  <a:srgbClr val="FFFFFF"/>
                </a:solidFill>
                <a:latin typeface="Verdana" pitchFamily="34" charset="0"/>
              </a:rPr>
              <a:t>Skylake</a:t>
            </a:r>
            <a:r>
              <a:rPr lang="en-US" altLang="en-US" sz="1900" dirty="0">
                <a:solidFill>
                  <a:srgbClr val="FFFFFF"/>
                </a:solidFill>
                <a:latin typeface="Verdana" pitchFamily="34" charset="0"/>
              </a:rPr>
              <a:t>-SP (Xeon </a:t>
            </a:r>
            <a:r>
              <a:rPr lang="en-US" altLang="en-US" sz="1900" dirty="0" err="1">
                <a:solidFill>
                  <a:srgbClr val="FFFFFF"/>
                </a:solidFill>
                <a:latin typeface="Verdana" pitchFamily="34" charset="0"/>
              </a:rPr>
              <a:t>x100</a:t>
            </a:r>
            <a:r>
              <a:rPr lang="en-US" altLang="en-US" sz="1900" dirty="0">
                <a:solidFill>
                  <a:srgbClr val="FFFFFF"/>
                </a:solidFill>
                <a:latin typeface="Verdana" pitchFamily="34" charset="0"/>
              </a:rPr>
              <a:t>) 2S/4S/</a:t>
            </a:r>
            <a:r>
              <a:rPr lang="en-US" altLang="en-US" sz="1900" dirty="0" err="1">
                <a:solidFill>
                  <a:srgbClr val="FFFFFF"/>
                </a:solidFill>
                <a:latin typeface="Verdana" pitchFamily="34" charset="0"/>
              </a:rPr>
              <a:t>8S</a:t>
            </a:r>
            <a:r>
              <a:rPr lang="en-US" altLang="en-US" sz="1900" dirty="0">
                <a:solidFill>
                  <a:srgbClr val="FFFFFF"/>
                </a:solidFill>
                <a:latin typeface="Verdana" pitchFamily="34" charset="0"/>
              </a:rPr>
              <a:t> processor </a:t>
            </a:r>
            <a:r>
              <a:rPr lang="en-US" altLang="en-US" sz="1900" dirty="0" smtClean="0">
                <a:solidFill>
                  <a:srgbClr val="FFFFFF"/>
                </a:solidFill>
                <a:latin typeface="Verdana" pitchFamily="34" charset="0"/>
              </a:rPr>
              <a:t>line</a:t>
            </a:r>
            <a:endParaRPr lang="en-US" altLang="en-US" sz="1900" dirty="0">
              <a:solidFill>
                <a:srgbClr val="FFFFFF"/>
              </a:solidFill>
              <a:latin typeface="Verdan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61877300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182F76"/>
            </a:gs>
            <a:gs pos="100000">
              <a:srgbClr val="3366FF"/>
            </a:gs>
          </a:gsLst>
          <a:lin ang="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9378" name="AutoShape 3"/>
          <p:cNvSpPr>
            <a:spLocks noChangeArrowheads="1"/>
          </p:cNvSpPr>
          <p:nvPr/>
        </p:nvSpPr>
        <p:spPr bwMode="auto">
          <a:xfrm>
            <a:off x="971550" y="981075"/>
            <a:ext cx="7661275" cy="504825"/>
          </a:xfrm>
          <a:prstGeom prst="roundRect">
            <a:avLst>
              <a:gd name="adj" fmla="val 0"/>
            </a:avLst>
          </a:prstGeom>
          <a:solidFill>
            <a:srgbClr val="000080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900" dirty="0" smtClean="0">
                <a:solidFill>
                  <a:srgbClr val="FFFFFF"/>
                </a:solidFill>
                <a:latin typeface="Verdana" pitchFamily="34" charset="0"/>
              </a:rPr>
              <a:t>4.2.1 Overview</a:t>
            </a:r>
            <a:endParaRPr lang="en-US" altLang="en-US" sz="1900" dirty="0">
              <a:solidFill>
                <a:srgbClr val="FFFFFF"/>
              </a:solidFill>
              <a:latin typeface="Verdan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48981981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1600" dirty="0"/>
              <a:t>4.2.1 </a:t>
            </a:r>
            <a:r>
              <a:rPr lang="en-US" sz="1600" dirty="0" smtClean="0"/>
              <a:t>Overview (1)</a:t>
            </a:r>
            <a:endParaRPr lang="en-US" sz="1600" dirty="0"/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 rotWithShape="1">
          <a:blip r:embed="rId2"/>
          <a:srcRect t="24980"/>
          <a:stretch/>
        </p:blipFill>
        <p:spPr>
          <a:xfrm>
            <a:off x="-1" y="1179606"/>
            <a:ext cx="9105901" cy="3860785"/>
          </a:xfrm>
          <a:prstGeom prst="rect">
            <a:avLst/>
          </a:prstGeom>
        </p:spPr>
      </p:pic>
      <p:sp>
        <p:nvSpPr>
          <p:cNvPr id="5" name="TextBox 4"/>
          <p:cNvSpPr txBox="1"/>
          <p:nvPr/>
        </p:nvSpPr>
        <p:spPr>
          <a:xfrm>
            <a:off x="84045" y="510990"/>
            <a:ext cx="651813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chemeClr val="accent6"/>
                </a:solidFill>
              </a:rPr>
              <a:t>New model numbering for the </a:t>
            </a:r>
            <a:r>
              <a:rPr lang="en-US" b="1" dirty="0" err="1" smtClean="0">
                <a:solidFill>
                  <a:schemeClr val="accent6"/>
                </a:solidFill>
              </a:rPr>
              <a:t>Skylake</a:t>
            </a:r>
            <a:r>
              <a:rPr lang="en-US" b="1" dirty="0" smtClean="0">
                <a:solidFill>
                  <a:schemeClr val="accent6"/>
                </a:solidFill>
              </a:rPr>
              <a:t>-SP processor line </a:t>
            </a:r>
            <a:r>
              <a:rPr lang="en-US" dirty="0" smtClean="0"/>
              <a:t>[</a:t>
            </a:r>
            <a:r>
              <a:rPr lang="hu-HU" dirty="0" smtClean="0"/>
              <a:t>140</a:t>
            </a:r>
            <a:r>
              <a:rPr lang="en-US" dirty="0" smtClean="0"/>
              <a:t>]</a:t>
            </a:r>
            <a:endParaRPr lang="en-US" dirty="0"/>
          </a:p>
        </p:txBody>
      </p:sp>
      <p:sp>
        <p:nvSpPr>
          <p:cNvPr id="6" name="TextBox 5"/>
          <p:cNvSpPr txBox="1"/>
          <p:nvPr/>
        </p:nvSpPr>
        <p:spPr>
          <a:xfrm>
            <a:off x="8814338" y="6534345"/>
            <a:ext cx="34817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>
                <a:solidFill>
                  <a:srgbClr val="FF0000"/>
                </a:solidFill>
                <a:latin typeface="+mj-lt"/>
              </a:rPr>
              <a:t>*</a:t>
            </a:r>
          </a:p>
        </p:txBody>
      </p:sp>
    </p:spTree>
    <p:extLst>
      <p:ext uri="{BB962C8B-B14F-4D97-AF65-F5344CB8AC3E}">
        <p14:creationId xmlns:p14="http://schemas.microsoft.com/office/powerpoint/2010/main" val="287380079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1600" dirty="0"/>
              <a:t>4.2.1 Overview </a:t>
            </a:r>
            <a:r>
              <a:rPr lang="en-US" sz="1600" dirty="0" smtClean="0"/>
              <a:t>(2)</a:t>
            </a:r>
            <a:endParaRPr lang="en-US" sz="1600" dirty="0"/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892589"/>
            <a:ext cx="9144000" cy="3885714"/>
          </a:xfrm>
          <a:prstGeom prst="rect">
            <a:avLst/>
          </a:prstGeom>
        </p:spPr>
      </p:pic>
      <p:sp>
        <p:nvSpPr>
          <p:cNvPr id="5" name="TextBox 4"/>
          <p:cNvSpPr txBox="1"/>
          <p:nvPr/>
        </p:nvSpPr>
        <p:spPr>
          <a:xfrm>
            <a:off x="83721" y="503824"/>
            <a:ext cx="228460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chemeClr val="accent6"/>
                </a:solidFill>
              </a:rPr>
              <a:t>Up to 28 cores </a:t>
            </a:r>
            <a:r>
              <a:rPr lang="en-US" dirty="0" smtClean="0"/>
              <a:t>[</a:t>
            </a:r>
            <a:r>
              <a:rPr lang="hu-HU" dirty="0" smtClean="0"/>
              <a:t>139</a:t>
            </a:r>
            <a:r>
              <a:rPr lang="en-US" dirty="0" smtClean="0"/>
              <a:t>]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23983502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1600" dirty="0"/>
              <a:t>4.2.1 Overview </a:t>
            </a:r>
            <a:r>
              <a:rPr lang="en-US" sz="1600" dirty="0" smtClean="0"/>
              <a:t>(3)</a:t>
            </a:r>
            <a:endParaRPr lang="en-US" sz="1600" dirty="0"/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1021976"/>
            <a:ext cx="9144000" cy="6284757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76200" y="510989"/>
            <a:ext cx="814998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chemeClr val="accent6"/>
                </a:solidFill>
              </a:rPr>
              <a:t>Main features of the </a:t>
            </a:r>
            <a:r>
              <a:rPr lang="en-US" b="1" dirty="0" err="1" smtClean="0">
                <a:solidFill>
                  <a:schemeClr val="accent6"/>
                </a:solidFill>
              </a:rPr>
              <a:t>Skylake</a:t>
            </a:r>
            <a:r>
              <a:rPr lang="en-US" b="1" dirty="0" smtClean="0">
                <a:solidFill>
                  <a:schemeClr val="accent6"/>
                </a:solidFill>
              </a:rPr>
              <a:t>-SP Platinum, Gold, Silver and Bronze series </a:t>
            </a:r>
            <a:r>
              <a:rPr lang="en-US" dirty="0" smtClean="0"/>
              <a:t>[</a:t>
            </a:r>
            <a:r>
              <a:rPr lang="hu-HU" dirty="0" smtClean="0"/>
              <a:t>149</a:t>
            </a:r>
            <a:r>
              <a:rPr lang="en-US" dirty="0" smtClean="0"/>
              <a:t>]</a:t>
            </a:r>
            <a:endParaRPr lang="en-US" dirty="0"/>
          </a:p>
        </p:txBody>
      </p:sp>
      <p:sp>
        <p:nvSpPr>
          <p:cNvPr id="5" name="Rounded Rectangle 4"/>
          <p:cNvSpPr/>
          <p:nvPr/>
        </p:nvSpPr>
        <p:spPr bwMode="auto">
          <a:xfrm>
            <a:off x="0" y="991077"/>
            <a:ext cx="9105900" cy="1657994"/>
          </a:xfrm>
          <a:prstGeom prst="roundRect">
            <a:avLst/>
          </a:prstGeom>
          <a:noFill/>
          <a:ln w="28575" cap="flat" cmpd="sng" algn="ctr">
            <a:solidFill>
              <a:srgbClr val="FF000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3300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09835482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1600" dirty="0"/>
              <a:t>4.2.1 Overview (4)</a:t>
            </a:r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 rotWithShape="1">
          <a:blip r:embed="rId2"/>
          <a:srcRect l="63652" t="2075" r="1188" b="40538"/>
          <a:stretch/>
        </p:blipFill>
        <p:spPr>
          <a:xfrm>
            <a:off x="2622176" y="1091624"/>
            <a:ext cx="3901882" cy="4141957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79562" y="510989"/>
            <a:ext cx="758893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chemeClr val="accent6"/>
                </a:solidFill>
              </a:rPr>
              <a:t>Up to four lineups in all four series (Platinum, Gold, Silver, Bronze) </a:t>
            </a:r>
            <a:r>
              <a:rPr lang="en-US" dirty="0" smtClean="0"/>
              <a:t>[</a:t>
            </a:r>
            <a:r>
              <a:rPr lang="hu-HU" dirty="0" smtClean="0"/>
              <a:t>146</a:t>
            </a:r>
            <a:r>
              <a:rPr lang="en-US" dirty="0" smtClean="0"/>
              <a:t>]</a:t>
            </a:r>
            <a:endParaRPr lang="en-US" dirty="0"/>
          </a:p>
        </p:txBody>
      </p:sp>
      <p:sp>
        <p:nvSpPr>
          <p:cNvPr id="6" name="TextBox 5"/>
          <p:cNvSpPr txBox="1"/>
          <p:nvPr/>
        </p:nvSpPr>
        <p:spPr>
          <a:xfrm>
            <a:off x="268940" y="5809130"/>
            <a:ext cx="91059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 smtClean="0"/>
              <a:t>It </a:t>
            </a:r>
            <a:r>
              <a:rPr lang="en-US" dirty="0"/>
              <a:t>consists of various engineering requirements deemed essential to the reliability, </a:t>
            </a:r>
            <a:r>
              <a:rPr lang="en-US" dirty="0" smtClean="0"/>
              <a:t>availability</a:t>
            </a:r>
          </a:p>
          <a:p>
            <a:r>
              <a:rPr lang="en-US" dirty="0" smtClean="0"/>
              <a:t>      and durability of equipment.</a:t>
            </a:r>
            <a:endParaRPr lang="en-US" dirty="0"/>
          </a:p>
        </p:txBody>
      </p:sp>
      <p:sp>
        <p:nvSpPr>
          <p:cNvPr id="7" name="TextBox 6"/>
          <p:cNvSpPr txBox="1"/>
          <p:nvPr/>
        </p:nvSpPr>
        <p:spPr>
          <a:xfrm>
            <a:off x="4598895" y="2850777"/>
            <a:ext cx="1670650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50" dirty="0" smtClean="0">
                <a:solidFill>
                  <a:schemeClr val="bg1"/>
                </a:solidFill>
              </a:rPr>
              <a:t>(NEBS compliant)</a:t>
            </a:r>
            <a:endParaRPr lang="en-US" sz="1250" dirty="0">
              <a:solidFill>
                <a:schemeClr val="bg1"/>
              </a:solidFill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121023" y="5257801"/>
            <a:ext cx="233429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/>
              <a:t>NEBS compliant [</a:t>
            </a:r>
            <a:r>
              <a:rPr lang="hu-HU" dirty="0" smtClean="0"/>
              <a:t>150</a:t>
            </a:r>
            <a:r>
              <a:rPr lang="en-US" dirty="0" smtClean="0"/>
              <a:t>]: </a:t>
            </a:r>
            <a:endParaRPr lang="en-US" dirty="0"/>
          </a:p>
        </p:txBody>
      </p:sp>
      <p:sp>
        <p:nvSpPr>
          <p:cNvPr id="9" name="TextBox 8"/>
          <p:cNvSpPr txBox="1"/>
          <p:nvPr/>
        </p:nvSpPr>
        <p:spPr>
          <a:xfrm>
            <a:off x="271182" y="5567083"/>
            <a:ext cx="776424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 smtClean="0"/>
              <a:t>NEBS (Network Equipment Building System) is a standard originating from Bell. 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91397845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1600" dirty="0"/>
              <a:t>4.2.1 Overview </a:t>
            </a:r>
            <a:r>
              <a:rPr lang="en-US" sz="1600" dirty="0" smtClean="0"/>
              <a:t>(5)</a:t>
            </a:r>
            <a:endParaRPr lang="en-US" sz="1600" dirty="0"/>
          </a:p>
        </p:txBody>
      </p:sp>
      <p:sp>
        <p:nvSpPr>
          <p:cNvPr id="5" name="TextBox 4"/>
          <p:cNvSpPr txBox="1"/>
          <p:nvPr/>
        </p:nvSpPr>
        <p:spPr>
          <a:xfrm>
            <a:off x="82924" y="510989"/>
            <a:ext cx="597952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chemeClr val="accent6"/>
                </a:solidFill>
              </a:rPr>
              <a:t>Main features of the introduced </a:t>
            </a:r>
            <a:r>
              <a:rPr lang="en-US" b="1" dirty="0" err="1" smtClean="0">
                <a:solidFill>
                  <a:schemeClr val="accent6"/>
                </a:solidFill>
              </a:rPr>
              <a:t>Skylake</a:t>
            </a:r>
            <a:r>
              <a:rPr lang="en-US" b="1" dirty="0" smtClean="0">
                <a:solidFill>
                  <a:schemeClr val="accent6"/>
                </a:solidFill>
              </a:rPr>
              <a:t>-SP models </a:t>
            </a:r>
            <a:r>
              <a:rPr lang="en-US" dirty="0" smtClean="0"/>
              <a:t>[</a:t>
            </a:r>
            <a:r>
              <a:rPr lang="hu-HU" dirty="0" smtClean="0"/>
              <a:t>146</a:t>
            </a:r>
            <a:r>
              <a:rPr lang="en-US" dirty="0" smtClean="0"/>
              <a:t>]</a:t>
            </a:r>
            <a:endParaRPr lang="en-US" dirty="0"/>
          </a:p>
        </p:txBody>
      </p:sp>
      <p:grpSp>
        <p:nvGrpSpPr>
          <p:cNvPr id="4" name="Group 3"/>
          <p:cNvGrpSpPr/>
          <p:nvPr/>
        </p:nvGrpSpPr>
        <p:grpSpPr>
          <a:xfrm>
            <a:off x="67236" y="1064731"/>
            <a:ext cx="9038664" cy="5752928"/>
            <a:chOff x="67236" y="1064731"/>
            <a:chExt cx="9038664" cy="5752928"/>
          </a:xfrm>
        </p:grpSpPr>
        <p:pic>
          <p:nvPicPr>
            <p:cNvPr id="3" name="Picture 2"/>
            <p:cNvPicPr>
              <a:picLocks noChangeAspect="1"/>
            </p:cNvPicPr>
            <p:nvPr/>
          </p:nvPicPr>
          <p:blipFill rotWithShape="1">
            <a:blip r:embed="rId2"/>
            <a:srcRect l="-420" t="2075" r="19520" b="5582"/>
            <a:stretch/>
          </p:blipFill>
          <p:spPr>
            <a:xfrm>
              <a:off x="67236" y="1064731"/>
              <a:ext cx="9038664" cy="5752928"/>
            </a:xfrm>
            <a:prstGeom prst="rect">
              <a:avLst/>
            </a:prstGeom>
          </p:spPr>
        </p:pic>
        <p:pic>
          <p:nvPicPr>
            <p:cNvPr id="6" name="Picture 5"/>
            <p:cNvPicPr>
              <a:picLocks noChangeAspect="1"/>
            </p:cNvPicPr>
            <p:nvPr/>
          </p:nvPicPr>
          <p:blipFill rotWithShape="1">
            <a:blip r:embed="rId2"/>
            <a:srcRect l="42668" t="59883" r="19520" b="32563"/>
            <a:stretch/>
          </p:blipFill>
          <p:spPr>
            <a:xfrm>
              <a:off x="7194176" y="1064732"/>
              <a:ext cx="1911724" cy="4018256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99523410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1600" dirty="0"/>
              <a:t>4.2.1 Overview </a:t>
            </a:r>
            <a:r>
              <a:rPr lang="en-US" sz="1600" dirty="0" smtClean="0"/>
              <a:t>(6)</a:t>
            </a:r>
            <a:endParaRPr lang="en-US" sz="1600" dirty="0"/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 rotWithShape="1">
          <a:blip r:embed="rId2"/>
          <a:srcRect l="49596" t="18113" r="2282" b="19930"/>
          <a:stretch/>
        </p:blipFill>
        <p:spPr>
          <a:xfrm>
            <a:off x="574303" y="1137024"/>
            <a:ext cx="7897343" cy="5719523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82364" y="506943"/>
            <a:ext cx="534152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rgbClr val="2D2D8A"/>
                </a:solidFill>
              </a:rPr>
              <a:t>Die configurations - XCC die (up to 28 cores) </a:t>
            </a:r>
            <a:r>
              <a:rPr lang="en-US" dirty="0" smtClean="0"/>
              <a:t>[</a:t>
            </a:r>
            <a:r>
              <a:rPr lang="hu-HU" dirty="0" smtClean="0"/>
              <a:t>139</a:t>
            </a:r>
            <a:r>
              <a:rPr lang="en-US" dirty="0" smtClean="0"/>
              <a:t>]</a:t>
            </a:r>
            <a:endParaRPr lang="en-US" dirty="0"/>
          </a:p>
        </p:txBody>
      </p:sp>
      <p:sp>
        <p:nvSpPr>
          <p:cNvPr id="8" name="Rounded Rectangle 7"/>
          <p:cNvSpPr/>
          <p:nvPr/>
        </p:nvSpPr>
        <p:spPr bwMode="auto">
          <a:xfrm>
            <a:off x="1304369" y="1137024"/>
            <a:ext cx="981635" cy="812799"/>
          </a:xfrm>
          <a:prstGeom prst="roundRect">
            <a:avLst/>
          </a:prstGeom>
          <a:noFill/>
          <a:ln w="28575" cap="flat" cmpd="sng" algn="ctr">
            <a:solidFill>
              <a:srgbClr val="FF000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3300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endParaRPr lang="en-US" smtClean="0">
              <a:solidFill>
                <a:srgbClr val="000000"/>
              </a:solidFill>
            </a:endParaRPr>
          </a:p>
        </p:txBody>
      </p:sp>
      <p:sp>
        <p:nvSpPr>
          <p:cNvPr id="9" name="Rounded Rectangle 8"/>
          <p:cNvSpPr/>
          <p:nvPr/>
        </p:nvSpPr>
        <p:spPr bwMode="auto">
          <a:xfrm>
            <a:off x="5625357" y="1154954"/>
            <a:ext cx="981635" cy="812799"/>
          </a:xfrm>
          <a:prstGeom prst="roundRect">
            <a:avLst/>
          </a:prstGeom>
          <a:noFill/>
          <a:ln w="28575" cap="flat" cmpd="sng" algn="ctr">
            <a:solidFill>
              <a:srgbClr val="FF000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3300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endParaRPr lang="en-US" smtClean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8060882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1600" dirty="0"/>
              <a:t>4.2.1 Overview </a:t>
            </a:r>
            <a:r>
              <a:rPr lang="en-US" sz="1600" dirty="0" smtClean="0"/>
              <a:t>(7)</a:t>
            </a:r>
            <a:endParaRPr lang="en-US" sz="1600" dirty="0"/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 rotWithShape="1">
          <a:blip r:embed="rId2"/>
          <a:srcRect l="8263" t="23350" r="55512" b="11693"/>
          <a:stretch/>
        </p:blipFill>
        <p:spPr>
          <a:xfrm>
            <a:off x="1516038" y="927845"/>
            <a:ext cx="5826056" cy="5876365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82364" y="506943"/>
            <a:ext cx="535435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rgbClr val="2D2D8A"/>
                </a:solidFill>
              </a:rPr>
              <a:t>Die configurations - HCC die (up to 18 cores) </a:t>
            </a:r>
            <a:r>
              <a:rPr lang="en-US" dirty="0" smtClean="0"/>
              <a:t>[</a:t>
            </a:r>
            <a:r>
              <a:rPr lang="hu-HU" dirty="0" smtClean="0"/>
              <a:t>139</a:t>
            </a:r>
            <a:r>
              <a:rPr lang="en-US" dirty="0" smtClean="0"/>
              <a:t>]</a:t>
            </a:r>
            <a:endParaRPr lang="en-US" dirty="0"/>
          </a:p>
        </p:txBody>
      </p:sp>
      <p:sp>
        <p:nvSpPr>
          <p:cNvPr id="5" name="Rounded Rectangle 4"/>
          <p:cNvSpPr/>
          <p:nvPr/>
        </p:nvSpPr>
        <p:spPr bwMode="auto">
          <a:xfrm>
            <a:off x="2326341" y="1041142"/>
            <a:ext cx="981635" cy="827999"/>
          </a:xfrm>
          <a:prstGeom prst="roundRect">
            <a:avLst/>
          </a:prstGeom>
          <a:noFill/>
          <a:ln w="28575" cap="flat" cmpd="sng" algn="ctr">
            <a:solidFill>
              <a:srgbClr val="FF000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3300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endParaRPr lang="en-US" smtClean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8163155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1600" dirty="0"/>
              <a:t>4.2.1 Overview </a:t>
            </a:r>
            <a:r>
              <a:rPr lang="en-US" sz="1600" dirty="0" smtClean="0"/>
              <a:t>(8)</a:t>
            </a:r>
            <a:endParaRPr lang="en-US" sz="1600" dirty="0"/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 rotWithShape="1">
          <a:blip r:embed="rId2"/>
          <a:srcRect l="51811" t="23350" r="4730" b="11693"/>
          <a:stretch/>
        </p:blipFill>
        <p:spPr>
          <a:xfrm>
            <a:off x="1183335" y="1062316"/>
            <a:ext cx="6466884" cy="5436748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82364" y="506943"/>
            <a:ext cx="531748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rgbClr val="2D2D8A"/>
                </a:solidFill>
              </a:rPr>
              <a:t>Die configurations - LCC die (up to 10 cores) </a:t>
            </a:r>
            <a:r>
              <a:rPr lang="en-US" dirty="0" smtClean="0"/>
              <a:t>[</a:t>
            </a:r>
            <a:r>
              <a:rPr lang="hu-HU" dirty="0" smtClean="0"/>
              <a:t>139</a:t>
            </a:r>
            <a:r>
              <a:rPr lang="en-US" dirty="0" smtClean="0"/>
              <a:t>]</a:t>
            </a:r>
            <a:endParaRPr lang="en-US" dirty="0"/>
          </a:p>
        </p:txBody>
      </p:sp>
      <p:sp>
        <p:nvSpPr>
          <p:cNvPr id="5" name="Rounded Rectangle 4"/>
          <p:cNvSpPr/>
          <p:nvPr/>
        </p:nvSpPr>
        <p:spPr bwMode="auto">
          <a:xfrm>
            <a:off x="1922931" y="1377317"/>
            <a:ext cx="981635" cy="827999"/>
          </a:xfrm>
          <a:prstGeom prst="roundRect">
            <a:avLst/>
          </a:prstGeom>
          <a:noFill/>
          <a:ln w="28575" cap="flat" cmpd="sng" algn="ctr">
            <a:solidFill>
              <a:srgbClr val="FF000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3300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endParaRPr lang="en-US" smtClean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5897532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610" name="Text Box 18"/>
          <p:cNvSpPr txBox="1">
            <a:spLocks noChangeArrowheads="1"/>
          </p:cNvSpPr>
          <p:nvPr/>
        </p:nvSpPr>
        <p:spPr bwMode="auto">
          <a:xfrm>
            <a:off x="171450" y="551984"/>
            <a:ext cx="5496698" cy="21544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0000">
                    <a:alpha val="36078"/>
                  </a:srgbClr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 smtClean="0">
                <a:solidFill>
                  <a:srgbClr val="FF0000"/>
                </a:solidFill>
                <a:latin typeface="Verdana" pitchFamily="34" charset="0"/>
              </a:rPr>
              <a:t>Example of measured </a:t>
            </a:r>
            <a:r>
              <a:rPr lang="en-US" altLang="en-US" sz="1400" dirty="0">
                <a:solidFill>
                  <a:srgbClr val="FF0000"/>
                </a:solidFill>
                <a:latin typeface="Verdana" pitchFamily="34" charset="0"/>
              </a:rPr>
              <a:t>read latencies of </a:t>
            </a:r>
            <a:r>
              <a:rPr lang="en-US" altLang="en-US" sz="1400" dirty="0" err="1">
                <a:solidFill>
                  <a:srgbClr val="FF0000"/>
                </a:solidFill>
                <a:latin typeface="Verdana" pitchFamily="34" charset="0"/>
              </a:rPr>
              <a:t>uncached</a:t>
            </a:r>
            <a:r>
              <a:rPr lang="en-US" altLang="en-US" sz="1400" dirty="0">
                <a:solidFill>
                  <a:srgbClr val="FF0000"/>
                </a:solidFill>
                <a:latin typeface="Verdana" pitchFamily="34" charset="0"/>
              </a:rPr>
              <a:t> data </a:t>
            </a:r>
            <a:r>
              <a:rPr lang="en-US" altLang="en-US" sz="1400" dirty="0">
                <a:latin typeface="Verdana" pitchFamily="34" charset="0"/>
              </a:rPr>
              <a:t>[73]</a:t>
            </a:r>
          </a:p>
        </p:txBody>
      </p:sp>
      <p:sp>
        <p:nvSpPr>
          <p:cNvPr id="68611" name="Text Box 20"/>
          <p:cNvSpPr txBox="1">
            <a:spLocks noChangeArrowheads="1"/>
          </p:cNvSpPr>
          <p:nvPr/>
        </p:nvSpPr>
        <p:spPr bwMode="auto">
          <a:xfrm>
            <a:off x="304800" y="905996"/>
            <a:ext cx="8820150" cy="4308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0000">
                    <a:alpha val="36078"/>
                  </a:srgbClr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Read latencies </a:t>
            </a:r>
            <a:r>
              <a:rPr lang="en-US" altLang="en-US" sz="1400" dirty="0">
                <a:solidFill>
                  <a:srgbClr val="0070C0"/>
                </a:solidFill>
                <a:latin typeface="Verdana" pitchFamily="34" charset="0"/>
              </a:rPr>
              <a:t>depend on whether referenced data is kept in the own or remote main memory space.</a:t>
            </a:r>
          </a:p>
        </p:txBody>
      </p:sp>
      <p:grpSp>
        <p:nvGrpSpPr>
          <p:cNvPr id="3" name="Group 2"/>
          <p:cNvGrpSpPr/>
          <p:nvPr/>
        </p:nvGrpSpPr>
        <p:grpSpPr>
          <a:xfrm>
            <a:off x="2298700" y="1836271"/>
            <a:ext cx="5840413" cy="3948113"/>
            <a:chOff x="2298700" y="1930400"/>
            <a:chExt cx="5840413" cy="3948113"/>
          </a:xfrm>
        </p:grpSpPr>
        <p:pic>
          <p:nvPicPr>
            <p:cNvPr id="68612" name="Picture 21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3926" b="13773"/>
            <a:stretch>
              <a:fillRect/>
            </a:stretch>
          </p:blipFill>
          <p:spPr bwMode="auto">
            <a:xfrm>
              <a:off x="2298700" y="1930400"/>
              <a:ext cx="5840413" cy="394811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FF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sp>
          <p:nvSpPr>
            <p:cNvPr id="68613" name="Line 22"/>
            <p:cNvSpPr>
              <a:spLocks noChangeShapeType="1"/>
            </p:cNvSpPr>
            <p:nvPr/>
          </p:nvSpPr>
          <p:spPr bwMode="auto">
            <a:xfrm flipH="1">
              <a:off x="2768242" y="3174821"/>
              <a:ext cx="12700" cy="304800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 type="triangl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 anchor="ctr"/>
            <a:lstStyle/>
            <a:p>
              <a:endParaRPr lang="en-US"/>
            </a:p>
          </p:txBody>
        </p:sp>
        <p:sp>
          <p:nvSpPr>
            <p:cNvPr id="68614" name="Line 23"/>
            <p:cNvSpPr>
              <a:spLocks noChangeShapeType="1"/>
            </p:cNvSpPr>
            <p:nvPr/>
          </p:nvSpPr>
          <p:spPr bwMode="auto">
            <a:xfrm>
              <a:off x="3739971" y="3892371"/>
              <a:ext cx="0" cy="177800"/>
            </a:xfrm>
            <a:prstGeom prst="line">
              <a:avLst/>
            </a:prstGeom>
            <a:noFill/>
            <a:ln w="44450">
              <a:solidFill>
                <a:srgbClr val="FF0000"/>
              </a:solidFill>
              <a:round/>
              <a:headEnd type="triangle" w="med" len="med"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 anchor="ctr"/>
            <a:lstStyle/>
            <a:p>
              <a:endParaRPr lang="en-US"/>
            </a:p>
          </p:txBody>
        </p:sp>
        <p:sp>
          <p:nvSpPr>
            <p:cNvPr id="68615" name="Line 30"/>
            <p:cNvSpPr>
              <a:spLocks noChangeShapeType="1"/>
            </p:cNvSpPr>
            <p:nvPr/>
          </p:nvSpPr>
          <p:spPr bwMode="auto">
            <a:xfrm>
              <a:off x="2666821" y="4723863"/>
              <a:ext cx="0" cy="285750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 type="triangl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 anchor="ctr"/>
            <a:lstStyle/>
            <a:p>
              <a:endParaRPr lang="en-US"/>
            </a:p>
          </p:txBody>
        </p:sp>
        <p:sp>
          <p:nvSpPr>
            <p:cNvPr id="68616" name="Line 31"/>
            <p:cNvSpPr>
              <a:spLocks noChangeShapeType="1"/>
            </p:cNvSpPr>
            <p:nvPr/>
          </p:nvSpPr>
          <p:spPr bwMode="auto">
            <a:xfrm>
              <a:off x="3098442" y="4102100"/>
              <a:ext cx="0" cy="190500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 anchor="ctr"/>
            <a:lstStyle/>
            <a:p>
              <a:endParaRPr lang="en-US"/>
            </a:p>
          </p:txBody>
        </p:sp>
        <p:sp>
          <p:nvSpPr>
            <p:cNvPr id="68617" name="Line 32"/>
            <p:cNvSpPr>
              <a:spLocks noChangeShapeType="1"/>
            </p:cNvSpPr>
            <p:nvPr/>
          </p:nvSpPr>
          <p:spPr bwMode="auto">
            <a:xfrm>
              <a:off x="3098442" y="4082692"/>
              <a:ext cx="628650" cy="0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 anchor="ctr"/>
            <a:lstStyle/>
            <a:p>
              <a:endParaRPr lang="en-US"/>
            </a:p>
          </p:txBody>
        </p:sp>
      </p:grpSp>
      <p:sp>
        <p:nvSpPr>
          <p:cNvPr id="68618" name="Text Box 36"/>
          <p:cNvSpPr txBox="1">
            <a:spLocks noChangeArrowheads="1"/>
          </p:cNvSpPr>
          <p:nvPr/>
        </p:nvSpPr>
        <p:spPr bwMode="auto">
          <a:xfrm>
            <a:off x="323850" y="1418759"/>
            <a:ext cx="8114722" cy="21544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0000">
                    <a:alpha val="36078"/>
                  </a:srgbClr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solidFill>
                  <a:srgbClr val="FF0000"/>
                </a:solidFill>
                <a:latin typeface="Verdana" pitchFamily="34" charset="0"/>
              </a:rPr>
              <a:t>a) Read latency of </a:t>
            </a:r>
            <a:r>
              <a:rPr lang="en-US" altLang="en-US" sz="1400" dirty="0" err="1">
                <a:solidFill>
                  <a:srgbClr val="FF0000"/>
                </a:solidFill>
                <a:latin typeface="Verdana" pitchFamily="34" charset="0"/>
              </a:rPr>
              <a:t>uncached</a:t>
            </a:r>
            <a:r>
              <a:rPr lang="en-US" altLang="en-US" sz="1400" dirty="0">
                <a:solidFill>
                  <a:srgbClr val="FF0000"/>
                </a:solidFill>
                <a:latin typeface="Verdana" pitchFamily="34" charset="0"/>
              </a:rPr>
              <a:t> data when referenced data is kept in the own memory space</a:t>
            </a:r>
          </a:p>
        </p:txBody>
      </p:sp>
      <p:sp>
        <p:nvSpPr>
          <p:cNvPr id="68619" name="Text Box 37"/>
          <p:cNvSpPr txBox="1">
            <a:spLocks noChangeArrowheads="1"/>
          </p:cNvSpPr>
          <p:nvPr/>
        </p:nvSpPr>
        <p:spPr bwMode="auto">
          <a:xfrm>
            <a:off x="425450" y="3006259"/>
            <a:ext cx="1628775" cy="3651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0000">
                    <a:alpha val="36078"/>
                  </a:srgbClr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200" b="1">
                <a:latin typeface="Verdana" pitchFamily="34" charset="0"/>
              </a:rPr>
              <a:t>Read latency:</a:t>
            </a:r>
            <a:r>
              <a:rPr lang="en-US" altLang="en-US" sz="1200">
                <a:latin typeface="Verdana" pitchFamily="34" charset="0"/>
              </a:rPr>
              <a:t> 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200">
                <a:latin typeface="Verdana" pitchFamily="34" charset="0"/>
              </a:rPr>
              <a:t> 65.1 ns (190 cycles)</a:t>
            </a:r>
          </a:p>
        </p:txBody>
      </p:sp>
      <p:sp>
        <p:nvSpPr>
          <p:cNvPr id="68620" name="Rectangle 40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hu-HU" altLang="en-US" sz="1600" dirty="0" smtClean="0"/>
              <a:t>1.</a:t>
            </a:r>
            <a:r>
              <a:rPr lang="en-US" altLang="en-US" sz="1600" dirty="0" smtClean="0"/>
              <a:t>4</a:t>
            </a:r>
            <a:r>
              <a:rPr lang="hu-HU" altLang="en-US" sz="1600" dirty="0" smtClean="0"/>
              <a:t> </a:t>
            </a:r>
            <a:r>
              <a:rPr lang="en-US" altLang="en-US" sz="1600" dirty="0" smtClean="0"/>
              <a:t>Multiprocessor server platforms classified according to their memory arch. (</a:t>
            </a:r>
            <a:r>
              <a:rPr lang="hu-HU" altLang="en-US" sz="1600" dirty="0" smtClean="0"/>
              <a:t>3</a:t>
            </a:r>
            <a:r>
              <a:rPr lang="en-US" altLang="en-US" sz="1600" dirty="0" smtClean="0"/>
              <a:t>)</a:t>
            </a:r>
            <a:endParaRPr lang="hu-HU" altLang="en-US" sz="1600" dirty="0" smtClean="0"/>
          </a:p>
        </p:txBody>
      </p:sp>
      <p:sp>
        <p:nvSpPr>
          <p:cNvPr id="2" name="Oval 1"/>
          <p:cNvSpPr/>
          <p:nvPr/>
        </p:nvSpPr>
        <p:spPr bwMode="auto">
          <a:xfrm>
            <a:off x="246063" y="2893770"/>
            <a:ext cx="2052637" cy="656822"/>
          </a:xfrm>
          <a:prstGeom prst="ellipse">
            <a:avLst/>
          </a:prstGeom>
          <a:noFill/>
          <a:ln w="1587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3300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2380130" y="6400801"/>
            <a:ext cx="336829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/>
              <a:t>IMC: Integrated Memory Controller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75969359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1600" dirty="0"/>
              <a:t>4.2.1 Overview </a:t>
            </a:r>
            <a:r>
              <a:rPr lang="en-US" sz="1600" dirty="0" smtClean="0"/>
              <a:t>(9)</a:t>
            </a:r>
            <a:endParaRPr lang="en-US" sz="1600" dirty="0"/>
          </a:p>
        </p:txBody>
      </p:sp>
      <p:pic>
        <p:nvPicPr>
          <p:cNvPr id="1026" name="Picture 2" descr="https://3s81si1s5ygj3mzby34dq6qf-wpengine.netdna-ssl.com/wp-content/uploads/2017/04/intel-skylake-xeon-die.jp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24569" y="1167841"/>
            <a:ext cx="7618766" cy="509849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" name="TextBox 2"/>
          <p:cNvSpPr txBox="1"/>
          <p:nvPr/>
        </p:nvSpPr>
        <p:spPr>
          <a:xfrm>
            <a:off x="82924" y="510989"/>
            <a:ext cx="432842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chemeClr val="accent6"/>
                </a:solidFill>
              </a:rPr>
              <a:t>The </a:t>
            </a:r>
            <a:r>
              <a:rPr lang="en-US" b="1" dirty="0" err="1" smtClean="0">
                <a:solidFill>
                  <a:schemeClr val="accent6"/>
                </a:solidFill>
              </a:rPr>
              <a:t>Skylake</a:t>
            </a:r>
            <a:r>
              <a:rPr lang="en-US" b="1" dirty="0" smtClean="0">
                <a:solidFill>
                  <a:schemeClr val="accent6"/>
                </a:solidFill>
              </a:rPr>
              <a:t>-SP XCC die (28 cores) </a:t>
            </a:r>
            <a:r>
              <a:rPr lang="en-US" dirty="0" smtClean="0"/>
              <a:t>[</a:t>
            </a:r>
            <a:r>
              <a:rPr lang="hu-HU" dirty="0" smtClean="0"/>
              <a:t>151</a:t>
            </a:r>
            <a:r>
              <a:rPr lang="en-US" dirty="0" smtClean="0"/>
              <a:t>]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04744061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1600" dirty="0"/>
              <a:t>4.2.1 Overview </a:t>
            </a:r>
            <a:r>
              <a:rPr lang="en-US" sz="1600" dirty="0" smtClean="0"/>
              <a:t>(10)</a:t>
            </a:r>
            <a:endParaRPr lang="en-US" sz="1600" dirty="0"/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866900" y="1203514"/>
            <a:ext cx="5177044" cy="5143500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82924" y="510989"/>
            <a:ext cx="434125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chemeClr val="accent6"/>
                </a:solidFill>
              </a:rPr>
              <a:t>The </a:t>
            </a:r>
            <a:r>
              <a:rPr lang="en-US" b="1" dirty="0" err="1" smtClean="0">
                <a:solidFill>
                  <a:schemeClr val="accent6"/>
                </a:solidFill>
              </a:rPr>
              <a:t>Skylake</a:t>
            </a:r>
            <a:r>
              <a:rPr lang="en-US" b="1" dirty="0" smtClean="0">
                <a:solidFill>
                  <a:schemeClr val="accent6"/>
                </a:solidFill>
              </a:rPr>
              <a:t>-SP HCC die (18 cores) </a:t>
            </a:r>
            <a:r>
              <a:rPr lang="en-US" dirty="0" smtClean="0"/>
              <a:t>[</a:t>
            </a:r>
            <a:r>
              <a:rPr lang="hu-HU" dirty="0" smtClean="0"/>
              <a:t>152</a:t>
            </a:r>
            <a:r>
              <a:rPr lang="en-US" dirty="0" smtClean="0"/>
              <a:t>]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05164034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4.2.1 Overview (</a:t>
            </a:r>
            <a:r>
              <a:rPr lang="en-US" dirty="0" err="1" smtClean="0"/>
              <a:t>10b</a:t>
            </a:r>
            <a:r>
              <a:rPr lang="en-US" dirty="0" smtClean="0"/>
              <a:t>)</a:t>
            </a:r>
            <a:endParaRPr lang="en-US" dirty="0"/>
          </a:p>
        </p:txBody>
      </p:sp>
      <p:sp>
        <p:nvSpPr>
          <p:cNvPr id="3" name="TextBox 2"/>
          <p:cNvSpPr txBox="1"/>
          <p:nvPr/>
        </p:nvSpPr>
        <p:spPr>
          <a:xfrm>
            <a:off x="190500" y="510989"/>
            <a:ext cx="266932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chemeClr val="accent6"/>
                </a:solidFill>
              </a:rPr>
              <a:t>Expected die sizes [155]</a:t>
            </a:r>
            <a:endParaRPr lang="en-US" b="1" dirty="0">
              <a:solidFill>
                <a:schemeClr val="accent6"/>
              </a:solidFill>
            </a:endParaRPr>
          </a:p>
        </p:txBody>
      </p:sp>
      <p:sp>
        <p:nvSpPr>
          <p:cNvPr id="8" name="Rectangle 2"/>
          <p:cNvSpPr>
            <a:spLocks noChangeArrowheads="1"/>
          </p:cNvSpPr>
          <p:nvPr/>
        </p:nvSpPr>
        <p:spPr bwMode="auto">
          <a:xfrm>
            <a:off x="1692275" y="2262188"/>
            <a:ext cx="9144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endParaRPr lang="en-US"/>
          </a:p>
        </p:txBody>
      </p:sp>
      <p:graphicFrame>
        <p:nvGraphicFramePr>
          <p:cNvPr id="9" name="Table 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797025234"/>
              </p:ext>
            </p:extLst>
          </p:nvPr>
        </p:nvGraphicFramePr>
        <p:xfrm>
          <a:off x="1046627" y="1254456"/>
          <a:ext cx="6957060" cy="2072640"/>
        </p:xfrm>
        <a:graphic>
          <a:graphicData uri="http://schemas.openxmlformats.org/drawingml/2006/table">
            <a:tbl>
              <a:tblPr/>
              <a:tblGrid>
                <a:gridCol w="2815953"/>
                <a:gridCol w="1380369"/>
                <a:gridCol w="1380369"/>
                <a:gridCol w="1380369"/>
              </a:tblGrid>
              <a:tr h="0"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smtClean="0">
                          <a:latin typeface="+mj-lt"/>
                        </a:rPr>
                        <a:t>Layout</a:t>
                      </a:r>
                      <a:r>
                        <a:rPr lang="en-US" sz="1400" dirty="0">
                          <a:latin typeface="+mj-lt"/>
                        </a:rPr>
                        <a:t> </a:t>
                      </a: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chemeClr val="accent1">
                        <a:lumMod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>
                          <a:effectLst/>
                          <a:latin typeface="+mj-lt"/>
                        </a:rPr>
                        <a:t>Arrangement</a:t>
                      </a: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chemeClr val="accent1">
                        <a:lumMod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>
                          <a:effectLst/>
                          <a:latin typeface="+mj-lt"/>
                        </a:rPr>
                        <a:t>Dimensions</a:t>
                      </a:r>
                      <a:br>
                        <a:rPr lang="en-US" sz="1400" dirty="0">
                          <a:effectLst/>
                          <a:latin typeface="+mj-lt"/>
                        </a:rPr>
                      </a:br>
                      <a:r>
                        <a:rPr lang="en-US" sz="1400" dirty="0">
                          <a:effectLst/>
                          <a:latin typeface="+mj-lt"/>
                        </a:rPr>
                        <a:t>(mm)</a:t>
                      </a: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chemeClr val="accent1">
                        <a:lumMod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>
                          <a:effectLst/>
                          <a:latin typeface="+mj-lt"/>
                        </a:rPr>
                        <a:t>Die Area</a:t>
                      </a:r>
                      <a:br>
                        <a:rPr lang="en-US" sz="1400" dirty="0">
                          <a:effectLst/>
                          <a:latin typeface="+mj-lt"/>
                        </a:rPr>
                      </a:br>
                      <a:r>
                        <a:rPr lang="en-US" sz="1400" dirty="0">
                          <a:effectLst/>
                          <a:latin typeface="+mj-lt"/>
                        </a:rPr>
                        <a:t>(</a:t>
                      </a:r>
                      <a:r>
                        <a:rPr lang="en-US" sz="1400" dirty="0" err="1">
                          <a:effectLst/>
                          <a:latin typeface="+mj-lt"/>
                        </a:rPr>
                        <a:t>mm2</a:t>
                      </a:r>
                      <a:r>
                        <a:rPr lang="en-US" sz="1400" dirty="0">
                          <a:effectLst/>
                          <a:latin typeface="+mj-lt"/>
                        </a:rPr>
                        <a:t>)</a:t>
                      </a: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chemeClr val="accent1">
                        <a:lumMod val="90000"/>
                      </a:schemeClr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err="1">
                          <a:latin typeface="+mj-lt"/>
                        </a:rPr>
                        <a:t>LCC</a:t>
                      </a:r>
                      <a:endParaRPr lang="en-US" sz="1400" dirty="0">
                        <a:latin typeface="+mj-lt"/>
                      </a:endParaRP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err="1" smtClean="0">
                          <a:latin typeface="+mj-lt"/>
                        </a:rPr>
                        <a:t>3x4</a:t>
                      </a:r>
                      <a:endParaRPr lang="en-US" sz="1400" dirty="0" smtClean="0">
                        <a:latin typeface="+mj-lt"/>
                      </a:endParaRPr>
                    </a:p>
                    <a:p>
                      <a:pPr algn="ctr"/>
                      <a:r>
                        <a:rPr lang="en-US" sz="1400" dirty="0" smtClean="0">
                          <a:latin typeface="+mj-lt"/>
                        </a:rPr>
                        <a:t> </a:t>
                      </a:r>
                      <a:r>
                        <a:rPr lang="en-US" sz="1400" dirty="0">
                          <a:latin typeface="+mj-lt"/>
                        </a:rPr>
                        <a:t>(10-core)</a:t>
                      </a: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>
                          <a:latin typeface="+mj-lt"/>
                        </a:rPr>
                        <a:t>22.0 x 14.0</a:t>
                      </a: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>
                          <a:latin typeface="+mj-lt"/>
                        </a:rPr>
                        <a:t>308 </a:t>
                      </a:r>
                      <a:r>
                        <a:rPr lang="en-US" sz="1400" dirty="0" err="1">
                          <a:latin typeface="+mj-lt"/>
                        </a:rPr>
                        <a:t>mm</a:t>
                      </a:r>
                      <a:r>
                        <a:rPr lang="en-US" sz="1400" baseline="30000" dirty="0" err="1">
                          <a:latin typeface="+mj-lt"/>
                        </a:rPr>
                        <a:t>2</a:t>
                      </a:r>
                      <a:endParaRPr lang="en-US" sz="1400" baseline="30000" dirty="0">
                        <a:latin typeface="+mj-lt"/>
                      </a:endParaRP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/>
                      <a:r>
                        <a:rPr lang="en-US" sz="1400">
                          <a:latin typeface="+mj-lt"/>
                        </a:rPr>
                        <a:t>HCC</a:t>
                      </a: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err="1" smtClean="0">
                          <a:latin typeface="+mj-lt"/>
                        </a:rPr>
                        <a:t>4x5</a:t>
                      </a:r>
                      <a:endParaRPr lang="en-US" sz="1400" dirty="0" smtClean="0">
                        <a:latin typeface="+mj-lt"/>
                      </a:endParaRPr>
                    </a:p>
                    <a:p>
                      <a:pPr algn="ctr"/>
                      <a:r>
                        <a:rPr lang="en-US" sz="1400" dirty="0" smtClean="0">
                          <a:latin typeface="+mj-lt"/>
                        </a:rPr>
                        <a:t> </a:t>
                      </a:r>
                      <a:r>
                        <a:rPr lang="en-US" sz="1400" dirty="0">
                          <a:latin typeface="+mj-lt"/>
                        </a:rPr>
                        <a:t>(18-core)</a:t>
                      </a: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>
                          <a:latin typeface="+mj-lt"/>
                        </a:rPr>
                        <a:t>22.0 x 21.5</a:t>
                      </a: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>
                          <a:latin typeface="+mj-lt"/>
                        </a:rPr>
                        <a:t>473 </a:t>
                      </a:r>
                      <a:r>
                        <a:rPr lang="en-US" sz="1400" dirty="0" err="1">
                          <a:latin typeface="+mj-lt"/>
                        </a:rPr>
                        <a:t>mm</a:t>
                      </a:r>
                      <a:r>
                        <a:rPr lang="en-US" sz="1400" baseline="30000" dirty="0" err="1">
                          <a:latin typeface="+mj-lt"/>
                        </a:rPr>
                        <a:t>2</a:t>
                      </a:r>
                      <a:endParaRPr lang="en-US" sz="1400" baseline="30000" dirty="0">
                        <a:latin typeface="+mj-lt"/>
                      </a:endParaRP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FFFFF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err="1">
                          <a:latin typeface="+mj-lt"/>
                        </a:rPr>
                        <a:t>XCC</a:t>
                      </a:r>
                      <a:endParaRPr lang="en-US" sz="1400" dirty="0">
                        <a:latin typeface="+mj-lt"/>
                      </a:endParaRP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err="1">
                          <a:latin typeface="+mj-lt"/>
                        </a:rPr>
                        <a:t>5x6</a:t>
                      </a:r>
                      <a:r>
                        <a:rPr lang="en-US" sz="1400" dirty="0">
                          <a:latin typeface="+mj-lt"/>
                        </a:rPr>
                        <a:t> </a:t>
                      </a:r>
                      <a:endParaRPr lang="en-US" sz="1400" dirty="0" smtClean="0">
                        <a:latin typeface="+mj-lt"/>
                      </a:endParaRPr>
                    </a:p>
                    <a:p>
                      <a:pPr algn="ctr"/>
                      <a:r>
                        <a:rPr lang="en-US" sz="1400" dirty="0" smtClean="0">
                          <a:latin typeface="+mj-lt"/>
                        </a:rPr>
                        <a:t>(</a:t>
                      </a:r>
                      <a:r>
                        <a:rPr lang="en-US" sz="1400" dirty="0">
                          <a:latin typeface="+mj-lt"/>
                        </a:rPr>
                        <a:t>28-core)</a:t>
                      </a: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>
                          <a:latin typeface="+mj-lt"/>
                        </a:rPr>
                        <a:t>21.5 x 31.5</a:t>
                      </a: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>
                          <a:latin typeface="+mj-lt"/>
                        </a:rPr>
                        <a:t>677 </a:t>
                      </a:r>
                      <a:r>
                        <a:rPr lang="en-US" sz="1400" dirty="0" err="1">
                          <a:latin typeface="+mj-lt"/>
                        </a:rPr>
                        <a:t>mm</a:t>
                      </a:r>
                      <a:r>
                        <a:rPr lang="en-US" sz="1400" baseline="30000" dirty="0" err="1">
                          <a:latin typeface="+mj-lt"/>
                        </a:rPr>
                        <a:t>2</a:t>
                      </a:r>
                      <a:endParaRPr lang="en-US" sz="1400" baseline="30000" dirty="0">
                        <a:latin typeface="+mj-lt"/>
                      </a:endParaRP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</a:tbl>
          </a:graphicData>
        </a:graphic>
      </p:graphicFrame>
      <p:sp>
        <p:nvSpPr>
          <p:cNvPr id="10" name="TextBox 9"/>
          <p:cNvSpPr txBox="1"/>
          <p:nvPr/>
        </p:nvSpPr>
        <p:spPr>
          <a:xfrm>
            <a:off x="197224" y="3523131"/>
            <a:ext cx="60625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>
                <a:solidFill>
                  <a:srgbClr val="FF0000"/>
                </a:solidFill>
              </a:rPr>
              <a:t>Note</a:t>
            </a:r>
            <a:endParaRPr lang="en-US" dirty="0">
              <a:solidFill>
                <a:srgbClr val="FF0000"/>
              </a:solidFill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197224" y="3859308"/>
            <a:ext cx="763074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/>
              <a:t>Intel does not give any more die are figures, above data are estimates from [155].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2585203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" y="905390"/>
            <a:ext cx="9105900" cy="4180952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80961" y="505101"/>
            <a:ext cx="747832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rgbClr val="2D2D8A"/>
                </a:solidFill>
              </a:rPr>
              <a:t>High-level overview of the microarchitecture of a </a:t>
            </a:r>
            <a:r>
              <a:rPr lang="en-US" b="1" dirty="0" err="1" smtClean="0">
                <a:solidFill>
                  <a:srgbClr val="2D2D8A"/>
                </a:solidFill>
              </a:rPr>
              <a:t>Skylake</a:t>
            </a:r>
            <a:r>
              <a:rPr lang="en-US" b="1" dirty="0" smtClean="0">
                <a:solidFill>
                  <a:srgbClr val="2D2D8A"/>
                </a:solidFill>
              </a:rPr>
              <a:t>-SP core </a:t>
            </a:r>
            <a:r>
              <a:rPr lang="en-US" dirty="0" smtClean="0"/>
              <a:t>[</a:t>
            </a:r>
            <a:r>
              <a:rPr lang="hu-HU" dirty="0" smtClean="0"/>
              <a:t>139</a:t>
            </a:r>
            <a:r>
              <a:rPr lang="en-US" dirty="0" smtClean="0"/>
              <a:t>]</a:t>
            </a:r>
            <a:endParaRPr lang="en-US" dirty="0"/>
          </a:p>
        </p:txBody>
      </p:sp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1600" dirty="0"/>
              <a:t>4.2.1 Overview </a:t>
            </a:r>
            <a:r>
              <a:rPr lang="en-US" sz="1600" dirty="0" smtClean="0"/>
              <a:t>(11)</a:t>
            </a:r>
            <a:endParaRPr lang="en-US" sz="1600" dirty="0"/>
          </a:p>
        </p:txBody>
      </p:sp>
    </p:spTree>
    <p:extLst>
      <p:ext uri="{BB962C8B-B14F-4D97-AF65-F5344CB8AC3E}">
        <p14:creationId xmlns:p14="http://schemas.microsoft.com/office/powerpoint/2010/main" val="402377590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1600" dirty="0"/>
              <a:t>4.2.1 Overview </a:t>
            </a:r>
            <a:r>
              <a:rPr lang="en-US" sz="1600" dirty="0" smtClean="0"/>
              <a:t>(12)</a:t>
            </a:r>
            <a:endParaRPr lang="en-US" sz="1600" dirty="0"/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 rotWithShape="1">
          <a:blip r:embed="rId2"/>
          <a:srcRect l="67971" t="18315" b="36160"/>
          <a:stretch/>
        </p:blipFill>
        <p:spPr>
          <a:xfrm>
            <a:off x="2214777" y="1228523"/>
            <a:ext cx="4748750" cy="3796680"/>
          </a:xfrm>
          <a:prstGeom prst="rect">
            <a:avLst/>
          </a:prstGeom>
        </p:spPr>
      </p:pic>
      <p:sp>
        <p:nvSpPr>
          <p:cNvPr id="5" name="TextBox 4"/>
          <p:cNvSpPr txBox="1"/>
          <p:nvPr/>
        </p:nvSpPr>
        <p:spPr>
          <a:xfrm>
            <a:off x="80956" y="505101"/>
            <a:ext cx="943239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rgbClr val="2D2D8A"/>
                </a:solidFill>
              </a:rPr>
              <a:t>Quantitative improvements of the </a:t>
            </a:r>
            <a:r>
              <a:rPr lang="en-US" b="1" dirty="0" err="1" smtClean="0">
                <a:solidFill>
                  <a:srgbClr val="2D2D8A"/>
                </a:solidFill>
              </a:rPr>
              <a:t>Skylake</a:t>
            </a:r>
            <a:r>
              <a:rPr lang="en-US" b="1" dirty="0" smtClean="0">
                <a:solidFill>
                  <a:srgbClr val="2D2D8A"/>
                </a:solidFill>
              </a:rPr>
              <a:t>-SP microarchitecture vs. the previous one </a:t>
            </a:r>
            <a:r>
              <a:rPr lang="en-US" dirty="0" smtClean="0"/>
              <a:t>[</a:t>
            </a:r>
            <a:r>
              <a:rPr lang="hu-HU" dirty="0" smtClean="0"/>
              <a:t>139</a:t>
            </a:r>
            <a:r>
              <a:rPr lang="en-US" dirty="0" smtClean="0"/>
              <a:t>]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46180982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182F76"/>
            </a:gs>
            <a:gs pos="100000">
              <a:srgbClr val="3366FF"/>
            </a:gs>
          </a:gsLst>
          <a:lin ang="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9378" name="AutoShape 3"/>
          <p:cNvSpPr>
            <a:spLocks noChangeArrowheads="1"/>
          </p:cNvSpPr>
          <p:nvPr/>
        </p:nvSpPr>
        <p:spPr bwMode="auto">
          <a:xfrm>
            <a:off x="416860" y="981076"/>
            <a:ext cx="8390964" cy="457760"/>
          </a:xfrm>
          <a:prstGeom prst="roundRect">
            <a:avLst>
              <a:gd name="adj" fmla="val 0"/>
            </a:avLst>
          </a:prstGeom>
          <a:solidFill>
            <a:srgbClr val="000080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900" dirty="0">
                <a:solidFill>
                  <a:srgbClr val="FFFFFF"/>
                </a:solidFill>
                <a:latin typeface="Verdana" pitchFamily="34" charset="0"/>
              </a:rPr>
              <a:t>4</a:t>
            </a:r>
            <a:r>
              <a:rPr lang="hu-HU" altLang="en-US" sz="1900" dirty="0" smtClean="0">
                <a:solidFill>
                  <a:srgbClr val="FFFFFF"/>
                </a:solidFill>
                <a:latin typeface="Verdana" pitchFamily="34" charset="0"/>
              </a:rPr>
              <a:t>.</a:t>
            </a:r>
            <a:r>
              <a:rPr lang="en-US" altLang="en-US" sz="1900" dirty="0" smtClean="0">
                <a:solidFill>
                  <a:srgbClr val="FFFFFF"/>
                </a:solidFill>
                <a:latin typeface="Verdana" pitchFamily="34" charset="0"/>
              </a:rPr>
              <a:t>2.2 Key innovations of the </a:t>
            </a:r>
            <a:r>
              <a:rPr lang="en-US" altLang="en-US" sz="1900" dirty="0" err="1" smtClean="0">
                <a:solidFill>
                  <a:srgbClr val="FFFFFF"/>
                </a:solidFill>
                <a:latin typeface="Verdana" pitchFamily="34" charset="0"/>
              </a:rPr>
              <a:t>Skylake</a:t>
            </a:r>
            <a:r>
              <a:rPr lang="en-US" altLang="en-US" sz="1900" dirty="0" smtClean="0">
                <a:solidFill>
                  <a:srgbClr val="FFFFFF"/>
                </a:solidFill>
                <a:latin typeface="Verdana" pitchFamily="34" charset="0"/>
              </a:rPr>
              <a:t>-SP processor line - Overview</a:t>
            </a:r>
            <a:endParaRPr lang="en-US" altLang="en-US" sz="1900" dirty="0">
              <a:solidFill>
                <a:srgbClr val="FFFFFF"/>
              </a:solidFill>
              <a:latin typeface="Verdan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6090814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1600" dirty="0"/>
              <a:t>4.2.2 Key innovations of the </a:t>
            </a:r>
            <a:r>
              <a:rPr lang="en-US" sz="1600" dirty="0" err="1"/>
              <a:t>Skylake</a:t>
            </a:r>
            <a:r>
              <a:rPr lang="en-US" sz="1600" dirty="0"/>
              <a:t>-SP processor line - </a:t>
            </a:r>
            <a:r>
              <a:rPr lang="en-US" sz="1600" dirty="0" smtClean="0"/>
              <a:t>Overview (1)</a:t>
            </a:r>
            <a:endParaRPr lang="en-US" sz="1600" dirty="0"/>
          </a:p>
        </p:txBody>
      </p:sp>
      <p:pic>
        <p:nvPicPr>
          <p:cNvPr id="4" name="Picture 3"/>
          <p:cNvPicPr>
            <a:picLocks noChangeAspect="1"/>
          </p:cNvPicPr>
          <p:nvPr/>
        </p:nvPicPr>
        <p:blipFill rotWithShape="1">
          <a:blip r:embed="rId2"/>
          <a:srcRect l="73528" t="46573" r="2497" b="2109"/>
          <a:stretch/>
        </p:blipFill>
        <p:spPr>
          <a:xfrm>
            <a:off x="5042273" y="1317813"/>
            <a:ext cx="4063627" cy="4693024"/>
          </a:xfrm>
          <a:prstGeom prst="rect">
            <a:avLst/>
          </a:prstGeom>
        </p:spPr>
      </p:pic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03413" y="1279079"/>
            <a:ext cx="4410710" cy="4731757"/>
          </a:xfrm>
          <a:prstGeom prst="rect">
            <a:avLst/>
          </a:prstGeom>
        </p:spPr>
      </p:pic>
      <p:sp>
        <p:nvSpPr>
          <p:cNvPr id="9" name="TextBox 8"/>
          <p:cNvSpPr txBox="1"/>
          <p:nvPr/>
        </p:nvSpPr>
        <p:spPr>
          <a:xfrm>
            <a:off x="1801908" y="1008531"/>
            <a:ext cx="1446230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300" b="1" dirty="0" smtClean="0"/>
              <a:t>Broadwell-EX</a:t>
            </a:r>
            <a:endParaRPr lang="en-US" sz="1300" b="1" dirty="0"/>
          </a:p>
        </p:txBody>
      </p:sp>
      <p:sp>
        <p:nvSpPr>
          <p:cNvPr id="11" name="TextBox 10"/>
          <p:cNvSpPr txBox="1"/>
          <p:nvPr/>
        </p:nvSpPr>
        <p:spPr>
          <a:xfrm>
            <a:off x="6203580" y="1013014"/>
            <a:ext cx="1236236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300" b="1" dirty="0" err="1" smtClean="0"/>
              <a:t>Skylake</a:t>
            </a:r>
            <a:r>
              <a:rPr lang="en-US" sz="1300" b="1" dirty="0" smtClean="0"/>
              <a:t>-SP</a:t>
            </a:r>
            <a:endParaRPr lang="en-US" sz="1300" b="1" dirty="0"/>
          </a:p>
        </p:txBody>
      </p:sp>
      <p:sp>
        <p:nvSpPr>
          <p:cNvPr id="12" name="TextBox 11"/>
          <p:cNvSpPr txBox="1"/>
          <p:nvPr/>
        </p:nvSpPr>
        <p:spPr>
          <a:xfrm>
            <a:off x="76200" y="510989"/>
            <a:ext cx="926247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chemeClr val="accent6"/>
                </a:solidFill>
              </a:rPr>
              <a:t>Contrasting key features of the Broadwell-EX and the </a:t>
            </a:r>
            <a:r>
              <a:rPr lang="en-US" b="1" dirty="0" err="1" smtClean="0">
                <a:solidFill>
                  <a:schemeClr val="accent6"/>
                </a:solidFill>
              </a:rPr>
              <a:t>Skylake</a:t>
            </a:r>
            <a:r>
              <a:rPr lang="en-US" b="1" dirty="0" smtClean="0">
                <a:solidFill>
                  <a:schemeClr val="accent6"/>
                </a:solidFill>
              </a:rPr>
              <a:t>-SP processors</a:t>
            </a:r>
            <a:r>
              <a:rPr lang="hu-HU" b="1" dirty="0" smtClean="0">
                <a:solidFill>
                  <a:schemeClr val="accent6"/>
                </a:solidFill>
              </a:rPr>
              <a:t> </a:t>
            </a:r>
            <a:r>
              <a:rPr lang="hu-HU" dirty="0" smtClean="0"/>
              <a:t>[153], [139]</a:t>
            </a:r>
            <a:endParaRPr lang="en-US" dirty="0"/>
          </a:p>
        </p:txBody>
      </p:sp>
      <p:sp>
        <p:nvSpPr>
          <p:cNvPr id="3" name="TextBox 2"/>
          <p:cNvSpPr txBox="1"/>
          <p:nvPr/>
        </p:nvSpPr>
        <p:spPr>
          <a:xfrm>
            <a:off x="1555378" y="1331260"/>
            <a:ext cx="1545616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300" b="1" dirty="0" smtClean="0">
                <a:latin typeface="Times New Roman" panose="02020603050405020304" pitchFamily="18" charset="0"/>
              </a:rPr>
              <a:t>8 channels </a:t>
            </a:r>
            <a:r>
              <a:rPr lang="en-US" sz="1300" b="1" dirty="0" err="1" smtClean="0">
                <a:latin typeface="Times New Roman" panose="02020603050405020304" pitchFamily="18" charset="0"/>
              </a:rPr>
              <a:t>DDR3</a:t>
            </a:r>
            <a:r>
              <a:rPr lang="en-US" sz="1300" b="1" dirty="0" smtClean="0">
                <a:latin typeface="Times New Roman" panose="02020603050405020304" pitchFamily="18" charset="0"/>
              </a:rPr>
              <a:t>/4</a:t>
            </a:r>
            <a:endParaRPr lang="en-US" sz="1300" b="1" dirty="0">
              <a:latin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76631525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1600" dirty="0"/>
              <a:t>4.2.2 Key innovations of the </a:t>
            </a:r>
            <a:r>
              <a:rPr lang="en-US" sz="1600" dirty="0" err="1"/>
              <a:t>Skylake</a:t>
            </a:r>
            <a:r>
              <a:rPr lang="en-US" sz="1600" dirty="0"/>
              <a:t>-SP processor line - Overview </a:t>
            </a:r>
            <a:r>
              <a:rPr lang="en-US" sz="1600" dirty="0" smtClean="0"/>
              <a:t>(2)</a:t>
            </a:r>
            <a:endParaRPr lang="en-US" sz="1600" dirty="0"/>
          </a:p>
        </p:txBody>
      </p:sp>
      <p:sp>
        <p:nvSpPr>
          <p:cNvPr id="3" name="AutoShape 2" descr="Block Diagram of the Intel® Xeon® processor scalable family microarchitecture"/>
          <p:cNvSpPr>
            <a:spLocks noChangeAspect="1" noChangeArrowheads="1"/>
          </p:cNvSpPr>
          <p:nvPr/>
        </p:nvSpPr>
        <p:spPr bwMode="auto">
          <a:xfrm>
            <a:off x="63500" y="-136525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" name="AutoShape 4" descr="Block Diagram of the Intel® Xeon® processor scalable family microarchitecture"/>
          <p:cNvSpPr>
            <a:spLocks noChangeAspect="1" noChangeArrowheads="1"/>
          </p:cNvSpPr>
          <p:nvPr/>
        </p:nvSpPr>
        <p:spPr bwMode="auto">
          <a:xfrm>
            <a:off x="215900" y="15875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8" name="Group 7"/>
          <p:cNvGrpSpPr/>
          <p:nvPr/>
        </p:nvGrpSpPr>
        <p:grpSpPr>
          <a:xfrm>
            <a:off x="13447" y="1103310"/>
            <a:ext cx="9332260" cy="5700902"/>
            <a:chOff x="13447" y="1103310"/>
            <a:chExt cx="9332260" cy="5700902"/>
          </a:xfrm>
        </p:grpSpPr>
        <p:pic>
          <p:nvPicPr>
            <p:cNvPr id="5" name="Picture 4"/>
            <p:cNvPicPr>
              <a:picLocks noChangeAspect="1"/>
            </p:cNvPicPr>
            <p:nvPr/>
          </p:nvPicPr>
          <p:blipFill rotWithShape="1">
            <a:blip r:embed="rId2"/>
            <a:srcRect l="21807" t="21926" r="12951" b="11225"/>
            <a:stretch/>
          </p:blipFill>
          <p:spPr>
            <a:xfrm>
              <a:off x="69129" y="1103310"/>
              <a:ext cx="9276578" cy="5602290"/>
            </a:xfrm>
            <a:prstGeom prst="rect">
              <a:avLst/>
            </a:prstGeom>
          </p:spPr>
        </p:pic>
        <p:sp>
          <p:nvSpPr>
            <p:cNvPr id="7" name="Rectangle 6"/>
            <p:cNvSpPr/>
            <p:nvPr/>
          </p:nvSpPr>
          <p:spPr bwMode="auto">
            <a:xfrm>
              <a:off x="13447" y="6118412"/>
              <a:ext cx="495300" cy="685800"/>
            </a:xfrm>
            <a:prstGeom prst="rect">
              <a:avLst/>
            </a:prstGeom>
            <a:solidFill>
              <a:schemeClr val="bg1"/>
            </a:solidFill>
            <a:ln w="15875" cap="flat" cmpd="sng" algn="ctr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4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Verdana" pitchFamily="34" charset="0"/>
                <a:cs typeface="Times New Roman" pitchFamily="18" charset="0"/>
              </a:endParaRPr>
            </a:p>
          </p:txBody>
        </p:sp>
      </p:grpSp>
      <p:pic>
        <p:nvPicPr>
          <p:cNvPr id="9" name="Picture 8"/>
          <p:cNvPicPr>
            <a:picLocks noChangeAspect="1"/>
          </p:cNvPicPr>
          <p:nvPr/>
        </p:nvPicPr>
        <p:blipFill rotWithShape="1">
          <a:blip r:embed="rId2"/>
          <a:srcRect l="12706" t="81620" r="76950" b="6246"/>
          <a:stretch/>
        </p:blipFill>
        <p:spPr>
          <a:xfrm>
            <a:off x="509957" y="1196786"/>
            <a:ext cx="1345735" cy="887506"/>
          </a:xfrm>
          <a:prstGeom prst="rect">
            <a:avLst/>
          </a:prstGeom>
        </p:spPr>
      </p:pic>
      <p:sp>
        <p:nvSpPr>
          <p:cNvPr id="10" name="TextBox 9"/>
          <p:cNvSpPr txBox="1"/>
          <p:nvPr/>
        </p:nvSpPr>
        <p:spPr>
          <a:xfrm>
            <a:off x="79750" y="510989"/>
            <a:ext cx="336502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chemeClr val="accent6"/>
                </a:solidFill>
              </a:rPr>
              <a:t>New </a:t>
            </a:r>
            <a:r>
              <a:rPr lang="en-US" b="1" dirty="0" err="1" smtClean="0">
                <a:solidFill>
                  <a:schemeClr val="accent6"/>
                </a:solidFill>
              </a:rPr>
              <a:t>Skylake</a:t>
            </a:r>
            <a:r>
              <a:rPr lang="en-US" b="1" dirty="0" smtClean="0">
                <a:solidFill>
                  <a:schemeClr val="accent6"/>
                </a:solidFill>
              </a:rPr>
              <a:t>-SP features </a:t>
            </a:r>
            <a:r>
              <a:rPr lang="en-US" dirty="0" smtClean="0"/>
              <a:t>[</a:t>
            </a:r>
            <a:r>
              <a:rPr lang="hu-HU" dirty="0" smtClean="0"/>
              <a:t>154</a:t>
            </a:r>
            <a:r>
              <a:rPr lang="en-US" dirty="0" smtClean="0"/>
              <a:t>]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51193642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1600" dirty="0"/>
              <a:t>4.2.2 Key innovations of the </a:t>
            </a:r>
            <a:r>
              <a:rPr lang="en-US" sz="1600" dirty="0" err="1"/>
              <a:t>Skylake</a:t>
            </a:r>
            <a:r>
              <a:rPr lang="en-US" sz="1600" dirty="0"/>
              <a:t>-SP processor line - Overview </a:t>
            </a:r>
            <a:r>
              <a:rPr lang="en-US" sz="1600" dirty="0" smtClean="0"/>
              <a:t>(</a:t>
            </a:r>
            <a:r>
              <a:rPr lang="hu-HU" sz="1600" dirty="0" smtClean="0"/>
              <a:t>3</a:t>
            </a:r>
            <a:r>
              <a:rPr lang="en-US" sz="1600" dirty="0" smtClean="0"/>
              <a:t>)</a:t>
            </a:r>
            <a:endParaRPr lang="en-US" sz="1600" dirty="0"/>
          </a:p>
        </p:txBody>
      </p:sp>
      <p:sp>
        <p:nvSpPr>
          <p:cNvPr id="3" name="TextBox 2"/>
          <p:cNvSpPr txBox="1"/>
          <p:nvPr/>
        </p:nvSpPr>
        <p:spPr>
          <a:xfrm>
            <a:off x="266700" y="889750"/>
            <a:ext cx="5399748" cy="160043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342900" indent="-342900">
              <a:buFont typeface="+mj-lt"/>
              <a:buAutoNum type="alphaLcPeriod"/>
            </a:pPr>
            <a:r>
              <a:rPr lang="en-US" dirty="0" err="1" smtClean="0"/>
              <a:t>AVX512</a:t>
            </a:r>
            <a:endParaRPr lang="en-US" dirty="0" smtClean="0"/>
          </a:p>
          <a:p>
            <a:pPr marL="342900" indent="-342900">
              <a:buFont typeface="+mj-lt"/>
              <a:buAutoNum type="alphaLcPeriod"/>
            </a:pPr>
            <a:r>
              <a:rPr lang="en-US" dirty="0" smtClean="0"/>
              <a:t>Re-architected </a:t>
            </a:r>
            <a:r>
              <a:rPr lang="en-US" dirty="0" err="1" smtClean="0"/>
              <a:t>L2</a:t>
            </a:r>
            <a:r>
              <a:rPr lang="en-US" dirty="0" smtClean="0"/>
              <a:t>/</a:t>
            </a:r>
            <a:r>
              <a:rPr lang="en-US" dirty="0" err="1" smtClean="0"/>
              <a:t>L3</a:t>
            </a:r>
            <a:r>
              <a:rPr lang="en-US" dirty="0" smtClean="0"/>
              <a:t> cache hierarchy</a:t>
            </a:r>
          </a:p>
          <a:p>
            <a:pPr marL="342900" indent="-342900">
              <a:buFont typeface="+mj-lt"/>
              <a:buAutoNum type="alphaLcPeriod"/>
            </a:pPr>
            <a:r>
              <a:rPr lang="en-US" dirty="0" smtClean="0"/>
              <a:t>6 direct attached </a:t>
            </a:r>
            <a:r>
              <a:rPr lang="en-US" dirty="0" err="1" smtClean="0"/>
              <a:t>DDR4</a:t>
            </a:r>
            <a:r>
              <a:rPr lang="en-US" dirty="0" smtClean="0"/>
              <a:t> memory channels</a:t>
            </a:r>
          </a:p>
          <a:p>
            <a:pPr marL="342900" indent="-342900">
              <a:buFont typeface="+mj-lt"/>
              <a:buAutoNum type="alphaLcPeriod"/>
            </a:pPr>
            <a:r>
              <a:rPr lang="en-US" dirty="0"/>
              <a:t>Mesh </a:t>
            </a:r>
            <a:r>
              <a:rPr lang="en-US" dirty="0" smtClean="0"/>
              <a:t>architecture</a:t>
            </a:r>
            <a:endParaRPr lang="en-US" dirty="0"/>
          </a:p>
          <a:p>
            <a:pPr marL="342900" indent="-342900">
              <a:buFont typeface="+mj-lt"/>
              <a:buAutoNum type="alphaLcPeriod"/>
            </a:pPr>
            <a:r>
              <a:rPr lang="en-US" dirty="0"/>
              <a:t>UPI (Ultra Path Interconnect</a:t>
            </a:r>
            <a:r>
              <a:rPr lang="en-US" dirty="0" smtClean="0"/>
              <a:t>)</a:t>
            </a:r>
          </a:p>
          <a:p>
            <a:pPr marL="342900" indent="-342900">
              <a:buFont typeface="+mj-lt"/>
              <a:buAutoNum type="alphaLcPeriod"/>
            </a:pPr>
            <a:r>
              <a:rPr lang="en-US" dirty="0"/>
              <a:t>In-package integrated </a:t>
            </a:r>
            <a:r>
              <a:rPr lang="en-US" dirty="0" err="1"/>
              <a:t>OmniPath</a:t>
            </a:r>
            <a:r>
              <a:rPr lang="en-US" dirty="0"/>
              <a:t> host fabric interface </a:t>
            </a:r>
          </a:p>
          <a:p>
            <a:pPr marL="342900" indent="-342900">
              <a:buFont typeface="+mj-lt"/>
              <a:buAutoNum type="alphaLcPeriod"/>
            </a:pPr>
            <a:r>
              <a:rPr lang="en-US" dirty="0"/>
              <a:t>New </a:t>
            </a:r>
            <a:r>
              <a:rPr lang="en-US" dirty="0" smtClean="0"/>
              <a:t>socket</a:t>
            </a:r>
            <a:endParaRPr lang="en-US" dirty="0"/>
          </a:p>
        </p:txBody>
      </p:sp>
      <p:sp>
        <p:nvSpPr>
          <p:cNvPr id="4" name="TextBox 3"/>
          <p:cNvSpPr txBox="1"/>
          <p:nvPr/>
        </p:nvSpPr>
        <p:spPr>
          <a:xfrm>
            <a:off x="80122" y="510989"/>
            <a:ext cx="615905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chemeClr val="accent6"/>
                </a:solidFill>
              </a:rPr>
              <a:t>Key innovations of the </a:t>
            </a:r>
            <a:r>
              <a:rPr lang="en-US" b="1" dirty="0" err="1" smtClean="0">
                <a:solidFill>
                  <a:schemeClr val="accent6"/>
                </a:solidFill>
              </a:rPr>
              <a:t>Skylake</a:t>
            </a:r>
            <a:r>
              <a:rPr lang="en-US" b="1" dirty="0" smtClean="0">
                <a:solidFill>
                  <a:schemeClr val="accent6"/>
                </a:solidFill>
              </a:rPr>
              <a:t>-SP processor line discussed</a:t>
            </a:r>
            <a:endParaRPr lang="en-US" b="1" dirty="0">
              <a:solidFill>
                <a:schemeClr val="accent6"/>
              </a:solidFill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8814338" y="6534345"/>
            <a:ext cx="34817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>
                <a:solidFill>
                  <a:srgbClr val="FF0000"/>
                </a:solidFill>
                <a:latin typeface="+mj-lt"/>
              </a:rPr>
              <a:t>*</a:t>
            </a:r>
          </a:p>
        </p:txBody>
      </p:sp>
    </p:spTree>
    <p:extLst>
      <p:ext uri="{BB962C8B-B14F-4D97-AF65-F5344CB8AC3E}">
        <p14:creationId xmlns:p14="http://schemas.microsoft.com/office/powerpoint/2010/main" val="236294611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182F76"/>
            </a:gs>
            <a:gs pos="100000">
              <a:srgbClr val="3366FF"/>
            </a:gs>
          </a:gsLst>
          <a:lin ang="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9378" name="AutoShape 3"/>
          <p:cNvSpPr>
            <a:spLocks noChangeArrowheads="1"/>
          </p:cNvSpPr>
          <p:nvPr/>
        </p:nvSpPr>
        <p:spPr bwMode="auto">
          <a:xfrm>
            <a:off x="971550" y="981075"/>
            <a:ext cx="7661275" cy="504825"/>
          </a:xfrm>
          <a:prstGeom prst="roundRect">
            <a:avLst>
              <a:gd name="adj" fmla="val 0"/>
            </a:avLst>
          </a:prstGeom>
          <a:solidFill>
            <a:srgbClr val="000080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900" dirty="0" smtClean="0">
                <a:solidFill>
                  <a:srgbClr val="FFFFFF"/>
                </a:solidFill>
                <a:latin typeface="Verdana" pitchFamily="34" charset="0"/>
              </a:rPr>
              <a:t>a)  </a:t>
            </a:r>
            <a:r>
              <a:rPr lang="en-US" altLang="en-US" sz="1900" dirty="0" err="1" smtClean="0">
                <a:solidFill>
                  <a:srgbClr val="FFFFFF"/>
                </a:solidFill>
                <a:latin typeface="Verdana" pitchFamily="34" charset="0"/>
              </a:rPr>
              <a:t>AVX512</a:t>
            </a:r>
            <a:endParaRPr lang="en-US" altLang="en-US" sz="1900" dirty="0">
              <a:solidFill>
                <a:srgbClr val="FFFFFF"/>
              </a:solidFill>
              <a:latin typeface="Verdan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78072588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/>
          <p:cNvGrpSpPr/>
          <p:nvPr/>
        </p:nvGrpSpPr>
        <p:grpSpPr>
          <a:xfrm>
            <a:off x="1066800" y="1085477"/>
            <a:ext cx="5840413" cy="3948113"/>
            <a:chOff x="1066800" y="1206500"/>
            <a:chExt cx="5840413" cy="3948113"/>
          </a:xfrm>
        </p:grpSpPr>
        <p:pic>
          <p:nvPicPr>
            <p:cNvPr id="69634" name="Picture 5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3926" b="13773"/>
            <a:stretch>
              <a:fillRect/>
            </a:stretch>
          </p:blipFill>
          <p:spPr bwMode="auto">
            <a:xfrm>
              <a:off x="1066800" y="1206500"/>
              <a:ext cx="5840413" cy="394811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FF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sp>
          <p:nvSpPr>
            <p:cNvPr id="69635" name="Line 6"/>
            <p:cNvSpPr>
              <a:spLocks noChangeShapeType="1"/>
            </p:cNvSpPr>
            <p:nvPr/>
          </p:nvSpPr>
          <p:spPr bwMode="auto">
            <a:xfrm flipH="1">
              <a:off x="1549221" y="2463800"/>
              <a:ext cx="12700" cy="304800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 type="triangl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 anchor="ctr"/>
            <a:lstStyle/>
            <a:p>
              <a:endParaRPr lang="en-US"/>
            </a:p>
          </p:txBody>
        </p:sp>
        <p:sp>
          <p:nvSpPr>
            <p:cNvPr id="69636" name="Line 7"/>
            <p:cNvSpPr>
              <a:spLocks noChangeShapeType="1"/>
            </p:cNvSpPr>
            <p:nvPr/>
          </p:nvSpPr>
          <p:spPr bwMode="auto">
            <a:xfrm>
              <a:off x="2508071" y="3168471"/>
              <a:ext cx="0" cy="177800"/>
            </a:xfrm>
            <a:prstGeom prst="line">
              <a:avLst/>
            </a:prstGeom>
            <a:noFill/>
            <a:ln w="44450">
              <a:solidFill>
                <a:srgbClr val="FF0000"/>
              </a:solidFill>
              <a:round/>
              <a:headEnd type="triangle" w="med" len="med"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 anchor="ctr"/>
            <a:lstStyle/>
            <a:p>
              <a:endParaRPr lang="en-US"/>
            </a:p>
          </p:txBody>
        </p:sp>
        <p:sp>
          <p:nvSpPr>
            <p:cNvPr id="69637" name="Line 8"/>
            <p:cNvSpPr>
              <a:spLocks noChangeShapeType="1"/>
            </p:cNvSpPr>
            <p:nvPr/>
          </p:nvSpPr>
          <p:spPr bwMode="auto">
            <a:xfrm>
              <a:off x="2520950" y="3378200"/>
              <a:ext cx="692150" cy="0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 anchor="ctr"/>
            <a:lstStyle/>
            <a:p>
              <a:endParaRPr lang="en-US"/>
            </a:p>
          </p:txBody>
        </p:sp>
        <p:sp>
          <p:nvSpPr>
            <p:cNvPr id="69638" name="Line 10"/>
            <p:cNvSpPr>
              <a:spLocks noChangeShapeType="1"/>
            </p:cNvSpPr>
            <p:nvPr/>
          </p:nvSpPr>
          <p:spPr bwMode="auto">
            <a:xfrm flipH="1">
              <a:off x="4838700" y="3358792"/>
              <a:ext cx="685800" cy="6350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 anchor="ctr"/>
            <a:lstStyle/>
            <a:p>
              <a:endParaRPr lang="en-US"/>
            </a:p>
          </p:txBody>
        </p:sp>
        <p:sp>
          <p:nvSpPr>
            <p:cNvPr id="69639" name="Line 11"/>
            <p:cNvSpPr>
              <a:spLocks noChangeShapeType="1"/>
            </p:cNvSpPr>
            <p:nvPr/>
          </p:nvSpPr>
          <p:spPr bwMode="auto">
            <a:xfrm>
              <a:off x="4825821" y="3384550"/>
              <a:ext cx="0" cy="184150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 anchor="ctr"/>
            <a:lstStyle/>
            <a:p>
              <a:endParaRPr lang="en-US"/>
            </a:p>
          </p:txBody>
        </p:sp>
        <p:sp>
          <p:nvSpPr>
            <p:cNvPr id="69640" name="Line 12"/>
            <p:cNvSpPr>
              <a:spLocks noChangeShapeType="1"/>
            </p:cNvSpPr>
            <p:nvPr/>
          </p:nvSpPr>
          <p:spPr bwMode="auto">
            <a:xfrm>
              <a:off x="3727450" y="3790950"/>
              <a:ext cx="584200" cy="6350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 type="triangl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 anchor="ctr"/>
            <a:lstStyle/>
            <a:p>
              <a:endParaRPr lang="en-US"/>
            </a:p>
          </p:txBody>
        </p:sp>
        <p:sp>
          <p:nvSpPr>
            <p:cNvPr id="69641" name="Line 13"/>
            <p:cNvSpPr>
              <a:spLocks noChangeShapeType="1"/>
            </p:cNvSpPr>
            <p:nvPr/>
          </p:nvSpPr>
          <p:spPr bwMode="auto">
            <a:xfrm>
              <a:off x="3193871" y="3378200"/>
              <a:ext cx="0" cy="196850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 anchor="ctr"/>
            <a:lstStyle/>
            <a:p>
              <a:endParaRPr lang="en-US"/>
            </a:p>
          </p:txBody>
        </p:sp>
        <p:sp>
          <p:nvSpPr>
            <p:cNvPr id="69642" name="Line 16"/>
            <p:cNvSpPr>
              <a:spLocks noChangeShapeType="1"/>
            </p:cNvSpPr>
            <p:nvPr/>
          </p:nvSpPr>
          <p:spPr bwMode="auto">
            <a:xfrm>
              <a:off x="1879421" y="3378200"/>
              <a:ext cx="0" cy="190500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 anchor="ctr"/>
            <a:lstStyle/>
            <a:p>
              <a:endParaRPr lang="en-US"/>
            </a:p>
          </p:txBody>
        </p:sp>
        <p:sp>
          <p:nvSpPr>
            <p:cNvPr id="69643" name="Line 17"/>
            <p:cNvSpPr>
              <a:spLocks noChangeShapeType="1"/>
            </p:cNvSpPr>
            <p:nvPr/>
          </p:nvSpPr>
          <p:spPr bwMode="auto">
            <a:xfrm>
              <a:off x="1892300" y="3358792"/>
              <a:ext cx="628650" cy="0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 anchor="ctr"/>
            <a:lstStyle/>
            <a:p>
              <a:endParaRPr lang="en-US"/>
            </a:p>
          </p:txBody>
        </p:sp>
        <p:sp>
          <p:nvSpPr>
            <p:cNvPr id="69644" name="Line 18"/>
            <p:cNvSpPr>
              <a:spLocks noChangeShapeType="1"/>
            </p:cNvSpPr>
            <p:nvPr/>
          </p:nvSpPr>
          <p:spPr bwMode="auto">
            <a:xfrm>
              <a:off x="5735638" y="4040188"/>
              <a:ext cx="0" cy="285750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 type="triangl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 anchor="ctr"/>
            <a:lstStyle/>
            <a:p>
              <a:endParaRPr lang="en-US"/>
            </a:p>
          </p:txBody>
        </p:sp>
        <p:sp>
          <p:nvSpPr>
            <p:cNvPr id="69645" name="Line 19"/>
            <p:cNvSpPr>
              <a:spLocks noChangeShapeType="1"/>
            </p:cNvSpPr>
            <p:nvPr/>
          </p:nvSpPr>
          <p:spPr bwMode="auto">
            <a:xfrm flipV="1">
              <a:off x="5507038" y="3366909"/>
              <a:ext cx="647700" cy="6350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 anchor="ctr"/>
            <a:lstStyle/>
            <a:p>
              <a:endParaRPr lang="en-US"/>
            </a:p>
          </p:txBody>
        </p:sp>
        <p:sp>
          <p:nvSpPr>
            <p:cNvPr id="69646" name="Line 20"/>
            <p:cNvSpPr>
              <a:spLocks noChangeShapeType="1"/>
            </p:cNvSpPr>
            <p:nvPr/>
          </p:nvSpPr>
          <p:spPr bwMode="auto">
            <a:xfrm>
              <a:off x="6135330" y="3373438"/>
              <a:ext cx="0" cy="196850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0" tIns="0" rIns="0" bIns="0" anchor="ctr"/>
            <a:lstStyle/>
            <a:p>
              <a:endParaRPr lang="en-US"/>
            </a:p>
          </p:txBody>
        </p:sp>
      </p:grpSp>
      <p:sp>
        <p:nvSpPr>
          <p:cNvPr id="69647" name="Text Box 21"/>
          <p:cNvSpPr txBox="1">
            <a:spLocks noChangeArrowheads="1"/>
          </p:cNvSpPr>
          <p:nvPr/>
        </p:nvSpPr>
        <p:spPr bwMode="auto">
          <a:xfrm>
            <a:off x="171450" y="544140"/>
            <a:ext cx="8848897" cy="21544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0000">
                    <a:alpha val="36078"/>
                  </a:srgbClr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solidFill>
                  <a:srgbClr val="FF3300"/>
                </a:solidFill>
                <a:latin typeface="Verdana" pitchFamily="34" charset="0"/>
              </a:rPr>
              <a:t>b</a:t>
            </a:r>
            <a:r>
              <a:rPr lang="en-US" altLang="en-US" sz="1400" dirty="0">
                <a:solidFill>
                  <a:srgbClr val="FF0000"/>
                </a:solidFill>
                <a:latin typeface="Verdana" pitchFamily="34" charset="0"/>
              </a:rPr>
              <a:t>) Read latency of </a:t>
            </a:r>
            <a:r>
              <a:rPr lang="en-US" altLang="en-US" sz="1400" dirty="0" err="1">
                <a:solidFill>
                  <a:srgbClr val="FF0000"/>
                </a:solidFill>
                <a:latin typeface="Verdana" pitchFamily="34" charset="0"/>
              </a:rPr>
              <a:t>uncached</a:t>
            </a:r>
            <a:r>
              <a:rPr lang="en-US" altLang="en-US" sz="1400" dirty="0">
                <a:solidFill>
                  <a:srgbClr val="FF0000"/>
                </a:solidFill>
                <a:latin typeface="Verdana" pitchFamily="34" charset="0"/>
              </a:rPr>
              <a:t> data when referenced data is kept in the remote memory space </a:t>
            </a:r>
            <a:r>
              <a:rPr lang="en-US" altLang="en-US" sz="1400" dirty="0">
                <a:latin typeface="Verdana" pitchFamily="34" charset="0"/>
              </a:rPr>
              <a:t>[73]</a:t>
            </a:r>
          </a:p>
        </p:txBody>
      </p:sp>
      <p:sp>
        <p:nvSpPr>
          <p:cNvPr id="69648" name="Text Box 22"/>
          <p:cNvSpPr txBox="1">
            <a:spLocks noChangeArrowheads="1"/>
          </p:cNvSpPr>
          <p:nvPr/>
        </p:nvSpPr>
        <p:spPr bwMode="auto">
          <a:xfrm>
            <a:off x="7183438" y="3006352"/>
            <a:ext cx="1698625" cy="3651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0000">
                    <a:alpha val="36078"/>
                  </a:srgbClr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200" b="1">
                <a:latin typeface="Verdana" pitchFamily="34" charset="0"/>
              </a:rPr>
              <a:t>Read latency: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200">
                <a:latin typeface="Verdana" pitchFamily="34" charset="0"/>
              </a:rPr>
              <a:t> 106 ns (~310 cycles)</a:t>
            </a:r>
          </a:p>
        </p:txBody>
      </p:sp>
      <p:sp>
        <p:nvSpPr>
          <p:cNvPr id="69649" name="Text Box 23"/>
          <p:cNvSpPr txBox="1">
            <a:spLocks noChangeArrowheads="1"/>
          </p:cNvSpPr>
          <p:nvPr/>
        </p:nvSpPr>
        <p:spPr bwMode="auto">
          <a:xfrm>
            <a:off x="323850" y="5214565"/>
            <a:ext cx="8100551" cy="21544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0000">
                    <a:alpha val="36078"/>
                  </a:srgbClr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Read latency is increased now by the </a:t>
            </a:r>
            <a:r>
              <a:rPr lang="en-US" altLang="en-US" sz="1400" dirty="0">
                <a:solidFill>
                  <a:srgbClr val="FF0000"/>
                </a:solidFill>
                <a:latin typeface="Verdana" pitchFamily="34" charset="0"/>
              </a:rPr>
              <a:t>inter-processor access penalty </a:t>
            </a:r>
            <a:r>
              <a:rPr lang="en-US" altLang="en-US" sz="1400" dirty="0">
                <a:latin typeface="Verdana" pitchFamily="34" charset="0"/>
              </a:rPr>
              <a:t>of 41 ns in this case.</a:t>
            </a:r>
          </a:p>
        </p:txBody>
      </p:sp>
      <p:sp>
        <p:nvSpPr>
          <p:cNvPr id="69650" name="Rectangle 26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hu-HU" altLang="en-US" sz="1600" dirty="0" smtClean="0"/>
              <a:t>1.</a:t>
            </a:r>
            <a:r>
              <a:rPr lang="en-US" altLang="en-US" sz="1600" dirty="0" smtClean="0"/>
              <a:t>4</a:t>
            </a:r>
            <a:r>
              <a:rPr lang="hu-HU" altLang="en-US" sz="1600" dirty="0" smtClean="0"/>
              <a:t> </a:t>
            </a:r>
            <a:r>
              <a:rPr lang="en-US" altLang="en-US" sz="1600" dirty="0" smtClean="0"/>
              <a:t>Multiprocessor server platforms classified according to their memory arch. (</a:t>
            </a:r>
            <a:r>
              <a:rPr lang="hu-HU" altLang="en-US" sz="1600" dirty="0"/>
              <a:t>4</a:t>
            </a:r>
            <a:r>
              <a:rPr lang="en-US" altLang="en-US" sz="1600" dirty="0" smtClean="0"/>
              <a:t>)</a:t>
            </a:r>
            <a:endParaRPr lang="hu-HU" altLang="en-US" sz="1600" dirty="0" smtClean="0"/>
          </a:p>
        </p:txBody>
      </p:sp>
      <p:sp>
        <p:nvSpPr>
          <p:cNvPr id="19" name="Oval 18"/>
          <p:cNvSpPr/>
          <p:nvPr/>
        </p:nvSpPr>
        <p:spPr bwMode="auto">
          <a:xfrm>
            <a:off x="7047271" y="2918392"/>
            <a:ext cx="2052637" cy="656822"/>
          </a:xfrm>
          <a:prstGeom prst="ellipse">
            <a:avLst/>
          </a:prstGeom>
          <a:noFill/>
          <a:ln w="2857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3300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73068144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sz="1600" dirty="0">
                <a:solidFill>
                  <a:srgbClr val="FFFFFF"/>
                </a:solidFill>
                <a:latin typeface="Verdana" pitchFamily="34" charset="0"/>
              </a:rPr>
              <a:t>a)  </a:t>
            </a:r>
            <a:r>
              <a:rPr lang="en-US" altLang="en-US" sz="1600" dirty="0" err="1" smtClean="0">
                <a:solidFill>
                  <a:srgbClr val="FFFFFF"/>
                </a:solidFill>
                <a:latin typeface="Verdana" pitchFamily="34" charset="0"/>
              </a:rPr>
              <a:t>AVX512</a:t>
            </a:r>
            <a:r>
              <a:rPr lang="en-US" altLang="en-US" sz="1600" dirty="0" smtClean="0">
                <a:solidFill>
                  <a:srgbClr val="FFFFFF"/>
                </a:solidFill>
                <a:latin typeface="Verdana" pitchFamily="34" charset="0"/>
              </a:rPr>
              <a:t> (1)</a:t>
            </a:r>
            <a:endParaRPr lang="en-US" sz="1600" dirty="0"/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99746349"/>
              </p:ext>
            </p:extLst>
          </p:nvPr>
        </p:nvGraphicFramePr>
        <p:xfrm>
          <a:off x="53786" y="1275977"/>
          <a:ext cx="9052113" cy="27432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398496"/>
                <a:gridCol w="779930"/>
                <a:gridCol w="1398494"/>
                <a:gridCol w="1344706"/>
                <a:gridCol w="1304364"/>
                <a:gridCol w="1425389"/>
                <a:gridCol w="1400734"/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smtClean="0">
                          <a:latin typeface="+mj-lt"/>
                        </a:rPr>
                        <a:t>Designation</a:t>
                      </a:r>
                      <a:endParaRPr lang="en-US" sz="1400" dirty="0">
                        <a:latin typeface="+mj-lt"/>
                      </a:endParaRPr>
                    </a:p>
                  </a:txBody>
                  <a:tcPr anchor="ctr">
                    <a:solidFill>
                      <a:srgbClr val="4BADB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smtClean="0">
                          <a:latin typeface="+mj-lt"/>
                        </a:rPr>
                        <a:t>Intro.</a:t>
                      </a:r>
                      <a:endParaRPr lang="en-US" sz="1400" dirty="0">
                        <a:latin typeface="+mj-lt"/>
                      </a:endParaRPr>
                    </a:p>
                  </a:txBody>
                  <a:tcPr anchor="ctr">
                    <a:solidFill>
                      <a:srgbClr val="4BADB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smtClean="0">
                          <a:latin typeface="+mj-lt"/>
                        </a:rPr>
                        <a:t>Processor</a:t>
                      </a:r>
                    </a:p>
                    <a:p>
                      <a:pPr algn="ctr"/>
                      <a:r>
                        <a:rPr lang="en-US" sz="1400" dirty="0" smtClean="0">
                          <a:latin typeface="+mj-lt"/>
                        </a:rPr>
                        <a:t> line</a:t>
                      </a:r>
                      <a:endParaRPr lang="en-US" sz="1400" dirty="0">
                        <a:latin typeface="+mj-lt"/>
                      </a:endParaRPr>
                    </a:p>
                  </a:txBody>
                  <a:tcPr anchor="ctr">
                    <a:solidFill>
                      <a:srgbClr val="4BADB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smtClean="0">
                          <a:latin typeface="+mj-lt"/>
                        </a:rPr>
                        <a:t>Technology</a:t>
                      </a:r>
                      <a:endParaRPr lang="en-US" sz="1400" dirty="0">
                        <a:latin typeface="+mj-lt"/>
                      </a:endParaRPr>
                    </a:p>
                  </a:txBody>
                  <a:tcPr anchor="ctr">
                    <a:solidFill>
                      <a:srgbClr val="4BADB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err="1" smtClean="0">
                          <a:latin typeface="+mj-lt"/>
                        </a:rPr>
                        <a:t>SIMD</a:t>
                      </a:r>
                      <a:r>
                        <a:rPr lang="en-US" sz="1400" dirty="0" smtClean="0">
                          <a:latin typeface="+mj-lt"/>
                        </a:rPr>
                        <a:t> registers</a:t>
                      </a:r>
                      <a:endParaRPr lang="en-US" sz="1400" dirty="0">
                        <a:latin typeface="+mj-lt"/>
                      </a:endParaRPr>
                    </a:p>
                  </a:txBody>
                  <a:tcPr anchor="ctr">
                    <a:solidFill>
                      <a:srgbClr val="4BADB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err="1" smtClean="0">
                          <a:latin typeface="+mj-lt"/>
                        </a:rPr>
                        <a:t>SIMD</a:t>
                      </a:r>
                      <a:endParaRPr lang="en-US" sz="1400" dirty="0" smtClean="0">
                        <a:latin typeface="+mj-lt"/>
                      </a:endParaRPr>
                    </a:p>
                    <a:p>
                      <a:pPr algn="ctr"/>
                      <a:r>
                        <a:rPr lang="en-US" sz="1400" dirty="0" smtClean="0">
                          <a:latin typeface="+mj-lt"/>
                        </a:rPr>
                        <a:t>Register set</a:t>
                      </a:r>
                      <a:endParaRPr lang="en-US" sz="1400" dirty="0">
                        <a:latin typeface="+mj-lt"/>
                      </a:endParaRPr>
                    </a:p>
                  </a:txBody>
                  <a:tcPr anchor="ctr">
                    <a:solidFill>
                      <a:srgbClr val="4BADB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smtClean="0">
                          <a:latin typeface="+mj-lt"/>
                        </a:rPr>
                        <a:t>Instruction set</a:t>
                      </a:r>
                      <a:endParaRPr lang="en-US" sz="1400" dirty="0">
                        <a:latin typeface="+mj-lt"/>
                      </a:endParaRPr>
                    </a:p>
                  </a:txBody>
                  <a:tcPr anchor="ctr">
                    <a:solidFill>
                      <a:srgbClr val="4BADB5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smtClean="0">
                          <a:latin typeface="+mj-lt"/>
                        </a:rPr>
                        <a:t>MMX</a:t>
                      </a:r>
                      <a:endParaRPr lang="en-US" sz="14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smtClean="0">
                          <a:latin typeface="+mj-lt"/>
                        </a:rPr>
                        <a:t>1997</a:t>
                      </a:r>
                      <a:endParaRPr lang="en-US" sz="14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smtClean="0">
                          <a:latin typeface="+mj-lt"/>
                        </a:rPr>
                        <a:t>Pentium MMX</a:t>
                      </a:r>
                      <a:endParaRPr lang="en-US" sz="14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smtClean="0">
                          <a:latin typeface="+mj-lt"/>
                        </a:rPr>
                        <a:t>350 nm</a:t>
                      </a:r>
                      <a:endParaRPr lang="en-US" sz="14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smtClean="0">
                          <a:latin typeface="+mj-lt"/>
                        </a:rPr>
                        <a:t>MM [0:7]</a:t>
                      </a:r>
                      <a:r>
                        <a:rPr lang="en-US" sz="1400" baseline="30000" dirty="0" smtClean="0">
                          <a:latin typeface="+mj-lt"/>
                        </a:rPr>
                        <a:t>1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err="1" smtClean="0">
                          <a:latin typeface="+mj-lt"/>
                        </a:rPr>
                        <a:t>8x64</a:t>
                      </a:r>
                      <a:r>
                        <a:rPr lang="en-US" sz="1400" dirty="0" smtClean="0">
                          <a:latin typeface="+mj-lt"/>
                        </a:rPr>
                        <a:t> bit</a:t>
                      </a:r>
                      <a:endParaRPr lang="en-US" sz="14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baseline="0" dirty="0" smtClean="0">
                          <a:latin typeface="+mj-lt"/>
                        </a:rPr>
                        <a:t>FX </a:t>
                      </a:r>
                      <a:r>
                        <a:rPr lang="en-US" sz="1400" baseline="0" dirty="0" err="1" smtClean="0">
                          <a:latin typeface="+mj-lt"/>
                        </a:rPr>
                        <a:t>SIMD</a:t>
                      </a:r>
                      <a:endParaRPr lang="en-US" sz="1400" dirty="0">
                        <a:latin typeface="+mj-lt"/>
                      </a:endParaRPr>
                    </a:p>
                  </a:txBody>
                  <a:tcPr anchor="ctr"/>
                </a:tc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smtClean="0">
                          <a:latin typeface="+mj-lt"/>
                        </a:rPr>
                        <a:t>SSE</a:t>
                      </a:r>
                      <a:endParaRPr lang="en-US" sz="14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smtClean="0">
                          <a:latin typeface="+mj-lt"/>
                        </a:rPr>
                        <a:t>1999</a:t>
                      </a:r>
                      <a:endParaRPr lang="en-US" sz="14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smtClean="0">
                          <a:latin typeface="+mj-lt"/>
                        </a:rPr>
                        <a:t>Pentium III</a:t>
                      </a:r>
                      <a:endParaRPr lang="en-US" sz="14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smtClean="0">
                          <a:latin typeface="+mj-lt"/>
                        </a:rPr>
                        <a:t>250 nm</a:t>
                      </a:r>
                      <a:endParaRPr lang="en-US" sz="14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err="1" smtClean="0">
                          <a:latin typeface="+mj-lt"/>
                        </a:rPr>
                        <a:t>XMM</a:t>
                      </a:r>
                      <a:r>
                        <a:rPr lang="en-US" sz="1400" dirty="0" smtClean="0">
                          <a:latin typeface="+mj-lt"/>
                        </a:rPr>
                        <a:t> [0:7]</a:t>
                      </a:r>
                      <a:endParaRPr lang="en-US" sz="14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err="1" smtClean="0">
                          <a:latin typeface="+mj-lt"/>
                        </a:rPr>
                        <a:t>8x128</a:t>
                      </a:r>
                      <a:r>
                        <a:rPr lang="en-US" sz="1400" dirty="0" smtClean="0">
                          <a:latin typeface="+mj-lt"/>
                        </a:rPr>
                        <a:t> bit</a:t>
                      </a:r>
                      <a:endParaRPr lang="en-US" sz="14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smtClean="0">
                          <a:latin typeface="+mj-lt"/>
                        </a:rPr>
                        <a:t>FX/FP </a:t>
                      </a:r>
                      <a:r>
                        <a:rPr lang="en-US" sz="1400" dirty="0" err="1" smtClean="0">
                          <a:latin typeface="+mj-lt"/>
                        </a:rPr>
                        <a:t>SIMD</a:t>
                      </a:r>
                      <a:endParaRPr lang="en-US" sz="1400" dirty="0">
                        <a:latin typeface="+mj-lt"/>
                      </a:endParaRPr>
                    </a:p>
                  </a:txBody>
                  <a:tcPr anchor="ctr"/>
                </a:tc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err="1" smtClean="0">
                          <a:latin typeface="+mj-lt"/>
                        </a:rPr>
                        <a:t>SSE2</a:t>
                      </a:r>
                      <a:endParaRPr lang="en-US" sz="14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smtClean="0">
                          <a:latin typeface="+mj-lt"/>
                        </a:rPr>
                        <a:t>2000</a:t>
                      </a:r>
                      <a:endParaRPr lang="en-US" sz="14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smtClean="0">
                          <a:latin typeface="+mj-lt"/>
                        </a:rPr>
                        <a:t>Pentium 4</a:t>
                      </a:r>
                      <a:endParaRPr lang="en-US" sz="14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smtClean="0">
                          <a:latin typeface="+mj-lt"/>
                        </a:rPr>
                        <a:t>180 nm</a:t>
                      </a:r>
                      <a:endParaRPr lang="en-US" sz="14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err="1" smtClean="0">
                          <a:latin typeface="+mj-lt"/>
                        </a:rPr>
                        <a:t>XMM</a:t>
                      </a:r>
                      <a:r>
                        <a:rPr lang="en-US" sz="1400" dirty="0" smtClean="0">
                          <a:latin typeface="+mj-lt"/>
                        </a:rPr>
                        <a:t> [0:15]</a:t>
                      </a:r>
                      <a:endParaRPr lang="en-US" sz="14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err="1" smtClean="0">
                          <a:latin typeface="+mj-lt"/>
                        </a:rPr>
                        <a:t>16x128</a:t>
                      </a:r>
                      <a:r>
                        <a:rPr lang="en-US" sz="1400" dirty="0" smtClean="0">
                          <a:latin typeface="+mj-lt"/>
                        </a:rPr>
                        <a:t> bit</a:t>
                      </a:r>
                      <a:endParaRPr lang="en-US" sz="14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smtClean="0">
                          <a:latin typeface="+mj-lt"/>
                        </a:rPr>
                        <a:t>FX/FP</a:t>
                      </a:r>
                      <a:r>
                        <a:rPr lang="en-US" sz="1400" baseline="0" dirty="0" smtClean="0">
                          <a:latin typeface="+mj-lt"/>
                        </a:rPr>
                        <a:t> </a:t>
                      </a:r>
                      <a:r>
                        <a:rPr lang="en-US" sz="1400" baseline="0" dirty="0" err="1" smtClean="0">
                          <a:latin typeface="+mj-lt"/>
                        </a:rPr>
                        <a:t>SIMD</a:t>
                      </a:r>
                      <a:endParaRPr lang="en-US" sz="1400" dirty="0">
                        <a:latin typeface="+mj-lt"/>
                      </a:endParaRPr>
                    </a:p>
                  </a:txBody>
                  <a:tcPr anchor="ctr"/>
                </a:tc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err="1" smtClean="0">
                          <a:latin typeface="+mj-lt"/>
                        </a:rPr>
                        <a:t>AVX</a:t>
                      </a:r>
                      <a:endParaRPr lang="en-US" sz="14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smtClean="0">
                          <a:latin typeface="+mj-lt"/>
                        </a:rPr>
                        <a:t>2011</a:t>
                      </a:r>
                      <a:endParaRPr lang="en-US" sz="14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smtClean="0">
                          <a:latin typeface="+mj-lt"/>
                        </a:rPr>
                        <a:t>Sandy Bridge</a:t>
                      </a:r>
                      <a:endParaRPr lang="en-US" sz="14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smtClean="0">
                          <a:latin typeface="+mj-lt"/>
                        </a:rPr>
                        <a:t>32 nm</a:t>
                      </a:r>
                      <a:endParaRPr lang="en-US" sz="14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err="1" smtClean="0">
                          <a:latin typeface="+mj-lt"/>
                        </a:rPr>
                        <a:t>YMM</a:t>
                      </a:r>
                      <a:r>
                        <a:rPr lang="en-US" sz="1400" dirty="0" smtClean="0">
                          <a:latin typeface="+mj-lt"/>
                        </a:rPr>
                        <a:t> [0:15]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err="1" smtClean="0">
                          <a:latin typeface="+mj-lt"/>
                        </a:rPr>
                        <a:t>16x256</a:t>
                      </a:r>
                      <a:r>
                        <a:rPr lang="en-US" sz="1400" dirty="0" smtClean="0">
                          <a:latin typeface="+mj-lt"/>
                        </a:rPr>
                        <a:t> bit</a:t>
                      </a:r>
                      <a:endParaRPr lang="en-US" sz="14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smtClean="0">
                          <a:latin typeface="+mj-lt"/>
                        </a:rPr>
                        <a:t>FP </a:t>
                      </a:r>
                      <a:r>
                        <a:rPr lang="en-US" sz="1400" dirty="0" err="1" smtClean="0">
                          <a:latin typeface="+mj-lt"/>
                        </a:rPr>
                        <a:t>SIMD</a:t>
                      </a:r>
                      <a:endParaRPr lang="en-US" sz="1400" dirty="0">
                        <a:latin typeface="+mj-lt"/>
                      </a:endParaRPr>
                    </a:p>
                  </a:txBody>
                  <a:tcPr anchor="ctr"/>
                </a:tc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err="1" smtClean="0">
                          <a:latin typeface="+mj-lt"/>
                        </a:rPr>
                        <a:t>AVX2</a:t>
                      </a:r>
                      <a:endParaRPr lang="en-US" sz="14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smtClean="0">
                          <a:latin typeface="+mj-lt"/>
                        </a:rPr>
                        <a:t>2013</a:t>
                      </a:r>
                      <a:endParaRPr lang="en-US" sz="14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smtClean="0">
                          <a:latin typeface="+mj-lt"/>
                        </a:rPr>
                        <a:t>Haswell</a:t>
                      </a:r>
                      <a:endParaRPr lang="en-US" sz="14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smtClean="0">
                          <a:latin typeface="+mj-lt"/>
                        </a:rPr>
                        <a:t>22 nm</a:t>
                      </a:r>
                      <a:endParaRPr lang="en-US" sz="14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err="1" smtClean="0">
                          <a:latin typeface="+mj-lt"/>
                        </a:rPr>
                        <a:t>YMM</a:t>
                      </a:r>
                      <a:r>
                        <a:rPr lang="en-US" sz="1400" dirty="0" smtClean="0">
                          <a:latin typeface="+mj-lt"/>
                        </a:rPr>
                        <a:t> [0:15]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err="1" smtClean="0">
                          <a:latin typeface="+mj-lt"/>
                        </a:rPr>
                        <a:t>16x256</a:t>
                      </a:r>
                      <a:r>
                        <a:rPr lang="en-US" sz="1400" dirty="0" smtClean="0">
                          <a:latin typeface="+mj-lt"/>
                        </a:rPr>
                        <a:t> bit</a:t>
                      </a:r>
                      <a:endParaRPr lang="en-US" sz="14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smtClean="0">
                          <a:latin typeface="+mj-lt"/>
                        </a:rPr>
                        <a:t>FX/FP </a:t>
                      </a:r>
                      <a:r>
                        <a:rPr lang="en-US" sz="1400" dirty="0" err="1" smtClean="0">
                          <a:latin typeface="+mj-lt"/>
                        </a:rPr>
                        <a:t>SIMD</a:t>
                      </a:r>
                      <a:endParaRPr lang="en-US" sz="1400" dirty="0">
                        <a:latin typeface="+mj-lt"/>
                      </a:endParaRPr>
                    </a:p>
                  </a:txBody>
                  <a:tcPr anchor="ctr"/>
                </a:tc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err="1" smtClean="0">
                          <a:latin typeface="+mj-lt"/>
                        </a:rPr>
                        <a:t>AVX512</a:t>
                      </a:r>
                      <a:endParaRPr lang="en-US" sz="14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smtClean="0">
                          <a:latin typeface="+mj-lt"/>
                        </a:rPr>
                        <a:t>2017</a:t>
                      </a:r>
                      <a:endParaRPr lang="en-US" sz="14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err="1" smtClean="0">
                          <a:latin typeface="+mj-lt"/>
                        </a:rPr>
                        <a:t>Skylake</a:t>
                      </a:r>
                      <a:r>
                        <a:rPr lang="en-US" sz="1400" dirty="0" smtClean="0">
                          <a:latin typeface="+mj-lt"/>
                        </a:rPr>
                        <a:t>-SP</a:t>
                      </a:r>
                      <a:endParaRPr lang="en-US" sz="14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smtClean="0">
                          <a:latin typeface="+mj-lt"/>
                        </a:rPr>
                        <a:t>14 nm</a:t>
                      </a:r>
                      <a:endParaRPr lang="en-US" sz="14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err="1" smtClean="0">
                          <a:latin typeface="+mj-lt"/>
                        </a:rPr>
                        <a:t>ZMM</a:t>
                      </a:r>
                      <a:r>
                        <a:rPr lang="en-US" sz="1400" dirty="0" smtClean="0">
                          <a:latin typeface="+mj-lt"/>
                        </a:rPr>
                        <a:t> [0:31]</a:t>
                      </a:r>
                      <a:endParaRPr lang="en-US" sz="14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err="1" smtClean="0">
                          <a:latin typeface="+mj-lt"/>
                        </a:rPr>
                        <a:t>32x512</a:t>
                      </a:r>
                      <a:r>
                        <a:rPr lang="en-US" sz="1400" dirty="0" smtClean="0">
                          <a:latin typeface="+mj-lt"/>
                        </a:rPr>
                        <a:t> bit</a:t>
                      </a:r>
                      <a:endParaRPr lang="en-US" sz="14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smtClean="0">
                          <a:latin typeface="+mj-lt"/>
                        </a:rPr>
                        <a:t>FX/FP</a:t>
                      </a:r>
                      <a:r>
                        <a:rPr lang="en-US" sz="1400" baseline="0" dirty="0" smtClean="0">
                          <a:latin typeface="+mj-lt"/>
                        </a:rPr>
                        <a:t> </a:t>
                      </a:r>
                      <a:r>
                        <a:rPr lang="en-US" sz="1400" baseline="0" dirty="0" err="1" smtClean="0">
                          <a:latin typeface="+mj-lt"/>
                        </a:rPr>
                        <a:t>SIMD</a:t>
                      </a:r>
                      <a:endParaRPr lang="en-US" sz="1400" dirty="0">
                        <a:latin typeface="+mj-lt"/>
                      </a:endParaRPr>
                    </a:p>
                  </a:txBody>
                  <a:tcPr anchor="ctr"/>
                </a:tc>
              </a:tr>
            </a:tbl>
          </a:graphicData>
        </a:graphic>
      </p:graphicFrame>
      <p:sp>
        <p:nvSpPr>
          <p:cNvPr id="5" name="TextBox 4"/>
          <p:cNvSpPr txBox="1"/>
          <p:nvPr/>
        </p:nvSpPr>
        <p:spPr>
          <a:xfrm>
            <a:off x="85165" y="510989"/>
            <a:ext cx="4168129" cy="56169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spcAft>
                <a:spcPts val="300"/>
              </a:spcAft>
            </a:pPr>
            <a:r>
              <a:rPr lang="en-US" b="1" dirty="0" smtClean="0">
                <a:solidFill>
                  <a:srgbClr val="2D2D8A"/>
                </a:solidFill>
              </a:rPr>
              <a:t>a) </a:t>
            </a:r>
            <a:r>
              <a:rPr lang="en-US" b="1" dirty="0" err="1" smtClean="0">
                <a:solidFill>
                  <a:srgbClr val="2D2D8A"/>
                </a:solidFill>
              </a:rPr>
              <a:t>AVX512</a:t>
            </a:r>
            <a:endParaRPr lang="en-US" b="1" dirty="0" smtClean="0">
              <a:solidFill>
                <a:srgbClr val="2D2D8A"/>
              </a:solidFill>
            </a:endParaRPr>
          </a:p>
          <a:p>
            <a:r>
              <a:rPr lang="en-US" b="1" dirty="0">
                <a:solidFill>
                  <a:srgbClr val="2D2D8A"/>
                </a:solidFill>
              </a:rPr>
              <a:t> </a:t>
            </a:r>
            <a:r>
              <a:rPr lang="en-US" b="1" dirty="0" smtClean="0">
                <a:solidFill>
                  <a:srgbClr val="2D2D8A"/>
                </a:solidFill>
              </a:rPr>
              <a:t>    Evolution of Intel's </a:t>
            </a:r>
            <a:r>
              <a:rPr lang="en-US" b="1" dirty="0" err="1" smtClean="0">
                <a:solidFill>
                  <a:srgbClr val="2D2D8A"/>
                </a:solidFill>
              </a:rPr>
              <a:t>SIMD</a:t>
            </a:r>
            <a:r>
              <a:rPr lang="en-US" b="1" dirty="0" smtClean="0">
                <a:solidFill>
                  <a:srgbClr val="2D2D8A"/>
                </a:solidFill>
              </a:rPr>
              <a:t> extensions</a:t>
            </a:r>
            <a:endParaRPr lang="en-US" b="1" dirty="0">
              <a:solidFill>
                <a:srgbClr val="2D2D8A"/>
              </a:solidFill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266700" y="4262721"/>
            <a:ext cx="669927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aseline="30000" dirty="0" err="1" smtClean="0">
                <a:solidFill>
                  <a:srgbClr val="000000"/>
                </a:solidFill>
              </a:rPr>
              <a:t>1</a:t>
            </a:r>
            <a:r>
              <a:rPr lang="en-US" dirty="0" err="1" smtClean="0">
                <a:solidFill>
                  <a:srgbClr val="000000"/>
                </a:solidFill>
              </a:rPr>
              <a:t>The</a:t>
            </a:r>
            <a:r>
              <a:rPr lang="en-US" dirty="0" smtClean="0">
                <a:solidFill>
                  <a:srgbClr val="000000"/>
                </a:solidFill>
              </a:rPr>
              <a:t> MM registers are aliased with the mantissa part of the FP registers</a:t>
            </a: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8814338" y="6534345"/>
            <a:ext cx="34817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>
                <a:solidFill>
                  <a:srgbClr val="FF0000"/>
                </a:solidFill>
                <a:latin typeface="+mj-lt"/>
              </a:rPr>
              <a:t>*</a:t>
            </a:r>
          </a:p>
        </p:txBody>
      </p:sp>
    </p:spTree>
    <p:extLst>
      <p:ext uri="{BB962C8B-B14F-4D97-AF65-F5344CB8AC3E}">
        <p14:creationId xmlns:p14="http://schemas.microsoft.com/office/powerpoint/2010/main" val="110633127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sz="1600" dirty="0">
                <a:solidFill>
                  <a:srgbClr val="FFFFFF"/>
                </a:solidFill>
                <a:latin typeface="Verdana" pitchFamily="34" charset="0"/>
              </a:rPr>
              <a:t>a)  </a:t>
            </a:r>
            <a:r>
              <a:rPr lang="en-US" altLang="en-US" sz="1600" dirty="0" err="1">
                <a:solidFill>
                  <a:srgbClr val="FFFFFF"/>
                </a:solidFill>
                <a:latin typeface="Verdana" pitchFamily="34" charset="0"/>
              </a:rPr>
              <a:t>AVX512</a:t>
            </a:r>
            <a:r>
              <a:rPr lang="en-US" altLang="en-US" sz="1600" dirty="0">
                <a:solidFill>
                  <a:srgbClr val="FFFFFF"/>
                </a:solidFill>
                <a:latin typeface="Verdana" pitchFamily="34" charset="0"/>
              </a:rPr>
              <a:t> </a:t>
            </a:r>
            <a:r>
              <a:rPr lang="en-US" altLang="en-US" sz="1600" dirty="0" smtClean="0">
                <a:solidFill>
                  <a:srgbClr val="FFFFFF"/>
                </a:solidFill>
                <a:latin typeface="Verdana" pitchFamily="34" charset="0"/>
              </a:rPr>
              <a:t>(2)</a:t>
            </a:r>
            <a:endParaRPr lang="en-US" sz="1600" dirty="0"/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 rotWithShape="1">
          <a:blip r:embed="rId2"/>
          <a:srcRect l="22761" t="18376" b="22495"/>
          <a:stretch/>
        </p:blipFill>
        <p:spPr>
          <a:xfrm>
            <a:off x="860616" y="995085"/>
            <a:ext cx="7835856" cy="3375212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75640" y="510989"/>
            <a:ext cx="558518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rgbClr val="2D2D8A"/>
                </a:solidFill>
              </a:rPr>
              <a:t>Extension of the available SIMD  register space </a:t>
            </a:r>
            <a:r>
              <a:rPr lang="en-US" dirty="0" smtClean="0"/>
              <a:t>[</a:t>
            </a:r>
            <a:r>
              <a:rPr lang="hu-HU" dirty="0" smtClean="0"/>
              <a:t>155</a:t>
            </a:r>
            <a:r>
              <a:rPr lang="en-US" dirty="0" smtClean="0"/>
              <a:t>]</a:t>
            </a:r>
            <a:endParaRPr lang="en-US" dirty="0"/>
          </a:p>
        </p:txBody>
      </p:sp>
      <p:sp>
        <p:nvSpPr>
          <p:cNvPr id="5" name="TextBox 4"/>
          <p:cNvSpPr txBox="1"/>
          <p:nvPr/>
        </p:nvSpPr>
        <p:spPr>
          <a:xfrm>
            <a:off x="5836024" y="4383742"/>
            <a:ext cx="47801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128</a:t>
            </a:r>
            <a:endParaRPr lang="en-US" sz="1200" dirty="0"/>
          </a:p>
        </p:txBody>
      </p:sp>
      <p:sp>
        <p:nvSpPr>
          <p:cNvPr id="6" name="TextBox 5"/>
          <p:cNvSpPr txBox="1"/>
          <p:nvPr/>
        </p:nvSpPr>
        <p:spPr>
          <a:xfrm>
            <a:off x="3756216" y="4374778"/>
            <a:ext cx="47801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256</a:t>
            </a:r>
            <a:endParaRPr lang="en-US" sz="1200" dirty="0"/>
          </a:p>
        </p:txBody>
      </p:sp>
      <p:sp>
        <p:nvSpPr>
          <p:cNvPr id="7" name="TextBox 6"/>
          <p:cNvSpPr txBox="1"/>
          <p:nvPr/>
        </p:nvSpPr>
        <p:spPr>
          <a:xfrm>
            <a:off x="708220" y="4379261"/>
            <a:ext cx="47801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256</a:t>
            </a:r>
            <a:endParaRPr lang="en-US" sz="1200" dirty="0"/>
          </a:p>
        </p:txBody>
      </p:sp>
      <p:sp>
        <p:nvSpPr>
          <p:cNvPr id="8" name="TextBox 7"/>
          <p:cNvSpPr txBox="1"/>
          <p:nvPr/>
        </p:nvSpPr>
        <p:spPr>
          <a:xfrm>
            <a:off x="7911348" y="4361331"/>
            <a:ext cx="28245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0</a:t>
            </a:r>
            <a:endParaRPr lang="en-US" sz="1200" dirty="0"/>
          </a:p>
        </p:txBody>
      </p:sp>
    </p:spTree>
    <p:extLst>
      <p:ext uri="{BB962C8B-B14F-4D97-AF65-F5344CB8AC3E}">
        <p14:creationId xmlns:p14="http://schemas.microsoft.com/office/powerpoint/2010/main" val="319613194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sz="1600" dirty="0">
                <a:solidFill>
                  <a:srgbClr val="FFFFFF"/>
                </a:solidFill>
                <a:latin typeface="Verdana" pitchFamily="34" charset="0"/>
              </a:rPr>
              <a:t>a)  </a:t>
            </a:r>
            <a:r>
              <a:rPr lang="en-US" altLang="en-US" sz="1600" dirty="0" err="1">
                <a:solidFill>
                  <a:srgbClr val="FFFFFF"/>
                </a:solidFill>
                <a:latin typeface="Verdana" pitchFamily="34" charset="0"/>
              </a:rPr>
              <a:t>AVX512</a:t>
            </a:r>
            <a:r>
              <a:rPr lang="en-US" altLang="en-US" sz="1600" dirty="0">
                <a:solidFill>
                  <a:srgbClr val="FFFFFF"/>
                </a:solidFill>
                <a:latin typeface="Verdana" pitchFamily="34" charset="0"/>
              </a:rPr>
              <a:t> </a:t>
            </a:r>
            <a:r>
              <a:rPr lang="en-US" altLang="en-US" sz="1600" dirty="0" smtClean="0">
                <a:solidFill>
                  <a:srgbClr val="FFFFFF"/>
                </a:solidFill>
                <a:latin typeface="Verdana" pitchFamily="34" charset="0"/>
              </a:rPr>
              <a:t>(3)</a:t>
            </a:r>
            <a:endParaRPr lang="en-US" sz="1600" dirty="0"/>
          </a:p>
        </p:txBody>
      </p:sp>
      <p:sp>
        <p:nvSpPr>
          <p:cNvPr id="5" name="TextBox 4"/>
          <p:cNvSpPr txBox="1"/>
          <p:nvPr/>
        </p:nvSpPr>
        <p:spPr>
          <a:xfrm>
            <a:off x="82364" y="508084"/>
            <a:ext cx="781976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rgbClr val="2D2D8A"/>
                </a:solidFill>
              </a:rPr>
              <a:t>Evolution of the SP/FP and DP/FP performance in Intel's Core 2 lines </a:t>
            </a:r>
            <a:r>
              <a:rPr lang="en-US" dirty="0" smtClean="0"/>
              <a:t>[</a:t>
            </a:r>
            <a:r>
              <a:rPr lang="hu-HU" dirty="0" smtClean="0"/>
              <a:t>139</a:t>
            </a:r>
            <a:r>
              <a:rPr lang="en-US" dirty="0" smtClean="0"/>
              <a:t>]</a:t>
            </a:r>
            <a:endParaRPr lang="en-US" dirty="0"/>
          </a:p>
        </p:txBody>
      </p:sp>
      <p:pic>
        <p:nvPicPr>
          <p:cNvPr id="8" name="Picture 7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05117" y="983951"/>
            <a:ext cx="8457566" cy="201900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5329679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sz="1600" dirty="0">
                <a:solidFill>
                  <a:srgbClr val="FFFFFF"/>
                </a:solidFill>
                <a:latin typeface="Verdana" pitchFamily="34" charset="0"/>
              </a:rPr>
              <a:t>a)  </a:t>
            </a:r>
            <a:r>
              <a:rPr lang="en-US" altLang="en-US" sz="1600" dirty="0" err="1">
                <a:solidFill>
                  <a:srgbClr val="FFFFFF"/>
                </a:solidFill>
                <a:latin typeface="Verdana" pitchFamily="34" charset="0"/>
              </a:rPr>
              <a:t>AVX512</a:t>
            </a:r>
            <a:r>
              <a:rPr lang="en-US" altLang="en-US" sz="1600" dirty="0">
                <a:solidFill>
                  <a:srgbClr val="FFFFFF"/>
                </a:solidFill>
                <a:latin typeface="Verdana" pitchFamily="34" charset="0"/>
              </a:rPr>
              <a:t> </a:t>
            </a:r>
            <a:r>
              <a:rPr lang="en-US" altLang="en-US" sz="1600" dirty="0" smtClean="0">
                <a:solidFill>
                  <a:srgbClr val="FFFFFF"/>
                </a:solidFill>
                <a:latin typeface="Verdana" pitchFamily="34" charset="0"/>
              </a:rPr>
              <a:t>(4)</a:t>
            </a:r>
            <a:endParaRPr lang="en-US" sz="1600" dirty="0"/>
          </a:p>
        </p:txBody>
      </p:sp>
      <p:grpSp>
        <p:nvGrpSpPr>
          <p:cNvPr id="13" name="Group 12"/>
          <p:cNvGrpSpPr/>
          <p:nvPr/>
        </p:nvGrpSpPr>
        <p:grpSpPr>
          <a:xfrm>
            <a:off x="1398091" y="809615"/>
            <a:ext cx="7131551" cy="4330055"/>
            <a:chOff x="850686" y="1390745"/>
            <a:chExt cx="7892260" cy="5239346"/>
          </a:xfrm>
        </p:grpSpPr>
        <p:pic>
          <p:nvPicPr>
            <p:cNvPr id="3" name="Picture 2"/>
            <p:cNvPicPr>
              <a:picLocks noChangeAspect="1"/>
            </p:cNvPicPr>
            <p:nvPr/>
          </p:nvPicPr>
          <p:blipFill rotWithShape="1">
            <a:blip r:embed="rId2"/>
            <a:srcRect t="20956"/>
            <a:stretch/>
          </p:blipFill>
          <p:spPr>
            <a:xfrm>
              <a:off x="1054081" y="1659215"/>
              <a:ext cx="7540485" cy="4317715"/>
            </a:xfrm>
            <a:prstGeom prst="rect">
              <a:avLst/>
            </a:prstGeom>
          </p:spPr>
        </p:pic>
        <p:sp>
          <p:nvSpPr>
            <p:cNvPr id="5" name="Rounded Rectangle 4"/>
            <p:cNvSpPr/>
            <p:nvPr/>
          </p:nvSpPr>
          <p:spPr bwMode="auto">
            <a:xfrm>
              <a:off x="905700" y="1528881"/>
              <a:ext cx="334354" cy="761946"/>
            </a:xfrm>
            <a:prstGeom prst="roundRect">
              <a:avLst/>
            </a:prstGeom>
            <a:solidFill>
              <a:schemeClr val="bg1"/>
            </a:solidFill>
            <a:ln w="15875" cap="flat" cmpd="sng" algn="ctr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" name="Rounded Rectangle 5"/>
            <p:cNvSpPr/>
            <p:nvPr/>
          </p:nvSpPr>
          <p:spPr bwMode="auto">
            <a:xfrm>
              <a:off x="8353577" y="1390745"/>
              <a:ext cx="353267" cy="859202"/>
            </a:xfrm>
            <a:prstGeom prst="roundRect">
              <a:avLst/>
            </a:prstGeom>
            <a:solidFill>
              <a:schemeClr val="bg1"/>
            </a:solidFill>
            <a:ln w="15875" cap="flat" cmpd="sng" algn="ctr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7" name="Rounded Rectangle 6"/>
            <p:cNvSpPr/>
            <p:nvPr/>
          </p:nvSpPr>
          <p:spPr bwMode="auto">
            <a:xfrm>
              <a:off x="8353578" y="5105215"/>
              <a:ext cx="389368" cy="1515730"/>
            </a:xfrm>
            <a:prstGeom prst="roundRect">
              <a:avLst/>
            </a:prstGeom>
            <a:solidFill>
              <a:schemeClr val="bg1"/>
            </a:solidFill>
            <a:ln w="15875" cap="flat" cmpd="sng" algn="ctr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8" name="Rounded Rectangle 7"/>
            <p:cNvSpPr/>
            <p:nvPr/>
          </p:nvSpPr>
          <p:spPr bwMode="auto">
            <a:xfrm>
              <a:off x="850686" y="5114361"/>
              <a:ext cx="389368" cy="1515730"/>
            </a:xfrm>
            <a:prstGeom prst="roundRect">
              <a:avLst/>
            </a:prstGeom>
            <a:solidFill>
              <a:schemeClr val="bg1"/>
            </a:solidFill>
            <a:ln w="15875" cap="flat" cmpd="sng" algn="ctr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</p:grpSp>
      <p:sp>
        <p:nvSpPr>
          <p:cNvPr id="12" name="TextBox 11"/>
          <p:cNvSpPr txBox="1"/>
          <p:nvPr/>
        </p:nvSpPr>
        <p:spPr>
          <a:xfrm>
            <a:off x="77699" y="507834"/>
            <a:ext cx="924163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rgbClr val="2D2D8A"/>
                </a:solidFill>
              </a:rPr>
              <a:t>Different versions of the AVX512 instruction set </a:t>
            </a:r>
            <a:r>
              <a:rPr lang="en-US" dirty="0" smtClean="0"/>
              <a:t>[</a:t>
            </a:r>
            <a:r>
              <a:rPr lang="hu-HU" dirty="0" smtClean="0"/>
              <a:t>155</a:t>
            </a:r>
            <a:r>
              <a:rPr lang="en-US" dirty="0" smtClean="0"/>
              <a:t>]   </a:t>
            </a:r>
            <a:r>
              <a:rPr lang="en-US" dirty="0" smtClean="0">
                <a:solidFill>
                  <a:srgbClr val="000000"/>
                </a:solidFill>
              </a:rPr>
              <a:t>Source</a:t>
            </a:r>
            <a:r>
              <a:rPr lang="en-US" dirty="0">
                <a:solidFill>
                  <a:srgbClr val="000000"/>
                </a:solidFill>
              </a:rPr>
              <a:t>: Intel SDE 8.40 (2017-06-01</a:t>
            </a:r>
            <a:r>
              <a:rPr lang="en-US" dirty="0" smtClean="0">
                <a:solidFill>
                  <a:srgbClr val="000000"/>
                </a:solidFill>
              </a:rPr>
              <a:t>)</a:t>
            </a:r>
            <a:endParaRPr lang="en-US" b="1" dirty="0">
              <a:solidFill>
                <a:srgbClr val="2D2D8A"/>
              </a:solidFill>
            </a:endParaRPr>
          </a:p>
        </p:txBody>
      </p:sp>
      <p:sp>
        <p:nvSpPr>
          <p:cNvPr id="15" name="Rectangle 14"/>
          <p:cNvSpPr/>
          <p:nvPr/>
        </p:nvSpPr>
        <p:spPr>
          <a:xfrm>
            <a:off x="452437" y="4554560"/>
            <a:ext cx="7934325" cy="229293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300" dirty="0" err="1">
                <a:solidFill>
                  <a:srgbClr val="000000"/>
                </a:solidFill>
              </a:rPr>
              <a:t>AVX</a:t>
            </a:r>
            <a:r>
              <a:rPr lang="en-US" sz="1300" dirty="0">
                <a:solidFill>
                  <a:srgbClr val="000000"/>
                </a:solidFill>
              </a:rPr>
              <a:t>-512-F: </a:t>
            </a:r>
            <a:r>
              <a:rPr lang="en-US" sz="1300" dirty="0" smtClean="0">
                <a:solidFill>
                  <a:srgbClr val="000000"/>
                </a:solidFill>
              </a:rPr>
              <a:t>Foundation instructions</a:t>
            </a:r>
          </a:p>
          <a:p>
            <a:r>
              <a:rPr lang="en-US" sz="1300" dirty="0" err="1">
                <a:solidFill>
                  <a:srgbClr val="000000"/>
                </a:solidFill>
              </a:rPr>
              <a:t>AVX</a:t>
            </a:r>
            <a:r>
              <a:rPr lang="en-US" sz="1300" dirty="0">
                <a:solidFill>
                  <a:srgbClr val="000000"/>
                </a:solidFill>
              </a:rPr>
              <a:t>-512-CD: Conflict Detect (loop vectorization with possible conflicts</a:t>
            </a:r>
            <a:r>
              <a:rPr lang="en-US" sz="1300" dirty="0" smtClean="0">
                <a:solidFill>
                  <a:srgbClr val="000000"/>
                </a:solidFill>
              </a:rPr>
              <a:t>)</a:t>
            </a:r>
            <a:r>
              <a:rPr lang="en-US" sz="1300" dirty="0">
                <a:solidFill>
                  <a:srgbClr val="000000"/>
                </a:solidFill>
              </a:rPr>
              <a:t/>
            </a:r>
            <a:br>
              <a:rPr lang="en-US" sz="1300" dirty="0">
                <a:solidFill>
                  <a:srgbClr val="000000"/>
                </a:solidFill>
              </a:rPr>
            </a:br>
            <a:r>
              <a:rPr lang="en-US" sz="1300" dirty="0" err="1">
                <a:solidFill>
                  <a:srgbClr val="000000"/>
                </a:solidFill>
              </a:rPr>
              <a:t>AVX</a:t>
            </a:r>
            <a:r>
              <a:rPr lang="en-US" sz="1300" dirty="0">
                <a:solidFill>
                  <a:srgbClr val="000000"/>
                </a:solidFill>
              </a:rPr>
              <a:t>-512-BW: Support for 512-bit Word support</a:t>
            </a:r>
            <a:br>
              <a:rPr lang="en-US" sz="1300" dirty="0">
                <a:solidFill>
                  <a:srgbClr val="000000"/>
                </a:solidFill>
              </a:rPr>
            </a:br>
            <a:r>
              <a:rPr lang="en-US" sz="1300" dirty="0" err="1" smtClean="0">
                <a:solidFill>
                  <a:srgbClr val="000000"/>
                </a:solidFill>
              </a:rPr>
              <a:t>AVX</a:t>
            </a:r>
            <a:r>
              <a:rPr lang="en-US" sz="1300" dirty="0" smtClean="0">
                <a:solidFill>
                  <a:srgbClr val="000000"/>
                </a:solidFill>
              </a:rPr>
              <a:t>-512-</a:t>
            </a:r>
            <a:r>
              <a:rPr lang="en-US" sz="1300" dirty="0" err="1" smtClean="0">
                <a:solidFill>
                  <a:srgbClr val="000000"/>
                </a:solidFill>
              </a:rPr>
              <a:t>DQ</a:t>
            </a:r>
            <a:r>
              <a:rPr lang="en-US" sz="1300" dirty="0">
                <a:solidFill>
                  <a:srgbClr val="000000"/>
                </a:solidFill>
              </a:rPr>
              <a:t>: More instructions for double/quad math </a:t>
            </a:r>
            <a:r>
              <a:rPr lang="en-US" sz="1300" dirty="0" smtClean="0">
                <a:solidFill>
                  <a:srgbClr val="000000"/>
                </a:solidFill>
              </a:rPr>
              <a:t>operations</a:t>
            </a:r>
          </a:p>
          <a:p>
            <a:r>
              <a:rPr lang="en-US" sz="1300" dirty="0" err="1">
                <a:solidFill>
                  <a:srgbClr val="000000"/>
                </a:solidFill>
              </a:rPr>
              <a:t>AVX</a:t>
            </a:r>
            <a:r>
              <a:rPr lang="en-US" sz="1300" dirty="0">
                <a:solidFill>
                  <a:srgbClr val="000000"/>
                </a:solidFill>
              </a:rPr>
              <a:t>-512-</a:t>
            </a:r>
            <a:r>
              <a:rPr lang="en-US" sz="1300" dirty="0" err="1">
                <a:solidFill>
                  <a:srgbClr val="000000"/>
                </a:solidFill>
              </a:rPr>
              <a:t>VL</a:t>
            </a:r>
            <a:r>
              <a:rPr lang="en-US" sz="1300" dirty="0">
                <a:solidFill>
                  <a:srgbClr val="000000"/>
                </a:solidFill>
              </a:rPr>
              <a:t>: Foundation plus &lt;512-bit vector length </a:t>
            </a:r>
            <a:r>
              <a:rPr lang="en-US" sz="1300" dirty="0" smtClean="0">
                <a:solidFill>
                  <a:srgbClr val="000000"/>
                </a:solidFill>
              </a:rPr>
              <a:t>support</a:t>
            </a:r>
            <a:r>
              <a:rPr lang="en-US" sz="1300" dirty="0">
                <a:solidFill>
                  <a:srgbClr val="000000"/>
                </a:solidFill>
              </a:rPr>
              <a:t/>
            </a:r>
            <a:br>
              <a:rPr lang="en-US" sz="1300" dirty="0">
                <a:solidFill>
                  <a:srgbClr val="000000"/>
                </a:solidFill>
              </a:rPr>
            </a:br>
            <a:r>
              <a:rPr lang="en-US" sz="1300" dirty="0" err="1">
                <a:solidFill>
                  <a:srgbClr val="000000"/>
                </a:solidFill>
              </a:rPr>
              <a:t>AVX</a:t>
            </a:r>
            <a:r>
              <a:rPr lang="en-US" sz="1300" dirty="0">
                <a:solidFill>
                  <a:srgbClr val="000000"/>
                </a:solidFill>
              </a:rPr>
              <a:t>-512-ER: Exponential and Reciprocal</a:t>
            </a:r>
            <a:br>
              <a:rPr lang="en-US" sz="1300" dirty="0">
                <a:solidFill>
                  <a:srgbClr val="000000"/>
                </a:solidFill>
              </a:rPr>
            </a:br>
            <a:r>
              <a:rPr lang="en-US" sz="1300" dirty="0" err="1">
                <a:solidFill>
                  <a:srgbClr val="000000"/>
                </a:solidFill>
              </a:rPr>
              <a:t>AVX</a:t>
            </a:r>
            <a:r>
              <a:rPr lang="en-US" sz="1300" dirty="0">
                <a:solidFill>
                  <a:srgbClr val="000000"/>
                </a:solidFill>
              </a:rPr>
              <a:t>-512-</a:t>
            </a:r>
            <a:r>
              <a:rPr lang="en-US" sz="1300" dirty="0" err="1">
                <a:solidFill>
                  <a:srgbClr val="000000"/>
                </a:solidFill>
              </a:rPr>
              <a:t>IFMA</a:t>
            </a:r>
            <a:r>
              <a:rPr lang="en-US" sz="1300" dirty="0">
                <a:solidFill>
                  <a:srgbClr val="000000"/>
                </a:solidFill>
              </a:rPr>
              <a:t>: Integer Fused Multiply Add with 52-bit precision</a:t>
            </a:r>
            <a:br>
              <a:rPr lang="en-US" sz="1300" dirty="0">
                <a:solidFill>
                  <a:srgbClr val="000000"/>
                </a:solidFill>
              </a:rPr>
            </a:br>
            <a:r>
              <a:rPr lang="en-US" sz="1300" dirty="0" err="1">
                <a:solidFill>
                  <a:srgbClr val="000000"/>
                </a:solidFill>
              </a:rPr>
              <a:t>AVX</a:t>
            </a:r>
            <a:r>
              <a:rPr lang="en-US" sz="1300" dirty="0">
                <a:solidFill>
                  <a:srgbClr val="000000"/>
                </a:solidFill>
              </a:rPr>
              <a:t>-512-PF: </a:t>
            </a:r>
            <a:r>
              <a:rPr lang="en-US" sz="1300" dirty="0" err="1">
                <a:solidFill>
                  <a:srgbClr val="000000"/>
                </a:solidFill>
              </a:rPr>
              <a:t>Prefetch</a:t>
            </a:r>
            <a:r>
              <a:rPr lang="en-US" sz="1300" dirty="0">
                <a:solidFill>
                  <a:srgbClr val="000000"/>
                </a:solidFill>
              </a:rPr>
              <a:t> Instructions</a:t>
            </a:r>
            <a:br>
              <a:rPr lang="en-US" sz="1300" dirty="0">
                <a:solidFill>
                  <a:srgbClr val="000000"/>
                </a:solidFill>
              </a:rPr>
            </a:br>
            <a:r>
              <a:rPr lang="en-US" sz="1300" dirty="0" err="1">
                <a:solidFill>
                  <a:srgbClr val="000000"/>
                </a:solidFill>
              </a:rPr>
              <a:t>AVX</a:t>
            </a:r>
            <a:r>
              <a:rPr lang="en-US" sz="1300" dirty="0">
                <a:solidFill>
                  <a:srgbClr val="000000"/>
                </a:solidFill>
              </a:rPr>
              <a:t>-512-</a:t>
            </a:r>
            <a:r>
              <a:rPr lang="en-US" sz="1300" dirty="0" err="1">
                <a:solidFill>
                  <a:srgbClr val="000000"/>
                </a:solidFill>
              </a:rPr>
              <a:t>VBMI</a:t>
            </a:r>
            <a:r>
              <a:rPr lang="en-US" sz="1300" dirty="0">
                <a:solidFill>
                  <a:srgbClr val="000000"/>
                </a:solidFill>
              </a:rPr>
              <a:t>: Vector Byte Manipulation Instructions</a:t>
            </a:r>
            <a:br>
              <a:rPr lang="en-US" sz="1300" dirty="0">
                <a:solidFill>
                  <a:srgbClr val="000000"/>
                </a:solidFill>
              </a:rPr>
            </a:br>
            <a:r>
              <a:rPr lang="en-US" sz="1300" dirty="0" err="1" smtClean="0">
                <a:solidFill>
                  <a:srgbClr val="000000"/>
                </a:solidFill>
              </a:rPr>
              <a:t>AVX</a:t>
            </a:r>
            <a:r>
              <a:rPr lang="en-US" sz="1300" dirty="0" smtClean="0">
                <a:solidFill>
                  <a:srgbClr val="000000"/>
                </a:solidFill>
              </a:rPr>
              <a:t>-512-</a:t>
            </a:r>
            <a:r>
              <a:rPr lang="en-US" sz="1300" dirty="0" err="1" smtClean="0">
                <a:solidFill>
                  <a:srgbClr val="000000"/>
                </a:solidFill>
              </a:rPr>
              <a:t>4VNNIW</a:t>
            </a:r>
            <a:r>
              <a:rPr lang="en-US" sz="1300" dirty="0">
                <a:solidFill>
                  <a:srgbClr val="000000"/>
                </a:solidFill>
              </a:rPr>
              <a:t>: Vector Neural Network Instructions Word (variable precision)</a:t>
            </a:r>
            <a:br>
              <a:rPr lang="en-US" sz="1300" dirty="0">
                <a:solidFill>
                  <a:srgbClr val="000000"/>
                </a:solidFill>
              </a:rPr>
            </a:br>
            <a:r>
              <a:rPr lang="en-US" sz="1300" dirty="0" err="1">
                <a:solidFill>
                  <a:srgbClr val="000000"/>
                </a:solidFill>
              </a:rPr>
              <a:t>AVX</a:t>
            </a:r>
            <a:r>
              <a:rPr lang="en-US" sz="1300" dirty="0">
                <a:solidFill>
                  <a:srgbClr val="000000"/>
                </a:solidFill>
              </a:rPr>
              <a:t>-512-</a:t>
            </a:r>
            <a:r>
              <a:rPr lang="en-US" sz="1300" dirty="0" err="1">
                <a:solidFill>
                  <a:srgbClr val="000000"/>
                </a:solidFill>
              </a:rPr>
              <a:t>4FMAPS</a:t>
            </a:r>
            <a:r>
              <a:rPr lang="en-US" sz="1300" dirty="0">
                <a:solidFill>
                  <a:srgbClr val="000000"/>
                </a:solidFill>
              </a:rPr>
              <a:t>: Fused Multiply Accumulation Packed Single precision</a:t>
            </a:r>
          </a:p>
        </p:txBody>
      </p:sp>
    </p:spTree>
    <p:extLst>
      <p:ext uri="{BB962C8B-B14F-4D97-AF65-F5344CB8AC3E}">
        <p14:creationId xmlns:p14="http://schemas.microsoft.com/office/powerpoint/2010/main" val="298684541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sz="1600" dirty="0">
                <a:solidFill>
                  <a:srgbClr val="FFFFFF"/>
                </a:solidFill>
                <a:latin typeface="Verdana" pitchFamily="34" charset="0"/>
              </a:rPr>
              <a:t>a)  </a:t>
            </a:r>
            <a:r>
              <a:rPr lang="en-US" altLang="en-US" sz="1600" dirty="0" err="1">
                <a:solidFill>
                  <a:srgbClr val="FFFFFF"/>
                </a:solidFill>
                <a:latin typeface="Verdana" pitchFamily="34" charset="0"/>
              </a:rPr>
              <a:t>AVX512</a:t>
            </a:r>
            <a:r>
              <a:rPr lang="en-US" altLang="en-US" sz="1600" dirty="0">
                <a:solidFill>
                  <a:srgbClr val="FFFFFF"/>
                </a:solidFill>
                <a:latin typeface="Verdana" pitchFamily="34" charset="0"/>
              </a:rPr>
              <a:t> </a:t>
            </a:r>
            <a:r>
              <a:rPr lang="en-US" altLang="en-US" sz="1600" dirty="0" smtClean="0">
                <a:solidFill>
                  <a:srgbClr val="FFFFFF"/>
                </a:solidFill>
                <a:latin typeface="Verdana" pitchFamily="34" charset="0"/>
              </a:rPr>
              <a:t>(5)</a:t>
            </a:r>
            <a:endParaRPr lang="en-US" sz="1600" dirty="0"/>
          </a:p>
        </p:txBody>
      </p:sp>
      <p:sp>
        <p:nvSpPr>
          <p:cNvPr id="10" name="Rectangle 9"/>
          <p:cNvSpPr/>
          <p:nvPr/>
        </p:nvSpPr>
        <p:spPr bwMode="auto">
          <a:xfrm>
            <a:off x="5967867" y="2595282"/>
            <a:ext cx="3138033" cy="2687547"/>
          </a:xfrm>
          <a:prstGeom prst="rect">
            <a:avLst/>
          </a:prstGeom>
          <a:solidFill>
            <a:schemeClr val="bg1"/>
          </a:solidFill>
          <a:ln w="15875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endParaRPr lang="en-US" smtClean="0">
              <a:solidFill>
                <a:srgbClr val="000000"/>
              </a:solidFill>
            </a:endParaRPr>
          </a:p>
        </p:txBody>
      </p:sp>
      <p:sp>
        <p:nvSpPr>
          <p:cNvPr id="13" name="Rounded Rectangle 12"/>
          <p:cNvSpPr/>
          <p:nvPr/>
        </p:nvSpPr>
        <p:spPr bwMode="auto">
          <a:xfrm>
            <a:off x="7429500" y="2743200"/>
            <a:ext cx="1676400" cy="2827382"/>
          </a:xfrm>
          <a:prstGeom prst="roundRect">
            <a:avLst/>
          </a:prstGeom>
          <a:solidFill>
            <a:schemeClr val="bg1"/>
          </a:solidFill>
          <a:ln w="15875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  <a:cs typeface="Times New Roman" pitchFamily="18" charset="0"/>
            </a:endParaRPr>
          </a:p>
        </p:txBody>
      </p:sp>
      <p:grpSp>
        <p:nvGrpSpPr>
          <p:cNvPr id="4" name="Group 3"/>
          <p:cNvGrpSpPr/>
          <p:nvPr/>
        </p:nvGrpSpPr>
        <p:grpSpPr>
          <a:xfrm>
            <a:off x="2489649" y="2716307"/>
            <a:ext cx="4960014" cy="2479033"/>
            <a:chOff x="176762" y="3092823"/>
            <a:chExt cx="4960014" cy="2479033"/>
          </a:xfrm>
        </p:grpSpPr>
        <p:pic>
          <p:nvPicPr>
            <p:cNvPr id="12" name="Picture 11"/>
            <p:cNvPicPr>
              <a:picLocks noChangeAspect="1"/>
            </p:cNvPicPr>
            <p:nvPr/>
          </p:nvPicPr>
          <p:blipFill rotWithShape="1">
            <a:blip r:embed="rId2"/>
            <a:srcRect t="42156" r="43575"/>
            <a:stretch/>
          </p:blipFill>
          <p:spPr>
            <a:xfrm>
              <a:off x="176762" y="3092823"/>
              <a:ext cx="4960014" cy="2479033"/>
            </a:xfrm>
            <a:prstGeom prst="rect">
              <a:avLst/>
            </a:prstGeom>
          </p:spPr>
        </p:pic>
        <p:sp>
          <p:nvSpPr>
            <p:cNvPr id="14" name="Rectangle 13"/>
            <p:cNvSpPr/>
            <p:nvPr/>
          </p:nvSpPr>
          <p:spPr bwMode="auto">
            <a:xfrm>
              <a:off x="436041" y="4452986"/>
              <a:ext cx="2223275" cy="978408"/>
            </a:xfrm>
            <a:prstGeom prst="rect">
              <a:avLst/>
            </a:prstGeom>
            <a:noFill/>
            <a:ln w="28575" cap="flat" cmpd="sng" algn="ctr">
              <a:solidFill>
                <a:srgbClr val="FF0000"/>
              </a:solidFill>
              <a:prstDash val="sysDash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933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</p:grpSp>
      <p:pic>
        <p:nvPicPr>
          <p:cNvPr id="16" name="Picture 15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7127" y="959307"/>
            <a:ext cx="8467271" cy="342186"/>
          </a:xfrm>
          <a:prstGeom prst="rect">
            <a:avLst/>
          </a:prstGeom>
        </p:spPr>
      </p:pic>
      <p:sp>
        <p:nvSpPr>
          <p:cNvPr id="17" name="TextBox 16"/>
          <p:cNvSpPr txBox="1"/>
          <p:nvPr/>
        </p:nvSpPr>
        <p:spPr>
          <a:xfrm>
            <a:off x="85725" y="505100"/>
            <a:ext cx="501611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rgbClr val="2D2D8A"/>
                </a:solidFill>
              </a:rPr>
              <a:t>Implementation of AVX512 in </a:t>
            </a:r>
            <a:r>
              <a:rPr lang="en-US" b="1" dirty="0" err="1" smtClean="0">
                <a:solidFill>
                  <a:srgbClr val="2D2D8A"/>
                </a:solidFill>
              </a:rPr>
              <a:t>Skylake</a:t>
            </a:r>
            <a:r>
              <a:rPr lang="en-US" b="1" dirty="0" smtClean="0">
                <a:solidFill>
                  <a:srgbClr val="2D2D8A"/>
                </a:solidFill>
              </a:rPr>
              <a:t>-SP </a:t>
            </a:r>
            <a:r>
              <a:rPr lang="en-US" dirty="0" smtClean="0"/>
              <a:t>[</a:t>
            </a:r>
            <a:r>
              <a:rPr lang="hu-HU" dirty="0" smtClean="0"/>
              <a:t>139</a:t>
            </a:r>
            <a:r>
              <a:rPr lang="en-US" dirty="0" smtClean="0"/>
              <a:t>]</a:t>
            </a:r>
            <a:endParaRPr lang="en-US" dirty="0"/>
          </a:p>
        </p:txBody>
      </p:sp>
      <p:sp>
        <p:nvSpPr>
          <p:cNvPr id="3" name="Rectangle 2"/>
          <p:cNvSpPr/>
          <p:nvPr/>
        </p:nvSpPr>
        <p:spPr bwMode="auto">
          <a:xfrm>
            <a:off x="190500" y="2438400"/>
            <a:ext cx="8630771" cy="685800"/>
          </a:xfrm>
          <a:prstGeom prst="rect">
            <a:avLst/>
          </a:prstGeom>
          <a:solidFill>
            <a:schemeClr val="bg1"/>
          </a:solidFill>
          <a:ln w="1587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  <a:cs typeface="Times New Roman" pitchFamily="18" charset="0"/>
            </a:endParaRPr>
          </a:p>
        </p:txBody>
      </p:sp>
      <p:pic>
        <p:nvPicPr>
          <p:cNvPr id="15" name="Picture 14"/>
          <p:cNvPicPr>
            <a:picLocks noChangeAspect="1"/>
          </p:cNvPicPr>
          <p:nvPr/>
        </p:nvPicPr>
        <p:blipFill rotWithShape="1">
          <a:blip r:embed="rId2"/>
          <a:srcRect b="77611"/>
          <a:stretch/>
        </p:blipFill>
        <p:spPr>
          <a:xfrm>
            <a:off x="257444" y="1286143"/>
            <a:ext cx="8790476" cy="959516"/>
          </a:xfrm>
          <a:prstGeom prst="rect">
            <a:avLst/>
          </a:prstGeom>
        </p:spPr>
      </p:pic>
      <p:sp>
        <p:nvSpPr>
          <p:cNvPr id="18" name="TextBox 17"/>
          <p:cNvSpPr txBox="1"/>
          <p:nvPr/>
        </p:nvSpPr>
        <p:spPr>
          <a:xfrm>
            <a:off x="8814338" y="6534345"/>
            <a:ext cx="34817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>
                <a:solidFill>
                  <a:srgbClr val="FF0000"/>
                </a:solidFill>
                <a:latin typeface="+mj-lt"/>
              </a:rPr>
              <a:t>*</a:t>
            </a:r>
          </a:p>
        </p:txBody>
      </p:sp>
    </p:spTree>
    <p:extLst>
      <p:ext uri="{BB962C8B-B14F-4D97-AF65-F5344CB8AC3E}">
        <p14:creationId xmlns:p14="http://schemas.microsoft.com/office/powerpoint/2010/main" val="343036937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sz="1600" dirty="0">
                <a:solidFill>
                  <a:srgbClr val="FFFFFF"/>
                </a:solidFill>
                <a:latin typeface="Verdana" pitchFamily="34" charset="0"/>
              </a:rPr>
              <a:t>a)  </a:t>
            </a:r>
            <a:r>
              <a:rPr lang="en-US" altLang="en-US" sz="1600" dirty="0" err="1">
                <a:solidFill>
                  <a:srgbClr val="FFFFFF"/>
                </a:solidFill>
                <a:latin typeface="Verdana" pitchFamily="34" charset="0"/>
              </a:rPr>
              <a:t>AVX512</a:t>
            </a:r>
            <a:r>
              <a:rPr lang="en-US" altLang="en-US" sz="1600" dirty="0">
                <a:solidFill>
                  <a:srgbClr val="FFFFFF"/>
                </a:solidFill>
                <a:latin typeface="Verdana" pitchFamily="34" charset="0"/>
              </a:rPr>
              <a:t> </a:t>
            </a:r>
            <a:r>
              <a:rPr lang="en-US" altLang="en-US" sz="1600" dirty="0" smtClean="0">
                <a:solidFill>
                  <a:srgbClr val="FFFFFF"/>
                </a:solidFill>
                <a:latin typeface="Verdana" pitchFamily="34" charset="0"/>
              </a:rPr>
              <a:t>(6)</a:t>
            </a:r>
            <a:endParaRPr lang="en-US" sz="1600" dirty="0"/>
          </a:p>
        </p:txBody>
      </p:sp>
      <p:sp>
        <p:nvSpPr>
          <p:cNvPr id="5" name="TextBox 4"/>
          <p:cNvSpPr txBox="1"/>
          <p:nvPr/>
        </p:nvSpPr>
        <p:spPr>
          <a:xfrm>
            <a:off x="83460" y="505102"/>
            <a:ext cx="599875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rgbClr val="2D2D8A"/>
                </a:solidFill>
              </a:rPr>
              <a:t>Reduced turbo frequencies while running AVX code</a:t>
            </a:r>
            <a:r>
              <a:rPr lang="hu-HU" b="1" dirty="0" smtClean="0">
                <a:solidFill>
                  <a:srgbClr val="2D2D8A"/>
                </a:solidFill>
              </a:rPr>
              <a:t> </a:t>
            </a:r>
            <a:r>
              <a:rPr lang="hu-HU" dirty="0" smtClean="0"/>
              <a:t>[139]</a:t>
            </a:r>
            <a:endParaRPr lang="en-US" dirty="0"/>
          </a:p>
        </p:txBody>
      </p:sp>
      <p:sp>
        <p:nvSpPr>
          <p:cNvPr id="6" name="TextBox 5"/>
          <p:cNvSpPr txBox="1"/>
          <p:nvPr/>
        </p:nvSpPr>
        <p:spPr>
          <a:xfrm>
            <a:off x="266700" y="5012393"/>
            <a:ext cx="650370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>
                <a:solidFill>
                  <a:srgbClr val="000000"/>
                </a:solidFill>
              </a:rPr>
              <a:t>Note that </a:t>
            </a:r>
            <a:r>
              <a:rPr lang="en-US" dirty="0" smtClean="0">
                <a:solidFill>
                  <a:srgbClr val="FF0000"/>
                </a:solidFill>
              </a:rPr>
              <a:t>turbo frequency limits</a:t>
            </a:r>
            <a:r>
              <a:rPr lang="en-US" dirty="0" smtClean="0">
                <a:solidFill>
                  <a:srgbClr val="000000"/>
                </a:solidFill>
              </a:rPr>
              <a:t> are controlled on a </a:t>
            </a:r>
            <a:r>
              <a:rPr lang="en-US" dirty="0" smtClean="0">
                <a:solidFill>
                  <a:srgbClr val="0070C0"/>
                </a:solidFill>
              </a:rPr>
              <a:t>per core basis</a:t>
            </a:r>
            <a:r>
              <a:rPr lang="en-US" dirty="0" smtClean="0">
                <a:solidFill>
                  <a:srgbClr val="000000"/>
                </a:solidFill>
              </a:rPr>
              <a:t>. </a:t>
            </a:r>
            <a:endParaRPr lang="en-US" dirty="0">
              <a:solidFill>
                <a:srgbClr val="000000"/>
              </a:solidFill>
            </a:endParaRPr>
          </a:p>
        </p:txBody>
      </p:sp>
      <p:pic>
        <p:nvPicPr>
          <p:cNvPr id="8" name="Picture 7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66700" y="830147"/>
            <a:ext cx="8877300" cy="4104715"/>
          </a:xfrm>
          <a:prstGeom prst="rect">
            <a:avLst/>
          </a:prstGeom>
        </p:spPr>
      </p:pic>
      <p:sp>
        <p:nvSpPr>
          <p:cNvPr id="7" name="TextBox 6"/>
          <p:cNvSpPr txBox="1"/>
          <p:nvPr/>
        </p:nvSpPr>
        <p:spPr>
          <a:xfrm>
            <a:off x="8814338" y="6534345"/>
            <a:ext cx="34817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>
                <a:solidFill>
                  <a:srgbClr val="FF0000"/>
                </a:solidFill>
                <a:latin typeface="+mj-lt"/>
              </a:rPr>
              <a:t>*</a:t>
            </a:r>
          </a:p>
        </p:txBody>
      </p:sp>
    </p:spTree>
    <p:extLst>
      <p:ext uri="{BB962C8B-B14F-4D97-AF65-F5344CB8AC3E}">
        <p14:creationId xmlns:p14="http://schemas.microsoft.com/office/powerpoint/2010/main" val="398452930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sz="1600" dirty="0">
                <a:solidFill>
                  <a:srgbClr val="FFFFFF"/>
                </a:solidFill>
                <a:latin typeface="Verdana" pitchFamily="34" charset="0"/>
              </a:rPr>
              <a:t>a)  </a:t>
            </a:r>
            <a:r>
              <a:rPr lang="en-US" altLang="en-US" sz="1600" dirty="0" err="1">
                <a:solidFill>
                  <a:srgbClr val="FFFFFF"/>
                </a:solidFill>
                <a:latin typeface="Verdana" pitchFamily="34" charset="0"/>
              </a:rPr>
              <a:t>AVX512</a:t>
            </a:r>
            <a:r>
              <a:rPr lang="en-US" altLang="en-US" sz="1600" dirty="0">
                <a:solidFill>
                  <a:srgbClr val="FFFFFF"/>
                </a:solidFill>
                <a:latin typeface="Verdana" pitchFamily="34" charset="0"/>
              </a:rPr>
              <a:t> </a:t>
            </a:r>
            <a:r>
              <a:rPr lang="en-US" altLang="en-US" sz="1600" dirty="0" smtClean="0">
                <a:solidFill>
                  <a:srgbClr val="FFFFFF"/>
                </a:solidFill>
                <a:latin typeface="Verdana" pitchFamily="34" charset="0"/>
              </a:rPr>
              <a:t>(7)</a:t>
            </a:r>
            <a:endParaRPr lang="en-US" sz="1600" dirty="0"/>
          </a:p>
        </p:txBody>
      </p:sp>
      <p:pic>
        <p:nvPicPr>
          <p:cNvPr id="4" name="Picture 3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76762" y="1000895"/>
            <a:ext cx="7790476" cy="4390476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79377" y="508001"/>
            <a:ext cx="540404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chemeClr val="accent6"/>
                </a:solidFill>
              </a:rPr>
              <a:t>Performance increase over SIMD generations </a:t>
            </a:r>
            <a:r>
              <a:rPr lang="en-US" dirty="0" smtClean="0"/>
              <a:t>[</a:t>
            </a:r>
            <a:r>
              <a:rPr lang="hu-HU" dirty="0" smtClean="0"/>
              <a:t>139</a:t>
            </a:r>
            <a:r>
              <a:rPr lang="en-US" dirty="0" smtClean="0"/>
              <a:t>]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13027399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182F76"/>
            </a:gs>
            <a:gs pos="100000">
              <a:srgbClr val="3366FF"/>
            </a:gs>
          </a:gsLst>
          <a:lin ang="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9378" name="AutoShape 3"/>
          <p:cNvSpPr>
            <a:spLocks noChangeArrowheads="1"/>
          </p:cNvSpPr>
          <p:nvPr/>
        </p:nvSpPr>
        <p:spPr bwMode="auto">
          <a:xfrm>
            <a:off x="971550" y="981075"/>
            <a:ext cx="7661275" cy="504825"/>
          </a:xfrm>
          <a:prstGeom prst="roundRect">
            <a:avLst>
              <a:gd name="adj" fmla="val 0"/>
            </a:avLst>
          </a:prstGeom>
          <a:solidFill>
            <a:srgbClr val="000080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900" dirty="0">
                <a:solidFill>
                  <a:srgbClr val="FFFFFF"/>
                </a:solidFill>
                <a:latin typeface="Verdana" pitchFamily="34" charset="0"/>
              </a:rPr>
              <a:t>b) Re-architected </a:t>
            </a:r>
            <a:r>
              <a:rPr lang="en-US" altLang="en-US" sz="1900" dirty="0" err="1">
                <a:solidFill>
                  <a:srgbClr val="FFFFFF"/>
                </a:solidFill>
                <a:latin typeface="Verdana" pitchFamily="34" charset="0"/>
              </a:rPr>
              <a:t>L2</a:t>
            </a:r>
            <a:r>
              <a:rPr lang="en-US" altLang="en-US" sz="1900" dirty="0">
                <a:solidFill>
                  <a:srgbClr val="FFFFFF"/>
                </a:solidFill>
                <a:latin typeface="Verdana" pitchFamily="34" charset="0"/>
              </a:rPr>
              <a:t>/</a:t>
            </a:r>
            <a:r>
              <a:rPr lang="en-US" altLang="en-US" sz="1900" dirty="0" err="1">
                <a:solidFill>
                  <a:srgbClr val="FFFFFF"/>
                </a:solidFill>
                <a:latin typeface="Verdana" pitchFamily="34" charset="0"/>
              </a:rPr>
              <a:t>L3</a:t>
            </a:r>
            <a:r>
              <a:rPr lang="en-US" altLang="en-US" sz="1900" dirty="0">
                <a:solidFill>
                  <a:srgbClr val="FFFFFF"/>
                </a:solidFill>
                <a:latin typeface="Verdana" pitchFamily="34" charset="0"/>
              </a:rPr>
              <a:t> cache </a:t>
            </a:r>
            <a:r>
              <a:rPr lang="en-US" altLang="en-US" sz="1900" dirty="0" smtClean="0">
                <a:solidFill>
                  <a:srgbClr val="FFFFFF"/>
                </a:solidFill>
                <a:latin typeface="Verdana" pitchFamily="34" charset="0"/>
              </a:rPr>
              <a:t>hierarchy</a:t>
            </a:r>
            <a:endParaRPr lang="en-US" altLang="en-US" sz="1900" dirty="0">
              <a:solidFill>
                <a:srgbClr val="FFFFFF"/>
              </a:solidFill>
              <a:latin typeface="Verdan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83360477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1600" dirty="0"/>
              <a:t>b) Re-architected </a:t>
            </a:r>
            <a:r>
              <a:rPr lang="en-US" sz="1600" dirty="0" err="1"/>
              <a:t>L2</a:t>
            </a:r>
            <a:r>
              <a:rPr lang="en-US" sz="1600" dirty="0"/>
              <a:t>/</a:t>
            </a:r>
            <a:r>
              <a:rPr lang="en-US" sz="1600" dirty="0" err="1"/>
              <a:t>L3</a:t>
            </a:r>
            <a:r>
              <a:rPr lang="en-US" sz="1600" dirty="0"/>
              <a:t> cache hierarchy </a:t>
            </a:r>
            <a:r>
              <a:rPr lang="en-US" sz="1600" dirty="0" smtClean="0"/>
              <a:t>(1)</a:t>
            </a:r>
            <a:endParaRPr lang="en-US" sz="1600" dirty="0"/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 rotWithShape="1">
          <a:blip r:embed="rId2"/>
          <a:srcRect t="11550"/>
          <a:stretch/>
        </p:blipFill>
        <p:spPr>
          <a:xfrm>
            <a:off x="1" y="1116107"/>
            <a:ext cx="9105900" cy="4034117"/>
          </a:xfrm>
          <a:prstGeom prst="rect">
            <a:avLst/>
          </a:prstGeom>
        </p:spPr>
      </p:pic>
      <p:sp>
        <p:nvSpPr>
          <p:cNvPr id="5" name="TextBox 4"/>
          <p:cNvSpPr txBox="1"/>
          <p:nvPr/>
        </p:nvSpPr>
        <p:spPr>
          <a:xfrm>
            <a:off x="80963" y="505103"/>
            <a:ext cx="491993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rgbClr val="2D2D8A"/>
                </a:solidFill>
              </a:rPr>
              <a:t>b) Re-architected L2/L3 cache hierarchy </a:t>
            </a:r>
            <a:r>
              <a:rPr lang="en-US" dirty="0" smtClean="0"/>
              <a:t>[</a:t>
            </a:r>
            <a:r>
              <a:rPr lang="hu-HU" dirty="0" smtClean="0"/>
              <a:t>139</a:t>
            </a:r>
            <a:r>
              <a:rPr lang="en-US" dirty="0" smtClean="0"/>
              <a:t>]</a:t>
            </a:r>
            <a:endParaRPr lang="en-US" dirty="0"/>
          </a:p>
        </p:txBody>
      </p:sp>
      <p:sp>
        <p:nvSpPr>
          <p:cNvPr id="6" name="TextBox 5"/>
          <p:cNvSpPr txBox="1"/>
          <p:nvPr/>
        </p:nvSpPr>
        <p:spPr>
          <a:xfrm>
            <a:off x="8814338" y="6534345"/>
            <a:ext cx="34817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>
                <a:solidFill>
                  <a:srgbClr val="FF0000"/>
                </a:solidFill>
                <a:latin typeface="+mj-lt"/>
              </a:rPr>
              <a:t>*</a:t>
            </a:r>
          </a:p>
        </p:txBody>
      </p:sp>
    </p:spTree>
    <p:extLst>
      <p:ext uri="{BB962C8B-B14F-4D97-AF65-F5344CB8AC3E}">
        <p14:creationId xmlns:p14="http://schemas.microsoft.com/office/powerpoint/2010/main" val="255326027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1600" dirty="0"/>
              <a:t>b) Re-architected </a:t>
            </a:r>
            <a:r>
              <a:rPr lang="en-US" sz="1600" dirty="0" err="1"/>
              <a:t>L2</a:t>
            </a:r>
            <a:r>
              <a:rPr lang="en-US" sz="1600" dirty="0"/>
              <a:t>/</a:t>
            </a:r>
            <a:r>
              <a:rPr lang="en-US" sz="1600" dirty="0" err="1"/>
              <a:t>L3</a:t>
            </a:r>
            <a:r>
              <a:rPr lang="en-US" sz="1600" dirty="0"/>
              <a:t> cache hierarchy </a:t>
            </a:r>
            <a:r>
              <a:rPr lang="en-US" sz="1600" dirty="0" smtClean="0"/>
              <a:t>(2)</a:t>
            </a:r>
            <a:endParaRPr lang="en-US" sz="1600" dirty="0"/>
          </a:p>
        </p:txBody>
      </p:sp>
      <p:grpSp>
        <p:nvGrpSpPr>
          <p:cNvPr id="20" name="Group 19"/>
          <p:cNvGrpSpPr/>
          <p:nvPr/>
        </p:nvGrpSpPr>
        <p:grpSpPr>
          <a:xfrm>
            <a:off x="500063" y="1140967"/>
            <a:ext cx="8280869" cy="1655763"/>
            <a:chOff x="500063" y="1140967"/>
            <a:chExt cx="8280869" cy="1655763"/>
          </a:xfrm>
        </p:grpSpPr>
        <p:sp>
          <p:nvSpPr>
            <p:cNvPr id="3" name="Rectangle 3"/>
            <p:cNvSpPr>
              <a:spLocks noChangeArrowheads="1"/>
            </p:cNvSpPr>
            <p:nvPr/>
          </p:nvSpPr>
          <p:spPr bwMode="auto">
            <a:xfrm>
              <a:off x="500063" y="1140967"/>
              <a:ext cx="8235950" cy="1655763"/>
            </a:xfrm>
            <a:prstGeom prst="rect">
              <a:avLst/>
            </a:prstGeom>
            <a:solidFill>
              <a:srgbClr val="EAEAEA"/>
            </a:solidFill>
            <a:ln w="9525" algn="ctr">
              <a:solidFill>
                <a:schemeClr val="bg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hu-HU" altLang="en-US" sz="1400" dirty="0">
                <a:solidFill>
                  <a:srgbClr val="000000"/>
                </a:solidFill>
                <a:latin typeface="Verdana" pitchFamily="34" charset="0"/>
              </a:endParaRPr>
            </a:p>
          </p:txBody>
        </p:sp>
        <p:sp>
          <p:nvSpPr>
            <p:cNvPr id="4" name="Text Box 4"/>
            <p:cNvSpPr txBox="1">
              <a:spLocks noChangeArrowheads="1"/>
            </p:cNvSpPr>
            <p:nvPr/>
          </p:nvSpPr>
          <p:spPr bwMode="auto">
            <a:xfrm>
              <a:off x="893205" y="1397679"/>
              <a:ext cx="7887727" cy="20005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lIns="0" tIns="0" rIns="0" bIns="0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tabLst>
                  <a:tab pos="533400" algn="l"/>
                </a:tabLst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tabLst>
                  <a:tab pos="533400" algn="l"/>
                </a:tabLst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tabLst>
                  <a:tab pos="533400" algn="l"/>
                </a:tabLst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tabLst>
                  <a:tab pos="533400" algn="l"/>
                </a:tabLst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tabLst>
                  <a:tab pos="533400" algn="l"/>
                </a:tabLst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tabLst>
                  <a:tab pos="533400" algn="l"/>
                </a:tabLst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tabLst>
                  <a:tab pos="533400" algn="l"/>
                </a:tabLst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tabLst>
                  <a:tab pos="533400" algn="l"/>
                </a:tabLst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tabLst>
                  <a:tab pos="533400" algn="l"/>
                </a:tabLst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300" b="1" dirty="0" smtClean="0">
                  <a:solidFill>
                    <a:srgbClr val="000000"/>
                  </a:solidFill>
                  <a:latin typeface="Verdana" pitchFamily="34" charset="0"/>
                </a:rPr>
                <a:t>Cache inclusion policies between subsequent levels of a cache hierarchy</a:t>
              </a:r>
              <a:endParaRPr lang="en-US" altLang="en-US" sz="1300" b="1" dirty="0">
                <a:solidFill>
                  <a:srgbClr val="000000"/>
                </a:solidFill>
                <a:latin typeface="Verdana" pitchFamily="34" charset="0"/>
              </a:endParaRPr>
            </a:p>
          </p:txBody>
        </p:sp>
        <p:sp>
          <p:nvSpPr>
            <p:cNvPr id="5" name="Text Box 5"/>
            <p:cNvSpPr txBox="1">
              <a:spLocks noChangeArrowheads="1"/>
            </p:cNvSpPr>
            <p:nvPr/>
          </p:nvSpPr>
          <p:spPr bwMode="auto">
            <a:xfrm>
              <a:off x="853672" y="2300313"/>
              <a:ext cx="2056652" cy="20005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tabLst>
                  <a:tab pos="533400" algn="l"/>
                </a:tabLst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tabLst>
                  <a:tab pos="533400" algn="l"/>
                </a:tabLst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tabLst>
                  <a:tab pos="533400" algn="l"/>
                </a:tabLst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tabLst>
                  <a:tab pos="533400" algn="l"/>
                </a:tabLst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tabLst>
                  <a:tab pos="533400" algn="l"/>
                </a:tabLst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tabLst>
                  <a:tab pos="533400" algn="l"/>
                </a:tabLst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tabLst>
                  <a:tab pos="533400" algn="l"/>
                </a:tabLst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tabLst>
                  <a:tab pos="533400" algn="l"/>
                </a:tabLst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tabLst>
                  <a:tab pos="533400" algn="l"/>
                </a:tabLst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300" b="1" dirty="0" smtClean="0">
                  <a:solidFill>
                    <a:srgbClr val="000000"/>
                  </a:solidFill>
                  <a:latin typeface="Verdana" pitchFamily="34" charset="0"/>
                </a:rPr>
                <a:t>Inclusive cache levels</a:t>
              </a:r>
              <a:endParaRPr lang="en-US" altLang="en-US" sz="1300" b="1" dirty="0">
                <a:solidFill>
                  <a:srgbClr val="000000"/>
                </a:solidFill>
                <a:latin typeface="Verdana" pitchFamily="34" charset="0"/>
              </a:endParaRPr>
            </a:p>
          </p:txBody>
        </p:sp>
        <p:sp>
          <p:nvSpPr>
            <p:cNvPr id="6" name="Text Box 6"/>
            <p:cNvSpPr txBox="1">
              <a:spLocks noChangeArrowheads="1"/>
            </p:cNvSpPr>
            <p:nvPr/>
          </p:nvSpPr>
          <p:spPr bwMode="auto">
            <a:xfrm>
              <a:off x="3588490" y="2300313"/>
              <a:ext cx="2476639" cy="40011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tabLst>
                  <a:tab pos="533400" algn="l"/>
                </a:tabLst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tabLst>
                  <a:tab pos="533400" algn="l"/>
                </a:tabLst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tabLst>
                  <a:tab pos="533400" algn="l"/>
                </a:tabLst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tabLst>
                  <a:tab pos="533400" algn="l"/>
                </a:tabLst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tabLst>
                  <a:tab pos="533400" algn="l"/>
                </a:tabLst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tabLst>
                  <a:tab pos="533400" algn="l"/>
                </a:tabLst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tabLst>
                  <a:tab pos="533400" algn="l"/>
                </a:tabLst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tabLst>
                  <a:tab pos="533400" algn="l"/>
                </a:tabLst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tabLst>
                  <a:tab pos="533400" algn="l"/>
                </a:tabLst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300" b="1" dirty="0" smtClean="0">
                  <a:solidFill>
                    <a:srgbClr val="000000"/>
                  </a:solidFill>
                  <a:latin typeface="Verdana" pitchFamily="34" charset="0"/>
                </a:rPr>
                <a:t>Non-inclusive cache levels</a:t>
              </a:r>
            </a:p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300" b="1" dirty="0" smtClean="0">
                  <a:solidFill>
                    <a:srgbClr val="000000"/>
                  </a:solidFill>
                  <a:latin typeface="Verdana" pitchFamily="34" charset="0"/>
                </a:rPr>
                <a:t>(Victim cache)</a:t>
              </a:r>
              <a:endParaRPr lang="en-US" altLang="en-US" sz="1300" b="1" dirty="0">
                <a:solidFill>
                  <a:srgbClr val="000000"/>
                </a:solidFill>
                <a:latin typeface="Verdana" pitchFamily="34" charset="0"/>
              </a:endParaRPr>
            </a:p>
          </p:txBody>
        </p:sp>
        <p:sp>
          <p:nvSpPr>
            <p:cNvPr id="7" name="Text Box 7"/>
            <p:cNvSpPr txBox="1">
              <a:spLocks noChangeArrowheads="1"/>
            </p:cNvSpPr>
            <p:nvPr/>
          </p:nvSpPr>
          <p:spPr bwMode="auto">
            <a:xfrm>
              <a:off x="6568758" y="2300313"/>
              <a:ext cx="2095124" cy="20005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tabLst>
                  <a:tab pos="533400" algn="l"/>
                </a:tabLst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tabLst>
                  <a:tab pos="533400" algn="l"/>
                </a:tabLst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tabLst>
                  <a:tab pos="533400" algn="l"/>
                </a:tabLst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tabLst>
                  <a:tab pos="533400" algn="l"/>
                </a:tabLst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tabLst>
                  <a:tab pos="533400" algn="l"/>
                </a:tabLst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tabLst>
                  <a:tab pos="533400" algn="l"/>
                </a:tabLst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tabLst>
                  <a:tab pos="533400" algn="l"/>
                </a:tabLst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tabLst>
                  <a:tab pos="533400" algn="l"/>
                </a:tabLst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tabLst>
                  <a:tab pos="533400" algn="l"/>
                </a:tabLst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300" b="1" dirty="0" smtClean="0">
                  <a:solidFill>
                    <a:srgbClr val="000000"/>
                  </a:solidFill>
                  <a:latin typeface="Verdana" pitchFamily="34" charset="0"/>
                </a:rPr>
                <a:t>Exclusive cache-levels</a:t>
              </a:r>
              <a:endParaRPr lang="en-US" altLang="en-US" sz="1300" b="1" dirty="0">
                <a:solidFill>
                  <a:srgbClr val="000000"/>
                </a:solidFill>
                <a:latin typeface="Verdana" pitchFamily="34" charset="0"/>
              </a:endParaRPr>
            </a:p>
          </p:txBody>
        </p:sp>
        <p:sp>
          <p:nvSpPr>
            <p:cNvPr id="8" name="Line 9"/>
            <p:cNvSpPr>
              <a:spLocks noChangeShapeType="1"/>
            </p:cNvSpPr>
            <p:nvPr/>
          </p:nvSpPr>
          <p:spPr bwMode="auto">
            <a:xfrm rot="-5400000" flipH="1" flipV="1">
              <a:off x="3130550" y="484213"/>
              <a:ext cx="503237" cy="291623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z="1300" dirty="0">
                <a:solidFill>
                  <a:srgbClr val="000000"/>
                </a:solidFill>
              </a:endParaRPr>
            </a:p>
          </p:txBody>
        </p:sp>
        <p:sp>
          <p:nvSpPr>
            <p:cNvPr id="9" name="Line 10"/>
            <p:cNvSpPr>
              <a:spLocks noChangeShapeType="1"/>
            </p:cNvSpPr>
            <p:nvPr/>
          </p:nvSpPr>
          <p:spPr bwMode="auto">
            <a:xfrm rot="5400000" flipV="1">
              <a:off x="5975350" y="555651"/>
              <a:ext cx="503237" cy="277336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z="1300" dirty="0">
                <a:solidFill>
                  <a:srgbClr val="000000"/>
                </a:solidFill>
              </a:endParaRPr>
            </a:p>
          </p:txBody>
        </p:sp>
        <p:sp>
          <p:nvSpPr>
            <p:cNvPr id="10" name="Line 11"/>
            <p:cNvSpPr>
              <a:spLocks noChangeShapeType="1"/>
            </p:cNvSpPr>
            <p:nvPr/>
          </p:nvSpPr>
          <p:spPr bwMode="auto">
            <a:xfrm rot="5400000" flipV="1">
              <a:off x="4577557" y="1956619"/>
              <a:ext cx="525462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z="1300" dirty="0">
                <a:solidFill>
                  <a:srgbClr val="000000"/>
                </a:solidFill>
              </a:endParaRPr>
            </a:p>
          </p:txBody>
        </p:sp>
        <p:sp>
          <p:nvSpPr>
            <p:cNvPr id="11" name="Oval 39"/>
            <p:cNvSpPr>
              <a:spLocks noChangeArrowheads="1"/>
            </p:cNvSpPr>
            <p:nvPr/>
          </p:nvSpPr>
          <p:spPr bwMode="auto">
            <a:xfrm>
              <a:off x="1866900" y="2179663"/>
              <a:ext cx="60325" cy="60325"/>
            </a:xfrm>
            <a:prstGeom prst="ellipse">
              <a:avLst/>
            </a:prstGeom>
            <a:solidFill>
              <a:srgbClr val="FFFFF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hu-HU" altLang="en-US" sz="1300" dirty="0">
                <a:solidFill>
                  <a:srgbClr val="000000"/>
                </a:solidFill>
                <a:latin typeface="Verdana" pitchFamily="34" charset="0"/>
              </a:endParaRPr>
            </a:p>
          </p:txBody>
        </p:sp>
        <p:sp>
          <p:nvSpPr>
            <p:cNvPr id="12" name="Oval 40"/>
            <p:cNvSpPr>
              <a:spLocks noChangeArrowheads="1"/>
            </p:cNvSpPr>
            <p:nvPr/>
          </p:nvSpPr>
          <p:spPr bwMode="auto">
            <a:xfrm>
              <a:off x="4810125" y="2206650"/>
              <a:ext cx="60325" cy="60325"/>
            </a:xfrm>
            <a:prstGeom prst="ellipse">
              <a:avLst/>
            </a:prstGeom>
            <a:solidFill>
              <a:srgbClr val="FFFFF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hu-HU" altLang="en-US" sz="1300" dirty="0">
                <a:solidFill>
                  <a:srgbClr val="000000"/>
                </a:solidFill>
                <a:latin typeface="Verdana" pitchFamily="34" charset="0"/>
              </a:endParaRPr>
            </a:p>
          </p:txBody>
        </p:sp>
        <p:sp>
          <p:nvSpPr>
            <p:cNvPr id="13" name="Oval 41"/>
            <p:cNvSpPr>
              <a:spLocks noChangeArrowheads="1"/>
            </p:cNvSpPr>
            <p:nvPr/>
          </p:nvSpPr>
          <p:spPr bwMode="auto">
            <a:xfrm>
              <a:off x="7589838" y="2168550"/>
              <a:ext cx="60325" cy="60325"/>
            </a:xfrm>
            <a:prstGeom prst="ellipse">
              <a:avLst/>
            </a:prstGeom>
            <a:solidFill>
              <a:srgbClr val="FFFFF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hu-HU" altLang="en-US" sz="1300" dirty="0">
                <a:solidFill>
                  <a:srgbClr val="000000"/>
                </a:solidFill>
                <a:latin typeface="Verdana" pitchFamily="34" charset="0"/>
              </a:endParaRPr>
            </a:p>
          </p:txBody>
        </p:sp>
      </p:grpSp>
      <p:grpSp>
        <p:nvGrpSpPr>
          <p:cNvPr id="21" name="Group 20"/>
          <p:cNvGrpSpPr/>
          <p:nvPr/>
        </p:nvGrpSpPr>
        <p:grpSpPr>
          <a:xfrm>
            <a:off x="-150157" y="3071865"/>
            <a:ext cx="3498476" cy="3217735"/>
            <a:chOff x="-150157" y="3071865"/>
            <a:chExt cx="3498476" cy="3217735"/>
          </a:xfrm>
        </p:grpSpPr>
        <p:sp>
          <p:nvSpPr>
            <p:cNvPr id="14" name="Rectangle 13"/>
            <p:cNvSpPr/>
            <p:nvPr/>
          </p:nvSpPr>
          <p:spPr bwMode="auto">
            <a:xfrm>
              <a:off x="1586754" y="4731232"/>
              <a:ext cx="658906" cy="389965"/>
            </a:xfrm>
            <a:prstGeom prst="rect">
              <a:avLst/>
            </a:prstGeom>
            <a:gradFill flip="none" rotWithShape="1">
              <a:gsLst>
                <a:gs pos="0">
                  <a:schemeClr val="bg1">
                    <a:lumMod val="95000"/>
                    <a:shade val="30000"/>
                    <a:satMod val="115000"/>
                  </a:schemeClr>
                </a:gs>
                <a:gs pos="50000">
                  <a:schemeClr val="bg1">
                    <a:lumMod val="95000"/>
                    <a:shade val="67500"/>
                    <a:satMod val="115000"/>
                  </a:schemeClr>
                </a:gs>
                <a:gs pos="100000">
                  <a:schemeClr val="bg1">
                    <a:lumMod val="95000"/>
                    <a:shade val="100000"/>
                    <a:satMod val="115000"/>
                  </a:schemeClr>
                </a:gs>
              </a:gsLst>
              <a:path path="circle">
                <a:fillToRect l="100000" t="100000"/>
              </a:path>
              <a:tileRect r="-100000" b="-100000"/>
            </a:gra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5" name="Rectangle 14"/>
            <p:cNvSpPr/>
            <p:nvPr/>
          </p:nvSpPr>
          <p:spPr bwMode="auto">
            <a:xfrm>
              <a:off x="1181100" y="5390139"/>
              <a:ext cx="1467971" cy="887506"/>
            </a:xfrm>
            <a:prstGeom prst="rect">
              <a:avLst/>
            </a:prstGeom>
            <a:gradFill flip="none" rotWithShape="1">
              <a:gsLst>
                <a:gs pos="0">
                  <a:srgbClr val="CCCCFF">
                    <a:shade val="30000"/>
                    <a:satMod val="115000"/>
                  </a:srgbClr>
                </a:gs>
                <a:gs pos="50000">
                  <a:srgbClr val="CCCCFF">
                    <a:shade val="67500"/>
                    <a:satMod val="115000"/>
                  </a:srgbClr>
                </a:gs>
                <a:gs pos="100000">
                  <a:srgbClr val="CCCCFF">
                    <a:shade val="100000"/>
                    <a:satMod val="115000"/>
                  </a:srgbClr>
                </a:gs>
              </a:gsLst>
              <a:path path="circle">
                <a:fillToRect l="100000" t="100000"/>
              </a:path>
              <a:tileRect r="-100000" b="-100000"/>
            </a:gradFill>
            <a:ln w="15875" cap="flat" cmpd="sng" algn="ctr">
              <a:solidFill>
                <a:schemeClr val="bg1">
                  <a:lumMod val="7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>
              <a:outerShdw blurRad="50800" dist="38100" dir="5400000" algn="t" rotWithShape="0">
                <a:prstClr val="black">
                  <a:alpha val="40000"/>
                </a:prstClr>
              </a:outerShdw>
            </a:effectLst>
            <a:extLst/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6" name="Rectangle 15"/>
            <p:cNvSpPr/>
            <p:nvPr/>
          </p:nvSpPr>
          <p:spPr bwMode="auto">
            <a:xfrm>
              <a:off x="1994647" y="5892157"/>
              <a:ext cx="658906" cy="389965"/>
            </a:xfrm>
            <a:prstGeom prst="rect">
              <a:avLst/>
            </a:prstGeom>
            <a:noFill/>
            <a:ln w="1587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933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7" name="TextBox 16"/>
            <p:cNvSpPr txBox="1"/>
            <p:nvPr/>
          </p:nvSpPr>
          <p:spPr>
            <a:xfrm>
              <a:off x="1748119" y="4771574"/>
              <a:ext cx="333746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 smtClean="0">
                  <a:solidFill>
                    <a:srgbClr val="000000"/>
                  </a:solidFill>
                </a:rPr>
                <a:t>Li</a:t>
              </a:r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18" name="TextBox 17"/>
            <p:cNvSpPr txBox="1"/>
            <p:nvPr/>
          </p:nvSpPr>
          <p:spPr>
            <a:xfrm>
              <a:off x="2156012" y="5919052"/>
              <a:ext cx="333746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 smtClean="0">
                  <a:solidFill>
                    <a:srgbClr val="000000"/>
                  </a:solidFill>
                </a:rPr>
                <a:t>Li</a:t>
              </a:r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19" name="TextBox 18"/>
            <p:cNvSpPr txBox="1"/>
            <p:nvPr/>
          </p:nvSpPr>
          <p:spPr>
            <a:xfrm>
              <a:off x="1694330" y="5488747"/>
              <a:ext cx="595035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 err="1" smtClean="0">
                  <a:solidFill>
                    <a:srgbClr val="000000"/>
                  </a:solidFill>
                </a:rPr>
                <a:t>Li+1</a:t>
              </a:r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32" name="Rectangle 31"/>
            <p:cNvSpPr/>
            <p:nvPr/>
          </p:nvSpPr>
          <p:spPr bwMode="auto">
            <a:xfrm>
              <a:off x="1980557" y="5899635"/>
              <a:ext cx="658906" cy="389965"/>
            </a:xfrm>
            <a:prstGeom prst="rect">
              <a:avLst/>
            </a:prstGeom>
            <a:gradFill flip="none" rotWithShape="1">
              <a:gsLst>
                <a:gs pos="0">
                  <a:schemeClr val="bg1">
                    <a:lumMod val="95000"/>
                    <a:shade val="30000"/>
                    <a:satMod val="115000"/>
                  </a:schemeClr>
                </a:gs>
                <a:gs pos="50000">
                  <a:schemeClr val="bg1">
                    <a:lumMod val="95000"/>
                    <a:shade val="67500"/>
                    <a:satMod val="115000"/>
                  </a:schemeClr>
                </a:gs>
                <a:gs pos="100000">
                  <a:schemeClr val="bg1">
                    <a:lumMod val="95000"/>
                    <a:shade val="100000"/>
                    <a:satMod val="115000"/>
                  </a:schemeClr>
                </a:gs>
              </a:gsLst>
              <a:path path="circle">
                <a:fillToRect l="100000" t="100000"/>
              </a:path>
              <a:tileRect r="-100000" b="-100000"/>
            </a:gra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" name="TextBox 32"/>
            <p:cNvSpPr txBox="1"/>
            <p:nvPr/>
          </p:nvSpPr>
          <p:spPr>
            <a:xfrm>
              <a:off x="2127408" y="5939968"/>
              <a:ext cx="333746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 smtClean="0">
                  <a:solidFill>
                    <a:srgbClr val="000000"/>
                  </a:solidFill>
                </a:rPr>
                <a:t>Li</a:t>
              </a:r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50" name="TextBox 49"/>
            <p:cNvSpPr txBox="1"/>
            <p:nvPr/>
          </p:nvSpPr>
          <p:spPr>
            <a:xfrm>
              <a:off x="-150157" y="3071865"/>
              <a:ext cx="3498476" cy="149271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1300" dirty="0" smtClean="0">
                  <a:solidFill>
                    <a:srgbClr val="000000"/>
                  </a:solidFill>
                </a:rPr>
                <a:t>If the cache levels are inclusive, </a:t>
              </a:r>
            </a:p>
            <a:p>
              <a:pPr algn="ctr"/>
              <a:r>
                <a:rPr lang="en-US" sz="1300" dirty="0" smtClean="0">
                  <a:solidFill>
                    <a:srgbClr val="000000"/>
                  </a:solidFill>
                </a:rPr>
                <a:t>the higher cache level includes</a:t>
              </a:r>
            </a:p>
            <a:p>
              <a:pPr algn="ctr"/>
              <a:r>
                <a:rPr lang="en-US" sz="1300" dirty="0" smtClean="0">
                  <a:solidFill>
                    <a:srgbClr val="000000"/>
                  </a:solidFill>
                </a:rPr>
                <a:t>the </a:t>
              </a:r>
              <a:r>
                <a:rPr lang="en-US" sz="1300" dirty="0">
                  <a:solidFill>
                    <a:srgbClr val="000000"/>
                  </a:solidFill>
                </a:rPr>
                <a:t>content of </a:t>
              </a:r>
              <a:r>
                <a:rPr lang="en-US" sz="1300" dirty="0" smtClean="0">
                  <a:solidFill>
                    <a:srgbClr val="000000"/>
                  </a:solidFill>
                </a:rPr>
                <a:t>the underneath</a:t>
              </a:r>
            </a:p>
            <a:p>
              <a:pPr algn="ctr"/>
              <a:r>
                <a:rPr lang="en-US" sz="1300" dirty="0" smtClean="0">
                  <a:solidFill>
                    <a:srgbClr val="000000"/>
                  </a:solidFill>
                </a:rPr>
                <a:t>cache level,</a:t>
              </a:r>
            </a:p>
            <a:p>
              <a:pPr algn="ctr"/>
              <a:r>
                <a:rPr lang="en-US" sz="1300" dirty="0" smtClean="0">
                  <a:solidFill>
                    <a:srgbClr val="000000"/>
                  </a:solidFill>
                </a:rPr>
                <a:t>E.g. </a:t>
              </a:r>
              <a:r>
                <a:rPr lang="en-US" sz="1300" dirty="0">
                  <a:solidFill>
                    <a:srgbClr val="000000"/>
                  </a:solidFill>
                </a:rPr>
                <a:t>an inclusive </a:t>
              </a:r>
              <a:r>
                <a:rPr lang="en-US" sz="1300" dirty="0" err="1">
                  <a:solidFill>
                    <a:srgbClr val="000000"/>
                  </a:solidFill>
                </a:rPr>
                <a:t>L3</a:t>
              </a:r>
              <a:r>
                <a:rPr lang="en-US" sz="1300" dirty="0">
                  <a:solidFill>
                    <a:srgbClr val="000000"/>
                  </a:solidFill>
                </a:rPr>
                <a:t> cache</a:t>
              </a:r>
            </a:p>
            <a:p>
              <a:pPr algn="ctr"/>
              <a:r>
                <a:rPr lang="en-US" sz="1300" dirty="0">
                  <a:solidFill>
                    <a:srgbClr val="000000"/>
                  </a:solidFill>
                </a:rPr>
                <a:t>  contains the content of </a:t>
              </a:r>
              <a:r>
                <a:rPr lang="en-US" sz="1300" dirty="0" smtClean="0">
                  <a:solidFill>
                    <a:srgbClr val="000000"/>
                  </a:solidFill>
                </a:rPr>
                <a:t>the</a:t>
              </a:r>
            </a:p>
            <a:p>
              <a:pPr algn="ctr"/>
              <a:r>
                <a:rPr lang="en-US" sz="1300" dirty="0" smtClean="0">
                  <a:solidFill>
                    <a:srgbClr val="000000"/>
                  </a:solidFill>
                </a:rPr>
                <a:t>  </a:t>
              </a:r>
              <a:r>
                <a:rPr lang="en-US" sz="1300" dirty="0" err="1">
                  <a:solidFill>
                    <a:srgbClr val="000000"/>
                  </a:solidFill>
                </a:rPr>
                <a:t>L2</a:t>
              </a:r>
              <a:r>
                <a:rPr lang="en-US" sz="1300" dirty="0">
                  <a:solidFill>
                    <a:srgbClr val="000000"/>
                  </a:solidFill>
                </a:rPr>
                <a:t> cache</a:t>
              </a:r>
            </a:p>
          </p:txBody>
        </p:sp>
      </p:grpSp>
      <p:grpSp>
        <p:nvGrpSpPr>
          <p:cNvPr id="23" name="Group 22"/>
          <p:cNvGrpSpPr/>
          <p:nvPr/>
        </p:nvGrpSpPr>
        <p:grpSpPr>
          <a:xfrm>
            <a:off x="6028319" y="3077244"/>
            <a:ext cx="2989921" cy="3222175"/>
            <a:chOff x="6028319" y="3077244"/>
            <a:chExt cx="2989921" cy="3222175"/>
          </a:xfrm>
        </p:grpSpPr>
        <p:sp>
          <p:nvSpPr>
            <p:cNvPr id="42" name="Rectangle 41"/>
            <p:cNvSpPr/>
            <p:nvPr/>
          </p:nvSpPr>
          <p:spPr bwMode="auto">
            <a:xfrm>
              <a:off x="7095998" y="4753006"/>
              <a:ext cx="658906" cy="389965"/>
            </a:xfrm>
            <a:prstGeom prst="rect">
              <a:avLst/>
            </a:prstGeom>
            <a:gradFill flip="none" rotWithShape="1">
              <a:gsLst>
                <a:gs pos="0">
                  <a:schemeClr val="bg1">
                    <a:lumMod val="95000"/>
                    <a:shade val="30000"/>
                    <a:satMod val="115000"/>
                  </a:schemeClr>
                </a:gs>
                <a:gs pos="50000">
                  <a:schemeClr val="bg1">
                    <a:lumMod val="95000"/>
                    <a:shade val="67500"/>
                    <a:satMod val="115000"/>
                  </a:schemeClr>
                </a:gs>
                <a:gs pos="100000">
                  <a:schemeClr val="bg1">
                    <a:lumMod val="95000"/>
                    <a:shade val="100000"/>
                    <a:satMod val="115000"/>
                  </a:schemeClr>
                </a:gs>
              </a:gsLst>
              <a:path path="circle">
                <a:fillToRect l="100000" t="100000"/>
              </a:path>
              <a:tileRect r="-100000" b="-100000"/>
            </a:gra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43" name="Rectangle 42"/>
            <p:cNvSpPr/>
            <p:nvPr/>
          </p:nvSpPr>
          <p:spPr bwMode="auto">
            <a:xfrm>
              <a:off x="6703791" y="5411913"/>
              <a:ext cx="1467971" cy="887506"/>
            </a:xfrm>
            <a:prstGeom prst="rect">
              <a:avLst/>
            </a:prstGeom>
            <a:gradFill flip="none" rotWithShape="1">
              <a:gsLst>
                <a:gs pos="0">
                  <a:srgbClr val="CCCCFF">
                    <a:shade val="30000"/>
                    <a:satMod val="115000"/>
                  </a:srgbClr>
                </a:gs>
                <a:gs pos="50000">
                  <a:srgbClr val="CCCCFF">
                    <a:shade val="67500"/>
                    <a:satMod val="115000"/>
                  </a:srgbClr>
                </a:gs>
                <a:gs pos="100000">
                  <a:srgbClr val="CCCCFF">
                    <a:shade val="100000"/>
                    <a:satMod val="115000"/>
                  </a:srgbClr>
                </a:gs>
              </a:gsLst>
              <a:path path="circle">
                <a:fillToRect l="100000" t="100000"/>
              </a:path>
              <a:tileRect r="-100000" b="-100000"/>
            </a:gradFill>
            <a:ln w="15875" cap="flat" cmpd="sng" algn="ctr">
              <a:solidFill>
                <a:schemeClr val="bg1">
                  <a:lumMod val="7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>
              <a:outerShdw blurRad="50800" dist="38100" dir="5400000" algn="t" rotWithShape="0">
                <a:prstClr val="black">
                  <a:alpha val="40000"/>
                </a:prstClr>
              </a:outerShdw>
            </a:effectLst>
            <a:extLst/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45" name="TextBox 44"/>
            <p:cNvSpPr txBox="1"/>
            <p:nvPr/>
          </p:nvSpPr>
          <p:spPr>
            <a:xfrm>
              <a:off x="7257363" y="4793348"/>
              <a:ext cx="333746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 smtClean="0">
                  <a:solidFill>
                    <a:srgbClr val="000000"/>
                  </a:solidFill>
                </a:rPr>
                <a:t>Li</a:t>
              </a:r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47" name="TextBox 46"/>
            <p:cNvSpPr txBox="1"/>
            <p:nvPr/>
          </p:nvSpPr>
          <p:spPr>
            <a:xfrm>
              <a:off x="7217021" y="5510521"/>
              <a:ext cx="595035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 err="1" smtClean="0">
                  <a:solidFill>
                    <a:srgbClr val="000000"/>
                  </a:solidFill>
                </a:rPr>
                <a:t>Li+1</a:t>
              </a:r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51" name="TextBox 50"/>
            <p:cNvSpPr txBox="1"/>
            <p:nvPr/>
          </p:nvSpPr>
          <p:spPr>
            <a:xfrm>
              <a:off x="6028319" y="3077244"/>
              <a:ext cx="2989921" cy="109260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300" dirty="0" smtClean="0">
                  <a:solidFill>
                    <a:srgbClr val="000000"/>
                  </a:solidFill>
                </a:rPr>
                <a:t>If the cache levels are exclusive,</a:t>
              </a:r>
            </a:p>
            <a:p>
              <a:pPr algn="ctr"/>
              <a:r>
                <a:rPr lang="en-US" sz="1300" dirty="0" smtClean="0">
                  <a:solidFill>
                    <a:srgbClr val="000000"/>
                  </a:solidFill>
                </a:rPr>
                <a:t> a data item (in fact a cache line)</a:t>
              </a:r>
            </a:p>
            <a:p>
              <a:pPr algn="ctr"/>
              <a:r>
                <a:rPr lang="en-US" sz="1300" dirty="0" smtClean="0">
                  <a:solidFill>
                    <a:srgbClr val="000000"/>
                  </a:solidFill>
                </a:rPr>
                <a:t>is contained either in the</a:t>
              </a:r>
            </a:p>
            <a:p>
              <a:pPr algn="ctr"/>
              <a:r>
                <a:rPr lang="en-US" sz="1300" dirty="0" smtClean="0">
                  <a:solidFill>
                    <a:srgbClr val="000000"/>
                  </a:solidFill>
                </a:rPr>
                <a:t>higher or in the lower level</a:t>
              </a:r>
            </a:p>
            <a:p>
              <a:pPr algn="ctr"/>
              <a:r>
                <a:rPr lang="en-US" sz="1300" dirty="0" smtClean="0">
                  <a:solidFill>
                    <a:srgbClr val="000000"/>
                  </a:solidFill>
                </a:rPr>
                <a:t>cache, but never in both.</a:t>
              </a:r>
              <a:endParaRPr lang="en-US" sz="1300" dirty="0">
                <a:solidFill>
                  <a:srgbClr val="000000"/>
                </a:solidFill>
              </a:endParaRPr>
            </a:p>
          </p:txBody>
        </p:sp>
      </p:grpSp>
      <p:grpSp>
        <p:nvGrpSpPr>
          <p:cNvPr id="22" name="Group 21"/>
          <p:cNvGrpSpPr/>
          <p:nvPr/>
        </p:nvGrpSpPr>
        <p:grpSpPr>
          <a:xfrm>
            <a:off x="3137949" y="3077244"/>
            <a:ext cx="2799292" cy="3219616"/>
            <a:chOff x="3137949" y="3077244"/>
            <a:chExt cx="2799292" cy="3219616"/>
          </a:xfrm>
        </p:grpSpPr>
        <p:sp>
          <p:nvSpPr>
            <p:cNvPr id="34" name="Rectangle 33"/>
            <p:cNvSpPr/>
            <p:nvPr/>
          </p:nvSpPr>
          <p:spPr bwMode="auto">
            <a:xfrm>
              <a:off x="4423234" y="4738492"/>
              <a:ext cx="658906" cy="389965"/>
            </a:xfrm>
            <a:prstGeom prst="rect">
              <a:avLst/>
            </a:prstGeom>
            <a:gradFill flip="none" rotWithShape="1">
              <a:gsLst>
                <a:gs pos="0">
                  <a:schemeClr val="bg1">
                    <a:lumMod val="95000"/>
                    <a:shade val="30000"/>
                    <a:satMod val="115000"/>
                  </a:schemeClr>
                </a:gs>
                <a:gs pos="50000">
                  <a:schemeClr val="bg1">
                    <a:lumMod val="95000"/>
                    <a:shade val="67500"/>
                    <a:satMod val="115000"/>
                  </a:schemeClr>
                </a:gs>
                <a:gs pos="100000">
                  <a:schemeClr val="bg1">
                    <a:lumMod val="95000"/>
                    <a:shade val="100000"/>
                    <a:satMod val="115000"/>
                  </a:schemeClr>
                </a:gs>
              </a:gsLst>
              <a:path path="circle">
                <a:fillToRect l="100000" t="100000"/>
              </a:path>
              <a:tileRect r="-100000" b="-100000"/>
            </a:gra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5" name="Rectangle 34"/>
            <p:cNvSpPr/>
            <p:nvPr/>
          </p:nvSpPr>
          <p:spPr bwMode="auto">
            <a:xfrm>
              <a:off x="4004133" y="5397399"/>
              <a:ext cx="1467971" cy="887506"/>
            </a:xfrm>
            <a:prstGeom prst="rect">
              <a:avLst/>
            </a:prstGeom>
            <a:gradFill flip="none" rotWithShape="1">
              <a:gsLst>
                <a:gs pos="0">
                  <a:srgbClr val="CCCCFF">
                    <a:shade val="30000"/>
                    <a:satMod val="115000"/>
                  </a:srgbClr>
                </a:gs>
                <a:gs pos="50000">
                  <a:srgbClr val="CCCCFF">
                    <a:shade val="67500"/>
                    <a:satMod val="115000"/>
                  </a:srgbClr>
                </a:gs>
                <a:gs pos="100000">
                  <a:srgbClr val="CCCCFF">
                    <a:shade val="100000"/>
                    <a:satMod val="115000"/>
                  </a:srgbClr>
                </a:gs>
              </a:gsLst>
              <a:path path="circle">
                <a:fillToRect l="100000" t="100000"/>
              </a:path>
              <a:tileRect r="-100000" b="-100000"/>
            </a:gradFill>
            <a:ln w="15875" cap="flat" cmpd="sng" algn="ctr">
              <a:solidFill>
                <a:schemeClr val="bg1">
                  <a:lumMod val="7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>
              <a:outerShdw blurRad="50800" dist="38100" dir="5400000" algn="t" rotWithShape="0">
                <a:prstClr val="black">
                  <a:alpha val="40000"/>
                </a:prstClr>
              </a:outerShdw>
            </a:effectLst>
            <a:extLst/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6" name="Rectangle 35"/>
            <p:cNvSpPr/>
            <p:nvPr/>
          </p:nvSpPr>
          <p:spPr bwMode="auto">
            <a:xfrm>
              <a:off x="4817680" y="5899417"/>
              <a:ext cx="658906" cy="389965"/>
            </a:xfrm>
            <a:prstGeom prst="rect">
              <a:avLst/>
            </a:prstGeom>
            <a:noFill/>
            <a:ln w="15875" cap="flat" cmpd="sng" algn="ctr">
              <a:solidFill>
                <a:schemeClr val="tx1"/>
              </a:solidFill>
              <a:prstDash val="lgDash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933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7" name="TextBox 36"/>
            <p:cNvSpPr txBox="1"/>
            <p:nvPr/>
          </p:nvSpPr>
          <p:spPr>
            <a:xfrm>
              <a:off x="4584599" y="4778834"/>
              <a:ext cx="333746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 smtClean="0">
                  <a:solidFill>
                    <a:srgbClr val="000000"/>
                  </a:solidFill>
                </a:rPr>
                <a:t>Li</a:t>
              </a:r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38" name="TextBox 37"/>
            <p:cNvSpPr txBox="1"/>
            <p:nvPr/>
          </p:nvSpPr>
          <p:spPr>
            <a:xfrm>
              <a:off x="4979045" y="5926312"/>
              <a:ext cx="333746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 smtClean="0">
                  <a:solidFill>
                    <a:srgbClr val="000000"/>
                  </a:solidFill>
                </a:rPr>
                <a:t>Li</a:t>
              </a:r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39" name="TextBox 38"/>
            <p:cNvSpPr txBox="1"/>
            <p:nvPr/>
          </p:nvSpPr>
          <p:spPr>
            <a:xfrm>
              <a:off x="4517363" y="5496007"/>
              <a:ext cx="595035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 err="1" smtClean="0">
                  <a:solidFill>
                    <a:srgbClr val="000000"/>
                  </a:solidFill>
                </a:rPr>
                <a:t>Li+1</a:t>
              </a:r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40" name="Rectangle 39"/>
            <p:cNvSpPr/>
            <p:nvPr/>
          </p:nvSpPr>
          <p:spPr bwMode="auto">
            <a:xfrm>
              <a:off x="4803590" y="5906895"/>
              <a:ext cx="658906" cy="389965"/>
            </a:xfrm>
            <a:prstGeom prst="rect">
              <a:avLst/>
            </a:prstGeom>
            <a:gradFill flip="none" rotWithShape="1">
              <a:gsLst>
                <a:gs pos="0">
                  <a:schemeClr val="bg1">
                    <a:lumMod val="95000"/>
                    <a:shade val="30000"/>
                    <a:satMod val="115000"/>
                  </a:schemeClr>
                </a:gs>
                <a:gs pos="50000">
                  <a:schemeClr val="bg1">
                    <a:lumMod val="95000"/>
                    <a:shade val="67500"/>
                    <a:satMod val="115000"/>
                  </a:schemeClr>
                </a:gs>
                <a:gs pos="100000">
                  <a:schemeClr val="bg1">
                    <a:lumMod val="95000"/>
                    <a:shade val="100000"/>
                    <a:satMod val="115000"/>
                  </a:schemeClr>
                </a:gs>
              </a:gsLst>
              <a:path path="circle">
                <a:fillToRect l="100000" t="100000"/>
              </a:path>
              <a:tileRect r="-100000" b="-100000"/>
            </a:gradFill>
            <a:ln w="19050" cap="flat" cmpd="sng" algn="ctr">
              <a:solidFill>
                <a:schemeClr val="tx1"/>
              </a:solidFill>
              <a:prstDash val="dash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41" name="TextBox 40"/>
            <p:cNvSpPr txBox="1"/>
            <p:nvPr/>
          </p:nvSpPr>
          <p:spPr>
            <a:xfrm>
              <a:off x="4950441" y="5947228"/>
              <a:ext cx="333746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 smtClean="0">
                  <a:solidFill>
                    <a:srgbClr val="000000"/>
                  </a:solidFill>
                </a:rPr>
                <a:t>Li</a:t>
              </a:r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52" name="TextBox 51"/>
            <p:cNvSpPr txBox="1"/>
            <p:nvPr/>
          </p:nvSpPr>
          <p:spPr>
            <a:xfrm>
              <a:off x="3137949" y="3077244"/>
              <a:ext cx="2799292" cy="89255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300" dirty="0" smtClean="0">
                  <a:solidFill>
                    <a:srgbClr val="000000"/>
                  </a:solidFill>
                </a:rPr>
                <a:t>In non-inclusive cache levels</a:t>
              </a:r>
            </a:p>
            <a:p>
              <a:pPr algn="ctr"/>
              <a:r>
                <a:rPr lang="en-US" sz="1300" dirty="0" smtClean="0">
                  <a:solidFill>
                    <a:srgbClr val="000000"/>
                  </a:solidFill>
                </a:rPr>
                <a:t>the </a:t>
              </a:r>
              <a:r>
                <a:rPr lang="en-US" sz="1300" dirty="0">
                  <a:solidFill>
                    <a:srgbClr val="000000"/>
                  </a:solidFill>
                </a:rPr>
                <a:t>fact that a line is in level </a:t>
              </a:r>
              <a:r>
                <a:rPr lang="en-US" sz="1300" dirty="0" err="1" smtClean="0">
                  <a:solidFill>
                    <a:srgbClr val="000000"/>
                  </a:solidFill>
                </a:rPr>
                <a:t>i</a:t>
              </a:r>
              <a:endParaRPr lang="en-US" sz="1300" dirty="0" smtClean="0">
                <a:solidFill>
                  <a:srgbClr val="000000"/>
                </a:solidFill>
              </a:endParaRPr>
            </a:p>
            <a:p>
              <a:pPr algn="ctr"/>
              <a:r>
                <a:rPr lang="en-US" sz="1300" dirty="0" smtClean="0">
                  <a:solidFill>
                    <a:srgbClr val="000000"/>
                  </a:solidFill>
                </a:rPr>
                <a:t> </a:t>
              </a:r>
              <a:r>
                <a:rPr lang="en-US" sz="1300" dirty="0">
                  <a:solidFill>
                    <a:srgbClr val="000000"/>
                  </a:solidFill>
                </a:rPr>
                <a:t>does not imply that it is </a:t>
              </a:r>
              <a:r>
                <a:rPr lang="en-US" sz="1300" dirty="0" smtClean="0">
                  <a:solidFill>
                    <a:srgbClr val="000000"/>
                  </a:solidFill>
                </a:rPr>
                <a:t>also</a:t>
              </a:r>
            </a:p>
            <a:p>
              <a:pPr algn="ctr"/>
              <a:r>
                <a:rPr lang="en-US" sz="1300" dirty="0" smtClean="0">
                  <a:solidFill>
                    <a:srgbClr val="000000"/>
                  </a:solidFill>
                </a:rPr>
                <a:t> </a:t>
              </a:r>
              <a:r>
                <a:rPr lang="en-US" sz="1300" dirty="0">
                  <a:solidFill>
                    <a:srgbClr val="000000"/>
                  </a:solidFill>
                </a:rPr>
                <a:t>in level </a:t>
              </a:r>
              <a:r>
                <a:rPr lang="en-US" sz="1300" dirty="0" err="1">
                  <a:solidFill>
                    <a:srgbClr val="000000"/>
                  </a:solidFill>
                </a:rPr>
                <a:t>i+1</a:t>
              </a:r>
              <a:r>
                <a:rPr lang="en-US" sz="1300" dirty="0">
                  <a:solidFill>
                    <a:srgbClr val="000000"/>
                  </a:solidFill>
                </a:rPr>
                <a:t>.</a:t>
              </a:r>
              <a:r>
                <a:rPr lang="en-US" sz="1300" dirty="0" smtClean="0">
                  <a:solidFill>
                    <a:srgbClr val="000000"/>
                  </a:solidFill>
                </a:rPr>
                <a:t> </a:t>
              </a:r>
              <a:endParaRPr lang="en-US" sz="1300" dirty="0">
                <a:solidFill>
                  <a:srgbClr val="000000"/>
                </a:solidFill>
              </a:endParaRPr>
            </a:p>
          </p:txBody>
        </p:sp>
      </p:grpSp>
      <p:sp>
        <p:nvSpPr>
          <p:cNvPr id="53" name="TextBox 52"/>
          <p:cNvSpPr txBox="1"/>
          <p:nvPr/>
        </p:nvSpPr>
        <p:spPr>
          <a:xfrm>
            <a:off x="84045" y="510990"/>
            <a:ext cx="752321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rgbClr val="2D2D8A"/>
                </a:solidFill>
              </a:rPr>
              <a:t>Changing the </a:t>
            </a:r>
            <a:r>
              <a:rPr lang="en-US" b="1" dirty="0" err="1" smtClean="0">
                <a:solidFill>
                  <a:srgbClr val="2D2D8A"/>
                </a:solidFill>
              </a:rPr>
              <a:t>L3</a:t>
            </a:r>
            <a:r>
              <a:rPr lang="en-US" b="1" dirty="0" smtClean="0">
                <a:solidFill>
                  <a:srgbClr val="2D2D8A"/>
                </a:solidFill>
              </a:rPr>
              <a:t> cache inclusion policy from inclusive to non-inclusive -1</a:t>
            </a:r>
            <a:endParaRPr lang="en-US" b="1" dirty="0">
              <a:solidFill>
                <a:srgbClr val="2D2D8A"/>
              </a:solidFill>
            </a:endParaRPr>
          </a:p>
        </p:txBody>
      </p:sp>
      <p:sp>
        <p:nvSpPr>
          <p:cNvPr id="44" name="TextBox 43"/>
          <p:cNvSpPr txBox="1"/>
          <p:nvPr/>
        </p:nvSpPr>
        <p:spPr>
          <a:xfrm>
            <a:off x="8814338" y="6534345"/>
            <a:ext cx="34817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>
                <a:solidFill>
                  <a:srgbClr val="FF0000"/>
                </a:solidFill>
                <a:latin typeface="+mj-lt"/>
              </a:rPr>
              <a:t>*</a:t>
            </a:r>
          </a:p>
        </p:txBody>
      </p:sp>
    </p:spTree>
    <p:extLst>
      <p:ext uri="{BB962C8B-B14F-4D97-AF65-F5344CB8AC3E}">
        <p14:creationId xmlns:p14="http://schemas.microsoft.com/office/powerpoint/2010/main" val="255581332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182F76"/>
            </a:gs>
            <a:gs pos="100000">
              <a:srgbClr val="3366FF"/>
            </a:gs>
          </a:gsLst>
          <a:lin ang="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171" name="AutoShape 3"/>
          <p:cNvSpPr>
            <a:spLocks noChangeArrowheads="1"/>
          </p:cNvSpPr>
          <p:nvPr/>
        </p:nvSpPr>
        <p:spPr bwMode="auto">
          <a:xfrm>
            <a:off x="381000" y="981075"/>
            <a:ext cx="8532813" cy="718936"/>
          </a:xfrm>
          <a:prstGeom prst="roundRect">
            <a:avLst>
              <a:gd name="adj" fmla="val 0"/>
            </a:avLst>
          </a:prstGeom>
          <a:solidFill>
            <a:srgbClr val="000080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900" dirty="0" smtClean="0">
                <a:solidFill>
                  <a:srgbClr val="FFFFFF"/>
                </a:solidFill>
                <a:latin typeface="Verdana" pitchFamily="34" charset="0"/>
              </a:rPr>
              <a:t>1.5 Platforms </a:t>
            </a:r>
            <a:r>
              <a:rPr lang="en-US" altLang="en-US" sz="1900" dirty="0">
                <a:solidFill>
                  <a:srgbClr val="FFFFFF"/>
                </a:solidFill>
                <a:latin typeface="Verdana" pitchFamily="34" charset="0"/>
              </a:rPr>
              <a:t>classified according to </a:t>
            </a:r>
            <a:r>
              <a:rPr lang="en-US" altLang="en-US" sz="1900" dirty="0" smtClean="0">
                <a:solidFill>
                  <a:srgbClr val="FFFFFF"/>
                </a:solidFill>
                <a:latin typeface="Verdana" pitchFamily="34" charset="0"/>
              </a:rPr>
              <a:t>the </a:t>
            </a:r>
            <a:r>
              <a:rPr lang="en-US" altLang="en-US" sz="1900" dirty="0">
                <a:solidFill>
                  <a:srgbClr val="FFFFFF"/>
                </a:solidFill>
                <a:latin typeface="Verdana" pitchFamily="34" charset="0"/>
              </a:rPr>
              <a:t>number of </a:t>
            </a:r>
            <a:r>
              <a:rPr lang="en-US" altLang="en-US" sz="1900" dirty="0" smtClean="0">
                <a:solidFill>
                  <a:srgbClr val="FFFFFF"/>
                </a:solidFill>
                <a:latin typeface="Verdana" pitchFamily="34" charset="0"/>
              </a:rPr>
              <a:t>chips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900" dirty="0">
                <a:solidFill>
                  <a:srgbClr val="FFFFFF"/>
                </a:solidFill>
                <a:latin typeface="Verdana" pitchFamily="34" charset="0"/>
              </a:rPr>
              <a:t> </a:t>
            </a:r>
            <a:r>
              <a:rPr lang="en-US" altLang="en-US" sz="1900" dirty="0" smtClean="0">
                <a:solidFill>
                  <a:srgbClr val="FFFFFF"/>
                </a:solidFill>
                <a:latin typeface="Verdana" pitchFamily="34" charset="0"/>
              </a:rPr>
              <a:t>      constituting </a:t>
            </a:r>
            <a:r>
              <a:rPr lang="en-US" altLang="en-US" sz="1900" dirty="0">
                <a:solidFill>
                  <a:srgbClr val="FFFFFF"/>
                </a:solidFill>
                <a:latin typeface="Verdana" pitchFamily="34" charset="0"/>
              </a:rPr>
              <a:t>the </a:t>
            </a:r>
            <a:r>
              <a:rPr lang="en-US" altLang="en-US" sz="1900" dirty="0" smtClean="0">
                <a:solidFill>
                  <a:srgbClr val="FFFFFF"/>
                </a:solidFill>
                <a:latin typeface="Verdana" pitchFamily="34" charset="0"/>
              </a:rPr>
              <a:t>chipset</a:t>
            </a:r>
            <a:endParaRPr lang="en-US" altLang="en-US" sz="1900" dirty="0">
              <a:solidFill>
                <a:srgbClr val="FFFFFF"/>
              </a:solidFill>
              <a:latin typeface="Verdan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91669487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1600" dirty="0"/>
              <a:t>b) Re-architected </a:t>
            </a:r>
            <a:r>
              <a:rPr lang="en-US" sz="1600" dirty="0" err="1"/>
              <a:t>L2</a:t>
            </a:r>
            <a:r>
              <a:rPr lang="en-US" sz="1600" dirty="0"/>
              <a:t>/</a:t>
            </a:r>
            <a:r>
              <a:rPr lang="en-US" sz="1600" dirty="0" err="1"/>
              <a:t>L3</a:t>
            </a:r>
            <a:r>
              <a:rPr lang="en-US" sz="1600" dirty="0"/>
              <a:t> cache hierarchy </a:t>
            </a:r>
            <a:r>
              <a:rPr lang="en-US" sz="1600" dirty="0" smtClean="0"/>
              <a:t>(3)</a:t>
            </a:r>
            <a:endParaRPr lang="en-US" sz="1600" dirty="0"/>
          </a:p>
        </p:txBody>
      </p:sp>
      <p:sp>
        <p:nvSpPr>
          <p:cNvPr id="3" name="Rectangle 3"/>
          <p:cNvSpPr>
            <a:spLocks noChangeArrowheads="1"/>
          </p:cNvSpPr>
          <p:nvPr/>
        </p:nvSpPr>
        <p:spPr bwMode="auto">
          <a:xfrm>
            <a:off x="500063" y="1140967"/>
            <a:ext cx="8235950" cy="1655763"/>
          </a:xfrm>
          <a:prstGeom prst="rect">
            <a:avLst/>
          </a:prstGeom>
          <a:solidFill>
            <a:srgbClr val="EAEAEA"/>
          </a:solidFill>
          <a:ln w="9525" algn="ctr">
            <a:solidFill>
              <a:schemeClr val="bg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hu-HU" altLang="en-US" sz="1400" dirty="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4" name="Text Box 4"/>
          <p:cNvSpPr txBox="1">
            <a:spLocks noChangeArrowheads="1"/>
          </p:cNvSpPr>
          <p:nvPr/>
        </p:nvSpPr>
        <p:spPr bwMode="auto">
          <a:xfrm>
            <a:off x="893205" y="1397679"/>
            <a:ext cx="7887727" cy="20005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square" lIns="0" tIns="0" rIns="0" bIns="0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tabLst>
                <a:tab pos="533400" algn="l"/>
              </a:tabLst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tabLst>
                <a:tab pos="533400" algn="l"/>
              </a:tabLst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tabLst>
                <a:tab pos="533400" algn="l"/>
              </a:tabLst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tabLst>
                <a:tab pos="533400" algn="l"/>
              </a:tabLst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tabLst>
                <a:tab pos="533400" algn="l"/>
              </a:tabLst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tabLst>
                <a:tab pos="533400" algn="l"/>
              </a:tabLst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tabLst>
                <a:tab pos="533400" algn="l"/>
              </a:tabLst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tabLst>
                <a:tab pos="533400" algn="l"/>
              </a:tabLst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tabLst>
                <a:tab pos="533400" algn="l"/>
              </a:tabLst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300" b="1" dirty="0" smtClean="0">
                <a:solidFill>
                  <a:srgbClr val="000000"/>
                </a:solidFill>
                <a:latin typeface="Verdana" pitchFamily="34" charset="0"/>
              </a:rPr>
              <a:t>Cache inclusion policies between subsequent levels of a cache hierarchy</a:t>
            </a:r>
            <a:endParaRPr lang="en-US" altLang="en-US" sz="1300" b="1" dirty="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5" name="Text Box 5"/>
          <p:cNvSpPr txBox="1">
            <a:spLocks noChangeArrowheads="1"/>
          </p:cNvSpPr>
          <p:nvPr/>
        </p:nvSpPr>
        <p:spPr bwMode="auto">
          <a:xfrm>
            <a:off x="853672" y="2300313"/>
            <a:ext cx="2056652" cy="20005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tabLst>
                <a:tab pos="533400" algn="l"/>
              </a:tabLst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tabLst>
                <a:tab pos="533400" algn="l"/>
              </a:tabLst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tabLst>
                <a:tab pos="533400" algn="l"/>
              </a:tabLst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tabLst>
                <a:tab pos="533400" algn="l"/>
              </a:tabLst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tabLst>
                <a:tab pos="533400" algn="l"/>
              </a:tabLst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tabLst>
                <a:tab pos="533400" algn="l"/>
              </a:tabLst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tabLst>
                <a:tab pos="533400" algn="l"/>
              </a:tabLst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tabLst>
                <a:tab pos="533400" algn="l"/>
              </a:tabLst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tabLst>
                <a:tab pos="533400" algn="l"/>
              </a:tabLst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300" b="1" dirty="0" smtClean="0">
                <a:solidFill>
                  <a:srgbClr val="000000"/>
                </a:solidFill>
                <a:latin typeface="Verdana" pitchFamily="34" charset="0"/>
              </a:rPr>
              <a:t>Inclusive cache levels</a:t>
            </a:r>
            <a:endParaRPr lang="en-US" altLang="en-US" sz="1300" b="1" dirty="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6" name="Text Box 6"/>
          <p:cNvSpPr txBox="1">
            <a:spLocks noChangeArrowheads="1"/>
          </p:cNvSpPr>
          <p:nvPr/>
        </p:nvSpPr>
        <p:spPr bwMode="auto">
          <a:xfrm>
            <a:off x="3588490" y="2300313"/>
            <a:ext cx="2476639" cy="4001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tabLst>
                <a:tab pos="533400" algn="l"/>
              </a:tabLst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tabLst>
                <a:tab pos="533400" algn="l"/>
              </a:tabLst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tabLst>
                <a:tab pos="533400" algn="l"/>
              </a:tabLst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tabLst>
                <a:tab pos="533400" algn="l"/>
              </a:tabLst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tabLst>
                <a:tab pos="533400" algn="l"/>
              </a:tabLst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tabLst>
                <a:tab pos="533400" algn="l"/>
              </a:tabLst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tabLst>
                <a:tab pos="533400" algn="l"/>
              </a:tabLst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tabLst>
                <a:tab pos="533400" algn="l"/>
              </a:tabLst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tabLst>
                <a:tab pos="533400" algn="l"/>
              </a:tabLst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300" b="1" dirty="0" smtClean="0">
                <a:solidFill>
                  <a:srgbClr val="000000"/>
                </a:solidFill>
                <a:latin typeface="Verdana" pitchFamily="34" charset="0"/>
              </a:rPr>
              <a:t>Non-inclusive cache levels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300" b="1" dirty="0" smtClean="0">
                <a:solidFill>
                  <a:srgbClr val="000000"/>
                </a:solidFill>
                <a:latin typeface="Verdana" pitchFamily="34" charset="0"/>
              </a:rPr>
              <a:t>(Victim cache)</a:t>
            </a:r>
            <a:endParaRPr lang="en-US" altLang="en-US" sz="1300" b="1" dirty="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7" name="Text Box 7"/>
          <p:cNvSpPr txBox="1">
            <a:spLocks noChangeArrowheads="1"/>
          </p:cNvSpPr>
          <p:nvPr/>
        </p:nvSpPr>
        <p:spPr bwMode="auto">
          <a:xfrm>
            <a:off x="6568758" y="2300313"/>
            <a:ext cx="2095124" cy="20005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tabLst>
                <a:tab pos="533400" algn="l"/>
              </a:tabLst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tabLst>
                <a:tab pos="533400" algn="l"/>
              </a:tabLst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tabLst>
                <a:tab pos="533400" algn="l"/>
              </a:tabLst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tabLst>
                <a:tab pos="533400" algn="l"/>
              </a:tabLst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tabLst>
                <a:tab pos="533400" algn="l"/>
              </a:tabLst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tabLst>
                <a:tab pos="533400" algn="l"/>
              </a:tabLst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tabLst>
                <a:tab pos="533400" algn="l"/>
              </a:tabLst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tabLst>
                <a:tab pos="533400" algn="l"/>
              </a:tabLst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tabLst>
                <a:tab pos="533400" algn="l"/>
              </a:tabLst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300" b="1" dirty="0" smtClean="0">
                <a:solidFill>
                  <a:srgbClr val="000000"/>
                </a:solidFill>
                <a:latin typeface="Verdana" pitchFamily="34" charset="0"/>
              </a:rPr>
              <a:t>Exclusive cache-levels</a:t>
            </a:r>
            <a:endParaRPr lang="en-US" altLang="en-US" sz="1300" b="1" dirty="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8" name="Line 9"/>
          <p:cNvSpPr>
            <a:spLocks noChangeShapeType="1"/>
          </p:cNvSpPr>
          <p:nvPr/>
        </p:nvSpPr>
        <p:spPr bwMode="auto">
          <a:xfrm rot="-5400000" flipH="1" flipV="1">
            <a:off x="3130550" y="484213"/>
            <a:ext cx="503237" cy="291623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300" dirty="0">
              <a:solidFill>
                <a:srgbClr val="000000"/>
              </a:solidFill>
            </a:endParaRPr>
          </a:p>
        </p:txBody>
      </p:sp>
      <p:sp>
        <p:nvSpPr>
          <p:cNvPr id="9" name="Line 10"/>
          <p:cNvSpPr>
            <a:spLocks noChangeShapeType="1"/>
          </p:cNvSpPr>
          <p:nvPr/>
        </p:nvSpPr>
        <p:spPr bwMode="auto">
          <a:xfrm rot="5400000" flipV="1">
            <a:off x="5975350" y="555651"/>
            <a:ext cx="503237" cy="2773362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300" dirty="0">
              <a:solidFill>
                <a:srgbClr val="000000"/>
              </a:solidFill>
            </a:endParaRPr>
          </a:p>
        </p:txBody>
      </p:sp>
      <p:sp>
        <p:nvSpPr>
          <p:cNvPr id="10" name="Line 11"/>
          <p:cNvSpPr>
            <a:spLocks noChangeShapeType="1"/>
          </p:cNvSpPr>
          <p:nvPr/>
        </p:nvSpPr>
        <p:spPr bwMode="auto">
          <a:xfrm rot="5400000" flipV="1">
            <a:off x="4577557" y="1956619"/>
            <a:ext cx="525462" cy="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300" dirty="0">
              <a:solidFill>
                <a:srgbClr val="000000"/>
              </a:solidFill>
            </a:endParaRPr>
          </a:p>
        </p:txBody>
      </p:sp>
      <p:sp>
        <p:nvSpPr>
          <p:cNvPr id="11" name="Oval 39"/>
          <p:cNvSpPr>
            <a:spLocks noChangeArrowheads="1"/>
          </p:cNvSpPr>
          <p:nvPr/>
        </p:nvSpPr>
        <p:spPr bwMode="auto">
          <a:xfrm>
            <a:off x="1866900" y="2179663"/>
            <a:ext cx="60325" cy="60325"/>
          </a:xfrm>
          <a:prstGeom prst="ellipse">
            <a:avLst/>
          </a:prstGeom>
          <a:solidFill>
            <a:srgbClr val="FFFFFF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hu-HU" altLang="en-US" sz="1300" dirty="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12" name="Oval 40"/>
          <p:cNvSpPr>
            <a:spLocks noChangeArrowheads="1"/>
          </p:cNvSpPr>
          <p:nvPr/>
        </p:nvSpPr>
        <p:spPr bwMode="auto">
          <a:xfrm>
            <a:off x="4810125" y="2206650"/>
            <a:ext cx="60325" cy="60325"/>
          </a:xfrm>
          <a:prstGeom prst="ellipse">
            <a:avLst/>
          </a:prstGeom>
          <a:solidFill>
            <a:srgbClr val="FFFFFF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hu-HU" altLang="en-US" sz="1300" dirty="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13" name="Oval 41"/>
          <p:cNvSpPr>
            <a:spLocks noChangeArrowheads="1"/>
          </p:cNvSpPr>
          <p:nvPr/>
        </p:nvSpPr>
        <p:spPr bwMode="auto">
          <a:xfrm>
            <a:off x="7589838" y="2168550"/>
            <a:ext cx="60325" cy="60325"/>
          </a:xfrm>
          <a:prstGeom prst="ellipse">
            <a:avLst/>
          </a:prstGeom>
          <a:solidFill>
            <a:srgbClr val="FFFFFF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hu-HU" altLang="en-US" sz="1300" dirty="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203060" y="3162298"/>
            <a:ext cx="3009157" cy="89255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300" dirty="0" smtClean="0">
                <a:solidFill>
                  <a:srgbClr val="000000"/>
                </a:solidFill>
              </a:rPr>
              <a:t>Inclusive cache levels </a:t>
            </a:r>
            <a:r>
              <a:rPr lang="en-US" sz="1300" dirty="0" smtClean="0">
                <a:solidFill>
                  <a:srgbClr val="0070C0"/>
                </a:solidFill>
              </a:rPr>
              <a:t>reduce</a:t>
            </a:r>
          </a:p>
          <a:p>
            <a:pPr algn="ctr"/>
            <a:r>
              <a:rPr lang="en-US" sz="1300" dirty="0" smtClean="0">
                <a:solidFill>
                  <a:srgbClr val="0070C0"/>
                </a:solidFill>
              </a:rPr>
              <a:t>the snoop traffic</a:t>
            </a:r>
            <a:r>
              <a:rPr lang="en-US" sz="1300" dirty="0" smtClean="0">
                <a:solidFill>
                  <a:srgbClr val="000000"/>
                </a:solidFill>
              </a:rPr>
              <a:t>,</a:t>
            </a:r>
          </a:p>
          <a:p>
            <a:pPr algn="ctr"/>
            <a:r>
              <a:rPr lang="en-US" sz="1300" dirty="0" smtClean="0">
                <a:solidFill>
                  <a:srgbClr val="000000"/>
                </a:solidFill>
              </a:rPr>
              <a:t>since in this case only the higher </a:t>
            </a:r>
          </a:p>
          <a:p>
            <a:pPr algn="ctr"/>
            <a:r>
              <a:rPr lang="en-US" sz="1300" dirty="0" smtClean="0">
                <a:solidFill>
                  <a:srgbClr val="000000"/>
                </a:solidFill>
              </a:rPr>
              <a:t>cache level needs to be snooped.</a:t>
            </a:r>
          </a:p>
        </p:txBody>
      </p:sp>
      <p:sp>
        <p:nvSpPr>
          <p:cNvPr id="15" name="TextBox 14"/>
          <p:cNvSpPr txBox="1"/>
          <p:nvPr/>
        </p:nvSpPr>
        <p:spPr>
          <a:xfrm>
            <a:off x="6199149" y="3175747"/>
            <a:ext cx="2812115" cy="6924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300" dirty="0" smtClean="0">
                <a:solidFill>
                  <a:srgbClr val="000000"/>
                </a:solidFill>
              </a:rPr>
              <a:t>Benefit of an exclusive cache</a:t>
            </a:r>
          </a:p>
          <a:p>
            <a:pPr algn="ctr"/>
            <a:r>
              <a:rPr lang="en-US" sz="1300" dirty="0" smtClean="0">
                <a:solidFill>
                  <a:srgbClr val="000000"/>
                </a:solidFill>
              </a:rPr>
              <a:t>levels is the </a:t>
            </a:r>
            <a:r>
              <a:rPr lang="en-US" sz="1300" dirty="0" smtClean="0">
                <a:solidFill>
                  <a:srgbClr val="0070C0"/>
                </a:solidFill>
              </a:rPr>
              <a:t>efficient use of the</a:t>
            </a:r>
          </a:p>
          <a:p>
            <a:pPr algn="ctr">
              <a:spcAft>
                <a:spcPts val="600"/>
              </a:spcAft>
            </a:pPr>
            <a:r>
              <a:rPr lang="en-US" sz="1300" dirty="0" smtClean="0">
                <a:solidFill>
                  <a:srgbClr val="0070C0"/>
                </a:solidFill>
              </a:rPr>
              <a:t>cache space</a:t>
            </a:r>
            <a:r>
              <a:rPr lang="en-US" sz="1300" dirty="0" smtClean="0">
                <a:solidFill>
                  <a:srgbClr val="000000"/>
                </a:solidFill>
              </a:rPr>
              <a:t>.</a:t>
            </a:r>
          </a:p>
        </p:txBody>
      </p:sp>
      <p:sp>
        <p:nvSpPr>
          <p:cNvPr id="16" name="TextBox 15"/>
          <p:cNvSpPr txBox="1"/>
          <p:nvPr/>
        </p:nvSpPr>
        <p:spPr>
          <a:xfrm>
            <a:off x="173244" y="4430057"/>
            <a:ext cx="3047052" cy="49244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300" dirty="0">
                <a:solidFill>
                  <a:srgbClr val="000000"/>
                </a:solidFill>
              </a:rPr>
              <a:t>Their drawback is the </a:t>
            </a:r>
            <a:r>
              <a:rPr lang="en-US" sz="1300" dirty="0">
                <a:solidFill>
                  <a:srgbClr val="0070C0"/>
                </a:solidFill>
              </a:rPr>
              <a:t>not efficient</a:t>
            </a:r>
          </a:p>
          <a:p>
            <a:pPr algn="ctr"/>
            <a:r>
              <a:rPr lang="en-US" sz="1300" dirty="0">
                <a:solidFill>
                  <a:srgbClr val="0070C0"/>
                </a:solidFill>
              </a:rPr>
              <a:t>use of the cache space</a:t>
            </a:r>
            <a:r>
              <a:rPr lang="en-US" sz="1300" dirty="0" smtClean="0">
                <a:solidFill>
                  <a:srgbClr val="000000"/>
                </a:solidFill>
              </a:rPr>
              <a:t>.</a:t>
            </a: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203060" y="5390775"/>
            <a:ext cx="987771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300" i="1" dirty="0" smtClean="0">
                <a:solidFill>
                  <a:srgbClr val="000000"/>
                </a:solidFill>
              </a:rPr>
              <a:t>Examples</a:t>
            </a:r>
            <a:endParaRPr lang="en-US" sz="1300" i="1" dirty="0">
              <a:solidFill>
                <a:srgbClr val="000000"/>
              </a:solidFill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622300" y="5655981"/>
            <a:ext cx="2244525" cy="49244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300" i="1" dirty="0" smtClean="0">
                <a:solidFill>
                  <a:srgbClr val="000000"/>
                </a:solidFill>
              </a:rPr>
              <a:t>Intel's </a:t>
            </a:r>
            <a:r>
              <a:rPr lang="en-US" sz="1300" i="1" dirty="0" err="1" smtClean="0">
                <a:solidFill>
                  <a:srgbClr val="000000"/>
                </a:solidFill>
              </a:rPr>
              <a:t>L3</a:t>
            </a:r>
            <a:r>
              <a:rPr lang="en-US" sz="1300" i="1" dirty="0" smtClean="0">
                <a:solidFill>
                  <a:srgbClr val="000000"/>
                </a:solidFill>
              </a:rPr>
              <a:t> caches in their</a:t>
            </a:r>
          </a:p>
          <a:p>
            <a:pPr algn="ctr"/>
            <a:r>
              <a:rPr lang="en-US" sz="1300" i="1" dirty="0" smtClean="0">
                <a:solidFill>
                  <a:srgbClr val="000000"/>
                </a:solidFill>
              </a:rPr>
              <a:t>Haswell to </a:t>
            </a:r>
            <a:r>
              <a:rPr lang="en-US" sz="1300" i="1" dirty="0" err="1" smtClean="0">
                <a:solidFill>
                  <a:srgbClr val="000000"/>
                </a:solidFill>
              </a:rPr>
              <a:t>Skylake</a:t>
            </a:r>
            <a:r>
              <a:rPr lang="en-US" sz="1300" i="1" dirty="0" smtClean="0">
                <a:solidFill>
                  <a:srgbClr val="000000"/>
                </a:solidFill>
              </a:rPr>
              <a:t> lines</a:t>
            </a:r>
            <a:endParaRPr lang="en-US" sz="1300" i="1" dirty="0">
              <a:solidFill>
                <a:srgbClr val="000000"/>
              </a:solidFill>
            </a:endParaRPr>
          </a:p>
        </p:txBody>
      </p:sp>
      <p:sp>
        <p:nvSpPr>
          <p:cNvPr id="19" name="TextBox 18"/>
          <p:cNvSpPr txBox="1"/>
          <p:nvPr/>
        </p:nvSpPr>
        <p:spPr>
          <a:xfrm>
            <a:off x="3143990" y="5668681"/>
            <a:ext cx="3013967" cy="49244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300" i="1" dirty="0" smtClean="0">
                <a:solidFill>
                  <a:srgbClr val="000000"/>
                </a:solidFill>
              </a:rPr>
              <a:t>Intel's </a:t>
            </a:r>
            <a:r>
              <a:rPr lang="en-US" sz="1300" i="1" dirty="0" err="1" smtClean="0">
                <a:solidFill>
                  <a:srgbClr val="000000"/>
                </a:solidFill>
              </a:rPr>
              <a:t>L2</a:t>
            </a:r>
            <a:r>
              <a:rPr lang="en-US" sz="1300" i="1" dirty="0" smtClean="0">
                <a:solidFill>
                  <a:srgbClr val="000000"/>
                </a:solidFill>
              </a:rPr>
              <a:t> caches in their</a:t>
            </a:r>
          </a:p>
          <a:p>
            <a:pPr algn="ctr"/>
            <a:r>
              <a:rPr lang="en-US" sz="1300" i="1" dirty="0" smtClean="0">
                <a:solidFill>
                  <a:srgbClr val="000000"/>
                </a:solidFill>
              </a:rPr>
              <a:t>Pentium 4 and Core 2 based lines</a:t>
            </a:r>
            <a:endParaRPr lang="en-US" sz="1300" i="1" dirty="0">
              <a:solidFill>
                <a:srgbClr val="000000"/>
              </a:solidFill>
            </a:endParaRPr>
          </a:p>
        </p:txBody>
      </p:sp>
      <p:sp>
        <p:nvSpPr>
          <p:cNvPr id="20" name="TextBox 19"/>
          <p:cNvSpPr txBox="1"/>
          <p:nvPr/>
        </p:nvSpPr>
        <p:spPr>
          <a:xfrm>
            <a:off x="6293168" y="4441263"/>
            <a:ext cx="2482795" cy="10926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300" dirty="0">
                <a:solidFill>
                  <a:srgbClr val="000000"/>
                </a:solidFill>
              </a:rPr>
              <a:t>Their drawback is that they</a:t>
            </a:r>
          </a:p>
          <a:p>
            <a:pPr algn="ctr"/>
            <a:r>
              <a:rPr lang="en-US" sz="1300" dirty="0">
                <a:solidFill>
                  <a:srgbClr val="0070C0"/>
                </a:solidFill>
              </a:rPr>
              <a:t>increase the snoop traffic</a:t>
            </a:r>
          </a:p>
          <a:p>
            <a:pPr algn="ctr"/>
            <a:r>
              <a:rPr lang="en-US" sz="1300" dirty="0">
                <a:solidFill>
                  <a:srgbClr val="000000"/>
                </a:solidFill>
              </a:rPr>
              <a:t>since in this case both</a:t>
            </a:r>
          </a:p>
          <a:p>
            <a:pPr algn="ctr"/>
            <a:r>
              <a:rPr lang="en-US" sz="1300" dirty="0">
                <a:solidFill>
                  <a:srgbClr val="000000"/>
                </a:solidFill>
              </a:rPr>
              <a:t>cache levels need to be </a:t>
            </a:r>
          </a:p>
          <a:p>
            <a:pPr algn="ctr"/>
            <a:r>
              <a:rPr lang="en-US" sz="1300" dirty="0">
                <a:solidFill>
                  <a:srgbClr val="000000"/>
                </a:solidFill>
              </a:rPr>
              <a:t>snooped</a:t>
            </a:r>
            <a:r>
              <a:rPr lang="en-US" sz="1300" dirty="0" smtClean="0">
                <a:solidFill>
                  <a:srgbClr val="000000"/>
                </a:solidFill>
              </a:rPr>
              <a:t>.</a:t>
            </a: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3505200" y="3179482"/>
            <a:ext cx="2533450" cy="6924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300" dirty="0" smtClean="0">
                <a:solidFill>
                  <a:srgbClr val="000000"/>
                </a:solidFill>
              </a:rPr>
              <a:t>Non-inclusive cache levels</a:t>
            </a:r>
          </a:p>
          <a:p>
            <a:pPr algn="ctr"/>
            <a:r>
              <a:rPr lang="en-US" sz="1300" dirty="0" smtClean="0">
                <a:solidFill>
                  <a:srgbClr val="000000"/>
                </a:solidFill>
              </a:rPr>
              <a:t>seem to provide an </a:t>
            </a:r>
            <a:r>
              <a:rPr lang="en-US" sz="1300" dirty="0" smtClean="0">
                <a:solidFill>
                  <a:srgbClr val="0070C0"/>
                </a:solidFill>
              </a:rPr>
              <a:t>efficient</a:t>
            </a:r>
          </a:p>
          <a:p>
            <a:pPr algn="ctr"/>
            <a:r>
              <a:rPr lang="en-US" sz="1300" dirty="0" smtClean="0">
                <a:solidFill>
                  <a:srgbClr val="0070C0"/>
                </a:solidFill>
              </a:rPr>
              <a:t>cache use.</a:t>
            </a:r>
            <a:endParaRPr lang="en-US" sz="1300" dirty="0">
              <a:solidFill>
                <a:srgbClr val="0070C0"/>
              </a:solidFill>
            </a:endParaRPr>
          </a:p>
        </p:txBody>
      </p:sp>
      <p:sp>
        <p:nvSpPr>
          <p:cNvPr id="22" name="TextBox 21"/>
          <p:cNvSpPr txBox="1"/>
          <p:nvPr/>
        </p:nvSpPr>
        <p:spPr>
          <a:xfrm>
            <a:off x="3521850" y="4427816"/>
            <a:ext cx="2468945" cy="49244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300" dirty="0" smtClean="0">
                <a:solidFill>
                  <a:srgbClr val="000000"/>
                </a:solidFill>
              </a:rPr>
              <a:t>They need a </a:t>
            </a:r>
            <a:r>
              <a:rPr lang="en-US" sz="1300" dirty="0" smtClean="0">
                <a:solidFill>
                  <a:srgbClr val="0070C0"/>
                </a:solidFill>
              </a:rPr>
              <a:t>more complex</a:t>
            </a:r>
          </a:p>
          <a:p>
            <a:pPr algn="ctr"/>
            <a:r>
              <a:rPr lang="en-US" sz="1300" dirty="0" smtClean="0">
                <a:solidFill>
                  <a:srgbClr val="0070C0"/>
                </a:solidFill>
              </a:rPr>
              <a:t>cache coherency protocol</a:t>
            </a:r>
            <a:r>
              <a:rPr lang="en-US" sz="1300" dirty="0" smtClean="0">
                <a:solidFill>
                  <a:srgbClr val="000000"/>
                </a:solidFill>
              </a:rPr>
              <a:t>.</a:t>
            </a:r>
            <a:endParaRPr lang="en-US" sz="1300" dirty="0">
              <a:solidFill>
                <a:srgbClr val="000000"/>
              </a:solidFill>
            </a:endParaRPr>
          </a:p>
        </p:txBody>
      </p:sp>
      <p:sp>
        <p:nvSpPr>
          <p:cNvPr id="23" name="TextBox 22"/>
          <p:cNvSpPr txBox="1"/>
          <p:nvPr/>
        </p:nvSpPr>
        <p:spPr>
          <a:xfrm>
            <a:off x="6604000" y="5668681"/>
            <a:ext cx="2260555" cy="6924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300" i="1" dirty="0" smtClean="0">
                <a:solidFill>
                  <a:srgbClr val="000000"/>
                </a:solidFill>
              </a:rPr>
              <a:t>AMD's </a:t>
            </a:r>
            <a:r>
              <a:rPr lang="en-US" sz="1300" i="1" dirty="0" err="1" smtClean="0">
                <a:solidFill>
                  <a:srgbClr val="000000"/>
                </a:solidFill>
              </a:rPr>
              <a:t>L2</a:t>
            </a:r>
            <a:r>
              <a:rPr lang="en-US" sz="1300" i="1" dirty="0" smtClean="0">
                <a:solidFill>
                  <a:srgbClr val="000000"/>
                </a:solidFill>
              </a:rPr>
              <a:t> caches in their</a:t>
            </a:r>
          </a:p>
          <a:p>
            <a:pPr algn="ctr"/>
            <a:r>
              <a:rPr lang="en-US" sz="1300" i="1" dirty="0" smtClean="0">
                <a:solidFill>
                  <a:srgbClr val="000000"/>
                </a:solidFill>
              </a:rPr>
              <a:t>Athlon (</a:t>
            </a:r>
            <a:r>
              <a:rPr lang="en-US" sz="1300" i="1" dirty="0" err="1" smtClean="0">
                <a:solidFill>
                  <a:srgbClr val="000000"/>
                </a:solidFill>
              </a:rPr>
              <a:t>K6</a:t>
            </a:r>
            <a:r>
              <a:rPr lang="en-US" sz="1300" i="1" dirty="0" smtClean="0">
                <a:solidFill>
                  <a:srgbClr val="000000"/>
                </a:solidFill>
              </a:rPr>
              <a:t>) and Opteron</a:t>
            </a:r>
          </a:p>
          <a:p>
            <a:pPr algn="ctr"/>
            <a:r>
              <a:rPr lang="en-US" sz="1300" i="1" dirty="0" smtClean="0">
                <a:solidFill>
                  <a:srgbClr val="000000"/>
                </a:solidFill>
              </a:rPr>
              <a:t>based lines</a:t>
            </a:r>
            <a:endParaRPr lang="en-US" sz="1300" i="1" dirty="0">
              <a:solidFill>
                <a:srgbClr val="000000"/>
              </a:solidFill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3601521" y="6158003"/>
            <a:ext cx="2157962" cy="49244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300" i="1" dirty="0" smtClean="0">
                <a:solidFill>
                  <a:srgbClr val="000000"/>
                </a:solidFill>
              </a:rPr>
              <a:t>Intel's </a:t>
            </a:r>
            <a:r>
              <a:rPr lang="en-US" sz="1300" i="1" dirty="0" err="1" smtClean="0">
                <a:solidFill>
                  <a:srgbClr val="000000"/>
                </a:solidFill>
              </a:rPr>
              <a:t>L3</a:t>
            </a:r>
            <a:r>
              <a:rPr lang="en-US" sz="1300" i="1" dirty="0" smtClean="0">
                <a:solidFill>
                  <a:srgbClr val="000000"/>
                </a:solidFill>
              </a:rPr>
              <a:t> cache in their</a:t>
            </a:r>
          </a:p>
          <a:p>
            <a:pPr algn="ctr"/>
            <a:r>
              <a:rPr lang="en-US" sz="1300" i="1" dirty="0" err="1" smtClean="0">
                <a:solidFill>
                  <a:srgbClr val="000000"/>
                </a:solidFill>
              </a:rPr>
              <a:t>Skylake</a:t>
            </a:r>
            <a:r>
              <a:rPr lang="en-US" sz="1300" i="1" dirty="0" smtClean="0">
                <a:solidFill>
                  <a:srgbClr val="000000"/>
                </a:solidFill>
              </a:rPr>
              <a:t>-SP line</a:t>
            </a:r>
            <a:endParaRPr lang="en-US" sz="1300" i="1" dirty="0">
              <a:solidFill>
                <a:srgbClr val="000000"/>
              </a:solidFill>
            </a:endParaRPr>
          </a:p>
        </p:txBody>
      </p:sp>
      <p:sp>
        <p:nvSpPr>
          <p:cNvPr id="25" name="TextBox 24"/>
          <p:cNvSpPr txBox="1"/>
          <p:nvPr/>
        </p:nvSpPr>
        <p:spPr>
          <a:xfrm>
            <a:off x="83819" y="510158"/>
            <a:ext cx="489268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rgbClr val="2D2D8A"/>
                </a:solidFill>
              </a:rPr>
              <a:t>Assessing and use of cache inclusion policies</a:t>
            </a:r>
            <a:endParaRPr lang="en-US" b="1" dirty="0">
              <a:solidFill>
                <a:srgbClr val="2D2D8A"/>
              </a:solidFill>
            </a:endParaRPr>
          </a:p>
        </p:txBody>
      </p:sp>
      <p:sp>
        <p:nvSpPr>
          <p:cNvPr id="26" name="TextBox 25"/>
          <p:cNvSpPr txBox="1"/>
          <p:nvPr/>
        </p:nvSpPr>
        <p:spPr>
          <a:xfrm>
            <a:off x="83819" y="2877672"/>
            <a:ext cx="819455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/>
              <a:t>Benefit</a:t>
            </a:r>
            <a:endParaRPr lang="en-US" dirty="0"/>
          </a:p>
        </p:txBody>
      </p:sp>
      <p:sp>
        <p:nvSpPr>
          <p:cNvPr id="27" name="TextBox 26"/>
          <p:cNvSpPr txBox="1"/>
          <p:nvPr/>
        </p:nvSpPr>
        <p:spPr>
          <a:xfrm>
            <a:off x="95484" y="4155142"/>
            <a:ext cx="106869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/>
              <a:t>Drawback</a:t>
            </a:r>
            <a:endParaRPr lang="en-US" dirty="0"/>
          </a:p>
        </p:txBody>
      </p:sp>
      <p:sp>
        <p:nvSpPr>
          <p:cNvPr id="28" name="TextBox 27"/>
          <p:cNvSpPr txBox="1"/>
          <p:nvPr/>
        </p:nvSpPr>
        <p:spPr>
          <a:xfrm>
            <a:off x="8814338" y="6534345"/>
            <a:ext cx="34817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>
                <a:solidFill>
                  <a:srgbClr val="FF0000"/>
                </a:solidFill>
                <a:latin typeface="+mj-lt"/>
              </a:rPr>
              <a:t>*</a:t>
            </a:r>
          </a:p>
        </p:txBody>
      </p:sp>
    </p:spTree>
    <p:extLst>
      <p:ext uri="{BB962C8B-B14F-4D97-AF65-F5344CB8AC3E}">
        <p14:creationId xmlns:p14="http://schemas.microsoft.com/office/powerpoint/2010/main" val="275085319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5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6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9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0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3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4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>
                      <p:stCondLst>
                        <p:cond delay="indefinite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9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0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3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4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7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8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1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2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3" fill="hold">
                      <p:stCondLst>
                        <p:cond delay="indefinite"/>
                      </p:stCondLst>
                      <p:childTnLst>
                        <p:par>
                          <p:cTn id="94" fill="hold">
                            <p:stCondLst>
                              <p:cond delay="0"/>
                            </p:stCondLst>
                            <p:childTnLst>
                              <p:par>
                                <p:cTn id="9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1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2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5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6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4" grpId="0"/>
      <p:bldP spid="5" grpId="0"/>
      <p:bldP spid="6" grpId="0"/>
      <p:bldP spid="7" grpId="0"/>
      <p:bldP spid="8" grpId="0" animBg="1"/>
      <p:bldP spid="9" grpId="0" animBg="1"/>
      <p:bldP spid="10" grpId="0" animBg="1"/>
      <p:bldP spid="11" grpId="0" animBg="1"/>
      <p:bldP spid="12" grpId="0" animBg="1"/>
      <p:bldP spid="13" grpId="0" animBg="1"/>
      <p:bldP spid="14" grpId="0"/>
      <p:bldP spid="15" grpId="0"/>
      <p:bldP spid="16" grpId="0"/>
      <p:bldP spid="17" grpId="0"/>
      <p:bldP spid="18" grpId="0"/>
      <p:bldP spid="19" grpId="0"/>
      <p:bldP spid="20" grpId="0"/>
      <p:bldP spid="21" grpId="0"/>
      <p:bldP spid="22" grpId="0"/>
      <p:bldP spid="23" grpId="0"/>
      <p:bldP spid="24" grpId="0"/>
      <p:bldP spid="26" grpId="0"/>
      <p:bldP spid="27" grpId="0"/>
    </p:bldLst>
  </p:timing>
</p:sld>
</file>

<file path=ppt/slides/slide2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1600" dirty="0"/>
              <a:t>b) Re-architected </a:t>
            </a:r>
            <a:r>
              <a:rPr lang="en-US" sz="1600" dirty="0" err="1"/>
              <a:t>L2</a:t>
            </a:r>
            <a:r>
              <a:rPr lang="en-US" sz="1600" dirty="0"/>
              <a:t>/</a:t>
            </a:r>
            <a:r>
              <a:rPr lang="en-US" sz="1600" dirty="0" err="1"/>
              <a:t>L3</a:t>
            </a:r>
            <a:r>
              <a:rPr lang="en-US" sz="1600" dirty="0"/>
              <a:t> cache hierarchy </a:t>
            </a:r>
            <a:r>
              <a:rPr lang="en-US" sz="1600" dirty="0" smtClean="0"/>
              <a:t>(4)</a:t>
            </a:r>
            <a:endParaRPr lang="en-US" sz="1600" dirty="0"/>
          </a:p>
        </p:txBody>
      </p:sp>
      <p:graphicFrame>
        <p:nvGraphicFramePr>
          <p:cNvPr id="3" name="Table 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45730750"/>
              </p:ext>
            </p:extLst>
          </p:nvPr>
        </p:nvGraphicFramePr>
        <p:xfrm>
          <a:off x="697004" y="1154954"/>
          <a:ext cx="7438930" cy="43332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829265"/>
                <a:gridCol w="1963271"/>
                <a:gridCol w="1828800"/>
                <a:gridCol w="1817594"/>
              </a:tblGrid>
              <a:tr h="370840">
                <a:tc>
                  <a:txBody>
                    <a:bodyPr/>
                    <a:lstStyle/>
                    <a:p>
                      <a:pPr algn="ctr"/>
                      <a:endParaRPr lang="en-US" sz="1400" dirty="0"/>
                    </a:p>
                  </a:txBody>
                  <a:tcPr anchor="ctr"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err="1" smtClean="0"/>
                        <a:t>L2</a:t>
                      </a:r>
                      <a:r>
                        <a:rPr lang="en-US" sz="1400" dirty="0" smtClean="0"/>
                        <a:t> to </a:t>
                      </a:r>
                      <a:r>
                        <a:rPr lang="en-US" sz="1400" dirty="0" err="1" smtClean="0"/>
                        <a:t>L1</a:t>
                      </a:r>
                      <a:r>
                        <a:rPr lang="en-US" sz="1400" dirty="0" smtClean="0"/>
                        <a:t> </a:t>
                      </a:r>
                      <a:endParaRPr lang="en-US" sz="1400" dirty="0"/>
                    </a:p>
                  </a:txBody>
                  <a:tcPr anchor="ctr"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err="1" smtClean="0"/>
                        <a:t>L3</a:t>
                      </a:r>
                      <a:r>
                        <a:rPr lang="en-US" sz="1400" dirty="0" smtClean="0"/>
                        <a:t> to </a:t>
                      </a:r>
                      <a:r>
                        <a:rPr lang="en-US" sz="1400" dirty="0" err="1" smtClean="0"/>
                        <a:t>L2</a:t>
                      </a:r>
                      <a:endParaRPr lang="en-US" sz="1400" dirty="0"/>
                    </a:p>
                  </a:txBody>
                  <a:tcPr anchor="ctr"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err="1" smtClean="0"/>
                        <a:t>L4</a:t>
                      </a:r>
                      <a:r>
                        <a:rPr lang="en-US" sz="1400" dirty="0" smtClean="0"/>
                        <a:t> to </a:t>
                      </a:r>
                      <a:r>
                        <a:rPr lang="en-US" sz="1400" dirty="0" err="1" smtClean="0"/>
                        <a:t>L3</a:t>
                      </a:r>
                      <a:endParaRPr lang="en-US" sz="1400" dirty="0"/>
                    </a:p>
                  </a:txBody>
                  <a:tcPr anchor="ctr">
                    <a:solidFill>
                      <a:schemeClr val="accent1">
                        <a:lumMod val="50000"/>
                      </a:schemeClr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smtClean="0"/>
                        <a:t>Core 2/</a:t>
                      </a:r>
                    </a:p>
                    <a:p>
                      <a:pPr algn="ctr"/>
                      <a:r>
                        <a:rPr lang="en-US" sz="1400" dirty="0" smtClean="0"/>
                        <a:t>Penryn</a:t>
                      </a:r>
                      <a:endParaRPr lang="en-US" sz="14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smtClean="0"/>
                        <a:t>Shared</a:t>
                      </a:r>
                    </a:p>
                    <a:p>
                      <a:pPr algn="ctr"/>
                      <a:r>
                        <a:rPr lang="en-US" sz="1400" dirty="0" smtClean="0"/>
                        <a:t>Non-inclusive</a:t>
                      </a:r>
                      <a:endParaRPr lang="en-US" sz="14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en-US" sz="14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en-US" sz="1400"/>
                    </a:p>
                  </a:txBody>
                  <a:tcPr anchor="ctr"/>
                </a:tc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smtClean="0"/>
                        <a:t>Nehalem/</a:t>
                      </a:r>
                    </a:p>
                    <a:p>
                      <a:pPr algn="ctr"/>
                      <a:r>
                        <a:rPr lang="en-US" sz="1400" dirty="0" err="1" smtClean="0"/>
                        <a:t>Westmere</a:t>
                      </a:r>
                      <a:endParaRPr lang="en-US" sz="14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smtClean="0"/>
                        <a:t>Private</a:t>
                      </a:r>
                    </a:p>
                    <a:p>
                      <a:pPr algn="ctr"/>
                      <a:r>
                        <a:rPr lang="en-US" sz="1400" dirty="0" smtClean="0"/>
                        <a:t>Non-inclusive</a:t>
                      </a:r>
                      <a:endParaRPr lang="en-US" sz="14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smtClean="0"/>
                        <a:t>Shared</a:t>
                      </a:r>
                    </a:p>
                    <a:p>
                      <a:pPr algn="ctr"/>
                      <a:r>
                        <a:rPr lang="en-US" sz="1400" dirty="0" smtClean="0"/>
                        <a:t>Inclusive</a:t>
                      </a:r>
                      <a:endParaRPr lang="en-US" sz="14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en-US" sz="1400"/>
                    </a:p>
                  </a:txBody>
                  <a:tcPr anchor="ctr"/>
                </a:tc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smtClean="0"/>
                        <a:t>Sandy Bridge/</a:t>
                      </a:r>
                    </a:p>
                    <a:p>
                      <a:pPr algn="ctr"/>
                      <a:r>
                        <a:rPr lang="en-US" sz="1400" dirty="0" smtClean="0"/>
                        <a:t>Ivy Bridge</a:t>
                      </a:r>
                      <a:endParaRPr lang="en-US" sz="14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smtClean="0"/>
                        <a:t>Private</a:t>
                      </a:r>
                    </a:p>
                    <a:p>
                      <a:pPr algn="ctr"/>
                      <a:r>
                        <a:rPr lang="en-US" sz="1400" dirty="0" smtClean="0"/>
                        <a:t>Non-inclusive</a:t>
                      </a:r>
                      <a:endParaRPr lang="en-US" sz="14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smtClean="0"/>
                        <a:t>Shared</a:t>
                      </a:r>
                    </a:p>
                    <a:p>
                      <a:pPr algn="ctr"/>
                      <a:r>
                        <a:rPr lang="en-US" sz="1400" dirty="0" smtClean="0"/>
                        <a:t>Inclusive</a:t>
                      </a:r>
                    </a:p>
                    <a:p>
                      <a:pPr algn="ctr"/>
                      <a:r>
                        <a:rPr lang="en-US" sz="1400" dirty="0" smtClean="0"/>
                        <a:t>Sliced</a:t>
                      </a:r>
                      <a:endParaRPr lang="en-US" sz="14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en-US" sz="1400"/>
                    </a:p>
                  </a:txBody>
                  <a:tcPr anchor="ctr"/>
                </a:tc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smtClean="0"/>
                        <a:t>Haswell</a:t>
                      </a:r>
                    </a:p>
                    <a:p>
                      <a:pPr algn="ctr"/>
                      <a:r>
                        <a:rPr lang="en-US" sz="1400" dirty="0" smtClean="0"/>
                        <a:t>Broadwell</a:t>
                      </a:r>
                      <a:endParaRPr lang="en-US" sz="14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smtClean="0"/>
                        <a:t>Private</a:t>
                      </a:r>
                    </a:p>
                    <a:p>
                      <a:pPr algn="ctr"/>
                      <a:r>
                        <a:rPr lang="en-US" sz="1400" dirty="0" smtClean="0"/>
                        <a:t>Non-inclusive?</a:t>
                      </a:r>
                      <a:endParaRPr lang="en-US" sz="14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smtClean="0"/>
                        <a:t>Shared</a:t>
                      </a:r>
                    </a:p>
                    <a:p>
                      <a:pPr algn="ctr"/>
                      <a:r>
                        <a:rPr lang="en-US" sz="1400" dirty="0" smtClean="0"/>
                        <a:t>Inclusive</a:t>
                      </a:r>
                    </a:p>
                    <a:p>
                      <a:pPr algn="ctr"/>
                      <a:r>
                        <a:rPr lang="en-US" sz="1400" dirty="0" smtClean="0"/>
                        <a:t>Sliced</a:t>
                      </a:r>
                      <a:endParaRPr lang="en-US" sz="14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smtClean="0"/>
                        <a:t>Shared</a:t>
                      </a:r>
                    </a:p>
                    <a:p>
                      <a:pPr algn="ctr"/>
                      <a:r>
                        <a:rPr lang="en-US" sz="1400" dirty="0" smtClean="0"/>
                        <a:t>Non-inclusive</a:t>
                      </a:r>
                      <a:endParaRPr lang="en-US" sz="1400" dirty="0"/>
                    </a:p>
                  </a:txBody>
                  <a:tcPr anchor="ctr"/>
                </a:tc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err="1" smtClean="0"/>
                        <a:t>Skylake</a:t>
                      </a:r>
                      <a:r>
                        <a:rPr lang="en-US" sz="1400" dirty="0" smtClean="0"/>
                        <a:t>/</a:t>
                      </a:r>
                    </a:p>
                    <a:p>
                      <a:pPr algn="ctr"/>
                      <a:r>
                        <a:rPr lang="en-US" sz="1400" dirty="0" err="1" smtClean="0"/>
                        <a:t>Kaby</a:t>
                      </a:r>
                      <a:r>
                        <a:rPr lang="en-US" sz="1400" dirty="0" smtClean="0"/>
                        <a:t> Lake</a:t>
                      </a:r>
                      <a:endParaRPr lang="en-US" sz="14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smtClean="0"/>
                        <a:t>Private</a:t>
                      </a:r>
                    </a:p>
                    <a:p>
                      <a:pPr algn="ctr"/>
                      <a:r>
                        <a:rPr lang="en-US" sz="1400" dirty="0" smtClean="0"/>
                        <a:t>Non-inclusive?</a:t>
                      </a:r>
                      <a:endParaRPr lang="en-US" sz="14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smtClean="0"/>
                        <a:t>Shared</a:t>
                      </a:r>
                    </a:p>
                    <a:p>
                      <a:pPr algn="ctr"/>
                      <a:r>
                        <a:rPr lang="en-US" sz="1400" dirty="0" smtClean="0"/>
                        <a:t>Inclusive</a:t>
                      </a:r>
                    </a:p>
                    <a:p>
                      <a:pPr algn="ctr"/>
                      <a:r>
                        <a:rPr lang="en-US" sz="1400" dirty="0" smtClean="0"/>
                        <a:t>Sliced</a:t>
                      </a:r>
                      <a:endParaRPr lang="en-US" sz="14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smtClean="0"/>
                        <a:t>Shared</a:t>
                      </a:r>
                    </a:p>
                    <a:p>
                      <a:pPr algn="ctr"/>
                      <a:r>
                        <a:rPr lang="en-US" sz="1400" dirty="0" smtClean="0"/>
                        <a:t>Non-inclusive</a:t>
                      </a:r>
                      <a:endParaRPr lang="en-US" sz="1400" dirty="0"/>
                    </a:p>
                  </a:txBody>
                  <a:tcPr anchor="ctr"/>
                </a:tc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err="1" smtClean="0"/>
                        <a:t>Skylake</a:t>
                      </a:r>
                      <a:r>
                        <a:rPr lang="en-US" sz="1400" dirty="0" smtClean="0"/>
                        <a:t>-SP</a:t>
                      </a:r>
                      <a:endParaRPr lang="en-US" sz="14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smtClean="0"/>
                        <a:t>Private</a:t>
                      </a:r>
                    </a:p>
                    <a:p>
                      <a:pPr algn="ctr"/>
                      <a:r>
                        <a:rPr lang="en-US" sz="1400" dirty="0" smtClean="0"/>
                        <a:t>Non-inclusive</a:t>
                      </a:r>
                      <a:endParaRPr lang="en-US" sz="14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smtClean="0"/>
                        <a:t>Shared</a:t>
                      </a:r>
                    </a:p>
                    <a:p>
                      <a:pPr algn="ctr"/>
                      <a:r>
                        <a:rPr lang="en-US" sz="1400" dirty="0" smtClean="0"/>
                        <a:t>Non-inclusive</a:t>
                      </a:r>
                    </a:p>
                    <a:p>
                      <a:pPr algn="ctr"/>
                      <a:r>
                        <a:rPr lang="en-US" sz="1400" dirty="0" smtClean="0"/>
                        <a:t>Sliced</a:t>
                      </a:r>
                      <a:endParaRPr lang="en-US" sz="14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smtClean="0"/>
                        <a:t>??</a:t>
                      </a:r>
                      <a:endParaRPr lang="en-US" sz="1400" dirty="0"/>
                    </a:p>
                  </a:txBody>
                  <a:tcPr anchor="ctr"/>
                </a:tc>
              </a:tr>
            </a:tbl>
          </a:graphicData>
        </a:graphic>
      </p:graphicFrame>
      <p:sp>
        <p:nvSpPr>
          <p:cNvPr id="4" name="TextBox 3"/>
          <p:cNvSpPr txBox="1"/>
          <p:nvPr/>
        </p:nvSpPr>
        <p:spPr>
          <a:xfrm>
            <a:off x="589428" y="5822574"/>
            <a:ext cx="694760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>
                <a:solidFill>
                  <a:srgbClr val="000000"/>
                </a:solidFill>
              </a:rPr>
              <a:t>All caches are write-back caches (WB) (except of the </a:t>
            </a:r>
            <a:r>
              <a:rPr lang="en-US" dirty="0" err="1" smtClean="0">
                <a:solidFill>
                  <a:srgbClr val="000000"/>
                </a:solidFill>
              </a:rPr>
              <a:t>L1</a:t>
            </a:r>
            <a:r>
              <a:rPr lang="en-US" dirty="0" smtClean="0">
                <a:solidFill>
                  <a:srgbClr val="000000"/>
                </a:solidFill>
              </a:rPr>
              <a:t> Instruction cache).</a:t>
            </a:r>
          </a:p>
          <a:p>
            <a:r>
              <a:rPr lang="en-US" dirty="0" err="1" smtClean="0">
                <a:solidFill>
                  <a:srgbClr val="000000"/>
                </a:solidFill>
              </a:rPr>
              <a:t>L3</a:t>
            </a:r>
            <a:r>
              <a:rPr lang="en-US" dirty="0" smtClean="0">
                <a:solidFill>
                  <a:srgbClr val="000000"/>
                </a:solidFill>
              </a:rPr>
              <a:t> cache tags show which </a:t>
            </a:r>
            <a:r>
              <a:rPr lang="en-US" dirty="0" err="1" smtClean="0">
                <a:solidFill>
                  <a:srgbClr val="000000"/>
                </a:solidFill>
              </a:rPr>
              <a:t>L1</a:t>
            </a:r>
            <a:r>
              <a:rPr lang="en-US" dirty="0" smtClean="0">
                <a:solidFill>
                  <a:srgbClr val="000000"/>
                </a:solidFill>
              </a:rPr>
              <a:t> and/or </a:t>
            </a:r>
            <a:r>
              <a:rPr lang="en-US" dirty="0" err="1" smtClean="0">
                <a:solidFill>
                  <a:srgbClr val="000000"/>
                </a:solidFill>
              </a:rPr>
              <a:t>L2</a:t>
            </a:r>
            <a:r>
              <a:rPr lang="en-US" dirty="0" smtClean="0">
                <a:solidFill>
                  <a:srgbClr val="000000"/>
                </a:solidFill>
              </a:rPr>
              <a:t> caches hold the cache line</a:t>
            </a: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78442" y="510989"/>
            <a:ext cx="706796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rgbClr val="2D2D8A"/>
                </a:solidFill>
              </a:rPr>
              <a:t>Inclusion policies of cache hierarchies in Intel's Core 2 lines </a:t>
            </a:r>
            <a:r>
              <a:rPr lang="en-US" dirty="0" smtClean="0"/>
              <a:t>[</a:t>
            </a:r>
            <a:r>
              <a:rPr lang="hu-HU" dirty="0" smtClean="0"/>
              <a:t>156</a:t>
            </a:r>
            <a:r>
              <a:rPr lang="en-US" dirty="0" smtClean="0"/>
              <a:t>]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18504237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1600" dirty="0"/>
              <a:t>b) Re-architected </a:t>
            </a:r>
            <a:r>
              <a:rPr lang="en-US" sz="1600" dirty="0" err="1"/>
              <a:t>L2</a:t>
            </a:r>
            <a:r>
              <a:rPr lang="en-US" sz="1600" dirty="0"/>
              <a:t>/</a:t>
            </a:r>
            <a:r>
              <a:rPr lang="en-US" sz="1600" dirty="0" err="1"/>
              <a:t>L3</a:t>
            </a:r>
            <a:r>
              <a:rPr lang="en-US" sz="1600" dirty="0"/>
              <a:t> cache hierarchy </a:t>
            </a:r>
            <a:r>
              <a:rPr lang="en-US" sz="1600" dirty="0" smtClean="0"/>
              <a:t>(5)</a:t>
            </a:r>
            <a:endParaRPr lang="en-US" sz="1600" dirty="0"/>
          </a:p>
        </p:txBody>
      </p:sp>
      <p:sp>
        <p:nvSpPr>
          <p:cNvPr id="3" name="TextBox 2"/>
          <p:cNvSpPr txBox="1"/>
          <p:nvPr/>
        </p:nvSpPr>
        <p:spPr>
          <a:xfrm>
            <a:off x="84045" y="510990"/>
            <a:ext cx="752321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rgbClr val="2D2D8A"/>
                </a:solidFill>
              </a:rPr>
              <a:t>Changing the </a:t>
            </a:r>
            <a:r>
              <a:rPr lang="en-US" b="1" dirty="0" err="1" smtClean="0">
                <a:solidFill>
                  <a:srgbClr val="2D2D8A"/>
                </a:solidFill>
              </a:rPr>
              <a:t>L3</a:t>
            </a:r>
            <a:r>
              <a:rPr lang="en-US" b="1" dirty="0" smtClean="0">
                <a:solidFill>
                  <a:srgbClr val="2D2D8A"/>
                </a:solidFill>
              </a:rPr>
              <a:t> cache inclusion policy from inclusive to non-inclusive -1</a:t>
            </a:r>
            <a:endParaRPr lang="en-US" b="1" dirty="0">
              <a:solidFill>
                <a:srgbClr val="2D2D8A"/>
              </a:solidFill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266700" y="943564"/>
            <a:ext cx="8984254" cy="196977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 smtClean="0">
                <a:solidFill>
                  <a:srgbClr val="000000"/>
                </a:solidFill>
              </a:rPr>
              <a:t>In the previous </a:t>
            </a:r>
            <a:r>
              <a:rPr lang="en-US" dirty="0" err="1" smtClean="0">
                <a:solidFill>
                  <a:srgbClr val="0070C0"/>
                </a:solidFill>
              </a:rPr>
              <a:t>Skylake</a:t>
            </a:r>
            <a:r>
              <a:rPr lang="en-US" dirty="0" smtClean="0">
                <a:solidFill>
                  <a:srgbClr val="000000"/>
                </a:solidFill>
              </a:rPr>
              <a:t> generation the inclusive </a:t>
            </a:r>
            <a:r>
              <a:rPr lang="en-US" dirty="0" err="1" smtClean="0">
                <a:solidFill>
                  <a:srgbClr val="0070C0"/>
                </a:solidFill>
              </a:rPr>
              <a:t>L3</a:t>
            </a:r>
            <a:r>
              <a:rPr lang="en-US" dirty="0" smtClean="0">
                <a:solidFill>
                  <a:srgbClr val="0070C0"/>
                </a:solidFill>
              </a:rPr>
              <a:t> cache </a:t>
            </a:r>
            <a:r>
              <a:rPr lang="en-US" dirty="0" smtClean="0">
                <a:solidFill>
                  <a:srgbClr val="000000"/>
                </a:solidFill>
              </a:rPr>
              <a:t>amounts to up to 2.5 MB/core</a:t>
            </a:r>
          </a:p>
          <a:p>
            <a:r>
              <a:rPr lang="en-US" dirty="0" smtClean="0">
                <a:solidFill>
                  <a:srgbClr val="000000"/>
                </a:solidFill>
              </a:rPr>
              <a:t>      whereas the private </a:t>
            </a:r>
            <a:r>
              <a:rPr lang="en-US" dirty="0" err="1" smtClean="0">
                <a:solidFill>
                  <a:srgbClr val="0070C0"/>
                </a:solidFill>
              </a:rPr>
              <a:t>L2</a:t>
            </a:r>
            <a:r>
              <a:rPr lang="en-US" dirty="0" smtClean="0">
                <a:solidFill>
                  <a:srgbClr val="0070C0"/>
                </a:solidFill>
              </a:rPr>
              <a:t> cache </a:t>
            </a:r>
            <a:r>
              <a:rPr lang="en-US" dirty="0" smtClean="0">
                <a:solidFill>
                  <a:srgbClr val="000000"/>
                </a:solidFill>
              </a:rPr>
              <a:t>to 0.25 MB core and the </a:t>
            </a:r>
            <a:r>
              <a:rPr lang="en-US" dirty="0" err="1" smtClean="0">
                <a:solidFill>
                  <a:srgbClr val="000000"/>
                </a:solidFill>
              </a:rPr>
              <a:t>L2</a:t>
            </a:r>
            <a:r>
              <a:rPr lang="en-US" dirty="0" smtClean="0">
                <a:solidFill>
                  <a:srgbClr val="000000"/>
                </a:solidFill>
              </a:rPr>
              <a:t> cache </a:t>
            </a:r>
            <a:r>
              <a:rPr lang="en-US" dirty="0" smtClean="0">
                <a:solidFill>
                  <a:srgbClr val="0070C0"/>
                </a:solidFill>
              </a:rPr>
              <a:t>needs only about 10 % </a:t>
            </a:r>
          </a:p>
          <a:p>
            <a:pPr>
              <a:spcAft>
                <a:spcPts val="600"/>
              </a:spcAft>
            </a:pPr>
            <a:r>
              <a:rPr lang="en-US" dirty="0" smtClean="0">
                <a:solidFill>
                  <a:srgbClr val="0070C0"/>
                </a:solidFill>
              </a:rPr>
              <a:t>      of the </a:t>
            </a:r>
            <a:r>
              <a:rPr lang="en-US" dirty="0" err="1" smtClean="0">
                <a:solidFill>
                  <a:srgbClr val="0070C0"/>
                </a:solidFill>
              </a:rPr>
              <a:t>L3</a:t>
            </a:r>
            <a:r>
              <a:rPr lang="en-US" dirty="0" smtClean="0">
                <a:solidFill>
                  <a:srgbClr val="0070C0"/>
                </a:solidFill>
              </a:rPr>
              <a:t> cache space.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 smtClean="0">
                <a:solidFill>
                  <a:srgbClr val="000000"/>
                </a:solidFill>
              </a:rPr>
              <a:t>By contrast, the </a:t>
            </a:r>
            <a:r>
              <a:rPr lang="en-US" dirty="0" err="1" smtClean="0">
                <a:solidFill>
                  <a:srgbClr val="0070C0"/>
                </a:solidFill>
              </a:rPr>
              <a:t>Skylake</a:t>
            </a:r>
            <a:r>
              <a:rPr lang="en-US" dirty="0" smtClean="0">
                <a:solidFill>
                  <a:srgbClr val="0070C0"/>
                </a:solidFill>
              </a:rPr>
              <a:t>-SP</a:t>
            </a:r>
            <a:r>
              <a:rPr lang="en-US" dirty="0" smtClean="0">
                <a:solidFill>
                  <a:srgbClr val="000000"/>
                </a:solidFill>
              </a:rPr>
              <a:t> processor has an </a:t>
            </a:r>
            <a:r>
              <a:rPr lang="en-US" dirty="0" err="1" smtClean="0">
                <a:solidFill>
                  <a:srgbClr val="0070C0"/>
                </a:solidFill>
              </a:rPr>
              <a:t>L3</a:t>
            </a:r>
            <a:r>
              <a:rPr lang="en-US" dirty="0" smtClean="0">
                <a:solidFill>
                  <a:srgbClr val="0070C0"/>
                </a:solidFill>
              </a:rPr>
              <a:t> cache </a:t>
            </a:r>
            <a:r>
              <a:rPr lang="en-US" dirty="0" smtClean="0">
                <a:solidFill>
                  <a:srgbClr val="000000"/>
                </a:solidFill>
              </a:rPr>
              <a:t>of only 1</a:t>
            </a:r>
            <a:r>
              <a:rPr lang="en-US" dirty="0" smtClean="0">
                <a:solidFill>
                  <a:srgbClr val="0070C0"/>
                </a:solidFill>
              </a:rPr>
              <a:t>.375 MB/core </a:t>
            </a:r>
            <a:r>
              <a:rPr lang="en-US" dirty="0" smtClean="0">
                <a:solidFill>
                  <a:srgbClr val="000000"/>
                </a:solidFill>
              </a:rPr>
              <a:t>whereas </a:t>
            </a:r>
          </a:p>
          <a:p>
            <a:pPr>
              <a:spcAft>
                <a:spcPts val="600"/>
              </a:spcAft>
            </a:pPr>
            <a:r>
              <a:rPr lang="en-US" dirty="0" smtClean="0">
                <a:solidFill>
                  <a:srgbClr val="000000"/>
                </a:solidFill>
              </a:rPr>
              <a:t>       the </a:t>
            </a:r>
            <a:r>
              <a:rPr lang="en-US" dirty="0" smtClean="0">
                <a:solidFill>
                  <a:srgbClr val="0070C0"/>
                </a:solidFill>
              </a:rPr>
              <a:t>private </a:t>
            </a:r>
            <a:r>
              <a:rPr lang="en-US" dirty="0" err="1" smtClean="0">
                <a:solidFill>
                  <a:srgbClr val="0070C0"/>
                </a:solidFill>
              </a:rPr>
              <a:t>L2</a:t>
            </a:r>
            <a:r>
              <a:rPr lang="en-US" dirty="0" smtClean="0">
                <a:solidFill>
                  <a:srgbClr val="0070C0"/>
                </a:solidFill>
              </a:rPr>
              <a:t> caches</a:t>
            </a:r>
            <a:r>
              <a:rPr lang="en-US" dirty="0" smtClean="0">
                <a:solidFill>
                  <a:srgbClr val="000000"/>
                </a:solidFill>
              </a:rPr>
              <a:t> amount to </a:t>
            </a:r>
            <a:r>
              <a:rPr lang="en-US" dirty="0" smtClean="0">
                <a:solidFill>
                  <a:srgbClr val="0070C0"/>
                </a:solidFill>
              </a:rPr>
              <a:t>1 MB/core. 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 smtClean="0">
                <a:solidFill>
                  <a:srgbClr val="000000"/>
                </a:solidFill>
              </a:rPr>
              <a:t>Consequently, in the </a:t>
            </a:r>
            <a:r>
              <a:rPr lang="en-US" dirty="0" err="1" smtClean="0">
                <a:solidFill>
                  <a:srgbClr val="000000"/>
                </a:solidFill>
              </a:rPr>
              <a:t>Skylake</a:t>
            </a:r>
            <a:r>
              <a:rPr lang="en-US" dirty="0" smtClean="0">
                <a:solidFill>
                  <a:srgbClr val="000000"/>
                </a:solidFill>
              </a:rPr>
              <a:t>-SP processor the</a:t>
            </a:r>
            <a:r>
              <a:rPr lang="en-US" dirty="0" smtClean="0">
                <a:solidFill>
                  <a:srgbClr val="0070C0"/>
                </a:solidFill>
              </a:rPr>
              <a:t> inclusive cache policy could not be used for </a:t>
            </a:r>
          </a:p>
          <a:p>
            <a:r>
              <a:rPr lang="en-US" dirty="0">
                <a:solidFill>
                  <a:srgbClr val="0070C0"/>
                </a:solidFill>
              </a:rPr>
              <a:t> </a:t>
            </a:r>
            <a:r>
              <a:rPr lang="en-US" dirty="0" smtClean="0">
                <a:solidFill>
                  <a:srgbClr val="0070C0"/>
                </a:solidFill>
              </a:rPr>
              <a:t>      the </a:t>
            </a:r>
            <a:r>
              <a:rPr lang="en-US" dirty="0" err="1" smtClean="0">
                <a:solidFill>
                  <a:srgbClr val="0070C0"/>
                </a:solidFill>
              </a:rPr>
              <a:t>L3</a:t>
            </a:r>
            <a:r>
              <a:rPr lang="en-US" dirty="0" smtClean="0">
                <a:solidFill>
                  <a:srgbClr val="0070C0"/>
                </a:solidFill>
              </a:rPr>
              <a:t> cache, it had to be modified to the non-inclusive policy </a:t>
            </a:r>
            <a:r>
              <a:rPr lang="en-US" dirty="0" smtClean="0">
                <a:solidFill>
                  <a:srgbClr val="000000"/>
                </a:solidFill>
              </a:rPr>
              <a:t>since then the </a:t>
            </a:r>
            <a:r>
              <a:rPr lang="en-US" dirty="0" err="1" smtClean="0">
                <a:solidFill>
                  <a:srgbClr val="000000"/>
                </a:solidFill>
              </a:rPr>
              <a:t>L2</a:t>
            </a:r>
            <a:r>
              <a:rPr lang="en-US" dirty="0" smtClean="0">
                <a:solidFill>
                  <a:srgbClr val="000000"/>
                </a:solidFill>
              </a:rPr>
              <a:t> cache</a:t>
            </a:r>
          </a:p>
          <a:p>
            <a:r>
              <a:rPr lang="en-US" dirty="0">
                <a:solidFill>
                  <a:srgbClr val="000000"/>
                </a:solidFill>
              </a:rPr>
              <a:t> </a:t>
            </a:r>
            <a:r>
              <a:rPr lang="en-US" dirty="0" smtClean="0">
                <a:solidFill>
                  <a:srgbClr val="000000"/>
                </a:solidFill>
              </a:rPr>
              <a:t>     content is only partly included in the </a:t>
            </a:r>
            <a:r>
              <a:rPr lang="en-US" dirty="0" err="1" smtClean="0">
                <a:solidFill>
                  <a:srgbClr val="000000"/>
                </a:solidFill>
              </a:rPr>
              <a:t>L3</a:t>
            </a:r>
            <a:r>
              <a:rPr lang="en-US" dirty="0" smtClean="0">
                <a:solidFill>
                  <a:srgbClr val="000000"/>
                </a:solidFill>
              </a:rPr>
              <a:t> cache. </a:t>
            </a: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8814338" y="6534345"/>
            <a:ext cx="34817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>
                <a:solidFill>
                  <a:srgbClr val="FF0000"/>
                </a:solidFill>
                <a:latin typeface="+mj-lt"/>
              </a:rPr>
              <a:t>*</a:t>
            </a:r>
          </a:p>
        </p:txBody>
      </p:sp>
    </p:spTree>
    <p:extLst>
      <p:ext uri="{BB962C8B-B14F-4D97-AF65-F5344CB8AC3E}">
        <p14:creationId xmlns:p14="http://schemas.microsoft.com/office/powerpoint/2010/main" val="146908052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4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4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4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4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1600" dirty="0"/>
              <a:t>b) Re-architected </a:t>
            </a:r>
            <a:r>
              <a:rPr lang="en-US" sz="1600" dirty="0" err="1"/>
              <a:t>L2</a:t>
            </a:r>
            <a:r>
              <a:rPr lang="en-US" sz="1600" dirty="0"/>
              <a:t>/</a:t>
            </a:r>
            <a:r>
              <a:rPr lang="en-US" sz="1600" dirty="0" err="1"/>
              <a:t>L3</a:t>
            </a:r>
            <a:r>
              <a:rPr lang="en-US" sz="1600" dirty="0"/>
              <a:t> cache hierarchy </a:t>
            </a:r>
            <a:r>
              <a:rPr lang="en-US" sz="1600" dirty="0" smtClean="0"/>
              <a:t>(6)</a:t>
            </a:r>
            <a:endParaRPr lang="en-US" sz="1600" dirty="0"/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 rotWithShape="1">
          <a:blip r:embed="rId2"/>
          <a:srcRect t="12644"/>
          <a:stretch/>
        </p:blipFill>
        <p:spPr>
          <a:xfrm>
            <a:off x="1" y="1012775"/>
            <a:ext cx="9105900" cy="4411579"/>
          </a:xfrm>
          <a:prstGeom prst="rect">
            <a:avLst/>
          </a:prstGeom>
        </p:spPr>
      </p:pic>
      <p:sp>
        <p:nvSpPr>
          <p:cNvPr id="5" name="TextBox 4"/>
          <p:cNvSpPr txBox="1"/>
          <p:nvPr/>
        </p:nvSpPr>
        <p:spPr>
          <a:xfrm>
            <a:off x="77204" y="503825"/>
            <a:ext cx="380104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rgbClr val="2D2D8A"/>
                </a:solidFill>
              </a:rPr>
              <a:t>Non-inclusive vs. inclusive L3 </a:t>
            </a:r>
            <a:r>
              <a:rPr lang="en-US" dirty="0" smtClean="0"/>
              <a:t>[</a:t>
            </a:r>
            <a:r>
              <a:rPr lang="hu-HU" dirty="0" smtClean="0"/>
              <a:t>139</a:t>
            </a:r>
            <a:r>
              <a:rPr lang="en-US" dirty="0" smtClean="0"/>
              <a:t>]</a:t>
            </a:r>
            <a:endParaRPr lang="en-US" dirty="0"/>
          </a:p>
        </p:txBody>
      </p:sp>
      <p:sp>
        <p:nvSpPr>
          <p:cNvPr id="4" name="TextBox 3"/>
          <p:cNvSpPr txBox="1"/>
          <p:nvPr/>
        </p:nvSpPr>
        <p:spPr>
          <a:xfrm>
            <a:off x="3711388" y="1665195"/>
            <a:ext cx="80791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>
                <a:solidFill>
                  <a:schemeClr val="bg1"/>
                </a:solidFill>
              </a:rPr>
              <a:t>Private</a:t>
            </a:r>
            <a:endParaRPr lang="en-US" dirty="0">
              <a:solidFill>
                <a:schemeClr val="bg1"/>
              </a:solidFill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3715871" y="3148848"/>
            <a:ext cx="82586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>
                <a:solidFill>
                  <a:schemeClr val="bg1"/>
                </a:solidFill>
              </a:rPr>
              <a:t>Shared</a:t>
            </a:r>
            <a:endParaRPr lang="en-US" dirty="0">
              <a:solidFill>
                <a:schemeClr val="bg1"/>
              </a:solidFill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936812" y="2951626"/>
            <a:ext cx="82586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>
                <a:solidFill>
                  <a:schemeClr val="bg1"/>
                </a:solidFill>
              </a:rPr>
              <a:t>Shared</a:t>
            </a:r>
            <a:endParaRPr lang="en-US" dirty="0">
              <a:solidFill>
                <a:schemeClr val="bg1"/>
              </a:solidFill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1026460" y="1978959"/>
            <a:ext cx="631904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000" dirty="0" smtClean="0">
                <a:solidFill>
                  <a:schemeClr val="bg1"/>
                </a:solidFill>
              </a:rPr>
              <a:t>Private</a:t>
            </a:r>
            <a:endParaRPr lang="en-US" sz="10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4010551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1600" dirty="0"/>
              <a:t>b) Re-architected </a:t>
            </a:r>
            <a:r>
              <a:rPr lang="en-US" sz="1600" dirty="0" err="1"/>
              <a:t>L2</a:t>
            </a:r>
            <a:r>
              <a:rPr lang="en-US" sz="1600" dirty="0"/>
              <a:t>/</a:t>
            </a:r>
            <a:r>
              <a:rPr lang="en-US" sz="1600" dirty="0" err="1"/>
              <a:t>L3</a:t>
            </a:r>
            <a:r>
              <a:rPr lang="en-US" sz="1600" dirty="0"/>
              <a:t> cache hierarchy </a:t>
            </a:r>
            <a:r>
              <a:rPr lang="en-US" sz="1600" dirty="0" smtClean="0"/>
              <a:t>(7)</a:t>
            </a:r>
            <a:endParaRPr lang="en-US" sz="1600" dirty="0"/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" y="1033897"/>
            <a:ext cx="9144000" cy="3802492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76200" y="505102"/>
            <a:ext cx="884408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rgbClr val="2D2D8A"/>
                </a:solidFill>
              </a:rPr>
              <a:t>Cache misses in the </a:t>
            </a:r>
            <a:r>
              <a:rPr lang="en-US" b="1" dirty="0" err="1" smtClean="0">
                <a:solidFill>
                  <a:srgbClr val="2D2D8A"/>
                </a:solidFill>
              </a:rPr>
              <a:t>Skylake</a:t>
            </a:r>
            <a:r>
              <a:rPr lang="en-US" b="1" dirty="0" smtClean="0">
                <a:solidFill>
                  <a:srgbClr val="2D2D8A"/>
                </a:solidFill>
              </a:rPr>
              <a:t>-SP processor vs. the previous Broadwell-EP line -1 </a:t>
            </a:r>
            <a:r>
              <a:rPr lang="en-US" dirty="0" smtClean="0"/>
              <a:t>[</a:t>
            </a:r>
            <a:r>
              <a:rPr lang="hu-HU" dirty="0" smtClean="0"/>
              <a:t>139</a:t>
            </a:r>
            <a:r>
              <a:rPr lang="en-US" dirty="0" smtClean="0"/>
              <a:t>]</a:t>
            </a:r>
            <a:endParaRPr lang="en-US" dirty="0"/>
          </a:p>
        </p:txBody>
      </p:sp>
      <p:sp>
        <p:nvSpPr>
          <p:cNvPr id="5" name="TextBox 4"/>
          <p:cNvSpPr txBox="1"/>
          <p:nvPr/>
        </p:nvSpPr>
        <p:spPr>
          <a:xfrm>
            <a:off x="159432" y="4928282"/>
            <a:ext cx="264412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err="1" smtClean="0">
                <a:solidFill>
                  <a:srgbClr val="000000"/>
                </a:solidFill>
              </a:rPr>
              <a:t>MPI</a:t>
            </a:r>
            <a:r>
              <a:rPr lang="en-US" dirty="0" smtClean="0">
                <a:solidFill>
                  <a:srgbClr val="000000"/>
                </a:solidFill>
              </a:rPr>
              <a:t>: Misses Per Instruction</a:t>
            </a:r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4030847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1600" dirty="0"/>
              <a:t>b) Re-architected </a:t>
            </a:r>
            <a:r>
              <a:rPr lang="en-US" sz="1600" dirty="0" err="1"/>
              <a:t>L2</a:t>
            </a:r>
            <a:r>
              <a:rPr lang="en-US" sz="1600" dirty="0"/>
              <a:t>/</a:t>
            </a:r>
            <a:r>
              <a:rPr lang="en-US" sz="1600" dirty="0" err="1"/>
              <a:t>L3</a:t>
            </a:r>
            <a:r>
              <a:rPr lang="en-US" sz="1600" dirty="0"/>
              <a:t> cache hierarchy </a:t>
            </a:r>
            <a:r>
              <a:rPr lang="en-US" sz="1600" dirty="0" smtClean="0"/>
              <a:t>(8)</a:t>
            </a:r>
            <a:endParaRPr lang="en-US" sz="1600" dirty="0"/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2696" y="1016004"/>
            <a:ext cx="9144000" cy="3891758"/>
          </a:xfrm>
          <a:prstGeom prst="rect">
            <a:avLst/>
          </a:prstGeom>
        </p:spPr>
      </p:pic>
      <p:sp>
        <p:nvSpPr>
          <p:cNvPr id="5" name="TextBox 4"/>
          <p:cNvSpPr txBox="1"/>
          <p:nvPr/>
        </p:nvSpPr>
        <p:spPr>
          <a:xfrm>
            <a:off x="76200" y="505102"/>
            <a:ext cx="878317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rgbClr val="2D2D8A"/>
                </a:solidFill>
              </a:rPr>
              <a:t>Cache misses in the </a:t>
            </a:r>
            <a:r>
              <a:rPr lang="en-US" b="1" dirty="0" err="1" smtClean="0">
                <a:solidFill>
                  <a:srgbClr val="2D2D8A"/>
                </a:solidFill>
              </a:rPr>
              <a:t>Skylake</a:t>
            </a:r>
            <a:r>
              <a:rPr lang="en-US" b="1" dirty="0" smtClean="0">
                <a:solidFill>
                  <a:srgbClr val="2D2D8A"/>
                </a:solidFill>
              </a:rPr>
              <a:t>-SP processor vs. the previous Broadwell-EP line-2</a:t>
            </a:r>
            <a:r>
              <a:rPr lang="hu-HU" b="1" dirty="0" smtClean="0">
                <a:solidFill>
                  <a:srgbClr val="2D2D8A"/>
                </a:solidFill>
              </a:rPr>
              <a:t> </a:t>
            </a:r>
            <a:r>
              <a:rPr lang="en-US" dirty="0" smtClean="0"/>
              <a:t>[</a:t>
            </a:r>
            <a:r>
              <a:rPr lang="hu-HU" dirty="0" smtClean="0"/>
              <a:t>139</a:t>
            </a:r>
            <a:r>
              <a:rPr lang="en-US" dirty="0" smtClean="0"/>
              <a:t>]</a:t>
            </a:r>
            <a:endParaRPr lang="en-US" dirty="0"/>
          </a:p>
        </p:txBody>
      </p:sp>
      <p:sp>
        <p:nvSpPr>
          <p:cNvPr id="6" name="TextBox 5"/>
          <p:cNvSpPr txBox="1"/>
          <p:nvPr/>
        </p:nvSpPr>
        <p:spPr>
          <a:xfrm>
            <a:off x="173942" y="4928279"/>
            <a:ext cx="264412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err="1" smtClean="0">
                <a:solidFill>
                  <a:srgbClr val="000000"/>
                </a:solidFill>
              </a:rPr>
              <a:t>MPI</a:t>
            </a:r>
            <a:r>
              <a:rPr lang="en-US" dirty="0" smtClean="0">
                <a:solidFill>
                  <a:srgbClr val="000000"/>
                </a:solidFill>
              </a:rPr>
              <a:t>: Misses Per Instruction</a:t>
            </a:r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2636506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1600" dirty="0"/>
              <a:t>b) Re-architected </a:t>
            </a:r>
            <a:r>
              <a:rPr lang="en-US" sz="1600" dirty="0" err="1"/>
              <a:t>L2</a:t>
            </a:r>
            <a:r>
              <a:rPr lang="en-US" sz="1600" dirty="0"/>
              <a:t>/</a:t>
            </a:r>
            <a:r>
              <a:rPr lang="en-US" sz="1600" dirty="0" err="1"/>
              <a:t>L3</a:t>
            </a:r>
            <a:r>
              <a:rPr lang="en-US" sz="1600" dirty="0"/>
              <a:t> cache hierarchy </a:t>
            </a:r>
            <a:r>
              <a:rPr lang="en-US" sz="1600" dirty="0" smtClean="0"/>
              <a:t>(9)</a:t>
            </a:r>
            <a:endParaRPr lang="en-US" sz="1600" dirty="0"/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90500" y="1018976"/>
            <a:ext cx="8953500" cy="3802361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85725" y="508003"/>
            <a:ext cx="554671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err="1" smtClean="0">
                <a:solidFill>
                  <a:schemeClr val="accent6"/>
                </a:solidFill>
              </a:rPr>
              <a:t>Skylake</a:t>
            </a:r>
            <a:r>
              <a:rPr lang="en-US" b="1" dirty="0" smtClean="0">
                <a:solidFill>
                  <a:schemeClr val="accent6"/>
                </a:solidFill>
              </a:rPr>
              <a:t>-SP's vs. Broadwell-EP cache latencies </a:t>
            </a:r>
            <a:r>
              <a:rPr lang="en-US" dirty="0" smtClean="0"/>
              <a:t>[</a:t>
            </a:r>
            <a:r>
              <a:rPr lang="hu-HU" dirty="0" smtClean="0"/>
              <a:t>139</a:t>
            </a:r>
            <a:r>
              <a:rPr lang="en-US" dirty="0" smtClean="0"/>
              <a:t>] 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3985896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1600" dirty="0"/>
              <a:t>b) Re-architected </a:t>
            </a:r>
            <a:r>
              <a:rPr lang="en-US" sz="1600" dirty="0" err="1"/>
              <a:t>L2</a:t>
            </a:r>
            <a:r>
              <a:rPr lang="en-US" sz="1600" dirty="0"/>
              <a:t>/</a:t>
            </a:r>
            <a:r>
              <a:rPr lang="en-US" sz="1600" dirty="0" err="1"/>
              <a:t>L3</a:t>
            </a:r>
            <a:r>
              <a:rPr lang="en-US" sz="1600" dirty="0"/>
              <a:t> cache hierarchy </a:t>
            </a:r>
            <a:r>
              <a:rPr lang="en-US" sz="1600" dirty="0" smtClean="0"/>
              <a:t>(10)</a:t>
            </a:r>
            <a:endParaRPr lang="en-US" sz="1600" dirty="0"/>
          </a:p>
        </p:txBody>
      </p:sp>
      <p:grpSp>
        <p:nvGrpSpPr>
          <p:cNvPr id="5" name="Group 4"/>
          <p:cNvGrpSpPr/>
          <p:nvPr/>
        </p:nvGrpSpPr>
        <p:grpSpPr>
          <a:xfrm>
            <a:off x="74534" y="1009275"/>
            <a:ext cx="9031366" cy="2914963"/>
            <a:chOff x="74534" y="1735413"/>
            <a:chExt cx="9031366" cy="2914963"/>
          </a:xfrm>
        </p:grpSpPr>
        <p:pic>
          <p:nvPicPr>
            <p:cNvPr id="3" name="Picture 2"/>
            <p:cNvPicPr>
              <a:picLocks noChangeAspect="1"/>
            </p:cNvPicPr>
            <p:nvPr/>
          </p:nvPicPr>
          <p:blipFill rotWithShape="1">
            <a:blip r:embed="rId2"/>
            <a:srcRect l="18070" t="47053" r="1400" b="7584"/>
            <a:stretch/>
          </p:blipFill>
          <p:spPr>
            <a:xfrm>
              <a:off x="74534" y="1735413"/>
              <a:ext cx="9031366" cy="2914963"/>
            </a:xfrm>
            <a:prstGeom prst="rect">
              <a:avLst/>
            </a:prstGeom>
          </p:spPr>
        </p:pic>
        <p:sp>
          <p:nvSpPr>
            <p:cNvPr id="4" name="Rectangle 3"/>
            <p:cNvSpPr/>
            <p:nvPr/>
          </p:nvSpPr>
          <p:spPr bwMode="auto">
            <a:xfrm>
              <a:off x="1922929" y="1790700"/>
              <a:ext cx="900953" cy="333935"/>
            </a:xfrm>
            <a:prstGeom prst="rect">
              <a:avLst/>
            </a:prstGeom>
            <a:solidFill>
              <a:schemeClr val="bg1"/>
            </a:solidFill>
            <a:ln w="15875" cap="flat" cmpd="sng" algn="ctr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</p:grpSp>
      <p:sp>
        <p:nvSpPr>
          <p:cNvPr id="7" name="TextBox 6"/>
          <p:cNvSpPr txBox="1"/>
          <p:nvPr/>
        </p:nvSpPr>
        <p:spPr>
          <a:xfrm>
            <a:off x="82364" y="510989"/>
            <a:ext cx="722665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rgbClr val="2D2D8A"/>
                </a:solidFill>
              </a:rPr>
              <a:t>Example cache parameters of Intel's </a:t>
            </a:r>
            <a:r>
              <a:rPr lang="en-US" b="1" dirty="0" err="1" smtClean="0">
                <a:solidFill>
                  <a:srgbClr val="2D2D8A"/>
                </a:solidFill>
              </a:rPr>
              <a:t>Skylake</a:t>
            </a:r>
            <a:r>
              <a:rPr lang="en-US" b="1" dirty="0" smtClean="0">
                <a:solidFill>
                  <a:srgbClr val="2D2D8A"/>
                </a:solidFill>
              </a:rPr>
              <a:t> microarchitecture </a:t>
            </a:r>
            <a:r>
              <a:rPr lang="en-US" dirty="0" smtClean="0"/>
              <a:t>[</a:t>
            </a:r>
            <a:r>
              <a:rPr lang="hu-HU" dirty="0" smtClean="0"/>
              <a:t>156</a:t>
            </a:r>
            <a:r>
              <a:rPr lang="en-US" dirty="0" smtClean="0"/>
              <a:t>]</a:t>
            </a:r>
            <a:endParaRPr lang="en-US" dirty="0"/>
          </a:p>
        </p:txBody>
      </p:sp>
      <p:sp>
        <p:nvSpPr>
          <p:cNvPr id="8" name="TextBox 7"/>
          <p:cNvSpPr txBox="1"/>
          <p:nvPr/>
        </p:nvSpPr>
        <p:spPr>
          <a:xfrm>
            <a:off x="159124" y="4013949"/>
            <a:ext cx="760772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aseline="30000" dirty="0" err="1" smtClean="0">
                <a:solidFill>
                  <a:srgbClr val="000000"/>
                </a:solidFill>
              </a:rPr>
              <a:t>1</a:t>
            </a:r>
            <a:r>
              <a:rPr lang="en-US" dirty="0" err="1" smtClean="0">
                <a:solidFill>
                  <a:srgbClr val="000000"/>
                </a:solidFill>
              </a:rPr>
              <a:t>Software</a:t>
            </a:r>
            <a:r>
              <a:rPr lang="en-US" dirty="0" smtClean="0">
                <a:solidFill>
                  <a:srgbClr val="000000"/>
                </a:solidFill>
              </a:rPr>
              <a:t>-visible latency will vary depending on access pattern and other factors</a:t>
            </a:r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0941757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182F76"/>
            </a:gs>
            <a:gs pos="100000">
              <a:srgbClr val="3366FF"/>
            </a:gs>
          </a:gsLst>
          <a:lin ang="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9378" name="AutoShape 3"/>
          <p:cNvSpPr>
            <a:spLocks noChangeArrowheads="1"/>
          </p:cNvSpPr>
          <p:nvPr/>
        </p:nvSpPr>
        <p:spPr bwMode="auto">
          <a:xfrm>
            <a:off x="971550" y="981075"/>
            <a:ext cx="7661275" cy="504825"/>
          </a:xfrm>
          <a:prstGeom prst="roundRect">
            <a:avLst>
              <a:gd name="adj" fmla="val 0"/>
            </a:avLst>
          </a:prstGeom>
          <a:solidFill>
            <a:srgbClr val="000080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900" dirty="0">
                <a:solidFill>
                  <a:srgbClr val="FFFFFF"/>
                </a:solidFill>
                <a:latin typeface="Verdana" pitchFamily="34" charset="0"/>
              </a:rPr>
              <a:t>c) 6 direct attached </a:t>
            </a:r>
            <a:r>
              <a:rPr lang="en-US" altLang="en-US" sz="1900" dirty="0" err="1">
                <a:solidFill>
                  <a:srgbClr val="FFFFFF"/>
                </a:solidFill>
                <a:latin typeface="Verdana" pitchFamily="34" charset="0"/>
              </a:rPr>
              <a:t>DDR4</a:t>
            </a:r>
            <a:r>
              <a:rPr lang="en-US" altLang="en-US" sz="1900" dirty="0">
                <a:solidFill>
                  <a:srgbClr val="FFFFFF"/>
                </a:solidFill>
                <a:latin typeface="Verdana" pitchFamily="34" charset="0"/>
              </a:rPr>
              <a:t> memory channels </a:t>
            </a:r>
          </a:p>
        </p:txBody>
      </p:sp>
    </p:spTree>
    <p:extLst>
      <p:ext uri="{BB962C8B-B14F-4D97-AF65-F5344CB8AC3E}">
        <p14:creationId xmlns:p14="http://schemas.microsoft.com/office/powerpoint/2010/main" val="54198862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sz="1600" dirty="0">
                <a:solidFill>
                  <a:srgbClr val="FFFFFF"/>
                </a:solidFill>
                <a:latin typeface="Verdana" pitchFamily="34" charset="0"/>
              </a:rPr>
              <a:t>c) 6 direct attached </a:t>
            </a:r>
            <a:r>
              <a:rPr lang="en-US" altLang="en-US" sz="1600" dirty="0" err="1">
                <a:solidFill>
                  <a:srgbClr val="FFFFFF"/>
                </a:solidFill>
                <a:latin typeface="Verdana" pitchFamily="34" charset="0"/>
              </a:rPr>
              <a:t>DDR4</a:t>
            </a:r>
            <a:r>
              <a:rPr lang="en-US" altLang="en-US" sz="1600" dirty="0">
                <a:solidFill>
                  <a:srgbClr val="FFFFFF"/>
                </a:solidFill>
                <a:latin typeface="Verdana" pitchFamily="34" charset="0"/>
              </a:rPr>
              <a:t> memory channels </a:t>
            </a:r>
            <a:r>
              <a:rPr lang="en-US" altLang="en-US" sz="1600" dirty="0" smtClean="0">
                <a:solidFill>
                  <a:srgbClr val="FFFFFF"/>
                </a:solidFill>
                <a:latin typeface="Verdana" pitchFamily="34" charset="0"/>
              </a:rPr>
              <a:t>(1)</a:t>
            </a:r>
            <a:endParaRPr lang="en-US" sz="1600" dirty="0"/>
          </a:p>
        </p:txBody>
      </p:sp>
      <p:sp>
        <p:nvSpPr>
          <p:cNvPr id="3" name="TextBox 2"/>
          <p:cNvSpPr txBox="1"/>
          <p:nvPr/>
        </p:nvSpPr>
        <p:spPr>
          <a:xfrm>
            <a:off x="85725" y="505103"/>
            <a:ext cx="476124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chemeClr val="accent6"/>
                </a:solidFill>
              </a:rPr>
              <a:t>c) </a:t>
            </a:r>
            <a:r>
              <a:rPr lang="en-US" b="1" dirty="0">
                <a:solidFill>
                  <a:schemeClr val="accent6"/>
                </a:solidFill>
              </a:rPr>
              <a:t>6 direct attached </a:t>
            </a:r>
            <a:r>
              <a:rPr lang="en-US" b="1" dirty="0" err="1">
                <a:solidFill>
                  <a:schemeClr val="accent6"/>
                </a:solidFill>
              </a:rPr>
              <a:t>DDR4</a:t>
            </a:r>
            <a:r>
              <a:rPr lang="en-US" b="1" dirty="0">
                <a:solidFill>
                  <a:schemeClr val="accent6"/>
                </a:solidFill>
              </a:rPr>
              <a:t> memory channels </a:t>
            </a:r>
            <a:endParaRPr lang="en-US" b="1" dirty="0">
              <a:solidFill>
                <a:srgbClr val="2D2D8A"/>
              </a:solidFill>
            </a:endParaRPr>
          </a:p>
        </p:txBody>
      </p:sp>
      <p:pic>
        <p:nvPicPr>
          <p:cNvPr id="4" name="Picture 3"/>
          <p:cNvPicPr>
            <a:picLocks noChangeAspect="1"/>
          </p:cNvPicPr>
          <p:nvPr/>
        </p:nvPicPr>
        <p:blipFill rotWithShape="1">
          <a:blip r:embed="rId2"/>
          <a:srcRect l="73344" t="45965" r="1496" b="2302"/>
          <a:stretch/>
        </p:blipFill>
        <p:spPr>
          <a:xfrm>
            <a:off x="2228856" y="1276350"/>
            <a:ext cx="4331834" cy="4581525"/>
          </a:xfrm>
          <a:prstGeom prst="rect">
            <a:avLst/>
          </a:prstGeom>
        </p:spPr>
      </p:pic>
      <p:sp>
        <p:nvSpPr>
          <p:cNvPr id="5" name="Rounded Rectangle 4"/>
          <p:cNvSpPr/>
          <p:nvPr/>
        </p:nvSpPr>
        <p:spPr bwMode="auto">
          <a:xfrm>
            <a:off x="2043113" y="1276350"/>
            <a:ext cx="1643062" cy="3709988"/>
          </a:xfrm>
          <a:prstGeom prst="roundRect">
            <a:avLst/>
          </a:prstGeom>
          <a:noFill/>
          <a:ln w="28575" cap="flat" cmpd="sng" algn="ctr">
            <a:solidFill>
              <a:srgbClr val="FF000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3300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endParaRPr lang="en-US" smtClean="0">
              <a:solidFill>
                <a:srgbClr val="000000"/>
              </a:solidFill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266700" y="6157913"/>
            <a:ext cx="866298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>
                <a:solidFill>
                  <a:srgbClr val="FF0000"/>
                </a:solidFill>
              </a:rPr>
              <a:t>Note</a:t>
            </a:r>
            <a:r>
              <a:rPr lang="en-US" dirty="0" smtClean="0">
                <a:solidFill>
                  <a:srgbClr val="000000"/>
                </a:solidFill>
              </a:rPr>
              <a:t> that this kind of DRAM attachment is different from that implemented in the previous</a:t>
            </a:r>
          </a:p>
          <a:p>
            <a:r>
              <a:rPr lang="en-US" dirty="0" smtClean="0">
                <a:solidFill>
                  <a:srgbClr val="000000"/>
                </a:solidFill>
              </a:rPr>
              <a:t>  </a:t>
            </a:r>
            <a:r>
              <a:rPr lang="en-US" dirty="0" err="1" smtClean="0">
                <a:solidFill>
                  <a:srgbClr val="000000"/>
                </a:solidFill>
              </a:rPr>
              <a:t>Brickland</a:t>
            </a:r>
            <a:r>
              <a:rPr lang="en-US" dirty="0" smtClean="0">
                <a:solidFill>
                  <a:srgbClr val="000000"/>
                </a:solidFill>
              </a:rPr>
              <a:t> 4S/</a:t>
            </a:r>
            <a:r>
              <a:rPr lang="en-US" dirty="0" err="1" smtClean="0">
                <a:solidFill>
                  <a:srgbClr val="000000"/>
                </a:solidFill>
              </a:rPr>
              <a:t>8S</a:t>
            </a:r>
            <a:r>
              <a:rPr lang="en-US" dirty="0" smtClean="0">
                <a:solidFill>
                  <a:srgbClr val="000000"/>
                </a:solidFill>
              </a:rPr>
              <a:t> platform.   </a:t>
            </a: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8814338" y="6534345"/>
            <a:ext cx="34817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>
                <a:solidFill>
                  <a:srgbClr val="FF0000"/>
                </a:solidFill>
                <a:latin typeface="+mj-lt"/>
              </a:rPr>
              <a:t>*</a:t>
            </a:r>
          </a:p>
        </p:txBody>
      </p:sp>
    </p:spTree>
    <p:extLst>
      <p:ext uri="{BB962C8B-B14F-4D97-AF65-F5344CB8AC3E}">
        <p14:creationId xmlns:p14="http://schemas.microsoft.com/office/powerpoint/2010/main" val="220021101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594" name="Text Box 4"/>
          <p:cNvSpPr txBox="1">
            <a:spLocks noChangeArrowheads="1"/>
          </p:cNvSpPr>
          <p:nvPr/>
        </p:nvSpPr>
        <p:spPr bwMode="auto">
          <a:xfrm>
            <a:off x="308163" y="2059424"/>
            <a:ext cx="2668588" cy="257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342900" indent="-342900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800100" indent="-34290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257300" indent="-3429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714500" indent="-3429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171700" indent="-3429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6289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30861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5433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40005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lnSpc>
                <a:spcPct val="90000"/>
              </a:lnSpc>
              <a:spcBef>
                <a:spcPct val="0"/>
              </a:spcBef>
              <a:buFontTx/>
              <a:buNone/>
            </a:pPr>
            <a:r>
              <a:rPr lang="en-US" altLang="en-US" sz="1200" b="1">
                <a:solidFill>
                  <a:srgbClr val="000000"/>
                </a:solidFill>
                <a:latin typeface="Verdana" pitchFamily="34" charset="0"/>
              </a:rPr>
              <a:t>Three-chip implementation</a:t>
            </a:r>
          </a:p>
        </p:txBody>
      </p:sp>
      <p:sp>
        <p:nvSpPr>
          <p:cNvPr id="110599" name="Text Box 4"/>
          <p:cNvSpPr txBox="1">
            <a:spLocks noChangeArrowheads="1"/>
          </p:cNvSpPr>
          <p:nvPr/>
        </p:nvSpPr>
        <p:spPr bwMode="auto">
          <a:xfrm>
            <a:off x="949513" y="1033899"/>
            <a:ext cx="6737350" cy="4801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tabLst>
                <a:tab pos="1168400" algn="l"/>
              </a:tabLst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tabLst>
                <a:tab pos="1168400" algn="l"/>
              </a:tabLst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tabLst>
                <a:tab pos="1168400" algn="l"/>
              </a:tabLst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tabLst>
                <a:tab pos="1168400" algn="l"/>
              </a:tabLst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tabLst>
                <a:tab pos="1168400" algn="l"/>
              </a:tabLst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tabLst>
                <a:tab pos="1168400" algn="l"/>
              </a:tabLst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tabLst>
                <a:tab pos="1168400" algn="l"/>
              </a:tabLst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tabLst>
                <a:tab pos="1168400" algn="l"/>
              </a:tabLst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tabLst>
                <a:tab pos="1168400" algn="l"/>
              </a:tabLst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lnSpc>
                <a:spcPct val="105000"/>
              </a:lnSpc>
              <a:spcBef>
                <a:spcPct val="0"/>
              </a:spcBef>
              <a:buFontTx/>
              <a:buNone/>
            </a:pPr>
            <a:r>
              <a:rPr lang="en-US" altLang="en-US" sz="1200" b="1" dirty="0">
                <a:solidFill>
                  <a:srgbClr val="000000"/>
                </a:solidFill>
                <a:latin typeface="Verdana" pitchFamily="34" charset="0"/>
              </a:rPr>
              <a:t>Implementation of platforms</a:t>
            </a:r>
          </a:p>
          <a:p>
            <a:pPr algn="ctr" eaLnBrk="1" hangingPunct="1">
              <a:lnSpc>
                <a:spcPct val="105000"/>
              </a:lnSpc>
              <a:spcBef>
                <a:spcPct val="0"/>
              </a:spcBef>
              <a:buFontTx/>
              <a:buNone/>
            </a:pPr>
            <a:r>
              <a:rPr lang="en-US" altLang="en-US" sz="1200" b="1" dirty="0">
                <a:solidFill>
                  <a:srgbClr val="000000"/>
                </a:solidFill>
                <a:latin typeface="Verdana" pitchFamily="34" charset="0"/>
              </a:rPr>
              <a:t> classified according to the number of chips constituting the </a:t>
            </a:r>
            <a:r>
              <a:rPr lang="en-US" altLang="en-US" sz="1200" b="1" dirty="0" smtClean="0">
                <a:solidFill>
                  <a:srgbClr val="000000"/>
                </a:solidFill>
                <a:latin typeface="Verdana" pitchFamily="34" charset="0"/>
              </a:rPr>
              <a:t>chipset</a:t>
            </a:r>
            <a:endParaRPr lang="hu-HU" altLang="en-US" sz="1200" b="1" dirty="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110600" name="Text Box 4"/>
          <p:cNvSpPr txBox="1">
            <a:spLocks noChangeArrowheads="1"/>
          </p:cNvSpPr>
          <p:nvPr/>
        </p:nvSpPr>
        <p:spPr bwMode="auto">
          <a:xfrm>
            <a:off x="3237484" y="2061012"/>
            <a:ext cx="2770187" cy="257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342900" indent="-342900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800100" indent="-34290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257300" indent="-3429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714500" indent="-3429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171700" indent="-3429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6289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30861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5433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40005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lnSpc>
                <a:spcPct val="90000"/>
              </a:lnSpc>
              <a:spcBef>
                <a:spcPct val="0"/>
              </a:spcBef>
              <a:buFontTx/>
              <a:buNone/>
            </a:pPr>
            <a:r>
              <a:rPr lang="en-US" altLang="en-US" sz="1200" b="1" dirty="0">
                <a:solidFill>
                  <a:srgbClr val="000000"/>
                </a:solidFill>
                <a:latin typeface="Verdana" pitchFamily="34" charset="0"/>
              </a:rPr>
              <a:t>Two-chip implementation</a:t>
            </a:r>
            <a:endParaRPr lang="hu-HU" altLang="en-US" sz="1200" b="1" dirty="0">
              <a:solidFill>
                <a:srgbClr val="000000"/>
              </a:solidFill>
              <a:latin typeface="Verdana" pitchFamily="34" charset="0"/>
            </a:endParaRPr>
          </a:p>
        </p:txBody>
      </p:sp>
      <p:grpSp>
        <p:nvGrpSpPr>
          <p:cNvPr id="4" name="Group 3"/>
          <p:cNvGrpSpPr/>
          <p:nvPr/>
        </p:nvGrpSpPr>
        <p:grpSpPr>
          <a:xfrm>
            <a:off x="1622613" y="1535549"/>
            <a:ext cx="6030280" cy="490538"/>
            <a:chOff x="1905000" y="1683466"/>
            <a:chExt cx="6030280" cy="490538"/>
          </a:xfrm>
        </p:grpSpPr>
        <p:sp>
          <p:nvSpPr>
            <p:cNvPr id="110595" name="Line 8"/>
            <p:cNvSpPr>
              <a:spLocks noChangeShapeType="1"/>
            </p:cNvSpPr>
            <p:nvPr/>
          </p:nvSpPr>
          <p:spPr bwMode="auto">
            <a:xfrm>
              <a:off x="4893981" y="1683466"/>
              <a:ext cx="0" cy="21748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10596" name="Line 10"/>
            <p:cNvSpPr>
              <a:spLocks noChangeShapeType="1"/>
            </p:cNvSpPr>
            <p:nvPr/>
          </p:nvSpPr>
          <p:spPr bwMode="auto">
            <a:xfrm flipV="1">
              <a:off x="1949449" y="1918416"/>
              <a:ext cx="5971032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10597" name="Oval 12"/>
            <p:cNvSpPr>
              <a:spLocks noChangeArrowheads="1"/>
            </p:cNvSpPr>
            <p:nvPr/>
          </p:nvSpPr>
          <p:spPr bwMode="auto">
            <a:xfrm>
              <a:off x="1905000" y="2112091"/>
              <a:ext cx="60325" cy="60325"/>
            </a:xfrm>
            <a:prstGeom prst="ellipse">
              <a:avLst/>
            </a:prstGeom>
            <a:solidFill>
              <a:srgbClr val="FFFFFF"/>
            </a:solidFill>
            <a:ln w="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hu-HU" altLang="en-US" sz="1400">
                <a:solidFill>
                  <a:srgbClr val="000000"/>
                </a:solidFill>
                <a:latin typeface="Verdana" pitchFamily="34" charset="0"/>
              </a:endParaRPr>
            </a:p>
          </p:txBody>
        </p:sp>
        <p:sp>
          <p:nvSpPr>
            <p:cNvPr id="110598" name="Line 13"/>
            <p:cNvSpPr>
              <a:spLocks noChangeShapeType="1"/>
            </p:cNvSpPr>
            <p:nvPr/>
          </p:nvSpPr>
          <p:spPr bwMode="auto">
            <a:xfrm>
              <a:off x="1938338" y="1912066"/>
              <a:ext cx="0" cy="21590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10601" name="Oval 12"/>
            <p:cNvSpPr>
              <a:spLocks noChangeArrowheads="1"/>
            </p:cNvSpPr>
            <p:nvPr/>
          </p:nvSpPr>
          <p:spPr bwMode="auto">
            <a:xfrm>
              <a:off x="4868684" y="2113679"/>
              <a:ext cx="60325" cy="60325"/>
            </a:xfrm>
            <a:prstGeom prst="ellipse">
              <a:avLst/>
            </a:prstGeom>
            <a:solidFill>
              <a:srgbClr val="FFFFFF"/>
            </a:solidFill>
            <a:ln w="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hu-HU" altLang="en-US" sz="1400">
                <a:solidFill>
                  <a:srgbClr val="000000"/>
                </a:solidFill>
                <a:latin typeface="Verdana" pitchFamily="34" charset="0"/>
              </a:endParaRPr>
            </a:p>
          </p:txBody>
        </p:sp>
        <p:sp>
          <p:nvSpPr>
            <p:cNvPr id="110602" name="Line 13"/>
            <p:cNvSpPr>
              <a:spLocks noChangeShapeType="1"/>
            </p:cNvSpPr>
            <p:nvPr/>
          </p:nvSpPr>
          <p:spPr bwMode="auto">
            <a:xfrm>
              <a:off x="7935280" y="1911733"/>
              <a:ext cx="0" cy="21590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</p:grpSp>
      <p:sp>
        <p:nvSpPr>
          <p:cNvPr id="110603" name="AutoShape 38"/>
          <p:cNvSpPr>
            <a:spLocks noChangeArrowheads="1"/>
          </p:cNvSpPr>
          <p:nvPr/>
        </p:nvSpPr>
        <p:spPr bwMode="auto">
          <a:xfrm>
            <a:off x="2908638" y="2137691"/>
            <a:ext cx="393700" cy="88900"/>
          </a:xfrm>
          <a:prstGeom prst="rightArrow">
            <a:avLst>
              <a:gd name="adj1" fmla="val 50000"/>
              <a:gd name="adj2" fmla="val 110714"/>
            </a:avLst>
          </a:prstGeom>
          <a:solidFill>
            <a:srgbClr val="FF0000"/>
          </a:solidFill>
          <a:ln w="19050" algn="ctr">
            <a:solidFill>
              <a:srgbClr val="FF0000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hu-HU" altLang="en-US" sz="1800">
              <a:solidFill>
                <a:srgbClr val="000000"/>
              </a:solidFill>
            </a:endParaRPr>
          </a:p>
        </p:txBody>
      </p:sp>
      <p:sp>
        <p:nvSpPr>
          <p:cNvPr id="110604" name="Text Box 14"/>
          <p:cNvSpPr txBox="1">
            <a:spLocks noChangeArrowheads="1"/>
          </p:cNvSpPr>
          <p:nvPr/>
        </p:nvSpPr>
        <p:spPr bwMode="auto">
          <a:xfrm>
            <a:off x="360701" y="2522759"/>
            <a:ext cx="2595261" cy="55399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0000">
                    <a:alpha val="36078"/>
                  </a:srgbClr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200" dirty="0">
                <a:solidFill>
                  <a:srgbClr val="000000"/>
                </a:solidFill>
                <a:latin typeface="Verdana" pitchFamily="34" charset="0"/>
              </a:rPr>
              <a:t>The system architecture consists 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200" dirty="0">
                <a:solidFill>
                  <a:srgbClr val="000000"/>
                </a:solidFill>
                <a:latin typeface="Verdana" pitchFamily="34" charset="0"/>
              </a:rPr>
              <a:t>basically of three </a:t>
            </a:r>
            <a:r>
              <a:rPr lang="en-US" altLang="en-US" sz="1200" dirty="0" smtClean="0">
                <a:solidFill>
                  <a:srgbClr val="000000"/>
                </a:solidFill>
                <a:latin typeface="Verdana" pitchFamily="34" charset="0"/>
              </a:rPr>
              <a:t>chip types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200" dirty="0" smtClean="0">
                <a:solidFill>
                  <a:srgbClr val="000000"/>
                </a:solidFill>
                <a:latin typeface="Verdana" pitchFamily="34" charset="0"/>
              </a:rPr>
              <a:t>(processors/MCH/ICH)</a:t>
            </a:r>
            <a:endParaRPr lang="en-US" altLang="en-US" sz="1200" dirty="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110605" name="Text Box 15"/>
          <p:cNvSpPr txBox="1">
            <a:spLocks noChangeArrowheads="1"/>
          </p:cNvSpPr>
          <p:nvPr/>
        </p:nvSpPr>
        <p:spPr bwMode="auto">
          <a:xfrm>
            <a:off x="3367949" y="2524346"/>
            <a:ext cx="2595261" cy="55399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0000">
                    <a:alpha val="36078"/>
                  </a:srgbClr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200" dirty="0">
                <a:solidFill>
                  <a:srgbClr val="000000"/>
                </a:solidFill>
                <a:latin typeface="Verdana" pitchFamily="34" charset="0"/>
              </a:rPr>
              <a:t>The system architecture consists 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200" dirty="0">
                <a:solidFill>
                  <a:srgbClr val="000000"/>
                </a:solidFill>
                <a:latin typeface="Verdana" pitchFamily="34" charset="0"/>
              </a:rPr>
              <a:t>basically of two </a:t>
            </a:r>
            <a:r>
              <a:rPr lang="en-US" altLang="en-US" sz="1200" dirty="0" smtClean="0">
                <a:solidFill>
                  <a:srgbClr val="000000"/>
                </a:solidFill>
                <a:latin typeface="Verdana" pitchFamily="34" charset="0"/>
              </a:rPr>
              <a:t>chip types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200" dirty="0" smtClean="0">
                <a:solidFill>
                  <a:srgbClr val="000000"/>
                </a:solidFill>
                <a:latin typeface="Verdana" pitchFamily="34" charset="0"/>
              </a:rPr>
              <a:t>(processors/PCH)</a:t>
            </a:r>
            <a:endParaRPr lang="en-US" altLang="en-US" sz="1200" dirty="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110607" name="Text Box 18"/>
          <p:cNvSpPr txBox="1">
            <a:spLocks noChangeArrowheads="1"/>
          </p:cNvSpPr>
          <p:nvPr/>
        </p:nvSpPr>
        <p:spPr bwMode="auto">
          <a:xfrm>
            <a:off x="174625" y="545821"/>
            <a:ext cx="7865936" cy="4308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0000">
                    <a:alpha val="36078"/>
                  </a:srgbClr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b="1" dirty="0" smtClean="0">
                <a:solidFill>
                  <a:srgbClr val="333399"/>
                </a:solidFill>
                <a:latin typeface="Verdana" pitchFamily="34" charset="0"/>
              </a:rPr>
              <a:t>1.5 </a:t>
            </a:r>
            <a:r>
              <a:rPr lang="en-US" altLang="en-US" sz="1400" b="1" dirty="0">
                <a:solidFill>
                  <a:srgbClr val="333399"/>
                </a:solidFill>
                <a:latin typeface="Verdana" pitchFamily="34" charset="0"/>
              </a:rPr>
              <a:t>Classification of platforms according to the number of chips constituting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b="1" dirty="0">
                <a:solidFill>
                  <a:srgbClr val="333399"/>
                </a:solidFill>
                <a:latin typeface="Verdana" pitchFamily="34" charset="0"/>
              </a:rPr>
              <a:t>        the </a:t>
            </a:r>
            <a:r>
              <a:rPr lang="en-US" altLang="en-US" sz="1400" b="1" dirty="0" smtClean="0">
                <a:solidFill>
                  <a:srgbClr val="333399"/>
                </a:solidFill>
                <a:latin typeface="Verdana" pitchFamily="34" charset="0"/>
              </a:rPr>
              <a:t>chipset</a:t>
            </a:r>
            <a:endParaRPr lang="en-US" altLang="en-US" sz="1400" b="1" dirty="0">
              <a:solidFill>
                <a:srgbClr val="333399"/>
              </a:solidFill>
              <a:latin typeface="Verdana" pitchFamily="34" charset="0"/>
            </a:endParaRPr>
          </a:p>
        </p:txBody>
      </p:sp>
      <p:sp>
        <p:nvSpPr>
          <p:cNvPr id="110608" name="Rectangle 21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hu-HU" altLang="en-US" sz="1600" dirty="0" smtClean="0"/>
              <a:t>1.</a:t>
            </a:r>
            <a:r>
              <a:rPr lang="hu-HU" altLang="en-US" sz="1600" dirty="0"/>
              <a:t>5</a:t>
            </a:r>
            <a:r>
              <a:rPr lang="hu-HU" altLang="en-US" sz="1600" dirty="0" smtClean="0"/>
              <a:t> </a:t>
            </a:r>
            <a:r>
              <a:rPr lang="en-US" altLang="en-US" sz="1600" dirty="0" smtClean="0"/>
              <a:t>Platforms classified according to the number of chips constituting the chipset (1)</a:t>
            </a:r>
            <a:endParaRPr lang="hu-HU" altLang="en-US" sz="1600" dirty="0" smtClean="0"/>
          </a:p>
        </p:txBody>
      </p:sp>
      <p:sp>
        <p:nvSpPr>
          <p:cNvPr id="2" name="TextBox 1"/>
          <p:cNvSpPr txBox="1"/>
          <p:nvPr/>
        </p:nvSpPr>
        <p:spPr>
          <a:xfrm>
            <a:off x="232765" y="3164041"/>
            <a:ext cx="2853666" cy="69762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spcAft>
                <a:spcPts val="200"/>
              </a:spcAft>
            </a:pPr>
            <a:r>
              <a:rPr lang="en-US" sz="1200" i="1" dirty="0" err="1" smtClean="0"/>
              <a:t>Truland</a:t>
            </a:r>
            <a:r>
              <a:rPr lang="en-US" sz="1200" i="1" dirty="0" smtClean="0"/>
              <a:t> platform (2005/2006)</a:t>
            </a:r>
          </a:p>
          <a:p>
            <a:pPr>
              <a:spcAft>
                <a:spcPts val="200"/>
              </a:spcAft>
            </a:pPr>
            <a:r>
              <a:rPr lang="en-US" sz="1200" i="1" dirty="0" err="1" smtClean="0"/>
              <a:t>Caneland</a:t>
            </a:r>
            <a:r>
              <a:rPr lang="en-US" sz="1200" i="1" dirty="0" smtClean="0"/>
              <a:t> platform (2007/2008)</a:t>
            </a:r>
          </a:p>
          <a:p>
            <a:pPr>
              <a:spcAft>
                <a:spcPts val="200"/>
              </a:spcAft>
            </a:pPr>
            <a:r>
              <a:rPr lang="en-US" sz="1200" i="1" dirty="0" smtClean="0"/>
              <a:t>Boxboro-EX platform (2010/2011)</a:t>
            </a:r>
            <a:endParaRPr lang="en-US" sz="1200" i="1" dirty="0"/>
          </a:p>
        </p:txBody>
      </p:sp>
      <p:sp>
        <p:nvSpPr>
          <p:cNvPr id="3" name="TextBox 2"/>
          <p:cNvSpPr txBox="1"/>
          <p:nvPr/>
        </p:nvSpPr>
        <p:spPr>
          <a:xfrm>
            <a:off x="3369532" y="3172761"/>
            <a:ext cx="2653290" cy="48731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spcAft>
                <a:spcPts val="200"/>
              </a:spcAft>
            </a:pPr>
            <a:r>
              <a:rPr lang="en-US" sz="1200" i="1" dirty="0" err="1" smtClean="0"/>
              <a:t>Brickland</a:t>
            </a:r>
            <a:r>
              <a:rPr lang="en-US" sz="1200" i="1" dirty="0" smtClean="0"/>
              <a:t> platform (2014/2015)</a:t>
            </a:r>
          </a:p>
          <a:p>
            <a:pPr>
              <a:spcAft>
                <a:spcPts val="200"/>
              </a:spcAft>
            </a:pPr>
            <a:r>
              <a:rPr lang="en-US" sz="1200" i="1" dirty="0" err="1" smtClean="0"/>
              <a:t>Purley</a:t>
            </a:r>
            <a:r>
              <a:rPr lang="en-US" sz="1200" i="1" dirty="0" smtClean="0"/>
              <a:t> platform (2017)</a:t>
            </a:r>
            <a:endParaRPr lang="en-US" sz="1200" i="1" dirty="0"/>
          </a:p>
        </p:txBody>
      </p:sp>
      <p:sp>
        <p:nvSpPr>
          <p:cNvPr id="19" name="Text Box 4"/>
          <p:cNvSpPr txBox="1">
            <a:spLocks noChangeArrowheads="1"/>
          </p:cNvSpPr>
          <p:nvPr/>
        </p:nvSpPr>
        <p:spPr bwMode="auto">
          <a:xfrm>
            <a:off x="6281925" y="2086071"/>
            <a:ext cx="2770187" cy="2585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342900" indent="-342900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800100" indent="-34290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257300" indent="-3429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714500" indent="-3429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171700" indent="-3429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6289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30861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5433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40005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lnSpc>
                <a:spcPct val="90000"/>
              </a:lnSpc>
              <a:spcBef>
                <a:spcPct val="0"/>
              </a:spcBef>
              <a:buFontTx/>
              <a:buNone/>
            </a:pPr>
            <a:r>
              <a:rPr lang="en-US" altLang="en-US" sz="1200" b="1" dirty="0" smtClean="0">
                <a:solidFill>
                  <a:srgbClr val="000000"/>
                </a:solidFill>
                <a:latin typeface="Verdana" pitchFamily="34" charset="0"/>
              </a:rPr>
              <a:t>Single-chip </a:t>
            </a:r>
            <a:r>
              <a:rPr lang="en-US" altLang="en-US" sz="1200" b="1" dirty="0">
                <a:solidFill>
                  <a:srgbClr val="000000"/>
                </a:solidFill>
                <a:latin typeface="Verdana" pitchFamily="34" charset="0"/>
              </a:rPr>
              <a:t>implementation</a:t>
            </a:r>
            <a:endParaRPr lang="hu-HU" altLang="en-US" sz="1200" b="1" dirty="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20" name="AutoShape 38"/>
          <p:cNvSpPr>
            <a:spLocks noChangeArrowheads="1"/>
          </p:cNvSpPr>
          <p:nvPr/>
        </p:nvSpPr>
        <p:spPr bwMode="auto">
          <a:xfrm>
            <a:off x="5884921" y="2155621"/>
            <a:ext cx="393700" cy="88900"/>
          </a:xfrm>
          <a:prstGeom prst="rightArrow">
            <a:avLst>
              <a:gd name="adj1" fmla="val 50000"/>
              <a:gd name="adj2" fmla="val 110714"/>
            </a:avLst>
          </a:prstGeom>
          <a:solidFill>
            <a:srgbClr val="FF0000"/>
          </a:solidFill>
          <a:ln w="19050" algn="ctr">
            <a:solidFill>
              <a:srgbClr val="FF0000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hu-HU" altLang="en-US" sz="1800">
              <a:solidFill>
                <a:srgbClr val="000000"/>
              </a:solidFill>
            </a:endParaRPr>
          </a:p>
        </p:txBody>
      </p:sp>
      <p:sp>
        <p:nvSpPr>
          <p:cNvPr id="21" name="Line 13"/>
          <p:cNvSpPr>
            <a:spLocks noChangeShapeType="1"/>
          </p:cNvSpPr>
          <p:nvPr/>
        </p:nvSpPr>
        <p:spPr bwMode="auto">
          <a:xfrm>
            <a:off x="4610662" y="1783667"/>
            <a:ext cx="0" cy="215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22" name="Oval 12"/>
          <p:cNvSpPr>
            <a:spLocks noChangeArrowheads="1"/>
          </p:cNvSpPr>
          <p:nvPr/>
        </p:nvSpPr>
        <p:spPr bwMode="auto">
          <a:xfrm>
            <a:off x="7629802" y="1983692"/>
            <a:ext cx="60325" cy="60325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hu-HU" altLang="en-US" sz="140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6656295" y="2649071"/>
            <a:ext cx="201369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200" dirty="0" smtClean="0"/>
              <a:t>The </a:t>
            </a:r>
            <a:r>
              <a:rPr lang="en-US" sz="1200" dirty="0" err="1" smtClean="0"/>
              <a:t>PCH</a:t>
            </a:r>
            <a:r>
              <a:rPr lang="en-US" sz="1200" dirty="0" smtClean="0"/>
              <a:t> is integrated</a:t>
            </a:r>
          </a:p>
          <a:p>
            <a:pPr algn="ctr"/>
            <a:r>
              <a:rPr lang="en-US" sz="1200" dirty="0" smtClean="0"/>
              <a:t>on the die (or package)</a:t>
            </a:r>
            <a:endParaRPr lang="en-US" sz="1200" dirty="0"/>
          </a:p>
        </p:txBody>
      </p:sp>
      <p:sp>
        <p:nvSpPr>
          <p:cNvPr id="6" name="TextBox 5"/>
          <p:cNvSpPr txBox="1"/>
          <p:nvPr/>
        </p:nvSpPr>
        <p:spPr>
          <a:xfrm>
            <a:off x="6710083" y="3167037"/>
            <a:ext cx="195277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200" i="1" dirty="0" smtClean="0"/>
              <a:t>(AMD's </a:t>
            </a:r>
            <a:r>
              <a:rPr lang="en-US" sz="1200" i="1" dirty="0"/>
              <a:t>2S </a:t>
            </a:r>
            <a:r>
              <a:rPr lang="en-US" sz="1200" i="1" dirty="0" err="1"/>
              <a:t>EPYC</a:t>
            </a:r>
            <a:r>
              <a:rPr lang="en-US" sz="1200" i="1" dirty="0"/>
              <a:t>-7000 </a:t>
            </a:r>
            <a:endParaRPr lang="en-US" sz="1200" i="1" dirty="0" smtClean="0"/>
          </a:p>
          <a:p>
            <a:pPr algn="ctr"/>
            <a:r>
              <a:rPr lang="en-US" sz="1200" i="1" dirty="0" smtClean="0"/>
              <a:t>series processors)</a:t>
            </a:r>
            <a:endParaRPr lang="en-US" sz="1600" i="1" dirty="0"/>
          </a:p>
        </p:txBody>
      </p:sp>
      <p:sp>
        <p:nvSpPr>
          <p:cNvPr id="25" name="TextBox 24"/>
          <p:cNvSpPr txBox="1"/>
          <p:nvPr/>
        </p:nvSpPr>
        <p:spPr>
          <a:xfrm>
            <a:off x="8814338" y="6534345"/>
            <a:ext cx="34817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>
                <a:solidFill>
                  <a:srgbClr val="FF0000"/>
                </a:solidFill>
                <a:latin typeface="+mj-lt"/>
              </a:rPr>
              <a:t>*</a:t>
            </a:r>
          </a:p>
        </p:txBody>
      </p:sp>
    </p:spTree>
    <p:extLst>
      <p:ext uri="{BB962C8B-B14F-4D97-AF65-F5344CB8AC3E}">
        <p14:creationId xmlns:p14="http://schemas.microsoft.com/office/powerpoint/2010/main" val="169597174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5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1059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105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6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1060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106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6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1060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106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6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1060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106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6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1060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1060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0594" grpId="0"/>
      <p:bldP spid="110600" grpId="0"/>
      <p:bldP spid="110603" grpId="0" animBg="1"/>
      <p:bldP spid="110604" grpId="0"/>
      <p:bldP spid="110605" grpId="0"/>
      <p:bldP spid="2" grpId="0"/>
      <p:bldP spid="3" grpId="0"/>
      <p:bldP spid="19" grpId="0"/>
      <p:bldP spid="20" grpId="0" animBg="1"/>
      <p:bldP spid="5" grpId="0"/>
      <p:bldP spid="6" grpId="0"/>
    </p:bldLst>
  </p:timing>
</p:sld>
</file>

<file path=ppt/slides/slide2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 </a:t>
            </a:r>
            <a:r>
              <a:rPr lang="en-US" altLang="en-US" sz="1600" dirty="0">
                <a:solidFill>
                  <a:srgbClr val="FFFFFF"/>
                </a:solidFill>
                <a:latin typeface="Verdana" pitchFamily="34" charset="0"/>
              </a:rPr>
              <a:t>c) 6 direct attached </a:t>
            </a:r>
            <a:r>
              <a:rPr lang="en-US" altLang="en-US" sz="1600" dirty="0" err="1">
                <a:solidFill>
                  <a:srgbClr val="FFFFFF"/>
                </a:solidFill>
                <a:latin typeface="Verdana" pitchFamily="34" charset="0"/>
              </a:rPr>
              <a:t>DDR4</a:t>
            </a:r>
            <a:r>
              <a:rPr lang="en-US" altLang="en-US" sz="1600" dirty="0">
                <a:solidFill>
                  <a:srgbClr val="FFFFFF"/>
                </a:solidFill>
                <a:latin typeface="Verdana" pitchFamily="34" charset="0"/>
              </a:rPr>
              <a:t> memory channels </a:t>
            </a:r>
            <a:r>
              <a:rPr lang="en-US" altLang="en-US" sz="1600" dirty="0" smtClean="0">
                <a:solidFill>
                  <a:srgbClr val="FFFFFF"/>
                </a:solidFill>
                <a:latin typeface="Verdana" pitchFamily="34" charset="0"/>
              </a:rPr>
              <a:t>(2)</a:t>
            </a:r>
            <a:endParaRPr lang="en-US" sz="1600" dirty="0"/>
          </a:p>
        </p:txBody>
      </p:sp>
      <p:sp>
        <p:nvSpPr>
          <p:cNvPr id="3" name="TextBox 2"/>
          <p:cNvSpPr txBox="1"/>
          <p:nvPr/>
        </p:nvSpPr>
        <p:spPr>
          <a:xfrm>
            <a:off x="85725" y="510989"/>
            <a:ext cx="862447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chemeClr val="accent6"/>
                </a:solidFill>
              </a:rPr>
              <a:t>Attaching memory to Intel's servers (from Nehalem to Broadwell based servers) -2</a:t>
            </a:r>
            <a:endParaRPr lang="en-US" b="1" dirty="0">
              <a:solidFill>
                <a:schemeClr val="accent6"/>
              </a:solidFill>
            </a:endParaRPr>
          </a:p>
        </p:txBody>
      </p:sp>
      <p:grpSp>
        <p:nvGrpSpPr>
          <p:cNvPr id="15" name="Group 14"/>
          <p:cNvGrpSpPr/>
          <p:nvPr/>
        </p:nvGrpSpPr>
        <p:grpSpPr>
          <a:xfrm>
            <a:off x="257735" y="953708"/>
            <a:ext cx="8407509" cy="976847"/>
            <a:chOff x="257735" y="1020943"/>
            <a:chExt cx="8407509" cy="976847"/>
          </a:xfrm>
        </p:grpSpPr>
        <p:sp>
          <p:nvSpPr>
            <p:cNvPr id="4" name="Text Box 4"/>
            <p:cNvSpPr txBox="1">
              <a:spLocks noChangeArrowheads="1"/>
            </p:cNvSpPr>
            <p:nvPr/>
          </p:nvSpPr>
          <p:spPr bwMode="auto">
            <a:xfrm>
              <a:off x="257735" y="1687767"/>
              <a:ext cx="4112179" cy="31002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rot="0" vert="horz" wrap="square" lIns="58522" tIns="29261" rIns="58522" bIns="29261" anchor="t" anchorCtr="0">
              <a:noAutofit/>
            </a:bodyPr>
            <a:lstStyle/>
            <a:p>
              <a:pPr marL="342265" indent="-342265" algn="ctr">
                <a:lnSpc>
                  <a:spcPts val="1200"/>
                </a:lnSpc>
                <a:spcAft>
                  <a:spcPts val="300"/>
                </a:spcAft>
              </a:pPr>
              <a:r>
                <a:rPr lang="en-US" sz="1300" b="1" dirty="0" smtClean="0">
                  <a:solidFill>
                    <a:srgbClr val="000000"/>
                  </a:solidFill>
                  <a:effectLst/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Direct attaching memory to </a:t>
              </a:r>
              <a:r>
                <a:rPr lang="en-US" sz="1300" b="1" dirty="0" err="1" smtClean="0">
                  <a:solidFill>
                    <a:srgbClr val="000000"/>
                  </a:solidFill>
                  <a:effectLst/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EN</a:t>
              </a:r>
              <a:r>
                <a:rPr lang="en-US" sz="1300" b="1" dirty="0" smtClean="0">
                  <a:solidFill>
                    <a:srgbClr val="000000"/>
                  </a:solidFill>
                  <a:effectLst/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/EP servers</a:t>
              </a:r>
            </a:p>
            <a:p>
              <a:pPr marL="342265" indent="-342265" algn="ctr">
                <a:lnSpc>
                  <a:spcPts val="1200"/>
                </a:lnSpc>
                <a:spcAft>
                  <a:spcPts val="0"/>
                </a:spcAft>
              </a:pPr>
              <a:r>
                <a:rPr lang="en-US" sz="1300" dirty="0" smtClean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rPr>
                <a:t>(</a:t>
              </a:r>
              <a:r>
                <a:rPr lang="en-US" sz="1300" b="1" dirty="0" err="1" smtClean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rPr>
                <a:t>EN</a:t>
              </a:r>
              <a:r>
                <a:rPr lang="en-US" sz="1300" b="1" dirty="0" smtClean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rPr>
                <a:t>: </a:t>
              </a:r>
              <a:r>
                <a:rPr lang="en-US" sz="1300" dirty="0" smtClean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rPr>
                <a:t>Entry level, </a:t>
              </a:r>
              <a:r>
                <a:rPr lang="en-US" sz="1300" b="1" dirty="0" smtClean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rPr>
                <a:t>EP</a:t>
              </a:r>
              <a:r>
                <a:rPr lang="en-US" sz="1300" dirty="0" smtClean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rPr>
                <a:t>: Efficient performance)</a:t>
              </a:r>
              <a:endParaRPr lang="en-US" sz="1300" dirty="0">
                <a:solidFill>
                  <a:srgbClr val="000000"/>
                </a:solidFill>
                <a:effectLst/>
                <a:ea typeface="Verdana" panose="020B0604030504040204" pitchFamily="34" charset="0"/>
                <a:cs typeface="Verdana" panose="020B0604030504040204" pitchFamily="34" charset="0"/>
              </a:endParaRPr>
            </a:p>
          </p:txBody>
        </p:sp>
        <p:cxnSp>
          <p:nvCxnSpPr>
            <p:cNvPr id="5" name="Line 8"/>
            <p:cNvCxnSpPr/>
            <p:nvPr/>
          </p:nvCxnSpPr>
          <p:spPr bwMode="auto">
            <a:xfrm>
              <a:off x="4534767" y="1320593"/>
              <a:ext cx="0" cy="82585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6" name="Line 13"/>
            <p:cNvCxnSpPr>
              <a:endCxn id="10" idx="6"/>
            </p:cNvCxnSpPr>
            <p:nvPr/>
          </p:nvCxnSpPr>
          <p:spPr bwMode="auto">
            <a:xfrm flipH="1">
              <a:off x="2351591" y="1421319"/>
              <a:ext cx="2185674" cy="207566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7" name="Text Box 4"/>
            <p:cNvSpPr txBox="1">
              <a:spLocks noChangeArrowheads="1"/>
            </p:cNvSpPr>
            <p:nvPr/>
          </p:nvSpPr>
          <p:spPr bwMode="auto">
            <a:xfrm>
              <a:off x="2062198" y="1020943"/>
              <a:ext cx="4921430" cy="203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rot="0" vert="horz" wrap="square" lIns="58522" tIns="29261" rIns="58522" bIns="29261" anchor="t" anchorCtr="0">
              <a:noAutofit/>
            </a:bodyPr>
            <a:lstStyle/>
            <a:p>
              <a:pPr algn="ctr">
                <a:spcAft>
                  <a:spcPts val="300"/>
                </a:spcAft>
              </a:pPr>
              <a:r>
                <a:rPr lang="en-US" sz="1300" b="1" dirty="0" smtClean="0">
                  <a:solidFill>
                    <a:srgbClr val="000000"/>
                  </a:solidFill>
                  <a:effectLst/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Attaching memory to Intel's servers</a:t>
              </a:r>
              <a:endParaRPr lang="en-US" sz="1300" dirty="0">
                <a:solidFill>
                  <a:srgbClr val="000000"/>
                </a:solidFill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</p:txBody>
        </p:sp>
        <p:sp>
          <p:nvSpPr>
            <p:cNvPr id="8" name="Text Box 4"/>
            <p:cNvSpPr txBox="1">
              <a:spLocks noChangeArrowheads="1"/>
            </p:cNvSpPr>
            <p:nvPr/>
          </p:nvSpPr>
          <p:spPr bwMode="auto">
            <a:xfrm>
              <a:off x="4693808" y="1694248"/>
              <a:ext cx="3971436" cy="30056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rot="0" vert="horz" wrap="square" lIns="58522" tIns="29261" rIns="58522" bIns="29261" anchor="t" anchorCtr="0">
              <a:noAutofit/>
            </a:bodyPr>
            <a:lstStyle/>
            <a:p>
              <a:pPr marL="342265" indent="-342265" algn="ctr">
                <a:lnSpc>
                  <a:spcPts val="1200"/>
                </a:lnSpc>
                <a:spcAft>
                  <a:spcPts val="300"/>
                </a:spcAft>
              </a:pPr>
              <a:r>
                <a:rPr lang="en-US" sz="1300" b="1" dirty="0" smtClean="0">
                  <a:solidFill>
                    <a:srgbClr val="000000"/>
                  </a:solidFill>
                  <a:effectLst/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Indirect attaching memory to EX servers</a:t>
              </a:r>
            </a:p>
            <a:p>
              <a:pPr marL="342265" indent="-342265" algn="ctr">
                <a:lnSpc>
                  <a:spcPts val="1200"/>
                </a:lnSpc>
                <a:spcAft>
                  <a:spcPts val="0"/>
                </a:spcAft>
              </a:pPr>
              <a:r>
                <a:rPr lang="en-US" sz="1300" dirty="0" smtClean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rPr>
                <a:t>(</a:t>
              </a:r>
              <a:r>
                <a:rPr lang="en-US" sz="1300" b="1" dirty="0" smtClean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rPr>
                <a:t>EX: </a:t>
              </a:r>
              <a:r>
                <a:rPr lang="en-US" sz="1300" dirty="0" smtClean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rPr>
                <a:t>Extendable</a:t>
              </a:r>
              <a:r>
                <a:rPr lang="en-US" sz="1300" b="1" dirty="0" smtClean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rPr>
                <a:t> </a:t>
              </a:r>
              <a:r>
                <a:rPr lang="en-US" sz="1300" dirty="0" smtClean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rPr>
                <a:t>(high-end)) </a:t>
              </a:r>
              <a:endParaRPr lang="en-US" sz="1300" dirty="0">
                <a:solidFill>
                  <a:srgbClr val="000000"/>
                </a:solidFill>
                <a:effectLst/>
                <a:ea typeface="Verdana" panose="020B0604030504040204" pitchFamily="34" charset="0"/>
                <a:cs typeface="Verdana" panose="020B0604030504040204" pitchFamily="34" charset="0"/>
              </a:endParaRPr>
            </a:p>
          </p:txBody>
        </p:sp>
        <p:cxnSp>
          <p:nvCxnSpPr>
            <p:cNvPr id="9" name="Line 13"/>
            <p:cNvCxnSpPr>
              <a:endCxn id="11" idx="2"/>
            </p:cNvCxnSpPr>
            <p:nvPr/>
          </p:nvCxnSpPr>
          <p:spPr bwMode="auto">
            <a:xfrm>
              <a:off x="4537265" y="1412142"/>
              <a:ext cx="2106109" cy="20721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0" name="Oval 9"/>
            <p:cNvSpPr>
              <a:spLocks noChangeArrowheads="1"/>
            </p:cNvSpPr>
            <p:nvPr/>
          </p:nvSpPr>
          <p:spPr bwMode="auto">
            <a:xfrm>
              <a:off x="2294352" y="1602939"/>
              <a:ext cx="57239" cy="51892"/>
            </a:xfrm>
            <a:prstGeom prst="ellipse">
              <a:avLst/>
            </a:prstGeom>
            <a:solidFill>
              <a:srgbClr val="FFFFF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rot="0" vert="horz" wrap="square" lIns="91440" tIns="45720" rIns="91440" bIns="45720" anchor="t" anchorCtr="0" upright="1">
              <a:noAutofit/>
            </a:bodyPr>
            <a:lstStyle/>
            <a:p>
              <a:endParaRPr lang="en-US" sz="120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</p:txBody>
        </p:sp>
        <p:sp>
          <p:nvSpPr>
            <p:cNvPr id="11" name="Oval 10"/>
            <p:cNvSpPr>
              <a:spLocks noChangeArrowheads="1"/>
            </p:cNvSpPr>
            <p:nvPr/>
          </p:nvSpPr>
          <p:spPr bwMode="auto">
            <a:xfrm>
              <a:off x="6643374" y="1593414"/>
              <a:ext cx="57239" cy="51892"/>
            </a:xfrm>
            <a:prstGeom prst="ellipse">
              <a:avLst/>
            </a:prstGeom>
            <a:solidFill>
              <a:srgbClr val="FFFFF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rot="0" vert="horz" wrap="square" lIns="91440" tIns="45720" rIns="91440" bIns="45720" anchor="t" anchorCtr="0" upright="1">
              <a:noAutofit/>
            </a:bodyPr>
            <a:lstStyle/>
            <a:p>
              <a:endParaRPr lang="en-US" sz="120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</p:txBody>
        </p:sp>
      </p:grpSp>
      <p:sp>
        <p:nvSpPr>
          <p:cNvPr id="12" name="TextBox 11"/>
          <p:cNvSpPr txBox="1"/>
          <p:nvPr/>
        </p:nvSpPr>
        <p:spPr>
          <a:xfrm>
            <a:off x="53792" y="2070849"/>
            <a:ext cx="4411785" cy="49244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300" dirty="0" smtClean="0"/>
              <a:t>Attaching up to </a:t>
            </a:r>
            <a:r>
              <a:rPr lang="en-US" sz="1300" dirty="0" smtClean="0">
                <a:solidFill>
                  <a:srgbClr val="0070C0"/>
                </a:solidFill>
              </a:rPr>
              <a:t>4 standard DDR memory channels</a:t>
            </a:r>
          </a:p>
          <a:p>
            <a:pPr algn="ctr"/>
            <a:r>
              <a:rPr lang="en-US" sz="1300" dirty="0" smtClean="0"/>
              <a:t>direct to to processor die</a:t>
            </a:r>
            <a:endParaRPr lang="en-US" sz="1300" dirty="0"/>
          </a:p>
        </p:txBody>
      </p:sp>
      <p:sp>
        <p:nvSpPr>
          <p:cNvPr id="13" name="TextBox 12"/>
          <p:cNvSpPr txBox="1"/>
          <p:nvPr/>
        </p:nvSpPr>
        <p:spPr>
          <a:xfrm>
            <a:off x="4444576" y="2061885"/>
            <a:ext cx="4476161" cy="10926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300" dirty="0" smtClean="0"/>
              <a:t>Attaching 8 standard DDR memory channels via</a:t>
            </a:r>
          </a:p>
          <a:p>
            <a:pPr algn="ctr"/>
            <a:r>
              <a:rPr lang="en-US" sz="1300" dirty="0" smtClean="0">
                <a:solidFill>
                  <a:srgbClr val="0070C0"/>
                </a:solidFill>
              </a:rPr>
              <a:t>4 low line count serial or proprietary 64-bit parallel</a:t>
            </a:r>
          </a:p>
          <a:p>
            <a:pPr algn="ctr"/>
            <a:r>
              <a:rPr lang="en-US" sz="1300" dirty="0" smtClean="0">
                <a:solidFill>
                  <a:srgbClr val="0070C0"/>
                </a:solidFill>
              </a:rPr>
              <a:t>channels</a:t>
            </a:r>
            <a:r>
              <a:rPr lang="en-US" sz="1300" dirty="0" smtClean="0"/>
              <a:t> (</a:t>
            </a:r>
            <a:r>
              <a:rPr lang="en-US" sz="1300" dirty="0" err="1" smtClean="0"/>
              <a:t>SMI</a:t>
            </a:r>
            <a:r>
              <a:rPr lang="en-US" sz="1300" dirty="0" smtClean="0"/>
              <a:t>) with memory buffers, while</a:t>
            </a:r>
          </a:p>
          <a:p>
            <a:pPr algn="ctr"/>
            <a:r>
              <a:rPr lang="en-US" sz="1300" dirty="0" smtClean="0"/>
              <a:t>two standard DDR memory channels </a:t>
            </a:r>
          </a:p>
          <a:p>
            <a:pPr algn="ctr"/>
            <a:r>
              <a:rPr lang="en-US" sz="1300" dirty="0" smtClean="0"/>
              <a:t>can be connected to each memory buffer (SMB)</a:t>
            </a:r>
            <a:endParaRPr lang="en-US" sz="1300" dirty="0"/>
          </a:p>
        </p:txBody>
      </p:sp>
      <p:pic>
        <p:nvPicPr>
          <p:cNvPr id="14" name="Picture 13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63606" y="3202662"/>
            <a:ext cx="4195951" cy="3057782"/>
          </a:xfrm>
          <a:prstGeom prst="rect">
            <a:avLst/>
          </a:prstGeom>
        </p:spPr>
      </p:pic>
      <p:grpSp>
        <p:nvGrpSpPr>
          <p:cNvPr id="227" name="Group 226"/>
          <p:cNvGrpSpPr/>
          <p:nvPr/>
        </p:nvGrpSpPr>
        <p:grpSpPr>
          <a:xfrm>
            <a:off x="4559706" y="3241773"/>
            <a:ext cx="4325375" cy="3182717"/>
            <a:chOff x="243141" y="1759204"/>
            <a:chExt cx="4555872" cy="3643313"/>
          </a:xfrm>
        </p:grpSpPr>
        <p:sp>
          <p:nvSpPr>
            <p:cNvPr id="228" name="Téglalap 53"/>
            <p:cNvSpPr>
              <a:spLocks noChangeArrowheads="1"/>
            </p:cNvSpPr>
            <p:nvPr/>
          </p:nvSpPr>
          <p:spPr bwMode="auto">
            <a:xfrm>
              <a:off x="2755900" y="4826254"/>
              <a:ext cx="1439863" cy="576263"/>
            </a:xfrm>
            <a:prstGeom prst="rect">
              <a:avLst/>
            </a:prstGeom>
            <a:solidFill>
              <a:srgbClr val="3366FF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100" dirty="0">
                  <a:solidFill>
                    <a:srgbClr val="FFFFFF"/>
                  </a:solidFill>
                  <a:latin typeface="Verdana" pitchFamily="34" charset="0"/>
                </a:rPr>
                <a:t> </a:t>
              </a:r>
              <a:r>
                <a:rPr lang="en-US" altLang="en-US" sz="1100" dirty="0" smtClean="0">
                  <a:solidFill>
                    <a:srgbClr val="FFFFFF"/>
                  </a:solidFill>
                  <a:latin typeface="Verdana" pitchFamily="34" charset="0"/>
                </a:rPr>
                <a:t>C602J PCH</a:t>
              </a:r>
            </a:p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100" dirty="0" smtClean="0">
                  <a:solidFill>
                    <a:srgbClr val="FFFFFF"/>
                  </a:solidFill>
                  <a:latin typeface="Verdana" pitchFamily="34" charset="0"/>
                </a:rPr>
                <a:t>(</a:t>
              </a:r>
              <a:r>
                <a:rPr lang="en-US" altLang="en-US" sz="1100" dirty="0" err="1" smtClean="0">
                  <a:solidFill>
                    <a:srgbClr val="FFFFFF"/>
                  </a:solidFill>
                  <a:latin typeface="Verdana" pitchFamily="34" charset="0"/>
                </a:rPr>
                <a:t>Patsburg</a:t>
              </a:r>
              <a:r>
                <a:rPr lang="en-US" altLang="en-US" sz="1100" dirty="0" smtClean="0">
                  <a:solidFill>
                    <a:srgbClr val="FFFFFF"/>
                  </a:solidFill>
                  <a:latin typeface="Verdana" pitchFamily="34" charset="0"/>
                </a:rPr>
                <a:t> J) </a:t>
              </a:r>
              <a:endParaRPr lang="hu-HU" altLang="en-US" sz="1100" dirty="0">
                <a:solidFill>
                  <a:srgbClr val="FFFFFF"/>
                </a:solidFill>
                <a:latin typeface="Verdana" pitchFamily="34" charset="0"/>
              </a:endParaRPr>
            </a:p>
          </p:txBody>
        </p:sp>
        <p:cxnSp>
          <p:nvCxnSpPr>
            <p:cNvPr id="229" name="Egyenes összekötő 108"/>
            <p:cNvCxnSpPr/>
            <p:nvPr/>
          </p:nvCxnSpPr>
          <p:spPr>
            <a:xfrm flipH="1" flipV="1">
              <a:off x="4200663" y="2758667"/>
              <a:ext cx="576126" cy="926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0" name="Egyenes összekötő 112"/>
            <p:cNvCxnSpPr/>
            <p:nvPr/>
          </p:nvCxnSpPr>
          <p:spPr>
            <a:xfrm rot="10800000">
              <a:off x="4222750" y="3932492"/>
              <a:ext cx="576263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1" name="Egyenes összekötő 113"/>
            <p:cNvCxnSpPr/>
            <p:nvPr/>
          </p:nvCxnSpPr>
          <p:spPr>
            <a:xfrm rot="10800000">
              <a:off x="4222750" y="3046667"/>
              <a:ext cx="576263" cy="62230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2" name="Egyenes összekötő 115"/>
            <p:cNvCxnSpPr/>
            <p:nvPr/>
          </p:nvCxnSpPr>
          <p:spPr>
            <a:xfrm rot="10800000" flipV="1">
              <a:off x="4222750" y="3059367"/>
              <a:ext cx="563563" cy="60960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3" name="Egyenes összekötő 118"/>
            <p:cNvCxnSpPr>
              <a:cxnSpLocks noChangeShapeType="1"/>
            </p:cNvCxnSpPr>
            <p:nvPr/>
          </p:nvCxnSpPr>
          <p:spPr bwMode="auto">
            <a:xfrm flipH="1" flipV="1">
              <a:off x="3480663" y="3046667"/>
              <a:ext cx="726" cy="584464"/>
            </a:xfrm>
            <a:prstGeom prst="line">
              <a:avLst/>
            </a:prstGeom>
            <a:noFill/>
            <a:ln w="9525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34" name="Egyenes összekötő 121"/>
            <p:cNvCxnSpPr/>
            <p:nvPr/>
          </p:nvCxnSpPr>
          <p:spPr>
            <a:xfrm rot="5400000" flipH="1" flipV="1">
              <a:off x="3153162" y="4563929"/>
              <a:ext cx="612000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35" name="Szövegdoboz 70"/>
            <p:cNvSpPr txBox="1">
              <a:spLocks noChangeArrowheads="1"/>
            </p:cNvSpPr>
            <p:nvPr/>
          </p:nvSpPr>
          <p:spPr bwMode="auto">
            <a:xfrm>
              <a:off x="4257881" y="2373567"/>
              <a:ext cx="417101" cy="37446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lnSpc>
                  <a:spcPts val="1100"/>
                </a:lnSpc>
                <a:spcBef>
                  <a:spcPct val="0"/>
                </a:spcBef>
                <a:buFontTx/>
                <a:buNone/>
              </a:pPr>
              <a:r>
                <a:rPr lang="hu-HU" altLang="en-US" sz="1000" dirty="0" smtClean="0">
                  <a:solidFill>
                    <a:srgbClr val="000000"/>
                  </a:solidFill>
                  <a:latin typeface="Verdana" pitchFamily="34" charset="0"/>
                </a:rPr>
                <a:t>QPI</a:t>
              </a:r>
              <a:endParaRPr lang="en-US" altLang="en-US" sz="1000" dirty="0" smtClean="0">
                <a:solidFill>
                  <a:srgbClr val="000000"/>
                </a:solidFill>
                <a:latin typeface="Verdana" pitchFamily="34" charset="0"/>
              </a:endParaRPr>
            </a:p>
            <a:p>
              <a:pPr algn="ctr" eaLnBrk="1" hangingPunct="1">
                <a:lnSpc>
                  <a:spcPts val="1100"/>
                </a:lnSpc>
                <a:spcBef>
                  <a:spcPct val="0"/>
                </a:spcBef>
                <a:buFontTx/>
                <a:buNone/>
              </a:pPr>
              <a:r>
                <a:rPr lang="en-US" altLang="en-US" sz="1000" dirty="0" smtClean="0">
                  <a:solidFill>
                    <a:srgbClr val="000000"/>
                  </a:solidFill>
                  <a:latin typeface="Verdana" pitchFamily="34" charset="0"/>
                </a:rPr>
                <a:t>1.1</a:t>
              </a:r>
              <a:endParaRPr lang="hu-HU" altLang="en-US" sz="1000" dirty="0">
                <a:solidFill>
                  <a:srgbClr val="000000"/>
                </a:solidFill>
                <a:latin typeface="Verdana" pitchFamily="34" charset="0"/>
              </a:endParaRPr>
            </a:p>
          </p:txBody>
        </p:sp>
        <p:sp>
          <p:nvSpPr>
            <p:cNvPr id="236" name="Szövegdoboz 70"/>
            <p:cNvSpPr txBox="1">
              <a:spLocks noChangeArrowheads="1"/>
            </p:cNvSpPr>
            <p:nvPr/>
          </p:nvSpPr>
          <p:spPr bwMode="auto">
            <a:xfrm>
              <a:off x="4245181" y="3957892"/>
              <a:ext cx="417101" cy="37446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lnSpc>
                  <a:spcPts val="1100"/>
                </a:lnSpc>
                <a:spcBef>
                  <a:spcPct val="0"/>
                </a:spcBef>
                <a:buFontTx/>
                <a:buNone/>
              </a:pPr>
              <a:r>
                <a:rPr lang="hu-HU" altLang="en-US" sz="1000" dirty="0" smtClean="0">
                  <a:solidFill>
                    <a:srgbClr val="000000"/>
                  </a:solidFill>
                  <a:latin typeface="Verdana" pitchFamily="34" charset="0"/>
                </a:rPr>
                <a:t>QPI</a:t>
              </a:r>
              <a:endParaRPr lang="en-US" altLang="en-US" sz="1000" dirty="0" smtClean="0">
                <a:solidFill>
                  <a:srgbClr val="000000"/>
                </a:solidFill>
                <a:latin typeface="Verdana" pitchFamily="34" charset="0"/>
              </a:endParaRPr>
            </a:p>
            <a:p>
              <a:pPr algn="ctr" eaLnBrk="1" hangingPunct="1">
                <a:lnSpc>
                  <a:spcPts val="1100"/>
                </a:lnSpc>
                <a:spcBef>
                  <a:spcPct val="0"/>
                </a:spcBef>
                <a:buFontTx/>
                <a:buNone/>
              </a:pPr>
              <a:r>
                <a:rPr lang="en-US" altLang="en-US" sz="1000" dirty="0" smtClean="0">
                  <a:solidFill>
                    <a:srgbClr val="000000"/>
                  </a:solidFill>
                  <a:latin typeface="Verdana" pitchFamily="34" charset="0"/>
                </a:rPr>
                <a:t>1.1</a:t>
              </a:r>
              <a:endParaRPr lang="hu-HU" altLang="en-US" sz="1000" dirty="0">
                <a:solidFill>
                  <a:srgbClr val="000000"/>
                </a:solidFill>
                <a:latin typeface="Verdana" pitchFamily="34" charset="0"/>
              </a:endParaRPr>
            </a:p>
          </p:txBody>
        </p:sp>
        <p:sp>
          <p:nvSpPr>
            <p:cNvPr id="237" name="Szövegdoboz 70"/>
            <p:cNvSpPr txBox="1">
              <a:spLocks noChangeArrowheads="1"/>
            </p:cNvSpPr>
            <p:nvPr/>
          </p:nvSpPr>
          <p:spPr bwMode="auto">
            <a:xfrm>
              <a:off x="2830281" y="3221292"/>
              <a:ext cx="671979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hu-HU" altLang="en-US" sz="1000" dirty="0" smtClean="0">
                  <a:solidFill>
                    <a:srgbClr val="000000"/>
                  </a:solidFill>
                  <a:latin typeface="Verdana" pitchFamily="34" charset="0"/>
                </a:rPr>
                <a:t>QPI</a:t>
              </a:r>
              <a:r>
                <a:rPr lang="en-US" altLang="en-US" sz="1000" dirty="0" smtClean="0">
                  <a:solidFill>
                    <a:srgbClr val="000000"/>
                  </a:solidFill>
                  <a:latin typeface="Verdana" pitchFamily="34" charset="0"/>
                </a:rPr>
                <a:t> 1.1</a:t>
              </a:r>
              <a:endParaRPr lang="hu-HU" altLang="en-US" sz="1000" dirty="0">
                <a:solidFill>
                  <a:srgbClr val="000000"/>
                </a:solidFill>
                <a:latin typeface="Verdana" pitchFamily="34" charset="0"/>
              </a:endParaRPr>
            </a:p>
          </p:txBody>
        </p:sp>
        <p:sp>
          <p:nvSpPr>
            <p:cNvPr id="238" name="Szövegdoboz 70"/>
            <p:cNvSpPr txBox="1">
              <a:spLocks noChangeArrowheads="1"/>
            </p:cNvSpPr>
            <p:nvPr/>
          </p:nvSpPr>
          <p:spPr bwMode="auto">
            <a:xfrm>
              <a:off x="3822469" y="3226054"/>
              <a:ext cx="671979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hu-HU" altLang="en-US" sz="1000" dirty="0" smtClean="0">
                  <a:solidFill>
                    <a:srgbClr val="000000"/>
                  </a:solidFill>
                  <a:latin typeface="Verdana" pitchFamily="34" charset="0"/>
                </a:rPr>
                <a:t>QPI</a:t>
              </a:r>
              <a:r>
                <a:rPr lang="en-US" altLang="en-US" sz="1000" dirty="0" smtClean="0">
                  <a:solidFill>
                    <a:srgbClr val="000000"/>
                  </a:solidFill>
                  <a:latin typeface="Verdana" pitchFamily="34" charset="0"/>
                </a:rPr>
                <a:t> 1.1</a:t>
              </a:r>
              <a:endParaRPr lang="hu-HU" altLang="en-US" sz="1000" dirty="0">
                <a:solidFill>
                  <a:srgbClr val="000000"/>
                </a:solidFill>
                <a:latin typeface="Verdana" pitchFamily="34" charset="0"/>
              </a:endParaRPr>
            </a:p>
          </p:txBody>
        </p:sp>
        <p:sp>
          <p:nvSpPr>
            <p:cNvPr id="239" name="Szövegdoboz 70"/>
            <p:cNvSpPr txBox="1">
              <a:spLocks noChangeArrowheads="1"/>
            </p:cNvSpPr>
            <p:nvPr/>
          </p:nvSpPr>
          <p:spPr bwMode="auto">
            <a:xfrm>
              <a:off x="3432498" y="4334129"/>
              <a:ext cx="721672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 dirty="0" smtClean="0">
                  <a:solidFill>
                    <a:srgbClr val="000000"/>
                  </a:solidFill>
                  <a:latin typeface="Verdana" pitchFamily="34" charset="0"/>
                </a:rPr>
                <a:t>DMI2</a:t>
              </a:r>
            </a:p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 dirty="0">
                  <a:solidFill>
                    <a:srgbClr val="000000"/>
                  </a:solidFill>
                  <a:latin typeface="Verdana" pitchFamily="34" charset="0"/>
                </a:rPr>
                <a:t>4</a:t>
              </a:r>
              <a:r>
                <a:rPr lang="en-US" altLang="en-US" sz="1000" dirty="0" smtClean="0">
                  <a:solidFill>
                    <a:srgbClr val="000000"/>
                  </a:solidFill>
                  <a:latin typeface="Verdana" pitchFamily="34" charset="0"/>
                </a:rPr>
                <a:t>xPCIe2</a:t>
              </a:r>
              <a:endParaRPr lang="hu-HU" altLang="en-US" sz="1000" dirty="0">
                <a:solidFill>
                  <a:srgbClr val="000000"/>
                </a:solidFill>
                <a:latin typeface="Verdana" pitchFamily="34" charset="0"/>
              </a:endParaRPr>
            </a:p>
          </p:txBody>
        </p:sp>
        <p:cxnSp>
          <p:nvCxnSpPr>
            <p:cNvPr id="240" name="Egyenes összekötő 130"/>
            <p:cNvCxnSpPr/>
            <p:nvPr/>
          </p:nvCxnSpPr>
          <p:spPr>
            <a:xfrm rot="10800000" flipH="1" flipV="1">
              <a:off x="2409825" y="4048379"/>
              <a:ext cx="350838" cy="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1" name="Egyenes összekötő 131"/>
            <p:cNvCxnSpPr/>
            <p:nvPr/>
          </p:nvCxnSpPr>
          <p:spPr>
            <a:xfrm rot="10800000" flipH="1" flipV="1">
              <a:off x="2409825" y="3537204"/>
              <a:ext cx="263525" cy="635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2" name="Egyenes összekötő 145"/>
            <p:cNvCxnSpPr/>
            <p:nvPr/>
          </p:nvCxnSpPr>
          <p:spPr>
            <a:xfrm rot="10800000" flipH="1">
              <a:off x="1502017" y="3450304"/>
              <a:ext cx="442913" cy="7937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43" name="Téglalap 146"/>
            <p:cNvSpPr/>
            <p:nvPr/>
          </p:nvSpPr>
          <p:spPr>
            <a:xfrm flipH="1">
              <a:off x="1658603" y="3272092"/>
              <a:ext cx="44450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sp>
          <p:nvSpPr>
            <p:cNvPr id="244" name="Téglalap 147"/>
            <p:cNvSpPr/>
            <p:nvPr/>
          </p:nvSpPr>
          <p:spPr>
            <a:xfrm flipH="1">
              <a:off x="1571290" y="3272092"/>
              <a:ext cx="46038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cxnSp>
          <p:nvCxnSpPr>
            <p:cNvPr id="245" name="Egyenes összekötő 150"/>
            <p:cNvCxnSpPr/>
            <p:nvPr/>
          </p:nvCxnSpPr>
          <p:spPr>
            <a:xfrm rot="10800000" flipH="1">
              <a:off x="1507955" y="3626104"/>
              <a:ext cx="442913" cy="9525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46" name="Téglalap 151"/>
            <p:cNvSpPr/>
            <p:nvPr/>
          </p:nvSpPr>
          <p:spPr>
            <a:xfrm flipH="1">
              <a:off x="1658603" y="3519742"/>
              <a:ext cx="44450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sp>
          <p:nvSpPr>
            <p:cNvPr id="247" name="Téglalap 152"/>
            <p:cNvSpPr/>
            <p:nvPr/>
          </p:nvSpPr>
          <p:spPr>
            <a:xfrm flipH="1">
              <a:off x="1571290" y="3519742"/>
              <a:ext cx="46038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sp>
          <p:nvSpPr>
            <p:cNvPr id="248" name="Téglalap 155"/>
            <p:cNvSpPr/>
            <p:nvPr/>
          </p:nvSpPr>
          <p:spPr>
            <a:xfrm flipH="1">
              <a:off x="1897063" y="3392742"/>
              <a:ext cx="647700" cy="288925"/>
            </a:xfrm>
            <a:prstGeom prst="rect">
              <a:avLst/>
            </a:prstGeom>
            <a:solidFill>
              <a:srgbClr val="8EB4E3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>
                <a:defRPr/>
              </a:pPr>
              <a:r>
                <a:rPr lang="en-US" altLang="en-US" sz="1100" smtClean="0">
                  <a:solidFill>
                    <a:srgbClr val="FFFFFF"/>
                  </a:solidFill>
                  <a:latin typeface="Verdana" pitchFamily="34" charset="0"/>
                </a:rPr>
                <a:t>SMB</a:t>
              </a:r>
              <a:endParaRPr lang="hu-HU" altLang="en-US" sz="1100" smtClean="0">
                <a:solidFill>
                  <a:srgbClr val="FFFFFF"/>
                </a:solidFill>
                <a:latin typeface="Verdana" pitchFamily="34" charset="0"/>
              </a:endParaRPr>
            </a:p>
          </p:txBody>
        </p:sp>
        <p:cxnSp>
          <p:nvCxnSpPr>
            <p:cNvPr id="249" name="Egyenes összekötő 156"/>
            <p:cNvCxnSpPr/>
            <p:nvPr/>
          </p:nvCxnSpPr>
          <p:spPr>
            <a:xfrm rot="10800000" flipH="1">
              <a:off x="1502017" y="3972179"/>
              <a:ext cx="428625" cy="4763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50" name="Téglalap 157"/>
            <p:cNvSpPr/>
            <p:nvPr/>
          </p:nvSpPr>
          <p:spPr>
            <a:xfrm flipH="1">
              <a:off x="1658603" y="3870579"/>
              <a:ext cx="44450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sp>
          <p:nvSpPr>
            <p:cNvPr id="251" name="Téglalap 158"/>
            <p:cNvSpPr/>
            <p:nvPr/>
          </p:nvSpPr>
          <p:spPr>
            <a:xfrm flipH="1">
              <a:off x="1571290" y="3870579"/>
              <a:ext cx="46038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cxnSp>
          <p:nvCxnSpPr>
            <p:cNvPr id="252" name="Egyenes összekötő 161"/>
            <p:cNvCxnSpPr/>
            <p:nvPr/>
          </p:nvCxnSpPr>
          <p:spPr>
            <a:xfrm rot="10800000" flipH="1">
              <a:off x="1502017" y="4149979"/>
              <a:ext cx="442913" cy="3175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53" name="Téglalap 162"/>
            <p:cNvSpPr/>
            <p:nvPr/>
          </p:nvSpPr>
          <p:spPr>
            <a:xfrm flipH="1">
              <a:off x="1658603" y="4121404"/>
              <a:ext cx="44450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sp>
          <p:nvSpPr>
            <p:cNvPr id="254" name="Téglalap 163"/>
            <p:cNvSpPr/>
            <p:nvPr/>
          </p:nvSpPr>
          <p:spPr>
            <a:xfrm flipH="1">
              <a:off x="1571290" y="4121404"/>
              <a:ext cx="46038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sp>
          <p:nvSpPr>
            <p:cNvPr id="255" name="Téglalap 166"/>
            <p:cNvSpPr/>
            <p:nvPr/>
          </p:nvSpPr>
          <p:spPr>
            <a:xfrm flipH="1">
              <a:off x="1897063" y="3905504"/>
              <a:ext cx="647700" cy="287338"/>
            </a:xfrm>
            <a:prstGeom prst="rect">
              <a:avLst/>
            </a:prstGeom>
            <a:solidFill>
              <a:srgbClr val="8EB4E3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>
                <a:defRPr/>
              </a:pPr>
              <a:r>
                <a:rPr lang="en-US" altLang="en-US" sz="1100" dirty="0" smtClean="0">
                  <a:solidFill>
                    <a:srgbClr val="FFFFFF"/>
                  </a:solidFill>
                  <a:latin typeface="Verdana" pitchFamily="34" charset="0"/>
                </a:rPr>
                <a:t>SMB</a:t>
              </a:r>
              <a:endParaRPr lang="hu-HU" altLang="en-US" sz="1100" dirty="0" smtClean="0">
                <a:solidFill>
                  <a:srgbClr val="FFFFFF"/>
                </a:solidFill>
                <a:latin typeface="Verdana" pitchFamily="34" charset="0"/>
              </a:endParaRPr>
            </a:p>
          </p:txBody>
        </p:sp>
        <p:cxnSp>
          <p:nvCxnSpPr>
            <p:cNvPr id="256" name="Egyenes összekötő 130"/>
            <p:cNvCxnSpPr/>
            <p:nvPr/>
          </p:nvCxnSpPr>
          <p:spPr>
            <a:xfrm rot="10800000" flipH="1" flipV="1">
              <a:off x="2436813" y="2818067"/>
              <a:ext cx="350837" cy="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7" name="Egyenes összekötő 131"/>
            <p:cNvCxnSpPr/>
            <p:nvPr/>
          </p:nvCxnSpPr>
          <p:spPr>
            <a:xfrm rot="10800000" flipH="1" flipV="1">
              <a:off x="2436813" y="2319592"/>
              <a:ext cx="236537" cy="4762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8" name="Egyenes összekötő 145"/>
            <p:cNvCxnSpPr/>
            <p:nvPr/>
          </p:nvCxnSpPr>
          <p:spPr>
            <a:xfrm rot="10800000" flipH="1">
              <a:off x="1525769" y="2238629"/>
              <a:ext cx="469900" cy="3175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59" name="Téglalap 146"/>
            <p:cNvSpPr/>
            <p:nvPr/>
          </p:nvSpPr>
          <p:spPr>
            <a:xfrm flipH="1">
              <a:off x="1667210" y="2054479"/>
              <a:ext cx="44450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sp>
          <p:nvSpPr>
            <p:cNvPr id="260" name="Téglalap 147"/>
            <p:cNvSpPr/>
            <p:nvPr/>
          </p:nvSpPr>
          <p:spPr>
            <a:xfrm flipH="1">
              <a:off x="1579898" y="2054479"/>
              <a:ext cx="46037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cxnSp>
          <p:nvCxnSpPr>
            <p:cNvPr id="261" name="Egyenes összekötő 150"/>
            <p:cNvCxnSpPr/>
            <p:nvPr/>
          </p:nvCxnSpPr>
          <p:spPr>
            <a:xfrm rot="10800000" flipH="1">
              <a:off x="1525769" y="2408492"/>
              <a:ext cx="469900" cy="4762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62" name="Téglalap 151"/>
            <p:cNvSpPr/>
            <p:nvPr/>
          </p:nvSpPr>
          <p:spPr>
            <a:xfrm flipH="1">
              <a:off x="1667210" y="2302129"/>
              <a:ext cx="44450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sp>
          <p:nvSpPr>
            <p:cNvPr id="263" name="Téglalap 152"/>
            <p:cNvSpPr/>
            <p:nvPr/>
          </p:nvSpPr>
          <p:spPr>
            <a:xfrm flipH="1">
              <a:off x="1579898" y="2302129"/>
              <a:ext cx="46037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sp>
          <p:nvSpPr>
            <p:cNvPr id="264" name="Téglalap 155"/>
            <p:cNvSpPr/>
            <p:nvPr/>
          </p:nvSpPr>
          <p:spPr>
            <a:xfrm flipH="1">
              <a:off x="1924050" y="2175129"/>
              <a:ext cx="647700" cy="288925"/>
            </a:xfrm>
            <a:prstGeom prst="rect">
              <a:avLst/>
            </a:prstGeom>
            <a:solidFill>
              <a:srgbClr val="8EB4E3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>
                <a:defRPr/>
              </a:pPr>
              <a:r>
                <a:rPr lang="en-US" altLang="en-US" sz="1100" dirty="0" smtClean="0">
                  <a:solidFill>
                    <a:srgbClr val="FFFFFF"/>
                  </a:solidFill>
                  <a:latin typeface="Verdana" pitchFamily="34" charset="0"/>
                </a:rPr>
                <a:t>SMB</a:t>
              </a:r>
              <a:endParaRPr lang="hu-HU" altLang="en-US" sz="1100" dirty="0" smtClean="0">
                <a:solidFill>
                  <a:srgbClr val="FFFFFF"/>
                </a:solidFill>
                <a:latin typeface="Verdana" pitchFamily="34" charset="0"/>
              </a:endParaRPr>
            </a:p>
          </p:txBody>
        </p:sp>
        <p:cxnSp>
          <p:nvCxnSpPr>
            <p:cNvPr id="265" name="Egyenes összekötő 156"/>
            <p:cNvCxnSpPr/>
            <p:nvPr/>
          </p:nvCxnSpPr>
          <p:spPr>
            <a:xfrm rot="10800000" flipH="1">
              <a:off x="1525769" y="2746629"/>
              <a:ext cx="455613" cy="9525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66" name="Téglalap 157"/>
            <p:cNvSpPr/>
            <p:nvPr/>
          </p:nvSpPr>
          <p:spPr>
            <a:xfrm flipH="1">
              <a:off x="1667210" y="2640267"/>
              <a:ext cx="44450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sp>
          <p:nvSpPr>
            <p:cNvPr id="267" name="Téglalap 158"/>
            <p:cNvSpPr/>
            <p:nvPr/>
          </p:nvSpPr>
          <p:spPr>
            <a:xfrm flipH="1">
              <a:off x="1579898" y="2640267"/>
              <a:ext cx="46037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cxnSp>
          <p:nvCxnSpPr>
            <p:cNvPr id="268" name="Egyenes összekötő 161"/>
            <p:cNvCxnSpPr/>
            <p:nvPr/>
          </p:nvCxnSpPr>
          <p:spPr>
            <a:xfrm rot="10800000" flipH="1">
              <a:off x="1525769" y="2919667"/>
              <a:ext cx="469900" cy="7937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69" name="Téglalap 162"/>
            <p:cNvSpPr/>
            <p:nvPr/>
          </p:nvSpPr>
          <p:spPr>
            <a:xfrm flipH="1">
              <a:off x="1667210" y="2891092"/>
              <a:ext cx="44450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sp>
          <p:nvSpPr>
            <p:cNvPr id="270" name="Téglalap 163"/>
            <p:cNvSpPr/>
            <p:nvPr/>
          </p:nvSpPr>
          <p:spPr>
            <a:xfrm flipH="1">
              <a:off x="1579898" y="2891092"/>
              <a:ext cx="46037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sp>
          <p:nvSpPr>
            <p:cNvPr id="271" name="Téglalap 166"/>
            <p:cNvSpPr/>
            <p:nvPr/>
          </p:nvSpPr>
          <p:spPr>
            <a:xfrm flipH="1">
              <a:off x="1924050" y="2675192"/>
              <a:ext cx="647700" cy="287337"/>
            </a:xfrm>
            <a:prstGeom prst="rect">
              <a:avLst/>
            </a:prstGeom>
            <a:solidFill>
              <a:srgbClr val="8EB4E3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>
                <a:defRPr/>
              </a:pPr>
              <a:r>
                <a:rPr lang="en-US" altLang="en-US" sz="1100" dirty="0" smtClean="0">
                  <a:solidFill>
                    <a:srgbClr val="FFFFFF"/>
                  </a:solidFill>
                  <a:latin typeface="Verdana" pitchFamily="34" charset="0"/>
                </a:rPr>
                <a:t>SMB</a:t>
              </a:r>
              <a:endParaRPr lang="hu-HU" altLang="en-US" sz="1100" dirty="0" smtClean="0">
                <a:solidFill>
                  <a:srgbClr val="FFFFFF"/>
                </a:solidFill>
                <a:latin typeface="Verdana" pitchFamily="34" charset="0"/>
              </a:endParaRPr>
            </a:p>
          </p:txBody>
        </p:sp>
        <p:cxnSp>
          <p:nvCxnSpPr>
            <p:cNvPr id="272" name="Egyenes összekötő 130"/>
            <p:cNvCxnSpPr/>
            <p:nvPr/>
          </p:nvCxnSpPr>
          <p:spPr>
            <a:xfrm rot="10800000" flipH="1" flipV="1">
              <a:off x="1193800" y="3149854"/>
              <a:ext cx="1479550" cy="1270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3" name="Egyenes összekötő 131"/>
            <p:cNvCxnSpPr/>
            <p:nvPr/>
          </p:nvCxnSpPr>
          <p:spPr>
            <a:xfrm rot="10800000" flipH="1" flipV="1">
              <a:off x="1193800" y="2587879"/>
              <a:ext cx="1582738" cy="3175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4" name="Egyenes összekötő 145"/>
            <p:cNvCxnSpPr/>
            <p:nvPr/>
          </p:nvCxnSpPr>
          <p:spPr>
            <a:xfrm rot="10800000" flipH="1">
              <a:off x="270881" y="2506917"/>
              <a:ext cx="469900" cy="3175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75" name="Téglalap 146"/>
            <p:cNvSpPr/>
            <p:nvPr/>
          </p:nvSpPr>
          <p:spPr>
            <a:xfrm flipH="1">
              <a:off x="433388" y="2322767"/>
              <a:ext cx="44450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sp>
          <p:nvSpPr>
            <p:cNvPr id="276" name="Téglalap 147"/>
            <p:cNvSpPr/>
            <p:nvPr/>
          </p:nvSpPr>
          <p:spPr>
            <a:xfrm flipH="1">
              <a:off x="346075" y="2322767"/>
              <a:ext cx="46038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cxnSp>
          <p:nvCxnSpPr>
            <p:cNvPr id="277" name="Egyenes összekötő 150"/>
            <p:cNvCxnSpPr/>
            <p:nvPr/>
          </p:nvCxnSpPr>
          <p:spPr>
            <a:xfrm rot="10800000" flipH="1">
              <a:off x="270881" y="2676779"/>
              <a:ext cx="469900" cy="4763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78" name="Téglalap 151"/>
            <p:cNvSpPr/>
            <p:nvPr/>
          </p:nvSpPr>
          <p:spPr>
            <a:xfrm flipH="1">
              <a:off x="433388" y="2570417"/>
              <a:ext cx="44450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sp>
          <p:nvSpPr>
            <p:cNvPr id="279" name="Téglalap 152"/>
            <p:cNvSpPr/>
            <p:nvPr/>
          </p:nvSpPr>
          <p:spPr>
            <a:xfrm flipH="1">
              <a:off x="346075" y="2570417"/>
              <a:ext cx="46038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sp>
          <p:nvSpPr>
            <p:cNvPr id="280" name="Téglalap 155"/>
            <p:cNvSpPr/>
            <p:nvPr/>
          </p:nvSpPr>
          <p:spPr>
            <a:xfrm flipH="1">
              <a:off x="681038" y="2443417"/>
              <a:ext cx="647700" cy="288925"/>
            </a:xfrm>
            <a:prstGeom prst="rect">
              <a:avLst/>
            </a:prstGeom>
            <a:solidFill>
              <a:srgbClr val="8EB4E3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>
                <a:defRPr/>
              </a:pPr>
              <a:r>
                <a:rPr lang="en-US" altLang="en-US" sz="1100" smtClean="0">
                  <a:solidFill>
                    <a:srgbClr val="FFFFFF"/>
                  </a:solidFill>
                  <a:latin typeface="Verdana" pitchFamily="34" charset="0"/>
                </a:rPr>
                <a:t>SMB</a:t>
              </a:r>
              <a:endParaRPr lang="hu-HU" altLang="en-US" sz="1100" smtClean="0">
                <a:solidFill>
                  <a:srgbClr val="FFFFFF"/>
                </a:solidFill>
                <a:latin typeface="Verdana" pitchFamily="34" charset="0"/>
              </a:endParaRPr>
            </a:p>
          </p:txBody>
        </p:sp>
        <p:cxnSp>
          <p:nvCxnSpPr>
            <p:cNvPr id="281" name="Egyenes összekötő 156"/>
            <p:cNvCxnSpPr/>
            <p:nvPr/>
          </p:nvCxnSpPr>
          <p:spPr>
            <a:xfrm rot="10800000" flipH="1">
              <a:off x="270881" y="3091117"/>
              <a:ext cx="455612" cy="9525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82" name="Téglalap 157"/>
            <p:cNvSpPr/>
            <p:nvPr/>
          </p:nvSpPr>
          <p:spPr>
            <a:xfrm flipH="1">
              <a:off x="433388" y="2984754"/>
              <a:ext cx="44450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sp>
          <p:nvSpPr>
            <p:cNvPr id="283" name="Téglalap 158"/>
            <p:cNvSpPr/>
            <p:nvPr/>
          </p:nvSpPr>
          <p:spPr>
            <a:xfrm flipH="1">
              <a:off x="346075" y="2984754"/>
              <a:ext cx="46038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cxnSp>
          <p:nvCxnSpPr>
            <p:cNvPr id="284" name="Egyenes összekötő 161"/>
            <p:cNvCxnSpPr/>
            <p:nvPr/>
          </p:nvCxnSpPr>
          <p:spPr>
            <a:xfrm rot="10800000" flipH="1">
              <a:off x="270881" y="3264154"/>
              <a:ext cx="469900" cy="7938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85" name="Téglalap 162"/>
            <p:cNvSpPr/>
            <p:nvPr/>
          </p:nvSpPr>
          <p:spPr>
            <a:xfrm flipH="1">
              <a:off x="433388" y="3235579"/>
              <a:ext cx="44450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sp>
          <p:nvSpPr>
            <p:cNvPr id="286" name="Téglalap 163"/>
            <p:cNvSpPr/>
            <p:nvPr/>
          </p:nvSpPr>
          <p:spPr>
            <a:xfrm flipH="1">
              <a:off x="346075" y="3235579"/>
              <a:ext cx="46038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sp>
          <p:nvSpPr>
            <p:cNvPr id="287" name="Téglalap 166"/>
            <p:cNvSpPr/>
            <p:nvPr/>
          </p:nvSpPr>
          <p:spPr>
            <a:xfrm flipH="1">
              <a:off x="681038" y="3019679"/>
              <a:ext cx="647700" cy="287338"/>
            </a:xfrm>
            <a:prstGeom prst="rect">
              <a:avLst/>
            </a:prstGeom>
            <a:solidFill>
              <a:srgbClr val="8EB4E3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>
                <a:defRPr/>
              </a:pPr>
              <a:r>
                <a:rPr lang="en-US" altLang="en-US" sz="1100" smtClean="0">
                  <a:solidFill>
                    <a:srgbClr val="FFFFFF"/>
                  </a:solidFill>
                  <a:latin typeface="Verdana" pitchFamily="34" charset="0"/>
                </a:rPr>
                <a:t>SMB</a:t>
              </a:r>
              <a:endParaRPr lang="hu-HU" altLang="en-US" sz="1100" smtClean="0">
                <a:solidFill>
                  <a:srgbClr val="FFFFFF"/>
                </a:solidFill>
                <a:latin typeface="Verdana" pitchFamily="34" charset="0"/>
              </a:endParaRPr>
            </a:p>
          </p:txBody>
        </p:sp>
        <p:cxnSp>
          <p:nvCxnSpPr>
            <p:cNvPr id="288" name="Egyenes összekötő 130"/>
            <p:cNvCxnSpPr/>
            <p:nvPr/>
          </p:nvCxnSpPr>
          <p:spPr>
            <a:xfrm rot="10800000" flipH="1" flipV="1">
              <a:off x="1195388" y="4394454"/>
              <a:ext cx="1477962" cy="1588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9" name="Egyenes összekötő 131"/>
            <p:cNvCxnSpPr/>
            <p:nvPr/>
          </p:nvCxnSpPr>
          <p:spPr>
            <a:xfrm rot="10800000" flipH="1" flipV="1">
              <a:off x="1195388" y="3821367"/>
              <a:ext cx="1592262" cy="1587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0" name="Egyenes összekötő 145"/>
            <p:cNvCxnSpPr/>
            <p:nvPr/>
          </p:nvCxnSpPr>
          <p:spPr>
            <a:xfrm rot="10800000" flipH="1">
              <a:off x="272468" y="3740404"/>
              <a:ext cx="469900" cy="3175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91" name="Téglalap 146"/>
            <p:cNvSpPr/>
            <p:nvPr/>
          </p:nvSpPr>
          <p:spPr>
            <a:xfrm flipH="1">
              <a:off x="434975" y="3556254"/>
              <a:ext cx="44450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sp>
          <p:nvSpPr>
            <p:cNvPr id="292" name="Téglalap 147"/>
            <p:cNvSpPr/>
            <p:nvPr/>
          </p:nvSpPr>
          <p:spPr>
            <a:xfrm flipH="1">
              <a:off x="347663" y="3556254"/>
              <a:ext cx="46037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cxnSp>
          <p:nvCxnSpPr>
            <p:cNvPr id="293" name="Egyenes összekötő 150"/>
            <p:cNvCxnSpPr/>
            <p:nvPr/>
          </p:nvCxnSpPr>
          <p:spPr>
            <a:xfrm rot="10800000" flipH="1">
              <a:off x="272468" y="3910267"/>
              <a:ext cx="469900" cy="4762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94" name="Téglalap 151"/>
            <p:cNvSpPr/>
            <p:nvPr/>
          </p:nvSpPr>
          <p:spPr>
            <a:xfrm flipH="1">
              <a:off x="434975" y="3803904"/>
              <a:ext cx="44450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sp>
          <p:nvSpPr>
            <p:cNvPr id="295" name="Téglalap 152"/>
            <p:cNvSpPr/>
            <p:nvPr/>
          </p:nvSpPr>
          <p:spPr>
            <a:xfrm flipH="1">
              <a:off x="347663" y="3803904"/>
              <a:ext cx="46037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sp>
          <p:nvSpPr>
            <p:cNvPr id="296" name="Téglalap 155"/>
            <p:cNvSpPr/>
            <p:nvPr/>
          </p:nvSpPr>
          <p:spPr>
            <a:xfrm flipH="1">
              <a:off x="682625" y="3676904"/>
              <a:ext cx="647700" cy="288925"/>
            </a:xfrm>
            <a:prstGeom prst="rect">
              <a:avLst/>
            </a:prstGeom>
            <a:solidFill>
              <a:srgbClr val="8EB4E3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>
                <a:defRPr/>
              </a:pPr>
              <a:r>
                <a:rPr lang="en-US" altLang="en-US" sz="1100" smtClean="0">
                  <a:solidFill>
                    <a:srgbClr val="FFFFFF"/>
                  </a:solidFill>
                  <a:latin typeface="Verdana" pitchFamily="34" charset="0"/>
                </a:rPr>
                <a:t>SMB</a:t>
              </a:r>
              <a:endParaRPr lang="hu-HU" altLang="en-US" sz="1100" smtClean="0">
                <a:solidFill>
                  <a:srgbClr val="FFFFFF"/>
                </a:solidFill>
                <a:latin typeface="Verdana" pitchFamily="34" charset="0"/>
              </a:endParaRPr>
            </a:p>
          </p:txBody>
        </p:sp>
        <p:cxnSp>
          <p:nvCxnSpPr>
            <p:cNvPr id="297" name="Egyenes összekötő 156"/>
            <p:cNvCxnSpPr/>
            <p:nvPr/>
          </p:nvCxnSpPr>
          <p:spPr>
            <a:xfrm rot="10800000" flipH="1">
              <a:off x="272468" y="4324604"/>
              <a:ext cx="455613" cy="9525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98" name="Téglalap 157"/>
            <p:cNvSpPr/>
            <p:nvPr/>
          </p:nvSpPr>
          <p:spPr>
            <a:xfrm flipH="1">
              <a:off x="434975" y="4218242"/>
              <a:ext cx="44450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sp>
          <p:nvSpPr>
            <p:cNvPr id="299" name="Téglalap 158"/>
            <p:cNvSpPr/>
            <p:nvPr/>
          </p:nvSpPr>
          <p:spPr>
            <a:xfrm flipH="1">
              <a:off x="347663" y="4218242"/>
              <a:ext cx="46037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cxnSp>
          <p:nvCxnSpPr>
            <p:cNvPr id="300" name="Egyenes összekötő 161"/>
            <p:cNvCxnSpPr/>
            <p:nvPr/>
          </p:nvCxnSpPr>
          <p:spPr>
            <a:xfrm rot="10800000" flipH="1">
              <a:off x="272468" y="4497642"/>
              <a:ext cx="469900" cy="7937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01" name="Téglalap 162"/>
            <p:cNvSpPr/>
            <p:nvPr/>
          </p:nvSpPr>
          <p:spPr>
            <a:xfrm flipH="1">
              <a:off x="434975" y="4469067"/>
              <a:ext cx="44450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sp>
          <p:nvSpPr>
            <p:cNvPr id="302" name="Téglalap 163"/>
            <p:cNvSpPr/>
            <p:nvPr/>
          </p:nvSpPr>
          <p:spPr>
            <a:xfrm flipH="1">
              <a:off x="347663" y="4469067"/>
              <a:ext cx="46037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sp>
          <p:nvSpPr>
            <p:cNvPr id="303" name="Téglalap 166"/>
            <p:cNvSpPr/>
            <p:nvPr/>
          </p:nvSpPr>
          <p:spPr>
            <a:xfrm flipH="1">
              <a:off x="682625" y="4253167"/>
              <a:ext cx="647700" cy="287337"/>
            </a:xfrm>
            <a:prstGeom prst="rect">
              <a:avLst/>
            </a:prstGeom>
            <a:solidFill>
              <a:srgbClr val="8EB4E3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>
                <a:defRPr/>
              </a:pPr>
              <a:r>
                <a:rPr lang="en-US" altLang="en-US" sz="1100" smtClean="0">
                  <a:solidFill>
                    <a:srgbClr val="FFFFFF"/>
                  </a:solidFill>
                  <a:latin typeface="Verdana" pitchFamily="34" charset="0"/>
                </a:rPr>
                <a:t>SMB</a:t>
              </a:r>
              <a:endParaRPr lang="hu-HU" altLang="en-US" sz="1100" smtClean="0">
                <a:solidFill>
                  <a:srgbClr val="FFFFFF"/>
                </a:solidFill>
                <a:latin typeface="Verdana" pitchFamily="34" charset="0"/>
              </a:endParaRPr>
            </a:p>
          </p:txBody>
        </p:sp>
        <p:sp>
          <p:nvSpPr>
            <p:cNvPr id="304" name="Line 123"/>
            <p:cNvSpPr>
              <a:spLocks noChangeShapeType="1"/>
            </p:cNvSpPr>
            <p:nvPr/>
          </p:nvSpPr>
          <p:spPr bwMode="auto">
            <a:xfrm flipV="1">
              <a:off x="2681288" y="2985591"/>
              <a:ext cx="0" cy="180000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05" name="Line 124"/>
            <p:cNvSpPr>
              <a:spLocks noChangeShapeType="1"/>
            </p:cNvSpPr>
            <p:nvPr/>
          </p:nvSpPr>
          <p:spPr bwMode="auto">
            <a:xfrm>
              <a:off x="2706688" y="2984754"/>
              <a:ext cx="0" cy="0"/>
            </a:xfrm>
            <a:prstGeom prst="line">
              <a:avLst/>
            </a:prstGeom>
            <a:noFill/>
            <a:ln w="6350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06" name="Line 125"/>
            <p:cNvSpPr>
              <a:spLocks noChangeShapeType="1"/>
            </p:cNvSpPr>
            <p:nvPr/>
          </p:nvSpPr>
          <p:spPr bwMode="auto">
            <a:xfrm>
              <a:off x="2706688" y="2984754"/>
              <a:ext cx="0" cy="0"/>
            </a:xfrm>
            <a:prstGeom prst="line">
              <a:avLst/>
            </a:prstGeom>
            <a:noFill/>
            <a:ln w="6350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07" name="Line 126"/>
            <p:cNvSpPr>
              <a:spLocks noChangeShapeType="1"/>
            </p:cNvSpPr>
            <p:nvPr/>
          </p:nvSpPr>
          <p:spPr bwMode="auto">
            <a:xfrm>
              <a:off x="2687638" y="2984754"/>
              <a:ext cx="95250" cy="0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08" name="Line 127"/>
            <p:cNvSpPr>
              <a:spLocks noChangeShapeType="1"/>
            </p:cNvSpPr>
            <p:nvPr/>
          </p:nvSpPr>
          <p:spPr bwMode="auto">
            <a:xfrm>
              <a:off x="2687638" y="2333544"/>
              <a:ext cx="0" cy="196850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09" name="Line 128"/>
            <p:cNvSpPr>
              <a:spLocks noChangeShapeType="1"/>
            </p:cNvSpPr>
            <p:nvPr/>
          </p:nvSpPr>
          <p:spPr bwMode="auto">
            <a:xfrm>
              <a:off x="2687638" y="2540254"/>
              <a:ext cx="82550" cy="0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10" name="Line 129"/>
            <p:cNvSpPr>
              <a:spLocks noChangeShapeType="1"/>
            </p:cNvSpPr>
            <p:nvPr/>
          </p:nvSpPr>
          <p:spPr bwMode="auto">
            <a:xfrm>
              <a:off x="2687638" y="4146804"/>
              <a:ext cx="0" cy="247650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11" name="Line 130"/>
            <p:cNvSpPr>
              <a:spLocks noChangeShapeType="1"/>
            </p:cNvSpPr>
            <p:nvPr/>
          </p:nvSpPr>
          <p:spPr bwMode="auto">
            <a:xfrm>
              <a:off x="2687638" y="3546394"/>
              <a:ext cx="0" cy="180000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12" name="Line 131"/>
            <p:cNvSpPr>
              <a:spLocks noChangeShapeType="1"/>
            </p:cNvSpPr>
            <p:nvPr/>
          </p:nvSpPr>
          <p:spPr bwMode="auto">
            <a:xfrm>
              <a:off x="2687638" y="4140454"/>
              <a:ext cx="0" cy="0"/>
            </a:xfrm>
            <a:prstGeom prst="line">
              <a:avLst/>
            </a:prstGeom>
            <a:noFill/>
            <a:ln w="6350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13" name="Line 132"/>
            <p:cNvSpPr>
              <a:spLocks noChangeShapeType="1"/>
            </p:cNvSpPr>
            <p:nvPr/>
          </p:nvSpPr>
          <p:spPr bwMode="auto">
            <a:xfrm>
              <a:off x="2687638" y="4140454"/>
              <a:ext cx="82550" cy="0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14" name="Line 133"/>
            <p:cNvSpPr>
              <a:spLocks noChangeShapeType="1"/>
            </p:cNvSpPr>
            <p:nvPr/>
          </p:nvSpPr>
          <p:spPr bwMode="auto">
            <a:xfrm>
              <a:off x="2687638" y="3734054"/>
              <a:ext cx="82550" cy="0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15" name="Text Box 175"/>
            <p:cNvSpPr txBox="1">
              <a:spLocks noChangeArrowheads="1"/>
            </p:cNvSpPr>
            <p:nvPr/>
          </p:nvSpPr>
          <p:spPr bwMode="auto">
            <a:xfrm>
              <a:off x="2274035" y="1759204"/>
              <a:ext cx="800219" cy="35394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algn="ctr">
                  <a:solidFill>
                    <a:srgbClr val="FF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lnSpc>
                  <a:spcPct val="85000"/>
                </a:lnSpc>
                <a:spcBef>
                  <a:spcPct val="0"/>
                </a:spcBef>
                <a:buFontTx/>
                <a:buNone/>
              </a:pPr>
              <a:r>
                <a:rPr lang="en-US" altLang="en-US" sz="1000" dirty="0">
                  <a:solidFill>
                    <a:srgbClr val="000000"/>
                  </a:solidFill>
                  <a:latin typeface="Verdana" pitchFamily="34" charset="0"/>
                </a:rPr>
                <a:t>2x4 </a:t>
              </a:r>
              <a:r>
                <a:rPr lang="en-US" altLang="en-US" sz="1000" dirty="0" smtClean="0">
                  <a:solidFill>
                    <a:srgbClr val="000000"/>
                  </a:solidFill>
                  <a:latin typeface="Verdana" pitchFamily="34" charset="0"/>
                </a:rPr>
                <a:t>SMI2</a:t>
              </a:r>
              <a:endParaRPr lang="en-US" altLang="en-US" sz="1000" dirty="0">
                <a:solidFill>
                  <a:srgbClr val="000000"/>
                </a:solidFill>
                <a:latin typeface="Verdana" pitchFamily="34" charset="0"/>
              </a:endParaRPr>
            </a:p>
            <a:p>
              <a:pPr algn="ctr" eaLnBrk="1" hangingPunct="1">
                <a:lnSpc>
                  <a:spcPct val="85000"/>
                </a:lnSpc>
                <a:spcBef>
                  <a:spcPct val="0"/>
                </a:spcBef>
                <a:buFontTx/>
                <a:buNone/>
              </a:pPr>
              <a:r>
                <a:rPr lang="en-US" altLang="en-US" sz="1000" dirty="0">
                  <a:solidFill>
                    <a:srgbClr val="000000"/>
                  </a:solidFill>
                  <a:latin typeface="Verdana" pitchFamily="34" charset="0"/>
                </a:rPr>
                <a:t> channels</a:t>
              </a:r>
            </a:p>
          </p:txBody>
        </p:sp>
        <p:sp>
          <p:nvSpPr>
            <p:cNvPr id="316" name="Rectangle 178"/>
            <p:cNvSpPr>
              <a:spLocks noChangeArrowheads="1"/>
            </p:cNvSpPr>
            <p:nvPr/>
          </p:nvSpPr>
          <p:spPr bwMode="auto">
            <a:xfrm>
              <a:off x="3960813" y="5154867"/>
              <a:ext cx="219075" cy="227012"/>
            </a:xfrm>
            <a:prstGeom prst="rect">
              <a:avLst/>
            </a:prstGeom>
            <a:noFill/>
            <a:ln w="19050" algn="ctr">
              <a:solidFill>
                <a:srgbClr val="0000FF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100">
                  <a:solidFill>
                    <a:srgbClr val="FFFFFF"/>
                  </a:solidFill>
                  <a:latin typeface="Verdana" pitchFamily="34" charset="0"/>
                </a:rPr>
                <a:t>ME</a:t>
              </a:r>
            </a:p>
          </p:txBody>
        </p:sp>
        <p:sp>
          <p:nvSpPr>
            <p:cNvPr id="317" name="Téglalap 3"/>
            <p:cNvSpPr>
              <a:spLocks noChangeArrowheads="1"/>
            </p:cNvSpPr>
            <p:nvPr/>
          </p:nvSpPr>
          <p:spPr bwMode="auto">
            <a:xfrm>
              <a:off x="2771775" y="3640392"/>
              <a:ext cx="1439863" cy="576262"/>
            </a:xfrm>
            <a:prstGeom prst="rect">
              <a:avLst/>
            </a:prstGeom>
            <a:solidFill>
              <a:srgbClr val="33CC33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100" dirty="0">
                  <a:solidFill>
                    <a:srgbClr val="FFFFFF"/>
                  </a:solidFill>
                  <a:latin typeface="Verdana" pitchFamily="34" charset="0"/>
                </a:rPr>
                <a:t>Broadwell-EX</a:t>
              </a:r>
            </a:p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100" dirty="0">
                  <a:solidFill>
                    <a:srgbClr val="FFFFFF"/>
                  </a:solidFill>
                  <a:latin typeface="Verdana" pitchFamily="34" charset="0"/>
                </a:rPr>
                <a:t> </a:t>
              </a:r>
              <a:r>
                <a:rPr lang="en-US" altLang="en-US" sz="1100" dirty="0" err="1">
                  <a:solidFill>
                    <a:srgbClr val="FFFFFF"/>
                  </a:solidFill>
                  <a:latin typeface="Verdana" pitchFamily="34" charset="0"/>
                </a:rPr>
                <a:t>24C</a:t>
              </a:r>
              <a:endParaRPr lang="hu-HU" altLang="en-US" sz="1100" dirty="0">
                <a:solidFill>
                  <a:srgbClr val="FFFFFF"/>
                </a:solidFill>
                <a:latin typeface="Verdana" pitchFamily="34" charset="0"/>
              </a:endParaRPr>
            </a:p>
          </p:txBody>
        </p:sp>
        <p:sp>
          <p:nvSpPr>
            <p:cNvPr id="318" name="Téglalap 147"/>
            <p:cNvSpPr/>
            <p:nvPr/>
          </p:nvSpPr>
          <p:spPr>
            <a:xfrm flipH="1">
              <a:off x="1480232" y="3270104"/>
              <a:ext cx="46038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sp>
          <p:nvSpPr>
            <p:cNvPr id="319" name="Téglalap 152"/>
            <p:cNvSpPr/>
            <p:nvPr/>
          </p:nvSpPr>
          <p:spPr>
            <a:xfrm flipH="1">
              <a:off x="1480232" y="3517754"/>
              <a:ext cx="46038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sp>
          <p:nvSpPr>
            <p:cNvPr id="320" name="Téglalap 158"/>
            <p:cNvSpPr/>
            <p:nvPr/>
          </p:nvSpPr>
          <p:spPr>
            <a:xfrm flipH="1">
              <a:off x="1480232" y="3868591"/>
              <a:ext cx="46038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sp>
          <p:nvSpPr>
            <p:cNvPr id="321" name="Téglalap 163"/>
            <p:cNvSpPr/>
            <p:nvPr/>
          </p:nvSpPr>
          <p:spPr>
            <a:xfrm flipH="1">
              <a:off x="1480232" y="4119416"/>
              <a:ext cx="46038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sp>
          <p:nvSpPr>
            <p:cNvPr id="322" name="Téglalap 147"/>
            <p:cNvSpPr/>
            <p:nvPr/>
          </p:nvSpPr>
          <p:spPr>
            <a:xfrm flipH="1">
              <a:off x="1488840" y="2052491"/>
              <a:ext cx="46037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sp>
          <p:nvSpPr>
            <p:cNvPr id="323" name="Téglalap 152"/>
            <p:cNvSpPr/>
            <p:nvPr/>
          </p:nvSpPr>
          <p:spPr>
            <a:xfrm flipH="1">
              <a:off x="1488840" y="2300141"/>
              <a:ext cx="46037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sp>
          <p:nvSpPr>
            <p:cNvPr id="324" name="Téglalap 158"/>
            <p:cNvSpPr/>
            <p:nvPr/>
          </p:nvSpPr>
          <p:spPr>
            <a:xfrm flipH="1">
              <a:off x="1488840" y="2638279"/>
              <a:ext cx="46037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sp>
          <p:nvSpPr>
            <p:cNvPr id="325" name="Téglalap 163"/>
            <p:cNvSpPr/>
            <p:nvPr/>
          </p:nvSpPr>
          <p:spPr>
            <a:xfrm flipH="1">
              <a:off x="1488840" y="2889104"/>
              <a:ext cx="46037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sp>
          <p:nvSpPr>
            <p:cNvPr id="326" name="Téglalap 147"/>
            <p:cNvSpPr/>
            <p:nvPr/>
          </p:nvSpPr>
          <p:spPr>
            <a:xfrm flipH="1">
              <a:off x="243141" y="2320779"/>
              <a:ext cx="46038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sp>
          <p:nvSpPr>
            <p:cNvPr id="327" name="Téglalap 152"/>
            <p:cNvSpPr/>
            <p:nvPr/>
          </p:nvSpPr>
          <p:spPr>
            <a:xfrm flipH="1">
              <a:off x="243141" y="2568429"/>
              <a:ext cx="46038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sp>
          <p:nvSpPr>
            <p:cNvPr id="328" name="Téglalap 158"/>
            <p:cNvSpPr/>
            <p:nvPr/>
          </p:nvSpPr>
          <p:spPr>
            <a:xfrm flipH="1">
              <a:off x="243141" y="2982766"/>
              <a:ext cx="46038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sp>
          <p:nvSpPr>
            <p:cNvPr id="329" name="Téglalap 163"/>
            <p:cNvSpPr/>
            <p:nvPr/>
          </p:nvSpPr>
          <p:spPr>
            <a:xfrm flipH="1">
              <a:off x="243141" y="3233591"/>
              <a:ext cx="46038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sp>
          <p:nvSpPr>
            <p:cNvPr id="330" name="Téglalap 147"/>
            <p:cNvSpPr/>
            <p:nvPr/>
          </p:nvSpPr>
          <p:spPr>
            <a:xfrm flipH="1">
              <a:off x="244729" y="3554266"/>
              <a:ext cx="46037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sp>
          <p:nvSpPr>
            <p:cNvPr id="331" name="Téglalap 152"/>
            <p:cNvSpPr/>
            <p:nvPr/>
          </p:nvSpPr>
          <p:spPr>
            <a:xfrm flipH="1">
              <a:off x="244729" y="3801916"/>
              <a:ext cx="46037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sp>
          <p:nvSpPr>
            <p:cNvPr id="332" name="Téglalap 158"/>
            <p:cNvSpPr/>
            <p:nvPr/>
          </p:nvSpPr>
          <p:spPr>
            <a:xfrm flipH="1">
              <a:off x="244729" y="4216254"/>
              <a:ext cx="46037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sp>
          <p:nvSpPr>
            <p:cNvPr id="333" name="Téglalap 163"/>
            <p:cNvSpPr/>
            <p:nvPr/>
          </p:nvSpPr>
          <p:spPr>
            <a:xfrm flipH="1">
              <a:off x="244729" y="4467079"/>
              <a:ext cx="46037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sp>
          <p:nvSpPr>
            <p:cNvPr id="334" name="Téglalap 3"/>
            <p:cNvSpPr>
              <a:spLocks noChangeArrowheads="1"/>
            </p:cNvSpPr>
            <p:nvPr/>
          </p:nvSpPr>
          <p:spPr bwMode="auto">
            <a:xfrm>
              <a:off x="2760663" y="2470667"/>
              <a:ext cx="1440000" cy="576000"/>
            </a:xfrm>
            <a:prstGeom prst="rect">
              <a:avLst/>
            </a:prstGeom>
            <a:solidFill>
              <a:srgbClr val="33CC33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100" dirty="0" smtClean="0">
                  <a:solidFill>
                    <a:srgbClr val="FFFFFF"/>
                  </a:solidFill>
                  <a:latin typeface="Verdana" pitchFamily="34" charset="0"/>
                </a:rPr>
                <a:t>Broadwell-EX</a:t>
              </a:r>
            </a:p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100" dirty="0" smtClean="0">
                  <a:solidFill>
                    <a:srgbClr val="FFFFFF"/>
                  </a:solidFill>
                  <a:latin typeface="Verdana" pitchFamily="34" charset="0"/>
                </a:rPr>
                <a:t> </a:t>
              </a:r>
              <a:r>
                <a:rPr lang="en-US" altLang="en-US" sz="1100" dirty="0" err="1" smtClean="0">
                  <a:solidFill>
                    <a:srgbClr val="FFFFFF"/>
                  </a:solidFill>
                  <a:latin typeface="Verdana" pitchFamily="34" charset="0"/>
                </a:rPr>
                <a:t>24C</a:t>
              </a:r>
              <a:endParaRPr lang="hu-HU" altLang="en-US" sz="1100" dirty="0">
                <a:solidFill>
                  <a:srgbClr val="FFFFFF"/>
                </a:solidFill>
                <a:latin typeface="Verdana" pitchFamily="34" charset="0"/>
              </a:endParaRPr>
            </a:p>
          </p:txBody>
        </p:sp>
        <p:sp>
          <p:nvSpPr>
            <p:cNvPr id="335" name="TextBox 334"/>
            <p:cNvSpPr txBox="1"/>
            <p:nvPr/>
          </p:nvSpPr>
          <p:spPr>
            <a:xfrm>
              <a:off x="3089162" y="1958539"/>
              <a:ext cx="790601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dirty="0" err="1" smtClean="0">
                  <a:solidFill>
                    <a:srgbClr val="000000"/>
                  </a:solidFill>
                </a:rPr>
                <a:t>PCIe</a:t>
              </a:r>
              <a:r>
                <a:rPr lang="en-US" sz="1100" dirty="0" smtClean="0">
                  <a:solidFill>
                    <a:srgbClr val="000000"/>
                  </a:solidFill>
                </a:rPr>
                <a:t> 3.0</a:t>
              </a:r>
              <a:endParaRPr lang="en-US" sz="1100" dirty="0">
                <a:solidFill>
                  <a:srgbClr val="000000"/>
                </a:solidFill>
              </a:endParaRPr>
            </a:p>
          </p:txBody>
        </p:sp>
        <p:sp>
          <p:nvSpPr>
            <p:cNvPr id="336" name="TextBox 335"/>
            <p:cNvSpPr txBox="1"/>
            <p:nvPr/>
          </p:nvSpPr>
          <p:spPr>
            <a:xfrm>
              <a:off x="3127608" y="2217464"/>
              <a:ext cx="364202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dirty="0" smtClean="0">
                  <a:solidFill>
                    <a:srgbClr val="000000"/>
                  </a:solidFill>
                </a:rPr>
                <a:t>32</a:t>
              </a:r>
              <a:endParaRPr lang="en-US" sz="1100" dirty="0">
                <a:solidFill>
                  <a:srgbClr val="000000"/>
                </a:solidFill>
              </a:endParaRPr>
            </a:p>
          </p:txBody>
        </p:sp>
        <p:sp>
          <p:nvSpPr>
            <p:cNvPr id="337" name="Up-Down Arrow 336"/>
            <p:cNvSpPr/>
            <p:nvPr/>
          </p:nvSpPr>
          <p:spPr bwMode="auto">
            <a:xfrm>
              <a:off x="3417647" y="2222277"/>
              <a:ext cx="124619" cy="252000"/>
            </a:xfrm>
            <a:prstGeom prst="upDownArrow">
              <a:avLst/>
            </a:prstGeom>
            <a:solidFill>
              <a:srgbClr val="FF0000"/>
            </a:solidFill>
            <a:ln w="1587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9" name="TextBox 338"/>
            <p:cNvSpPr txBox="1"/>
            <p:nvPr/>
          </p:nvSpPr>
          <p:spPr>
            <a:xfrm>
              <a:off x="2657362" y="4460439"/>
              <a:ext cx="790601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dirty="0" err="1" smtClean="0">
                  <a:solidFill>
                    <a:srgbClr val="000000"/>
                  </a:solidFill>
                </a:rPr>
                <a:t>PCIe</a:t>
              </a:r>
              <a:r>
                <a:rPr lang="en-US" sz="1100" dirty="0" smtClean="0">
                  <a:solidFill>
                    <a:srgbClr val="000000"/>
                  </a:solidFill>
                </a:rPr>
                <a:t> 3.0</a:t>
              </a:r>
              <a:endParaRPr lang="en-US" sz="1100" dirty="0">
                <a:solidFill>
                  <a:srgbClr val="000000"/>
                </a:solidFill>
              </a:endParaRPr>
            </a:p>
          </p:txBody>
        </p:sp>
        <p:sp>
          <p:nvSpPr>
            <p:cNvPr id="340" name="Up-Down Arrow 339"/>
            <p:cNvSpPr/>
            <p:nvPr/>
          </p:nvSpPr>
          <p:spPr bwMode="auto">
            <a:xfrm>
              <a:off x="3277947" y="4241577"/>
              <a:ext cx="124619" cy="252000"/>
            </a:xfrm>
            <a:prstGeom prst="upDownArrow">
              <a:avLst/>
            </a:prstGeom>
            <a:solidFill>
              <a:srgbClr val="FF0000"/>
            </a:solidFill>
            <a:ln w="1587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1" name="TextBox 340"/>
            <p:cNvSpPr txBox="1"/>
            <p:nvPr/>
          </p:nvSpPr>
          <p:spPr>
            <a:xfrm>
              <a:off x="2987908" y="4224064"/>
              <a:ext cx="364202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dirty="0" smtClean="0">
                  <a:solidFill>
                    <a:srgbClr val="000000"/>
                  </a:solidFill>
                </a:rPr>
                <a:t>32</a:t>
              </a:r>
              <a:endParaRPr lang="en-US" sz="1100" dirty="0">
                <a:solidFill>
                  <a:srgbClr val="000000"/>
                </a:solidFill>
              </a:endParaRPr>
            </a:p>
          </p:txBody>
        </p:sp>
      </p:grpSp>
      <p:sp>
        <p:nvSpPr>
          <p:cNvPr id="342" name="TextBox 341"/>
          <p:cNvSpPr txBox="1"/>
          <p:nvPr/>
        </p:nvSpPr>
        <p:spPr>
          <a:xfrm>
            <a:off x="389966" y="6562165"/>
            <a:ext cx="3967881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300" dirty="0" smtClean="0"/>
              <a:t>Figure: Sandy Bridge-EP based server [</a:t>
            </a:r>
            <a:r>
              <a:rPr lang="hu-HU" sz="1300" dirty="0" smtClean="0"/>
              <a:t>142</a:t>
            </a:r>
            <a:r>
              <a:rPr lang="en-US" sz="1300" dirty="0" smtClean="0"/>
              <a:t>] </a:t>
            </a:r>
            <a:endParaRPr lang="en-US" sz="1300" dirty="0"/>
          </a:p>
        </p:txBody>
      </p:sp>
      <p:sp>
        <p:nvSpPr>
          <p:cNvPr id="343" name="TextBox 342"/>
          <p:cNvSpPr txBox="1"/>
          <p:nvPr/>
        </p:nvSpPr>
        <p:spPr>
          <a:xfrm>
            <a:off x="4818533" y="6553201"/>
            <a:ext cx="3920560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300" dirty="0" smtClean="0"/>
              <a:t>Figure: Part of a Broadwell-EX based server </a:t>
            </a:r>
            <a:endParaRPr lang="en-US" sz="1300" dirty="0"/>
          </a:p>
        </p:txBody>
      </p:sp>
      <p:sp>
        <p:nvSpPr>
          <p:cNvPr id="133" name="TextBox 132"/>
          <p:cNvSpPr txBox="1"/>
          <p:nvPr/>
        </p:nvSpPr>
        <p:spPr>
          <a:xfrm>
            <a:off x="8814338" y="6534345"/>
            <a:ext cx="34817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>
                <a:solidFill>
                  <a:srgbClr val="FF0000"/>
                </a:solidFill>
                <a:latin typeface="+mj-lt"/>
              </a:rPr>
              <a:t>*</a:t>
            </a:r>
          </a:p>
        </p:txBody>
      </p:sp>
    </p:spTree>
    <p:extLst>
      <p:ext uri="{BB962C8B-B14F-4D97-AF65-F5344CB8AC3E}">
        <p14:creationId xmlns:p14="http://schemas.microsoft.com/office/powerpoint/2010/main" val="105984324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3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3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2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2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3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3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/>
      <p:bldP spid="13" grpId="0"/>
      <p:bldP spid="342" grpId="0"/>
      <p:bldP spid="343" grpId="0"/>
    </p:bldLst>
  </p:timing>
</p:sld>
</file>

<file path=ppt/slides/slide2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sz="1600" dirty="0">
                <a:solidFill>
                  <a:srgbClr val="FFFFFF"/>
                </a:solidFill>
                <a:latin typeface="Verdana" pitchFamily="34" charset="0"/>
              </a:rPr>
              <a:t>c) 6 direct attached </a:t>
            </a:r>
            <a:r>
              <a:rPr lang="en-US" altLang="en-US" sz="1600" dirty="0" err="1">
                <a:solidFill>
                  <a:srgbClr val="FFFFFF"/>
                </a:solidFill>
                <a:latin typeface="Verdana" pitchFamily="34" charset="0"/>
              </a:rPr>
              <a:t>DDR4</a:t>
            </a:r>
            <a:r>
              <a:rPr lang="en-US" altLang="en-US" sz="1600" dirty="0">
                <a:solidFill>
                  <a:srgbClr val="FFFFFF"/>
                </a:solidFill>
                <a:latin typeface="Verdana" pitchFamily="34" charset="0"/>
              </a:rPr>
              <a:t> memory channels </a:t>
            </a:r>
            <a:r>
              <a:rPr lang="en-US" altLang="en-US" sz="1600" dirty="0" smtClean="0">
                <a:solidFill>
                  <a:srgbClr val="FFFFFF"/>
                </a:solidFill>
                <a:latin typeface="Verdana" pitchFamily="34" charset="0"/>
              </a:rPr>
              <a:t>(3)</a:t>
            </a:r>
            <a:endParaRPr lang="en-US" sz="1600" dirty="0"/>
          </a:p>
        </p:txBody>
      </p:sp>
      <p:graphicFrame>
        <p:nvGraphicFramePr>
          <p:cNvPr id="3" name="Table 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44978975"/>
              </p:ext>
            </p:extLst>
          </p:nvPr>
        </p:nvGraphicFramePr>
        <p:xfrm>
          <a:off x="94129" y="1154954"/>
          <a:ext cx="9011771" cy="384048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866192"/>
                <a:gridCol w="1347655"/>
                <a:gridCol w="1250577"/>
                <a:gridCol w="1371600"/>
                <a:gridCol w="1411941"/>
                <a:gridCol w="874059"/>
                <a:gridCol w="889747"/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smtClean="0">
                          <a:latin typeface="+mj-lt"/>
                        </a:rPr>
                        <a:t>Line</a:t>
                      </a:r>
                      <a:endParaRPr lang="en-US" sz="1400" dirty="0">
                        <a:latin typeface="+mj-lt"/>
                      </a:endParaRPr>
                    </a:p>
                  </a:txBody>
                  <a:tcPr anchor="ctr"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smtClean="0">
                          <a:latin typeface="+mj-lt"/>
                        </a:rPr>
                        <a:t>Models</a:t>
                      </a:r>
                      <a:endParaRPr lang="en-US" sz="1400" dirty="0">
                        <a:latin typeface="+mj-lt"/>
                      </a:endParaRPr>
                    </a:p>
                  </a:txBody>
                  <a:tcPr anchor="ctr"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smtClean="0">
                          <a:latin typeface="+mj-lt"/>
                        </a:rPr>
                        <a:t>Core</a:t>
                      </a:r>
                      <a:r>
                        <a:rPr lang="en-US" sz="1400" baseline="0" dirty="0" smtClean="0">
                          <a:latin typeface="+mj-lt"/>
                        </a:rPr>
                        <a:t> count</a:t>
                      </a:r>
                      <a:endParaRPr lang="en-US" sz="1400" dirty="0">
                        <a:latin typeface="+mj-lt"/>
                      </a:endParaRPr>
                    </a:p>
                  </a:txBody>
                  <a:tcPr anchor="ctr"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smtClean="0">
                          <a:latin typeface="+mj-lt"/>
                        </a:rPr>
                        <a:t>No. of </a:t>
                      </a:r>
                    </a:p>
                    <a:p>
                      <a:pPr algn="ctr"/>
                      <a:r>
                        <a:rPr lang="en-US" sz="1400" dirty="0" smtClean="0">
                          <a:latin typeface="+mj-lt"/>
                        </a:rPr>
                        <a:t>memory</a:t>
                      </a:r>
                    </a:p>
                    <a:p>
                      <a:pPr algn="ctr"/>
                      <a:r>
                        <a:rPr lang="en-US" sz="1400" dirty="0" smtClean="0">
                          <a:latin typeface="+mj-lt"/>
                        </a:rPr>
                        <a:t>channels</a:t>
                      </a:r>
                      <a:endParaRPr lang="en-US" sz="1400" dirty="0">
                        <a:latin typeface="+mj-lt"/>
                      </a:endParaRPr>
                    </a:p>
                  </a:txBody>
                  <a:tcPr anchor="ctr"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smtClean="0">
                          <a:latin typeface="+mj-lt"/>
                        </a:rPr>
                        <a:t>Kind of </a:t>
                      </a:r>
                    </a:p>
                    <a:p>
                      <a:pPr algn="ctr"/>
                      <a:r>
                        <a:rPr lang="en-US" sz="1400" dirty="0" smtClean="0">
                          <a:latin typeface="+mj-lt"/>
                        </a:rPr>
                        <a:t>attachment</a:t>
                      </a:r>
                      <a:endParaRPr lang="en-US" sz="1400" dirty="0">
                        <a:latin typeface="+mj-lt"/>
                      </a:endParaRPr>
                    </a:p>
                  </a:txBody>
                  <a:tcPr anchor="ctr"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smtClean="0">
                          <a:latin typeface="+mj-lt"/>
                        </a:rPr>
                        <a:t>Socket</a:t>
                      </a:r>
                      <a:endParaRPr lang="en-US" sz="1400" dirty="0">
                        <a:latin typeface="+mj-lt"/>
                      </a:endParaRPr>
                    </a:p>
                  </a:txBody>
                  <a:tcPr anchor="ctr"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smtClean="0">
                          <a:latin typeface="+mj-lt"/>
                        </a:rPr>
                        <a:t>Intro</a:t>
                      </a:r>
                      <a:endParaRPr lang="en-US" sz="1400" dirty="0">
                        <a:latin typeface="+mj-lt"/>
                      </a:endParaRPr>
                    </a:p>
                  </a:txBody>
                  <a:tcPr anchor="ctr">
                    <a:solidFill>
                      <a:schemeClr val="accent1">
                        <a:lumMod val="50000"/>
                      </a:schemeClr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smtClean="0">
                          <a:latin typeface="+mj-lt"/>
                        </a:rPr>
                        <a:t>Nehalem-EP</a:t>
                      </a:r>
                      <a:endParaRPr lang="en-US" sz="14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err="1" smtClean="0">
                          <a:latin typeface="+mj-lt"/>
                        </a:rPr>
                        <a:t>E55xx</a:t>
                      </a:r>
                      <a:endParaRPr lang="en-US" sz="14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err="1" smtClean="0">
                          <a:latin typeface="+mj-lt"/>
                        </a:rPr>
                        <a:t>2C-4C</a:t>
                      </a:r>
                      <a:endParaRPr lang="en-US" sz="14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err="1" smtClean="0">
                          <a:latin typeface="+mj-lt"/>
                        </a:rPr>
                        <a:t>3xDDR3</a:t>
                      </a:r>
                      <a:endParaRPr lang="en-US" sz="1400" dirty="0">
                        <a:latin typeface="+mj-lt"/>
                      </a:endParaRPr>
                    </a:p>
                  </a:txBody>
                  <a:tcPr anchor="ctr"/>
                </a:tc>
                <a:tc rowSpan="6">
                  <a:txBody>
                    <a:bodyPr/>
                    <a:lstStyle/>
                    <a:p>
                      <a:pPr algn="ctr"/>
                      <a:r>
                        <a:rPr lang="en-US" sz="1400" dirty="0" smtClean="0">
                          <a:latin typeface="+mj-lt"/>
                        </a:rPr>
                        <a:t>Direct attached</a:t>
                      </a:r>
                    </a:p>
                    <a:p>
                      <a:pPr algn="ctr"/>
                      <a:r>
                        <a:rPr lang="en-US" sz="1400" dirty="0" smtClean="0">
                          <a:latin typeface="+mj-lt"/>
                        </a:rPr>
                        <a:t>standard</a:t>
                      </a:r>
                    </a:p>
                    <a:p>
                      <a:pPr algn="ctr"/>
                      <a:r>
                        <a:rPr lang="en-US" sz="1400" dirty="0" err="1" smtClean="0">
                          <a:latin typeface="+mj-lt"/>
                        </a:rPr>
                        <a:t>DDR3</a:t>
                      </a:r>
                      <a:r>
                        <a:rPr lang="en-US" sz="1400" dirty="0" smtClean="0">
                          <a:latin typeface="+mj-lt"/>
                        </a:rPr>
                        <a:t> or</a:t>
                      </a:r>
                    </a:p>
                    <a:p>
                      <a:pPr algn="ctr"/>
                      <a:r>
                        <a:rPr lang="en-US" sz="1400" dirty="0" err="1" smtClean="0">
                          <a:latin typeface="+mj-lt"/>
                        </a:rPr>
                        <a:t>DDR4</a:t>
                      </a:r>
                      <a:endParaRPr lang="en-US" sz="1400" dirty="0" smtClean="0">
                        <a:latin typeface="+mj-lt"/>
                      </a:endParaRPr>
                    </a:p>
                    <a:p>
                      <a:pPr algn="ctr"/>
                      <a:r>
                        <a:rPr lang="en-US" sz="1400" dirty="0" smtClean="0">
                          <a:latin typeface="+mj-lt"/>
                        </a:rPr>
                        <a:t>memory channels</a:t>
                      </a:r>
                      <a:endParaRPr lang="en-US" sz="14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err="1" smtClean="0">
                          <a:latin typeface="+mj-lt"/>
                        </a:rPr>
                        <a:t>LGA</a:t>
                      </a:r>
                      <a:r>
                        <a:rPr lang="en-US" sz="1400" dirty="0" smtClean="0">
                          <a:latin typeface="+mj-lt"/>
                        </a:rPr>
                        <a:t> 1366</a:t>
                      </a:r>
                      <a:endParaRPr lang="en-US" sz="14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smtClean="0">
                          <a:latin typeface="+mj-lt"/>
                        </a:rPr>
                        <a:t>2009</a:t>
                      </a:r>
                      <a:endParaRPr lang="en-US" sz="1400" dirty="0">
                        <a:latin typeface="+mj-lt"/>
                      </a:endParaRPr>
                    </a:p>
                  </a:txBody>
                  <a:tcPr anchor="ctr"/>
                </a:tc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err="1" smtClean="0">
                          <a:latin typeface="+mj-lt"/>
                        </a:rPr>
                        <a:t>Westmere</a:t>
                      </a:r>
                      <a:r>
                        <a:rPr lang="en-US" sz="1400" dirty="0" smtClean="0">
                          <a:latin typeface="+mj-lt"/>
                        </a:rPr>
                        <a:t>-EP</a:t>
                      </a:r>
                      <a:endParaRPr lang="en-US" sz="14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err="1" smtClean="0">
                          <a:latin typeface="+mj-lt"/>
                        </a:rPr>
                        <a:t>E5600</a:t>
                      </a:r>
                      <a:endParaRPr lang="en-US" sz="14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err="1" smtClean="0">
                          <a:latin typeface="+mj-lt"/>
                        </a:rPr>
                        <a:t>2C-6C</a:t>
                      </a:r>
                      <a:endParaRPr lang="en-US" sz="14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err="1" smtClean="0">
                          <a:latin typeface="+mj-lt"/>
                        </a:rPr>
                        <a:t>3xDDR3</a:t>
                      </a:r>
                      <a:endParaRPr lang="en-US" sz="1400" dirty="0">
                        <a:latin typeface="+mj-lt"/>
                      </a:endParaRPr>
                    </a:p>
                  </a:txBody>
                  <a:tcPr anchor="ctr"/>
                </a:tc>
                <a:tc vMerge="1">
                  <a:txBody>
                    <a:bodyPr/>
                    <a:lstStyle/>
                    <a:p>
                      <a:pPr algn="ctr"/>
                      <a:endParaRPr lang="en-US" sz="14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err="1" smtClean="0">
                          <a:latin typeface="+mj-lt"/>
                        </a:rPr>
                        <a:t>LGA</a:t>
                      </a:r>
                      <a:r>
                        <a:rPr lang="en-US" sz="1400" baseline="0" dirty="0" smtClean="0">
                          <a:latin typeface="+mj-lt"/>
                        </a:rPr>
                        <a:t> 1366</a:t>
                      </a:r>
                      <a:endParaRPr lang="en-US" sz="14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smtClean="0">
                          <a:latin typeface="+mj-lt"/>
                        </a:rPr>
                        <a:t>2010</a:t>
                      </a:r>
                      <a:endParaRPr lang="en-US" sz="1400" dirty="0">
                        <a:latin typeface="+mj-lt"/>
                      </a:endParaRPr>
                    </a:p>
                  </a:txBody>
                  <a:tcPr anchor="ctr"/>
                </a:tc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smtClean="0">
                          <a:latin typeface="+mj-lt"/>
                        </a:rPr>
                        <a:t>Sandy Bridge-EP</a:t>
                      </a:r>
                      <a:endParaRPr lang="en-US" sz="14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err="1" smtClean="0">
                          <a:latin typeface="+mj-lt"/>
                        </a:rPr>
                        <a:t>E5-26xx</a:t>
                      </a:r>
                      <a:endParaRPr lang="en-US" sz="1400" dirty="0" smtClean="0">
                        <a:latin typeface="+mj-lt"/>
                      </a:endParaRPr>
                    </a:p>
                    <a:p>
                      <a:pPr algn="ctr"/>
                      <a:r>
                        <a:rPr lang="en-US" sz="1400" dirty="0" err="1" smtClean="0">
                          <a:latin typeface="+mj-lt"/>
                        </a:rPr>
                        <a:t>E5-46xx</a:t>
                      </a:r>
                      <a:endParaRPr lang="en-US" sz="14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err="1" smtClean="0">
                          <a:latin typeface="+mj-lt"/>
                        </a:rPr>
                        <a:t>2C-8C</a:t>
                      </a:r>
                      <a:endParaRPr lang="en-US" sz="1400" dirty="0" smtClean="0">
                        <a:latin typeface="+mj-lt"/>
                      </a:endParaRPr>
                    </a:p>
                    <a:p>
                      <a:pPr algn="ctr"/>
                      <a:r>
                        <a:rPr lang="en-US" sz="1400" dirty="0" err="1" smtClean="0">
                          <a:latin typeface="+mj-lt"/>
                        </a:rPr>
                        <a:t>4C-8C</a:t>
                      </a:r>
                      <a:endParaRPr lang="en-US" sz="14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err="1" smtClean="0">
                          <a:latin typeface="+mj-lt"/>
                        </a:rPr>
                        <a:t>4xDDR3</a:t>
                      </a:r>
                      <a:endParaRPr lang="en-US" sz="1400" dirty="0">
                        <a:latin typeface="+mj-lt"/>
                      </a:endParaRPr>
                    </a:p>
                  </a:txBody>
                  <a:tcPr anchor="ctr"/>
                </a:tc>
                <a:tc vMerge="1">
                  <a:txBody>
                    <a:bodyPr/>
                    <a:lstStyle/>
                    <a:p>
                      <a:pPr algn="ctr"/>
                      <a:endParaRPr lang="en-US" sz="14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err="1" smtClean="0">
                          <a:latin typeface="+mj-lt"/>
                        </a:rPr>
                        <a:t>LGA</a:t>
                      </a:r>
                      <a:r>
                        <a:rPr lang="en-US" sz="1400" dirty="0" smtClean="0">
                          <a:latin typeface="+mj-lt"/>
                        </a:rPr>
                        <a:t> 2011</a:t>
                      </a:r>
                      <a:endParaRPr lang="en-US" sz="14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smtClean="0">
                          <a:latin typeface="+mj-lt"/>
                        </a:rPr>
                        <a:t>2012</a:t>
                      </a:r>
                      <a:endParaRPr lang="en-US" sz="1400" dirty="0">
                        <a:latin typeface="+mj-lt"/>
                      </a:endParaRPr>
                    </a:p>
                  </a:txBody>
                  <a:tcPr anchor="ctr"/>
                </a:tc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smtClean="0">
                          <a:latin typeface="+mj-lt"/>
                        </a:rPr>
                        <a:t>Ivy Bridge-EP</a:t>
                      </a:r>
                      <a:endParaRPr lang="en-US" sz="14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err="1" smtClean="0">
                          <a:latin typeface="+mj-lt"/>
                        </a:rPr>
                        <a:t>E5-26xx</a:t>
                      </a:r>
                      <a:r>
                        <a:rPr lang="en-US" sz="1400" dirty="0" smtClean="0">
                          <a:latin typeface="+mj-lt"/>
                        </a:rPr>
                        <a:t> </a:t>
                      </a:r>
                      <a:r>
                        <a:rPr lang="en-US" sz="1400" dirty="0" err="1" smtClean="0">
                          <a:latin typeface="+mj-lt"/>
                        </a:rPr>
                        <a:t>v2</a:t>
                      </a:r>
                      <a:endParaRPr lang="en-US" sz="1400" dirty="0" smtClean="0">
                        <a:latin typeface="+mj-lt"/>
                      </a:endParaRPr>
                    </a:p>
                    <a:p>
                      <a:pPr algn="ctr"/>
                      <a:r>
                        <a:rPr lang="en-US" sz="1400" dirty="0" err="1" smtClean="0">
                          <a:latin typeface="+mj-lt"/>
                        </a:rPr>
                        <a:t>E5</a:t>
                      </a:r>
                      <a:r>
                        <a:rPr lang="en-US" sz="1400" dirty="0" smtClean="0">
                          <a:latin typeface="+mj-lt"/>
                        </a:rPr>
                        <a:t> </a:t>
                      </a:r>
                      <a:r>
                        <a:rPr lang="en-US" sz="1400" dirty="0" err="1" smtClean="0">
                          <a:latin typeface="+mj-lt"/>
                        </a:rPr>
                        <a:t>46xx</a:t>
                      </a:r>
                      <a:r>
                        <a:rPr lang="en-US" sz="1400" dirty="0" smtClean="0">
                          <a:latin typeface="+mj-lt"/>
                        </a:rPr>
                        <a:t> </a:t>
                      </a:r>
                      <a:r>
                        <a:rPr lang="en-US" sz="1400" dirty="0" err="1" smtClean="0">
                          <a:latin typeface="+mj-lt"/>
                        </a:rPr>
                        <a:t>v2</a:t>
                      </a:r>
                      <a:endParaRPr lang="en-US" sz="14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err="1" smtClean="0">
                          <a:latin typeface="+mj-lt"/>
                        </a:rPr>
                        <a:t>4C-12C</a:t>
                      </a:r>
                      <a:endParaRPr lang="en-US" sz="1400" dirty="0" smtClean="0">
                        <a:latin typeface="+mj-lt"/>
                      </a:endParaRPr>
                    </a:p>
                    <a:p>
                      <a:pPr algn="ctr"/>
                      <a:r>
                        <a:rPr lang="en-US" sz="1400" dirty="0" err="1" smtClean="0">
                          <a:latin typeface="+mj-lt"/>
                        </a:rPr>
                        <a:t>4C-12C</a:t>
                      </a:r>
                      <a:endParaRPr lang="en-US" sz="14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err="1" smtClean="0">
                          <a:latin typeface="+mj-lt"/>
                        </a:rPr>
                        <a:t>4xDDR3</a:t>
                      </a:r>
                      <a:endParaRPr lang="en-US" sz="1400" dirty="0">
                        <a:latin typeface="+mj-lt"/>
                      </a:endParaRPr>
                    </a:p>
                  </a:txBody>
                  <a:tcPr anchor="ctr"/>
                </a:tc>
                <a:tc vMerge="1">
                  <a:txBody>
                    <a:bodyPr/>
                    <a:lstStyle/>
                    <a:p>
                      <a:pPr algn="ctr"/>
                      <a:endParaRPr lang="en-US" sz="14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err="1" smtClean="0">
                          <a:latin typeface="+mj-lt"/>
                        </a:rPr>
                        <a:t>LGA</a:t>
                      </a:r>
                      <a:r>
                        <a:rPr lang="en-US" sz="1400" dirty="0" smtClean="0">
                          <a:latin typeface="+mj-lt"/>
                        </a:rPr>
                        <a:t> 2011</a:t>
                      </a:r>
                      <a:endParaRPr lang="en-US" sz="14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smtClean="0">
                          <a:latin typeface="+mj-lt"/>
                        </a:rPr>
                        <a:t>2013</a:t>
                      </a:r>
                    </a:p>
                    <a:p>
                      <a:pPr algn="ctr"/>
                      <a:r>
                        <a:rPr lang="en-US" sz="1400" dirty="0" smtClean="0">
                          <a:latin typeface="+mj-lt"/>
                        </a:rPr>
                        <a:t>2014</a:t>
                      </a:r>
                      <a:endParaRPr lang="en-US" sz="1400" dirty="0">
                        <a:latin typeface="+mj-lt"/>
                      </a:endParaRPr>
                    </a:p>
                  </a:txBody>
                  <a:tcPr anchor="ctr"/>
                </a:tc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smtClean="0">
                          <a:latin typeface="+mj-lt"/>
                        </a:rPr>
                        <a:t>Haswell-EP</a:t>
                      </a:r>
                      <a:endParaRPr lang="en-US" sz="14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err="1" smtClean="0">
                          <a:latin typeface="+mj-lt"/>
                        </a:rPr>
                        <a:t>E5-26xx</a:t>
                      </a:r>
                      <a:r>
                        <a:rPr lang="en-US" sz="1400" baseline="0" dirty="0" smtClean="0">
                          <a:latin typeface="+mj-lt"/>
                        </a:rPr>
                        <a:t> </a:t>
                      </a:r>
                      <a:r>
                        <a:rPr lang="en-US" sz="1400" baseline="0" dirty="0" err="1" smtClean="0">
                          <a:latin typeface="+mj-lt"/>
                        </a:rPr>
                        <a:t>v3</a:t>
                      </a:r>
                      <a:endParaRPr lang="en-US" sz="1400" baseline="0" dirty="0" smtClean="0">
                        <a:latin typeface="+mj-lt"/>
                      </a:endParaRPr>
                    </a:p>
                    <a:p>
                      <a:pPr algn="ctr"/>
                      <a:r>
                        <a:rPr lang="en-US" sz="1400" baseline="0" dirty="0" err="1" smtClean="0">
                          <a:latin typeface="+mj-lt"/>
                        </a:rPr>
                        <a:t>E5-46xx</a:t>
                      </a:r>
                      <a:r>
                        <a:rPr lang="en-US" sz="1400" baseline="0" dirty="0" smtClean="0">
                          <a:latin typeface="+mj-lt"/>
                        </a:rPr>
                        <a:t> </a:t>
                      </a:r>
                      <a:r>
                        <a:rPr lang="en-US" sz="1400" baseline="0" dirty="0" err="1" smtClean="0">
                          <a:latin typeface="+mj-lt"/>
                        </a:rPr>
                        <a:t>v3</a:t>
                      </a:r>
                      <a:endParaRPr lang="en-US" sz="14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err="1" smtClean="0">
                          <a:latin typeface="+mj-lt"/>
                        </a:rPr>
                        <a:t>4C-18C</a:t>
                      </a:r>
                      <a:endParaRPr lang="en-US" sz="1400" dirty="0" smtClean="0">
                        <a:latin typeface="+mj-lt"/>
                      </a:endParaRPr>
                    </a:p>
                    <a:p>
                      <a:pPr algn="ctr"/>
                      <a:r>
                        <a:rPr lang="en-US" sz="1400" dirty="0" err="1" smtClean="0">
                          <a:latin typeface="+mj-lt"/>
                        </a:rPr>
                        <a:t>6C</a:t>
                      </a:r>
                      <a:r>
                        <a:rPr lang="en-US" sz="1400" baseline="0" dirty="0" err="1" smtClean="0">
                          <a:latin typeface="+mj-lt"/>
                        </a:rPr>
                        <a:t>-18C</a:t>
                      </a:r>
                      <a:endParaRPr lang="en-US" sz="14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err="1" smtClean="0">
                          <a:latin typeface="+mj-lt"/>
                        </a:rPr>
                        <a:t>4xDDR4</a:t>
                      </a:r>
                      <a:endParaRPr lang="en-US" sz="1400" dirty="0">
                        <a:latin typeface="+mj-lt"/>
                      </a:endParaRPr>
                    </a:p>
                  </a:txBody>
                  <a:tcPr anchor="ctr"/>
                </a:tc>
                <a:tc vMerge="1">
                  <a:txBody>
                    <a:bodyPr/>
                    <a:lstStyle/>
                    <a:p>
                      <a:pPr algn="ctr"/>
                      <a:endParaRPr lang="en-US" sz="14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err="1" smtClean="0">
                          <a:latin typeface="+mj-lt"/>
                        </a:rPr>
                        <a:t>LGA</a:t>
                      </a:r>
                      <a:r>
                        <a:rPr lang="en-US" sz="1400" dirty="0" smtClean="0">
                          <a:latin typeface="+mj-lt"/>
                        </a:rPr>
                        <a:t> 2011-3</a:t>
                      </a:r>
                      <a:endParaRPr lang="en-US" sz="14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smtClean="0">
                          <a:latin typeface="+mj-lt"/>
                        </a:rPr>
                        <a:t>2014</a:t>
                      </a:r>
                    </a:p>
                    <a:p>
                      <a:pPr algn="ctr"/>
                      <a:r>
                        <a:rPr lang="en-US" sz="1400" dirty="0" smtClean="0">
                          <a:latin typeface="+mj-lt"/>
                        </a:rPr>
                        <a:t>2015</a:t>
                      </a:r>
                      <a:endParaRPr lang="en-US" sz="1400" dirty="0">
                        <a:latin typeface="+mj-lt"/>
                      </a:endParaRPr>
                    </a:p>
                  </a:txBody>
                  <a:tcPr anchor="ctr"/>
                </a:tc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smtClean="0">
                          <a:latin typeface="+mj-lt"/>
                        </a:rPr>
                        <a:t>Broadwell-EP</a:t>
                      </a:r>
                      <a:endParaRPr lang="en-US" sz="14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err="1" smtClean="0">
                          <a:latin typeface="+mj-lt"/>
                        </a:rPr>
                        <a:t>E5-26xx</a:t>
                      </a:r>
                      <a:r>
                        <a:rPr lang="en-US" sz="1400" dirty="0" smtClean="0">
                          <a:latin typeface="+mj-lt"/>
                        </a:rPr>
                        <a:t> </a:t>
                      </a:r>
                      <a:r>
                        <a:rPr lang="en-US" sz="1400" dirty="0" err="1" smtClean="0">
                          <a:latin typeface="+mj-lt"/>
                        </a:rPr>
                        <a:t>v4</a:t>
                      </a:r>
                      <a:endParaRPr lang="en-US" sz="1400" dirty="0" smtClean="0">
                        <a:latin typeface="+mj-lt"/>
                      </a:endParaRPr>
                    </a:p>
                    <a:p>
                      <a:pPr algn="ctr"/>
                      <a:r>
                        <a:rPr lang="en-US" sz="1400" dirty="0" err="1" smtClean="0">
                          <a:latin typeface="+mj-lt"/>
                        </a:rPr>
                        <a:t>E5-46xx</a:t>
                      </a:r>
                      <a:r>
                        <a:rPr lang="en-US" sz="1400" dirty="0" smtClean="0">
                          <a:latin typeface="+mj-lt"/>
                        </a:rPr>
                        <a:t> </a:t>
                      </a:r>
                      <a:r>
                        <a:rPr lang="en-US" sz="1400" dirty="0" err="1" smtClean="0">
                          <a:latin typeface="+mj-lt"/>
                        </a:rPr>
                        <a:t>v4</a:t>
                      </a:r>
                      <a:endParaRPr lang="en-US" sz="14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err="1" smtClean="0">
                          <a:latin typeface="+mj-lt"/>
                        </a:rPr>
                        <a:t>4C-22C</a:t>
                      </a:r>
                      <a:endParaRPr lang="en-US" sz="1400" dirty="0" smtClean="0">
                        <a:latin typeface="+mj-lt"/>
                      </a:endParaRPr>
                    </a:p>
                    <a:p>
                      <a:pPr algn="ctr"/>
                      <a:r>
                        <a:rPr lang="en-US" sz="1400" dirty="0" err="1" smtClean="0">
                          <a:latin typeface="+mj-lt"/>
                        </a:rPr>
                        <a:t>10C-22C</a:t>
                      </a:r>
                      <a:endParaRPr lang="en-US" sz="14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err="1" smtClean="0">
                          <a:latin typeface="+mj-lt"/>
                        </a:rPr>
                        <a:t>4xDDR4</a:t>
                      </a:r>
                      <a:endParaRPr lang="en-US" sz="1400" dirty="0">
                        <a:latin typeface="+mj-lt"/>
                      </a:endParaRPr>
                    </a:p>
                  </a:txBody>
                  <a:tcPr anchor="ctr"/>
                </a:tc>
                <a:tc vMerge="1">
                  <a:txBody>
                    <a:bodyPr/>
                    <a:lstStyle/>
                    <a:p>
                      <a:pPr algn="ctr"/>
                      <a:endParaRPr lang="en-US" sz="14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err="1" smtClean="0">
                          <a:latin typeface="+mj-lt"/>
                        </a:rPr>
                        <a:t>LGA</a:t>
                      </a:r>
                      <a:r>
                        <a:rPr lang="en-US" sz="1400" dirty="0" smtClean="0">
                          <a:latin typeface="+mj-lt"/>
                        </a:rPr>
                        <a:t> 2011-3</a:t>
                      </a:r>
                      <a:endParaRPr lang="en-US" sz="14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smtClean="0">
                          <a:latin typeface="+mj-lt"/>
                        </a:rPr>
                        <a:t>2016</a:t>
                      </a:r>
                      <a:endParaRPr lang="en-US" sz="1400" dirty="0">
                        <a:latin typeface="+mj-lt"/>
                      </a:endParaRPr>
                    </a:p>
                  </a:txBody>
                  <a:tcPr anchor="ctr"/>
                </a:tc>
              </a:tr>
            </a:tbl>
          </a:graphicData>
        </a:graphic>
      </p:graphicFrame>
      <p:sp>
        <p:nvSpPr>
          <p:cNvPr id="4" name="TextBox 3"/>
          <p:cNvSpPr txBox="1"/>
          <p:nvPr/>
        </p:nvSpPr>
        <p:spPr>
          <a:xfrm>
            <a:off x="85725" y="510990"/>
            <a:ext cx="414889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chemeClr val="accent6"/>
                </a:solidFill>
              </a:rPr>
              <a:t>Attaching memory to Intel's EP servers</a:t>
            </a:r>
            <a:endParaRPr lang="en-US" b="1" dirty="0">
              <a:solidFill>
                <a:schemeClr val="accent6"/>
              </a:solidFill>
            </a:endParaRPr>
          </a:p>
        </p:txBody>
      </p:sp>
      <p:sp>
        <p:nvSpPr>
          <p:cNvPr id="5" name="Rectangle 4"/>
          <p:cNvSpPr/>
          <p:nvPr/>
        </p:nvSpPr>
        <p:spPr bwMode="auto">
          <a:xfrm>
            <a:off x="4545106" y="1154954"/>
            <a:ext cx="1425388" cy="3840480"/>
          </a:xfrm>
          <a:prstGeom prst="rect">
            <a:avLst/>
          </a:prstGeom>
          <a:noFill/>
          <a:ln w="28575" cap="flat" cmpd="sng" algn="ctr">
            <a:solidFill>
              <a:srgbClr val="FF000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3300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25293101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sz="1600" dirty="0">
                <a:solidFill>
                  <a:srgbClr val="FFFFFF"/>
                </a:solidFill>
                <a:latin typeface="Verdana" pitchFamily="34" charset="0"/>
              </a:rPr>
              <a:t>c) 6 direct attached </a:t>
            </a:r>
            <a:r>
              <a:rPr lang="en-US" altLang="en-US" sz="1600" dirty="0" err="1">
                <a:solidFill>
                  <a:srgbClr val="FFFFFF"/>
                </a:solidFill>
                <a:latin typeface="Verdana" pitchFamily="34" charset="0"/>
              </a:rPr>
              <a:t>DDR4</a:t>
            </a:r>
            <a:r>
              <a:rPr lang="en-US" altLang="en-US" sz="1600" dirty="0">
                <a:solidFill>
                  <a:srgbClr val="FFFFFF"/>
                </a:solidFill>
                <a:latin typeface="Verdana" pitchFamily="34" charset="0"/>
              </a:rPr>
              <a:t> memory channels </a:t>
            </a:r>
            <a:r>
              <a:rPr lang="en-US" altLang="en-US" sz="1600" dirty="0" smtClean="0">
                <a:solidFill>
                  <a:srgbClr val="FFFFFF"/>
                </a:solidFill>
                <a:latin typeface="Verdana" pitchFamily="34" charset="0"/>
              </a:rPr>
              <a:t>(4)</a:t>
            </a:r>
            <a:endParaRPr lang="en-US" sz="1600" dirty="0"/>
          </a:p>
        </p:txBody>
      </p:sp>
      <p:graphicFrame>
        <p:nvGraphicFramePr>
          <p:cNvPr id="3" name="Table 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520761560"/>
              </p:ext>
            </p:extLst>
          </p:nvPr>
        </p:nvGraphicFramePr>
        <p:xfrm>
          <a:off x="67235" y="1168401"/>
          <a:ext cx="9011771" cy="377952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532965"/>
                <a:gridCol w="1479177"/>
                <a:gridCol w="847164"/>
                <a:gridCol w="1438836"/>
                <a:gridCol w="2124635"/>
                <a:gridCol w="874059"/>
                <a:gridCol w="714935"/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smtClean="0">
                          <a:latin typeface="+mj-lt"/>
                        </a:rPr>
                        <a:t>Line</a:t>
                      </a:r>
                      <a:endParaRPr lang="en-US" sz="1400" dirty="0">
                        <a:latin typeface="+mj-lt"/>
                      </a:endParaRPr>
                    </a:p>
                  </a:txBody>
                  <a:tcPr anchor="ctr"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smtClean="0">
                          <a:latin typeface="+mj-lt"/>
                        </a:rPr>
                        <a:t>Models</a:t>
                      </a:r>
                      <a:endParaRPr lang="en-US" sz="1400" dirty="0">
                        <a:latin typeface="+mj-lt"/>
                      </a:endParaRPr>
                    </a:p>
                  </a:txBody>
                  <a:tcPr anchor="ctr"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smtClean="0">
                          <a:latin typeface="+mj-lt"/>
                        </a:rPr>
                        <a:t>Core</a:t>
                      </a:r>
                      <a:r>
                        <a:rPr lang="en-US" sz="1400" baseline="0" dirty="0" smtClean="0">
                          <a:latin typeface="+mj-lt"/>
                        </a:rPr>
                        <a:t> count</a:t>
                      </a:r>
                    </a:p>
                    <a:p>
                      <a:pPr algn="ctr"/>
                      <a:r>
                        <a:rPr lang="en-US" sz="1400" baseline="0" dirty="0" smtClean="0">
                          <a:latin typeface="+mj-lt"/>
                        </a:rPr>
                        <a:t> up to</a:t>
                      </a:r>
                      <a:endParaRPr lang="en-US" sz="1400" dirty="0">
                        <a:latin typeface="+mj-lt"/>
                      </a:endParaRPr>
                    </a:p>
                  </a:txBody>
                  <a:tcPr anchor="ctr"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smtClean="0">
                          <a:latin typeface="+mj-lt"/>
                        </a:rPr>
                        <a:t>No. of mem. channels/</a:t>
                      </a:r>
                    </a:p>
                    <a:p>
                      <a:pPr algn="ctr"/>
                      <a:r>
                        <a:rPr lang="en-US" sz="1400" dirty="0" smtClean="0">
                          <a:latin typeface="+mj-lt"/>
                        </a:rPr>
                        <a:t>socket</a:t>
                      </a:r>
                      <a:endParaRPr lang="en-US" sz="1400" dirty="0">
                        <a:latin typeface="+mj-lt"/>
                      </a:endParaRPr>
                    </a:p>
                  </a:txBody>
                  <a:tcPr anchor="ctr"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smtClean="0">
                          <a:latin typeface="+mj-lt"/>
                        </a:rPr>
                        <a:t>Kind of </a:t>
                      </a:r>
                    </a:p>
                    <a:p>
                      <a:pPr algn="ctr"/>
                      <a:r>
                        <a:rPr lang="en-US" sz="1400" dirty="0" smtClean="0">
                          <a:latin typeface="+mj-lt"/>
                        </a:rPr>
                        <a:t>attachment</a:t>
                      </a:r>
                      <a:endParaRPr lang="en-US" sz="1400" dirty="0">
                        <a:latin typeface="+mj-lt"/>
                      </a:endParaRPr>
                    </a:p>
                  </a:txBody>
                  <a:tcPr anchor="ctr"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smtClean="0">
                          <a:latin typeface="+mj-lt"/>
                        </a:rPr>
                        <a:t>Socket</a:t>
                      </a:r>
                      <a:endParaRPr lang="en-US" sz="1400" dirty="0">
                        <a:latin typeface="+mj-lt"/>
                      </a:endParaRPr>
                    </a:p>
                  </a:txBody>
                  <a:tcPr anchor="ctr">
                    <a:solidFill>
                      <a:schemeClr val="accent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smtClean="0">
                          <a:latin typeface="+mj-lt"/>
                        </a:rPr>
                        <a:t>Intro</a:t>
                      </a:r>
                      <a:endParaRPr lang="en-US" sz="1400" dirty="0">
                        <a:latin typeface="+mj-lt"/>
                      </a:endParaRPr>
                    </a:p>
                  </a:txBody>
                  <a:tcPr anchor="ctr">
                    <a:solidFill>
                      <a:schemeClr val="accent1">
                        <a:lumMod val="50000"/>
                      </a:schemeClr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smtClean="0">
                          <a:latin typeface="+mj-lt"/>
                        </a:rPr>
                        <a:t>Nehalem-EX</a:t>
                      </a:r>
                      <a:endParaRPr lang="en-US" sz="14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err="1" smtClean="0">
                          <a:latin typeface="+mj-lt"/>
                        </a:rPr>
                        <a:t>E6500</a:t>
                      </a:r>
                      <a:r>
                        <a:rPr lang="en-US" sz="1400" dirty="0" smtClean="0">
                          <a:latin typeface="+mj-lt"/>
                        </a:rPr>
                        <a:t> (2S)</a:t>
                      </a:r>
                    </a:p>
                    <a:p>
                      <a:pPr algn="ctr"/>
                      <a:r>
                        <a:rPr lang="en-US" sz="1400" dirty="0" err="1" smtClean="0">
                          <a:latin typeface="+mj-lt"/>
                        </a:rPr>
                        <a:t>E75xx</a:t>
                      </a:r>
                      <a:r>
                        <a:rPr lang="en-US" sz="1400" dirty="0" smtClean="0">
                          <a:latin typeface="+mj-lt"/>
                        </a:rPr>
                        <a:t> 4S/</a:t>
                      </a:r>
                      <a:r>
                        <a:rPr lang="en-US" sz="1400" dirty="0" err="1" smtClean="0">
                          <a:latin typeface="+mj-lt"/>
                        </a:rPr>
                        <a:t>8S</a:t>
                      </a:r>
                      <a:r>
                        <a:rPr lang="en-US" sz="1400" dirty="0" smtClean="0">
                          <a:latin typeface="+mj-lt"/>
                        </a:rPr>
                        <a:t>)</a:t>
                      </a:r>
                      <a:endParaRPr lang="en-US" sz="14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err="1" smtClean="0">
                          <a:latin typeface="+mj-lt"/>
                        </a:rPr>
                        <a:t>8C</a:t>
                      </a:r>
                      <a:endParaRPr lang="en-US" sz="14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err="1" smtClean="0">
                          <a:latin typeface="+mj-lt"/>
                        </a:rPr>
                        <a:t>8xDDR3</a:t>
                      </a:r>
                      <a:endParaRPr lang="en-US" sz="1400" dirty="0">
                        <a:latin typeface="+mj-lt"/>
                      </a:endParaRPr>
                    </a:p>
                  </a:txBody>
                  <a:tcPr anchor="ctr"/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en-US" sz="1400" dirty="0" smtClean="0">
                          <a:latin typeface="+mj-lt"/>
                        </a:rPr>
                        <a:t>4 low line count</a:t>
                      </a:r>
                    </a:p>
                    <a:p>
                      <a:pPr algn="ctr"/>
                      <a:r>
                        <a:rPr lang="en-US" sz="1400" dirty="0" smtClean="0">
                          <a:solidFill>
                            <a:srgbClr val="0070C0"/>
                          </a:solidFill>
                          <a:latin typeface="+mj-lt"/>
                        </a:rPr>
                        <a:t>serial channels </a:t>
                      </a:r>
                      <a:r>
                        <a:rPr lang="en-US" sz="1400" dirty="0" smtClean="0">
                          <a:latin typeface="+mj-lt"/>
                        </a:rPr>
                        <a:t>(</a:t>
                      </a:r>
                      <a:r>
                        <a:rPr lang="en-US" sz="1400" dirty="0" err="1" smtClean="0">
                          <a:latin typeface="+mj-lt"/>
                        </a:rPr>
                        <a:t>SMI</a:t>
                      </a:r>
                      <a:r>
                        <a:rPr lang="en-US" sz="1400" dirty="0" smtClean="0">
                          <a:latin typeface="+mj-lt"/>
                        </a:rPr>
                        <a:t>)</a:t>
                      </a:r>
                    </a:p>
                    <a:p>
                      <a:pPr algn="ctr"/>
                      <a:r>
                        <a:rPr lang="en-US" sz="1400" dirty="0" smtClean="0">
                          <a:latin typeface="+mj-lt"/>
                        </a:rPr>
                        <a:t> </a:t>
                      </a:r>
                      <a:r>
                        <a:rPr lang="en-US" sz="1400" dirty="0" smtClean="0">
                          <a:solidFill>
                            <a:srgbClr val="0070C0"/>
                          </a:solidFill>
                          <a:latin typeface="+mj-lt"/>
                        </a:rPr>
                        <a:t>with mem. </a:t>
                      </a:r>
                      <a:r>
                        <a:rPr lang="en-US" sz="1400" baseline="0" dirty="0" smtClean="0">
                          <a:solidFill>
                            <a:srgbClr val="0070C0"/>
                          </a:solidFill>
                          <a:latin typeface="+mj-lt"/>
                        </a:rPr>
                        <a:t>buffers</a:t>
                      </a:r>
                      <a:r>
                        <a:rPr lang="en-US" sz="1400" baseline="0" dirty="0" smtClean="0">
                          <a:latin typeface="+mj-lt"/>
                        </a:rPr>
                        <a:t>, </a:t>
                      </a:r>
                    </a:p>
                    <a:p>
                      <a:pPr algn="ctr"/>
                      <a:r>
                        <a:rPr lang="en-US" sz="1400" baseline="0" dirty="0" smtClean="0">
                          <a:latin typeface="+mj-lt"/>
                        </a:rPr>
                        <a:t>2 </a:t>
                      </a:r>
                      <a:r>
                        <a:rPr lang="en-US" sz="1400" baseline="0" dirty="0" err="1" smtClean="0">
                          <a:latin typeface="+mj-lt"/>
                        </a:rPr>
                        <a:t>DDR3</a:t>
                      </a:r>
                      <a:r>
                        <a:rPr lang="en-US" sz="1400" baseline="0" dirty="0" smtClean="0">
                          <a:latin typeface="+mj-lt"/>
                        </a:rPr>
                        <a:t> channels/ mem. buffer</a:t>
                      </a:r>
                      <a:endParaRPr lang="en-US" sz="14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err="1" smtClean="0">
                          <a:latin typeface="+mj-lt"/>
                        </a:rPr>
                        <a:t>LGA</a:t>
                      </a:r>
                      <a:r>
                        <a:rPr lang="en-US" sz="1400" dirty="0" smtClean="0">
                          <a:latin typeface="+mj-lt"/>
                        </a:rPr>
                        <a:t> 1567</a:t>
                      </a:r>
                      <a:endParaRPr lang="en-US" sz="14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smtClean="0">
                          <a:latin typeface="+mj-lt"/>
                        </a:rPr>
                        <a:t>2010</a:t>
                      </a:r>
                      <a:endParaRPr lang="en-US" sz="1400" dirty="0">
                        <a:latin typeface="+mj-lt"/>
                      </a:endParaRPr>
                    </a:p>
                  </a:txBody>
                  <a:tcPr anchor="ctr"/>
                </a:tc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err="1" smtClean="0">
                          <a:latin typeface="+mj-lt"/>
                        </a:rPr>
                        <a:t>Westmere</a:t>
                      </a:r>
                      <a:r>
                        <a:rPr lang="en-US" sz="1400" dirty="0" smtClean="0">
                          <a:latin typeface="+mj-lt"/>
                        </a:rPr>
                        <a:t>-EX</a:t>
                      </a:r>
                      <a:endParaRPr lang="en-US" sz="14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err="1" smtClean="0">
                          <a:latin typeface="+mj-lt"/>
                        </a:rPr>
                        <a:t>E7</a:t>
                      </a:r>
                      <a:r>
                        <a:rPr lang="en-US" sz="1400" dirty="0" smtClean="0">
                          <a:latin typeface="+mj-lt"/>
                        </a:rPr>
                        <a:t>-2800</a:t>
                      </a:r>
                    </a:p>
                    <a:p>
                      <a:pPr algn="ctr"/>
                      <a:r>
                        <a:rPr lang="en-US" sz="1400" dirty="0" err="1" smtClean="0">
                          <a:latin typeface="+mj-lt"/>
                        </a:rPr>
                        <a:t>E7</a:t>
                      </a:r>
                      <a:r>
                        <a:rPr lang="en-US" sz="1400" dirty="0" smtClean="0">
                          <a:latin typeface="+mj-lt"/>
                        </a:rPr>
                        <a:t>-4800</a:t>
                      </a:r>
                    </a:p>
                    <a:p>
                      <a:pPr algn="ctr"/>
                      <a:r>
                        <a:rPr lang="en-US" sz="1400" dirty="0" err="1" smtClean="0">
                          <a:latin typeface="+mj-lt"/>
                        </a:rPr>
                        <a:t>E7</a:t>
                      </a:r>
                      <a:r>
                        <a:rPr lang="en-US" sz="1400" dirty="0" smtClean="0">
                          <a:latin typeface="+mj-lt"/>
                        </a:rPr>
                        <a:t>-8800</a:t>
                      </a:r>
                      <a:endParaRPr lang="en-US" sz="14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err="1" smtClean="0">
                          <a:latin typeface="+mj-lt"/>
                        </a:rPr>
                        <a:t>10C</a:t>
                      </a:r>
                      <a:endParaRPr lang="en-US" sz="14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err="1" smtClean="0">
                          <a:latin typeface="+mj-lt"/>
                        </a:rPr>
                        <a:t>8xDDR3</a:t>
                      </a:r>
                      <a:endParaRPr lang="en-US" sz="1400" dirty="0">
                        <a:latin typeface="+mj-lt"/>
                      </a:endParaRPr>
                    </a:p>
                  </a:txBody>
                  <a:tcPr anchor="ctr"/>
                </a:tc>
                <a:tc vMerge="1">
                  <a:txBody>
                    <a:bodyPr/>
                    <a:lstStyle/>
                    <a:p>
                      <a:pPr algn="ctr"/>
                      <a:endParaRPr lang="en-US" sz="14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err="1" smtClean="0">
                          <a:latin typeface="+mj-lt"/>
                        </a:rPr>
                        <a:t>LGA</a:t>
                      </a:r>
                      <a:r>
                        <a:rPr lang="en-US" sz="1400" baseline="0" dirty="0" smtClean="0">
                          <a:latin typeface="+mj-lt"/>
                        </a:rPr>
                        <a:t> 1567</a:t>
                      </a:r>
                      <a:endParaRPr lang="en-US" sz="14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smtClean="0">
                          <a:latin typeface="+mj-lt"/>
                        </a:rPr>
                        <a:t>2011</a:t>
                      </a:r>
                      <a:endParaRPr lang="en-US" sz="1400" dirty="0">
                        <a:latin typeface="+mj-lt"/>
                      </a:endParaRPr>
                    </a:p>
                  </a:txBody>
                  <a:tcPr anchor="ctr"/>
                </a:tc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smtClean="0">
                          <a:latin typeface="+mj-lt"/>
                        </a:rPr>
                        <a:t>Ivy Bridge-EX</a:t>
                      </a:r>
                      <a:endParaRPr lang="en-US" sz="14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err="1" smtClean="0">
                          <a:latin typeface="+mj-lt"/>
                        </a:rPr>
                        <a:t>E7-28xx</a:t>
                      </a:r>
                      <a:r>
                        <a:rPr lang="en-US" sz="1400" dirty="0" smtClean="0">
                          <a:latin typeface="+mj-lt"/>
                        </a:rPr>
                        <a:t> </a:t>
                      </a:r>
                      <a:r>
                        <a:rPr lang="en-US" sz="1400" dirty="0" err="1" smtClean="0">
                          <a:latin typeface="+mj-lt"/>
                        </a:rPr>
                        <a:t>v2</a:t>
                      </a:r>
                      <a:endParaRPr lang="en-US" sz="1400" dirty="0" smtClean="0">
                        <a:latin typeface="+mj-lt"/>
                      </a:endParaRPr>
                    </a:p>
                    <a:p>
                      <a:pPr algn="ctr"/>
                      <a:r>
                        <a:rPr lang="en-US" sz="1400" dirty="0" err="1" smtClean="0">
                          <a:latin typeface="+mj-lt"/>
                        </a:rPr>
                        <a:t>E7-48xx</a:t>
                      </a:r>
                      <a:r>
                        <a:rPr lang="en-US" sz="1400" dirty="0" smtClean="0">
                          <a:latin typeface="+mj-lt"/>
                        </a:rPr>
                        <a:t> </a:t>
                      </a:r>
                      <a:r>
                        <a:rPr lang="en-US" sz="1400" dirty="0" err="1" smtClean="0">
                          <a:latin typeface="+mj-lt"/>
                        </a:rPr>
                        <a:t>v2</a:t>
                      </a:r>
                      <a:endParaRPr lang="en-US" sz="1400" dirty="0" smtClean="0">
                        <a:latin typeface="+mj-lt"/>
                      </a:endParaRPr>
                    </a:p>
                    <a:p>
                      <a:pPr algn="ctr"/>
                      <a:r>
                        <a:rPr lang="en-US" sz="1400" dirty="0" err="1" smtClean="0">
                          <a:latin typeface="+mj-lt"/>
                        </a:rPr>
                        <a:t>E7-88xx</a:t>
                      </a:r>
                      <a:r>
                        <a:rPr lang="en-US" sz="1400" dirty="0" smtClean="0">
                          <a:latin typeface="+mj-lt"/>
                        </a:rPr>
                        <a:t> </a:t>
                      </a:r>
                      <a:r>
                        <a:rPr lang="en-US" sz="1400" dirty="0" err="1" smtClean="0">
                          <a:latin typeface="+mj-lt"/>
                        </a:rPr>
                        <a:t>v2</a:t>
                      </a:r>
                      <a:endParaRPr lang="en-US" sz="14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err="1" smtClean="0">
                          <a:latin typeface="+mj-lt"/>
                        </a:rPr>
                        <a:t>15C</a:t>
                      </a:r>
                      <a:endParaRPr lang="en-US" sz="14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err="1" smtClean="0">
                          <a:latin typeface="+mj-lt"/>
                        </a:rPr>
                        <a:t>8xDDR3</a:t>
                      </a:r>
                      <a:endParaRPr lang="en-US" sz="1400" dirty="0">
                        <a:latin typeface="+mj-lt"/>
                      </a:endParaRPr>
                    </a:p>
                  </a:txBody>
                  <a:tcPr anchor="ctr"/>
                </a:tc>
                <a:tc rowSpan="3">
                  <a:txBody>
                    <a:bodyPr/>
                    <a:lstStyle/>
                    <a:p>
                      <a:pPr algn="ctr"/>
                      <a:r>
                        <a:rPr lang="en-US" sz="1400" dirty="0" smtClean="0">
                          <a:latin typeface="+mj-lt"/>
                        </a:rPr>
                        <a:t>4 low line count</a:t>
                      </a:r>
                    </a:p>
                    <a:p>
                      <a:pPr algn="ctr"/>
                      <a:r>
                        <a:rPr lang="en-US" sz="1400" dirty="0" smtClean="0">
                          <a:latin typeface="+mj-lt"/>
                        </a:rPr>
                        <a:t>proprietary</a:t>
                      </a:r>
                    </a:p>
                    <a:p>
                      <a:pPr algn="ctr"/>
                      <a:r>
                        <a:rPr lang="en-US" sz="1400" dirty="0" smtClean="0">
                          <a:latin typeface="+mj-lt"/>
                        </a:rPr>
                        <a:t> </a:t>
                      </a:r>
                      <a:r>
                        <a:rPr lang="en-US" sz="1400" dirty="0" smtClean="0">
                          <a:solidFill>
                            <a:srgbClr val="0070C0"/>
                          </a:solidFill>
                          <a:latin typeface="+mj-lt"/>
                        </a:rPr>
                        <a:t>64-bit parallel</a:t>
                      </a:r>
                    </a:p>
                    <a:p>
                      <a:pPr algn="ctr"/>
                      <a:r>
                        <a:rPr lang="en-US" sz="1400" dirty="0" smtClean="0">
                          <a:solidFill>
                            <a:srgbClr val="0070C0"/>
                          </a:solidFill>
                          <a:latin typeface="+mj-lt"/>
                        </a:rPr>
                        <a:t>channels </a:t>
                      </a:r>
                      <a:r>
                        <a:rPr lang="en-US" sz="1400" dirty="0" smtClean="0">
                          <a:latin typeface="+mj-lt"/>
                        </a:rPr>
                        <a:t>(</a:t>
                      </a:r>
                      <a:r>
                        <a:rPr lang="en-US" sz="1400" dirty="0" err="1" smtClean="0">
                          <a:latin typeface="+mj-lt"/>
                        </a:rPr>
                        <a:t>SMI2</a:t>
                      </a:r>
                      <a:r>
                        <a:rPr lang="en-US" sz="1400" dirty="0" smtClean="0">
                          <a:latin typeface="+mj-lt"/>
                        </a:rPr>
                        <a:t>) </a:t>
                      </a:r>
                      <a:r>
                        <a:rPr lang="en-US" sz="1400" dirty="0" smtClean="0">
                          <a:solidFill>
                            <a:srgbClr val="0070C0"/>
                          </a:solidFill>
                          <a:latin typeface="+mj-lt"/>
                        </a:rPr>
                        <a:t>with </a:t>
                      </a:r>
                    </a:p>
                    <a:p>
                      <a:pPr algn="ctr"/>
                      <a:r>
                        <a:rPr lang="en-US" sz="1400" dirty="0" smtClean="0">
                          <a:solidFill>
                            <a:srgbClr val="0070C0"/>
                          </a:solidFill>
                          <a:latin typeface="+mj-lt"/>
                        </a:rPr>
                        <a:t>memory buffers</a:t>
                      </a:r>
                      <a:r>
                        <a:rPr lang="en-US" sz="1400" dirty="0" smtClean="0">
                          <a:latin typeface="+mj-lt"/>
                        </a:rPr>
                        <a:t>,</a:t>
                      </a:r>
                    </a:p>
                    <a:p>
                      <a:pPr algn="ctr"/>
                      <a:r>
                        <a:rPr lang="en-US" sz="1400" dirty="0" smtClean="0">
                          <a:latin typeface="+mj-lt"/>
                        </a:rPr>
                        <a:t>2 </a:t>
                      </a:r>
                      <a:r>
                        <a:rPr lang="en-US" sz="1400" dirty="0" err="1" smtClean="0">
                          <a:latin typeface="+mj-lt"/>
                        </a:rPr>
                        <a:t>DDR3</a:t>
                      </a:r>
                      <a:r>
                        <a:rPr lang="en-US" sz="1400" dirty="0" smtClean="0">
                          <a:latin typeface="+mj-lt"/>
                        </a:rPr>
                        <a:t>/4 channels/</a:t>
                      </a:r>
                    </a:p>
                    <a:p>
                      <a:pPr algn="ctr"/>
                      <a:r>
                        <a:rPr lang="en-US" sz="1400" dirty="0" smtClean="0">
                          <a:latin typeface="+mj-lt"/>
                        </a:rPr>
                        <a:t>mem. buffer  </a:t>
                      </a:r>
                    </a:p>
                    <a:p>
                      <a:pPr algn="ctr"/>
                      <a:endParaRPr lang="en-US" sz="14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err="1" smtClean="0">
                          <a:latin typeface="+mj-lt"/>
                        </a:rPr>
                        <a:t>LGA</a:t>
                      </a:r>
                      <a:r>
                        <a:rPr lang="en-US" sz="1400" dirty="0" smtClean="0">
                          <a:latin typeface="+mj-lt"/>
                        </a:rPr>
                        <a:t> 2011-1</a:t>
                      </a:r>
                      <a:endParaRPr lang="en-US" sz="14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smtClean="0">
                          <a:latin typeface="+mj-lt"/>
                        </a:rPr>
                        <a:t>2014</a:t>
                      </a:r>
                      <a:endParaRPr lang="en-US" sz="1400" dirty="0">
                        <a:latin typeface="+mj-lt"/>
                      </a:endParaRPr>
                    </a:p>
                  </a:txBody>
                  <a:tcPr anchor="ctr"/>
                </a:tc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smtClean="0">
                          <a:latin typeface="+mj-lt"/>
                        </a:rPr>
                        <a:t>Haswell-EX</a:t>
                      </a:r>
                      <a:endParaRPr lang="en-US" sz="14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err="1" smtClean="0">
                          <a:latin typeface="+mj-lt"/>
                        </a:rPr>
                        <a:t>E7-48xx</a:t>
                      </a:r>
                      <a:r>
                        <a:rPr lang="en-US" sz="1400" baseline="0" dirty="0" smtClean="0">
                          <a:latin typeface="+mj-lt"/>
                        </a:rPr>
                        <a:t> </a:t>
                      </a:r>
                      <a:r>
                        <a:rPr lang="en-US" sz="1400" baseline="0" dirty="0" err="1" smtClean="0">
                          <a:latin typeface="+mj-lt"/>
                        </a:rPr>
                        <a:t>v3</a:t>
                      </a:r>
                      <a:endParaRPr lang="en-US" sz="1400" baseline="0" dirty="0" smtClean="0">
                        <a:latin typeface="+mj-lt"/>
                      </a:endParaRPr>
                    </a:p>
                    <a:p>
                      <a:pPr algn="ctr"/>
                      <a:r>
                        <a:rPr lang="en-US" sz="1400" baseline="0" dirty="0" err="1" smtClean="0">
                          <a:latin typeface="+mj-lt"/>
                        </a:rPr>
                        <a:t>E7-88xx</a:t>
                      </a:r>
                      <a:r>
                        <a:rPr lang="en-US" sz="1400" baseline="0" dirty="0" smtClean="0">
                          <a:latin typeface="+mj-lt"/>
                        </a:rPr>
                        <a:t> </a:t>
                      </a:r>
                      <a:r>
                        <a:rPr lang="en-US" sz="1400" baseline="0" dirty="0" err="1" smtClean="0">
                          <a:latin typeface="+mj-lt"/>
                        </a:rPr>
                        <a:t>v3</a:t>
                      </a:r>
                      <a:endParaRPr lang="en-US" sz="14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baseline="0" dirty="0" err="1" smtClean="0">
                          <a:latin typeface="+mj-lt"/>
                        </a:rPr>
                        <a:t>14C</a:t>
                      </a:r>
                      <a:endParaRPr lang="en-US" sz="1400" baseline="0" dirty="0" smtClean="0">
                        <a:latin typeface="+mj-lt"/>
                      </a:endParaRPr>
                    </a:p>
                    <a:p>
                      <a:pPr algn="ctr"/>
                      <a:r>
                        <a:rPr lang="en-US" sz="1400" baseline="0" dirty="0" err="1" smtClean="0">
                          <a:latin typeface="+mj-lt"/>
                        </a:rPr>
                        <a:t>18C</a:t>
                      </a:r>
                      <a:endParaRPr lang="en-US" sz="14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err="1" smtClean="0">
                          <a:latin typeface="+mj-lt"/>
                        </a:rPr>
                        <a:t>8xDDR3</a:t>
                      </a:r>
                      <a:r>
                        <a:rPr lang="en-US" sz="1400" dirty="0" smtClean="0">
                          <a:latin typeface="+mj-lt"/>
                        </a:rPr>
                        <a:t>/4</a:t>
                      </a:r>
                      <a:endParaRPr lang="en-US" sz="1400" dirty="0">
                        <a:latin typeface="+mj-lt"/>
                      </a:endParaRPr>
                    </a:p>
                  </a:txBody>
                  <a:tcPr anchor="ctr"/>
                </a:tc>
                <a:tc vMerge="1">
                  <a:txBody>
                    <a:bodyPr/>
                    <a:lstStyle/>
                    <a:p>
                      <a:pPr algn="ctr"/>
                      <a:endParaRPr lang="en-US" sz="14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err="1" smtClean="0">
                          <a:latin typeface="+mj-lt"/>
                        </a:rPr>
                        <a:t>LGA</a:t>
                      </a:r>
                      <a:r>
                        <a:rPr lang="en-US" sz="1400" dirty="0" smtClean="0">
                          <a:latin typeface="+mj-lt"/>
                        </a:rPr>
                        <a:t> 2011-1</a:t>
                      </a:r>
                      <a:endParaRPr lang="en-US" sz="14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smtClean="0">
                          <a:latin typeface="+mj-lt"/>
                        </a:rPr>
                        <a:t>2015</a:t>
                      </a:r>
                      <a:endParaRPr lang="en-US" sz="1400" dirty="0">
                        <a:latin typeface="+mj-lt"/>
                      </a:endParaRPr>
                    </a:p>
                  </a:txBody>
                  <a:tcPr anchor="ctr"/>
                </a:tc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smtClean="0">
                          <a:latin typeface="+mj-lt"/>
                        </a:rPr>
                        <a:t>Broadwell-EX</a:t>
                      </a:r>
                      <a:endParaRPr lang="en-US" sz="14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err="1" smtClean="0">
                          <a:latin typeface="+mj-lt"/>
                        </a:rPr>
                        <a:t>E7-48xx</a:t>
                      </a:r>
                      <a:r>
                        <a:rPr lang="en-US" sz="1400" dirty="0" smtClean="0">
                          <a:latin typeface="+mj-lt"/>
                        </a:rPr>
                        <a:t> </a:t>
                      </a:r>
                      <a:r>
                        <a:rPr lang="en-US" sz="1400" dirty="0" err="1" smtClean="0">
                          <a:latin typeface="+mj-lt"/>
                        </a:rPr>
                        <a:t>v4</a:t>
                      </a:r>
                      <a:endParaRPr lang="en-US" sz="1400" dirty="0" smtClean="0">
                        <a:latin typeface="+mj-lt"/>
                      </a:endParaRPr>
                    </a:p>
                    <a:p>
                      <a:pPr algn="ctr"/>
                      <a:r>
                        <a:rPr lang="en-US" sz="1400" dirty="0" err="1" smtClean="0">
                          <a:latin typeface="+mj-lt"/>
                        </a:rPr>
                        <a:t>E7-88xx</a:t>
                      </a:r>
                      <a:r>
                        <a:rPr lang="en-US" sz="1400" dirty="0" smtClean="0">
                          <a:latin typeface="+mj-lt"/>
                        </a:rPr>
                        <a:t> </a:t>
                      </a:r>
                      <a:r>
                        <a:rPr lang="en-US" sz="1400" dirty="0" err="1" smtClean="0">
                          <a:latin typeface="+mj-lt"/>
                        </a:rPr>
                        <a:t>v4</a:t>
                      </a:r>
                      <a:endParaRPr lang="en-US" sz="14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err="1" smtClean="0">
                          <a:latin typeface="+mj-lt"/>
                        </a:rPr>
                        <a:t>16C</a:t>
                      </a:r>
                      <a:endParaRPr lang="en-US" sz="1400" dirty="0" smtClean="0">
                        <a:latin typeface="+mj-lt"/>
                      </a:endParaRPr>
                    </a:p>
                    <a:p>
                      <a:pPr algn="ctr"/>
                      <a:r>
                        <a:rPr lang="en-US" sz="1400" dirty="0" err="1" smtClean="0">
                          <a:latin typeface="+mj-lt"/>
                        </a:rPr>
                        <a:t>22C</a:t>
                      </a:r>
                      <a:endParaRPr lang="en-US" sz="14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err="1" smtClean="0">
                          <a:latin typeface="+mj-lt"/>
                        </a:rPr>
                        <a:t>8xDDR3</a:t>
                      </a:r>
                      <a:r>
                        <a:rPr lang="en-US" sz="1400" dirty="0" smtClean="0">
                          <a:latin typeface="+mj-lt"/>
                        </a:rPr>
                        <a:t>/4</a:t>
                      </a:r>
                      <a:endParaRPr lang="en-US" sz="1400" dirty="0">
                        <a:latin typeface="+mj-lt"/>
                      </a:endParaRPr>
                    </a:p>
                  </a:txBody>
                  <a:tcPr anchor="ctr"/>
                </a:tc>
                <a:tc vMerge="1">
                  <a:txBody>
                    <a:bodyPr/>
                    <a:lstStyle/>
                    <a:p>
                      <a:pPr algn="ctr"/>
                      <a:endParaRPr lang="en-US" sz="14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err="1" smtClean="0">
                          <a:latin typeface="+mj-lt"/>
                        </a:rPr>
                        <a:t>LGA</a:t>
                      </a:r>
                      <a:r>
                        <a:rPr lang="en-US" sz="1400" dirty="0" smtClean="0">
                          <a:latin typeface="+mj-lt"/>
                        </a:rPr>
                        <a:t> 2011-1</a:t>
                      </a:r>
                      <a:endParaRPr lang="en-US" sz="14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smtClean="0">
                          <a:latin typeface="+mj-lt"/>
                        </a:rPr>
                        <a:t>2016</a:t>
                      </a:r>
                      <a:endParaRPr lang="en-US" sz="1400" dirty="0">
                        <a:latin typeface="+mj-lt"/>
                      </a:endParaRPr>
                    </a:p>
                  </a:txBody>
                  <a:tcPr anchor="ctr"/>
                </a:tc>
              </a:tr>
            </a:tbl>
          </a:graphicData>
        </a:graphic>
      </p:graphicFrame>
      <p:sp>
        <p:nvSpPr>
          <p:cNvPr id="8" name="TextBox 7"/>
          <p:cNvSpPr txBox="1"/>
          <p:nvPr/>
        </p:nvSpPr>
        <p:spPr>
          <a:xfrm>
            <a:off x="85725" y="510989"/>
            <a:ext cx="427392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accent6"/>
                </a:solidFill>
              </a:rPr>
              <a:t>Attaching memory to </a:t>
            </a:r>
            <a:r>
              <a:rPr lang="en-US" b="1" dirty="0" smtClean="0">
                <a:solidFill>
                  <a:schemeClr val="accent6"/>
                </a:solidFill>
              </a:rPr>
              <a:t>Intel's EX servers</a:t>
            </a:r>
            <a:endParaRPr lang="en-US" dirty="0"/>
          </a:p>
        </p:txBody>
      </p:sp>
      <p:sp>
        <p:nvSpPr>
          <p:cNvPr id="5" name="Rectangle 4"/>
          <p:cNvSpPr/>
          <p:nvPr/>
        </p:nvSpPr>
        <p:spPr bwMode="auto">
          <a:xfrm>
            <a:off x="3926544" y="1168401"/>
            <a:ext cx="1425388" cy="3840480"/>
          </a:xfrm>
          <a:prstGeom prst="rect">
            <a:avLst/>
          </a:prstGeom>
          <a:noFill/>
          <a:ln w="28575" cap="flat" cmpd="sng" algn="ctr">
            <a:solidFill>
              <a:srgbClr val="FF000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3300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07275836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sz="1600" dirty="0">
                <a:solidFill>
                  <a:srgbClr val="FFFFFF"/>
                </a:solidFill>
                <a:latin typeface="Verdana" pitchFamily="34" charset="0"/>
              </a:rPr>
              <a:t>c) 6 direct attached </a:t>
            </a:r>
            <a:r>
              <a:rPr lang="en-US" altLang="en-US" sz="1600" dirty="0" err="1">
                <a:solidFill>
                  <a:srgbClr val="FFFFFF"/>
                </a:solidFill>
                <a:latin typeface="Verdana" pitchFamily="34" charset="0"/>
              </a:rPr>
              <a:t>DDR4</a:t>
            </a:r>
            <a:r>
              <a:rPr lang="en-US" altLang="en-US" sz="1600" dirty="0">
                <a:solidFill>
                  <a:srgbClr val="FFFFFF"/>
                </a:solidFill>
                <a:latin typeface="Verdana" pitchFamily="34" charset="0"/>
              </a:rPr>
              <a:t> memory channels </a:t>
            </a:r>
            <a:r>
              <a:rPr lang="en-US" altLang="en-US" sz="1600" dirty="0" smtClean="0">
                <a:solidFill>
                  <a:srgbClr val="FFFFFF"/>
                </a:solidFill>
                <a:latin typeface="Verdana" pitchFamily="34" charset="0"/>
              </a:rPr>
              <a:t>(5)</a:t>
            </a:r>
            <a:endParaRPr lang="en-US" sz="1600" dirty="0"/>
          </a:p>
        </p:txBody>
      </p:sp>
      <p:sp>
        <p:nvSpPr>
          <p:cNvPr id="3" name="TextBox 2"/>
          <p:cNvSpPr txBox="1"/>
          <p:nvPr/>
        </p:nvSpPr>
        <p:spPr>
          <a:xfrm>
            <a:off x="85725" y="510989"/>
            <a:ext cx="862447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chemeClr val="accent6"/>
                </a:solidFill>
              </a:rPr>
              <a:t>Attaching memory to Intel's servers (from Nehalem to Broadwell based servers) -1</a:t>
            </a:r>
            <a:endParaRPr lang="en-US" b="1" dirty="0">
              <a:solidFill>
                <a:schemeClr val="accent6"/>
              </a:solidFill>
            </a:endParaRPr>
          </a:p>
        </p:txBody>
      </p:sp>
      <p:sp>
        <p:nvSpPr>
          <p:cNvPr id="12" name="Text Box 4"/>
          <p:cNvSpPr txBox="1">
            <a:spLocks noChangeArrowheads="1"/>
          </p:cNvSpPr>
          <p:nvPr/>
        </p:nvSpPr>
        <p:spPr bwMode="auto">
          <a:xfrm>
            <a:off x="257735" y="1687767"/>
            <a:ext cx="4112179" cy="31002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rot="0" vert="horz" wrap="square" lIns="58522" tIns="29261" rIns="58522" bIns="29261" anchor="t" anchorCtr="0">
            <a:noAutofit/>
          </a:bodyPr>
          <a:lstStyle/>
          <a:p>
            <a:pPr marL="342265" indent="-342265" algn="ctr">
              <a:lnSpc>
                <a:spcPts val="1200"/>
              </a:lnSpc>
              <a:spcAft>
                <a:spcPts val="0"/>
              </a:spcAft>
            </a:pPr>
            <a:r>
              <a:rPr lang="en-US" sz="1300" b="1" dirty="0" smtClean="0">
                <a:solidFill>
                  <a:srgbClr val="000000"/>
                </a:solidFill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Direct attaching memory</a:t>
            </a:r>
          </a:p>
          <a:p>
            <a:pPr marL="342265" indent="-342265" algn="ctr">
              <a:lnSpc>
                <a:spcPts val="1200"/>
              </a:lnSpc>
              <a:spcAft>
                <a:spcPts val="0"/>
              </a:spcAft>
            </a:pPr>
            <a:r>
              <a:rPr lang="en-US" sz="1300" b="1" dirty="0" smtClean="0">
                <a:solidFill>
                  <a:srgbClr val="000000"/>
                </a:solidFill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endParaRPr lang="en-US" sz="1300" dirty="0">
              <a:solidFill>
                <a:srgbClr val="000000"/>
              </a:solidFill>
              <a:effectLst/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</p:txBody>
      </p:sp>
      <p:cxnSp>
        <p:nvCxnSpPr>
          <p:cNvPr id="13" name="Line 8"/>
          <p:cNvCxnSpPr/>
          <p:nvPr/>
        </p:nvCxnSpPr>
        <p:spPr bwMode="auto">
          <a:xfrm>
            <a:off x="4534767" y="1320593"/>
            <a:ext cx="0" cy="8258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4" name="Line 13"/>
          <p:cNvCxnSpPr>
            <a:endCxn id="18" idx="6"/>
          </p:cNvCxnSpPr>
          <p:nvPr/>
        </p:nvCxnSpPr>
        <p:spPr bwMode="auto">
          <a:xfrm flipH="1">
            <a:off x="2351591" y="1421319"/>
            <a:ext cx="2185674" cy="207566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5" name="Text Box 4"/>
          <p:cNvSpPr txBox="1">
            <a:spLocks noChangeArrowheads="1"/>
          </p:cNvSpPr>
          <p:nvPr/>
        </p:nvSpPr>
        <p:spPr bwMode="auto">
          <a:xfrm>
            <a:off x="2062198" y="1020943"/>
            <a:ext cx="4921430" cy="2032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rot="0" vert="horz" wrap="square" lIns="58522" tIns="29261" rIns="58522" bIns="29261" anchor="t" anchorCtr="0">
            <a:noAutofit/>
          </a:bodyPr>
          <a:lstStyle/>
          <a:p>
            <a:pPr algn="ctr">
              <a:spcAft>
                <a:spcPts val="300"/>
              </a:spcAft>
            </a:pPr>
            <a:r>
              <a:rPr lang="en-US" sz="1300" b="1" dirty="0" smtClean="0">
                <a:solidFill>
                  <a:srgbClr val="000000"/>
                </a:solidFill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Attaching memory to Intel's servers</a:t>
            </a:r>
            <a:endParaRPr lang="en-US" sz="1300" dirty="0">
              <a:solidFill>
                <a:srgbClr val="000000"/>
              </a:solidFill>
              <a:effectLst/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</p:txBody>
      </p:sp>
      <p:sp>
        <p:nvSpPr>
          <p:cNvPr id="16" name="Text Box 4"/>
          <p:cNvSpPr txBox="1">
            <a:spLocks noChangeArrowheads="1"/>
          </p:cNvSpPr>
          <p:nvPr/>
        </p:nvSpPr>
        <p:spPr bwMode="auto">
          <a:xfrm>
            <a:off x="4693808" y="1694248"/>
            <a:ext cx="3971436" cy="3005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rot="0" vert="horz" wrap="square" lIns="58522" tIns="29261" rIns="58522" bIns="29261" anchor="t" anchorCtr="0">
            <a:noAutofit/>
          </a:bodyPr>
          <a:lstStyle/>
          <a:p>
            <a:pPr marL="342265" indent="-342265" algn="ctr">
              <a:lnSpc>
                <a:spcPts val="1200"/>
              </a:lnSpc>
              <a:spcAft>
                <a:spcPts val="0"/>
              </a:spcAft>
            </a:pPr>
            <a:r>
              <a:rPr lang="en-US" sz="1300" b="1" dirty="0" smtClean="0">
                <a:solidFill>
                  <a:srgbClr val="000000"/>
                </a:solidFill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Indirect attaching memory to EX servers</a:t>
            </a:r>
            <a:endParaRPr lang="en-US" sz="1300" dirty="0">
              <a:solidFill>
                <a:srgbClr val="000000"/>
              </a:solidFill>
              <a:effectLst/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</p:txBody>
      </p:sp>
      <p:cxnSp>
        <p:nvCxnSpPr>
          <p:cNvPr id="17" name="Line 13"/>
          <p:cNvCxnSpPr>
            <a:endCxn id="19" idx="2"/>
          </p:cNvCxnSpPr>
          <p:nvPr/>
        </p:nvCxnSpPr>
        <p:spPr bwMode="auto">
          <a:xfrm>
            <a:off x="4537265" y="1412142"/>
            <a:ext cx="2106109" cy="20721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8" name="Oval 17"/>
          <p:cNvSpPr>
            <a:spLocks noChangeArrowheads="1"/>
          </p:cNvSpPr>
          <p:nvPr/>
        </p:nvSpPr>
        <p:spPr bwMode="auto">
          <a:xfrm>
            <a:off x="2294352" y="1602939"/>
            <a:ext cx="57239" cy="51892"/>
          </a:xfrm>
          <a:prstGeom prst="ellipse">
            <a:avLst/>
          </a:prstGeom>
          <a:solidFill>
            <a:srgbClr val="FFFFFF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rot="0" vert="horz" wrap="square" lIns="91440" tIns="45720" rIns="91440" bIns="45720" anchor="t" anchorCtr="0" upright="1">
            <a:noAutofit/>
          </a:bodyPr>
          <a:lstStyle/>
          <a:p>
            <a:endParaRPr lang="en-US" sz="1200"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</p:txBody>
      </p:sp>
      <p:sp>
        <p:nvSpPr>
          <p:cNvPr id="19" name="Oval 18"/>
          <p:cNvSpPr>
            <a:spLocks noChangeArrowheads="1"/>
          </p:cNvSpPr>
          <p:nvPr/>
        </p:nvSpPr>
        <p:spPr bwMode="auto">
          <a:xfrm>
            <a:off x="6643374" y="1593414"/>
            <a:ext cx="57239" cy="51892"/>
          </a:xfrm>
          <a:prstGeom prst="ellipse">
            <a:avLst/>
          </a:prstGeom>
          <a:solidFill>
            <a:srgbClr val="FFFFFF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rot="0" vert="horz" wrap="square" lIns="91440" tIns="45720" rIns="91440" bIns="45720" anchor="t" anchorCtr="0" upright="1">
            <a:noAutofit/>
          </a:bodyPr>
          <a:lstStyle/>
          <a:p>
            <a:endParaRPr lang="en-US" sz="1200"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</p:txBody>
      </p:sp>
      <p:sp>
        <p:nvSpPr>
          <p:cNvPr id="20" name="TextBox 19"/>
          <p:cNvSpPr txBox="1"/>
          <p:nvPr/>
        </p:nvSpPr>
        <p:spPr>
          <a:xfrm>
            <a:off x="1170144" y="2756644"/>
            <a:ext cx="2358338" cy="49244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300" i="1" dirty="0" smtClean="0"/>
              <a:t>Intel's </a:t>
            </a:r>
            <a:r>
              <a:rPr lang="en-US" sz="1300" i="1" dirty="0" err="1" smtClean="0"/>
              <a:t>Skylake</a:t>
            </a:r>
            <a:r>
              <a:rPr lang="en-US" sz="1300" i="1" dirty="0" smtClean="0"/>
              <a:t>-SP</a:t>
            </a:r>
          </a:p>
          <a:p>
            <a:pPr algn="ctr"/>
            <a:r>
              <a:rPr lang="en-US" sz="1300" i="1" dirty="0" smtClean="0"/>
              <a:t>(actually EX type) servers</a:t>
            </a:r>
            <a:endParaRPr lang="en-US" sz="1300" i="1" dirty="0"/>
          </a:p>
        </p:txBody>
      </p:sp>
      <p:sp>
        <p:nvSpPr>
          <p:cNvPr id="24" name="Right Arrow 23"/>
          <p:cNvSpPr/>
          <p:nvPr/>
        </p:nvSpPr>
        <p:spPr bwMode="auto">
          <a:xfrm rot="10230238">
            <a:off x="3611533" y="2569248"/>
            <a:ext cx="2194560" cy="90000"/>
          </a:xfrm>
          <a:prstGeom prst="rightArrow">
            <a:avLst/>
          </a:prstGeom>
          <a:solidFill>
            <a:srgbClr val="FF0000"/>
          </a:solidFill>
          <a:ln w="9525" cap="flat" cmpd="sng" algn="ctr">
            <a:solidFill>
              <a:srgbClr val="FF0000"/>
            </a:solidFill>
            <a:prstDash val="solid"/>
            <a:round/>
            <a:headEnd type="none" w="med" len="med"/>
            <a:tailEnd type="triangle" w="med" len="med"/>
          </a:ln>
          <a:effectLst/>
          <a:ex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algn="ctr"/>
            <a:endParaRPr lang="en-US" smtClean="0">
              <a:solidFill>
                <a:srgbClr val="000000"/>
              </a:solidFill>
            </a:endParaRPr>
          </a:p>
        </p:txBody>
      </p:sp>
      <p:sp>
        <p:nvSpPr>
          <p:cNvPr id="4" name="Rectangle 3"/>
          <p:cNvSpPr/>
          <p:nvPr/>
        </p:nvSpPr>
        <p:spPr>
          <a:xfrm>
            <a:off x="1286640" y="2055319"/>
            <a:ext cx="2079415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342265" indent="-342265" algn="ctr">
              <a:lnSpc>
                <a:spcPts val="1200"/>
              </a:lnSpc>
              <a:spcAft>
                <a:spcPts val="0"/>
              </a:spcAft>
            </a:pPr>
            <a:r>
              <a:rPr lang="en-US" i="1" dirty="0" smtClean="0">
                <a:solidFill>
                  <a:srgbClr val="000000"/>
                </a:solidFill>
                <a:ea typeface="Verdana" panose="020B0604030504040204" pitchFamily="34" charset="0"/>
                <a:cs typeface="Verdana" panose="020B0604030504040204" pitchFamily="34" charset="0"/>
              </a:rPr>
              <a:t>Intel's </a:t>
            </a:r>
            <a:r>
              <a:rPr lang="en-US" i="1" dirty="0" err="1" smtClean="0">
                <a:solidFill>
                  <a:srgbClr val="000000"/>
                </a:solidFill>
                <a:ea typeface="Verdana" panose="020B0604030504040204" pitchFamily="34" charset="0"/>
                <a:cs typeface="Verdana" panose="020B0604030504040204" pitchFamily="34" charset="0"/>
              </a:rPr>
              <a:t>EN</a:t>
            </a:r>
            <a:r>
              <a:rPr lang="en-US" i="1" dirty="0" smtClean="0">
                <a:solidFill>
                  <a:srgbClr val="000000"/>
                </a:solidFill>
                <a:ea typeface="Verdana" panose="020B0604030504040204" pitchFamily="34" charset="0"/>
                <a:cs typeface="Verdana" panose="020B0604030504040204" pitchFamily="34" charset="0"/>
              </a:rPr>
              <a:t>/EP </a:t>
            </a:r>
            <a:r>
              <a:rPr lang="en-US" i="1" dirty="0">
                <a:solidFill>
                  <a:srgbClr val="000000"/>
                </a:solidFill>
                <a:ea typeface="Verdana" panose="020B0604030504040204" pitchFamily="34" charset="0"/>
                <a:cs typeface="Verdana" panose="020B0604030504040204" pitchFamily="34" charset="0"/>
              </a:rPr>
              <a:t>servers</a:t>
            </a:r>
          </a:p>
        </p:txBody>
      </p:sp>
      <p:sp>
        <p:nvSpPr>
          <p:cNvPr id="21" name="Rectangle 20"/>
          <p:cNvSpPr/>
          <p:nvPr/>
        </p:nvSpPr>
        <p:spPr>
          <a:xfrm>
            <a:off x="5845407" y="2073249"/>
            <a:ext cx="1765227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342265" indent="-342265" algn="ctr">
              <a:lnSpc>
                <a:spcPts val="1200"/>
              </a:lnSpc>
              <a:spcAft>
                <a:spcPts val="0"/>
              </a:spcAft>
            </a:pPr>
            <a:r>
              <a:rPr lang="en-US" i="1" dirty="0" smtClean="0">
                <a:solidFill>
                  <a:srgbClr val="000000"/>
                </a:solidFill>
                <a:ea typeface="Verdana" panose="020B0604030504040204" pitchFamily="34" charset="0"/>
                <a:cs typeface="Verdana" panose="020B0604030504040204" pitchFamily="34" charset="0"/>
              </a:rPr>
              <a:t>Intel's EX </a:t>
            </a:r>
            <a:r>
              <a:rPr lang="en-US" i="1" dirty="0">
                <a:solidFill>
                  <a:srgbClr val="000000"/>
                </a:solidFill>
                <a:ea typeface="Verdana" panose="020B0604030504040204" pitchFamily="34" charset="0"/>
                <a:cs typeface="Verdana" panose="020B0604030504040204" pitchFamily="34" charset="0"/>
              </a:rPr>
              <a:t>servers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1111829" y="3321424"/>
            <a:ext cx="250087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i="1" dirty="0" smtClean="0"/>
              <a:t>(No </a:t>
            </a:r>
            <a:r>
              <a:rPr lang="en-US" sz="1300" i="1" dirty="0" smtClean="0"/>
              <a:t>conversions</a:t>
            </a:r>
            <a:r>
              <a:rPr lang="en-US" i="1" dirty="0" smtClean="0"/>
              <a:t> needed) </a:t>
            </a:r>
            <a:endParaRPr lang="en-US" i="1" dirty="0"/>
          </a:p>
        </p:txBody>
      </p:sp>
      <p:sp>
        <p:nvSpPr>
          <p:cNvPr id="22" name="TextBox 21"/>
          <p:cNvSpPr txBox="1"/>
          <p:nvPr/>
        </p:nvSpPr>
        <p:spPr>
          <a:xfrm>
            <a:off x="8814338" y="6534345"/>
            <a:ext cx="34817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>
                <a:solidFill>
                  <a:srgbClr val="FF0000"/>
                </a:solidFill>
                <a:latin typeface="+mj-lt"/>
              </a:rPr>
              <a:t>*</a:t>
            </a:r>
          </a:p>
        </p:txBody>
      </p:sp>
    </p:spTree>
    <p:extLst>
      <p:ext uri="{BB962C8B-B14F-4D97-AF65-F5344CB8AC3E}">
        <p14:creationId xmlns:p14="http://schemas.microsoft.com/office/powerpoint/2010/main" val="336365075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sz="1600" dirty="0">
                <a:solidFill>
                  <a:srgbClr val="FFFFFF"/>
                </a:solidFill>
                <a:latin typeface="Verdana" pitchFamily="34" charset="0"/>
              </a:rPr>
              <a:t>c) 6 direct attached </a:t>
            </a:r>
            <a:r>
              <a:rPr lang="en-US" altLang="en-US" sz="1600" dirty="0" err="1">
                <a:solidFill>
                  <a:srgbClr val="FFFFFF"/>
                </a:solidFill>
                <a:latin typeface="Verdana" pitchFamily="34" charset="0"/>
              </a:rPr>
              <a:t>DDR4</a:t>
            </a:r>
            <a:r>
              <a:rPr lang="en-US" altLang="en-US" sz="1600" dirty="0">
                <a:solidFill>
                  <a:srgbClr val="FFFFFF"/>
                </a:solidFill>
                <a:latin typeface="Verdana" pitchFamily="34" charset="0"/>
              </a:rPr>
              <a:t> memory channels </a:t>
            </a:r>
            <a:r>
              <a:rPr lang="en-US" altLang="en-US" sz="1600" dirty="0" smtClean="0">
                <a:solidFill>
                  <a:srgbClr val="FFFFFF"/>
                </a:solidFill>
                <a:latin typeface="Verdana" pitchFamily="34" charset="0"/>
              </a:rPr>
              <a:t>(6)</a:t>
            </a:r>
            <a:endParaRPr lang="en-US" sz="1600" dirty="0"/>
          </a:p>
        </p:txBody>
      </p:sp>
      <p:grpSp>
        <p:nvGrpSpPr>
          <p:cNvPr id="23" name="Group 22"/>
          <p:cNvGrpSpPr/>
          <p:nvPr/>
        </p:nvGrpSpPr>
        <p:grpSpPr>
          <a:xfrm>
            <a:off x="21296" y="2912884"/>
            <a:ext cx="2289489" cy="1742892"/>
            <a:chOff x="135600" y="2998607"/>
            <a:chExt cx="2289489" cy="1742892"/>
          </a:xfrm>
        </p:grpSpPr>
        <p:pic>
          <p:nvPicPr>
            <p:cNvPr id="3" name="Picture 2"/>
            <p:cNvPicPr>
              <a:picLocks noChangeAspect="1"/>
            </p:cNvPicPr>
            <p:nvPr/>
          </p:nvPicPr>
          <p:blipFill rotWithShape="1">
            <a:blip r:embed="rId2"/>
            <a:srcRect l="42416" t="46088" r="11384"/>
            <a:stretch/>
          </p:blipFill>
          <p:spPr>
            <a:xfrm rot="20783014">
              <a:off x="435539" y="3175485"/>
              <a:ext cx="1689611" cy="1566014"/>
            </a:xfrm>
            <a:prstGeom prst="rect">
              <a:avLst/>
            </a:prstGeom>
          </p:spPr>
        </p:pic>
        <p:sp>
          <p:nvSpPr>
            <p:cNvPr id="4" name="Rectangle 3"/>
            <p:cNvSpPr/>
            <p:nvPr/>
          </p:nvSpPr>
          <p:spPr bwMode="auto">
            <a:xfrm>
              <a:off x="135600" y="3281820"/>
              <a:ext cx="460689" cy="914400"/>
            </a:xfrm>
            <a:prstGeom prst="rect">
              <a:avLst/>
            </a:prstGeom>
            <a:solidFill>
              <a:schemeClr val="bg1"/>
            </a:solidFill>
            <a:ln w="15875" cap="flat" cmpd="sng" algn="ctr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" name="Rectangle 4"/>
            <p:cNvSpPr/>
            <p:nvPr/>
          </p:nvSpPr>
          <p:spPr bwMode="auto">
            <a:xfrm>
              <a:off x="744514" y="2998607"/>
              <a:ext cx="1680575" cy="270687"/>
            </a:xfrm>
            <a:prstGeom prst="rect">
              <a:avLst/>
            </a:prstGeom>
            <a:solidFill>
              <a:schemeClr val="bg1"/>
            </a:solidFill>
            <a:ln w="15875" cap="flat" cmpd="sng" algn="ctr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</p:grpSp>
      <p:pic>
        <p:nvPicPr>
          <p:cNvPr id="8" name="Picture 7"/>
          <p:cNvPicPr>
            <a:picLocks noChangeAspect="1"/>
          </p:cNvPicPr>
          <p:nvPr/>
        </p:nvPicPr>
        <p:blipFill rotWithShape="1">
          <a:blip r:embed="rId3"/>
          <a:srcRect l="67756" t="51534" r="19256" b="18654"/>
          <a:stretch/>
        </p:blipFill>
        <p:spPr>
          <a:xfrm>
            <a:off x="2629095" y="3083362"/>
            <a:ext cx="989556" cy="1277655"/>
          </a:xfrm>
          <a:prstGeom prst="rect">
            <a:avLst/>
          </a:prstGeom>
        </p:spPr>
      </p:pic>
      <p:pic>
        <p:nvPicPr>
          <p:cNvPr id="9" name="Picture 8"/>
          <p:cNvPicPr>
            <a:picLocks noChangeAspect="1"/>
          </p:cNvPicPr>
          <p:nvPr/>
        </p:nvPicPr>
        <p:blipFill rotWithShape="1">
          <a:blip r:embed="rId3"/>
          <a:srcRect l="18762" t="36044" r="58304" b="18653"/>
          <a:stretch/>
        </p:blipFill>
        <p:spPr>
          <a:xfrm>
            <a:off x="4312665" y="2432010"/>
            <a:ext cx="1747341" cy="1941534"/>
          </a:xfrm>
          <a:prstGeom prst="rect">
            <a:avLst/>
          </a:prstGeom>
        </p:spPr>
      </p:pic>
      <p:pic>
        <p:nvPicPr>
          <p:cNvPr id="10" name="Picture 9"/>
          <p:cNvPicPr>
            <a:picLocks noChangeAspect="1"/>
          </p:cNvPicPr>
          <p:nvPr/>
        </p:nvPicPr>
        <p:blipFill rotWithShape="1">
          <a:blip r:embed="rId3"/>
          <a:srcRect l="41614" t="17923" r="32410" b="18652"/>
          <a:stretch/>
        </p:blipFill>
        <p:spPr>
          <a:xfrm>
            <a:off x="6676367" y="1692973"/>
            <a:ext cx="1979112" cy="2718149"/>
          </a:xfrm>
          <a:prstGeom prst="rect">
            <a:avLst/>
          </a:prstGeom>
        </p:spPr>
      </p:pic>
      <p:sp>
        <p:nvSpPr>
          <p:cNvPr id="11" name="TextBox 10"/>
          <p:cNvSpPr txBox="1"/>
          <p:nvPr/>
        </p:nvSpPr>
        <p:spPr>
          <a:xfrm>
            <a:off x="614350" y="4614861"/>
            <a:ext cx="115768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err="1" smtClean="0">
                <a:solidFill>
                  <a:srgbClr val="000000"/>
                </a:solidFill>
              </a:rPr>
              <a:t>34x34</a:t>
            </a:r>
            <a:r>
              <a:rPr lang="en-US" dirty="0" smtClean="0">
                <a:solidFill>
                  <a:srgbClr val="000000"/>
                </a:solidFill>
              </a:rPr>
              <a:t> mm</a:t>
            </a: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2" name="TextBox 11"/>
          <p:cNvSpPr txBox="1"/>
          <p:nvPr/>
        </p:nvSpPr>
        <p:spPr>
          <a:xfrm>
            <a:off x="2487969" y="4610093"/>
            <a:ext cx="133722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err="1" smtClean="0">
                <a:solidFill>
                  <a:srgbClr val="000000"/>
                </a:solidFill>
              </a:rPr>
              <a:t>45x42.5</a:t>
            </a:r>
            <a:r>
              <a:rPr lang="en-US" dirty="0" smtClean="0">
                <a:solidFill>
                  <a:srgbClr val="000000"/>
                </a:solidFill>
              </a:rPr>
              <a:t> mm</a:t>
            </a: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4505322" y="4633901"/>
            <a:ext cx="151676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err="1" smtClean="0">
                <a:solidFill>
                  <a:srgbClr val="000000"/>
                </a:solidFill>
              </a:rPr>
              <a:t>58.5x51.0</a:t>
            </a:r>
            <a:r>
              <a:rPr lang="en-US" dirty="0" smtClean="0">
                <a:solidFill>
                  <a:srgbClr val="000000"/>
                </a:solidFill>
              </a:rPr>
              <a:t> mm</a:t>
            </a: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7058036" y="4629133"/>
            <a:ext cx="115768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err="1" smtClean="0">
                <a:solidFill>
                  <a:srgbClr val="000000"/>
                </a:solidFill>
              </a:rPr>
              <a:t>76x56</a:t>
            </a:r>
            <a:r>
              <a:rPr lang="en-US" dirty="0" smtClean="0">
                <a:solidFill>
                  <a:srgbClr val="000000"/>
                </a:solidFill>
              </a:rPr>
              <a:t> mm</a:t>
            </a: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638170" y="4943469"/>
            <a:ext cx="108876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err="1" smtClean="0">
                <a:solidFill>
                  <a:srgbClr val="000000"/>
                </a:solidFill>
              </a:rPr>
              <a:t>BGA</a:t>
            </a:r>
            <a:r>
              <a:rPr lang="en-US" dirty="0" smtClean="0">
                <a:solidFill>
                  <a:srgbClr val="000000"/>
                </a:solidFill>
              </a:rPr>
              <a:t> 1226</a:t>
            </a: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2576506" y="4952989"/>
            <a:ext cx="106298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err="1" smtClean="0">
                <a:solidFill>
                  <a:srgbClr val="000000"/>
                </a:solidFill>
              </a:rPr>
              <a:t>LGA</a:t>
            </a:r>
            <a:r>
              <a:rPr lang="en-US" dirty="0" smtClean="0">
                <a:solidFill>
                  <a:srgbClr val="000000"/>
                </a:solidFill>
              </a:rPr>
              <a:t> 1366</a:t>
            </a: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4635887" y="4962509"/>
            <a:ext cx="125855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err="1" smtClean="0">
                <a:solidFill>
                  <a:srgbClr val="000000"/>
                </a:solidFill>
              </a:rPr>
              <a:t>LGA</a:t>
            </a:r>
            <a:r>
              <a:rPr lang="en-US" dirty="0" smtClean="0">
                <a:solidFill>
                  <a:srgbClr val="000000"/>
                </a:solidFill>
              </a:rPr>
              <a:t> 2011-3</a:t>
            </a: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7110428" y="4972029"/>
            <a:ext cx="106298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err="1" smtClean="0">
                <a:solidFill>
                  <a:srgbClr val="000000"/>
                </a:solidFill>
              </a:rPr>
              <a:t>LGA</a:t>
            </a:r>
            <a:r>
              <a:rPr lang="en-US" dirty="0" smtClean="0">
                <a:solidFill>
                  <a:srgbClr val="000000"/>
                </a:solidFill>
              </a:rPr>
              <a:t> 3647</a:t>
            </a: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9" name="TextBox 18"/>
          <p:cNvSpPr txBox="1"/>
          <p:nvPr/>
        </p:nvSpPr>
        <p:spPr>
          <a:xfrm>
            <a:off x="266690" y="5400670"/>
            <a:ext cx="1774845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dirty="0" err="1" smtClean="0">
                <a:solidFill>
                  <a:srgbClr val="000000"/>
                </a:solidFill>
              </a:rPr>
              <a:t>2xDDR2</a:t>
            </a:r>
            <a:r>
              <a:rPr lang="en-US" dirty="0" smtClean="0">
                <a:solidFill>
                  <a:srgbClr val="000000"/>
                </a:solidFill>
              </a:rPr>
              <a:t> standard</a:t>
            </a:r>
          </a:p>
          <a:p>
            <a:pPr algn="ctr"/>
            <a:r>
              <a:rPr lang="en-US" dirty="0" smtClean="0">
                <a:solidFill>
                  <a:srgbClr val="000000"/>
                </a:solidFill>
              </a:rPr>
              <a:t>mem. channels</a:t>
            </a: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20" name="TextBox 19"/>
          <p:cNvSpPr txBox="1"/>
          <p:nvPr/>
        </p:nvSpPr>
        <p:spPr>
          <a:xfrm>
            <a:off x="2247893" y="5395902"/>
            <a:ext cx="1774845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dirty="0" err="1" smtClean="0">
                <a:solidFill>
                  <a:srgbClr val="000000"/>
                </a:solidFill>
              </a:rPr>
              <a:t>3xDDR3</a:t>
            </a:r>
            <a:r>
              <a:rPr lang="en-US" dirty="0" smtClean="0">
                <a:solidFill>
                  <a:srgbClr val="000000"/>
                </a:solidFill>
              </a:rPr>
              <a:t> standard</a:t>
            </a:r>
          </a:p>
          <a:p>
            <a:pPr algn="ctr"/>
            <a:r>
              <a:rPr lang="en-US" dirty="0" smtClean="0">
                <a:solidFill>
                  <a:srgbClr val="000000"/>
                </a:solidFill>
              </a:rPr>
              <a:t>mem. channels</a:t>
            </a: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4298103" y="5405422"/>
            <a:ext cx="1951175" cy="7386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dirty="0" err="1" smtClean="0">
                <a:solidFill>
                  <a:srgbClr val="000000"/>
                </a:solidFill>
              </a:rPr>
              <a:t>2x2</a:t>
            </a:r>
            <a:r>
              <a:rPr lang="en-US" dirty="0" smtClean="0">
                <a:solidFill>
                  <a:srgbClr val="000000"/>
                </a:solidFill>
              </a:rPr>
              <a:t> </a:t>
            </a:r>
            <a:r>
              <a:rPr lang="en-US" dirty="0" err="1" smtClean="0">
                <a:solidFill>
                  <a:srgbClr val="000000"/>
                </a:solidFill>
              </a:rPr>
              <a:t>DDR4</a:t>
            </a:r>
            <a:r>
              <a:rPr lang="en-US" dirty="0" smtClean="0">
                <a:solidFill>
                  <a:srgbClr val="000000"/>
                </a:solidFill>
              </a:rPr>
              <a:t> standard</a:t>
            </a:r>
          </a:p>
          <a:p>
            <a:pPr algn="ctr"/>
            <a:r>
              <a:rPr lang="en-US" dirty="0" smtClean="0">
                <a:solidFill>
                  <a:srgbClr val="000000"/>
                </a:solidFill>
              </a:rPr>
              <a:t>mem. channels</a:t>
            </a:r>
          </a:p>
          <a:p>
            <a:pPr algn="ctr"/>
            <a:r>
              <a:rPr lang="en-US" dirty="0" smtClean="0">
                <a:solidFill>
                  <a:srgbClr val="000000"/>
                </a:solidFill>
              </a:rPr>
              <a:t>(2 on both side)</a:t>
            </a: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22" name="TextBox 21"/>
          <p:cNvSpPr txBox="1"/>
          <p:nvPr/>
        </p:nvSpPr>
        <p:spPr>
          <a:xfrm>
            <a:off x="6665069" y="5400654"/>
            <a:ext cx="1951175" cy="7386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dirty="0" err="1" smtClean="0">
                <a:solidFill>
                  <a:srgbClr val="000000"/>
                </a:solidFill>
              </a:rPr>
              <a:t>2x3</a:t>
            </a:r>
            <a:r>
              <a:rPr lang="en-US" dirty="0" smtClean="0">
                <a:solidFill>
                  <a:srgbClr val="000000"/>
                </a:solidFill>
              </a:rPr>
              <a:t> </a:t>
            </a:r>
            <a:r>
              <a:rPr lang="en-US" dirty="0" err="1" smtClean="0">
                <a:solidFill>
                  <a:srgbClr val="000000"/>
                </a:solidFill>
              </a:rPr>
              <a:t>DDR4</a:t>
            </a:r>
            <a:r>
              <a:rPr lang="en-US" dirty="0" smtClean="0">
                <a:solidFill>
                  <a:srgbClr val="000000"/>
                </a:solidFill>
              </a:rPr>
              <a:t> standard</a:t>
            </a:r>
          </a:p>
          <a:p>
            <a:pPr algn="ctr"/>
            <a:r>
              <a:rPr lang="en-US" dirty="0" smtClean="0">
                <a:solidFill>
                  <a:srgbClr val="000000"/>
                </a:solidFill>
              </a:rPr>
              <a:t>mem. channels</a:t>
            </a:r>
          </a:p>
          <a:p>
            <a:pPr algn="ctr"/>
            <a:r>
              <a:rPr lang="en-US" dirty="0" smtClean="0">
                <a:solidFill>
                  <a:srgbClr val="000000"/>
                </a:solidFill>
              </a:rPr>
              <a:t>(3 on both side)</a:t>
            </a: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595747" y="2222745"/>
            <a:ext cx="1358064" cy="76431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b="1" dirty="0" err="1" smtClean="0">
                <a:solidFill>
                  <a:srgbClr val="000000"/>
                </a:solidFill>
              </a:rPr>
              <a:t>P965</a:t>
            </a:r>
            <a:r>
              <a:rPr lang="en-US" b="1" dirty="0" smtClean="0">
                <a:solidFill>
                  <a:srgbClr val="000000"/>
                </a:solidFill>
              </a:rPr>
              <a:t> </a:t>
            </a:r>
            <a:r>
              <a:rPr lang="en-US" b="1" dirty="0" err="1" smtClean="0">
                <a:solidFill>
                  <a:srgbClr val="000000"/>
                </a:solidFill>
              </a:rPr>
              <a:t>GMCH</a:t>
            </a:r>
            <a:endParaRPr lang="en-US" b="1" dirty="0" smtClean="0">
              <a:solidFill>
                <a:srgbClr val="000000"/>
              </a:solidFill>
            </a:endParaRPr>
          </a:p>
          <a:p>
            <a:pPr algn="ctr">
              <a:spcAft>
                <a:spcPts val="200"/>
              </a:spcAft>
            </a:pPr>
            <a:r>
              <a:rPr lang="en-US" b="1" dirty="0" smtClean="0">
                <a:solidFill>
                  <a:srgbClr val="000000"/>
                </a:solidFill>
              </a:rPr>
              <a:t>for Core 2</a:t>
            </a:r>
          </a:p>
          <a:p>
            <a:pPr algn="ctr"/>
            <a:r>
              <a:rPr lang="en-US" dirty="0" smtClean="0">
                <a:solidFill>
                  <a:srgbClr val="000000"/>
                </a:solidFill>
              </a:rPr>
              <a:t>(2 cores)</a:t>
            </a: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25" name="TextBox 24"/>
          <p:cNvSpPr txBox="1"/>
          <p:nvPr/>
        </p:nvSpPr>
        <p:spPr>
          <a:xfrm>
            <a:off x="2399456" y="2052978"/>
            <a:ext cx="1552028" cy="54886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>
              <a:spcAft>
                <a:spcPts val="200"/>
              </a:spcAft>
            </a:pPr>
            <a:r>
              <a:rPr lang="en-US" b="1" dirty="0" err="1" smtClean="0">
                <a:solidFill>
                  <a:srgbClr val="000000"/>
                </a:solidFill>
              </a:rPr>
              <a:t>Westmere</a:t>
            </a:r>
            <a:r>
              <a:rPr lang="en-US" b="1" dirty="0" smtClean="0">
                <a:solidFill>
                  <a:srgbClr val="000000"/>
                </a:solidFill>
              </a:rPr>
              <a:t>-EP</a:t>
            </a:r>
          </a:p>
          <a:p>
            <a:pPr algn="ctr"/>
            <a:r>
              <a:rPr lang="en-US" dirty="0" smtClean="0">
                <a:solidFill>
                  <a:srgbClr val="000000"/>
                </a:solidFill>
              </a:rPr>
              <a:t>(up to 6 cores)</a:t>
            </a: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26" name="TextBox 25"/>
          <p:cNvSpPr txBox="1"/>
          <p:nvPr/>
        </p:nvSpPr>
        <p:spPr>
          <a:xfrm>
            <a:off x="4424370" y="1633867"/>
            <a:ext cx="1656223" cy="54886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spcAft>
                <a:spcPts val="200"/>
              </a:spcAft>
            </a:pPr>
            <a:r>
              <a:rPr lang="en-US" b="1" dirty="0" smtClean="0">
                <a:solidFill>
                  <a:srgbClr val="000000"/>
                </a:solidFill>
              </a:rPr>
              <a:t>Broadwell-EP</a:t>
            </a:r>
          </a:p>
          <a:p>
            <a:pPr algn="ctr"/>
            <a:r>
              <a:rPr lang="en-US" dirty="0" smtClean="0">
                <a:solidFill>
                  <a:srgbClr val="000000"/>
                </a:solidFill>
              </a:rPr>
              <a:t>(up to 22 cores)</a:t>
            </a: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27" name="TextBox 26"/>
          <p:cNvSpPr txBox="1"/>
          <p:nvPr/>
        </p:nvSpPr>
        <p:spPr>
          <a:xfrm>
            <a:off x="6883801" y="976921"/>
            <a:ext cx="1648207" cy="54886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>
              <a:spcAft>
                <a:spcPts val="200"/>
              </a:spcAft>
            </a:pPr>
            <a:r>
              <a:rPr lang="en-US" b="1" dirty="0" err="1" smtClean="0">
                <a:solidFill>
                  <a:srgbClr val="000000"/>
                </a:solidFill>
              </a:rPr>
              <a:t>Skylake</a:t>
            </a:r>
            <a:r>
              <a:rPr lang="en-US" b="1" dirty="0" smtClean="0">
                <a:solidFill>
                  <a:srgbClr val="000000"/>
                </a:solidFill>
              </a:rPr>
              <a:t>-SP</a:t>
            </a:r>
          </a:p>
          <a:p>
            <a:pPr algn="ctr"/>
            <a:r>
              <a:rPr lang="en-US" dirty="0" smtClean="0">
                <a:solidFill>
                  <a:srgbClr val="000000"/>
                </a:solidFill>
              </a:rPr>
              <a:t>(up to 28 cores)</a:t>
            </a: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28" name="TextBox 27"/>
          <p:cNvSpPr txBox="1"/>
          <p:nvPr/>
        </p:nvSpPr>
        <p:spPr>
          <a:xfrm>
            <a:off x="95246" y="507623"/>
            <a:ext cx="841288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rgbClr val="2D2D8A"/>
                </a:solidFill>
              </a:rPr>
              <a:t>Sockets for direct attaching standard DDR memory channels to Intel's processors</a:t>
            </a:r>
            <a:endParaRPr lang="en-US" b="1" dirty="0">
              <a:solidFill>
                <a:srgbClr val="2D2D8A"/>
              </a:solidFill>
            </a:endParaRPr>
          </a:p>
        </p:txBody>
      </p:sp>
      <p:sp>
        <p:nvSpPr>
          <p:cNvPr id="29" name="TextBox 28"/>
          <p:cNvSpPr txBox="1"/>
          <p:nvPr/>
        </p:nvSpPr>
        <p:spPr>
          <a:xfrm>
            <a:off x="266700" y="6257921"/>
            <a:ext cx="835190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>
                <a:solidFill>
                  <a:srgbClr val="FF0000"/>
                </a:solidFill>
              </a:rPr>
              <a:t>Note</a:t>
            </a:r>
            <a:r>
              <a:rPr lang="en-US" dirty="0" smtClean="0">
                <a:solidFill>
                  <a:srgbClr val="000000"/>
                </a:solidFill>
              </a:rPr>
              <a:t> that physical/electrical constraints limit the number of attachable memory channels  </a:t>
            </a: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31" name="TextBox 30"/>
          <p:cNvSpPr txBox="1"/>
          <p:nvPr/>
        </p:nvSpPr>
        <p:spPr>
          <a:xfrm>
            <a:off x="110511" y="6572245"/>
            <a:ext cx="286809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>
                <a:solidFill>
                  <a:srgbClr val="000000"/>
                </a:solidFill>
              </a:rPr>
              <a:t>Source of the pictures</a:t>
            </a:r>
            <a:r>
              <a:rPr lang="hu-HU" dirty="0" smtClean="0">
                <a:solidFill>
                  <a:srgbClr val="000000"/>
                </a:solidFill>
              </a:rPr>
              <a:t> [144]</a:t>
            </a:r>
            <a:r>
              <a:rPr lang="en-US" dirty="0" smtClean="0">
                <a:solidFill>
                  <a:srgbClr val="000000"/>
                </a:solidFill>
              </a:rPr>
              <a:t>  </a:t>
            </a:r>
            <a:endParaRPr lang="en-US" dirty="0">
              <a:solidFill>
                <a:srgbClr val="000000"/>
              </a:solidFill>
            </a:endParaRPr>
          </a:p>
        </p:txBody>
      </p:sp>
      <p:pic>
        <p:nvPicPr>
          <p:cNvPr id="30" name="Picture 29"/>
          <p:cNvPicPr>
            <a:picLocks noChangeAspect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5372" t="7765" r="48236" b="40425"/>
          <a:stretch/>
        </p:blipFill>
        <p:spPr>
          <a:xfrm>
            <a:off x="2461098" y="2898223"/>
            <a:ext cx="1364097" cy="143916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2451629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15394" name="Picture 2" descr="dram_3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70275" y="658813"/>
            <a:ext cx="4537075" cy="4927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15403" name="Text Box 11"/>
          <p:cNvSpPr txBox="1">
            <a:spLocks noChangeArrowheads="1"/>
          </p:cNvSpPr>
          <p:nvPr/>
        </p:nvSpPr>
        <p:spPr bwMode="auto">
          <a:xfrm>
            <a:off x="207963" y="1110228"/>
            <a:ext cx="1800045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rgbClr val="0000FF"/>
                </a:solidFill>
                <a:latin typeface="Verdana" pitchFamily="34" charset="0"/>
              </a:defRPr>
            </a:lvl1pPr>
            <a:lvl2pPr marL="742950" indent="-285750" eaLnBrk="0" hangingPunct="0">
              <a:defRPr sz="1400">
                <a:solidFill>
                  <a:srgbClr val="0000FF"/>
                </a:solidFill>
                <a:latin typeface="Verdana" pitchFamily="34" charset="0"/>
              </a:defRPr>
            </a:lvl2pPr>
            <a:lvl3pPr marL="1143000" indent="-228600" eaLnBrk="0" hangingPunct="0">
              <a:defRPr sz="1400">
                <a:solidFill>
                  <a:srgbClr val="0000FF"/>
                </a:solidFill>
                <a:latin typeface="Verdana" pitchFamily="34" charset="0"/>
              </a:defRPr>
            </a:lvl3pPr>
            <a:lvl4pPr marL="1600200" indent="-228600" eaLnBrk="0" hangingPunct="0">
              <a:defRPr sz="1400">
                <a:solidFill>
                  <a:srgbClr val="0000FF"/>
                </a:solidFill>
                <a:latin typeface="Verdana" pitchFamily="34" charset="0"/>
              </a:defRPr>
            </a:lvl4pPr>
            <a:lvl5pPr marL="2057400" indent="-228600" eaLnBrk="0" hangingPunct="0">
              <a:defRPr sz="1400">
                <a:solidFill>
                  <a:srgbClr val="0000FF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FF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FF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FF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FF"/>
                </a:solidFill>
                <a:latin typeface="Verdana" pitchFamily="34" charset="0"/>
              </a:defRPr>
            </a:lvl9pPr>
          </a:lstStyle>
          <a:p>
            <a:pPr eaLnBrk="1" hangingPunct="1"/>
            <a:r>
              <a:rPr lang="en-US" altLang="en-US" dirty="0">
                <a:solidFill>
                  <a:srgbClr val="000000"/>
                </a:solidFill>
              </a:rPr>
              <a:t>All </a:t>
            </a:r>
            <a:r>
              <a:rPr lang="en-US" altLang="en-US" dirty="0" smtClean="0">
                <a:solidFill>
                  <a:srgbClr val="000000"/>
                </a:solidFill>
              </a:rPr>
              <a:t>these </a:t>
            </a:r>
            <a:r>
              <a:rPr lang="hu-HU" altLang="en-US" dirty="0" smtClean="0">
                <a:solidFill>
                  <a:srgbClr val="000000"/>
                </a:solidFill>
              </a:rPr>
              <a:t>DIMM</a:t>
            </a:r>
            <a:r>
              <a:rPr lang="en-US" altLang="en-US" dirty="0" smtClean="0">
                <a:solidFill>
                  <a:srgbClr val="000000"/>
                </a:solidFill>
              </a:rPr>
              <a:t>s</a:t>
            </a:r>
          </a:p>
          <a:p>
            <a:pPr eaLnBrk="1" hangingPunct="1"/>
            <a:r>
              <a:rPr lang="en-US" altLang="en-US" dirty="0" smtClean="0">
                <a:solidFill>
                  <a:srgbClr val="000000"/>
                </a:solidFill>
              </a:rPr>
              <a:t>  are</a:t>
            </a:r>
            <a:r>
              <a:rPr lang="en-US" altLang="en-US" dirty="0" smtClean="0"/>
              <a:t> </a:t>
            </a:r>
            <a:r>
              <a:rPr lang="hu-HU" altLang="en-US" dirty="0">
                <a:solidFill>
                  <a:srgbClr val="0070C0"/>
                </a:solidFill>
              </a:rPr>
              <a:t>8-</a:t>
            </a:r>
            <a:r>
              <a:rPr lang="en-US" altLang="en-US" dirty="0">
                <a:solidFill>
                  <a:srgbClr val="0070C0"/>
                </a:solidFill>
              </a:rPr>
              <a:t>b</a:t>
            </a:r>
            <a:r>
              <a:rPr lang="hu-HU" altLang="en-US" dirty="0" err="1">
                <a:solidFill>
                  <a:srgbClr val="0070C0"/>
                </a:solidFill>
              </a:rPr>
              <a:t>yte</a:t>
            </a:r>
            <a:r>
              <a:rPr lang="hu-HU" altLang="en-US" dirty="0">
                <a:solidFill>
                  <a:srgbClr val="0070C0"/>
                </a:solidFill>
              </a:rPr>
              <a:t> </a:t>
            </a:r>
            <a:r>
              <a:rPr lang="hu-HU" altLang="en-US" dirty="0" err="1">
                <a:solidFill>
                  <a:srgbClr val="0070C0"/>
                </a:solidFill>
              </a:rPr>
              <a:t>wide</a:t>
            </a:r>
            <a:r>
              <a:rPr lang="en-US" altLang="en-US" dirty="0">
                <a:solidFill>
                  <a:srgbClr val="0070C0"/>
                </a:solidFill>
              </a:rPr>
              <a:t>.</a:t>
            </a:r>
          </a:p>
        </p:txBody>
      </p:sp>
      <p:sp>
        <p:nvSpPr>
          <p:cNvPr id="315404" name="Text Box 12"/>
          <p:cNvSpPr txBox="1">
            <a:spLocks noChangeArrowheads="1"/>
          </p:cNvSpPr>
          <p:nvPr/>
        </p:nvSpPr>
        <p:spPr bwMode="auto">
          <a:xfrm>
            <a:off x="80963" y="507496"/>
            <a:ext cx="2553904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rgbClr val="0000FF"/>
                </a:solidFill>
                <a:latin typeface="Verdana" pitchFamily="34" charset="0"/>
              </a:defRPr>
            </a:lvl1pPr>
            <a:lvl2pPr marL="742950" indent="-285750" eaLnBrk="0" hangingPunct="0">
              <a:defRPr sz="1400">
                <a:solidFill>
                  <a:srgbClr val="0000FF"/>
                </a:solidFill>
                <a:latin typeface="Verdana" pitchFamily="34" charset="0"/>
              </a:defRPr>
            </a:lvl2pPr>
            <a:lvl3pPr marL="1143000" indent="-228600" eaLnBrk="0" hangingPunct="0">
              <a:defRPr sz="1400">
                <a:solidFill>
                  <a:srgbClr val="0000FF"/>
                </a:solidFill>
                <a:latin typeface="Verdana" pitchFamily="34" charset="0"/>
              </a:defRPr>
            </a:lvl3pPr>
            <a:lvl4pPr marL="1600200" indent="-228600" eaLnBrk="0" hangingPunct="0">
              <a:defRPr sz="1400">
                <a:solidFill>
                  <a:srgbClr val="0000FF"/>
                </a:solidFill>
                <a:latin typeface="Verdana" pitchFamily="34" charset="0"/>
              </a:defRPr>
            </a:lvl4pPr>
            <a:lvl5pPr marL="2057400" indent="-228600" eaLnBrk="0" hangingPunct="0">
              <a:defRPr sz="1400">
                <a:solidFill>
                  <a:srgbClr val="0000FF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FF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FF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FF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FF"/>
                </a:solidFill>
                <a:latin typeface="Verdana" pitchFamily="34" charset="0"/>
              </a:defRPr>
            </a:lvl9pPr>
          </a:lstStyle>
          <a:p>
            <a:pPr eaLnBrk="1" hangingPunct="1"/>
            <a:r>
              <a:rPr lang="en-US" altLang="en-US" b="1" dirty="0" smtClean="0">
                <a:solidFill>
                  <a:srgbClr val="333399"/>
                </a:solidFill>
              </a:rPr>
              <a:t>Pin counts of SDRAM to</a:t>
            </a:r>
          </a:p>
          <a:p>
            <a:pPr eaLnBrk="1" hangingPunct="1"/>
            <a:r>
              <a:rPr lang="en-US" altLang="en-US" b="1" dirty="0" smtClean="0">
                <a:solidFill>
                  <a:srgbClr val="333399"/>
                </a:solidFill>
              </a:rPr>
              <a:t> </a:t>
            </a:r>
            <a:r>
              <a:rPr lang="en-US" altLang="en-US" b="1" dirty="0">
                <a:solidFill>
                  <a:srgbClr val="333399"/>
                </a:solidFill>
              </a:rPr>
              <a:t>DDR</a:t>
            </a:r>
            <a:r>
              <a:rPr lang="hu-HU" altLang="en-US" b="1" dirty="0">
                <a:solidFill>
                  <a:srgbClr val="333399"/>
                </a:solidFill>
                <a:latin typeface="Arial" charset="0"/>
              </a:rPr>
              <a:t>4</a:t>
            </a:r>
            <a:r>
              <a:rPr lang="en-US" altLang="en-US" b="1" dirty="0">
                <a:solidFill>
                  <a:srgbClr val="333399"/>
                </a:solidFill>
              </a:rPr>
              <a:t> DIMMs</a:t>
            </a:r>
          </a:p>
        </p:txBody>
      </p:sp>
      <p:pic>
        <p:nvPicPr>
          <p:cNvPr id="315407" name="Picture 15" descr="ddr4-2400-module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51200" y="5405438"/>
            <a:ext cx="4906963" cy="163988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315413" name="Group 21"/>
          <p:cNvGrpSpPr>
            <a:grpSpLocks/>
          </p:cNvGrpSpPr>
          <p:nvPr/>
        </p:nvGrpSpPr>
        <p:grpSpPr bwMode="auto">
          <a:xfrm>
            <a:off x="2378075" y="1065213"/>
            <a:ext cx="6677025" cy="5230812"/>
            <a:chOff x="1498" y="503"/>
            <a:chExt cx="4206" cy="3295"/>
          </a:xfrm>
        </p:grpSpPr>
        <p:sp>
          <p:nvSpPr>
            <p:cNvPr id="315395" name="Text Box 3"/>
            <p:cNvSpPr txBox="1">
              <a:spLocks noChangeArrowheads="1"/>
            </p:cNvSpPr>
            <p:nvPr/>
          </p:nvSpPr>
          <p:spPr bwMode="auto">
            <a:xfrm>
              <a:off x="1498" y="503"/>
              <a:ext cx="528" cy="32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FF"/>
                  </a:solidFill>
                  <a:latin typeface="Verdana" pitchFamily="34" charset="0"/>
                </a:defRPr>
              </a:lvl1pPr>
              <a:lvl2pPr marL="742950" indent="-285750" eaLnBrk="0" hangingPunct="0">
                <a:defRPr sz="1400">
                  <a:solidFill>
                    <a:srgbClr val="0000FF"/>
                  </a:solidFill>
                  <a:latin typeface="Verdana" pitchFamily="34" charset="0"/>
                </a:defRPr>
              </a:lvl2pPr>
              <a:lvl3pPr marL="1143000" indent="-228600" eaLnBrk="0" hangingPunct="0">
                <a:defRPr sz="1400">
                  <a:solidFill>
                    <a:srgbClr val="0000FF"/>
                  </a:solidFill>
                  <a:latin typeface="Verdana" pitchFamily="34" charset="0"/>
                </a:defRPr>
              </a:lvl3pPr>
              <a:lvl4pPr marL="1600200" indent="-228600" eaLnBrk="0" hangingPunct="0">
                <a:defRPr sz="1400">
                  <a:solidFill>
                    <a:srgbClr val="0000FF"/>
                  </a:solidFill>
                  <a:latin typeface="Verdana" pitchFamily="34" charset="0"/>
                </a:defRPr>
              </a:lvl4pPr>
              <a:lvl5pPr marL="2057400" indent="-228600" eaLnBrk="0" hangingPunct="0">
                <a:defRPr sz="1400">
                  <a:solidFill>
                    <a:srgbClr val="0000FF"/>
                  </a:solidFill>
                  <a:latin typeface="Verdana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FF"/>
                  </a:solidFill>
                  <a:latin typeface="Verdana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FF"/>
                  </a:solidFill>
                  <a:latin typeface="Verdana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FF"/>
                  </a:solidFill>
                  <a:latin typeface="Verdana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FF"/>
                  </a:solidFill>
                  <a:latin typeface="Verdana" pitchFamily="34" charset="0"/>
                </a:defRPr>
              </a:lvl9pPr>
            </a:lstStyle>
            <a:p>
              <a:pPr algn="ctr" eaLnBrk="1" hangingPunct="1"/>
              <a:r>
                <a:rPr lang="hu-HU" altLang="en-US" dirty="0">
                  <a:solidFill>
                    <a:srgbClr val="000000"/>
                  </a:solidFill>
                </a:rPr>
                <a:t>SDRAM</a:t>
              </a:r>
              <a:endParaRPr lang="hu-HU" altLang="en-US" dirty="0">
                <a:solidFill>
                  <a:srgbClr val="000000"/>
                </a:solidFill>
                <a:latin typeface="Arial" charset="0"/>
              </a:endParaRPr>
            </a:p>
            <a:p>
              <a:pPr algn="ctr" eaLnBrk="1" hangingPunct="1"/>
              <a:r>
                <a:rPr lang="hu-HU" altLang="en-US" dirty="0">
                  <a:solidFill>
                    <a:srgbClr val="000000"/>
                  </a:solidFill>
                  <a:latin typeface="Arial" charset="0"/>
                </a:rPr>
                <a:t>(SDR)</a:t>
              </a:r>
              <a:endParaRPr lang="en-US" altLang="en-US" dirty="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15396" name="Text Box 4"/>
            <p:cNvSpPr txBox="1">
              <a:spLocks noChangeArrowheads="1"/>
            </p:cNvSpPr>
            <p:nvPr/>
          </p:nvSpPr>
          <p:spPr bwMode="auto">
            <a:xfrm>
              <a:off x="1511" y="1235"/>
              <a:ext cx="366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FF"/>
                  </a:solidFill>
                  <a:latin typeface="Verdana" pitchFamily="34" charset="0"/>
                </a:defRPr>
              </a:lvl1pPr>
              <a:lvl2pPr marL="742950" indent="-285750" eaLnBrk="0" hangingPunct="0">
                <a:defRPr sz="1400">
                  <a:solidFill>
                    <a:srgbClr val="0000FF"/>
                  </a:solidFill>
                  <a:latin typeface="Verdana" pitchFamily="34" charset="0"/>
                </a:defRPr>
              </a:lvl2pPr>
              <a:lvl3pPr marL="1143000" indent="-228600" eaLnBrk="0" hangingPunct="0">
                <a:defRPr sz="1400">
                  <a:solidFill>
                    <a:srgbClr val="0000FF"/>
                  </a:solidFill>
                  <a:latin typeface="Verdana" pitchFamily="34" charset="0"/>
                </a:defRPr>
              </a:lvl3pPr>
              <a:lvl4pPr marL="1600200" indent="-228600" eaLnBrk="0" hangingPunct="0">
                <a:defRPr sz="1400">
                  <a:solidFill>
                    <a:srgbClr val="0000FF"/>
                  </a:solidFill>
                  <a:latin typeface="Verdana" pitchFamily="34" charset="0"/>
                </a:defRPr>
              </a:lvl4pPr>
              <a:lvl5pPr marL="2057400" indent="-228600" eaLnBrk="0" hangingPunct="0">
                <a:defRPr sz="1400">
                  <a:solidFill>
                    <a:srgbClr val="0000FF"/>
                  </a:solidFill>
                  <a:latin typeface="Verdana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FF"/>
                  </a:solidFill>
                  <a:latin typeface="Verdana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FF"/>
                  </a:solidFill>
                  <a:latin typeface="Verdana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FF"/>
                  </a:solidFill>
                  <a:latin typeface="Verdana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FF"/>
                  </a:solidFill>
                  <a:latin typeface="Verdana" pitchFamily="34" charset="0"/>
                </a:defRPr>
              </a:lvl9pPr>
            </a:lstStyle>
            <a:p>
              <a:pPr eaLnBrk="1" hangingPunct="1"/>
              <a:r>
                <a:rPr lang="hu-HU" altLang="en-US" dirty="0">
                  <a:solidFill>
                    <a:srgbClr val="000000"/>
                  </a:solidFill>
                </a:rPr>
                <a:t>DDR</a:t>
              </a:r>
              <a:endParaRPr lang="en-US" altLang="en-US" dirty="0">
                <a:solidFill>
                  <a:srgbClr val="000000"/>
                </a:solidFill>
              </a:endParaRPr>
            </a:p>
          </p:txBody>
        </p:sp>
        <p:sp>
          <p:nvSpPr>
            <p:cNvPr id="315397" name="Text Box 5"/>
            <p:cNvSpPr txBox="1">
              <a:spLocks noChangeArrowheads="1"/>
            </p:cNvSpPr>
            <p:nvPr/>
          </p:nvSpPr>
          <p:spPr bwMode="auto">
            <a:xfrm>
              <a:off x="1503" y="2052"/>
              <a:ext cx="437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FF"/>
                  </a:solidFill>
                  <a:latin typeface="Verdana" pitchFamily="34" charset="0"/>
                </a:defRPr>
              </a:lvl1pPr>
              <a:lvl2pPr marL="742950" indent="-285750" eaLnBrk="0" hangingPunct="0">
                <a:defRPr sz="1400">
                  <a:solidFill>
                    <a:srgbClr val="0000FF"/>
                  </a:solidFill>
                  <a:latin typeface="Verdana" pitchFamily="34" charset="0"/>
                </a:defRPr>
              </a:lvl2pPr>
              <a:lvl3pPr marL="1143000" indent="-228600" eaLnBrk="0" hangingPunct="0">
                <a:defRPr sz="1400">
                  <a:solidFill>
                    <a:srgbClr val="0000FF"/>
                  </a:solidFill>
                  <a:latin typeface="Verdana" pitchFamily="34" charset="0"/>
                </a:defRPr>
              </a:lvl3pPr>
              <a:lvl4pPr marL="1600200" indent="-228600" eaLnBrk="0" hangingPunct="0">
                <a:defRPr sz="1400">
                  <a:solidFill>
                    <a:srgbClr val="0000FF"/>
                  </a:solidFill>
                  <a:latin typeface="Verdana" pitchFamily="34" charset="0"/>
                </a:defRPr>
              </a:lvl4pPr>
              <a:lvl5pPr marL="2057400" indent="-228600" eaLnBrk="0" hangingPunct="0">
                <a:defRPr sz="1400">
                  <a:solidFill>
                    <a:srgbClr val="0000FF"/>
                  </a:solidFill>
                  <a:latin typeface="Verdana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FF"/>
                  </a:solidFill>
                  <a:latin typeface="Verdana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FF"/>
                  </a:solidFill>
                  <a:latin typeface="Verdana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FF"/>
                  </a:solidFill>
                  <a:latin typeface="Verdana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FF"/>
                  </a:solidFill>
                  <a:latin typeface="Verdana" pitchFamily="34" charset="0"/>
                </a:defRPr>
              </a:lvl9pPr>
            </a:lstStyle>
            <a:p>
              <a:pPr eaLnBrk="1" hangingPunct="1"/>
              <a:r>
                <a:rPr lang="hu-HU" altLang="en-US" dirty="0">
                  <a:solidFill>
                    <a:srgbClr val="000000"/>
                  </a:solidFill>
                </a:rPr>
                <a:t>DDR2</a:t>
              </a:r>
              <a:endParaRPr lang="en-US" altLang="en-US" dirty="0">
                <a:solidFill>
                  <a:srgbClr val="000000"/>
                </a:solidFill>
              </a:endParaRPr>
            </a:p>
          </p:txBody>
        </p:sp>
        <p:sp>
          <p:nvSpPr>
            <p:cNvPr id="315398" name="Text Box 6"/>
            <p:cNvSpPr txBox="1">
              <a:spLocks noChangeArrowheads="1"/>
            </p:cNvSpPr>
            <p:nvPr/>
          </p:nvSpPr>
          <p:spPr bwMode="auto">
            <a:xfrm>
              <a:off x="1503" y="2812"/>
              <a:ext cx="437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FF"/>
                  </a:solidFill>
                  <a:latin typeface="Verdana" pitchFamily="34" charset="0"/>
                </a:defRPr>
              </a:lvl1pPr>
              <a:lvl2pPr marL="742950" indent="-285750" eaLnBrk="0" hangingPunct="0">
                <a:defRPr sz="1400">
                  <a:solidFill>
                    <a:srgbClr val="0000FF"/>
                  </a:solidFill>
                  <a:latin typeface="Verdana" pitchFamily="34" charset="0"/>
                </a:defRPr>
              </a:lvl2pPr>
              <a:lvl3pPr marL="1143000" indent="-228600" eaLnBrk="0" hangingPunct="0">
                <a:defRPr sz="1400">
                  <a:solidFill>
                    <a:srgbClr val="0000FF"/>
                  </a:solidFill>
                  <a:latin typeface="Verdana" pitchFamily="34" charset="0"/>
                </a:defRPr>
              </a:lvl3pPr>
              <a:lvl4pPr marL="1600200" indent="-228600" eaLnBrk="0" hangingPunct="0">
                <a:defRPr sz="1400">
                  <a:solidFill>
                    <a:srgbClr val="0000FF"/>
                  </a:solidFill>
                  <a:latin typeface="Verdana" pitchFamily="34" charset="0"/>
                </a:defRPr>
              </a:lvl4pPr>
              <a:lvl5pPr marL="2057400" indent="-228600" eaLnBrk="0" hangingPunct="0">
                <a:defRPr sz="1400">
                  <a:solidFill>
                    <a:srgbClr val="0000FF"/>
                  </a:solidFill>
                  <a:latin typeface="Verdana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FF"/>
                  </a:solidFill>
                  <a:latin typeface="Verdana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FF"/>
                  </a:solidFill>
                  <a:latin typeface="Verdana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FF"/>
                  </a:solidFill>
                  <a:latin typeface="Verdana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FF"/>
                  </a:solidFill>
                  <a:latin typeface="Verdana" pitchFamily="34" charset="0"/>
                </a:defRPr>
              </a:lvl9pPr>
            </a:lstStyle>
            <a:p>
              <a:pPr eaLnBrk="1" hangingPunct="1"/>
              <a:r>
                <a:rPr lang="hu-HU" altLang="en-US" dirty="0">
                  <a:solidFill>
                    <a:srgbClr val="000000"/>
                  </a:solidFill>
                </a:rPr>
                <a:t>DDR3</a:t>
              </a:r>
              <a:endParaRPr lang="en-US" altLang="en-US" dirty="0">
                <a:solidFill>
                  <a:srgbClr val="000000"/>
                </a:solidFill>
              </a:endParaRPr>
            </a:p>
          </p:txBody>
        </p:sp>
        <p:sp>
          <p:nvSpPr>
            <p:cNvPr id="315399" name="Text Box 7"/>
            <p:cNvSpPr txBox="1">
              <a:spLocks noChangeArrowheads="1"/>
            </p:cNvSpPr>
            <p:nvPr/>
          </p:nvSpPr>
          <p:spPr bwMode="auto">
            <a:xfrm>
              <a:off x="5152" y="575"/>
              <a:ext cx="552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FF"/>
                  </a:solidFill>
                  <a:latin typeface="Verdana" pitchFamily="34" charset="0"/>
                </a:defRPr>
              </a:lvl1pPr>
              <a:lvl2pPr marL="742950" indent="-285750" eaLnBrk="0" hangingPunct="0">
                <a:defRPr sz="1400">
                  <a:solidFill>
                    <a:srgbClr val="0000FF"/>
                  </a:solidFill>
                  <a:latin typeface="Verdana" pitchFamily="34" charset="0"/>
                </a:defRPr>
              </a:lvl2pPr>
              <a:lvl3pPr marL="1143000" indent="-228600" eaLnBrk="0" hangingPunct="0">
                <a:defRPr sz="1400">
                  <a:solidFill>
                    <a:srgbClr val="0000FF"/>
                  </a:solidFill>
                  <a:latin typeface="Verdana" pitchFamily="34" charset="0"/>
                </a:defRPr>
              </a:lvl3pPr>
              <a:lvl4pPr marL="1600200" indent="-228600" eaLnBrk="0" hangingPunct="0">
                <a:defRPr sz="1400">
                  <a:solidFill>
                    <a:srgbClr val="0000FF"/>
                  </a:solidFill>
                  <a:latin typeface="Verdana" pitchFamily="34" charset="0"/>
                </a:defRPr>
              </a:lvl4pPr>
              <a:lvl5pPr marL="2057400" indent="-228600" eaLnBrk="0" hangingPunct="0">
                <a:defRPr sz="1400">
                  <a:solidFill>
                    <a:srgbClr val="0000FF"/>
                  </a:solidFill>
                  <a:latin typeface="Verdana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FF"/>
                  </a:solidFill>
                  <a:latin typeface="Verdana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FF"/>
                  </a:solidFill>
                  <a:latin typeface="Verdana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FF"/>
                  </a:solidFill>
                  <a:latin typeface="Verdana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FF"/>
                  </a:solidFill>
                  <a:latin typeface="Verdana" pitchFamily="34" charset="0"/>
                </a:defRPr>
              </a:lvl9pPr>
            </a:lstStyle>
            <a:p>
              <a:pPr eaLnBrk="1" hangingPunct="1"/>
              <a:r>
                <a:rPr lang="hu-HU" altLang="en-US">
                  <a:solidFill>
                    <a:srgbClr val="000000"/>
                  </a:solidFill>
                </a:rPr>
                <a:t>168-pin</a:t>
              </a:r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315400" name="Text Box 8"/>
            <p:cNvSpPr txBox="1">
              <a:spLocks noChangeArrowheads="1"/>
            </p:cNvSpPr>
            <p:nvPr/>
          </p:nvSpPr>
          <p:spPr bwMode="auto">
            <a:xfrm>
              <a:off x="5152" y="1235"/>
              <a:ext cx="552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FF"/>
                  </a:solidFill>
                  <a:latin typeface="Verdana" pitchFamily="34" charset="0"/>
                </a:defRPr>
              </a:lvl1pPr>
              <a:lvl2pPr marL="742950" indent="-285750" eaLnBrk="0" hangingPunct="0">
                <a:defRPr sz="1400">
                  <a:solidFill>
                    <a:srgbClr val="0000FF"/>
                  </a:solidFill>
                  <a:latin typeface="Verdana" pitchFamily="34" charset="0"/>
                </a:defRPr>
              </a:lvl2pPr>
              <a:lvl3pPr marL="1143000" indent="-228600" eaLnBrk="0" hangingPunct="0">
                <a:defRPr sz="1400">
                  <a:solidFill>
                    <a:srgbClr val="0000FF"/>
                  </a:solidFill>
                  <a:latin typeface="Verdana" pitchFamily="34" charset="0"/>
                </a:defRPr>
              </a:lvl3pPr>
              <a:lvl4pPr marL="1600200" indent="-228600" eaLnBrk="0" hangingPunct="0">
                <a:defRPr sz="1400">
                  <a:solidFill>
                    <a:srgbClr val="0000FF"/>
                  </a:solidFill>
                  <a:latin typeface="Verdana" pitchFamily="34" charset="0"/>
                </a:defRPr>
              </a:lvl4pPr>
              <a:lvl5pPr marL="2057400" indent="-228600" eaLnBrk="0" hangingPunct="0">
                <a:defRPr sz="1400">
                  <a:solidFill>
                    <a:srgbClr val="0000FF"/>
                  </a:solidFill>
                  <a:latin typeface="Verdana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FF"/>
                  </a:solidFill>
                  <a:latin typeface="Verdana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FF"/>
                  </a:solidFill>
                  <a:latin typeface="Verdana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FF"/>
                  </a:solidFill>
                  <a:latin typeface="Verdana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FF"/>
                  </a:solidFill>
                  <a:latin typeface="Verdana" pitchFamily="34" charset="0"/>
                </a:defRPr>
              </a:lvl9pPr>
            </a:lstStyle>
            <a:p>
              <a:pPr eaLnBrk="1" hangingPunct="1"/>
              <a:r>
                <a:rPr lang="hu-HU" altLang="en-US">
                  <a:solidFill>
                    <a:srgbClr val="000000"/>
                  </a:solidFill>
                </a:rPr>
                <a:t>184-pin</a:t>
              </a:r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315401" name="Text Box 9"/>
            <p:cNvSpPr txBox="1">
              <a:spLocks noChangeArrowheads="1"/>
            </p:cNvSpPr>
            <p:nvPr/>
          </p:nvSpPr>
          <p:spPr bwMode="auto">
            <a:xfrm>
              <a:off x="5112" y="2067"/>
              <a:ext cx="591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FF"/>
                  </a:solidFill>
                  <a:latin typeface="Verdana" pitchFamily="34" charset="0"/>
                </a:defRPr>
              </a:lvl1pPr>
              <a:lvl2pPr marL="742950" indent="-285750" eaLnBrk="0" hangingPunct="0">
                <a:defRPr sz="1400">
                  <a:solidFill>
                    <a:srgbClr val="0000FF"/>
                  </a:solidFill>
                  <a:latin typeface="Verdana" pitchFamily="34" charset="0"/>
                </a:defRPr>
              </a:lvl2pPr>
              <a:lvl3pPr marL="1143000" indent="-228600" eaLnBrk="0" hangingPunct="0">
                <a:defRPr sz="1400">
                  <a:solidFill>
                    <a:srgbClr val="0000FF"/>
                  </a:solidFill>
                  <a:latin typeface="Verdana" pitchFamily="34" charset="0"/>
                </a:defRPr>
              </a:lvl3pPr>
              <a:lvl4pPr marL="1600200" indent="-228600" eaLnBrk="0" hangingPunct="0">
                <a:defRPr sz="1400">
                  <a:solidFill>
                    <a:srgbClr val="0000FF"/>
                  </a:solidFill>
                  <a:latin typeface="Verdana" pitchFamily="34" charset="0"/>
                </a:defRPr>
              </a:lvl4pPr>
              <a:lvl5pPr marL="2057400" indent="-228600" eaLnBrk="0" hangingPunct="0">
                <a:defRPr sz="1400">
                  <a:solidFill>
                    <a:srgbClr val="0000FF"/>
                  </a:solidFill>
                  <a:latin typeface="Verdana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FF"/>
                  </a:solidFill>
                  <a:latin typeface="Verdana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FF"/>
                  </a:solidFill>
                  <a:latin typeface="Verdana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FF"/>
                  </a:solidFill>
                  <a:latin typeface="Verdana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FF"/>
                  </a:solidFill>
                  <a:latin typeface="Verdana" pitchFamily="34" charset="0"/>
                </a:defRPr>
              </a:lvl9pPr>
            </a:lstStyle>
            <a:p>
              <a:pPr eaLnBrk="1" hangingPunct="1"/>
              <a:r>
                <a:rPr lang="hu-HU" altLang="en-US" dirty="0">
                  <a:solidFill>
                    <a:srgbClr val="000000"/>
                  </a:solidFill>
                </a:rPr>
                <a:t>240- pin</a:t>
              </a:r>
              <a:endParaRPr lang="en-US" altLang="en-US" dirty="0">
                <a:solidFill>
                  <a:srgbClr val="000000"/>
                </a:solidFill>
              </a:endParaRPr>
            </a:p>
          </p:txBody>
        </p:sp>
        <p:sp>
          <p:nvSpPr>
            <p:cNvPr id="315402" name="Text Box 10"/>
            <p:cNvSpPr txBox="1">
              <a:spLocks noChangeArrowheads="1"/>
            </p:cNvSpPr>
            <p:nvPr/>
          </p:nvSpPr>
          <p:spPr bwMode="auto">
            <a:xfrm>
              <a:off x="5152" y="2828"/>
              <a:ext cx="552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FF"/>
                  </a:solidFill>
                  <a:latin typeface="Verdana" pitchFamily="34" charset="0"/>
                </a:defRPr>
              </a:lvl1pPr>
              <a:lvl2pPr marL="742950" indent="-285750" eaLnBrk="0" hangingPunct="0">
                <a:defRPr sz="1400">
                  <a:solidFill>
                    <a:srgbClr val="0000FF"/>
                  </a:solidFill>
                  <a:latin typeface="Verdana" pitchFamily="34" charset="0"/>
                </a:defRPr>
              </a:lvl2pPr>
              <a:lvl3pPr marL="1143000" indent="-228600" eaLnBrk="0" hangingPunct="0">
                <a:defRPr sz="1400">
                  <a:solidFill>
                    <a:srgbClr val="0000FF"/>
                  </a:solidFill>
                  <a:latin typeface="Verdana" pitchFamily="34" charset="0"/>
                </a:defRPr>
              </a:lvl3pPr>
              <a:lvl4pPr marL="1600200" indent="-228600" eaLnBrk="0" hangingPunct="0">
                <a:defRPr sz="1400">
                  <a:solidFill>
                    <a:srgbClr val="0000FF"/>
                  </a:solidFill>
                  <a:latin typeface="Verdana" pitchFamily="34" charset="0"/>
                </a:defRPr>
              </a:lvl4pPr>
              <a:lvl5pPr marL="2057400" indent="-228600" eaLnBrk="0" hangingPunct="0">
                <a:defRPr sz="1400">
                  <a:solidFill>
                    <a:srgbClr val="0000FF"/>
                  </a:solidFill>
                  <a:latin typeface="Verdana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FF"/>
                  </a:solidFill>
                  <a:latin typeface="Verdana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FF"/>
                  </a:solidFill>
                  <a:latin typeface="Verdana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FF"/>
                  </a:solidFill>
                  <a:latin typeface="Verdana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FF"/>
                  </a:solidFill>
                  <a:latin typeface="Verdana" pitchFamily="34" charset="0"/>
                </a:defRPr>
              </a:lvl9pPr>
            </a:lstStyle>
            <a:p>
              <a:pPr eaLnBrk="1" hangingPunct="1"/>
              <a:r>
                <a:rPr lang="hu-HU" altLang="en-US">
                  <a:solidFill>
                    <a:srgbClr val="000000"/>
                  </a:solidFill>
                </a:rPr>
                <a:t>240-pin</a:t>
              </a:r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315408" name="Text Box 6"/>
            <p:cNvSpPr txBox="1">
              <a:spLocks noChangeArrowheads="1"/>
            </p:cNvSpPr>
            <p:nvPr/>
          </p:nvSpPr>
          <p:spPr bwMode="auto">
            <a:xfrm>
              <a:off x="1511" y="3606"/>
              <a:ext cx="428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FF"/>
                  </a:solidFill>
                  <a:latin typeface="Verdana" pitchFamily="34" charset="0"/>
                </a:defRPr>
              </a:lvl1pPr>
              <a:lvl2pPr marL="742950" indent="-285750" eaLnBrk="0" hangingPunct="0">
                <a:defRPr sz="1400">
                  <a:solidFill>
                    <a:srgbClr val="0000FF"/>
                  </a:solidFill>
                  <a:latin typeface="Verdana" pitchFamily="34" charset="0"/>
                </a:defRPr>
              </a:lvl2pPr>
              <a:lvl3pPr marL="1143000" indent="-228600" eaLnBrk="0" hangingPunct="0">
                <a:defRPr sz="1400">
                  <a:solidFill>
                    <a:srgbClr val="0000FF"/>
                  </a:solidFill>
                  <a:latin typeface="Verdana" pitchFamily="34" charset="0"/>
                </a:defRPr>
              </a:lvl3pPr>
              <a:lvl4pPr marL="1600200" indent="-228600" eaLnBrk="0" hangingPunct="0">
                <a:defRPr sz="1400">
                  <a:solidFill>
                    <a:srgbClr val="0000FF"/>
                  </a:solidFill>
                  <a:latin typeface="Verdana" pitchFamily="34" charset="0"/>
                </a:defRPr>
              </a:lvl4pPr>
              <a:lvl5pPr marL="2057400" indent="-228600" eaLnBrk="0" hangingPunct="0">
                <a:defRPr sz="1400">
                  <a:solidFill>
                    <a:srgbClr val="0000FF"/>
                  </a:solidFill>
                  <a:latin typeface="Verdana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FF"/>
                  </a:solidFill>
                  <a:latin typeface="Verdana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FF"/>
                  </a:solidFill>
                  <a:latin typeface="Verdana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FF"/>
                  </a:solidFill>
                  <a:latin typeface="Verdana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FF"/>
                  </a:solidFill>
                  <a:latin typeface="Verdana" pitchFamily="34" charset="0"/>
                </a:defRPr>
              </a:lvl9pPr>
            </a:lstStyle>
            <a:p>
              <a:pPr eaLnBrk="1" hangingPunct="1"/>
              <a:r>
                <a:rPr lang="hu-HU" altLang="en-US" dirty="0">
                  <a:solidFill>
                    <a:srgbClr val="000000"/>
                  </a:solidFill>
                </a:rPr>
                <a:t>DDR</a:t>
              </a:r>
              <a:r>
                <a:rPr lang="hu-HU" altLang="en-US" dirty="0">
                  <a:solidFill>
                    <a:srgbClr val="000000"/>
                  </a:solidFill>
                  <a:latin typeface="Arial" charset="0"/>
                </a:rPr>
                <a:t>4</a:t>
              </a:r>
              <a:endParaRPr lang="en-US" altLang="en-US" dirty="0">
                <a:solidFill>
                  <a:srgbClr val="000000"/>
                </a:solidFill>
                <a:latin typeface="Arial" charset="0"/>
              </a:endParaRPr>
            </a:p>
          </p:txBody>
        </p:sp>
        <p:sp>
          <p:nvSpPr>
            <p:cNvPr id="315409" name="Text Box 10"/>
            <p:cNvSpPr txBox="1">
              <a:spLocks noChangeArrowheads="1"/>
            </p:cNvSpPr>
            <p:nvPr/>
          </p:nvSpPr>
          <p:spPr bwMode="auto">
            <a:xfrm>
              <a:off x="5152" y="3606"/>
              <a:ext cx="534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FF"/>
                  </a:solidFill>
                  <a:latin typeface="Verdana" pitchFamily="34" charset="0"/>
                </a:defRPr>
              </a:lvl1pPr>
              <a:lvl2pPr marL="742950" indent="-285750" eaLnBrk="0" hangingPunct="0">
                <a:defRPr sz="1400">
                  <a:solidFill>
                    <a:srgbClr val="0000FF"/>
                  </a:solidFill>
                  <a:latin typeface="Verdana" pitchFamily="34" charset="0"/>
                </a:defRPr>
              </a:lvl2pPr>
              <a:lvl3pPr marL="1143000" indent="-228600" eaLnBrk="0" hangingPunct="0">
                <a:defRPr sz="1400">
                  <a:solidFill>
                    <a:srgbClr val="0000FF"/>
                  </a:solidFill>
                  <a:latin typeface="Verdana" pitchFamily="34" charset="0"/>
                </a:defRPr>
              </a:lvl3pPr>
              <a:lvl4pPr marL="1600200" indent="-228600" eaLnBrk="0" hangingPunct="0">
                <a:defRPr sz="1400">
                  <a:solidFill>
                    <a:srgbClr val="0000FF"/>
                  </a:solidFill>
                  <a:latin typeface="Verdana" pitchFamily="34" charset="0"/>
                </a:defRPr>
              </a:lvl4pPr>
              <a:lvl5pPr marL="2057400" indent="-228600" eaLnBrk="0" hangingPunct="0">
                <a:defRPr sz="1400">
                  <a:solidFill>
                    <a:srgbClr val="0000FF"/>
                  </a:solidFill>
                  <a:latin typeface="Verdana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FF"/>
                  </a:solidFill>
                  <a:latin typeface="Verdana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FF"/>
                  </a:solidFill>
                  <a:latin typeface="Verdana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FF"/>
                  </a:solidFill>
                  <a:latin typeface="Verdana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FF"/>
                  </a:solidFill>
                  <a:latin typeface="Verdana" pitchFamily="34" charset="0"/>
                </a:defRPr>
              </a:lvl9pPr>
            </a:lstStyle>
            <a:p>
              <a:pPr eaLnBrk="1" hangingPunct="1"/>
              <a:r>
                <a:rPr lang="hu-HU" altLang="en-US">
                  <a:solidFill>
                    <a:srgbClr val="000000"/>
                  </a:solidFill>
                </a:rPr>
                <a:t>2</a:t>
              </a:r>
              <a:r>
                <a:rPr lang="hu-HU" altLang="en-US">
                  <a:solidFill>
                    <a:srgbClr val="000000"/>
                  </a:solidFill>
                  <a:latin typeface="Arial" charset="0"/>
                </a:rPr>
                <a:t>84</a:t>
              </a:r>
              <a:r>
                <a:rPr lang="hu-HU" altLang="en-US">
                  <a:solidFill>
                    <a:srgbClr val="000000"/>
                  </a:solidFill>
                </a:rPr>
                <a:t>-pin</a:t>
              </a:r>
              <a:endParaRPr lang="en-US" altLang="en-US">
                <a:solidFill>
                  <a:srgbClr val="000000"/>
                </a:solidFill>
              </a:endParaRPr>
            </a:p>
          </p:txBody>
        </p:sp>
      </p:grpSp>
      <p:pic>
        <p:nvPicPr>
          <p:cNvPr id="315410" name="Picture 2" descr="dram_3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70275" y="658813"/>
            <a:ext cx="4537075" cy="4927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15411" name="Picture 19" descr="ddr4-2400-module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51200" y="5380038"/>
            <a:ext cx="4906963" cy="163988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0" name="Rectangle 2"/>
          <p:cNvSpPr txBox="1">
            <a:spLocks noChangeArrowheads="1"/>
          </p:cNvSpPr>
          <p:nvPr/>
        </p:nvSpPr>
        <p:spPr>
          <a:xfrm>
            <a:off x="0" y="0"/>
            <a:ext cx="9144000" cy="3937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9pPr>
          </a:lstStyle>
          <a:p>
            <a:pPr eaLnBrk="1" hangingPunct="1"/>
            <a:r>
              <a:rPr lang="hu-HU" altLang="en-US" sz="1800" kern="0" smtClean="0">
                <a:solidFill>
                  <a:srgbClr val="FFFFFF"/>
                </a:solidFill>
              </a:rPr>
              <a:t>2.1 </a:t>
            </a:r>
            <a:r>
              <a:rPr lang="en-US" altLang="en-US" sz="1800" kern="0" smtClean="0">
                <a:solidFill>
                  <a:srgbClr val="FFFFFF"/>
                </a:solidFill>
              </a:rPr>
              <a:t>Overview of the Truland MP platform </a:t>
            </a:r>
            <a:r>
              <a:rPr lang="hu-HU" altLang="en-US" sz="1800" kern="0" smtClean="0">
                <a:solidFill>
                  <a:srgbClr val="FFFFFF"/>
                </a:solidFill>
              </a:rPr>
              <a:t>(1)</a:t>
            </a:r>
            <a:endParaRPr lang="hu-HU" altLang="en-US" sz="1800" kern="0" dirty="0" smtClean="0">
              <a:solidFill>
                <a:srgbClr val="FFFFFF"/>
              </a:solidFill>
            </a:endParaRPr>
          </a:p>
        </p:txBody>
      </p:sp>
      <p:sp>
        <p:nvSpPr>
          <p:cNvPr id="22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pPr eaLnBrk="1" hangingPunct="1"/>
            <a:r>
              <a:rPr lang="en-US" altLang="en-US" sz="1600" dirty="0">
                <a:solidFill>
                  <a:srgbClr val="FFFFFF"/>
                </a:solidFill>
                <a:latin typeface="Verdana" pitchFamily="34" charset="0"/>
              </a:rPr>
              <a:t>c) 6 direct attached </a:t>
            </a:r>
            <a:r>
              <a:rPr lang="en-US" altLang="en-US" sz="1600" dirty="0" err="1">
                <a:solidFill>
                  <a:srgbClr val="FFFFFF"/>
                </a:solidFill>
                <a:latin typeface="Verdana" pitchFamily="34" charset="0"/>
              </a:rPr>
              <a:t>DDR4</a:t>
            </a:r>
            <a:r>
              <a:rPr lang="en-US" altLang="en-US" sz="1600" dirty="0">
                <a:solidFill>
                  <a:srgbClr val="FFFFFF"/>
                </a:solidFill>
                <a:latin typeface="Verdana" pitchFamily="34" charset="0"/>
              </a:rPr>
              <a:t> memory channels </a:t>
            </a:r>
            <a:r>
              <a:rPr lang="en-US" altLang="en-US" sz="1600" dirty="0" smtClean="0">
                <a:solidFill>
                  <a:srgbClr val="FFFFFF"/>
                </a:solidFill>
                <a:latin typeface="Verdana" pitchFamily="34" charset="0"/>
              </a:rPr>
              <a:t>(7)</a:t>
            </a:r>
            <a:endParaRPr lang="hu-HU" altLang="en-US" sz="1600" dirty="0" smtClean="0"/>
          </a:p>
        </p:txBody>
      </p:sp>
      <p:sp>
        <p:nvSpPr>
          <p:cNvPr id="21" name="TextBox 20"/>
          <p:cNvSpPr txBox="1"/>
          <p:nvPr/>
        </p:nvSpPr>
        <p:spPr>
          <a:xfrm>
            <a:off x="8814338" y="6534345"/>
            <a:ext cx="34817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>
                <a:solidFill>
                  <a:srgbClr val="FF0000"/>
                </a:solidFill>
                <a:latin typeface="+mj-lt"/>
              </a:rPr>
              <a:t>*</a:t>
            </a:r>
          </a:p>
        </p:txBody>
      </p:sp>
    </p:spTree>
    <p:extLst>
      <p:ext uri="{BB962C8B-B14F-4D97-AF65-F5344CB8AC3E}">
        <p14:creationId xmlns:p14="http://schemas.microsoft.com/office/powerpoint/2010/main" val="362068520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sz="1600" dirty="0">
                <a:solidFill>
                  <a:srgbClr val="FFFFFF"/>
                </a:solidFill>
                <a:latin typeface="Verdana" pitchFamily="34" charset="0"/>
              </a:rPr>
              <a:t>c) 6 direct attached </a:t>
            </a:r>
            <a:r>
              <a:rPr lang="en-US" altLang="en-US" sz="1600" dirty="0" err="1">
                <a:solidFill>
                  <a:srgbClr val="FFFFFF"/>
                </a:solidFill>
                <a:latin typeface="Verdana" pitchFamily="34" charset="0"/>
              </a:rPr>
              <a:t>DDR4</a:t>
            </a:r>
            <a:r>
              <a:rPr lang="en-US" altLang="en-US" sz="1600" dirty="0">
                <a:solidFill>
                  <a:srgbClr val="FFFFFF"/>
                </a:solidFill>
                <a:latin typeface="Verdana" pitchFamily="34" charset="0"/>
              </a:rPr>
              <a:t> memory channels </a:t>
            </a:r>
            <a:r>
              <a:rPr lang="en-US" altLang="en-US" sz="1600" dirty="0" smtClean="0">
                <a:solidFill>
                  <a:srgbClr val="FFFFFF"/>
                </a:solidFill>
                <a:latin typeface="Verdana" pitchFamily="34" charset="0"/>
              </a:rPr>
              <a:t>(8)</a:t>
            </a:r>
            <a:endParaRPr lang="en-US" sz="1600" dirty="0"/>
          </a:p>
        </p:txBody>
      </p:sp>
      <p:sp>
        <p:nvSpPr>
          <p:cNvPr id="5" name="TextBox 4"/>
          <p:cNvSpPr txBox="1"/>
          <p:nvPr/>
        </p:nvSpPr>
        <p:spPr>
          <a:xfrm>
            <a:off x="76200" y="505102"/>
            <a:ext cx="540885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chemeClr val="accent6"/>
                </a:solidFill>
              </a:rPr>
              <a:t>Implementation of the memory subsystem -1 </a:t>
            </a:r>
            <a:r>
              <a:rPr lang="en-US" dirty="0" smtClean="0"/>
              <a:t>[</a:t>
            </a:r>
            <a:r>
              <a:rPr lang="hu-HU" dirty="0" smtClean="0"/>
              <a:t>139</a:t>
            </a:r>
            <a:r>
              <a:rPr lang="en-US" dirty="0" smtClean="0"/>
              <a:t>]</a:t>
            </a:r>
            <a:endParaRPr lang="en-US" dirty="0"/>
          </a:p>
        </p:txBody>
      </p:sp>
      <p:sp>
        <p:nvSpPr>
          <p:cNvPr id="6" name="TextBox 5"/>
          <p:cNvSpPr txBox="1"/>
          <p:nvPr/>
        </p:nvSpPr>
        <p:spPr>
          <a:xfrm>
            <a:off x="423868" y="859022"/>
            <a:ext cx="7003840" cy="56169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spcAft>
                <a:spcPts val="300"/>
              </a:spcAft>
              <a:buFont typeface="Arial" panose="020B0604020202020204" pitchFamily="34" charset="0"/>
              <a:buChar char="•"/>
            </a:pPr>
            <a:r>
              <a:rPr lang="en-US" dirty="0" smtClean="0"/>
              <a:t>2 memory controllers with 3 channels each resulting in </a:t>
            </a:r>
            <a:r>
              <a:rPr lang="en-US" dirty="0" smtClean="0">
                <a:solidFill>
                  <a:srgbClr val="0070C0"/>
                </a:solidFill>
              </a:rPr>
              <a:t>6 DDR channels</a:t>
            </a:r>
            <a:r>
              <a:rPr lang="en-US" dirty="0" smtClean="0"/>
              <a:t>.</a:t>
            </a:r>
          </a:p>
          <a:p>
            <a:pPr marL="285750" indent="-285750">
              <a:spcAft>
                <a:spcPts val="300"/>
              </a:spcAft>
              <a:buFont typeface="Arial" panose="020B0604020202020204" pitchFamily="34" charset="0"/>
              <a:buChar char="•"/>
            </a:pPr>
            <a:r>
              <a:rPr lang="en-US" dirty="0" smtClean="0"/>
              <a:t>Support of </a:t>
            </a:r>
            <a:r>
              <a:rPr lang="en-US" dirty="0" err="1" smtClean="0">
                <a:solidFill>
                  <a:srgbClr val="0070C0"/>
                </a:solidFill>
              </a:rPr>
              <a:t>DDR4</a:t>
            </a:r>
            <a:r>
              <a:rPr lang="en-US" dirty="0" smtClean="0">
                <a:solidFill>
                  <a:srgbClr val="0070C0"/>
                </a:solidFill>
              </a:rPr>
              <a:t>-2666</a:t>
            </a:r>
            <a:r>
              <a:rPr lang="en-US" dirty="0" smtClean="0"/>
              <a:t>, </a:t>
            </a:r>
            <a:r>
              <a:rPr lang="en-US" dirty="0" smtClean="0">
                <a:solidFill>
                  <a:srgbClr val="0070C0"/>
                </a:solidFill>
              </a:rPr>
              <a:t>2 </a:t>
            </a:r>
            <a:r>
              <a:rPr lang="en-US" dirty="0" err="1" smtClean="0">
                <a:solidFill>
                  <a:srgbClr val="0070C0"/>
                </a:solidFill>
              </a:rPr>
              <a:t>DIMMs</a:t>
            </a:r>
            <a:r>
              <a:rPr lang="en-US" dirty="0" smtClean="0">
                <a:solidFill>
                  <a:srgbClr val="0070C0"/>
                </a:solidFill>
              </a:rPr>
              <a:t> per channel</a:t>
            </a:r>
          </a:p>
        </p:txBody>
      </p:sp>
      <p:pic>
        <p:nvPicPr>
          <p:cNvPr id="8" name="Picture 7"/>
          <p:cNvPicPr>
            <a:picLocks noChangeAspect="1"/>
          </p:cNvPicPr>
          <p:nvPr/>
        </p:nvPicPr>
        <p:blipFill rotWithShape="1">
          <a:blip r:embed="rId3"/>
          <a:srcRect l="4209" t="21615" r="52240" b="21887"/>
          <a:stretch/>
        </p:blipFill>
        <p:spPr>
          <a:xfrm>
            <a:off x="927663" y="1420714"/>
            <a:ext cx="7042229" cy="5138925"/>
          </a:xfrm>
          <a:prstGeom prst="rect">
            <a:avLst/>
          </a:prstGeom>
        </p:spPr>
      </p:pic>
      <p:sp>
        <p:nvSpPr>
          <p:cNvPr id="10" name="TextBox 9"/>
          <p:cNvSpPr txBox="1"/>
          <p:nvPr/>
        </p:nvSpPr>
        <p:spPr>
          <a:xfrm>
            <a:off x="2837329" y="6535271"/>
            <a:ext cx="362791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/>
              <a:t>Figure: The memory subsystem [</a:t>
            </a:r>
            <a:r>
              <a:rPr lang="hu-HU" dirty="0" smtClean="0"/>
              <a:t>139</a:t>
            </a:r>
            <a:r>
              <a:rPr lang="en-US" dirty="0" smtClean="0"/>
              <a:t>]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02249429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sz="1600" dirty="0">
                <a:solidFill>
                  <a:srgbClr val="FFFFFF"/>
                </a:solidFill>
                <a:latin typeface="Verdana" pitchFamily="34" charset="0"/>
              </a:rPr>
              <a:t>c) 6 direct attached </a:t>
            </a:r>
            <a:r>
              <a:rPr lang="en-US" altLang="en-US" sz="1600" dirty="0" err="1">
                <a:solidFill>
                  <a:srgbClr val="FFFFFF"/>
                </a:solidFill>
                <a:latin typeface="Verdana" pitchFamily="34" charset="0"/>
              </a:rPr>
              <a:t>DDR4</a:t>
            </a:r>
            <a:r>
              <a:rPr lang="en-US" altLang="en-US" sz="1600" dirty="0">
                <a:solidFill>
                  <a:srgbClr val="FFFFFF"/>
                </a:solidFill>
                <a:latin typeface="Verdana" pitchFamily="34" charset="0"/>
              </a:rPr>
              <a:t> memory channels </a:t>
            </a:r>
            <a:r>
              <a:rPr lang="en-US" altLang="en-US" sz="1600" dirty="0" smtClean="0">
                <a:solidFill>
                  <a:srgbClr val="FFFFFF"/>
                </a:solidFill>
                <a:latin typeface="Verdana" pitchFamily="34" charset="0"/>
              </a:rPr>
              <a:t>(9)</a:t>
            </a:r>
            <a:endParaRPr lang="en-US" sz="1600" dirty="0"/>
          </a:p>
        </p:txBody>
      </p:sp>
      <p:sp>
        <p:nvSpPr>
          <p:cNvPr id="5" name="TextBox 4"/>
          <p:cNvSpPr txBox="1"/>
          <p:nvPr/>
        </p:nvSpPr>
        <p:spPr>
          <a:xfrm>
            <a:off x="76200" y="505102"/>
            <a:ext cx="5394425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rgbClr val="2D2D8A"/>
                </a:solidFill>
              </a:rPr>
              <a:t>Implementation of the memory subsystem -2 </a:t>
            </a:r>
            <a:r>
              <a:rPr lang="en-US" dirty="0" smtClean="0"/>
              <a:t>[</a:t>
            </a:r>
            <a:r>
              <a:rPr lang="hu-HU" dirty="0" smtClean="0"/>
              <a:t>146</a:t>
            </a:r>
            <a:r>
              <a:rPr lang="en-US" dirty="0" smtClean="0"/>
              <a:t>]</a:t>
            </a:r>
            <a:endParaRPr lang="en-US" dirty="0"/>
          </a:p>
        </p:txBody>
      </p:sp>
      <p:sp>
        <p:nvSpPr>
          <p:cNvPr id="6" name="TextBox 5"/>
          <p:cNvSpPr txBox="1"/>
          <p:nvPr/>
        </p:nvSpPr>
        <p:spPr>
          <a:xfrm>
            <a:off x="423868" y="885916"/>
            <a:ext cx="8710461" cy="56169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spcAft>
                <a:spcPts val="300"/>
              </a:spcAft>
              <a:buFont typeface="Arial" panose="020B0604020202020204" pitchFamily="34" charset="0"/>
              <a:buChar char="•"/>
            </a:pPr>
            <a:r>
              <a:rPr lang="en-US" dirty="0" smtClean="0">
                <a:solidFill>
                  <a:srgbClr val="0070C0"/>
                </a:solidFill>
              </a:rPr>
              <a:t>Up to 1.5 TB memory capacity per socket</a:t>
            </a:r>
            <a:r>
              <a:rPr lang="en-US" dirty="0" smtClean="0">
                <a:solidFill>
                  <a:srgbClr val="000000"/>
                </a:solidFill>
              </a:rPr>
              <a:t>, assuming 2 128 GB </a:t>
            </a:r>
            <a:r>
              <a:rPr lang="en-US" dirty="0" err="1" smtClean="0">
                <a:solidFill>
                  <a:srgbClr val="000000"/>
                </a:solidFill>
              </a:rPr>
              <a:t>DIMMs</a:t>
            </a:r>
            <a:r>
              <a:rPr lang="en-US" dirty="0" smtClean="0">
                <a:solidFill>
                  <a:srgbClr val="000000"/>
                </a:solidFill>
              </a:rPr>
              <a:t>.</a:t>
            </a:r>
          </a:p>
          <a:p>
            <a:pPr marL="285750" indent="-285750">
              <a:spcAft>
                <a:spcPts val="300"/>
              </a:spcAft>
              <a:buFont typeface="Arial" panose="020B0604020202020204" pitchFamily="34" charset="0"/>
              <a:buChar char="•"/>
            </a:pPr>
            <a:r>
              <a:rPr lang="en-US" dirty="0" smtClean="0">
                <a:solidFill>
                  <a:srgbClr val="0070C0"/>
                </a:solidFill>
              </a:rPr>
              <a:t>&gt; 60 % increase in memory bandwidth per socket </a:t>
            </a:r>
            <a:r>
              <a:rPr lang="en-US" dirty="0" smtClean="0">
                <a:solidFill>
                  <a:srgbClr val="000000"/>
                </a:solidFill>
              </a:rPr>
              <a:t>compared to Xeon </a:t>
            </a:r>
            <a:r>
              <a:rPr lang="en-US" dirty="0" err="1" smtClean="0">
                <a:solidFill>
                  <a:srgbClr val="000000"/>
                </a:solidFill>
              </a:rPr>
              <a:t>E5</a:t>
            </a:r>
            <a:r>
              <a:rPr lang="en-US" dirty="0" smtClean="0">
                <a:solidFill>
                  <a:srgbClr val="000000"/>
                </a:solidFill>
              </a:rPr>
              <a:t> </a:t>
            </a:r>
            <a:r>
              <a:rPr lang="en-US" dirty="0" err="1" smtClean="0">
                <a:solidFill>
                  <a:srgbClr val="000000"/>
                </a:solidFill>
              </a:rPr>
              <a:t>v4</a:t>
            </a:r>
            <a:r>
              <a:rPr lang="en-US" dirty="0" smtClean="0">
                <a:solidFill>
                  <a:srgbClr val="000000"/>
                </a:solidFill>
              </a:rPr>
              <a:t> (Broadwell-EP)</a:t>
            </a:r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9487404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182F76"/>
            </a:gs>
            <a:gs pos="100000">
              <a:srgbClr val="3366FF"/>
            </a:gs>
          </a:gsLst>
          <a:lin ang="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9378" name="AutoShape 3"/>
          <p:cNvSpPr>
            <a:spLocks noChangeArrowheads="1"/>
          </p:cNvSpPr>
          <p:nvPr/>
        </p:nvSpPr>
        <p:spPr bwMode="auto">
          <a:xfrm>
            <a:off x="971550" y="981075"/>
            <a:ext cx="7661275" cy="504825"/>
          </a:xfrm>
          <a:prstGeom prst="roundRect">
            <a:avLst>
              <a:gd name="adj" fmla="val 0"/>
            </a:avLst>
          </a:prstGeom>
          <a:solidFill>
            <a:srgbClr val="000080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900" dirty="0">
                <a:solidFill>
                  <a:srgbClr val="FFFFFF"/>
                </a:solidFill>
                <a:latin typeface="Verdana" pitchFamily="34" charset="0"/>
              </a:rPr>
              <a:t>d) Mesh </a:t>
            </a:r>
            <a:r>
              <a:rPr lang="en-US" altLang="en-US" sz="1900" dirty="0" smtClean="0">
                <a:solidFill>
                  <a:srgbClr val="FFFFFF"/>
                </a:solidFill>
                <a:latin typeface="Verdana" pitchFamily="34" charset="0"/>
              </a:rPr>
              <a:t>architecture </a:t>
            </a:r>
            <a:endParaRPr lang="en-US" altLang="en-US" sz="1900" dirty="0">
              <a:solidFill>
                <a:srgbClr val="FFFFFF"/>
              </a:solidFill>
              <a:latin typeface="Verdan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47587260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1600" dirty="0"/>
              <a:t>d) Mesh architecture </a:t>
            </a:r>
            <a:r>
              <a:rPr lang="en-US" sz="1600" dirty="0" smtClean="0"/>
              <a:t>(1)</a:t>
            </a:r>
            <a:endParaRPr lang="en-US" sz="1600" dirty="0"/>
          </a:p>
        </p:txBody>
      </p:sp>
      <p:pic>
        <p:nvPicPr>
          <p:cNvPr id="5" name="Picture 4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07576" y="1143002"/>
            <a:ext cx="8958637" cy="4893564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85165" y="510989"/>
            <a:ext cx="2922595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rgbClr val="2D2D8A"/>
                </a:solidFill>
              </a:rPr>
              <a:t>d) Mesh architecture </a:t>
            </a:r>
            <a:r>
              <a:rPr lang="en-US" dirty="0" smtClean="0"/>
              <a:t>[</a:t>
            </a:r>
            <a:r>
              <a:rPr lang="hu-HU" dirty="0" smtClean="0"/>
              <a:t>143</a:t>
            </a:r>
            <a:r>
              <a:rPr lang="en-US" dirty="0" smtClean="0"/>
              <a:t>]</a:t>
            </a:r>
            <a:endParaRPr lang="en-US" dirty="0"/>
          </a:p>
        </p:txBody>
      </p:sp>
      <p:sp>
        <p:nvSpPr>
          <p:cNvPr id="7" name="TextBox 6"/>
          <p:cNvSpPr txBox="1"/>
          <p:nvPr/>
        </p:nvSpPr>
        <p:spPr>
          <a:xfrm>
            <a:off x="8814338" y="6534345"/>
            <a:ext cx="34817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>
                <a:solidFill>
                  <a:srgbClr val="FF0000"/>
                </a:solidFill>
                <a:latin typeface="+mj-lt"/>
              </a:rPr>
              <a:t>*</a:t>
            </a:r>
          </a:p>
        </p:txBody>
      </p:sp>
    </p:spTree>
    <p:extLst>
      <p:ext uri="{BB962C8B-B14F-4D97-AF65-F5344CB8AC3E}">
        <p14:creationId xmlns:p14="http://schemas.microsoft.com/office/powerpoint/2010/main" val="177608798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3298" name="Téglalap 3"/>
          <p:cNvSpPr>
            <a:spLocks noChangeArrowheads="1"/>
          </p:cNvSpPr>
          <p:nvPr/>
        </p:nvSpPr>
        <p:spPr bwMode="auto">
          <a:xfrm>
            <a:off x="2782888" y="1992468"/>
            <a:ext cx="1439862" cy="576263"/>
          </a:xfrm>
          <a:prstGeom prst="rect">
            <a:avLst/>
          </a:prstGeom>
          <a:solidFill>
            <a:srgbClr val="33CC3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>
                <a:solidFill>
                  <a:schemeClr val="bg1"/>
                </a:solidFill>
                <a:latin typeface="Verdana" pitchFamily="34" charset="0"/>
              </a:rPr>
              <a:t>Nehalem-EX 8C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>
                <a:solidFill>
                  <a:schemeClr val="bg1"/>
                </a:solidFill>
                <a:latin typeface="Verdana" pitchFamily="34" charset="0"/>
              </a:rPr>
              <a:t>Westmere-EX 10C</a:t>
            </a:r>
            <a:endParaRPr lang="hu-HU" altLang="en-US" sz="1100">
              <a:solidFill>
                <a:schemeClr val="bg1"/>
              </a:solidFill>
              <a:latin typeface="Verdana" pitchFamily="34" charset="0"/>
            </a:endParaRPr>
          </a:p>
        </p:txBody>
      </p:sp>
      <p:sp>
        <p:nvSpPr>
          <p:cNvPr id="183299" name="Téglalap 53"/>
          <p:cNvSpPr>
            <a:spLocks noChangeArrowheads="1"/>
          </p:cNvSpPr>
          <p:nvPr/>
        </p:nvSpPr>
        <p:spPr bwMode="auto">
          <a:xfrm>
            <a:off x="3721100" y="4195918"/>
            <a:ext cx="1439863" cy="576263"/>
          </a:xfrm>
          <a:prstGeom prst="rect">
            <a:avLst/>
          </a:prstGeom>
          <a:solidFill>
            <a:srgbClr val="3366FF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>
                <a:solidFill>
                  <a:schemeClr val="bg1"/>
                </a:solidFill>
                <a:latin typeface="Verdana" pitchFamily="34" charset="0"/>
              </a:rPr>
              <a:t> 7500 </a:t>
            </a:r>
            <a:r>
              <a:rPr lang="hu-HU" altLang="en-US" sz="1100">
                <a:solidFill>
                  <a:schemeClr val="bg1"/>
                </a:solidFill>
                <a:latin typeface="Verdana" pitchFamily="34" charset="0"/>
              </a:rPr>
              <a:t>IOH</a:t>
            </a:r>
          </a:p>
        </p:txBody>
      </p:sp>
      <p:cxnSp>
        <p:nvCxnSpPr>
          <p:cNvPr id="109" name="Egyenes összekötő 108"/>
          <p:cNvCxnSpPr>
            <a:endCxn id="183298" idx="3"/>
          </p:cNvCxnSpPr>
          <p:nvPr/>
        </p:nvCxnSpPr>
        <p:spPr>
          <a:xfrm rot="10800000">
            <a:off x="4222750" y="2281393"/>
            <a:ext cx="576263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3" name="Egyenes összekötő 112"/>
          <p:cNvCxnSpPr/>
          <p:nvPr/>
        </p:nvCxnSpPr>
        <p:spPr>
          <a:xfrm rot="10800000">
            <a:off x="4222750" y="3441856"/>
            <a:ext cx="576263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4" name="Egyenes összekötő 113"/>
          <p:cNvCxnSpPr/>
          <p:nvPr/>
        </p:nvCxnSpPr>
        <p:spPr>
          <a:xfrm rot="10800000">
            <a:off x="4222750" y="2556031"/>
            <a:ext cx="576263" cy="6223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6" name="Egyenes összekötő 115"/>
          <p:cNvCxnSpPr/>
          <p:nvPr/>
        </p:nvCxnSpPr>
        <p:spPr>
          <a:xfrm rot="10800000" flipV="1">
            <a:off x="4222750" y="2568731"/>
            <a:ext cx="563563" cy="609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3304" name="Egyenes összekötő 118"/>
          <p:cNvCxnSpPr>
            <a:cxnSpLocks noChangeShapeType="1"/>
            <a:endCxn id="183298" idx="2"/>
          </p:cNvCxnSpPr>
          <p:nvPr/>
        </p:nvCxnSpPr>
        <p:spPr bwMode="auto">
          <a:xfrm flipV="1">
            <a:off x="3503613" y="2568731"/>
            <a:ext cx="0" cy="584200"/>
          </a:xfrm>
          <a:prstGeom prst="line">
            <a:avLst/>
          </a:prstGeom>
          <a:noFill/>
          <a:ln w="952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83305" name="Egyenes összekötő 119"/>
          <p:cNvCxnSpPr>
            <a:cxnSpLocks noChangeShapeType="1"/>
          </p:cNvCxnSpPr>
          <p:nvPr/>
        </p:nvCxnSpPr>
        <p:spPr bwMode="auto">
          <a:xfrm flipV="1">
            <a:off x="5519738" y="2568731"/>
            <a:ext cx="0" cy="584200"/>
          </a:xfrm>
          <a:prstGeom prst="line">
            <a:avLst/>
          </a:prstGeom>
          <a:noFill/>
          <a:ln w="952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22" name="Egyenes összekötő 121"/>
          <p:cNvCxnSpPr/>
          <p:nvPr/>
        </p:nvCxnSpPr>
        <p:spPr>
          <a:xfrm rot="5400000" flipH="1" flipV="1">
            <a:off x="4664075" y="3960069"/>
            <a:ext cx="48577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3307" name="Szövegdoboz 70"/>
          <p:cNvSpPr txBox="1">
            <a:spLocks noChangeArrowheads="1"/>
          </p:cNvSpPr>
          <p:nvPr/>
        </p:nvSpPr>
        <p:spPr bwMode="auto">
          <a:xfrm>
            <a:off x="4257675" y="2035331"/>
            <a:ext cx="417513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hu-HU" altLang="en-US" sz="1000">
                <a:latin typeface="Verdana" pitchFamily="34" charset="0"/>
              </a:rPr>
              <a:t>QPI</a:t>
            </a:r>
          </a:p>
        </p:txBody>
      </p:sp>
      <p:sp>
        <p:nvSpPr>
          <p:cNvPr id="183308" name="Szövegdoboz 70"/>
          <p:cNvSpPr txBox="1">
            <a:spLocks noChangeArrowheads="1"/>
          </p:cNvSpPr>
          <p:nvPr/>
        </p:nvSpPr>
        <p:spPr bwMode="auto">
          <a:xfrm>
            <a:off x="4244975" y="3467256"/>
            <a:ext cx="417513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hu-HU" altLang="en-US" sz="1000">
                <a:latin typeface="Verdana" pitchFamily="34" charset="0"/>
              </a:rPr>
              <a:t>QPI</a:t>
            </a:r>
          </a:p>
        </p:txBody>
      </p:sp>
      <p:sp>
        <p:nvSpPr>
          <p:cNvPr id="183309" name="Szövegdoboz 70"/>
          <p:cNvSpPr txBox="1">
            <a:spLocks noChangeArrowheads="1"/>
          </p:cNvSpPr>
          <p:nvPr/>
        </p:nvSpPr>
        <p:spPr bwMode="auto">
          <a:xfrm>
            <a:off x="5534025" y="2733831"/>
            <a:ext cx="417513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hu-HU" altLang="en-US" sz="1000">
                <a:latin typeface="Verdana" pitchFamily="34" charset="0"/>
              </a:rPr>
              <a:t>QPI</a:t>
            </a:r>
          </a:p>
        </p:txBody>
      </p:sp>
      <p:sp>
        <p:nvSpPr>
          <p:cNvPr id="183310" name="Szövegdoboz 70"/>
          <p:cNvSpPr txBox="1">
            <a:spLocks noChangeArrowheads="1"/>
          </p:cNvSpPr>
          <p:nvPr/>
        </p:nvSpPr>
        <p:spPr bwMode="auto">
          <a:xfrm>
            <a:off x="3071813" y="2730656"/>
            <a:ext cx="417512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hu-HU" altLang="en-US" sz="1000">
                <a:latin typeface="Verdana" pitchFamily="34" charset="0"/>
              </a:rPr>
              <a:t>QPI</a:t>
            </a:r>
          </a:p>
        </p:txBody>
      </p:sp>
      <p:sp>
        <p:nvSpPr>
          <p:cNvPr id="183311" name="Szövegdoboz 70"/>
          <p:cNvSpPr txBox="1">
            <a:spLocks noChangeArrowheads="1"/>
          </p:cNvSpPr>
          <p:nvPr/>
        </p:nvSpPr>
        <p:spPr bwMode="auto">
          <a:xfrm>
            <a:off x="3949700" y="2735418"/>
            <a:ext cx="417513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hu-HU" altLang="en-US" sz="1000">
                <a:latin typeface="Verdana" pitchFamily="34" charset="0"/>
              </a:rPr>
              <a:t>QPI</a:t>
            </a:r>
          </a:p>
        </p:txBody>
      </p:sp>
      <p:sp>
        <p:nvSpPr>
          <p:cNvPr id="183312" name="Szövegdoboz 70"/>
          <p:cNvSpPr txBox="1">
            <a:spLocks noChangeArrowheads="1"/>
          </p:cNvSpPr>
          <p:nvPr/>
        </p:nvSpPr>
        <p:spPr bwMode="auto">
          <a:xfrm>
            <a:off x="4697413" y="2735418"/>
            <a:ext cx="417512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hu-HU" altLang="en-US" sz="1000">
                <a:latin typeface="Verdana" pitchFamily="34" charset="0"/>
              </a:rPr>
              <a:t>QPI</a:t>
            </a:r>
          </a:p>
        </p:txBody>
      </p:sp>
      <p:sp>
        <p:nvSpPr>
          <p:cNvPr id="183313" name="Szövegdoboz 70"/>
          <p:cNvSpPr txBox="1">
            <a:spLocks noChangeArrowheads="1"/>
          </p:cNvSpPr>
          <p:nvPr/>
        </p:nvSpPr>
        <p:spPr bwMode="auto">
          <a:xfrm>
            <a:off x="4968875" y="3856193"/>
            <a:ext cx="417513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hu-HU" altLang="en-US" sz="1000">
                <a:latin typeface="Verdana" pitchFamily="34" charset="0"/>
              </a:rPr>
              <a:t>QPI</a:t>
            </a:r>
          </a:p>
        </p:txBody>
      </p:sp>
      <p:sp>
        <p:nvSpPr>
          <p:cNvPr id="183314" name="Szövegdoboz 70"/>
          <p:cNvSpPr txBox="1">
            <a:spLocks noChangeArrowheads="1"/>
          </p:cNvSpPr>
          <p:nvPr/>
        </p:nvSpPr>
        <p:spPr bwMode="auto">
          <a:xfrm>
            <a:off x="3560763" y="3848256"/>
            <a:ext cx="417512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hu-HU" altLang="en-US" sz="1000">
                <a:latin typeface="Verdana" pitchFamily="34" charset="0"/>
              </a:rPr>
              <a:t>QPI</a:t>
            </a:r>
          </a:p>
        </p:txBody>
      </p:sp>
      <p:cxnSp>
        <p:nvCxnSpPr>
          <p:cNvPr id="131" name="Egyenes összekötő 130"/>
          <p:cNvCxnSpPr/>
          <p:nvPr/>
        </p:nvCxnSpPr>
        <p:spPr>
          <a:xfrm rot="10800000" flipH="1" flipV="1">
            <a:off x="2409825" y="3557743"/>
            <a:ext cx="350838" cy="0"/>
          </a:xfrm>
          <a:prstGeom prst="line">
            <a:avLst/>
          </a:prstGeom>
          <a:ln w="63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2" name="Egyenes összekötő 131"/>
          <p:cNvCxnSpPr/>
          <p:nvPr/>
        </p:nvCxnSpPr>
        <p:spPr>
          <a:xfrm rot="10800000" flipH="1" flipV="1">
            <a:off x="2409825" y="3046568"/>
            <a:ext cx="263525" cy="6350"/>
          </a:xfrm>
          <a:prstGeom prst="line">
            <a:avLst/>
          </a:prstGeom>
          <a:ln w="63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6" name="Egyenes összekötő 145"/>
          <p:cNvCxnSpPr/>
          <p:nvPr/>
        </p:nvCxnSpPr>
        <p:spPr>
          <a:xfrm rot="10800000" flipH="1">
            <a:off x="1597025" y="2965606"/>
            <a:ext cx="442913" cy="7937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7" name="Téglalap 146"/>
          <p:cNvSpPr/>
          <p:nvPr/>
        </p:nvSpPr>
        <p:spPr>
          <a:xfrm flipH="1">
            <a:off x="1649413" y="2781456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sp>
        <p:nvSpPr>
          <p:cNvPr id="148" name="Téglalap 147"/>
          <p:cNvSpPr/>
          <p:nvPr/>
        </p:nvSpPr>
        <p:spPr>
          <a:xfrm flipH="1">
            <a:off x="1562100" y="2781456"/>
            <a:ext cx="46038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cxnSp>
        <p:nvCxnSpPr>
          <p:cNvPr id="151" name="Egyenes összekötő 150"/>
          <p:cNvCxnSpPr/>
          <p:nvPr/>
        </p:nvCxnSpPr>
        <p:spPr>
          <a:xfrm rot="10800000" flipH="1">
            <a:off x="1597025" y="3135468"/>
            <a:ext cx="442913" cy="9525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2" name="Téglalap 151"/>
          <p:cNvSpPr/>
          <p:nvPr/>
        </p:nvSpPr>
        <p:spPr>
          <a:xfrm flipH="1">
            <a:off x="1649413" y="3029106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sp>
        <p:nvSpPr>
          <p:cNvPr id="153" name="Téglalap 152"/>
          <p:cNvSpPr/>
          <p:nvPr/>
        </p:nvSpPr>
        <p:spPr>
          <a:xfrm flipH="1">
            <a:off x="1562100" y="3029106"/>
            <a:ext cx="46038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sp>
        <p:nvSpPr>
          <p:cNvPr id="156" name="Téglalap 155"/>
          <p:cNvSpPr/>
          <p:nvPr/>
        </p:nvSpPr>
        <p:spPr>
          <a:xfrm flipH="1">
            <a:off x="1897063" y="2902106"/>
            <a:ext cx="647700" cy="288925"/>
          </a:xfrm>
          <a:prstGeom prst="rect">
            <a:avLst/>
          </a:prstGeom>
          <a:solidFill>
            <a:srgbClr val="8EB4E3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lvl1pPr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>
              <a:defRPr/>
            </a:pPr>
            <a:r>
              <a:rPr lang="en-US" altLang="en-US" sz="1100" smtClean="0">
                <a:solidFill>
                  <a:schemeClr val="bg1"/>
                </a:solidFill>
                <a:latin typeface="Verdana" pitchFamily="34" charset="0"/>
              </a:rPr>
              <a:t>SMB</a:t>
            </a:r>
            <a:endParaRPr lang="hu-HU" altLang="en-US" sz="1100" smtClean="0">
              <a:solidFill>
                <a:schemeClr val="bg1"/>
              </a:solidFill>
              <a:latin typeface="Verdana" pitchFamily="34" charset="0"/>
            </a:endParaRPr>
          </a:p>
        </p:txBody>
      </p:sp>
      <p:cxnSp>
        <p:nvCxnSpPr>
          <p:cNvPr id="157" name="Egyenes összekötő 156"/>
          <p:cNvCxnSpPr/>
          <p:nvPr/>
        </p:nvCxnSpPr>
        <p:spPr>
          <a:xfrm rot="10800000" flipH="1">
            <a:off x="1597025" y="3481543"/>
            <a:ext cx="428625" cy="4763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8" name="Téglalap 157"/>
          <p:cNvSpPr/>
          <p:nvPr/>
        </p:nvSpPr>
        <p:spPr>
          <a:xfrm flipH="1">
            <a:off x="1649413" y="3379943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sp>
        <p:nvSpPr>
          <p:cNvPr id="159" name="Téglalap 158"/>
          <p:cNvSpPr/>
          <p:nvPr/>
        </p:nvSpPr>
        <p:spPr>
          <a:xfrm flipH="1">
            <a:off x="1562100" y="3379943"/>
            <a:ext cx="46038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cxnSp>
        <p:nvCxnSpPr>
          <p:cNvPr id="162" name="Egyenes összekötő 161"/>
          <p:cNvCxnSpPr/>
          <p:nvPr/>
        </p:nvCxnSpPr>
        <p:spPr>
          <a:xfrm rot="10800000" flipH="1">
            <a:off x="1597025" y="3659343"/>
            <a:ext cx="442913" cy="3175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3" name="Téglalap 162"/>
          <p:cNvSpPr/>
          <p:nvPr/>
        </p:nvSpPr>
        <p:spPr>
          <a:xfrm flipH="1">
            <a:off x="1649413" y="3630768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sp>
        <p:nvSpPr>
          <p:cNvPr id="164" name="Téglalap 163"/>
          <p:cNvSpPr/>
          <p:nvPr/>
        </p:nvSpPr>
        <p:spPr>
          <a:xfrm flipH="1">
            <a:off x="1562100" y="3630768"/>
            <a:ext cx="46038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sp>
        <p:nvSpPr>
          <p:cNvPr id="167" name="Téglalap 166"/>
          <p:cNvSpPr/>
          <p:nvPr/>
        </p:nvSpPr>
        <p:spPr>
          <a:xfrm flipH="1">
            <a:off x="1897063" y="3414868"/>
            <a:ext cx="647700" cy="287338"/>
          </a:xfrm>
          <a:prstGeom prst="rect">
            <a:avLst/>
          </a:prstGeom>
          <a:solidFill>
            <a:srgbClr val="8EB4E3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lvl1pPr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>
              <a:defRPr/>
            </a:pPr>
            <a:r>
              <a:rPr lang="en-US" altLang="en-US" sz="1100" dirty="0" smtClean="0">
                <a:solidFill>
                  <a:schemeClr val="bg1"/>
                </a:solidFill>
                <a:latin typeface="Verdana" pitchFamily="34" charset="0"/>
              </a:rPr>
              <a:t>SMB</a:t>
            </a:r>
            <a:endParaRPr lang="hu-HU" altLang="en-US" sz="1100" dirty="0" smtClean="0">
              <a:solidFill>
                <a:schemeClr val="bg1"/>
              </a:solidFill>
              <a:latin typeface="Verdana" pitchFamily="34" charset="0"/>
            </a:endParaRPr>
          </a:p>
        </p:txBody>
      </p:sp>
      <p:sp>
        <p:nvSpPr>
          <p:cNvPr id="183331" name="Szövegdoboz 31"/>
          <p:cNvSpPr txBox="1">
            <a:spLocks noChangeArrowheads="1"/>
          </p:cNvSpPr>
          <p:nvPr/>
        </p:nvSpPr>
        <p:spPr bwMode="auto">
          <a:xfrm>
            <a:off x="331382" y="4567393"/>
            <a:ext cx="2513830" cy="430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 dirty="0" smtClean="0">
                <a:latin typeface="Verdana" pitchFamily="34" charset="0"/>
              </a:rPr>
              <a:t>Nehalem-EX:   up to </a:t>
            </a:r>
            <a:r>
              <a:rPr lang="hu-HU" altLang="en-US" sz="1100" dirty="0" smtClean="0">
                <a:latin typeface="Verdana" pitchFamily="34" charset="0"/>
              </a:rPr>
              <a:t>DDR</a:t>
            </a:r>
            <a:r>
              <a:rPr lang="en-US" altLang="en-US" sz="1100" dirty="0" smtClean="0">
                <a:latin typeface="Verdana" pitchFamily="34" charset="0"/>
              </a:rPr>
              <a:t>3-1067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 dirty="0" err="1" smtClean="0">
                <a:latin typeface="Verdana" pitchFamily="34" charset="0"/>
              </a:rPr>
              <a:t>Westmere</a:t>
            </a:r>
            <a:r>
              <a:rPr lang="en-US" altLang="en-US" sz="1100" dirty="0" smtClean="0">
                <a:latin typeface="Verdana" pitchFamily="34" charset="0"/>
              </a:rPr>
              <a:t>-EX: up to DDR3-1333</a:t>
            </a:r>
            <a:endParaRPr lang="hu-HU" altLang="en-US" sz="1100" dirty="0">
              <a:latin typeface="Verdana" pitchFamily="34" charset="0"/>
            </a:endParaRPr>
          </a:p>
        </p:txBody>
      </p:sp>
      <p:cxnSp>
        <p:nvCxnSpPr>
          <p:cNvPr id="2" name="Egyenes összekötő 130"/>
          <p:cNvCxnSpPr/>
          <p:nvPr/>
        </p:nvCxnSpPr>
        <p:spPr>
          <a:xfrm rot="10800000" flipH="1" flipV="1">
            <a:off x="2436813" y="2327431"/>
            <a:ext cx="350837" cy="0"/>
          </a:xfrm>
          <a:prstGeom prst="line">
            <a:avLst/>
          </a:prstGeom>
          <a:ln w="63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" name="Egyenes összekötő 131"/>
          <p:cNvCxnSpPr/>
          <p:nvPr/>
        </p:nvCxnSpPr>
        <p:spPr>
          <a:xfrm rot="10800000" flipH="1" flipV="1">
            <a:off x="2436813" y="1828956"/>
            <a:ext cx="236537" cy="4762"/>
          </a:xfrm>
          <a:prstGeom prst="line">
            <a:avLst/>
          </a:prstGeom>
          <a:ln w="63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" name="Egyenes összekötő 145"/>
          <p:cNvCxnSpPr/>
          <p:nvPr/>
        </p:nvCxnSpPr>
        <p:spPr>
          <a:xfrm rot="10800000" flipH="1">
            <a:off x="1597025" y="1747993"/>
            <a:ext cx="469900" cy="3175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Téglalap 146"/>
          <p:cNvSpPr/>
          <p:nvPr/>
        </p:nvSpPr>
        <p:spPr>
          <a:xfrm flipH="1">
            <a:off x="1676400" y="1563843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sp>
        <p:nvSpPr>
          <p:cNvPr id="7" name="Téglalap 147"/>
          <p:cNvSpPr/>
          <p:nvPr/>
        </p:nvSpPr>
        <p:spPr>
          <a:xfrm flipH="1">
            <a:off x="1589088" y="1563843"/>
            <a:ext cx="46037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cxnSp>
        <p:nvCxnSpPr>
          <p:cNvPr id="8" name="Egyenes összekötő 150"/>
          <p:cNvCxnSpPr/>
          <p:nvPr/>
        </p:nvCxnSpPr>
        <p:spPr>
          <a:xfrm rot="10800000" flipH="1">
            <a:off x="1597025" y="1917856"/>
            <a:ext cx="469900" cy="4762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Téglalap 151"/>
          <p:cNvSpPr/>
          <p:nvPr/>
        </p:nvSpPr>
        <p:spPr>
          <a:xfrm flipH="1">
            <a:off x="1676400" y="1811493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sp>
        <p:nvSpPr>
          <p:cNvPr id="10" name="Téglalap 152"/>
          <p:cNvSpPr/>
          <p:nvPr/>
        </p:nvSpPr>
        <p:spPr>
          <a:xfrm flipH="1">
            <a:off x="1589088" y="1811493"/>
            <a:ext cx="46037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sp>
        <p:nvSpPr>
          <p:cNvPr id="11" name="Téglalap 155"/>
          <p:cNvSpPr/>
          <p:nvPr/>
        </p:nvSpPr>
        <p:spPr>
          <a:xfrm flipH="1">
            <a:off x="1924050" y="1684493"/>
            <a:ext cx="647700" cy="288925"/>
          </a:xfrm>
          <a:prstGeom prst="rect">
            <a:avLst/>
          </a:prstGeom>
          <a:solidFill>
            <a:srgbClr val="8EB4E3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lvl1pPr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>
              <a:defRPr/>
            </a:pPr>
            <a:r>
              <a:rPr lang="en-US" altLang="en-US" sz="1100" dirty="0" smtClean="0">
                <a:solidFill>
                  <a:schemeClr val="bg1"/>
                </a:solidFill>
                <a:latin typeface="Verdana" pitchFamily="34" charset="0"/>
              </a:rPr>
              <a:t>SMB</a:t>
            </a:r>
            <a:endParaRPr lang="hu-HU" altLang="en-US" sz="1100" dirty="0" smtClean="0">
              <a:solidFill>
                <a:schemeClr val="bg1"/>
              </a:solidFill>
              <a:latin typeface="Verdana" pitchFamily="34" charset="0"/>
            </a:endParaRPr>
          </a:p>
        </p:txBody>
      </p:sp>
      <p:cxnSp>
        <p:nvCxnSpPr>
          <p:cNvPr id="12" name="Egyenes összekötő 156"/>
          <p:cNvCxnSpPr/>
          <p:nvPr/>
        </p:nvCxnSpPr>
        <p:spPr>
          <a:xfrm rot="10800000" flipH="1">
            <a:off x="1597025" y="2255993"/>
            <a:ext cx="455613" cy="9525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" name="Téglalap 157"/>
          <p:cNvSpPr/>
          <p:nvPr/>
        </p:nvSpPr>
        <p:spPr>
          <a:xfrm flipH="1">
            <a:off x="1676400" y="2149631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sp>
        <p:nvSpPr>
          <p:cNvPr id="14" name="Téglalap 158"/>
          <p:cNvSpPr/>
          <p:nvPr/>
        </p:nvSpPr>
        <p:spPr>
          <a:xfrm flipH="1">
            <a:off x="1589088" y="2149631"/>
            <a:ext cx="46037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cxnSp>
        <p:nvCxnSpPr>
          <p:cNvPr id="15" name="Egyenes összekötő 161"/>
          <p:cNvCxnSpPr/>
          <p:nvPr/>
        </p:nvCxnSpPr>
        <p:spPr>
          <a:xfrm rot="10800000" flipH="1">
            <a:off x="1597025" y="2429031"/>
            <a:ext cx="469900" cy="7937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" name="Téglalap 162"/>
          <p:cNvSpPr/>
          <p:nvPr/>
        </p:nvSpPr>
        <p:spPr>
          <a:xfrm flipH="1">
            <a:off x="1676400" y="2400456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sp>
        <p:nvSpPr>
          <p:cNvPr id="17" name="Téglalap 163"/>
          <p:cNvSpPr/>
          <p:nvPr/>
        </p:nvSpPr>
        <p:spPr>
          <a:xfrm flipH="1">
            <a:off x="1589088" y="2400456"/>
            <a:ext cx="46037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sp>
        <p:nvSpPr>
          <p:cNvPr id="18" name="Téglalap 166"/>
          <p:cNvSpPr/>
          <p:nvPr/>
        </p:nvSpPr>
        <p:spPr>
          <a:xfrm flipH="1">
            <a:off x="1924050" y="2184556"/>
            <a:ext cx="647700" cy="287337"/>
          </a:xfrm>
          <a:prstGeom prst="rect">
            <a:avLst/>
          </a:prstGeom>
          <a:solidFill>
            <a:srgbClr val="8EB4E3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lvl1pPr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>
              <a:defRPr/>
            </a:pPr>
            <a:r>
              <a:rPr lang="en-US" altLang="en-US" sz="1100" dirty="0" smtClean="0">
                <a:solidFill>
                  <a:schemeClr val="bg1"/>
                </a:solidFill>
                <a:latin typeface="Verdana" pitchFamily="34" charset="0"/>
              </a:rPr>
              <a:t>SMB</a:t>
            </a:r>
            <a:endParaRPr lang="hu-HU" altLang="en-US" sz="1100" dirty="0" smtClean="0">
              <a:solidFill>
                <a:schemeClr val="bg1"/>
              </a:solidFill>
              <a:latin typeface="Verdana" pitchFamily="34" charset="0"/>
            </a:endParaRPr>
          </a:p>
        </p:txBody>
      </p:sp>
      <p:cxnSp>
        <p:nvCxnSpPr>
          <p:cNvPr id="183348" name="Egyenes összekötő 170"/>
          <p:cNvCxnSpPr>
            <a:cxnSpLocks noChangeShapeType="1"/>
          </p:cNvCxnSpPr>
          <p:nvPr/>
        </p:nvCxnSpPr>
        <p:spPr bwMode="auto">
          <a:xfrm rot="10800000" flipV="1">
            <a:off x="6161088" y="2344893"/>
            <a:ext cx="350837" cy="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83349" name="Egyenes összekötő 171"/>
          <p:cNvCxnSpPr>
            <a:cxnSpLocks noChangeShapeType="1"/>
          </p:cNvCxnSpPr>
          <p:nvPr/>
        </p:nvCxnSpPr>
        <p:spPr bwMode="auto">
          <a:xfrm rot="10800000" flipV="1">
            <a:off x="6283325" y="1832131"/>
            <a:ext cx="228600" cy="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83350" name="Egyenes összekötő 172"/>
          <p:cNvCxnSpPr>
            <a:cxnSpLocks noChangeShapeType="1"/>
          </p:cNvCxnSpPr>
          <p:nvPr/>
        </p:nvCxnSpPr>
        <p:spPr bwMode="auto">
          <a:xfrm rot="10800000">
            <a:off x="6865938" y="1751168"/>
            <a:ext cx="457200" cy="635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74" name="Téglalap 173"/>
          <p:cNvSpPr>
            <a:spLocks noChangeArrowheads="1"/>
          </p:cNvSpPr>
          <p:nvPr/>
        </p:nvSpPr>
        <p:spPr bwMode="auto">
          <a:xfrm>
            <a:off x="7212013" y="1567018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175" name="Téglalap 174"/>
          <p:cNvSpPr>
            <a:spLocks noChangeArrowheads="1"/>
          </p:cNvSpPr>
          <p:nvPr/>
        </p:nvSpPr>
        <p:spPr bwMode="auto">
          <a:xfrm>
            <a:off x="7297738" y="1567018"/>
            <a:ext cx="46037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cxnSp>
        <p:nvCxnSpPr>
          <p:cNvPr id="183353" name="Egyenes összekötő 177"/>
          <p:cNvCxnSpPr>
            <a:cxnSpLocks noChangeShapeType="1"/>
          </p:cNvCxnSpPr>
          <p:nvPr/>
        </p:nvCxnSpPr>
        <p:spPr bwMode="auto">
          <a:xfrm rot="10800000">
            <a:off x="6865938" y="1921031"/>
            <a:ext cx="457200" cy="1587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79" name="Téglalap 178"/>
          <p:cNvSpPr>
            <a:spLocks noChangeArrowheads="1"/>
          </p:cNvSpPr>
          <p:nvPr/>
        </p:nvSpPr>
        <p:spPr bwMode="auto">
          <a:xfrm>
            <a:off x="7212013" y="1814668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180" name="Téglalap 179"/>
          <p:cNvSpPr>
            <a:spLocks noChangeArrowheads="1"/>
          </p:cNvSpPr>
          <p:nvPr/>
        </p:nvSpPr>
        <p:spPr bwMode="auto">
          <a:xfrm>
            <a:off x="7297738" y="1814668"/>
            <a:ext cx="46037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183356" name="Téglalap 182"/>
          <p:cNvSpPr>
            <a:spLocks noChangeArrowheads="1"/>
          </p:cNvSpPr>
          <p:nvPr/>
        </p:nvSpPr>
        <p:spPr bwMode="auto">
          <a:xfrm>
            <a:off x="6362700" y="1689256"/>
            <a:ext cx="647700" cy="287337"/>
          </a:xfrm>
          <a:prstGeom prst="rect">
            <a:avLst/>
          </a:prstGeom>
          <a:solidFill>
            <a:srgbClr val="8EB4E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>
                <a:solidFill>
                  <a:schemeClr val="bg1"/>
                </a:solidFill>
                <a:latin typeface="Verdana" pitchFamily="34" charset="0"/>
              </a:rPr>
              <a:t>SMB</a:t>
            </a:r>
            <a:endParaRPr lang="hu-HU" altLang="en-US" sz="1100">
              <a:solidFill>
                <a:schemeClr val="bg1"/>
              </a:solidFill>
              <a:latin typeface="Verdana" pitchFamily="34" charset="0"/>
            </a:endParaRPr>
          </a:p>
        </p:txBody>
      </p:sp>
      <p:cxnSp>
        <p:nvCxnSpPr>
          <p:cNvPr id="183357" name="Egyenes összekötő 183"/>
          <p:cNvCxnSpPr>
            <a:cxnSpLocks noChangeShapeType="1"/>
          </p:cNvCxnSpPr>
          <p:nvPr/>
        </p:nvCxnSpPr>
        <p:spPr bwMode="auto">
          <a:xfrm rot="10800000">
            <a:off x="6881813" y="2271868"/>
            <a:ext cx="441325" cy="635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85" name="Téglalap 184"/>
          <p:cNvSpPr>
            <a:spLocks noChangeArrowheads="1"/>
          </p:cNvSpPr>
          <p:nvPr/>
        </p:nvSpPr>
        <p:spPr bwMode="auto">
          <a:xfrm>
            <a:off x="7212013" y="2165506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186" name="Téglalap 185"/>
          <p:cNvSpPr>
            <a:spLocks noChangeArrowheads="1"/>
          </p:cNvSpPr>
          <p:nvPr/>
        </p:nvSpPr>
        <p:spPr bwMode="auto">
          <a:xfrm>
            <a:off x="7297738" y="2165506"/>
            <a:ext cx="46037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cxnSp>
        <p:nvCxnSpPr>
          <p:cNvPr id="183360" name="Egyenes összekötő 188"/>
          <p:cNvCxnSpPr>
            <a:cxnSpLocks noChangeShapeType="1"/>
          </p:cNvCxnSpPr>
          <p:nvPr/>
        </p:nvCxnSpPr>
        <p:spPr bwMode="auto">
          <a:xfrm rot="10800000">
            <a:off x="6865938" y="2444906"/>
            <a:ext cx="457200" cy="4762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90" name="Téglalap 189"/>
          <p:cNvSpPr>
            <a:spLocks noChangeArrowheads="1"/>
          </p:cNvSpPr>
          <p:nvPr/>
        </p:nvSpPr>
        <p:spPr bwMode="auto">
          <a:xfrm>
            <a:off x="7212013" y="2416331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191" name="Téglalap 190"/>
          <p:cNvSpPr>
            <a:spLocks noChangeArrowheads="1"/>
          </p:cNvSpPr>
          <p:nvPr/>
        </p:nvSpPr>
        <p:spPr bwMode="auto">
          <a:xfrm>
            <a:off x="7297738" y="2416331"/>
            <a:ext cx="46037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183363" name="Téglalap 193"/>
          <p:cNvSpPr>
            <a:spLocks noChangeArrowheads="1"/>
          </p:cNvSpPr>
          <p:nvPr/>
        </p:nvSpPr>
        <p:spPr bwMode="auto">
          <a:xfrm>
            <a:off x="6362700" y="2200431"/>
            <a:ext cx="647700" cy="287337"/>
          </a:xfrm>
          <a:prstGeom prst="rect">
            <a:avLst/>
          </a:prstGeom>
          <a:solidFill>
            <a:srgbClr val="8EB4E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>
                <a:solidFill>
                  <a:schemeClr val="bg1"/>
                </a:solidFill>
                <a:latin typeface="Verdana" pitchFamily="34" charset="0"/>
              </a:rPr>
              <a:t>SMB</a:t>
            </a:r>
            <a:endParaRPr lang="hu-HU" altLang="en-US" sz="1100">
              <a:solidFill>
                <a:schemeClr val="bg1"/>
              </a:solidFill>
              <a:latin typeface="Verdana" pitchFamily="34" charset="0"/>
            </a:endParaRPr>
          </a:p>
        </p:txBody>
      </p:sp>
      <p:cxnSp>
        <p:nvCxnSpPr>
          <p:cNvPr id="183364" name="Egyenes összekötő 170"/>
          <p:cNvCxnSpPr>
            <a:cxnSpLocks noChangeShapeType="1"/>
          </p:cNvCxnSpPr>
          <p:nvPr/>
        </p:nvCxnSpPr>
        <p:spPr bwMode="auto">
          <a:xfrm rot="10800000" flipV="1">
            <a:off x="6137338" y="3614893"/>
            <a:ext cx="350837" cy="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83365" name="Egyenes összekötő 171"/>
          <p:cNvCxnSpPr>
            <a:cxnSpLocks noChangeShapeType="1"/>
          </p:cNvCxnSpPr>
          <p:nvPr/>
        </p:nvCxnSpPr>
        <p:spPr bwMode="auto">
          <a:xfrm rot="10800000" flipV="1">
            <a:off x="6283325" y="3064031"/>
            <a:ext cx="228600" cy="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83366" name="Egyenes összekötő 172"/>
          <p:cNvCxnSpPr>
            <a:cxnSpLocks noChangeShapeType="1"/>
          </p:cNvCxnSpPr>
          <p:nvPr/>
        </p:nvCxnSpPr>
        <p:spPr bwMode="auto">
          <a:xfrm rot="10800000">
            <a:off x="6865938" y="2983068"/>
            <a:ext cx="457200" cy="635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22" name="Téglalap 173"/>
          <p:cNvSpPr>
            <a:spLocks noChangeArrowheads="1"/>
          </p:cNvSpPr>
          <p:nvPr/>
        </p:nvSpPr>
        <p:spPr bwMode="auto">
          <a:xfrm>
            <a:off x="7212013" y="2798918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23" name="Téglalap 174"/>
          <p:cNvSpPr>
            <a:spLocks noChangeArrowheads="1"/>
          </p:cNvSpPr>
          <p:nvPr/>
        </p:nvSpPr>
        <p:spPr bwMode="auto">
          <a:xfrm>
            <a:off x="7297738" y="2798918"/>
            <a:ext cx="46037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cxnSp>
        <p:nvCxnSpPr>
          <p:cNvPr id="183369" name="Egyenes összekötő 177"/>
          <p:cNvCxnSpPr>
            <a:cxnSpLocks noChangeShapeType="1"/>
          </p:cNvCxnSpPr>
          <p:nvPr/>
        </p:nvCxnSpPr>
        <p:spPr bwMode="auto">
          <a:xfrm rot="10800000">
            <a:off x="6865938" y="3152931"/>
            <a:ext cx="457200" cy="7937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25" name="Téglalap 178"/>
          <p:cNvSpPr>
            <a:spLocks noChangeArrowheads="1"/>
          </p:cNvSpPr>
          <p:nvPr/>
        </p:nvSpPr>
        <p:spPr bwMode="auto">
          <a:xfrm>
            <a:off x="7212013" y="3046568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26" name="Téglalap 179"/>
          <p:cNvSpPr>
            <a:spLocks noChangeArrowheads="1"/>
          </p:cNvSpPr>
          <p:nvPr/>
        </p:nvSpPr>
        <p:spPr bwMode="auto">
          <a:xfrm>
            <a:off x="7297738" y="3046568"/>
            <a:ext cx="46037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183372" name="Téglalap 182"/>
          <p:cNvSpPr>
            <a:spLocks noChangeArrowheads="1"/>
          </p:cNvSpPr>
          <p:nvPr/>
        </p:nvSpPr>
        <p:spPr bwMode="auto">
          <a:xfrm>
            <a:off x="6362700" y="2921156"/>
            <a:ext cx="647700" cy="287337"/>
          </a:xfrm>
          <a:prstGeom prst="rect">
            <a:avLst/>
          </a:prstGeom>
          <a:solidFill>
            <a:srgbClr val="8EB4E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>
                <a:solidFill>
                  <a:schemeClr val="bg1"/>
                </a:solidFill>
                <a:latin typeface="Verdana" pitchFamily="34" charset="0"/>
              </a:rPr>
              <a:t>SMB</a:t>
            </a:r>
            <a:endParaRPr lang="hu-HU" altLang="en-US" sz="1100">
              <a:solidFill>
                <a:schemeClr val="bg1"/>
              </a:solidFill>
              <a:latin typeface="Verdana" pitchFamily="34" charset="0"/>
            </a:endParaRPr>
          </a:p>
        </p:txBody>
      </p:sp>
      <p:cxnSp>
        <p:nvCxnSpPr>
          <p:cNvPr id="183373" name="Egyenes összekötő 183"/>
          <p:cNvCxnSpPr>
            <a:cxnSpLocks noChangeShapeType="1"/>
          </p:cNvCxnSpPr>
          <p:nvPr/>
        </p:nvCxnSpPr>
        <p:spPr bwMode="auto">
          <a:xfrm rot="10800000">
            <a:off x="6881813" y="3541868"/>
            <a:ext cx="441325" cy="635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29" name="Téglalap 184"/>
          <p:cNvSpPr>
            <a:spLocks noChangeArrowheads="1"/>
          </p:cNvSpPr>
          <p:nvPr/>
        </p:nvSpPr>
        <p:spPr bwMode="auto">
          <a:xfrm>
            <a:off x="7212013" y="3435506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30" name="Téglalap 185"/>
          <p:cNvSpPr>
            <a:spLocks noChangeArrowheads="1"/>
          </p:cNvSpPr>
          <p:nvPr/>
        </p:nvSpPr>
        <p:spPr bwMode="auto">
          <a:xfrm>
            <a:off x="7297738" y="3435506"/>
            <a:ext cx="46037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cxnSp>
        <p:nvCxnSpPr>
          <p:cNvPr id="183376" name="Egyenes összekötő 188"/>
          <p:cNvCxnSpPr>
            <a:cxnSpLocks noChangeShapeType="1"/>
          </p:cNvCxnSpPr>
          <p:nvPr/>
        </p:nvCxnSpPr>
        <p:spPr bwMode="auto">
          <a:xfrm rot="10800000">
            <a:off x="6865938" y="3713318"/>
            <a:ext cx="457200" cy="1588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32" name="Téglalap 189"/>
          <p:cNvSpPr>
            <a:spLocks noChangeArrowheads="1"/>
          </p:cNvSpPr>
          <p:nvPr/>
        </p:nvSpPr>
        <p:spPr bwMode="auto">
          <a:xfrm>
            <a:off x="7212013" y="3686331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33" name="Téglalap 190"/>
          <p:cNvSpPr>
            <a:spLocks noChangeArrowheads="1"/>
          </p:cNvSpPr>
          <p:nvPr/>
        </p:nvSpPr>
        <p:spPr bwMode="auto">
          <a:xfrm>
            <a:off x="7297738" y="3686331"/>
            <a:ext cx="46037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183379" name="Téglalap 193"/>
          <p:cNvSpPr>
            <a:spLocks noChangeArrowheads="1"/>
          </p:cNvSpPr>
          <p:nvPr/>
        </p:nvSpPr>
        <p:spPr bwMode="auto">
          <a:xfrm>
            <a:off x="6362700" y="3470431"/>
            <a:ext cx="647700" cy="287337"/>
          </a:xfrm>
          <a:prstGeom prst="rect">
            <a:avLst/>
          </a:prstGeom>
          <a:solidFill>
            <a:srgbClr val="8EB4E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>
                <a:solidFill>
                  <a:schemeClr val="bg1"/>
                </a:solidFill>
                <a:latin typeface="Verdana" pitchFamily="34" charset="0"/>
              </a:rPr>
              <a:t>SMB</a:t>
            </a:r>
            <a:endParaRPr lang="hu-HU" altLang="en-US" sz="1100">
              <a:solidFill>
                <a:schemeClr val="bg1"/>
              </a:solidFill>
              <a:latin typeface="Verdana" pitchFamily="34" charset="0"/>
            </a:endParaRPr>
          </a:p>
        </p:txBody>
      </p:sp>
      <p:sp>
        <p:nvSpPr>
          <p:cNvPr id="183380" name="Line 85"/>
          <p:cNvSpPr>
            <a:spLocks noChangeShapeType="1"/>
          </p:cNvSpPr>
          <p:nvPr/>
        </p:nvSpPr>
        <p:spPr bwMode="auto">
          <a:xfrm>
            <a:off x="4068763" y="3676422"/>
            <a:ext cx="0" cy="5207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1" name="Téglalap 60"/>
          <p:cNvSpPr/>
          <p:nvPr/>
        </p:nvSpPr>
        <p:spPr>
          <a:xfrm>
            <a:off x="3751263" y="5189693"/>
            <a:ext cx="1439862" cy="576263"/>
          </a:xfrm>
          <a:prstGeom prst="rect">
            <a:avLst/>
          </a:prstGeom>
          <a:solidFill>
            <a:schemeClr val="accent6">
              <a:lumMod val="7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lvl1pPr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>
              <a:defRPr/>
            </a:pPr>
            <a:r>
              <a:rPr lang="hu-HU" altLang="en-US" sz="1100" smtClean="0">
                <a:solidFill>
                  <a:schemeClr val="bg1"/>
                </a:solidFill>
                <a:latin typeface="Verdana" pitchFamily="34" charset="0"/>
              </a:rPr>
              <a:t>ICH</a:t>
            </a:r>
            <a:r>
              <a:rPr lang="en-US" altLang="en-US" sz="1100" smtClean="0">
                <a:solidFill>
                  <a:schemeClr val="bg1"/>
                </a:solidFill>
                <a:latin typeface="Verdana" pitchFamily="34" charset="0"/>
              </a:rPr>
              <a:t>10</a:t>
            </a:r>
            <a:endParaRPr lang="hu-HU" altLang="en-US" sz="1100" smtClean="0">
              <a:solidFill>
                <a:schemeClr val="bg1"/>
              </a:solidFill>
              <a:latin typeface="Verdana" pitchFamily="34" charset="0"/>
            </a:endParaRPr>
          </a:p>
        </p:txBody>
      </p:sp>
      <p:sp>
        <p:nvSpPr>
          <p:cNvPr id="183382" name="Line 87"/>
          <p:cNvSpPr>
            <a:spLocks noChangeShapeType="1"/>
          </p:cNvSpPr>
          <p:nvPr/>
        </p:nvSpPr>
        <p:spPr bwMode="auto">
          <a:xfrm>
            <a:off x="4486275" y="4792990"/>
            <a:ext cx="0" cy="396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3383" name="Szövegdoboz 70"/>
          <p:cNvSpPr txBox="1">
            <a:spLocks noChangeArrowheads="1"/>
          </p:cNvSpPr>
          <p:nvPr/>
        </p:nvSpPr>
        <p:spPr bwMode="auto">
          <a:xfrm>
            <a:off x="4505325" y="4861081"/>
            <a:ext cx="406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000">
                <a:latin typeface="Verdana" pitchFamily="34" charset="0"/>
              </a:rPr>
              <a:t>ESI</a:t>
            </a:r>
            <a:endParaRPr lang="hu-HU" altLang="en-US" sz="1000">
              <a:latin typeface="Verdana" pitchFamily="34" charset="0"/>
            </a:endParaRPr>
          </a:p>
        </p:txBody>
      </p:sp>
      <p:sp>
        <p:nvSpPr>
          <p:cNvPr id="183385" name="Text Box 90"/>
          <p:cNvSpPr txBox="1">
            <a:spLocks noChangeArrowheads="1"/>
          </p:cNvSpPr>
          <p:nvPr/>
        </p:nvSpPr>
        <p:spPr bwMode="auto">
          <a:xfrm>
            <a:off x="5718175" y="4667406"/>
            <a:ext cx="3260725" cy="118853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lnSpc>
                <a:spcPct val="80000"/>
              </a:lnSpc>
              <a:spcBef>
                <a:spcPct val="0"/>
              </a:spcBef>
              <a:spcAft>
                <a:spcPts val="100"/>
              </a:spcAft>
              <a:buFontTx/>
              <a:buNone/>
            </a:pPr>
            <a:r>
              <a:rPr lang="en-US" altLang="en-US" sz="1100" dirty="0">
                <a:latin typeface="Verdana" pitchFamily="34" charset="0"/>
              </a:rPr>
              <a:t>SMI: </a:t>
            </a:r>
            <a:r>
              <a:rPr lang="en-US" altLang="en-US" sz="1100" dirty="0" smtClean="0">
                <a:latin typeface="Verdana" pitchFamily="34" charset="0"/>
              </a:rPr>
              <a:t>Scalable Memory Interface</a:t>
            </a:r>
          </a:p>
          <a:p>
            <a:pPr algn="ctr" eaLnBrk="1" hangingPunct="1">
              <a:lnSpc>
                <a:spcPct val="80000"/>
              </a:lnSpc>
              <a:spcBef>
                <a:spcPct val="0"/>
              </a:spcBef>
              <a:buFontTx/>
              <a:buNone/>
            </a:pPr>
            <a:r>
              <a:rPr lang="en-US" altLang="en-US" sz="1100" dirty="0" smtClean="0">
                <a:latin typeface="Verdana" pitchFamily="34" charset="0"/>
              </a:rPr>
              <a:t>         (Serial </a:t>
            </a:r>
            <a:r>
              <a:rPr lang="en-US" altLang="en-US" sz="1100" dirty="0">
                <a:latin typeface="Verdana" pitchFamily="34" charset="0"/>
              </a:rPr>
              <a:t>link between the processor </a:t>
            </a:r>
            <a:endParaRPr lang="en-US" altLang="en-US" sz="1100" dirty="0" smtClean="0">
              <a:latin typeface="Verdana" pitchFamily="34" charset="0"/>
            </a:endParaRPr>
          </a:p>
          <a:p>
            <a:pPr algn="ctr" eaLnBrk="1" hangingPunct="1">
              <a:lnSpc>
                <a:spcPct val="80000"/>
              </a:lnSpc>
              <a:spcBef>
                <a:spcPct val="0"/>
              </a:spcBef>
              <a:buFontTx/>
              <a:buNone/>
            </a:pPr>
            <a:r>
              <a:rPr lang="en-US" altLang="en-US" sz="1100" dirty="0">
                <a:latin typeface="Verdana" pitchFamily="34" charset="0"/>
              </a:rPr>
              <a:t> </a:t>
            </a:r>
            <a:r>
              <a:rPr lang="en-US" altLang="en-US" sz="1100" dirty="0" smtClean="0">
                <a:latin typeface="Verdana" pitchFamily="34" charset="0"/>
              </a:rPr>
              <a:t>         and the SMB)</a:t>
            </a:r>
            <a:endParaRPr lang="en-US" altLang="en-US" sz="1100" dirty="0">
              <a:latin typeface="Verdana" pitchFamily="34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100" dirty="0" smtClean="0">
                <a:latin typeface="Verdana" pitchFamily="34" charset="0"/>
              </a:rPr>
              <a:t>        SMB</a:t>
            </a:r>
            <a:r>
              <a:rPr lang="en-US" altLang="en-US" sz="1100" dirty="0">
                <a:latin typeface="Verdana" pitchFamily="34" charset="0"/>
              </a:rPr>
              <a:t>: Scalable Memory Buffer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 dirty="0">
                <a:latin typeface="Verdana" pitchFamily="34" charset="0"/>
              </a:rPr>
              <a:t>        </a:t>
            </a:r>
            <a:r>
              <a:rPr lang="en-US" altLang="en-US" sz="1100" dirty="0" smtClean="0">
                <a:latin typeface="Verdana" pitchFamily="34" charset="0"/>
              </a:rPr>
              <a:t>  (Performs conversion between the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 dirty="0">
                <a:latin typeface="Verdana" pitchFamily="34" charset="0"/>
              </a:rPr>
              <a:t> </a:t>
            </a:r>
            <a:r>
              <a:rPr lang="en-US" altLang="en-US" sz="1100" dirty="0" smtClean="0">
                <a:latin typeface="Verdana" pitchFamily="34" charset="0"/>
              </a:rPr>
              <a:t>          serial SMI and the parallel 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 dirty="0">
                <a:latin typeface="Verdana" pitchFamily="34" charset="0"/>
              </a:rPr>
              <a:t> </a:t>
            </a:r>
            <a:r>
              <a:rPr lang="en-US" altLang="en-US" sz="1100" dirty="0" smtClean="0">
                <a:latin typeface="Verdana" pitchFamily="34" charset="0"/>
              </a:rPr>
              <a:t>          DDR3 DIMM interfaces)</a:t>
            </a:r>
            <a:endParaRPr lang="en-US" altLang="en-US" sz="1100" dirty="0">
              <a:latin typeface="Verdana" pitchFamily="34" charset="0"/>
            </a:endParaRPr>
          </a:p>
        </p:txBody>
      </p:sp>
      <p:cxnSp>
        <p:nvCxnSpPr>
          <p:cNvPr id="35" name="Egyenes összekötő 130"/>
          <p:cNvCxnSpPr/>
          <p:nvPr/>
        </p:nvCxnSpPr>
        <p:spPr>
          <a:xfrm rot="10800000" flipH="1" flipV="1">
            <a:off x="1193800" y="2659218"/>
            <a:ext cx="1479550" cy="12700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Egyenes összekötő 131"/>
          <p:cNvCxnSpPr/>
          <p:nvPr/>
        </p:nvCxnSpPr>
        <p:spPr>
          <a:xfrm rot="10800000" flipH="1" flipV="1">
            <a:off x="1193800" y="2097243"/>
            <a:ext cx="1582738" cy="3175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Egyenes összekötő 145"/>
          <p:cNvCxnSpPr/>
          <p:nvPr/>
        </p:nvCxnSpPr>
        <p:spPr>
          <a:xfrm rot="10800000" flipH="1">
            <a:off x="354013" y="2016281"/>
            <a:ext cx="469900" cy="3175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8" name="Téglalap 146"/>
          <p:cNvSpPr/>
          <p:nvPr/>
        </p:nvSpPr>
        <p:spPr>
          <a:xfrm flipH="1">
            <a:off x="433388" y="1832131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sp>
        <p:nvSpPr>
          <p:cNvPr id="39" name="Téglalap 147"/>
          <p:cNvSpPr/>
          <p:nvPr/>
        </p:nvSpPr>
        <p:spPr>
          <a:xfrm flipH="1">
            <a:off x="346075" y="1832131"/>
            <a:ext cx="46038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cxnSp>
        <p:nvCxnSpPr>
          <p:cNvPr id="40" name="Egyenes összekötő 150"/>
          <p:cNvCxnSpPr/>
          <p:nvPr/>
        </p:nvCxnSpPr>
        <p:spPr>
          <a:xfrm rot="10800000" flipH="1">
            <a:off x="354013" y="2186143"/>
            <a:ext cx="469900" cy="4763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Téglalap 151"/>
          <p:cNvSpPr/>
          <p:nvPr/>
        </p:nvSpPr>
        <p:spPr>
          <a:xfrm flipH="1">
            <a:off x="433388" y="2079781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sp>
        <p:nvSpPr>
          <p:cNvPr id="42" name="Téglalap 152"/>
          <p:cNvSpPr/>
          <p:nvPr/>
        </p:nvSpPr>
        <p:spPr>
          <a:xfrm flipH="1">
            <a:off x="346075" y="2079781"/>
            <a:ext cx="46038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sp>
        <p:nvSpPr>
          <p:cNvPr id="43" name="Téglalap 155"/>
          <p:cNvSpPr/>
          <p:nvPr/>
        </p:nvSpPr>
        <p:spPr>
          <a:xfrm flipH="1">
            <a:off x="681038" y="1952781"/>
            <a:ext cx="647700" cy="288925"/>
          </a:xfrm>
          <a:prstGeom prst="rect">
            <a:avLst/>
          </a:prstGeom>
          <a:solidFill>
            <a:srgbClr val="8EB4E3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lvl1pPr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>
              <a:defRPr/>
            </a:pPr>
            <a:r>
              <a:rPr lang="en-US" altLang="en-US" sz="1100" smtClean="0">
                <a:solidFill>
                  <a:schemeClr val="bg1"/>
                </a:solidFill>
                <a:latin typeface="Verdana" pitchFamily="34" charset="0"/>
              </a:rPr>
              <a:t>SMB</a:t>
            </a:r>
            <a:endParaRPr lang="hu-HU" altLang="en-US" sz="1100" smtClean="0">
              <a:solidFill>
                <a:schemeClr val="bg1"/>
              </a:solidFill>
              <a:latin typeface="Verdana" pitchFamily="34" charset="0"/>
            </a:endParaRPr>
          </a:p>
        </p:txBody>
      </p:sp>
      <p:cxnSp>
        <p:nvCxnSpPr>
          <p:cNvPr id="44" name="Egyenes összekötő 156"/>
          <p:cNvCxnSpPr/>
          <p:nvPr/>
        </p:nvCxnSpPr>
        <p:spPr>
          <a:xfrm rot="10800000" flipH="1">
            <a:off x="354013" y="2600481"/>
            <a:ext cx="455612" cy="9525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5" name="Téglalap 157"/>
          <p:cNvSpPr/>
          <p:nvPr/>
        </p:nvSpPr>
        <p:spPr>
          <a:xfrm flipH="1">
            <a:off x="433388" y="2494118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sp>
        <p:nvSpPr>
          <p:cNvPr id="46" name="Téglalap 158"/>
          <p:cNvSpPr/>
          <p:nvPr/>
        </p:nvSpPr>
        <p:spPr>
          <a:xfrm flipH="1">
            <a:off x="346075" y="2494118"/>
            <a:ext cx="46038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cxnSp>
        <p:nvCxnSpPr>
          <p:cNvPr id="47" name="Egyenes összekötő 161"/>
          <p:cNvCxnSpPr/>
          <p:nvPr/>
        </p:nvCxnSpPr>
        <p:spPr>
          <a:xfrm rot="10800000" flipH="1">
            <a:off x="354013" y="2773518"/>
            <a:ext cx="469900" cy="7938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8" name="Téglalap 162"/>
          <p:cNvSpPr/>
          <p:nvPr/>
        </p:nvSpPr>
        <p:spPr>
          <a:xfrm flipH="1">
            <a:off x="433388" y="2744943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sp>
        <p:nvSpPr>
          <p:cNvPr id="49" name="Téglalap 163"/>
          <p:cNvSpPr/>
          <p:nvPr/>
        </p:nvSpPr>
        <p:spPr>
          <a:xfrm flipH="1">
            <a:off x="346075" y="2744943"/>
            <a:ext cx="46038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sp>
        <p:nvSpPr>
          <p:cNvPr id="50" name="Téglalap 166"/>
          <p:cNvSpPr/>
          <p:nvPr/>
        </p:nvSpPr>
        <p:spPr>
          <a:xfrm flipH="1">
            <a:off x="681038" y="2529043"/>
            <a:ext cx="647700" cy="287338"/>
          </a:xfrm>
          <a:prstGeom prst="rect">
            <a:avLst/>
          </a:prstGeom>
          <a:solidFill>
            <a:srgbClr val="8EB4E3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lvl1pPr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>
              <a:defRPr/>
            </a:pPr>
            <a:r>
              <a:rPr lang="en-US" altLang="en-US" sz="1100" smtClean="0">
                <a:solidFill>
                  <a:schemeClr val="bg1"/>
                </a:solidFill>
                <a:latin typeface="Verdana" pitchFamily="34" charset="0"/>
              </a:rPr>
              <a:t>SMB</a:t>
            </a:r>
            <a:endParaRPr lang="hu-HU" altLang="en-US" sz="1100" smtClean="0">
              <a:solidFill>
                <a:schemeClr val="bg1"/>
              </a:solidFill>
              <a:latin typeface="Verdana" pitchFamily="34" charset="0"/>
            </a:endParaRPr>
          </a:p>
        </p:txBody>
      </p:sp>
      <p:cxnSp>
        <p:nvCxnSpPr>
          <p:cNvPr id="51" name="Egyenes összekötő 130"/>
          <p:cNvCxnSpPr/>
          <p:nvPr/>
        </p:nvCxnSpPr>
        <p:spPr>
          <a:xfrm rot="10800000" flipH="1" flipV="1">
            <a:off x="1195388" y="3903818"/>
            <a:ext cx="1477962" cy="1588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" name="Egyenes összekötő 131"/>
          <p:cNvCxnSpPr/>
          <p:nvPr/>
        </p:nvCxnSpPr>
        <p:spPr>
          <a:xfrm rot="10800000" flipH="1" flipV="1">
            <a:off x="1195388" y="3330731"/>
            <a:ext cx="1592262" cy="1587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" name="Egyenes összekötő 145"/>
          <p:cNvCxnSpPr/>
          <p:nvPr/>
        </p:nvCxnSpPr>
        <p:spPr>
          <a:xfrm rot="10800000" flipH="1">
            <a:off x="355600" y="3249768"/>
            <a:ext cx="469900" cy="3175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5" name="Téglalap 146"/>
          <p:cNvSpPr/>
          <p:nvPr/>
        </p:nvSpPr>
        <p:spPr>
          <a:xfrm flipH="1">
            <a:off x="434975" y="3065618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sp>
        <p:nvSpPr>
          <p:cNvPr id="56" name="Téglalap 147"/>
          <p:cNvSpPr/>
          <p:nvPr/>
        </p:nvSpPr>
        <p:spPr>
          <a:xfrm flipH="1">
            <a:off x="347663" y="3065618"/>
            <a:ext cx="46037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cxnSp>
        <p:nvCxnSpPr>
          <p:cNvPr id="57" name="Egyenes összekötő 150"/>
          <p:cNvCxnSpPr/>
          <p:nvPr/>
        </p:nvCxnSpPr>
        <p:spPr>
          <a:xfrm rot="10800000" flipH="1">
            <a:off x="355600" y="3419631"/>
            <a:ext cx="469900" cy="4762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8" name="Téglalap 151"/>
          <p:cNvSpPr/>
          <p:nvPr/>
        </p:nvSpPr>
        <p:spPr>
          <a:xfrm flipH="1">
            <a:off x="434975" y="3313268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sp>
        <p:nvSpPr>
          <p:cNvPr id="59" name="Téglalap 152"/>
          <p:cNvSpPr/>
          <p:nvPr/>
        </p:nvSpPr>
        <p:spPr>
          <a:xfrm flipH="1">
            <a:off x="347663" y="3313268"/>
            <a:ext cx="46037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sp>
        <p:nvSpPr>
          <p:cNvPr id="60" name="Téglalap 155"/>
          <p:cNvSpPr/>
          <p:nvPr/>
        </p:nvSpPr>
        <p:spPr>
          <a:xfrm flipH="1">
            <a:off x="682625" y="3186268"/>
            <a:ext cx="647700" cy="288925"/>
          </a:xfrm>
          <a:prstGeom prst="rect">
            <a:avLst/>
          </a:prstGeom>
          <a:solidFill>
            <a:srgbClr val="8EB4E3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lvl1pPr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>
              <a:defRPr/>
            </a:pPr>
            <a:r>
              <a:rPr lang="en-US" altLang="en-US" sz="1100" smtClean="0">
                <a:solidFill>
                  <a:schemeClr val="bg1"/>
                </a:solidFill>
                <a:latin typeface="Verdana" pitchFamily="34" charset="0"/>
              </a:rPr>
              <a:t>SMB</a:t>
            </a:r>
            <a:endParaRPr lang="hu-HU" altLang="en-US" sz="1100" smtClean="0">
              <a:solidFill>
                <a:schemeClr val="bg1"/>
              </a:solidFill>
              <a:latin typeface="Verdana" pitchFamily="34" charset="0"/>
            </a:endParaRPr>
          </a:p>
        </p:txBody>
      </p:sp>
      <p:cxnSp>
        <p:nvCxnSpPr>
          <p:cNvPr id="62" name="Egyenes összekötő 156"/>
          <p:cNvCxnSpPr/>
          <p:nvPr/>
        </p:nvCxnSpPr>
        <p:spPr>
          <a:xfrm rot="10800000" flipH="1">
            <a:off x="355600" y="3833968"/>
            <a:ext cx="455613" cy="9525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3" name="Téglalap 157"/>
          <p:cNvSpPr/>
          <p:nvPr/>
        </p:nvSpPr>
        <p:spPr>
          <a:xfrm flipH="1">
            <a:off x="434975" y="3727606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sp>
        <p:nvSpPr>
          <p:cNvPr id="1320960" name="Téglalap 158"/>
          <p:cNvSpPr/>
          <p:nvPr/>
        </p:nvSpPr>
        <p:spPr>
          <a:xfrm flipH="1">
            <a:off x="347663" y="3727606"/>
            <a:ext cx="46037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cxnSp>
        <p:nvCxnSpPr>
          <p:cNvPr id="1320961" name="Egyenes összekötő 161"/>
          <p:cNvCxnSpPr/>
          <p:nvPr/>
        </p:nvCxnSpPr>
        <p:spPr>
          <a:xfrm rot="10800000" flipH="1">
            <a:off x="355600" y="4007006"/>
            <a:ext cx="469900" cy="7937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20962" name="Téglalap 162"/>
          <p:cNvSpPr/>
          <p:nvPr/>
        </p:nvSpPr>
        <p:spPr>
          <a:xfrm flipH="1">
            <a:off x="434975" y="3978431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sp>
        <p:nvSpPr>
          <p:cNvPr id="1320963" name="Téglalap 163"/>
          <p:cNvSpPr/>
          <p:nvPr/>
        </p:nvSpPr>
        <p:spPr>
          <a:xfrm flipH="1">
            <a:off x="347663" y="3978431"/>
            <a:ext cx="46037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sp>
        <p:nvSpPr>
          <p:cNvPr id="1320964" name="Téglalap 166"/>
          <p:cNvSpPr/>
          <p:nvPr/>
        </p:nvSpPr>
        <p:spPr>
          <a:xfrm flipH="1">
            <a:off x="682625" y="3762531"/>
            <a:ext cx="647700" cy="287337"/>
          </a:xfrm>
          <a:prstGeom prst="rect">
            <a:avLst/>
          </a:prstGeom>
          <a:solidFill>
            <a:srgbClr val="8EB4E3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lvl1pPr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>
              <a:defRPr/>
            </a:pPr>
            <a:r>
              <a:rPr lang="en-US" altLang="en-US" sz="1100" smtClean="0">
                <a:solidFill>
                  <a:schemeClr val="bg1"/>
                </a:solidFill>
                <a:latin typeface="Verdana" pitchFamily="34" charset="0"/>
              </a:rPr>
              <a:t>SMB</a:t>
            </a:r>
            <a:endParaRPr lang="hu-HU" altLang="en-US" sz="1100" smtClean="0">
              <a:solidFill>
                <a:schemeClr val="bg1"/>
              </a:solidFill>
              <a:latin typeface="Verdana" pitchFamily="34" charset="0"/>
            </a:endParaRPr>
          </a:p>
        </p:txBody>
      </p:sp>
      <p:sp>
        <p:nvSpPr>
          <p:cNvPr id="183418" name="Line 123"/>
          <p:cNvSpPr>
            <a:spLocks noChangeShapeType="1"/>
          </p:cNvSpPr>
          <p:nvPr/>
        </p:nvSpPr>
        <p:spPr bwMode="auto">
          <a:xfrm flipV="1">
            <a:off x="2681288" y="2517931"/>
            <a:ext cx="0" cy="142875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3419" name="Line 124"/>
          <p:cNvSpPr>
            <a:spLocks noChangeShapeType="1"/>
          </p:cNvSpPr>
          <p:nvPr/>
        </p:nvSpPr>
        <p:spPr bwMode="auto">
          <a:xfrm>
            <a:off x="2706688" y="2494118"/>
            <a:ext cx="0" cy="0"/>
          </a:xfrm>
          <a:prstGeom prst="line">
            <a:avLst/>
          </a:prstGeom>
          <a:noFill/>
          <a:ln w="6350">
            <a:solidFill>
              <a:srgbClr val="FF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3420" name="Line 125"/>
          <p:cNvSpPr>
            <a:spLocks noChangeShapeType="1"/>
          </p:cNvSpPr>
          <p:nvPr/>
        </p:nvSpPr>
        <p:spPr bwMode="auto">
          <a:xfrm>
            <a:off x="2706688" y="2494118"/>
            <a:ext cx="0" cy="0"/>
          </a:xfrm>
          <a:prstGeom prst="line">
            <a:avLst/>
          </a:prstGeom>
          <a:noFill/>
          <a:ln w="6350">
            <a:solidFill>
              <a:srgbClr val="FF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3421" name="Line 126"/>
          <p:cNvSpPr>
            <a:spLocks noChangeShapeType="1"/>
          </p:cNvSpPr>
          <p:nvPr/>
        </p:nvSpPr>
        <p:spPr bwMode="auto">
          <a:xfrm>
            <a:off x="2687638" y="2494118"/>
            <a:ext cx="95250" cy="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3422" name="Line 127"/>
          <p:cNvSpPr>
            <a:spLocks noChangeShapeType="1"/>
          </p:cNvSpPr>
          <p:nvPr/>
        </p:nvSpPr>
        <p:spPr bwMode="auto">
          <a:xfrm>
            <a:off x="2687638" y="1833718"/>
            <a:ext cx="0" cy="19685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3423" name="Line 128"/>
          <p:cNvSpPr>
            <a:spLocks noChangeShapeType="1"/>
          </p:cNvSpPr>
          <p:nvPr/>
        </p:nvSpPr>
        <p:spPr bwMode="auto">
          <a:xfrm>
            <a:off x="2687638" y="2049618"/>
            <a:ext cx="82550" cy="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3424" name="Line 129"/>
          <p:cNvSpPr>
            <a:spLocks noChangeShapeType="1"/>
          </p:cNvSpPr>
          <p:nvPr/>
        </p:nvSpPr>
        <p:spPr bwMode="auto">
          <a:xfrm>
            <a:off x="2687638" y="3656168"/>
            <a:ext cx="0" cy="24765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3425" name="Line 130"/>
          <p:cNvSpPr>
            <a:spLocks noChangeShapeType="1"/>
          </p:cNvSpPr>
          <p:nvPr/>
        </p:nvSpPr>
        <p:spPr bwMode="auto">
          <a:xfrm>
            <a:off x="2687638" y="3058443"/>
            <a:ext cx="0" cy="16510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3426" name="Line 131"/>
          <p:cNvSpPr>
            <a:spLocks noChangeShapeType="1"/>
          </p:cNvSpPr>
          <p:nvPr/>
        </p:nvSpPr>
        <p:spPr bwMode="auto">
          <a:xfrm>
            <a:off x="2687638" y="3649818"/>
            <a:ext cx="0" cy="0"/>
          </a:xfrm>
          <a:prstGeom prst="line">
            <a:avLst/>
          </a:prstGeom>
          <a:noFill/>
          <a:ln w="6350">
            <a:solidFill>
              <a:srgbClr val="FF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3427" name="Line 132"/>
          <p:cNvSpPr>
            <a:spLocks noChangeShapeType="1"/>
          </p:cNvSpPr>
          <p:nvPr/>
        </p:nvSpPr>
        <p:spPr bwMode="auto">
          <a:xfrm>
            <a:off x="2687638" y="3649818"/>
            <a:ext cx="82550" cy="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3428" name="Line 133"/>
          <p:cNvSpPr>
            <a:spLocks noChangeShapeType="1"/>
          </p:cNvSpPr>
          <p:nvPr/>
        </p:nvSpPr>
        <p:spPr bwMode="auto">
          <a:xfrm>
            <a:off x="2687638" y="3243418"/>
            <a:ext cx="82550" cy="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cxnSp>
        <p:nvCxnSpPr>
          <p:cNvPr id="183429" name="Egyenes összekötő 170"/>
          <p:cNvCxnSpPr>
            <a:cxnSpLocks noChangeShapeType="1"/>
          </p:cNvCxnSpPr>
          <p:nvPr/>
        </p:nvCxnSpPr>
        <p:spPr bwMode="auto">
          <a:xfrm rot="10800000" flipV="1">
            <a:off x="6269038" y="2659218"/>
            <a:ext cx="1576387" cy="4763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83430" name="Egyenes összekötő 171"/>
          <p:cNvCxnSpPr>
            <a:cxnSpLocks noChangeShapeType="1"/>
          </p:cNvCxnSpPr>
          <p:nvPr/>
        </p:nvCxnSpPr>
        <p:spPr bwMode="auto">
          <a:xfrm rot="10800000" flipV="1">
            <a:off x="6154738" y="2113118"/>
            <a:ext cx="1690687" cy="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83431" name="Egyenes összekötő 172"/>
          <p:cNvCxnSpPr>
            <a:cxnSpLocks noChangeShapeType="1"/>
          </p:cNvCxnSpPr>
          <p:nvPr/>
        </p:nvCxnSpPr>
        <p:spPr bwMode="auto">
          <a:xfrm rot="10800000">
            <a:off x="8213725" y="2032156"/>
            <a:ext cx="457200" cy="635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320968" name="Téglalap 173"/>
          <p:cNvSpPr>
            <a:spLocks noChangeArrowheads="1"/>
          </p:cNvSpPr>
          <p:nvPr/>
        </p:nvSpPr>
        <p:spPr bwMode="auto">
          <a:xfrm>
            <a:off x="8559800" y="1848006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1320969" name="Téglalap 174"/>
          <p:cNvSpPr>
            <a:spLocks noChangeArrowheads="1"/>
          </p:cNvSpPr>
          <p:nvPr/>
        </p:nvSpPr>
        <p:spPr bwMode="auto">
          <a:xfrm>
            <a:off x="8645525" y="1848006"/>
            <a:ext cx="46038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cxnSp>
        <p:nvCxnSpPr>
          <p:cNvPr id="183434" name="Egyenes összekötő 177"/>
          <p:cNvCxnSpPr>
            <a:cxnSpLocks noChangeShapeType="1"/>
          </p:cNvCxnSpPr>
          <p:nvPr/>
        </p:nvCxnSpPr>
        <p:spPr bwMode="auto">
          <a:xfrm rot="10800000">
            <a:off x="8213725" y="2163918"/>
            <a:ext cx="457200" cy="1588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320971" name="Téglalap 178"/>
          <p:cNvSpPr>
            <a:spLocks noChangeArrowheads="1"/>
          </p:cNvSpPr>
          <p:nvPr/>
        </p:nvSpPr>
        <p:spPr bwMode="auto">
          <a:xfrm>
            <a:off x="8559800" y="2095656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1320980" name="Téglalap 179"/>
          <p:cNvSpPr>
            <a:spLocks noChangeArrowheads="1"/>
          </p:cNvSpPr>
          <p:nvPr/>
        </p:nvSpPr>
        <p:spPr bwMode="auto">
          <a:xfrm>
            <a:off x="8645525" y="2095656"/>
            <a:ext cx="46038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183437" name="Téglalap 182"/>
          <p:cNvSpPr>
            <a:spLocks noChangeArrowheads="1"/>
          </p:cNvSpPr>
          <p:nvPr/>
        </p:nvSpPr>
        <p:spPr bwMode="auto">
          <a:xfrm>
            <a:off x="7710488" y="1970243"/>
            <a:ext cx="647700" cy="287338"/>
          </a:xfrm>
          <a:prstGeom prst="rect">
            <a:avLst/>
          </a:prstGeom>
          <a:solidFill>
            <a:srgbClr val="8EB4E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>
                <a:solidFill>
                  <a:schemeClr val="bg1"/>
                </a:solidFill>
                <a:latin typeface="Verdana" pitchFamily="34" charset="0"/>
              </a:rPr>
              <a:t>SMB</a:t>
            </a:r>
            <a:endParaRPr lang="hu-HU" altLang="en-US" sz="1100">
              <a:solidFill>
                <a:schemeClr val="bg1"/>
              </a:solidFill>
              <a:latin typeface="Verdana" pitchFamily="34" charset="0"/>
            </a:endParaRPr>
          </a:p>
        </p:txBody>
      </p:sp>
      <p:cxnSp>
        <p:nvCxnSpPr>
          <p:cNvPr id="183438" name="Egyenes összekötő 183"/>
          <p:cNvCxnSpPr>
            <a:cxnSpLocks noChangeShapeType="1"/>
          </p:cNvCxnSpPr>
          <p:nvPr/>
        </p:nvCxnSpPr>
        <p:spPr bwMode="auto">
          <a:xfrm rot="10800000">
            <a:off x="8229600" y="2590956"/>
            <a:ext cx="441325" cy="635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320983" name="Téglalap 184"/>
          <p:cNvSpPr>
            <a:spLocks noChangeArrowheads="1"/>
          </p:cNvSpPr>
          <p:nvPr/>
        </p:nvSpPr>
        <p:spPr bwMode="auto">
          <a:xfrm>
            <a:off x="8559800" y="2484593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1320984" name="Téglalap 185"/>
          <p:cNvSpPr>
            <a:spLocks noChangeArrowheads="1"/>
          </p:cNvSpPr>
          <p:nvPr/>
        </p:nvSpPr>
        <p:spPr bwMode="auto">
          <a:xfrm>
            <a:off x="8645525" y="2484593"/>
            <a:ext cx="46038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cxnSp>
        <p:nvCxnSpPr>
          <p:cNvPr id="183441" name="Egyenes összekötő 188"/>
          <p:cNvCxnSpPr>
            <a:cxnSpLocks noChangeShapeType="1"/>
          </p:cNvCxnSpPr>
          <p:nvPr/>
        </p:nvCxnSpPr>
        <p:spPr bwMode="auto">
          <a:xfrm rot="10800000">
            <a:off x="8213725" y="2763993"/>
            <a:ext cx="457200" cy="4763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320986" name="Téglalap 189"/>
          <p:cNvSpPr>
            <a:spLocks noChangeArrowheads="1"/>
          </p:cNvSpPr>
          <p:nvPr/>
        </p:nvSpPr>
        <p:spPr bwMode="auto">
          <a:xfrm>
            <a:off x="8559800" y="2735418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1320987" name="Téglalap 190"/>
          <p:cNvSpPr>
            <a:spLocks noChangeArrowheads="1"/>
          </p:cNvSpPr>
          <p:nvPr/>
        </p:nvSpPr>
        <p:spPr bwMode="auto">
          <a:xfrm>
            <a:off x="8645525" y="2735418"/>
            <a:ext cx="46038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183444" name="Téglalap 193"/>
          <p:cNvSpPr>
            <a:spLocks noChangeArrowheads="1"/>
          </p:cNvSpPr>
          <p:nvPr/>
        </p:nvSpPr>
        <p:spPr bwMode="auto">
          <a:xfrm>
            <a:off x="7710488" y="2519518"/>
            <a:ext cx="647700" cy="287338"/>
          </a:xfrm>
          <a:prstGeom prst="rect">
            <a:avLst/>
          </a:prstGeom>
          <a:solidFill>
            <a:srgbClr val="8EB4E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>
                <a:solidFill>
                  <a:schemeClr val="bg1"/>
                </a:solidFill>
                <a:latin typeface="Verdana" pitchFamily="34" charset="0"/>
              </a:rPr>
              <a:t>SMB</a:t>
            </a:r>
            <a:endParaRPr lang="hu-HU" altLang="en-US" sz="1100">
              <a:solidFill>
                <a:schemeClr val="bg1"/>
              </a:solidFill>
              <a:latin typeface="Verdana" pitchFamily="34" charset="0"/>
            </a:endParaRPr>
          </a:p>
        </p:txBody>
      </p:sp>
      <p:cxnSp>
        <p:nvCxnSpPr>
          <p:cNvPr id="183445" name="Egyenes összekötő 170"/>
          <p:cNvCxnSpPr>
            <a:cxnSpLocks noChangeShapeType="1"/>
          </p:cNvCxnSpPr>
          <p:nvPr/>
        </p:nvCxnSpPr>
        <p:spPr bwMode="auto">
          <a:xfrm rot="10800000" flipV="1">
            <a:off x="6269038" y="3959381"/>
            <a:ext cx="1576387" cy="7937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83446" name="Egyenes összekötő 171"/>
          <p:cNvCxnSpPr>
            <a:cxnSpLocks noChangeShapeType="1"/>
          </p:cNvCxnSpPr>
          <p:nvPr/>
        </p:nvCxnSpPr>
        <p:spPr bwMode="auto">
          <a:xfrm rot="10800000" flipV="1">
            <a:off x="6138863" y="3332318"/>
            <a:ext cx="1706562" cy="1270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83447" name="Egyenes összekötő 172"/>
          <p:cNvCxnSpPr>
            <a:cxnSpLocks noChangeShapeType="1"/>
          </p:cNvCxnSpPr>
          <p:nvPr/>
        </p:nvCxnSpPr>
        <p:spPr bwMode="auto">
          <a:xfrm rot="10800000">
            <a:off x="8213725" y="3251356"/>
            <a:ext cx="457200" cy="635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320992" name="Téglalap 173"/>
          <p:cNvSpPr>
            <a:spLocks noChangeArrowheads="1"/>
          </p:cNvSpPr>
          <p:nvPr/>
        </p:nvSpPr>
        <p:spPr bwMode="auto">
          <a:xfrm>
            <a:off x="8559800" y="3067206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1320993" name="Téglalap 174"/>
          <p:cNvSpPr>
            <a:spLocks noChangeArrowheads="1"/>
          </p:cNvSpPr>
          <p:nvPr/>
        </p:nvSpPr>
        <p:spPr bwMode="auto">
          <a:xfrm>
            <a:off x="8645525" y="3067206"/>
            <a:ext cx="46038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cxnSp>
        <p:nvCxnSpPr>
          <p:cNvPr id="183450" name="Egyenes összekötő 177"/>
          <p:cNvCxnSpPr>
            <a:cxnSpLocks noChangeShapeType="1"/>
          </p:cNvCxnSpPr>
          <p:nvPr/>
        </p:nvCxnSpPr>
        <p:spPr bwMode="auto">
          <a:xfrm rot="10800000">
            <a:off x="8213725" y="3383118"/>
            <a:ext cx="457200" cy="7938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320995" name="Téglalap 178"/>
          <p:cNvSpPr>
            <a:spLocks noChangeArrowheads="1"/>
          </p:cNvSpPr>
          <p:nvPr/>
        </p:nvSpPr>
        <p:spPr bwMode="auto">
          <a:xfrm>
            <a:off x="8559800" y="3314856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1320997" name="Téglalap 179"/>
          <p:cNvSpPr>
            <a:spLocks noChangeArrowheads="1"/>
          </p:cNvSpPr>
          <p:nvPr/>
        </p:nvSpPr>
        <p:spPr bwMode="auto">
          <a:xfrm>
            <a:off x="8645525" y="3314856"/>
            <a:ext cx="46038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183453" name="Téglalap 182"/>
          <p:cNvSpPr>
            <a:spLocks noChangeArrowheads="1"/>
          </p:cNvSpPr>
          <p:nvPr/>
        </p:nvSpPr>
        <p:spPr bwMode="auto">
          <a:xfrm>
            <a:off x="7710488" y="3189443"/>
            <a:ext cx="647700" cy="287338"/>
          </a:xfrm>
          <a:prstGeom prst="rect">
            <a:avLst/>
          </a:prstGeom>
          <a:solidFill>
            <a:srgbClr val="8EB4E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>
                <a:solidFill>
                  <a:schemeClr val="bg1"/>
                </a:solidFill>
                <a:latin typeface="Verdana" pitchFamily="34" charset="0"/>
              </a:rPr>
              <a:t>SMB</a:t>
            </a:r>
            <a:endParaRPr lang="hu-HU" altLang="en-US" sz="1100">
              <a:solidFill>
                <a:schemeClr val="bg1"/>
              </a:solidFill>
              <a:latin typeface="Verdana" pitchFamily="34" charset="0"/>
            </a:endParaRPr>
          </a:p>
        </p:txBody>
      </p:sp>
      <p:cxnSp>
        <p:nvCxnSpPr>
          <p:cNvPr id="183454" name="Egyenes összekötő 183"/>
          <p:cNvCxnSpPr>
            <a:cxnSpLocks noChangeShapeType="1"/>
          </p:cNvCxnSpPr>
          <p:nvPr/>
        </p:nvCxnSpPr>
        <p:spPr bwMode="auto">
          <a:xfrm rot="10800000">
            <a:off x="8229600" y="3860956"/>
            <a:ext cx="441325" cy="635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321000" name="Téglalap 184"/>
          <p:cNvSpPr>
            <a:spLocks noChangeArrowheads="1"/>
          </p:cNvSpPr>
          <p:nvPr/>
        </p:nvSpPr>
        <p:spPr bwMode="auto">
          <a:xfrm>
            <a:off x="8559800" y="3754593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1321001" name="Téglalap 185"/>
          <p:cNvSpPr>
            <a:spLocks noChangeArrowheads="1"/>
          </p:cNvSpPr>
          <p:nvPr/>
        </p:nvSpPr>
        <p:spPr bwMode="auto">
          <a:xfrm>
            <a:off x="8645525" y="3754593"/>
            <a:ext cx="46038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cxnSp>
        <p:nvCxnSpPr>
          <p:cNvPr id="183457" name="Egyenes összekötő 188"/>
          <p:cNvCxnSpPr>
            <a:cxnSpLocks noChangeShapeType="1"/>
          </p:cNvCxnSpPr>
          <p:nvPr/>
        </p:nvCxnSpPr>
        <p:spPr bwMode="auto">
          <a:xfrm rot="10800000">
            <a:off x="8213725" y="4032406"/>
            <a:ext cx="457200" cy="1587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321003" name="Téglalap 189"/>
          <p:cNvSpPr>
            <a:spLocks noChangeArrowheads="1"/>
          </p:cNvSpPr>
          <p:nvPr/>
        </p:nvSpPr>
        <p:spPr bwMode="auto">
          <a:xfrm>
            <a:off x="8559800" y="4005418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1321004" name="Téglalap 190"/>
          <p:cNvSpPr>
            <a:spLocks noChangeArrowheads="1"/>
          </p:cNvSpPr>
          <p:nvPr/>
        </p:nvSpPr>
        <p:spPr bwMode="auto">
          <a:xfrm>
            <a:off x="8645525" y="4005418"/>
            <a:ext cx="46038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183460" name="Téglalap 193"/>
          <p:cNvSpPr>
            <a:spLocks noChangeArrowheads="1"/>
          </p:cNvSpPr>
          <p:nvPr/>
        </p:nvSpPr>
        <p:spPr bwMode="auto">
          <a:xfrm>
            <a:off x="7710488" y="3814918"/>
            <a:ext cx="647700" cy="287338"/>
          </a:xfrm>
          <a:prstGeom prst="rect">
            <a:avLst/>
          </a:prstGeom>
          <a:solidFill>
            <a:srgbClr val="8EB4E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>
                <a:solidFill>
                  <a:schemeClr val="bg1"/>
                </a:solidFill>
                <a:latin typeface="Verdana" pitchFamily="34" charset="0"/>
              </a:rPr>
              <a:t>SMB</a:t>
            </a:r>
            <a:endParaRPr lang="hu-HU" altLang="en-US" sz="1100">
              <a:solidFill>
                <a:schemeClr val="bg1"/>
              </a:solidFill>
              <a:latin typeface="Verdana" pitchFamily="34" charset="0"/>
            </a:endParaRPr>
          </a:p>
        </p:txBody>
      </p:sp>
      <p:sp>
        <p:nvSpPr>
          <p:cNvPr id="183461" name="Line 166"/>
          <p:cNvSpPr>
            <a:spLocks noChangeShapeType="1"/>
          </p:cNvSpPr>
          <p:nvPr/>
        </p:nvSpPr>
        <p:spPr bwMode="auto">
          <a:xfrm flipV="1">
            <a:off x="6283325" y="3675218"/>
            <a:ext cx="0" cy="2984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3462" name="Line 167"/>
          <p:cNvSpPr>
            <a:spLocks noChangeShapeType="1"/>
          </p:cNvSpPr>
          <p:nvPr/>
        </p:nvSpPr>
        <p:spPr bwMode="auto">
          <a:xfrm>
            <a:off x="6283325" y="3687918"/>
            <a:ext cx="0" cy="0"/>
          </a:xfrm>
          <a:prstGeom prst="lin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3463" name="Line 168"/>
          <p:cNvSpPr>
            <a:spLocks noChangeShapeType="1"/>
          </p:cNvSpPr>
          <p:nvPr/>
        </p:nvSpPr>
        <p:spPr bwMode="auto">
          <a:xfrm flipH="1">
            <a:off x="6146800" y="3687918"/>
            <a:ext cx="13652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3464" name="Line 169"/>
          <p:cNvSpPr>
            <a:spLocks noChangeShapeType="1"/>
          </p:cNvSpPr>
          <p:nvPr/>
        </p:nvSpPr>
        <p:spPr bwMode="auto">
          <a:xfrm>
            <a:off x="6283325" y="3059268"/>
            <a:ext cx="0" cy="1587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3465" name="Line 170"/>
          <p:cNvSpPr>
            <a:spLocks noChangeShapeType="1"/>
          </p:cNvSpPr>
          <p:nvPr/>
        </p:nvSpPr>
        <p:spPr bwMode="auto">
          <a:xfrm flipH="1">
            <a:off x="6159500" y="3218018"/>
            <a:ext cx="12382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3466" name="Line 171"/>
          <p:cNvSpPr>
            <a:spLocks noChangeShapeType="1"/>
          </p:cNvSpPr>
          <p:nvPr/>
        </p:nvSpPr>
        <p:spPr bwMode="auto">
          <a:xfrm flipV="1">
            <a:off x="6283325" y="2475068"/>
            <a:ext cx="0" cy="1841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3467" name="Line 172"/>
          <p:cNvSpPr>
            <a:spLocks noChangeShapeType="1"/>
          </p:cNvSpPr>
          <p:nvPr/>
        </p:nvSpPr>
        <p:spPr bwMode="auto">
          <a:xfrm flipH="1">
            <a:off x="6165850" y="2475068"/>
            <a:ext cx="11747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3468" name="Line 173"/>
          <p:cNvSpPr>
            <a:spLocks noChangeShapeType="1"/>
          </p:cNvSpPr>
          <p:nvPr/>
        </p:nvSpPr>
        <p:spPr bwMode="auto">
          <a:xfrm>
            <a:off x="6283325" y="1832193"/>
            <a:ext cx="0" cy="2222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3469" name="Line 174"/>
          <p:cNvSpPr>
            <a:spLocks noChangeShapeType="1"/>
          </p:cNvSpPr>
          <p:nvPr/>
        </p:nvSpPr>
        <p:spPr bwMode="auto">
          <a:xfrm flipH="1">
            <a:off x="6159500" y="2049618"/>
            <a:ext cx="12382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3470" name="Text Box 175"/>
          <p:cNvSpPr txBox="1">
            <a:spLocks noChangeArrowheads="1"/>
          </p:cNvSpPr>
          <p:nvPr/>
        </p:nvSpPr>
        <p:spPr bwMode="auto">
          <a:xfrm>
            <a:off x="2265363" y="4049868"/>
            <a:ext cx="792162" cy="352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FontTx/>
              <a:buNone/>
            </a:pPr>
            <a:r>
              <a:rPr lang="en-US" altLang="en-US" sz="1000">
                <a:latin typeface="Verdana" pitchFamily="34" charset="0"/>
              </a:rPr>
              <a:t>2x4 SMI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FontTx/>
              <a:buNone/>
            </a:pPr>
            <a:r>
              <a:rPr lang="en-US" altLang="en-US" sz="1000">
                <a:latin typeface="Verdana" pitchFamily="34" charset="0"/>
              </a:rPr>
              <a:t> channels</a:t>
            </a:r>
          </a:p>
        </p:txBody>
      </p:sp>
      <p:sp>
        <p:nvSpPr>
          <p:cNvPr id="183471" name="Text Box 176"/>
          <p:cNvSpPr txBox="1">
            <a:spLocks noChangeArrowheads="1"/>
          </p:cNvSpPr>
          <p:nvPr/>
        </p:nvSpPr>
        <p:spPr bwMode="auto">
          <a:xfrm>
            <a:off x="5865813" y="4051456"/>
            <a:ext cx="792162" cy="352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FontTx/>
              <a:buNone/>
            </a:pPr>
            <a:r>
              <a:rPr lang="en-US" altLang="en-US" sz="1000">
                <a:latin typeface="Verdana" pitchFamily="34" charset="0"/>
              </a:rPr>
              <a:t>2x4 SMI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FontTx/>
              <a:buNone/>
            </a:pPr>
            <a:r>
              <a:rPr lang="en-US" altLang="en-US" sz="1000">
                <a:latin typeface="Verdana" pitchFamily="34" charset="0"/>
              </a:rPr>
              <a:t> channels</a:t>
            </a:r>
          </a:p>
        </p:txBody>
      </p:sp>
      <p:sp>
        <p:nvSpPr>
          <p:cNvPr id="183472" name="Text Box 177"/>
          <p:cNvSpPr txBox="1">
            <a:spLocks noChangeArrowheads="1"/>
          </p:cNvSpPr>
          <p:nvPr/>
        </p:nvSpPr>
        <p:spPr bwMode="auto">
          <a:xfrm>
            <a:off x="80963" y="517479"/>
            <a:ext cx="8894762" cy="48013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lnSpc>
                <a:spcPct val="90000"/>
              </a:lnSpc>
              <a:spcBef>
                <a:spcPct val="0"/>
              </a:spcBef>
              <a:buFontTx/>
              <a:buNone/>
            </a:pPr>
            <a:r>
              <a:rPr lang="en-US" altLang="en-US" sz="1400" b="1" dirty="0" smtClean="0">
                <a:solidFill>
                  <a:schemeClr val="accent2"/>
                </a:solidFill>
                <a:latin typeface="Verdana" pitchFamily="34" charset="0"/>
              </a:rPr>
              <a:t>Example of a 3-chip platform: The Boxboro-EX 4S/</a:t>
            </a:r>
            <a:r>
              <a:rPr lang="en-US" altLang="en-US" sz="1400" b="1" dirty="0" err="1" smtClean="0">
                <a:solidFill>
                  <a:schemeClr val="accent2"/>
                </a:solidFill>
                <a:latin typeface="Verdana" pitchFamily="34" charset="0"/>
              </a:rPr>
              <a:t>8S</a:t>
            </a:r>
            <a:r>
              <a:rPr lang="en-US" altLang="en-US" sz="1400" b="1" dirty="0" smtClean="0">
                <a:solidFill>
                  <a:schemeClr val="accent2"/>
                </a:solidFill>
                <a:latin typeface="Verdana" pitchFamily="34" charset="0"/>
              </a:rPr>
              <a:t> server platform supporting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FontTx/>
              <a:buNone/>
            </a:pPr>
            <a:r>
              <a:rPr lang="en-US" altLang="en-US" sz="1400" b="1" dirty="0">
                <a:solidFill>
                  <a:schemeClr val="accent2"/>
                </a:solidFill>
                <a:latin typeface="Verdana" pitchFamily="34" charset="0"/>
              </a:rPr>
              <a:t> </a:t>
            </a:r>
            <a:r>
              <a:rPr lang="en-US" altLang="en-US" sz="1400" b="1" dirty="0" smtClean="0">
                <a:solidFill>
                  <a:schemeClr val="accent2"/>
                </a:solidFill>
                <a:latin typeface="Verdana" pitchFamily="34" charset="0"/>
              </a:rPr>
              <a:t> Nehalem-EX/</a:t>
            </a:r>
            <a:r>
              <a:rPr lang="en-US" altLang="en-US" sz="1400" b="1" dirty="0" err="1" smtClean="0">
                <a:solidFill>
                  <a:schemeClr val="accent2"/>
                </a:solidFill>
                <a:latin typeface="Verdana" pitchFamily="34" charset="0"/>
              </a:rPr>
              <a:t>Westmere</a:t>
            </a:r>
            <a:r>
              <a:rPr lang="en-US" altLang="en-US" sz="1400" b="1" dirty="0" smtClean="0">
                <a:solidFill>
                  <a:schemeClr val="accent2"/>
                </a:solidFill>
                <a:latin typeface="Verdana" pitchFamily="34" charset="0"/>
              </a:rPr>
              <a:t>-EX processors </a:t>
            </a:r>
            <a:endParaRPr lang="en-US" altLang="en-US" sz="1400" dirty="0">
              <a:latin typeface="Verdana" pitchFamily="34" charset="0"/>
            </a:endParaRPr>
          </a:p>
        </p:txBody>
      </p:sp>
      <p:sp>
        <p:nvSpPr>
          <p:cNvPr id="183473" name="Rectangle 178"/>
          <p:cNvSpPr>
            <a:spLocks noChangeArrowheads="1"/>
          </p:cNvSpPr>
          <p:nvPr/>
        </p:nvSpPr>
        <p:spPr bwMode="auto">
          <a:xfrm>
            <a:off x="4926013" y="4524531"/>
            <a:ext cx="219075" cy="227012"/>
          </a:xfrm>
          <a:prstGeom prst="rect">
            <a:avLst/>
          </a:prstGeom>
          <a:noFill/>
          <a:ln w="19050" algn="ctr">
            <a:solidFill>
              <a:srgbClr val="0000FF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>
                <a:solidFill>
                  <a:schemeClr val="bg1"/>
                </a:solidFill>
                <a:latin typeface="Verdana" pitchFamily="34" charset="0"/>
              </a:rPr>
              <a:t>ME</a:t>
            </a:r>
          </a:p>
        </p:txBody>
      </p:sp>
      <p:sp>
        <p:nvSpPr>
          <p:cNvPr id="183474" name="Text Box 179"/>
          <p:cNvSpPr txBox="1">
            <a:spLocks noChangeArrowheads="1"/>
          </p:cNvSpPr>
          <p:nvPr/>
        </p:nvSpPr>
        <p:spPr bwMode="auto">
          <a:xfrm>
            <a:off x="6156325" y="5846918"/>
            <a:ext cx="1935163" cy="260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100" dirty="0">
                <a:latin typeface="Verdana" pitchFamily="34" charset="0"/>
              </a:rPr>
              <a:t>ME: Management Engine</a:t>
            </a:r>
          </a:p>
        </p:txBody>
      </p:sp>
      <p:sp>
        <p:nvSpPr>
          <p:cNvPr id="183475" name="Rectangle 180"/>
          <p:cNvSpPr>
            <a:spLocks noChangeArrowheads="1"/>
          </p:cNvSpPr>
          <p:nvPr/>
        </p:nvSpPr>
        <p:spPr bwMode="auto">
          <a:xfrm>
            <a:off x="3046413" y="1297143"/>
            <a:ext cx="1398587" cy="428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FontTx/>
              <a:buNone/>
            </a:pPr>
            <a:r>
              <a:rPr lang="en-US" altLang="en-US" sz="1100" i="1">
                <a:solidFill>
                  <a:srgbClr val="000000"/>
                </a:solidFill>
                <a:latin typeface="Verdana" pitchFamily="34" charset="0"/>
              </a:rPr>
              <a:t>Xeon 7500</a:t>
            </a: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FontTx/>
              <a:buNone/>
            </a:pPr>
            <a:r>
              <a:rPr lang="hu-HU" altLang="en-US" sz="1100" i="1">
                <a:solidFill>
                  <a:srgbClr val="000000"/>
                </a:solidFill>
                <a:latin typeface="Verdana" pitchFamily="34" charset="0"/>
              </a:rPr>
              <a:t>(</a:t>
            </a:r>
            <a:r>
              <a:rPr lang="en-US" altLang="en-US" sz="1100" i="1">
                <a:solidFill>
                  <a:srgbClr val="000000"/>
                </a:solidFill>
                <a:latin typeface="Verdana" pitchFamily="34" charset="0"/>
              </a:rPr>
              <a:t>Nehalem-EX</a:t>
            </a:r>
            <a:r>
              <a:rPr lang="hu-HU" altLang="en-US" sz="1100" i="1">
                <a:solidFill>
                  <a:srgbClr val="000000"/>
                </a:solidFill>
                <a:latin typeface="Verdana" pitchFamily="34" charset="0"/>
              </a:rPr>
              <a:t>)</a:t>
            </a:r>
            <a:endParaRPr lang="en-US" altLang="en-US" sz="1100" i="1">
              <a:solidFill>
                <a:srgbClr val="000000"/>
              </a:solidFill>
              <a:latin typeface="Verdana" pitchFamily="34" charset="0"/>
            </a:endParaRP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FontTx/>
              <a:buNone/>
            </a:pPr>
            <a:r>
              <a:rPr lang="en-US" altLang="en-US" sz="1100" i="1">
                <a:solidFill>
                  <a:srgbClr val="000000"/>
                </a:solidFill>
                <a:latin typeface="Verdana" pitchFamily="34" charset="0"/>
              </a:rPr>
              <a:t>(Becton) 8C</a:t>
            </a:r>
          </a:p>
        </p:txBody>
      </p:sp>
      <p:sp>
        <p:nvSpPr>
          <p:cNvPr id="183476" name="Rectangle 181"/>
          <p:cNvSpPr>
            <a:spLocks noChangeArrowheads="1"/>
          </p:cNvSpPr>
          <p:nvPr/>
        </p:nvSpPr>
        <p:spPr bwMode="auto">
          <a:xfrm>
            <a:off x="4565650" y="1332068"/>
            <a:ext cx="140970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 i="1" dirty="0">
                <a:solidFill>
                  <a:srgbClr val="000000"/>
                </a:solidFill>
                <a:latin typeface="Verdana" pitchFamily="34" charset="0"/>
              </a:rPr>
              <a:t>Xeon </a:t>
            </a:r>
            <a:r>
              <a:rPr lang="en-US" altLang="en-US" sz="1100" i="1" dirty="0" smtClean="0">
                <a:solidFill>
                  <a:srgbClr val="000000"/>
                </a:solidFill>
                <a:latin typeface="Verdana" pitchFamily="34" charset="0"/>
              </a:rPr>
              <a:t>E7-4800</a:t>
            </a:r>
            <a:endParaRPr lang="en-US" altLang="en-US" sz="1100" i="1" dirty="0">
              <a:solidFill>
                <a:srgbClr val="000000"/>
              </a:solidFill>
              <a:latin typeface="Verdana" pitchFamily="34" charset="0"/>
            </a:endParaRP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hu-HU" altLang="en-US" sz="1100" i="1" dirty="0">
                <a:solidFill>
                  <a:srgbClr val="000000"/>
                </a:solidFill>
                <a:latin typeface="Verdana" pitchFamily="34" charset="0"/>
              </a:rPr>
              <a:t>(</a:t>
            </a:r>
            <a:r>
              <a:rPr lang="en-US" altLang="en-US" sz="1100" i="1" dirty="0" err="1">
                <a:solidFill>
                  <a:srgbClr val="000000"/>
                </a:solidFill>
                <a:latin typeface="Verdana" pitchFamily="34" charset="0"/>
              </a:rPr>
              <a:t>Westmere</a:t>
            </a:r>
            <a:r>
              <a:rPr lang="en-US" altLang="en-US" sz="1100" i="1" dirty="0">
                <a:solidFill>
                  <a:srgbClr val="000000"/>
                </a:solidFill>
                <a:latin typeface="Verdana" pitchFamily="34" charset="0"/>
              </a:rPr>
              <a:t>-EX) 10C</a:t>
            </a:r>
          </a:p>
        </p:txBody>
      </p:sp>
      <p:sp>
        <p:nvSpPr>
          <p:cNvPr id="183477" name="Téglalap 3"/>
          <p:cNvSpPr>
            <a:spLocks noChangeArrowheads="1"/>
          </p:cNvSpPr>
          <p:nvPr/>
        </p:nvSpPr>
        <p:spPr bwMode="auto">
          <a:xfrm>
            <a:off x="4714875" y="1994056"/>
            <a:ext cx="1439863" cy="576262"/>
          </a:xfrm>
          <a:prstGeom prst="rect">
            <a:avLst/>
          </a:prstGeom>
          <a:solidFill>
            <a:srgbClr val="33CC3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>
                <a:solidFill>
                  <a:schemeClr val="bg1"/>
                </a:solidFill>
                <a:latin typeface="Verdana" pitchFamily="34" charset="0"/>
              </a:rPr>
              <a:t>Nehalem-EX 8C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>
                <a:solidFill>
                  <a:schemeClr val="bg1"/>
                </a:solidFill>
                <a:latin typeface="Verdana" pitchFamily="34" charset="0"/>
              </a:rPr>
              <a:t>Westmere-EX 10C</a:t>
            </a:r>
            <a:endParaRPr lang="hu-HU" altLang="en-US" sz="1100">
              <a:solidFill>
                <a:schemeClr val="bg1"/>
              </a:solidFill>
              <a:latin typeface="Verdana" pitchFamily="34" charset="0"/>
            </a:endParaRPr>
          </a:p>
        </p:txBody>
      </p:sp>
      <p:sp>
        <p:nvSpPr>
          <p:cNvPr id="183478" name="Téglalap 3"/>
          <p:cNvSpPr>
            <a:spLocks noChangeArrowheads="1"/>
          </p:cNvSpPr>
          <p:nvPr/>
        </p:nvSpPr>
        <p:spPr bwMode="auto">
          <a:xfrm>
            <a:off x="2771775" y="3149756"/>
            <a:ext cx="1439863" cy="576262"/>
          </a:xfrm>
          <a:prstGeom prst="rect">
            <a:avLst/>
          </a:prstGeom>
          <a:solidFill>
            <a:srgbClr val="33CC3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>
                <a:solidFill>
                  <a:schemeClr val="bg1"/>
                </a:solidFill>
                <a:latin typeface="Verdana" pitchFamily="34" charset="0"/>
              </a:rPr>
              <a:t>Nehalem-EX 8C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>
                <a:solidFill>
                  <a:schemeClr val="bg1"/>
                </a:solidFill>
                <a:latin typeface="Verdana" pitchFamily="34" charset="0"/>
              </a:rPr>
              <a:t>Westmere-EX 10C</a:t>
            </a:r>
            <a:endParaRPr lang="hu-HU" altLang="en-US" sz="1100">
              <a:solidFill>
                <a:schemeClr val="bg1"/>
              </a:solidFill>
              <a:latin typeface="Verdana" pitchFamily="34" charset="0"/>
            </a:endParaRPr>
          </a:p>
        </p:txBody>
      </p:sp>
      <p:sp>
        <p:nvSpPr>
          <p:cNvPr id="183479" name="Téglalap 3"/>
          <p:cNvSpPr>
            <a:spLocks noChangeArrowheads="1"/>
          </p:cNvSpPr>
          <p:nvPr/>
        </p:nvSpPr>
        <p:spPr bwMode="auto">
          <a:xfrm>
            <a:off x="4689475" y="3149756"/>
            <a:ext cx="1439863" cy="576262"/>
          </a:xfrm>
          <a:prstGeom prst="rect">
            <a:avLst/>
          </a:prstGeom>
          <a:solidFill>
            <a:srgbClr val="33CC3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>
                <a:solidFill>
                  <a:schemeClr val="bg1"/>
                </a:solidFill>
                <a:latin typeface="Verdana" pitchFamily="34" charset="0"/>
              </a:rPr>
              <a:t>Nehalem-EX 8C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>
                <a:solidFill>
                  <a:schemeClr val="bg1"/>
                </a:solidFill>
                <a:latin typeface="Verdana" pitchFamily="34" charset="0"/>
              </a:rPr>
              <a:t>Westmere-EX 10C</a:t>
            </a:r>
            <a:endParaRPr lang="hu-HU" altLang="en-US" sz="1100">
              <a:solidFill>
                <a:schemeClr val="bg1"/>
              </a:solidFill>
              <a:latin typeface="Verdana" pitchFamily="34" charset="0"/>
            </a:endParaRPr>
          </a:p>
        </p:txBody>
      </p:sp>
      <p:sp>
        <p:nvSpPr>
          <p:cNvPr id="183480" name="Text Box 185"/>
          <p:cNvSpPr txBox="1">
            <a:spLocks noChangeArrowheads="1"/>
          </p:cNvSpPr>
          <p:nvPr/>
        </p:nvSpPr>
        <p:spPr bwMode="auto">
          <a:xfrm>
            <a:off x="4341813" y="1338418"/>
            <a:ext cx="247650" cy="260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100">
                <a:latin typeface="Verdana" pitchFamily="34" charset="0"/>
              </a:rPr>
              <a:t>/</a:t>
            </a:r>
          </a:p>
        </p:txBody>
      </p:sp>
      <p:sp>
        <p:nvSpPr>
          <p:cNvPr id="183481" name="Text Box 186"/>
          <p:cNvSpPr txBox="1">
            <a:spLocks noChangeArrowheads="1"/>
          </p:cNvSpPr>
          <p:nvPr/>
        </p:nvSpPr>
        <p:spPr bwMode="auto">
          <a:xfrm>
            <a:off x="1296988" y="6216806"/>
            <a:ext cx="6302375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400">
                <a:latin typeface="Verdana" pitchFamily="34" charset="0"/>
              </a:rPr>
              <a:t>Nehalem-EX aimed  Boxboro-EX MP server platform (for up to 10 C)</a:t>
            </a:r>
          </a:p>
        </p:txBody>
      </p:sp>
      <p:sp>
        <p:nvSpPr>
          <p:cNvPr id="4" name="TextBox 3"/>
          <p:cNvSpPr txBox="1"/>
          <p:nvPr/>
        </p:nvSpPr>
        <p:spPr>
          <a:xfrm>
            <a:off x="217785" y="5233900"/>
            <a:ext cx="2055371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100" dirty="0" smtClean="0"/>
              <a:t>2 DIMMs/memory channel</a:t>
            </a:r>
            <a:endParaRPr lang="en-US" sz="1100" dirty="0"/>
          </a:p>
        </p:txBody>
      </p:sp>
      <p:sp>
        <p:nvSpPr>
          <p:cNvPr id="19" name="TextBox 18"/>
          <p:cNvSpPr txBox="1"/>
          <p:nvPr/>
        </p:nvSpPr>
        <p:spPr>
          <a:xfrm>
            <a:off x="365125" y="4983318"/>
            <a:ext cx="1794081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100" dirty="0" smtClean="0"/>
              <a:t>4 x QPI up to 6.4 GT/s</a:t>
            </a:r>
            <a:endParaRPr lang="en-US" sz="1100" dirty="0"/>
          </a:p>
        </p:txBody>
      </p:sp>
      <p:sp>
        <p:nvSpPr>
          <p:cNvPr id="20" name="Left-Right Arrow 19"/>
          <p:cNvSpPr/>
          <p:nvPr/>
        </p:nvSpPr>
        <p:spPr bwMode="auto">
          <a:xfrm>
            <a:off x="5155406" y="4413405"/>
            <a:ext cx="360000" cy="126000"/>
          </a:xfrm>
          <a:prstGeom prst="leftRightArrow">
            <a:avLst/>
          </a:prstGeom>
          <a:solidFill>
            <a:srgbClr val="FF0000"/>
          </a:solidFill>
          <a:ln w="1587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5170306" y="4497543"/>
            <a:ext cx="364202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100" dirty="0" smtClean="0"/>
              <a:t>36</a:t>
            </a:r>
            <a:endParaRPr lang="en-US" sz="1100" dirty="0"/>
          </a:p>
        </p:txBody>
      </p:sp>
      <p:sp>
        <p:nvSpPr>
          <p:cNvPr id="24" name="TextBox 23"/>
          <p:cNvSpPr txBox="1"/>
          <p:nvPr/>
        </p:nvSpPr>
        <p:spPr>
          <a:xfrm>
            <a:off x="5497161" y="4275293"/>
            <a:ext cx="510075" cy="43088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100" dirty="0" err="1" smtClean="0"/>
              <a:t>PCIe</a:t>
            </a:r>
            <a:endParaRPr lang="en-US" sz="1100" dirty="0" smtClean="0"/>
          </a:p>
          <a:p>
            <a:pPr algn="ctr"/>
            <a:r>
              <a:rPr lang="en-US" sz="1100" dirty="0" smtClean="0"/>
              <a:t>2.0</a:t>
            </a:r>
            <a:endParaRPr lang="en-US" sz="1100" dirty="0"/>
          </a:p>
        </p:txBody>
      </p:sp>
      <p:sp>
        <p:nvSpPr>
          <p:cNvPr id="27" name="Rounded Rectangle 26"/>
          <p:cNvSpPr/>
          <p:nvPr/>
        </p:nvSpPr>
        <p:spPr bwMode="auto">
          <a:xfrm>
            <a:off x="3502819" y="4083922"/>
            <a:ext cx="1855071" cy="1823530"/>
          </a:xfrm>
          <a:prstGeom prst="roundRect">
            <a:avLst/>
          </a:prstGeom>
          <a:noFill/>
          <a:ln w="28575" cap="flat" cmpd="sng" algn="ctr">
            <a:solidFill>
              <a:srgbClr val="FF000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3300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193" name="Rectangle 21"/>
          <p:cNvSpPr>
            <a:spLocks noGrp="1" noChangeArrowheads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pPr eaLnBrk="1" hangingPunct="1"/>
            <a:r>
              <a:rPr lang="hu-HU" altLang="en-US" sz="1600" dirty="0" smtClean="0"/>
              <a:t>1.</a:t>
            </a:r>
            <a:r>
              <a:rPr lang="hu-HU" altLang="en-US" sz="1600" dirty="0"/>
              <a:t>5</a:t>
            </a:r>
            <a:r>
              <a:rPr lang="hu-HU" altLang="en-US" sz="1600" dirty="0" smtClean="0"/>
              <a:t> </a:t>
            </a:r>
            <a:r>
              <a:rPr lang="en-US" altLang="en-US" sz="1600" dirty="0" smtClean="0"/>
              <a:t>Platforms classified according to the number of chips constituting the chipset (</a:t>
            </a:r>
            <a:r>
              <a:rPr lang="hu-HU" altLang="en-US" sz="1600" dirty="0" smtClean="0"/>
              <a:t>2</a:t>
            </a:r>
            <a:r>
              <a:rPr lang="en-US" altLang="en-US" sz="1600" dirty="0" smtClean="0"/>
              <a:t>)</a:t>
            </a:r>
            <a:endParaRPr lang="hu-HU" altLang="en-US" sz="1600" dirty="0" smtClean="0"/>
          </a:p>
        </p:txBody>
      </p:sp>
    </p:spTree>
    <p:extLst>
      <p:ext uri="{BB962C8B-B14F-4D97-AF65-F5344CB8AC3E}">
        <p14:creationId xmlns:p14="http://schemas.microsoft.com/office/powerpoint/2010/main" val="342177733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1600" dirty="0"/>
              <a:t>d) Mesh architecture </a:t>
            </a:r>
            <a:r>
              <a:rPr lang="en-US" sz="1600" dirty="0" smtClean="0"/>
              <a:t>(2)</a:t>
            </a:r>
            <a:endParaRPr lang="en-US" sz="1600" dirty="0"/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" y="912540"/>
            <a:ext cx="9144000" cy="4401111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79377" y="508003"/>
            <a:ext cx="770595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chemeClr val="accent6"/>
                </a:solidFill>
              </a:rPr>
              <a:t>Broadwell-</a:t>
            </a:r>
            <a:r>
              <a:rPr lang="en-US" b="1" dirty="0" err="1" smtClean="0">
                <a:solidFill>
                  <a:schemeClr val="accent6"/>
                </a:solidFill>
              </a:rPr>
              <a:t>EX's</a:t>
            </a:r>
            <a:r>
              <a:rPr lang="en-US" b="1" dirty="0" smtClean="0">
                <a:solidFill>
                  <a:schemeClr val="accent6"/>
                </a:solidFill>
              </a:rPr>
              <a:t> ring architecture vs. </a:t>
            </a:r>
            <a:r>
              <a:rPr lang="en-US" b="1" dirty="0" err="1" smtClean="0">
                <a:solidFill>
                  <a:schemeClr val="accent6"/>
                </a:solidFill>
              </a:rPr>
              <a:t>Skylake</a:t>
            </a:r>
            <a:r>
              <a:rPr lang="en-US" b="1" dirty="0" smtClean="0">
                <a:solidFill>
                  <a:schemeClr val="accent6"/>
                </a:solidFill>
              </a:rPr>
              <a:t>-SP's mesh architecture </a:t>
            </a:r>
            <a:r>
              <a:rPr lang="en-US" dirty="0" smtClean="0"/>
              <a:t>[</a:t>
            </a:r>
            <a:r>
              <a:rPr lang="hu-HU" dirty="0" smtClean="0"/>
              <a:t>139</a:t>
            </a:r>
            <a:r>
              <a:rPr lang="en-US" dirty="0" smtClean="0"/>
              <a:t>]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08255826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1600" dirty="0"/>
              <a:t>d) Mesh architecture </a:t>
            </a:r>
            <a:r>
              <a:rPr lang="en-US" sz="1600" dirty="0" smtClean="0"/>
              <a:t>(3)</a:t>
            </a:r>
            <a:endParaRPr lang="en-US" sz="1600" dirty="0"/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1548" y="887053"/>
            <a:ext cx="9030908" cy="5835356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75640" y="498248"/>
            <a:ext cx="424186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rgbClr val="2D2D8A"/>
                </a:solidFill>
              </a:rPr>
              <a:t>Mesh architecture - more detailed </a:t>
            </a:r>
            <a:r>
              <a:rPr lang="en-US" dirty="0" smtClean="0"/>
              <a:t>[</a:t>
            </a:r>
            <a:r>
              <a:rPr lang="hu-HU" dirty="0" smtClean="0"/>
              <a:t>147</a:t>
            </a:r>
            <a:r>
              <a:rPr lang="en-US" dirty="0" smtClean="0"/>
              <a:t>]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43569802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1600" dirty="0"/>
              <a:t>d) Mesh architecture </a:t>
            </a:r>
            <a:r>
              <a:rPr lang="en-US" sz="1600" dirty="0" smtClean="0"/>
              <a:t>(4)</a:t>
            </a:r>
            <a:endParaRPr lang="en-US" sz="1600" dirty="0"/>
          </a:p>
        </p:txBody>
      </p:sp>
      <p:sp>
        <p:nvSpPr>
          <p:cNvPr id="3" name="TextBox 2"/>
          <p:cNvSpPr txBox="1"/>
          <p:nvPr/>
        </p:nvSpPr>
        <p:spPr>
          <a:xfrm>
            <a:off x="81243" y="510990"/>
            <a:ext cx="361509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rgbClr val="2D2D8A"/>
                </a:solidFill>
              </a:rPr>
              <a:t>Benefits of the mesh architecture</a:t>
            </a:r>
            <a:endParaRPr lang="en-US" b="1" dirty="0">
              <a:solidFill>
                <a:srgbClr val="2D2D8A"/>
              </a:solidFill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253253" y="900954"/>
            <a:ext cx="2884700" cy="81560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spcAft>
                <a:spcPts val="300"/>
              </a:spcAft>
              <a:buFont typeface="Arial" panose="020B0604020202020204" pitchFamily="34" charset="0"/>
              <a:buChar char="•"/>
            </a:pPr>
            <a:r>
              <a:rPr lang="en-US" dirty="0" smtClean="0">
                <a:solidFill>
                  <a:srgbClr val="000000"/>
                </a:solidFill>
              </a:rPr>
              <a:t>Higher performance</a:t>
            </a:r>
          </a:p>
          <a:p>
            <a:pPr marL="285750" indent="-285750">
              <a:spcAft>
                <a:spcPts val="300"/>
              </a:spcAft>
              <a:buFont typeface="Arial" panose="020B0604020202020204" pitchFamily="34" charset="0"/>
              <a:buChar char="•"/>
            </a:pPr>
            <a:r>
              <a:rPr lang="en-US" dirty="0" smtClean="0">
                <a:solidFill>
                  <a:srgbClr val="000000"/>
                </a:solidFill>
              </a:rPr>
              <a:t>Lower latencies</a:t>
            </a:r>
          </a:p>
          <a:p>
            <a:pPr marL="285750" indent="-285750">
              <a:spcAft>
                <a:spcPts val="300"/>
              </a:spcAft>
              <a:buFont typeface="Arial" panose="020B0604020202020204" pitchFamily="34" charset="0"/>
              <a:buChar char="•"/>
            </a:pPr>
            <a:r>
              <a:rPr lang="en-US" dirty="0" smtClean="0">
                <a:solidFill>
                  <a:srgbClr val="000000"/>
                </a:solidFill>
              </a:rPr>
              <a:t>Optimized for data sharing</a:t>
            </a: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8814338" y="6534345"/>
            <a:ext cx="34817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>
                <a:solidFill>
                  <a:srgbClr val="FF0000"/>
                </a:solidFill>
                <a:latin typeface="+mj-lt"/>
              </a:rPr>
              <a:t>*</a:t>
            </a:r>
          </a:p>
        </p:txBody>
      </p:sp>
    </p:spTree>
    <p:extLst>
      <p:ext uri="{BB962C8B-B14F-4D97-AF65-F5344CB8AC3E}">
        <p14:creationId xmlns:p14="http://schemas.microsoft.com/office/powerpoint/2010/main" val="136258194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/>
          <p:cNvSpPr txBox="1"/>
          <p:nvPr/>
        </p:nvSpPr>
        <p:spPr>
          <a:xfrm>
            <a:off x="87313" y="502958"/>
            <a:ext cx="7135287" cy="307777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b="1" dirty="0">
                <a:solidFill>
                  <a:srgbClr val="2D2D8A"/>
                </a:solidFill>
              </a:rPr>
              <a:t>Interconnection style of Intel’s many </a:t>
            </a:r>
            <a:r>
              <a:rPr lang="en-US" b="1" dirty="0" smtClean="0">
                <a:solidFill>
                  <a:srgbClr val="2D2D8A"/>
                </a:solidFill>
              </a:rPr>
              <a:t>core and multi-core </a:t>
            </a:r>
            <a:r>
              <a:rPr lang="en-US" b="1" dirty="0">
                <a:solidFill>
                  <a:srgbClr val="2D2D8A"/>
                </a:solidFill>
              </a:rPr>
              <a:t>processors</a:t>
            </a:r>
          </a:p>
        </p:txBody>
      </p:sp>
      <p:sp>
        <p:nvSpPr>
          <p:cNvPr id="20" name="Rectangle 8"/>
          <p:cNvSpPr>
            <a:spLocks noChangeArrowheads="1"/>
          </p:cNvSpPr>
          <p:nvPr/>
        </p:nvSpPr>
        <p:spPr bwMode="auto">
          <a:xfrm>
            <a:off x="0" y="-26988"/>
            <a:ext cx="9144000" cy="393701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600" dirty="0">
                <a:solidFill>
                  <a:srgbClr val="FFFFFF"/>
                </a:solidFill>
                <a:latin typeface="Verdana" pitchFamily="34" charset="0"/>
              </a:rPr>
              <a:t>d) Mesh architecture </a:t>
            </a:r>
            <a:r>
              <a:rPr lang="en-US" altLang="en-US" sz="1600" dirty="0" smtClean="0">
                <a:solidFill>
                  <a:srgbClr val="FFFFFF"/>
                </a:solidFill>
                <a:latin typeface="Verdana" pitchFamily="34" charset="0"/>
              </a:rPr>
              <a:t>(5)</a:t>
            </a:r>
            <a:endParaRPr lang="en-US" altLang="en-US" sz="1600" dirty="0">
              <a:solidFill>
                <a:srgbClr val="FFFFFF"/>
              </a:solidFill>
              <a:latin typeface="Verdana" pitchFamily="34" charset="0"/>
            </a:endParaRPr>
          </a:p>
        </p:txBody>
      </p:sp>
      <p:grpSp>
        <p:nvGrpSpPr>
          <p:cNvPr id="15" name="Group 14"/>
          <p:cNvGrpSpPr/>
          <p:nvPr/>
        </p:nvGrpSpPr>
        <p:grpSpPr>
          <a:xfrm>
            <a:off x="245505" y="1085011"/>
            <a:ext cx="8711303" cy="5524599"/>
            <a:chOff x="245505" y="1085011"/>
            <a:chExt cx="8711303" cy="5524599"/>
          </a:xfrm>
        </p:grpSpPr>
        <p:sp>
          <p:nvSpPr>
            <p:cNvPr id="5" name="Text Box 4"/>
            <p:cNvSpPr txBox="1">
              <a:spLocks noChangeArrowheads="1"/>
            </p:cNvSpPr>
            <p:nvPr/>
          </p:nvSpPr>
          <p:spPr bwMode="auto">
            <a:xfrm>
              <a:off x="1310064" y="1085011"/>
              <a:ext cx="6045480" cy="2585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marL="342900" indent="-342900"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 eaLnBrk="1" hangingPunct="1">
                <a:lnSpc>
                  <a:spcPct val="90000"/>
                </a:lnSpc>
                <a:spcBef>
                  <a:spcPct val="0"/>
                </a:spcBef>
                <a:spcAft>
                  <a:spcPct val="15000"/>
                </a:spcAft>
                <a:buFontTx/>
                <a:buNone/>
              </a:pPr>
              <a:r>
                <a:rPr lang="en-US" altLang="en-US" sz="1200" b="1" dirty="0">
                  <a:solidFill>
                    <a:srgbClr val="000000"/>
                  </a:solidFill>
                  <a:latin typeface="Verdana" pitchFamily="34" charset="0"/>
                </a:rPr>
                <a:t>Interconnection style of Intel’s many </a:t>
              </a:r>
              <a:r>
                <a:rPr lang="en-US" altLang="en-US" sz="1200" b="1" dirty="0" smtClean="0">
                  <a:solidFill>
                    <a:srgbClr val="000000"/>
                  </a:solidFill>
                  <a:latin typeface="Verdana" pitchFamily="34" charset="0"/>
                </a:rPr>
                <a:t>and multi-core </a:t>
              </a:r>
              <a:r>
                <a:rPr lang="en-US" altLang="en-US" sz="1200" b="1" dirty="0">
                  <a:solidFill>
                    <a:srgbClr val="000000"/>
                  </a:solidFill>
                  <a:latin typeface="Verdana" pitchFamily="34" charset="0"/>
                </a:rPr>
                <a:t>processors</a:t>
              </a:r>
            </a:p>
          </p:txBody>
        </p:sp>
        <p:sp>
          <p:nvSpPr>
            <p:cNvPr id="6" name="Text Box 6"/>
            <p:cNvSpPr txBox="1">
              <a:spLocks noChangeArrowheads="1"/>
            </p:cNvSpPr>
            <p:nvPr/>
          </p:nvSpPr>
          <p:spPr bwMode="auto">
            <a:xfrm>
              <a:off x="963646" y="1850186"/>
              <a:ext cx="1805301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tabLst>
                  <a:tab pos="177800" algn="l"/>
                </a:tabLst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tabLst>
                  <a:tab pos="177800" algn="l"/>
                </a:tabLst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tabLst>
                  <a:tab pos="177800" algn="l"/>
                </a:tabLst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tabLst>
                  <a:tab pos="177800" algn="l"/>
                </a:tabLst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tabLst>
                  <a:tab pos="177800" algn="l"/>
                </a:tabLst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tabLst>
                  <a:tab pos="177800" algn="l"/>
                </a:tabLst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tabLst>
                  <a:tab pos="177800" algn="l"/>
                </a:tabLst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tabLst>
                  <a:tab pos="177800" algn="l"/>
                </a:tabLst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tabLst>
                  <a:tab pos="177800" algn="l"/>
                </a:tabLst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300" b="1" dirty="0">
                  <a:solidFill>
                    <a:srgbClr val="000000"/>
                  </a:solidFill>
                  <a:latin typeface="Verdana" pitchFamily="34" charset="0"/>
                </a:rPr>
                <a:t>Ring </a:t>
              </a:r>
              <a:r>
                <a:rPr lang="en-US" altLang="en-US" sz="1300" b="1" dirty="0" smtClean="0">
                  <a:solidFill>
                    <a:srgbClr val="000000"/>
                  </a:solidFill>
                  <a:latin typeface="Verdana" pitchFamily="34" charset="0"/>
                </a:rPr>
                <a:t>architecture</a:t>
              </a:r>
              <a:endParaRPr lang="en-US" altLang="en-US" sz="1300" b="1" dirty="0">
                <a:solidFill>
                  <a:srgbClr val="000000"/>
                </a:solidFill>
                <a:latin typeface="Verdana" pitchFamily="34" charset="0"/>
              </a:endParaRPr>
            </a:p>
          </p:txBody>
        </p:sp>
        <p:sp>
          <p:nvSpPr>
            <p:cNvPr id="7" name="Line 7"/>
            <p:cNvSpPr>
              <a:spLocks noChangeShapeType="1"/>
            </p:cNvSpPr>
            <p:nvPr/>
          </p:nvSpPr>
          <p:spPr bwMode="auto">
            <a:xfrm rot="-5400000" flipH="1" flipV="1">
              <a:off x="2951655" y="374463"/>
              <a:ext cx="315915" cy="241645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8" name="Line 8"/>
            <p:cNvSpPr>
              <a:spLocks noChangeShapeType="1"/>
            </p:cNvSpPr>
            <p:nvPr/>
          </p:nvSpPr>
          <p:spPr bwMode="auto">
            <a:xfrm rot="5400000" flipV="1">
              <a:off x="5360802" y="380162"/>
              <a:ext cx="315913" cy="240506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" name="Oval 8"/>
            <p:cNvSpPr>
              <a:spLocks noChangeArrowheads="1"/>
            </p:cNvSpPr>
            <p:nvPr/>
          </p:nvSpPr>
          <p:spPr bwMode="auto">
            <a:xfrm>
              <a:off x="1846600" y="1707311"/>
              <a:ext cx="60325" cy="55562"/>
            </a:xfrm>
            <a:prstGeom prst="ellipse">
              <a:avLst/>
            </a:prstGeom>
            <a:solidFill>
              <a:srgbClr val="FFFFF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hu-HU" altLang="en-US" sz="1300">
                <a:solidFill>
                  <a:srgbClr val="000000"/>
                </a:solidFill>
                <a:latin typeface="Verdana" pitchFamily="34" charset="0"/>
              </a:endParaRPr>
            </a:p>
          </p:txBody>
        </p:sp>
        <p:sp>
          <p:nvSpPr>
            <p:cNvPr id="10" name="Oval 9"/>
            <p:cNvSpPr>
              <a:spLocks noChangeArrowheads="1"/>
            </p:cNvSpPr>
            <p:nvPr/>
          </p:nvSpPr>
          <p:spPr bwMode="auto">
            <a:xfrm>
              <a:off x="6692684" y="1707311"/>
              <a:ext cx="57150" cy="55562"/>
            </a:xfrm>
            <a:prstGeom prst="ellipse">
              <a:avLst/>
            </a:prstGeom>
            <a:solidFill>
              <a:srgbClr val="FFFFF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hu-HU" altLang="en-US" sz="1300">
                <a:solidFill>
                  <a:srgbClr val="000000"/>
                </a:solidFill>
                <a:latin typeface="Verdana" pitchFamily="34" charset="0"/>
              </a:endParaRPr>
            </a:p>
          </p:txBody>
        </p:sp>
        <p:sp>
          <p:nvSpPr>
            <p:cNvPr id="11" name="Text Box 5"/>
            <p:cNvSpPr txBox="1">
              <a:spLocks noChangeArrowheads="1"/>
            </p:cNvSpPr>
            <p:nvPr/>
          </p:nvSpPr>
          <p:spPr bwMode="auto">
            <a:xfrm>
              <a:off x="5209137" y="1850186"/>
              <a:ext cx="2799164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300" b="1" dirty="0" smtClean="0">
                  <a:solidFill>
                    <a:srgbClr val="000000"/>
                  </a:solidFill>
                  <a:latin typeface="Verdana" pitchFamily="34" charset="0"/>
                </a:rPr>
                <a:t>Mesh (</a:t>
              </a:r>
              <a:r>
                <a:rPr lang="en-US" altLang="en-US" sz="1300" b="1" dirty="0" err="1" smtClean="0">
                  <a:solidFill>
                    <a:srgbClr val="000000"/>
                  </a:solidFill>
                  <a:latin typeface="Verdana" pitchFamily="34" charset="0"/>
                </a:rPr>
                <a:t>2D</a:t>
              </a:r>
              <a:r>
                <a:rPr lang="en-US" altLang="en-US" sz="1300" b="1" dirty="0" smtClean="0">
                  <a:solidFill>
                    <a:srgbClr val="000000"/>
                  </a:solidFill>
                  <a:latin typeface="Verdana" pitchFamily="34" charset="0"/>
                </a:rPr>
                <a:t> grid) architecture</a:t>
              </a:r>
              <a:endParaRPr lang="en-US" altLang="en-US" sz="1300" b="1" dirty="0">
                <a:solidFill>
                  <a:srgbClr val="000000"/>
                </a:solidFill>
                <a:latin typeface="Verdana" pitchFamily="34" charset="0"/>
              </a:endParaRPr>
            </a:p>
          </p:txBody>
        </p:sp>
        <p:sp>
          <p:nvSpPr>
            <p:cNvPr id="47115" name="TextBox 12"/>
            <p:cNvSpPr txBox="1">
              <a:spLocks noChangeArrowheads="1"/>
            </p:cNvSpPr>
            <p:nvPr/>
          </p:nvSpPr>
          <p:spPr bwMode="auto">
            <a:xfrm>
              <a:off x="245505" y="2312148"/>
              <a:ext cx="3764172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300" b="1" dirty="0" smtClean="0">
                  <a:solidFill>
                    <a:srgbClr val="000000"/>
                  </a:solidFill>
                  <a:latin typeface="Verdana" pitchFamily="34" charset="0"/>
                </a:rPr>
                <a:t>Sony/Toshiba/IBM Cell</a:t>
              </a:r>
              <a:r>
                <a:rPr lang="en-US" altLang="en-US" sz="1300" dirty="0" smtClean="0">
                  <a:solidFill>
                    <a:srgbClr val="000000"/>
                  </a:solidFill>
                  <a:latin typeface="Verdana" pitchFamily="34" charset="0"/>
                </a:rPr>
                <a:t> </a:t>
              </a:r>
              <a:r>
                <a:rPr lang="en-US" altLang="en-US" sz="1300" dirty="0">
                  <a:solidFill>
                    <a:srgbClr val="000000"/>
                  </a:solidFill>
                  <a:latin typeface="Verdana" pitchFamily="34" charset="0"/>
                </a:rPr>
                <a:t>(2006): </a:t>
              </a:r>
              <a:r>
                <a:rPr lang="en-US" altLang="en-US" sz="1300" dirty="0" smtClean="0">
                  <a:solidFill>
                    <a:srgbClr val="000000"/>
                  </a:solidFill>
                  <a:latin typeface="Verdana" pitchFamily="34" charset="0"/>
                </a:rPr>
                <a:t>8 cores</a:t>
              </a:r>
              <a:endParaRPr lang="en-US" altLang="en-US" sz="1300" dirty="0">
                <a:solidFill>
                  <a:srgbClr val="000000"/>
                </a:solidFill>
                <a:latin typeface="Verdana" pitchFamily="34" charset="0"/>
              </a:endParaRPr>
            </a:p>
          </p:txBody>
        </p:sp>
        <p:sp>
          <p:nvSpPr>
            <p:cNvPr id="47116" name="TextBox 13"/>
            <p:cNvSpPr txBox="1">
              <a:spLocks noChangeArrowheads="1"/>
            </p:cNvSpPr>
            <p:nvPr/>
          </p:nvSpPr>
          <p:spPr bwMode="auto">
            <a:xfrm>
              <a:off x="5149849" y="2597028"/>
              <a:ext cx="3041217" cy="5180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>
                <a:spcBef>
                  <a:spcPts val="200"/>
                </a:spcBef>
                <a:spcAft>
                  <a:spcPts val="0"/>
                </a:spcAft>
                <a:buFontTx/>
                <a:buNone/>
              </a:pPr>
              <a:r>
                <a:rPr lang="en-US" altLang="en-US" sz="1300" b="1" dirty="0">
                  <a:solidFill>
                    <a:srgbClr val="000000"/>
                  </a:solidFill>
                  <a:latin typeface="Verdana" pitchFamily="34" charset="0"/>
                </a:rPr>
                <a:t>Tile processor </a:t>
              </a:r>
              <a:r>
                <a:rPr lang="en-US" altLang="en-US" sz="1300" dirty="0">
                  <a:solidFill>
                    <a:srgbClr val="000000"/>
                  </a:solidFill>
                  <a:latin typeface="Verdana" pitchFamily="34" charset="0"/>
                </a:rPr>
                <a:t>(2007): 80 cores </a:t>
              </a:r>
            </a:p>
            <a:p>
              <a:pPr eaLnBrk="1" hangingPunct="1">
                <a:spcBef>
                  <a:spcPts val="200"/>
                </a:spcBef>
                <a:buFontTx/>
                <a:buNone/>
              </a:pPr>
              <a:r>
                <a:rPr lang="en-US" altLang="en-US" sz="1300" b="1" dirty="0">
                  <a:solidFill>
                    <a:srgbClr val="000000"/>
                  </a:solidFill>
                  <a:latin typeface="Verdana" pitchFamily="34" charset="0"/>
                </a:rPr>
                <a:t>SCC</a:t>
              </a:r>
              <a:r>
                <a:rPr lang="en-US" altLang="en-US" sz="1300" dirty="0">
                  <a:solidFill>
                    <a:srgbClr val="000000"/>
                  </a:solidFill>
                  <a:latin typeface="Verdana" pitchFamily="34" charset="0"/>
                </a:rPr>
                <a:t> (2010): 48 cores</a:t>
              </a:r>
            </a:p>
          </p:txBody>
        </p:sp>
        <p:sp>
          <p:nvSpPr>
            <p:cNvPr id="47117" name="TextBox 14"/>
            <p:cNvSpPr txBox="1">
              <a:spLocks noChangeArrowheads="1"/>
            </p:cNvSpPr>
            <p:nvPr/>
          </p:nvSpPr>
          <p:spPr bwMode="auto">
            <a:xfrm>
              <a:off x="252601" y="3195125"/>
              <a:ext cx="3754554" cy="5180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>
                <a:spcBef>
                  <a:spcPct val="0"/>
                </a:spcBef>
                <a:spcAft>
                  <a:spcPts val="200"/>
                </a:spcAft>
                <a:buFontTx/>
                <a:buNone/>
              </a:pPr>
              <a:r>
                <a:rPr lang="en-US" altLang="en-US" sz="1300" b="1" dirty="0" err="1" smtClean="0">
                  <a:solidFill>
                    <a:srgbClr val="000000"/>
                  </a:solidFill>
                  <a:latin typeface="Verdana" pitchFamily="34" charset="0"/>
                </a:rPr>
                <a:t>Larrabee</a:t>
              </a:r>
              <a:r>
                <a:rPr lang="en-US" altLang="en-US" sz="1300" b="1" dirty="0" smtClean="0">
                  <a:solidFill>
                    <a:srgbClr val="000000"/>
                  </a:solidFill>
                  <a:latin typeface="Verdana" pitchFamily="34" charset="0"/>
                </a:rPr>
                <a:t> </a:t>
              </a:r>
              <a:r>
                <a:rPr lang="en-US" altLang="en-US" sz="1300" dirty="0" smtClean="0">
                  <a:solidFill>
                    <a:srgbClr val="000000"/>
                  </a:solidFill>
                  <a:latin typeface="Verdana" pitchFamily="34" charset="0"/>
                </a:rPr>
                <a:t>(2009). 24-32 cores (cancelled)</a:t>
              </a:r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300" b="1" dirty="0" smtClean="0">
                  <a:solidFill>
                    <a:srgbClr val="000000"/>
                  </a:solidFill>
                  <a:latin typeface="Verdana" pitchFamily="34" charset="0"/>
                </a:rPr>
                <a:t>Xeon </a:t>
              </a:r>
              <a:r>
                <a:rPr lang="en-US" altLang="en-US" sz="1300" b="1" dirty="0">
                  <a:solidFill>
                    <a:srgbClr val="000000"/>
                  </a:solidFill>
                  <a:latin typeface="Verdana" pitchFamily="34" charset="0"/>
                </a:rPr>
                <a:t>Phi </a:t>
              </a:r>
            </a:p>
          </p:txBody>
        </p:sp>
        <p:sp>
          <p:nvSpPr>
            <p:cNvPr id="47118" name="TextBox 15"/>
            <p:cNvSpPr txBox="1">
              <a:spLocks noChangeArrowheads="1"/>
            </p:cNvSpPr>
            <p:nvPr/>
          </p:nvSpPr>
          <p:spPr bwMode="auto">
            <a:xfrm>
              <a:off x="354201" y="3660168"/>
              <a:ext cx="3460750" cy="530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>
                <a:spcBef>
                  <a:spcPct val="0"/>
                </a:spcBef>
                <a:spcAft>
                  <a:spcPts val="200"/>
                </a:spcAft>
                <a:buFontTx/>
                <a:buNone/>
              </a:pPr>
              <a:r>
                <a:rPr lang="en-US" altLang="en-US" sz="1300" b="1" dirty="0">
                  <a:solidFill>
                    <a:srgbClr val="000000"/>
                  </a:solidFill>
                  <a:latin typeface="Verdana" pitchFamily="34" charset="0"/>
                </a:rPr>
                <a:t>Knights Ferry </a:t>
              </a:r>
              <a:r>
                <a:rPr lang="en-US" altLang="en-US" sz="1300" dirty="0">
                  <a:solidFill>
                    <a:srgbClr val="000000"/>
                  </a:solidFill>
                  <a:latin typeface="Verdana" pitchFamily="34" charset="0"/>
                </a:rPr>
                <a:t>(2010): 32 cores</a:t>
              </a:r>
            </a:p>
            <a:p>
              <a:pPr eaLnBrk="1" hangingPunct="1">
                <a:spcBef>
                  <a:spcPct val="0"/>
                </a:spcBef>
                <a:spcAft>
                  <a:spcPts val="200"/>
                </a:spcAft>
                <a:buFontTx/>
                <a:buNone/>
              </a:pPr>
              <a:r>
                <a:rPr lang="en-US" altLang="en-US" sz="1300" b="1" dirty="0">
                  <a:solidFill>
                    <a:srgbClr val="000000"/>
                  </a:solidFill>
                  <a:latin typeface="Verdana" pitchFamily="34" charset="0"/>
                </a:rPr>
                <a:t>Knights Corner </a:t>
              </a:r>
              <a:r>
                <a:rPr lang="en-US" altLang="en-US" sz="1300" dirty="0">
                  <a:solidFill>
                    <a:srgbClr val="000000"/>
                  </a:solidFill>
                  <a:latin typeface="Verdana" pitchFamily="34" charset="0"/>
                </a:rPr>
                <a:t>(2012): 57-61 cores</a:t>
              </a:r>
            </a:p>
          </p:txBody>
        </p:sp>
        <p:sp>
          <p:nvSpPr>
            <p:cNvPr id="47119" name="TextBox 16"/>
            <p:cNvSpPr txBox="1">
              <a:spLocks noChangeArrowheads="1"/>
            </p:cNvSpPr>
            <p:nvPr/>
          </p:nvSpPr>
          <p:spPr bwMode="auto">
            <a:xfrm>
              <a:off x="5113243" y="5506300"/>
              <a:ext cx="1009650" cy="2921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300" b="1" dirty="0">
                  <a:solidFill>
                    <a:srgbClr val="000000"/>
                  </a:solidFill>
                  <a:latin typeface="Verdana" pitchFamily="34" charset="0"/>
                </a:rPr>
                <a:t>Xeon Phi</a:t>
              </a:r>
            </a:p>
          </p:txBody>
        </p:sp>
        <p:sp>
          <p:nvSpPr>
            <p:cNvPr id="47120" name="TextBox 17"/>
            <p:cNvSpPr txBox="1">
              <a:spLocks noChangeArrowheads="1"/>
            </p:cNvSpPr>
            <p:nvPr/>
          </p:nvSpPr>
          <p:spPr bwMode="auto">
            <a:xfrm>
              <a:off x="5277596" y="5734900"/>
              <a:ext cx="3679212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300" b="1" dirty="0">
                  <a:solidFill>
                    <a:srgbClr val="000000"/>
                  </a:solidFill>
                  <a:latin typeface="Verdana" pitchFamily="34" charset="0"/>
                </a:rPr>
                <a:t>Knights Landing </a:t>
              </a:r>
              <a:r>
                <a:rPr lang="en-US" altLang="en-US" sz="1300" dirty="0" smtClean="0">
                  <a:solidFill>
                    <a:srgbClr val="000000"/>
                  </a:solidFill>
                  <a:latin typeface="Verdana" pitchFamily="34" charset="0"/>
                </a:rPr>
                <a:t>(2016): up to 72 cores</a:t>
              </a:r>
              <a:endParaRPr lang="en-US" altLang="en-US" sz="1300" dirty="0">
                <a:solidFill>
                  <a:srgbClr val="000000"/>
                </a:solidFill>
                <a:latin typeface="Verdana" pitchFamily="34" charset="0"/>
              </a:endParaRPr>
            </a:p>
          </p:txBody>
        </p:sp>
        <p:sp>
          <p:nvSpPr>
            <p:cNvPr id="2" name="Right Arrow 1"/>
            <p:cNvSpPr/>
            <p:nvPr/>
          </p:nvSpPr>
          <p:spPr bwMode="auto">
            <a:xfrm rot="5400000">
              <a:off x="1627783" y="2839484"/>
              <a:ext cx="457200" cy="90000"/>
            </a:xfrm>
            <a:prstGeom prst="rightArrow">
              <a:avLst/>
            </a:prstGeom>
            <a:solidFill>
              <a:srgbClr val="FF0000"/>
            </a:solidFill>
            <a:ln w="952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triangle" w="med" len="med"/>
            </a:ln>
            <a:effectLst/>
            <a:ex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" name="TextBox 2"/>
            <p:cNvSpPr txBox="1"/>
            <p:nvPr/>
          </p:nvSpPr>
          <p:spPr>
            <a:xfrm>
              <a:off x="260072" y="4334441"/>
              <a:ext cx="4493538" cy="74379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spcAft>
                  <a:spcPts val="200"/>
                </a:spcAft>
              </a:pPr>
              <a:r>
                <a:rPr lang="en-US" sz="1300" b="1" dirty="0" smtClean="0">
                  <a:solidFill>
                    <a:srgbClr val="000000"/>
                  </a:solidFill>
                </a:rPr>
                <a:t>Nehalem-EX (</a:t>
              </a:r>
              <a:r>
                <a:rPr lang="en-US" sz="1300" b="1" dirty="0" err="1" smtClean="0">
                  <a:solidFill>
                    <a:srgbClr val="000000"/>
                  </a:solidFill>
                </a:rPr>
                <a:t>Beckton</a:t>
              </a:r>
              <a:r>
                <a:rPr lang="en-US" sz="1300" b="1" dirty="0" smtClean="0">
                  <a:solidFill>
                    <a:srgbClr val="000000"/>
                  </a:solidFill>
                </a:rPr>
                <a:t>) </a:t>
              </a:r>
              <a:r>
                <a:rPr lang="en-US" sz="1300" dirty="0" smtClean="0">
                  <a:solidFill>
                    <a:srgbClr val="000000"/>
                  </a:solidFill>
                </a:rPr>
                <a:t>(2010) up to 8 cores</a:t>
              </a:r>
            </a:p>
            <a:p>
              <a:pPr>
                <a:spcAft>
                  <a:spcPts val="200"/>
                </a:spcAft>
              </a:pPr>
              <a:r>
                <a:rPr lang="en-US" sz="1300" dirty="0" smtClean="0">
                  <a:solidFill>
                    <a:srgbClr val="000000"/>
                  </a:solidFill>
                </a:rPr>
                <a:t>All </a:t>
              </a:r>
              <a:r>
                <a:rPr lang="en-US" sz="1300" b="1" dirty="0" smtClean="0">
                  <a:solidFill>
                    <a:srgbClr val="000000"/>
                  </a:solidFill>
                </a:rPr>
                <a:t>Sandy Bridge </a:t>
              </a:r>
              <a:r>
                <a:rPr lang="en-US" sz="1300" dirty="0" smtClean="0">
                  <a:solidFill>
                    <a:srgbClr val="000000"/>
                  </a:solidFill>
                </a:rPr>
                <a:t>lines</a:t>
              </a:r>
              <a:r>
                <a:rPr lang="en-US" sz="1300" b="1" dirty="0" smtClean="0">
                  <a:solidFill>
                    <a:srgbClr val="000000"/>
                  </a:solidFill>
                </a:rPr>
                <a:t> </a:t>
              </a:r>
              <a:r>
                <a:rPr lang="en-US" sz="1300" dirty="0" smtClean="0">
                  <a:solidFill>
                    <a:srgbClr val="000000"/>
                  </a:solidFill>
                </a:rPr>
                <a:t>(2011) up to 8 cores</a:t>
              </a:r>
            </a:p>
            <a:p>
              <a:pPr>
                <a:spcAft>
                  <a:spcPts val="200"/>
                </a:spcAft>
              </a:pPr>
              <a:r>
                <a:rPr lang="en-US" sz="1300" dirty="0" smtClean="0">
                  <a:solidFill>
                    <a:srgbClr val="000000"/>
                  </a:solidFill>
                </a:rPr>
                <a:t>All </a:t>
              </a:r>
              <a:r>
                <a:rPr lang="en-US" sz="1300" b="1" dirty="0" smtClean="0">
                  <a:solidFill>
                    <a:srgbClr val="000000"/>
                  </a:solidFill>
                </a:rPr>
                <a:t>Ivy Bridge </a:t>
              </a:r>
              <a:r>
                <a:rPr lang="en-US" sz="1300" dirty="0" smtClean="0">
                  <a:solidFill>
                    <a:srgbClr val="000000"/>
                  </a:solidFill>
                </a:rPr>
                <a:t>lines (from 2012 on) up to 15 cores</a:t>
              </a:r>
              <a:endParaRPr lang="en-US" sz="1300" dirty="0">
                <a:solidFill>
                  <a:srgbClr val="000000"/>
                </a:solidFill>
              </a:endParaRPr>
            </a:p>
          </p:txBody>
        </p:sp>
        <p:sp>
          <p:nvSpPr>
            <p:cNvPr id="12" name="TextBox 11"/>
            <p:cNvSpPr txBox="1"/>
            <p:nvPr/>
          </p:nvSpPr>
          <p:spPr>
            <a:xfrm>
              <a:off x="1840101" y="5029204"/>
              <a:ext cx="364202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 smtClean="0">
                  <a:solidFill>
                    <a:srgbClr val="000000"/>
                  </a:solidFill>
                </a:rPr>
                <a:t>to</a:t>
              </a:r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13" name="TextBox 12"/>
            <p:cNvSpPr txBox="1"/>
            <p:nvPr/>
          </p:nvSpPr>
          <p:spPr>
            <a:xfrm>
              <a:off x="258952" y="5311593"/>
              <a:ext cx="4456669" cy="51809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spcAft>
                  <a:spcPts val="200"/>
                </a:spcAft>
              </a:pPr>
              <a:r>
                <a:rPr lang="en-US" sz="1300" dirty="0" smtClean="0">
                  <a:solidFill>
                    <a:srgbClr val="000000"/>
                  </a:solidFill>
                </a:rPr>
                <a:t>All </a:t>
              </a:r>
              <a:r>
                <a:rPr lang="en-US" sz="1300" b="1" dirty="0" smtClean="0">
                  <a:solidFill>
                    <a:srgbClr val="000000"/>
                  </a:solidFill>
                </a:rPr>
                <a:t>Broadwell</a:t>
              </a:r>
              <a:r>
                <a:rPr lang="en-US" sz="1300" dirty="0" smtClean="0">
                  <a:solidFill>
                    <a:srgbClr val="000000"/>
                  </a:solidFill>
                </a:rPr>
                <a:t> lines (from 2014 on) up to 24 cores</a:t>
              </a:r>
            </a:p>
            <a:p>
              <a:pPr>
                <a:spcAft>
                  <a:spcPts val="200"/>
                </a:spcAft>
              </a:pPr>
              <a:r>
                <a:rPr lang="en-US" sz="1300" b="1" dirty="0" err="1" smtClean="0">
                  <a:solidFill>
                    <a:srgbClr val="000000"/>
                  </a:solidFill>
                </a:rPr>
                <a:t>Skylake</a:t>
              </a:r>
              <a:r>
                <a:rPr lang="en-US" sz="1300" dirty="0" smtClean="0">
                  <a:solidFill>
                    <a:srgbClr val="000000"/>
                  </a:solidFill>
                </a:rPr>
                <a:t> (2015) up to 4 cores</a:t>
              </a:r>
              <a:endParaRPr lang="en-US" sz="1300" dirty="0">
                <a:solidFill>
                  <a:srgbClr val="000000"/>
                </a:solidFill>
              </a:endParaRPr>
            </a:p>
          </p:txBody>
        </p:sp>
        <p:sp>
          <p:nvSpPr>
            <p:cNvPr id="14" name="TextBox 13"/>
            <p:cNvSpPr txBox="1"/>
            <p:nvPr/>
          </p:nvSpPr>
          <p:spPr>
            <a:xfrm>
              <a:off x="5154706" y="6091519"/>
              <a:ext cx="3714478" cy="51809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spcAft>
                  <a:spcPts val="200"/>
                </a:spcAft>
              </a:pPr>
              <a:r>
                <a:rPr lang="en-US" sz="1300" b="1" dirty="0" err="1" smtClean="0">
                  <a:solidFill>
                    <a:srgbClr val="000000"/>
                  </a:solidFill>
                </a:rPr>
                <a:t>Skylake</a:t>
              </a:r>
              <a:r>
                <a:rPr lang="en-US" sz="1300" b="1" dirty="0" smtClean="0">
                  <a:solidFill>
                    <a:srgbClr val="000000"/>
                  </a:solidFill>
                </a:rPr>
                <a:t>-X </a:t>
              </a:r>
              <a:r>
                <a:rPr lang="en-US" sz="1300" dirty="0" smtClean="0">
                  <a:solidFill>
                    <a:srgbClr val="000000"/>
                  </a:solidFill>
                </a:rPr>
                <a:t>(</a:t>
              </a:r>
              <a:r>
                <a:rPr lang="en-US" sz="1300" dirty="0" err="1" smtClean="0">
                  <a:solidFill>
                    <a:srgbClr val="000000"/>
                  </a:solidFill>
                </a:rPr>
                <a:t>HED</a:t>
              </a:r>
              <a:r>
                <a:rPr lang="en-US" sz="1300" dirty="0" smtClean="0">
                  <a:solidFill>
                    <a:srgbClr val="000000"/>
                  </a:solidFill>
                </a:rPr>
                <a:t>)</a:t>
              </a:r>
              <a:r>
                <a:rPr lang="en-US" sz="1300" b="1" dirty="0" smtClean="0">
                  <a:solidFill>
                    <a:srgbClr val="000000"/>
                  </a:solidFill>
                </a:rPr>
                <a:t> </a:t>
              </a:r>
              <a:r>
                <a:rPr lang="en-US" sz="1300" dirty="0" smtClean="0">
                  <a:solidFill>
                    <a:srgbClr val="000000"/>
                  </a:solidFill>
                </a:rPr>
                <a:t>(2017) up to 18 cores</a:t>
              </a:r>
            </a:p>
            <a:p>
              <a:pPr>
                <a:spcAft>
                  <a:spcPts val="200"/>
                </a:spcAft>
              </a:pPr>
              <a:r>
                <a:rPr lang="en-US" sz="1300" b="1" dirty="0" err="1" smtClean="0">
                  <a:solidFill>
                    <a:srgbClr val="000000"/>
                  </a:solidFill>
                </a:rPr>
                <a:t>Skylake</a:t>
              </a:r>
              <a:r>
                <a:rPr lang="en-US" sz="1300" b="1" dirty="0" smtClean="0">
                  <a:solidFill>
                    <a:srgbClr val="000000"/>
                  </a:solidFill>
                </a:rPr>
                <a:t>-SP</a:t>
              </a:r>
              <a:r>
                <a:rPr lang="en-US" sz="1300" dirty="0" smtClean="0">
                  <a:solidFill>
                    <a:srgbClr val="000000"/>
                  </a:solidFill>
                </a:rPr>
                <a:t> (2017) up to 28 cores</a:t>
              </a:r>
              <a:endParaRPr lang="en-US" sz="1300" dirty="0">
                <a:solidFill>
                  <a:srgbClr val="000000"/>
                </a:solidFill>
              </a:endParaRPr>
            </a:p>
          </p:txBody>
        </p:sp>
        <p:sp>
          <p:nvSpPr>
            <p:cNvPr id="24" name="Right Arrow 23"/>
            <p:cNvSpPr/>
            <p:nvPr/>
          </p:nvSpPr>
          <p:spPr bwMode="auto">
            <a:xfrm rot="988679">
              <a:off x="4152463" y="6064908"/>
              <a:ext cx="876300" cy="90000"/>
            </a:xfrm>
            <a:prstGeom prst="rightArrow">
              <a:avLst/>
            </a:prstGeom>
            <a:solidFill>
              <a:srgbClr val="FF0000"/>
            </a:solidFill>
            <a:ln w="952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triangle" w="med" len="med"/>
            </a:ln>
            <a:effectLst/>
            <a:ex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26" name="Right Arrow 25"/>
            <p:cNvSpPr/>
            <p:nvPr/>
          </p:nvSpPr>
          <p:spPr bwMode="auto">
            <a:xfrm rot="5400000">
              <a:off x="6190820" y="4968594"/>
              <a:ext cx="914400" cy="90000"/>
            </a:xfrm>
            <a:prstGeom prst="rightArrow">
              <a:avLst/>
            </a:prstGeom>
            <a:solidFill>
              <a:srgbClr val="FF0000"/>
            </a:solidFill>
            <a:ln w="952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triangle" w="med" len="med"/>
            </a:ln>
            <a:effectLst/>
            <a:ex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27" name="Right Arrow 26"/>
            <p:cNvSpPr/>
            <p:nvPr/>
          </p:nvSpPr>
          <p:spPr bwMode="auto">
            <a:xfrm rot="988679">
              <a:off x="3979651" y="4137806"/>
              <a:ext cx="2743200" cy="90000"/>
            </a:xfrm>
            <a:prstGeom prst="rightArrow">
              <a:avLst/>
            </a:prstGeom>
            <a:solidFill>
              <a:srgbClr val="FF0000"/>
            </a:solidFill>
            <a:ln w="952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triangle" w="med" len="med"/>
            </a:ln>
            <a:effectLst/>
            <a:ex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 smtClean="0">
                <a:solidFill>
                  <a:srgbClr val="000000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87119447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1600" dirty="0"/>
              <a:t>d) Mesh architecture </a:t>
            </a:r>
            <a:r>
              <a:rPr lang="en-US" sz="1600" dirty="0" smtClean="0"/>
              <a:t>(6)</a:t>
            </a:r>
            <a:endParaRPr lang="en-US" sz="1600" dirty="0"/>
          </a:p>
        </p:txBody>
      </p:sp>
      <p:sp>
        <p:nvSpPr>
          <p:cNvPr id="4" name="TextBox 3"/>
          <p:cNvSpPr txBox="1"/>
          <p:nvPr/>
        </p:nvSpPr>
        <p:spPr>
          <a:xfrm>
            <a:off x="78442" y="510991"/>
            <a:ext cx="60625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>
                <a:solidFill>
                  <a:srgbClr val="FF0000"/>
                </a:solidFill>
              </a:rPr>
              <a:t>Note</a:t>
            </a:r>
            <a:endParaRPr lang="en-US" dirty="0">
              <a:solidFill>
                <a:srgbClr val="FF0000"/>
              </a:solidFill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199465" y="927852"/>
            <a:ext cx="8927444" cy="146193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>
                <a:solidFill>
                  <a:srgbClr val="000000"/>
                </a:solidFill>
              </a:rPr>
              <a:t>While using a ring architecture in their 57 - 61 core Knights Corner processor presumably, </a:t>
            </a:r>
          </a:p>
          <a:p>
            <a:r>
              <a:rPr lang="en-US" dirty="0" smtClean="0">
                <a:solidFill>
                  <a:srgbClr val="000000"/>
                </a:solidFill>
              </a:rPr>
              <a:t>  Intel experienced </a:t>
            </a:r>
            <a:r>
              <a:rPr lang="en-US" dirty="0" smtClean="0">
                <a:solidFill>
                  <a:srgbClr val="0070C0"/>
                </a:solidFill>
              </a:rPr>
              <a:t>very long and very different latencies for data sharing</a:t>
            </a:r>
            <a:r>
              <a:rPr lang="en-US" dirty="0" smtClean="0">
                <a:solidFill>
                  <a:srgbClr val="000000"/>
                </a:solidFill>
              </a:rPr>
              <a:t>, this could led the firm</a:t>
            </a:r>
          </a:p>
          <a:p>
            <a:pPr>
              <a:spcAft>
                <a:spcPts val="600"/>
              </a:spcAft>
            </a:pPr>
            <a:r>
              <a:rPr lang="en-US" dirty="0" smtClean="0">
                <a:solidFill>
                  <a:srgbClr val="000000"/>
                </a:solidFill>
              </a:rPr>
              <a:t>  to switch to a mesh architecture in their next Xeon Phi line.</a:t>
            </a:r>
          </a:p>
          <a:p>
            <a:r>
              <a:rPr lang="en-US" dirty="0" smtClean="0">
                <a:solidFill>
                  <a:srgbClr val="000000"/>
                </a:solidFill>
              </a:rPr>
              <a:t>Obviously, a mesh architecture has less and less different latencies for sharing data between</a:t>
            </a:r>
          </a:p>
          <a:p>
            <a:r>
              <a:rPr lang="en-US" dirty="0">
                <a:solidFill>
                  <a:srgbClr val="000000"/>
                </a:solidFill>
              </a:rPr>
              <a:t> </a:t>
            </a:r>
            <a:r>
              <a:rPr lang="en-US" dirty="0" smtClean="0">
                <a:solidFill>
                  <a:srgbClr val="000000"/>
                </a:solidFill>
              </a:rPr>
              <a:t> cores than a ring architecture (see below).</a:t>
            </a:r>
          </a:p>
          <a:p>
            <a:endParaRPr lang="en-US" dirty="0">
              <a:solidFill>
                <a:srgbClr val="000000"/>
              </a:solidFill>
            </a:endParaRPr>
          </a:p>
        </p:txBody>
      </p:sp>
      <p:pic>
        <p:nvPicPr>
          <p:cNvPr id="6" name="Picture 5"/>
          <p:cNvPicPr>
            <a:picLocks noChangeAspect="1"/>
          </p:cNvPicPr>
          <p:nvPr/>
        </p:nvPicPr>
        <p:blipFill rotWithShape="1">
          <a:blip r:embed="rId2"/>
          <a:srcRect l="1239" t="18231" r="37915" b="15788"/>
          <a:stretch/>
        </p:blipFill>
        <p:spPr>
          <a:xfrm>
            <a:off x="1624847" y="2433915"/>
            <a:ext cx="5582771" cy="3267635"/>
          </a:xfrm>
          <a:prstGeom prst="rect">
            <a:avLst/>
          </a:prstGeom>
        </p:spPr>
      </p:pic>
      <p:sp>
        <p:nvSpPr>
          <p:cNvPr id="7" name="TextBox 6"/>
          <p:cNvSpPr txBox="1"/>
          <p:nvPr/>
        </p:nvSpPr>
        <p:spPr>
          <a:xfrm>
            <a:off x="602879" y="5966012"/>
            <a:ext cx="796730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>
                <a:solidFill>
                  <a:srgbClr val="000000"/>
                </a:solidFill>
              </a:rPr>
              <a:t>Figure: Contrasting ring and mesh architectures for data sharing between cores [</a:t>
            </a:r>
            <a:r>
              <a:rPr lang="hu-HU" dirty="0" smtClean="0">
                <a:solidFill>
                  <a:srgbClr val="000000"/>
                </a:solidFill>
              </a:rPr>
              <a:t>143</a:t>
            </a:r>
            <a:r>
              <a:rPr lang="en-US" dirty="0" smtClean="0">
                <a:solidFill>
                  <a:srgbClr val="000000"/>
                </a:solidFill>
              </a:rPr>
              <a:t>]</a:t>
            </a: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8814338" y="6534345"/>
            <a:ext cx="34817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>
                <a:solidFill>
                  <a:srgbClr val="FF0000"/>
                </a:solidFill>
                <a:latin typeface="+mj-lt"/>
              </a:rPr>
              <a:t>*</a:t>
            </a:r>
          </a:p>
        </p:txBody>
      </p:sp>
    </p:spTree>
    <p:extLst>
      <p:ext uri="{BB962C8B-B14F-4D97-AF65-F5344CB8AC3E}">
        <p14:creationId xmlns:p14="http://schemas.microsoft.com/office/powerpoint/2010/main" val="204670835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642" name="Text Box 5"/>
          <p:cNvSpPr txBox="1">
            <a:spLocks noChangeArrowheads="1"/>
          </p:cNvSpPr>
          <p:nvPr/>
        </p:nvSpPr>
        <p:spPr bwMode="auto">
          <a:xfrm>
            <a:off x="98425" y="508561"/>
            <a:ext cx="6894836" cy="3077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b="1" dirty="0">
                <a:solidFill>
                  <a:srgbClr val="2D2D8A"/>
                </a:solidFill>
                <a:latin typeface="Verdana" pitchFamily="34" charset="0"/>
              </a:rPr>
              <a:t>The layout of the ring interconnect on the </a:t>
            </a:r>
            <a:r>
              <a:rPr lang="en-US" altLang="en-US" sz="1400" b="1" dirty="0" smtClean="0">
                <a:solidFill>
                  <a:srgbClr val="2D2D8A"/>
                </a:solidFill>
                <a:latin typeface="Verdana" pitchFamily="34" charset="0"/>
              </a:rPr>
              <a:t>Knights Corner die </a:t>
            </a:r>
            <a:r>
              <a:rPr lang="en-US" altLang="en-US" sz="1400" dirty="0" smtClean="0">
                <a:solidFill>
                  <a:srgbClr val="000000"/>
                </a:solidFill>
                <a:latin typeface="Verdana" pitchFamily="34" charset="0"/>
              </a:rPr>
              <a:t>[</a:t>
            </a: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</a:rPr>
              <a:t>157</a:t>
            </a:r>
            <a:r>
              <a:rPr lang="en-US" altLang="en-US" sz="1400" dirty="0" smtClean="0">
                <a:solidFill>
                  <a:srgbClr val="000000"/>
                </a:solidFill>
                <a:latin typeface="Verdana" pitchFamily="34" charset="0"/>
              </a:rPr>
              <a:t>]</a:t>
            </a:r>
            <a:endParaRPr lang="en-US" altLang="en-US" sz="1400" dirty="0">
              <a:solidFill>
                <a:srgbClr val="000000"/>
              </a:solidFill>
              <a:latin typeface="Verdana" pitchFamily="34" charset="0"/>
            </a:endParaRPr>
          </a:p>
        </p:txBody>
      </p:sp>
      <p:pic>
        <p:nvPicPr>
          <p:cNvPr id="112643" name="Picture 3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01638" y="1027487"/>
            <a:ext cx="8239125" cy="5019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CC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r>
              <a:rPr lang="en-US" sz="1600" dirty="0"/>
              <a:t>d) Mesh architecture </a:t>
            </a:r>
            <a:r>
              <a:rPr lang="en-US" sz="1600" dirty="0" smtClean="0"/>
              <a:t>(7)</a:t>
            </a:r>
            <a:endParaRPr lang="en-US" sz="1600" dirty="0"/>
          </a:p>
        </p:txBody>
      </p:sp>
    </p:spTree>
    <p:extLst>
      <p:ext uri="{BB962C8B-B14F-4D97-AF65-F5344CB8AC3E}">
        <p14:creationId xmlns:p14="http://schemas.microsoft.com/office/powerpoint/2010/main" val="394562833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1600" dirty="0"/>
              <a:t>d) Mesh architecture </a:t>
            </a:r>
            <a:r>
              <a:rPr lang="en-US" sz="1600" dirty="0" smtClean="0"/>
              <a:t>(8)</a:t>
            </a:r>
            <a:endParaRPr lang="en-US" sz="1600" dirty="0"/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 rotWithShape="1">
          <a:blip r:embed="rId2"/>
          <a:srcRect t="15443" b="11948"/>
          <a:stretch/>
        </p:blipFill>
        <p:spPr>
          <a:xfrm>
            <a:off x="-94946" y="1156449"/>
            <a:ext cx="9121452" cy="3603812"/>
          </a:xfrm>
          <a:prstGeom prst="rect">
            <a:avLst/>
          </a:prstGeom>
        </p:spPr>
      </p:pic>
      <p:sp>
        <p:nvSpPr>
          <p:cNvPr id="5" name="TextBox 4"/>
          <p:cNvSpPr txBox="1"/>
          <p:nvPr/>
        </p:nvSpPr>
        <p:spPr>
          <a:xfrm>
            <a:off x="78442" y="510989"/>
            <a:ext cx="722024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rgbClr val="2D2D8A"/>
                </a:solidFill>
              </a:rPr>
              <a:t>Intel's Xeon </a:t>
            </a:r>
            <a:r>
              <a:rPr lang="en-US" b="1" dirty="0" err="1" smtClean="0">
                <a:solidFill>
                  <a:srgbClr val="2D2D8A"/>
                </a:solidFill>
              </a:rPr>
              <a:t>Skylake</a:t>
            </a:r>
            <a:r>
              <a:rPr lang="en-US" b="1" dirty="0" smtClean="0">
                <a:solidFill>
                  <a:srgbClr val="2D2D8A"/>
                </a:solidFill>
              </a:rPr>
              <a:t>-SP vs. AMD's Naples - Intel's presentation </a:t>
            </a:r>
            <a:r>
              <a:rPr lang="en-US" dirty="0" smtClean="0"/>
              <a:t>[</a:t>
            </a:r>
            <a:r>
              <a:rPr lang="hu-HU" dirty="0" smtClean="0"/>
              <a:t>147</a:t>
            </a:r>
            <a:r>
              <a:rPr lang="en-US" dirty="0" smtClean="0"/>
              <a:t>]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12815593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182F76"/>
            </a:gs>
            <a:gs pos="100000">
              <a:srgbClr val="3366FF"/>
            </a:gs>
          </a:gsLst>
          <a:lin ang="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9378" name="AutoShape 3"/>
          <p:cNvSpPr>
            <a:spLocks noChangeArrowheads="1"/>
          </p:cNvSpPr>
          <p:nvPr/>
        </p:nvSpPr>
        <p:spPr bwMode="auto">
          <a:xfrm>
            <a:off x="971550" y="981075"/>
            <a:ext cx="7661275" cy="504825"/>
          </a:xfrm>
          <a:prstGeom prst="roundRect">
            <a:avLst>
              <a:gd name="adj" fmla="val 0"/>
            </a:avLst>
          </a:prstGeom>
          <a:solidFill>
            <a:srgbClr val="000080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900" dirty="0" smtClean="0">
                <a:solidFill>
                  <a:srgbClr val="FFFFFF"/>
                </a:solidFill>
                <a:latin typeface="Verdana" pitchFamily="34" charset="0"/>
              </a:rPr>
              <a:t>e) UPI </a:t>
            </a:r>
            <a:r>
              <a:rPr lang="en-US" altLang="en-US" sz="1900" dirty="0">
                <a:solidFill>
                  <a:srgbClr val="FFFFFF"/>
                </a:solidFill>
                <a:latin typeface="Verdana" pitchFamily="34" charset="0"/>
              </a:rPr>
              <a:t>(Ultra Path interconnect</a:t>
            </a:r>
            <a:r>
              <a:rPr lang="en-US" altLang="en-US" sz="1900" dirty="0" smtClean="0">
                <a:solidFill>
                  <a:srgbClr val="FFFFFF"/>
                </a:solidFill>
                <a:latin typeface="Verdana" pitchFamily="34" charset="0"/>
              </a:rPr>
              <a:t>)</a:t>
            </a:r>
            <a:endParaRPr lang="en-US" altLang="en-US" sz="1900" dirty="0">
              <a:solidFill>
                <a:srgbClr val="FFFFFF"/>
              </a:solidFill>
              <a:latin typeface="Verdan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92134917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sz="1600" dirty="0">
                <a:solidFill>
                  <a:srgbClr val="FFFFFF"/>
                </a:solidFill>
                <a:latin typeface="Verdana" pitchFamily="34" charset="0"/>
              </a:rPr>
              <a:t>e) UPI (Ultra Path interconnect</a:t>
            </a:r>
            <a:r>
              <a:rPr lang="en-US" altLang="en-US" sz="1600" dirty="0" smtClean="0">
                <a:solidFill>
                  <a:srgbClr val="FFFFFF"/>
                </a:solidFill>
                <a:latin typeface="Verdana" pitchFamily="34" charset="0"/>
              </a:rPr>
              <a:t>) (1)</a:t>
            </a:r>
            <a:endParaRPr lang="en-US" sz="1600" dirty="0"/>
          </a:p>
        </p:txBody>
      </p:sp>
      <p:sp>
        <p:nvSpPr>
          <p:cNvPr id="5" name="TextBox 4"/>
          <p:cNvSpPr txBox="1"/>
          <p:nvPr/>
        </p:nvSpPr>
        <p:spPr>
          <a:xfrm>
            <a:off x="85164" y="505101"/>
            <a:ext cx="408797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rgbClr val="2D2D8A"/>
                </a:solidFill>
              </a:rPr>
              <a:t>e) UPI (Ultra Path interconnect) </a:t>
            </a:r>
            <a:r>
              <a:rPr lang="en-US" dirty="0" smtClean="0"/>
              <a:t>[</a:t>
            </a:r>
            <a:r>
              <a:rPr lang="hu-HU" dirty="0" smtClean="0"/>
              <a:t>139</a:t>
            </a:r>
            <a:r>
              <a:rPr lang="en-US" dirty="0" smtClean="0"/>
              <a:t>]</a:t>
            </a:r>
            <a:endParaRPr lang="en-US" dirty="0"/>
          </a:p>
        </p:txBody>
      </p:sp>
      <p:sp>
        <p:nvSpPr>
          <p:cNvPr id="6" name="TextBox 5"/>
          <p:cNvSpPr txBox="1"/>
          <p:nvPr/>
        </p:nvSpPr>
        <p:spPr>
          <a:xfrm>
            <a:off x="338137" y="885818"/>
            <a:ext cx="8968161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 smtClean="0">
                <a:solidFill>
                  <a:srgbClr val="000000"/>
                </a:solidFill>
              </a:rPr>
              <a:t>UPI replaces QPI.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 smtClean="0">
                <a:solidFill>
                  <a:srgbClr val="000000"/>
                </a:solidFill>
              </a:rPr>
              <a:t>It provides </a:t>
            </a:r>
            <a:r>
              <a:rPr lang="en-US" dirty="0" smtClean="0">
                <a:solidFill>
                  <a:srgbClr val="0070C0"/>
                </a:solidFill>
              </a:rPr>
              <a:t>faster links and improved message efficiency </a:t>
            </a:r>
            <a:r>
              <a:rPr lang="en-US" dirty="0" smtClean="0">
                <a:solidFill>
                  <a:srgbClr val="000000"/>
                </a:solidFill>
              </a:rPr>
              <a:t>for the data packets, as seen below</a:t>
            </a:r>
            <a:r>
              <a:rPr lang="en-US" dirty="0" smtClean="0">
                <a:solidFill>
                  <a:srgbClr val="0070C0"/>
                </a:solidFill>
              </a:rPr>
              <a:t>.</a:t>
            </a:r>
            <a:r>
              <a:rPr lang="en-US" dirty="0" smtClean="0">
                <a:solidFill>
                  <a:srgbClr val="000000"/>
                </a:solidFill>
              </a:rPr>
              <a:t> </a:t>
            </a: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1714512" y="4576537"/>
            <a:ext cx="579710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>
                <a:solidFill>
                  <a:srgbClr val="000000"/>
                </a:solidFill>
              </a:rPr>
              <a:t>Figure: Improved data rate of the UPI interconnect vs. QPI {}</a:t>
            </a:r>
            <a:endParaRPr lang="en-US" dirty="0">
              <a:solidFill>
                <a:srgbClr val="000000"/>
              </a:solidFill>
            </a:endParaRPr>
          </a:p>
        </p:txBody>
      </p:sp>
      <p:pic>
        <p:nvPicPr>
          <p:cNvPr id="4" name="Picture 3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233905" y="1717839"/>
            <a:ext cx="6676190" cy="2609524"/>
          </a:xfrm>
          <a:prstGeom prst="rect">
            <a:avLst/>
          </a:prstGeom>
        </p:spPr>
      </p:pic>
      <p:sp>
        <p:nvSpPr>
          <p:cNvPr id="3" name="Rectangle 2"/>
          <p:cNvSpPr/>
          <p:nvPr/>
        </p:nvSpPr>
        <p:spPr bwMode="auto">
          <a:xfrm>
            <a:off x="1274246" y="1717839"/>
            <a:ext cx="2235436" cy="2609524"/>
          </a:xfrm>
          <a:prstGeom prst="rect">
            <a:avLst/>
          </a:prstGeom>
          <a:noFill/>
          <a:ln w="28575" cap="flat" cmpd="sng" algn="ctr">
            <a:solidFill>
              <a:srgbClr val="FF000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3300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8814338" y="6534345"/>
            <a:ext cx="34817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>
                <a:solidFill>
                  <a:srgbClr val="FF0000"/>
                </a:solidFill>
                <a:latin typeface="+mj-lt"/>
              </a:rPr>
              <a:t>*</a:t>
            </a:r>
          </a:p>
        </p:txBody>
      </p:sp>
    </p:spTree>
    <p:extLst>
      <p:ext uri="{BB962C8B-B14F-4D97-AF65-F5344CB8AC3E}">
        <p14:creationId xmlns:p14="http://schemas.microsoft.com/office/powerpoint/2010/main" val="379273429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182F76"/>
            </a:gs>
            <a:gs pos="100000">
              <a:srgbClr val="3366FF"/>
            </a:gs>
          </a:gsLst>
          <a:lin ang="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9378" name="AutoShape 3"/>
          <p:cNvSpPr>
            <a:spLocks noChangeArrowheads="1"/>
          </p:cNvSpPr>
          <p:nvPr/>
        </p:nvSpPr>
        <p:spPr bwMode="auto">
          <a:xfrm>
            <a:off x="971550" y="981075"/>
            <a:ext cx="7661275" cy="504825"/>
          </a:xfrm>
          <a:prstGeom prst="roundRect">
            <a:avLst>
              <a:gd name="adj" fmla="val 0"/>
            </a:avLst>
          </a:prstGeom>
          <a:solidFill>
            <a:srgbClr val="000080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900" dirty="0">
                <a:solidFill>
                  <a:srgbClr val="FFFFFF"/>
                </a:solidFill>
                <a:latin typeface="Verdana" pitchFamily="34" charset="0"/>
              </a:rPr>
              <a:t>f) In-package integrated </a:t>
            </a:r>
            <a:r>
              <a:rPr lang="en-US" altLang="en-US" sz="1900" dirty="0" err="1">
                <a:solidFill>
                  <a:srgbClr val="FFFFFF"/>
                </a:solidFill>
                <a:latin typeface="Verdana" pitchFamily="34" charset="0"/>
              </a:rPr>
              <a:t>OmniPath</a:t>
            </a:r>
            <a:r>
              <a:rPr lang="en-US" altLang="en-US" sz="1900" dirty="0">
                <a:solidFill>
                  <a:srgbClr val="FFFFFF"/>
                </a:solidFill>
                <a:latin typeface="Verdana" pitchFamily="34" charset="0"/>
              </a:rPr>
              <a:t> host fabric </a:t>
            </a:r>
            <a:r>
              <a:rPr lang="en-US" altLang="en-US" sz="1900" dirty="0" smtClean="0">
                <a:solidFill>
                  <a:srgbClr val="FFFFFF"/>
                </a:solidFill>
                <a:latin typeface="Verdana" pitchFamily="34" charset="0"/>
              </a:rPr>
              <a:t>interface</a:t>
            </a:r>
            <a:endParaRPr lang="en-US" altLang="en-US" sz="1900" dirty="0">
              <a:solidFill>
                <a:srgbClr val="FFFFFF"/>
              </a:solidFill>
              <a:latin typeface="Verdan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87046424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1" name="Text Box 177"/>
          <p:cNvSpPr txBox="1">
            <a:spLocks noChangeArrowheads="1"/>
          </p:cNvSpPr>
          <p:nvPr/>
        </p:nvSpPr>
        <p:spPr bwMode="auto">
          <a:xfrm>
            <a:off x="80426" y="525362"/>
            <a:ext cx="8894762" cy="48013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lnSpc>
                <a:spcPct val="90000"/>
              </a:lnSpc>
              <a:spcBef>
                <a:spcPct val="0"/>
              </a:spcBef>
              <a:buFontTx/>
              <a:buNone/>
            </a:pPr>
            <a:r>
              <a:rPr lang="en-US" altLang="en-US" sz="1400" b="1" dirty="0" smtClean="0">
                <a:solidFill>
                  <a:schemeClr val="accent2"/>
                </a:solidFill>
                <a:latin typeface="Verdana" pitchFamily="34" charset="0"/>
              </a:rPr>
              <a:t>Example of a 2-chip platform: The </a:t>
            </a:r>
            <a:r>
              <a:rPr lang="en-US" altLang="en-US" sz="1400" b="1" dirty="0" err="1" smtClean="0">
                <a:solidFill>
                  <a:schemeClr val="accent2"/>
                </a:solidFill>
                <a:latin typeface="Verdana" pitchFamily="34" charset="0"/>
              </a:rPr>
              <a:t>Brickland</a:t>
            </a:r>
            <a:r>
              <a:rPr lang="en-US" altLang="en-US" sz="1400" b="1" dirty="0" smtClean="0">
                <a:solidFill>
                  <a:schemeClr val="accent2"/>
                </a:solidFill>
                <a:latin typeface="Verdana" pitchFamily="34" charset="0"/>
              </a:rPr>
              <a:t>-EX 4S/</a:t>
            </a:r>
            <a:r>
              <a:rPr lang="en-US" altLang="en-US" sz="1400" b="1" dirty="0" err="1" smtClean="0">
                <a:solidFill>
                  <a:schemeClr val="accent2"/>
                </a:solidFill>
                <a:latin typeface="Verdana" pitchFamily="34" charset="0"/>
              </a:rPr>
              <a:t>8S</a:t>
            </a:r>
            <a:r>
              <a:rPr lang="en-US" altLang="en-US" sz="1400" b="1" dirty="0" smtClean="0">
                <a:solidFill>
                  <a:schemeClr val="accent2"/>
                </a:solidFill>
                <a:latin typeface="Verdana" pitchFamily="34" charset="0"/>
              </a:rPr>
              <a:t> server platform supporting</a:t>
            </a:r>
          </a:p>
          <a:p>
            <a:pPr eaLnBrk="1" hangingPunct="1">
              <a:lnSpc>
                <a:spcPct val="90000"/>
              </a:lnSpc>
              <a:spcBef>
                <a:spcPct val="0"/>
              </a:spcBef>
              <a:buFontTx/>
              <a:buNone/>
            </a:pPr>
            <a:r>
              <a:rPr lang="en-US" altLang="en-US" sz="1400" b="1" dirty="0">
                <a:solidFill>
                  <a:schemeClr val="accent2"/>
                </a:solidFill>
                <a:latin typeface="Verdana" pitchFamily="34" charset="0"/>
              </a:rPr>
              <a:t> </a:t>
            </a:r>
            <a:r>
              <a:rPr lang="en-US" altLang="en-US" sz="1400" b="1" dirty="0" smtClean="0">
                <a:solidFill>
                  <a:schemeClr val="accent2"/>
                </a:solidFill>
                <a:latin typeface="Verdana" pitchFamily="34" charset="0"/>
              </a:rPr>
              <a:t> Ivy Bridge-EX/Haswell-EX/Broadwell-EX processors </a:t>
            </a:r>
            <a:endParaRPr lang="en-US" altLang="en-US" sz="1400" dirty="0">
              <a:latin typeface="Verdana" pitchFamily="34" charset="0"/>
            </a:endParaRPr>
          </a:p>
        </p:txBody>
      </p:sp>
      <p:sp>
        <p:nvSpPr>
          <p:cNvPr id="244" name="Rectangle 21"/>
          <p:cNvSpPr>
            <a:spLocks noGrp="1" noChangeArrowheads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pPr eaLnBrk="1" hangingPunct="1"/>
            <a:r>
              <a:rPr lang="hu-HU" altLang="en-US" sz="1600" dirty="0" smtClean="0"/>
              <a:t>1.</a:t>
            </a:r>
            <a:r>
              <a:rPr lang="hu-HU" altLang="en-US" sz="1600" dirty="0"/>
              <a:t>5</a:t>
            </a:r>
            <a:r>
              <a:rPr lang="hu-HU" altLang="en-US" sz="1600" dirty="0" smtClean="0"/>
              <a:t> </a:t>
            </a:r>
            <a:r>
              <a:rPr lang="en-US" altLang="en-US" sz="1600" dirty="0" smtClean="0"/>
              <a:t>Platforms classified according to the number of chips constituting the chipset (</a:t>
            </a:r>
            <a:r>
              <a:rPr lang="hu-HU" altLang="en-US" sz="1600" dirty="0" smtClean="0"/>
              <a:t>3</a:t>
            </a:r>
            <a:r>
              <a:rPr lang="en-US" altLang="en-US" sz="1600" dirty="0" smtClean="0"/>
              <a:t>)</a:t>
            </a:r>
            <a:endParaRPr lang="hu-HU" altLang="en-US" sz="1600" dirty="0" smtClean="0"/>
          </a:p>
        </p:txBody>
      </p:sp>
      <p:sp>
        <p:nvSpPr>
          <p:cNvPr id="245" name="Text Box 179"/>
          <p:cNvSpPr txBox="1">
            <a:spLocks noChangeArrowheads="1"/>
          </p:cNvSpPr>
          <p:nvPr/>
        </p:nvSpPr>
        <p:spPr bwMode="auto">
          <a:xfrm>
            <a:off x="3527425" y="6256094"/>
            <a:ext cx="1935163" cy="260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100" dirty="0">
                <a:latin typeface="Verdana" pitchFamily="34" charset="0"/>
              </a:rPr>
              <a:t>ME: Management Engine</a:t>
            </a:r>
          </a:p>
        </p:txBody>
      </p:sp>
      <p:sp>
        <p:nvSpPr>
          <p:cNvPr id="247" name="TextBox 3"/>
          <p:cNvSpPr txBox="1">
            <a:spLocks noChangeArrowheads="1"/>
          </p:cNvSpPr>
          <p:nvPr/>
        </p:nvSpPr>
        <p:spPr bwMode="auto">
          <a:xfrm>
            <a:off x="3463925" y="5264150"/>
            <a:ext cx="1879041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chemeClr val="tx1"/>
                </a:solidFill>
                <a:latin typeface="Verdana" pitchFamily="34" charset="0"/>
                <a:cs typeface="Times New Roman" pitchFamily="18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Verdana" pitchFamily="34" charset="0"/>
                <a:cs typeface="Times New Roman" pitchFamily="18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Verdana" pitchFamily="34" charset="0"/>
                <a:cs typeface="Times New Roman" pitchFamily="18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Verdana" pitchFamily="34" charset="0"/>
                <a:cs typeface="Times New Roman" pitchFamily="18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Verdana" pitchFamily="34" charset="0"/>
                <a:cs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  <a:cs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  <a:cs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  <a:cs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  <a:cs typeface="Times New Roman" pitchFamily="18" charset="0"/>
              </a:defRPr>
            </a:lvl9pPr>
          </a:lstStyle>
          <a:p>
            <a:pPr eaLnBrk="1" hangingPunct="1"/>
            <a:r>
              <a:rPr lang="en-US" altLang="en-US" sz="1100" dirty="0" smtClean="0"/>
              <a:t>QPI 1.1: Up to 9.6 </a:t>
            </a:r>
            <a:r>
              <a:rPr lang="en-US" altLang="en-US" sz="1100" dirty="0"/>
              <a:t>GT/s</a:t>
            </a:r>
          </a:p>
        </p:txBody>
      </p:sp>
      <p:cxnSp>
        <p:nvCxnSpPr>
          <p:cNvPr id="248" name="Egyenes összekötő 108"/>
          <p:cNvCxnSpPr/>
          <p:nvPr/>
        </p:nvCxnSpPr>
        <p:spPr>
          <a:xfrm flipH="1" flipV="1">
            <a:off x="4200663" y="2326867"/>
            <a:ext cx="576126" cy="926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9" name="Egyenes összekötő 112"/>
          <p:cNvCxnSpPr/>
          <p:nvPr/>
        </p:nvCxnSpPr>
        <p:spPr>
          <a:xfrm rot="10800000">
            <a:off x="4222750" y="3500692"/>
            <a:ext cx="576263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0" name="Egyenes összekötő 113"/>
          <p:cNvCxnSpPr/>
          <p:nvPr/>
        </p:nvCxnSpPr>
        <p:spPr>
          <a:xfrm rot="10800000">
            <a:off x="4222750" y="2614867"/>
            <a:ext cx="576263" cy="6223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1" name="Egyenes összekötő 115"/>
          <p:cNvCxnSpPr/>
          <p:nvPr/>
        </p:nvCxnSpPr>
        <p:spPr>
          <a:xfrm rot="10800000" flipV="1">
            <a:off x="4222750" y="2627567"/>
            <a:ext cx="563563" cy="609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2" name="Egyenes összekötő 118"/>
          <p:cNvCxnSpPr>
            <a:cxnSpLocks noChangeShapeType="1"/>
          </p:cNvCxnSpPr>
          <p:nvPr/>
        </p:nvCxnSpPr>
        <p:spPr bwMode="auto">
          <a:xfrm flipH="1" flipV="1">
            <a:off x="3480663" y="2614867"/>
            <a:ext cx="726" cy="584464"/>
          </a:xfrm>
          <a:prstGeom prst="line">
            <a:avLst/>
          </a:prstGeom>
          <a:noFill/>
          <a:ln w="952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53" name="Egyenes összekötő 119"/>
          <p:cNvCxnSpPr>
            <a:cxnSpLocks noChangeShapeType="1"/>
          </p:cNvCxnSpPr>
          <p:nvPr/>
        </p:nvCxnSpPr>
        <p:spPr bwMode="auto">
          <a:xfrm flipV="1">
            <a:off x="5519738" y="2627567"/>
            <a:ext cx="0" cy="584200"/>
          </a:xfrm>
          <a:prstGeom prst="line">
            <a:avLst/>
          </a:prstGeom>
          <a:noFill/>
          <a:ln w="952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254" name="Szövegdoboz 70"/>
          <p:cNvSpPr txBox="1">
            <a:spLocks noChangeArrowheads="1"/>
          </p:cNvSpPr>
          <p:nvPr/>
        </p:nvSpPr>
        <p:spPr bwMode="auto">
          <a:xfrm>
            <a:off x="4257881" y="1865567"/>
            <a:ext cx="417101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hu-HU" altLang="en-US" sz="1000" dirty="0" smtClean="0">
                <a:latin typeface="Verdana" pitchFamily="34" charset="0"/>
              </a:rPr>
              <a:t>QPI</a:t>
            </a:r>
            <a:endParaRPr lang="en-US" altLang="en-US" sz="1000" dirty="0" smtClean="0">
              <a:latin typeface="Verdana" pitchFamily="34" charset="0"/>
            </a:endParaRP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000" dirty="0" smtClean="0">
                <a:latin typeface="Verdana" pitchFamily="34" charset="0"/>
              </a:rPr>
              <a:t>1.1</a:t>
            </a:r>
            <a:endParaRPr lang="hu-HU" altLang="en-US" sz="1000" dirty="0">
              <a:latin typeface="Verdana" pitchFamily="34" charset="0"/>
            </a:endParaRPr>
          </a:p>
        </p:txBody>
      </p:sp>
      <p:sp>
        <p:nvSpPr>
          <p:cNvPr id="255" name="Szövegdoboz 70"/>
          <p:cNvSpPr txBox="1">
            <a:spLocks noChangeArrowheads="1"/>
          </p:cNvSpPr>
          <p:nvPr/>
        </p:nvSpPr>
        <p:spPr bwMode="auto">
          <a:xfrm>
            <a:off x="4245181" y="3576892"/>
            <a:ext cx="417101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hu-HU" altLang="en-US" sz="1000" dirty="0" smtClean="0">
                <a:latin typeface="Verdana" pitchFamily="34" charset="0"/>
              </a:rPr>
              <a:t>QPI</a:t>
            </a:r>
            <a:endParaRPr lang="en-US" altLang="en-US" sz="1000" dirty="0" smtClean="0">
              <a:latin typeface="Verdana" pitchFamily="34" charset="0"/>
            </a:endParaRP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000" dirty="0" smtClean="0">
                <a:latin typeface="Verdana" pitchFamily="34" charset="0"/>
              </a:rPr>
              <a:t>1.1</a:t>
            </a:r>
            <a:endParaRPr lang="hu-HU" altLang="en-US" sz="1000" dirty="0">
              <a:latin typeface="Verdana" pitchFamily="34" charset="0"/>
            </a:endParaRPr>
          </a:p>
        </p:txBody>
      </p:sp>
      <p:sp>
        <p:nvSpPr>
          <p:cNvPr id="256" name="Szövegdoboz 70"/>
          <p:cNvSpPr txBox="1">
            <a:spLocks noChangeArrowheads="1"/>
          </p:cNvSpPr>
          <p:nvPr/>
        </p:nvSpPr>
        <p:spPr bwMode="auto">
          <a:xfrm>
            <a:off x="5508394" y="2792667"/>
            <a:ext cx="671979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hu-HU" altLang="en-US" sz="1000" dirty="0" smtClean="0">
                <a:latin typeface="Verdana" pitchFamily="34" charset="0"/>
              </a:rPr>
              <a:t>QPI</a:t>
            </a:r>
            <a:r>
              <a:rPr lang="en-US" altLang="en-US" sz="1000" dirty="0" smtClean="0">
                <a:latin typeface="Verdana" pitchFamily="34" charset="0"/>
              </a:rPr>
              <a:t> 1.1</a:t>
            </a:r>
            <a:endParaRPr lang="hu-HU" altLang="en-US" sz="1000" dirty="0">
              <a:latin typeface="Verdana" pitchFamily="34" charset="0"/>
            </a:endParaRPr>
          </a:p>
        </p:txBody>
      </p:sp>
      <p:sp>
        <p:nvSpPr>
          <p:cNvPr id="257" name="Szövegdoboz 70"/>
          <p:cNvSpPr txBox="1">
            <a:spLocks noChangeArrowheads="1"/>
          </p:cNvSpPr>
          <p:nvPr/>
        </p:nvSpPr>
        <p:spPr bwMode="auto">
          <a:xfrm>
            <a:off x="2804881" y="2789492"/>
            <a:ext cx="671979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hu-HU" altLang="en-US" sz="1000" dirty="0" smtClean="0">
                <a:latin typeface="Verdana" pitchFamily="34" charset="0"/>
              </a:rPr>
              <a:t>QPI</a:t>
            </a:r>
            <a:r>
              <a:rPr lang="en-US" altLang="en-US" sz="1000" dirty="0" smtClean="0">
                <a:latin typeface="Verdana" pitchFamily="34" charset="0"/>
              </a:rPr>
              <a:t> 1.1</a:t>
            </a:r>
            <a:endParaRPr lang="hu-HU" altLang="en-US" sz="1000" dirty="0">
              <a:latin typeface="Verdana" pitchFamily="34" charset="0"/>
            </a:endParaRPr>
          </a:p>
        </p:txBody>
      </p:sp>
      <p:sp>
        <p:nvSpPr>
          <p:cNvPr id="258" name="Szövegdoboz 70"/>
          <p:cNvSpPr txBox="1">
            <a:spLocks noChangeArrowheads="1"/>
          </p:cNvSpPr>
          <p:nvPr/>
        </p:nvSpPr>
        <p:spPr bwMode="auto">
          <a:xfrm>
            <a:off x="3784369" y="2794254"/>
            <a:ext cx="671979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hu-HU" altLang="en-US" sz="1000" dirty="0" smtClean="0">
                <a:latin typeface="Verdana" pitchFamily="34" charset="0"/>
              </a:rPr>
              <a:t>QPI</a:t>
            </a:r>
            <a:r>
              <a:rPr lang="en-US" altLang="en-US" sz="1000" dirty="0" smtClean="0">
                <a:latin typeface="Verdana" pitchFamily="34" charset="0"/>
              </a:rPr>
              <a:t> 1.1</a:t>
            </a:r>
            <a:endParaRPr lang="hu-HU" altLang="en-US" sz="1000" dirty="0">
              <a:latin typeface="Verdana" pitchFamily="34" charset="0"/>
            </a:endParaRPr>
          </a:p>
        </p:txBody>
      </p:sp>
      <p:sp>
        <p:nvSpPr>
          <p:cNvPr id="259" name="Szövegdoboz 70"/>
          <p:cNvSpPr txBox="1">
            <a:spLocks noChangeArrowheads="1"/>
          </p:cNvSpPr>
          <p:nvPr/>
        </p:nvSpPr>
        <p:spPr bwMode="auto">
          <a:xfrm>
            <a:off x="4570181" y="2794254"/>
            <a:ext cx="671979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hu-HU" altLang="en-US" sz="1000" dirty="0" smtClean="0">
                <a:latin typeface="Verdana" pitchFamily="34" charset="0"/>
              </a:rPr>
              <a:t>QPI</a:t>
            </a:r>
            <a:r>
              <a:rPr lang="en-US" altLang="en-US" sz="1000" dirty="0" smtClean="0">
                <a:latin typeface="Verdana" pitchFamily="34" charset="0"/>
              </a:rPr>
              <a:t> 1.1</a:t>
            </a:r>
            <a:endParaRPr lang="hu-HU" altLang="en-US" sz="1000" dirty="0">
              <a:latin typeface="Verdana" pitchFamily="34" charset="0"/>
            </a:endParaRPr>
          </a:p>
        </p:txBody>
      </p:sp>
      <p:cxnSp>
        <p:nvCxnSpPr>
          <p:cNvPr id="260" name="Egyenes összekötő 130"/>
          <p:cNvCxnSpPr/>
          <p:nvPr/>
        </p:nvCxnSpPr>
        <p:spPr>
          <a:xfrm rot="10800000" flipH="1" flipV="1">
            <a:off x="2409825" y="3616579"/>
            <a:ext cx="350838" cy="0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1" name="Egyenes összekötő 131"/>
          <p:cNvCxnSpPr/>
          <p:nvPr/>
        </p:nvCxnSpPr>
        <p:spPr>
          <a:xfrm rot="10800000" flipH="1" flipV="1">
            <a:off x="2409825" y="3105404"/>
            <a:ext cx="263525" cy="6350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2" name="Egyenes összekötő 145"/>
          <p:cNvCxnSpPr/>
          <p:nvPr/>
        </p:nvCxnSpPr>
        <p:spPr>
          <a:xfrm rot="10800000" flipH="1">
            <a:off x="1502017" y="3018504"/>
            <a:ext cx="442913" cy="7937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3" name="Téglalap 146"/>
          <p:cNvSpPr/>
          <p:nvPr/>
        </p:nvSpPr>
        <p:spPr>
          <a:xfrm flipH="1">
            <a:off x="1658603" y="2840292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sp>
        <p:nvSpPr>
          <p:cNvPr id="264" name="Téglalap 147"/>
          <p:cNvSpPr/>
          <p:nvPr/>
        </p:nvSpPr>
        <p:spPr>
          <a:xfrm flipH="1">
            <a:off x="1571290" y="2840292"/>
            <a:ext cx="46038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cxnSp>
        <p:nvCxnSpPr>
          <p:cNvPr id="265" name="Egyenes összekötő 150"/>
          <p:cNvCxnSpPr/>
          <p:nvPr/>
        </p:nvCxnSpPr>
        <p:spPr>
          <a:xfrm rot="10800000" flipH="1">
            <a:off x="1507955" y="3194304"/>
            <a:ext cx="442913" cy="9525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6" name="Téglalap 151"/>
          <p:cNvSpPr/>
          <p:nvPr/>
        </p:nvSpPr>
        <p:spPr>
          <a:xfrm flipH="1">
            <a:off x="1658603" y="3087942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sp>
        <p:nvSpPr>
          <p:cNvPr id="267" name="Téglalap 152"/>
          <p:cNvSpPr/>
          <p:nvPr/>
        </p:nvSpPr>
        <p:spPr>
          <a:xfrm flipH="1">
            <a:off x="1571290" y="3087942"/>
            <a:ext cx="46038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sp>
        <p:nvSpPr>
          <p:cNvPr id="268" name="Téglalap 155"/>
          <p:cNvSpPr/>
          <p:nvPr/>
        </p:nvSpPr>
        <p:spPr>
          <a:xfrm flipH="1">
            <a:off x="1897063" y="2960942"/>
            <a:ext cx="647700" cy="288925"/>
          </a:xfrm>
          <a:prstGeom prst="rect">
            <a:avLst/>
          </a:prstGeom>
          <a:solidFill>
            <a:srgbClr val="8EB4E3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lvl1pPr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>
              <a:defRPr/>
            </a:pPr>
            <a:r>
              <a:rPr lang="en-US" altLang="en-US" sz="1100" smtClean="0">
                <a:solidFill>
                  <a:schemeClr val="bg1"/>
                </a:solidFill>
                <a:latin typeface="Verdana" pitchFamily="34" charset="0"/>
              </a:rPr>
              <a:t>SMB</a:t>
            </a:r>
            <a:endParaRPr lang="hu-HU" altLang="en-US" sz="1100" smtClean="0">
              <a:solidFill>
                <a:schemeClr val="bg1"/>
              </a:solidFill>
              <a:latin typeface="Verdana" pitchFamily="34" charset="0"/>
            </a:endParaRPr>
          </a:p>
        </p:txBody>
      </p:sp>
      <p:cxnSp>
        <p:nvCxnSpPr>
          <p:cNvPr id="269" name="Egyenes összekötő 156"/>
          <p:cNvCxnSpPr/>
          <p:nvPr/>
        </p:nvCxnSpPr>
        <p:spPr>
          <a:xfrm rot="10800000" flipH="1">
            <a:off x="1502017" y="3540379"/>
            <a:ext cx="428625" cy="4763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0" name="Téglalap 157"/>
          <p:cNvSpPr/>
          <p:nvPr/>
        </p:nvSpPr>
        <p:spPr>
          <a:xfrm flipH="1">
            <a:off x="1658603" y="3438779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sp>
        <p:nvSpPr>
          <p:cNvPr id="271" name="Téglalap 158"/>
          <p:cNvSpPr/>
          <p:nvPr/>
        </p:nvSpPr>
        <p:spPr>
          <a:xfrm flipH="1">
            <a:off x="1571290" y="3438779"/>
            <a:ext cx="46038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cxnSp>
        <p:nvCxnSpPr>
          <p:cNvPr id="272" name="Egyenes összekötő 161"/>
          <p:cNvCxnSpPr/>
          <p:nvPr/>
        </p:nvCxnSpPr>
        <p:spPr>
          <a:xfrm rot="10800000" flipH="1">
            <a:off x="1502017" y="3718179"/>
            <a:ext cx="442913" cy="3175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3" name="Téglalap 162"/>
          <p:cNvSpPr/>
          <p:nvPr/>
        </p:nvSpPr>
        <p:spPr>
          <a:xfrm flipH="1">
            <a:off x="1658603" y="3689604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sp>
        <p:nvSpPr>
          <p:cNvPr id="274" name="Téglalap 163"/>
          <p:cNvSpPr/>
          <p:nvPr/>
        </p:nvSpPr>
        <p:spPr>
          <a:xfrm flipH="1">
            <a:off x="1571290" y="3689604"/>
            <a:ext cx="46038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sp>
        <p:nvSpPr>
          <p:cNvPr id="275" name="Téglalap 166"/>
          <p:cNvSpPr/>
          <p:nvPr/>
        </p:nvSpPr>
        <p:spPr>
          <a:xfrm flipH="1">
            <a:off x="1897063" y="3473704"/>
            <a:ext cx="647700" cy="287338"/>
          </a:xfrm>
          <a:prstGeom prst="rect">
            <a:avLst/>
          </a:prstGeom>
          <a:solidFill>
            <a:srgbClr val="8EB4E3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lvl1pPr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>
              <a:defRPr/>
            </a:pPr>
            <a:r>
              <a:rPr lang="en-US" altLang="en-US" sz="1100" dirty="0" smtClean="0">
                <a:solidFill>
                  <a:schemeClr val="bg1"/>
                </a:solidFill>
                <a:latin typeface="Verdana" pitchFamily="34" charset="0"/>
              </a:rPr>
              <a:t>SMB</a:t>
            </a:r>
            <a:endParaRPr lang="hu-HU" altLang="en-US" sz="1100" dirty="0" smtClean="0">
              <a:solidFill>
                <a:schemeClr val="bg1"/>
              </a:solidFill>
              <a:latin typeface="Verdana" pitchFamily="34" charset="0"/>
            </a:endParaRPr>
          </a:p>
        </p:txBody>
      </p:sp>
      <p:cxnSp>
        <p:nvCxnSpPr>
          <p:cNvPr id="276" name="Egyenes összekötő 130"/>
          <p:cNvCxnSpPr/>
          <p:nvPr/>
        </p:nvCxnSpPr>
        <p:spPr>
          <a:xfrm rot="10800000" flipH="1" flipV="1">
            <a:off x="2436813" y="2386267"/>
            <a:ext cx="350837" cy="0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7" name="Egyenes összekötő 131"/>
          <p:cNvCxnSpPr/>
          <p:nvPr/>
        </p:nvCxnSpPr>
        <p:spPr>
          <a:xfrm rot="10800000" flipH="1" flipV="1">
            <a:off x="2436813" y="1887792"/>
            <a:ext cx="236537" cy="4762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8" name="Egyenes összekötő 145"/>
          <p:cNvCxnSpPr/>
          <p:nvPr/>
        </p:nvCxnSpPr>
        <p:spPr>
          <a:xfrm rot="10800000" flipH="1">
            <a:off x="1525769" y="1806829"/>
            <a:ext cx="469900" cy="3175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9" name="Téglalap 146"/>
          <p:cNvSpPr/>
          <p:nvPr/>
        </p:nvSpPr>
        <p:spPr>
          <a:xfrm flipH="1">
            <a:off x="1667210" y="1622679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sp>
        <p:nvSpPr>
          <p:cNvPr id="280" name="Téglalap 147"/>
          <p:cNvSpPr/>
          <p:nvPr/>
        </p:nvSpPr>
        <p:spPr>
          <a:xfrm flipH="1">
            <a:off x="1579898" y="1622679"/>
            <a:ext cx="46037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cxnSp>
        <p:nvCxnSpPr>
          <p:cNvPr id="281" name="Egyenes összekötő 150"/>
          <p:cNvCxnSpPr/>
          <p:nvPr/>
        </p:nvCxnSpPr>
        <p:spPr>
          <a:xfrm rot="10800000" flipH="1">
            <a:off x="1525769" y="1976692"/>
            <a:ext cx="469900" cy="4762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2" name="Téglalap 151"/>
          <p:cNvSpPr/>
          <p:nvPr/>
        </p:nvSpPr>
        <p:spPr>
          <a:xfrm flipH="1">
            <a:off x="1667210" y="1870329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sp>
        <p:nvSpPr>
          <p:cNvPr id="283" name="Téglalap 152"/>
          <p:cNvSpPr/>
          <p:nvPr/>
        </p:nvSpPr>
        <p:spPr>
          <a:xfrm flipH="1">
            <a:off x="1579898" y="1870329"/>
            <a:ext cx="46037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sp>
        <p:nvSpPr>
          <p:cNvPr id="284" name="Téglalap 155"/>
          <p:cNvSpPr/>
          <p:nvPr/>
        </p:nvSpPr>
        <p:spPr>
          <a:xfrm flipH="1">
            <a:off x="1924050" y="1743329"/>
            <a:ext cx="647700" cy="288925"/>
          </a:xfrm>
          <a:prstGeom prst="rect">
            <a:avLst/>
          </a:prstGeom>
          <a:solidFill>
            <a:srgbClr val="8EB4E3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lvl1pPr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>
              <a:defRPr/>
            </a:pPr>
            <a:r>
              <a:rPr lang="en-US" altLang="en-US" sz="1100" dirty="0" smtClean="0">
                <a:solidFill>
                  <a:schemeClr val="bg1"/>
                </a:solidFill>
                <a:latin typeface="Verdana" pitchFamily="34" charset="0"/>
              </a:rPr>
              <a:t>SMB</a:t>
            </a:r>
            <a:endParaRPr lang="hu-HU" altLang="en-US" sz="1100" dirty="0" smtClean="0">
              <a:solidFill>
                <a:schemeClr val="bg1"/>
              </a:solidFill>
              <a:latin typeface="Verdana" pitchFamily="34" charset="0"/>
            </a:endParaRPr>
          </a:p>
        </p:txBody>
      </p:sp>
      <p:cxnSp>
        <p:nvCxnSpPr>
          <p:cNvPr id="285" name="Egyenes összekötő 156"/>
          <p:cNvCxnSpPr/>
          <p:nvPr/>
        </p:nvCxnSpPr>
        <p:spPr>
          <a:xfrm rot="10800000" flipH="1">
            <a:off x="1525769" y="2314829"/>
            <a:ext cx="455613" cy="9525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6" name="Téglalap 157"/>
          <p:cNvSpPr/>
          <p:nvPr/>
        </p:nvSpPr>
        <p:spPr>
          <a:xfrm flipH="1">
            <a:off x="1667210" y="2208467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sp>
        <p:nvSpPr>
          <p:cNvPr id="287" name="Téglalap 158"/>
          <p:cNvSpPr/>
          <p:nvPr/>
        </p:nvSpPr>
        <p:spPr>
          <a:xfrm flipH="1">
            <a:off x="1579898" y="2208467"/>
            <a:ext cx="46037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cxnSp>
        <p:nvCxnSpPr>
          <p:cNvPr id="288" name="Egyenes összekötő 161"/>
          <p:cNvCxnSpPr/>
          <p:nvPr/>
        </p:nvCxnSpPr>
        <p:spPr>
          <a:xfrm rot="10800000" flipH="1">
            <a:off x="1525769" y="2487867"/>
            <a:ext cx="469900" cy="7937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9" name="Téglalap 162"/>
          <p:cNvSpPr/>
          <p:nvPr/>
        </p:nvSpPr>
        <p:spPr>
          <a:xfrm flipH="1">
            <a:off x="1667210" y="2459292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sp>
        <p:nvSpPr>
          <p:cNvPr id="290" name="Téglalap 163"/>
          <p:cNvSpPr/>
          <p:nvPr/>
        </p:nvSpPr>
        <p:spPr>
          <a:xfrm flipH="1">
            <a:off x="1579898" y="2459292"/>
            <a:ext cx="46037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sp>
        <p:nvSpPr>
          <p:cNvPr id="291" name="Téglalap 166"/>
          <p:cNvSpPr/>
          <p:nvPr/>
        </p:nvSpPr>
        <p:spPr>
          <a:xfrm flipH="1">
            <a:off x="1924050" y="2243392"/>
            <a:ext cx="647700" cy="287337"/>
          </a:xfrm>
          <a:prstGeom prst="rect">
            <a:avLst/>
          </a:prstGeom>
          <a:solidFill>
            <a:srgbClr val="8EB4E3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lvl1pPr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>
              <a:defRPr/>
            </a:pPr>
            <a:r>
              <a:rPr lang="en-US" altLang="en-US" sz="1100" dirty="0" smtClean="0">
                <a:solidFill>
                  <a:schemeClr val="bg1"/>
                </a:solidFill>
                <a:latin typeface="Verdana" pitchFamily="34" charset="0"/>
              </a:rPr>
              <a:t>SMB</a:t>
            </a:r>
            <a:endParaRPr lang="hu-HU" altLang="en-US" sz="1100" dirty="0" smtClean="0">
              <a:solidFill>
                <a:schemeClr val="bg1"/>
              </a:solidFill>
              <a:latin typeface="Verdana" pitchFamily="34" charset="0"/>
            </a:endParaRPr>
          </a:p>
        </p:txBody>
      </p:sp>
      <p:cxnSp>
        <p:nvCxnSpPr>
          <p:cNvPr id="292" name="Egyenes összekötő 170"/>
          <p:cNvCxnSpPr>
            <a:cxnSpLocks noChangeShapeType="1"/>
          </p:cNvCxnSpPr>
          <p:nvPr/>
        </p:nvCxnSpPr>
        <p:spPr bwMode="auto">
          <a:xfrm rot="10800000" flipV="1">
            <a:off x="6161088" y="2403729"/>
            <a:ext cx="350837" cy="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93" name="Egyenes összekötő 171"/>
          <p:cNvCxnSpPr>
            <a:cxnSpLocks noChangeShapeType="1"/>
          </p:cNvCxnSpPr>
          <p:nvPr/>
        </p:nvCxnSpPr>
        <p:spPr bwMode="auto">
          <a:xfrm rot="10800000" flipV="1">
            <a:off x="6283325" y="1890967"/>
            <a:ext cx="228600" cy="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94" name="Egyenes összekötő 172"/>
          <p:cNvCxnSpPr>
            <a:cxnSpLocks noChangeShapeType="1"/>
          </p:cNvCxnSpPr>
          <p:nvPr/>
        </p:nvCxnSpPr>
        <p:spPr bwMode="auto">
          <a:xfrm rot="10800000">
            <a:off x="6955008" y="1810004"/>
            <a:ext cx="457200" cy="635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295" name="Téglalap 173"/>
          <p:cNvSpPr>
            <a:spLocks noChangeArrowheads="1"/>
          </p:cNvSpPr>
          <p:nvPr/>
        </p:nvSpPr>
        <p:spPr bwMode="auto">
          <a:xfrm>
            <a:off x="7212013" y="1625854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296" name="Téglalap 174"/>
          <p:cNvSpPr>
            <a:spLocks noChangeArrowheads="1"/>
          </p:cNvSpPr>
          <p:nvPr/>
        </p:nvSpPr>
        <p:spPr bwMode="auto">
          <a:xfrm>
            <a:off x="7297738" y="1625854"/>
            <a:ext cx="46037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cxnSp>
        <p:nvCxnSpPr>
          <p:cNvPr id="297" name="Egyenes összekötő 177"/>
          <p:cNvCxnSpPr>
            <a:cxnSpLocks noChangeShapeType="1"/>
          </p:cNvCxnSpPr>
          <p:nvPr/>
        </p:nvCxnSpPr>
        <p:spPr bwMode="auto">
          <a:xfrm rot="10800000">
            <a:off x="6955008" y="1979867"/>
            <a:ext cx="457200" cy="1587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298" name="Téglalap 178"/>
          <p:cNvSpPr>
            <a:spLocks noChangeArrowheads="1"/>
          </p:cNvSpPr>
          <p:nvPr/>
        </p:nvSpPr>
        <p:spPr bwMode="auto">
          <a:xfrm>
            <a:off x="7212013" y="1873504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299" name="Téglalap 179"/>
          <p:cNvSpPr>
            <a:spLocks noChangeArrowheads="1"/>
          </p:cNvSpPr>
          <p:nvPr/>
        </p:nvSpPr>
        <p:spPr bwMode="auto">
          <a:xfrm>
            <a:off x="7297738" y="1873504"/>
            <a:ext cx="46037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300" name="Téglalap 182"/>
          <p:cNvSpPr>
            <a:spLocks noChangeArrowheads="1"/>
          </p:cNvSpPr>
          <p:nvPr/>
        </p:nvSpPr>
        <p:spPr bwMode="auto">
          <a:xfrm>
            <a:off x="6362700" y="1748092"/>
            <a:ext cx="647700" cy="287337"/>
          </a:xfrm>
          <a:prstGeom prst="rect">
            <a:avLst/>
          </a:prstGeom>
          <a:solidFill>
            <a:srgbClr val="8EB4E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>
                <a:solidFill>
                  <a:schemeClr val="bg1"/>
                </a:solidFill>
                <a:latin typeface="Verdana" pitchFamily="34" charset="0"/>
              </a:rPr>
              <a:t>SMB</a:t>
            </a:r>
            <a:endParaRPr lang="hu-HU" altLang="en-US" sz="1100">
              <a:solidFill>
                <a:schemeClr val="bg1"/>
              </a:solidFill>
              <a:latin typeface="Verdana" pitchFamily="34" charset="0"/>
            </a:endParaRPr>
          </a:p>
        </p:txBody>
      </p:sp>
      <p:cxnSp>
        <p:nvCxnSpPr>
          <p:cNvPr id="301" name="Egyenes összekötő 183"/>
          <p:cNvCxnSpPr>
            <a:cxnSpLocks noChangeShapeType="1"/>
          </p:cNvCxnSpPr>
          <p:nvPr/>
        </p:nvCxnSpPr>
        <p:spPr bwMode="auto">
          <a:xfrm rot="10800000">
            <a:off x="6970883" y="2330704"/>
            <a:ext cx="441325" cy="635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302" name="Téglalap 184"/>
          <p:cNvSpPr>
            <a:spLocks noChangeArrowheads="1"/>
          </p:cNvSpPr>
          <p:nvPr/>
        </p:nvSpPr>
        <p:spPr bwMode="auto">
          <a:xfrm>
            <a:off x="7212013" y="2224342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303" name="Téglalap 185"/>
          <p:cNvSpPr>
            <a:spLocks noChangeArrowheads="1"/>
          </p:cNvSpPr>
          <p:nvPr/>
        </p:nvSpPr>
        <p:spPr bwMode="auto">
          <a:xfrm>
            <a:off x="7297738" y="2224342"/>
            <a:ext cx="46037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cxnSp>
        <p:nvCxnSpPr>
          <p:cNvPr id="304" name="Egyenes összekötő 188"/>
          <p:cNvCxnSpPr>
            <a:cxnSpLocks noChangeShapeType="1"/>
          </p:cNvCxnSpPr>
          <p:nvPr/>
        </p:nvCxnSpPr>
        <p:spPr bwMode="auto">
          <a:xfrm rot="10800000">
            <a:off x="6949070" y="2503742"/>
            <a:ext cx="457200" cy="4762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305" name="Téglalap 189"/>
          <p:cNvSpPr>
            <a:spLocks noChangeArrowheads="1"/>
          </p:cNvSpPr>
          <p:nvPr/>
        </p:nvSpPr>
        <p:spPr bwMode="auto">
          <a:xfrm>
            <a:off x="7212013" y="2475167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306" name="Téglalap 190"/>
          <p:cNvSpPr>
            <a:spLocks noChangeArrowheads="1"/>
          </p:cNvSpPr>
          <p:nvPr/>
        </p:nvSpPr>
        <p:spPr bwMode="auto">
          <a:xfrm>
            <a:off x="7297738" y="2475167"/>
            <a:ext cx="46037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307" name="Téglalap 193"/>
          <p:cNvSpPr>
            <a:spLocks noChangeArrowheads="1"/>
          </p:cNvSpPr>
          <p:nvPr/>
        </p:nvSpPr>
        <p:spPr bwMode="auto">
          <a:xfrm>
            <a:off x="6362700" y="2259267"/>
            <a:ext cx="647700" cy="287337"/>
          </a:xfrm>
          <a:prstGeom prst="rect">
            <a:avLst/>
          </a:prstGeom>
          <a:solidFill>
            <a:srgbClr val="8EB4E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>
                <a:solidFill>
                  <a:schemeClr val="bg1"/>
                </a:solidFill>
                <a:latin typeface="Verdana" pitchFamily="34" charset="0"/>
              </a:rPr>
              <a:t>SMB</a:t>
            </a:r>
            <a:endParaRPr lang="hu-HU" altLang="en-US" sz="1100">
              <a:solidFill>
                <a:schemeClr val="bg1"/>
              </a:solidFill>
              <a:latin typeface="Verdana" pitchFamily="34" charset="0"/>
            </a:endParaRPr>
          </a:p>
        </p:txBody>
      </p:sp>
      <p:cxnSp>
        <p:nvCxnSpPr>
          <p:cNvPr id="308" name="Egyenes összekötő 170"/>
          <p:cNvCxnSpPr>
            <a:cxnSpLocks noChangeShapeType="1"/>
          </p:cNvCxnSpPr>
          <p:nvPr/>
        </p:nvCxnSpPr>
        <p:spPr bwMode="auto">
          <a:xfrm rot="10800000" flipV="1">
            <a:off x="6161088" y="3673729"/>
            <a:ext cx="350837" cy="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09" name="Egyenes összekötő 171"/>
          <p:cNvCxnSpPr>
            <a:cxnSpLocks noChangeShapeType="1"/>
          </p:cNvCxnSpPr>
          <p:nvPr/>
        </p:nvCxnSpPr>
        <p:spPr bwMode="auto">
          <a:xfrm rot="10800000" flipV="1">
            <a:off x="6283325" y="3122867"/>
            <a:ext cx="228600" cy="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10" name="Egyenes összekötő 172"/>
          <p:cNvCxnSpPr>
            <a:cxnSpLocks noChangeShapeType="1"/>
          </p:cNvCxnSpPr>
          <p:nvPr/>
        </p:nvCxnSpPr>
        <p:spPr bwMode="auto">
          <a:xfrm rot="10800000">
            <a:off x="6955008" y="3041904"/>
            <a:ext cx="457200" cy="635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311" name="Téglalap 173"/>
          <p:cNvSpPr>
            <a:spLocks noChangeArrowheads="1"/>
          </p:cNvSpPr>
          <p:nvPr/>
        </p:nvSpPr>
        <p:spPr bwMode="auto">
          <a:xfrm>
            <a:off x="7212013" y="2857754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312" name="Téglalap 174"/>
          <p:cNvSpPr>
            <a:spLocks noChangeArrowheads="1"/>
          </p:cNvSpPr>
          <p:nvPr/>
        </p:nvSpPr>
        <p:spPr bwMode="auto">
          <a:xfrm>
            <a:off x="7297738" y="2857754"/>
            <a:ext cx="46037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cxnSp>
        <p:nvCxnSpPr>
          <p:cNvPr id="313" name="Egyenes összekötő 177"/>
          <p:cNvCxnSpPr>
            <a:cxnSpLocks noChangeShapeType="1"/>
          </p:cNvCxnSpPr>
          <p:nvPr/>
        </p:nvCxnSpPr>
        <p:spPr bwMode="auto">
          <a:xfrm rot="10800000">
            <a:off x="6955008" y="3211767"/>
            <a:ext cx="457200" cy="7937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314" name="Téglalap 178"/>
          <p:cNvSpPr>
            <a:spLocks noChangeArrowheads="1"/>
          </p:cNvSpPr>
          <p:nvPr/>
        </p:nvSpPr>
        <p:spPr bwMode="auto">
          <a:xfrm>
            <a:off x="7212013" y="3105404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315" name="Téglalap 179"/>
          <p:cNvSpPr>
            <a:spLocks noChangeArrowheads="1"/>
          </p:cNvSpPr>
          <p:nvPr/>
        </p:nvSpPr>
        <p:spPr bwMode="auto">
          <a:xfrm>
            <a:off x="7297738" y="3105404"/>
            <a:ext cx="46037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316" name="Téglalap 182"/>
          <p:cNvSpPr>
            <a:spLocks noChangeArrowheads="1"/>
          </p:cNvSpPr>
          <p:nvPr/>
        </p:nvSpPr>
        <p:spPr bwMode="auto">
          <a:xfrm>
            <a:off x="6362700" y="2979992"/>
            <a:ext cx="647700" cy="287337"/>
          </a:xfrm>
          <a:prstGeom prst="rect">
            <a:avLst/>
          </a:prstGeom>
          <a:solidFill>
            <a:srgbClr val="8EB4E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>
                <a:solidFill>
                  <a:schemeClr val="bg1"/>
                </a:solidFill>
                <a:latin typeface="Verdana" pitchFamily="34" charset="0"/>
              </a:rPr>
              <a:t>SMB</a:t>
            </a:r>
            <a:endParaRPr lang="hu-HU" altLang="en-US" sz="1100">
              <a:solidFill>
                <a:schemeClr val="bg1"/>
              </a:solidFill>
              <a:latin typeface="Verdana" pitchFamily="34" charset="0"/>
            </a:endParaRPr>
          </a:p>
        </p:txBody>
      </p:sp>
      <p:cxnSp>
        <p:nvCxnSpPr>
          <p:cNvPr id="317" name="Egyenes összekötő 183"/>
          <p:cNvCxnSpPr>
            <a:cxnSpLocks noChangeShapeType="1"/>
          </p:cNvCxnSpPr>
          <p:nvPr/>
        </p:nvCxnSpPr>
        <p:spPr bwMode="auto">
          <a:xfrm rot="10800000">
            <a:off x="6970883" y="3600704"/>
            <a:ext cx="441325" cy="635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318" name="Téglalap 184"/>
          <p:cNvSpPr>
            <a:spLocks noChangeArrowheads="1"/>
          </p:cNvSpPr>
          <p:nvPr/>
        </p:nvSpPr>
        <p:spPr bwMode="auto">
          <a:xfrm>
            <a:off x="7212013" y="3494342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319" name="Téglalap 185"/>
          <p:cNvSpPr>
            <a:spLocks noChangeArrowheads="1"/>
          </p:cNvSpPr>
          <p:nvPr/>
        </p:nvSpPr>
        <p:spPr bwMode="auto">
          <a:xfrm>
            <a:off x="7297738" y="3494342"/>
            <a:ext cx="46037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cxnSp>
        <p:nvCxnSpPr>
          <p:cNvPr id="320" name="Egyenes összekötő 188"/>
          <p:cNvCxnSpPr>
            <a:cxnSpLocks noChangeShapeType="1"/>
          </p:cNvCxnSpPr>
          <p:nvPr/>
        </p:nvCxnSpPr>
        <p:spPr bwMode="auto">
          <a:xfrm rot="10800000">
            <a:off x="6955008" y="3772154"/>
            <a:ext cx="457200" cy="1588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321" name="Téglalap 189"/>
          <p:cNvSpPr>
            <a:spLocks noChangeArrowheads="1"/>
          </p:cNvSpPr>
          <p:nvPr/>
        </p:nvSpPr>
        <p:spPr bwMode="auto">
          <a:xfrm>
            <a:off x="7212013" y="3745167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322" name="Téglalap 190"/>
          <p:cNvSpPr>
            <a:spLocks noChangeArrowheads="1"/>
          </p:cNvSpPr>
          <p:nvPr/>
        </p:nvSpPr>
        <p:spPr bwMode="auto">
          <a:xfrm>
            <a:off x="7297738" y="3745167"/>
            <a:ext cx="46037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323" name="Téglalap 193"/>
          <p:cNvSpPr>
            <a:spLocks noChangeArrowheads="1"/>
          </p:cNvSpPr>
          <p:nvPr/>
        </p:nvSpPr>
        <p:spPr bwMode="auto">
          <a:xfrm>
            <a:off x="6362700" y="3529267"/>
            <a:ext cx="647700" cy="287337"/>
          </a:xfrm>
          <a:prstGeom prst="rect">
            <a:avLst/>
          </a:prstGeom>
          <a:solidFill>
            <a:srgbClr val="8EB4E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>
                <a:solidFill>
                  <a:schemeClr val="bg1"/>
                </a:solidFill>
                <a:latin typeface="Verdana" pitchFamily="34" charset="0"/>
              </a:rPr>
              <a:t>SMB</a:t>
            </a:r>
            <a:endParaRPr lang="hu-HU" altLang="en-US" sz="1100">
              <a:solidFill>
                <a:schemeClr val="bg1"/>
              </a:solidFill>
              <a:latin typeface="Verdana" pitchFamily="34" charset="0"/>
            </a:endParaRPr>
          </a:p>
        </p:txBody>
      </p:sp>
      <p:cxnSp>
        <p:nvCxnSpPr>
          <p:cNvPr id="324" name="Egyenes összekötő 130"/>
          <p:cNvCxnSpPr/>
          <p:nvPr/>
        </p:nvCxnSpPr>
        <p:spPr>
          <a:xfrm rot="10800000" flipH="1" flipV="1">
            <a:off x="1193800" y="2718054"/>
            <a:ext cx="1479550" cy="12700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5" name="Egyenes összekötő 131"/>
          <p:cNvCxnSpPr/>
          <p:nvPr/>
        </p:nvCxnSpPr>
        <p:spPr>
          <a:xfrm rot="10800000" flipH="1" flipV="1">
            <a:off x="1193800" y="2156079"/>
            <a:ext cx="1582738" cy="3175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6" name="Egyenes összekötő 145"/>
          <p:cNvCxnSpPr/>
          <p:nvPr/>
        </p:nvCxnSpPr>
        <p:spPr>
          <a:xfrm rot="10800000" flipH="1">
            <a:off x="270881" y="2075117"/>
            <a:ext cx="469900" cy="3175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7" name="Téglalap 146"/>
          <p:cNvSpPr/>
          <p:nvPr/>
        </p:nvSpPr>
        <p:spPr>
          <a:xfrm flipH="1">
            <a:off x="433388" y="1890967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sp>
        <p:nvSpPr>
          <p:cNvPr id="328" name="Téglalap 147"/>
          <p:cNvSpPr/>
          <p:nvPr/>
        </p:nvSpPr>
        <p:spPr>
          <a:xfrm flipH="1">
            <a:off x="346075" y="1890967"/>
            <a:ext cx="46038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cxnSp>
        <p:nvCxnSpPr>
          <p:cNvPr id="329" name="Egyenes összekötő 150"/>
          <p:cNvCxnSpPr/>
          <p:nvPr/>
        </p:nvCxnSpPr>
        <p:spPr>
          <a:xfrm rot="10800000" flipH="1">
            <a:off x="270881" y="2244979"/>
            <a:ext cx="469900" cy="4763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30" name="Téglalap 151"/>
          <p:cNvSpPr/>
          <p:nvPr/>
        </p:nvSpPr>
        <p:spPr>
          <a:xfrm flipH="1">
            <a:off x="433388" y="2138617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sp>
        <p:nvSpPr>
          <p:cNvPr id="331" name="Téglalap 152"/>
          <p:cNvSpPr/>
          <p:nvPr/>
        </p:nvSpPr>
        <p:spPr>
          <a:xfrm flipH="1">
            <a:off x="346075" y="2138617"/>
            <a:ext cx="46038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sp>
        <p:nvSpPr>
          <p:cNvPr id="332" name="Téglalap 155"/>
          <p:cNvSpPr/>
          <p:nvPr/>
        </p:nvSpPr>
        <p:spPr>
          <a:xfrm flipH="1">
            <a:off x="681038" y="2011617"/>
            <a:ext cx="647700" cy="288925"/>
          </a:xfrm>
          <a:prstGeom prst="rect">
            <a:avLst/>
          </a:prstGeom>
          <a:solidFill>
            <a:srgbClr val="8EB4E3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lvl1pPr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>
              <a:defRPr/>
            </a:pPr>
            <a:r>
              <a:rPr lang="en-US" altLang="en-US" sz="1100" smtClean="0">
                <a:solidFill>
                  <a:schemeClr val="bg1"/>
                </a:solidFill>
                <a:latin typeface="Verdana" pitchFamily="34" charset="0"/>
              </a:rPr>
              <a:t>SMB</a:t>
            </a:r>
            <a:endParaRPr lang="hu-HU" altLang="en-US" sz="1100" smtClean="0">
              <a:solidFill>
                <a:schemeClr val="bg1"/>
              </a:solidFill>
              <a:latin typeface="Verdana" pitchFamily="34" charset="0"/>
            </a:endParaRPr>
          </a:p>
        </p:txBody>
      </p:sp>
      <p:cxnSp>
        <p:nvCxnSpPr>
          <p:cNvPr id="333" name="Egyenes összekötő 156"/>
          <p:cNvCxnSpPr/>
          <p:nvPr/>
        </p:nvCxnSpPr>
        <p:spPr>
          <a:xfrm rot="10800000" flipH="1">
            <a:off x="270881" y="2659317"/>
            <a:ext cx="455612" cy="9525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34" name="Téglalap 157"/>
          <p:cNvSpPr/>
          <p:nvPr/>
        </p:nvSpPr>
        <p:spPr>
          <a:xfrm flipH="1">
            <a:off x="433388" y="2552954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sp>
        <p:nvSpPr>
          <p:cNvPr id="335" name="Téglalap 158"/>
          <p:cNvSpPr/>
          <p:nvPr/>
        </p:nvSpPr>
        <p:spPr>
          <a:xfrm flipH="1">
            <a:off x="346075" y="2552954"/>
            <a:ext cx="46038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cxnSp>
        <p:nvCxnSpPr>
          <p:cNvPr id="336" name="Egyenes összekötő 161"/>
          <p:cNvCxnSpPr/>
          <p:nvPr/>
        </p:nvCxnSpPr>
        <p:spPr>
          <a:xfrm rot="10800000" flipH="1">
            <a:off x="270881" y="2832354"/>
            <a:ext cx="469900" cy="7938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37" name="Téglalap 162"/>
          <p:cNvSpPr/>
          <p:nvPr/>
        </p:nvSpPr>
        <p:spPr>
          <a:xfrm flipH="1">
            <a:off x="433388" y="2803779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sp>
        <p:nvSpPr>
          <p:cNvPr id="338" name="Téglalap 163"/>
          <p:cNvSpPr/>
          <p:nvPr/>
        </p:nvSpPr>
        <p:spPr>
          <a:xfrm flipH="1">
            <a:off x="346075" y="2803779"/>
            <a:ext cx="46038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sp>
        <p:nvSpPr>
          <p:cNvPr id="339" name="Téglalap 166"/>
          <p:cNvSpPr/>
          <p:nvPr/>
        </p:nvSpPr>
        <p:spPr>
          <a:xfrm flipH="1">
            <a:off x="681038" y="2587879"/>
            <a:ext cx="647700" cy="287338"/>
          </a:xfrm>
          <a:prstGeom prst="rect">
            <a:avLst/>
          </a:prstGeom>
          <a:solidFill>
            <a:srgbClr val="8EB4E3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lvl1pPr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>
              <a:defRPr/>
            </a:pPr>
            <a:r>
              <a:rPr lang="en-US" altLang="en-US" sz="1100" smtClean="0">
                <a:solidFill>
                  <a:schemeClr val="bg1"/>
                </a:solidFill>
                <a:latin typeface="Verdana" pitchFamily="34" charset="0"/>
              </a:rPr>
              <a:t>SMB</a:t>
            </a:r>
            <a:endParaRPr lang="hu-HU" altLang="en-US" sz="1100" smtClean="0">
              <a:solidFill>
                <a:schemeClr val="bg1"/>
              </a:solidFill>
              <a:latin typeface="Verdana" pitchFamily="34" charset="0"/>
            </a:endParaRPr>
          </a:p>
        </p:txBody>
      </p:sp>
      <p:cxnSp>
        <p:nvCxnSpPr>
          <p:cNvPr id="340" name="Egyenes összekötő 130"/>
          <p:cNvCxnSpPr/>
          <p:nvPr/>
        </p:nvCxnSpPr>
        <p:spPr>
          <a:xfrm rot="10800000" flipH="1" flipV="1">
            <a:off x="1195388" y="3962654"/>
            <a:ext cx="1477962" cy="1588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1" name="Egyenes összekötő 131"/>
          <p:cNvCxnSpPr/>
          <p:nvPr/>
        </p:nvCxnSpPr>
        <p:spPr>
          <a:xfrm rot="10800000" flipH="1" flipV="1">
            <a:off x="1195388" y="3389567"/>
            <a:ext cx="1592262" cy="1587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2" name="Egyenes összekötő 145"/>
          <p:cNvCxnSpPr/>
          <p:nvPr/>
        </p:nvCxnSpPr>
        <p:spPr>
          <a:xfrm rot="10800000" flipH="1">
            <a:off x="272468" y="3308604"/>
            <a:ext cx="469900" cy="3175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43" name="Téglalap 146"/>
          <p:cNvSpPr/>
          <p:nvPr/>
        </p:nvSpPr>
        <p:spPr>
          <a:xfrm flipH="1">
            <a:off x="434975" y="3124454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sp>
        <p:nvSpPr>
          <p:cNvPr id="344" name="Téglalap 147"/>
          <p:cNvSpPr/>
          <p:nvPr/>
        </p:nvSpPr>
        <p:spPr>
          <a:xfrm flipH="1">
            <a:off x="347663" y="3124454"/>
            <a:ext cx="46037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cxnSp>
        <p:nvCxnSpPr>
          <p:cNvPr id="345" name="Egyenes összekötő 150"/>
          <p:cNvCxnSpPr/>
          <p:nvPr/>
        </p:nvCxnSpPr>
        <p:spPr>
          <a:xfrm rot="10800000" flipH="1">
            <a:off x="272468" y="3478467"/>
            <a:ext cx="469900" cy="4762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46" name="Téglalap 151"/>
          <p:cNvSpPr/>
          <p:nvPr/>
        </p:nvSpPr>
        <p:spPr>
          <a:xfrm flipH="1">
            <a:off x="434975" y="3372104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sp>
        <p:nvSpPr>
          <p:cNvPr id="347" name="Téglalap 152"/>
          <p:cNvSpPr/>
          <p:nvPr/>
        </p:nvSpPr>
        <p:spPr>
          <a:xfrm flipH="1">
            <a:off x="347663" y="3372104"/>
            <a:ext cx="46037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sp>
        <p:nvSpPr>
          <p:cNvPr id="348" name="Téglalap 155"/>
          <p:cNvSpPr/>
          <p:nvPr/>
        </p:nvSpPr>
        <p:spPr>
          <a:xfrm flipH="1">
            <a:off x="682625" y="3245104"/>
            <a:ext cx="647700" cy="288925"/>
          </a:xfrm>
          <a:prstGeom prst="rect">
            <a:avLst/>
          </a:prstGeom>
          <a:solidFill>
            <a:srgbClr val="8EB4E3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lvl1pPr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>
              <a:defRPr/>
            </a:pPr>
            <a:r>
              <a:rPr lang="en-US" altLang="en-US" sz="1100" smtClean="0">
                <a:solidFill>
                  <a:schemeClr val="bg1"/>
                </a:solidFill>
                <a:latin typeface="Verdana" pitchFamily="34" charset="0"/>
              </a:rPr>
              <a:t>SMB</a:t>
            </a:r>
            <a:endParaRPr lang="hu-HU" altLang="en-US" sz="1100" smtClean="0">
              <a:solidFill>
                <a:schemeClr val="bg1"/>
              </a:solidFill>
              <a:latin typeface="Verdana" pitchFamily="34" charset="0"/>
            </a:endParaRPr>
          </a:p>
        </p:txBody>
      </p:sp>
      <p:cxnSp>
        <p:nvCxnSpPr>
          <p:cNvPr id="349" name="Egyenes összekötő 156"/>
          <p:cNvCxnSpPr/>
          <p:nvPr/>
        </p:nvCxnSpPr>
        <p:spPr>
          <a:xfrm rot="10800000" flipH="1">
            <a:off x="272468" y="3892804"/>
            <a:ext cx="455613" cy="9525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0" name="Téglalap 157"/>
          <p:cNvSpPr/>
          <p:nvPr/>
        </p:nvSpPr>
        <p:spPr>
          <a:xfrm flipH="1">
            <a:off x="434975" y="3786442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sp>
        <p:nvSpPr>
          <p:cNvPr id="351" name="Téglalap 158"/>
          <p:cNvSpPr/>
          <p:nvPr/>
        </p:nvSpPr>
        <p:spPr>
          <a:xfrm flipH="1">
            <a:off x="347663" y="3786442"/>
            <a:ext cx="46037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cxnSp>
        <p:nvCxnSpPr>
          <p:cNvPr id="352" name="Egyenes összekötő 161"/>
          <p:cNvCxnSpPr/>
          <p:nvPr/>
        </p:nvCxnSpPr>
        <p:spPr>
          <a:xfrm rot="10800000" flipH="1">
            <a:off x="272468" y="4065842"/>
            <a:ext cx="469900" cy="7937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3" name="Téglalap 162"/>
          <p:cNvSpPr/>
          <p:nvPr/>
        </p:nvSpPr>
        <p:spPr>
          <a:xfrm flipH="1">
            <a:off x="434975" y="4037267"/>
            <a:ext cx="44450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sp>
        <p:nvSpPr>
          <p:cNvPr id="354" name="Téglalap 163"/>
          <p:cNvSpPr/>
          <p:nvPr/>
        </p:nvSpPr>
        <p:spPr>
          <a:xfrm flipH="1">
            <a:off x="347663" y="4037267"/>
            <a:ext cx="46037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sp>
        <p:nvSpPr>
          <p:cNvPr id="355" name="Téglalap 166"/>
          <p:cNvSpPr/>
          <p:nvPr/>
        </p:nvSpPr>
        <p:spPr>
          <a:xfrm flipH="1">
            <a:off x="682625" y="3821367"/>
            <a:ext cx="647700" cy="287337"/>
          </a:xfrm>
          <a:prstGeom prst="rect">
            <a:avLst/>
          </a:prstGeom>
          <a:solidFill>
            <a:srgbClr val="8EB4E3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lvl1pPr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>
              <a:defRPr/>
            </a:pPr>
            <a:r>
              <a:rPr lang="en-US" altLang="en-US" sz="1100" smtClean="0">
                <a:solidFill>
                  <a:schemeClr val="bg1"/>
                </a:solidFill>
                <a:latin typeface="Verdana" pitchFamily="34" charset="0"/>
              </a:rPr>
              <a:t>SMB</a:t>
            </a:r>
            <a:endParaRPr lang="hu-HU" altLang="en-US" sz="1100" smtClean="0">
              <a:solidFill>
                <a:schemeClr val="bg1"/>
              </a:solidFill>
              <a:latin typeface="Verdana" pitchFamily="34" charset="0"/>
            </a:endParaRPr>
          </a:p>
        </p:txBody>
      </p:sp>
      <p:sp>
        <p:nvSpPr>
          <p:cNvPr id="356" name="Line 123"/>
          <p:cNvSpPr>
            <a:spLocks noChangeShapeType="1"/>
          </p:cNvSpPr>
          <p:nvPr/>
        </p:nvSpPr>
        <p:spPr bwMode="auto">
          <a:xfrm flipV="1">
            <a:off x="2681288" y="2553791"/>
            <a:ext cx="0" cy="18000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57" name="Line 124"/>
          <p:cNvSpPr>
            <a:spLocks noChangeShapeType="1"/>
          </p:cNvSpPr>
          <p:nvPr/>
        </p:nvSpPr>
        <p:spPr bwMode="auto">
          <a:xfrm>
            <a:off x="2706688" y="2552954"/>
            <a:ext cx="0" cy="0"/>
          </a:xfrm>
          <a:prstGeom prst="line">
            <a:avLst/>
          </a:prstGeom>
          <a:noFill/>
          <a:ln w="6350">
            <a:solidFill>
              <a:srgbClr val="FF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58" name="Line 125"/>
          <p:cNvSpPr>
            <a:spLocks noChangeShapeType="1"/>
          </p:cNvSpPr>
          <p:nvPr/>
        </p:nvSpPr>
        <p:spPr bwMode="auto">
          <a:xfrm>
            <a:off x="2706688" y="2552954"/>
            <a:ext cx="0" cy="0"/>
          </a:xfrm>
          <a:prstGeom prst="line">
            <a:avLst/>
          </a:prstGeom>
          <a:noFill/>
          <a:ln w="6350">
            <a:solidFill>
              <a:srgbClr val="FF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59" name="Line 126"/>
          <p:cNvSpPr>
            <a:spLocks noChangeShapeType="1"/>
          </p:cNvSpPr>
          <p:nvPr/>
        </p:nvSpPr>
        <p:spPr bwMode="auto">
          <a:xfrm>
            <a:off x="2687638" y="2552954"/>
            <a:ext cx="95250" cy="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60" name="Line 127"/>
          <p:cNvSpPr>
            <a:spLocks noChangeShapeType="1"/>
          </p:cNvSpPr>
          <p:nvPr/>
        </p:nvSpPr>
        <p:spPr bwMode="auto">
          <a:xfrm>
            <a:off x="2687638" y="1901744"/>
            <a:ext cx="0" cy="19685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61" name="Line 128"/>
          <p:cNvSpPr>
            <a:spLocks noChangeShapeType="1"/>
          </p:cNvSpPr>
          <p:nvPr/>
        </p:nvSpPr>
        <p:spPr bwMode="auto">
          <a:xfrm>
            <a:off x="2687638" y="2108454"/>
            <a:ext cx="82550" cy="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62" name="Line 130"/>
          <p:cNvSpPr>
            <a:spLocks noChangeShapeType="1"/>
          </p:cNvSpPr>
          <p:nvPr/>
        </p:nvSpPr>
        <p:spPr bwMode="auto">
          <a:xfrm>
            <a:off x="2687638" y="3114594"/>
            <a:ext cx="0" cy="18000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63" name="Line 133"/>
          <p:cNvSpPr>
            <a:spLocks noChangeShapeType="1"/>
          </p:cNvSpPr>
          <p:nvPr/>
        </p:nvSpPr>
        <p:spPr bwMode="auto">
          <a:xfrm>
            <a:off x="2687638" y="3302254"/>
            <a:ext cx="82550" cy="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cxnSp>
        <p:nvCxnSpPr>
          <p:cNvPr id="364" name="Egyenes összekötő 170"/>
          <p:cNvCxnSpPr>
            <a:cxnSpLocks noChangeShapeType="1"/>
          </p:cNvCxnSpPr>
          <p:nvPr/>
        </p:nvCxnSpPr>
        <p:spPr bwMode="auto">
          <a:xfrm rot="10800000" flipV="1">
            <a:off x="6283639" y="2718054"/>
            <a:ext cx="1548000" cy="4763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65" name="Egyenes összekötő 171"/>
          <p:cNvCxnSpPr>
            <a:cxnSpLocks noChangeShapeType="1"/>
          </p:cNvCxnSpPr>
          <p:nvPr/>
        </p:nvCxnSpPr>
        <p:spPr bwMode="auto">
          <a:xfrm rot="10800000" flipV="1">
            <a:off x="6154738" y="2171954"/>
            <a:ext cx="1690687" cy="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66" name="Egyenes összekötő 172"/>
          <p:cNvCxnSpPr>
            <a:cxnSpLocks noChangeShapeType="1"/>
          </p:cNvCxnSpPr>
          <p:nvPr/>
        </p:nvCxnSpPr>
        <p:spPr bwMode="auto">
          <a:xfrm rot="10800000">
            <a:off x="8314671" y="2090992"/>
            <a:ext cx="457200" cy="635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367" name="Téglalap 173"/>
          <p:cNvSpPr>
            <a:spLocks noChangeArrowheads="1"/>
          </p:cNvSpPr>
          <p:nvPr/>
        </p:nvSpPr>
        <p:spPr bwMode="auto">
          <a:xfrm>
            <a:off x="8559800" y="1906842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368" name="Téglalap 174"/>
          <p:cNvSpPr>
            <a:spLocks noChangeArrowheads="1"/>
          </p:cNvSpPr>
          <p:nvPr/>
        </p:nvSpPr>
        <p:spPr bwMode="auto">
          <a:xfrm>
            <a:off x="8645525" y="1906842"/>
            <a:ext cx="46038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cxnSp>
        <p:nvCxnSpPr>
          <p:cNvPr id="369" name="Egyenes összekötő 177"/>
          <p:cNvCxnSpPr>
            <a:cxnSpLocks noChangeShapeType="1"/>
          </p:cNvCxnSpPr>
          <p:nvPr/>
        </p:nvCxnSpPr>
        <p:spPr bwMode="auto">
          <a:xfrm rot="10800000">
            <a:off x="8314671" y="2222754"/>
            <a:ext cx="457200" cy="1588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370" name="Téglalap 178"/>
          <p:cNvSpPr>
            <a:spLocks noChangeArrowheads="1"/>
          </p:cNvSpPr>
          <p:nvPr/>
        </p:nvSpPr>
        <p:spPr bwMode="auto">
          <a:xfrm>
            <a:off x="8559800" y="2154492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371" name="Téglalap 179"/>
          <p:cNvSpPr>
            <a:spLocks noChangeArrowheads="1"/>
          </p:cNvSpPr>
          <p:nvPr/>
        </p:nvSpPr>
        <p:spPr bwMode="auto">
          <a:xfrm>
            <a:off x="8645525" y="2154492"/>
            <a:ext cx="46038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372" name="Téglalap 182"/>
          <p:cNvSpPr>
            <a:spLocks noChangeArrowheads="1"/>
          </p:cNvSpPr>
          <p:nvPr/>
        </p:nvSpPr>
        <p:spPr bwMode="auto">
          <a:xfrm>
            <a:off x="7710488" y="2029079"/>
            <a:ext cx="647700" cy="287338"/>
          </a:xfrm>
          <a:prstGeom prst="rect">
            <a:avLst/>
          </a:prstGeom>
          <a:solidFill>
            <a:srgbClr val="8EB4E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>
                <a:solidFill>
                  <a:schemeClr val="bg1"/>
                </a:solidFill>
                <a:latin typeface="Verdana" pitchFamily="34" charset="0"/>
              </a:rPr>
              <a:t>SMB</a:t>
            </a:r>
            <a:endParaRPr lang="hu-HU" altLang="en-US" sz="1100">
              <a:solidFill>
                <a:schemeClr val="bg1"/>
              </a:solidFill>
              <a:latin typeface="Verdana" pitchFamily="34" charset="0"/>
            </a:endParaRPr>
          </a:p>
        </p:txBody>
      </p:sp>
      <p:cxnSp>
        <p:nvCxnSpPr>
          <p:cNvPr id="373" name="Egyenes összekötő 183"/>
          <p:cNvCxnSpPr>
            <a:cxnSpLocks noChangeShapeType="1"/>
          </p:cNvCxnSpPr>
          <p:nvPr/>
        </p:nvCxnSpPr>
        <p:spPr bwMode="auto">
          <a:xfrm rot="10800000">
            <a:off x="8324608" y="2649792"/>
            <a:ext cx="441325" cy="635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374" name="Téglalap 184"/>
          <p:cNvSpPr>
            <a:spLocks noChangeArrowheads="1"/>
          </p:cNvSpPr>
          <p:nvPr/>
        </p:nvSpPr>
        <p:spPr bwMode="auto">
          <a:xfrm>
            <a:off x="8559800" y="2543429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375" name="Téglalap 185"/>
          <p:cNvSpPr>
            <a:spLocks noChangeArrowheads="1"/>
          </p:cNvSpPr>
          <p:nvPr/>
        </p:nvSpPr>
        <p:spPr bwMode="auto">
          <a:xfrm>
            <a:off x="8645525" y="2543429"/>
            <a:ext cx="46038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cxnSp>
        <p:nvCxnSpPr>
          <p:cNvPr id="376" name="Egyenes összekötő 188"/>
          <p:cNvCxnSpPr>
            <a:cxnSpLocks noChangeShapeType="1"/>
          </p:cNvCxnSpPr>
          <p:nvPr/>
        </p:nvCxnSpPr>
        <p:spPr bwMode="auto">
          <a:xfrm rot="10800000">
            <a:off x="8308733" y="2822829"/>
            <a:ext cx="457200" cy="4763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377" name="Téglalap 189"/>
          <p:cNvSpPr>
            <a:spLocks noChangeArrowheads="1"/>
          </p:cNvSpPr>
          <p:nvPr/>
        </p:nvSpPr>
        <p:spPr bwMode="auto">
          <a:xfrm>
            <a:off x="8559800" y="2794254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378" name="Téglalap 190"/>
          <p:cNvSpPr>
            <a:spLocks noChangeArrowheads="1"/>
          </p:cNvSpPr>
          <p:nvPr/>
        </p:nvSpPr>
        <p:spPr bwMode="auto">
          <a:xfrm>
            <a:off x="8645525" y="2794254"/>
            <a:ext cx="46038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379" name="Téglalap 193"/>
          <p:cNvSpPr>
            <a:spLocks noChangeArrowheads="1"/>
          </p:cNvSpPr>
          <p:nvPr/>
        </p:nvSpPr>
        <p:spPr bwMode="auto">
          <a:xfrm>
            <a:off x="7710488" y="2578354"/>
            <a:ext cx="647700" cy="287338"/>
          </a:xfrm>
          <a:prstGeom prst="rect">
            <a:avLst/>
          </a:prstGeom>
          <a:solidFill>
            <a:srgbClr val="8EB4E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>
                <a:solidFill>
                  <a:schemeClr val="bg1"/>
                </a:solidFill>
                <a:latin typeface="Verdana" pitchFamily="34" charset="0"/>
              </a:rPr>
              <a:t>SMB</a:t>
            </a:r>
            <a:endParaRPr lang="hu-HU" altLang="en-US" sz="1100">
              <a:solidFill>
                <a:schemeClr val="bg1"/>
              </a:solidFill>
              <a:latin typeface="Verdana" pitchFamily="34" charset="0"/>
            </a:endParaRPr>
          </a:p>
        </p:txBody>
      </p:sp>
      <p:cxnSp>
        <p:nvCxnSpPr>
          <p:cNvPr id="380" name="Egyenes összekötő 170"/>
          <p:cNvCxnSpPr>
            <a:cxnSpLocks noChangeShapeType="1"/>
          </p:cNvCxnSpPr>
          <p:nvPr/>
        </p:nvCxnSpPr>
        <p:spPr bwMode="auto">
          <a:xfrm rot="10800000" flipV="1">
            <a:off x="6282823" y="4018217"/>
            <a:ext cx="1576387" cy="7937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81" name="Egyenes összekötő 171"/>
          <p:cNvCxnSpPr>
            <a:cxnSpLocks noChangeShapeType="1"/>
          </p:cNvCxnSpPr>
          <p:nvPr/>
        </p:nvCxnSpPr>
        <p:spPr bwMode="auto">
          <a:xfrm rot="10800000" flipV="1">
            <a:off x="6138863" y="3391154"/>
            <a:ext cx="1706562" cy="1270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82" name="Egyenes összekötő 172"/>
          <p:cNvCxnSpPr>
            <a:cxnSpLocks noChangeShapeType="1"/>
          </p:cNvCxnSpPr>
          <p:nvPr/>
        </p:nvCxnSpPr>
        <p:spPr bwMode="auto">
          <a:xfrm rot="10800000">
            <a:off x="8314671" y="3310192"/>
            <a:ext cx="457200" cy="635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383" name="Téglalap 173"/>
          <p:cNvSpPr>
            <a:spLocks noChangeArrowheads="1"/>
          </p:cNvSpPr>
          <p:nvPr/>
        </p:nvSpPr>
        <p:spPr bwMode="auto">
          <a:xfrm>
            <a:off x="8559800" y="3126042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384" name="Téglalap 174"/>
          <p:cNvSpPr>
            <a:spLocks noChangeArrowheads="1"/>
          </p:cNvSpPr>
          <p:nvPr/>
        </p:nvSpPr>
        <p:spPr bwMode="auto">
          <a:xfrm>
            <a:off x="8645525" y="3126042"/>
            <a:ext cx="46038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cxnSp>
        <p:nvCxnSpPr>
          <p:cNvPr id="385" name="Egyenes összekötő 177"/>
          <p:cNvCxnSpPr>
            <a:cxnSpLocks noChangeShapeType="1"/>
          </p:cNvCxnSpPr>
          <p:nvPr/>
        </p:nvCxnSpPr>
        <p:spPr bwMode="auto">
          <a:xfrm rot="10800000">
            <a:off x="8308733" y="3441954"/>
            <a:ext cx="457200" cy="7938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386" name="Téglalap 178"/>
          <p:cNvSpPr>
            <a:spLocks noChangeArrowheads="1"/>
          </p:cNvSpPr>
          <p:nvPr/>
        </p:nvSpPr>
        <p:spPr bwMode="auto">
          <a:xfrm>
            <a:off x="8559800" y="3373692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387" name="Téglalap 179"/>
          <p:cNvSpPr>
            <a:spLocks noChangeArrowheads="1"/>
          </p:cNvSpPr>
          <p:nvPr/>
        </p:nvSpPr>
        <p:spPr bwMode="auto">
          <a:xfrm>
            <a:off x="8645525" y="3373692"/>
            <a:ext cx="46038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388" name="Téglalap 182"/>
          <p:cNvSpPr>
            <a:spLocks noChangeArrowheads="1"/>
          </p:cNvSpPr>
          <p:nvPr/>
        </p:nvSpPr>
        <p:spPr bwMode="auto">
          <a:xfrm>
            <a:off x="7710488" y="3248279"/>
            <a:ext cx="647700" cy="287338"/>
          </a:xfrm>
          <a:prstGeom prst="rect">
            <a:avLst/>
          </a:prstGeom>
          <a:solidFill>
            <a:srgbClr val="8EB4E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>
                <a:solidFill>
                  <a:schemeClr val="bg1"/>
                </a:solidFill>
                <a:latin typeface="Verdana" pitchFamily="34" charset="0"/>
              </a:rPr>
              <a:t>SMB</a:t>
            </a:r>
            <a:endParaRPr lang="hu-HU" altLang="en-US" sz="1100">
              <a:solidFill>
                <a:schemeClr val="bg1"/>
              </a:solidFill>
              <a:latin typeface="Verdana" pitchFamily="34" charset="0"/>
            </a:endParaRPr>
          </a:p>
        </p:txBody>
      </p:sp>
      <p:cxnSp>
        <p:nvCxnSpPr>
          <p:cNvPr id="389" name="Egyenes összekötő 183"/>
          <p:cNvCxnSpPr>
            <a:cxnSpLocks noChangeShapeType="1"/>
          </p:cNvCxnSpPr>
          <p:nvPr/>
        </p:nvCxnSpPr>
        <p:spPr bwMode="auto">
          <a:xfrm rot="10800000">
            <a:off x="8330546" y="3919792"/>
            <a:ext cx="441325" cy="635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390" name="Téglalap 184"/>
          <p:cNvSpPr>
            <a:spLocks noChangeArrowheads="1"/>
          </p:cNvSpPr>
          <p:nvPr/>
        </p:nvSpPr>
        <p:spPr bwMode="auto">
          <a:xfrm>
            <a:off x="8559800" y="3813429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391" name="Téglalap 185"/>
          <p:cNvSpPr>
            <a:spLocks noChangeArrowheads="1"/>
          </p:cNvSpPr>
          <p:nvPr/>
        </p:nvSpPr>
        <p:spPr bwMode="auto">
          <a:xfrm>
            <a:off x="8645525" y="3813429"/>
            <a:ext cx="46038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cxnSp>
        <p:nvCxnSpPr>
          <p:cNvPr id="392" name="Egyenes összekötő 188"/>
          <p:cNvCxnSpPr>
            <a:cxnSpLocks noChangeShapeType="1"/>
          </p:cNvCxnSpPr>
          <p:nvPr/>
        </p:nvCxnSpPr>
        <p:spPr bwMode="auto">
          <a:xfrm rot="10800000">
            <a:off x="8314671" y="4091242"/>
            <a:ext cx="457200" cy="1587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393" name="Téglalap 189"/>
          <p:cNvSpPr>
            <a:spLocks noChangeArrowheads="1"/>
          </p:cNvSpPr>
          <p:nvPr/>
        </p:nvSpPr>
        <p:spPr bwMode="auto">
          <a:xfrm>
            <a:off x="8559800" y="4064254"/>
            <a:ext cx="44450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394" name="Téglalap 190"/>
          <p:cNvSpPr>
            <a:spLocks noChangeArrowheads="1"/>
          </p:cNvSpPr>
          <p:nvPr/>
        </p:nvSpPr>
        <p:spPr bwMode="auto">
          <a:xfrm>
            <a:off x="8645525" y="4064254"/>
            <a:ext cx="46038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395" name="Téglalap 193"/>
          <p:cNvSpPr>
            <a:spLocks noChangeArrowheads="1"/>
          </p:cNvSpPr>
          <p:nvPr/>
        </p:nvSpPr>
        <p:spPr bwMode="auto">
          <a:xfrm>
            <a:off x="7710488" y="3873754"/>
            <a:ext cx="647700" cy="287338"/>
          </a:xfrm>
          <a:prstGeom prst="rect">
            <a:avLst/>
          </a:prstGeom>
          <a:solidFill>
            <a:srgbClr val="8EB4E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>
                <a:solidFill>
                  <a:schemeClr val="bg1"/>
                </a:solidFill>
                <a:latin typeface="Verdana" pitchFamily="34" charset="0"/>
              </a:rPr>
              <a:t>SMB</a:t>
            </a:r>
            <a:endParaRPr lang="hu-HU" altLang="en-US" sz="1100">
              <a:solidFill>
                <a:schemeClr val="bg1"/>
              </a:solidFill>
              <a:latin typeface="Verdana" pitchFamily="34" charset="0"/>
            </a:endParaRPr>
          </a:p>
        </p:txBody>
      </p:sp>
      <p:sp>
        <p:nvSpPr>
          <p:cNvPr id="396" name="Line 166"/>
          <p:cNvSpPr>
            <a:spLocks noChangeShapeType="1"/>
          </p:cNvSpPr>
          <p:nvPr/>
        </p:nvSpPr>
        <p:spPr bwMode="auto">
          <a:xfrm flipV="1">
            <a:off x="6283325" y="3747839"/>
            <a:ext cx="0" cy="27000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97" name="Line 167"/>
          <p:cNvSpPr>
            <a:spLocks noChangeShapeType="1"/>
          </p:cNvSpPr>
          <p:nvPr/>
        </p:nvSpPr>
        <p:spPr bwMode="auto">
          <a:xfrm>
            <a:off x="6283325" y="3746754"/>
            <a:ext cx="0" cy="0"/>
          </a:xfrm>
          <a:prstGeom prst="line">
            <a:avLst/>
          </a:prstGeom>
          <a:noFill/>
          <a:ln w="6350">
            <a:solidFill>
              <a:srgbClr val="FF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98" name="Line 168"/>
          <p:cNvSpPr>
            <a:spLocks noChangeShapeType="1"/>
          </p:cNvSpPr>
          <p:nvPr/>
        </p:nvSpPr>
        <p:spPr bwMode="auto">
          <a:xfrm flipH="1">
            <a:off x="6146800" y="3746754"/>
            <a:ext cx="136525" cy="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99" name="Line 169"/>
          <p:cNvSpPr>
            <a:spLocks noChangeShapeType="1"/>
          </p:cNvSpPr>
          <p:nvPr/>
        </p:nvSpPr>
        <p:spPr bwMode="auto">
          <a:xfrm>
            <a:off x="6283325" y="3118104"/>
            <a:ext cx="0" cy="15875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00" name="Line 170"/>
          <p:cNvSpPr>
            <a:spLocks noChangeShapeType="1"/>
          </p:cNvSpPr>
          <p:nvPr/>
        </p:nvSpPr>
        <p:spPr bwMode="auto">
          <a:xfrm flipH="1">
            <a:off x="6131929" y="3276854"/>
            <a:ext cx="144000" cy="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01" name="Line 171"/>
          <p:cNvSpPr>
            <a:spLocks noChangeShapeType="1"/>
          </p:cNvSpPr>
          <p:nvPr/>
        </p:nvSpPr>
        <p:spPr bwMode="auto">
          <a:xfrm flipV="1">
            <a:off x="6283325" y="2533904"/>
            <a:ext cx="0" cy="18415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02" name="Line 172"/>
          <p:cNvSpPr>
            <a:spLocks noChangeShapeType="1"/>
          </p:cNvSpPr>
          <p:nvPr/>
        </p:nvSpPr>
        <p:spPr bwMode="auto">
          <a:xfrm flipH="1">
            <a:off x="6165850" y="2533904"/>
            <a:ext cx="117475" cy="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03" name="Line 173"/>
          <p:cNvSpPr>
            <a:spLocks noChangeShapeType="1"/>
          </p:cNvSpPr>
          <p:nvPr/>
        </p:nvSpPr>
        <p:spPr bwMode="auto">
          <a:xfrm>
            <a:off x="6283325" y="1887209"/>
            <a:ext cx="0" cy="22225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04" name="Line 174"/>
          <p:cNvSpPr>
            <a:spLocks noChangeShapeType="1"/>
          </p:cNvSpPr>
          <p:nvPr/>
        </p:nvSpPr>
        <p:spPr bwMode="auto">
          <a:xfrm flipH="1">
            <a:off x="6159500" y="2108454"/>
            <a:ext cx="123825" cy="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05" name="Text Box 175"/>
          <p:cNvSpPr txBox="1">
            <a:spLocks noChangeArrowheads="1"/>
          </p:cNvSpPr>
          <p:nvPr/>
        </p:nvSpPr>
        <p:spPr bwMode="auto">
          <a:xfrm>
            <a:off x="2116647" y="1276604"/>
            <a:ext cx="800219" cy="35394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FontTx/>
              <a:buNone/>
            </a:pPr>
            <a:r>
              <a:rPr lang="en-US" altLang="en-US" sz="1000" dirty="0">
                <a:latin typeface="Verdana" pitchFamily="34" charset="0"/>
              </a:rPr>
              <a:t>2x4 </a:t>
            </a:r>
            <a:r>
              <a:rPr lang="en-US" altLang="en-US" sz="1000" dirty="0" smtClean="0">
                <a:latin typeface="Verdana" pitchFamily="34" charset="0"/>
              </a:rPr>
              <a:t>SMI2</a:t>
            </a:r>
            <a:endParaRPr lang="en-US" altLang="en-US" sz="1000" dirty="0">
              <a:latin typeface="Verdana" pitchFamily="34" charset="0"/>
            </a:endParaRP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FontTx/>
              <a:buNone/>
            </a:pPr>
            <a:r>
              <a:rPr lang="en-US" altLang="en-US" sz="1000" dirty="0">
                <a:latin typeface="Verdana" pitchFamily="34" charset="0"/>
              </a:rPr>
              <a:t> channels</a:t>
            </a:r>
          </a:p>
        </p:txBody>
      </p:sp>
      <p:sp>
        <p:nvSpPr>
          <p:cNvPr id="406" name="Text Box 176"/>
          <p:cNvSpPr txBox="1">
            <a:spLocks noChangeArrowheads="1"/>
          </p:cNvSpPr>
          <p:nvPr/>
        </p:nvSpPr>
        <p:spPr bwMode="auto">
          <a:xfrm>
            <a:off x="6108190" y="1278192"/>
            <a:ext cx="800219" cy="35394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FontTx/>
              <a:buNone/>
            </a:pPr>
            <a:r>
              <a:rPr lang="en-US" altLang="en-US" sz="1000" dirty="0">
                <a:latin typeface="Verdana" pitchFamily="34" charset="0"/>
              </a:rPr>
              <a:t>2x4 </a:t>
            </a:r>
            <a:r>
              <a:rPr lang="en-US" altLang="en-US" sz="1000" dirty="0" smtClean="0">
                <a:latin typeface="Verdana" pitchFamily="34" charset="0"/>
              </a:rPr>
              <a:t>SMI2</a:t>
            </a:r>
            <a:endParaRPr lang="en-US" altLang="en-US" sz="1000" dirty="0">
              <a:latin typeface="Verdana" pitchFamily="34" charset="0"/>
            </a:endParaRP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FontTx/>
              <a:buNone/>
            </a:pPr>
            <a:r>
              <a:rPr lang="en-US" altLang="en-US" sz="1000" dirty="0">
                <a:latin typeface="Verdana" pitchFamily="34" charset="0"/>
              </a:rPr>
              <a:t> channels</a:t>
            </a:r>
          </a:p>
        </p:txBody>
      </p:sp>
      <p:sp>
        <p:nvSpPr>
          <p:cNvPr id="407" name="Rectangle 180"/>
          <p:cNvSpPr>
            <a:spLocks noChangeArrowheads="1"/>
          </p:cNvSpPr>
          <p:nvPr/>
        </p:nvSpPr>
        <p:spPr bwMode="auto">
          <a:xfrm>
            <a:off x="2811886" y="1227189"/>
            <a:ext cx="3265936" cy="28777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lnSpc>
                <a:spcPct val="85000"/>
              </a:lnSpc>
              <a:spcBef>
                <a:spcPct val="0"/>
              </a:spcBef>
              <a:buFontTx/>
              <a:buNone/>
            </a:pPr>
            <a:r>
              <a:rPr lang="en-US" altLang="en-US" sz="1100" i="1" dirty="0" smtClean="0">
                <a:solidFill>
                  <a:srgbClr val="000000"/>
                </a:solidFill>
                <a:latin typeface="Verdana" pitchFamily="34" charset="0"/>
              </a:rPr>
              <a:t>Xeon </a:t>
            </a:r>
            <a:r>
              <a:rPr lang="en-US" altLang="en-US" sz="1100" i="1" dirty="0" err="1" smtClean="0">
                <a:solidFill>
                  <a:srgbClr val="000000"/>
                </a:solidFill>
                <a:latin typeface="Verdana" pitchFamily="34" charset="0"/>
              </a:rPr>
              <a:t>E7</a:t>
            </a:r>
            <a:r>
              <a:rPr lang="en-US" altLang="en-US" sz="1100" i="1" dirty="0" smtClean="0">
                <a:solidFill>
                  <a:srgbClr val="000000"/>
                </a:solidFill>
                <a:latin typeface="Verdana" pitchFamily="34" charset="0"/>
              </a:rPr>
              <a:t>-8800 </a:t>
            </a:r>
            <a:r>
              <a:rPr lang="en-US" altLang="en-US" sz="1100" i="1" dirty="0" err="1" smtClean="0">
                <a:solidFill>
                  <a:srgbClr val="000000"/>
                </a:solidFill>
                <a:latin typeface="Verdana" pitchFamily="34" charset="0"/>
              </a:rPr>
              <a:t>v2</a:t>
            </a:r>
            <a:r>
              <a:rPr lang="en-US" altLang="en-US" sz="1100" i="1" dirty="0" smtClean="0">
                <a:solidFill>
                  <a:srgbClr val="000000"/>
                </a:solidFill>
                <a:latin typeface="Verdana" pitchFamily="34" charset="0"/>
              </a:rPr>
              <a:t>/</a:t>
            </a:r>
            <a:r>
              <a:rPr lang="en-US" altLang="en-US" sz="1100" i="1" dirty="0" err="1" smtClean="0">
                <a:solidFill>
                  <a:srgbClr val="000000"/>
                </a:solidFill>
                <a:latin typeface="Verdana" pitchFamily="34" charset="0"/>
              </a:rPr>
              <a:t>v3</a:t>
            </a:r>
            <a:r>
              <a:rPr lang="en-US" altLang="en-US" sz="1100" i="1" dirty="0" smtClean="0">
                <a:solidFill>
                  <a:srgbClr val="000000"/>
                </a:solidFill>
                <a:latin typeface="Verdana" pitchFamily="34" charset="0"/>
              </a:rPr>
              <a:t>/</a:t>
            </a:r>
            <a:r>
              <a:rPr lang="en-US" altLang="en-US" sz="1100" i="1" dirty="0" err="1" smtClean="0">
                <a:solidFill>
                  <a:srgbClr val="000000"/>
                </a:solidFill>
                <a:latin typeface="Verdana" pitchFamily="34" charset="0"/>
              </a:rPr>
              <a:t>v4</a:t>
            </a:r>
            <a:endParaRPr lang="en-US" altLang="en-US" sz="1100" i="1" dirty="0">
              <a:solidFill>
                <a:srgbClr val="000000"/>
              </a:solidFill>
              <a:latin typeface="Verdana" pitchFamily="34" charset="0"/>
            </a:endParaRPr>
          </a:p>
          <a:p>
            <a:pPr algn="ctr" eaLnBrk="1" hangingPunct="1">
              <a:lnSpc>
                <a:spcPct val="85000"/>
              </a:lnSpc>
              <a:spcBef>
                <a:spcPct val="0"/>
              </a:spcBef>
              <a:buFontTx/>
              <a:buNone/>
            </a:pPr>
            <a:r>
              <a:rPr lang="en-US" altLang="en-US" sz="1100" i="1" dirty="0" smtClean="0">
                <a:solidFill>
                  <a:srgbClr val="000000"/>
                </a:solidFill>
                <a:latin typeface="Verdana" pitchFamily="34" charset="0"/>
              </a:rPr>
              <a:t>(Ivy Bridge-EX / Haswell-EX  /Broadwell-EX</a:t>
            </a:r>
            <a:r>
              <a:rPr lang="hu-HU" altLang="en-US" sz="1100" i="1" dirty="0" smtClean="0">
                <a:solidFill>
                  <a:srgbClr val="000000"/>
                </a:solidFill>
                <a:latin typeface="Verdana" pitchFamily="34" charset="0"/>
              </a:rPr>
              <a:t>)</a:t>
            </a:r>
            <a:endParaRPr lang="en-US" altLang="en-US" sz="1100" i="1" dirty="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408" name="Téglalap 3"/>
          <p:cNvSpPr>
            <a:spLocks noChangeArrowheads="1"/>
          </p:cNvSpPr>
          <p:nvPr/>
        </p:nvSpPr>
        <p:spPr bwMode="auto">
          <a:xfrm>
            <a:off x="4714875" y="2052892"/>
            <a:ext cx="1439863" cy="576262"/>
          </a:xfrm>
          <a:prstGeom prst="rect">
            <a:avLst/>
          </a:prstGeom>
          <a:solidFill>
            <a:srgbClr val="33CC3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None/>
            </a:pPr>
            <a:r>
              <a:rPr lang="en-US" altLang="en-US" sz="1100" dirty="0" err="1" smtClean="0">
                <a:solidFill>
                  <a:schemeClr val="bg1"/>
                </a:solidFill>
                <a:latin typeface="Verdana" pitchFamily="34" charset="0"/>
              </a:rPr>
              <a:t>Haswell</a:t>
            </a:r>
            <a:r>
              <a:rPr lang="en-US" altLang="en-US" sz="1100" dirty="0" smtClean="0">
                <a:solidFill>
                  <a:schemeClr val="bg1"/>
                </a:solidFill>
                <a:latin typeface="Verdana" pitchFamily="34" charset="0"/>
              </a:rPr>
              <a:t>-EX 18C</a:t>
            </a:r>
            <a:endParaRPr lang="hu-HU" altLang="en-US" sz="1100" dirty="0" smtClean="0">
              <a:solidFill>
                <a:schemeClr val="bg1"/>
              </a:solidFill>
              <a:latin typeface="Verdana" pitchFamily="34" charset="0"/>
            </a:endParaRPr>
          </a:p>
        </p:txBody>
      </p:sp>
      <p:sp>
        <p:nvSpPr>
          <p:cNvPr id="409" name="Téglalap 3"/>
          <p:cNvSpPr>
            <a:spLocks noChangeArrowheads="1"/>
          </p:cNvSpPr>
          <p:nvPr/>
        </p:nvSpPr>
        <p:spPr bwMode="auto">
          <a:xfrm>
            <a:off x="2771775" y="3208592"/>
            <a:ext cx="1439863" cy="576262"/>
          </a:xfrm>
          <a:prstGeom prst="rect">
            <a:avLst/>
          </a:prstGeom>
          <a:solidFill>
            <a:srgbClr val="33CC3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None/>
            </a:pPr>
            <a:r>
              <a:rPr lang="en-US" altLang="en-US" sz="1100" dirty="0" err="1" smtClean="0">
                <a:solidFill>
                  <a:schemeClr val="bg1"/>
                </a:solidFill>
                <a:latin typeface="Verdana" pitchFamily="34" charset="0"/>
              </a:rPr>
              <a:t>Haswell</a:t>
            </a:r>
            <a:r>
              <a:rPr lang="en-US" altLang="en-US" sz="1100" dirty="0" smtClean="0">
                <a:solidFill>
                  <a:schemeClr val="bg1"/>
                </a:solidFill>
                <a:latin typeface="Verdana" pitchFamily="34" charset="0"/>
              </a:rPr>
              <a:t>--EX 18C</a:t>
            </a:r>
            <a:endParaRPr lang="hu-HU" altLang="en-US" sz="1100" dirty="0">
              <a:solidFill>
                <a:schemeClr val="bg1"/>
              </a:solidFill>
              <a:latin typeface="Verdana" pitchFamily="34" charset="0"/>
            </a:endParaRPr>
          </a:p>
        </p:txBody>
      </p:sp>
      <p:sp>
        <p:nvSpPr>
          <p:cNvPr id="410" name="Téglalap 3"/>
          <p:cNvSpPr>
            <a:spLocks noChangeArrowheads="1"/>
          </p:cNvSpPr>
          <p:nvPr/>
        </p:nvSpPr>
        <p:spPr bwMode="auto">
          <a:xfrm>
            <a:off x="4689475" y="3208592"/>
            <a:ext cx="1439863" cy="576262"/>
          </a:xfrm>
          <a:prstGeom prst="rect">
            <a:avLst/>
          </a:prstGeom>
          <a:solidFill>
            <a:srgbClr val="33CC3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None/>
            </a:pPr>
            <a:endParaRPr lang="en-US" altLang="en-US" sz="1100" dirty="0" smtClean="0">
              <a:solidFill>
                <a:schemeClr val="bg1"/>
              </a:solidFill>
              <a:latin typeface="Verdana" pitchFamily="34" charset="0"/>
            </a:endParaRPr>
          </a:p>
          <a:p>
            <a:pPr algn="ctr" eaLnBrk="1" hangingPunct="1">
              <a:spcBef>
                <a:spcPct val="0"/>
              </a:spcBef>
              <a:buNone/>
            </a:pPr>
            <a:r>
              <a:rPr lang="en-US" altLang="en-US" sz="1100" dirty="0" err="1" smtClean="0">
                <a:solidFill>
                  <a:schemeClr val="bg1"/>
                </a:solidFill>
                <a:latin typeface="Verdana" pitchFamily="34" charset="0"/>
              </a:rPr>
              <a:t>Haswell</a:t>
            </a:r>
            <a:r>
              <a:rPr lang="en-US" altLang="en-US" sz="1100" dirty="0" smtClean="0">
                <a:solidFill>
                  <a:schemeClr val="bg1"/>
                </a:solidFill>
                <a:latin typeface="Verdana" pitchFamily="34" charset="0"/>
              </a:rPr>
              <a:t>-EX 18C</a:t>
            </a:r>
            <a:endParaRPr lang="hu-HU" altLang="en-US" sz="1100" dirty="0" smtClean="0">
              <a:solidFill>
                <a:schemeClr val="bg1"/>
              </a:solidFill>
              <a:latin typeface="Verdana" pitchFamily="34" charset="0"/>
            </a:endParaRPr>
          </a:p>
          <a:p>
            <a:pPr algn="ctr" eaLnBrk="1" hangingPunct="1">
              <a:spcBef>
                <a:spcPct val="0"/>
              </a:spcBef>
              <a:buFontTx/>
              <a:buNone/>
            </a:pPr>
            <a:endParaRPr lang="hu-HU" altLang="en-US" sz="1100" dirty="0">
              <a:solidFill>
                <a:schemeClr val="bg1"/>
              </a:solidFill>
              <a:latin typeface="Verdana" pitchFamily="34" charset="0"/>
            </a:endParaRPr>
          </a:p>
        </p:txBody>
      </p:sp>
      <p:sp>
        <p:nvSpPr>
          <p:cNvPr id="411" name="Téglalap 174"/>
          <p:cNvSpPr>
            <a:spLocks noChangeArrowheads="1"/>
          </p:cNvSpPr>
          <p:nvPr/>
        </p:nvSpPr>
        <p:spPr bwMode="auto">
          <a:xfrm>
            <a:off x="8738545" y="1904854"/>
            <a:ext cx="46038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412" name="Téglalap 179"/>
          <p:cNvSpPr>
            <a:spLocks noChangeArrowheads="1"/>
          </p:cNvSpPr>
          <p:nvPr/>
        </p:nvSpPr>
        <p:spPr bwMode="auto">
          <a:xfrm>
            <a:off x="8738545" y="2152504"/>
            <a:ext cx="46038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413" name="Téglalap 185"/>
          <p:cNvSpPr>
            <a:spLocks noChangeArrowheads="1"/>
          </p:cNvSpPr>
          <p:nvPr/>
        </p:nvSpPr>
        <p:spPr bwMode="auto">
          <a:xfrm>
            <a:off x="8738545" y="2541441"/>
            <a:ext cx="46038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414" name="Téglalap 190"/>
          <p:cNvSpPr>
            <a:spLocks noChangeArrowheads="1"/>
          </p:cNvSpPr>
          <p:nvPr/>
        </p:nvSpPr>
        <p:spPr bwMode="auto">
          <a:xfrm>
            <a:off x="8738545" y="2792266"/>
            <a:ext cx="46038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415" name="Téglalap 174"/>
          <p:cNvSpPr>
            <a:spLocks noChangeArrowheads="1"/>
          </p:cNvSpPr>
          <p:nvPr/>
        </p:nvSpPr>
        <p:spPr bwMode="auto">
          <a:xfrm>
            <a:off x="8738545" y="3124054"/>
            <a:ext cx="46038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416" name="Téglalap 179"/>
          <p:cNvSpPr>
            <a:spLocks noChangeArrowheads="1"/>
          </p:cNvSpPr>
          <p:nvPr/>
        </p:nvSpPr>
        <p:spPr bwMode="auto">
          <a:xfrm>
            <a:off x="8738545" y="3371704"/>
            <a:ext cx="46038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417" name="Téglalap 185"/>
          <p:cNvSpPr>
            <a:spLocks noChangeArrowheads="1"/>
          </p:cNvSpPr>
          <p:nvPr/>
        </p:nvSpPr>
        <p:spPr bwMode="auto">
          <a:xfrm>
            <a:off x="8738545" y="3811441"/>
            <a:ext cx="46038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418" name="Téglalap 190"/>
          <p:cNvSpPr>
            <a:spLocks noChangeArrowheads="1"/>
          </p:cNvSpPr>
          <p:nvPr/>
        </p:nvSpPr>
        <p:spPr bwMode="auto">
          <a:xfrm>
            <a:off x="8738545" y="4062266"/>
            <a:ext cx="46038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419" name="Téglalap 174"/>
          <p:cNvSpPr>
            <a:spLocks noChangeArrowheads="1"/>
          </p:cNvSpPr>
          <p:nvPr/>
        </p:nvSpPr>
        <p:spPr bwMode="auto">
          <a:xfrm>
            <a:off x="7390758" y="1629804"/>
            <a:ext cx="46037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420" name="Téglalap 179"/>
          <p:cNvSpPr>
            <a:spLocks noChangeArrowheads="1"/>
          </p:cNvSpPr>
          <p:nvPr/>
        </p:nvSpPr>
        <p:spPr bwMode="auto">
          <a:xfrm>
            <a:off x="7390758" y="1877454"/>
            <a:ext cx="46037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421" name="Téglalap 185"/>
          <p:cNvSpPr>
            <a:spLocks noChangeArrowheads="1"/>
          </p:cNvSpPr>
          <p:nvPr/>
        </p:nvSpPr>
        <p:spPr bwMode="auto">
          <a:xfrm>
            <a:off x="7390758" y="2228292"/>
            <a:ext cx="46037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422" name="Téglalap 190"/>
          <p:cNvSpPr>
            <a:spLocks noChangeArrowheads="1"/>
          </p:cNvSpPr>
          <p:nvPr/>
        </p:nvSpPr>
        <p:spPr bwMode="auto">
          <a:xfrm>
            <a:off x="7390758" y="2479117"/>
            <a:ext cx="46037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423" name="Téglalap 174"/>
          <p:cNvSpPr>
            <a:spLocks noChangeArrowheads="1"/>
          </p:cNvSpPr>
          <p:nvPr/>
        </p:nvSpPr>
        <p:spPr bwMode="auto">
          <a:xfrm>
            <a:off x="7390758" y="2861704"/>
            <a:ext cx="46037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424" name="Téglalap 179"/>
          <p:cNvSpPr>
            <a:spLocks noChangeArrowheads="1"/>
          </p:cNvSpPr>
          <p:nvPr/>
        </p:nvSpPr>
        <p:spPr bwMode="auto">
          <a:xfrm>
            <a:off x="7390758" y="3109354"/>
            <a:ext cx="46037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425" name="Téglalap 185"/>
          <p:cNvSpPr>
            <a:spLocks noChangeArrowheads="1"/>
          </p:cNvSpPr>
          <p:nvPr/>
        </p:nvSpPr>
        <p:spPr bwMode="auto">
          <a:xfrm>
            <a:off x="7390758" y="3498292"/>
            <a:ext cx="46037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426" name="Téglalap 190"/>
          <p:cNvSpPr>
            <a:spLocks noChangeArrowheads="1"/>
          </p:cNvSpPr>
          <p:nvPr/>
        </p:nvSpPr>
        <p:spPr bwMode="auto">
          <a:xfrm>
            <a:off x="7390758" y="3749117"/>
            <a:ext cx="46037" cy="215900"/>
          </a:xfrm>
          <a:prstGeom prst="rect">
            <a:avLst/>
          </a:prstGeom>
          <a:solidFill>
            <a:srgbClr val="B9CDE5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  <a:solidFill>
                <a:schemeClr val="lt1"/>
              </a:solidFill>
              <a:latin typeface="+mn-lt"/>
              <a:cs typeface="+mn-cs"/>
            </a:endParaRPr>
          </a:p>
        </p:txBody>
      </p:sp>
      <p:sp>
        <p:nvSpPr>
          <p:cNvPr id="427" name="Téglalap 147"/>
          <p:cNvSpPr/>
          <p:nvPr/>
        </p:nvSpPr>
        <p:spPr>
          <a:xfrm flipH="1">
            <a:off x="1480232" y="2838304"/>
            <a:ext cx="46038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sp>
        <p:nvSpPr>
          <p:cNvPr id="428" name="Téglalap 152"/>
          <p:cNvSpPr/>
          <p:nvPr/>
        </p:nvSpPr>
        <p:spPr>
          <a:xfrm flipH="1">
            <a:off x="1480232" y="3085954"/>
            <a:ext cx="46038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sp>
        <p:nvSpPr>
          <p:cNvPr id="429" name="Téglalap 158"/>
          <p:cNvSpPr/>
          <p:nvPr/>
        </p:nvSpPr>
        <p:spPr>
          <a:xfrm flipH="1">
            <a:off x="1480232" y="3436791"/>
            <a:ext cx="46038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sp>
        <p:nvSpPr>
          <p:cNvPr id="430" name="Téglalap 163"/>
          <p:cNvSpPr/>
          <p:nvPr/>
        </p:nvSpPr>
        <p:spPr>
          <a:xfrm flipH="1">
            <a:off x="1480232" y="3687616"/>
            <a:ext cx="46038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sp>
        <p:nvSpPr>
          <p:cNvPr id="431" name="Téglalap 147"/>
          <p:cNvSpPr/>
          <p:nvPr/>
        </p:nvSpPr>
        <p:spPr>
          <a:xfrm flipH="1">
            <a:off x="1488840" y="1620691"/>
            <a:ext cx="46037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sp>
        <p:nvSpPr>
          <p:cNvPr id="432" name="Téglalap 152"/>
          <p:cNvSpPr/>
          <p:nvPr/>
        </p:nvSpPr>
        <p:spPr>
          <a:xfrm flipH="1">
            <a:off x="1488840" y="1868341"/>
            <a:ext cx="46037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sp>
        <p:nvSpPr>
          <p:cNvPr id="433" name="Téglalap 158"/>
          <p:cNvSpPr/>
          <p:nvPr/>
        </p:nvSpPr>
        <p:spPr>
          <a:xfrm flipH="1">
            <a:off x="1488840" y="2206479"/>
            <a:ext cx="46037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sp>
        <p:nvSpPr>
          <p:cNvPr id="434" name="Téglalap 163"/>
          <p:cNvSpPr/>
          <p:nvPr/>
        </p:nvSpPr>
        <p:spPr>
          <a:xfrm flipH="1">
            <a:off x="1488840" y="2457304"/>
            <a:ext cx="46037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sp>
        <p:nvSpPr>
          <p:cNvPr id="435" name="Téglalap 147"/>
          <p:cNvSpPr/>
          <p:nvPr/>
        </p:nvSpPr>
        <p:spPr>
          <a:xfrm flipH="1">
            <a:off x="243141" y="1888979"/>
            <a:ext cx="46038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sp>
        <p:nvSpPr>
          <p:cNvPr id="436" name="Téglalap 152"/>
          <p:cNvSpPr/>
          <p:nvPr/>
        </p:nvSpPr>
        <p:spPr>
          <a:xfrm flipH="1">
            <a:off x="243141" y="2136629"/>
            <a:ext cx="46038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sp>
        <p:nvSpPr>
          <p:cNvPr id="437" name="Téglalap 158"/>
          <p:cNvSpPr/>
          <p:nvPr/>
        </p:nvSpPr>
        <p:spPr>
          <a:xfrm flipH="1">
            <a:off x="243141" y="2550966"/>
            <a:ext cx="46038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sp>
        <p:nvSpPr>
          <p:cNvPr id="438" name="Téglalap 163"/>
          <p:cNvSpPr/>
          <p:nvPr/>
        </p:nvSpPr>
        <p:spPr>
          <a:xfrm flipH="1">
            <a:off x="243141" y="2801791"/>
            <a:ext cx="46038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sp>
        <p:nvSpPr>
          <p:cNvPr id="439" name="Téglalap 147"/>
          <p:cNvSpPr/>
          <p:nvPr/>
        </p:nvSpPr>
        <p:spPr>
          <a:xfrm flipH="1">
            <a:off x="244729" y="3122466"/>
            <a:ext cx="46037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sp>
        <p:nvSpPr>
          <p:cNvPr id="440" name="Téglalap 152"/>
          <p:cNvSpPr/>
          <p:nvPr/>
        </p:nvSpPr>
        <p:spPr>
          <a:xfrm flipH="1">
            <a:off x="244729" y="3370116"/>
            <a:ext cx="46037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sp>
        <p:nvSpPr>
          <p:cNvPr id="441" name="Téglalap 158"/>
          <p:cNvSpPr/>
          <p:nvPr/>
        </p:nvSpPr>
        <p:spPr>
          <a:xfrm flipH="1">
            <a:off x="244729" y="3784454"/>
            <a:ext cx="46037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sp>
        <p:nvSpPr>
          <p:cNvPr id="442" name="Téglalap 163"/>
          <p:cNvSpPr/>
          <p:nvPr/>
        </p:nvSpPr>
        <p:spPr>
          <a:xfrm flipH="1">
            <a:off x="244729" y="4035279"/>
            <a:ext cx="46037" cy="2159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hu-HU" sz="1800">
              <a:ln w="6350">
                <a:solidFill>
                  <a:schemeClr val="tx1"/>
                </a:solidFill>
                <a:prstDash val="solid"/>
              </a:ln>
            </a:endParaRPr>
          </a:p>
        </p:txBody>
      </p:sp>
      <p:sp>
        <p:nvSpPr>
          <p:cNvPr id="443" name="Téglalap 3"/>
          <p:cNvSpPr>
            <a:spLocks noChangeArrowheads="1"/>
          </p:cNvSpPr>
          <p:nvPr/>
        </p:nvSpPr>
        <p:spPr bwMode="auto">
          <a:xfrm>
            <a:off x="2760663" y="2038867"/>
            <a:ext cx="1440000" cy="576000"/>
          </a:xfrm>
          <a:prstGeom prst="rect">
            <a:avLst/>
          </a:prstGeom>
          <a:solidFill>
            <a:srgbClr val="33CC33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 dirty="0" err="1" smtClean="0">
                <a:solidFill>
                  <a:schemeClr val="bg1"/>
                </a:solidFill>
                <a:latin typeface="Verdana" pitchFamily="34" charset="0"/>
              </a:rPr>
              <a:t>Haswell</a:t>
            </a:r>
            <a:r>
              <a:rPr lang="en-US" altLang="en-US" sz="1100" dirty="0" smtClean="0">
                <a:solidFill>
                  <a:schemeClr val="bg1"/>
                </a:solidFill>
                <a:latin typeface="Verdana" pitchFamily="34" charset="0"/>
              </a:rPr>
              <a:t>-EX 18C</a:t>
            </a:r>
            <a:endParaRPr lang="hu-HU" altLang="en-US" sz="1100" dirty="0">
              <a:solidFill>
                <a:schemeClr val="bg1"/>
              </a:solidFill>
              <a:latin typeface="Verdana" pitchFamily="34" charset="0"/>
            </a:endParaRPr>
          </a:p>
        </p:txBody>
      </p:sp>
      <p:sp>
        <p:nvSpPr>
          <p:cNvPr id="444" name="Text Box 90"/>
          <p:cNvSpPr txBox="1">
            <a:spLocks noChangeArrowheads="1"/>
          </p:cNvSpPr>
          <p:nvPr/>
        </p:nvSpPr>
        <p:spPr bwMode="auto">
          <a:xfrm>
            <a:off x="5584594" y="4991690"/>
            <a:ext cx="3572106" cy="181177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lnSpc>
                <a:spcPct val="80000"/>
              </a:lnSpc>
              <a:spcBef>
                <a:spcPct val="0"/>
              </a:spcBef>
              <a:spcAft>
                <a:spcPts val="300"/>
              </a:spcAft>
              <a:buFontTx/>
              <a:buNone/>
            </a:pPr>
            <a:r>
              <a:rPr lang="en-US" altLang="en-US" sz="1100" dirty="0" smtClean="0">
                <a:latin typeface="Verdana" pitchFamily="34" charset="0"/>
              </a:rPr>
              <a:t>SMI2: Scalable Memory Interface 2</a:t>
            </a:r>
          </a:p>
          <a:p>
            <a:pPr algn="ctr" eaLnBrk="1" hangingPunct="1">
              <a:lnSpc>
                <a:spcPct val="80000"/>
              </a:lnSpc>
              <a:spcBef>
                <a:spcPct val="0"/>
              </a:spcBef>
              <a:buFontTx/>
              <a:buNone/>
            </a:pPr>
            <a:r>
              <a:rPr lang="en-US" altLang="en-US" sz="1100" dirty="0" smtClean="0">
                <a:latin typeface="Verdana" pitchFamily="34" charset="0"/>
              </a:rPr>
              <a:t>(Parallel 64-bit VMSE data link between</a:t>
            </a:r>
          </a:p>
          <a:p>
            <a:pPr algn="ctr" eaLnBrk="1" hangingPunct="1">
              <a:lnSpc>
                <a:spcPct val="80000"/>
              </a:lnSpc>
              <a:spcBef>
                <a:spcPct val="0"/>
              </a:spcBef>
              <a:spcAft>
                <a:spcPts val="300"/>
              </a:spcAft>
              <a:buFontTx/>
              <a:buNone/>
            </a:pPr>
            <a:r>
              <a:rPr lang="en-US" altLang="en-US" sz="1100" dirty="0" smtClean="0">
                <a:latin typeface="Verdana" pitchFamily="34" charset="0"/>
              </a:rPr>
              <a:t>the </a:t>
            </a:r>
            <a:r>
              <a:rPr lang="en-US" altLang="en-US" sz="1100" dirty="0">
                <a:latin typeface="Verdana" pitchFamily="34" charset="0"/>
              </a:rPr>
              <a:t>processor </a:t>
            </a:r>
            <a:r>
              <a:rPr lang="en-US" altLang="en-US" sz="1100" dirty="0" smtClean="0">
                <a:latin typeface="Verdana" pitchFamily="34" charset="0"/>
              </a:rPr>
              <a:t>and the SMB)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 dirty="0" smtClean="0">
                <a:latin typeface="Verdana" pitchFamily="34" charset="0"/>
              </a:rPr>
              <a:t>SMB: Scalable Memory Buffer</a:t>
            </a:r>
          </a:p>
          <a:p>
            <a:pPr algn="ctr" eaLnBrk="1" hangingPunct="1">
              <a:spcBef>
                <a:spcPct val="0"/>
              </a:spcBef>
              <a:spcAft>
                <a:spcPts val="100"/>
              </a:spcAft>
              <a:buFontTx/>
              <a:buNone/>
            </a:pPr>
            <a:r>
              <a:rPr lang="en-US" altLang="en-US" sz="1100" dirty="0" smtClean="0">
                <a:latin typeface="Verdana" pitchFamily="34" charset="0"/>
              </a:rPr>
              <a:t>(C112/C114: Jordan Creek 2)</a:t>
            </a:r>
            <a:endParaRPr lang="en-US" altLang="en-US" sz="1100" dirty="0">
              <a:latin typeface="Verdana" pitchFamily="34" charset="0"/>
            </a:endParaRP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 dirty="0">
                <a:latin typeface="Verdana" pitchFamily="34" charset="0"/>
              </a:rPr>
              <a:t> </a:t>
            </a:r>
            <a:r>
              <a:rPr lang="en-US" altLang="en-US" sz="1100" dirty="0" smtClean="0">
                <a:latin typeface="Verdana" pitchFamily="34" charset="0"/>
              </a:rPr>
              <a:t>(Performs conversion between the 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 dirty="0">
                <a:latin typeface="Verdana" pitchFamily="34" charset="0"/>
              </a:rPr>
              <a:t> </a:t>
            </a:r>
            <a:r>
              <a:rPr lang="en-US" altLang="en-US" sz="1100" dirty="0" smtClean="0">
                <a:latin typeface="Verdana" pitchFamily="34" charset="0"/>
              </a:rPr>
              <a:t>parallel SMI2 and the parallel </a:t>
            </a:r>
          </a:p>
          <a:p>
            <a:pPr algn="ctr" eaLnBrk="1" hangingPunct="1">
              <a:spcBef>
                <a:spcPct val="0"/>
              </a:spcBef>
              <a:spcAft>
                <a:spcPts val="300"/>
              </a:spcAft>
              <a:buFontTx/>
              <a:buNone/>
            </a:pPr>
            <a:r>
              <a:rPr lang="en-US" altLang="en-US" sz="1100" dirty="0" smtClean="0">
                <a:latin typeface="Verdana" pitchFamily="34" charset="0"/>
              </a:rPr>
              <a:t>DDR3/DDR4 DIMM interfaces)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 dirty="0" smtClean="0">
                <a:latin typeface="Verdana" pitchFamily="34" charset="0"/>
              </a:rPr>
              <a:t>C112:  2 DIMMs/channel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 dirty="0" smtClean="0">
                <a:latin typeface="Verdana" pitchFamily="34" charset="0"/>
              </a:rPr>
              <a:t>C114: 3 DIMMs/channel</a:t>
            </a:r>
            <a:endParaRPr lang="en-US" altLang="en-US" sz="1100" dirty="0">
              <a:latin typeface="Verdana" pitchFamily="34" charset="0"/>
            </a:endParaRPr>
          </a:p>
        </p:txBody>
      </p:sp>
      <p:sp>
        <p:nvSpPr>
          <p:cNvPr id="445" name="Szövegdoboz 31"/>
          <p:cNvSpPr txBox="1">
            <a:spLocks noChangeArrowheads="1"/>
          </p:cNvSpPr>
          <p:nvPr/>
        </p:nvSpPr>
        <p:spPr bwMode="auto">
          <a:xfrm>
            <a:off x="5621756" y="4372229"/>
            <a:ext cx="3446043" cy="6001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spcAft>
                <a:spcPts val="0"/>
              </a:spcAft>
              <a:buFontTx/>
              <a:buNone/>
            </a:pPr>
            <a:r>
              <a:rPr lang="en-US" altLang="en-US" sz="1100" dirty="0" smtClean="0">
                <a:latin typeface="Verdana" pitchFamily="34" charset="0"/>
              </a:rPr>
              <a:t>Up to </a:t>
            </a:r>
            <a:r>
              <a:rPr lang="hu-HU" altLang="en-US" sz="1100" dirty="0" smtClean="0">
                <a:latin typeface="Verdana" pitchFamily="34" charset="0"/>
              </a:rPr>
              <a:t>DDR</a:t>
            </a:r>
            <a:r>
              <a:rPr lang="en-US" altLang="en-US" sz="1100" dirty="0" smtClean="0">
                <a:latin typeface="Verdana" pitchFamily="34" charset="0"/>
              </a:rPr>
              <a:t>3-1600 </a:t>
            </a:r>
          </a:p>
          <a:p>
            <a:pPr algn="ctr" eaLnBrk="1" hangingPunct="1">
              <a:spcBef>
                <a:spcPct val="0"/>
              </a:spcBef>
              <a:spcAft>
                <a:spcPts val="0"/>
              </a:spcAft>
              <a:buFontTx/>
              <a:buNone/>
            </a:pPr>
            <a:r>
              <a:rPr lang="en-US" altLang="en-US" sz="1100" dirty="0" smtClean="0">
                <a:latin typeface="Verdana" pitchFamily="34" charset="0"/>
              </a:rPr>
              <a:t>in both performance and lockstep modes and</a:t>
            </a:r>
          </a:p>
          <a:p>
            <a:pPr algn="ctr" eaLnBrk="1" hangingPunct="1">
              <a:spcBef>
                <a:spcPct val="0"/>
              </a:spcBef>
              <a:spcAft>
                <a:spcPts val="0"/>
              </a:spcAft>
              <a:buFontTx/>
              <a:buNone/>
            </a:pPr>
            <a:r>
              <a:rPr lang="en-US" altLang="en-US" sz="1100" dirty="0" smtClean="0">
                <a:latin typeface="Verdana" pitchFamily="34" charset="0"/>
              </a:rPr>
              <a:t>up to </a:t>
            </a:r>
            <a:r>
              <a:rPr lang="hu-HU" altLang="en-US" sz="1100" dirty="0" smtClean="0">
                <a:latin typeface="Verdana" pitchFamily="34" charset="0"/>
              </a:rPr>
              <a:t>DDR</a:t>
            </a:r>
            <a:r>
              <a:rPr lang="en-US" altLang="en-US" sz="1100" dirty="0" smtClean="0">
                <a:latin typeface="Verdana" pitchFamily="34" charset="0"/>
              </a:rPr>
              <a:t>4-1866 in lockstep mode</a:t>
            </a:r>
            <a:endParaRPr lang="hu-HU" altLang="en-US" sz="1100" dirty="0">
              <a:latin typeface="Verdana" pitchFamily="34" charset="0"/>
            </a:endParaRPr>
          </a:p>
        </p:txBody>
      </p:sp>
      <p:sp>
        <p:nvSpPr>
          <p:cNvPr id="446" name="TextBox 445"/>
          <p:cNvSpPr txBox="1"/>
          <p:nvPr/>
        </p:nvSpPr>
        <p:spPr>
          <a:xfrm>
            <a:off x="3089162" y="1526739"/>
            <a:ext cx="790601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100" dirty="0" err="1" smtClean="0"/>
              <a:t>PCIe</a:t>
            </a:r>
            <a:r>
              <a:rPr lang="en-US" sz="1100" dirty="0" smtClean="0"/>
              <a:t> 3.0</a:t>
            </a:r>
            <a:endParaRPr lang="en-US" sz="1100" dirty="0"/>
          </a:p>
        </p:txBody>
      </p:sp>
      <p:sp>
        <p:nvSpPr>
          <p:cNvPr id="447" name="TextBox 446"/>
          <p:cNvSpPr txBox="1"/>
          <p:nvPr/>
        </p:nvSpPr>
        <p:spPr>
          <a:xfrm>
            <a:off x="3127608" y="1785664"/>
            <a:ext cx="364202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100" dirty="0" smtClean="0"/>
              <a:t>32</a:t>
            </a:r>
            <a:endParaRPr lang="en-US" sz="1100" dirty="0"/>
          </a:p>
        </p:txBody>
      </p:sp>
      <p:sp>
        <p:nvSpPr>
          <p:cNvPr id="448" name="Up-Down Arrow 447"/>
          <p:cNvSpPr/>
          <p:nvPr/>
        </p:nvSpPr>
        <p:spPr bwMode="auto">
          <a:xfrm>
            <a:off x="3417647" y="1790477"/>
            <a:ext cx="124619" cy="252000"/>
          </a:xfrm>
          <a:prstGeom prst="upDownArrow">
            <a:avLst/>
          </a:prstGeom>
          <a:solidFill>
            <a:srgbClr val="FF0000"/>
          </a:solidFill>
          <a:ln w="1587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449" name="TextBox 448"/>
          <p:cNvSpPr txBox="1"/>
          <p:nvPr/>
        </p:nvSpPr>
        <p:spPr>
          <a:xfrm>
            <a:off x="5235462" y="1539439"/>
            <a:ext cx="790601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100" dirty="0" err="1" smtClean="0"/>
              <a:t>PCIe</a:t>
            </a:r>
            <a:r>
              <a:rPr lang="en-US" sz="1100" dirty="0" smtClean="0"/>
              <a:t> 3.0</a:t>
            </a:r>
            <a:endParaRPr lang="en-US" sz="1100" dirty="0"/>
          </a:p>
        </p:txBody>
      </p:sp>
      <p:sp>
        <p:nvSpPr>
          <p:cNvPr id="450" name="TextBox 449"/>
          <p:cNvSpPr txBox="1"/>
          <p:nvPr/>
        </p:nvSpPr>
        <p:spPr>
          <a:xfrm>
            <a:off x="5273908" y="1798364"/>
            <a:ext cx="364202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100" dirty="0" smtClean="0"/>
              <a:t>32</a:t>
            </a:r>
            <a:endParaRPr lang="en-US" sz="1100" dirty="0"/>
          </a:p>
        </p:txBody>
      </p:sp>
      <p:sp>
        <p:nvSpPr>
          <p:cNvPr id="451" name="Up-Down Arrow 450"/>
          <p:cNvSpPr/>
          <p:nvPr/>
        </p:nvSpPr>
        <p:spPr bwMode="auto">
          <a:xfrm>
            <a:off x="5563947" y="1803177"/>
            <a:ext cx="124619" cy="252000"/>
          </a:xfrm>
          <a:prstGeom prst="upDownArrow">
            <a:avLst/>
          </a:prstGeom>
          <a:solidFill>
            <a:srgbClr val="FF0000"/>
          </a:solidFill>
          <a:ln w="1587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452" name="Téglalap 53"/>
          <p:cNvSpPr>
            <a:spLocks noChangeArrowheads="1"/>
          </p:cNvSpPr>
          <p:nvPr/>
        </p:nvSpPr>
        <p:spPr bwMode="auto">
          <a:xfrm>
            <a:off x="2755900" y="4394454"/>
            <a:ext cx="1439863" cy="576263"/>
          </a:xfrm>
          <a:prstGeom prst="rect">
            <a:avLst/>
          </a:prstGeom>
          <a:solidFill>
            <a:srgbClr val="3366FF"/>
          </a:solidFill>
          <a:ln w="6350" algn="ctr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 dirty="0">
                <a:solidFill>
                  <a:schemeClr val="bg1"/>
                </a:solidFill>
                <a:latin typeface="Verdana" pitchFamily="34" charset="0"/>
              </a:rPr>
              <a:t> </a:t>
            </a:r>
            <a:r>
              <a:rPr lang="en-US" altLang="en-US" sz="1100" dirty="0" smtClean="0">
                <a:solidFill>
                  <a:schemeClr val="bg1"/>
                </a:solidFill>
                <a:latin typeface="Verdana" pitchFamily="34" charset="0"/>
              </a:rPr>
              <a:t>C602J PCH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 dirty="0" smtClean="0">
                <a:solidFill>
                  <a:schemeClr val="bg1"/>
                </a:solidFill>
                <a:latin typeface="Verdana" pitchFamily="34" charset="0"/>
              </a:rPr>
              <a:t>(</a:t>
            </a:r>
            <a:r>
              <a:rPr lang="en-US" altLang="en-US" sz="1100" dirty="0" err="1" smtClean="0">
                <a:solidFill>
                  <a:schemeClr val="bg1"/>
                </a:solidFill>
                <a:latin typeface="Verdana" pitchFamily="34" charset="0"/>
              </a:rPr>
              <a:t>Patsburg</a:t>
            </a:r>
            <a:r>
              <a:rPr lang="en-US" altLang="en-US" sz="1100" dirty="0" smtClean="0">
                <a:solidFill>
                  <a:schemeClr val="bg1"/>
                </a:solidFill>
                <a:latin typeface="Verdana" pitchFamily="34" charset="0"/>
              </a:rPr>
              <a:t> J) </a:t>
            </a:r>
            <a:endParaRPr lang="hu-HU" altLang="en-US" sz="1100" dirty="0">
              <a:solidFill>
                <a:schemeClr val="bg1"/>
              </a:solidFill>
              <a:latin typeface="Verdana" pitchFamily="34" charset="0"/>
            </a:endParaRPr>
          </a:p>
        </p:txBody>
      </p:sp>
      <p:cxnSp>
        <p:nvCxnSpPr>
          <p:cNvPr id="453" name="Egyenes összekötő 121"/>
          <p:cNvCxnSpPr/>
          <p:nvPr/>
        </p:nvCxnSpPr>
        <p:spPr>
          <a:xfrm rot="5400000" flipH="1" flipV="1">
            <a:off x="3153162" y="4132129"/>
            <a:ext cx="6120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54" name="Szövegdoboz 70"/>
          <p:cNvSpPr txBox="1">
            <a:spLocks noChangeArrowheads="1"/>
          </p:cNvSpPr>
          <p:nvPr/>
        </p:nvSpPr>
        <p:spPr bwMode="auto">
          <a:xfrm>
            <a:off x="3432498" y="3902329"/>
            <a:ext cx="721672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000" dirty="0" smtClean="0">
                <a:latin typeface="Verdana" pitchFamily="34" charset="0"/>
              </a:rPr>
              <a:t>DMI2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000" dirty="0">
                <a:latin typeface="Verdana" pitchFamily="34" charset="0"/>
              </a:rPr>
              <a:t>4</a:t>
            </a:r>
            <a:r>
              <a:rPr lang="en-US" altLang="en-US" sz="1000" dirty="0" smtClean="0">
                <a:latin typeface="Verdana" pitchFamily="34" charset="0"/>
              </a:rPr>
              <a:t>xPCIe2</a:t>
            </a:r>
            <a:endParaRPr lang="hu-HU" altLang="en-US" sz="1000" dirty="0">
              <a:latin typeface="Verdana" pitchFamily="34" charset="0"/>
            </a:endParaRPr>
          </a:p>
        </p:txBody>
      </p:sp>
      <p:cxnSp>
        <p:nvCxnSpPr>
          <p:cNvPr id="455" name="Egyenes összekötő 130"/>
          <p:cNvCxnSpPr/>
          <p:nvPr/>
        </p:nvCxnSpPr>
        <p:spPr>
          <a:xfrm rot="10800000" flipH="1" flipV="1">
            <a:off x="2409825" y="3616579"/>
            <a:ext cx="350838" cy="0"/>
          </a:xfrm>
          <a:prstGeom prst="line">
            <a:avLst/>
          </a:prstGeom>
          <a:ln w="31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56" name="Line 129"/>
          <p:cNvSpPr>
            <a:spLocks noChangeShapeType="1"/>
          </p:cNvSpPr>
          <p:nvPr/>
        </p:nvSpPr>
        <p:spPr bwMode="auto">
          <a:xfrm>
            <a:off x="2687638" y="3715004"/>
            <a:ext cx="0" cy="24765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57" name="Line 131"/>
          <p:cNvSpPr>
            <a:spLocks noChangeShapeType="1"/>
          </p:cNvSpPr>
          <p:nvPr/>
        </p:nvSpPr>
        <p:spPr bwMode="auto">
          <a:xfrm>
            <a:off x="2687638" y="3708654"/>
            <a:ext cx="0" cy="0"/>
          </a:xfrm>
          <a:prstGeom prst="line">
            <a:avLst/>
          </a:prstGeom>
          <a:noFill/>
          <a:ln w="6350">
            <a:solidFill>
              <a:srgbClr val="FF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58" name="Line 132"/>
          <p:cNvSpPr>
            <a:spLocks noChangeShapeType="1"/>
          </p:cNvSpPr>
          <p:nvPr/>
        </p:nvSpPr>
        <p:spPr bwMode="auto">
          <a:xfrm>
            <a:off x="2687638" y="3708654"/>
            <a:ext cx="82550" cy="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59" name="Rectangle 178"/>
          <p:cNvSpPr>
            <a:spLocks noChangeArrowheads="1"/>
          </p:cNvSpPr>
          <p:nvPr/>
        </p:nvSpPr>
        <p:spPr bwMode="auto">
          <a:xfrm>
            <a:off x="3960813" y="4723067"/>
            <a:ext cx="219075" cy="227012"/>
          </a:xfrm>
          <a:prstGeom prst="rect">
            <a:avLst/>
          </a:prstGeom>
          <a:noFill/>
          <a:ln w="19050" algn="ctr">
            <a:solidFill>
              <a:srgbClr val="0000FF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>
                <a:solidFill>
                  <a:schemeClr val="bg1"/>
                </a:solidFill>
                <a:latin typeface="Verdana" pitchFamily="34" charset="0"/>
              </a:rPr>
              <a:t>ME</a:t>
            </a:r>
          </a:p>
        </p:txBody>
      </p:sp>
      <p:sp>
        <p:nvSpPr>
          <p:cNvPr id="460" name="TextBox 459"/>
          <p:cNvSpPr txBox="1"/>
          <p:nvPr/>
        </p:nvSpPr>
        <p:spPr>
          <a:xfrm>
            <a:off x="5121162" y="4066739"/>
            <a:ext cx="790601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100" dirty="0" err="1" smtClean="0"/>
              <a:t>PCIe</a:t>
            </a:r>
            <a:r>
              <a:rPr lang="en-US" sz="1100" dirty="0" smtClean="0"/>
              <a:t> 3.0</a:t>
            </a:r>
            <a:endParaRPr lang="en-US" sz="1100" dirty="0"/>
          </a:p>
        </p:txBody>
      </p:sp>
      <p:sp>
        <p:nvSpPr>
          <p:cNvPr id="461" name="TextBox 460"/>
          <p:cNvSpPr txBox="1"/>
          <p:nvPr/>
        </p:nvSpPr>
        <p:spPr>
          <a:xfrm>
            <a:off x="4664308" y="3919264"/>
            <a:ext cx="364202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100" dirty="0" smtClean="0"/>
              <a:t>32</a:t>
            </a:r>
            <a:endParaRPr lang="en-US" sz="1100" dirty="0"/>
          </a:p>
        </p:txBody>
      </p:sp>
      <p:sp>
        <p:nvSpPr>
          <p:cNvPr id="462" name="Up-Down Arrow 461"/>
          <p:cNvSpPr/>
          <p:nvPr/>
        </p:nvSpPr>
        <p:spPr bwMode="auto">
          <a:xfrm>
            <a:off x="5449647" y="3809777"/>
            <a:ext cx="124619" cy="252000"/>
          </a:xfrm>
          <a:prstGeom prst="upDownArrow">
            <a:avLst/>
          </a:prstGeom>
          <a:solidFill>
            <a:srgbClr val="FF0000"/>
          </a:solidFill>
          <a:ln w="1587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463" name="TextBox 462"/>
          <p:cNvSpPr txBox="1"/>
          <p:nvPr/>
        </p:nvSpPr>
        <p:spPr>
          <a:xfrm>
            <a:off x="2657362" y="4028639"/>
            <a:ext cx="790601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100" dirty="0" err="1" smtClean="0"/>
              <a:t>PCIe</a:t>
            </a:r>
            <a:r>
              <a:rPr lang="en-US" sz="1100" dirty="0" smtClean="0"/>
              <a:t> 3.0</a:t>
            </a:r>
            <a:endParaRPr lang="en-US" sz="1100" dirty="0"/>
          </a:p>
        </p:txBody>
      </p:sp>
      <p:sp>
        <p:nvSpPr>
          <p:cNvPr id="464" name="Up-Down Arrow 463"/>
          <p:cNvSpPr/>
          <p:nvPr/>
        </p:nvSpPr>
        <p:spPr bwMode="auto">
          <a:xfrm>
            <a:off x="3277947" y="3809777"/>
            <a:ext cx="124619" cy="252000"/>
          </a:xfrm>
          <a:prstGeom prst="upDownArrow">
            <a:avLst/>
          </a:prstGeom>
          <a:solidFill>
            <a:srgbClr val="FF0000"/>
          </a:solidFill>
          <a:ln w="1587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465" name="TextBox 464"/>
          <p:cNvSpPr txBox="1"/>
          <p:nvPr/>
        </p:nvSpPr>
        <p:spPr>
          <a:xfrm>
            <a:off x="2987908" y="3792264"/>
            <a:ext cx="364202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100" dirty="0" smtClean="0"/>
              <a:t>32</a:t>
            </a:r>
            <a:endParaRPr lang="en-US" sz="1100" dirty="0"/>
          </a:p>
        </p:txBody>
      </p:sp>
    </p:spTree>
    <p:extLst>
      <p:ext uri="{BB962C8B-B14F-4D97-AF65-F5344CB8AC3E}">
        <p14:creationId xmlns:p14="http://schemas.microsoft.com/office/powerpoint/2010/main" val="183994953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1600" dirty="0"/>
              <a:t>f) In-package integrated </a:t>
            </a:r>
            <a:r>
              <a:rPr lang="en-US" sz="1600" dirty="0" err="1"/>
              <a:t>OmniPath</a:t>
            </a:r>
            <a:r>
              <a:rPr lang="en-US" sz="1600" dirty="0"/>
              <a:t> host fabric interface </a:t>
            </a:r>
            <a:r>
              <a:rPr lang="en-US" sz="1600" dirty="0" smtClean="0"/>
              <a:t>(1)</a:t>
            </a:r>
            <a:endParaRPr lang="en-US" sz="1600" dirty="0"/>
          </a:p>
        </p:txBody>
      </p:sp>
      <p:sp>
        <p:nvSpPr>
          <p:cNvPr id="7" name="TextBox 6"/>
          <p:cNvSpPr txBox="1"/>
          <p:nvPr/>
        </p:nvSpPr>
        <p:spPr>
          <a:xfrm>
            <a:off x="78442" y="510989"/>
            <a:ext cx="680827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rgbClr val="2D2D8A"/>
                </a:solidFill>
              </a:rPr>
              <a:t>f) In-package integrated </a:t>
            </a:r>
            <a:r>
              <a:rPr lang="en-US" b="1" dirty="0" err="1" smtClean="0">
                <a:solidFill>
                  <a:srgbClr val="2D2D8A"/>
                </a:solidFill>
              </a:rPr>
              <a:t>OmniPath</a:t>
            </a:r>
            <a:r>
              <a:rPr lang="en-US" b="1" dirty="0" smtClean="0">
                <a:solidFill>
                  <a:srgbClr val="2D2D8A"/>
                </a:solidFill>
              </a:rPr>
              <a:t> host fabric interface -1 </a:t>
            </a:r>
            <a:r>
              <a:rPr lang="en-US" dirty="0" smtClean="0"/>
              <a:t>[</a:t>
            </a:r>
            <a:r>
              <a:rPr lang="hu-HU" dirty="0" smtClean="0"/>
              <a:t>146</a:t>
            </a:r>
            <a:r>
              <a:rPr lang="en-US" dirty="0" smtClean="0"/>
              <a:t>] </a:t>
            </a:r>
            <a:endParaRPr lang="en-US" dirty="0"/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 rotWithShape="1">
          <a:blip r:embed="rId2"/>
          <a:srcRect l="71481" t="39014" r="19763" b="32435"/>
          <a:stretch/>
        </p:blipFill>
        <p:spPr>
          <a:xfrm>
            <a:off x="3558981" y="1290919"/>
            <a:ext cx="1306574" cy="1904517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172571" y="995083"/>
            <a:ext cx="802136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>
                <a:solidFill>
                  <a:srgbClr val="000000"/>
                </a:solidFill>
              </a:rPr>
              <a:t>Implemented in the </a:t>
            </a:r>
            <a:r>
              <a:rPr lang="en-US" dirty="0" smtClean="0">
                <a:solidFill>
                  <a:srgbClr val="FF0000"/>
                </a:solidFill>
              </a:rPr>
              <a:t>F-series of the </a:t>
            </a:r>
            <a:r>
              <a:rPr lang="en-US" dirty="0" err="1" smtClean="0">
                <a:solidFill>
                  <a:srgbClr val="FF0000"/>
                </a:solidFill>
              </a:rPr>
              <a:t>Skylake</a:t>
            </a:r>
            <a:r>
              <a:rPr lang="en-US" dirty="0" smtClean="0">
                <a:solidFill>
                  <a:srgbClr val="FF0000"/>
                </a:solidFill>
              </a:rPr>
              <a:t>-SP line</a:t>
            </a:r>
            <a:r>
              <a:rPr lang="en-US" dirty="0" smtClean="0">
                <a:solidFill>
                  <a:srgbClr val="000000"/>
                </a:solidFill>
              </a:rPr>
              <a:t>, called also as the </a:t>
            </a:r>
            <a:r>
              <a:rPr lang="en-US" dirty="0" err="1" smtClean="0">
                <a:solidFill>
                  <a:srgbClr val="000000"/>
                </a:solidFill>
              </a:rPr>
              <a:t>Skylake</a:t>
            </a:r>
            <a:r>
              <a:rPr lang="en-US" dirty="0" smtClean="0">
                <a:solidFill>
                  <a:srgbClr val="000000"/>
                </a:solidFill>
              </a:rPr>
              <a:t>-F series.</a:t>
            </a: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266700" y="3195436"/>
            <a:ext cx="840460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>
                <a:solidFill>
                  <a:srgbClr val="000000"/>
                </a:solidFill>
              </a:rPr>
              <a:t>The F-series are Platinum and Gold level (processors of the </a:t>
            </a:r>
            <a:r>
              <a:rPr lang="en-US" dirty="0" err="1" smtClean="0">
                <a:solidFill>
                  <a:srgbClr val="000000"/>
                </a:solidFill>
              </a:rPr>
              <a:t>Skylake</a:t>
            </a:r>
            <a:r>
              <a:rPr lang="en-US" dirty="0" smtClean="0">
                <a:solidFill>
                  <a:srgbClr val="000000"/>
                </a:solidFill>
              </a:rPr>
              <a:t>-SP line, as seen below.</a:t>
            </a:r>
            <a:endParaRPr lang="en-US" dirty="0">
              <a:solidFill>
                <a:srgbClr val="000000"/>
              </a:solidFill>
            </a:endParaRPr>
          </a:p>
        </p:txBody>
      </p:sp>
      <p:pic>
        <p:nvPicPr>
          <p:cNvPr id="12" name="Picture 11"/>
          <p:cNvPicPr>
            <a:picLocks noChangeAspect="1"/>
          </p:cNvPicPr>
          <p:nvPr/>
        </p:nvPicPr>
        <p:blipFill rotWithShape="1">
          <a:blip r:embed="rId3"/>
          <a:srcRect l="43745" t="68697" r="20140" b="5831"/>
          <a:stretch/>
        </p:blipFill>
        <p:spPr>
          <a:xfrm>
            <a:off x="1659280" y="3762729"/>
            <a:ext cx="5105975" cy="2025684"/>
          </a:xfrm>
          <a:prstGeom prst="rect">
            <a:avLst/>
          </a:prstGeom>
        </p:spPr>
      </p:pic>
      <p:sp>
        <p:nvSpPr>
          <p:cNvPr id="13" name="TextBox 12"/>
          <p:cNvSpPr txBox="1"/>
          <p:nvPr/>
        </p:nvSpPr>
        <p:spPr>
          <a:xfrm>
            <a:off x="818027" y="6010836"/>
            <a:ext cx="748018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>
                <a:solidFill>
                  <a:srgbClr val="000000"/>
                </a:solidFill>
              </a:rPr>
              <a:t>Figure: </a:t>
            </a:r>
            <a:r>
              <a:rPr lang="en-US" dirty="0" err="1" smtClean="0">
                <a:solidFill>
                  <a:srgbClr val="000000"/>
                </a:solidFill>
              </a:rPr>
              <a:t>Skylake</a:t>
            </a:r>
            <a:r>
              <a:rPr lang="en-US" dirty="0" smtClean="0">
                <a:solidFill>
                  <a:srgbClr val="000000"/>
                </a:solidFill>
              </a:rPr>
              <a:t>-SP models with integrated </a:t>
            </a:r>
            <a:r>
              <a:rPr lang="en-US" dirty="0" err="1" smtClean="0">
                <a:solidFill>
                  <a:srgbClr val="000000"/>
                </a:solidFill>
              </a:rPr>
              <a:t>OmniPath</a:t>
            </a:r>
            <a:r>
              <a:rPr lang="en-US" dirty="0" smtClean="0">
                <a:solidFill>
                  <a:srgbClr val="000000"/>
                </a:solidFill>
              </a:rPr>
              <a:t> host fabric interface [</a:t>
            </a:r>
            <a:r>
              <a:rPr lang="hu-HU" dirty="0" smtClean="0">
                <a:solidFill>
                  <a:srgbClr val="000000"/>
                </a:solidFill>
              </a:rPr>
              <a:t>146</a:t>
            </a:r>
            <a:r>
              <a:rPr lang="en-US" dirty="0" smtClean="0">
                <a:solidFill>
                  <a:srgbClr val="000000"/>
                </a:solidFill>
              </a:rPr>
              <a:t>] </a:t>
            </a: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8814338" y="6534345"/>
            <a:ext cx="34817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>
                <a:solidFill>
                  <a:srgbClr val="FF0000"/>
                </a:solidFill>
                <a:latin typeface="+mj-lt"/>
              </a:rPr>
              <a:t>*</a:t>
            </a:r>
          </a:p>
        </p:txBody>
      </p:sp>
    </p:spTree>
    <p:extLst>
      <p:ext uri="{BB962C8B-B14F-4D97-AF65-F5344CB8AC3E}">
        <p14:creationId xmlns:p14="http://schemas.microsoft.com/office/powerpoint/2010/main" val="184073118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/>
      <p:bldP spid="13" grpId="0"/>
    </p:bldLst>
  </p:timing>
</p:sld>
</file>

<file path=ppt/slides/slide2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1600" dirty="0"/>
              <a:t>f) In-package integrated </a:t>
            </a:r>
            <a:r>
              <a:rPr lang="en-US" sz="1600" dirty="0" err="1"/>
              <a:t>OmniPath</a:t>
            </a:r>
            <a:r>
              <a:rPr lang="en-US" sz="1600" dirty="0"/>
              <a:t> host fabric interface </a:t>
            </a:r>
            <a:r>
              <a:rPr lang="en-US" sz="1600" dirty="0" smtClean="0"/>
              <a:t>(2)</a:t>
            </a:r>
            <a:endParaRPr lang="en-US" sz="1600" dirty="0"/>
          </a:p>
        </p:txBody>
      </p:sp>
      <p:sp>
        <p:nvSpPr>
          <p:cNvPr id="3" name="TextBox 2"/>
          <p:cNvSpPr txBox="1"/>
          <p:nvPr/>
        </p:nvSpPr>
        <p:spPr>
          <a:xfrm>
            <a:off x="78442" y="510989"/>
            <a:ext cx="657423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rgbClr val="2D2D8A"/>
                </a:solidFill>
              </a:rPr>
              <a:t>In-package integrated </a:t>
            </a:r>
            <a:r>
              <a:rPr lang="en-US" b="1" dirty="0" err="1" smtClean="0">
                <a:solidFill>
                  <a:srgbClr val="2D2D8A"/>
                </a:solidFill>
              </a:rPr>
              <a:t>OmniPath</a:t>
            </a:r>
            <a:r>
              <a:rPr lang="en-US" b="1" dirty="0" smtClean="0">
                <a:solidFill>
                  <a:srgbClr val="2D2D8A"/>
                </a:solidFill>
              </a:rPr>
              <a:t> host fabric interface -2 </a:t>
            </a:r>
            <a:r>
              <a:rPr lang="en-US" dirty="0" smtClean="0"/>
              <a:t>[</a:t>
            </a:r>
            <a:r>
              <a:rPr lang="hu-HU" dirty="0" smtClean="0"/>
              <a:t>146</a:t>
            </a:r>
            <a:r>
              <a:rPr lang="en-US" dirty="0" smtClean="0"/>
              <a:t>] </a:t>
            </a:r>
            <a:endParaRPr lang="en-US" dirty="0"/>
          </a:p>
        </p:txBody>
      </p:sp>
      <p:sp>
        <p:nvSpPr>
          <p:cNvPr id="4" name="TextBox 3"/>
          <p:cNvSpPr txBox="1"/>
          <p:nvPr/>
        </p:nvSpPr>
        <p:spPr>
          <a:xfrm>
            <a:off x="91889" y="876348"/>
            <a:ext cx="598824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>
                <a:solidFill>
                  <a:srgbClr val="000000"/>
                </a:solidFill>
              </a:rPr>
              <a:t>It aims at </a:t>
            </a:r>
            <a:r>
              <a:rPr lang="en-US" dirty="0" smtClean="0">
                <a:solidFill>
                  <a:srgbClr val="3366FF"/>
                </a:solidFill>
              </a:rPr>
              <a:t>simplifying the implementation </a:t>
            </a:r>
            <a:r>
              <a:rPr lang="en-US" dirty="0" smtClean="0">
                <a:solidFill>
                  <a:srgbClr val="000000"/>
                </a:solidFill>
              </a:rPr>
              <a:t>of </a:t>
            </a:r>
            <a:r>
              <a:rPr lang="en-US" dirty="0" smtClean="0">
                <a:solidFill>
                  <a:srgbClr val="FF0000"/>
                </a:solidFill>
              </a:rPr>
              <a:t>processor clusters</a:t>
            </a:r>
            <a:r>
              <a:rPr lang="en-US" dirty="0" smtClean="0">
                <a:solidFill>
                  <a:srgbClr val="000000"/>
                </a:solidFill>
              </a:rPr>
              <a:t>.</a:t>
            </a: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8814338" y="6534345"/>
            <a:ext cx="34817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>
                <a:solidFill>
                  <a:srgbClr val="FF0000"/>
                </a:solidFill>
                <a:latin typeface="+mj-lt"/>
              </a:rPr>
              <a:t>*</a:t>
            </a:r>
          </a:p>
        </p:txBody>
      </p:sp>
    </p:spTree>
    <p:extLst>
      <p:ext uri="{BB962C8B-B14F-4D97-AF65-F5344CB8AC3E}">
        <p14:creationId xmlns:p14="http://schemas.microsoft.com/office/powerpoint/2010/main" val="216063436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1600" dirty="0"/>
              <a:t>f) In-package integrated </a:t>
            </a:r>
            <a:r>
              <a:rPr lang="en-US" sz="1600" dirty="0" err="1"/>
              <a:t>OmniPath</a:t>
            </a:r>
            <a:r>
              <a:rPr lang="en-US" sz="1600" dirty="0"/>
              <a:t> host fabric interface </a:t>
            </a:r>
            <a:r>
              <a:rPr lang="en-US" sz="1600" dirty="0" smtClean="0"/>
              <a:t>(3)</a:t>
            </a:r>
            <a:endParaRPr lang="en-US" sz="1600" dirty="0"/>
          </a:p>
        </p:txBody>
      </p:sp>
      <p:pic>
        <p:nvPicPr>
          <p:cNvPr id="3" name="Picture 2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51359"/>
          <a:stretch/>
        </p:blipFill>
        <p:spPr bwMode="auto">
          <a:xfrm>
            <a:off x="23374" y="1146594"/>
            <a:ext cx="7315200" cy="173505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TextBox 3"/>
          <p:cNvSpPr txBox="1"/>
          <p:nvPr/>
        </p:nvSpPr>
        <p:spPr>
          <a:xfrm>
            <a:off x="2136116" y="3177506"/>
            <a:ext cx="429636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>
                <a:solidFill>
                  <a:srgbClr val="000000"/>
                </a:solidFill>
              </a:rPr>
              <a:t>Figure: Example of a processor cluster [</a:t>
            </a:r>
            <a:r>
              <a:rPr lang="hu-HU" dirty="0" smtClean="0">
                <a:solidFill>
                  <a:srgbClr val="000000"/>
                </a:solidFill>
              </a:rPr>
              <a:t>158</a:t>
            </a:r>
            <a:r>
              <a:rPr lang="en-US" dirty="0" smtClean="0">
                <a:solidFill>
                  <a:srgbClr val="000000"/>
                </a:solidFill>
              </a:rPr>
              <a:t>] </a:t>
            </a: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7388717" y="1342891"/>
            <a:ext cx="1641796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300" b="1" dirty="0" smtClean="0">
                <a:solidFill>
                  <a:srgbClr val="000000"/>
                </a:solidFill>
              </a:rPr>
              <a:t>Storage system</a:t>
            </a:r>
            <a:endParaRPr lang="en-US" sz="1300" b="1" dirty="0">
              <a:solidFill>
                <a:srgbClr val="000000"/>
              </a:solidFill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7373847" y="1650591"/>
            <a:ext cx="1396536" cy="6924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300" b="1" dirty="0" smtClean="0">
                <a:solidFill>
                  <a:srgbClr val="000000"/>
                </a:solidFill>
              </a:rPr>
              <a:t>Interconnect</a:t>
            </a:r>
          </a:p>
          <a:p>
            <a:pPr algn="ctr"/>
            <a:r>
              <a:rPr lang="en-US" sz="1300" b="1" dirty="0" smtClean="0">
                <a:solidFill>
                  <a:srgbClr val="000000"/>
                </a:solidFill>
              </a:rPr>
              <a:t>fabric</a:t>
            </a:r>
          </a:p>
          <a:p>
            <a:pPr algn="ctr"/>
            <a:r>
              <a:rPr lang="en-US" sz="1300" b="1" dirty="0" smtClean="0">
                <a:solidFill>
                  <a:srgbClr val="000000"/>
                </a:solidFill>
              </a:rPr>
              <a:t>(Switches)</a:t>
            </a:r>
            <a:endParaRPr lang="en-US" sz="1300" b="1" dirty="0">
              <a:solidFill>
                <a:srgbClr val="000000"/>
              </a:solidFill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7412870" y="2430284"/>
            <a:ext cx="1725152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300" b="1" dirty="0" smtClean="0">
                <a:solidFill>
                  <a:srgbClr val="000000"/>
                </a:solidFill>
              </a:rPr>
              <a:t>Processor nodes</a:t>
            </a:r>
            <a:endParaRPr lang="en-US" sz="1300" b="1" dirty="0">
              <a:solidFill>
                <a:srgbClr val="000000"/>
              </a:solidFill>
            </a:endParaRPr>
          </a:p>
        </p:txBody>
      </p:sp>
      <p:sp>
        <p:nvSpPr>
          <p:cNvPr id="9" name="Rounded Rectangle 8"/>
          <p:cNvSpPr/>
          <p:nvPr/>
        </p:nvSpPr>
        <p:spPr bwMode="auto">
          <a:xfrm>
            <a:off x="497541" y="1691009"/>
            <a:ext cx="6589059" cy="576072"/>
          </a:xfrm>
          <a:prstGeom prst="roundRect">
            <a:avLst/>
          </a:prstGeom>
          <a:noFill/>
          <a:ln w="28575" cap="flat" cmpd="sng" algn="ctr">
            <a:solidFill>
              <a:srgbClr val="FF000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3300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endParaRPr lang="en-US" smtClean="0">
              <a:solidFill>
                <a:srgbClr val="000000"/>
              </a:solidFill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84045" y="510989"/>
            <a:ext cx="488787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rgbClr val="2D2D8A"/>
                </a:solidFill>
              </a:rPr>
              <a:t>Basic components of a processor cluster </a:t>
            </a:r>
            <a:r>
              <a:rPr lang="en-US" dirty="0" smtClean="0"/>
              <a:t>[</a:t>
            </a:r>
            <a:r>
              <a:rPr lang="hu-HU" dirty="0" smtClean="0"/>
              <a:t>158</a:t>
            </a:r>
            <a:r>
              <a:rPr lang="en-US" dirty="0" smtClean="0"/>
              <a:t>]</a:t>
            </a:r>
            <a:endParaRPr lang="en-US" dirty="0"/>
          </a:p>
        </p:txBody>
      </p:sp>
      <p:sp>
        <p:nvSpPr>
          <p:cNvPr id="11" name="TextBox 10"/>
          <p:cNvSpPr txBox="1"/>
          <p:nvPr/>
        </p:nvSpPr>
        <p:spPr>
          <a:xfrm>
            <a:off x="157616" y="3747940"/>
            <a:ext cx="744146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 smtClean="0">
                <a:solidFill>
                  <a:srgbClr val="FF0000"/>
                </a:solidFill>
              </a:rPr>
              <a:t>Interconnect fabrics </a:t>
            </a:r>
            <a:r>
              <a:rPr lang="en-US" dirty="0" smtClean="0">
                <a:solidFill>
                  <a:srgbClr val="000000"/>
                </a:solidFill>
              </a:rPr>
              <a:t>are used e.g. in processor clusters or supercomputers</a:t>
            </a: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2" name="TextBox 11"/>
          <p:cNvSpPr txBox="1"/>
          <p:nvPr/>
        </p:nvSpPr>
        <p:spPr>
          <a:xfrm>
            <a:off x="163074" y="4018866"/>
            <a:ext cx="8613215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 smtClean="0">
                <a:solidFill>
                  <a:srgbClr val="000000"/>
                </a:solidFill>
              </a:rPr>
              <a:t>They </a:t>
            </a:r>
            <a:r>
              <a:rPr lang="en-US" dirty="0" smtClean="0">
                <a:solidFill>
                  <a:srgbClr val="0070C0"/>
                </a:solidFill>
              </a:rPr>
              <a:t>interconnect </a:t>
            </a:r>
            <a:r>
              <a:rPr lang="en-US" dirty="0" smtClean="0">
                <a:solidFill>
                  <a:srgbClr val="FF0000"/>
                </a:solidFill>
              </a:rPr>
              <a:t>processor nodes </a:t>
            </a:r>
            <a:r>
              <a:rPr lang="en-US" dirty="0" smtClean="0">
                <a:solidFill>
                  <a:srgbClr val="0070C0"/>
                </a:solidFill>
              </a:rPr>
              <a:t>and also processor nodes with the </a:t>
            </a:r>
            <a:r>
              <a:rPr lang="en-US" dirty="0" smtClean="0">
                <a:solidFill>
                  <a:srgbClr val="FF0000"/>
                </a:solidFill>
              </a:rPr>
              <a:t>storage system</a:t>
            </a:r>
            <a:r>
              <a:rPr lang="en-US" dirty="0" smtClean="0">
                <a:solidFill>
                  <a:srgbClr val="000000"/>
                </a:solidFill>
              </a:rPr>
              <a:t>.</a:t>
            </a:r>
          </a:p>
        </p:txBody>
      </p:sp>
      <p:sp>
        <p:nvSpPr>
          <p:cNvPr id="13" name="TextBox 12"/>
          <p:cNvSpPr txBox="1"/>
          <p:nvPr/>
        </p:nvSpPr>
        <p:spPr>
          <a:xfrm>
            <a:off x="8814338" y="6534345"/>
            <a:ext cx="34817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>
                <a:solidFill>
                  <a:srgbClr val="FF0000"/>
                </a:solidFill>
                <a:latin typeface="+mj-lt"/>
              </a:rPr>
              <a:t>*</a:t>
            </a:r>
          </a:p>
        </p:txBody>
      </p:sp>
    </p:spTree>
    <p:extLst>
      <p:ext uri="{BB962C8B-B14F-4D97-AF65-F5344CB8AC3E}">
        <p14:creationId xmlns:p14="http://schemas.microsoft.com/office/powerpoint/2010/main" val="121736977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extBox 9"/>
          <p:cNvSpPr txBox="1"/>
          <p:nvPr/>
        </p:nvSpPr>
        <p:spPr>
          <a:xfrm>
            <a:off x="76934" y="507199"/>
            <a:ext cx="432041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rgbClr val="2D2D8A"/>
                </a:solidFill>
              </a:rPr>
              <a:t>Possible layout of processor nodes </a:t>
            </a:r>
            <a:r>
              <a:rPr lang="en-US" dirty="0" smtClean="0"/>
              <a:t>[</a:t>
            </a:r>
            <a:r>
              <a:rPr lang="hu-HU" dirty="0" smtClean="0"/>
              <a:t>159</a:t>
            </a:r>
            <a:r>
              <a:rPr lang="en-US" dirty="0" smtClean="0"/>
              <a:t>]</a:t>
            </a:r>
            <a:endParaRPr lang="en-US" dirty="0"/>
          </a:p>
        </p:txBody>
      </p:sp>
      <p:sp>
        <p:nvSpPr>
          <p:cNvPr id="12" name="Rectangle 8"/>
          <p:cNvSpPr>
            <a:spLocks noChangeArrowheads="1"/>
          </p:cNvSpPr>
          <p:nvPr/>
        </p:nvSpPr>
        <p:spPr bwMode="auto">
          <a:xfrm>
            <a:off x="0" y="-26988"/>
            <a:ext cx="9144000" cy="393701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600" dirty="0">
                <a:solidFill>
                  <a:srgbClr val="FFFFFF"/>
                </a:solidFill>
                <a:latin typeface="Verdana" pitchFamily="34" charset="0"/>
              </a:rPr>
              <a:t>f) In-package integrated </a:t>
            </a:r>
            <a:r>
              <a:rPr lang="en-US" altLang="en-US" sz="1600" dirty="0" err="1">
                <a:solidFill>
                  <a:srgbClr val="FFFFFF"/>
                </a:solidFill>
                <a:latin typeface="Verdana" pitchFamily="34" charset="0"/>
              </a:rPr>
              <a:t>OmniPath</a:t>
            </a:r>
            <a:r>
              <a:rPr lang="en-US" altLang="en-US" sz="1600" dirty="0">
                <a:solidFill>
                  <a:srgbClr val="FFFFFF"/>
                </a:solidFill>
                <a:latin typeface="Verdana" pitchFamily="34" charset="0"/>
              </a:rPr>
              <a:t> host fabric interface </a:t>
            </a:r>
            <a:r>
              <a:rPr lang="en-US" altLang="en-US" sz="1600" dirty="0" smtClean="0">
                <a:solidFill>
                  <a:srgbClr val="FFFFFF"/>
                </a:solidFill>
                <a:latin typeface="Verdana" pitchFamily="34" charset="0"/>
              </a:rPr>
              <a:t>(4)</a:t>
            </a:r>
            <a:endParaRPr lang="en-US" altLang="en-US" sz="1600" dirty="0">
              <a:solidFill>
                <a:srgbClr val="FFFFFF"/>
              </a:solidFill>
              <a:latin typeface="Verdana" pitchFamily="34" charset="0"/>
            </a:endParaRPr>
          </a:p>
        </p:txBody>
      </p:sp>
      <p:grpSp>
        <p:nvGrpSpPr>
          <p:cNvPr id="6" name="Group 5"/>
          <p:cNvGrpSpPr/>
          <p:nvPr/>
        </p:nvGrpSpPr>
        <p:grpSpPr>
          <a:xfrm>
            <a:off x="193674" y="1053955"/>
            <a:ext cx="8886825" cy="4285457"/>
            <a:chOff x="193674" y="1672517"/>
            <a:chExt cx="8886825" cy="4285457"/>
          </a:xfrm>
        </p:grpSpPr>
        <p:pic>
          <p:nvPicPr>
            <p:cNvPr id="34819" name="Picture 3"/>
            <p:cNvPicPr>
              <a:picLocks noChangeAspect="1" noChangeArrowheads="1"/>
            </p:cNvPicPr>
            <p:nvPr/>
          </p:nvPicPr>
          <p:blipFill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6072"/>
            <a:stretch/>
          </p:blipFill>
          <p:spPr bwMode="auto">
            <a:xfrm>
              <a:off x="193674" y="1672517"/>
              <a:ext cx="8886825" cy="428545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" name="Rounded Rectangle 3"/>
            <p:cNvSpPr/>
            <p:nvPr/>
          </p:nvSpPr>
          <p:spPr bwMode="auto">
            <a:xfrm>
              <a:off x="3117895" y="2533736"/>
              <a:ext cx="5734005" cy="1092200"/>
            </a:xfrm>
            <a:prstGeom prst="roundRect">
              <a:avLst/>
            </a:prstGeom>
            <a:noFill/>
            <a:ln w="28575" cap="flat" cmpd="sng" algn="ctr">
              <a:solidFill>
                <a:srgbClr val="FF0000"/>
              </a:solidFill>
              <a:prstDash val="dash"/>
              <a:round/>
              <a:headEnd type="none" w="med" len="med"/>
              <a:tailEnd type="triangle" w="med" len="med"/>
            </a:ln>
            <a:effectLst/>
            <a:ex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 dirty="0" smtClean="0">
                <a:solidFill>
                  <a:srgbClr val="000000"/>
                </a:solidFill>
              </a:endParaRPr>
            </a:p>
          </p:txBody>
        </p:sp>
        <p:sp>
          <p:nvSpPr>
            <p:cNvPr id="5" name="TextBox 4"/>
            <p:cNvSpPr txBox="1"/>
            <p:nvPr/>
          </p:nvSpPr>
          <p:spPr>
            <a:xfrm>
              <a:off x="749300" y="2648036"/>
              <a:ext cx="1851789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200" b="1" dirty="0" smtClean="0">
                  <a:solidFill>
                    <a:srgbClr val="000000"/>
                  </a:solidFill>
                </a:rPr>
                <a:t>Interconnect fabric</a:t>
              </a:r>
            </a:p>
          </p:txBody>
        </p:sp>
        <p:sp>
          <p:nvSpPr>
            <p:cNvPr id="7" name="Rounded Rectangle 6"/>
            <p:cNvSpPr/>
            <p:nvPr/>
          </p:nvSpPr>
          <p:spPr bwMode="auto">
            <a:xfrm>
              <a:off x="257175" y="1687599"/>
              <a:ext cx="4949825" cy="554037"/>
            </a:xfrm>
            <a:prstGeom prst="roundRect">
              <a:avLst/>
            </a:prstGeom>
            <a:solidFill>
              <a:schemeClr val="bg1"/>
            </a:solidFill>
            <a:ln w="9525" cap="flat" cmpd="sng" algn="ctr">
              <a:noFill/>
              <a:prstDash val="solid"/>
              <a:round/>
              <a:headEnd type="none" w="med" len="med"/>
              <a:tailEnd type="triangle" w="med" len="med"/>
            </a:ln>
            <a:effectLst/>
            <a:ex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 dirty="0" smtClean="0">
                <a:solidFill>
                  <a:srgbClr val="000000"/>
                </a:solidFill>
              </a:endParaRPr>
            </a:p>
          </p:txBody>
        </p:sp>
        <p:sp>
          <p:nvSpPr>
            <p:cNvPr id="3" name="Rectangle 2"/>
            <p:cNvSpPr/>
            <p:nvPr/>
          </p:nvSpPr>
          <p:spPr bwMode="auto">
            <a:xfrm>
              <a:off x="3203170" y="4182035"/>
              <a:ext cx="608704" cy="443753"/>
            </a:xfrm>
            <a:prstGeom prst="rect">
              <a:avLst/>
            </a:prstGeom>
            <a:solidFill>
              <a:srgbClr val="4370FF"/>
            </a:solidFill>
            <a:ln w="1587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r>
                <a:rPr lang="en-US" dirty="0" smtClean="0">
                  <a:solidFill>
                    <a:srgbClr val="000000"/>
                  </a:solidFill>
                </a:rPr>
                <a:t>  </a:t>
              </a:r>
              <a:r>
                <a:rPr lang="en-US" dirty="0" smtClean="0">
                  <a:solidFill>
                    <a:srgbClr val="FFFFFF"/>
                  </a:solidFill>
                </a:rPr>
                <a:t>CPU</a:t>
              </a:r>
            </a:p>
          </p:txBody>
        </p:sp>
        <p:sp>
          <p:nvSpPr>
            <p:cNvPr id="13" name="Rectangle 12"/>
            <p:cNvSpPr/>
            <p:nvPr/>
          </p:nvSpPr>
          <p:spPr bwMode="auto">
            <a:xfrm>
              <a:off x="3899670" y="4194752"/>
              <a:ext cx="608704" cy="443753"/>
            </a:xfrm>
            <a:prstGeom prst="rect">
              <a:avLst/>
            </a:prstGeom>
            <a:solidFill>
              <a:srgbClr val="4370FF"/>
            </a:solidFill>
            <a:ln w="1587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r>
                <a:rPr lang="en-US" dirty="0" smtClean="0">
                  <a:solidFill>
                    <a:srgbClr val="000000"/>
                  </a:solidFill>
                </a:rPr>
                <a:t>  </a:t>
              </a:r>
              <a:r>
                <a:rPr lang="en-US" dirty="0" smtClean="0">
                  <a:solidFill>
                    <a:srgbClr val="FFFFFF"/>
                  </a:solidFill>
                </a:rPr>
                <a:t>CPU</a:t>
              </a:r>
            </a:p>
          </p:txBody>
        </p:sp>
        <p:sp>
          <p:nvSpPr>
            <p:cNvPr id="14" name="Rectangle 13"/>
            <p:cNvSpPr/>
            <p:nvPr/>
          </p:nvSpPr>
          <p:spPr bwMode="auto">
            <a:xfrm>
              <a:off x="5281967" y="4196214"/>
              <a:ext cx="608704" cy="443753"/>
            </a:xfrm>
            <a:prstGeom prst="rect">
              <a:avLst/>
            </a:prstGeom>
            <a:solidFill>
              <a:srgbClr val="4370FF"/>
            </a:solidFill>
            <a:ln w="1587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r>
                <a:rPr lang="en-US" dirty="0" smtClean="0">
                  <a:solidFill>
                    <a:srgbClr val="000000"/>
                  </a:solidFill>
                </a:rPr>
                <a:t>  </a:t>
              </a:r>
              <a:r>
                <a:rPr lang="en-US" dirty="0" smtClean="0">
                  <a:solidFill>
                    <a:srgbClr val="FFFFFF"/>
                  </a:solidFill>
                </a:rPr>
                <a:t>CPU</a:t>
              </a:r>
            </a:p>
          </p:txBody>
        </p:sp>
        <p:sp>
          <p:nvSpPr>
            <p:cNvPr id="15" name="Rectangle 14"/>
            <p:cNvSpPr/>
            <p:nvPr/>
          </p:nvSpPr>
          <p:spPr bwMode="auto">
            <a:xfrm>
              <a:off x="6027042" y="4195484"/>
              <a:ext cx="608704" cy="443753"/>
            </a:xfrm>
            <a:prstGeom prst="rect">
              <a:avLst/>
            </a:prstGeom>
            <a:solidFill>
              <a:srgbClr val="4370FF"/>
            </a:solidFill>
            <a:ln w="1587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r>
                <a:rPr lang="en-US" dirty="0" smtClean="0">
                  <a:solidFill>
                    <a:srgbClr val="000000"/>
                  </a:solidFill>
                </a:rPr>
                <a:t>  </a:t>
              </a:r>
              <a:r>
                <a:rPr lang="en-US" dirty="0" smtClean="0">
                  <a:solidFill>
                    <a:srgbClr val="FFFFFF"/>
                  </a:solidFill>
                </a:rPr>
                <a:t>CPU</a:t>
              </a:r>
            </a:p>
          </p:txBody>
        </p:sp>
        <p:sp>
          <p:nvSpPr>
            <p:cNvPr id="16" name="Rectangle 15"/>
            <p:cNvSpPr/>
            <p:nvPr/>
          </p:nvSpPr>
          <p:spPr bwMode="auto">
            <a:xfrm>
              <a:off x="7425531" y="4195484"/>
              <a:ext cx="608704" cy="443753"/>
            </a:xfrm>
            <a:prstGeom prst="rect">
              <a:avLst/>
            </a:prstGeom>
            <a:solidFill>
              <a:srgbClr val="4370FF"/>
            </a:solidFill>
            <a:ln w="1587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r>
                <a:rPr lang="en-US" dirty="0" smtClean="0">
                  <a:solidFill>
                    <a:srgbClr val="000000"/>
                  </a:solidFill>
                </a:rPr>
                <a:t>  </a:t>
              </a:r>
              <a:r>
                <a:rPr lang="en-US" dirty="0" smtClean="0">
                  <a:solidFill>
                    <a:srgbClr val="FFFFFF"/>
                  </a:solidFill>
                </a:rPr>
                <a:t>CPU</a:t>
              </a:r>
            </a:p>
          </p:txBody>
        </p:sp>
        <p:sp>
          <p:nvSpPr>
            <p:cNvPr id="17" name="Rectangle 16"/>
            <p:cNvSpPr/>
            <p:nvPr/>
          </p:nvSpPr>
          <p:spPr bwMode="auto">
            <a:xfrm>
              <a:off x="8167585" y="4199967"/>
              <a:ext cx="608704" cy="443753"/>
            </a:xfrm>
            <a:prstGeom prst="rect">
              <a:avLst/>
            </a:prstGeom>
            <a:solidFill>
              <a:srgbClr val="4370FF"/>
            </a:solidFill>
            <a:ln w="1587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r>
                <a:rPr lang="en-US" dirty="0" smtClean="0">
                  <a:solidFill>
                    <a:srgbClr val="000000"/>
                  </a:solidFill>
                </a:rPr>
                <a:t>  </a:t>
              </a:r>
              <a:r>
                <a:rPr lang="en-US" dirty="0" smtClean="0">
                  <a:solidFill>
                    <a:srgbClr val="FFFFFF"/>
                  </a:solidFill>
                </a:rPr>
                <a:t>CPU</a:t>
              </a:r>
            </a:p>
          </p:txBody>
        </p:sp>
      </p:grpSp>
      <p:sp>
        <p:nvSpPr>
          <p:cNvPr id="18" name="TextBox 17"/>
          <p:cNvSpPr txBox="1"/>
          <p:nvPr/>
        </p:nvSpPr>
        <p:spPr>
          <a:xfrm>
            <a:off x="5233672" y="5030131"/>
            <a:ext cx="160653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 dirty="0" smtClean="0">
                <a:solidFill>
                  <a:srgbClr val="FF0000"/>
                </a:solidFill>
              </a:rPr>
              <a:t>Processor nodes</a:t>
            </a:r>
            <a:endParaRPr lang="en-US" sz="1200" b="1" dirty="0">
              <a:solidFill>
                <a:srgbClr val="FF0000"/>
              </a:solidFill>
            </a:endParaRPr>
          </a:p>
        </p:txBody>
      </p:sp>
      <p:sp>
        <p:nvSpPr>
          <p:cNvPr id="19" name="TextBox 18"/>
          <p:cNvSpPr txBox="1"/>
          <p:nvPr/>
        </p:nvSpPr>
        <p:spPr>
          <a:xfrm>
            <a:off x="8814338" y="6534345"/>
            <a:ext cx="34817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>
                <a:solidFill>
                  <a:srgbClr val="FF0000"/>
                </a:solidFill>
                <a:latin typeface="+mj-lt"/>
              </a:rPr>
              <a:t>*</a:t>
            </a:r>
          </a:p>
        </p:txBody>
      </p:sp>
    </p:spTree>
    <p:extLst>
      <p:ext uri="{BB962C8B-B14F-4D97-AF65-F5344CB8AC3E}">
        <p14:creationId xmlns:p14="http://schemas.microsoft.com/office/powerpoint/2010/main" val="408150940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Box 4"/>
          <p:cNvSpPr txBox="1"/>
          <p:nvPr/>
        </p:nvSpPr>
        <p:spPr>
          <a:xfrm>
            <a:off x="76200" y="506761"/>
            <a:ext cx="516038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rgbClr val="2D2D8A"/>
                </a:solidFill>
              </a:rPr>
              <a:t>Possible </a:t>
            </a:r>
            <a:r>
              <a:rPr lang="en-US" b="1" dirty="0" smtClean="0">
                <a:solidFill>
                  <a:srgbClr val="2D2D8A"/>
                </a:solidFill>
              </a:rPr>
              <a:t>high speed interconnection technologies</a:t>
            </a:r>
          </a:p>
        </p:txBody>
      </p:sp>
      <p:sp>
        <p:nvSpPr>
          <p:cNvPr id="6" name="TextBox 5"/>
          <p:cNvSpPr txBox="1"/>
          <p:nvPr/>
        </p:nvSpPr>
        <p:spPr>
          <a:xfrm>
            <a:off x="328257" y="852090"/>
            <a:ext cx="2824812" cy="106952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spcAft>
                <a:spcPts val="300"/>
              </a:spcAft>
              <a:buFont typeface="Arial" panose="020B0604020202020204" pitchFamily="34" charset="0"/>
              <a:buChar char="•"/>
            </a:pPr>
            <a:r>
              <a:rPr lang="en-US" dirty="0" smtClean="0">
                <a:solidFill>
                  <a:srgbClr val="000000"/>
                </a:solidFill>
              </a:rPr>
              <a:t>Ethernet based</a:t>
            </a:r>
          </a:p>
          <a:p>
            <a:pPr marL="285750" indent="-285750">
              <a:spcAft>
                <a:spcPts val="300"/>
              </a:spcAft>
              <a:buFont typeface="Arial" panose="020B0604020202020204" pitchFamily="34" charset="0"/>
              <a:buChar char="•"/>
            </a:pPr>
            <a:r>
              <a:rPr lang="en-US" dirty="0" err="1" smtClean="0">
                <a:solidFill>
                  <a:srgbClr val="000000"/>
                </a:solidFill>
              </a:rPr>
              <a:t>Fibre</a:t>
            </a:r>
            <a:r>
              <a:rPr lang="en-US" dirty="0" smtClean="0">
                <a:solidFill>
                  <a:srgbClr val="000000"/>
                </a:solidFill>
              </a:rPr>
              <a:t> channels (FC) based</a:t>
            </a:r>
          </a:p>
          <a:p>
            <a:pPr marL="285750" indent="-285750">
              <a:spcAft>
                <a:spcPts val="300"/>
              </a:spcAft>
              <a:buFont typeface="Arial" panose="020B0604020202020204" pitchFamily="34" charset="0"/>
              <a:buChar char="•"/>
            </a:pPr>
            <a:r>
              <a:rPr lang="en-US" dirty="0" smtClean="0">
                <a:solidFill>
                  <a:srgbClr val="000000"/>
                </a:solidFill>
              </a:rPr>
              <a:t>InfiniBand (FC) based</a:t>
            </a:r>
          </a:p>
          <a:p>
            <a:pPr marL="285750" indent="-285750">
              <a:spcAft>
                <a:spcPts val="300"/>
              </a:spcAft>
              <a:buFont typeface="Arial" panose="020B0604020202020204" pitchFamily="34" charset="0"/>
              <a:buChar char="•"/>
            </a:pPr>
            <a:r>
              <a:rPr lang="en-US" dirty="0" err="1" smtClean="0">
                <a:solidFill>
                  <a:srgbClr val="000000"/>
                </a:solidFill>
              </a:rPr>
              <a:t>OmniPath</a:t>
            </a:r>
            <a:r>
              <a:rPr lang="en-US" dirty="0" smtClean="0">
                <a:solidFill>
                  <a:srgbClr val="000000"/>
                </a:solidFill>
              </a:rPr>
              <a:t> based</a:t>
            </a: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7" name="Rectangle 8"/>
          <p:cNvSpPr>
            <a:spLocks noChangeArrowheads="1"/>
          </p:cNvSpPr>
          <p:nvPr/>
        </p:nvSpPr>
        <p:spPr bwMode="auto">
          <a:xfrm>
            <a:off x="0" y="-26988"/>
            <a:ext cx="9144000" cy="393701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600" dirty="0">
                <a:solidFill>
                  <a:srgbClr val="FFFFFF"/>
                </a:solidFill>
                <a:latin typeface="Verdana" pitchFamily="34" charset="0"/>
              </a:rPr>
              <a:t>f) In-package integrated </a:t>
            </a:r>
            <a:r>
              <a:rPr lang="en-US" altLang="en-US" sz="1600" dirty="0" err="1">
                <a:solidFill>
                  <a:srgbClr val="FFFFFF"/>
                </a:solidFill>
                <a:latin typeface="Verdana" pitchFamily="34" charset="0"/>
              </a:rPr>
              <a:t>OmniPath</a:t>
            </a:r>
            <a:r>
              <a:rPr lang="en-US" altLang="en-US" sz="1600" dirty="0">
                <a:solidFill>
                  <a:srgbClr val="FFFFFF"/>
                </a:solidFill>
                <a:latin typeface="Verdana" pitchFamily="34" charset="0"/>
              </a:rPr>
              <a:t> host fabric interface </a:t>
            </a:r>
            <a:r>
              <a:rPr lang="en-US" altLang="en-US" sz="1600" dirty="0" smtClean="0">
                <a:solidFill>
                  <a:srgbClr val="FFFFFF"/>
                </a:solidFill>
                <a:latin typeface="Verdana" pitchFamily="34" charset="0"/>
              </a:rPr>
              <a:t>(5)</a:t>
            </a:r>
            <a:endParaRPr lang="en-US" altLang="en-US" sz="1600" dirty="0">
              <a:solidFill>
                <a:srgbClr val="FFFFFF"/>
              </a:solidFill>
              <a:latin typeface="Verdan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14282387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roup 6"/>
          <p:cNvGrpSpPr/>
          <p:nvPr/>
        </p:nvGrpSpPr>
        <p:grpSpPr>
          <a:xfrm>
            <a:off x="1166904" y="1309329"/>
            <a:ext cx="7100797" cy="4586264"/>
            <a:chOff x="1116106" y="1075766"/>
            <a:chExt cx="7277471" cy="5257800"/>
          </a:xfrm>
        </p:grpSpPr>
        <p:pic>
          <p:nvPicPr>
            <p:cNvPr id="8" name="Picture 2"/>
            <p:cNvPicPr>
              <a:picLocks noChangeAspect="1" noChangeArrowheads="1"/>
            </p:cNvPicPr>
            <p:nvPr/>
          </p:nvPicPr>
          <p:blipFill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0161" t="3425" r="7431" b="4087"/>
            <a:stretch/>
          </p:blipFill>
          <p:spPr bwMode="auto">
            <a:xfrm>
              <a:off x="1116106" y="1075766"/>
              <a:ext cx="7162862" cy="5257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9" name="TextBox 8"/>
            <p:cNvSpPr txBox="1"/>
            <p:nvPr/>
          </p:nvSpPr>
          <p:spPr>
            <a:xfrm>
              <a:off x="6552986" y="1345795"/>
              <a:ext cx="976204" cy="35284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 smtClean="0">
                  <a:solidFill>
                    <a:srgbClr val="000000"/>
                  </a:solidFill>
                </a:rPr>
                <a:t>Servers</a:t>
              </a:r>
            </a:p>
          </p:txBody>
        </p:sp>
        <p:sp>
          <p:nvSpPr>
            <p:cNvPr id="10" name="TextBox 9"/>
            <p:cNvSpPr txBox="1"/>
            <p:nvPr/>
          </p:nvSpPr>
          <p:spPr>
            <a:xfrm>
              <a:off x="6705600" y="5502591"/>
              <a:ext cx="971741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 smtClean="0">
                  <a:solidFill>
                    <a:srgbClr val="000000"/>
                  </a:solidFill>
                </a:rPr>
                <a:t>Storage</a:t>
              </a:r>
            </a:p>
          </p:txBody>
        </p:sp>
        <p:sp>
          <p:nvSpPr>
            <p:cNvPr id="11" name="TextBox 10"/>
            <p:cNvSpPr txBox="1"/>
            <p:nvPr/>
          </p:nvSpPr>
          <p:spPr>
            <a:xfrm>
              <a:off x="7962500" y="1936526"/>
              <a:ext cx="284052" cy="29238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300" b="1" dirty="0" smtClean="0">
                  <a:solidFill>
                    <a:srgbClr val="000000"/>
                  </a:solidFill>
                </a:rPr>
                <a:t>s</a:t>
              </a:r>
            </a:p>
          </p:txBody>
        </p:sp>
        <p:sp>
          <p:nvSpPr>
            <p:cNvPr id="12" name="TextBox 11"/>
            <p:cNvSpPr txBox="1"/>
            <p:nvPr/>
          </p:nvSpPr>
          <p:spPr>
            <a:xfrm>
              <a:off x="8109525" y="4819642"/>
              <a:ext cx="284052" cy="29238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300" b="1" dirty="0" smtClean="0">
                  <a:solidFill>
                    <a:srgbClr val="000000"/>
                  </a:solidFill>
                </a:rPr>
                <a:t>s</a:t>
              </a:r>
            </a:p>
          </p:txBody>
        </p:sp>
      </p:grpSp>
      <p:sp>
        <p:nvSpPr>
          <p:cNvPr id="13" name="TextBox 12"/>
          <p:cNvSpPr txBox="1"/>
          <p:nvPr/>
        </p:nvSpPr>
        <p:spPr>
          <a:xfrm>
            <a:off x="83323" y="503017"/>
            <a:ext cx="8547533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rgbClr val="2D2D8A"/>
                </a:solidFill>
              </a:rPr>
              <a:t>Example: Processor cluster with InfiniBand based interconnect fabric and host and</a:t>
            </a:r>
          </a:p>
          <a:p>
            <a:r>
              <a:rPr lang="en-US" b="1" dirty="0">
                <a:solidFill>
                  <a:srgbClr val="2D2D8A"/>
                </a:solidFill>
              </a:rPr>
              <a:t> </a:t>
            </a:r>
            <a:r>
              <a:rPr lang="en-US" b="1" dirty="0" smtClean="0">
                <a:solidFill>
                  <a:srgbClr val="2D2D8A"/>
                </a:solidFill>
              </a:rPr>
              <a:t> target channel adapters, called also fabric interfaces </a:t>
            </a:r>
            <a:r>
              <a:rPr lang="en-US" dirty="0" smtClean="0">
                <a:solidFill>
                  <a:srgbClr val="000000"/>
                </a:solidFill>
              </a:rPr>
              <a:t>[</a:t>
            </a:r>
            <a:r>
              <a:rPr lang="hu-HU" dirty="0" smtClean="0">
                <a:solidFill>
                  <a:srgbClr val="000000"/>
                </a:solidFill>
              </a:rPr>
              <a:t>160</a:t>
            </a:r>
            <a:r>
              <a:rPr lang="en-US" dirty="0" smtClean="0">
                <a:solidFill>
                  <a:srgbClr val="000000"/>
                </a:solidFill>
              </a:rPr>
              <a:t>] </a:t>
            </a:r>
          </a:p>
        </p:txBody>
      </p:sp>
      <p:sp>
        <p:nvSpPr>
          <p:cNvPr id="15" name="Rounded Rectangle 14"/>
          <p:cNvSpPr/>
          <p:nvPr/>
        </p:nvSpPr>
        <p:spPr bwMode="auto">
          <a:xfrm>
            <a:off x="1038224" y="2070818"/>
            <a:ext cx="7372890" cy="2897312"/>
          </a:xfrm>
          <a:prstGeom prst="roundRect">
            <a:avLst/>
          </a:prstGeom>
          <a:noFill/>
          <a:ln w="28575" cap="flat" cmpd="sng" algn="ctr">
            <a:solidFill>
              <a:srgbClr val="FF0000"/>
            </a:solidFill>
            <a:prstDash val="dash"/>
            <a:round/>
            <a:headEnd type="none" w="med" len="med"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CC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algn="ctr"/>
            <a:endParaRPr lang="en-US" smtClean="0">
              <a:solidFill>
                <a:srgbClr val="000000"/>
              </a:solidFill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5924635" y="2913611"/>
            <a:ext cx="2287827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rgbClr val="FF0000"/>
                </a:solidFill>
              </a:rPr>
              <a:t>Interconnect Fabric</a:t>
            </a:r>
          </a:p>
        </p:txBody>
      </p:sp>
      <p:sp>
        <p:nvSpPr>
          <p:cNvPr id="17" name="Rectangle 8"/>
          <p:cNvSpPr>
            <a:spLocks noChangeArrowheads="1"/>
          </p:cNvSpPr>
          <p:nvPr/>
        </p:nvSpPr>
        <p:spPr bwMode="auto">
          <a:xfrm>
            <a:off x="0" y="-26988"/>
            <a:ext cx="9144000" cy="393701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600" dirty="0">
                <a:solidFill>
                  <a:srgbClr val="FFFFFF"/>
                </a:solidFill>
                <a:latin typeface="Verdana" pitchFamily="34" charset="0"/>
              </a:rPr>
              <a:t>f) In-package integrated </a:t>
            </a:r>
            <a:r>
              <a:rPr lang="en-US" altLang="en-US" sz="1600" dirty="0" err="1">
                <a:solidFill>
                  <a:srgbClr val="FFFFFF"/>
                </a:solidFill>
                <a:latin typeface="Verdana" pitchFamily="34" charset="0"/>
              </a:rPr>
              <a:t>OmniPath</a:t>
            </a:r>
            <a:r>
              <a:rPr lang="en-US" altLang="en-US" sz="1600" dirty="0">
                <a:solidFill>
                  <a:srgbClr val="FFFFFF"/>
                </a:solidFill>
                <a:latin typeface="Verdana" pitchFamily="34" charset="0"/>
              </a:rPr>
              <a:t> host fabric interface </a:t>
            </a:r>
            <a:r>
              <a:rPr lang="en-US" altLang="en-US" sz="1600" dirty="0" smtClean="0">
                <a:solidFill>
                  <a:srgbClr val="FFFFFF"/>
                </a:solidFill>
                <a:latin typeface="Verdana" pitchFamily="34" charset="0"/>
              </a:rPr>
              <a:t>(6)</a:t>
            </a:r>
            <a:endParaRPr lang="en-US" altLang="en-US" sz="1600" dirty="0">
              <a:solidFill>
                <a:srgbClr val="FFFFFF"/>
              </a:solidFill>
              <a:latin typeface="Verdan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69342579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/>
          <p:cNvSpPr txBox="1"/>
          <p:nvPr/>
        </p:nvSpPr>
        <p:spPr>
          <a:xfrm>
            <a:off x="82550" y="502211"/>
            <a:ext cx="876714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rgbClr val="2D2D8A"/>
                </a:solidFill>
              </a:rPr>
              <a:t>Evolution of InfiniBand based high speed interconnect technologies to </a:t>
            </a:r>
            <a:r>
              <a:rPr lang="en-US" b="1" dirty="0" err="1" smtClean="0">
                <a:solidFill>
                  <a:srgbClr val="2D2D8A"/>
                </a:solidFill>
              </a:rPr>
              <a:t>OmniScale</a:t>
            </a:r>
            <a:r>
              <a:rPr lang="en-US" b="1" dirty="0" smtClean="0">
                <a:solidFill>
                  <a:srgbClr val="2D2D8A"/>
                </a:solidFill>
              </a:rPr>
              <a:t> </a:t>
            </a:r>
          </a:p>
        </p:txBody>
      </p:sp>
      <p:sp>
        <p:nvSpPr>
          <p:cNvPr id="4" name="TextBox 3"/>
          <p:cNvSpPr txBox="1"/>
          <p:nvPr/>
        </p:nvSpPr>
        <p:spPr>
          <a:xfrm>
            <a:off x="2341058" y="1132685"/>
            <a:ext cx="445686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err="1" smtClean="0">
                <a:solidFill>
                  <a:srgbClr val="FF0000"/>
                </a:solidFill>
              </a:rPr>
              <a:t>Infiniband</a:t>
            </a:r>
            <a:r>
              <a:rPr lang="en-US" dirty="0" smtClean="0">
                <a:solidFill>
                  <a:srgbClr val="000000"/>
                </a:solidFill>
              </a:rPr>
              <a:t> (InfiniBand Trade Association. 1999)</a:t>
            </a: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2617747" y="1913604"/>
            <a:ext cx="3613490" cy="56169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>
              <a:spcAft>
                <a:spcPts val="300"/>
              </a:spcAft>
            </a:pPr>
            <a:r>
              <a:rPr lang="en-US" dirty="0" err="1" smtClean="0">
                <a:solidFill>
                  <a:srgbClr val="000000"/>
                </a:solidFill>
              </a:rPr>
              <a:t>TrueScale</a:t>
            </a:r>
            <a:r>
              <a:rPr lang="en-US" dirty="0" smtClean="0">
                <a:solidFill>
                  <a:srgbClr val="000000"/>
                </a:solidFill>
              </a:rPr>
              <a:t> (</a:t>
            </a:r>
            <a:r>
              <a:rPr lang="en-US" dirty="0" err="1" smtClean="0">
                <a:solidFill>
                  <a:srgbClr val="000000"/>
                </a:solidFill>
              </a:rPr>
              <a:t>Qlogic</a:t>
            </a:r>
            <a:r>
              <a:rPr lang="en-US" dirty="0" smtClean="0">
                <a:solidFill>
                  <a:srgbClr val="000000"/>
                </a:solidFill>
              </a:rPr>
              <a:t> 2008)</a:t>
            </a:r>
          </a:p>
          <a:p>
            <a:pPr algn="ctr"/>
            <a:r>
              <a:rPr lang="en-US" dirty="0" smtClean="0">
                <a:solidFill>
                  <a:srgbClr val="000000"/>
                </a:solidFill>
              </a:rPr>
              <a:t>(</a:t>
            </a:r>
            <a:r>
              <a:rPr lang="en-US" dirty="0" err="1" smtClean="0">
                <a:solidFill>
                  <a:srgbClr val="000000"/>
                </a:solidFill>
              </a:rPr>
              <a:t>HPC</a:t>
            </a:r>
            <a:r>
              <a:rPr lang="en-US" dirty="0" smtClean="0">
                <a:solidFill>
                  <a:srgbClr val="000000"/>
                </a:solidFill>
              </a:rPr>
              <a:t> </a:t>
            </a:r>
            <a:r>
              <a:rPr lang="en-US" dirty="0">
                <a:solidFill>
                  <a:srgbClr val="000000"/>
                </a:solidFill>
              </a:rPr>
              <a:t>Enhanced version </a:t>
            </a:r>
            <a:r>
              <a:rPr lang="en-US" dirty="0" smtClean="0">
                <a:solidFill>
                  <a:srgbClr val="000000"/>
                </a:solidFill>
              </a:rPr>
              <a:t>of InfiniBand)</a:t>
            </a: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8" name="Down Arrow 7"/>
          <p:cNvSpPr/>
          <p:nvPr/>
        </p:nvSpPr>
        <p:spPr bwMode="auto">
          <a:xfrm>
            <a:off x="4356099" y="1440462"/>
            <a:ext cx="72000" cy="406268"/>
          </a:xfrm>
          <a:prstGeom prst="downArrow">
            <a:avLst/>
          </a:prstGeom>
          <a:solidFill>
            <a:srgbClr val="FF0000"/>
          </a:solidFill>
          <a:ln w="9525" cap="flat" cmpd="sng" algn="ctr">
            <a:solidFill>
              <a:srgbClr val="FF0000"/>
            </a:solidFill>
            <a:prstDash val="solid"/>
            <a:round/>
            <a:headEnd type="none" w="med" len="med"/>
            <a:tailEnd type="triangle" w="med" len="med"/>
          </a:ln>
          <a:effectLst/>
          <a:ex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algn="ctr"/>
            <a:endParaRPr lang="en-US" smtClean="0">
              <a:solidFill>
                <a:srgbClr val="000000"/>
              </a:solidFill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2400791" y="3025588"/>
            <a:ext cx="470551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>
                <a:solidFill>
                  <a:srgbClr val="000000"/>
                </a:solidFill>
              </a:rPr>
              <a:t>1/2012 Intel acquires </a:t>
            </a:r>
            <a:r>
              <a:rPr lang="en-US" dirty="0" err="1" smtClean="0">
                <a:solidFill>
                  <a:srgbClr val="000000"/>
                </a:solidFill>
              </a:rPr>
              <a:t>QLogic’s</a:t>
            </a:r>
            <a:r>
              <a:rPr lang="en-US" dirty="0" smtClean="0">
                <a:solidFill>
                  <a:srgbClr val="000000"/>
                </a:solidFill>
              </a:rPr>
              <a:t> </a:t>
            </a:r>
            <a:r>
              <a:rPr lang="en-US" dirty="0" err="1" smtClean="0">
                <a:solidFill>
                  <a:srgbClr val="000000"/>
                </a:solidFill>
              </a:rPr>
              <a:t>TrueScale</a:t>
            </a:r>
            <a:r>
              <a:rPr lang="en-US" dirty="0" smtClean="0">
                <a:solidFill>
                  <a:srgbClr val="000000"/>
                </a:solidFill>
              </a:rPr>
              <a:t> business</a:t>
            </a:r>
          </a:p>
        </p:txBody>
      </p:sp>
      <p:sp>
        <p:nvSpPr>
          <p:cNvPr id="10" name="Down Arrow 9"/>
          <p:cNvSpPr/>
          <p:nvPr/>
        </p:nvSpPr>
        <p:spPr bwMode="auto">
          <a:xfrm>
            <a:off x="4360582" y="3461995"/>
            <a:ext cx="72000" cy="406268"/>
          </a:xfrm>
          <a:prstGeom prst="downArrow">
            <a:avLst/>
          </a:prstGeom>
          <a:solidFill>
            <a:srgbClr val="FF0000"/>
          </a:solidFill>
          <a:ln w="9525" cap="flat" cmpd="sng" algn="ctr">
            <a:solidFill>
              <a:srgbClr val="FF0000"/>
            </a:solidFill>
            <a:prstDash val="solid"/>
            <a:round/>
            <a:headEnd type="none" w="med" len="med"/>
            <a:tailEnd type="triangle" w="med" len="med"/>
          </a:ln>
          <a:effectLst/>
          <a:ex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algn="ctr"/>
            <a:endParaRPr lang="en-US" smtClean="0">
              <a:solidFill>
                <a:srgbClr val="000000"/>
              </a:solidFill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558552" y="3926541"/>
            <a:ext cx="707584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>
                <a:solidFill>
                  <a:srgbClr val="000000"/>
                </a:solidFill>
              </a:rPr>
              <a:t>At the 2014 International Supercomputing Conference Intel announces both</a:t>
            </a:r>
          </a:p>
        </p:txBody>
      </p:sp>
      <p:sp>
        <p:nvSpPr>
          <p:cNvPr id="12" name="TextBox 11"/>
          <p:cNvSpPr txBox="1"/>
          <p:nvPr/>
        </p:nvSpPr>
        <p:spPr>
          <a:xfrm>
            <a:off x="2636954" y="4262718"/>
            <a:ext cx="3533340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 smtClean="0">
                <a:solidFill>
                  <a:srgbClr val="000000"/>
                </a:solidFill>
              </a:rPr>
              <a:t>Knights Landing and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 smtClean="0">
                <a:solidFill>
                  <a:srgbClr val="000000"/>
                </a:solidFill>
              </a:rPr>
              <a:t>the </a:t>
            </a:r>
            <a:r>
              <a:rPr lang="en-US" dirty="0" err="1" smtClean="0">
                <a:solidFill>
                  <a:srgbClr val="000000"/>
                </a:solidFill>
              </a:rPr>
              <a:t>OmniScale</a:t>
            </a:r>
            <a:r>
              <a:rPr lang="en-US" dirty="0" smtClean="0">
                <a:solidFill>
                  <a:srgbClr val="000000"/>
                </a:solidFill>
              </a:rPr>
              <a:t> interconnect fabric</a:t>
            </a:r>
          </a:p>
        </p:txBody>
      </p:sp>
      <p:sp>
        <p:nvSpPr>
          <p:cNvPr id="13" name="TextBox 12"/>
          <p:cNvSpPr txBox="1"/>
          <p:nvPr/>
        </p:nvSpPr>
        <p:spPr>
          <a:xfrm>
            <a:off x="2164971" y="5351927"/>
            <a:ext cx="447475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>
                <a:solidFill>
                  <a:srgbClr val="000000"/>
                </a:solidFill>
              </a:rPr>
              <a:t>11/2014 Intel renames </a:t>
            </a:r>
            <a:r>
              <a:rPr lang="en-US" dirty="0" err="1" smtClean="0">
                <a:solidFill>
                  <a:srgbClr val="000000"/>
                </a:solidFill>
              </a:rPr>
              <a:t>OmniScale</a:t>
            </a:r>
            <a:r>
              <a:rPr lang="en-US" dirty="0" smtClean="0">
                <a:solidFill>
                  <a:srgbClr val="000000"/>
                </a:solidFill>
              </a:rPr>
              <a:t> to </a:t>
            </a:r>
            <a:r>
              <a:rPr lang="en-US" dirty="0" err="1" smtClean="0">
                <a:solidFill>
                  <a:srgbClr val="FF0000"/>
                </a:solidFill>
              </a:rPr>
              <a:t>OmniPath</a:t>
            </a:r>
            <a:endParaRPr lang="en-US" dirty="0" smtClean="0">
              <a:solidFill>
                <a:srgbClr val="FF0000"/>
              </a:solidFill>
            </a:endParaRPr>
          </a:p>
        </p:txBody>
      </p:sp>
      <p:sp>
        <p:nvSpPr>
          <p:cNvPr id="14" name="Down Arrow 13"/>
          <p:cNvSpPr/>
          <p:nvPr/>
        </p:nvSpPr>
        <p:spPr bwMode="auto">
          <a:xfrm>
            <a:off x="4356099" y="2556563"/>
            <a:ext cx="72000" cy="406268"/>
          </a:xfrm>
          <a:prstGeom prst="downArrow">
            <a:avLst/>
          </a:prstGeom>
          <a:solidFill>
            <a:srgbClr val="FF0000"/>
          </a:solidFill>
          <a:ln w="9525" cap="flat" cmpd="sng" algn="ctr">
            <a:solidFill>
              <a:srgbClr val="FF0000"/>
            </a:solidFill>
            <a:prstDash val="solid"/>
            <a:round/>
            <a:headEnd type="none" w="med" len="med"/>
            <a:tailEnd type="triangle" w="med" len="med"/>
          </a:ln>
          <a:effectLst/>
          <a:ex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algn="ctr"/>
            <a:endParaRPr lang="en-US" smtClean="0">
              <a:solidFill>
                <a:srgbClr val="000000"/>
              </a:solidFill>
            </a:endParaRPr>
          </a:p>
        </p:txBody>
      </p:sp>
      <p:sp>
        <p:nvSpPr>
          <p:cNvPr id="15" name="Down Arrow 14"/>
          <p:cNvSpPr/>
          <p:nvPr/>
        </p:nvSpPr>
        <p:spPr bwMode="auto">
          <a:xfrm>
            <a:off x="4356099" y="4869447"/>
            <a:ext cx="72000" cy="406268"/>
          </a:xfrm>
          <a:prstGeom prst="downArrow">
            <a:avLst/>
          </a:prstGeom>
          <a:solidFill>
            <a:srgbClr val="FF0000"/>
          </a:solidFill>
          <a:ln w="9525" cap="flat" cmpd="sng" algn="ctr">
            <a:solidFill>
              <a:srgbClr val="FF0000"/>
            </a:solidFill>
            <a:prstDash val="solid"/>
            <a:round/>
            <a:headEnd type="none" w="med" len="med"/>
            <a:tailEnd type="triangle" w="med" len="med"/>
          </a:ln>
          <a:effectLst/>
          <a:ex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algn="ctr"/>
            <a:endParaRPr lang="en-US" smtClean="0">
              <a:solidFill>
                <a:srgbClr val="000000"/>
              </a:solidFill>
            </a:endParaRPr>
          </a:p>
        </p:txBody>
      </p:sp>
      <p:sp>
        <p:nvSpPr>
          <p:cNvPr id="16" name="Rectangle 8"/>
          <p:cNvSpPr>
            <a:spLocks noChangeArrowheads="1"/>
          </p:cNvSpPr>
          <p:nvPr/>
        </p:nvSpPr>
        <p:spPr bwMode="auto">
          <a:xfrm>
            <a:off x="0" y="-26988"/>
            <a:ext cx="9144000" cy="393701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600" dirty="0">
                <a:solidFill>
                  <a:srgbClr val="FFFFFF"/>
                </a:solidFill>
                <a:latin typeface="Verdana" pitchFamily="34" charset="0"/>
              </a:rPr>
              <a:t>f) In-package integrated </a:t>
            </a:r>
            <a:r>
              <a:rPr lang="en-US" altLang="en-US" sz="1600" dirty="0" err="1">
                <a:solidFill>
                  <a:srgbClr val="FFFFFF"/>
                </a:solidFill>
                <a:latin typeface="Verdana" pitchFamily="34" charset="0"/>
              </a:rPr>
              <a:t>OmniPath</a:t>
            </a:r>
            <a:r>
              <a:rPr lang="en-US" altLang="en-US" sz="1600" dirty="0">
                <a:solidFill>
                  <a:srgbClr val="FFFFFF"/>
                </a:solidFill>
                <a:latin typeface="Verdana" pitchFamily="34" charset="0"/>
              </a:rPr>
              <a:t> host fabric interface </a:t>
            </a:r>
            <a:r>
              <a:rPr lang="en-US" altLang="en-US" sz="1600" dirty="0" smtClean="0">
                <a:solidFill>
                  <a:srgbClr val="FFFFFF"/>
                </a:solidFill>
                <a:latin typeface="Verdana" pitchFamily="34" charset="0"/>
              </a:rPr>
              <a:t>(7)</a:t>
            </a:r>
            <a:endParaRPr lang="en-US" altLang="en-US" sz="1600" dirty="0">
              <a:solidFill>
                <a:srgbClr val="FFFFFF"/>
              </a:solidFill>
              <a:latin typeface="Verdana" pitchFamily="34" charset="0"/>
            </a:endParaRPr>
          </a:p>
        </p:txBody>
      </p:sp>
      <p:sp>
        <p:nvSpPr>
          <p:cNvPr id="17" name="Down Arrow 16"/>
          <p:cNvSpPr/>
          <p:nvPr/>
        </p:nvSpPr>
        <p:spPr bwMode="auto">
          <a:xfrm>
            <a:off x="4360582" y="5721091"/>
            <a:ext cx="72000" cy="406268"/>
          </a:xfrm>
          <a:prstGeom prst="downArrow">
            <a:avLst/>
          </a:prstGeom>
          <a:solidFill>
            <a:srgbClr val="FF0000"/>
          </a:solidFill>
          <a:ln w="9525" cap="flat" cmpd="sng" algn="ctr">
            <a:solidFill>
              <a:srgbClr val="FF0000"/>
            </a:solidFill>
            <a:prstDash val="solid"/>
            <a:round/>
            <a:headEnd type="none" w="med" len="med"/>
            <a:tailEnd type="triangle" w="med" len="med"/>
          </a:ln>
          <a:effectLst/>
          <a:ex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algn="ctr"/>
            <a:endParaRPr lang="en-US" smtClean="0">
              <a:solidFill>
                <a:srgbClr val="000000"/>
              </a:solidFill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152404" y="6203571"/>
            <a:ext cx="9161995" cy="7386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spcBef>
                <a:spcPts val="200"/>
              </a:spcBef>
            </a:pPr>
            <a:r>
              <a:rPr lang="en-US" dirty="0" smtClean="0">
                <a:solidFill>
                  <a:srgbClr val="000000"/>
                </a:solidFill>
              </a:rPr>
              <a:t>06/2016 Intel's Knights Landing line with in-package integrated </a:t>
            </a:r>
            <a:r>
              <a:rPr lang="en-US" dirty="0" err="1" smtClean="0">
                <a:solidFill>
                  <a:srgbClr val="000000"/>
                </a:solidFill>
              </a:rPr>
              <a:t>OmniPath</a:t>
            </a:r>
            <a:r>
              <a:rPr lang="en-US" dirty="0" smtClean="0">
                <a:solidFill>
                  <a:srgbClr val="000000"/>
                </a:solidFill>
              </a:rPr>
              <a:t> host channel adapter</a:t>
            </a:r>
          </a:p>
          <a:p>
            <a:r>
              <a:rPr lang="en-US" dirty="0" smtClean="0">
                <a:solidFill>
                  <a:srgbClr val="000000"/>
                </a:solidFill>
              </a:rPr>
              <a:t>07/2017 Intel's Xeon </a:t>
            </a:r>
            <a:r>
              <a:rPr lang="en-US" dirty="0" err="1" smtClean="0">
                <a:solidFill>
                  <a:srgbClr val="000000"/>
                </a:solidFill>
              </a:rPr>
              <a:t>Skylake</a:t>
            </a:r>
            <a:r>
              <a:rPr lang="en-US" dirty="0" smtClean="0">
                <a:solidFill>
                  <a:srgbClr val="000000"/>
                </a:solidFill>
              </a:rPr>
              <a:t>-SP line with in-package integrated </a:t>
            </a:r>
            <a:r>
              <a:rPr lang="en-US" dirty="0" err="1" smtClean="0">
                <a:solidFill>
                  <a:srgbClr val="000000"/>
                </a:solidFill>
              </a:rPr>
              <a:t>OmniPath</a:t>
            </a:r>
            <a:r>
              <a:rPr lang="en-US" dirty="0" smtClean="0">
                <a:solidFill>
                  <a:srgbClr val="000000"/>
                </a:solidFill>
              </a:rPr>
              <a:t> host channel adapter</a:t>
            </a:r>
            <a:endParaRPr lang="en-US" dirty="0">
              <a:solidFill>
                <a:srgbClr val="FF0000"/>
              </a:solidFill>
            </a:endParaRPr>
          </a:p>
          <a:p>
            <a:endParaRPr lang="en-US" dirty="0" smtClean="0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7627106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sz="1600" dirty="0">
                <a:solidFill>
                  <a:srgbClr val="FFFFFF"/>
                </a:solidFill>
                <a:latin typeface="Verdana" pitchFamily="34" charset="0"/>
              </a:rPr>
              <a:t>f) In-package integrated </a:t>
            </a:r>
            <a:r>
              <a:rPr lang="en-US" altLang="en-US" sz="1600" dirty="0" err="1">
                <a:solidFill>
                  <a:srgbClr val="FFFFFF"/>
                </a:solidFill>
                <a:latin typeface="Verdana" pitchFamily="34" charset="0"/>
              </a:rPr>
              <a:t>OmniPath</a:t>
            </a:r>
            <a:r>
              <a:rPr lang="en-US" altLang="en-US" sz="1600" dirty="0">
                <a:solidFill>
                  <a:srgbClr val="FFFFFF"/>
                </a:solidFill>
                <a:latin typeface="Verdana" pitchFamily="34" charset="0"/>
              </a:rPr>
              <a:t> host fabric interface </a:t>
            </a:r>
            <a:r>
              <a:rPr lang="en-US" altLang="en-US" sz="1600" dirty="0" smtClean="0">
                <a:solidFill>
                  <a:srgbClr val="FFFFFF"/>
                </a:solidFill>
                <a:latin typeface="Verdana" pitchFamily="34" charset="0"/>
              </a:rPr>
              <a:t>(8)</a:t>
            </a:r>
            <a:endParaRPr lang="en-US" sz="1600" dirty="0"/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 rotWithShape="1">
          <a:blip r:embed="rId2"/>
          <a:srcRect t="17210"/>
          <a:stretch/>
        </p:blipFill>
        <p:spPr>
          <a:xfrm>
            <a:off x="0" y="1048875"/>
            <a:ext cx="9144000" cy="3666844"/>
          </a:xfrm>
          <a:prstGeom prst="rect">
            <a:avLst/>
          </a:prstGeom>
        </p:spPr>
      </p:pic>
      <p:sp>
        <p:nvSpPr>
          <p:cNvPr id="5" name="TextBox 4"/>
          <p:cNvSpPr txBox="1"/>
          <p:nvPr/>
        </p:nvSpPr>
        <p:spPr>
          <a:xfrm>
            <a:off x="76201" y="510989"/>
            <a:ext cx="422743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chemeClr val="accent6"/>
                </a:solidFill>
              </a:rPr>
              <a:t>Omni-Path Architecture Overview </a:t>
            </a:r>
            <a:r>
              <a:rPr lang="en-US" b="1" dirty="0">
                <a:solidFill>
                  <a:schemeClr val="accent6"/>
                </a:solidFill>
              </a:rPr>
              <a:t>[</a:t>
            </a:r>
            <a:r>
              <a:rPr lang="en-US" b="1" dirty="0" smtClean="0">
                <a:solidFill>
                  <a:schemeClr val="accent6"/>
                </a:solidFill>
              </a:rPr>
              <a:t>167]</a:t>
            </a:r>
            <a:endParaRPr lang="en-US" b="1" dirty="0">
              <a:solidFill>
                <a:schemeClr val="accent6"/>
              </a:solidFill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8814338" y="6534345"/>
            <a:ext cx="34817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>
                <a:solidFill>
                  <a:srgbClr val="FF0000"/>
                </a:solidFill>
                <a:latin typeface="+mj-lt"/>
              </a:rPr>
              <a:t>*</a:t>
            </a:r>
          </a:p>
        </p:txBody>
      </p:sp>
    </p:spTree>
    <p:extLst>
      <p:ext uri="{BB962C8B-B14F-4D97-AF65-F5344CB8AC3E}">
        <p14:creationId xmlns:p14="http://schemas.microsoft.com/office/powerpoint/2010/main" val="387053092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3"/>
          <p:cNvSpPr>
            <a:spLocks noChangeArrowheads="1"/>
          </p:cNvSpPr>
          <p:nvPr/>
        </p:nvSpPr>
        <p:spPr bwMode="auto">
          <a:xfrm>
            <a:off x="500063" y="1429123"/>
            <a:ext cx="8235950" cy="1655763"/>
          </a:xfrm>
          <a:prstGeom prst="rect">
            <a:avLst/>
          </a:prstGeom>
          <a:solidFill>
            <a:srgbClr val="EAEAEA"/>
          </a:solidFill>
          <a:ln w="9525" algn="ctr">
            <a:solidFill>
              <a:schemeClr val="bg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hu-HU" altLang="en-US" sz="1400" dirty="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4" name="Text Box 4"/>
          <p:cNvSpPr txBox="1">
            <a:spLocks noChangeArrowheads="1"/>
          </p:cNvSpPr>
          <p:nvPr/>
        </p:nvSpPr>
        <p:spPr bwMode="auto">
          <a:xfrm>
            <a:off x="1646238" y="1484126"/>
            <a:ext cx="6350000" cy="20005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tabLst>
                <a:tab pos="533400" algn="l"/>
              </a:tabLst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tabLst>
                <a:tab pos="533400" algn="l"/>
              </a:tabLst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tabLst>
                <a:tab pos="533400" algn="l"/>
              </a:tabLst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tabLst>
                <a:tab pos="533400" algn="l"/>
              </a:tabLst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tabLst>
                <a:tab pos="533400" algn="l"/>
              </a:tabLst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tabLst>
                <a:tab pos="533400" algn="l"/>
              </a:tabLst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tabLst>
                <a:tab pos="533400" algn="l"/>
              </a:tabLst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tabLst>
                <a:tab pos="533400" algn="l"/>
              </a:tabLst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tabLst>
                <a:tab pos="533400" algn="l"/>
              </a:tabLst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300" b="1" dirty="0" smtClean="0">
                <a:solidFill>
                  <a:srgbClr val="000000"/>
                </a:solidFill>
                <a:latin typeface="Verdana" pitchFamily="34" charset="0"/>
              </a:rPr>
              <a:t>Implementation alternatives of the Host Fabric Interfaces (</a:t>
            </a:r>
            <a:r>
              <a:rPr lang="en-US" altLang="en-US" sz="1300" b="1" dirty="0" err="1" smtClean="0">
                <a:solidFill>
                  <a:srgbClr val="000000"/>
                </a:solidFill>
                <a:latin typeface="Verdana" pitchFamily="34" charset="0"/>
              </a:rPr>
              <a:t>HFI</a:t>
            </a:r>
            <a:r>
              <a:rPr lang="en-US" altLang="en-US" sz="1300" b="1" dirty="0" smtClean="0">
                <a:solidFill>
                  <a:srgbClr val="000000"/>
                </a:solidFill>
                <a:latin typeface="Verdana" pitchFamily="34" charset="0"/>
              </a:rPr>
              <a:t>)</a:t>
            </a:r>
            <a:endParaRPr lang="en-US" altLang="en-US" sz="1300" b="1" dirty="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5" name="Text Box 5"/>
          <p:cNvSpPr txBox="1">
            <a:spLocks noChangeArrowheads="1"/>
          </p:cNvSpPr>
          <p:nvPr/>
        </p:nvSpPr>
        <p:spPr bwMode="auto">
          <a:xfrm>
            <a:off x="1010765" y="2427101"/>
            <a:ext cx="1742464" cy="4001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tabLst>
                <a:tab pos="533400" algn="l"/>
              </a:tabLst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tabLst>
                <a:tab pos="533400" algn="l"/>
              </a:tabLst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tabLst>
                <a:tab pos="533400" algn="l"/>
              </a:tabLst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tabLst>
                <a:tab pos="533400" algn="l"/>
              </a:tabLst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tabLst>
                <a:tab pos="533400" algn="l"/>
              </a:tabLst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tabLst>
                <a:tab pos="533400" algn="l"/>
              </a:tabLst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tabLst>
                <a:tab pos="533400" algn="l"/>
              </a:tabLst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tabLst>
                <a:tab pos="533400" algn="l"/>
              </a:tabLst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tabLst>
                <a:tab pos="533400" algn="l"/>
              </a:tabLst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300" b="1" dirty="0" smtClean="0">
                <a:solidFill>
                  <a:srgbClr val="000000"/>
                </a:solidFill>
                <a:latin typeface="Verdana" pitchFamily="34" charset="0"/>
              </a:rPr>
              <a:t>Implementation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300" b="1" dirty="0" smtClean="0">
                <a:solidFill>
                  <a:srgbClr val="000000"/>
                </a:solidFill>
                <a:latin typeface="Verdana" pitchFamily="34" charset="0"/>
              </a:rPr>
              <a:t>on a separate card</a:t>
            </a:r>
            <a:endParaRPr lang="en-US" altLang="en-US" sz="1300" b="1" dirty="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6" name="Text Box 6"/>
          <p:cNvSpPr txBox="1">
            <a:spLocks noChangeArrowheads="1"/>
          </p:cNvSpPr>
          <p:nvPr/>
        </p:nvSpPr>
        <p:spPr bwMode="auto">
          <a:xfrm>
            <a:off x="3541997" y="2427101"/>
            <a:ext cx="2569614" cy="60016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tabLst>
                <a:tab pos="533400" algn="l"/>
              </a:tabLst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tabLst>
                <a:tab pos="533400" algn="l"/>
              </a:tabLst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tabLst>
                <a:tab pos="533400" algn="l"/>
              </a:tabLst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tabLst>
                <a:tab pos="533400" algn="l"/>
              </a:tabLst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tabLst>
                <a:tab pos="533400" algn="l"/>
              </a:tabLst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tabLst>
                <a:tab pos="533400" algn="l"/>
              </a:tabLst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tabLst>
                <a:tab pos="533400" algn="l"/>
              </a:tabLst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tabLst>
                <a:tab pos="533400" algn="l"/>
              </a:tabLst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tabLst>
                <a:tab pos="533400" algn="l"/>
              </a:tabLst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300" b="1" dirty="0" smtClean="0">
                <a:solidFill>
                  <a:srgbClr val="000000"/>
                </a:solidFill>
                <a:latin typeface="Verdana" pitchFamily="34" charset="0"/>
              </a:rPr>
              <a:t>In-package integration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300" b="1" dirty="0" smtClean="0">
                <a:solidFill>
                  <a:srgbClr val="000000"/>
                </a:solidFill>
                <a:latin typeface="Verdana" pitchFamily="34" charset="0"/>
              </a:rPr>
              <a:t>(Implementation as a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300" b="1" dirty="0" smtClean="0">
                <a:solidFill>
                  <a:srgbClr val="000000"/>
                </a:solidFill>
                <a:latin typeface="Verdana" pitchFamily="34" charset="0"/>
              </a:rPr>
              <a:t>Multi-Chip Package (MCM))</a:t>
            </a:r>
            <a:endParaRPr lang="en-US" altLang="en-US" sz="1300" b="1" dirty="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7" name="Text Box 7"/>
          <p:cNvSpPr txBox="1">
            <a:spLocks noChangeArrowheads="1"/>
          </p:cNvSpPr>
          <p:nvPr/>
        </p:nvSpPr>
        <p:spPr bwMode="auto">
          <a:xfrm>
            <a:off x="6554689" y="2427101"/>
            <a:ext cx="1827423" cy="20005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tabLst>
                <a:tab pos="533400" algn="l"/>
              </a:tabLst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tabLst>
                <a:tab pos="533400" algn="l"/>
              </a:tabLst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tabLst>
                <a:tab pos="533400" algn="l"/>
              </a:tabLst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tabLst>
                <a:tab pos="533400" algn="l"/>
              </a:tabLst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tabLst>
                <a:tab pos="533400" algn="l"/>
              </a:tabLst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tabLst>
                <a:tab pos="533400" algn="l"/>
              </a:tabLst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tabLst>
                <a:tab pos="533400" algn="l"/>
              </a:tabLst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tabLst>
                <a:tab pos="533400" algn="l"/>
              </a:tabLst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tabLst>
                <a:tab pos="533400" algn="l"/>
              </a:tabLst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300" b="1" dirty="0" smtClean="0">
                <a:solidFill>
                  <a:srgbClr val="000000"/>
                </a:solidFill>
                <a:latin typeface="Verdana" pitchFamily="34" charset="0"/>
              </a:rPr>
              <a:t>On-chip integration</a:t>
            </a:r>
            <a:endParaRPr lang="en-US" altLang="en-US" sz="1300" b="1" dirty="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8" name="Line 9"/>
          <p:cNvSpPr>
            <a:spLocks noChangeShapeType="1"/>
          </p:cNvSpPr>
          <p:nvPr/>
        </p:nvSpPr>
        <p:spPr bwMode="auto">
          <a:xfrm rot="-5400000" flipH="1" flipV="1">
            <a:off x="3130550" y="611001"/>
            <a:ext cx="503237" cy="291623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300" dirty="0">
              <a:solidFill>
                <a:srgbClr val="000000"/>
              </a:solidFill>
            </a:endParaRPr>
          </a:p>
        </p:txBody>
      </p:sp>
      <p:sp>
        <p:nvSpPr>
          <p:cNvPr id="9" name="Line 10"/>
          <p:cNvSpPr>
            <a:spLocks noChangeShapeType="1"/>
          </p:cNvSpPr>
          <p:nvPr/>
        </p:nvSpPr>
        <p:spPr bwMode="auto">
          <a:xfrm rot="5400000" flipV="1">
            <a:off x="5975350" y="682439"/>
            <a:ext cx="503237" cy="2773362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300" dirty="0">
              <a:solidFill>
                <a:srgbClr val="000000"/>
              </a:solidFill>
            </a:endParaRPr>
          </a:p>
        </p:txBody>
      </p:sp>
      <p:sp>
        <p:nvSpPr>
          <p:cNvPr id="10" name="Line 11"/>
          <p:cNvSpPr>
            <a:spLocks noChangeShapeType="1"/>
          </p:cNvSpPr>
          <p:nvPr/>
        </p:nvSpPr>
        <p:spPr bwMode="auto">
          <a:xfrm rot="5400000" flipV="1">
            <a:off x="4577557" y="2083407"/>
            <a:ext cx="525462" cy="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300" dirty="0">
              <a:solidFill>
                <a:srgbClr val="000000"/>
              </a:solidFill>
            </a:endParaRPr>
          </a:p>
        </p:txBody>
      </p:sp>
      <p:sp>
        <p:nvSpPr>
          <p:cNvPr id="11" name="Oval 39"/>
          <p:cNvSpPr>
            <a:spLocks noChangeArrowheads="1"/>
          </p:cNvSpPr>
          <p:nvPr/>
        </p:nvSpPr>
        <p:spPr bwMode="auto">
          <a:xfrm>
            <a:off x="1866900" y="2306451"/>
            <a:ext cx="60325" cy="60325"/>
          </a:xfrm>
          <a:prstGeom prst="ellipse">
            <a:avLst/>
          </a:prstGeom>
          <a:solidFill>
            <a:srgbClr val="FFFFFF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hu-HU" altLang="en-US" sz="1300" dirty="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12" name="Oval 40"/>
          <p:cNvSpPr>
            <a:spLocks noChangeArrowheads="1"/>
          </p:cNvSpPr>
          <p:nvPr/>
        </p:nvSpPr>
        <p:spPr bwMode="auto">
          <a:xfrm>
            <a:off x="4810125" y="2333438"/>
            <a:ext cx="60325" cy="60325"/>
          </a:xfrm>
          <a:prstGeom prst="ellipse">
            <a:avLst/>
          </a:prstGeom>
          <a:solidFill>
            <a:srgbClr val="FFFFFF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hu-HU" altLang="en-US" sz="1300" dirty="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13" name="Oval 41"/>
          <p:cNvSpPr>
            <a:spLocks noChangeArrowheads="1"/>
          </p:cNvSpPr>
          <p:nvPr/>
        </p:nvSpPr>
        <p:spPr bwMode="auto">
          <a:xfrm>
            <a:off x="7589838" y="2295338"/>
            <a:ext cx="60325" cy="60325"/>
          </a:xfrm>
          <a:prstGeom prst="ellipse">
            <a:avLst/>
          </a:prstGeom>
          <a:solidFill>
            <a:srgbClr val="FFFFFF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hu-HU" altLang="en-US" sz="1300" dirty="0">
              <a:solidFill>
                <a:srgbClr val="000000"/>
              </a:solidFill>
              <a:latin typeface="Verdana" pitchFamily="34" charset="0"/>
            </a:endParaRPr>
          </a:p>
        </p:txBody>
      </p:sp>
      <p:pic>
        <p:nvPicPr>
          <p:cNvPr id="14" name="Picture 2" descr="http://images.anandtech.com/doci/9561/1%20-%20TrueScale.png"/>
          <p:cNvPicPr>
            <a:picLocks noChangeAspect="1" noChangeArrowheads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961" t="2149" r="47685" b="11494"/>
          <a:stretch/>
        </p:blipFill>
        <p:spPr bwMode="auto">
          <a:xfrm>
            <a:off x="1179083" y="3563470"/>
            <a:ext cx="1375634" cy="125057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5" name="Picture 2" descr="intel-knights-landing-skus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0939" t="16924" r="7489" b="43611"/>
          <a:stretch/>
        </p:blipFill>
        <p:spPr bwMode="auto">
          <a:xfrm>
            <a:off x="3895724" y="3420532"/>
            <a:ext cx="1828801" cy="165398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6" name="Picture 2" descr="intel-knights-landing-skus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0939" t="16924" r="7489" b="43611"/>
          <a:stretch/>
        </p:blipFill>
        <p:spPr bwMode="auto">
          <a:xfrm>
            <a:off x="6737524" y="3411568"/>
            <a:ext cx="1828801" cy="165398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7" name="TextBox 16"/>
          <p:cNvSpPr txBox="1"/>
          <p:nvPr/>
        </p:nvSpPr>
        <p:spPr>
          <a:xfrm>
            <a:off x="3618733" y="5486401"/>
            <a:ext cx="2542474" cy="77713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300" i="1" dirty="0" smtClean="0">
                <a:solidFill>
                  <a:srgbClr val="000000"/>
                </a:solidFill>
              </a:rPr>
              <a:t>1. Gen</a:t>
            </a:r>
            <a:r>
              <a:rPr lang="en-US" i="1" dirty="0" smtClean="0">
                <a:solidFill>
                  <a:srgbClr val="000000"/>
                </a:solidFill>
              </a:rPr>
              <a:t>. Knights Landing</a:t>
            </a:r>
          </a:p>
          <a:p>
            <a:pPr>
              <a:spcAft>
                <a:spcPts val="300"/>
              </a:spcAft>
            </a:pPr>
            <a:r>
              <a:rPr lang="en-US" i="1" dirty="0" smtClean="0">
                <a:solidFill>
                  <a:srgbClr val="000000"/>
                </a:solidFill>
              </a:rPr>
              <a:t>     with </a:t>
            </a:r>
            <a:r>
              <a:rPr lang="en-US" i="1" dirty="0" err="1" smtClean="0">
                <a:solidFill>
                  <a:srgbClr val="000000"/>
                </a:solidFill>
              </a:rPr>
              <a:t>OmniScale</a:t>
            </a:r>
            <a:r>
              <a:rPr lang="en-US" i="1" dirty="0" smtClean="0">
                <a:solidFill>
                  <a:srgbClr val="000000"/>
                </a:solidFill>
              </a:rPr>
              <a:t> HCA </a:t>
            </a:r>
            <a:endParaRPr lang="en-US" i="1" dirty="0">
              <a:solidFill>
                <a:srgbClr val="000000"/>
              </a:solidFill>
            </a:endParaRPr>
          </a:p>
          <a:p>
            <a:r>
              <a:rPr lang="en-US" i="1" dirty="0" err="1" smtClean="0">
                <a:solidFill>
                  <a:srgbClr val="000000"/>
                </a:solidFill>
              </a:rPr>
              <a:t>Skylake</a:t>
            </a:r>
            <a:r>
              <a:rPr lang="en-US" i="1" dirty="0" smtClean="0">
                <a:solidFill>
                  <a:srgbClr val="000000"/>
                </a:solidFill>
              </a:rPr>
              <a:t>-F</a:t>
            </a:r>
          </a:p>
        </p:txBody>
      </p:sp>
      <p:sp>
        <p:nvSpPr>
          <p:cNvPr id="18" name="TextBox 17"/>
          <p:cNvSpPr txBox="1"/>
          <p:nvPr/>
        </p:nvSpPr>
        <p:spPr>
          <a:xfrm>
            <a:off x="6466980" y="5477437"/>
            <a:ext cx="2542474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300" i="1" dirty="0" smtClean="0">
                <a:solidFill>
                  <a:srgbClr val="000000"/>
                </a:solidFill>
              </a:rPr>
              <a:t> 2. Gen</a:t>
            </a:r>
            <a:r>
              <a:rPr lang="en-US" i="1" dirty="0" smtClean="0">
                <a:solidFill>
                  <a:srgbClr val="000000"/>
                </a:solidFill>
              </a:rPr>
              <a:t>. Knights Landing</a:t>
            </a:r>
          </a:p>
          <a:p>
            <a:r>
              <a:rPr lang="en-US" i="1" dirty="0" smtClean="0">
                <a:solidFill>
                  <a:srgbClr val="000000"/>
                </a:solidFill>
              </a:rPr>
              <a:t>    with </a:t>
            </a:r>
            <a:r>
              <a:rPr lang="en-US" i="1" dirty="0" err="1" smtClean="0">
                <a:solidFill>
                  <a:srgbClr val="000000"/>
                </a:solidFill>
              </a:rPr>
              <a:t>OmniScale</a:t>
            </a:r>
            <a:r>
              <a:rPr lang="en-US" i="1" dirty="0" smtClean="0">
                <a:solidFill>
                  <a:srgbClr val="000000"/>
                </a:solidFill>
              </a:rPr>
              <a:t> HCA</a:t>
            </a:r>
          </a:p>
        </p:txBody>
      </p:sp>
      <p:sp>
        <p:nvSpPr>
          <p:cNvPr id="19" name="TextBox 18"/>
          <p:cNvSpPr txBox="1"/>
          <p:nvPr/>
        </p:nvSpPr>
        <p:spPr>
          <a:xfrm>
            <a:off x="996913" y="5443067"/>
            <a:ext cx="1749197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i="1" dirty="0" smtClean="0">
                <a:solidFill>
                  <a:srgbClr val="000000"/>
                </a:solidFill>
              </a:rPr>
              <a:t>Previous systems</a:t>
            </a:r>
          </a:p>
          <a:p>
            <a:r>
              <a:rPr lang="en-US" i="1" dirty="0" smtClean="0">
                <a:solidFill>
                  <a:srgbClr val="000000"/>
                </a:solidFill>
              </a:rPr>
              <a:t>  with </a:t>
            </a:r>
            <a:r>
              <a:rPr lang="en-US" i="1" dirty="0" err="1" smtClean="0">
                <a:solidFill>
                  <a:srgbClr val="000000"/>
                </a:solidFill>
              </a:rPr>
              <a:t>TrueScale</a:t>
            </a:r>
            <a:endParaRPr lang="en-US" i="1" dirty="0" smtClean="0">
              <a:solidFill>
                <a:srgbClr val="000000"/>
              </a:solidFill>
            </a:endParaRPr>
          </a:p>
        </p:txBody>
      </p:sp>
      <p:sp>
        <p:nvSpPr>
          <p:cNvPr id="20" name="TextBox 19"/>
          <p:cNvSpPr txBox="1"/>
          <p:nvPr/>
        </p:nvSpPr>
        <p:spPr>
          <a:xfrm>
            <a:off x="257175" y="5183939"/>
            <a:ext cx="113043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i="1" dirty="0" smtClean="0">
                <a:solidFill>
                  <a:srgbClr val="000000"/>
                </a:solidFill>
              </a:rPr>
              <a:t>Examples:</a:t>
            </a:r>
          </a:p>
        </p:txBody>
      </p:sp>
      <p:sp>
        <p:nvSpPr>
          <p:cNvPr id="22" name="TextBox 21"/>
          <p:cNvSpPr txBox="1"/>
          <p:nvPr/>
        </p:nvSpPr>
        <p:spPr>
          <a:xfrm>
            <a:off x="77244" y="504596"/>
            <a:ext cx="856195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rgbClr val="2D2D8A"/>
                </a:solidFill>
              </a:rPr>
              <a:t>Evolution of the implementation of Host Channel Adapters called Fabric Controllers</a:t>
            </a:r>
          </a:p>
          <a:p>
            <a:r>
              <a:rPr lang="en-US" b="1" dirty="0">
                <a:solidFill>
                  <a:srgbClr val="2D2D8A"/>
                </a:solidFill>
              </a:rPr>
              <a:t> </a:t>
            </a:r>
            <a:r>
              <a:rPr lang="en-US" b="1" dirty="0" smtClean="0">
                <a:solidFill>
                  <a:srgbClr val="2D2D8A"/>
                </a:solidFill>
              </a:rPr>
              <a:t> in </a:t>
            </a:r>
            <a:r>
              <a:rPr lang="en-US" b="1" dirty="0" err="1" smtClean="0">
                <a:solidFill>
                  <a:srgbClr val="2D2D8A"/>
                </a:solidFill>
              </a:rPr>
              <a:t>OmniScale</a:t>
            </a:r>
            <a:endParaRPr lang="en-US" b="1" dirty="0" smtClean="0">
              <a:solidFill>
                <a:srgbClr val="2D2D8A"/>
              </a:solidFill>
            </a:endParaRPr>
          </a:p>
        </p:txBody>
      </p:sp>
      <p:sp>
        <p:nvSpPr>
          <p:cNvPr id="23" name="Right Arrow 22"/>
          <p:cNvSpPr/>
          <p:nvPr/>
        </p:nvSpPr>
        <p:spPr bwMode="auto">
          <a:xfrm>
            <a:off x="1109646" y="6550053"/>
            <a:ext cx="7560000" cy="108000"/>
          </a:xfrm>
          <a:prstGeom prst="rightArrow">
            <a:avLst/>
          </a:prstGeom>
          <a:solidFill>
            <a:srgbClr val="FF0000"/>
          </a:solidFill>
          <a:ln w="9525" cap="flat" cmpd="sng" algn="ctr">
            <a:solidFill>
              <a:srgbClr val="FF0000"/>
            </a:solidFill>
            <a:prstDash val="solid"/>
            <a:round/>
            <a:headEnd type="none" w="med" len="med"/>
            <a:tailEnd type="triangle" w="med" len="med"/>
          </a:ln>
          <a:effectLst/>
          <a:ex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algn="ctr"/>
            <a:endParaRPr lang="en-US" smtClean="0">
              <a:solidFill>
                <a:srgbClr val="000000"/>
              </a:solidFill>
            </a:endParaRPr>
          </a:p>
        </p:txBody>
      </p:sp>
      <p:sp>
        <p:nvSpPr>
          <p:cNvPr id="24" name="Rectangle 8"/>
          <p:cNvSpPr>
            <a:spLocks noChangeArrowheads="1"/>
          </p:cNvSpPr>
          <p:nvPr/>
        </p:nvSpPr>
        <p:spPr bwMode="auto">
          <a:xfrm>
            <a:off x="0" y="-26988"/>
            <a:ext cx="9144000" cy="393701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600" dirty="0">
                <a:solidFill>
                  <a:srgbClr val="FFFFFF"/>
                </a:solidFill>
                <a:latin typeface="Verdana" pitchFamily="34" charset="0"/>
              </a:rPr>
              <a:t>f) In-package integrated </a:t>
            </a:r>
            <a:r>
              <a:rPr lang="en-US" altLang="en-US" sz="1600" dirty="0" err="1">
                <a:solidFill>
                  <a:srgbClr val="FFFFFF"/>
                </a:solidFill>
                <a:latin typeface="Verdana" pitchFamily="34" charset="0"/>
              </a:rPr>
              <a:t>OmniPath</a:t>
            </a:r>
            <a:r>
              <a:rPr lang="en-US" altLang="en-US" sz="1600" dirty="0">
                <a:solidFill>
                  <a:srgbClr val="FFFFFF"/>
                </a:solidFill>
                <a:latin typeface="Verdana" pitchFamily="34" charset="0"/>
              </a:rPr>
              <a:t> host fabric interface </a:t>
            </a:r>
            <a:r>
              <a:rPr lang="en-US" altLang="en-US" sz="1600" dirty="0" smtClean="0">
                <a:solidFill>
                  <a:srgbClr val="FFFFFF"/>
                </a:solidFill>
                <a:latin typeface="Verdana" pitchFamily="34" charset="0"/>
              </a:rPr>
              <a:t>(9)</a:t>
            </a:r>
            <a:endParaRPr lang="en-US" altLang="en-US" sz="1600" dirty="0">
              <a:solidFill>
                <a:srgbClr val="FFFFFF"/>
              </a:solidFill>
              <a:latin typeface="Verdana" pitchFamily="34" charset="0"/>
            </a:endParaRPr>
          </a:p>
        </p:txBody>
      </p:sp>
      <p:sp>
        <p:nvSpPr>
          <p:cNvPr id="25" name="TextBox 24"/>
          <p:cNvSpPr txBox="1"/>
          <p:nvPr/>
        </p:nvSpPr>
        <p:spPr>
          <a:xfrm>
            <a:off x="8814338" y="6534345"/>
            <a:ext cx="34817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>
                <a:solidFill>
                  <a:srgbClr val="FF0000"/>
                </a:solidFill>
                <a:latin typeface="+mj-lt"/>
              </a:rPr>
              <a:t>*</a:t>
            </a:r>
          </a:p>
        </p:txBody>
      </p:sp>
    </p:spTree>
    <p:extLst>
      <p:ext uri="{BB962C8B-B14F-4D97-AF65-F5344CB8AC3E}">
        <p14:creationId xmlns:p14="http://schemas.microsoft.com/office/powerpoint/2010/main" val="385221706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2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7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8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1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" fill="hold">
                      <p:stCondLst>
                        <p:cond delay="indefinite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7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8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4" grpId="0"/>
      <p:bldP spid="5" grpId="0"/>
      <p:bldP spid="6" grpId="0"/>
      <p:bldP spid="7" grpId="0"/>
      <p:bldP spid="8" grpId="0" animBg="1"/>
      <p:bldP spid="9" grpId="0" animBg="1"/>
      <p:bldP spid="10" grpId="0" animBg="1"/>
      <p:bldP spid="11" grpId="0" animBg="1"/>
      <p:bldP spid="12" grpId="0" animBg="1"/>
      <p:bldP spid="13" grpId="0" animBg="1"/>
      <p:bldP spid="17" grpId="0"/>
      <p:bldP spid="18" grpId="0"/>
      <p:bldP spid="19" grpId="0"/>
      <p:bldP spid="20" grpId="0"/>
      <p:bldP spid="23" grpId="0" animBg="1"/>
    </p:bldLst>
  </p:timing>
</p:sld>
</file>

<file path=ppt/slides/slide2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1600" dirty="0"/>
              <a:t>f) In-package integrated </a:t>
            </a:r>
            <a:r>
              <a:rPr lang="en-US" sz="1600" dirty="0" err="1"/>
              <a:t>OmniPath</a:t>
            </a:r>
            <a:r>
              <a:rPr lang="en-US" sz="1600" dirty="0"/>
              <a:t> host fabric interface </a:t>
            </a:r>
            <a:r>
              <a:rPr lang="en-US" sz="1600" dirty="0" smtClean="0"/>
              <a:t>(10)</a:t>
            </a:r>
            <a:endParaRPr lang="en-US" sz="1600" dirty="0"/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 rotWithShape="1">
          <a:blip r:embed="rId2"/>
          <a:srcRect l="29600" t="18906" r="27736" b="9199"/>
          <a:stretch/>
        </p:blipFill>
        <p:spPr>
          <a:xfrm>
            <a:off x="1503828" y="968190"/>
            <a:ext cx="6024167" cy="5710204"/>
          </a:xfrm>
          <a:prstGeom prst="rect">
            <a:avLst/>
          </a:prstGeom>
        </p:spPr>
      </p:pic>
      <p:sp>
        <p:nvSpPr>
          <p:cNvPr id="5" name="TextBox 4"/>
          <p:cNvSpPr txBox="1"/>
          <p:nvPr/>
        </p:nvSpPr>
        <p:spPr>
          <a:xfrm>
            <a:off x="78442" y="510989"/>
            <a:ext cx="625684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rgbClr val="2D2D8A"/>
                </a:solidFill>
              </a:rPr>
              <a:t>System software needed for an interconnection fabric </a:t>
            </a:r>
            <a:r>
              <a:rPr lang="en-US" dirty="0" smtClean="0"/>
              <a:t>[</a:t>
            </a:r>
            <a:r>
              <a:rPr lang="hu-HU" dirty="0" smtClean="0"/>
              <a:t>161</a:t>
            </a:r>
            <a:r>
              <a:rPr lang="en-US" dirty="0" smtClean="0"/>
              <a:t>]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23034307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1600" dirty="0" smtClean="0"/>
              <a:t>Intel’s high performance MP platforms</a:t>
            </a:r>
            <a:endParaRPr lang="en-US" sz="1600" dirty="0"/>
          </a:p>
        </p:txBody>
      </p:sp>
      <p:sp>
        <p:nvSpPr>
          <p:cNvPr id="3" name="TextBox 2"/>
          <p:cNvSpPr txBox="1"/>
          <p:nvPr/>
        </p:nvSpPr>
        <p:spPr>
          <a:xfrm>
            <a:off x="76356" y="510055"/>
            <a:ext cx="87761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>
                <a:solidFill>
                  <a:srgbClr val="FF0000"/>
                </a:solidFill>
              </a:rPr>
              <a:t>Remark</a:t>
            </a:r>
            <a:endParaRPr lang="en-US" dirty="0">
              <a:solidFill>
                <a:srgbClr val="FF0000"/>
              </a:solidFill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216414" y="879092"/>
            <a:ext cx="8414739" cy="7386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/>
              <a:t>The material presented in these slides is </a:t>
            </a:r>
            <a:r>
              <a:rPr lang="en-US" dirty="0" smtClean="0">
                <a:solidFill>
                  <a:srgbClr val="0070C0"/>
                </a:solidFill>
              </a:rPr>
              <a:t>restricted to Intel’s high-end multicore </a:t>
            </a:r>
            <a:r>
              <a:rPr lang="en-US" dirty="0" err="1" smtClean="0">
                <a:solidFill>
                  <a:srgbClr val="0070C0"/>
                </a:solidFill>
              </a:rPr>
              <a:t>x86</a:t>
            </a:r>
            <a:r>
              <a:rPr lang="en-US" dirty="0" smtClean="0">
                <a:solidFill>
                  <a:srgbClr val="0070C0"/>
                </a:solidFill>
              </a:rPr>
              <a:t> server</a:t>
            </a:r>
          </a:p>
          <a:p>
            <a:r>
              <a:rPr lang="en-US" dirty="0">
                <a:solidFill>
                  <a:srgbClr val="0070C0"/>
                </a:solidFill>
              </a:rPr>
              <a:t> </a:t>
            </a:r>
            <a:r>
              <a:rPr lang="en-US" dirty="0" smtClean="0">
                <a:solidFill>
                  <a:srgbClr val="0070C0"/>
                </a:solidFill>
              </a:rPr>
              <a:t> (called Xeon) processors and platforms, </a:t>
            </a:r>
            <a:r>
              <a:rPr lang="en-US" dirty="0"/>
              <a:t>accordingly, previous </a:t>
            </a:r>
            <a:r>
              <a:rPr lang="en-US" dirty="0" smtClean="0"/>
              <a:t>and </a:t>
            </a:r>
            <a:r>
              <a:rPr lang="en-US" dirty="0" err="1" smtClean="0"/>
              <a:t>IA64</a:t>
            </a:r>
            <a:r>
              <a:rPr lang="en-US" dirty="0" smtClean="0"/>
              <a:t> (Itanium) based </a:t>
            </a:r>
          </a:p>
          <a:p>
            <a:pPr>
              <a:spcAft>
                <a:spcPts val="600"/>
              </a:spcAft>
            </a:pPr>
            <a:r>
              <a:rPr lang="en-US" dirty="0"/>
              <a:t> </a:t>
            </a:r>
            <a:r>
              <a:rPr lang="en-US" dirty="0" smtClean="0"/>
              <a:t> processors and systems are </a:t>
            </a:r>
            <a:r>
              <a:rPr lang="en-US" dirty="0"/>
              <a:t>not covered</a:t>
            </a:r>
            <a:r>
              <a:rPr lang="en-US" dirty="0" smtClean="0">
                <a:solidFill>
                  <a:srgbClr val="0070C0"/>
                </a:solidFill>
              </a:rPr>
              <a:t>.</a:t>
            </a: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>
            <a:off x="4563032" y="2071269"/>
            <a:ext cx="0" cy="21748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" name="Line 10"/>
          <p:cNvSpPr>
            <a:spLocks noChangeShapeType="1"/>
          </p:cNvSpPr>
          <p:nvPr/>
        </p:nvSpPr>
        <p:spPr bwMode="auto">
          <a:xfrm flipV="1">
            <a:off x="2305607" y="2287169"/>
            <a:ext cx="43561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" name="Oval 12"/>
          <p:cNvSpPr>
            <a:spLocks noChangeArrowheads="1"/>
          </p:cNvSpPr>
          <p:nvPr/>
        </p:nvSpPr>
        <p:spPr bwMode="auto">
          <a:xfrm>
            <a:off x="2264332" y="2487194"/>
            <a:ext cx="60325" cy="60325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hu-HU" altLang="en-US" sz="1400">
              <a:latin typeface="Verdana" pitchFamily="34" charset="0"/>
            </a:endParaRPr>
          </a:p>
        </p:txBody>
      </p:sp>
      <p:sp>
        <p:nvSpPr>
          <p:cNvPr id="8" name="Line 13"/>
          <p:cNvSpPr>
            <a:spLocks noChangeShapeType="1"/>
          </p:cNvSpPr>
          <p:nvPr/>
        </p:nvSpPr>
        <p:spPr bwMode="auto">
          <a:xfrm>
            <a:off x="2297670" y="2287169"/>
            <a:ext cx="0" cy="215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" name="Text Box 4"/>
          <p:cNvSpPr txBox="1">
            <a:spLocks noChangeArrowheads="1"/>
          </p:cNvSpPr>
          <p:nvPr/>
        </p:nvSpPr>
        <p:spPr bwMode="auto">
          <a:xfrm>
            <a:off x="3238498" y="1782157"/>
            <a:ext cx="2637866" cy="2585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lnSpc>
                <a:spcPct val="90000"/>
              </a:lnSpc>
              <a:spcBef>
                <a:spcPct val="0"/>
              </a:spcBef>
              <a:buFontTx/>
              <a:buNone/>
            </a:pPr>
            <a:r>
              <a:rPr lang="en-US" altLang="en-US" sz="1200" b="1" dirty="0" smtClean="0">
                <a:latin typeface="Verdana" pitchFamily="34" charset="0"/>
              </a:rPr>
              <a:t>Intel's server families</a:t>
            </a:r>
            <a:endParaRPr lang="hu-HU" altLang="en-US" sz="1200" b="1" dirty="0">
              <a:latin typeface="Verdana" pitchFamily="34" charset="0"/>
            </a:endParaRPr>
          </a:p>
        </p:txBody>
      </p:sp>
      <p:sp>
        <p:nvSpPr>
          <p:cNvPr id="10" name="Text Box 4"/>
          <p:cNvSpPr txBox="1">
            <a:spLocks noChangeArrowheads="1"/>
          </p:cNvSpPr>
          <p:nvPr/>
        </p:nvSpPr>
        <p:spPr bwMode="auto">
          <a:xfrm rot="10800000" flipH="1" flipV="1">
            <a:off x="834088" y="2589890"/>
            <a:ext cx="3027363" cy="2585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342900" indent="-342900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800100" indent="-34290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257300" indent="-3429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714500" indent="-3429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171700" indent="-3429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6289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30861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5433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40005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lnSpc>
                <a:spcPct val="90000"/>
              </a:lnSpc>
              <a:spcBef>
                <a:spcPct val="0"/>
              </a:spcBef>
              <a:buFontTx/>
              <a:buNone/>
            </a:pPr>
            <a:r>
              <a:rPr lang="en-US" altLang="en-US" sz="1200" b="1" dirty="0" smtClean="0">
                <a:latin typeface="Verdana" pitchFamily="34" charset="0"/>
              </a:rPr>
              <a:t>Xeon servers</a:t>
            </a:r>
            <a:endParaRPr lang="hu-HU" altLang="en-US" sz="1200" b="1" dirty="0">
              <a:latin typeface="Verdana" pitchFamily="34" charset="0"/>
            </a:endParaRPr>
          </a:p>
        </p:txBody>
      </p:sp>
      <p:sp>
        <p:nvSpPr>
          <p:cNvPr id="11" name="Oval 12"/>
          <p:cNvSpPr>
            <a:spLocks noChangeArrowheads="1"/>
          </p:cNvSpPr>
          <p:nvPr/>
        </p:nvSpPr>
        <p:spPr bwMode="auto">
          <a:xfrm>
            <a:off x="6622020" y="2482432"/>
            <a:ext cx="60325" cy="60325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hu-HU" altLang="en-US" sz="1400">
              <a:latin typeface="Verdana" pitchFamily="34" charset="0"/>
            </a:endParaRPr>
          </a:p>
        </p:txBody>
      </p:sp>
      <p:sp>
        <p:nvSpPr>
          <p:cNvPr id="12" name="Line 13"/>
          <p:cNvSpPr>
            <a:spLocks noChangeShapeType="1"/>
          </p:cNvSpPr>
          <p:nvPr/>
        </p:nvSpPr>
        <p:spPr bwMode="auto">
          <a:xfrm>
            <a:off x="6655357" y="2282407"/>
            <a:ext cx="0" cy="215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" name="Text Box 4"/>
          <p:cNvSpPr txBox="1">
            <a:spLocks noChangeArrowheads="1"/>
          </p:cNvSpPr>
          <p:nvPr/>
        </p:nvSpPr>
        <p:spPr bwMode="auto">
          <a:xfrm rot="10800000" flipH="1" flipV="1">
            <a:off x="5162267" y="2589610"/>
            <a:ext cx="2982912" cy="2585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342900" indent="-342900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800100" indent="-34290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257300" indent="-3429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714500" indent="-3429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171700" indent="-3429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6289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30861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5433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40005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lnSpc>
                <a:spcPct val="90000"/>
              </a:lnSpc>
              <a:spcBef>
                <a:spcPct val="0"/>
              </a:spcBef>
              <a:buFontTx/>
              <a:buNone/>
            </a:pPr>
            <a:r>
              <a:rPr lang="en-US" altLang="en-US" sz="1200" b="1" dirty="0" smtClean="0">
                <a:latin typeface="Verdana" pitchFamily="34" charset="0"/>
              </a:rPr>
              <a:t>Itanium servers</a:t>
            </a:r>
            <a:endParaRPr lang="hu-HU" altLang="en-US" sz="1200" b="1" dirty="0">
              <a:latin typeface="Verdana" pitchFamily="34" charset="0"/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1425388" y="2864227"/>
            <a:ext cx="1734769" cy="56169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>
              <a:spcAft>
                <a:spcPts val="300"/>
              </a:spcAft>
            </a:pPr>
            <a:r>
              <a:rPr lang="en-US" dirty="0" err="1" smtClean="0"/>
              <a:t>x86</a:t>
            </a:r>
            <a:r>
              <a:rPr lang="en-US" dirty="0" smtClean="0"/>
              <a:t> ISA</a:t>
            </a:r>
          </a:p>
          <a:p>
            <a:pPr algn="ctr"/>
            <a:r>
              <a:rPr lang="en-US" dirty="0" smtClean="0"/>
              <a:t>(1998 - recently)</a:t>
            </a:r>
            <a:endParaRPr lang="en-US" dirty="0"/>
          </a:p>
        </p:txBody>
      </p:sp>
      <p:sp>
        <p:nvSpPr>
          <p:cNvPr id="15" name="TextBox 14"/>
          <p:cNvSpPr txBox="1"/>
          <p:nvPr/>
        </p:nvSpPr>
        <p:spPr>
          <a:xfrm>
            <a:off x="5948084" y="2868710"/>
            <a:ext cx="1465466" cy="56169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>
              <a:spcAft>
                <a:spcPts val="300"/>
              </a:spcAft>
            </a:pPr>
            <a:r>
              <a:rPr lang="en-US" dirty="0" smtClean="0"/>
              <a:t>IA-64 ISA</a:t>
            </a:r>
          </a:p>
          <a:p>
            <a:pPr algn="ctr">
              <a:spcAft>
                <a:spcPts val="300"/>
              </a:spcAft>
            </a:pPr>
            <a:r>
              <a:rPr lang="en-US" dirty="0" smtClean="0"/>
              <a:t>(2001 - 2017)</a:t>
            </a:r>
            <a:endParaRPr lang="en-US" dirty="0"/>
          </a:p>
        </p:txBody>
      </p:sp>
      <p:sp>
        <p:nvSpPr>
          <p:cNvPr id="16" name="TextBox 15"/>
          <p:cNvSpPr txBox="1"/>
          <p:nvPr/>
        </p:nvSpPr>
        <p:spPr>
          <a:xfrm>
            <a:off x="390337" y="3617264"/>
            <a:ext cx="8320355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lvl="0"/>
            <a:r>
              <a:rPr lang="en-US" dirty="0">
                <a:solidFill>
                  <a:srgbClr val="0070C0"/>
                </a:solidFill>
              </a:rPr>
              <a:t>Intel's first multicore server processors </a:t>
            </a:r>
            <a:r>
              <a:rPr lang="en-US" dirty="0"/>
              <a:t>were based on the </a:t>
            </a:r>
            <a:r>
              <a:rPr lang="en-US" dirty="0">
                <a:solidFill>
                  <a:srgbClr val="0070C0"/>
                </a:solidFill>
              </a:rPr>
              <a:t>3. core of the Pentium 4 family</a:t>
            </a:r>
          </a:p>
          <a:p>
            <a:pPr lvl="0">
              <a:spcAft>
                <a:spcPts val="600"/>
              </a:spcAft>
            </a:pPr>
            <a:r>
              <a:rPr lang="en-US" dirty="0">
                <a:solidFill>
                  <a:srgbClr val="0070C0"/>
                </a:solidFill>
              </a:rPr>
              <a:t> </a:t>
            </a:r>
            <a:r>
              <a:rPr lang="en-US" dirty="0"/>
              <a:t>(called </a:t>
            </a:r>
            <a:r>
              <a:rPr lang="en-US" dirty="0">
                <a:solidFill>
                  <a:srgbClr val="0070C0"/>
                </a:solidFill>
              </a:rPr>
              <a:t>Prescott</a:t>
            </a:r>
            <a:r>
              <a:rPr lang="en-US" dirty="0"/>
              <a:t>), there were introduced about </a:t>
            </a:r>
            <a:r>
              <a:rPr lang="en-US" dirty="0">
                <a:solidFill>
                  <a:srgbClr val="0070C0"/>
                </a:solidFill>
              </a:rPr>
              <a:t>2005</a:t>
            </a:r>
            <a:r>
              <a:rPr lang="en-US" dirty="0" smtClean="0">
                <a:solidFill>
                  <a:srgbClr val="000000"/>
                </a:solidFill>
              </a:rPr>
              <a:t>.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51663270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6" grpId="0" animBg="1"/>
      <p:bldP spid="7" grpId="0" animBg="1"/>
      <p:bldP spid="8" grpId="0" animBg="1"/>
      <p:bldP spid="9" grpId="0"/>
      <p:bldP spid="10" grpId="0"/>
      <p:bldP spid="11" grpId="0" animBg="1"/>
      <p:bldP spid="12" grpId="0" animBg="1"/>
      <p:bldP spid="13" grpId="0"/>
      <p:bldP spid="14" grpId="0"/>
      <p:bldP spid="15" grpId="0"/>
      <p:bldP spid="16" grpId="0"/>
    </p:bld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182F76"/>
            </a:gs>
            <a:gs pos="100000">
              <a:srgbClr val="3366FF"/>
            </a:gs>
          </a:gsLst>
          <a:lin ang="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171" name="AutoShape 3"/>
          <p:cNvSpPr>
            <a:spLocks noChangeArrowheads="1"/>
          </p:cNvSpPr>
          <p:nvPr/>
        </p:nvSpPr>
        <p:spPr bwMode="auto">
          <a:xfrm>
            <a:off x="381000" y="981075"/>
            <a:ext cx="8532813" cy="504825"/>
          </a:xfrm>
          <a:prstGeom prst="roundRect">
            <a:avLst>
              <a:gd name="adj" fmla="val 0"/>
            </a:avLst>
          </a:prstGeom>
          <a:solidFill>
            <a:srgbClr val="000080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900" dirty="0">
                <a:solidFill>
                  <a:srgbClr val="FFFFFF"/>
                </a:solidFill>
                <a:latin typeface="Verdana" pitchFamily="34" charset="0"/>
              </a:rPr>
              <a:t>1</a:t>
            </a:r>
            <a:r>
              <a:rPr lang="hu-HU" altLang="en-US" sz="1900" dirty="0">
                <a:solidFill>
                  <a:srgbClr val="FFFFFF"/>
                </a:solidFill>
                <a:latin typeface="Verdana" pitchFamily="34" charset="0"/>
              </a:rPr>
              <a:t>.</a:t>
            </a:r>
            <a:r>
              <a:rPr lang="en-US" altLang="en-US" sz="1900" dirty="0">
                <a:solidFill>
                  <a:srgbClr val="FFFFFF"/>
                </a:solidFill>
                <a:latin typeface="Verdana" pitchFamily="34" charset="0"/>
              </a:rPr>
              <a:t>6</a:t>
            </a:r>
            <a:r>
              <a:rPr lang="hu-HU" altLang="en-US" sz="1900" dirty="0">
                <a:solidFill>
                  <a:srgbClr val="FFFFFF"/>
                </a:solidFill>
                <a:latin typeface="Verdana" pitchFamily="34" charset="0"/>
              </a:rPr>
              <a:t> </a:t>
            </a:r>
            <a:r>
              <a:rPr lang="en-US" altLang="en-US" sz="1900" dirty="0">
                <a:solidFill>
                  <a:srgbClr val="FFFFFF"/>
                </a:solidFill>
                <a:latin typeface="Verdana" pitchFamily="34" charset="0"/>
              </a:rPr>
              <a:t>Naming </a:t>
            </a:r>
            <a:r>
              <a:rPr lang="en-US" altLang="en-US" sz="1900" dirty="0" smtClean="0">
                <a:solidFill>
                  <a:srgbClr val="FFFFFF"/>
                </a:solidFill>
                <a:latin typeface="Verdana" pitchFamily="34" charset="0"/>
              </a:rPr>
              <a:t>schemes </a:t>
            </a:r>
            <a:r>
              <a:rPr lang="en-US" altLang="en-US" sz="1900" dirty="0">
                <a:solidFill>
                  <a:srgbClr val="FFFFFF"/>
                </a:solidFill>
                <a:latin typeface="Verdana" pitchFamily="34" charset="0"/>
              </a:rPr>
              <a:t>of Intel’s servers </a:t>
            </a:r>
          </a:p>
        </p:txBody>
      </p:sp>
    </p:spTree>
    <p:extLst>
      <p:ext uri="{BB962C8B-B14F-4D97-AF65-F5344CB8AC3E}">
        <p14:creationId xmlns:p14="http://schemas.microsoft.com/office/powerpoint/2010/main" val="291669487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182F76"/>
            </a:gs>
            <a:gs pos="100000">
              <a:srgbClr val="3366FF"/>
            </a:gs>
          </a:gsLst>
          <a:lin ang="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9378" name="AutoShape 3"/>
          <p:cNvSpPr>
            <a:spLocks noChangeArrowheads="1"/>
          </p:cNvSpPr>
          <p:nvPr/>
        </p:nvSpPr>
        <p:spPr bwMode="auto">
          <a:xfrm>
            <a:off x="971550" y="981075"/>
            <a:ext cx="7661275" cy="504825"/>
          </a:xfrm>
          <a:prstGeom prst="roundRect">
            <a:avLst>
              <a:gd name="adj" fmla="val 0"/>
            </a:avLst>
          </a:prstGeom>
          <a:solidFill>
            <a:srgbClr val="000080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900" dirty="0">
                <a:solidFill>
                  <a:srgbClr val="FFFFFF"/>
                </a:solidFill>
                <a:latin typeface="Verdana" pitchFamily="34" charset="0"/>
              </a:rPr>
              <a:t>g) New socket (</a:t>
            </a:r>
            <a:r>
              <a:rPr lang="en-US" altLang="en-US" sz="1900" dirty="0" err="1">
                <a:solidFill>
                  <a:srgbClr val="FFFFFF"/>
                </a:solidFill>
                <a:latin typeface="Verdana" pitchFamily="34" charset="0"/>
              </a:rPr>
              <a:t>LGA</a:t>
            </a:r>
            <a:r>
              <a:rPr lang="en-US" altLang="en-US" sz="1900" dirty="0">
                <a:solidFill>
                  <a:srgbClr val="FFFFFF"/>
                </a:solidFill>
                <a:latin typeface="Verdana" pitchFamily="34" charset="0"/>
              </a:rPr>
              <a:t> 3647</a:t>
            </a:r>
            <a:r>
              <a:rPr lang="en-US" altLang="en-US" sz="1900" dirty="0" smtClean="0">
                <a:solidFill>
                  <a:srgbClr val="FFFFFF"/>
                </a:solidFill>
                <a:latin typeface="Verdana" pitchFamily="34" charset="0"/>
              </a:rPr>
              <a:t>)</a:t>
            </a:r>
            <a:endParaRPr lang="en-US" altLang="en-US" sz="1900" dirty="0">
              <a:solidFill>
                <a:srgbClr val="FFFFFF"/>
              </a:solidFill>
              <a:latin typeface="Verdan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22344916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1600" dirty="0"/>
              <a:t>g) New socket (</a:t>
            </a:r>
            <a:r>
              <a:rPr lang="en-US" sz="1600" dirty="0" err="1"/>
              <a:t>LGA</a:t>
            </a:r>
            <a:r>
              <a:rPr lang="en-US" sz="1600" dirty="0"/>
              <a:t> 3647) </a:t>
            </a:r>
            <a:r>
              <a:rPr lang="en-US" sz="1600" dirty="0" smtClean="0"/>
              <a:t>(1)</a:t>
            </a:r>
            <a:endParaRPr lang="en-US" sz="1600" dirty="0"/>
          </a:p>
        </p:txBody>
      </p:sp>
      <p:sp>
        <p:nvSpPr>
          <p:cNvPr id="3" name="TextBox 2"/>
          <p:cNvSpPr txBox="1"/>
          <p:nvPr/>
        </p:nvSpPr>
        <p:spPr>
          <a:xfrm>
            <a:off x="85725" y="510990"/>
            <a:ext cx="350288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chemeClr val="accent6"/>
                </a:solidFill>
              </a:rPr>
              <a:t>g) New socket (LGA 3647)</a:t>
            </a:r>
            <a:r>
              <a:rPr lang="hu-HU" b="1" dirty="0" smtClean="0">
                <a:solidFill>
                  <a:schemeClr val="accent6"/>
                </a:solidFill>
              </a:rPr>
              <a:t> </a:t>
            </a:r>
            <a:r>
              <a:rPr lang="hu-HU" dirty="0" smtClean="0"/>
              <a:t>[144]</a:t>
            </a:r>
            <a:endParaRPr lang="en-US" dirty="0"/>
          </a:p>
        </p:txBody>
      </p:sp>
      <p:pic>
        <p:nvPicPr>
          <p:cNvPr id="9" name="Picture 8"/>
          <p:cNvPicPr>
            <a:picLocks noChangeAspect="1"/>
          </p:cNvPicPr>
          <p:nvPr/>
        </p:nvPicPr>
        <p:blipFill rotWithShape="1">
          <a:blip r:embed="rId2"/>
          <a:srcRect l="18762" t="36044" r="58304" b="18653"/>
          <a:stretch/>
        </p:blipFill>
        <p:spPr>
          <a:xfrm>
            <a:off x="1784615" y="2149623"/>
            <a:ext cx="1747341" cy="1941534"/>
          </a:xfrm>
          <a:prstGeom prst="rect">
            <a:avLst/>
          </a:prstGeom>
        </p:spPr>
      </p:pic>
      <p:pic>
        <p:nvPicPr>
          <p:cNvPr id="10" name="Picture 9"/>
          <p:cNvPicPr>
            <a:picLocks noChangeAspect="1"/>
          </p:cNvPicPr>
          <p:nvPr/>
        </p:nvPicPr>
        <p:blipFill rotWithShape="1">
          <a:blip r:embed="rId2"/>
          <a:srcRect l="41614" t="17923" r="32410" b="18652"/>
          <a:stretch/>
        </p:blipFill>
        <p:spPr>
          <a:xfrm>
            <a:off x="4793773" y="1410586"/>
            <a:ext cx="1979112" cy="2718149"/>
          </a:xfrm>
          <a:prstGeom prst="rect">
            <a:avLst/>
          </a:prstGeom>
        </p:spPr>
      </p:pic>
      <p:sp>
        <p:nvSpPr>
          <p:cNvPr id="13" name="TextBox 12"/>
          <p:cNvSpPr txBox="1"/>
          <p:nvPr/>
        </p:nvSpPr>
        <p:spPr>
          <a:xfrm>
            <a:off x="1977272" y="4284279"/>
            <a:ext cx="151676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err="1" smtClean="0">
                <a:solidFill>
                  <a:srgbClr val="000000"/>
                </a:solidFill>
              </a:rPr>
              <a:t>58.5x51.0</a:t>
            </a:r>
            <a:r>
              <a:rPr lang="en-US" dirty="0" smtClean="0">
                <a:solidFill>
                  <a:srgbClr val="000000"/>
                </a:solidFill>
              </a:rPr>
              <a:t> mm</a:t>
            </a: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5175442" y="4279511"/>
            <a:ext cx="115768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err="1" smtClean="0">
                <a:solidFill>
                  <a:srgbClr val="000000"/>
                </a:solidFill>
              </a:rPr>
              <a:t>76x56</a:t>
            </a:r>
            <a:r>
              <a:rPr lang="en-US" dirty="0" smtClean="0">
                <a:solidFill>
                  <a:srgbClr val="000000"/>
                </a:solidFill>
              </a:rPr>
              <a:t> mm</a:t>
            </a: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2215413" y="4559099"/>
            <a:ext cx="106298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err="1" smtClean="0">
                <a:solidFill>
                  <a:srgbClr val="000000"/>
                </a:solidFill>
              </a:rPr>
              <a:t>LGA</a:t>
            </a:r>
            <a:r>
              <a:rPr lang="en-US" dirty="0" smtClean="0">
                <a:solidFill>
                  <a:srgbClr val="000000"/>
                </a:solidFill>
              </a:rPr>
              <a:t> 2011</a:t>
            </a: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5227834" y="4568619"/>
            <a:ext cx="106298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err="1" smtClean="0">
                <a:solidFill>
                  <a:srgbClr val="000000"/>
                </a:solidFill>
              </a:rPr>
              <a:t>LGA</a:t>
            </a:r>
            <a:r>
              <a:rPr lang="en-US" dirty="0" smtClean="0">
                <a:solidFill>
                  <a:srgbClr val="000000"/>
                </a:solidFill>
              </a:rPr>
              <a:t> 3647</a:t>
            </a: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1770053" y="5096141"/>
            <a:ext cx="1951175" cy="7386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dirty="0" err="1" smtClean="0">
                <a:solidFill>
                  <a:srgbClr val="000000"/>
                </a:solidFill>
              </a:rPr>
              <a:t>2x2</a:t>
            </a:r>
            <a:r>
              <a:rPr lang="en-US" dirty="0" smtClean="0">
                <a:solidFill>
                  <a:srgbClr val="000000"/>
                </a:solidFill>
              </a:rPr>
              <a:t> </a:t>
            </a:r>
            <a:r>
              <a:rPr lang="en-US" dirty="0" err="1" smtClean="0">
                <a:solidFill>
                  <a:srgbClr val="000000"/>
                </a:solidFill>
              </a:rPr>
              <a:t>DDR4</a:t>
            </a:r>
            <a:r>
              <a:rPr lang="en-US" dirty="0" smtClean="0">
                <a:solidFill>
                  <a:srgbClr val="000000"/>
                </a:solidFill>
              </a:rPr>
              <a:t> standard</a:t>
            </a:r>
          </a:p>
          <a:p>
            <a:pPr algn="ctr"/>
            <a:r>
              <a:rPr lang="en-US" dirty="0" smtClean="0">
                <a:solidFill>
                  <a:srgbClr val="000000"/>
                </a:solidFill>
              </a:rPr>
              <a:t>mem. channels</a:t>
            </a:r>
          </a:p>
          <a:p>
            <a:pPr algn="ctr"/>
            <a:r>
              <a:rPr lang="en-US" dirty="0" smtClean="0">
                <a:solidFill>
                  <a:srgbClr val="000000"/>
                </a:solidFill>
              </a:rPr>
              <a:t>(2 on both side)</a:t>
            </a: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22" name="TextBox 21"/>
          <p:cNvSpPr txBox="1"/>
          <p:nvPr/>
        </p:nvSpPr>
        <p:spPr>
          <a:xfrm>
            <a:off x="4782475" y="5118267"/>
            <a:ext cx="1951175" cy="7386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dirty="0" err="1" smtClean="0">
                <a:solidFill>
                  <a:srgbClr val="000000"/>
                </a:solidFill>
              </a:rPr>
              <a:t>2x3</a:t>
            </a:r>
            <a:r>
              <a:rPr lang="en-US" dirty="0" smtClean="0">
                <a:solidFill>
                  <a:srgbClr val="000000"/>
                </a:solidFill>
              </a:rPr>
              <a:t> </a:t>
            </a:r>
            <a:r>
              <a:rPr lang="en-US" dirty="0" err="1" smtClean="0">
                <a:solidFill>
                  <a:srgbClr val="000000"/>
                </a:solidFill>
              </a:rPr>
              <a:t>DDR4</a:t>
            </a:r>
            <a:r>
              <a:rPr lang="en-US" dirty="0" smtClean="0">
                <a:solidFill>
                  <a:srgbClr val="000000"/>
                </a:solidFill>
              </a:rPr>
              <a:t> standard</a:t>
            </a:r>
          </a:p>
          <a:p>
            <a:pPr algn="ctr"/>
            <a:r>
              <a:rPr lang="en-US" dirty="0" smtClean="0">
                <a:solidFill>
                  <a:srgbClr val="000000"/>
                </a:solidFill>
              </a:rPr>
              <a:t>mem. channels</a:t>
            </a:r>
          </a:p>
          <a:p>
            <a:pPr algn="ctr"/>
            <a:r>
              <a:rPr lang="en-US" dirty="0" smtClean="0">
                <a:solidFill>
                  <a:srgbClr val="000000"/>
                </a:solidFill>
              </a:rPr>
              <a:t>(3 on both side)</a:t>
            </a: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25" name="TextBox 24"/>
          <p:cNvSpPr txBox="1"/>
          <p:nvPr/>
        </p:nvSpPr>
        <p:spPr>
          <a:xfrm>
            <a:off x="1896320" y="1418715"/>
            <a:ext cx="1544012" cy="5360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spcAft>
                <a:spcPts val="100"/>
              </a:spcAft>
            </a:pPr>
            <a:r>
              <a:rPr lang="en-US" b="1" dirty="0" smtClean="0">
                <a:solidFill>
                  <a:srgbClr val="000000"/>
                </a:solidFill>
              </a:rPr>
              <a:t>Broadwell-EP</a:t>
            </a:r>
          </a:p>
          <a:p>
            <a:r>
              <a:rPr lang="en-US" b="1" dirty="0" smtClean="0">
                <a:solidFill>
                  <a:srgbClr val="000000"/>
                </a:solidFill>
              </a:rPr>
              <a:t>Broadwell-EX</a:t>
            </a:r>
            <a:endParaRPr lang="en-US" b="1" dirty="0">
              <a:solidFill>
                <a:srgbClr val="000000"/>
              </a:solidFill>
            </a:endParaRPr>
          </a:p>
        </p:txBody>
      </p:sp>
      <p:sp>
        <p:nvSpPr>
          <p:cNvPr id="26" name="TextBox 25"/>
          <p:cNvSpPr txBox="1"/>
          <p:nvPr/>
        </p:nvSpPr>
        <p:spPr>
          <a:xfrm>
            <a:off x="3965788" y="734875"/>
            <a:ext cx="3583032" cy="5360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>
              <a:spcAft>
                <a:spcPts val="100"/>
              </a:spcAft>
            </a:pPr>
            <a:r>
              <a:rPr lang="en-US" b="1" dirty="0" err="1" smtClean="0">
                <a:solidFill>
                  <a:srgbClr val="000000"/>
                </a:solidFill>
              </a:rPr>
              <a:t>Skylake</a:t>
            </a:r>
            <a:r>
              <a:rPr lang="en-US" b="1" dirty="0" smtClean="0">
                <a:solidFill>
                  <a:srgbClr val="000000"/>
                </a:solidFill>
              </a:rPr>
              <a:t>-SP</a:t>
            </a:r>
          </a:p>
          <a:p>
            <a:pPr algn="ctr"/>
            <a:r>
              <a:rPr lang="en-US" b="1" dirty="0" smtClean="0">
                <a:solidFill>
                  <a:srgbClr val="000000"/>
                </a:solidFill>
              </a:rPr>
              <a:t>Xeon </a:t>
            </a:r>
            <a:r>
              <a:rPr lang="en-US" b="1" dirty="0" err="1" smtClean="0">
                <a:solidFill>
                  <a:srgbClr val="000000"/>
                </a:solidFill>
              </a:rPr>
              <a:t>Phy</a:t>
            </a:r>
            <a:r>
              <a:rPr lang="en-US" b="1" dirty="0" smtClean="0">
                <a:solidFill>
                  <a:srgbClr val="000000"/>
                </a:solidFill>
              </a:rPr>
              <a:t> </a:t>
            </a:r>
            <a:r>
              <a:rPr lang="en-US" b="1" dirty="0" err="1" smtClean="0">
                <a:solidFill>
                  <a:srgbClr val="000000"/>
                </a:solidFill>
              </a:rPr>
              <a:t>x200</a:t>
            </a:r>
            <a:r>
              <a:rPr lang="en-US" b="1" dirty="0" smtClean="0">
                <a:solidFill>
                  <a:srgbClr val="000000"/>
                </a:solidFill>
              </a:rPr>
              <a:t> (Knights Landing)</a:t>
            </a:r>
            <a:endParaRPr lang="en-US" b="1" dirty="0">
              <a:solidFill>
                <a:srgbClr val="000000"/>
              </a:solidFill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1317813" y="4839982"/>
            <a:ext cx="137249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i="1" dirty="0" smtClean="0"/>
              <a:t>Broadwell-EP</a:t>
            </a:r>
            <a:endParaRPr lang="en-US" i="1" dirty="0"/>
          </a:p>
        </p:txBody>
      </p:sp>
      <p:sp>
        <p:nvSpPr>
          <p:cNvPr id="16" name="TextBox 15"/>
          <p:cNvSpPr txBox="1"/>
          <p:nvPr/>
        </p:nvSpPr>
        <p:spPr>
          <a:xfrm>
            <a:off x="1322296" y="5852990"/>
            <a:ext cx="138691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i="1" dirty="0" smtClean="0"/>
              <a:t>Broadwell-EX</a:t>
            </a:r>
            <a:endParaRPr lang="en-US" i="1" dirty="0"/>
          </a:p>
        </p:txBody>
      </p:sp>
      <p:sp>
        <p:nvSpPr>
          <p:cNvPr id="6" name="TextBox 5"/>
          <p:cNvSpPr txBox="1"/>
          <p:nvPr/>
        </p:nvSpPr>
        <p:spPr>
          <a:xfrm>
            <a:off x="2057402" y="6185648"/>
            <a:ext cx="140775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dirty="0" smtClean="0"/>
              <a:t>4 </a:t>
            </a:r>
            <a:r>
              <a:rPr lang="en-US" dirty="0" err="1" smtClean="0"/>
              <a:t>SMI2</a:t>
            </a:r>
            <a:r>
              <a:rPr lang="en-US" dirty="0" smtClean="0"/>
              <a:t> serial</a:t>
            </a:r>
          </a:p>
          <a:p>
            <a:pPr algn="ctr"/>
            <a:r>
              <a:rPr lang="en-US" dirty="0" smtClean="0"/>
              <a:t>memory links</a:t>
            </a:r>
            <a:endParaRPr lang="en-US" dirty="0"/>
          </a:p>
        </p:txBody>
      </p:sp>
      <p:sp>
        <p:nvSpPr>
          <p:cNvPr id="19" name="TextBox 18"/>
          <p:cNvSpPr txBox="1"/>
          <p:nvPr/>
        </p:nvSpPr>
        <p:spPr>
          <a:xfrm>
            <a:off x="4240305" y="4857912"/>
            <a:ext cx="120417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i="1" dirty="0" err="1" smtClean="0"/>
              <a:t>Skylake</a:t>
            </a:r>
            <a:r>
              <a:rPr lang="en-US" i="1" dirty="0" smtClean="0"/>
              <a:t>-SP</a:t>
            </a:r>
            <a:endParaRPr lang="en-US" i="1" dirty="0"/>
          </a:p>
        </p:txBody>
      </p:sp>
    </p:spTree>
    <p:extLst>
      <p:ext uri="{BB962C8B-B14F-4D97-AF65-F5344CB8AC3E}">
        <p14:creationId xmlns:p14="http://schemas.microsoft.com/office/powerpoint/2010/main" val="279855008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1600" dirty="0"/>
              <a:t>g) New socket (</a:t>
            </a:r>
            <a:r>
              <a:rPr lang="en-US" sz="1600" dirty="0" err="1"/>
              <a:t>LGA</a:t>
            </a:r>
            <a:r>
              <a:rPr lang="en-US" sz="1600" dirty="0"/>
              <a:t> 3647) </a:t>
            </a:r>
            <a:r>
              <a:rPr lang="en-US" sz="1600" dirty="0" smtClean="0"/>
              <a:t>(2)</a:t>
            </a:r>
            <a:endParaRPr lang="en-US" sz="1600" dirty="0"/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762476" y="1318963"/>
            <a:ext cx="7619048" cy="5000000"/>
          </a:xfrm>
          <a:prstGeom prst="rect">
            <a:avLst/>
          </a:prstGeom>
        </p:spPr>
      </p:pic>
      <p:sp>
        <p:nvSpPr>
          <p:cNvPr id="7" name="TextBox 6"/>
          <p:cNvSpPr txBox="1"/>
          <p:nvPr/>
        </p:nvSpPr>
        <p:spPr>
          <a:xfrm>
            <a:off x="85725" y="510989"/>
            <a:ext cx="4107215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err="1" smtClean="0">
                <a:solidFill>
                  <a:schemeClr val="accent6"/>
                </a:solidFill>
              </a:rPr>
              <a:t>Skylake</a:t>
            </a:r>
            <a:r>
              <a:rPr lang="en-US" b="1" dirty="0" smtClean="0">
                <a:solidFill>
                  <a:schemeClr val="accent6"/>
                </a:solidFill>
              </a:rPr>
              <a:t>-SP socket with heatsink </a:t>
            </a:r>
            <a:r>
              <a:rPr lang="en-US" dirty="0" smtClean="0"/>
              <a:t>[</a:t>
            </a:r>
            <a:r>
              <a:rPr lang="hu-HU" dirty="0" smtClean="0"/>
              <a:t>144</a:t>
            </a:r>
            <a:r>
              <a:rPr lang="en-US" dirty="0" smtClean="0"/>
              <a:t>]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52330963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1600" dirty="0"/>
              <a:t>g) New socket (</a:t>
            </a:r>
            <a:r>
              <a:rPr lang="en-US" sz="1600" dirty="0" err="1"/>
              <a:t>LGA</a:t>
            </a:r>
            <a:r>
              <a:rPr lang="en-US" sz="1600" dirty="0"/>
              <a:t> 3647) </a:t>
            </a:r>
            <a:r>
              <a:rPr lang="en-US" sz="1600" dirty="0" smtClean="0"/>
              <a:t>(3)</a:t>
            </a:r>
            <a:endParaRPr lang="en-US" sz="1600" dirty="0"/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762476" y="1211818"/>
            <a:ext cx="7619048" cy="5276190"/>
          </a:xfrm>
          <a:prstGeom prst="rect">
            <a:avLst/>
          </a:prstGeom>
        </p:spPr>
      </p:pic>
      <p:sp>
        <p:nvSpPr>
          <p:cNvPr id="5" name="TextBox 4"/>
          <p:cNvSpPr txBox="1"/>
          <p:nvPr/>
        </p:nvSpPr>
        <p:spPr>
          <a:xfrm>
            <a:off x="95250" y="508003"/>
            <a:ext cx="603242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chemeClr val="accent6"/>
                </a:solidFill>
              </a:rPr>
              <a:t>The </a:t>
            </a:r>
            <a:r>
              <a:rPr lang="en-US" b="1" dirty="0" err="1" smtClean="0">
                <a:solidFill>
                  <a:schemeClr val="accent6"/>
                </a:solidFill>
              </a:rPr>
              <a:t>Skylake</a:t>
            </a:r>
            <a:r>
              <a:rPr lang="en-US" b="1" dirty="0" smtClean="0">
                <a:solidFill>
                  <a:schemeClr val="accent6"/>
                </a:solidFill>
              </a:rPr>
              <a:t>-SP socket vs. the Broadwell-EP socket </a:t>
            </a:r>
            <a:r>
              <a:rPr lang="en-US" dirty="0" smtClean="0"/>
              <a:t>[</a:t>
            </a:r>
            <a:r>
              <a:rPr lang="hu-HU" dirty="0" smtClean="0"/>
              <a:t>144</a:t>
            </a:r>
            <a:r>
              <a:rPr lang="en-US" dirty="0" smtClean="0"/>
              <a:t>] 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8885763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US"/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319873" y="495300"/>
            <a:ext cx="7364862" cy="6362700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7422777" y="1882590"/>
            <a:ext cx="1175322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100" dirty="0" err="1" smtClean="0"/>
              <a:t>DDRIV</a:t>
            </a:r>
            <a:r>
              <a:rPr lang="en-US" sz="1100" dirty="0" smtClean="0"/>
              <a:t>: </a:t>
            </a:r>
            <a:r>
              <a:rPr lang="en-US" sz="1100" dirty="0" err="1" smtClean="0"/>
              <a:t>DDR4</a:t>
            </a:r>
            <a:endParaRPr lang="en-US" sz="1100" dirty="0"/>
          </a:p>
        </p:txBody>
      </p:sp>
      <p:sp>
        <p:nvSpPr>
          <p:cNvPr id="5" name="TextBox 4"/>
          <p:cNvSpPr txBox="1"/>
          <p:nvPr/>
        </p:nvSpPr>
        <p:spPr>
          <a:xfrm>
            <a:off x="5846967" y="4988860"/>
            <a:ext cx="3148619" cy="43088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100" dirty="0" smtClean="0"/>
              <a:t>BMC: Baseboard Management Controller</a:t>
            </a:r>
          </a:p>
          <a:p>
            <a:r>
              <a:rPr lang="en-US" sz="1100" dirty="0" smtClean="0"/>
              <a:t>(Part of intelligent Platform Management)</a:t>
            </a:r>
            <a:endParaRPr lang="en-US" sz="1100" dirty="0"/>
          </a:p>
        </p:txBody>
      </p:sp>
      <p:sp>
        <p:nvSpPr>
          <p:cNvPr id="6" name="TextBox 5"/>
          <p:cNvSpPr txBox="1"/>
          <p:nvPr/>
        </p:nvSpPr>
        <p:spPr>
          <a:xfrm>
            <a:off x="5930153" y="5419166"/>
            <a:ext cx="2182008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100" dirty="0" err="1" smtClean="0"/>
              <a:t>LBG</a:t>
            </a:r>
            <a:r>
              <a:rPr lang="en-US" sz="1100" dirty="0" smtClean="0"/>
              <a:t>: Lewisburg </a:t>
            </a:r>
            <a:r>
              <a:rPr lang="en-US" sz="1100" dirty="0" err="1" smtClean="0"/>
              <a:t>PCH</a:t>
            </a:r>
            <a:r>
              <a:rPr lang="en-US" sz="1100" dirty="0" smtClean="0"/>
              <a:t> (</a:t>
            </a:r>
            <a:r>
              <a:rPr lang="en-US" sz="1100" dirty="0" err="1" smtClean="0"/>
              <a:t>C624</a:t>
            </a:r>
            <a:r>
              <a:rPr lang="en-US" sz="1100" dirty="0" smtClean="0"/>
              <a:t>)</a:t>
            </a:r>
            <a:endParaRPr lang="en-US" sz="1100" dirty="0"/>
          </a:p>
        </p:txBody>
      </p:sp>
      <p:sp>
        <p:nvSpPr>
          <p:cNvPr id="7" name="TextBox 6"/>
          <p:cNvSpPr txBox="1"/>
          <p:nvPr/>
        </p:nvSpPr>
        <p:spPr>
          <a:xfrm>
            <a:off x="304800" y="6521824"/>
            <a:ext cx="564302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https://</a:t>
            </a:r>
            <a:r>
              <a:rPr lang="en-US" dirty="0" err="1"/>
              <a:t>www.supermicro.com</a:t>
            </a:r>
            <a:r>
              <a:rPr lang="en-US" dirty="0"/>
              <a:t>/support/resources/</a:t>
            </a:r>
            <a:r>
              <a:rPr lang="en-US" dirty="0" err="1"/>
              <a:t>results.cfm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01332936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US"/>
          </a:p>
        </p:txBody>
      </p:sp>
      <p:pic>
        <p:nvPicPr>
          <p:cNvPr id="4" name="Picture 3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074299" y="497539"/>
            <a:ext cx="2841251" cy="6454588"/>
          </a:xfrm>
          <a:prstGeom prst="rect">
            <a:avLst/>
          </a:prstGeom>
        </p:spPr>
      </p:pic>
      <p:sp>
        <p:nvSpPr>
          <p:cNvPr id="5" name="TextBox 4"/>
          <p:cNvSpPr txBox="1"/>
          <p:nvPr/>
        </p:nvSpPr>
        <p:spPr>
          <a:xfrm>
            <a:off x="304800" y="6521824"/>
            <a:ext cx="564302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https://</a:t>
            </a:r>
            <a:r>
              <a:rPr lang="en-US" dirty="0" err="1"/>
              <a:t>www.supermicro.com</a:t>
            </a:r>
            <a:r>
              <a:rPr lang="en-US" dirty="0"/>
              <a:t>/support/resources/</a:t>
            </a:r>
            <a:r>
              <a:rPr lang="en-US" dirty="0" err="1"/>
              <a:t>results.cfm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23571260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182F76"/>
            </a:gs>
            <a:gs pos="100000">
              <a:srgbClr val="3366FF"/>
            </a:gs>
          </a:gsLst>
          <a:lin ang="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5938" name="AutoShape 3"/>
          <p:cNvSpPr>
            <a:spLocks noChangeArrowheads="1"/>
          </p:cNvSpPr>
          <p:nvPr/>
        </p:nvSpPr>
        <p:spPr bwMode="auto">
          <a:xfrm>
            <a:off x="971550" y="981075"/>
            <a:ext cx="7661275" cy="504825"/>
          </a:xfrm>
          <a:prstGeom prst="roundRect">
            <a:avLst>
              <a:gd name="adj" fmla="val 0"/>
            </a:avLst>
          </a:prstGeom>
          <a:solidFill>
            <a:srgbClr val="000080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900" dirty="0" smtClean="0">
                <a:solidFill>
                  <a:schemeClr val="bg1"/>
                </a:solidFill>
                <a:latin typeface="Verdana" pitchFamily="34" charset="0"/>
              </a:rPr>
              <a:t>5</a:t>
            </a:r>
            <a:r>
              <a:rPr lang="hu-HU" altLang="en-US" sz="1900" dirty="0" smtClean="0">
                <a:solidFill>
                  <a:schemeClr val="bg1"/>
                </a:solidFill>
                <a:latin typeface="Verdana" pitchFamily="34" charset="0"/>
              </a:rPr>
              <a:t>. </a:t>
            </a:r>
            <a:r>
              <a:rPr lang="en-US" altLang="en-US" sz="1900" dirty="0">
                <a:solidFill>
                  <a:schemeClr val="bg1"/>
                </a:solidFill>
                <a:latin typeface="Verdana" pitchFamily="34" charset="0"/>
              </a:rPr>
              <a:t>References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6962" name="Text Box 2"/>
          <p:cNvSpPr txBox="1">
            <a:spLocks noChangeArrowheads="1"/>
          </p:cNvSpPr>
          <p:nvPr/>
        </p:nvSpPr>
        <p:spPr bwMode="auto">
          <a:xfrm>
            <a:off x="184150" y="644525"/>
            <a:ext cx="8661410" cy="52322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hu-HU" altLang="en-US" sz="1400" dirty="0">
                <a:latin typeface="Verdana" pitchFamily="34" charset="0"/>
              </a:rPr>
              <a:t>[1]:</a:t>
            </a:r>
            <a:r>
              <a:rPr lang="hu-HU" altLang="en-US" sz="1400" dirty="0"/>
              <a:t> </a:t>
            </a:r>
            <a:r>
              <a:rPr lang="hu-HU" altLang="en-US" sz="1400" dirty="0" err="1">
                <a:latin typeface="Verdana" pitchFamily="34" charset="0"/>
              </a:rPr>
              <a:t>Radhakrisnan</a:t>
            </a:r>
            <a:r>
              <a:rPr lang="hu-HU" altLang="en-US" sz="1400" dirty="0">
                <a:latin typeface="Verdana" pitchFamily="34" charset="0"/>
              </a:rPr>
              <a:t> S., </a:t>
            </a:r>
            <a:r>
              <a:rPr lang="hu-HU" altLang="en-US" sz="1400" dirty="0" err="1">
                <a:latin typeface="Verdana" pitchFamily="34" charset="0"/>
              </a:rPr>
              <a:t>Sundaram</a:t>
            </a:r>
            <a:r>
              <a:rPr lang="hu-HU" altLang="en-US" sz="1400" dirty="0">
                <a:latin typeface="Verdana" pitchFamily="34" charset="0"/>
              </a:rPr>
              <a:t> C. and </a:t>
            </a:r>
            <a:r>
              <a:rPr lang="hu-HU" altLang="en-US" sz="1400" dirty="0" err="1">
                <a:latin typeface="Verdana" pitchFamily="34" charset="0"/>
              </a:rPr>
              <a:t>Cheng</a:t>
            </a:r>
            <a:r>
              <a:rPr lang="hu-HU" altLang="en-US" sz="1400" dirty="0">
                <a:latin typeface="Verdana" pitchFamily="34" charset="0"/>
              </a:rPr>
              <a:t> K., „The </a:t>
            </a:r>
            <a:r>
              <a:rPr lang="hu-HU" altLang="en-US" sz="1400" dirty="0" err="1">
                <a:latin typeface="Verdana" pitchFamily="34" charset="0"/>
              </a:rPr>
              <a:t>Blackford</a:t>
            </a:r>
            <a:r>
              <a:rPr lang="hu-HU" altLang="en-US" sz="1400" dirty="0">
                <a:latin typeface="Verdana" pitchFamily="34" charset="0"/>
              </a:rPr>
              <a:t> </a:t>
            </a:r>
            <a:r>
              <a:rPr lang="hu-HU" altLang="en-US" sz="1400" dirty="0" err="1">
                <a:latin typeface="Verdana" pitchFamily="34" charset="0"/>
              </a:rPr>
              <a:t>Northbridge</a:t>
            </a:r>
            <a:r>
              <a:rPr lang="hu-HU" altLang="en-US" sz="1400" dirty="0">
                <a:latin typeface="Verdana" pitchFamily="34" charset="0"/>
              </a:rPr>
              <a:t> Chipset </a:t>
            </a:r>
            <a:r>
              <a:rPr lang="hu-HU" altLang="en-US" sz="1400" dirty="0" err="1">
                <a:latin typeface="Verdana" pitchFamily="34" charset="0"/>
              </a:rPr>
              <a:t>for</a:t>
            </a:r>
            <a:r>
              <a:rPr lang="hu-HU" altLang="en-US" sz="1400" dirty="0">
                <a:latin typeface="Verdana" pitchFamily="34" charset="0"/>
              </a:rPr>
              <a:t> </a:t>
            </a:r>
            <a:r>
              <a:rPr lang="hu-HU" altLang="en-US" sz="1400" dirty="0" err="1">
                <a:latin typeface="Verdana" pitchFamily="34" charset="0"/>
              </a:rPr>
              <a:t>the</a:t>
            </a:r>
            <a:r>
              <a:rPr lang="hu-HU" altLang="en-US" sz="1400" dirty="0">
                <a:latin typeface="Verdana" pitchFamily="34" charset="0"/>
              </a:rPr>
              <a:t>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hu-HU" altLang="en-US" sz="1400" dirty="0">
                <a:latin typeface="Verdana" pitchFamily="34" charset="0"/>
              </a:rPr>
              <a:t>       </a:t>
            </a:r>
            <a:r>
              <a:rPr lang="hu-HU" altLang="en-US" sz="1400" dirty="0" smtClean="0">
                <a:latin typeface="Verdana" pitchFamily="34" charset="0"/>
              </a:rPr>
              <a:t>    Intel </a:t>
            </a:r>
            <a:r>
              <a:rPr lang="hu-HU" altLang="en-US" sz="1400" dirty="0">
                <a:latin typeface="Verdana" pitchFamily="34" charset="0"/>
              </a:rPr>
              <a:t>5000”, IEEE Micro, </a:t>
            </a:r>
            <a:r>
              <a:rPr lang="hu-HU" altLang="en-US" sz="1400" dirty="0" err="1">
                <a:latin typeface="Verdana" pitchFamily="34" charset="0"/>
              </a:rPr>
              <a:t>March</a:t>
            </a:r>
            <a:r>
              <a:rPr lang="hu-HU" altLang="en-US" sz="1400" dirty="0">
                <a:latin typeface="Verdana" pitchFamily="34" charset="0"/>
              </a:rPr>
              <a:t>/</a:t>
            </a:r>
            <a:r>
              <a:rPr lang="hu-HU" altLang="en-US" sz="1400" dirty="0" err="1">
                <a:latin typeface="Verdana" pitchFamily="34" charset="0"/>
              </a:rPr>
              <a:t>April</a:t>
            </a:r>
            <a:r>
              <a:rPr lang="hu-HU" altLang="en-US" sz="1400" dirty="0">
                <a:latin typeface="Verdana" pitchFamily="34" charset="0"/>
              </a:rPr>
              <a:t> 2007, pp. 22-33</a:t>
            </a:r>
            <a:endParaRPr lang="en-US" altLang="en-US" sz="1400" dirty="0">
              <a:latin typeface="Verdana" pitchFamily="34" charset="0"/>
            </a:endParaRPr>
          </a:p>
        </p:txBody>
      </p:sp>
      <p:sp>
        <p:nvSpPr>
          <p:cNvPr id="296963" name="Text Box 3"/>
          <p:cNvSpPr txBox="1">
            <a:spLocks noChangeArrowheads="1"/>
          </p:cNvSpPr>
          <p:nvPr/>
        </p:nvSpPr>
        <p:spPr bwMode="auto">
          <a:xfrm>
            <a:off x="184150" y="1222375"/>
            <a:ext cx="8872301" cy="73866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hu-HU" altLang="en-US" sz="1400" dirty="0">
                <a:latin typeface="Verdana" pitchFamily="34" charset="0"/>
              </a:rPr>
              <a:t>[2]:</a:t>
            </a:r>
            <a:r>
              <a:rPr lang="hu-HU" altLang="en-US" sz="1400" dirty="0"/>
              <a:t> </a:t>
            </a:r>
            <a:r>
              <a:rPr lang="hu-HU" altLang="en-US" sz="1400" dirty="0" err="1">
                <a:latin typeface="Verdana" pitchFamily="34" charset="0"/>
              </a:rPr>
              <a:t>Next-Generation</a:t>
            </a:r>
            <a:r>
              <a:rPr lang="hu-HU" altLang="en-US" sz="1400" dirty="0">
                <a:latin typeface="Verdana" pitchFamily="34" charset="0"/>
              </a:rPr>
              <a:t> AMD </a:t>
            </a:r>
            <a:r>
              <a:rPr lang="hu-HU" altLang="en-US" sz="1400" dirty="0" err="1">
                <a:latin typeface="Verdana" pitchFamily="34" charset="0"/>
              </a:rPr>
              <a:t>Opteron</a:t>
            </a:r>
            <a:r>
              <a:rPr lang="hu-HU" altLang="en-US" sz="1400" dirty="0">
                <a:latin typeface="Verdana" pitchFamily="34" charset="0"/>
              </a:rPr>
              <a:t> </a:t>
            </a:r>
            <a:r>
              <a:rPr lang="hu-HU" altLang="en-US" sz="1400" dirty="0" err="1">
                <a:latin typeface="Verdana" pitchFamily="34" charset="0"/>
              </a:rPr>
              <a:t>Processor</a:t>
            </a:r>
            <a:r>
              <a:rPr lang="hu-HU" altLang="en-US" sz="1400" dirty="0">
                <a:latin typeface="Verdana" pitchFamily="34" charset="0"/>
              </a:rPr>
              <a:t> </a:t>
            </a:r>
            <a:r>
              <a:rPr lang="hu-HU" altLang="en-US" sz="1400" dirty="0" err="1">
                <a:latin typeface="Verdana" pitchFamily="34" charset="0"/>
              </a:rPr>
              <a:t>with</a:t>
            </a:r>
            <a:r>
              <a:rPr lang="hu-HU" altLang="en-US" sz="1400" dirty="0">
                <a:latin typeface="Verdana" pitchFamily="34" charset="0"/>
              </a:rPr>
              <a:t> </a:t>
            </a:r>
            <a:r>
              <a:rPr lang="hu-HU" altLang="en-US" sz="1400" dirty="0" err="1">
                <a:latin typeface="Verdana" pitchFamily="34" charset="0"/>
              </a:rPr>
              <a:t>Direct</a:t>
            </a:r>
            <a:r>
              <a:rPr lang="hu-HU" altLang="en-US" sz="1400" dirty="0">
                <a:latin typeface="Verdana" pitchFamily="34" charset="0"/>
              </a:rPr>
              <a:t> </a:t>
            </a:r>
            <a:r>
              <a:rPr lang="hu-HU" altLang="en-US" sz="1400" dirty="0" err="1">
                <a:latin typeface="Verdana" pitchFamily="34" charset="0"/>
              </a:rPr>
              <a:t>Connect</a:t>
            </a:r>
            <a:r>
              <a:rPr lang="hu-HU" altLang="en-US" sz="1400" dirty="0">
                <a:latin typeface="Verdana" pitchFamily="34" charset="0"/>
              </a:rPr>
              <a:t> </a:t>
            </a:r>
            <a:r>
              <a:rPr lang="hu-HU" altLang="en-US" sz="1400" dirty="0" err="1">
                <a:latin typeface="Verdana" pitchFamily="34" charset="0"/>
              </a:rPr>
              <a:t>Architecture</a:t>
            </a:r>
            <a:r>
              <a:rPr lang="hu-HU" altLang="en-US" sz="1400" dirty="0">
                <a:latin typeface="Verdana" pitchFamily="34" charset="0"/>
              </a:rPr>
              <a:t> – 4P Server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hu-HU" altLang="en-US" sz="1400" dirty="0">
                <a:latin typeface="Verdana" pitchFamily="34" charset="0"/>
              </a:rPr>
              <a:t>        </a:t>
            </a:r>
            <a:r>
              <a:rPr lang="hu-HU" altLang="en-US" sz="1400" dirty="0" smtClean="0">
                <a:latin typeface="Verdana" pitchFamily="34" charset="0"/>
              </a:rPr>
              <a:t>   </a:t>
            </a:r>
            <a:r>
              <a:rPr lang="hu-HU" altLang="en-US" sz="1400" dirty="0" err="1" smtClean="0">
                <a:latin typeface="Verdana" pitchFamily="34" charset="0"/>
              </a:rPr>
              <a:t>Comparison</a:t>
            </a:r>
            <a:r>
              <a:rPr lang="hu-HU" altLang="en-US" sz="1400" dirty="0">
                <a:latin typeface="Verdana" pitchFamily="34" charset="0"/>
              </a:rPr>
              <a:t>, </a:t>
            </a:r>
            <a:r>
              <a:rPr lang="en-US" altLang="en-US" sz="1400" dirty="0">
                <a:latin typeface="Verdana" pitchFamily="34" charset="0"/>
              </a:rPr>
              <a:t>http://www.amd.com/us-en/assets/content_type/DownloadableAssets/4P_</a:t>
            </a:r>
            <a:endParaRPr lang="hu-HU" altLang="en-US" sz="1400" dirty="0">
              <a:latin typeface="Verdana" pitchFamily="34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hu-HU" altLang="en-US" sz="1400" dirty="0">
                <a:latin typeface="Verdana" pitchFamily="34" charset="0"/>
              </a:rPr>
              <a:t>        </a:t>
            </a:r>
            <a:r>
              <a:rPr lang="hu-HU" altLang="en-US" sz="1400" dirty="0" smtClean="0">
                <a:latin typeface="Verdana" pitchFamily="34" charset="0"/>
              </a:rPr>
              <a:t>   </a:t>
            </a:r>
            <a:r>
              <a:rPr lang="en-US" altLang="en-US" sz="1400" dirty="0" smtClean="0">
                <a:latin typeface="Verdana" pitchFamily="34" charset="0"/>
              </a:rPr>
              <a:t>Server_Comparison_PID_41461.pdf</a:t>
            </a:r>
            <a:endParaRPr lang="en-US" altLang="en-US" sz="1400" dirty="0">
              <a:latin typeface="Verdana" pitchFamily="34" charset="0"/>
            </a:endParaRPr>
          </a:p>
        </p:txBody>
      </p:sp>
      <p:sp>
        <p:nvSpPr>
          <p:cNvPr id="296964" name="Text Box 4"/>
          <p:cNvSpPr txBox="1">
            <a:spLocks noChangeArrowheads="1"/>
          </p:cNvSpPr>
          <p:nvPr/>
        </p:nvSpPr>
        <p:spPr bwMode="auto">
          <a:xfrm>
            <a:off x="184150" y="2009775"/>
            <a:ext cx="7901522" cy="52322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hu-HU" altLang="en-US" sz="1400" dirty="0">
                <a:latin typeface="Verdana" pitchFamily="34" charset="0"/>
              </a:rPr>
              <a:t>[3]: </a:t>
            </a:r>
            <a:r>
              <a:rPr lang="en-US" altLang="en-US" sz="1400" dirty="0">
                <a:latin typeface="Verdana" pitchFamily="34" charset="0"/>
              </a:rPr>
              <a:t>Intel® 5000P/5000V/5000Z Chipset Memory Controller Hub (MCH) – Datasheet</a:t>
            </a:r>
            <a:r>
              <a:rPr lang="hu-HU" altLang="en-US" sz="1400" dirty="0">
                <a:latin typeface="Verdana" pitchFamily="34" charset="0"/>
              </a:rPr>
              <a:t>,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         </a:t>
            </a:r>
            <a:r>
              <a:rPr lang="hu-HU" altLang="en-US" sz="1400" dirty="0" smtClean="0">
                <a:latin typeface="Verdana" pitchFamily="34" charset="0"/>
              </a:rPr>
              <a:t>  </a:t>
            </a:r>
            <a:r>
              <a:rPr lang="hu-HU" altLang="en-US" sz="1400" dirty="0" err="1" smtClean="0">
                <a:latin typeface="Verdana" pitchFamily="34" charset="0"/>
              </a:rPr>
              <a:t>Sept</a:t>
            </a:r>
            <a:r>
              <a:rPr lang="hu-HU" altLang="en-US" sz="1400" dirty="0">
                <a:latin typeface="Verdana" pitchFamily="34" charset="0"/>
              </a:rPr>
              <a:t>. 2006. </a:t>
            </a:r>
            <a:r>
              <a:rPr lang="en-US" altLang="en-US" sz="1400" dirty="0">
                <a:latin typeface="Verdana" pitchFamily="34" charset="0"/>
              </a:rPr>
              <a:t>http://www.intel.com/design/chipsets/datashts/313071.htm</a:t>
            </a:r>
          </a:p>
        </p:txBody>
      </p:sp>
      <p:sp>
        <p:nvSpPr>
          <p:cNvPr id="296965" name="Text Box 5"/>
          <p:cNvSpPr txBox="1">
            <a:spLocks noChangeArrowheads="1"/>
          </p:cNvSpPr>
          <p:nvPr/>
        </p:nvSpPr>
        <p:spPr bwMode="auto">
          <a:xfrm>
            <a:off x="184150" y="2619375"/>
            <a:ext cx="6925550" cy="52322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hu-HU" altLang="en-US" sz="1400" dirty="0">
                <a:latin typeface="Verdana" pitchFamily="34" charset="0"/>
              </a:rPr>
              <a:t>[4]: </a:t>
            </a:r>
            <a:r>
              <a:rPr lang="en-US" altLang="en-US" sz="1400" dirty="0">
                <a:latin typeface="Verdana" pitchFamily="34" charset="0"/>
              </a:rPr>
              <a:t>Intel® E8501 Chipset North Bridge (NB) Datasheet</a:t>
            </a:r>
            <a:r>
              <a:rPr lang="hu-HU" altLang="en-US" sz="1400" dirty="0">
                <a:latin typeface="Verdana" pitchFamily="34" charset="0"/>
              </a:rPr>
              <a:t>, Mai 2006,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         </a:t>
            </a:r>
            <a:r>
              <a:rPr lang="hu-HU" altLang="en-US" sz="1400" dirty="0" smtClean="0">
                <a:latin typeface="Verdana" pitchFamily="34" charset="0"/>
              </a:rPr>
              <a:t>  </a:t>
            </a:r>
            <a:r>
              <a:rPr lang="en-US" altLang="en-US" sz="1400" dirty="0" smtClean="0">
                <a:latin typeface="Verdana" pitchFamily="34" charset="0"/>
              </a:rPr>
              <a:t>http</a:t>
            </a:r>
            <a:r>
              <a:rPr lang="en-US" altLang="en-US" sz="1400" dirty="0">
                <a:latin typeface="Verdana" pitchFamily="34" charset="0"/>
              </a:rPr>
              <a:t>://www.intel.com/design/chipsets/e8501/datashts/309620.htm</a:t>
            </a:r>
          </a:p>
        </p:txBody>
      </p:sp>
      <p:sp>
        <p:nvSpPr>
          <p:cNvPr id="296966" name="Text Box 6"/>
          <p:cNvSpPr txBox="1">
            <a:spLocks noChangeArrowheads="1"/>
          </p:cNvSpPr>
          <p:nvPr/>
        </p:nvSpPr>
        <p:spPr bwMode="auto">
          <a:xfrm>
            <a:off x="184150" y="3182938"/>
            <a:ext cx="8016875" cy="52322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hu-HU" altLang="en-US" sz="1400" dirty="0">
                <a:latin typeface="Verdana" pitchFamily="34" charset="0"/>
              </a:rPr>
              <a:t>[5]: </a:t>
            </a:r>
            <a:r>
              <a:rPr lang="hu-HU" altLang="en-US" sz="1400" dirty="0" err="1">
                <a:latin typeface="Verdana" pitchFamily="34" charset="0"/>
              </a:rPr>
              <a:t>Conway</a:t>
            </a:r>
            <a:r>
              <a:rPr lang="hu-HU" altLang="en-US" sz="1400" dirty="0">
                <a:latin typeface="Verdana" pitchFamily="34" charset="0"/>
              </a:rPr>
              <a:t> P &amp; </a:t>
            </a:r>
            <a:r>
              <a:rPr lang="hu-HU" altLang="en-US" sz="1400" dirty="0" err="1">
                <a:latin typeface="Verdana" pitchFamily="34" charset="0"/>
              </a:rPr>
              <a:t>Hughes</a:t>
            </a:r>
            <a:r>
              <a:rPr lang="hu-HU" altLang="en-US" sz="1400" dirty="0">
                <a:latin typeface="Verdana" pitchFamily="34" charset="0"/>
              </a:rPr>
              <a:t> B., „</a:t>
            </a:r>
            <a:r>
              <a:rPr lang="en-US" altLang="en-US" sz="1400" dirty="0">
                <a:latin typeface="Verdana" pitchFamily="34" charset="0"/>
              </a:rPr>
              <a:t>The AMD Opteron Northbridge Architecture</a:t>
            </a:r>
            <a:r>
              <a:rPr lang="hu-HU" altLang="en-US" sz="1400" dirty="0">
                <a:latin typeface="Verdana" pitchFamily="34" charset="0"/>
              </a:rPr>
              <a:t>”, IEEE</a:t>
            </a:r>
            <a:endParaRPr lang="en-US" altLang="en-US" sz="1400" dirty="0">
              <a:latin typeface="Verdana" pitchFamily="34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         </a:t>
            </a:r>
            <a:r>
              <a:rPr lang="hu-HU" altLang="en-US" sz="1400" dirty="0" smtClean="0">
                <a:latin typeface="Verdana" pitchFamily="34" charset="0"/>
              </a:rPr>
              <a:t>  MICRO</a:t>
            </a:r>
            <a:r>
              <a:rPr lang="hu-HU" altLang="en-US" sz="1400" dirty="0">
                <a:latin typeface="Verdana" pitchFamily="34" charset="0"/>
              </a:rPr>
              <a:t>, </a:t>
            </a:r>
            <a:r>
              <a:rPr lang="hu-HU" altLang="en-US" sz="1400" dirty="0" err="1">
                <a:latin typeface="Verdana" pitchFamily="34" charset="0"/>
              </a:rPr>
              <a:t>March</a:t>
            </a:r>
            <a:r>
              <a:rPr lang="hu-HU" altLang="en-US" sz="1400" dirty="0">
                <a:latin typeface="Verdana" pitchFamily="34" charset="0"/>
              </a:rPr>
              <a:t>/</a:t>
            </a:r>
            <a:r>
              <a:rPr lang="hu-HU" altLang="en-US" sz="1400" dirty="0" err="1">
                <a:latin typeface="Verdana" pitchFamily="34" charset="0"/>
              </a:rPr>
              <a:t>April</a:t>
            </a:r>
            <a:r>
              <a:rPr lang="hu-HU" altLang="en-US" sz="1400" dirty="0">
                <a:latin typeface="Verdana" pitchFamily="34" charset="0"/>
              </a:rPr>
              <a:t> 2007, pp. 10-21</a:t>
            </a:r>
            <a:endParaRPr lang="en-US" altLang="en-US" sz="1400" dirty="0">
              <a:latin typeface="Verdana" pitchFamily="34" charset="0"/>
            </a:endParaRPr>
          </a:p>
        </p:txBody>
      </p:sp>
      <p:sp>
        <p:nvSpPr>
          <p:cNvPr id="296967" name="Text Box 7"/>
          <p:cNvSpPr txBox="1">
            <a:spLocks noChangeArrowheads="1"/>
          </p:cNvSpPr>
          <p:nvPr/>
        </p:nvSpPr>
        <p:spPr bwMode="auto">
          <a:xfrm>
            <a:off x="184150" y="3770313"/>
            <a:ext cx="7596951" cy="52322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hu-HU" altLang="en-US" sz="1400" dirty="0">
                <a:latin typeface="Verdana" pitchFamily="34" charset="0"/>
              </a:rPr>
              <a:t>[6]: </a:t>
            </a:r>
            <a:r>
              <a:rPr lang="en-US" altLang="en-US" sz="1400" dirty="0">
                <a:latin typeface="Verdana" pitchFamily="34" charset="0"/>
              </a:rPr>
              <a:t>Intel® </a:t>
            </a:r>
            <a:r>
              <a:rPr lang="hu-HU" altLang="en-US" sz="1400" dirty="0">
                <a:latin typeface="Verdana" pitchFamily="34" charset="0"/>
              </a:rPr>
              <a:t>7300</a:t>
            </a:r>
            <a:r>
              <a:rPr lang="en-US" altLang="en-US" sz="1400" dirty="0">
                <a:latin typeface="Verdana" pitchFamily="34" charset="0"/>
              </a:rPr>
              <a:t> Chipset Memory Controller Hub (MCH) – Datasheet</a:t>
            </a:r>
            <a:r>
              <a:rPr lang="hu-HU" altLang="en-US" sz="1400" dirty="0">
                <a:latin typeface="Verdana" pitchFamily="34" charset="0"/>
              </a:rPr>
              <a:t>, </a:t>
            </a:r>
            <a:r>
              <a:rPr lang="hu-HU" altLang="en-US" sz="1400" dirty="0" err="1">
                <a:latin typeface="Verdana" pitchFamily="34" charset="0"/>
              </a:rPr>
              <a:t>Sept</a:t>
            </a:r>
            <a:r>
              <a:rPr lang="hu-HU" altLang="en-US" sz="1400" dirty="0">
                <a:latin typeface="Verdana" pitchFamily="34" charset="0"/>
              </a:rPr>
              <a:t>. 2007,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/>
              <a:t>             </a:t>
            </a:r>
            <a:r>
              <a:rPr lang="hu-HU" altLang="en-US" sz="1400" dirty="0" smtClean="0"/>
              <a:t> </a:t>
            </a:r>
            <a:r>
              <a:rPr lang="en-US" altLang="en-US" sz="1400" dirty="0" smtClean="0">
                <a:latin typeface="Verdana" pitchFamily="34" charset="0"/>
              </a:rPr>
              <a:t>http</a:t>
            </a:r>
            <a:r>
              <a:rPr lang="en-US" altLang="en-US" sz="1400" dirty="0">
                <a:latin typeface="Verdana" pitchFamily="34" charset="0"/>
              </a:rPr>
              <a:t>://www.intel.com/design/chipsets/datashts/3130</a:t>
            </a:r>
            <a:r>
              <a:rPr lang="hu-HU" altLang="en-US" sz="1400" dirty="0">
                <a:latin typeface="Verdana" pitchFamily="34" charset="0"/>
              </a:rPr>
              <a:t>82</a:t>
            </a:r>
            <a:r>
              <a:rPr lang="en-US" altLang="en-US" sz="1400" dirty="0">
                <a:latin typeface="Verdana" pitchFamily="34" charset="0"/>
              </a:rPr>
              <a:t>.</a:t>
            </a:r>
            <a:r>
              <a:rPr lang="en-US" altLang="en-US" sz="1400" dirty="0" err="1">
                <a:latin typeface="Verdana" pitchFamily="34" charset="0"/>
              </a:rPr>
              <a:t>htm</a:t>
            </a:r>
            <a:endParaRPr lang="en-US" altLang="en-US" sz="1400" dirty="0">
              <a:latin typeface="Verdana" pitchFamily="34" charset="0"/>
            </a:endParaRPr>
          </a:p>
        </p:txBody>
      </p:sp>
      <p:sp>
        <p:nvSpPr>
          <p:cNvPr id="296968" name="Text Box 8"/>
          <p:cNvSpPr txBox="1">
            <a:spLocks noChangeArrowheads="1"/>
          </p:cNvSpPr>
          <p:nvPr/>
        </p:nvSpPr>
        <p:spPr bwMode="auto">
          <a:xfrm>
            <a:off x="184150" y="4360863"/>
            <a:ext cx="7764463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hu-HU" altLang="en-US" sz="1400">
                <a:latin typeface="Verdana" pitchFamily="34" charset="0"/>
              </a:rPr>
              <a:t>[7]: Supermicro Motherboards, </a:t>
            </a:r>
            <a:r>
              <a:rPr lang="en-US" altLang="en-US" sz="1400">
                <a:latin typeface="Verdana" pitchFamily="34" charset="0"/>
              </a:rPr>
              <a:t>http://www.supermicro.com/products/motherboard/</a:t>
            </a:r>
          </a:p>
        </p:txBody>
      </p:sp>
      <p:sp>
        <p:nvSpPr>
          <p:cNvPr id="296969" name="Rectangle 9"/>
          <p:cNvSpPr>
            <a:spLocks noChangeArrowheads="1"/>
          </p:cNvSpPr>
          <p:nvPr/>
        </p:nvSpPr>
        <p:spPr bwMode="auto">
          <a:xfrm>
            <a:off x="184150" y="4800600"/>
            <a:ext cx="7279365" cy="52322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[</a:t>
            </a:r>
            <a:r>
              <a:rPr lang="hu-HU" altLang="en-US" sz="1400" dirty="0">
                <a:latin typeface="Verdana" pitchFamily="34" charset="0"/>
              </a:rPr>
              <a:t>8</a:t>
            </a:r>
            <a:r>
              <a:rPr lang="en-US" altLang="en-US" sz="1400" dirty="0" smtClean="0">
                <a:latin typeface="Verdana" pitchFamily="34" charset="0"/>
              </a:rPr>
              <a:t>]</a:t>
            </a:r>
            <a:r>
              <a:rPr lang="hu-HU" altLang="en-US" sz="1400" dirty="0" smtClean="0">
                <a:latin typeface="Verdana" pitchFamily="34" charset="0"/>
              </a:rPr>
              <a:t>: </a:t>
            </a:r>
            <a:r>
              <a:rPr lang="hu-HU" altLang="en-US" sz="1400" dirty="0" err="1">
                <a:latin typeface="Verdana" pitchFamily="34" charset="0"/>
              </a:rPr>
              <a:t>Sander</a:t>
            </a:r>
            <a:r>
              <a:rPr lang="hu-HU" altLang="en-US" sz="1400" dirty="0">
                <a:latin typeface="Verdana" pitchFamily="34" charset="0"/>
              </a:rPr>
              <a:t> B., „AMD </a:t>
            </a:r>
            <a:r>
              <a:rPr lang="hu-HU" altLang="en-US" sz="1400" dirty="0" err="1">
                <a:latin typeface="Verdana" pitchFamily="34" charset="0"/>
              </a:rPr>
              <a:t>Microprocessor</a:t>
            </a:r>
            <a:r>
              <a:rPr lang="hu-HU" altLang="en-US" sz="1400" dirty="0">
                <a:latin typeface="Verdana" pitchFamily="34" charset="0"/>
              </a:rPr>
              <a:t> Technologies,” 2006,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hu-HU" altLang="en-US" sz="1400" dirty="0">
                <a:latin typeface="Verdana" pitchFamily="34" charset="0"/>
              </a:rPr>
              <a:t>         </a:t>
            </a:r>
            <a:r>
              <a:rPr lang="hu-HU" altLang="en-US" sz="1400" dirty="0" smtClean="0">
                <a:latin typeface="Verdana" pitchFamily="34" charset="0"/>
              </a:rPr>
              <a:t>  </a:t>
            </a:r>
            <a:r>
              <a:rPr lang="en-US" altLang="en-US" sz="1400" dirty="0" smtClean="0">
                <a:latin typeface="Verdana" pitchFamily="34" charset="0"/>
              </a:rPr>
              <a:t>http</a:t>
            </a:r>
            <a:r>
              <a:rPr lang="en-US" altLang="en-US" sz="1400" dirty="0">
                <a:latin typeface="Verdana" pitchFamily="34" charset="0"/>
              </a:rPr>
              <a:t>://www.ewh.ieee.org/r4/chicago/foxvalley/IEEE_AMD_Meeting.ppt</a:t>
            </a:r>
          </a:p>
        </p:txBody>
      </p:sp>
      <p:sp>
        <p:nvSpPr>
          <p:cNvPr id="296970" name="Text Box 10"/>
          <p:cNvSpPr txBox="1">
            <a:spLocks noChangeArrowheads="1"/>
          </p:cNvSpPr>
          <p:nvPr/>
        </p:nvSpPr>
        <p:spPr bwMode="auto">
          <a:xfrm>
            <a:off x="184150" y="5422900"/>
            <a:ext cx="7619265" cy="52322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hu-HU" altLang="en-US" sz="1400" dirty="0">
                <a:latin typeface="Verdana" pitchFamily="34" charset="0"/>
              </a:rPr>
              <a:t>[9]: </a:t>
            </a:r>
            <a:r>
              <a:rPr lang="en-US" altLang="en-US" sz="1400" dirty="0">
                <a:latin typeface="Verdana" pitchFamily="34" charset="0"/>
              </a:rPr>
              <a:t>AMD Quad FX Platform with Dual Socket Direct Connect (DSDC) Architecture</a:t>
            </a:r>
            <a:r>
              <a:rPr lang="hu-HU" altLang="en-US" sz="1400" dirty="0">
                <a:latin typeface="Verdana" pitchFamily="34" charset="0"/>
              </a:rPr>
              <a:t>,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          </a:t>
            </a:r>
            <a:r>
              <a:rPr lang="hu-HU" altLang="en-US" sz="1400" dirty="0" smtClean="0">
                <a:latin typeface="Verdana" pitchFamily="34" charset="0"/>
              </a:rPr>
              <a:t> </a:t>
            </a:r>
            <a:r>
              <a:rPr lang="en-US" altLang="en-US" sz="1400" dirty="0" smtClean="0">
                <a:latin typeface="Verdana" pitchFamily="34" charset="0"/>
              </a:rPr>
              <a:t>http</a:t>
            </a:r>
            <a:r>
              <a:rPr lang="en-US" altLang="en-US" sz="1400" dirty="0">
                <a:latin typeface="Verdana" pitchFamily="34" charset="0"/>
              </a:rPr>
              <a:t>://www.asisupport.com/ts_amd_quad_fx.htm</a:t>
            </a:r>
          </a:p>
        </p:txBody>
      </p:sp>
      <p:sp>
        <p:nvSpPr>
          <p:cNvPr id="296971" name="Text Box 11"/>
          <p:cNvSpPr txBox="1">
            <a:spLocks noChangeArrowheads="1"/>
          </p:cNvSpPr>
          <p:nvPr/>
        </p:nvSpPr>
        <p:spPr bwMode="auto">
          <a:xfrm>
            <a:off x="184150" y="6010275"/>
            <a:ext cx="8294258" cy="52322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hu-HU" altLang="en-US" sz="1400" dirty="0">
                <a:latin typeface="Verdana" pitchFamily="34" charset="0"/>
              </a:rPr>
              <a:t>[10]: </a:t>
            </a:r>
            <a:r>
              <a:rPr lang="hu-HU" altLang="en-US" sz="1400" dirty="0" err="1">
                <a:latin typeface="Verdana" pitchFamily="34" charset="0"/>
              </a:rPr>
              <a:t>Asustek</a:t>
            </a:r>
            <a:r>
              <a:rPr lang="hu-HU" altLang="en-US" sz="1400" dirty="0">
                <a:latin typeface="Verdana" pitchFamily="34" charset="0"/>
              </a:rPr>
              <a:t> </a:t>
            </a:r>
            <a:r>
              <a:rPr lang="hu-HU" altLang="en-US" sz="1400" dirty="0" err="1">
                <a:latin typeface="Verdana" pitchFamily="34" charset="0"/>
              </a:rPr>
              <a:t>motherboards</a:t>
            </a:r>
            <a:r>
              <a:rPr lang="hu-HU" altLang="en-US" sz="1400" dirty="0">
                <a:latin typeface="Verdana" pitchFamily="34" charset="0"/>
              </a:rPr>
              <a:t> - http://www.asus.com.tw/products.aspx?l1=9&amp;l2=39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         </a:t>
            </a:r>
            <a:r>
              <a:rPr lang="hu-HU" altLang="en-US" sz="1400" dirty="0">
                <a:latin typeface="Verdana" pitchFamily="34" charset="0"/>
              </a:rPr>
              <a:t> </a:t>
            </a:r>
            <a:r>
              <a:rPr lang="hu-HU" altLang="en-US" sz="1400" dirty="0" smtClean="0">
                <a:latin typeface="Verdana" pitchFamily="34" charset="0"/>
              </a:rPr>
              <a:t> </a:t>
            </a:r>
            <a:r>
              <a:rPr lang="en-US" altLang="en-US" sz="1400" dirty="0" smtClean="0">
                <a:latin typeface="Verdana" pitchFamily="34" charset="0"/>
              </a:rPr>
              <a:t>http</a:t>
            </a:r>
            <a:r>
              <a:rPr lang="en-US" altLang="en-US" sz="1400" dirty="0">
                <a:latin typeface="Verdana" pitchFamily="34" charset="0"/>
              </a:rPr>
              <a:t>://support.asus.com/download/model_list.aspx?product=5&amp;SLanguage=en-us</a:t>
            </a:r>
          </a:p>
        </p:txBody>
      </p:sp>
      <p:sp>
        <p:nvSpPr>
          <p:cNvPr id="296972" name="Rectangle 1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 sz="1600" dirty="0" smtClean="0"/>
              <a:t>5. References</a:t>
            </a:r>
            <a:r>
              <a:rPr lang="hu-HU" altLang="en-US" sz="1600" dirty="0" smtClean="0"/>
              <a:t> (1)</a:t>
            </a:r>
            <a:endParaRPr lang="en-US" altLang="en-US" sz="1600" dirty="0" smtClean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7986" name="Text Box 2"/>
          <p:cNvSpPr txBox="1">
            <a:spLocks noChangeArrowheads="1"/>
          </p:cNvSpPr>
          <p:nvPr/>
        </p:nvSpPr>
        <p:spPr bwMode="auto">
          <a:xfrm>
            <a:off x="188913" y="635000"/>
            <a:ext cx="9002144" cy="52322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hu-HU" altLang="en-US" sz="1400" dirty="0">
                <a:latin typeface="Verdana" pitchFamily="34" charset="0"/>
              </a:rPr>
              <a:t>[11</a:t>
            </a:r>
            <a:r>
              <a:rPr lang="hu-HU" altLang="en-US" sz="1400" dirty="0" smtClean="0">
                <a:latin typeface="Verdana" pitchFamily="34" charset="0"/>
              </a:rPr>
              <a:t>]: </a:t>
            </a:r>
            <a:r>
              <a:rPr lang="hu-HU" altLang="en-US" sz="1400" dirty="0" err="1">
                <a:latin typeface="Verdana" pitchFamily="34" charset="0"/>
              </a:rPr>
              <a:t>Kanter</a:t>
            </a:r>
            <a:r>
              <a:rPr lang="hu-HU" altLang="en-US" sz="1400" dirty="0">
                <a:latin typeface="Verdana" pitchFamily="34" charset="0"/>
              </a:rPr>
              <a:t>, D. „</a:t>
            </a:r>
            <a:r>
              <a:rPr lang="en-US" altLang="en-US" sz="1400" dirty="0">
                <a:latin typeface="Verdana" pitchFamily="34" charset="0"/>
              </a:rPr>
              <a:t>A Preview of Intel's </a:t>
            </a:r>
            <a:r>
              <a:rPr lang="en-US" altLang="en-US" sz="1400" dirty="0" err="1">
                <a:latin typeface="Verdana" pitchFamily="34" charset="0"/>
              </a:rPr>
              <a:t>Bensley</a:t>
            </a:r>
            <a:r>
              <a:rPr lang="en-US" altLang="en-US" sz="1400" dirty="0">
                <a:latin typeface="Verdana" pitchFamily="34" charset="0"/>
              </a:rPr>
              <a:t> Platform (Part I)</a:t>
            </a:r>
            <a:r>
              <a:rPr lang="hu-HU" altLang="en-US" sz="1400" dirty="0">
                <a:latin typeface="Verdana" pitchFamily="34" charset="0"/>
              </a:rPr>
              <a:t>,” Real Word Technologies,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         </a:t>
            </a:r>
            <a:r>
              <a:rPr lang="hu-HU" altLang="en-US" sz="1400" dirty="0" smtClean="0">
                <a:latin typeface="Verdana" pitchFamily="34" charset="0"/>
              </a:rPr>
              <a:t>  Aug</a:t>
            </a:r>
            <a:r>
              <a:rPr lang="hu-HU" altLang="en-US" sz="1400" dirty="0">
                <a:latin typeface="Verdana" pitchFamily="34" charset="0"/>
              </a:rPr>
              <a:t>. 2005, </a:t>
            </a:r>
            <a:r>
              <a:rPr lang="en-US" altLang="en-US" sz="1400" dirty="0">
                <a:latin typeface="Verdana" pitchFamily="34" charset="0"/>
              </a:rPr>
              <a:t>http://www.realworldtech.com/page.cfm?ArticleID=RWT110805135916&amp;p=2</a:t>
            </a:r>
          </a:p>
        </p:txBody>
      </p:sp>
      <p:sp>
        <p:nvSpPr>
          <p:cNvPr id="297987" name="Text Box 3"/>
          <p:cNvSpPr txBox="1">
            <a:spLocks noChangeArrowheads="1"/>
          </p:cNvSpPr>
          <p:nvPr/>
        </p:nvSpPr>
        <p:spPr bwMode="auto">
          <a:xfrm>
            <a:off x="188913" y="1266825"/>
            <a:ext cx="8923405" cy="52322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hu-HU" altLang="en-US" sz="1400" dirty="0">
                <a:latin typeface="Verdana" pitchFamily="34" charset="0"/>
              </a:rPr>
              <a:t>[12</a:t>
            </a:r>
            <a:r>
              <a:rPr lang="hu-HU" altLang="en-US" sz="1400" dirty="0" smtClean="0">
                <a:latin typeface="Verdana" pitchFamily="34" charset="0"/>
              </a:rPr>
              <a:t>]: </a:t>
            </a:r>
            <a:r>
              <a:rPr lang="hu-HU" altLang="en-US" sz="1400" dirty="0" err="1">
                <a:latin typeface="Verdana" pitchFamily="34" charset="0"/>
              </a:rPr>
              <a:t>Kanter</a:t>
            </a:r>
            <a:r>
              <a:rPr lang="hu-HU" altLang="en-US" sz="1400" dirty="0">
                <a:latin typeface="Verdana" pitchFamily="34" charset="0"/>
              </a:rPr>
              <a:t>, D. „</a:t>
            </a:r>
            <a:r>
              <a:rPr lang="en-US" altLang="en-US" sz="1400" dirty="0">
                <a:latin typeface="Verdana" pitchFamily="34" charset="0"/>
              </a:rPr>
              <a:t>A Preview of Intel's </a:t>
            </a:r>
            <a:r>
              <a:rPr lang="en-US" altLang="en-US" sz="1400" dirty="0" err="1">
                <a:latin typeface="Verdana" pitchFamily="34" charset="0"/>
              </a:rPr>
              <a:t>Bensley</a:t>
            </a:r>
            <a:r>
              <a:rPr lang="en-US" altLang="en-US" sz="1400" dirty="0">
                <a:latin typeface="Verdana" pitchFamily="34" charset="0"/>
              </a:rPr>
              <a:t> Platform (Part </a:t>
            </a:r>
            <a:r>
              <a:rPr lang="hu-HU" altLang="en-US" sz="1400" dirty="0">
                <a:latin typeface="Verdana" pitchFamily="34" charset="0"/>
              </a:rPr>
              <a:t>I</a:t>
            </a:r>
            <a:r>
              <a:rPr lang="en-US" altLang="en-US" sz="1400" dirty="0">
                <a:latin typeface="Verdana" pitchFamily="34" charset="0"/>
              </a:rPr>
              <a:t>I)</a:t>
            </a:r>
            <a:r>
              <a:rPr lang="hu-HU" altLang="en-US" sz="1400" dirty="0">
                <a:latin typeface="Verdana" pitchFamily="34" charset="0"/>
              </a:rPr>
              <a:t>,” Real Word Technologies,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         </a:t>
            </a:r>
            <a:r>
              <a:rPr lang="hu-HU" altLang="en-US" sz="1400" dirty="0" smtClean="0">
                <a:latin typeface="Verdana" pitchFamily="34" charset="0"/>
              </a:rPr>
              <a:t>  Nov</a:t>
            </a:r>
            <a:r>
              <a:rPr lang="hu-HU" altLang="en-US" sz="1400" dirty="0">
                <a:latin typeface="Verdana" pitchFamily="34" charset="0"/>
              </a:rPr>
              <a:t>. 2005, </a:t>
            </a:r>
            <a:r>
              <a:rPr lang="en-US" altLang="en-US" sz="1400" dirty="0">
                <a:latin typeface="Verdana" pitchFamily="34" charset="0"/>
              </a:rPr>
              <a:t>http://www.realworldtech.com/page.cfm?ArticleID=RWT112905011743&amp;p=7</a:t>
            </a:r>
          </a:p>
        </p:txBody>
      </p:sp>
      <p:sp>
        <p:nvSpPr>
          <p:cNvPr id="297988" name="Text Box 4"/>
          <p:cNvSpPr txBox="1">
            <a:spLocks noChangeArrowheads="1"/>
          </p:cNvSpPr>
          <p:nvPr/>
        </p:nvSpPr>
        <p:spPr bwMode="auto">
          <a:xfrm>
            <a:off x="180975" y="1905000"/>
            <a:ext cx="7919027" cy="52322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hu-HU" altLang="en-US" sz="1400" dirty="0">
                <a:latin typeface="Verdana" pitchFamily="34" charset="0"/>
              </a:rPr>
              <a:t>[13</a:t>
            </a:r>
            <a:r>
              <a:rPr lang="hu-HU" altLang="en-US" sz="1400" dirty="0" smtClean="0">
                <a:latin typeface="Verdana" pitchFamily="34" charset="0"/>
              </a:rPr>
              <a:t>]: </a:t>
            </a:r>
            <a:r>
              <a:rPr lang="en-US" altLang="en-US" sz="1400" dirty="0">
                <a:latin typeface="Verdana" pitchFamily="34" charset="0"/>
              </a:rPr>
              <a:t>Quad-Core Intel® Xeon® Processor 7300 Series Product Brief</a:t>
            </a:r>
            <a:r>
              <a:rPr lang="hu-HU" altLang="en-US" sz="1400" dirty="0">
                <a:latin typeface="Verdana" pitchFamily="34" charset="0"/>
              </a:rPr>
              <a:t>,</a:t>
            </a:r>
            <a:r>
              <a:rPr lang="en-US" altLang="en-US" sz="1400" dirty="0">
                <a:latin typeface="Verdana" pitchFamily="34" charset="0"/>
              </a:rPr>
              <a:t> </a:t>
            </a:r>
            <a:r>
              <a:rPr lang="hu-HU" altLang="en-US" sz="1400" dirty="0">
                <a:latin typeface="Verdana" pitchFamily="34" charset="0"/>
              </a:rPr>
              <a:t>Intel, Nov. 2007</a:t>
            </a:r>
            <a:endParaRPr lang="en-US" altLang="en-US" sz="1400" dirty="0">
              <a:latin typeface="Verdana" pitchFamily="34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         </a:t>
            </a:r>
            <a:r>
              <a:rPr lang="hu-HU" altLang="en-US" sz="1400" dirty="0" smtClean="0">
                <a:latin typeface="Verdana" pitchFamily="34" charset="0"/>
              </a:rPr>
              <a:t>  </a:t>
            </a:r>
            <a:r>
              <a:rPr lang="en-US" altLang="en-US" sz="1400" dirty="0" smtClean="0">
                <a:latin typeface="Verdana" pitchFamily="34" charset="0"/>
              </a:rPr>
              <a:t>http</a:t>
            </a:r>
            <a:r>
              <a:rPr lang="en-US" altLang="en-US" sz="1400" dirty="0">
                <a:latin typeface="Verdana" pitchFamily="34" charset="0"/>
              </a:rPr>
              <a:t>://download.intel.com/products/processor/xeon/7300_prodbrief.pdf</a:t>
            </a:r>
          </a:p>
        </p:txBody>
      </p:sp>
      <p:sp>
        <p:nvSpPr>
          <p:cNvPr id="297989" name="Text Box 5"/>
          <p:cNvSpPr txBox="1">
            <a:spLocks noChangeArrowheads="1"/>
          </p:cNvSpPr>
          <p:nvPr/>
        </p:nvSpPr>
        <p:spPr bwMode="auto">
          <a:xfrm>
            <a:off x="188913" y="2530475"/>
            <a:ext cx="8539454" cy="52322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hu-HU" altLang="en-US" sz="1400" dirty="0">
                <a:latin typeface="Verdana" pitchFamily="34" charset="0"/>
              </a:rPr>
              <a:t>[14</a:t>
            </a:r>
            <a:r>
              <a:rPr lang="hu-HU" altLang="en-US" sz="1400" dirty="0" smtClean="0">
                <a:latin typeface="Verdana" pitchFamily="34" charset="0"/>
              </a:rPr>
              <a:t>]: </a:t>
            </a:r>
            <a:r>
              <a:rPr lang="hu-HU" altLang="en-US" sz="1400" dirty="0">
                <a:latin typeface="Verdana" pitchFamily="34" charset="0"/>
              </a:rPr>
              <a:t>„AMD </a:t>
            </a:r>
            <a:r>
              <a:rPr lang="hu-HU" altLang="en-US" sz="1400" dirty="0" err="1">
                <a:latin typeface="Verdana" pitchFamily="34" charset="0"/>
              </a:rPr>
              <a:t>Shows</a:t>
            </a:r>
            <a:r>
              <a:rPr lang="hu-HU" altLang="en-US" sz="1400" dirty="0">
                <a:latin typeface="Verdana" pitchFamily="34" charset="0"/>
              </a:rPr>
              <a:t> </a:t>
            </a:r>
            <a:r>
              <a:rPr lang="hu-HU" altLang="en-US" sz="1400" dirty="0" err="1">
                <a:latin typeface="Verdana" pitchFamily="34" charset="0"/>
              </a:rPr>
              <a:t>Off</a:t>
            </a:r>
            <a:r>
              <a:rPr lang="hu-HU" altLang="en-US" sz="1400" dirty="0">
                <a:latin typeface="Verdana" pitchFamily="34" charset="0"/>
              </a:rPr>
              <a:t> More </a:t>
            </a:r>
            <a:r>
              <a:rPr lang="hu-HU" altLang="en-US" sz="1400" dirty="0" err="1">
                <a:latin typeface="Verdana" pitchFamily="34" charset="0"/>
              </a:rPr>
              <a:t>Quad-Core</a:t>
            </a:r>
            <a:r>
              <a:rPr lang="hu-HU" altLang="en-US" sz="1400" dirty="0">
                <a:latin typeface="Verdana" pitchFamily="34" charset="0"/>
              </a:rPr>
              <a:t> Server </a:t>
            </a:r>
            <a:r>
              <a:rPr lang="hu-HU" altLang="en-US" sz="1400" dirty="0" err="1">
                <a:latin typeface="Verdana" pitchFamily="34" charset="0"/>
              </a:rPr>
              <a:t>Processors</a:t>
            </a:r>
            <a:r>
              <a:rPr lang="hu-HU" altLang="en-US" sz="1400" dirty="0">
                <a:latin typeface="Verdana" pitchFamily="34" charset="0"/>
              </a:rPr>
              <a:t> Benchmark”</a:t>
            </a:r>
            <a:r>
              <a:rPr lang="en-US" altLang="en-US" sz="1400" dirty="0">
                <a:latin typeface="Verdana" pitchFamily="34" charset="0"/>
              </a:rPr>
              <a:t> </a:t>
            </a:r>
            <a:r>
              <a:rPr lang="hu-HU" altLang="en-US" sz="1400" dirty="0" err="1">
                <a:latin typeface="Verdana" pitchFamily="34" charset="0"/>
              </a:rPr>
              <a:t>X-bit</a:t>
            </a:r>
            <a:r>
              <a:rPr lang="hu-HU" altLang="en-US" sz="1400" dirty="0">
                <a:latin typeface="Verdana" pitchFamily="34" charset="0"/>
              </a:rPr>
              <a:t> </a:t>
            </a:r>
            <a:r>
              <a:rPr lang="hu-HU" altLang="en-US" sz="1400" dirty="0" err="1">
                <a:latin typeface="Verdana" pitchFamily="34" charset="0"/>
              </a:rPr>
              <a:t>labs</a:t>
            </a:r>
            <a:r>
              <a:rPr lang="hu-HU" altLang="en-US" sz="1400" dirty="0">
                <a:latin typeface="Verdana" pitchFamily="34" charset="0"/>
              </a:rPr>
              <a:t>, Nov. 2007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          </a:t>
            </a:r>
            <a:r>
              <a:rPr lang="hu-HU" altLang="en-US" sz="1400" dirty="0" smtClean="0">
                <a:latin typeface="Verdana" pitchFamily="34" charset="0"/>
              </a:rPr>
              <a:t> </a:t>
            </a:r>
            <a:r>
              <a:rPr lang="en-US" altLang="en-US" sz="1400" dirty="0" smtClean="0">
                <a:latin typeface="Verdana" pitchFamily="34" charset="0"/>
              </a:rPr>
              <a:t>http</a:t>
            </a:r>
            <a:r>
              <a:rPr lang="en-US" altLang="en-US" sz="1400" dirty="0">
                <a:latin typeface="Verdana" pitchFamily="34" charset="0"/>
              </a:rPr>
              <a:t>://www.xbitlabs.com/news/cpu/display/20070702235635.html</a:t>
            </a:r>
          </a:p>
        </p:txBody>
      </p:sp>
      <p:sp>
        <p:nvSpPr>
          <p:cNvPr id="297990" name="Text Box 6"/>
          <p:cNvSpPr txBox="1">
            <a:spLocks noChangeArrowheads="1"/>
          </p:cNvSpPr>
          <p:nvPr/>
        </p:nvSpPr>
        <p:spPr bwMode="auto">
          <a:xfrm>
            <a:off x="180975" y="3148013"/>
            <a:ext cx="6748579" cy="3077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hu-HU" altLang="en-US" sz="1400" dirty="0">
                <a:latin typeface="Verdana" pitchFamily="34" charset="0"/>
              </a:rPr>
              <a:t>[15</a:t>
            </a:r>
            <a:r>
              <a:rPr lang="hu-HU" altLang="en-US" sz="1400" dirty="0" smtClean="0">
                <a:latin typeface="Verdana" pitchFamily="34" charset="0"/>
              </a:rPr>
              <a:t>]: </a:t>
            </a:r>
            <a:r>
              <a:rPr lang="hu-HU" altLang="en-US" sz="1400" dirty="0">
                <a:latin typeface="Verdana" pitchFamily="34" charset="0"/>
              </a:rPr>
              <a:t>AMD, Nov. 2006 </a:t>
            </a:r>
            <a:r>
              <a:rPr lang="en-US" altLang="en-US" sz="1400" dirty="0">
                <a:latin typeface="Verdana" pitchFamily="34" charset="0"/>
              </a:rPr>
              <a:t>http://www.asisupport.com/ts_amd_quad_fx.htm</a:t>
            </a:r>
          </a:p>
        </p:txBody>
      </p:sp>
      <p:sp>
        <p:nvSpPr>
          <p:cNvPr id="297991" name="Text Box 7"/>
          <p:cNvSpPr txBox="1">
            <a:spLocks noChangeArrowheads="1"/>
          </p:cNvSpPr>
          <p:nvPr/>
        </p:nvSpPr>
        <p:spPr bwMode="auto">
          <a:xfrm>
            <a:off x="182563" y="3556000"/>
            <a:ext cx="8739187" cy="517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[16]: </a:t>
            </a:r>
            <a:r>
              <a:rPr lang="en-US" altLang="en-US" sz="1400" dirty="0" err="1">
                <a:latin typeface="Verdana" pitchFamily="34" charset="0"/>
              </a:rPr>
              <a:t>Rusu</a:t>
            </a:r>
            <a:r>
              <a:rPr lang="en-US" altLang="en-US" sz="1400" dirty="0">
                <a:latin typeface="Verdana" pitchFamily="34" charset="0"/>
              </a:rPr>
              <a:t> S., </a:t>
            </a:r>
            <a:r>
              <a:rPr lang="en-US" altLang="en-US" sz="1400" dirty="0">
                <a:latin typeface="Times New Roman" pitchFamily="18" charset="0"/>
              </a:rPr>
              <a:t>“</a:t>
            </a:r>
            <a:r>
              <a:rPr lang="en-US" altLang="en-US" sz="1400" dirty="0">
                <a:latin typeface="Verdana" pitchFamily="34" charset="0"/>
              </a:rPr>
              <a:t>A Dual-Core Multi-Threaded Xeon Processor with 16 MB L3 Cache,</a:t>
            </a:r>
            <a:r>
              <a:rPr lang="en-US" altLang="en-US" sz="1400" dirty="0">
                <a:latin typeface="Times New Roman" pitchFamily="18" charset="0"/>
              </a:rPr>
              <a:t>”</a:t>
            </a:r>
            <a:r>
              <a:rPr lang="en-US" altLang="en-US" sz="1400" dirty="0">
                <a:latin typeface="Verdana" pitchFamily="34" charset="0"/>
              </a:rPr>
              <a:t> Intel, 2006,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           http://ewh.ieee.org/r5/denver/sscs/Presentations/2006_04_Rusu.pdf </a:t>
            </a:r>
          </a:p>
        </p:txBody>
      </p:sp>
      <p:sp>
        <p:nvSpPr>
          <p:cNvPr id="297992" name="Text Box 8"/>
          <p:cNvSpPr txBox="1">
            <a:spLocks noChangeArrowheads="1"/>
          </p:cNvSpPr>
          <p:nvPr/>
        </p:nvSpPr>
        <p:spPr bwMode="auto">
          <a:xfrm>
            <a:off x="180975" y="4178300"/>
            <a:ext cx="6508257" cy="52322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[17]: </a:t>
            </a:r>
            <a:r>
              <a:rPr lang="en-US" altLang="en-US" sz="1400" dirty="0" err="1">
                <a:latin typeface="Verdana" pitchFamily="34" charset="0"/>
              </a:rPr>
              <a:t>Goto</a:t>
            </a:r>
            <a:r>
              <a:rPr lang="en-US" altLang="en-US" sz="1400" dirty="0">
                <a:latin typeface="Verdana" pitchFamily="34" charset="0"/>
              </a:rPr>
              <a:t> H., Intel Processors,  </a:t>
            </a:r>
            <a:r>
              <a:rPr lang="en-US" altLang="en-US" sz="1400" dirty="0" err="1">
                <a:latin typeface="Verdana" pitchFamily="34" charset="0"/>
              </a:rPr>
              <a:t>PCWatch</a:t>
            </a:r>
            <a:r>
              <a:rPr lang="en-US" altLang="en-US" sz="1400" dirty="0">
                <a:latin typeface="Verdana" pitchFamily="34" charset="0"/>
              </a:rPr>
              <a:t>, March 04 2005,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          </a:t>
            </a:r>
            <a:r>
              <a:rPr lang="hu-HU" altLang="en-US" sz="1400" dirty="0" smtClean="0">
                <a:latin typeface="Verdana" pitchFamily="34" charset="0"/>
              </a:rPr>
              <a:t> </a:t>
            </a:r>
            <a:r>
              <a:rPr lang="en-US" altLang="en-US" sz="1400" dirty="0" smtClean="0">
                <a:latin typeface="Verdana" pitchFamily="34" charset="0"/>
              </a:rPr>
              <a:t>http</a:t>
            </a:r>
            <a:r>
              <a:rPr lang="en-US" altLang="en-US" sz="1400" dirty="0">
                <a:latin typeface="Verdana" pitchFamily="34" charset="0"/>
              </a:rPr>
              <a:t>://pc.watch.impress.co.jp/docs/2005/0304/kaigai162.htm</a:t>
            </a:r>
          </a:p>
        </p:txBody>
      </p:sp>
      <p:sp>
        <p:nvSpPr>
          <p:cNvPr id="297993" name="Text Box 9"/>
          <p:cNvSpPr txBox="1">
            <a:spLocks noChangeArrowheads="1"/>
          </p:cNvSpPr>
          <p:nvPr/>
        </p:nvSpPr>
        <p:spPr bwMode="auto">
          <a:xfrm>
            <a:off x="187325" y="4838700"/>
            <a:ext cx="8744638" cy="52322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[18]: Gilbert J. D., Hunt S., </a:t>
            </a:r>
            <a:r>
              <a:rPr lang="en-US" altLang="en-US" sz="1400" dirty="0" err="1">
                <a:latin typeface="Verdana" pitchFamily="34" charset="0"/>
              </a:rPr>
              <a:t>Gunadi</a:t>
            </a:r>
            <a:r>
              <a:rPr lang="en-US" altLang="en-US" sz="1400" dirty="0">
                <a:latin typeface="Verdana" pitchFamily="34" charset="0"/>
              </a:rPr>
              <a:t> D., Srinivas G., </a:t>
            </a:r>
            <a:r>
              <a:rPr lang="en-US" altLang="en-US" sz="1400" dirty="0">
                <a:latin typeface="Times New Roman" pitchFamily="18" charset="0"/>
              </a:rPr>
              <a:t>“</a:t>
            </a:r>
            <a:r>
              <a:rPr lang="en-US" altLang="en-US" sz="1400" dirty="0">
                <a:latin typeface="Verdana" pitchFamily="34" charset="0"/>
              </a:rPr>
              <a:t>The Tulsa Processor,</a:t>
            </a:r>
            <a:r>
              <a:rPr lang="en-US" altLang="en-US" sz="1400" dirty="0">
                <a:latin typeface="Times New Roman" pitchFamily="18" charset="0"/>
              </a:rPr>
              <a:t>”</a:t>
            </a:r>
            <a:r>
              <a:rPr lang="en-US" altLang="en-US" sz="1400" dirty="0">
                <a:latin typeface="Verdana" pitchFamily="34" charset="0"/>
              </a:rPr>
              <a:t> Hot Chips 18, 2006,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          </a:t>
            </a:r>
            <a:r>
              <a:rPr lang="hu-HU" altLang="en-US" sz="1400" dirty="0" smtClean="0">
                <a:latin typeface="Verdana" pitchFamily="34" charset="0"/>
              </a:rPr>
              <a:t> </a:t>
            </a:r>
            <a:r>
              <a:rPr lang="en-US" altLang="en-US" sz="1400" dirty="0" smtClean="0">
                <a:latin typeface="Verdana" pitchFamily="34" charset="0"/>
              </a:rPr>
              <a:t>http</a:t>
            </a:r>
            <a:r>
              <a:rPr lang="en-US" altLang="en-US" sz="1400" dirty="0">
                <a:latin typeface="Verdana" pitchFamily="34" charset="0"/>
              </a:rPr>
              <a:t>://www.hotchips.org/archives/hc18/3_Tues/HC18.S9/HC18.S9T1.pdf</a:t>
            </a:r>
          </a:p>
        </p:txBody>
      </p:sp>
      <p:sp>
        <p:nvSpPr>
          <p:cNvPr id="297994" name="Text Box 10"/>
          <p:cNvSpPr txBox="1">
            <a:spLocks noChangeArrowheads="1"/>
          </p:cNvSpPr>
          <p:nvPr/>
        </p:nvSpPr>
        <p:spPr bwMode="auto">
          <a:xfrm>
            <a:off x="188913" y="5473700"/>
            <a:ext cx="6269409" cy="52322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[19</a:t>
            </a:r>
            <a:r>
              <a:rPr lang="en-US" altLang="en-US" sz="1400" dirty="0" smtClean="0">
                <a:latin typeface="Verdana" pitchFamily="34" charset="0"/>
              </a:rPr>
              <a:t>]:</a:t>
            </a:r>
            <a:r>
              <a:rPr lang="hu-HU" altLang="en-US" sz="1400" dirty="0" smtClean="0">
                <a:latin typeface="Verdana" pitchFamily="34" charset="0"/>
              </a:rPr>
              <a:t> </a:t>
            </a:r>
            <a:r>
              <a:rPr lang="en-US" altLang="en-US" sz="1400" dirty="0" err="1" smtClean="0">
                <a:latin typeface="Verdana" pitchFamily="34" charset="0"/>
              </a:rPr>
              <a:t>Goto</a:t>
            </a:r>
            <a:r>
              <a:rPr lang="en-US" altLang="en-US" sz="1400" dirty="0" smtClean="0">
                <a:latin typeface="Verdana" pitchFamily="34" charset="0"/>
              </a:rPr>
              <a:t> </a:t>
            </a:r>
            <a:r>
              <a:rPr lang="en-US" altLang="en-US" sz="1400" dirty="0">
                <a:latin typeface="Verdana" pitchFamily="34" charset="0"/>
              </a:rPr>
              <a:t>H., IDF 2007 Spring, PC Watch, April 26 2007,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          </a:t>
            </a:r>
            <a:r>
              <a:rPr lang="hu-HU" altLang="en-US" sz="1400" dirty="0" smtClean="0">
                <a:latin typeface="Verdana" pitchFamily="34" charset="0"/>
              </a:rPr>
              <a:t> </a:t>
            </a:r>
            <a:r>
              <a:rPr lang="en-US" altLang="en-US" sz="1400" dirty="0" smtClean="0">
                <a:latin typeface="Verdana" pitchFamily="34" charset="0"/>
              </a:rPr>
              <a:t>http</a:t>
            </a:r>
            <a:r>
              <a:rPr lang="en-US" altLang="en-US" sz="1400" dirty="0">
                <a:latin typeface="Verdana" pitchFamily="34" charset="0"/>
              </a:rPr>
              <a:t>://pc.watch.impress.co.jp/docs/2007/0426/hot481.htm</a:t>
            </a:r>
          </a:p>
        </p:txBody>
      </p:sp>
      <p:sp>
        <p:nvSpPr>
          <p:cNvPr id="297995" name="Rectangle 11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 sz="1600" dirty="0" smtClean="0"/>
              <a:t>5. References</a:t>
            </a:r>
            <a:r>
              <a:rPr lang="hu-HU" altLang="en-US" sz="1600" dirty="0" smtClean="0"/>
              <a:t> (</a:t>
            </a:r>
            <a:r>
              <a:rPr lang="en-US" altLang="en-US" sz="1600" dirty="0" smtClean="0"/>
              <a:t>2</a:t>
            </a:r>
            <a:r>
              <a:rPr lang="hu-HU" altLang="en-US" sz="1600" dirty="0" smtClean="0"/>
              <a:t>)</a:t>
            </a:r>
            <a:endParaRPr lang="en-US" altLang="en-US" sz="1600" dirty="0" smtClean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9010" name="Text Box 2"/>
          <p:cNvSpPr txBox="1">
            <a:spLocks noChangeArrowheads="1"/>
          </p:cNvSpPr>
          <p:nvPr/>
        </p:nvSpPr>
        <p:spPr bwMode="auto">
          <a:xfrm>
            <a:off x="180975" y="635000"/>
            <a:ext cx="8664167" cy="73866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[20]: </a:t>
            </a:r>
            <a:r>
              <a:rPr lang="en-US" altLang="en-US" sz="1400" dirty="0" err="1">
                <a:latin typeface="Verdana" pitchFamily="34" charset="0"/>
              </a:rPr>
              <a:t>Hruska</a:t>
            </a:r>
            <a:r>
              <a:rPr lang="en-US" altLang="en-US" sz="1400" dirty="0">
                <a:latin typeface="Verdana" pitchFamily="34" charset="0"/>
              </a:rPr>
              <a:t> J., “Details slip on upcoming Intel </a:t>
            </a:r>
            <a:r>
              <a:rPr lang="en-US" altLang="en-US" sz="1400" dirty="0" err="1">
                <a:latin typeface="Verdana" pitchFamily="34" charset="0"/>
              </a:rPr>
              <a:t>Dunnington</a:t>
            </a:r>
            <a:r>
              <a:rPr lang="en-US" altLang="en-US" sz="1400" dirty="0">
                <a:latin typeface="Verdana" pitchFamily="34" charset="0"/>
              </a:rPr>
              <a:t> six-core processor,” </a:t>
            </a:r>
            <a:r>
              <a:rPr lang="en-US" altLang="en-US" sz="1400" dirty="0" err="1">
                <a:latin typeface="Verdana" pitchFamily="34" charset="0"/>
              </a:rPr>
              <a:t>Ars</a:t>
            </a:r>
            <a:r>
              <a:rPr lang="en-US" altLang="en-US" sz="1400" dirty="0">
                <a:latin typeface="Verdana" pitchFamily="34" charset="0"/>
              </a:rPr>
              <a:t> </a:t>
            </a:r>
            <a:r>
              <a:rPr lang="en-US" altLang="en-US" sz="1400" dirty="0" err="1">
                <a:latin typeface="Verdana" pitchFamily="34" charset="0"/>
              </a:rPr>
              <a:t>technica</a:t>
            </a:r>
            <a:r>
              <a:rPr lang="en-US" altLang="en-US" sz="1400" dirty="0">
                <a:latin typeface="Verdana" pitchFamily="34" charset="0"/>
              </a:rPr>
              <a:t>, </a:t>
            </a:r>
            <a:endParaRPr lang="hu-HU" altLang="en-US" sz="1400" dirty="0">
              <a:latin typeface="Verdana" pitchFamily="34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          </a:t>
            </a:r>
            <a:r>
              <a:rPr lang="hu-HU" altLang="en-US" sz="1400" dirty="0" smtClean="0">
                <a:latin typeface="Verdana" pitchFamily="34" charset="0"/>
              </a:rPr>
              <a:t> </a:t>
            </a:r>
            <a:r>
              <a:rPr lang="en-US" altLang="en-US" sz="1400" dirty="0" smtClean="0">
                <a:latin typeface="Verdana" pitchFamily="34" charset="0"/>
              </a:rPr>
              <a:t>February </a:t>
            </a:r>
            <a:r>
              <a:rPr lang="en-US" altLang="en-US" sz="1400" dirty="0">
                <a:latin typeface="Verdana" pitchFamily="34" charset="0"/>
              </a:rPr>
              <a:t>26, 2008,</a:t>
            </a:r>
            <a:r>
              <a:rPr lang="hu-HU" altLang="en-US" sz="1400" dirty="0">
                <a:latin typeface="Verdana" pitchFamily="34" charset="0"/>
              </a:rPr>
              <a:t> </a:t>
            </a:r>
            <a:r>
              <a:rPr lang="en-US" altLang="en-US" sz="1400" dirty="0">
                <a:latin typeface="Verdana" pitchFamily="34" charset="0"/>
              </a:rPr>
              <a:t>http://arstechnica.com/news.ars/post/20080226-details-slip-on-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          </a:t>
            </a:r>
            <a:r>
              <a:rPr lang="hu-HU" altLang="en-US" sz="1400" dirty="0" smtClean="0">
                <a:latin typeface="Verdana" pitchFamily="34" charset="0"/>
              </a:rPr>
              <a:t> </a:t>
            </a:r>
            <a:r>
              <a:rPr lang="en-US" altLang="en-US" sz="1400" dirty="0" smtClean="0">
                <a:latin typeface="Verdana" pitchFamily="34" charset="0"/>
              </a:rPr>
              <a:t>upcoming-intel-dunnington-six-core-processor.html </a:t>
            </a:r>
            <a:endParaRPr lang="en-US" altLang="en-US" sz="1400" dirty="0">
              <a:latin typeface="Verdana" pitchFamily="34" charset="0"/>
            </a:endParaRPr>
          </a:p>
        </p:txBody>
      </p:sp>
      <p:sp>
        <p:nvSpPr>
          <p:cNvPr id="299011" name="Text Box 3"/>
          <p:cNvSpPr txBox="1">
            <a:spLocks noChangeArrowheads="1"/>
          </p:cNvSpPr>
          <p:nvPr/>
        </p:nvSpPr>
        <p:spPr bwMode="auto">
          <a:xfrm>
            <a:off x="180975" y="1466850"/>
            <a:ext cx="7564956" cy="52322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[21]: </a:t>
            </a:r>
            <a:r>
              <a:rPr lang="en-US" altLang="en-US" sz="1400" dirty="0" err="1">
                <a:latin typeface="Verdana" pitchFamily="34" charset="0"/>
              </a:rPr>
              <a:t>Goto</a:t>
            </a:r>
            <a:r>
              <a:rPr lang="en-US" altLang="en-US" sz="1400" dirty="0">
                <a:latin typeface="Verdana" pitchFamily="34" charset="0"/>
              </a:rPr>
              <a:t> </a:t>
            </a:r>
            <a:r>
              <a:rPr lang="en-US" altLang="en-US" sz="1400" dirty="0" smtClean="0">
                <a:latin typeface="Verdana" pitchFamily="34" charset="0"/>
              </a:rPr>
              <a:t>H</a:t>
            </a:r>
            <a:r>
              <a:rPr lang="hu-HU" altLang="en-US" sz="1400" dirty="0" smtClean="0">
                <a:latin typeface="Verdana" pitchFamily="34" charset="0"/>
              </a:rPr>
              <a:t>.</a:t>
            </a:r>
            <a:r>
              <a:rPr lang="en-US" altLang="en-US" sz="1400" dirty="0" smtClean="0">
                <a:latin typeface="Verdana" pitchFamily="34" charset="0"/>
              </a:rPr>
              <a:t>, </a:t>
            </a:r>
            <a:r>
              <a:rPr lang="en-US" altLang="en-US" sz="1400" dirty="0">
                <a:latin typeface="Verdana" pitchFamily="34" charset="0"/>
              </a:rPr>
              <a:t>32 nm </a:t>
            </a:r>
            <a:r>
              <a:rPr lang="en-US" altLang="en-US" sz="1400" dirty="0" err="1">
                <a:latin typeface="Verdana" pitchFamily="34" charset="0"/>
              </a:rPr>
              <a:t>Westmere</a:t>
            </a:r>
            <a:r>
              <a:rPr lang="en-US" altLang="en-US" sz="1400" dirty="0">
                <a:latin typeface="Verdana" pitchFamily="34" charset="0"/>
              </a:rPr>
              <a:t> arrives in 2009-2010, PC Watch, March 26 2008,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           http://pc.watch.impress.co.jp/docs/2008/0326/kaigai428.htm</a:t>
            </a:r>
          </a:p>
        </p:txBody>
      </p:sp>
      <p:sp>
        <p:nvSpPr>
          <p:cNvPr id="299012" name="Text Box 4"/>
          <p:cNvSpPr txBox="1">
            <a:spLocks noChangeArrowheads="1"/>
          </p:cNvSpPr>
          <p:nvPr/>
        </p:nvSpPr>
        <p:spPr bwMode="auto">
          <a:xfrm>
            <a:off x="180975" y="2079625"/>
            <a:ext cx="8280985" cy="95410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[22]: </a:t>
            </a:r>
            <a:r>
              <a:rPr lang="en-US" altLang="en-US" sz="1400" dirty="0" err="1">
                <a:latin typeface="Verdana" pitchFamily="34" charset="0"/>
              </a:rPr>
              <a:t>Singhal</a:t>
            </a:r>
            <a:r>
              <a:rPr lang="en-US" altLang="en-US" sz="1400" dirty="0">
                <a:latin typeface="Verdana" pitchFamily="34" charset="0"/>
              </a:rPr>
              <a:t> R., </a:t>
            </a:r>
            <a:r>
              <a:rPr lang="en-US" altLang="en-US" sz="1400" dirty="0">
                <a:latin typeface="Times New Roman" pitchFamily="18" charset="0"/>
              </a:rPr>
              <a:t>“</a:t>
            </a:r>
            <a:r>
              <a:rPr lang="en-US" altLang="en-US" sz="1400" dirty="0">
                <a:latin typeface="Verdana" pitchFamily="34" charset="0"/>
              </a:rPr>
              <a:t>Next Generation Intel Microarchitecture (Nehalem) Family: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          </a:t>
            </a:r>
            <a:r>
              <a:rPr lang="hu-HU" altLang="en-US" sz="1400" dirty="0" smtClean="0">
                <a:latin typeface="Verdana" pitchFamily="34" charset="0"/>
              </a:rPr>
              <a:t> </a:t>
            </a:r>
            <a:r>
              <a:rPr lang="en-US" altLang="en-US" sz="1400" dirty="0" smtClean="0">
                <a:latin typeface="Verdana" pitchFamily="34" charset="0"/>
              </a:rPr>
              <a:t>Architecture </a:t>
            </a:r>
            <a:r>
              <a:rPr lang="en-US" altLang="en-US" sz="1400" dirty="0">
                <a:latin typeface="Verdana" pitchFamily="34" charset="0"/>
              </a:rPr>
              <a:t>Insight and Power </a:t>
            </a:r>
            <a:r>
              <a:rPr lang="en-US" altLang="en-US" sz="1400" dirty="0" smtClean="0">
                <a:latin typeface="Verdana" pitchFamily="34" charset="0"/>
              </a:rPr>
              <a:t>Management, </a:t>
            </a:r>
            <a:r>
              <a:rPr lang="en-US" altLang="en-US" sz="1400" dirty="0">
                <a:latin typeface="Verdana" pitchFamily="34" charset="0"/>
              </a:rPr>
              <a:t>IDF </a:t>
            </a:r>
            <a:r>
              <a:rPr lang="en-US" altLang="en-US" sz="1400" dirty="0" err="1">
                <a:latin typeface="Verdana" pitchFamily="34" charset="0"/>
              </a:rPr>
              <a:t>Taipeh</a:t>
            </a:r>
            <a:r>
              <a:rPr lang="en-US" altLang="en-US" sz="1400" dirty="0">
                <a:latin typeface="Verdana" pitchFamily="34" charset="0"/>
              </a:rPr>
              <a:t>, Oct. 2008,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          </a:t>
            </a:r>
            <a:r>
              <a:rPr lang="hu-HU" altLang="en-US" sz="1400" dirty="0" smtClean="0">
                <a:latin typeface="Verdana" pitchFamily="34" charset="0"/>
              </a:rPr>
              <a:t> </a:t>
            </a:r>
            <a:r>
              <a:rPr lang="en-US" altLang="en-US" sz="1400" dirty="0" smtClean="0">
                <a:latin typeface="Verdana" pitchFamily="34" charset="0"/>
              </a:rPr>
              <a:t>http</a:t>
            </a:r>
            <a:r>
              <a:rPr lang="en-US" altLang="en-US" sz="1400" dirty="0">
                <a:latin typeface="Verdana" pitchFamily="34" charset="0"/>
              </a:rPr>
              <a:t>://intel.wingateweb.com/taiwan08/published/sessions/TPTS001/FA08%20IDF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           -Taipei_TPTS001_100.pdf</a:t>
            </a:r>
          </a:p>
        </p:txBody>
      </p:sp>
      <p:sp>
        <p:nvSpPr>
          <p:cNvPr id="299013" name="Text Box 5"/>
          <p:cNvSpPr txBox="1">
            <a:spLocks noChangeArrowheads="1"/>
          </p:cNvSpPr>
          <p:nvPr/>
        </p:nvSpPr>
        <p:spPr bwMode="auto">
          <a:xfrm>
            <a:off x="184150" y="3098800"/>
            <a:ext cx="8540750" cy="517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[23]: Smith S. L., </a:t>
            </a:r>
            <a:r>
              <a:rPr lang="en-US" altLang="en-US" sz="1400" dirty="0">
                <a:latin typeface="Times New Roman" pitchFamily="18" charset="0"/>
              </a:rPr>
              <a:t>“</a:t>
            </a:r>
            <a:r>
              <a:rPr lang="en-US" altLang="en-US" sz="1400" dirty="0">
                <a:latin typeface="Verdana" pitchFamily="34" charset="0"/>
              </a:rPr>
              <a:t>45 nm Product Press Briefing,</a:t>
            </a:r>
            <a:r>
              <a:rPr lang="en-US" altLang="en-US" sz="1400" dirty="0">
                <a:latin typeface="Times New Roman" pitchFamily="18" charset="0"/>
              </a:rPr>
              <a:t>”</a:t>
            </a:r>
            <a:r>
              <a:rPr lang="en-US" altLang="en-US" sz="1400" dirty="0">
                <a:latin typeface="Verdana" pitchFamily="34" charset="0"/>
              </a:rPr>
              <a:t>, IDF Fall 2007,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           ftp://download.intel.com/pressroom/kits/events/idffall_2007/BriefingSmith45nm.pdf </a:t>
            </a:r>
          </a:p>
        </p:txBody>
      </p:sp>
      <p:sp>
        <p:nvSpPr>
          <p:cNvPr id="299014" name="Text Box 6"/>
          <p:cNvSpPr txBox="1">
            <a:spLocks noChangeArrowheads="1"/>
          </p:cNvSpPr>
          <p:nvPr/>
        </p:nvSpPr>
        <p:spPr bwMode="auto">
          <a:xfrm>
            <a:off x="180975" y="3711575"/>
            <a:ext cx="8311827" cy="73866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[24]: Bryant D., </a:t>
            </a:r>
            <a:r>
              <a:rPr lang="en-US" altLang="en-US" sz="1400" dirty="0">
                <a:latin typeface="Times New Roman" pitchFamily="18" charset="0"/>
              </a:rPr>
              <a:t>“</a:t>
            </a:r>
            <a:r>
              <a:rPr lang="en-US" altLang="en-US" sz="1400" dirty="0">
                <a:latin typeface="Verdana" pitchFamily="34" charset="0"/>
              </a:rPr>
              <a:t>Intel Hitting on All Cylinders,</a:t>
            </a:r>
            <a:r>
              <a:rPr lang="en-US" altLang="en-US" sz="1400" dirty="0">
                <a:latin typeface="Times New Roman" pitchFamily="18" charset="0"/>
              </a:rPr>
              <a:t>”</a:t>
            </a:r>
            <a:r>
              <a:rPr lang="en-US" altLang="en-US" sz="1400" dirty="0">
                <a:latin typeface="Verdana" pitchFamily="34" charset="0"/>
              </a:rPr>
              <a:t> UBS Conf., Nov. 2007,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          </a:t>
            </a:r>
            <a:r>
              <a:rPr lang="hu-HU" altLang="en-US" sz="1400" dirty="0" smtClean="0">
                <a:latin typeface="Verdana" pitchFamily="34" charset="0"/>
              </a:rPr>
              <a:t> </a:t>
            </a:r>
            <a:r>
              <a:rPr lang="en-US" altLang="en-US" sz="1400" dirty="0" smtClean="0">
                <a:latin typeface="Verdana" pitchFamily="34" charset="0"/>
              </a:rPr>
              <a:t>http</a:t>
            </a:r>
            <a:r>
              <a:rPr lang="en-US" altLang="en-US" sz="1400" dirty="0">
                <a:latin typeface="Verdana" pitchFamily="34" charset="0"/>
              </a:rPr>
              <a:t>://files.shareholder.com/downloads/INTC/0x0x191011/e2b3bcc5-0a37-4d06-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           aa5a-0c46e8a1a76d/UBSConfNov2007Bryant.pdf </a:t>
            </a:r>
          </a:p>
        </p:txBody>
      </p:sp>
      <p:sp>
        <p:nvSpPr>
          <p:cNvPr id="299015" name="Text Box 7"/>
          <p:cNvSpPr txBox="1">
            <a:spLocks noChangeArrowheads="1"/>
          </p:cNvSpPr>
          <p:nvPr/>
        </p:nvSpPr>
        <p:spPr bwMode="auto">
          <a:xfrm>
            <a:off x="188913" y="4543425"/>
            <a:ext cx="7722242" cy="52322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[25]: Barcelona's Innovative Architecture Is Driven by a New Shared </a:t>
            </a:r>
            <a:r>
              <a:rPr lang="en-US" altLang="en-US" sz="1400" dirty="0" smtClean="0">
                <a:latin typeface="Verdana" pitchFamily="34" charset="0"/>
              </a:rPr>
              <a:t>Cache,</a:t>
            </a:r>
            <a:endParaRPr lang="en-US" altLang="en-US" sz="1400" dirty="0">
              <a:latin typeface="Verdana" pitchFamily="34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           http://developer.amd.com/documentation/articles/pages/8142007173.aspx</a:t>
            </a:r>
          </a:p>
        </p:txBody>
      </p:sp>
      <p:sp>
        <p:nvSpPr>
          <p:cNvPr id="299016" name="Text Box 8"/>
          <p:cNvSpPr txBox="1">
            <a:spLocks noChangeArrowheads="1"/>
          </p:cNvSpPr>
          <p:nvPr/>
        </p:nvSpPr>
        <p:spPr bwMode="auto">
          <a:xfrm>
            <a:off x="180975" y="5187950"/>
            <a:ext cx="8377238" cy="517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>
                <a:latin typeface="Verdana" pitchFamily="34" charset="0"/>
              </a:rPr>
              <a:t>[26]: Larger L3 cache in Shanghai, Nov. 13 2008, AMD, 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>
                <a:latin typeface="Verdana" pitchFamily="34" charset="0"/>
              </a:rPr>
              <a:t>           http://forums.amd.com/devblog/blogpost.cfm?threadid=103010&amp;catid=271</a:t>
            </a:r>
          </a:p>
        </p:txBody>
      </p:sp>
      <p:sp>
        <p:nvSpPr>
          <p:cNvPr id="299017" name="Rectangle 9"/>
          <p:cNvSpPr>
            <a:spLocks noChangeArrowheads="1"/>
          </p:cNvSpPr>
          <p:nvPr/>
        </p:nvSpPr>
        <p:spPr bwMode="auto">
          <a:xfrm>
            <a:off x="6397625" y="1727200"/>
            <a:ext cx="18415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hu-HU" altLang="en-US" sz="1800"/>
          </a:p>
        </p:txBody>
      </p:sp>
      <p:sp>
        <p:nvSpPr>
          <p:cNvPr id="299018" name="Text Box 14"/>
          <p:cNvSpPr txBox="1">
            <a:spLocks noChangeArrowheads="1"/>
          </p:cNvSpPr>
          <p:nvPr/>
        </p:nvSpPr>
        <p:spPr bwMode="auto">
          <a:xfrm>
            <a:off x="184150" y="5816600"/>
            <a:ext cx="8244821" cy="52322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[27]: </a:t>
            </a:r>
            <a:r>
              <a:rPr lang="en-US" altLang="en-US" sz="1400" dirty="0" err="1">
                <a:latin typeface="Verdana" pitchFamily="34" charset="0"/>
              </a:rPr>
              <a:t>Shimpi</a:t>
            </a:r>
            <a:r>
              <a:rPr lang="en-US" altLang="en-US" sz="1400" dirty="0">
                <a:latin typeface="Verdana" pitchFamily="34" charset="0"/>
              </a:rPr>
              <a:t> A. L., </a:t>
            </a:r>
            <a:r>
              <a:rPr lang="en-US" altLang="en-US" sz="1400" dirty="0">
                <a:latin typeface="Times New Roman" pitchFamily="18" charset="0"/>
              </a:rPr>
              <a:t>“</a:t>
            </a:r>
            <a:r>
              <a:rPr lang="en-US" altLang="en-US" sz="1400" dirty="0">
                <a:latin typeface="Verdana" pitchFamily="34" charset="0"/>
              </a:rPr>
              <a:t>Barcelona Architecture: AMD on the Counterattack,</a:t>
            </a:r>
            <a:r>
              <a:rPr lang="en-US" altLang="en-US" sz="1400" dirty="0">
                <a:latin typeface="Times New Roman" pitchFamily="18" charset="0"/>
              </a:rPr>
              <a:t>”</a:t>
            </a:r>
            <a:r>
              <a:rPr lang="en-US" altLang="en-US" sz="1400" dirty="0">
                <a:latin typeface="Verdana" pitchFamily="34" charset="0"/>
              </a:rPr>
              <a:t> March 1 2007,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          </a:t>
            </a:r>
            <a:r>
              <a:rPr lang="hu-HU" altLang="en-US" sz="1400" dirty="0" smtClean="0">
                <a:latin typeface="Verdana" pitchFamily="34" charset="0"/>
              </a:rPr>
              <a:t> </a:t>
            </a:r>
            <a:r>
              <a:rPr lang="en-US" altLang="en-US" sz="1400" dirty="0" err="1" smtClean="0">
                <a:latin typeface="Verdana" pitchFamily="34" charset="0"/>
              </a:rPr>
              <a:t>Anandtech</a:t>
            </a:r>
            <a:r>
              <a:rPr lang="en-US" altLang="en-US" sz="1400" dirty="0">
                <a:latin typeface="Verdana" pitchFamily="34" charset="0"/>
              </a:rPr>
              <a:t>,</a:t>
            </a:r>
            <a:r>
              <a:rPr lang="hu-HU" altLang="en-US" sz="1400" dirty="0">
                <a:latin typeface="Verdana" pitchFamily="34" charset="0"/>
              </a:rPr>
              <a:t> </a:t>
            </a:r>
            <a:r>
              <a:rPr lang="en-US" altLang="en-US" sz="1400" dirty="0">
                <a:latin typeface="Verdana" pitchFamily="34" charset="0"/>
              </a:rPr>
              <a:t>http://www.anandtech.com/cpuchipsets/showdoc.aspx?i=2939&amp;p=1 </a:t>
            </a:r>
          </a:p>
        </p:txBody>
      </p:sp>
      <p:sp>
        <p:nvSpPr>
          <p:cNvPr id="299019" name="Rectangle 15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 sz="1600" dirty="0" smtClean="0"/>
              <a:t>5. References</a:t>
            </a:r>
            <a:r>
              <a:rPr lang="hu-HU" altLang="en-US" sz="1600" dirty="0" smtClean="0"/>
              <a:t> (</a:t>
            </a:r>
            <a:r>
              <a:rPr lang="en-US" altLang="en-US" sz="1600" dirty="0" smtClean="0"/>
              <a:t>3</a:t>
            </a:r>
            <a:r>
              <a:rPr lang="hu-HU" altLang="en-US" sz="1600" dirty="0" smtClean="0"/>
              <a:t>)</a:t>
            </a:r>
            <a:endParaRPr lang="en-US" altLang="en-US" sz="1600" dirty="0" smtClean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690" name="Text Box 3"/>
          <p:cNvSpPr txBox="1">
            <a:spLocks noChangeArrowheads="1"/>
          </p:cNvSpPr>
          <p:nvPr/>
        </p:nvSpPr>
        <p:spPr bwMode="auto">
          <a:xfrm>
            <a:off x="168275" y="536296"/>
            <a:ext cx="4921219" cy="21544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0000">
                    <a:alpha val="36078"/>
                  </a:srgbClr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b="1" dirty="0" smtClean="0">
                <a:solidFill>
                  <a:srgbClr val="333399"/>
                </a:solidFill>
                <a:latin typeface="Verdana" pitchFamily="34" charset="0"/>
              </a:rPr>
              <a:t>1.6 </a:t>
            </a:r>
            <a:r>
              <a:rPr lang="en-US" altLang="en-US" sz="1400" b="1" dirty="0">
                <a:solidFill>
                  <a:srgbClr val="333399"/>
                </a:solidFill>
                <a:latin typeface="Verdana" pitchFamily="34" charset="0"/>
              </a:rPr>
              <a:t>Naming </a:t>
            </a:r>
            <a:r>
              <a:rPr lang="en-US" altLang="en-US" sz="1400" b="1" dirty="0" smtClean="0">
                <a:solidFill>
                  <a:srgbClr val="333399"/>
                </a:solidFill>
                <a:latin typeface="Verdana" pitchFamily="34" charset="0"/>
              </a:rPr>
              <a:t>schemes </a:t>
            </a:r>
            <a:r>
              <a:rPr lang="en-US" altLang="en-US" sz="1400" b="1" dirty="0">
                <a:solidFill>
                  <a:srgbClr val="333399"/>
                </a:solidFill>
                <a:latin typeface="Verdana" pitchFamily="34" charset="0"/>
              </a:rPr>
              <a:t>of Intel’s </a:t>
            </a:r>
            <a:r>
              <a:rPr lang="en-US" altLang="en-US" sz="1400" b="1" dirty="0" smtClean="0">
                <a:solidFill>
                  <a:srgbClr val="333399"/>
                </a:solidFill>
                <a:latin typeface="Verdana" pitchFamily="34" charset="0"/>
              </a:rPr>
              <a:t>server processors</a:t>
            </a:r>
            <a:endParaRPr lang="en-US" altLang="en-US" sz="1400" b="1" dirty="0">
              <a:solidFill>
                <a:srgbClr val="333399"/>
              </a:solidFill>
              <a:latin typeface="Verdana" pitchFamily="34" charset="0"/>
            </a:endParaRPr>
          </a:p>
        </p:txBody>
      </p:sp>
      <p:sp>
        <p:nvSpPr>
          <p:cNvPr id="114712" name="Rectangle 27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hu-HU" altLang="en-US" sz="1600" dirty="0" smtClean="0"/>
              <a:t>1.</a:t>
            </a:r>
            <a:r>
              <a:rPr lang="hu-HU" altLang="en-US" sz="1600" dirty="0"/>
              <a:t>6</a:t>
            </a:r>
            <a:r>
              <a:rPr lang="hu-HU" altLang="en-US" sz="1600" dirty="0" smtClean="0"/>
              <a:t> </a:t>
            </a:r>
            <a:r>
              <a:rPr lang="en-US" altLang="en-US" sz="1600" dirty="0" smtClean="0"/>
              <a:t>Naming schemes of Intel’s servers (1)</a:t>
            </a:r>
            <a:endParaRPr lang="hu-HU" altLang="en-US" sz="1600" dirty="0" smtClean="0"/>
          </a:p>
        </p:txBody>
      </p:sp>
      <p:sp>
        <p:nvSpPr>
          <p:cNvPr id="26" name="Text Box 4"/>
          <p:cNvSpPr txBox="1">
            <a:spLocks noChangeArrowheads="1"/>
          </p:cNvSpPr>
          <p:nvPr/>
        </p:nvSpPr>
        <p:spPr bwMode="auto">
          <a:xfrm>
            <a:off x="304574" y="1147466"/>
            <a:ext cx="8833187" cy="64633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0000">
                    <a:alpha val="36078"/>
                  </a:srgbClr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lang="en-US" altLang="en-US" sz="1400" dirty="0" smtClean="0">
                <a:solidFill>
                  <a:srgbClr val="0070C0"/>
                </a:solidFill>
                <a:latin typeface="Verdana" pitchFamily="34" charset="0"/>
              </a:rPr>
              <a:t>Until </a:t>
            </a:r>
            <a:r>
              <a:rPr lang="en-US" altLang="en-US" sz="1400" dirty="0">
                <a:solidFill>
                  <a:srgbClr val="0070C0"/>
                </a:solidFill>
                <a:latin typeface="Verdana" pitchFamily="34" charset="0"/>
              </a:rPr>
              <a:t>2005 </a:t>
            </a: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</a:rPr>
              <a:t>Intel </a:t>
            </a:r>
            <a:r>
              <a:rPr lang="en-US" altLang="en-US" sz="1400" dirty="0" smtClean="0">
                <a:solidFill>
                  <a:srgbClr val="000000"/>
                </a:solidFill>
                <a:latin typeface="Verdana" pitchFamily="34" charset="0"/>
              </a:rPr>
              <a:t>made use of a </a:t>
            </a:r>
            <a:r>
              <a:rPr lang="en-US" altLang="en-US" sz="1400" dirty="0" smtClean="0">
                <a:solidFill>
                  <a:srgbClr val="0070C0"/>
                </a:solidFill>
                <a:latin typeface="Verdana" pitchFamily="34" charset="0"/>
              </a:rPr>
              <a:t>naming </a:t>
            </a:r>
            <a:r>
              <a:rPr lang="en-US" altLang="en-US" sz="1400" dirty="0">
                <a:solidFill>
                  <a:srgbClr val="0070C0"/>
                </a:solidFill>
                <a:latin typeface="Verdana" pitchFamily="34" charset="0"/>
              </a:rPr>
              <a:t>scheme </a:t>
            </a:r>
            <a:r>
              <a:rPr lang="en-US" altLang="en-US" sz="1400" dirty="0" smtClean="0">
                <a:solidFill>
                  <a:srgbClr val="0070C0"/>
                </a:solidFill>
                <a:latin typeface="Verdana" pitchFamily="34" charset="0"/>
              </a:rPr>
              <a:t>identifying </a:t>
            </a:r>
            <a:r>
              <a:rPr lang="en-US" altLang="en-US" sz="1400" dirty="0">
                <a:solidFill>
                  <a:srgbClr val="0070C0"/>
                </a:solidFill>
                <a:latin typeface="Verdana" pitchFamily="34" charset="0"/>
              </a:rPr>
              <a:t>clock </a:t>
            </a:r>
            <a:r>
              <a:rPr lang="en-US" altLang="en-US" sz="1400" dirty="0" smtClean="0">
                <a:solidFill>
                  <a:srgbClr val="0070C0"/>
                </a:solidFill>
                <a:latin typeface="Verdana" pitchFamily="34" charset="0"/>
              </a:rPr>
              <a:t>frequency and server </a:t>
            </a:r>
          </a:p>
          <a:p>
            <a:pPr eaLnBrk="1" hangingPunct="1">
              <a:spcBef>
                <a:spcPct val="0"/>
              </a:spcBef>
              <a:spcAft>
                <a:spcPts val="0"/>
              </a:spcAft>
              <a:buFontTx/>
              <a:buNone/>
            </a:pPr>
            <a:r>
              <a:rPr lang="en-US" altLang="en-US" sz="1400" dirty="0">
                <a:solidFill>
                  <a:srgbClr val="0070C0"/>
                </a:solidFill>
                <a:latin typeface="Verdana" pitchFamily="34" charset="0"/>
              </a:rPr>
              <a:t> </a:t>
            </a:r>
            <a:r>
              <a:rPr lang="en-US" altLang="en-US" sz="1400" dirty="0" smtClean="0">
                <a:solidFill>
                  <a:srgbClr val="0070C0"/>
                </a:solidFill>
                <a:latin typeface="Verdana" pitchFamily="34" charset="0"/>
              </a:rPr>
              <a:t>  configuration, </a:t>
            </a:r>
            <a:r>
              <a:rPr lang="en-US" altLang="en-US" sz="1400" dirty="0" smtClean="0">
                <a:latin typeface="Verdana" pitchFamily="34" charset="0"/>
              </a:rPr>
              <a:t>like Xeon </a:t>
            </a:r>
            <a:r>
              <a:rPr lang="en-US" altLang="en-US" sz="1400" dirty="0">
                <a:latin typeface="Verdana" pitchFamily="34" charset="0"/>
              </a:rPr>
              <a:t>2.8 GHz </a:t>
            </a:r>
            <a:r>
              <a:rPr lang="en-US" altLang="en-US" sz="1400" dirty="0" smtClean="0">
                <a:latin typeface="Verdana" pitchFamily="34" charset="0"/>
              </a:rPr>
              <a:t>DP or </a:t>
            </a:r>
            <a:r>
              <a:rPr lang="en-US" altLang="en-US" sz="1400" dirty="0">
                <a:latin typeface="Verdana" pitchFamily="34" charset="0"/>
              </a:rPr>
              <a:t>Xeon 2.0 GHz </a:t>
            </a:r>
            <a:r>
              <a:rPr lang="en-US" altLang="en-US" sz="1400" dirty="0" smtClean="0">
                <a:latin typeface="Verdana" pitchFamily="34" charset="0"/>
              </a:rPr>
              <a:t>MP, since it was advantageous for Intel as</a:t>
            </a:r>
          </a:p>
          <a:p>
            <a:pPr eaLnBrk="1" hangingPunct="1">
              <a:spcBef>
                <a:spcPct val="0"/>
              </a:spcBef>
              <a:spcAft>
                <a:spcPts val="600"/>
              </a:spcAft>
              <a:buFontTx/>
              <a:buNone/>
            </a:pPr>
            <a:r>
              <a:rPr lang="en-US" altLang="en-US" sz="1400" dirty="0" smtClean="0">
                <a:latin typeface="Verdana" pitchFamily="34" charset="0"/>
              </a:rPr>
              <a:t>   their IC technology was superior to their competitors and provided higher clock frequencies.</a:t>
            </a:r>
          </a:p>
        </p:txBody>
      </p:sp>
      <p:sp>
        <p:nvSpPr>
          <p:cNvPr id="4" name="TextBox 3"/>
          <p:cNvSpPr txBox="1"/>
          <p:nvPr/>
        </p:nvSpPr>
        <p:spPr>
          <a:xfrm>
            <a:off x="257735" y="779930"/>
            <a:ext cx="455445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chemeClr val="accent6"/>
                </a:solidFill>
              </a:rPr>
              <a:t>a) Intel's server naming scheme until 2005</a:t>
            </a:r>
            <a:endParaRPr lang="en-US" b="1" dirty="0">
              <a:solidFill>
                <a:schemeClr val="accent6"/>
              </a:solidFill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210671" y="1907136"/>
            <a:ext cx="87761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>
                <a:solidFill>
                  <a:srgbClr val="FF0000"/>
                </a:solidFill>
              </a:rPr>
              <a:t>Remark</a:t>
            </a:r>
            <a:endParaRPr lang="en-US" dirty="0">
              <a:solidFill>
                <a:srgbClr val="FF0000"/>
              </a:solidFill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304800" y="2225581"/>
            <a:ext cx="8685583" cy="284693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 smtClean="0"/>
              <a:t>At that time AMD had their own IC fabrication with a less advanced IC technology,  </a:t>
            </a:r>
          </a:p>
          <a:p>
            <a:pPr>
              <a:spcAft>
                <a:spcPts val="600"/>
              </a:spcAft>
            </a:pPr>
            <a:r>
              <a:rPr lang="en-US" dirty="0" smtClean="0"/>
              <a:t>      so AMD's processors had lower clock frequencies.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 smtClean="0"/>
              <a:t>To hide this deficiency, </a:t>
            </a:r>
            <a:r>
              <a:rPr lang="en-US" dirty="0" smtClean="0">
                <a:solidFill>
                  <a:srgbClr val="0070C0"/>
                </a:solidFill>
              </a:rPr>
              <a:t>AMD introduced a new model naming scheme </a:t>
            </a:r>
            <a:r>
              <a:rPr lang="en-US" dirty="0" smtClean="0"/>
              <a:t>at the introduction</a:t>
            </a:r>
          </a:p>
          <a:p>
            <a:pPr>
              <a:spcAft>
                <a:spcPts val="600"/>
              </a:spcAft>
            </a:pPr>
            <a:r>
              <a:rPr lang="en-US" dirty="0" smtClean="0"/>
              <a:t>      of their Athlon XP desktop line in 2003. 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 smtClean="0"/>
              <a:t>The new naming scheme consisted of a </a:t>
            </a:r>
            <a:r>
              <a:rPr lang="en-US" dirty="0" smtClean="0">
                <a:solidFill>
                  <a:srgbClr val="0070C0"/>
                </a:solidFill>
              </a:rPr>
              <a:t>four digit number and the +character</a:t>
            </a:r>
            <a:r>
              <a:rPr lang="en-US" dirty="0" smtClean="0"/>
              <a:t>., e.g.</a:t>
            </a:r>
          </a:p>
          <a:p>
            <a:pPr>
              <a:spcAft>
                <a:spcPts val="600"/>
              </a:spcAft>
            </a:pPr>
            <a:r>
              <a:rPr lang="en-US" dirty="0" smtClean="0"/>
              <a:t>      Athlon 1600+.</a:t>
            </a:r>
          </a:p>
          <a:p>
            <a:r>
              <a:rPr lang="en-US" dirty="0" smtClean="0"/>
              <a:t>     This designation reflected a </a:t>
            </a:r>
            <a:r>
              <a:rPr lang="en-US" dirty="0" smtClean="0">
                <a:solidFill>
                  <a:srgbClr val="0070C0"/>
                </a:solidFill>
              </a:rPr>
              <a:t>relative performance </a:t>
            </a:r>
            <a:r>
              <a:rPr lang="en-US" dirty="0" smtClean="0"/>
              <a:t>level related to a given AMD DT model </a:t>
            </a:r>
          </a:p>
          <a:p>
            <a:pPr>
              <a:spcAft>
                <a:spcPts val="600"/>
              </a:spcAft>
            </a:pPr>
            <a:r>
              <a:rPr lang="en-US" dirty="0"/>
              <a:t> </a:t>
            </a:r>
            <a:r>
              <a:rPr lang="en-US" dirty="0" smtClean="0"/>
              <a:t>     (Athlon 1.4 GHz).</a:t>
            </a:r>
          </a:p>
          <a:p>
            <a:pPr>
              <a:spcAft>
                <a:spcPts val="600"/>
              </a:spcAft>
            </a:pPr>
            <a:r>
              <a:rPr lang="en-US" dirty="0" smtClean="0"/>
              <a:t>     The relative performance was calculated from the average of a wide range of benchmarks.</a:t>
            </a:r>
          </a:p>
          <a:p>
            <a:r>
              <a:rPr lang="en-US" dirty="0" smtClean="0"/>
              <a:t>     The </a:t>
            </a:r>
            <a:r>
              <a:rPr lang="en-US" dirty="0" smtClean="0">
                <a:solidFill>
                  <a:srgbClr val="0070C0"/>
                </a:solidFill>
              </a:rPr>
              <a:t>actual clock frequencies were lower figures</a:t>
            </a:r>
            <a:r>
              <a:rPr lang="en-US" dirty="0" smtClean="0"/>
              <a:t>, e.g. the Athlon XP 1600+ has a clock</a:t>
            </a:r>
          </a:p>
          <a:p>
            <a:r>
              <a:rPr lang="en-US" dirty="0" smtClean="0"/>
              <a:t>       frequency of 1.4 GHz. 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36893124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8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8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8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8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8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8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8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8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8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500" fill="hold"/>
                                        <p:tgtEl>
                                          <p:spTgt spid="8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8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500" fill="hold"/>
                                        <p:tgtEl>
                                          <p:spTgt spid="8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6" grpId="0"/>
      <p:bldP spid="4" grpId="0"/>
      <p:bldP spid="7" grpId="0"/>
    </p:bldLst>
  </p:timing>
</p:sld>
</file>

<file path=ppt/slides/slide3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0034" name="Text Box 2"/>
          <p:cNvSpPr txBox="1">
            <a:spLocks noChangeArrowheads="1"/>
          </p:cNvSpPr>
          <p:nvPr/>
        </p:nvSpPr>
        <p:spPr bwMode="auto">
          <a:xfrm>
            <a:off x="187325" y="635000"/>
            <a:ext cx="7891199" cy="52322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[28]: Rivas M., </a:t>
            </a:r>
            <a:r>
              <a:rPr lang="en-US" altLang="en-US" sz="1400" dirty="0">
                <a:latin typeface="Times New Roman" pitchFamily="18" charset="0"/>
              </a:rPr>
              <a:t>“</a:t>
            </a:r>
            <a:r>
              <a:rPr lang="en-US" altLang="en-US" sz="1400" dirty="0">
                <a:latin typeface="Verdana" pitchFamily="34" charset="0"/>
              </a:rPr>
              <a:t>Roadmap update,</a:t>
            </a:r>
            <a:r>
              <a:rPr lang="en-US" altLang="en-US" sz="1400" dirty="0">
                <a:latin typeface="Times New Roman" pitchFamily="18" charset="0"/>
              </a:rPr>
              <a:t>”</a:t>
            </a:r>
            <a:r>
              <a:rPr lang="en-US" altLang="en-US" sz="1400" dirty="0">
                <a:latin typeface="Verdana" pitchFamily="34" charset="0"/>
              </a:rPr>
              <a:t>, 2007 Financial Analyst Day, Dec. 2007, AMD,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           </a:t>
            </a:r>
            <a:r>
              <a:rPr lang="en-US" altLang="en-US" sz="1400" dirty="0" smtClean="0">
                <a:latin typeface="Verdana" pitchFamily="34" charset="0"/>
              </a:rPr>
              <a:t>http</a:t>
            </a:r>
            <a:r>
              <a:rPr lang="en-US" altLang="en-US" sz="1400" dirty="0">
                <a:latin typeface="Verdana" pitchFamily="34" charset="0"/>
              </a:rPr>
              <a:t>://download.amd.com/Corporate/MarioRivasDec2007AMDAnalystDay.pdf</a:t>
            </a:r>
          </a:p>
        </p:txBody>
      </p:sp>
      <p:sp>
        <p:nvSpPr>
          <p:cNvPr id="300035" name="Text Box 3"/>
          <p:cNvSpPr txBox="1">
            <a:spLocks noChangeArrowheads="1"/>
          </p:cNvSpPr>
          <p:nvPr/>
        </p:nvSpPr>
        <p:spPr bwMode="auto">
          <a:xfrm>
            <a:off x="180975" y="1228725"/>
            <a:ext cx="7883525" cy="730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[29]: </a:t>
            </a:r>
            <a:r>
              <a:rPr lang="en-US" altLang="en-US" sz="1400" dirty="0" err="1">
                <a:latin typeface="Verdana" pitchFamily="34" charset="0"/>
              </a:rPr>
              <a:t>Scansen</a:t>
            </a:r>
            <a:r>
              <a:rPr lang="en-US" altLang="en-US" sz="1400" dirty="0">
                <a:latin typeface="Verdana" pitchFamily="34" charset="0"/>
              </a:rPr>
              <a:t> D., </a:t>
            </a:r>
            <a:r>
              <a:rPr lang="en-US" altLang="en-US" sz="1400" dirty="0">
                <a:latin typeface="Times New Roman" pitchFamily="18" charset="0"/>
              </a:rPr>
              <a:t>“</a:t>
            </a:r>
            <a:r>
              <a:rPr lang="en-US" altLang="en-US" sz="1400" dirty="0">
                <a:latin typeface="Verdana" pitchFamily="34" charset="0"/>
              </a:rPr>
              <a:t>Under the Hood: AMD</a:t>
            </a:r>
            <a:r>
              <a:rPr lang="en-US" altLang="en-US" sz="1400" dirty="0">
                <a:latin typeface="Times New Roman" pitchFamily="18" charset="0"/>
              </a:rPr>
              <a:t>’</a:t>
            </a:r>
            <a:r>
              <a:rPr lang="en-US" altLang="en-US" sz="1400" dirty="0">
                <a:latin typeface="Verdana" pitchFamily="34" charset="0"/>
              </a:rPr>
              <a:t>s Shanghai marks move to 45 nm node,</a:t>
            </a:r>
            <a:r>
              <a:rPr lang="en-US" altLang="en-US" sz="1400" dirty="0">
                <a:latin typeface="Times New Roman" pitchFamily="18" charset="0"/>
              </a:rPr>
              <a:t>”</a:t>
            </a:r>
            <a:endParaRPr lang="en-US" altLang="en-US" sz="1400" dirty="0">
              <a:latin typeface="Verdana" pitchFamily="34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           EE Times, Nov. 11 2008,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           http://www.eetimes.com/news/latest/showArticle.jhtml?articleID=212002243</a:t>
            </a:r>
          </a:p>
        </p:txBody>
      </p:sp>
      <p:sp>
        <p:nvSpPr>
          <p:cNvPr id="300036" name="Text Box 4"/>
          <p:cNvSpPr txBox="1">
            <a:spLocks noChangeArrowheads="1"/>
          </p:cNvSpPr>
          <p:nvPr/>
        </p:nvSpPr>
        <p:spPr bwMode="auto">
          <a:xfrm>
            <a:off x="131251" y="2041525"/>
            <a:ext cx="7006662" cy="52322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[30]: 2-way Intel Dempsey/Woodcrest CPU </a:t>
            </a:r>
            <a:r>
              <a:rPr lang="en-US" altLang="en-US" sz="1400" dirty="0" err="1">
                <a:latin typeface="Verdana" pitchFamily="34" charset="0"/>
              </a:rPr>
              <a:t>Bensley</a:t>
            </a:r>
            <a:r>
              <a:rPr lang="en-US" altLang="en-US" sz="1400" dirty="0">
                <a:latin typeface="Verdana" pitchFamily="34" charset="0"/>
              </a:rPr>
              <a:t> Server Platform, </a:t>
            </a:r>
            <a:r>
              <a:rPr lang="en-US" altLang="en-US" sz="1400" dirty="0" smtClean="0">
                <a:latin typeface="Verdana" pitchFamily="34" charset="0"/>
              </a:rPr>
              <a:t>Tyan,</a:t>
            </a:r>
            <a:endParaRPr lang="hu-HU" altLang="en-US" sz="1400" dirty="0" smtClean="0">
              <a:latin typeface="Verdana" pitchFamily="34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hu-HU" altLang="en-US" sz="1400" dirty="0" smtClean="0">
                <a:latin typeface="Verdana" pitchFamily="34" charset="0"/>
              </a:rPr>
              <a:t>            </a:t>
            </a:r>
            <a:r>
              <a:rPr lang="en-US" altLang="en-US" sz="1400" dirty="0" smtClean="0">
                <a:latin typeface="Verdana" pitchFamily="34" charset="0"/>
              </a:rPr>
              <a:t>http://www.tyan.com/tempest/training/s5370.pdf</a:t>
            </a:r>
            <a:endParaRPr lang="en-US" altLang="en-US" sz="1400" dirty="0">
              <a:latin typeface="Verdana" pitchFamily="34" charset="0"/>
            </a:endParaRPr>
          </a:p>
        </p:txBody>
      </p:sp>
      <p:sp>
        <p:nvSpPr>
          <p:cNvPr id="300037" name="Text Box 5"/>
          <p:cNvSpPr txBox="1">
            <a:spLocks noChangeArrowheads="1"/>
          </p:cNvSpPr>
          <p:nvPr/>
        </p:nvSpPr>
        <p:spPr bwMode="auto">
          <a:xfrm>
            <a:off x="187325" y="2647950"/>
            <a:ext cx="8580438" cy="517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[31]: </a:t>
            </a:r>
            <a:r>
              <a:rPr lang="en-US" altLang="en-US" sz="1400" dirty="0" err="1">
                <a:latin typeface="Verdana" pitchFamily="34" charset="0"/>
              </a:rPr>
              <a:t>Gelsinger</a:t>
            </a:r>
            <a:r>
              <a:rPr lang="en-US" altLang="en-US" sz="1400" dirty="0">
                <a:latin typeface="Verdana" pitchFamily="34" charset="0"/>
              </a:rPr>
              <a:t> P. P., </a:t>
            </a:r>
            <a:r>
              <a:rPr lang="en-US" altLang="en-US" sz="1400" dirty="0">
                <a:latin typeface="Times New Roman" pitchFamily="18" charset="0"/>
              </a:rPr>
              <a:t>“</a:t>
            </a:r>
            <a:r>
              <a:rPr lang="en-US" altLang="en-US" sz="1400" dirty="0">
                <a:latin typeface="Verdana" pitchFamily="34" charset="0"/>
              </a:rPr>
              <a:t>Intel Architecture Press Briefing,</a:t>
            </a:r>
            <a:r>
              <a:rPr lang="en-US" altLang="en-US" sz="1400" dirty="0">
                <a:latin typeface="Times New Roman" pitchFamily="18" charset="0"/>
              </a:rPr>
              <a:t>”</a:t>
            </a:r>
            <a:r>
              <a:rPr lang="en-US" altLang="en-US" sz="1400" dirty="0">
                <a:latin typeface="Verdana" pitchFamily="34" charset="0"/>
              </a:rPr>
              <a:t>, 17. March 2008,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           http://download.intel.com/pressroom/archive/reference/Gelsinger_briefing_0308.pdf </a:t>
            </a:r>
          </a:p>
        </p:txBody>
      </p:sp>
      <p:sp>
        <p:nvSpPr>
          <p:cNvPr id="300038" name="Text Box 6"/>
          <p:cNvSpPr txBox="1">
            <a:spLocks noChangeArrowheads="1"/>
          </p:cNvSpPr>
          <p:nvPr/>
        </p:nvSpPr>
        <p:spPr bwMode="auto">
          <a:xfrm>
            <a:off x="187325" y="3244850"/>
            <a:ext cx="6843713" cy="517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[32]: Mueller S., </a:t>
            </a:r>
            <a:r>
              <a:rPr lang="en-US" altLang="en-US" sz="1400" dirty="0" err="1">
                <a:latin typeface="Verdana" pitchFamily="34" charset="0"/>
              </a:rPr>
              <a:t>Soper</a:t>
            </a:r>
            <a:r>
              <a:rPr lang="en-US" altLang="en-US" sz="1400" dirty="0">
                <a:latin typeface="Verdana" pitchFamily="34" charset="0"/>
              </a:rPr>
              <a:t> M. E., </a:t>
            </a:r>
            <a:r>
              <a:rPr lang="en-US" altLang="en-US" sz="1400" dirty="0" err="1">
                <a:latin typeface="Verdana" pitchFamily="34" charset="0"/>
              </a:rPr>
              <a:t>Sosinsky</a:t>
            </a:r>
            <a:r>
              <a:rPr lang="en-US" altLang="en-US" sz="1400" dirty="0">
                <a:latin typeface="Verdana" pitchFamily="34" charset="0"/>
              </a:rPr>
              <a:t> B., Server Chipsets, Jun 12, 2006,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           http://www.informit.com/articles/article.aspx?p=481869 </a:t>
            </a:r>
          </a:p>
        </p:txBody>
      </p:sp>
      <p:sp>
        <p:nvSpPr>
          <p:cNvPr id="300039" name="Text Box 7"/>
          <p:cNvSpPr txBox="1">
            <a:spLocks noChangeArrowheads="1"/>
          </p:cNvSpPr>
          <p:nvPr/>
        </p:nvSpPr>
        <p:spPr bwMode="auto">
          <a:xfrm>
            <a:off x="187325" y="3844925"/>
            <a:ext cx="6450013" cy="517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[33]: </a:t>
            </a:r>
            <a:r>
              <a:rPr lang="en-US" altLang="en-US" sz="1400" dirty="0" err="1">
                <a:latin typeface="Verdana" pitchFamily="34" charset="0"/>
              </a:rPr>
              <a:t>Goto</a:t>
            </a:r>
            <a:r>
              <a:rPr lang="en-US" altLang="en-US" sz="1400" dirty="0">
                <a:latin typeface="Verdana" pitchFamily="34" charset="0"/>
              </a:rPr>
              <a:t> H., IDF, Aug. 26 2005,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           http://pc.watch.impress.co.jp/docs/2005/0826/kaigai207.htm</a:t>
            </a:r>
          </a:p>
        </p:txBody>
      </p:sp>
      <p:sp>
        <p:nvSpPr>
          <p:cNvPr id="300040" name="Text Box 8"/>
          <p:cNvSpPr txBox="1">
            <a:spLocks noChangeArrowheads="1"/>
          </p:cNvSpPr>
          <p:nvPr/>
        </p:nvSpPr>
        <p:spPr bwMode="auto">
          <a:xfrm>
            <a:off x="187325" y="4451350"/>
            <a:ext cx="8084457" cy="52322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[34]: </a:t>
            </a:r>
            <a:r>
              <a:rPr lang="en-US" altLang="en-US" sz="1400" dirty="0" err="1">
                <a:latin typeface="Verdana" pitchFamily="34" charset="0"/>
              </a:rPr>
              <a:t>TechChannel</a:t>
            </a:r>
            <a:r>
              <a:rPr lang="en-US" altLang="en-US" sz="1400" dirty="0">
                <a:latin typeface="Verdana" pitchFamily="34" charset="0"/>
              </a:rPr>
              <a:t>, http://www.tecchannel.de/_misc/img/detail1000.cfm?pk=342850&amp;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          </a:t>
            </a:r>
            <a:r>
              <a:rPr lang="hu-HU" altLang="en-US" sz="1400" dirty="0" smtClean="0">
                <a:latin typeface="Verdana" pitchFamily="34" charset="0"/>
              </a:rPr>
              <a:t> </a:t>
            </a:r>
            <a:r>
              <a:rPr lang="en-US" altLang="en-US" sz="1400" dirty="0" err="1" smtClean="0">
                <a:latin typeface="Verdana" pitchFamily="34" charset="0"/>
              </a:rPr>
              <a:t>fk</a:t>
            </a:r>
            <a:r>
              <a:rPr lang="en-US" altLang="en-US" sz="1400" dirty="0" smtClean="0">
                <a:latin typeface="Verdana" pitchFamily="34" charset="0"/>
              </a:rPr>
              <a:t>=432919&amp;id=il-74145482909021379</a:t>
            </a:r>
            <a:endParaRPr lang="en-US" altLang="en-US" sz="1400" dirty="0">
              <a:latin typeface="Verdana" pitchFamily="34" charset="0"/>
            </a:endParaRPr>
          </a:p>
        </p:txBody>
      </p:sp>
      <p:sp>
        <p:nvSpPr>
          <p:cNvPr id="300041" name="Text Box 9"/>
          <p:cNvSpPr txBox="1">
            <a:spLocks noChangeArrowheads="1"/>
          </p:cNvSpPr>
          <p:nvPr/>
        </p:nvSpPr>
        <p:spPr bwMode="auto">
          <a:xfrm>
            <a:off x="187325" y="5048250"/>
            <a:ext cx="8301055" cy="73866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[35]: Intel </a:t>
            </a:r>
            <a:r>
              <a:rPr lang="en-US" altLang="en-US" sz="1400" dirty="0" err="1">
                <a:latin typeface="Verdana" pitchFamily="34" charset="0"/>
              </a:rPr>
              <a:t>quadcore</a:t>
            </a:r>
            <a:r>
              <a:rPr lang="en-US" altLang="en-US" sz="1400" dirty="0">
                <a:latin typeface="Verdana" pitchFamily="34" charset="0"/>
              </a:rPr>
              <a:t> Xeon 5300 review, Nov. 13 2006, </a:t>
            </a:r>
            <a:r>
              <a:rPr lang="en-US" altLang="en-US" sz="1400" dirty="0" err="1">
                <a:latin typeface="Verdana" pitchFamily="34" charset="0"/>
              </a:rPr>
              <a:t>Hardware.Info</a:t>
            </a:r>
            <a:r>
              <a:rPr lang="en-US" altLang="en-US" sz="1400" dirty="0">
                <a:latin typeface="Verdana" pitchFamily="34" charset="0"/>
              </a:rPr>
              <a:t>,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           </a:t>
            </a:r>
            <a:r>
              <a:rPr lang="en-US" altLang="en-US" sz="1400" dirty="0" smtClean="0">
                <a:latin typeface="Verdana" pitchFamily="34" charset="0"/>
              </a:rPr>
              <a:t>http</a:t>
            </a:r>
            <a:r>
              <a:rPr lang="en-US" altLang="en-US" sz="1400" dirty="0">
                <a:latin typeface="Verdana" pitchFamily="34" charset="0"/>
              </a:rPr>
              <a:t>://www.hardware.info/en-US/articles/amdnY2ppZGWa/Intel_quadcore_Xeon_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           </a:t>
            </a:r>
            <a:r>
              <a:rPr lang="en-US" altLang="en-US" sz="1400" dirty="0" smtClean="0">
                <a:latin typeface="Verdana" pitchFamily="34" charset="0"/>
              </a:rPr>
              <a:t>5300_review</a:t>
            </a:r>
            <a:endParaRPr lang="en-US" altLang="en-US" sz="1400" dirty="0">
              <a:latin typeface="Verdana" pitchFamily="34" charset="0"/>
            </a:endParaRPr>
          </a:p>
        </p:txBody>
      </p:sp>
      <p:sp>
        <p:nvSpPr>
          <p:cNvPr id="300042" name="Rectangle 10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 sz="1600" dirty="0" smtClean="0"/>
              <a:t>5. References</a:t>
            </a:r>
            <a:r>
              <a:rPr lang="hu-HU" altLang="en-US" sz="1600" dirty="0" smtClean="0"/>
              <a:t> (</a:t>
            </a:r>
            <a:r>
              <a:rPr lang="en-US" altLang="en-US" sz="1600" dirty="0" smtClean="0"/>
              <a:t>4</a:t>
            </a:r>
            <a:r>
              <a:rPr lang="hu-HU" altLang="en-US" sz="1600" dirty="0" smtClean="0"/>
              <a:t>)</a:t>
            </a:r>
            <a:endParaRPr lang="en-US" altLang="en-US" sz="1600" dirty="0" smtClean="0"/>
          </a:p>
        </p:txBody>
      </p:sp>
      <p:sp>
        <p:nvSpPr>
          <p:cNvPr id="11" name="Text Box 2"/>
          <p:cNvSpPr txBox="1">
            <a:spLocks noChangeArrowheads="1"/>
          </p:cNvSpPr>
          <p:nvPr/>
        </p:nvSpPr>
        <p:spPr bwMode="auto">
          <a:xfrm>
            <a:off x="187325" y="5854700"/>
            <a:ext cx="8951913" cy="52322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[36]: Wasson S., Intel's Woodcrest processor previewed, The </a:t>
            </a:r>
            <a:r>
              <a:rPr lang="en-US" altLang="en-US" sz="1400" dirty="0" err="1">
                <a:latin typeface="Verdana" pitchFamily="34" charset="0"/>
              </a:rPr>
              <a:t>Bensley</a:t>
            </a:r>
            <a:r>
              <a:rPr lang="en-US" altLang="en-US" sz="1400" dirty="0">
                <a:latin typeface="Verdana" pitchFamily="34" charset="0"/>
              </a:rPr>
              <a:t> server platform debuts,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           Mai 23, 2006, The Tech </a:t>
            </a:r>
            <a:r>
              <a:rPr lang="en-US" altLang="en-US" sz="1400" dirty="0" smtClean="0">
                <a:latin typeface="Verdana" pitchFamily="34" charset="0"/>
              </a:rPr>
              <a:t>Report,</a:t>
            </a:r>
            <a:r>
              <a:rPr lang="hu-HU" altLang="en-US" sz="1400" dirty="0" smtClean="0">
                <a:latin typeface="Verdana" pitchFamily="34" charset="0"/>
              </a:rPr>
              <a:t> </a:t>
            </a:r>
            <a:r>
              <a:rPr lang="en-US" altLang="en-US" sz="1400" dirty="0" smtClean="0">
                <a:latin typeface="Verdana" pitchFamily="34" charset="0"/>
              </a:rPr>
              <a:t>http</a:t>
            </a:r>
            <a:r>
              <a:rPr lang="en-US" altLang="en-US" sz="1400" dirty="0">
                <a:latin typeface="Verdana" pitchFamily="34" charset="0"/>
              </a:rPr>
              <a:t>://techreport.com/articles.x/10021/1 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1059" name="Rectangle 3"/>
          <p:cNvSpPr>
            <a:spLocks noChangeArrowheads="1"/>
          </p:cNvSpPr>
          <p:nvPr/>
        </p:nvSpPr>
        <p:spPr bwMode="auto">
          <a:xfrm>
            <a:off x="0" y="0"/>
            <a:ext cx="142875" cy="2746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 anchor="ctr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en-US" altLang="en-US" sz="1800"/>
              <a:t> </a:t>
            </a:r>
          </a:p>
        </p:txBody>
      </p:sp>
      <p:sp>
        <p:nvSpPr>
          <p:cNvPr id="301060" name="Text Box 4"/>
          <p:cNvSpPr txBox="1">
            <a:spLocks noChangeArrowheads="1"/>
          </p:cNvSpPr>
          <p:nvPr/>
        </p:nvSpPr>
        <p:spPr bwMode="auto">
          <a:xfrm>
            <a:off x="187325" y="641350"/>
            <a:ext cx="7308850" cy="517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>
                <a:latin typeface="Verdana" pitchFamily="34" charset="0"/>
              </a:rPr>
              <a:t>[37]: Enderle R., AMD Shanghai </a:t>
            </a:r>
            <a:r>
              <a:rPr lang="en-US" altLang="en-US" sz="1400">
                <a:latin typeface="Times New Roman" pitchFamily="18" charset="0"/>
              </a:rPr>
              <a:t>“</a:t>
            </a:r>
            <a:r>
              <a:rPr lang="en-US" altLang="en-US" sz="1400">
                <a:latin typeface="Verdana" pitchFamily="34" charset="0"/>
              </a:rPr>
              <a:t>We are back! TGDaily, November 13, 2008,  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>
                <a:latin typeface="Verdana" pitchFamily="34" charset="0"/>
              </a:rPr>
              <a:t>           http://www.tgdaily.com/content/view/40176/128/</a:t>
            </a:r>
          </a:p>
        </p:txBody>
      </p:sp>
      <p:sp>
        <p:nvSpPr>
          <p:cNvPr id="301064" name="Text Box 12"/>
          <p:cNvSpPr txBox="1">
            <a:spLocks noChangeArrowheads="1"/>
          </p:cNvSpPr>
          <p:nvPr/>
        </p:nvSpPr>
        <p:spPr bwMode="auto">
          <a:xfrm>
            <a:off x="193675" y="1250950"/>
            <a:ext cx="7561878" cy="52322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[38]: Clark J. &amp; Whitehead R., </a:t>
            </a:r>
            <a:r>
              <a:rPr lang="en-US" altLang="en-US" sz="1400" dirty="0">
                <a:latin typeface="Times New Roman" pitchFamily="18" charset="0"/>
              </a:rPr>
              <a:t>“</a:t>
            </a:r>
            <a:r>
              <a:rPr lang="en-US" altLang="en-US" sz="1400" dirty="0">
                <a:latin typeface="Verdana" pitchFamily="34" charset="0"/>
              </a:rPr>
              <a:t>AMD Shanghai Launch, </a:t>
            </a:r>
            <a:r>
              <a:rPr lang="en-US" altLang="en-US" sz="1400" dirty="0" err="1">
                <a:latin typeface="Verdana" pitchFamily="34" charset="0"/>
              </a:rPr>
              <a:t>Anandtech</a:t>
            </a:r>
            <a:r>
              <a:rPr lang="en-US" altLang="en-US" sz="1400" dirty="0">
                <a:latin typeface="Verdana" pitchFamily="34" charset="0"/>
              </a:rPr>
              <a:t>, Nov. 13 2008,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          </a:t>
            </a:r>
            <a:r>
              <a:rPr lang="hu-HU" altLang="en-US" sz="1400" dirty="0" smtClean="0">
                <a:latin typeface="Verdana" pitchFamily="34" charset="0"/>
              </a:rPr>
              <a:t> </a:t>
            </a:r>
            <a:r>
              <a:rPr lang="en-US" altLang="en-US" sz="1400" dirty="0" smtClean="0">
                <a:latin typeface="Verdana" pitchFamily="34" charset="0"/>
              </a:rPr>
              <a:t>http</a:t>
            </a:r>
            <a:r>
              <a:rPr lang="en-US" altLang="en-US" sz="1400" dirty="0">
                <a:latin typeface="Verdana" pitchFamily="34" charset="0"/>
              </a:rPr>
              <a:t>://www.anandtech.com/showdoc.aspx?i=3456 </a:t>
            </a:r>
          </a:p>
        </p:txBody>
      </p:sp>
      <p:sp>
        <p:nvSpPr>
          <p:cNvPr id="301067" name="Text Box 19"/>
          <p:cNvSpPr txBox="1">
            <a:spLocks noChangeArrowheads="1"/>
          </p:cNvSpPr>
          <p:nvPr/>
        </p:nvSpPr>
        <p:spPr bwMode="auto">
          <a:xfrm>
            <a:off x="184150" y="1847850"/>
            <a:ext cx="8362950" cy="9429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[39]: </a:t>
            </a:r>
            <a:r>
              <a:rPr lang="en-US" altLang="en-US" sz="1400" dirty="0" err="1">
                <a:latin typeface="Verdana" pitchFamily="34" charset="0"/>
              </a:rPr>
              <a:t>Chiappetta</a:t>
            </a:r>
            <a:r>
              <a:rPr lang="en-US" altLang="en-US" sz="1400" dirty="0">
                <a:latin typeface="Verdana" pitchFamily="34" charset="0"/>
              </a:rPr>
              <a:t> M., AMD Barcelona Architecture Launch: Native Quad-Core, </a:t>
            </a:r>
            <a:r>
              <a:rPr lang="en-US" altLang="en-US" sz="1400" dirty="0" err="1">
                <a:latin typeface="Verdana" pitchFamily="34" charset="0"/>
              </a:rPr>
              <a:t>Hothardware</a:t>
            </a:r>
            <a:r>
              <a:rPr lang="en-US" altLang="en-US" sz="1400" dirty="0">
                <a:latin typeface="Verdana" pitchFamily="34" charset="0"/>
              </a:rPr>
              <a:t>,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           Sept. 10, 2007, 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           http://hothardware.com/Articles/AMD_Barcelona_Architecture_Launch_Native_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           </a:t>
            </a:r>
            <a:r>
              <a:rPr lang="en-US" altLang="en-US" sz="1400" dirty="0" err="1">
                <a:latin typeface="Verdana" pitchFamily="34" charset="0"/>
              </a:rPr>
              <a:t>QuadCore</a:t>
            </a:r>
            <a:r>
              <a:rPr lang="en-US" altLang="en-US" sz="1400" dirty="0">
                <a:latin typeface="Verdana" pitchFamily="34" charset="0"/>
              </a:rPr>
              <a:t>/</a:t>
            </a:r>
          </a:p>
        </p:txBody>
      </p:sp>
      <p:sp>
        <p:nvSpPr>
          <p:cNvPr id="301068" name="Text Box 20"/>
          <p:cNvSpPr txBox="1">
            <a:spLocks noChangeArrowheads="1"/>
          </p:cNvSpPr>
          <p:nvPr/>
        </p:nvSpPr>
        <p:spPr bwMode="auto">
          <a:xfrm>
            <a:off x="187325" y="2857500"/>
            <a:ext cx="8072438" cy="517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[40]: </a:t>
            </a:r>
            <a:r>
              <a:rPr lang="en-US" altLang="en-US" sz="1400" dirty="0" err="1">
                <a:latin typeface="Verdana" pitchFamily="34" charset="0"/>
              </a:rPr>
              <a:t>Hachman</a:t>
            </a:r>
            <a:r>
              <a:rPr lang="en-US" altLang="en-US" sz="1400" dirty="0">
                <a:latin typeface="Verdana" pitchFamily="34" charset="0"/>
              </a:rPr>
              <a:t> M., “AMD Phenom, Barcelona Chips Hit By Lock-up Bug,”, </a:t>
            </a:r>
            <a:r>
              <a:rPr lang="en-US" altLang="en-US" sz="1400" dirty="0" err="1">
                <a:latin typeface="Verdana" pitchFamily="34" charset="0"/>
              </a:rPr>
              <a:t>ExtremeTech</a:t>
            </a:r>
            <a:r>
              <a:rPr lang="en-US" altLang="en-US" sz="1400" dirty="0">
                <a:latin typeface="Verdana" pitchFamily="34" charset="0"/>
              </a:rPr>
              <a:t>,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           Dec. 5 2007, http://www.extremetech.com/article2/0,2845,2228878,00.asp </a:t>
            </a:r>
          </a:p>
        </p:txBody>
      </p:sp>
      <p:sp>
        <p:nvSpPr>
          <p:cNvPr id="301069" name="Text Box 21"/>
          <p:cNvSpPr txBox="1">
            <a:spLocks noChangeArrowheads="1"/>
          </p:cNvSpPr>
          <p:nvPr/>
        </p:nvSpPr>
        <p:spPr bwMode="auto">
          <a:xfrm>
            <a:off x="193675" y="3457575"/>
            <a:ext cx="8201025" cy="730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[41]: AMD Opteron™ Processor for Servers and Workstations,</a:t>
            </a:r>
            <a:br>
              <a:rPr lang="en-US" altLang="en-US" sz="1400" dirty="0">
                <a:latin typeface="Verdana" pitchFamily="34" charset="0"/>
              </a:rPr>
            </a:br>
            <a:r>
              <a:rPr lang="en-US" altLang="en-US" sz="1400" dirty="0">
                <a:latin typeface="Verdana" pitchFamily="34" charset="0"/>
              </a:rPr>
              <a:t>           http://amd.com.cn/CHCN/Processors/ProductInformation/0,,</a:t>
            </a:r>
            <a:r>
              <a:rPr lang="en-US" altLang="en-US" sz="1400" dirty="0" smtClean="0">
                <a:latin typeface="Verdana" pitchFamily="34" charset="0"/>
              </a:rPr>
              <a:t>30_118_8826_8832,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 smtClean="0">
                <a:latin typeface="Verdana" pitchFamily="34" charset="0"/>
              </a:rPr>
              <a:t>           00-1.html</a:t>
            </a:r>
            <a:endParaRPr lang="en-US" altLang="en-US" sz="1400" dirty="0">
              <a:latin typeface="Verdana" pitchFamily="34" charset="0"/>
            </a:endParaRPr>
          </a:p>
        </p:txBody>
      </p:sp>
      <p:sp>
        <p:nvSpPr>
          <p:cNvPr id="301070" name="Text Box 22"/>
          <p:cNvSpPr txBox="1">
            <a:spLocks noChangeArrowheads="1"/>
          </p:cNvSpPr>
          <p:nvPr/>
        </p:nvSpPr>
        <p:spPr bwMode="auto">
          <a:xfrm>
            <a:off x="187325" y="4254500"/>
            <a:ext cx="8164513" cy="730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>
                <a:latin typeface="Verdana" pitchFamily="34" charset="0"/>
              </a:rPr>
              <a:t>[42]: AMD Opteron Processor with Direct Connect Architecture, 2P Server Power Savings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>
                <a:latin typeface="Verdana" pitchFamily="34" charset="0"/>
              </a:rPr>
              <a:t>           Comparison, AMD,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>
                <a:latin typeface="Verdana" pitchFamily="34" charset="0"/>
              </a:rPr>
              <a:t>           http://enterprise.amd.com/downloads/2P_Power_PID_41497.pdf</a:t>
            </a:r>
          </a:p>
        </p:txBody>
      </p:sp>
      <p:sp>
        <p:nvSpPr>
          <p:cNvPr id="301071" name="Text Box 23"/>
          <p:cNvSpPr txBox="1">
            <a:spLocks noChangeArrowheads="1"/>
          </p:cNvSpPr>
          <p:nvPr/>
        </p:nvSpPr>
        <p:spPr bwMode="auto">
          <a:xfrm>
            <a:off x="187325" y="5067300"/>
            <a:ext cx="8164513" cy="730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>
                <a:latin typeface="Verdana" pitchFamily="34" charset="0"/>
              </a:rPr>
              <a:t>[43]: AMD Opteron Processor with Direct Connect Architecture, 4P Server Power Savings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>
                <a:latin typeface="Verdana" pitchFamily="34" charset="0"/>
              </a:rPr>
              <a:t>           Comparison, AMD,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>
                <a:latin typeface="Verdana" pitchFamily="34" charset="0"/>
              </a:rPr>
              <a:t>           http://enterprise.amd.com/downloads/4P_Power_PID_41498.pdf</a:t>
            </a:r>
          </a:p>
        </p:txBody>
      </p:sp>
      <p:sp>
        <p:nvSpPr>
          <p:cNvPr id="301072" name="Rectangle 24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 sz="1600" dirty="0" smtClean="0"/>
              <a:t>5. References</a:t>
            </a:r>
            <a:r>
              <a:rPr lang="hu-HU" altLang="en-US" sz="1600" dirty="0" smtClean="0"/>
              <a:t> (</a:t>
            </a:r>
            <a:r>
              <a:rPr lang="en-US" altLang="en-US" sz="1600" dirty="0" smtClean="0"/>
              <a:t>5</a:t>
            </a:r>
            <a:r>
              <a:rPr lang="hu-HU" altLang="en-US" sz="1600" dirty="0" smtClean="0"/>
              <a:t>)</a:t>
            </a:r>
            <a:endParaRPr lang="en-US" altLang="en-US" sz="1600" dirty="0" smtClean="0"/>
          </a:p>
        </p:txBody>
      </p:sp>
      <p:sp>
        <p:nvSpPr>
          <p:cNvPr id="15" name="Text Box 5"/>
          <p:cNvSpPr txBox="1">
            <a:spLocks noChangeArrowheads="1"/>
          </p:cNvSpPr>
          <p:nvPr/>
        </p:nvSpPr>
        <p:spPr bwMode="auto">
          <a:xfrm>
            <a:off x="180975" y="5870575"/>
            <a:ext cx="4926013" cy="517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[44]: AMD Opteron Product Data Sheet, AMD,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           http://pdfs.icecat.biz/pdf/1868812-2278.pdf 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2082" name="Text Box 2"/>
          <p:cNvSpPr txBox="1">
            <a:spLocks noChangeArrowheads="1"/>
          </p:cNvSpPr>
          <p:nvPr/>
        </p:nvSpPr>
        <p:spPr bwMode="auto">
          <a:xfrm>
            <a:off x="187325" y="641350"/>
            <a:ext cx="8103757" cy="52322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[45]: Images, </a:t>
            </a:r>
            <a:r>
              <a:rPr lang="en-US" altLang="en-US" sz="1400" dirty="0" err="1">
                <a:latin typeface="Verdana" pitchFamily="34" charset="0"/>
              </a:rPr>
              <a:t>Xtreview</a:t>
            </a:r>
            <a:r>
              <a:rPr lang="en-US" altLang="en-US" sz="1400" dirty="0">
                <a:latin typeface="Verdana" pitchFamily="34" charset="0"/>
              </a:rPr>
              <a:t>,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           http://</a:t>
            </a:r>
            <a:r>
              <a:rPr lang="en-US" altLang="en-US" sz="1400" dirty="0" smtClean="0">
                <a:latin typeface="Verdana" pitchFamily="34" charset="0"/>
              </a:rPr>
              <a:t>xtreview.com/images/K10%20processor%2045nm%20architec%203.jpg</a:t>
            </a:r>
            <a:endParaRPr lang="en-US" altLang="en-US" sz="1400" dirty="0">
              <a:latin typeface="Verdana" pitchFamily="34" charset="0"/>
            </a:endParaRPr>
          </a:p>
        </p:txBody>
      </p:sp>
      <p:sp>
        <p:nvSpPr>
          <p:cNvPr id="302083" name="Text Box 3"/>
          <p:cNvSpPr txBox="1">
            <a:spLocks noChangeArrowheads="1"/>
          </p:cNvSpPr>
          <p:nvPr/>
        </p:nvSpPr>
        <p:spPr bwMode="auto">
          <a:xfrm>
            <a:off x="187325" y="1257300"/>
            <a:ext cx="8423275" cy="517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>
                <a:latin typeface="Verdana" pitchFamily="34" charset="0"/>
              </a:rPr>
              <a:t>[46]: Kanter D., “Inside Barcelona: AMD's Next Generation, Real World Tech., Mai 16 2007,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>
                <a:latin typeface="Verdana" pitchFamily="34" charset="0"/>
              </a:rPr>
              <a:t>           http://www.realworldtech.com/page.cfm?ArticleID=RWT051607033728</a:t>
            </a:r>
          </a:p>
        </p:txBody>
      </p:sp>
      <p:sp>
        <p:nvSpPr>
          <p:cNvPr id="302084" name="Text Box 4"/>
          <p:cNvSpPr txBox="1">
            <a:spLocks noChangeArrowheads="1"/>
          </p:cNvSpPr>
          <p:nvPr/>
        </p:nvSpPr>
        <p:spPr bwMode="auto">
          <a:xfrm>
            <a:off x="187325" y="1847850"/>
            <a:ext cx="7810500" cy="517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>
                <a:latin typeface="Verdana" pitchFamily="34" charset="0"/>
              </a:rPr>
              <a:t>[47]: Kanter D,, “AMD's K8L and 4x4 Preview, Real World Tech. June 02 2006,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>
                <a:latin typeface="Verdana" pitchFamily="34" charset="0"/>
              </a:rPr>
              <a:t>           http://www.realworldtech.com/page.cfm?ArticleID=RWT060206035626&amp;p=1</a:t>
            </a:r>
          </a:p>
        </p:txBody>
      </p:sp>
      <p:sp>
        <p:nvSpPr>
          <p:cNvPr id="302086" name="Rectangle 6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 sz="1600" dirty="0" smtClean="0"/>
              <a:t>5. References</a:t>
            </a:r>
            <a:r>
              <a:rPr lang="hu-HU" altLang="en-US" sz="1600" dirty="0" smtClean="0"/>
              <a:t> (</a:t>
            </a:r>
            <a:r>
              <a:rPr lang="en-US" altLang="en-US" sz="1600" dirty="0" smtClean="0"/>
              <a:t>6</a:t>
            </a:r>
            <a:r>
              <a:rPr lang="hu-HU" altLang="en-US" sz="1600" dirty="0" smtClean="0"/>
              <a:t>)</a:t>
            </a:r>
            <a:endParaRPr lang="en-US" altLang="en-US" sz="1600" dirty="0" smtClean="0"/>
          </a:p>
        </p:txBody>
      </p:sp>
      <p:sp>
        <p:nvSpPr>
          <p:cNvPr id="302087" name="Text Box 7"/>
          <p:cNvSpPr txBox="1">
            <a:spLocks noChangeArrowheads="1"/>
          </p:cNvSpPr>
          <p:nvPr/>
        </p:nvSpPr>
        <p:spPr bwMode="auto">
          <a:xfrm>
            <a:off x="184150" y="2435225"/>
            <a:ext cx="8540928" cy="73866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[48]: </a:t>
            </a:r>
            <a:r>
              <a:rPr lang="en-US" altLang="en-US" sz="1400" dirty="0" err="1">
                <a:latin typeface="Verdana" pitchFamily="34" charset="0"/>
              </a:rPr>
              <a:t>Kottapali</a:t>
            </a:r>
            <a:r>
              <a:rPr lang="en-US" altLang="en-US" sz="1400" dirty="0">
                <a:latin typeface="Verdana" pitchFamily="34" charset="0"/>
              </a:rPr>
              <a:t> S., Baxter J., “Nehalem-EX CPU Architecture”, Hot Chips 21, 2009,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           </a:t>
            </a:r>
            <a:r>
              <a:rPr lang="en-US" altLang="en-US" sz="1400" dirty="0" smtClean="0">
                <a:latin typeface="Verdana" pitchFamily="34" charset="0"/>
              </a:rPr>
              <a:t>http</a:t>
            </a:r>
            <a:r>
              <a:rPr lang="en-US" altLang="en-US" sz="1400" dirty="0">
                <a:latin typeface="Verdana" pitchFamily="34" charset="0"/>
              </a:rPr>
              <a:t>://www.hotchips.org/archives/hc21/2_mon/HC21.24.100.ServerSystemsI-Epub/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           </a:t>
            </a:r>
            <a:r>
              <a:rPr lang="en-US" altLang="en-US" sz="1400" dirty="0" smtClean="0">
                <a:latin typeface="Verdana" pitchFamily="34" charset="0"/>
              </a:rPr>
              <a:t>HC21.24.122-Kottapalli-Intel-NHM-EX.pdf</a:t>
            </a:r>
            <a:endParaRPr lang="en-US" altLang="en-US" sz="1400" dirty="0">
              <a:latin typeface="Verdana" pitchFamily="34" charset="0"/>
            </a:endParaRPr>
          </a:p>
        </p:txBody>
      </p:sp>
      <p:sp>
        <p:nvSpPr>
          <p:cNvPr id="302088" name="Text Box 8"/>
          <p:cNvSpPr txBox="1">
            <a:spLocks noChangeArrowheads="1"/>
          </p:cNvSpPr>
          <p:nvPr/>
        </p:nvSpPr>
        <p:spPr bwMode="auto">
          <a:xfrm>
            <a:off x="184150" y="3238500"/>
            <a:ext cx="7591425" cy="517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[49]: Kahn O., Piazza T., Valentine B., “Technology Insight: Intel next Generation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           Microarchitecture Codename Sandy Bridge, IDF, San Francisco, Sept. 2010</a:t>
            </a:r>
          </a:p>
        </p:txBody>
      </p:sp>
      <p:sp>
        <p:nvSpPr>
          <p:cNvPr id="302089" name="Text Box 9"/>
          <p:cNvSpPr txBox="1">
            <a:spLocks noChangeArrowheads="1"/>
          </p:cNvSpPr>
          <p:nvPr/>
        </p:nvSpPr>
        <p:spPr bwMode="auto">
          <a:xfrm>
            <a:off x="184150" y="3838575"/>
            <a:ext cx="8484951" cy="52322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[50]: Piazza T., Jiang H., “Intel Next Generation Microarchitecture Codename Sandy Bridge: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           </a:t>
            </a:r>
            <a:r>
              <a:rPr lang="en-US" altLang="en-US" sz="1400" dirty="0" smtClean="0">
                <a:latin typeface="Verdana" pitchFamily="34" charset="0"/>
              </a:rPr>
              <a:t>Processor </a:t>
            </a:r>
            <a:r>
              <a:rPr lang="en-US" altLang="en-US" sz="1400" dirty="0">
                <a:latin typeface="Verdana" pitchFamily="34" charset="0"/>
              </a:rPr>
              <a:t>Graphics, IDF, San Francisco, Sept. 2010</a:t>
            </a:r>
          </a:p>
        </p:txBody>
      </p:sp>
      <p:sp>
        <p:nvSpPr>
          <p:cNvPr id="302090" name="Text Box 10"/>
          <p:cNvSpPr txBox="1">
            <a:spLocks noChangeArrowheads="1"/>
          </p:cNvSpPr>
          <p:nvPr/>
        </p:nvSpPr>
        <p:spPr bwMode="auto">
          <a:xfrm>
            <a:off x="184150" y="4425950"/>
            <a:ext cx="7042150" cy="517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[51]: Braun-</a:t>
            </a:r>
            <a:r>
              <a:rPr lang="en-US" altLang="en-US" sz="1400" dirty="0" err="1">
                <a:latin typeface="Verdana" pitchFamily="34" charset="0"/>
              </a:rPr>
              <a:t>Protte</a:t>
            </a:r>
            <a:r>
              <a:rPr lang="en-US" altLang="en-US" sz="1400" dirty="0">
                <a:latin typeface="Verdana" pitchFamily="34" charset="0"/>
              </a:rPr>
              <a:t> T., “Intel die </a:t>
            </a:r>
            <a:r>
              <a:rPr lang="en-US" altLang="en-US" sz="1400" dirty="0" err="1">
                <a:latin typeface="Verdana" pitchFamily="34" charset="0"/>
              </a:rPr>
              <a:t>neuste</a:t>
            </a:r>
            <a:r>
              <a:rPr lang="en-US" altLang="en-US" sz="1400" dirty="0">
                <a:latin typeface="Verdana" pitchFamily="34" charset="0"/>
              </a:rPr>
              <a:t> Generation”, March 2010,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           https://sp.ts.fujitsu.com/dmsp/docs/02_fujitsu_intel_server_cpu.pdf</a:t>
            </a:r>
          </a:p>
        </p:txBody>
      </p:sp>
      <p:sp>
        <p:nvSpPr>
          <p:cNvPr id="302091" name="Text Box 11"/>
          <p:cNvSpPr txBox="1">
            <a:spLocks noChangeArrowheads="1"/>
          </p:cNvSpPr>
          <p:nvPr/>
        </p:nvSpPr>
        <p:spPr bwMode="auto">
          <a:xfrm>
            <a:off x="180975" y="5030788"/>
            <a:ext cx="8252644" cy="52322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[5</a:t>
            </a:r>
            <a:r>
              <a:rPr lang="hu-HU" altLang="en-US" sz="1400" dirty="0">
                <a:latin typeface="Verdana" pitchFamily="34" charset="0"/>
              </a:rPr>
              <a:t>2</a:t>
            </a:r>
            <a:r>
              <a:rPr lang="en-US" altLang="en-US" sz="1400" dirty="0">
                <a:latin typeface="Verdana" pitchFamily="34" charset="0"/>
              </a:rPr>
              <a:t>]: </a:t>
            </a:r>
            <a:r>
              <a:rPr lang="hu-HU" altLang="en-US" sz="1400" dirty="0">
                <a:solidFill>
                  <a:srgbClr val="000000"/>
                </a:solidFill>
                <a:latin typeface="Verdana" pitchFamily="34" charset="0"/>
              </a:rPr>
              <a:t>De </a:t>
            </a:r>
            <a:r>
              <a:rPr lang="hu-HU" altLang="en-US" sz="1400" dirty="0" err="1">
                <a:solidFill>
                  <a:srgbClr val="000000"/>
                </a:solidFill>
                <a:latin typeface="Verdana" pitchFamily="34" charset="0"/>
              </a:rPr>
              <a:t>Gelas</a:t>
            </a:r>
            <a:r>
              <a:rPr lang="hu-HU" altLang="en-US" sz="1400" dirty="0">
                <a:solidFill>
                  <a:srgbClr val="000000"/>
                </a:solidFill>
                <a:latin typeface="Verdana" pitchFamily="34" charset="0"/>
              </a:rPr>
              <a:t> J., </a:t>
            </a: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</a:rPr>
              <a:t>The Intel Xeon E7-8800 v3 Review: The POWER8 Killer?</a:t>
            </a:r>
            <a:r>
              <a:rPr lang="hu-HU" altLang="en-US" sz="1400" dirty="0">
                <a:solidFill>
                  <a:srgbClr val="000000"/>
                </a:solidFill>
                <a:latin typeface="Verdana" pitchFamily="34" charset="0"/>
              </a:rPr>
              <a:t>, </a:t>
            </a:r>
            <a:r>
              <a:rPr lang="hu-HU" altLang="en-US" sz="1400" dirty="0" err="1">
                <a:solidFill>
                  <a:srgbClr val="000000"/>
                </a:solidFill>
                <a:latin typeface="Verdana" pitchFamily="34" charset="0"/>
              </a:rPr>
              <a:t>AnandTech</a:t>
            </a:r>
            <a:r>
              <a:rPr lang="hu-HU" altLang="en-US" sz="1400" dirty="0">
                <a:solidFill>
                  <a:srgbClr val="000000"/>
                </a:solidFill>
                <a:latin typeface="Verdana" pitchFamily="34" charset="0"/>
              </a:rPr>
              <a:t>,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hu-HU" altLang="en-US" sz="1400" dirty="0">
                <a:solidFill>
                  <a:srgbClr val="000000"/>
                </a:solidFill>
                <a:latin typeface="Verdana" pitchFamily="34" charset="0"/>
              </a:rPr>
              <a:t>           May 8 2015, http://www.anandtech.com/show/9193/the-xeon-e78800-v3-review</a:t>
            </a:r>
            <a:endParaRPr lang="en-US" altLang="en-US" sz="1400" dirty="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302092" name="Text Box 12"/>
          <p:cNvSpPr txBox="1">
            <a:spLocks noChangeArrowheads="1"/>
          </p:cNvSpPr>
          <p:nvPr/>
        </p:nvSpPr>
        <p:spPr bwMode="auto">
          <a:xfrm>
            <a:off x="188913" y="5641975"/>
            <a:ext cx="8075612" cy="517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>
                <a:latin typeface="Verdana" pitchFamily="34" charset="0"/>
              </a:rPr>
              <a:t>[5</a:t>
            </a:r>
            <a:r>
              <a:rPr lang="hu-HU" altLang="en-US" sz="1400">
                <a:latin typeface="Verdana" pitchFamily="34" charset="0"/>
              </a:rPr>
              <a:t>3</a:t>
            </a:r>
            <a:r>
              <a:rPr lang="en-US" altLang="en-US" sz="1400">
                <a:latin typeface="Verdana" pitchFamily="34" charset="0"/>
              </a:rPr>
              <a:t>]: </a:t>
            </a:r>
            <a:r>
              <a:rPr lang="hu-HU" altLang="en-US" sz="1400">
                <a:latin typeface="Verdana" pitchFamily="34" charset="0"/>
              </a:rPr>
              <a:t>Tyan Confidential,</a:t>
            </a:r>
            <a:r>
              <a:rPr lang="en-US" altLang="en-US" sz="1400">
                <a:latin typeface="Verdana" pitchFamily="34" charset="0"/>
              </a:rPr>
              <a:t> </a:t>
            </a:r>
            <a:r>
              <a:rPr lang="hu-HU" altLang="en-US" sz="1400">
                <a:latin typeface="Verdana" pitchFamily="34" charset="0"/>
              </a:rPr>
              <a:t>Tempest i5000VF S5370, 2-way Intel Dempsey/Woodcrest CPU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hu-HU" altLang="en-US" sz="1400">
                <a:latin typeface="Verdana" pitchFamily="34" charset="0"/>
              </a:rPr>
              <a:t>           Bensley Server Platform, </a:t>
            </a:r>
            <a:r>
              <a:rPr lang="en-US" altLang="en-US" sz="1400">
                <a:latin typeface="Verdana" pitchFamily="34" charset="0"/>
              </a:rPr>
              <a:t>http://www.tyan.com/tempest/training/s5370.pdf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3106" name="Text Box 2"/>
          <p:cNvSpPr txBox="1">
            <a:spLocks noChangeArrowheads="1"/>
          </p:cNvSpPr>
          <p:nvPr/>
        </p:nvSpPr>
        <p:spPr bwMode="auto">
          <a:xfrm>
            <a:off x="187325" y="1250950"/>
            <a:ext cx="8706038" cy="73866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[</a:t>
            </a:r>
            <a:r>
              <a:rPr lang="hu-HU" altLang="en-US" sz="1400" dirty="0">
                <a:latin typeface="Verdana" pitchFamily="34" charset="0"/>
              </a:rPr>
              <a:t>5</a:t>
            </a:r>
            <a:r>
              <a:rPr lang="en-US" altLang="en-US" sz="1400" dirty="0">
                <a:latin typeface="Verdana" pitchFamily="34" charset="0"/>
              </a:rPr>
              <a:t>5]: </a:t>
            </a:r>
            <a:r>
              <a:rPr lang="hu-HU" altLang="en-US" sz="1400" dirty="0" err="1">
                <a:latin typeface="Verdana" pitchFamily="34" charset="0"/>
              </a:rPr>
              <a:t>Neiger</a:t>
            </a:r>
            <a:r>
              <a:rPr lang="hu-HU" altLang="en-US" sz="1400" dirty="0">
                <a:latin typeface="Verdana" pitchFamily="34" charset="0"/>
              </a:rPr>
              <a:t> G., </a:t>
            </a:r>
            <a:r>
              <a:rPr lang="hu-HU" altLang="en-US" sz="1400" dirty="0" err="1">
                <a:latin typeface="Verdana" pitchFamily="34" charset="0"/>
              </a:rPr>
              <a:t>Santoni</a:t>
            </a:r>
            <a:r>
              <a:rPr lang="hu-HU" altLang="en-US" sz="1400" dirty="0">
                <a:latin typeface="Verdana" pitchFamily="34" charset="0"/>
              </a:rPr>
              <a:t> A., </a:t>
            </a:r>
            <a:r>
              <a:rPr lang="hu-HU" altLang="en-US" sz="1400" dirty="0" err="1">
                <a:latin typeface="Verdana" pitchFamily="34" charset="0"/>
              </a:rPr>
              <a:t>Leung</a:t>
            </a:r>
            <a:r>
              <a:rPr lang="hu-HU" altLang="en-US" sz="1400" dirty="0">
                <a:latin typeface="Verdana" pitchFamily="34" charset="0"/>
              </a:rPr>
              <a:t> F., </a:t>
            </a:r>
            <a:r>
              <a:rPr lang="hu-HU" altLang="en-US" sz="1400" dirty="0" err="1">
                <a:latin typeface="Verdana" pitchFamily="34" charset="0"/>
              </a:rPr>
              <a:t>Rodgers</a:t>
            </a:r>
            <a:r>
              <a:rPr lang="hu-HU" altLang="en-US" sz="1400" dirty="0">
                <a:latin typeface="Verdana" pitchFamily="34" charset="0"/>
              </a:rPr>
              <a:t> D., </a:t>
            </a:r>
            <a:r>
              <a:rPr lang="hu-HU" altLang="en-US" sz="1400" dirty="0" err="1">
                <a:latin typeface="Verdana" pitchFamily="34" charset="0"/>
              </a:rPr>
              <a:t>Uhlig</a:t>
            </a:r>
            <a:r>
              <a:rPr lang="hu-HU" altLang="en-US" sz="1400" dirty="0">
                <a:latin typeface="Verdana" pitchFamily="34" charset="0"/>
              </a:rPr>
              <a:t> R., Intel® </a:t>
            </a:r>
            <a:r>
              <a:rPr lang="hu-HU" altLang="en-US" sz="1400" dirty="0" err="1">
                <a:latin typeface="Verdana" pitchFamily="34" charset="0"/>
              </a:rPr>
              <a:t>Virtualization</a:t>
            </a:r>
            <a:r>
              <a:rPr lang="hu-HU" altLang="en-US" sz="1400" dirty="0">
                <a:latin typeface="Verdana" pitchFamily="34" charset="0"/>
              </a:rPr>
              <a:t> </a:t>
            </a:r>
            <a:r>
              <a:rPr lang="hu-HU" altLang="en-US" sz="1400" dirty="0" err="1">
                <a:latin typeface="Verdana" pitchFamily="34" charset="0"/>
              </a:rPr>
              <a:t>Technology</a:t>
            </a:r>
            <a:r>
              <a:rPr lang="hu-HU" altLang="en-US" sz="1400" dirty="0">
                <a:latin typeface="Verdana" pitchFamily="34" charset="0"/>
              </a:rPr>
              <a:t>: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hu-HU" altLang="en-US" sz="1400" dirty="0">
                <a:latin typeface="Verdana" pitchFamily="34" charset="0"/>
              </a:rPr>
              <a:t>         </a:t>
            </a:r>
            <a:r>
              <a:rPr lang="hu-HU" altLang="en-US" sz="1400" dirty="0" smtClean="0">
                <a:latin typeface="Verdana" pitchFamily="34" charset="0"/>
              </a:rPr>
              <a:t>  </a:t>
            </a:r>
            <a:r>
              <a:rPr lang="hu-HU" altLang="en-US" sz="1400" dirty="0">
                <a:latin typeface="Verdana" pitchFamily="34" charset="0"/>
              </a:rPr>
              <a:t>Hardware </a:t>
            </a:r>
            <a:r>
              <a:rPr lang="hu-HU" altLang="en-US" sz="1400" dirty="0" err="1">
                <a:latin typeface="Verdana" pitchFamily="34" charset="0"/>
              </a:rPr>
              <a:t>support</a:t>
            </a:r>
            <a:r>
              <a:rPr lang="hu-HU" altLang="en-US" sz="1400" dirty="0">
                <a:latin typeface="Verdana" pitchFamily="34" charset="0"/>
              </a:rPr>
              <a:t> </a:t>
            </a:r>
            <a:r>
              <a:rPr lang="hu-HU" altLang="en-US" sz="1400" dirty="0" err="1">
                <a:latin typeface="Verdana" pitchFamily="34" charset="0"/>
              </a:rPr>
              <a:t>for</a:t>
            </a:r>
            <a:r>
              <a:rPr lang="hu-HU" altLang="en-US" sz="1400" dirty="0">
                <a:latin typeface="Verdana" pitchFamily="34" charset="0"/>
              </a:rPr>
              <a:t> </a:t>
            </a:r>
            <a:r>
              <a:rPr lang="hu-HU" altLang="en-US" sz="1400" dirty="0" err="1">
                <a:latin typeface="Verdana" pitchFamily="34" charset="0"/>
              </a:rPr>
              <a:t>efficient</a:t>
            </a:r>
            <a:r>
              <a:rPr lang="hu-HU" altLang="en-US" sz="1400" dirty="0">
                <a:latin typeface="Verdana" pitchFamily="34" charset="0"/>
              </a:rPr>
              <a:t> </a:t>
            </a:r>
            <a:r>
              <a:rPr lang="hu-HU" altLang="en-US" sz="1400" dirty="0" err="1">
                <a:latin typeface="Verdana" pitchFamily="34" charset="0"/>
              </a:rPr>
              <a:t>processor</a:t>
            </a:r>
            <a:r>
              <a:rPr lang="hu-HU" altLang="en-US" sz="1400" dirty="0">
                <a:latin typeface="Verdana" pitchFamily="34" charset="0"/>
              </a:rPr>
              <a:t> </a:t>
            </a:r>
            <a:r>
              <a:rPr lang="hu-HU" altLang="en-US" sz="1400" dirty="0" err="1">
                <a:latin typeface="Verdana" pitchFamily="34" charset="0"/>
              </a:rPr>
              <a:t>virtualization</a:t>
            </a:r>
            <a:r>
              <a:rPr lang="hu-HU" altLang="en-US" sz="1400" dirty="0">
                <a:latin typeface="Verdana" pitchFamily="34" charset="0"/>
              </a:rPr>
              <a:t>, Aug. 10 2006, </a:t>
            </a:r>
            <a:r>
              <a:rPr lang="hu-HU" altLang="en-US" sz="1400" dirty="0" err="1">
                <a:latin typeface="Verdana" pitchFamily="34" charset="0"/>
              </a:rPr>
              <a:t>Vol</a:t>
            </a:r>
            <a:r>
              <a:rPr lang="hu-HU" altLang="en-US" sz="1400" dirty="0">
                <a:latin typeface="Verdana" pitchFamily="34" charset="0"/>
              </a:rPr>
              <a:t>. 10, </a:t>
            </a:r>
            <a:r>
              <a:rPr lang="hu-HU" altLang="en-US" sz="1400" dirty="0" err="1">
                <a:latin typeface="Verdana" pitchFamily="34" charset="0"/>
              </a:rPr>
              <a:t>Issue</a:t>
            </a:r>
            <a:r>
              <a:rPr lang="hu-HU" altLang="en-US" sz="1400" dirty="0">
                <a:latin typeface="Verdana" pitchFamily="34" charset="0"/>
              </a:rPr>
              <a:t> 3, </a:t>
            </a:r>
            <a:endParaRPr lang="en-US" altLang="en-US" sz="1400" dirty="0">
              <a:latin typeface="Verdana" pitchFamily="34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          </a:t>
            </a:r>
            <a:r>
              <a:rPr lang="hu-HU" altLang="en-US" sz="1400" dirty="0" smtClean="0">
                <a:latin typeface="Verdana" pitchFamily="34" charset="0"/>
              </a:rPr>
              <a:t> </a:t>
            </a:r>
            <a:r>
              <a:rPr lang="en-US" altLang="en-US" sz="1400" dirty="0" smtClean="0">
                <a:latin typeface="Verdana" pitchFamily="34" charset="0"/>
              </a:rPr>
              <a:t>http</a:t>
            </a:r>
            <a:r>
              <a:rPr lang="en-US" altLang="en-US" sz="1400" dirty="0">
                <a:latin typeface="Verdana" pitchFamily="34" charset="0"/>
              </a:rPr>
              <a:t>://</a:t>
            </a:r>
            <a:r>
              <a:rPr lang="en-US" altLang="en-US" sz="1400" dirty="0" smtClean="0">
                <a:latin typeface="Verdana" pitchFamily="34" charset="0"/>
              </a:rPr>
              <a:t>www.intel.com/technology/itj/2006/v10i3/1-hardware/1-abstract.htm</a:t>
            </a:r>
            <a:endParaRPr lang="en-US" altLang="en-US" sz="1400" dirty="0">
              <a:latin typeface="Verdana" pitchFamily="34" charset="0"/>
            </a:endParaRPr>
          </a:p>
        </p:txBody>
      </p:sp>
      <p:sp>
        <p:nvSpPr>
          <p:cNvPr id="303107" name="Text Box 3"/>
          <p:cNvSpPr txBox="1">
            <a:spLocks noChangeArrowheads="1"/>
          </p:cNvSpPr>
          <p:nvPr/>
        </p:nvSpPr>
        <p:spPr bwMode="auto">
          <a:xfrm>
            <a:off x="187325" y="2057400"/>
            <a:ext cx="6881884" cy="52322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[</a:t>
            </a:r>
            <a:r>
              <a:rPr lang="hu-HU" altLang="en-US" sz="1400" dirty="0">
                <a:latin typeface="Verdana" pitchFamily="34" charset="0"/>
              </a:rPr>
              <a:t>5</a:t>
            </a:r>
            <a:r>
              <a:rPr lang="en-US" altLang="en-US" sz="1400" dirty="0">
                <a:latin typeface="Verdana" pitchFamily="34" charset="0"/>
              </a:rPr>
              <a:t>6]: </a:t>
            </a:r>
            <a:r>
              <a:rPr lang="hu-HU" altLang="en-US" sz="1400" dirty="0">
                <a:latin typeface="Verdana" pitchFamily="34" charset="0"/>
              </a:rPr>
              <a:t>Intel Software </a:t>
            </a:r>
            <a:r>
              <a:rPr lang="hu-HU" altLang="en-US" sz="1400" dirty="0" err="1">
                <a:latin typeface="Verdana" pitchFamily="34" charset="0"/>
              </a:rPr>
              <a:t>Networks</a:t>
            </a:r>
            <a:r>
              <a:rPr lang="hu-HU" altLang="en-US" sz="1400" dirty="0">
                <a:latin typeface="Verdana" pitchFamily="34" charset="0"/>
              </a:rPr>
              <a:t>: </a:t>
            </a:r>
            <a:r>
              <a:rPr lang="hu-HU" altLang="en-US" sz="1400" dirty="0" err="1">
                <a:latin typeface="Verdana" pitchFamily="34" charset="0"/>
              </a:rPr>
              <a:t>Forums</a:t>
            </a:r>
            <a:r>
              <a:rPr lang="hu-HU" altLang="en-US" sz="1400" dirty="0">
                <a:latin typeface="Verdana" pitchFamily="34" charset="0"/>
              </a:rPr>
              <a:t>, </a:t>
            </a:r>
            <a:endParaRPr lang="en-US" altLang="en-US" sz="1400" dirty="0">
              <a:latin typeface="Verdana" pitchFamily="34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          </a:t>
            </a:r>
            <a:r>
              <a:rPr lang="hu-HU" altLang="en-US" sz="1400" dirty="0" smtClean="0">
                <a:latin typeface="Verdana" pitchFamily="34" charset="0"/>
              </a:rPr>
              <a:t> </a:t>
            </a:r>
            <a:r>
              <a:rPr lang="en-US" altLang="en-US" sz="1400" dirty="0" smtClean="0">
                <a:latin typeface="Verdana" pitchFamily="34" charset="0"/>
              </a:rPr>
              <a:t>http</a:t>
            </a:r>
            <a:r>
              <a:rPr lang="en-US" altLang="en-US" sz="1400" dirty="0">
                <a:latin typeface="Verdana" pitchFamily="34" charset="0"/>
              </a:rPr>
              <a:t>://software.intel.com/en-us/forums/showthread.php?t=56802</a:t>
            </a:r>
          </a:p>
        </p:txBody>
      </p:sp>
      <p:sp>
        <p:nvSpPr>
          <p:cNvPr id="303108" name="Text Box 4"/>
          <p:cNvSpPr txBox="1">
            <a:spLocks noChangeArrowheads="1"/>
          </p:cNvSpPr>
          <p:nvPr/>
        </p:nvSpPr>
        <p:spPr bwMode="auto">
          <a:xfrm>
            <a:off x="187325" y="2670175"/>
            <a:ext cx="8077981" cy="52322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[</a:t>
            </a:r>
            <a:r>
              <a:rPr lang="hu-HU" altLang="en-US" sz="1400" dirty="0">
                <a:latin typeface="Verdana" pitchFamily="34" charset="0"/>
              </a:rPr>
              <a:t>5</a:t>
            </a:r>
            <a:r>
              <a:rPr lang="en-US" altLang="en-US" sz="1400" dirty="0">
                <a:latin typeface="Verdana" pitchFamily="34" charset="0"/>
              </a:rPr>
              <a:t>7]: </a:t>
            </a:r>
            <a:r>
              <a:rPr lang="hu-HU" altLang="en-US" sz="1400" dirty="0" err="1">
                <a:latin typeface="Verdana" pitchFamily="34" charset="0"/>
              </a:rPr>
              <a:t>Wikipedia</a:t>
            </a:r>
            <a:r>
              <a:rPr lang="hu-HU" altLang="en-US" sz="1400" dirty="0">
                <a:latin typeface="Verdana" pitchFamily="34" charset="0"/>
              </a:rPr>
              <a:t>: x86 </a:t>
            </a:r>
            <a:r>
              <a:rPr lang="hu-HU" altLang="en-US" sz="1400" dirty="0" err="1">
                <a:latin typeface="Verdana" pitchFamily="34" charset="0"/>
              </a:rPr>
              <a:t>virtualization</a:t>
            </a:r>
            <a:r>
              <a:rPr lang="hu-HU" altLang="en-US" sz="1400" dirty="0">
                <a:latin typeface="Verdana" pitchFamily="34" charset="0"/>
              </a:rPr>
              <a:t>, 2011,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hu-HU" altLang="en-US" sz="1400" dirty="0">
                <a:latin typeface="Verdana" pitchFamily="34" charset="0"/>
              </a:rPr>
              <a:t>          </a:t>
            </a:r>
            <a:r>
              <a:rPr lang="hu-HU" altLang="en-US" sz="1400" dirty="0" smtClean="0">
                <a:latin typeface="Verdana" pitchFamily="34" charset="0"/>
              </a:rPr>
              <a:t> </a:t>
            </a:r>
            <a:r>
              <a:rPr lang="en-US" altLang="en-US" sz="1400" dirty="0" smtClean="0">
                <a:latin typeface="Verdana" pitchFamily="34" charset="0"/>
              </a:rPr>
              <a:t>http</a:t>
            </a:r>
            <a:r>
              <a:rPr lang="en-US" altLang="en-US" sz="1400" dirty="0">
                <a:latin typeface="Verdana" pitchFamily="34" charset="0"/>
              </a:rPr>
              <a:t>://en.wikipedia.org/wiki/X86_virtualization#Intel_virtualization_.28VT-x.29</a:t>
            </a:r>
          </a:p>
        </p:txBody>
      </p:sp>
      <p:sp>
        <p:nvSpPr>
          <p:cNvPr id="303109" name="Text Box 5"/>
          <p:cNvSpPr txBox="1">
            <a:spLocks noChangeArrowheads="1"/>
          </p:cNvSpPr>
          <p:nvPr/>
        </p:nvSpPr>
        <p:spPr bwMode="auto">
          <a:xfrm>
            <a:off x="180975" y="641350"/>
            <a:ext cx="9102107" cy="52322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[</a:t>
            </a:r>
            <a:r>
              <a:rPr lang="hu-HU" altLang="en-US" sz="1400" dirty="0">
                <a:latin typeface="Verdana" pitchFamily="34" charset="0"/>
              </a:rPr>
              <a:t>5</a:t>
            </a:r>
            <a:r>
              <a:rPr lang="en-US" altLang="en-US" sz="1400" dirty="0">
                <a:latin typeface="Verdana" pitchFamily="34" charset="0"/>
              </a:rPr>
              <a:t>4]: </a:t>
            </a:r>
            <a:r>
              <a:rPr lang="hu-HU" altLang="en-US" sz="1400" dirty="0">
                <a:latin typeface="Verdana" pitchFamily="34" charset="0"/>
              </a:rPr>
              <a:t>Intel 5520 Chipset and Intel 5500 Chipset, </a:t>
            </a:r>
            <a:r>
              <a:rPr lang="hu-HU" altLang="en-US" sz="1400" dirty="0" err="1">
                <a:latin typeface="Verdana" pitchFamily="34" charset="0"/>
              </a:rPr>
              <a:t>Datasheet</a:t>
            </a:r>
            <a:r>
              <a:rPr lang="hu-HU" altLang="en-US" sz="1400" dirty="0">
                <a:latin typeface="Verdana" pitchFamily="34" charset="0"/>
              </a:rPr>
              <a:t>, </a:t>
            </a:r>
            <a:r>
              <a:rPr lang="hu-HU" altLang="en-US" sz="1400" dirty="0" err="1">
                <a:latin typeface="Verdana" pitchFamily="34" charset="0"/>
              </a:rPr>
              <a:t>March</a:t>
            </a:r>
            <a:r>
              <a:rPr lang="hu-HU" altLang="en-US" sz="1400" dirty="0">
                <a:latin typeface="Verdana" pitchFamily="34" charset="0"/>
              </a:rPr>
              <a:t> 2009,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hu-HU" altLang="en-US" sz="1400" dirty="0">
                <a:latin typeface="Verdana" pitchFamily="34" charset="0"/>
              </a:rPr>
              <a:t>          </a:t>
            </a:r>
            <a:r>
              <a:rPr lang="hu-HU" altLang="en-US" sz="1400" dirty="0" smtClean="0">
                <a:latin typeface="Verdana" pitchFamily="34" charset="0"/>
              </a:rPr>
              <a:t> </a:t>
            </a:r>
            <a:r>
              <a:rPr lang="en-US" altLang="en-US" sz="1400" dirty="0" smtClean="0">
                <a:latin typeface="Verdana" pitchFamily="34" charset="0"/>
              </a:rPr>
              <a:t>http</a:t>
            </a:r>
            <a:r>
              <a:rPr lang="en-US" altLang="en-US" sz="1400" dirty="0">
                <a:latin typeface="Verdana" pitchFamily="34" charset="0"/>
              </a:rPr>
              <a:t>://www.intel.com/content/www/us/en/chipsets/5520-5500-chipset-ioh-datasheet.html</a:t>
            </a:r>
          </a:p>
        </p:txBody>
      </p:sp>
      <p:sp>
        <p:nvSpPr>
          <p:cNvPr id="303110" name="Rectangle 6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 sz="1600" dirty="0" smtClean="0"/>
              <a:t>5. References</a:t>
            </a:r>
            <a:r>
              <a:rPr lang="hu-HU" altLang="en-US" sz="1600" dirty="0" smtClean="0"/>
              <a:t> (7)</a:t>
            </a:r>
            <a:endParaRPr lang="en-US" altLang="en-US" sz="1600" dirty="0" smtClean="0"/>
          </a:p>
        </p:txBody>
      </p:sp>
      <p:sp>
        <p:nvSpPr>
          <p:cNvPr id="303111" name="Text Box 7"/>
          <p:cNvSpPr txBox="1">
            <a:spLocks noChangeArrowheads="1"/>
          </p:cNvSpPr>
          <p:nvPr/>
        </p:nvSpPr>
        <p:spPr bwMode="auto">
          <a:xfrm>
            <a:off x="184150" y="3248025"/>
            <a:ext cx="8776955" cy="73866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[</a:t>
            </a:r>
            <a:r>
              <a:rPr lang="hu-HU" altLang="en-US" sz="1400" dirty="0">
                <a:latin typeface="Verdana" pitchFamily="34" charset="0"/>
              </a:rPr>
              <a:t>5</a:t>
            </a:r>
            <a:r>
              <a:rPr lang="en-US" altLang="en-US" sz="1400" dirty="0">
                <a:latin typeface="Verdana" pitchFamily="34" charset="0"/>
              </a:rPr>
              <a:t>8]: </a:t>
            </a:r>
            <a:r>
              <a:rPr lang="hu-HU" altLang="en-US" sz="1400" dirty="0" err="1">
                <a:latin typeface="Verdana" pitchFamily="34" charset="0"/>
              </a:rPr>
              <a:t>Sharma</a:t>
            </a:r>
            <a:r>
              <a:rPr lang="hu-HU" altLang="en-US" sz="1400" dirty="0">
                <a:latin typeface="Verdana" pitchFamily="34" charset="0"/>
              </a:rPr>
              <a:t> D. D., </a:t>
            </a:r>
            <a:r>
              <a:rPr lang="en-US" altLang="en-US" sz="1400" dirty="0">
                <a:latin typeface="Verdana" pitchFamily="34" charset="0"/>
              </a:rPr>
              <a:t> </a:t>
            </a:r>
            <a:r>
              <a:rPr lang="hu-HU" altLang="en-US" sz="1400" dirty="0">
                <a:latin typeface="Verdana" pitchFamily="34" charset="0"/>
              </a:rPr>
              <a:t>Intel 5520 Chipset: An I/O </a:t>
            </a:r>
            <a:r>
              <a:rPr lang="hu-HU" altLang="en-US" sz="1400" dirty="0" err="1">
                <a:latin typeface="Verdana" pitchFamily="34" charset="0"/>
              </a:rPr>
              <a:t>Hub</a:t>
            </a:r>
            <a:r>
              <a:rPr lang="hu-HU" altLang="en-US" sz="1400" dirty="0">
                <a:latin typeface="Verdana" pitchFamily="34" charset="0"/>
              </a:rPr>
              <a:t> Chipset </a:t>
            </a:r>
            <a:r>
              <a:rPr lang="hu-HU" altLang="en-US" sz="1400" dirty="0" err="1">
                <a:latin typeface="Verdana" pitchFamily="34" charset="0"/>
              </a:rPr>
              <a:t>for</a:t>
            </a:r>
            <a:r>
              <a:rPr lang="hu-HU" altLang="en-US" sz="1400" dirty="0">
                <a:latin typeface="Verdana" pitchFamily="34" charset="0"/>
              </a:rPr>
              <a:t> Server, Workstation, and </a:t>
            </a:r>
            <a:r>
              <a:rPr lang="hu-HU" altLang="en-US" sz="1400" dirty="0" err="1">
                <a:latin typeface="Verdana" pitchFamily="34" charset="0"/>
              </a:rPr>
              <a:t>High</a:t>
            </a:r>
            <a:endParaRPr lang="hu-HU" altLang="en-US" sz="1400" dirty="0">
              <a:latin typeface="Verdana" pitchFamily="34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hu-HU" altLang="en-US" sz="1400" dirty="0">
                <a:latin typeface="Verdana" pitchFamily="34" charset="0"/>
              </a:rPr>
              <a:t>          </a:t>
            </a:r>
            <a:r>
              <a:rPr lang="hu-HU" altLang="en-US" sz="1400" dirty="0" smtClean="0">
                <a:latin typeface="Verdana" pitchFamily="34" charset="0"/>
              </a:rPr>
              <a:t> End </a:t>
            </a:r>
            <a:r>
              <a:rPr lang="hu-HU" altLang="en-US" sz="1400" dirty="0" err="1">
                <a:latin typeface="Verdana" pitchFamily="34" charset="0"/>
              </a:rPr>
              <a:t>Desktop</a:t>
            </a:r>
            <a:r>
              <a:rPr lang="hu-HU" altLang="en-US" sz="1400" dirty="0">
                <a:latin typeface="Verdana" pitchFamily="34" charset="0"/>
              </a:rPr>
              <a:t>,</a:t>
            </a:r>
            <a:r>
              <a:rPr lang="en-US" altLang="en-US" sz="1400" dirty="0">
                <a:latin typeface="Verdana" pitchFamily="34" charset="0"/>
              </a:rPr>
              <a:t> Hot</a:t>
            </a:r>
            <a:r>
              <a:rPr lang="hu-HU" altLang="en-US" sz="1400" dirty="0">
                <a:latin typeface="Verdana" pitchFamily="34" charset="0"/>
              </a:rPr>
              <a:t>c</a:t>
            </a:r>
            <a:r>
              <a:rPr lang="en-US" altLang="en-US" sz="1400" dirty="0">
                <a:latin typeface="Verdana" pitchFamily="34" charset="0"/>
              </a:rPr>
              <a:t>hips 2009,</a:t>
            </a:r>
            <a:r>
              <a:rPr lang="hu-HU" altLang="en-US" sz="1400" dirty="0">
                <a:latin typeface="Verdana" pitchFamily="34" charset="0"/>
              </a:rPr>
              <a:t> </a:t>
            </a:r>
            <a:r>
              <a:rPr lang="en-US" altLang="en-US" sz="1400" dirty="0">
                <a:latin typeface="Verdana" pitchFamily="34" charset="0"/>
              </a:rPr>
              <a:t>http://www.hotchips.org/archives/hc21/2_mon/</a:t>
            </a:r>
            <a:endParaRPr lang="hu-HU" altLang="en-US" sz="1400" dirty="0">
              <a:latin typeface="Verdana" pitchFamily="34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hu-HU" altLang="en-US" sz="1400" dirty="0">
                <a:latin typeface="Verdana" pitchFamily="34" charset="0"/>
              </a:rPr>
              <a:t>          </a:t>
            </a:r>
            <a:r>
              <a:rPr lang="hu-HU" altLang="en-US" sz="1400" dirty="0" smtClean="0">
                <a:latin typeface="Verdana" pitchFamily="34" charset="0"/>
              </a:rPr>
              <a:t> </a:t>
            </a:r>
            <a:r>
              <a:rPr lang="en-US" altLang="en-US" sz="1400" dirty="0" smtClean="0">
                <a:latin typeface="Verdana" pitchFamily="34" charset="0"/>
              </a:rPr>
              <a:t>HC21.24.200.I-O-Epub/HC21.24.230.DasSharma-Intel-5520-Chipset.pdf</a:t>
            </a:r>
            <a:endParaRPr lang="en-US" altLang="en-US" sz="1400" dirty="0">
              <a:latin typeface="Verdana" pitchFamily="34" charset="0"/>
            </a:endParaRPr>
          </a:p>
        </p:txBody>
      </p:sp>
      <p:sp>
        <p:nvSpPr>
          <p:cNvPr id="303112" name="Text Box 8"/>
          <p:cNvSpPr txBox="1">
            <a:spLocks noChangeArrowheads="1"/>
          </p:cNvSpPr>
          <p:nvPr/>
        </p:nvSpPr>
        <p:spPr bwMode="auto">
          <a:xfrm>
            <a:off x="184150" y="4051300"/>
            <a:ext cx="9084410" cy="52322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[</a:t>
            </a:r>
            <a:r>
              <a:rPr lang="hu-HU" altLang="en-US" sz="1400" dirty="0">
                <a:latin typeface="Verdana" pitchFamily="34" charset="0"/>
              </a:rPr>
              <a:t>5</a:t>
            </a:r>
            <a:r>
              <a:rPr lang="en-US" altLang="en-US" sz="1400" dirty="0">
                <a:latin typeface="Verdana" pitchFamily="34" charset="0"/>
              </a:rPr>
              <a:t>9]: </a:t>
            </a:r>
            <a:r>
              <a:rPr lang="hu-HU" altLang="en-US" sz="1400" dirty="0">
                <a:latin typeface="Verdana" pitchFamily="34" charset="0"/>
              </a:rPr>
              <a:t>Morgan</a:t>
            </a:r>
            <a:r>
              <a:rPr lang="en-US" altLang="en-US" sz="1400" dirty="0">
                <a:latin typeface="Verdana" pitchFamily="34" charset="0"/>
              </a:rPr>
              <a:t> </a:t>
            </a:r>
            <a:r>
              <a:rPr lang="hu-HU" altLang="en-US" sz="1400" dirty="0">
                <a:latin typeface="Verdana" pitchFamily="34" charset="0"/>
              </a:rPr>
              <a:t>T. P</a:t>
            </a:r>
            <a:r>
              <a:rPr lang="en-US" altLang="en-US" sz="1400" dirty="0">
                <a:latin typeface="Verdana" pitchFamily="34" charset="0"/>
              </a:rPr>
              <a:t>., </a:t>
            </a:r>
            <a:r>
              <a:rPr lang="hu-HU" altLang="en-US" sz="1400" dirty="0">
                <a:latin typeface="Verdana" pitchFamily="34" charset="0"/>
              </a:rPr>
              <a:t>Intel's </a:t>
            </a:r>
            <a:r>
              <a:rPr lang="hu-HU" altLang="en-US" sz="1400" dirty="0" err="1">
                <a:latin typeface="Verdana" pitchFamily="34" charset="0"/>
              </a:rPr>
              <a:t>future</a:t>
            </a:r>
            <a:r>
              <a:rPr lang="hu-HU" altLang="en-US" sz="1400" dirty="0">
                <a:latin typeface="Verdana" pitchFamily="34" charset="0"/>
              </a:rPr>
              <a:t> </a:t>
            </a:r>
            <a:r>
              <a:rPr lang="hu-HU" altLang="en-US" sz="1400" dirty="0" err="1">
                <a:latin typeface="Verdana" pitchFamily="34" charset="0"/>
              </a:rPr>
              <a:t>Sandy</a:t>
            </a:r>
            <a:r>
              <a:rPr lang="hu-HU" altLang="en-US" sz="1400" dirty="0">
                <a:latin typeface="Verdana" pitchFamily="34" charset="0"/>
              </a:rPr>
              <a:t> </a:t>
            </a:r>
            <a:r>
              <a:rPr lang="hu-HU" altLang="en-US" sz="1400" dirty="0" err="1">
                <a:latin typeface="Verdana" pitchFamily="34" charset="0"/>
              </a:rPr>
              <a:t>Bridge</a:t>
            </a:r>
            <a:r>
              <a:rPr lang="hu-HU" altLang="en-US" sz="1400" dirty="0">
                <a:latin typeface="Verdana" pitchFamily="34" charset="0"/>
              </a:rPr>
              <a:t> </a:t>
            </a:r>
            <a:r>
              <a:rPr lang="hu-HU" altLang="en-US" sz="1400" dirty="0" err="1">
                <a:latin typeface="Verdana" pitchFamily="34" charset="0"/>
              </a:rPr>
              <a:t>Xeons</a:t>
            </a:r>
            <a:r>
              <a:rPr lang="hu-HU" altLang="en-US" sz="1400" dirty="0">
                <a:latin typeface="Verdana" pitchFamily="34" charset="0"/>
              </a:rPr>
              <a:t> </a:t>
            </a:r>
            <a:r>
              <a:rPr lang="hu-HU" altLang="en-US" sz="1400" dirty="0" err="1">
                <a:latin typeface="Verdana" pitchFamily="34" charset="0"/>
              </a:rPr>
              <a:t>exposed</a:t>
            </a:r>
            <a:r>
              <a:rPr lang="hu-HU" altLang="en-US" sz="1400" dirty="0">
                <a:latin typeface="Verdana" pitchFamily="34" charset="0"/>
              </a:rPr>
              <a:t>, May 30 2011, The </a:t>
            </a:r>
            <a:r>
              <a:rPr lang="hu-HU" altLang="en-US" sz="1400" dirty="0" err="1">
                <a:latin typeface="Verdana" pitchFamily="34" charset="0"/>
              </a:rPr>
              <a:t>Register</a:t>
            </a:r>
            <a:r>
              <a:rPr lang="hu-HU" altLang="en-US" sz="1400" dirty="0">
                <a:latin typeface="Verdana" pitchFamily="34" charset="0"/>
              </a:rPr>
              <a:t>,</a:t>
            </a:r>
            <a:endParaRPr lang="en-US" altLang="en-US" sz="1400" dirty="0">
              <a:latin typeface="Verdana" pitchFamily="34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          </a:t>
            </a:r>
            <a:r>
              <a:rPr lang="hu-HU" altLang="en-US" sz="1400" dirty="0" smtClean="0">
                <a:latin typeface="Verdana" pitchFamily="34" charset="0"/>
              </a:rPr>
              <a:t> </a:t>
            </a:r>
            <a:r>
              <a:rPr lang="en-US" altLang="en-US" sz="1400" dirty="0" smtClean="0">
                <a:latin typeface="Verdana" pitchFamily="34" charset="0"/>
              </a:rPr>
              <a:t>http</a:t>
            </a:r>
            <a:r>
              <a:rPr lang="en-US" altLang="en-US" sz="1400" dirty="0">
                <a:latin typeface="Verdana" pitchFamily="34" charset="0"/>
              </a:rPr>
              <a:t>://www.theregister.co.uk/2011/05/30/intel_sandy_bridge_xeon_platforms/page2.html</a:t>
            </a:r>
          </a:p>
        </p:txBody>
      </p:sp>
      <p:sp>
        <p:nvSpPr>
          <p:cNvPr id="303113" name="Text Box 9"/>
          <p:cNvSpPr txBox="1">
            <a:spLocks noChangeArrowheads="1"/>
          </p:cNvSpPr>
          <p:nvPr/>
        </p:nvSpPr>
        <p:spPr bwMode="auto">
          <a:xfrm>
            <a:off x="184150" y="4651375"/>
            <a:ext cx="8784200" cy="73866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[</a:t>
            </a:r>
            <a:r>
              <a:rPr lang="hu-HU" altLang="en-US" sz="1400" dirty="0">
                <a:latin typeface="Verdana" pitchFamily="34" charset="0"/>
              </a:rPr>
              <a:t>6</a:t>
            </a:r>
            <a:r>
              <a:rPr lang="en-US" altLang="en-US" sz="1400" dirty="0">
                <a:latin typeface="Verdana" pitchFamily="34" charset="0"/>
              </a:rPr>
              <a:t>0]: </a:t>
            </a:r>
            <a:r>
              <a:rPr lang="hu-HU" altLang="en-US" sz="1400" dirty="0">
                <a:latin typeface="Verdana" pitchFamily="34" charset="0"/>
              </a:rPr>
              <a:t>Gilbert J. D., Hunt S. H., </a:t>
            </a:r>
            <a:r>
              <a:rPr lang="hu-HU" altLang="en-US" sz="1400" dirty="0" err="1">
                <a:latin typeface="Verdana" pitchFamily="34" charset="0"/>
              </a:rPr>
              <a:t>Gunadi</a:t>
            </a:r>
            <a:r>
              <a:rPr lang="hu-HU" altLang="en-US" sz="1400" dirty="0">
                <a:latin typeface="Verdana" pitchFamily="34" charset="0"/>
              </a:rPr>
              <a:t> D., </a:t>
            </a:r>
            <a:r>
              <a:rPr lang="hu-HU" altLang="en-US" sz="1400" dirty="0" err="1">
                <a:latin typeface="Verdana" pitchFamily="34" charset="0"/>
              </a:rPr>
              <a:t>Srinivas</a:t>
            </a:r>
            <a:r>
              <a:rPr lang="hu-HU" altLang="en-US" sz="1400" dirty="0">
                <a:latin typeface="Verdana" pitchFamily="34" charset="0"/>
              </a:rPr>
              <a:t> G., </a:t>
            </a:r>
            <a:r>
              <a:rPr lang="en-US" altLang="en-US" sz="1400" dirty="0">
                <a:latin typeface="Verdana" pitchFamily="34" charset="0"/>
              </a:rPr>
              <a:t> </a:t>
            </a:r>
            <a:r>
              <a:rPr lang="hu-HU" altLang="en-US" sz="1400" dirty="0">
                <a:latin typeface="Verdana" pitchFamily="34" charset="0"/>
              </a:rPr>
              <a:t>The </a:t>
            </a:r>
            <a:r>
              <a:rPr lang="hu-HU" altLang="en-US" sz="1400" dirty="0" err="1">
                <a:latin typeface="Verdana" pitchFamily="34" charset="0"/>
              </a:rPr>
              <a:t>Tulsa</a:t>
            </a:r>
            <a:r>
              <a:rPr lang="hu-HU" altLang="en-US" sz="1400" dirty="0">
                <a:latin typeface="Verdana" pitchFamily="34" charset="0"/>
              </a:rPr>
              <a:t> </a:t>
            </a:r>
            <a:r>
              <a:rPr lang="hu-HU" altLang="en-US" sz="1400" dirty="0" err="1">
                <a:latin typeface="Verdana" pitchFamily="34" charset="0"/>
              </a:rPr>
              <a:t>Processor</a:t>
            </a:r>
            <a:r>
              <a:rPr lang="hu-HU" altLang="en-US" sz="1400" dirty="0">
                <a:latin typeface="Verdana" pitchFamily="34" charset="0"/>
              </a:rPr>
              <a:t>: A </a:t>
            </a:r>
            <a:r>
              <a:rPr lang="hu-HU" altLang="en-US" sz="1400" dirty="0" err="1">
                <a:latin typeface="Verdana" pitchFamily="34" charset="0"/>
              </a:rPr>
              <a:t>Dual</a:t>
            </a:r>
            <a:r>
              <a:rPr lang="hu-HU" altLang="en-US" sz="1400" dirty="0">
                <a:latin typeface="Verdana" pitchFamily="34" charset="0"/>
              </a:rPr>
              <a:t> </a:t>
            </a:r>
            <a:r>
              <a:rPr lang="hu-HU" altLang="en-US" sz="1400" dirty="0" err="1">
                <a:latin typeface="Verdana" pitchFamily="34" charset="0"/>
              </a:rPr>
              <a:t>Core</a:t>
            </a:r>
            <a:r>
              <a:rPr lang="hu-HU" altLang="en-US" sz="1400" dirty="0">
                <a:latin typeface="Verdana" pitchFamily="34" charset="0"/>
              </a:rPr>
              <a:t> </a:t>
            </a:r>
            <a:r>
              <a:rPr lang="hu-HU" altLang="en-US" sz="1400" dirty="0" err="1">
                <a:latin typeface="Verdana" pitchFamily="34" charset="0"/>
              </a:rPr>
              <a:t>Large</a:t>
            </a:r>
            <a:endParaRPr lang="hu-HU" altLang="en-US" sz="1400" dirty="0">
              <a:latin typeface="Verdana" pitchFamily="34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hu-HU" altLang="en-US" sz="1400" dirty="0">
                <a:latin typeface="Verdana" pitchFamily="34" charset="0"/>
              </a:rPr>
              <a:t>          </a:t>
            </a:r>
            <a:r>
              <a:rPr lang="hu-HU" altLang="en-US" sz="1400" dirty="0" smtClean="0">
                <a:latin typeface="Verdana" pitchFamily="34" charset="0"/>
              </a:rPr>
              <a:t> </a:t>
            </a:r>
            <a:r>
              <a:rPr lang="hu-HU" altLang="en-US" sz="1400" dirty="0" err="1" smtClean="0">
                <a:latin typeface="Verdana" pitchFamily="34" charset="0"/>
              </a:rPr>
              <a:t>Shared-Cache</a:t>
            </a:r>
            <a:r>
              <a:rPr lang="hu-HU" altLang="en-US" sz="1400" dirty="0" smtClean="0">
                <a:latin typeface="Verdana" pitchFamily="34" charset="0"/>
              </a:rPr>
              <a:t> </a:t>
            </a:r>
            <a:r>
              <a:rPr lang="hu-HU" altLang="en-US" sz="1400" dirty="0">
                <a:latin typeface="Verdana" pitchFamily="34" charset="0"/>
              </a:rPr>
              <a:t>Intel </a:t>
            </a:r>
            <a:r>
              <a:rPr lang="hu-HU" altLang="en-US" sz="1400" dirty="0" err="1">
                <a:latin typeface="Verdana" pitchFamily="34" charset="0"/>
              </a:rPr>
              <a:t>Xeon</a:t>
            </a:r>
            <a:r>
              <a:rPr lang="hu-HU" altLang="en-US" sz="1400" dirty="0">
                <a:latin typeface="Verdana" pitchFamily="34" charset="0"/>
              </a:rPr>
              <a:t> </a:t>
            </a:r>
            <a:r>
              <a:rPr lang="hu-HU" altLang="en-US" sz="1400" dirty="0" err="1">
                <a:latin typeface="Verdana" pitchFamily="34" charset="0"/>
              </a:rPr>
              <a:t>Processor</a:t>
            </a:r>
            <a:r>
              <a:rPr lang="hu-HU" altLang="en-US" sz="1400" dirty="0">
                <a:latin typeface="Verdana" pitchFamily="34" charset="0"/>
              </a:rPr>
              <a:t> 7000 </a:t>
            </a:r>
            <a:r>
              <a:rPr lang="hu-HU" altLang="en-US" sz="1400" dirty="0" err="1">
                <a:latin typeface="Verdana" pitchFamily="34" charset="0"/>
              </a:rPr>
              <a:t>Sequence</a:t>
            </a:r>
            <a:r>
              <a:rPr lang="hu-HU" altLang="en-US" sz="1400" dirty="0">
                <a:latin typeface="Verdana" pitchFamily="34" charset="0"/>
              </a:rPr>
              <a:t> </a:t>
            </a:r>
            <a:r>
              <a:rPr lang="hu-HU" altLang="en-US" sz="1400" dirty="0" err="1">
                <a:latin typeface="Verdana" pitchFamily="34" charset="0"/>
              </a:rPr>
              <a:t>for</a:t>
            </a:r>
            <a:r>
              <a:rPr lang="hu-HU" altLang="en-US" sz="1400" dirty="0">
                <a:latin typeface="Verdana" pitchFamily="34" charset="0"/>
              </a:rPr>
              <a:t> </a:t>
            </a:r>
            <a:r>
              <a:rPr lang="hu-HU" altLang="en-US" sz="1400" dirty="0" err="1">
                <a:latin typeface="Verdana" pitchFamily="34" charset="0"/>
              </a:rPr>
              <a:t>the</a:t>
            </a:r>
            <a:r>
              <a:rPr lang="hu-HU" altLang="en-US" sz="1400" dirty="0">
                <a:latin typeface="Verdana" pitchFamily="34" charset="0"/>
              </a:rPr>
              <a:t> MP Server Market </a:t>
            </a:r>
            <a:r>
              <a:rPr lang="hu-HU" altLang="en-US" sz="1400" dirty="0" err="1">
                <a:latin typeface="Verdana" pitchFamily="34" charset="0"/>
              </a:rPr>
              <a:t>Segment</a:t>
            </a:r>
            <a:r>
              <a:rPr lang="hu-HU" altLang="en-US" sz="1400" dirty="0">
                <a:latin typeface="Verdana" pitchFamily="34" charset="0"/>
              </a:rPr>
              <a:t>,</a:t>
            </a:r>
            <a:endParaRPr lang="en-US" altLang="en-US" sz="1400" dirty="0">
              <a:latin typeface="Verdana" pitchFamily="34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          </a:t>
            </a:r>
            <a:r>
              <a:rPr lang="hu-HU" altLang="en-US" sz="1400" dirty="0" smtClean="0">
                <a:latin typeface="Verdana" pitchFamily="34" charset="0"/>
              </a:rPr>
              <a:t> </a:t>
            </a:r>
            <a:r>
              <a:rPr lang="hu-HU" altLang="en-US" sz="1400" dirty="0" err="1" smtClean="0">
                <a:latin typeface="Verdana" pitchFamily="34" charset="0"/>
              </a:rPr>
              <a:t>Aug</a:t>
            </a:r>
            <a:r>
              <a:rPr lang="hu-HU" altLang="en-US" sz="1400" dirty="0" smtClean="0">
                <a:latin typeface="Verdana" pitchFamily="34" charset="0"/>
              </a:rPr>
              <a:t> </a:t>
            </a:r>
            <a:r>
              <a:rPr lang="hu-HU" altLang="en-US" sz="1400" dirty="0">
                <a:latin typeface="Verdana" pitchFamily="34" charset="0"/>
              </a:rPr>
              <a:t>21 2006, </a:t>
            </a:r>
            <a:r>
              <a:rPr lang="en-US" altLang="en-US" sz="1400" dirty="0">
                <a:latin typeface="Verdana" pitchFamily="34" charset="0"/>
              </a:rPr>
              <a:t>http://www.hotchips.org/archives/hc18/3_Tues/HC18.S9/HC18.S9T1.pdf</a:t>
            </a:r>
          </a:p>
        </p:txBody>
      </p:sp>
      <p:sp>
        <p:nvSpPr>
          <p:cNvPr id="303114" name="Text Box 10"/>
          <p:cNvSpPr txBox="1">
            <a:spLocks noChangeArrowheads="1"/>
          </p:cNvSpPr>
          <p:nvPr/>
        </p:nvSpPr>
        <p:spPr bwMode="auto">
          <a:xfrm>
            <a:off x="184150" y="5476875"/>
            <a:ext cx="8923533" cy="73866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[</a:t>
            </a:r>
            <a:r>
              <a:rPr lang="hu-HU" altLang="en-US" sz="1400" dirty="0">
                <a:latin typeface="Verdana" pitchFamily="34" charset="0"/>
              </a:rPr>
              <a:t>6</a:t>
            </a:r>
            <a:r>
              <a:rPr lang="en-US" altLang="en-US" sz="1400" dirty="0">
                <a:latin typeface="Verdana" pitchFamily="34" charset="0"/>
              </a:rPr>
              <a:t>1]: </a:t>
            </a:r>
            <a:r>
              <a:rPr lang="hu-HU" altLang="en-US" sz="1400" dirty="0">
                <a:latin typeface="Verdana" pitchFamily="34" charset="0"/>
              </a:rPr>
              <a:t>Intel Server </a:t>
            </a:r>
            <a:r>
              <a:rPr lang="hu-HU" altLang="en-US" sz="1400" dirty="0" err="1">
                <a:latin typeface="Verdana" pitchFamily="34" charset="0"/>
              </a:rPr>
              <a:t>Board</a:t>
            </a:r>
            <a:r>
              <a:rPr lang="hu-HU" altLang="en-US" sz="1400" dirty="0">
                <a:latin typeface="Verdana" pitchFamily="34" charset="0"/>
              </a:rPr>
              <a:t> </a:t>
            </a:r>
            <a:r>
              <a:rPr lang="hu-HU" altLang="en-US" sz="1400" dirty="0" err="1">
                <a:latin typeface="Verdana" pitchFamily="34" charset="0"/>
              </a:rPr>
              <a:t>Set</a:t>
            </a:r>
            <a:r>
              <a:rPr lang="hu-HU" altLang="en-US" sz="1400" dirty="0">
                <a:latin typeface="Verdana" pitchFamily="34" charset="0"/>
              </a:rPr>
              <a:t> SE8500HW4, </a:t>
            </a:r>
            <a:r>
              <a:rPr lang="hu-HU" altLang="en-US" sz="1400" dirty="0" err="1">
                <a:latin typeface="Verdana" pitchFamily="34" charset="0"/>
              </a:rPr>
              <a:t>Technical</a:t>
            </a:r>
            <a:r>
              <a:rPr lang="hu-HU" altLang="en-US" sz="1400" dirty="0">
                <a:latin typeface="Verdana" pitchFamily="34" charset="0"/>
              </a:rPr>
              <a:t> </a:t>
            </a:r>
            <a:r>
              <a:rPr lang="hu-HU" altLang="en-US" sz="1400" dirty="0" err="1">
                <a:latin typeface="Verdana" pitchFamily="34" charset="0"/>
              </a:rPr>
              <a:t>Product</a:t>
            </a:r>
            <a:r>
              <a:rPr lang="hu-HU" altLang="en-US" sz="1400" dirty="0">
                <a:latin typeface="Verdana" pitchFamily="34" charset="0"/>
              </a:rPr>
              <a:t> </a:t>
            </a:r>
            <a:r>
              <a:rPr lang="hu-HU" altLang="en-US" sz="1400" dirty="0" err="1">
                <a:latin typeface="Verdana" pitchFamily="34" charset="0"/>
              </a:rPr>
              <a:t>Specification</a:t>
            </a:r>
            <a:r>
              <a:rPr lang="hu-HU" altLang="en-US" sz="1400" dirty="0">
                <a:latin typeface="Verdana" pitchFamily="34" charset="0"/>
              </a:rPr>
              <a:t>, </a:t>
            </a:r>
            <a:r>
              <a:rPr lang="hu-HU" altLang="en-US" sz="1400" dirty="0" err="1">
                <a:latin typeface="Verdana" pitchFamily="34" charset="0"/>
              </a:rPr>
              <a:t>Revision</a:t>
            </a:r>
            <a:r>
              <a:rPr lang="hu-HU" altLang="en-US" sz="1400" dirty="0">
                <a:latin typeface="Verdana" pitchFamily="34" charset="0"/>
              </a:rPr>
              <a:t> 1.0,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hu-HU" altLang="en-US" sz="1400" dirty="0">
                <a:latin typeface="Verdana" pitchFamily="34" charset="0"/>
              </a:rPr>
              <a:t>          </a:t>
            </a:r>
            <a:r>
              <a:rPr lang="hu-HU" altLang="en-US" sz="1400" dirty="0" smtClean="0">
                <a:latin typeface="Verdana" pitchFamily="34" charset="0"/>
              </a:rPr>
              <a:t> May </a:t>
            </a:r>
            <a:r>
              <a:rPr lang="hu-HU" altLang="en-US" sz="1400" dirty="0">
                <a:latin typeface="Verdana" pitchFamily="34" charset="0"/>
              </a:rPr>
              <a:t>2005, </a:t>
            </a:r>
            <a:r>
              <a:rPr lang="en-US" altLang="en-US" sz="1400" dirty="0">
                <a:latin typeface="Verdana" pitchFamily="34" charset="0"/>
              </a:rPr>
              <a:t>ftp://download.intel.com/support/motherboards/server/sb/se8500hw4_board</a:t>
            </a:r>
            <a:endParaRPr lang="hu-HU" altLang="en-US" sz="1400" dirty="0">
              <a:latin typeface="Verdana" pitchFamily="34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hu-HU" altLang="en-US" sz="1400" dirty="0">
                <a:latin typeface="Verdana" pitchFamily="34" charset="0"/>
              </a:rPr>
              <a:t>          </a:t>
            </a:r>
            <a:r>
              <a:rPr lang="hu-HU" altLang="en-US" sz="1400" dirty="0" smtClean="0">
                <a:latin typeface="Verdana" pitchFamily="34" charset="0"/>
              </a:rPr>
              <a:t> </a:t>
            </a:r>
            <a:r>
              <a:rPr lang="en-US" altLang="en-US" sz="1400" dirty="0" smtClean="0">
                <a:latin typeface="Verdana" pitchFamily="34" charset="0"/>
              </a:rPr>
              <a:t>_</a:t>
            </a:r>
            <a:r>
              <a:rPr lang="en-US" altLang="en-US" sz="1400" dirty="0">
                <a:latin typeface="Verdana" pitchFamily="34" charset="0"/>
              </a:rPr>
              <a:t>set_tpsr10.pdf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3110" name="Rectangle 6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 sz="1600" dirty="0" smtClean="0"/>
              <a:t>5. References</a:t>
            </a:r>
            <a:r>
              <a:rPr lang="hu-HU" altLang="en-US" sz="1600" dirty="0" smtClean="0"/>
              <a:t> (8)</a:t>
            </a:r>
            <a:endParaRPr lang="en-US" altLang="en-US" sz="1600" dirty="0" smtClean="0"/>
          </a:p>
        </p:txBody>
      </p:sp>
      <p:sp>
        <p:nvSpPr>
          <p:cNvPr id="303115" name="Text Box 11"/>
          <p:cNvSpPr txBox="1">
            <a:spLocks noChangeArrowheads="1"/>
          </p:cNvSpPr>
          <p:nvPr/>
        </p:nvSpPr>
        <p:spPr bwMode="auto">
          <a:xfrm>
            <a:off x="180975" y="631826"/>
            <a:ext cx="7242688" cy="52322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</a:rPr>
              <a:t>[</a:t>
            </a:r>
            <a:r>
              <a:rPr lang="hu-HU" altLang="en-US" sz="1400" dirty="0">
                <a:solidFill>
                  <a:srgbClr val="000000"/>
                </a:solidFill>
                <a:latin typeface="Verdana" pitchFamily="34" charset="0"/>
              </a:rPr>
              <a:t>62</a:t>
            </a: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</a:rPr>
              <a:t>]: </a:t>
            </a:r>
            <a:r>
              <a:rPr lang="hu-HU" altLang="en-US" sz="1400" dirty="0">
                <a:solidFill>
                  <a:srgbClr val="000000"/>
                </a:solidFill>
                <a:latin typeface="Verdana" pitchFamily="34" charset="0"/>
              </a:rPr>
              <a:t>Mitchell</a:t>
            </a: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</a:rPr>
              <a:t> </a:t>
            </a:r>
            <a:r>
              <a:rPr lang="hu-HU" altLang="en-US" sz="1400" dirty="0">
                <a:solidFill>
                  <a:srgbClr val="000000"/>
                </a:solidFill>
                <a:latin typeface="Verdana" pitchFamily="34" charset="0"/>
              </a:rPr>
              <a:t>D</a:t>
            </a: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</a:rPr>
              <a:t>., </a:t>
            </a:r>
            <a:r>
              <a:rPr lang="hu-HU" altLang="en-US" sz="1400" dirty="0">
                <a:solidFill>
                  <a:srgbClr val="000000"/>
                </a:solidFill>
                <a:latin typeface="Verdana" pitchFamily="34" charset="0"/>
              </a:rPr>
              <a:t>Intel </a:t>
            </a:r>
            <a:r>
              <a:rPr lang="hu-HU" altLang="en-US" sz="1400" dirty="0" err="1">
                <a:solidFill>
                  <a:srgbClr val="000000"/>
                </a:solidFill>
                <a:latin typeface="Verdana" pitchFamily="34" charset="0"/>
              </a:rPr>
              <a:t>Nehalem-EX</a:t>
            </a:r>
            <a:r>
              <a:rPr lang="hu-HU" altLang="en-US" sz="1400" dirty="0">
                <a:solidFill>
                  <a:srgbClr val="000000"/>
                </a:solidFill>
                <a:latin typeface="Verdana" pitchFamily="34" charset="0"/>
              </a:rPr>
              <a:t> </a:t>
            </a:r>
            <a:r>
              <a:rPr lang="hu-HU" altLang="en-US" sz="1400" dirty="0" err="1">
                <a:solidFill>
                  <a:srgbClr val="000000"/>
                </a:solidFill>
                <a:latin typeface="Verdana" pitchFamily="34" charset="0"/>
              </a:rPr>
              <a:t>review</a:t>
            </a:r>
            <a:r>
              <a:rPr lang="hu-HU" altLang="en-US" sz="1400" dirty="0">
                <a:solidFill>
                  <a:srgbClr val="000000"/>
                </a:solidFill>
                <a:latin typeface="Verdana" pitchFamily="34" charset="0"/>
              </a:rPr>
              <a:t>, </a:t>
            </a:r>
            <a:r>
              <a:rPr lang="hu-HU" altLang="en-US" sz="1400" dirty="0" err="1">
                <a:solidFill>
                  <a:srgbClr val="000000"/>
                </a:solidFill>
                <a:latin typeface="Verdana" pitchFamily="34" charset="0"/>
              </a:rPr>
              <a:t>PCPro</a:t>
            </a:r>
            <a:r>
              <a:rPr lang="hu-HU" altLang="en-US" sz="1400" dirty="0">
                <a:solidFill>
                  <a:srgbClr val="000000"/>
                </a:solidFill>
                <a:latin typeface="Verdana" pitchFamily="34" charset="0"/>
              </a:rPr>
              <a:t>,</a:t>
            </a:r>
            <a:endParaRPr lang="en-US" altLang="en-US" sz="1400" dirty="0">
              <a:solidFill>
                <a:srgbClr val="000000"/>
              </a:solidFill>
              <a:latin typeface="Verdana" pitchFamily="34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</a:rPr>
              <a:t>          </a:t>
            </a: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</a:rPr>
              <a:t> </a:t>
            </a:r>
            <a:r>
              <a:rPr lang="en-US" altLang="en-US" sz="1400" dirty="0" smtClean="0">
                <a:solidFill>
                  <a:srgbClr val="000000"/>
                </a:solidFill>
                <a:latin typeface="Verdana" pitchFamily="34" charset="0"/>
              </a:rPr>
              <a:t>http</a:t>
            </a: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</a:rPr>
              <a:t>://www.pcpro.co.uk/reviews/processors/357709/intel-nehalem-ex</a:t>
            </a:r>
          </a:p>
        </p:txBody>
      </p:sp>
      <p:sp>
        <p:nvSpPr>
          <p:cNvPr id="12" name="Text Box 2"/>
          <p:cNvSpPr txBox="1">
            <a:spLocks noChangeArrowheads="1"/>
          </p:cNvSpPr>
          <p:nvPr/>
        </p:nvSpPr>
        <p:spPr bwMode="auto">
          <a:xfrm>
            <a:off x="187325" y="1822450"/>
            <a:ext cx="8111131" cy="52322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[</a:t>
            </a:r>
            <a:r>
              <a:rPr lang="hu-HU" altLang="en-US" sz="1400" dirty="0">
                <a:latin typeface="Verdana" pitchFamily="34" charset="0"/>
              </a:rPr>
              <a:t>64</a:t>
            </a:r>
            <a:r>
              <a:rPr lang="en-US" altLang="en-US" sz="1400" dirty="0">
                <a:latin typeface="Verdana" pitchFamily="34" charset="0"/>
              </a:rPr>
              <a:t>]: Intel</a:t>
            </a:r>
            <a:r>
              <a:rPr lang="hu-HU" altLang="en-US" sz="1400" dirty="0">
                <a:latin typeface="Verdana" pitchFamily="34" charset="0"/>
              </a:rPr>
              <a:t> </a:t>
            </a:r>
            <a:r>
              <a:rPr lang="hu-HU" altLang="en-US" sz="1400" dirty="0" err="1">
                <a:latin typeface="Verdana" pitchFamily="34" charset="0"/>
              </a:rPr>
              <a:t>Xeon</a:t>
            </a:r>
            <a:r>
              <a:rPr lang="hu-HU" altLang="en-US" sz="1400" dirty="0">
                <a:latin typeface="Verdana" pitchFamily="34" charset="0"/>
              </a:rPr>
              <a:t> </a:t>
            </a:r>
            <a:r>
              <a:rPr lang="hu-HU" altLang="en-US" sz="1400" dirty="0" err="1">
                <a:latin typeface="Verdana" pitchFamily="34" charset="0"/>
              </a:rPr>
              <a:t>Processor</a:t>
            </a:r>
            <a:r>
              <a:rPr lang="hu-HU" altLang="en-US" sz="1400" dirty="0">
                <a:latin typeface="Verdana" pitchFamily="34" charset="0"/>
              </a:rPr>
              <a:t> E7-8800/4800/2800 </a:t>
            </a:r>
            <a:r>
              <a:rPr lang="hu-HU" altLang="en-US" sz="1400" dirty="0" err="1">
                <a:latin typeface="Verdana" pitchFamily="34" charset="0"/>
              </a:rPr>
              <a:t>Product</a:t>
            </a:r>
            <a:r>
              <a:rPr lang="hu-HU" altLang="en-US" sz="1400" dirty="0">
                <a:latin typeface="Verdana" pitchFamily="34" charset="0"/>
              </a:rPr>
              <a:t> </a:t>
            </a:r>
            <a:r>
              <a:rPr lang="hu-HU" altLang="en-US" sz="1400" dirty="0" err="1">
                <a:latin typeface="Verdana" pitchFamily="34" charset="0"/>
              </a:rPr>
              <a:t>Families</a:t>
            </a:r>
            <a:r>
              <a:rPr lang="hu-HU" altLang="en-US" sz="1400" dirty="0">
                <a:latin typeface="Verdana" pitchFamily="34" charset="0"/>
              </a:rPr>
              <a:t>, </a:t>
            </a:r>
            <a:r>
              <a:rPr lang="hu-HU" altLang="en-US" sz="1400" dirty="0" err="1">
                <a:latin typeface="Verdana" pitchFamily="34" charset="0"/>
              </a:rPr>
              <a:t>Datasheet</a:t>
            </a:r>
            <a:r>
              <a:rPr lang="hu-HU" altLang="en-US" sz="1400" dirty="0">
                <a:latin typeface="Verdana" pitchFamily="34" charset="0"/>
              </a:rPr>
              <a:t> </a:t>
            </a:r>
            <a:r>
              <a:rPr lang="hu-HU" altLang="en-US" sz="1400" dirty="0" err="1">
                <a:latin typeface="Verdana" pitchFamily="34" charset="0"/>
              </a:rPr>
              <a:t>Vol</a:t>
            </a:r>
            <a:r>
              <a:rPr lang="hu-HU" altLang="en-US" sz="1400" dirty="0">
                <a:latin typeface="Verdana" pitchFamily="34" charset="0"/>
              </a:rPr>
              <a:t>. 1 of 2,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hu-HU" altLang="en-US" sz="1400" dirty="0">
                <a:latin typeface="Verdana" pitchFamily="34" charset="0"/>
              </a:rPr>
              <a:t>         </a:t>
            </a:r>
            <a:r>
              <a:rPr lang="hu-HU" altLang="en-US" sz="1400" dirty="0" smtClean="0">
                <a:latin typeface="Verdana" pitchFamily="34" charset="0"/>
              </a:rPr>
              <a:t>  </a:t>
            </a:r>
            <a:r>
              <a:rPr lang="hu-HU" altLang="en-US" sz="1400" dirty="0" err="1" smtClean="0">
                <a:latin typeface="Verdana" pitchFamily="34" charset="0"/>
              </a:rPr>
              <a:t>April</a:t>
            </a:r>
            <a:r>
              <a:rPr lang="hu-HU" altLang="en-US" sz="1400" dirty="0" smtClean="0">
                <a:latin typeface="Verdana" pitchFamily="34" charset="0"/>
              </a:rPr>
              <a:t> </a:t>
            </a:r>
            <a:r>
              <a:rPr lang="hu-HU" altLang="en-US" sz="1400" dirty="0">
                <a:latin typeface="Verdana" pitchFamily="34" charset="0"/>
              </a:rPr>
              <a:t>2011, </a:t>
            </a:r>
            <a:r>
              <a:rPr lang="en-US" altLang="en-US" sz="1400" dirty="0">
                <a:latin typeface="Verdana" pitchFamily="34" charset="0"/>
              </a:rPr>
              <a:t>http://www.intel.com/Assets/PDF/datasheet/325119.pdf</a:t>
            </a:r>
          </a:p>
        </p:txBody>
      </p:sp>
      <p:sp>
        <p:nvSpPr>
          <p:cNvPr id="13" name="Text Box 5"/>
          <p:cNvSpPr txBox="1">
            <a:spLocks noChangeArrowheads="1"/>
          </p:cNvSpPr>
          <p:nvPr/>
        </p:nvSpPr>
        <p:spPr bwMode="auto">
          <a:xfrm>
            <a:off x="180975" y="1212850"/>
            <a:ext cx="9125190" cy="52322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[</a:t>
            </a:r>
            <a:r>
              <a:rPr lang="hu-HU" altLang="en-US" sz="1400" dirty="0">
                <a:latin typeface="Verdana" pitchFamily="34" charset="0"/>
              </a:rPr>
              <a:t>63</a:t>
            </a:r>
            <a:r>
              <a:rPr lang="en-US" altLang="en-US" sz="1400" dirty="0">
                <a:latin typeface="Verdana" pitchFamily="34" charset="0"/>
              </a:rPr>
              <a:t>]: </a:t>
            </a:r>
            <a:r>
              <a:rPr lang="hu-HU" altLang="en-US" sz="1400" dirty="0" err="1">
                <a:latin typeface="Verdana" pitchFamily="34" charset="0"/>
              </a:rPr>
              <a:t>Nagaraj</a:t>
            </a:r>
            <a:r>
              <a:rPr lang="hu-HU" altLang="en-US" sz="1400" dirty="0">
                <a:latin typeface="Verdana" pitchFamily="34" charset="0"/>
              </a:rPr>
              <a:t> D., </a:t>
            </a:r>
            <a:r>
              <a:rPr lang="hu-HU" altLang="en-US" sz="1400" dirty="0" err="1">
                <a:latin typeface="Verdana" pitchFamily="34" charset="0"/>
              </a:rPr>
              <a:t>Kottapalli</a:t>
            </a:r>
            <a:r>
              <a:rPr lang="hu-HU" altLang="en-US" sz="1400" dirty="0">
                <a:latin typeface="Verdana" pitchFamily="34" charset="0"/>
              </a:rPr>
              <a:t> S.: </a:t>
            </a:r>
            <a:r>
              <a:rPr lang="hu-HU" altLang="en-US" sz="1400" dirty="0" err="1">
                <a:latin typeface="Verdana" pitchFamily="34" charset="0"/>
              </a:rPr>
              <a:t>Westmere-EX</a:t>
            </a:r>
            <a:r>
              <a:rPr lang="hu-HU" altLang="en-US" sz="1400" dirty="0">
                <a:latin typeface="Verdana" pitchFamily="34" charset="0"/>
              </a:rPr>
              <a:t>: A 20 </a:t>
            </a:r>
            <a:r>
              <a:rPr lang="hu-HU" altLang="en-US" sz="1400" dirty="0" err="1">
                <a:latin typeface="Verdana" pitchFamily="34" charset="0"/>
              </a:rPr>
              <a:t>thread</a:t>
            </a:r>
            <a:r>
              <a:rPr lang="hu-HU" altLang="en-US" sz="1400" dirty="0">
                <a:latin typeface="Verdana" pitchFamily="34" charset="0"/>
              </a:rPr>
              <a:t> server CPU, Hot Chips 2010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hu-HU" altLang="en-US" sz="1400" dirty="0">
                <a:latin typeface="Verdana" pitchFamily="34" charset="0"/>
              </a:rPr>
              <a:t>         </a:t>
            </a:r>
            <a:r>
              <a:rPr lang="hu-HU" altLang="en-US" sz="1400" dirty="0" smtClean="0">
                <a:latin typeface="Verdana" pitchFamily="34" charset="0"/>
              </a:rPr>
              <a:t>  </a:t>
            </a:r>
            <a:r>
              <a:rPr lang="en-US" altLang="en-US" sz="1400" dirty="0" smtClean="0">
                <a:latin typeface="Verdana" pitchFamily="34" charset="0"/>
              </a:rPr>
              <a:t>http</a:t>
            </a:r>
            <a:r>
              <a:rPr lang="en-US" altLang="en-US" sz="1400" dirty="0">
                <a:latin typeface="Verdana" pitchFamily="34" charset="0"/>
              </a:rPr>
              <a:t>://www.hotchips.org/uploads/archive22/HC22.24.610-Nagara-Intel-6-Westmere-EX.pdf</a:t>
            </a:r>
          </a:p>
        </p:txBody>
      </p:sp>
      <p:sp>
        <p:nvSpPr>
          <p:cNvPr id="14" name="Text Box 12"/>
          <p:cNvSpPr txBox="1">
            <a:spLocks noChangeArrowheads="1"/>
          </p:cNvSpPr>
          <p:nvPr/>
        </p:nvSpPr>
        <p:spPr bwMode="auto">
          <a:xfrm>
            <a:off x="180975" y="2420938"/>
            <a:ext cx="7479292" cy="52322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[</a:t>
            </a:r>
            <a:r>
              <a:rPr lang="hu-HU" altLang="en-US" sz="1400" dirty="0">
                <a:latin typeface="Verdana" pitchFamily="34" charset="0"/>
              </a:rPr>
              <a:t>65</a:t>
            </a:r>
            <a:r>
              <a:rPr lang="en-US" altLang="en-US" sz="1400" dirty="0">
                <a:latin typeface="Verdana" pitchFamily="34" charset="0"/>
              </a:rPr>
              <a:t>]: </a:t>
            </a:r>
            <a:r>
              <a:rPr lang="hu-HU" altLang="en-US" sz="1400" dirty="0" err="1">
                <a:latin typeface="Verdana" pitchFamily="34" charset="0"/>
              </a:rPr>
              <a:t>Supermicro</a:t>
            </a:r>
            <a:r>
              <a:rPr lang="hu-HU" altLang="en-US" sz="1400" dirty="0">
                <a:latin typeface="Verdana" pitchFamily="34" charset="0"/>
              </a:rPr>
              <a:t> P4QH6 / P4QH8 </a:t>
            </a:r>
            <a:r>
              <a:rPr lang="hu-HU" altLang="en-US" sz="1400" dirty="0" err="1">
                <a:latin typeface="Verdana" pitchFamily="34" charset="0"/>
              </a:rPr>
              <a:t>User</a:t>
            </a:r>
            <a:r>
              <a:rPr lang="hu-HU" altLang="en-US" sz="1400" dirty="0">
                <a:latin typeface="Verdana" pitchFamily="34" charset="0"/>
              </a:rPr>
              <a:t>’s </a:t>
            </a:r>
            <a:r>
              <a:rPr lang="hu-HU" altLang="en-US" sz="1400" dirty="0" err="1">
                <a:latin typeface="Verdana" pitchFamily="34" charset="0"/>
              </a:rPr>
              <a:t>Manual</a:t>
            </a:r>
            <a:r>
              <a:rPr lang="hu-HU" altLang="en-US" sz="1400" dirty="0">
                <a:latin typeface="Verdana" pitchFamily="34" charset="0"/>
              </a:rPr>
              <a:t>, 2002,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hu-HU" altLang="en-US" sz="1400" dirty="0">
                <a:latin typeface="Verdana" pitchFamily="34" charset="0"/>
              </a:rPr>
              <a:t>         </a:t>
            </a:r>
            <a:r>
              <a:rPr lang="hu-HU" altLang="en-US" sz="1400" dirty="0" smtClean="0">
                <a:latin typeface="Verdana" pitchFamily="34" charset="0"/>
              </a:rPr>
              <a:t>  http</a:t>
            </a:r>
            <a:r>
              <a:rPr lang="hu-HU" altLang="en-US" sz="1400" dirty="0">
                <a:latin typeface="Verdana" pitchFamily="34" charset="0"/>
              </a:rPr>
              <a:t>://www.supermicro.com/manuals/motherboard/GC-HE/MNL-0665.pdf</a:t>
            </a:r>
            <a:endParaRPr lang="en-US" altLang="en-US" sz="1400" dirty="0">
              <a:latin typeface="Verdana" pitchFamily="34" charset="0"/>
            </a:endParaRPr>
          </a:p>
        </p:txBody>
      </p:sp>
      <p:sp>
        <p:nvSpPr>
          <p:cNvPr id="15" name="Text Box 13"/>
          <p:cNvSpPr txBox="1">
            <a:spLocks noChangeArrowheads="1"/>
          </p:cNvSpPr>
          <p:nvPr/>
        </p:nvSpPr>
        <p:spPr bwMode="auto">
          <a:xfrm>
            <a:off x="184150" y="3032125"/>
            <a:ext cx="8115876" cy="52322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[</a:t>
            </a:r>
            <a:r>
              <a:rPr lang="hu-HU" altLang="en-US" sz="1400" dirty="0">
                <a:latin typeface="Verdana" pitchFamily="34" charset="0"/>
              </a:rPr>
              <a:t>66</a:t>
            </a:r>
            <a:r>
              <a:rPr lang="en-US" altLang="en-US" sz="1400" dirty="0">
                <a:latin typeface="Verdana" pitchFamily="34" charset="0"/>
              </a:rPr>
              <a:t>]: </a:t>
            </a:r>
            <a:r>
              <a:rPr lang="hu-HU" altLang="en-US" sz="1400" dirty="0">
                <a:latin typeface="Verdana" pitchFamily="34" charset="0"/>
              </a:rPr>
              <a:t>Intel </a:t>
            </a:r>
            <a:r>
              <a:rPr lang="hu-HU" altLang="en-US" sz="1400" dirty="0" err="1">
                <a:latin typeface="Verdana" pitchFamily="34" charset="0"/>
              </a:rPr>
              <a:t>Xeon</a:t>
            </a:r>
            <a:r>
              <a:rPr lang="hu-HU" altLang="en-US" sz="1400" dirty="0">
                <a:latin typeface="Verdana" pitchFamily="34" charset="0"/>
              </a:rPr>
              <a:t> </a:t>
            </a:r>
            <a:r>
              <a:rPr lang="hu-HU" altLang="en-US" sz="1400" dirty="0" err="1">
                <a:latin typeface="Verdana" pitchFamily="34" charset="0"/>
              </a:rPr>
              <a:t>Processor</a:t>
            </a:r>
            <a:r>
              <a:rPr lang="hu-HU" altLang="en-US" sz="1400" dirty="0">
                <a:latin typeface="Verdana" pitchFamily="34" charset="0"/>
              </a:rPr>
              <a:t> 7500/6500 Series, Public Gold </a:t>
            </a:r>
            <a:r>
              <a:rPr lang="hu-HU" altLang="en-US" sz="1400" dirty="0" err="1">
                <a:latin typeface="Verdana" pitchFamily="34" charset="0"/>
              </a:rPr>
              <a:t>Presentation</a:t>
            </a:r>
            <a:r>
              <a:rPr lang="hu-HU" altLang="en-US" sz="1400" dirty="0">
                <a:latin typeface="Verdana" pitchFamily="34" charset="0"/>
              </a:rPr>
              <a:t>, </a:t>
            </a:r>
            <a:r>
              <a:rPr lang="hu-HU" altLang="en-US" sz="1400" dirty="0" err="1">
                <a:latin typeface="Verdana" pitchFamily="34" charset="0"/>
              </a:rPr>
              <a:t>March</a:t>
            </a:r>
            <a:r>
              <a:rPr lang="hu-HU" altLang="en-US" sz="1400" dirty="0">
                <a:latin typeface="Verdana" pitchFamily="34" charset="0"/>
              </a:rPr>
              <a:t> 30 2010,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hu-HU" altLang="en-US" sz="1400" dirty="0">
                <a:latin typeface="Verdana" pitchFamily="34" charset="0"/>
              </a:rPr>
              <a:t>         </a:t>
            </a:r>
            <a:r>
              <a:rPr lang="hu-HU" altLang="en-US" sz="1400" dirty="0" smtClean="0">
                <a:latin typeface="Verdana" pitchFamily="34" charset="0"/>
              </a:rPr>
              <a:t>  http</a:t>
            </a:r>
            <a:r>
              <a:rPr lang="hu-HU" altLang="en-US" sz="1400" dirty="0">
                <a:latin typeface="Verdana" pitchFamily="34" charset="0"/>
              </a:rPr>
              <a:t>://cache-www.intel.com/cd/00/00/44/64/446456_446456.pdf</a:t>
            </a:r>
            <a:endParaRPr lang="en-US" altLang="en-US" sz="1400" dirty="0">
              <a:latin typeface="Verdana" pitchFamily="34" charset="0"/>
            </a:endParaRPr>
          </a:p>
        </p:txBody>
      </p:sp>
      <p:sp>
        <p:nvSpPr>
          <p:cNvPr id="16" name="Text Box 14"/>
          <p:cNvSpPr txBox="1">
            <a:spLocks noChangeArrowheads="1"/>
          </p:cNvSpPr>
          <p:nvPr/>
        </p:nvSpPr>
        <p:spPr bwMode="auto">
          <a:xfrm>
            <a:off x="180975" y="3641725"/>
            <a:ext cx="8762014" cy="73866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[</a:t>
            </a:r>
            <a:r>
              <a:rPr lang="hu-HU" altLang="en-US" sz="1400" dirty="0">
                <a:latin typeface="Verdana" pitchFamily="34" charset="0"/>
              </a:rPr>
              <a:t>67</a:t>
            </a:r>
            <a:r>
              <a:rPr lang="en-US" altLang="en-US" sz="1400" dirty="0">
                <a:latin typeface="Verdana" pitchFamily="34" charset="0"/>
              </a:rPr>
              <a:t>]: </a:t>
            </a:r>
            <a:r>
              <a:rPr lang="hu-HU" altLang="en-US" sz="1400" dirty="0" err="1">
                <a:latin typeface="Verdana" pitchFamily="34" charset="0"/>
              </a:rPr>
              <a:t>Supermicro</a:t>
            </a:r>
            <a:r>
              <a:rPr lang="hu-HU" altLang="en-US" sz="1400" dirty="0">
                <a:latin typeface="Verdana" pitchFamily="34" charset="0"/>
              </a:rPr>
              <a:t> X8QB6-F / X8QBE-F </a:t>
            </a:r>
            <a:r>
              <a:rPr lang="hu-HU" altLang="en-US" sz="1400" dirty="0" err="1">
                <a:latin typeface="Verdana" pitchFamily="34" charset="0"/>
              </a:rPr>
              <a:t>User</a:t>
            </a:r>
            <a:r>
              <a:rPr lang="hu-HU" altLang="en-US" sz="1400" dirty="0">
                <a:latin typeface="Verdana" pitchFamily="34" charset="0"/>
              </a:rPr>
              <a:t>’s </a:t>
            </a:r>
            <a:r>
              <a:rPr lang="hu-HU" altLang="en-US" sz="1400" dirty="0" err="1">
                <a:latin typeface="Verdana" pitchFamily="34" charset="0"/>
              </a:rPr>
              <a:t>Manual</a:t>
            </a:r>
            <a:r>
              <a:rPr lang="hu-HU" altLang="en-US" sz="1400" dirty="0">
                <a:latin typeface="Verdana" pitchFamily="34" charset="0"/>
              </a:rPr>
              <a:t>, 2010,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hu-HU" altLang="en-US" sz="1400" dirty="0">
                <a:latin typeface="Verdana" pitchFamily="34" charset="0"/>
              </a:rPr>
              <a:t>         </a:t>
            </a:r>
            <a:r>
              <a:rPr lang="hu-HU" altLang="en-US" sz="1400" dirty="0" smtClean="0">
                <a:latin typeface="Verdana" pitchFamily="34" charset="0"/>
              </a:rPr>
              <a:t>  http</a:t>
            </a:r>
            <a:r>
              <a:rPr lang="hu-HU" altLang="en-US" sz="1400" dirty="0">
                <a:latin typeface="Verdana" pitchFamily="34" charset="0"/>
              </a:rPr>
              <a:t>://files.siliconmechanics.com/Documentation/Rackform/iServ/R413/Mainboard/MNL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hu-HU" altLang="en-US" sz="1400" dirty="0">
                <a:latin typeface="Verdana" pitchFamily="34" charset="0"/>
              </a:rPr>
              <a:t>         </a:t>
            </a:r>
            <a:r>
              <a:rPr lang="hu-HU" altLang="en-US" sz="1400" dirty="0" smtClean="0">
                <a:latin typeface="Verdana" pitchFamily="34" charset="0"/>
              </a:rPr>
              <a:t>  -</a:t>
            </a:r>
            <a:r>
              <a:rPr lang="hu-HU" altLang="en-US" sz="1400" dirty="0">
                <a:latin typeface="Verdana" pitchFamily="34" charset="0"/>
              </a:rPr>
              <a:t>X8QB-E-6-F.pdf</a:t>
            </a:r>
            <a:endParaRPr lang="en-US" altLang="en-US" sz="1400" dirty="0">
              <a:latin typeface="Verdana" pitchFamily="34" charset="0"/>
            </a:endParaRPr>
          </a:p>
        </p:txBody>
      </p:sp>
      <p:sp>
        <p:nvSpPr>
          <p:cNvPr id="17" name="Text Box 16"/>
          <p:cNvSpPr txBox="1">
            <a:spLocks noChangeArrowheads="1"/>
          </p:cNvSpPr>
          <p:nvPr/>
        </p:nvSpPr>
        <p:spPr bwMode="auto">
          <a:xfrm>
            <a:off x="276225" y="4449763"/>
            <a:ext cx="8827417" cy="4308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0000">
                    <a:alpha val="36078"/>
                  </a:srgbClr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[68]: </a:t>
            </a:r>
            <a:r>
              <a:rPr lang="en-US" altLang="en-US" sz="1400" dirty="0" err="1">
                <a:latin typeface="Verdana" pitchFamily="34" charset="0"/>
              </a:rPr>
              <a:t>Rusu</a:t>
            </a:r>
            <a:r>
              <a:rPr lang="en-US" altLang="en-US" sz="1400" dirty="0">
                <a:latin typeface="Verdana" pitchFamily="34" charset="0"/>
              </a:rPr>
              <a:t> &amp; al.: A 45 nm 8-Core Enterprise Xeon Processor, IEEE journal of Solid State Circuits,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        </a:t>
            </a:r>
            <a:r>
              <a:rPr lang="hu-HU" altLang="en-US" sz="1400" dirty="0" smtClean="0">
                <a:latin typeface="Verdana" pitchFamily="34" charset="0"/>
              </a:rPr>
              <a:t>   </a:t>
            </a:r>
            <a:r>
              <a:rPr lang="en-US" altLang="en-US" sz="1400" dirty="0" smtClean="0">
                <a:latin typeface="Verdana" pitchFamily="34" charset="0"/>
              </a:rPr>
              <a:t>Vol</a:t>
            </a:r>
            <a:r>
              <a:rPr lang="en-US" altLang="en-US" sz="1400" dirty="0">
                <a:latin typeface="Verdana" pitchFamily="34" charset="0"/>
              </a:rPr>
              <a:t>. 45, No. 1, Jan. 2010, pp. 7-14 </a:t>
            </a:r>
          </a:p>
        </p:txBody>
      </p:sp>
      <p:sp>
        <p:nvSpPr>
          <p:cNvPr id="18" name="Text Box 9"/>
          <p:cNvSpPr txBox="1">
            <a:spLocks noChangeArrowheads="1"/>
          </p:cNvSpPr>
          <p:nvPr/>
        </p:nvSpPr>
        <p:spPr bwMode="auto">
          <a:xfrm>
            <a:off x="180975" y="4962525"/>
            <a:ext cx="8725466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[69]: </a:t>
            </a:r>
            <a:r>
              <a:rPr lang="en-US" altLang="en-US" sz="1400" dirty="0" err="1">
                <a:latin typeface="Verdana" pitchFamily="34" charset="0"/>
              </a:rPr>
              <a:t>Jafarjead</a:t>
            </a:r>
            <a:r>
              <a:rPr lang="en-US" altLang="en-US" sz="1400" dirty="0">
                <a:latin typeface="Verdana" pitchFamily="34" charset="0"/>
              </a:rPr>
              <a:t> B., “Intel Core Duo Processor,” Intel, 2006,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hu-HU" altLang="en-US" sz="1400" dirty="0">
                <a:latin typeface="Verdana" pitchFamily="34" charset="0"/>
              </a:rPr>
              <a:t>           </a:t>
            </a:r>
            <a:r>
              <a:rPr lang="en-US" altLang="en-US" sz="1400" dirty="0" smtClean="0">
                <a:latin typeface="Verdana" pitchFamily="34" charset="0"/>
              </a:rPr>
              <a:t>http</a:t>
            </a:r>
            <a:r>
              <a:rPr lang="en-US" altLang="en-US" sz="1400" dirty="0">
                <a:latin typeface="Verdana" pitchFamily="34" charset="0"/>
              </a:rPr>
              <a:t>://masih0111.persiangig.com/document/peresentation/behrooz%20jafarnejad.ppt</a:t>
            </a:r>
          </a:p>
        </p:txBody>
      </p:sp>
      <p:sp>
        <p:nvSpPr>
          <p:cNvPr id="19" name="Text Box 23"/>
          <p:cNvSpPr txBox="1">
            <a:spLocks noChangeArrowheads="1"/>
          </p:cNvSpPr>
          <p:nvPr/>
        </p:nvSpPr>
        <p:spPr bwMode="auto">
          <a:xfrm>
            <a:off x="276225" y="5548313"/>
            <a:ext cx="8900129" cy="64633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0000">
                    <a:alpha val="36078"/>
                  </a:srgbClr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[70]: </a:t>
            </a:r>
            <a:r>
              <a:rPr lang="en-US" altLang="en-US" sz="1400" dirty="0" err="1">
                <a:latin typeface="Verdana" pitchFamily="34" charset="0"/>
              </a:rPr>
              <a:t>Keutzer</a:t>
            </a:r>
            <a:r>
              <a:rPr lang="en-US" altLang="en-US" sz="1400" dirty="0">
                <a:latin typeface="Verdana" pitchFamily="34" charset="0"/>
              </a:rPr>
              <a:t> K., Malik S., Newton R., </a:t>
            </a:r>
            <a:r>
              <a:rPr lang="en-US" altLang="en-US" sz="1400" dirty="0" err="1">
                <a:latin typeface="Verdana" pitchFamily="34" charset="0"/>
              </a:rPr>
              <a:t>Rabaey</a:t>
            </a:r>
            <a:r>
              <a:rPr lang="en-US" altLang="en-US" sz="1400" dirty="0">
                <a:latin typeface="Verdana" pitchFamily="34" charset="0"/>
              </a:rPr>
              <a:t> J., </a:t>
            </a:r>
            <a:r>
              <a:rPr lang="en-US" altLang="en-US" sz="1400" dirty="0" err="1">
                <a:latin typeface="Verdana" pitchFamily="34" charset="0"/>
              </a:rPr>
              <a:t>Sangiovanni-Vincentelli</a:t>
            </a:r>
            <a:r>
              <a:rPr lang="en-US" altLang="en-US" sz="1400" dirty="0">
                <a:latin typeface="Verdana" pitchFamily="34" charset="0"/>
              </a:rPr>
              <a:t> A., System Level Design: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       </a:t>
            </a:r>
            <a:r>
              <a:rPr lang="hu-HU" altLang="en-US" sz="1400" dirty="0" smtClean="0">
                <a:latin typeface="Verdana" pitchFamily="34" charset="0"/>
              </a:rPr>
              <a:t>    </a:t>
            </a:r>
            <a:r>
              <a:rPr lang="en-US" altLang="en-US" sz="1400" dirty="0" err="1" smtClean="0">
                <a:latin typeface="Verdana" pitchFamily="34" charset="0"/>
              </a:rPr>
              <a:t>Orthogonalization</a:t>
            </a:r>
            <a:r>
              <a:rPr lang="en-US" altLang="en-US" sz="1400" dirty="0" smtClean="0">
                <a:latin typeface="Verdana" pitchFamily="34" charset="0"/>
              </a:rPr>
              <a:t> </a:t>
            </a:r>
            <a:r>
              <a:rPr lang="en-US" altLang="en-US" sz="1400" dirty="0">
                <a:latin typeface="Verdana" pitchFamily="34" charset="0"/>
              </a:rPr>
              <a:t>of Concerns and Platform-Based Design, IEEE Transactions on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       </a:t>
            </a:r>
            <a:r>
              <a:rPr lang="hu-HU" altLang="en-US" sz="1400" dirty="0" smtClean="0">
                <a:latin typeface="Verdana" pitchFamily="34" charset="0"/>
              </a:rPr>
              <a:t>    </a:t>
            </a:r>
            <a:r>
              <a:rPr lang="en-US" altLang="en-US" sz="1400" dirty="0" smtClean="0">
                <a:latin typeface="Verdana" pitchFamily="34" charset="0"/>
              </a:rPr>
              <a:t>Computer-Aided </a:t>
            </a:r>
            <a:r>
              <a:rPr lang="en-US" altLang="en-US" sz="1400" dirty="0">
                <a:latin typeface="Verdana" pitchFamily="34" charset="0"/>
              </a:rPr>
              <a:t>Design of Circuits and Systems, Vol. 19, No. 12, Dec. 2000, pp.?????</a:t>
            </a:r>
          </a:p>
        </p:txBody>
      </p:sp>
    </p:spTree>
    <p:extLst>
      <p:ext uri="{BB962C8B-B14F-4D97-AF65-F5344CB8AC3E}">
        <p14:creationId xmlns:p14="http://schemas.microsoft.com/office/powerpoint/2010/main" val="405185773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4132" name="Rectangle 6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 sz="1600" dirty="0" smtClean="0"/>
              <a:t>5. References</a:t>
            </a:r>
            <a:r>
              <a:rPr lang="hu-HU" altLang="en-US" sz="1600" dirty="0" smtClean="0"/>
              <a:t> (9)</a:t>
            </a:r>
            <a:endParaRPr lang="en-US" altLang="en-US" sz="1600" dirty="0" smtClean="0"/>
          </a:p>
        </p:txBody>
      </p:sp>
      <p:sp>
        <p:nvSpPr>
          <p:cNvPr id="304139" name="Text Box 24"/>
          <p:cNvSpPr txBox="1">
            <a:spLocks noChangeArrowheads="1"/>
          </p:cNvSpPr>
          <p:nvPr/>
        </p:nvSpPr>
        <p:spPr bwMode="auto">
          <a:xfrm>
            <a:off x="279400" y="677863"/>
            <a:ext cx="8599790" cy="4308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0000">
                    <a:alpha val="36078"/>
                  </a:srgbClr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[71]: </a:t>
            </a:r>
            <a:r>
              <a:rPr lang="en-US" altLang="en-US" sz="1400" dirty="0" err="1">
                <a:latin typeface="Verdana" pitchFamily="34" charset="0"/>
              </a:rPr>
              <a:t>Perich</a:t>
            </a:r>
            <a:r>
              <a:rPr lang="en-US" altLang="en-US" sz="1400" dirty="0">
                <a:latin typeface="Verdana" pitchFamily="34" charset="0"/>
              </a:rPr>
              <a:t> D., Intel Volume platforms Technology Leadership, Presentation at HP World 2004,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        </a:t>
            </a:r>
            <a:r>
              <a:rPr lang="hu-HU" altLang="en-US" sz="1400" dirty="0" smtClean="0">
                <a:latin typeface="Verdana" pitchFamily="34" charset="0"/>
              </a:rPr>
              <a:t>   </a:t>
            </a:r>
            <a:r>
              <a:rPr lang="en-US" altLang="en-US" sz="1400" dirty="0" smtClean="0">
                <a:latin typeface="Verdana" pitchFamily="34" charset="0"/>
              </a:rPr>
              <a:t>http</a:t>
            </a:r>
            <a:r>
              <a:rPr lang="en-US" altLang="en-US" sz="1400" dirty="0">
                <a:latin typeface="Verdana" pitchFamily="34" charset="0"/>
              </a:rPr>
              <a:t>://98.190.245.141:8080/Proceed/HPW04CD/papers/4194.pdf  </a:t>
            </a:r>
          </a:p>
        </p:txBody>
      </p:sp>
      <p:sp>
        <p:nvSpPr>
          <p:cNvPr id="304140" name="Text Box 26"/>
          <p:cNvSpPr txBox="1">
            <a:spLocks noChangeArrowheads="1"/>
          </p:cNvSpPr>
          <p:nvPr/>
        </p:nvSpPr>
        <p:spPr bwMode="auto">
          <a:xfrm>
            <a:off x="279400" y="1220788"/>
            <a:ext cx="8500276" cy="4308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0000">
                    <a:alpha val="36078"/>
                  </a:srgbClr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[72]: </a:t>
            </a:r>
            <a:r>
              <a:rPr lang="en-US" altLang="en-US" sz="1400" dirty="0" err="1">
                <a:latin typeface="Verdana" pitchFamily="34" charset="0"/>
              </a:rPr>
              <a:t>Krazit</a:t>
            </a:r>
            <a:r>
              <a:rPr lang="en-US" altLang="en-US" sz="1400" dirty="0">
                <a:latin typeface="Verdana" pitchFamily="34" charset="0"/>
              </a:rPr>
              <a:t> T., Intel Sheds Light on 2005 Desktop Strategy, IDG News Service, Dec. 07 2004,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        </a:t>
            </a:r>
            <a:r>
              <a:rPr lang="hu-HU" altLang="en-US" sz="1400" dirty="0" smtClean="0">
                <a:latin typeface="Verdana" pitchFamily="34" charset="0"/>
              </a:rPr>
              <a:t>   </a:t>
            </a:r>
            <a:r>
              <a:rPr lang="en-US" altLang="en-US" sz="1400" dirty="0" smtClean="0">
                <a:latin typeface="Verdana" pitchFamily="34" charset="0"/>
              </a:rPr>
              <a:t>http</a:t>
            </a:r>
            <a:r>
              <a:rPr lang="en-US" altLang="en-US" sz="1400" dirty="0">
                <a:latin typeface="Verdana" pitchFamily="34" charset="0"/>
              </a:rPr>
              <a:t>://pcworld.about.net/news/Dec072004id118866.htm </a:t>
            </a:r>
          </a:p>
        </p:txBody>
      </p:sp>
      <p:sp>
        <p:nvSpPr>
          <p:cNvPr id="13" name="Text Box 9"/>
          <p:cNvSpPr txBox="1">
            <a:spLocks noChangeArrowheads="1"/>
          </p:cNvSpPr>
          <p:nvPr/>
        </p:nvSpPr>
        <p:spPr bwMode="auto">
          <a:xfrm>
            <a:off x="279400" y="1738313"/>
            <a:ext cx="8247129" cy="86177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0000">
                    <a:alpha val="36078"/>
                  </a:srgbClr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[73]: </a:t>
            </a:r>
            <a:r>
              <a:rPr lang="en-US" altLang="en-US" sz="1400" dirty="0" err="1">
                <a:latin typeface="Verdana" pitchFamily="34" charset="0"/>
              </a:rPr>
              <a:t>Molka</a:t>
            </a:r>
            <a:r>
              <a:rPr lang="en-US" altLang="en-US" sz="1400" dirty="0">
                <a:latin typeface="Verdana" pitchFamily="34" charset="0"/>
              </a:rPr>
              <a:t> D., </a:t>
            </a:r>
            <a:r>
              <a:rPr lang="en-US" altLang="en-US" sz="1400" dirty="0" err="1">
                <a:latin typeface="Verdana" pitchFamily="34" charset="0"/>
              </a:rPr>
              <a:t>Hackenberg</a:t>
            </a:r>
            <a:r>
              <a:rPr lang="en-US" altLang="en-US" sz="1400" dirty="0">
                <a:latin typeface="Verdana" pitchFamily="34" charset="0"/>
              </a:rPr>
              <a:t> D., </a:t>
            </a:r>
            <a:r>
              <a:rPr lang="en-US" altLang="en-US" sz="1400" dirty="0" err="1">
                <a:latin typeface="Verdana" pitchFamily="34" charset="0"/>
              </a:rPr>
              <a:t>Schöne</a:t>
            </a:r>
            <a:r>
              <a:rPr lang="en-US" altLang="en-US" sz="1400" dirty="0">
                <a:latin typeface="Verdana" pitchFamily="34" charset="0"/>
              </a:rPr>
              <a:t> R., Müller M. S., Memory Performance and Cache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        </a:t>
            </a:r>
            <a:r>
              <a:rPr lang="hu-HU" altLang="en-US" sz="1400" dirty="0" smtClean="0">
                <a:latin typeface="Verdana" pitchFamily="34" charset="0"/>
              </a:rPr>
              <a:t>   </a:t>
            </a:r>
            <a:r>
              <a:rPr lang="en-US" altLang="en-US" sz="1400" dirty="0" smtClean="0">
                <a:latin typeface="Verdana" pitchFamily="34" charset="0"/>
              </a:rPr>
              <a:t>Coherency </a:t>
            </a:r>
            <a:r>
              <a:rPr lang="en-US" altLang="en-US" sz="1400" dirty="0">
                <a:latin typeface="Verdana" pitchFamily="34" charset="0"/>
              </a:rPr>
              <a:t>Effects on an Intel Nehalem multiprocessor System, Proc. 18</a:t>
            </a:r>
            <a:r>
              <a:rPr lang="en-US" altLang="en-US" sz="1400" baseline="30000" dirty="0">
                <a:latin typeface="Verdana" pitchFamily="34" charset="0"/>
              </a:rPr>
              <a:t>th</a:t>
            </a:r>
            <a:r>
              <a:rPr lang="en-US" altLang="en-US" sz="1400" dirty="0">
                <a:latin typeface="Verdana" pitchFamily="34" charset="0"/>
              </a:rPr>
              <a:t> Int. Conf.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        </a:t>
            </a:r>
            <a:r>
              <a:rPr lang="hu-HU" altLang="en-US" sz="1400" dirty="0" smtClean="0">
                <a:latin typeface="Verdana" pitchFamily="34" charset="0"/>
              </a:rPr>
              <a:t>   </a:t>
            </a:r>
            <a:r>
              <a:rPr lang="en-US" altLang="en-US" sz="1400" dirty="0" smtClean="0">
                <a:latin typeface="Verdana" pitchFamily="34" charset="0"/>
              </a:rPr>
              <a:t>on </a:t>
            </a:r>
            <a:r>
              <a:rPr lang="en-US" altLang="en-US" sz="1400" dirty="0">
                <a:latin typeface="Verdana" pitchFamily="34" charset="0"/>
              </a:rPr>
              <a:t>Parallel Architectures and Compilation, Techniques, PACT 2009,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        </a:t>
            </a:r>
            <a:r>
              <a:rPr lang="hu-HU" altLang="en-US" sz="1400" dirty="0" smtClean="0">
                <a:latin typeface="Verdana" pitchFamily="34" charset="0"/>
              </a:rPr>
              <a:t>   </a:t>
            </a:r>
            <a:r>
              <a:rPr lang="en-US" altLang="en-US" sz="1400" dirty="0" smtClean="0">
                <a:latin typeface="Verdana" pitchFamily="34" charset="0"/>
              </a:rPr>
              <a:t>http</a:t>
            </a:r>
            <a:r>
              <a:rPr lang="en-US" altLang="en-US" sz="1400" dirty="0">
                <a:latin typeface="Verdana" pitchFamily="34" charset="0"/>
              </a:rPr>
              <a:t>://doi.ieeecomputersociety.org/10.1109/PACT.2009.22 </a:t>
            </a:r>
          </a:p>
        </p:txBody>
      </p:sp>
      <p:sp>
        <p:nvSpPr>
          <p:cNvPr id="14" name="Text Box 11"/>
          <p:cNvSpPr txBox="1">
            <a:spLocks noChangeArrowheads="1"/>
          </p:cNvSpPr>
          <p:nvPr/>
        </p:nvSpPr>
        <p:spPr bwMode="auto">
          <a:xfrm>
            <a:off x="266700" y="2703513"/>
            <a:ext cx="8105232" cy="4308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0000">
                    <a:alpha val="36078"/>
                  </a:srgbClr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[74]: </a:t>
            </a:r>
            <a:r>
              <a:rPr lang="en-US" altLang="en-US" sz="1400" dirty="0" err="1">
                <a:latin typeface="Verdana" pitchFamily="34" charset="0"/>
              </a:rPr>
              <a:t>Radhakrishnan</a:t>
            </a:r>
            <a:r>
              <a:rPr lang="en-US" altLang="en-US" sz="1400" dirty="0">
                <a:latin typeface="Verdana" pitchFamily="34" charset="0"/>
              </a:rPr>
              <a:t> S., </a:t>
            </a:r>
            <a:r>
              <a:rPr lang="en-US" altLang="en-US" sz="1400" dirty="0" err="1">
                <a:latin typeface="Verdana" pitchFamily="34" charset="0"/>
              </a:rPr>
              <a:t>Chinthamani</a:t>
            </a:r>
            <a:r>
              <a:rPr lang="en-US" altLang="en-US" sz="1400" dirty="0">
                <a:latin typeface="Verdana" pitchFamily="34" charset="0"/>
              </a:rPr>
              <a:t> S., Cheng K., The Blackford Northbridge Chipset for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        </a:t>
            </a:r>
            <a:r>
              <a:rPr lang="hu-HU" altLang="en-US" sz="1400" dirty="0" smtClean="0">
                <a:latin typeface="Verdana" pitchFamily="34" charset="0"/>
              </a:rPr>
              <a:t>   </a:t>
            </a:r>
            <a:r>
              <a:rPr lang="en-US" altLang="en-US" sz="1400" dirty="0" smtClean="0">
                <a:latin typeface="Verdana" pitchFamily="34" charset="0"/>
              </a:rPr>
              <a:t>Intel </a:t>
            </a:r>
            <a:r>
              <a:rPr lang="en-US" altLang="en-US" sz="1400" dirty="0">
                <a:latin typeface="Verdana" pitchFamily="34" charset="0"/>
              </a:rPr>
              <a:t>5000, IEEE MICRO, March-April 2007, pp. 22-33</a:t>
            </a:r>
          </a:p>
        </p:txBody>
      </p:sp>
      <p:sp>
        <p:nvSpPr>
          <p:cNvPr id="15" name="Text Box 16"/>
          <p:cNvSpPr txBox="1">
            <a:spLocks noChangeArrowheads="1"/>
          </p:cNvSpPr>
          <p:nvPr/>
        </p:nvSpPr>
        <p:spPr bwMode="auto">
          <a:xfrm>
            <a:off x="279400" y="3240088"/>
            <a:ext cx="8832354" cy="4308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0000">
                    <a:alpha val="36078"/>
                  </a:srgbClr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[75]: Rolf T., Cache Organization and Memory Management of the Intel Nehalem Computer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        </a:t>
            </a:r>
            <a:r>
              <a:rPr lang="hu-HU" altLang="en-US" sz="1400" dirty="0" smtClean="0">
                <a:latin typeface="Verdana" pitchFamily="34" charset="0"/>
              </a:rPr>
              <a:t>   </a:t>
            </a:r>
            <a:r>
              <a:rPr lang="en-US" altLang="en-US" sz="1400" dirty="0" smtClean="0">
                <a:latin typeface="Verdana" pitchFamily="34" charset="0"/>
              </a:rPr>
              <a:t>Architecture</a:t>
            </a:r>
            <a:r>
              <a:rPr lang="en-US" altLang="en-US" sz="1400" dirty="0">
                <a:latin typeface="Verdana" pitchFamily="34" charset="0"/>
              </a:rPr>
              <a:t>, University of Utah, Dec. 2009, http://rolfed.com/nehalem/nehalemPaper.pdf</a:t>
            </a:r>
          </a:p>
        </p:txBody>
      </p:sp>
      <p:sp>
        <p:nvSpPr>
          <p:cNvPr id="16" name="Text Box 22"/>
          <p:cNvSpPr txBox="1">
            <a:spLocks noChangeArrowheads="1"/>
          </p:cNvSpPr>
          <p:nvPr/>
        </p:nvSpPr>
        <p:spPr bwMode="auto">
          <a:xfrm>
            <a:off x="276225" y="3763963"/>
            <a:ext cx="8579528" cy="86177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0000">
                    <a:alpha val="36078"/>
                  </a:srgbClr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[76]: </a:t>
            </a:r>
            <a:r>
              <a:rPr lang="en-US" altLang="en-US" sz="1400" dirty="0" err="1">
                <a:latin typeface="Verdana" pitchFamily="34" charset="0"/>
              </a:rPr>
              <a:t>Levinthal</a:t>
            </a:r>
            <a:r>
              <a:rPr lang="en-US" altLang="en-US" sz="1400" dirty="0">
                <a:latin typeface="Verdana" pitchFamily="34" charset="0"/>
              </a:rPr>
              <a:t> D., Performance Analysis Guide for Intel Core i7 Processor and Intel Xeon 5500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        </a:t>
            </a:r>
            <a:r>
              <a:rPr lang="hu-HU" altLang="en-US" sz="1400" dirty="0" smtClean="0">
                <a:latin typeface="Verdana" pitchFamily="34" charset="0"/>
              </a:rPr>
              <a:t>   </a:t>
            </a:r>
            <a:r>
              <a:rPr lang="en-US" altLang="en-US" sz="1400" dirty="0" smtClean="0">
                <a:latin typeface="Verdana" pitchFamily="34" charset="0"/>
              </a:rPr>
              <a:t>processors</a:t>
            </a:r>
            <a:r>
              <a:rPr lang="en-US" altLang="en-US" sz="1400" dirty="0">
                <a:latin typeface="Verdana" pitchFamily="34" charset="0"/>
              </a:rPr>
              <a:t>, Version 1.0, 2008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        </a:t>
            </a:r>
            <a:r>
              <a:rPr lang="hu-HU" altLang="en-US" sz="1400" dirty="0" smtClean="0">
                <a:latin typeface="Verdana" pitchFamily="34" charset="0"/>
              </a:rPr>
              <a:t>   </a:t>
            </a:r>
            <a:r>
              <a:rPr lang="en-US" altLang="en-US" sz="1400" dirty="0" smtClean="0">
                <a:latin typeface="Verdana" pitchFamily="34" charset="0"/>
              </a:rPr>
              <a:t>http</a:t>
            </a:r>
            <a:r>
              <a:rPr lang="en-US" altLang="en-US" sz="1400" dirty="0">
                <a:latin typeface="Verdana" pitchFamily="34" charset="0"/>
              </a:rPr>
              <a:t>://software.intel.com/sites/products/collateral/hpc/vtune/performance_analysis</a:t>
            </a:r>
            <a:r>
              <a:rPr lang="en-US" altLang="en-US" sz="1400" dirty="0" smtClean="0">
                <a:latin typeface="Verdana" pitchFamily="34" charset="0"/>
              </a:rPr>
              <a:t>_</a:t>
            </a:r>
            <a:endParaRPr lang="hu-HU" altLang="en-US" sz="1400" dirty="0" smtClean="0">
              <a:latin typeface="Verdana" pitchFamily="34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hu-HU" altLang="en-US" sz="1400" dirty="0">
                <a:latin typeface="Verdana" pitchFamily="34" charset="0"/>
              </a:rPr>
              <a:t> </a:t>
            </a:r>
            <a:r>
              <a:rPr lang="hu-HU" altLang="en-US" sz="1400" dirty="0" smtClean="0">
                <a:latin typeface="Verdana" pitchFamily="34" charset="0"/>
              </a:rPr>
              <a:t>          </a:t>
            </a:r>
            <a:r>
              <a:rPr lang="en-US" altLang="en-US" sz="1400" dirty="0" smtClean="0">
                <a:latin typeface="Verdana" pitchFamily="34" charset="0"/>
              </a:rPr>
              <a:t>guide.pdf</a:t>
            </a:r>
            <a:endParaRPr lang="en-US" altLang="en-US" sz="1400" dirty="0">
              <a:latin typeface="Verdana" pitchFamily="34" charset="0"/>
            </a:endParaRPr>
          </a:p>
        </p:txBody>
      </p:sp>
      <p:sp>
        <p:nvSpPr>
          <p:cNvPr id="17" name="Text Box 24"/>
          <p:cNvSpPr txBox="1">
            <a:spLocks noChangeArrowheads="1"/>
          </p:cNvSpPr>
          <p:nvPr/>
        </p:nvSpPr>
        <p:spPr bwMode="auto">
          <a:xfrm>
            <a:off x="276225" y="5754688"/>
            <a:ext cx="8440772" cy="64633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0000">
                    <a:alpha val="36078"/>
                  </a:srgbClr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[79]: </a:t>
            </a:r>
            <a:r>
              <a:rPr lang="en-US" altLang="en-US" sz="1400" dirty="0" err="1">
                <a:latin typeface="Verdana" pitchFamily="34" charset="0"/>
              </a:rPr>
              <a:t>Gavrichenkov</a:t>
            </a:r>
            <a:r>
              <a:rPr lang="en-US" altLang="en-US" sz="1400" dirty="0">
                <a:latin typeface="Verdana" pitchFamily="34" charset="0"/>
              </a:rPr>
              <a:t> I., Workstation Processors Duel: AMD Opteron against Intel Xeon, Page 5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        </a:t>
            </a:r>
            <a:r>
              <a:rPr lang="hu-HU" altLang="en-US" sz="1400" dirty="0" smtClean="0">
                <a:latin typeface="Verdana" pitchFamily="34" charset="0"/>
              </a:rPr>
              <a:t>   </a:t>
            </a:r>
            <a:r>
              <a:rPr lang="en-US" altLang="en-US" sz="1400" dirty="0" smtClean="0">
                <a:latin typeface="Verdana" pitchFamily="34" charset="0"/>
              </a:rPr>
              <a:t>12/21/2005</a:t>
            </a:r>
            <a:r>
              <a:rPr lang="en-US" altLang="en-US" sz="1400" dirty="0">
                <a:latin typeface="Verdana" pitchFamily="34" charset="0"/>
              </a:rPr>
              <a:t>,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        </a:t>
            </a:r>
            <a:r>
              <a:rPr lang="hu-HU" altLang="en-US" sz="1400" dirty="0" smtClean="0">
                <a:latin typeface="Verdana" pitchFamily="34" charset="0"/>
              </a:rPr>
              <a:t>   </a:t>
            </a:r>
            <a:r>
              <a:rPr lang="en-US" altLang="en-US" sz="1400" dirty="0" smtClean="0">
                <a:latin typeface="Verdana" pitchFamily="34" charset="0"/>
              </a:rPr>
              <a:t>http</a:t>
            </a:r>
            <a:r>
              <a:rPr lang="en-US" altLang="en-US" sz="1400" dirty="0">
                <a:latin typeface="Verdana" pitchFamily="34" charset="0"/>
              </a:rPr>
              <a:t>://www.xbitlabs.com/articles/cpu/display/opteron-xeon-workstation_5.html</a:t>
            </a:r>
          </a:p>
        </p:txBody>
      </p:sp>
      <p:sp>
        <p:nvSpPr>
          <p:cNvPr id="18" name="Text Box 25"/>
          <p:cNvSpPr txBox="1">
            <a:spLocks noChangeArrowheads="1"/>
          </p:cNvSpPr>
          <p:nvPr/>
        </p:nvSpPr>
        <p:spPr bwMode="auto">
          <a:xfrm>
            <a:off x="276225" y="5233988"/>
            <a:ext cx="8512971" cy="4308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0000">
                    <a:alpha val="36078"/>
                  </a:srgbClr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[78]: 3.6GHz 2MB 800MHz Intel Xeon Processor SL7ZC C8511, http://store.flagshiptech.com/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        </a:t>
            </a:r>
            <a:r>
              <a:rPr lang="hu-HU" altLang="en-US" sz="1400" dirty="0" smtClean="0">
                <a:latin typeface="Verdana" pitchFamily="34" charset="0"/>
              </a:rPr>
              <a:t>   </a:t>
            </a:r>
            <a:r>
              <a:rPr lang="en-US" altLang="en-US" sz="1400" dirty="0" smtClean="0">
                <a:latin typeface="Verdana" pitchFamily="34" charset="0"/>
              </a:rPr>
              <a:t>products/3.6GHz-2MB-800MHz-Intel-Xeon-Processor-SL7ZC-C8511.html</a:t>
            </a:r>
            <a:endParaRPr lang="en-US" altLang="en-US" sz="1400" dirty="0">
              <a:latin typeface="Verdana" pitchFamily="34" charset="0"/>
            </a:endParaRPr>
          </a:p>
        </p:txBody>
      </p:sp>
      <p:sp>
        <p:nvSpPr>
          <p:cNvPr id="19" name="Text Box 26"/>
          <p:cNvSpPr txBox="1">
            <a:spLocks noChangeArrowheads="1"/>
          </p:cNvSpPr>
          <p:nvPr/>
        </p:nvSpPr>
        <p:spPr bwMode="auto">
          <a:xfrm>
            <a:off x="276225" y="4700588"/>
            <a:ext cx="7522957" cy="4308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0000">
                    <a:alpha val="36078"/>
                  </a:srgbClr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[77]: </a:t>
            </a:r>
            <a:r>
              <a:rPr lang="en-US" altLang="en-US" sz="1400" dirty="0" err="1">
                <a:latin typeface="Verdana" pitchFamily="34" charset="0"/>
              </a:rPr>
              <a:t>Ryszard</a:t>
            </a:r>
            <a:r>
              <a:rPr lang="en-US" altLang="en-US" sz="1400" dirty="0">
                <a:latin typeface="Verdana" pitchFamily="34" charset="0"/>
              </a:rPr>
              <a:t> </a:t>
            </a:r>
            <a:r>
              <a:rPr lang="en-US" altLang="en-US" sz="1400" dirty="0" err="1">
                <a:latin typeface="Verdana" pitchFamily="34" charset="0"/>
              </a:rPr>
              <a:t>Sommefeldt</a:t>
            </a:r>
            <a:r>
              <a:rPr lang="en-US" altLang="en-US" sz="1400" dirty="0">
                <a:latin typeface="Verdana" pitchFamily="34" charset="0"/>
              </a:rPr>
              <a:t> R., Intel Xeon 3.4GHz ['Nocona' core], 18th Aug, 2004, </a:t>
            </a:r>
            <a:br>
              <a:rPr lang="en-US" altLang="en-US" sz="1400" dirty="0">
                <a:latin typeface="Verdana" pitchFamily="34" charset="0"/>
              </a:rPr>
            </a:br>
            <a:r>
              <a:rPr lang="en-US" altLang="en-US" sz="1400" dirty="0">
                <a:latin typeface="Verdana" pitchFamily="34" charset="0"/>
              </a:rPr>
              <a:t>        </a:t>
            </a:r>
            <a:r>
              <a:rPr lang="hu-HU" altLang="en-US" sz="1400" dirty="0" smtClean="0">
                <a:latin typeface="Verdana" pitchFamily="34" charset="0"/>
              </a:rPr>
              <a:t>   </a:t>
            </a:r>
            <a:r>
              <a:rPr lang="en-US" altLang="en-US" sz="1400" dirty="0" smtClean="0">
                <a:latin typeface="Verdana" pitchFamily="34" charset="0"/>
              </a:rPr>
              <a:t>http</a:t>
            </a:r>
            <a:r>
              <a:rPr lang="en-US" altLang="en-US" sz="1400" dirty="0">
                <a:latin typeface="Verdana" pitchFamily="34" charset="0"/>
              </a:rPr>
              <a:t>://www.hexus.net/content/item.php?item=822&amp;page=1&amp;search=reas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5161" name="Text Box 17"/>
          <p:cNvSpPr txBox="1">
            <a:spLocks noChangeArrowheads="1"/>
          </p:cNvSpPr>
          <p:nvPr/>
        </p:nvSpPr>
        <p:spPr bwMode="auto">
          <a:xfrm>
            <a:off x="180975" y="635000"/>
            <a:ext cx="8339719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[80]: </a:t>
            </a:r>
            <a:r>
              <a:rPr lang="hu-HU" altLang="en-US" sz="1400" dirty="0" err="1">
                <a:latin typeface="Verdana" pitchFamily="34" charset="0"/>
              </a:rPr>
              <a:t>Glaskowsky</a:t>
            </a:r>
            <a:r>
              <a:rPr lang="hu-HU" altLang="en-US" sz="1400" dirty="0">
                <a:latin typeface="Verdana" pitchFamily="34" charset="0"/>
              </a:rPr>
              <a:t> P.: </a:t>
            </a:r>
            <a:r>
              <a:rPr lang="hu-HU" altLang="en-US" sz="1400" dirty="0" err="1">
                <a:latin typeface="Verdana" pitchFamily="34" charset="0"/>
              </a:rPr>
              <a:t>Investigating</a:t>
            </a:r>
            <a:r>
              <a:rPr lang="hu-HU" altLang="en-US" sz="1400" dirty="0">
                <a:latin typeface="Verdana" pitchFamily="34" charset="0"/>
              </a:rPr>
              <a:t> Intel's </a:t>
            </a:r>
            <a:r>
              <a:rPr lang="hu-HU" altLang="en-US" sz="1400" dirty="0" err="1">
                <a:latin typeface="Verdana" pitchFamily="34" charset="0"/>
              </a:rPr>
              <a:t>Lynnfield</a:t>
            </a:r>
            <a:r>
              <a:rPr lang="hu-HU" altLang="en-US" sz="1400" dirty="0">
                <a:latin typeface="Verdana" pitchFamily="34" charset="0"/>
              </a:rPr>
              <a:t> </a:t>
            </a:r>
            <a:r>
              <a:rPr lang="hu-HU" altLang="en-US" sz="1400" dirty="0" err="1">
                <a:latin typeface="Verdana" pitchFamily="34" charset="0"/>
              </a:rPr>
              <a:t>mysteries</a:t>
            </a:r>
            <a:r>
              <a:rPr lang="hu-HU" altLang="en-US" sz="1400" dirty="0">
                <a:latin typeface="Verdana" pitchFamily="34" charset="0"/>
              </a:rPr>
              <a:t>, </a:t>
            </a:r>
            <a:r>
              <a:rPr lang="hu-HU" altLang="en-US" sz="1400" dirty="0" err="1">
                <a:latin typeface="Verdana" pitchFamily="34" charset="0"/>
              </a:rPr>
              <a:t>cnet</a:t>
            </a:r>
            <a:r>
              <a:rPr lang="hu-HU" altLang="en-US" sz="1400" dirty="0">
                <a:latin typeface="Verdana" pitchFamily="34" charset="0"/>
              </a:rPr>
              <a:t> News, </a:t>
            </a:r>
            <a:r>
              <a:rPr lang="hu-HU" altLang="en-US" sz="1400" dirty="0" err="1">
                <a:latin typeface="Verdana" pitchFamily="34" charset="0"/>
              </a:rPr>
              <a:t>Sept</a:t>
            </a:r>
            <a:r>
              <a:rPr lang="hu-HU" altLang="en-US" sz="1400" dirty="0">
                <a:latin typeface="Verdana" pitchFamily="34" charset="0"/>
              </a:rPr>
              <a:t>. 21. 2009,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hu-HU" altLang="en-US" sz="1400" dirty="0">
                <a:latin typeface="Verdana" pitchFamily="34" charset="0"/>
              </a:rPr>
              <a:t>          </a:t>
            </a:r>
            <a:r>
              <a:rPr lang="hu-HU" altLang="en-US" sz="1400" dirty="0" smtClean="0">
                <a:latin typeface="Verdana" pitchFamily="34" charset="0"/>
              </a:rPr>
              <a:t> </a:t>
            </a:r>
            <a:r>
              <a:rPr lang="en-US" altLang="en-US" sz="1400" dirty="0" smtClean="0">
                <a:latin typeface="Verdana" pitchFamily="34" charset="0"/>
              </a:rPr>
              <a:t>http</a:t>
            </a:r>
            <a:r>
              <a:rPr lang="en-US" altLang="en-US" sz="1400" dirty="0">
                <a:latin typeface="Verdana" pitchFamily="34" charset="0"/>
              </a:rPr>
              <a:t>://news.cnet.com/8301-13512_3-10357328-23.html</a:t>
            </a:r>
          </a:p>
        </p:txBody>
      </p:sp>
      <p:sp>
        <p:nvSpPr>
          <p:cNvPr id="305162" name="Text Box 28"/>
          <p:cNvSpPr txBox="1">
            <a:spLocks noChangeArrowheads="1"/>
          </p:cNvSpPr>
          <p:nvPr/>
        </p:nvSpPr>
        <p:spPr bwMode="auto">
          <a:xfrm>
            <a:off x="276225" y="1236663"/>
            <a:ext cx="8297863" cy="2127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0000">
                    <a:alpha val="36078"/>
                  </a:srgbClr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[81]: Kurd &amp; al., </a:t>
            </a:r>
            <a:r>
              <a:rPr lang="en-US" altLang="en-US" sz="1400" dirty="0" err="1">
                <a:latin typeface="Verdana" pitchFamily="34" charset="0"/>
              </a:rPr>
              <a:t>Westmere</a:t>
            </a:r>
            <a:r>
              <a:rPr lang="en-US" altLang="en-US" sz="1400" dirty="0">
                <a:latin typeface="Verdana" pitchFamily="34" charset="0"/>
              </a:rPr>
              <a:t>: A Family of 32 nm IA Processors, Proc. ISSCC 2010, pp. 96-98 </a:t>
            </a:r>
          </a:p>
        </p:txBody>
      </p:sp>
      <p:sp>
        <p:nvSpPr>
          <p:cNvPr id="305163" name="Text Box 30"/>
          <p:cNvSpPr txBox="1">
            <a:spLocks noChangeArrowheads="1"/>
          </p:cNvSpPr>
          <p:nvPr/>
        </p:nvSpPr>
        <p:spPr bwMode="auto">
          <a:xfrm>
            <a:off x="273050" y="1573213"/>
            <a:ext cx="9168920" cy="4308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0000">
                    <a:alpha val="36078"/>
                  </a:srgbClr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[82</a:t>
            </a:r>
            <a:r>
              <a:rPr lang="en-US" altLang="en-US" sz="1400" dirty="0" smtClean="0">
                <a:latin typeface="Verdana" pitchFamily="34" charset="0"/>
              </a:rPr>
              <a:t>]</a:t>
            </a:r>
            <a:r>
              <a:rPr lang="hu-HU" altLang="en-US" sz="1400" dirty="0" smtClean="0">
                <a:latin typeface="Verdana" pitchFamily="34" charset="0"/>
              </a:rPr>
              <a:t>:</a:t>
            </a:r>
            <a:r>
              <a:rPr lang="en-US" altLang="en-US" sz="1400" dirty="0" smtClean="0">
                <a:latin typeface="Verdana" pitchFamily="34" charset="0"/>
              </a:rPr>
              <a:t> </a:t>
            </a:r>
            <a:r>
              <a:rPr lang="en-US" altLang="en-US" sz="1400" dirty="0">
                <a:latin typeface="Verdana" pitchFamily="34" charset="0"/>
              </a:rPr>
              <a:t>Miller M. </a:t>
            </a:r>
            <a:r>
              <a:rPr lang="en-US" altLang="en-US" sz="1400" dirty="0" err="1">
                <a:latin typeface="Verdana" pitchFamily="34" charset="0"/>
              </a:rPr>
              <a:t>J.,Intel</a:t>
            </a:r>
            <a:r>
              <a:rPr lang="en-US" altLang="en-US" sz="1400" dirty="0">
                <a:latin typeface="Verdana" pitchFamily="34" charset="0"/>
              </a:rPr>
              <a:t> Previews ISSCC: 6-Core </a:t>
            </a:r>
            <a:r>
              <a:rPr lang="en-US" altLang="en-US" sz="1400" dirty="0" err="1">
                <a:latin typeface="Verdana" pitchFamily="34" charset="0"/>
              </a:rPr>
              <a:t>Gulftown</a:t>
            </a:r>
            <a:r>
              <a:rPr lang="en-US" altLang="en-US" sz="1400" dirty="0">
                <a:latin typeface="Verdana" pitchFamily="34" charset="0"/>
              </a:rPr>
              <a:t> Processor, Feb 03, 2010, http://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       </a:t>
            </a:r>
            <a:r>
              <a:rPr lang="hu-HU" altLang="en-US" sz="1400" dirty="0" smtClean="0">
                <a:latin typeface="Verdana" pitchFamily="34" charset="0"/>
              </a:rPr>
              <a:t>    </a:t>
            </a:r>
            <a:r>
              <a:rPr lang="en-US" altLang="en-US" sz="1400" dirty="0" smtClean="0">
                <a:latin typeface="Verdana" pitchFamily="34" charset="0"/>
              </a:rPr>
              <a:t>forwardthinking.pcmag.com/chips/282694-intel-previews-isscc-6-core-gulftown-processor      </a:t>
            </a:r>
            <a:endParaRPr lang="en-US" altLang="en-US" sz="1400" dirty="0">
              <a:latin typeface="Verdana" pitchFamily="34" charset="0"/>
            </a:endParaRPr>
          </a:p>
        </p:txBody>
      </p:sp>
      <p:sp>
        <p:nvSpPr>
          <p:cNvPr id="305164" name="Rectangle 3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 sz="1600" dirty="0" smtClean="0"/>
              <a:t>5. References</a:t>
            </a:r>
            <a:r>
              <a:rPr lang="hu-HU" altLang="en-US" sz="1600" dirty="0" smtClean="0"/>
              <a:t> (10)</a:t>
            </a:r>
            <a:endParaRPr lang="en-US" altLang="en-US" sz="1600" dirty="0" smtClean="0"/>
          </a:p>
        </p:txBody>
      </p:sp>
      <p:sp>
        <p:nvSpPr>
          <p:cNvPr id="13" name="Text Box 5"/>
          <p:cNvSpPr txBox="1">
            <a:spLocks noChangeArrowheads="1"/>
          </p:cNvSpPr>
          <p:nvPr/>
        </p:nvSpPr>
        <p:spPr bwMode="auto">
          <a:xfrm>
            <a:off x="279400" y="2100263"/>
            <a:ext cx="8546892" cy="4308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0000">
                    <a:alpha val="36078"/>
                  </a:srgbClr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[83]: Hill D., Chowdhury M., </a:t>
            </a:r>
            <a:r>
              <a:rPr lang="en-US" altLang="en-US" sz="1400" dirty="0" err="1">
                <a:latin typeface="Verdana" pitchFamily="34" charset="0"/>
              </a:rPr>
              <a:t>Westmere</a:t>
            </a:r>
            <a:r>
              <a:rPr lang="en-US" altLang="en-US" sz="1400" dirty="0">
                <a:latin typeface="Verdana" pitchFamily="34" charset="0"/>
              </a:rPr>
              <a:t> Xeon-56xx “Tick” CPU, Hot Chips 22, 2010,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        </a:t>
            </a:r>
            <a:r>
              <a:rPr lang="hu-HU" altLang="en-US" sz="1400" dirty="0" smtClean="0">
                <a:latin typeface="Verdana" pitchFamily="34" charset="0"/>
              </a:rPr>
              <a:t>   </a:t>
            </a:r>
            <a:r>
              <a:rPr lang="en-US" altLang="en-US" sz="1400" dirty="0" smtClean="0">
                <a:latin typeface="Verdana" pitchFamily="34" charset="0"/>
              </a:rPr>
              <a:t>http</a:t>
            </a:r>
            <a:r>
              <a:rPr lang="en-US" altLang="en-US" sz="1400" dirty="0">
                <a:latin typeface="Verdana" pitchFamily="34" charset="0"/>
              </a:rPr>
              <a:t>://www.hotchips.org/uploads/archive22/HC22.24.620-Hill-Intel-WSM-EP-print.pdf </a:t>
            </a:r>
          </a:p>
        </p:txBody>
      </p:sp>
      <p:sp>
        <p:nvSpPr>
          <p:cNvPr id="14" name="Text Box 6"/>
          <p:cNvSpPr txBox="1">
            <a:spLocks noChangeArrowheads="1"/>
          </p:cNvSpPr>
          <p:nvPr/>
        </p:nvSpPr>
        <p:spPr bwMode="auto">
          <a:xfrm>
            <a:off x="185738" y="2638425"/>
            <a:ext cx="8562985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[84]: </a:t>
            </a:r>
            <a:r>
              <a:rPr lang="hu-HU" altLang="en-US" sz="1400" dirty="0" err="1">
                <a:latin typeface="Verdana" pitchFamily="34" charset="0"/>
              </a:rPr>
              <a:t>Pawlowski</a:t>
            </a:r>
            <a:r>
              <a:rPr lang="hu-HU" altLang="en-US" sz="1400" dirty="0">
                <a:latin typeface="Verdana" pitchFamily="34" charset="0"/>
              </a:rPr>
              <a:t> S.: </a:t>
            </a:r>
            <a:r>
              <a:rPr lang="hu-HU" altLang="en-US" sz="1400" dirty="0" err="1">
                <a:latin typeface="Verdana" pitchFamily="34" charset="0"/>
              </a:rPr>
              <a:t>Intelligent</a:t>
            </a:r>
            <a:r>
              <a:rPr lang="hu-HU" altLang="en-US" sz="1400" dirty="0">
                <a:latin typeface="Verdana" pitchFamily="34" charset="0"/>
              </a:rPr>
              <a:t> and </a:t>
            </a:r>
            <a:r>
              <a:rPr lang="hu-HU" altLang="en-US" sz="1400" dirty="0" err="1">
                <a:latin typeface="Verdana" pitchFamily="34" charset="0"/>
              </a:rPr>
              <a:t>Expandable</a:t>
            </a:r>
            <a:r>
              <a:rPr lang="hu-HU" altLang="en-US" sz="1400" dirty="0">
                <a:latin typeface="Verdana" pitchFamily="34" charset="0"/>
              </a:rPr>
              <a:t> </a:t>
            </a:r>
            <a:r>
              <a:rPr lang="hu-HU" altLang="en-US" sz="1400" dirty="0" err="1">
                <a:latin typeface="Verdana" pitchFamily="34" charset="0"/>
              </a:rPr>
              <a:t>High-</a:t>
            </a:r>
            <a:r>
              <a:rPr lang="hu-HU" altLang="en-US" sz="1400" dirty="0">
                <a:latin typeface="Verdana" pitchFamily="34" charset="0"/>
              </a:rPr>
              <a:t> End Intel Server Platform, </a:t>
            </a:r>
            <a:r>
              <a:rPr lang="hu-HU" altLang="en-US" sz="1400" dirty="0" err="1">
                <a:latin typeface="Verdana" pitchFamily="34" charset="0"/>
              </a:rPr>
              <a:t>Codenamed</a:t>
            </a:r>
            <a:endParaRPr lang="hu-HU" altLang="en-US" sz="1400" dirty="0">
              <a:latin typeface="Verdana" pitchFamily="34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hu-HU" altLang="en-US" sz="1400" dirty="0">
                <a:latin typeface="Verdana" pitchFamily="34" charset="0"/>
              </a:rPr>
              <a:t>        </a:t>
            </a:r>
            <a:r>
              <a:rPr lang="hu-HU" altLang="en-US" sz="1400" dirty="0" smtClean="0">
                <a:latin typeface="Verdana" pitchFamily="34" charset="0"/>
              </a:rPr>
              <a:t>   </a:t>
            </a:r>
            <a:r>
              <a:rPr lang="hu-HU" altLang="en-US" sz="1400" dirty="0" err="1" smtClean="0">
                <a:latin typeface="Verdana" pitchFamily="34" charset="0"/>
              </a:rPr>
              <a:t>Nehalem-EX</a:t>
            </a:r>
            <a:r>
              <a:rPr lang="hu-HU" altLang="en-US" sz="1400" dirty="0">
                <a:latin typeface="Verdana" pitchFamily="34" charset="0"/>
              </a:rPr>
              <a:t>, IDF 2009</a:t>
            </a:r>
            <a:endParaRPr lang="en-US" altLang="en-US" sz="1400" dirty="0">
              <a:latin typeface="Verdana" pitchFamily="34" charset="0"/>
            </a:endParaRPr>
          </a:p>
        </p:txBody>
      </p:sp>
      <p:sp>
        <p:nvSpPr>
          <p:cNvPr id="15" name="Text Box 7"/>
          <p:cNvSpPr txBox="1">
            <a:spLocks noChangeArrowheads="1"/>
          </p:cNvSpPr>
          <p:nvPr/>
        </p:nvSpPr>
        <p:spPr bwMode="auto">
          <a:xfrm>
            <a:off x="180975" y="3230563"/>
            <a:ext cx="8278813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[85]: Intel Sandy Bridge Review, Bit-tech, Jan. 3 2011</a:t>
            </a:r>
            <a:r>
              <a:rPr lang="hu-HU" altLang="en-US" sz="1400" dirty="0">
                <a:latin typeface="Verdana" pitchFamily="34" charset="0"/>
              </a:rPr>
              <a:t>,</a:t>
            </a:r>
            <a:endParaRPr lang="en-US" altLang="en-US" sz="1400" dirty="0">
              <a:latin typeface="Verdana" pitchFamily="34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        </a:t>
            </a:r>
            <a:r>
              <a:rPr lang="hu-HU" altLang="en-US" sz="1400" dirty="0" smtClean="0">
                <a:latin typeface="Verdana" pitchFamily="34" charset="0"/>
              </a:rPr>
              <a:t>   </a:t>
            </a:r>
            <a:r>
              <a:rPr lang="en-US" altLang="en-US" sz="1400" dirty="0" smtClean="0">
                <a:latin typeface="Verdana" pitchFamily="34" charset="0"/>
              </a:rPr>
              <a:t>http</a:t>
            </a:r>
            <a:r>
              <a:rPr lang="en-US" altLang="en-US" sz="1400" dirty="0">
                <a:latin typeface="Verdana" pitchFamily="34" charset="0"/>
              </a:rPr>
              <a:t>://www.bit-tech.net/hardware/cpus/2011/01/03/intel-sandy-bridge-review/1</a:t>
            </a:r>
          </a:p>
        </p:txBody>
      </p:sp>
      <p:sp>
        <p:nvSpPr>
          <p:cNvPr id="16" name="Text Box 13"/>
          <p:cNvSpPr txBox="1">
            <a:spLocks noChangeArrowheads="1"/>
          </p:cNvSpPr>
          <p:nvPr/>
        </p:nvSpPr>
        <p:spPr bwMode="auto">
          <a:xfrm>
            <a:off x="180975" y="3829050"/>
            <a:ext cx="8326062" cy="9541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[86]: </a:t>
            </a:r>
            <a:r>
              <a:rPr lang="hu-HU" altLang="en-US" sz="1400" dirty="0">
                <a:latin typeface="Verdana" pitchFamily="34" charset="0"/>
              </a:rPr>
              <a:t>Kahn O., </a:t>
            </a:r>
            <a:r>
              <a:rPr lang="hu-HU" altLang="en-US" sz="1400" dirty="0" err="1">
                <a:latin typeface="Verdana" pitchFamily="34" charset="0"/>
              </a:rPr>
              <a:t>Piazza</a:t>
            </a:r>
            <a:r>
              <a:rPr lang="hu-HU" altLang="en-US" sz="1400" dirty="0">
                <a:latin typeface="Verdana" pitchFamily="34" charset="0"/>
              </a:rPr>
              <a:t> T., </a:t>
            </a:r>
            <a:r>
              <a:rPr lang="hu-HU" altLang="en-US" sz="1400" dirty="0" err="1">
                <a:latin typeface="Verdana" pitchFamily="34" charset="0"/>
              </a:rPr>
              <a:t>Valentine</a:t>
            </a:r>
            <a:r>
              <a:rPr lang="hu-HU" altLang="en-US" sz="1400" dirty="0">
                <a:latin typeface="Verdana" pitchFamily="34" charset="0"/>
              </a:rPr>
              <a:t> B.: </a:t>
            </a:r>
            <a:r>
              <a:rPr lang="hu-HU" altLang="en-US" sz="1400" dirty="0" err="1">
                <a:latin typeface="Verdana" pitchFamily="34" charset="0"/>
              </a:rPr>
              <a:t>Technology</a:t>
            </a:r>
            <a:r>
              <a:rPr lang="hu-HU" altLang="en-US" sz="1400" dirty="0">
                <a:latin typeface="Verdana" pitchFamily="34" charset="0"/>
              </a:rPr>
              <a:t> </a:t>
            </a:r>
            <a:r>
              <a:rPr lang="hu-HU" altLang="en-US" sz="1400" dirty="0" err="1">
                <a:latin typeface="Verdana" pitchFamily="34" charset="0"/>
              </a:rPr>
              <a:t>Insight</a:t>
            </a:r>
            <a:r>
              <a:rPr lang="hu-HU" altLang="en-US" sz="1400" dirty="0">
                <a:latin typeface="Verdana" pitchFamily="34" charset="0"/>
              </a:rPr>
              <a:t>: Intel </a:t>
            </a:r>
            <a:r>
              <a:rPr lang="hu-HU" altLang="en-US" sz="1400" dirty="0" err="1">
                <a:latin typeface="Verdana" pitchFamily="34" charset="0"/>
              </a:rPr>
              <a:t>Next</a:t>
            </a:r>
            <a:r>
              <a:rPr lang="hu-HU" altLang="en-US" sz="1400" dirty="0">
                <a:latin typeface="Verdana" pitchFamily="34" charset="0"/>
              </a:rPr>
              <a:t> </a:t>
            </a:r>
            <a:r>
              <a:rPr lang="hu-HU" altLang="en-US" sz="1400" dirty="0" err="1">
                <a:latin typeface="Verdana" pitchFamily="34" charset="0"/>
              </a:rPr>
              <a:t>Generation</a:t>
            </a:r>
            <a:r>
              <a:rPr lang="hu-HU" altLang="en-US" sz="1400" dirty="0">
                <a:latin typeface="Verdana" pitchFamily="34" charset="0"/>
              </a:rPr>
              <a:t>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hu-HU" altLang="en-US" sz="1400" dirty="0">
                <a:latin typeface="Verdana" pitchFamily="34" charset="0"/>
              </a:rPr>
              <a:t>        </a:t>
            </a:r>
            <a:r>
              <a:rPr lang="hu-HU" altLang="en-US" sz="1400" dirty="0" smtClean="0">
                <a:latin typeface="Verdana" pitchFamily="34" charset="0"/>
              </a:rPr>
              <a:t>   </a:t>
            </a:r>
            <a:r>
              <a:rPr lang="hu-HU" altLang="en-US" sz="1400" dirty="0" err="1" smtClean="0">
                <a:latin typeface="Verdana" pitchFamily="34" charset="0"/>
              </a:rPr>
              <a:t>Microarchitecture</a:t>
            </a:r>
            <a:r>
              <a:rPr lang="hu-HU" altLang="en-US" sz="1400" dirty="0" smtClean="0">
                <a:latin typeface="Verdana" pitchFamily="34" charset="0"/>
              </a:rPr>
              <a:t> </a:t>
            </a:r>
            <a:r>
              <a:rPr lang="hu-HU" altLang="en-US" sz="1400" dirty="0" err="1">
                <a:latin typeface="Verdana" pitchFamily="34" charset="0"/>
              </a:rPr>
              <a:t>Codename</a:t>
            </a:r>
            <a:r>
              <a:rPr lang="hu-HU" altLang="en-US" sz="1400" dirty="0">
                <a:latin typeface="Verdana" pitchFamily="34" charset="0"/>
              </a:rPr>
              <a:t> </a:t>
            </a:r>
            <a:r>
              <a:rPr lang="hu-HU" altLang="en-US" sz="1400" dirty="0" err="1">
                <a:latin typeface="Verdana" pitchFamily="34" charset="0"/>
              </a:rPr>
              <a:t>Sandy</a:t>
            </a:r>
            <a:r>
              <a:rPr lang="hu-HU" altLang="en-US" sz="1400" dirty="0">
                <a:latin typeface="Verdana" pitchFamily="34" charset="0"/>
              </a:rPr>
              <a:t> </a:t>
            </a:r>
            <a:r>
              <a:rPr lang="hu-HU" altLang="en-US" sz="1400" dirty="0" err="1">
                <a:latin typeface="Verdana" pitchFamily="34" charset="0"/>
              </a:rPr>
              <a:t>Bridge</a:t>
            </a:r>
            <a:r>
              <a:rPr lang="hu-HU" altLang="en-US" sz="1400" dirty="0">
                <a:latin typeface="Verdana" pitchFamily="34" charset="0"/>
              </a:rPr>
              <a:t>, IDF 2010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hu-HU" altLang="en-US" sz="1400" dirty="0">
                <a:latin typeface="Verdana" pitchFamily="34" charset="0"/>
              </a:rPr>
              <a:t>        </a:t>
            </a:r>
            <a:r>
              <a:rPr lang="hu-HU" altLang="en-US" sz="1400" dirty="0" smtClean="0">
                <a:latin typeface="Verdana" pitchFamily="34" charset="0"/>
              </a:rPr>
              <a:t>   </a:t>
            </a:r>
            <a:r>
              <a:rPr lang="hu-HU" altLang="en-US" sz="1400" dirty="0" err="1" smtClean="0">
                <a:latin typeface="Verdana" pitchFamily="34" charset="0"/>
              </a:rPr>
              <a:t>extreme.pcgameshardware.de</a:t>
            </a:r>
            <a:r>
              <a:rPr lang="hu-HU" altLang="en-US" sz="1400" dirty="0">
                <a:latin typeface="Verdana" pitchFamily="34" charset="0"/>
              </a:rPr>
              <a:t>/.../281270d1288260884-bonusmaterial-pc- </a:t>
            </a:r>
            <a:r>
              <a:rPr lang="hu-HU" altLang="en-US" sz="1400" dirty="0" err="1">
                <a:latin typeface="Verdana" pitchFamily="34" charset="0"/>
              </a:rPr>
              <a:t>games-</a:t>
            </a:r>
            <a:endParaRPr lang="hu-HU" altLang="en-US" sz="1400" dirty="0">
              <a:latin typeface="Verdana" pitchFamily="34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hu-HU" altLang="en-US" sz="1400" dirty="0">
                <a:latin typeface="Verdana" pitchFamily="34" charset="0"/>
              </a:rPr>
              <a:t>         </a:t>
            </a:r>
            <a:r>
              <a:rPr lang="hu-HU" altLang="en-US" sz="1400" dirty="0" smtClean="0">
                <a:latin typeface="Verdana" pitchFamily="34" charset="0"/>
              </a:rPr>
              <a:t>  ardware-12-2010-sf10_spcs001_100.pdf</a:t>
            </a:r>
            <a:endParaRPr lang="en-US" altLang="en-US" sz="1400" dirty="0">
              <a:latin typeface="Verdana" pitchFamily="34" charset="0"/>
            </a:endParaRPr>
          </a:p>
        </p:txBody>
      </p:sp>
      <p:sp>
        <p:nvSpPr>
          <p:cNvPr id="17" name="Text Box 13"/>
          <p:cNvSpPr txBox="1">
            <a:spLocks noChangeArrowheads="1"/>
          </p:cNvSpPr>
          <p:nvPr/>
        </p:nvSpPr>
        <p:spPr bwMode="auto">
          <a:xfrm>
            <a:off x="182563" y="4851400"/>
            <a:ext cx="8397299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[87]: </a:t>
            </a:r>
            <a:r>
              <a:rPr lang="en-US" altLang="en-US" sz="1400" dirty="0" err="1">
                <a:latin typeface="Verdana" pitchFamily="34" charset="0"/>
              </a:rPr>
              <a:t>Inkley</a:t>
            </a:r>
            <a:r>
              <a:rPr lang="en-US" altLang="en-US" sz="1400" dirty="0">
                <a:latin typeface="Verdana" pitchFamily="34" charset="0"/>
              </a:rPr>
              <a:t> B., </a:t>
            </a:r>
            <a:r>
              <a:rPr lang="en-US" altLang="en-US" sz="1400" dirty="0" err="1">
                <a:latin typeface="Verdana" pitchFamily="34" charset="0"/>
              </a:rPr>
              <a:t>Tetrick</a:t>
            </a:r>
            <a:r>
              <a:rPr lang="en-US" altLang="en-US" sz="1400" dirty="0">
                <a:latin typeface="Verdana" pitchFamily="34" charset="0"/>
              </a:rPr>
              <a:t> S</a:t>
            </a:r>
            <a:r>
              <a:rPr lang="en-US" altLang="en-US" sz="1400" dirty="0" smtClean="0">
                <a:latin typeface="Verdana" pitchFamily="34" charset="0"/>
              </a:rPr>
              <a:t>.</a:t>
            </a:r>
            <a:r>
              <a:rPr lang="hu-HU" altLang="en-US" sz="1400" dirty="0" smtClean="0">
                <a:latin typeface="Verdana" pitchFamily="34" charset="0"/>
              </a:rPr>
              <a:t>,</a:t>
            </a:r>
            <a:r>
              <a:rPr lang="en-US" altLang="en-US" sz="1400" dirty="0" smtClean="0">
                <a:latin typeface="Verdana" pitchFamily="34" charset="0"/>
              </a:rPr>
              <a:t> </a:t>
            </a:r>
            <a:r>
              <a:rPr lang="en-US" altLang="en-US" sz="1400" dirty="0">
                <a:latin typeface="Verdana" pitchFamily="34" charset="0"/>
              </a:rPr>
              <a:t>Intel Multi-core Architecture and Implementations, IDF, Session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        </a:t>
            </a:r>
            <a:r>
              <a:rPr lang="hu-HU" altLang="en-US" sz="1400" dirty="0" smtClean="0">
                <a:latin typeface="Verdana" pitchFamily="34" charset="0"/>
              </a:rPr>
              <a:t>   </a:t>
            </a:r>
            <a:r>
              <a:rPr lang="en-US" altLang="en-US" sz="1400" dirty="0" smtClean="0">
                <a:latin typeface="Verdana" pitchFamily="34" charset="0"/>
              </a:rPr>
              <a:t>MATS002</a:t>
            </a:r>
            <a:r>
              <a:rPr lang="en-US" altLang="en-US" sz="1400" dirty="0">
                <a:latin typeface="Verdana" pitchFamily="34" charset="0"/>
              </a:rPr>
              <a:t>, March 7 2006</a:t>
            </a:r>
          </a:p>
        </p:txBody>
      </p:sp>
      <p:sp>
        <p:nvSpPr>
          <p:cNvPr id="18" name="Text Box 13"/>
          <p:cNvSpPr txBox="1">
            <a:spLocks noChangeArrowheads="1"/>
          </p:cNvSpPr>
          <p:nvPr/>
        </p:nvSpPr>
        <p:spPr bwMode="auto">
          <a:xfrm>
            <a:off x="184150" y="5443538"/>
            <a:ext cx="9300495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[88]: Smith S. L</a:t>
            </a:r>
            <a:r>
              <a:rPr lang="en-US" altLang="en-US" sz="1400" dirty="0" smtClean="0">
                <a:latin typeface="Verdana" pitchFamily="34" charset="0"/>
              </a:rPr>
              <a:t>.</a:t>
            </a:r>
            <a:r>
              <a:rPr lang="hu-HU" altLang="en-US" sz="1400" dirty="0" smtClean="0">
                <a:latin typeface="Verdana" pitchFamily="34" charset="0"/>
              </a:rPr>
              <a:t>,</a:t>
            </a:r>
            <a:r>
              <a:rPr lang="en-US" altLang="en-US" sz="1400" dirty="0" smtClean="0">
                <a:latin typeface="Verdana" pitchFamily="34" charset="0"/>
              </a:rPr>
              <a:t> </a:t>
            </a:r>
            <a:r>
              <a:rPr lang="en-US" altLang="en-US" sz="1400" dirty="0">
                <a:latin typeface="Verdana" pitchFamily="34" charset="0"/>
              </a:rPr>
              <a:t>Intel Roadmap Overview, IDF Fall, Aug. 20 2008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        </a:t>
            </a:r>
            <a:r>
              <a:rPr lang="hu-HU" altLang="en-US" sz="1400" dirty="0" smtClean="0">
                <a:latin typeface="Verdana" pitchFamily="34" charset="0"/>
              </a:rPr>
              <a:t>   </a:t>
            </a:r>
            <a:r>
              <a:rPr lang="en-US" altLang="en-US" sz="1400" dirty="0" smtClean="0">
                <a:latin typeface="Verdana" pitchFamily="34" charset="0"/>
              </a:rPr>
              <a:t>http</a:t>
            </a:r>
            <a:r>
              <a:rPr lang="en-US" altLang="en-US" sz="1400" dirty="0">
                <a:latin typeface="Verdana" pitchFamily="34" charset="0"/>
              </a:rPr>
              <a:t>://download.intel.com/pressroom/kits/events/idffall_2008/SSmith_briefing_roadmap.pdf</a:t>
            </a:r>
          </a:p>
        </p:txBody>
      </p:sp>
      <p:sp>
        <p:nvSpPr>
          <p:cNvPr id="19" name="Text Box 13"/>
          <p:cNvSpPr txBox="1">
            <a:spLocks noChangeArrowheads="1"/>
          </p:cNvSpPr>
          <p:nvPr/>
        </p:nvSpPr>
        <p:spPr bwMode="auto">
          <a:xfrm>
            <a:off x="185738" y="6035675"/>
            <a:ext cx="8552021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[89]: Intel Public Roadmap; Business Platforms for Desktop, Mobile &amp; Data Center, H1’ 2011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        </a:t>
            </a:r>
            <a:r>
              <a:rPr lang="hu-HU" altLang="en-US" sz="1400" dirty="0" smtClean="0">
                <a:latin typeface="Verdana" pitchFamily="34" charset="0"/>
              </a:rPr>
              <a:t>   </a:t>
            </a:r>
            <a:r>
              <a:rPr lang="en-US" altLang="en-US" sz="1400" dirty="0" smtClean="0">
                <a:latin typeface="Verdana" pitchFamily="34" charset="0"/>
              </a:rPr>
              <a:t>http</a:t>
            </a:r>
            <a:r>
              <a:rPr lang="en-US" altLang="en-US" sz="1400" dirty="0">
                <a:latin typeface="Verdana" pitchFamily="34" charset="0"/>
              </a:rPr>
              <a:t>://www.2ncinesil.com/download/Public%20Roadmap%201H%202011.pptx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6178" name="Text Box 4"/>
          <p:cNvSpPr txBox="1">
            <a:spLocks noChangeArrowheads="1"/>
          </p:cNvSpPr>
          <p:nvPr/>
        </p:nvSpPr>
        <p:spPr bwMode="auto">
          <a:xfrm>
            <a:off x="187325" y="628650"/>
            <a:ext cx="7504298" cy="52322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[90]: </a:t>
            </a:r>
            <a:r>
              <a:rPr lang="hu-HU" altLang="en-US" sz="1400" dirty="0" err="1">
                <a:latin typeface="Verdana" pitchFamily="34" charset="0"/>
              </a:rPr>
              <a:t>Rusu</a:t>
            </a:r>
            <a:r>
              <a:rPr lang="hu-HU" altLang="en-US" sz="1400" dirty="0">
                <a:latin typeface="Verdana" pitchFamily="34" charset="0"/>
              </a:rPr>
              <a:t> S., „</a:t>
            </a:r>
            <a:r>
              <a:rPr lang="hu-HU" altLang="en-US" sz="1400" dirty="0" err="1">
                <a:latin typeface="Verdana" pitchFamily="34" charset="0"/>
              </a:rPr>
              <a:t>Circuit</a:t>
            </a:r>
            <a:r>
              <a:rPr lang="hu-HU" altLang="en-US" sz="1400" dirty="0">
                <a:latin typeface="Verdana" pitchFamily="34" charset="0"/>
              </a:rPr>
              <a:t> Technologies </a:t>
            </a:r>
            <a:r>
              <a:rPr lang="hu-HU" altLang="en-US" sz="1400" dirty="0" err="1">
                <a:latin typeface="Verdana" pitchFamily="34" charset="0"/>
              </a:rPr>
              <a:t>for</a:t>
            </a:r>
            <a:r>
              <a:rPr lang="hu-HU" altLang="en-US" sz="1400" dirty="0">
                <a:latin typeface="Verdana" pitchFamily="34" charset="0"/>
              </a:rPr>
              <a:t> </a:t>
            </a:r>
            <a:r>
              <a:rPr lang="hu-HU" altLang="en-US" sz="1400" dirty="0" err="1">
                <a:latin typeface="Verdana" pitchFamily="34" charset="0"/>
              </a:rPr>
              <a:t>Multi-Core</a:t>
            </a:r>
            <a:r>
              <a:rPr lang="hu-HU" altLang="en-US" sz="1400" dirty="0">
                <a:latin typeface="Verdana" pitchFamily="34" charset="0"/>
              </a:rPr>
              <a:t> </a:t>
            </a:r>
            <a:r>
              <a:rPr lang="hu-HU" altLang="en-US" sz="1400" dirty="0" err="1">
                <a:latin typeface="Verdana" pitchFamily="34" charset="0"/>
              </a:rPr>
              <a:t>Processor</a:t>
            </a:r>
            <a:r>
              <a:rPr lang="hu-HU" altLang="en-US" sz="1400" dirty="0">
                <a:latin typeface="Verdana" pitchFamily="34" charset="0"/>
              </a:rPr>
              <a:t> Design,” </a:t>
            </a:r>
            <a:r>
              <a:rPr lang="hu-HU" altLang="en-US" sz="1400" dirty="0" err="1">
                <a:latin typeface="Verdana" pitchFamily="34" charset="0"/>
              </a:rPr>
              <a:t>April</a:t>
            </a:r>
            <a:r>
              <a:rPr lang="hu-HU" altLang="en-US" sz="1400" dirty="0">
                <a:latin typeface="Verdana" pitchFamily="34" charset="0"/>
              </a:rPr>
              <a:t> 2006,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hu-HU" altLang="en-US" sz="1400" dirty="0">
                <a:latin typeface="Verdana" pitchFamily="34" charset="0"/>
              </a:rPr>
              <a:t>        </a:t>
            </a:r>
            <a:r>
              <a:rPr lang="hu-HU" altLang="en-US" sz="1400" dirty="0" smtClean="0">
                <a:latin typeface="Verdana" pitchFamily="34" charset="0"/>
              </a:rPr>
              <a:t>   http</a:t>
            </a:r>
            <a:r>
              <a:rPr lang="hu-HU" altLang="en-US" sz="1400" dirty="0">
                <a:latin typeface="Verdana" pitchFamily="34" charset="0"/>
              </a:rPr>
              <a:t>://www.ewh.ieee.org/r6/scv/ssc/April06.pdf</a:t>
            </a:r>
            <a:r>
              <a:rPr lang="en-US" altLang="en-US" sz="1400" dirty="0">
                <a:latin typeface="Verdana" pitchFamily="34" charset="0"/>
              </a:rPr>
              <a:t> </a:t>
            </a:r>
          </a:p>
        </p:txBody>
      </p:sp>
      <p:sp>
        <p:nvSpPr>
          <p:cNvPr id="306186" name="Text Box 18"/>
          <p:cNvSpPr txBox="1">
            <a:spLocks noChangeArrowheads="1"/>
          </p:cNvSpPr>
          <p:nvPr/>
        </p:nvSpPr>
        <p:spPr bwMode="auto">
          <a:xfrm>
            <a:off x="187325" y="1212850"/>
            <a:ext cx="6450013" cy="517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[91]: </a:t>
            </a:r>
            <a:r>
              <a:rPr lang="en-US" altLang="en-US" sz="1400" dirty="0" err="1">
                <a:latin typeface="Verdana" pitchFamily="34" charset="0"/>
              </a:rPr>
              <a:t>Goto</a:t>
            </a:r>
            <a:r>
              <a:rPr lang="en-US" altLang="en-US" sz="1400" dirty="0">
                <a:latin typeface="Verdana" pitchFamily="34" charset="0"/>
              </a:rPr>
              <a:t> H., IDF, Aug. 26 2005,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           http://pc.watch.impress.co.jp/docs/2005/0826/kaigai207.htm</a:t>
            </a:r>
          </a:p>
        </p:txBody>
      </p:sp>
      <p:sp>
        <p:nvSpPr>
          <p:cNvPr id="306187" name="Text Box 19"/>
          <p:cNvSpPr txBox="1">
            <a:spLocks noChangeArrowheads="1"/>
          </p:cNvSpPr>
          <p:nvPr/>
        </p:nvSpPr>
        <p:spPr bwMode="auto">
          <a:xfrm>
            <a:off x="187325" y="1809750"/>
            <a:ext cx="8084457" cy="52322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[92]: </a:t>
            </a:r>
            <a:r>
              <a:rPr lang="en-US" altLang="en-US" sz="1400" dirty="0" err="1">
                <a:latin typeface="Verdana" pitchFamily="34" charset="0"/>
              </a:rPr>
              <a:t>TechChannel</a:t>
            </a:r>
            <a:r>
              <a:rPr lang="en-US" altLang="en-US" sz="1400" dirty="0">
                <a:latin typeface="Verdana" pitchFamily="34" charset="0"/>
              </a:rPr>
              <a:t>, http://www.tecchannel.de/_misc/img/detail1000.cfm?pk=342850&amp;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          </a:t>
            </a:r>
            <a:r>
              <a:rPr lang="hu-HU" altLang="en-US" sz="1400" dirty="0" smtClean="0">
                <a:latin typeface="Verdana" pitchFamily="34" charset="0"/>
              </a:rPr>
              <a:t> </a:t>
            </a:r>
            <a:r>
              <a:rPr lang="en-US" altLang="en-US" sz="1400" dirty="0" err="1" smtClean="0">
                <a:latin typeface="Verdana" pitchFamily="34" charset="0"/>
              </a:rPr>
              <a:t>fk</a:t>
            </a:r>
            <a:r>
              <a:rPr lang="en-US" altLang="en-US" sz="1400" dirty="0" smtClean="0">
                <a:latin typeface="Verdana" pitchFamily="34" charset="0"/>
              </a:rPr>
              <a:t>=432919&amp;id=il-74145482909021379</a:t>
            </a:r>
            <a:endParaRPr lang="en-US" altLang="en-US" sz="1400" dirty="0">
              <a:latin typeface="Verdana" pitchFamily="34" charset="0"/>
            </a:endParaRPr>
          </a:p>
        </p:txBody>
      </p:sp>
      <p:sp>
        <p:nvSpPr>
          <p:cNvPr id="306188" name="Rectangle 2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 sz="1600" dirty="0" smtClean="0"/>
              <a:t>5. References</a:t>
            </a:r>
            <a:r>
              <a:rPr lang="hu-HU" altLang="en-US" sz="1600" dirty="0" smtClean="0"/>
              <a:t> (</a:t>
            </a:r>
            <a:r>
              <a:rPr lang="en-US" altLang="en-US" sz="1600" dirty="0" smtClean="0"/>
              <a:t>1</a:t>
            </a:r>
            <a:r>
              <a:rPr lang="hu-HU" altLang="en-US" sz="1600" dirty="0" smtClean="0"/>
              <a:t>1)</a:t>
            </a:r>
            <a:endParaRPr lang="en-US" altLang="en-US" sz="1600" dirty="0" smtClean="0"/>
          </a:p>
        </p:txBody>
      </p:sp>
      <p:sp>
        <p:nvSpPr>
          <p:cNvPr id="13" name="Text Box 4"/>
          <p:cNvSpPr txBox="1">
            <a:spLocks noChangeArrowheads="1"/>
          </p:cNvSpPr>
          <p:nvPr/>
        </p:nvSpPr>
        <p:spPr bwMode="auto">
          <a:xfrm>
            <a:off x="279400" y="2747963"/>
            <a:ext cx="8260146" cy="4308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0000">
                    <a:alpha val="36078"/>
                  </a:srgbClr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[94]: Morgan T. P., Intel's future Sandy Bridge Xeons exposed, The Register, May 30. 2011,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        </a:t>
            </a:r>
            <a:r>
              <a:rPr lang="hu-HU" altLang="en-US" sz="1400" dirty="0" smtClean="0">
                <a:latin typeface="Verdana" pitchFamily="34" charset="0"/>
              </a:rPr>
              <a:t>   </a:t>
            </a:r>
            <a:r>
              <a:rPr lang="en-US" altLang="en-US" sz="1400" dirty="0" smtClean="0">
                <a:latin typeface="Verdana" pitchFamily="34" charset="0"/>
              </a:rPr>
              <a:t>http</a:t>
            </a:r>
            <a:r>
              <a:rPr lang="en-US" altLang="en-US" sz="1400" dirty="0">
                <a:latin typeface="Verdana" pitchFamily="34" charset="0"/>
              </a:rPr>
              <a:t>://www.theregister.co.uk/2011/05/30/intel_sandy_bridge_xeon_platforms</a:t>
            </a:r>
          </a:p>
        </p:txBody>
      </p:sp>
      <p:sp>
        <p:nvSpPr>
          <p:cNvPr id="14" name="Text Box 7"/>
          <p:cNvSpPr txBox="1">
            <a:spLocks noChangeArrowheads="1"/>
          </p:cNvSpPr>
          <p:nvPr/>
        </p:nvSpPr>
        <p:spPr bwMode="auto">
          <a:xfrm>
            <a:off x="279400" y="3255963"/>
            <a:ext cx="6901185" cy="4308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0000">
                    <a:alpha val="36078"/>
                  </a:srgbClr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[95]: </a:t>
            </a:r>
            <a:r>
              <a:rPr lang="en-US" altLang="en-US" sz="1400" dirty="0" err="1" smtClean="0">
                <a:latin typeface="Verdana" pitchFamily="34" charset="0"/>
              </a:rPr>
              <a:t>Gelsinger</a:t>
            </a:r>
            <a:r>
              <a:rPr lang="en-US" altLang="en-US" sz="1400" dirty="0" smtClean="0">
                <a:latin typeface="Verdana" pitchFamily="34" charset="0"/>
              </a:rPr>
              <a:t> </a:t>
            </a:r>
            <a:r>
              <a:rPr lang="en-US" altLang="en-US" sz="1400" dirty="0">
                <a:latin typeface="Verdana" pitchFamily="34" charset="0"/>
              </a:rPr>
              <a:t>P., Keynote, IDF Spring 2005, March 2005,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        </a:t>
            </a:r>
            <a:r>
              <a:rPr lang="hu-HU" altLang="en-US" sz="1400" dirty="0" smtClean="0">
                <a:latin typeface="Verdana" pitchFamily="34" charset="0"/>
              </a:rPr>
              <a:t>   http:</a:t>
            </a:r>
            <a:r>
              <a:rPr lang="en-US" altLang="en-US" sz="1400" dirty="0" smtClean="0">
                <a:latin typeface="Verdana" pitchFamily="34" charset="0"/>
              </a:rPr>
              <a:t>//</a:t>
            </a:r>
            <a:r>
              <a:rPr lang="en-US" altLang="en-US" sz="1400" dirty="0">
                <a:latin typeface="Verdana" pitchFamily="34" charset="0"/>
              </a:rPr>
              <a:t>www.intel.com/pressroom/kits/events/idfspr_2005/index.htm </a:t>
            </a:r>
          </a:p>
        </p:txBody>
      </p:sp>
      <p:sp>
        <p:nvSpPr>
          <p:cNvPr id="15" name="Text Box 8"/>
          <p:cNvSpPr txBox="1">
            <a:spLocks noChangeArrowheads="1"/>
          </p:cNvSpPr>
          <p:nvPr/>
        </p:nvSpPr>
        <p:spPr bwMode="auto">
          <a:xfrm>
            <a:off x="279400" y="2422525"/>
            <a:ext cx="5694363" cy="2127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0000">
                    <a:alpha val="36078"/>
                  </a:srgbClr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>
                <a:latin typeface="Verdana" pitchFamily="34" charset="0"/>
              </a:rPr>
              <a:t>[93]: Sandy Bridge, http://en.wikipedia.org/wiki/Sandy_Bridge</a:t>
            </a:r>
          </a:p>
        </p:txBody>
      </p:sp>
      <p:sp>
        <p:nvSpPr>
          <p:cNvPr id="16" name="Text Box 11"/>
          <p:cNvSpPr txBox="1">
            <a:spLocks noChangeArrowheads="1"/>
          </p:cNvSpPr>
          <p:nvPr/>
        </p:nvSpPr>
        <p:spPr bwMode="auto">
          <a:xfrm>
            <a:off x="276225" y="3787775"/>
            <a:ext cx="8820150" cy="64633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3300">
                    <a:alpha val="50195"/>
                  </a:srgbClr>
                </a:solidFill>
              </a14:hiddenFill>
            </a:ext>
            <a:ext uri="{91240B29-F687-4F45-9708-019B960494DF}">
              <a14:hiddenLine xmlns:a14="http://schemas.microsoft.com/office/drawing/2010/main" w="15875" algn="ctr">
                <a:solidFill>
                  <a:srgbClr val="9933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[96]: </a:t>
            </a:r>
            <a:r>
              <a:rPr lang="en-US" altLang="en-US" sz="1400" dirty="0" err="1">
                <a:latin typeface="Verdana" pitchFamily="34" charset="0"/>
              </a:rPr>
              <a:t>Kuppuswamy</a:t>
            </a:r>
            <a:r>
              <a:rPr lang="en-US" altLang="en-US" sz="1400" dirty="0">
                <a:latin typeface="Verdana" pitchFamily="34" charset="0"/>
              </a:rPr>
              <a:t>, R. C al., Over one million TPCC with a 45nm 6-core Xeon® CPU,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        </a:t>
            </a:r>
            <a:r>
              <a:rPr lang="hu-HU" altLang="en-US" sz="1400" dirty="0" smtClean="0">
                <a:latin typeface="Verdana" pitchFamily="34" charset="0"/>
              </a:rPr>
              <a:t>   </a:t>
            </a:r>
            <a:r>
              <a:rPr lang="en-US" altLang="en-US" sz="1400" dirty="0" smtClean="0">
                <a:latin typeface="Verdana" pitchFamily="34" charset="0"/>
              </a:rPr>
              <a:t>IEEE </a:t>
            </a:r>
            <a:r>
              <a:rPr lang="en-US" altLang="en-US" sz="1400" dirty="0">
                <a:latin typeface="Verdana" pitchFamily="34" charset="0"/>
              </a:rPr>
              <a:t>International Solid-State Circuits Conference - Digest of Technical Papers, </a:t>
            </a:r>
            <a:endParaRPr lang="hu-HU" altLang="en-US" sz="1400" dirty="0" smtClean="0">
              <a:latin typeface="Verdana" pitchFamily="34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hu-HU" altLang="en-US" sz="1400" dirty="0" smtClean="0">
                <a:latin typeface="Verdana" pitchFamily="34" charset="0"/>
              </a:rPr>
              <a:t>           </a:t>
            </a:r>
            <a:r>
              <a:rPr lang="en-US" altLang="en-US" sz="1400" dirty="0" smtClean="0">
                <a:latin typeface="Verdana" pitchFamily="34" charset="0"/>
              </a:rPr>
              <a:t>ISSCC</a:t>
            </a:r>
            <a:r>
              <a:rPr lang="hu-HU" altLang="en-US" sz="1400" dirty="0" smtClean="0">
                <a:latin typeface="Verdana" pitchFamily="34" charset="0"/>
              </a:rPr>
              <a:t> </a:t>
            </a:r>
            <a:r>
              <a:rPr lang="en-US" altLang="en-US" sz="1400" dirty="0" smtClean="0">
                <a:latin typeface="Verdana" pitchFamily="34" charset="0"/>
              </a:rPr>
              <a:t>2009</a:t>
            </a:r>
            <a:r>
              <a:rPr lang="hu-HU" altLang="en-US" sz="1400" dirty="0">
                <a:latin typeface="Verdana" pitchFamily="34" charset="0"/>
              </a:rPr>
              <a:t>,</a:t>
            </a:r>
            <a:r>
              <a:rPr lang="en-US" altLang="en-US" sz="1400" dirty="0" smtClean="0">
                <a:latin typeface="Verdana" pitchFamily="34" charset="0"/>
              </a:rPr>
              <a:t> </a:t>
            </a:r>
            <a:r>
              <a:rPr lang="en-US" altLang="en-US" sz="1400" dirty="0">
                <a:latin typeface="Verdana" pitchFamily="34" charset="0"/>
              </a:rPr>
              <a:t>Feb. 2009, pp. 70 - 71,71a </a:t>
            </a:r>
          </a:p>
        </p:txBody>
      </p:sp>
      <p:sp>
        <p:nvSpPr>
          <p:cNvPr id="17" name="Text Box 15"/>
          <p:cNvSpPr txBox="1">
            <a:spLocks noChangeArrowheads="1"/>
          </p:cNvSpPr>
          <p:nvPr/>
        </p:nvSpPr>
        <p:spPr bwMode="auto">
          <a:xfrm>
            <a:off x="279400" y="4516438"/>
            <a:ext cx="8053871" cy="64633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3300"/>
                </a:solidFill>
              </a14:hiddenFill>
            </a:ext>
            <a:ext uri="{91240B29-F687-4F45-9708-019B960494DF}">
              <a14:hiddenLine xmlns:a14="http://schemas.microsoft.com/office/drawing/2010/main" w="15875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[97]: </a:t>
            </a:r>
            <a:r>
              <a:rPr lang="en-US" altLang="en-US" sz="1400" dirty="0" err="1">
                <a:latin typeface="Verdana" pitchFamily="34" charset="0"/>
              </a:rPr>
              <a:t>Perich</a:t>
            </a:r>
            <a:r>
              <a:rPr lang="en-US" altLang="en-US" sz="1400" dirty="0">
                <a:latin typeface="Verdana" pitchFamily="34" charset="0"/>
              </a:rPr>
              <a:t> D., Intel Volume Platforms Technology Leadership, Solutions and Technology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        </a:t>
            </a:r>
            <a:r>
              <a:rPr lang="hu-HU" altLang="en-US" sz="1400" dirty="0" smtClean="0">
                <a:latin typeface="Verdana" pitchFamily="34" charset="0"/>
              </a:rPr>
              <a:t>   </a:t>
            </a:r>
            <a:r>
              <a:rPr lang="en-US" altLang="en-US" sz="1400" dirty="0" smtClean="0">
                <a:latin typeface="Verdana" pitchFamily="34" charset="0"/>
              </a:rPr>
              <a:t>Conference</a:t>
            </a:r>
            <a:r>
              <a:rPr lang="en-US" altLang="en-US" sz="1400" dirty="0">
                <a:latin typeface="Verdana" pitchFamily="34" charset="0"/>
              </a:rPr>
              <a:t>, HP World 2004,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        </a:t>
            </a:r>
            <a:r>
              <a:rPr lang="hu-HU" altLang="en-US" sz="1400" dirty="0" smtClean="0">
                <a:latin typeface="Verdana" pitchFamily="34" charset="0"/>
              </a:rPr>
              <a:t>   </a:t>
            </a:r>
            <a:r>
              <a:rPr lang="en-US" altLang="en-US" sz="1400" dirty="0" smtClean="0">
                <a:latin typeface="Verdana" pitchFamily="34" charset="0"/>
              </a:rPr>
              <a:t>http</a:t>
            </a:r>
            <a:r>
              <a:rPr lang="en-US" altLang="en-US" sz="1400" dirty="0">
                <a:latin typeface="Verdana" pitchFamily="34" charset="0"/>
              </a:rPr>
              <a:t>://www.openmpe.com/cslproceed/HPW04CD/papers/4194.pdf</a:t>
            </a:r>
          </a:p>
        </p:txBody>
      </p:sp>
      <p:sp>
        <p:nvSpPr>
          <p:cNvPr id="18" name="Text Box 11"/>
          <p:cNvSpPr txBox="1">
            <a:spLocks noChangeArrowheads="1"/>
          </p:cNvSpPr>
          <p:nvPr/>
        </p:nvSpPr>
        <p:spPr bwMode="auto">
          <a:xfrm>
            <a:off x="190500" y="5259388"/>
            <a:ext cx="8747138" cy="52322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 smtClean="0">
                <a:latin typeface="Verdana" pitchFamily="34" charset="0"/>
              </a:rPr>
              <a:t>[</a:t>
            </a:r>
            <a:r>
              <a:rPr lang="hu-HU" altLang="en-US" sz="1400" dirty="0" smtClean="0">
                <a:latin typeface="Verdana" pitchFamily="34" charset="0"/>
              </a:rPr>
              <a:t>98</a:t>
            </a:r>
            <a:r>
              <a:rPr lang="en-US" altLang="en-US" sz="1400" dirty="0" smtClean="0">
                <a:latin typeface="Verdana" pitchFamily="34" charset="0"/>
              </a:rPr>
              <a:t>]: </a:t>
            </a:r>
            <a:r>
              <a:rPr lang="hu-HU" altLang="en-US" sz="1400" dirty="0" smtClean="0">
                <a:latin typeface="Verdana" pitchFamily="34" charset="0"/>
              </a:rPr>
              <a:t>De </a:t>
            </a:r>
            <a:r>
              <a:rPr lang="hu-HU" altLang="en-US" sz="1400" dirty="0" err="1" smtClean="0">
                <a:latin typeface="Verdana" pitchFamily="34" charset="0"/>
              </a:rPr>
              <a:t>Gelas</a:t>
            </a:r>
            <a:r>
              <a:rPr lang="en-US" altLang="en-US" sz="1400" dirty="0" smtClean="0">
                <a:latin typeface="Verdana" pitchFamily="34" charset="0"/>
              </a:rPr>
              <a:t> </a:t>
            </a:r>
            <a:r>
              <a:rPr lang="hu-HU" altLang="en-US" sz="1400" dirty="0" smtClean="0">
                <a:latin typeface="Verdana" pitchFamily="34" charset="0"/>
              </a:rPr>
              <a:t>J</a:t>
            </a:r>
            <a:r>
              <a:rPr lang="en-US" altLang="en-US" sz="1400" dirty="0" smtClean="0">
                <a:latin typeface="Verdana" pitchFamily="34" charset="0"/>
              </a:rPr>
              <a:t>., </a:t>
            </a:r>
            <a:r>
              <a:rPr lang="hu-HU" altLang="en-US" sz="1400" dirty="0" err="1">
                <a:latin typeface="Verdana" pitchFamily="34" charset="0"/>
              </a:rPr>
              <a:t>Westmere-EX</a:t>
            </a:r>
            <a:r>
              <a:rPr lang="hu-HU" altLang="en-US" sz="1400" dirty="0">
                <a:latin typeface="Verdana" pitchFamily="34" charset="0"/>
              </a:rPr>
              <a:t>: Intel </a:t>
            </a:r>
            <a:r>
              <a:rPr lang="hu-HU" altLang="en-US" sz="1400" dirty="0" err="1">
                <a:latin typeface="Verdana" pitchFamily="34" charset="0"/>
              </a:rPr>
              <a:t>Improves</a:t>
            </a:r>
            <a:r>
              <a:rPr lang="hu-HU" altLang="en-US" sz="1400" dirty="0">
                <a:latin typeface="Verdana" pitchFamily="34" charset="0"/>
              </a:rPr>
              <a:t> </a:t>
            </a:r>
            <a:r>
              <a:rPr lang="hu-HU" altLang="en-US" sz="1400" dirty="0" err="1">
                <a:latin typeface="Verdana" pitchFamily="34" charset="0"/>
              </a:rPr>
              <a:t>their</a:t>
            </a:r>
            <a:r>
              <a:rPr lang="hu-HU" altLang="en-US" sz="1400" dirty="0">
                <a:latin typeface="Verdana" pitchFamily="34" charset="0"/>
              </a:rPr>
              <a:t> </a:t>
            </a:r>
            <a:r>
              <a:rPr lang="hu-HU" altLang="en-US" sz="1400" dirty="0" err="1">
                <a:latin typeface="Verdana" pitchFamily="34" charset="0"/>
              </a:rPr>
              <a:t>Xeon</a:t>
            </a:r>
            <a:r>
              <a:rPr lang="hu-HU" altLang="en-US" sz="1400" dirty="0">
                <a:latin typeface="Verdana" pitchFamily="34" charset="0"/>
              </a:rPr>
              <a:t> </a:t>
            </a:r>
            <a:r>
              <a:rPr lang="hu-HU" altLang="en-US" sz="1400" dirty="0" err="1" smtClean="0">
                <a:latin typeface="Verdana" pitchFamily="34" charset="0"/>
              </a:rPr>
              <a:t>Flagship</a:t>
            </a:r>
            <a:r>
              <a:rPr lang="hu-HU" altLang="en-US" sz="1400" dirty="0" smtClean="0">
                <a:latin typeface="Verdana" pitchFamily="34" charset="0"/>
              </a:rPr>
              <a:t>, </a:t>
            </a:r>
            <a:r>
              <a:rPr lang="hu-HU" altLang="en-US" sz="1400" dirty="0" err="1" smtClean="0">
                <a:latin typeface="Verdana" pitchFamily="34" charset="0"/>
              </a:rPr>
              <a:t>AnandTech</a:t>
            </a:r>
            <a:r>
              <a:rPr lang="hu-HU" altLang="en-US" sz="1400" dirty="0" smtClean="0">
                <a:latin typeface="Verdana" pitchFamily="34" charset="0"/>
              </a:rPr>
              <a:t>, </a:t>
            </a:r>
            <a:r>
              <a:rPr lang="hu-HU" altLang="en-US" sz="1400" dirty="0" err="1" smtClean="0">
                <a:latin typeface="Verdana" pitchFamily="34" charset="0"/>
              </a:rPr>
              <a:t>April</a:t>
            </a:r>
            <a:r>
              <a:rPr lang="hu-HU" altLang="en-US" sz="1400" dirty="0" smtClean="0">
                <a:latin typeface="Verdana" pitchFamily="34" charset="0"/>
              </a:rPr>
              <a:t> 6 2011,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hu-HU" altLang="en-US" sz="1400" dirty="0" smtClean="0">
                <a:latin typeface="Verdana" pitchFamily="34" charset="0"/>
              </a:rPr>
              <a:t>           http</a:t>
            </a:r>
            <a:r>
              <a:rPr lang="hu-HU" altLang="en-US" sz="1400" dirty="0">
                <a:latin typeface="Verdana" pitchFamily="34" charset="0"/>
              </a:rPr>
              <a:t>://www.anandtech.com/show/4259/westmereex-intels-flagship-improves</a:t>
            </a:r>
          </a:p>
        </p:txBody>
      </p:sp>
      <p:sp>
        <p:nvSpPr>
          <p:cNvPr id="19" name="Text Box 12"/>
          <p:cNvSpPr txBox="1">
            <a:spLocks noChangeArrowheads="1"/>
          </p:cNvSpPr>
          <p:nvPr/>
        </p:nvSpPr>
        <p:spPr bwMode="auto">
          <a:xfrm>
            <a:off x="188913" y="5870575"/>
            <a:ext cx="9012788" cy="73866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 smtClean="0">
                <a:latin typeface="Verdana" pitchFamily="34" charset="0"/>
              </a:rPr>
              <a:t>[</a:t>
            </a:r>
            <a:r>
              <a:rPr lang="hu-HU" altLang="en-US" sz="1400" dirty="0" smtClean="0">
                <a:latin typeface="Verdana" pitchFamily="34" charset="0"/>
              </a:rPr>
              <a:t>99</a:t>
            </a:r>
            <a:r>
              <a:rPr lang="en-US" altLang="en-US" sz="1400" dirty="0">
                <a:latin typeface="Verdana" pitchFamily="34" charset="0"/>
              </a:rPr>
              <a:t>]: Starke W.J., POWER7: IBM’s Next Generation, Balanced POWER </a:t>
            </a:r>
            <a:r>
              <a:rPr lang="en-US" altLang="en-US" sz="1400" dirty="0" smtClean="0">
                <a:latin typeface="Verdana" pitchFamily="34" charset="0"/>
              </a:rPr>
              <a:t>Server</a:t>
            </a:r>
            <a:r>
              <a:rPr lang="hu-HU" altLang="en-US" sz="1400" dirty="0" smtClean="0">
                <a:latin typeface="Verdana" pitchFamily="34" charset="0"/>
              </a:rPr>
              <a:t> </a:t>
            </a:r>
            <a:r>
              <a:rPr lang="en-US" altLang="en-US" sz="1400" dirty="0" smtClean="0">
                <a:latin typeface="Verdana" pitchFamily="34" charset="0"/>
              </a:rPr>
              <a:t>Chip</a:t>
            </a:r>
            <a:r>
              <a:rPr lang="en-US" altLang="en-US" sz="1400" dirty="0">
                <a:latin typeface="Verdana" pitchFamily="34" charset="0"/>
              </a:rPr>
              <a:t>, Hot Chips 21, </a:t>
            </a:r>
            <a:endParaRPr lang="hu-HU" altLang="en-US" sz="1400" dirty="0" smtClean="0">
              <a:latin typeface="Verdana" pitchFamily="34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hu-HU" altLang="en-US" sz="1400" dirty="0">
                <a:latin typeface="Verdana" pitchFamily="34" charset="0"/>
              </a:rPr>
              <a:t> </a:t>
            </a:r>
            <a:r>
              <a:rPr lang="hu-HU" altLang="en-US" sz="1400" dirty="0" smtClean="0">
                <a:latin typeface="Verdana" pitchFamily="34" charset="0"/>
              </a:rPr>
              <a:t>          </a:t>
            </a:r>
            <a:r>
              <a:rPr lang="en-US" altLang="en-US" sz="1400" dirty="0" smtClean="0">
                <a:latin typeface="Verdana" pitchFamily="34" charset="0"/>
              </a:rPr>
              <a:t>http</a:t>
            </a:r>
            <a:r>
              <a:rPr lang="en-US" altLang="en-US" sz="1400" dirty="0">
                <a:latin typeface="Verdana" pitchFamily="34" charset="0"/>
              </a:rPr>
              <a:t>://</a:t>
            </a:r>
            <a:r>
              <a:rPr lang="en-US" altLang="en-US" sz="1400" dirty="0" smtClean="0">
                <a:latin typeface="Verdana" pitchFamily="34" charset="0"/>
              </a:rPr>
              <a:t>www.hotchips.org/wp-content/uploads/hc_archives/hc21/3_tues/HC21.25.800.</a:t>
            </a:r>
            <a:endParaRPr lang="hu-HU" altLang="en-US" sz="1400" dirty="0" smtClean="0">
              <a:latin typeface="Verdana" pitchFamily="34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hu-HU" altLang="en-US" sz="1400" dirty="0">
                <a:latin typeface="Verdana" pitchFamily="34" charset="0"/>
              </a:rPr>
              <a:t> </a:t>
            </a:r>
            <a:r>
              <a:rPr lang="hu-HU" altLang="en-US" sz="1400" dirty="0" smtClean="0">
                <a:latin typeface="Verdana" pitchFamily="34" charset="0"/>
              </a:rPr>
              <a:t>          </a:t>
            </a:r>
            <a:r>
              <a:rPr lang="en-US" altLang="en-US" sz="1400" dirty="0" err="1" smtClean="0">
                <a:latin typeface="Verdana" pitchFamily="34" charset="0"/>
              </a:rPr>
              <a:t>ServerSystemsII-Epub</a:t>
            </a:r>
            <a:r>
              <a:rPr lang="en-US" altLang="en-US" sz="1400" dirty="0" smtClean="0">
                <a:latin typeface="Verdana" pitchFamily="34" charset="0"/>
              </a:rPr>
              <a:t>/HC21.25.835.Starke-IBM-POWER7SystemBalancev13_display.pdf</a:t>
            </a:r>
            <a:endParaRPr lang="en-US" altLang="en-US" sz="1400" dirty="0">
              <a:latin typeface="Verdana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3106" name="Text Box 2"/>
          <p:cNvSpPr txBox="1">
            <a:spLocks noChangeArrowheads="1"/>
          </p:cNvSpPr>
          <p:nvPr/>
        </p:nvSpPr>
        <p:spPr bwMode="auto">
          <a:xfrm>
            <a:off x="187325" y="1460500"/>
            <a:ext cx="8135753" cy="52322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 smtClean="0">
                <a:solidFill>
                  <a:srgbClr val="000000"/>
                </a:solidFill>
                <a:latin typeface="Verdana" pitchFamily="34" charset="0"/>
              </a:rPr>
              <a:t>[</a:t>
            </a: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</a:rPr>
              <a:t>101</a:t>
            </a:r>
            <a:r>
              <a:rPr lang="en-US" altLang="en-US" sz="1400" dirty="0" smtClean="0">
                <a:solidFill>
                  <a:srgbClr val="000000"/>
                </a:solidFill>
                <a:latin typeface="Verdana" pitchFamily="34" charset="0"/>
              </a:rPr>
              <a:t>]: </a:t>
            </a: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</a:rPr>
              <a:t>Intel Server System SSH4 </a:t>
            </a:r>
            <a:r>
              <a:rPr lang="hu-HU" altLang="en-US" sz="1400" dirty="0" err="1" smtClean="0">
                <a:solidFill>
                  <a:srgbClr val="000000"/>
                </a:solidFill>
                <a:latin typeface="Verdana" pitchFamily="34" charset="0"/>
              </a:rPr>
              <a:t>Board</a:t>
            </a: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</a:rPr>
              <a:t> </a:t>
            </a:r>
            <a:r>
              <a:rPr lang="hu-HU" altLang="en-US" sz="1400" dirty="0" err="1" smtClean="0">
                <a:solidFill>
                  <a:srgbClr val="000000"/>
                </a:solidFill>
                <a:latin typeface="Verdana" pitchFamily="34" charset="0"/>
              </a:rPr>
              <a:t>Set</a:t>
            </a: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</a:rPr>
              <a:t>, </a:t>
            </a:r>
            <a:r>
              <a:rPr lang="hu-HU" altLang="en-US" sz="1400" dirty="0" err="1" smtClean="0">
                <a:solidFill>
                  <a:srgbClr val="000000"/>
                </a:solidFill>
                <a:latin typeface="Verdana" pitchFamily="34" charset="0"/>
              </a:rPr>
              <a:t>Technical</a:t>
            </a: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</a:rPr>
              <a:t> </a:t>
            </a:r>
            <a:r>
              <a:rPr lang="hu-HU" altLang="en-US" sz="1400" dirty="0" err="1" smtClean="0">
                <a:solidFill>
                  <a:srgbClr val="000000"/>
                </a:solidFill>
                <a:latin typeface="Verdana" pitchFamily="34" charset="0"/>
              </a:rPr>
              <a:t>Product</a:t>
            </a: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</a:rPr>
              <a:t> </a:t>
            </a:r>
            <a:r>
              <a:rPr lang="hu-HU" altLang="en-US" sz="1400" dirty="0" err="1" smtClean="0">
                <a:solidFill>
                  <a:srgbClr val="000000"/>
                </a:solidFill>
                <a:latin typeface="Verdana" pitchFamily="34" charset="0"/>
              </a:rPr>
              <a:t>Specification</a:t>
            </a: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</a:rPr>
              <a:t>, </a:t>
            </a:r>
            <a:r>
              <a:rPr lang="hu-HU" altLang="en-US" sz="1400" dirty="0" err="1" smtClean="0">
                <a:solidFill>
                  <a:srgbClr val="000000"/>
                </a:solidFill>
                <a:latin typeface="Verdana" pitchFamily="34" charset="0"/>
              </a:rPr>
              <a:t>Oct</a:t>
            </a: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</a:rPr>
              <a:t>. 2003,</a:t>
            </a:r>
            <a:endParaRPr lang="hu-HU" altLang="en-US" sz="1400" dirty="0">
              <a:solidFill>
                <a:srgbClr val="000000"/>
              </a:solidFill>
              <a:latin typeface="Verdana" pitchFamily="34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hu-HU" altLang="en-US" sz="1400" dirty="0">
                <a:solidFill>
                  <a:srgbClr val="000000"/>
                </a:solidFill>
                <a:latin typeface="Verdana" pitchFamily="34" charset="0"/>
              </a:rPr>
              <a:t>         </a:t>
            </a: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</a:rPr>
              <a:t>  </a:t>
            </a:r>
            <a:r>
              <a:rPr lang="hu-HU" altLang="en-US" sz="1400" dirty="0">
                <a:solidFill>
                  <a:srgbClr val="000000"/>
                </a:solidFill>
                <a:latin typeface="Verdana" pitchFamily="34" charset="0"/>
              </a:rPr>
              <a:t>http://download.intel.com/support/motherboards/server/ssh4/ssh4_tps.pdf</a:t>
            </a:r>
            <a:endParaRPr lang="en-US" altLang="en-US" sz="1400" dirty="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303107" name="Text Box 3"/>
          <p:cNvSpPr txBox="1">
            <a:spLocks noChangeArrowheads="1"/>
          </p:cNvSpPr>
          <p:nvPr/>
        </p:nvSpPr>
        <p:spPr bwMode="auto">
          <a:xfrm>
            <a:off x="187325" y="2057400"/>
            <a:ext cx="8544390" cy="52322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 smtClean="0">
                <a:solidFill>
                  <a:srgbClr val="000000"/>
                </a:solidFill>
                <a:latin typeface="Verdana" pitchFamily="34" charset="0"/>
              </a:rPr>
              <a:t>[</a:t>
            </a: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</a:rPr>
              <a:t>102</a:t>
            </a: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</a:rPr>
              <a:t>]: </a:t>
            </a:r>
            <a:r>
              <a:rPr lang="en-US" altLang="en-US" sz="1400" dirty="0" smtClean="0">
                <a:solidFill>
                  <a:srgbClr val="000000"/>
                </a:solidFill>
                <a:latin typeface="Verdana" pitchFamily="34" charset="0"/>
              </a:rPr>
              <a:t>Haas </a:t>
            </a: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</a:rPr>
              <a:t>J. &amp; Vogt P., Fully buffered DIMM Technology Moves Enterprise Platforms to the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</a:rPr>
              <a:t>      </a:t>
            </a: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</a:rPr>
              <a:t>     </a:t>
            </a:r>
            <a:r>
              <a:rPr lang="en-US" altLang="en-US" sz="1400" dirty="0" smtClean="0">
                <a:solidFill>
                  <a:srgbClr val="000000"/>
                </a:solidFill>
                <a:latin typeface="Verdana" pitchFamily="34" charset="0"/>
              </a:rPr>
              <a:t>Next </a:t>
            </a: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</a:rPr>
              <a:t>Level</a:t>
            </a:r>
            <a:r>
              <a:rPr lang="en-US" altLang="en-US" sz="1400" dirty="0" smtClean="0">
                <a:solidFill>
                  <a:srgbClr val="000000"/>
                </a:solidFill>
                <a:latin typeface="Verdana" pitchFamily="34" charset="0"/>
              </a:rPr>
              <a:t>, </a:t>
            </a: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</a:rPr>
              <a:t>Technology Intel Magazine, March 2005, pp. 1-7 </a:t>
            </a:r>
          </a:p>
        </p:txBody>
      </p:sp>
      <p:sp>
        <p:nvSpPr>
          <p:cNvPr id="303108" name="Text Box 4"/>
          <p:cNvSpPr txBox="1">
            <a:spLocks noChangeArrowheads="1"/>
          </p:cNvSpPr>
          <p:nvPr/>
        </p:nvSpPr>
        <p:spPr bwMode="auto">
          <a:xfrm>
            <a:off x="187325" y="2670175"/>
            <a:ext cx="8462509" cy="73866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 smtClean="0">
                <a:solidFill>
                  <a:srgbClr val="000000"/>
                </a:solidFill>
                <a:latin typeface="Verdana" pitchFamily="34" charset="0"/>
              </a:rPr>
              <a:t>[</a:t>
            </a: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</a:rPr>
              <a:t>103</a:t>
            </a:r>
            <a:r>
              <a:rPr lang="en-US" altLang="en-US" sz="1400" dirty="0" smtClean="0">
                <a:solidFill>
                  <a:srgbClr val="000000"/>
                </a:solidFill>
                <a:latin typeface="Verdana" pitchFamily="34" charset="0"/>
              </a:rPr>
              <a:t>]: </a:t>
            </a:r>
            <a:r>
              <a:rPr lang="hu-HU" altLang="en-US" sz="1400" dirty="0" err="1" smtClean="0">
                <a:solidFill>
                  <a:srgbClr val="000000"/>
                </a:solidFill>
                <a:latin typeface="Verdana" pitchFamily="34" charset="0"/>
              </a:rPr>
              <a:t>Ganesh</a:t>
            </a:r>
            <a:r>
              <a:rPr lang="hu-HU" altLang="en-US" sz="1400" dirty="0">
                <a:solidFill>
                  <a:srgbClr val="000000"/>
                </a:solidFill>
                <a:latin typeface="Verdana" pitchFamily="34" charset="0"/>
              </a:rPr>
              <a:t> </a:t>
            </a: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</a:rPr>
              <a:t>B., </a:t>
            </a:r>
            <a:r>
              <a:rPr lang="hu-HU" altLang="en-US" sz="1400" dirty="0" err="1" smtClean="0">
                <a:solidFill>
                  <a:srgbClr val="000000"/>
                </a:solidFill>
                <a:latin typeface="Verdana" pitchFamily="34" charset="0"/>
              </a:rPr>
              <a:t>Jaleel</a:t>
            </a: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</a:rPr>
              <a:t> A., </a:t>
            </a:r>
            <a:r>
              <a:rPr lang="hu-HU" altLang="en-US" sz="1400" dirty="0" err="1" smtClean="0">
                <a:solidFill>
                  <a:srgbClr val="000000"/>
                </a:solidFill>
                <a:latin typeface="Verdana" pitchFamily="34" charset="0"/>
              </a:rPr>
              <a:t>Wang</a:t>
            </a: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</a:rPr>
              <a:t> D., Jacob B., </a:t>
            </a:r>
            <a:r>
              <a:rPr lang="hu-HU" altLang="en-US" sz="1400" dirty="0" err="1" smtClean="0">
                <a:solidFill>
                  <a:srgbClr val="000000"/>
                </a:solidFill>
                <a:latin typeface="Verdana" pitchFamily="34" charset="0"/>
              </a:rPr>
              <a:t>Fully-Buffered</a:t>
            </a: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</a:rPr>
              <a:t> DIMM </a:t>
            </a:r>
            <a:r>
              <a:rPr lang="hu-HU" altLang="en-US" sz="1400" dirty="0" err="1" smtClean="0">
                <a:solidFill>
                  <a:srgbClr val="000000"/>
                </a:solidFill>
                <a:latin typeface="Verdana" pitchFamily="34" charset="0"/>
              </a:rPr>
              <a:t>Memory</a:t>
            </a: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</a:rPr>
              <a:t> </a:t>
            </a:r>
            <a:r>
              <a:rPr lang="hu-HU" altLang="en-US" sz="1400" dirty="0" err="1" smtClean="0">
                <a:solidFill>
                  <a:srgbClr val="000000"/>
                </a:solidFill>
                <a:latin typeface="Verdana" pitchFamily="34" charset="0"/>
              </a:rPr>
              <a:t>Architectures</a:t>
            </a: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</a:rPr>
              <a:t>:</a:t>
            </a:r>
            <a:endParaRPr lang="hu-HU" altLang="en-US" sz="1400" dirty="0">
              <a:solidFill>
                <a:srgbClr val="000000"/>
              </a:solidFill>
              <a:latin typeface="Verdana" pitchFamily="34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hu-HU" altLang="en-US" sz="1400" dirty="0">
                <a:solidFill>
                  <a:srgbClr val="000000"/>
                </a:solidFill>
                <a:latin typeface="Verdana" pitchFamily="34" charset="0"/>
              </a:rPr>
              <a:t>          </a:t>
            </a: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</a:rPr>
              <a:t> </a:t>
            </a:r>
            <a:r>
              <a:rPr lang="hu-HU" altLang="en-US" sz="1400" dirty="0" err="1" smtClean="0">
                <a:solidFill>
                  <a:srgbClr val="000000"/>
                </a:solidFill>
                <a:latin typeface="Verdana" pitchFamily="34" charset="0"/>
              </a:rPr>
              <a:t>Understanding</a:t>
            </a: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</a:rPr>
              <a:t> </a:t>
            </a:r>
            <a:r>
              <a:rPr lang="hu-HU" altLang="en-US" sz="1400" dirty="0" err="1" smtClean="0">
                <a:solidFill>
                  <a:srgbClr val="000000"/>
                </a:solidFill>
                <a:latin typeface="Verdana" pitchFamily="34" charset="0"/>
              </a:rPr>
              <a:t>Mechanisms</a:t>
            </a: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</a:rPr>
              <a:t>, </a:t>
            </a:r>
            <a:r>
              <a:rPr lang="hu-HU" altLang="en-US" sz="1400" dirty="0" err="1" smtClean="0">
                <a:solidFill>
                  <a:srgbClr val="000000"/>
                </a:solidFill>
                <a:latin typeface="Verdana" pitchFamily="34" charset="0"/>
              </a:rPr>
              <a:t>Overheads</a:t>
            </a: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</a:rPr>
              <a:t> and </a:t>
            </a:r>
            <a:r>
              <a:rPr lang="hu-HU" altLang="en-US" sz="1400" dirty="0" err="1" smtClean="0">
                <a:solidFill>
                  <a:srgbClr val="000000"/>
                </a:solidFill>
                <a:latin typeface="Verdana" pitchFamily="34" charset="0"/>
              </a:rPr>
              <a:t>Scaling</a:t>
            </a: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</a:rPr>
              <a:t>, 2007,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</a:rPr>
              <a:t>           </a:t>
            </a:r>
            <a:r>
              <a:rPr lang="en-US" altLang="en-US" sz="1400" dirty="0" smtClean="0">
                <a:solidFill>
                  <a:srgbClr val="000000"/>
                </a:solidFill>
                <a:latin typeface="Verdana" pitchFamily="34" charset="0"/>
              </a:rPr>
              <a:t>https</a:t>
            </a: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</a:rPr>
              <a:t>://ece.umd.edu/~blj/papers/hpca2007.pdf</a:t>
            </a:r>
          </a:p>
        </p:txBody>
      </p:sp>
      <p:sp>
        <p:nvSpPr>
          <p:cNvPr id="303109" name="Text Box 5"/>
          <p:cNvSpPr txBox="1">
            <a:spLocks noChangeArrowheads="1"/>
          </p:cNvSpPr>
          <p:nvPr/>
        </p:nvSpPr>
        <p:spPr bwMode="auto">
          <a:xfrm>
            <a:off x="190500" y="641350"/>
            <a:ext cx="8566256" cy="73866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 smtClean="0">
                <a:solidFill>
                  <a:srgbClr val="000000"/>
                </a:solidFill>
                <a:latin typeface="Verdana" pitchFamily="34" charset="0"/>
              </a:rPr>
              <a:t>[</a:t>
            </a: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</a:rPr>
              <a:t>100</a:t>
            </a: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</a:rPr>
              <a:t>]: </a:t>
            </a:r>
            <a:r>
              <a:rPr lang="en-US" altLang="en-US" sz="1400" dirty="0" smtClean="0">
                <a:solidFill>
                  <a:srgbClr val="000000"/>
                </a:solidFill>
                <a:latin typeface="Verdana" pitchFamily="34" charset="0"/>
              </a:rPr>
              <a:t>Intel</a:t>
            </a: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</a:rPr>
              <a:t> </a:t>
            </a:r>
            <a:r>
              <a:rPr lang="en-US" altLang="en-US" sz="1400" dirty="0" smtClean="0">
                <a:solidFill>
                  <a:srgbClr val="000000"/>
                </a:solidFill>
                <a:latin typeface="Verdana" pitchFamily="34" charset="0"/>
              </a:rPr>
              <a:t>E8500 </a:t>
            </a: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</a:rPr>
              <a:t>Chipset </a:t>
            </a:r>
            <a:r>
              <a:rPr lang="en-US" altLang="en-US" sz="1400" dirty="0" err="1" smtClean="0">
                <a:solidFill>
                  <a:srgbClr val="000000"/>
                </a:solidFill>
                <a:latin typeface="Verdana" pitchFamily="34" charset="0"/>
              </a:rPr>
              <a:t>eXternal</a:t>
            </a: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</a:rPr>
              <a:t> </a:t>
            </a:r>
            <a:r>
              <a:rPr lang="en-US" altLang="en-US" sz="1400" dirty="0" smtClean="0">
                <a:solidFill>
                  <a:srgbClr val="000000"/>
                </a:solidFill>
                <a:latin typeface="Verdana" pitchFamily="34" charset="0"/>
              </a:rPr>
              <a:t>Memory </a:t>
            </a: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</a:rPr>
              <a:t>Bridge (XMB)</a:t>
            </a: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</a:rPr>
              <a:t>, </a:t>
            </a:r>
            <a:r>
              <a:rPr lang="hu-HU" altLang="en-US" sz="1400" dirty="0" err="1" smtClean="0">
                <a:solidFill>
                  <a:srgbClr val="000000"/>
                </a:solidFill>
                <a:latin typeface="Verdana" pitchFamily="34" charset="0"/>
              </a:rPr>
              <a:t>Datasheet</a:t>
            </a: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</a:rPr>
              <a:t>, </a:t>
            </a:r>
            <a:r>
              <a:rPr lang="hu-HU" altLang="en-US" sz="1400" dirty="0" err="1" smtClean="0">
                <a:solidFill>
                  <a:srgbClr val="000000"/>
                </a:solidFill>
                <a:latin typeface="Verdana" pitchFamily="34" charset="0"/>
              </a:rPr>
              <a:t>March</a:t>
            </a: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</a:rPr>
              <a:t> 2005,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</a:rPr>
              <a:t>           </a:t>
            </a: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</a:rPr>
              <a:t>http://</a:t>
            </a:r>
            <a:r>
              <a:rPr lang="en-US" altLang="en-US" sz="1400" dirty="0" smtClean="0">
                <a:solidFill>
                  <a:srgbClr val="000000"/>
                </a:solidFill>
                <a:latin typeface="Verdana" pitchFamily="34" charset="0"/>
              </a:rPr>
              <a:t>www.intel.co.id/content/dam/doc/datasheet/e8500-chipset-external-memory-</a:t>
            </a:r>
            <a:endParaRPr lang="hu-HU" altLang="en-US" sz="1400" dirty="0" smtClean="0">
              <a:solidFill>
                <a:srgbClr val="000000"/>
              </a:solidFill>
              <a:latin typeface="Verdana" pitchFamily="34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hu-HU" altLang="en-US" sz="1400" dirty="0">
                <a:solidFill>
                  <a:srgbClr val="000000"/>
                </a:solidFill>
                <a:latin typeface="Verdana" pitchFamily="34" charset="0"/>
              </a:rPr>
              <a:t> </a:t>
            </a: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</a:rPr>
              <a:t>          </a:t>
            </a:r>
            <a:r>
              <a:rPr lang="en-US" altLang="en-US" sz="1400" dirty="0" smtClean="0">
                <a:solidFill>
                  <a:srgbClr val="000000"/>
                </a:solidFill>
                <a:latin typeface="Verdana" pitchFamily="34" charset="0"/>
              </a:rPr>
              <a:t>bridge-datasheet.pdf</a:t>
            </a:r>
            <a:endParaRPr lang="en-US" altLang="en-US" sz="1400" dirty="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303110" name="Rectangle 6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 sz="1600" dirty="0" smtClean="0"/>
              <a:t>5. References</a:t>
            </a:r>
            <a:r>
              <a:rPr lang="hu-HU" altLang="en-US" sz="1600" dirty="0" smtClean="0"/>
              <a:t> (12)</a:t>
            </a:r>
            <a:endParaRPr lang="en-US" altLang="en-US" sz="1600" dirty="0" smtClean="0"/>
          </a:p>
        </p:txBody>
      </p:sp>
      <p:sp>
        <p:nvSpPr>
          <p:cNvPr id="303111" name="Text Box 7"/>
          <p:cNvSpPr txBox="1">
            <a:spLocks noChangeArrowheads="1"/>
          </p:cNvSpPr>
          <p:nvPr/>
        </p:nvSpPr>
        <p:spPr bwMode="auto">
          <a:xfrm>
            <a:off x="193675" y="3486150"/>
            <a:ext cx="7089057" cy="52322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 smtClean="0">
                <a:solidFill>
                  <a:srgbClr val="000000"/>
                </a:solidFill>
                <a:latin typeface="Verdana" pitchFamily="34" charset="0"/>
              </a:rPr>
              <a:t>[</a:t>
            </a: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</a:rPr>
              <a:t>104</a:t>
            </a:r>
            <a:r>
              <a:rPr lang="en-US" altLang="en-US" sz="1400" dirty="0" smtClean="0">
                <a:solidFill>
                  <a:srgbClr val="000000"/>
                </a:solidFill>
                <a:latin typeface="Verdana" pitchFamily="34" charset="0"/>
              </a:rPr>
              <a:t>]: </a:t>
            </a: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</a:rPr>
              <a:t>Smith S. L., </a:t>
            </a:r>
            <a:r>
              <a:rPr lang="en-US" altLang="en-US" sz="1400" dirty="0" smtClean="0">
                <a:solidFill>
                  <a:srgbClr val="000000"/>
                </a:solidFill>
                <a:latin typeface="Verdana" pitchFamily="34" charset="0"/>
              </a:rPr>
              <a:t> </a:t>
            </a:r>
            <a:r>
              <a:rPr lang="hu-HU" altLang="en-US" sz="1400" dirty="0" err="1" smtClean="0">
                <a:solidFill>
                  <a:srgbClr val="000000"/>
                </a:solidFill>
                <a:latin typeface="Verdana" pitchFamily="34" charset="0"/>
              </a:rPr>
              <a:t>Quad-Core</a:t>
            </a: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</a:rPr>
              <a:t> Press </a:t>
            </a:r>
            <a:r>
              <a:rPr lang="hu-HU" altLang="en-US" sz="1400" dirty="0" err="1" smtClean="0">
                <a:solidFill>
                  <a:srgbClr val="000000"/>
                </a:solidFill>
                <a:latin typeface="Verdana" pitchFamily="34" charset="0"/>
              </a:rPr>
              <a:t>Briefing</a:t>
            </a: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</a:rPr>
              <a:t>, IDF 2006,</a:t>
            </a:r>
            <a:endParaRPr lang="hu-HU" altLang="en-US" sz="1400" dirty="0">
              <a:solidFill>
                <a:srgbClr val="000000"/>
              </a:solidFill>
              <a:latin typeface="Verdana" pitchFamily="34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hu-HU" altLang="en-US" sz="1400" dirty="0">
                <a:solidFill>
                  <a:srgbClr val="000000"/>
                </a:solidFill>
                <a:latin typeface="Verdana" pitchFamily="34" charset="0"/>
              </a:rPr>
              <a:t>          </a:t>
            </a: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</a:rPr>
              <a:t> </a:t>
            </a: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</a:rPr>
              <a:t>http://www.intel.com/pressroom/kits/quadcore/qc_pressbriefing.pdf</a:t>
            </a:r>
          </a:p>
        </p:txBody>
      </p:sp>
      <p:sp>
        <p:nvSpPr>
          <p:cNvPr id="303112" name="Text Box 8"/>
          <p:cNvSpPr txBox="1">
            <a:spLocks noChangeArrowheads="1"/>
          </p:cNvSpPr>
          <p:nvPr/>
        </p:nvSpPr>
        <p:spPr bwMode="auto">
          <a:xfrm>
            <a:off x="193675" y="4108450"/>
            <a:ext cx="5164299" cy="3077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 smtClean="0">
                <a:solidFill>
                  <a:srgbClr val="000000"/>
                </a:solidFill>
                <a:latin typeface="Verdana" pitchFamily="34" charset="0"/>
              </a:rPr>
              <a:t>[</a:t>
            </a: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</a:rPr>
              <a:t>105</a:t>
            </a:r>
            <a:r>
              <a:rPr lang="en-US" altLang="en-US" sz="1400" dirty="0" smtClean="0">
                <a:solidFill>
                  <a:srgbClr val="000000"/>
                </a:solidFill>
                <a:latin typeface="Verdana" pitchFamily="34" charset="0"/>
              </a:rPr>
              <a:t>]: </a:t>
            </a: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</a:rPr>
              <a:t>Smith S.L., Intel </a:t>
            </a:r>
            <a:r>
              <a:rPr lang="hu-HU" altLang="en-US" sz="1400" dirty="0" err="1" smtClean="0">
                <a:solidFill>
                  <a:srgbClr val="000000"/>
                </a:solidFill>
                <a:latin typeface="Verdana" pitchFamily="34" charset="0"/>
              </a:rPr>
              <a:t>Enterprise</a:t>
            </a: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</a:rPr>
              <a:t> </a:t>
            </a:r>
            <a:r>
              <a:rPr lang="hu-HU" altLang="en-US" sz="1400" dirty="0" err="1" smtClean="0">
                <a:solidFill>
                  <a:srgbClr val="000000"/>
                </a:solidFill>
                <a:latin typeface="Verdana" pitchFamily="34" charset="0"/>
              </a:rPr>
              <a:t>Roadmap</a:t>
            </a: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</a:rPr>
              <a:t>, IDF 2010</a:t>
            </a:r>
            <a:endParaRPr lang="en-US" altLang="en-US" sz="1400" dirty="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303113" name="Text Box 9"/>
          <p:cNvSpPr txBox="1">
            <a:spLocks noChangeArrowheads="1"/>
          </p:cNvSpPr>
          <p:nvPr/>
        </p:nvSpPr>
        <p:spPr bwMode="auto">
          <a:xfrm>
            <a:off x="193675" y="4508500"/>
            <a:ext cx="8002447" cy="52322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 smtClean="0">
                <a:solidFill>
                  <a:srgbClr val="000000"/>
                </a:solidFill>
                <a:latin typeface="Verdana" pitchFamily="34" charset="0"/>
              </a:rPr>
              <a:t>[</a:t>
            </a: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</a:rPr>
              <a:t>106</a:t>
            </a:r>
            <a:r>
              <a:rPr lang="en-US" altLang="en-US" sz="1400" dirty="0" smtClean="0">
                <a:solidFill>
                  <a:srgbClr val="000000"/>
                </a:solidFill>
                <a:latin typeface="Verdana" pitchFamily="34" charset="0"/>
              </a:rPr>
              <a:t>]: </a:t>
            </a: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</a:rPr>
              <a:t>Intel 7500 Chipset, </a:t>
            </a:r>
            <a:r>
              <a:rPr lang="hu-HU" altLang="en-US" sz="1400" dirty="0" err="1" smtClean="0">
                <a:solidFill>
                  <a:srgbClr val="000000"/>
                </a:solidFill>
                <a:latin typeface="Verdana" pitchFamily="34" charset="0"/>
              </a:rPr>
              <a:t>Datasheet</a:t>
            </a: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</a:rPr>
              <a:t>, </a:t>
            </a:r>
            <a:r>
              <a:rPr lang="hu-HU" altLang="en-US" sz="1400" dirty="0" err="1" smtClean="0">
                <a:solidFill>
                  <a:srgbClr val="000000"/>
                </a:solidFill>
                <a:latin typeface="Verdana" pitchFamily="34" charset="0"/>
              </a:rPr>
              <a:t>March</a:t>
            </a: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</a:rPr>
              <a:t> 2010,</a:t>
            </a:r>
            <a:endParaRPr lang="hu-HU" altLang="en-US" sz="1400" dirty="0">
              <a:solidFill>
                <a:srgbClr val="000000"/>
              </a:solidFill>
              <a:latin typeface="Verdana" pitchFamily="34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hu-HU" altLang="en-US" sz="1400" dirty="0">
                <a:solidFill>
                  <a:srgbClr val="000000"/>
                </a:solidFill>
                <a:latin typeface="Verdana" pitchFamily="34" charset="0"/>
              </a:rPr>
              <a:t>          </a:t>
            </a: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</a:rPr>
              <a:t> </a:t>
            </a:r>
            <a:r>
              <a:rPr lang="hu-HU" altLang="en-US" sz="1400" dirty="0">
                <a:solidFill>
                  <a:srgbClr val="000000"/>
                </a:solidFill>
                <a:latin typeface="Verdana" pitchFamily="34" charset="0"/>
              </a:rPr>
              <a:t>http://www.intel.com/content/dam/doc/datasheet/7500-chipset-datasheet.pdf</a:t>
            </a:r>
            <a:endParaRPr lang="en-US" altLang="en-US" sz="1400" dirty="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303114" name="Text Box 10"/>
          <p:cNvSpPr txBox="1">
            <a:spLocks noChangeArrowheads="1"/>
          </p:cNvSpPr>
          <p:nvPr/>
        </p:nvSpPr>
        <p:spPr bwMode="auto">
          <a:xfrm>
            <a:off x="193675" y="5105400"/>
            <a:ext cx="8831200" cy="73866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 smtClean="0">
                <a:solidFill>
                  <a:srgbClr val="000000"/>
                </a:solidFill>
                <a:latin typeface="Verdana" pitchFamily="34" charset="0"/>
              </a:rPr>
              <a:t>[</a:t>
            </a: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</a:rPr>
              <a:t>107</a:t>
            </a:r>
            <a:r>
              <a:rPr lang="en-US" altLang="en-US" sz="1400" dirty="0" smtClean="0">
                <a:solidFill>
                  <a:srgbClr val="000000"/>
                </a:solidFill>
                <a:latin typeface="Verdana" pitchFamily="34" charset="0"/>
              </a:rPr>
              <a:t>]: </a:t>
            </a: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</a:rPr>
              <a:t>7500/7510/7512 </a:t>
            </a:r>
            <a:r>
              <a:rPr lang="hu-HU" altLang="en-US" sz="1400" dirty="0" err="1" smtClean="0">
                <a:solidFill>
                  <a:srgbClr val="000000"/>
                </a:solidFill>
                <a:latin typeface="Verdana" pitchFamily="34" charset="0"/>
              </a:rPr>
              <a:t>Scalable</a:t>
            </a: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</a:rPr>
              <a:t> </a:t>
            </a:r>
            <a:r>
              <a:rPr lang="hu-HU" altLang="en-US" sz="1400" dirty="0" err="1" smtClean="0">
                <a:solidFill>
                  <a:srgbClr val="000000"/>
                </a:solidFill>
                <a:latin typeface="Verdana" pitchFamily="34" charset="0"/>
              </a:rPr>
              <a:t>Memory</a:t>
            </a: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</a:rPr>
              <a:t> </a:t>
            </a:r>
            <a:r>
              <a:rPr lang="hu-HU" altLang="en-US" sz="1400" dirty="0" err="1" smtClean="0">
                <a:solidFill>
                  <a:srgbClr val="000000"/>
                </a:solidFill>
                <a:latin typeface="Verdana" pitchFamily="34" charset="0"/>
              </a:rPr>
              <a:t>Buffer</a:t>
            </a: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</a:rPr>
              <a:t>, </a:t>
            </a:r>
            <a:r>
              <a:rPr lang="hu-HU" altLang="en-US" sz="1400" dirty="0" err="1" smtClean="0">
                <a:solidFill>
                  <a:srgbClr val="000000"/>
                </a:solidFill>
                <a:latin typeface="Verdana" pitchFamily="34" charset="0"/>
              </a:rPr>
              <a:t>Datasheet</a:t>
            </a: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</a:rPr>
              <a:t>, </a:t>
            </a:r>
            <a:r>
              <a:rPr lang="hu-HU" altLang="en-US" sz="1400" dirty="0" err="1" smtClean="0">
                <a:solidFill>
                  <a:srgbClr val="000000"/>
                </a:solidFill>
                <a:latin typeface="Verdana" pitchFamily="34" charset="0"/>
              </a:rPr>
              <a:t>April</a:t>
            </a: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</a:rPr>
              <a:t> 2011, </a:t>
            </a:r>
            <a:endParaRPr lang="hu-HU" altLang="en-US" sz="1400" dirty="0">
              <a:solidFill>
                <a:srgbClr val="000000"/>
              </a:solidFill>
              <a:latin typeface="Verdana" pitchFamily="34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hu-HU" altLang="en-US" sz="1400" dirty="0">
                <a:solidFill>
                  <a:srgbClr val="000000"/>
                </a:solidFill>
                <a:latin typeface="Verdana" pitchFamily="34" charset="0"/>
              </a:rPr>
              <a:t>          </a:t>
            </a: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</a:rPr>
              <a:t> </a:t>
            </a:r>
            <a:r>
              <a:rPr lang="hu-HU" altLang="en-US" sz="1400" dirty="0">
                <a:solidFill>
                  <a:srgbClr val="000000"/>
                </a:solidFill>
                <a:latin typeface="Verdana" pitchFamily="34" charset="0"/>
              </a:rPr>
              <a:t>http://</a:t>
            </a: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</a:rPr>
              <a:t>www.intel.com/content/www/us/en/chipsets/7500-7510-7512-scalable-memory-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hu-HU" altLang="en-US" sz="1400" dirty="0">
                <a:solidFill>
                  <a:srgbClr val="000000"/>
                </a:solidFill>
                <a:latin typeface="Verdana" pitchFamily="34" charset="0"/>
              </a:rPr>
              <a:t> </a:t>
            </a: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</a:rPr>
              <a:t>          </a:t>
            </a:r>
            <a:r>
              <a:rPr lang="hu-HU" altLang="en-US" sz="1400" dirty="0" err="1" smtClean="0">
                <a:solidFill>
                  <a:srgbClr val="000000"/>
                </a:solidFill>
                <a:latin typeface="Verdana" pitchFamily="34" charset="0"/>
              </a:rPr>
              <a:t>buffer-datasheet.html</a:t>
            </a:r>
            <a:endParaRPr lang="en-US" altLang="en-US" sz="1400" dirty="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18" name="Text Box 8"/>
          <p:cNvSpPr txBox="1">
            <a:spLocks noChangeArrowheads="1"/>
          </p:cNvSpPr>
          <p:nvPr/>
        </p:nvSpPr>
        <p:spPr bwMode="auto">
          <a:xfrm>
            <a:off x="188913" y="5937250"/>
            <a:ext cx="4075155" cy="3077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 smtClean="0">
                <a:solidFill>
                  <a:srgbClr val="000000"/>
                </a:solidFill>
                <a:latin typeface="Verdana" pitchFamily="34" charset="0"/>
              </a:rPr>
              <a:t>[</a:t>
            </a: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</a:rPr>
              <a:t>108</a:t>
            </a:r>
            <a:r>
              <a:rPr lang="en-US" altLang="en-US" sz="1400" dirty="0" smtClean="0">
                <a:solidFill>
                  <a:srgbClr val="000000"/>
                </a:solidFill>
                <a:latin typeface="Verdana" pitchFamily="34" charset="0"/>
              </a:rPr>
              <a:t>]: </a:t>
            </a: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</a:rPr>
              <a:t>X8QB6-LF </a:t>
            </a:r>
            <a:r>
              <a:rPr lang="hu-HU" altLang="en-US" sz="1400" dirty="0" err="1" smtClean="0">
                <a:solidFill>
                  <a:srgbClr val="000000"/>
                </a:solidFill>
                <a:latin typeface="Verdana" pitchFamily="34" charset="0"/>
              </a:rPr>
              <a:t>User</a:t>
            </a: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</a:rPr>
              <a:t> </a:t>
            </a:r>
            <a:r>
              <a:rPr lang="hu-HU" altLang="en-US" sz="1400" dirty="0" err="1" smtClean="0">
                <a:solidFill>
                  <a:srgbClr val="000000"/>
                </a:solidFill>
                <a:latin typeface="Verdana" pitchFamily="34" charset="0"/>
              </a:rPr>
              <a:t>Manual</a:t>
            </a: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</a:rPr>
              <a:t>, </a:t>
            </a:r>
            <a:r>
              <a:rPr lang="hu-HU" altLang="en-US" sz="1400" dirty="0" err="1" smtClean="0">
                <a:solidFill>
                  <a:srgbClr val="000000"/>
                </a:solidFill>
                <a:latin typeface="Verdana" pitchFamily="34" charset="0"/>
              </a:rPr>
              <a:t>Supermicro</a:t>
            </a:r>
            <a:endParaRPr lang="en-US" altLang="en-US" sz="1400" dirty="0">
              <a:solidFill>
                <a:srgbClr val="000000"/>
              </a:solidFill>
              <a:latin typeface="Verdan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8509646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3106" name="Text Box 2"/>
          <p:cNvSpPr txBox="1">
            <a:spLocks noChangeArrowheads="1"/>
          </p:cNvSpPr>
          <p:nvPr/>
        </p:nvSpPr>
        <p:spPr bwMode="auto">
          <a:xfrm>
            <a:off x="187325" y="1241425"/>
            <a:ext cx="8475525" cy="52322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 smtClean="0">
                <a:solidFill>
                  <a:srgbClr val="000000"/>
                </a:solidFill>
                <a:latin typeface="Verdana" pitchFamily="34" charset="0"/>
              </a:rPr>
              <a:t>[</a:t>
            </a: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</a:rPr>
              <a:t>110</a:t>
            </a:r>
            <a:r>
              <a:rPr lang="en-US" altLang="en-US" sz="1400" dirty="0" smtClean="0">
                <a:solidFill>
                  <a:srgbClr val="000000"/>
                </a:solidFill>
                <a:latin typeface="Verdana" pitchFamily="34" charset="0"/>
              </a:rPr>
              <a:t>]: </a:t>
            </a: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</a:rPr>
              <a:t>Morgan T. P., </a:t>
            </a: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</a:rPr>
              <a:t>Intel (finally) uncages Nehalem-EX </a:t>
            </a:r>
            <a:r>
              <a:rPr lang="en-US" altLang="en-US" sz="1400" dirty="0" smtClean="0">
                <a:solidFill>
                  <a:srgbClr val="000000"/>
                </a:solidFill>
                <a:latin typeface="Verdana" pitchFamily="34" charset="0"/>
              </a:rPr>
              <a:t>beast</a:t>
            </a: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</a:rPr>
              <a:t>, The </a:t>
            </a:r>
            <a:r>
              <a:rPr lang="hu-HU" altLang="en-US" sz="1400" dirty="0" err="1" smtClean="0">
                <a:solidFill>
                  <a:srgbClr val="000000"/>
                </a:solidFill>
                <a:latin typeface="Verdana" pitchFamily="34" charset="0"/>
              </a:rPr>
              <a:t>Register</a:t>
            </a: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</a:rPr>
              <a:t>, </a:t>
            </a:r>
            <a:r>
              <a:rPr lang="hu-HU" altLang="en-US" sz="1400" dirty="0" err="1" smtClean="0">
                <a:solidFill>
                  <a:srgbClr val="000000"/>
                </a:solidFill>
                <a:latin typeface="Verdana" pitchFamily="34" charset="0"/>
              </a:rPr>
              <a:t>March</a:t>
            </a: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</a:rPr>
              <a:t> 30 2010,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hu-HU" altLang="en-US" sz="1400" dirty="0">
                <a:solidFill>
                  <a:srgbClr val="000000"/>
                </a:solidFill>
                <a:latin typeface="Verdana" pitchFamily="34" charset="0"/>
              </a:rPr>
              <a:t>           http://www.theregister.co.uk/2010/03/30/intel_nehalem_ex_launch/?page=2</a:t>
            </a:r>
            <a:endParaRPr lang="en-US" altLang="en-US" sz="1400" dirty="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303107" name="Text Box 3"/>
          <p:cNvSpPr txBox="1">
            <a:spLocks noChangeArrowheads="1"/>
          </p:cNvSpPr>
          <p:nvPr/>
        </p:nvSpPr>
        <p:spPr bwMode="auto">
          <a:xfrm>
            <a:off x="187325" y="1838325"/>
            <a:ext cx="8868582" cy="73866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 smtClean="0">
                <a:solidFill>
                  <a:srgbClr val="000000"/>
                </a:solidFill>
                <a:latin typeface="Verdana" pitchFamily="34" charset="0"/>
              </a:rPr>
              <a:t>[</a:t>
            </a: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</a:rPr>
              <a:t>111</a:t>
            </a:r>
            <a:r>
              <a:rPr lang="en-US" altLang="en-US" sz="1400" dirty="0" smtClean="0">
                <a:solidFill>
                  <a:srgbClr val="000000"/>
                </a:solidFill>
                <a:latin typeface="Verdana" pitchFamily="34" charset="0"/>
              </a:rPr>
              <a:t>]: </a:t>
            </a: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</a:rPr>
              <a:t>Morgan T. P., </a:t>
            </a: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</a:rPr>
              <a:t>Intel Puts More Compute Behind Xeon E7 Big </a:t>
            </a:r>
            <a:r>
              <a:rPr lang="en-US" altLang="en-US" sz="1400" dirty="0" smtClean="0">
                <a:solidFill>
                  <a:srgbClr val="000000"/>
                </a:solidFill>
                <a:latin typeface="Verdana" pitchFamily="34" charset="0"/>
              </a:rPr>
              <a:t>Memory</a:t>
            </a: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</a:rPr>
              <a:t>, The Platform,</a:t>
            </a:r>
            <a:endParaRPr lang="en-US" altLang="en-US" sz="1400" dirty="0">
              <a:solidFill>
                <a:srgbClr val="000000"/>
              </a:solidFill>
              <a:latin typeface="Verdana" pitchFamily="34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 smtClean="0">
                <a:solidFill>
                  <a:srgbClr val="000000"/>
                </a:solidFill>
                <a:latin typeface="Verdana" pitchFamily="34" charset="0"/>
              </a:rPr>
              <a:t>      </a:t>
            </a:r>
            <a:r>
              <a:rPr lang="hu-HU" altLang="en-US" sz="1400" dirty="0">
                <a:solidFill>
                  <a:srgbClr val="000000"/>
                </a:solidFill>
                <a:latin typeface="Verdana" pitchFamily="34" charset="0"/>
              </a:rPr>
              <a:t>     May 5 2015, http://</a:t>
            </a: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</a:rPr>
              <a:t>www.theplatform.net/2015/05/05/intel-puts-more-compute-behind-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hu-HU" altLang="en-US" sz="1400" dirty="0">
                <a:solidFill>
                  <a:srgbClr val="000000"/>
                </a:solidFill>
                <a:latin typeface="Verdana" pitchFamily="34" charset="0"/>
              </a:rPr>
              <a:t> </a:t>
            </a: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</a:rPr>
              <a:t>          xeon-e7-big-memory</a:t>
            </a:r>
            <a:r>
              <a:rPr lang="hu-HU" altLang="en-US" sz="1400" dirty="0">
                <a:solidFill>
                  <a:srgbClr val="000000"/>
                </a:solidFill>
                <a:latin typeface="Verdana" pitchFamily="34" charset="0"/>
              </a:rPr>
              <a:t>/</a:t>
            </a:r>
            <a:endParaRPr lang="en-US" altLang="en-US" sz="1400" dirty="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303108" name="Text Box 4"/>
          <p:cNvSpPr txBox="1">
            <a:spLocks noChangeArrowheads="1"/>
          </p:cNvSpPr>
          <p:nvPr/>
        </p:nvSpPr>
        <p:spPr bwMode="auto">
          <a:xfrm>
            <a:off x="187326" y="2670175"/>
            <a:ext cx="8737600" cy="73866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 smtClean="0">
                <a:solidFill>
                  <a:srgbClr val="000000"/>
                </a:solidFill>
                <a:latin typeface="Verdana" pitchFamily="34" charset="0"/>
              </a:rPr>
              <a:t>[</a:t>
            </a: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</a:rPr>
              <a:t>112</a:t>
            </a: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</a:rPr>
              <a:t>]: </a:t>
            </a:r>
            <a:r>
              <a:rPr lang="hu-HU" altLang="en-US" sz="1400" dirty="0" err="1" smtClean="0">
                <a:solidFill>
                  <a:srgbClr val="000000"/>
                </a:solidFill>
                <a:latin typeface="Verdana" pitchFamily="34" charset="0"/>
              </a:rPr>
              <a:t>Niederste-Berg</a:t>
            </a: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</a:rPr>
              <a:t> M., </a:t>
            </a:r>
            <a:r>
              <a:rPr lang="en-US" altLang="en-US" sz="1400" dirty="0" smtClean="0">
                <a:solidFill>
                  <a:srgbClr val="000000"/>
                </a:solidFill>
                <a:latin typeface="Verdana" pitchFamily="34" charset="0"/>
              </a:rPr>
              <a:t>28 </a:t>
            </a: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</a:rPr>
              <a:t>core </a:t>
            </a:r>
            <a:r>
              <a:rPr lang="en-US" altLang="en-US" sz="1400" dirty="0" err="1">
                <a:solidFill>
                  <a:srgbClr val="000000"/>
                </a:solidFill>
                <a:latin typeface="Verdana" pitchFamily="34" charset="0"/>
              </a:rPr>
              <a:t>Skylake</a:t>
            </a: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</a:rPr>
              <a:t> EP/EX </a:t>
            </a:r>
            <a:r>
              <a:rPr lang="en-US" altLang="en-US" sz="1400" dirty="0" err="1">
                <a:solidFill>
                  <a:srgbClr val="000000"/>
                </a:solidFill>
                <a:latin typeface="Verdana" pitchFamily="34" charset="0"/>
              </a:rPr>
              <a:t>plattform</a:t>
            </a: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</a:rPr>
              <a:t> comes into </a:t>
            </a:r>
            <a:r>
              <a:rPr lang="en-US" altLang="en-US" sz="1400" dirty="0" smtClean="0">
                <a:solidFill>
                  <a:srgbClr val="000000"/>
                </a:solidFill>
                <a:latin typeface="Verdana" pitchFamily="34" charset="0"/>
              </a:rPr>
              <a:t>view</a:t>
            </a: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</a:rPr>
              <a:t>, Hardware LUXX,          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hu-HU" altLang="en-US" sz="1400" dirty="0">
                <a:solidFill>
                  <a:srgbClr val="000000"/>
                </a:solidFill>
                <a:latin typeface="Verdana" pitchFamily="34" charset="0"/>
              </a:rPr>
              <a:t> </a:t>
            </a: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</a:rPr>
              <a:t>          </a:t>
            </a:r>
            <a:r>
              <a:rPr lang="en-US" altLang="en-US" sz="1400" dirty="0" smtClean="0">
                <a:solidFill>
                  <a:srgbClr val="000000"/>
                </a:solidFill>
                <a:latin typeface="Verdana" pitchFamily="34" charset="0"/>
              </a:rPr>
              <a:t>26 </a:t>
            </a: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</a:rPr>
              <a:t>May </a:t>
            </a:r>
            <a:r>
              <a:rPr lang="en-US" altLang="en-US" sz="1400" dirty="0" smtClean="0">
                <a:solidFill>
                  <a:srgbClr val="000000"/>
                </a:solidFill>
                <a:latin typeface="Verdana" pitchFamily="34" charset="0"/>
              </a:rPr>
              <a:t>2015</a:t>
            </a:r>
            <a:r>
              <a:rPr lang="hu-HU" altLang="en-US" sz="1400" dirty="0">
                <a:solidFill>
                  <a:srgbClr val="000000"/>
                </a:solidFill>
                <a:latin typeface="Verdana" pitchFamily="34" charset="0"/>
              </a:rPr>
              <a:t>, http://</a:t>
            </a: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</a:rPr>
              <a:t>www.hardwareluxx.com/index.php/news/hardware/cpu/35474-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hu-HU" altLang="en-US" sz="1400" dirty="0">
                <a:solidFill>
                  <a:srgbClr val="000000"/>
                </a:solidFill>
                <a:latin typeface="Verdana" pitchFamily="34" charset="0"/>
              </a:rPr>
              <a:t> </a:t>
            </a: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</a:rPr>
              <a:t>          28-core-skylake-epex-plattform-comes-into-view.html</a:t>
            </a:r>
          </a:p>
        </p:txBody>
      </p:sp>
      <p:sp>
        <p:nvSpPr>
          <p:cNvPr id="303109" name="Text Box 5"/>
          <p:cNvSpPr txBox="1">
            <a:spLocks noChangeArrowheads="1"/>
          </p:cNvSpPr>
          <p:nvPr/>
        </p:nvSpPr>
        <p:spPr bwMode="auto">
          <a:xfrm>
            <a:off x="180975" y="641350"/>
            <a:ext cx="8665834" cy="52322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 smtClean="0">
                <a:solidFill>
                  <a:srgbClr val="000000"/>
                </a:solidFill>
                <a:latin typeface="Verdana" pitchFamily="34" charset="0"/>
              </a:rPr>
              <a:t>[</a:t>
            </a: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</a:rPr>
              <a:t>109</a:t>
            </a: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</a:rPr>
              <a:t>]: </a:t>
            </a: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</a:rPr>
              <a:t>B</a:t>
            </a:r>
            <a:r>
              <a:rPr lang="en-US" altLang="en-US" sz="1400" dirty="0" err="1" smtClean="0">
                <a:solidFill>
                  <a:srgbClr val="000000"/>
                </a:solidFill>
                <a:latin typeface="Verdana" pitchFamily="34" charset="0"/>
              </a:rPr>
              <a:t>aseboard</a:t>
            </a:r>
            <a:r>
              <a:rPr lang="en-US" altLang="en-US" sz="1400" dirty="0" smtClean="0">
                <a:solidFill>
                  <a:srgbClr val="000000"/>
                </a:solidFill>
                <a:latin typeface="Verdana" pitchFamily="34" charset="0"/>
              </a:rPr>
              <a:t> </a:t>
            </a: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</a:rPr>
              <a:t>management controller (BMC) definition</a:t>
            </a: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</a:rPr>
              <a:t>, </a:t>
            </a:r>
            <a:r>
              <a:rPr lang="hu-HU" altLang="en-US" sz="1400" dirty="0" err="1" smtClean="0">
                <a:solidFill>
                  <a:srgbClr val="000000"/>
                </a:solidFill>
                <a:latin typeface="Verdana" pitchFamily="34" charset="0"/>
              </a:rPr>
              <a:t>TechTarget</a:t>
            </a: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</a:rPr>
              <a:t>, May 2007,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</a:rPr>
              <a:t>           </a:t>
            </a: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</a:rPr>
              <a:t>http://searchnetworking.techtarget.com/definition/baseboard-management-controller</a:t>
            </a:r>
          </a:p>
        </p:txBody>
      </p:sp>
      <p:sp>
        <p:nvSpPr>
          <p:cNvPr id="303110" name="Rectangle 6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 sz="1600" dirty="0" smtClean="0"/>
              <a:t>5. References</a:t>
            </a:r>
            <a:r>
              <a:rPr lang="hu-HU" altLang="en-US" sz="1600" dirty="0" smtClean="0"/>
              <a:t> (13)</a:t>
            </a:r>
            <a:endParaRPr lang="en-US" altLang="en-US" sz="1600" dirty="0" smtClean="0"/>
          </a:p>
        </p:txBody>
      </p:sp>
      <p:sp>
        <p:nvSpPr>
          <p:cNvPr id="303111" name="Text Box 7"/>
          <p:cNvSpPr txBox="1">
            <a:spLocks noChangeArrowheads="1"/>
          </p:cNvSpPr>
          <p:nvPr/>
        </p:nvSpPr>
        <p:spPr bwMode="auto">
          <a:xfrm>
            <a:off x="184150" y="3486150"/>
            <a:ext cx="9031896" cy="73866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 smtClean="0">
                <a:solidFill>
                  <a:srgbClr val="000000"/>
                </a:solidFill>
                <a:latin typeface="Verdana" pitchFamily="34" charset="0"/>
              </a:rPr>
              <a:t>[</a:t>
            </a: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</a:rPr>
              <a:t>113</a:t>
            </a: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</a:rPr>
              <a:t>]: Intel C102/C104 Scalable Memory </a:t>
            </a:r>
            <a:r>
              <a:rPr lang="en-US" altLang="en-US" sz="1400" dirty="0" smtClean="0">
                <a:solidFill>
                  <a:srgbClr val="000000"/>
                </a:solidFill>
                <a:latin typeface="Verdana" pitchFamily="34" charset="0"/>
              </a:rPr>
              <a:t>Buffer</a:t>
            </a: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</a:rPr>
              <a:t>,</a:t>
            </a:r>
            <a:r>
              <a:rPr lang="en-US" altLang="en-US" sz="1400" dirty="0" smtClean="0">
                <a:solidFill>
                  <a:srgbClr val="000000"/>
                </a:solidFill>
                <a:latin typeface="Verdana" pitchFamily="34" charset="0"/>
              </a:rPr>
              <a:t> Datasheet</a:t>
            </a: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</a:rPr>
              <a:t>,</a:t>
            </a:r>
            <a:r>
              <a:rPr lang="en-US" altLang="en-US" sz="1400" dirty="0" smtClean="0">
                <a:solidFill>
                  <a:srgbClr val="000000"/>
                </a:solidFill>
                <a:latin typeface="Verdana" pitchFamily="34" charset="0"/>
              </a:rPr>
              <a:t> </a:t>
            </a:r>
            <a:r>
              <a:rPr lang="en-US" altLang="en-US" sz="1400" dirty="0" err="1" smtClean="0">
                <a:solidFill>
                  <a:srgbClr val="000000"/>
                </a:solidFill>
                <a:latin typeface="Verdana" pitchFamily="34" charset="0"/>
              </a:rPr>
              <a:t>Febr</a:t>
            </a: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</a:rPr>
              <a:t>.</a:t>
            </a:r>
            <a:r>
              <a:rPr lang="en-US" altLang="en-US" sz="1400" dirty="0" smtClean="0">
                <a:solidFill>
                  <a:srgbClr val="000000"/>
                </a:solidFill>
                <a:latin typeface="Verdana" pitchFamily="34" charset="0"/>
              </a:rPr>
              <a:t> 2014</a:t>
            </a: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</a:rPr>
              <a:t>,</a:t>
            </a:r>
            <a:endParaRPr lang="en-US" altLang="en-US" sz="1400" dirty="0">
              <a:solidFill>
                <a:srgbClr val="000000"/>
              </a:solidFill>
              <a:latin typeface="Verdana" pitchFamily="34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</a:rPr>
              <a:t>           </a:t>
            </a: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</a:rPr>
              <a:t>http://</a:t>
            </a:r>
            <a:r>
              <a:rPr lang="en-US" altLang="en-US" sz="1400" dirty="0" smtClean="0">
                <a:solidFill>
                  <a:srgbClr val="000000"/>
                </a:solidFill>
                <a:latin typeface="Verdana" pitchFamily="34" charset="0"/>
              </a:rPr>
              <a:t>www.intel.com/content/dam/www/public/us/en/documents/datasheets/c102-c104-</a:t>
            </a:r>
            <a:endParaRPr lang="hu-HU" altLang="en-US" sz="1400" dirty="0" smtClean="0">
              <a:solidFill>
                <a:srgbClr val="000000"/>
              </a:solidFill>
              <a:latin typeface="Verdana" pitchFamily="34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hu-HU" altLang="en-US" sz="1400" dirty="0">
                <a:solidFill>
                  <a:srgbClr val="000000"/>
                </a:solidFill>
                <a:latin typeface="Verdana" pitchFamily="34" charset="0"/>
              </a:rPr>
              <a:t> </a:t>
            </a: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</a:rPr>
              <a:t>          </a:t>
            </a:r>
            <a:r>
              <a:rPr lang="en-US" altLang="en-US" sz="1400" dirty="0" smtClean="0">
                <a:solidFill>
                  <a:srgbClr val="000000"/>
                </a:solidFill>
                <a:latin typeface="Verdana" pitchFamily="34" charset="0"/>
              </a:rPr>
              <a:t>scalable-memory-buffer-datasheet.pdf</a:t>
            </a:r>
            <a:endParaRPr lang="en-US" altLang="en-US" sz="1400" dirty="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303113" name="Text Box 9"/>
          <p:cNvSpPr txBox="1">
            <a:spLocks noChangeArrowheads="1"/>
          </p:cNvSpPr>
          <p:nvPr/>
        </p:nvSpPr>
        <p:spPr bwMode="auto">
          <a:xfrm>
            <a:off x="184150" y="4298950"/>
            <a:ext cx="8945719" cy="73866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 smtClean="0">
                <a:solidFill>
                  <a:srgbClr val="000000"/>
                </a:solidFill>
                <a:latin typeface="Verdana" pitchFamily="34" charset="0"/>
              </a:rPr>
              <a:t>[</a:t>
            </a: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</a:rPr>
              <a:t>114</a:t>
            </a: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</a:rPr>
              <a:t>]: </a:t>
            </a:r>
            <a:r>
              <a:rPr lang="en-US" altLang="en-US" sz="1400" dirty="0" smtClean="0">
                <a:solidFill>
                  <a:srgbClr val="000000"/>
                </a:solidFill>
                <a:latin typeface="Verdana" pitchFamily="34" charset="0"/>
              </a:rPr>
              <a:t>Intel Xeon </a:t>
            </a: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</a:rPr>
              <a:t>Processor E7-8800/4800 V3 Product </a:t>
            </a:r>
            <a:r>
              <a:rPr lang="en-US" altLang="en-US" sz="1400" dirty="0" smtClean="0">
                <a:solidFill>
                  <a:srgbClr val="000000"/>
                </a:solidFill>
                <a:latin typeface="Verdana" pitchFamily="34" charset="0"/>
              </a:rPr>
              <a:t>Family</a:t>
            </a: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</a:rPr>
              <a:t>,</a:t>
            </a:r>
            <a:r>
              <a:rPr lang="en-US" altLang="en-US" sz="1400" dirty="0" smtClean="0">
                <a:solidFill>
                  <a:srgbClr val="000000"/>
                </a:solidFill>
                <a:latin typeface="Verdana" pitchFamily="34" charset="0"/>
              </a:rPr>
              <a:t> </a:t>
            </a: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</a:rPr>
              <a:t>Technical Overview</a:t>
            </a: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</a:rPr>
              <a:t>, May 21 2015,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hu-HU" altLang="en-US" sz="1400" dirty="0">
                <a:solidFill>
                  <a:srgbClr val="000000"/>
                </a:solidFill>
                <a:latin typeface="Verdana" pitchFamily="34" charset="0"/>
              </a:rPr>
              <a:t>           https://</a:t>
            </a: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</a:rPr>
              <a:t>software.intel.com/en-us/articles/intel-xeon-processor-e7-88004800-v3-product-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hu-HU" altLang="en-US" sz="1400" dirty="0">
                <a:solidFill>
                  <a:srgbClr val="000000"/>
                </a:solidFill>
                <a:latin typeface="Verdana" pitchFamily="34" charset="0"/>
              </a:rPr>
              <a:t> </a:t>
            </a: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</a:rPr>
              <a:t>          </a:t>
            </a:r>
            <a:r>
              <a:rPr lang="hu-HU" altLang="en-US" sz="1400" dirty="0" err="1" smtClean="0">
                <a:solidFill>
                  <a:srgbClr val="000000"/>
                </a:solidFill>
                <a:latin typeface="Verdana" pitchFamily="34" charset="0"/>
              </a:rPr>
              <a:t>family-technical-overview</a:t>
            </a:r>
            <a:endParaRPr lang="en-US" altLang="en-US" sz="1400" dirty="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303114" name="Text Box 10"/>
          <p:cNvSpPr txBox="1">
            <a:spLocks noChangeArrowheads="1"/>
          </p:cNvSpPr>
          <p:nvPr/>
        </p:nvSpPr>
        <p:spPr bwMode="auto">
          <a:xfrm>
            <a:off x="184150" y="5105400"/>
            <a:ext cx="9019520" cy="73866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 smtClean="0">
                <a:solidFill>
                  <a:srgbClr val="000000"/>
                </a:solidFill>
                <a:latin typeface="Verdana" pitchFamily="34" charset="0"/>
              </a:rPr>
              <a:t>[</a:t>
            </a: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</a:rPr>
              <a:t>115</a:t>
            </a: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</a:rPr>
              <a:t>]: X10QBi Platform with X10QBi </a:t>
            </a:r>
            <a:r>
              <a:rPr lang="en-US" altLang="en-US" sz="1400" dirty="0" smtClean="0">
                <a:solidFill>
                  <a:srgbClr val="000000"/>
                </a:solidFill>
                <a:latin typeface="Verdana" pitchFamily="34" charset="0"/>
              </a:rPr>
              <a:t>Baseboard</a:t>
            </a: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</a:rPr>
              <a:t>,</a:t>
            </a:r>
            <a:r>
              <a:rPr lang="en-US" altLang="en-US" sz="1400" dirty="0" smtClean="0">
                <a:solidFill>
                  <a:srgbClr val="000000"/>
                </a:solidFill>
                <a:latin typeface="Verdana" pitchFamily="34" charset="0"/>
              </a:rPr>
              <a:t> User</a:t>
            </a: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</a:rPr>
              <a:t>’s</a:t>
            </a:r>
            <a:r>
              <a:rPr lang="en-US" altLang="en-US" sz="1400" dirty="0" smtClean="0">
                <a:solidFill>
                  <a:srgbClr val="000000"/>
                </a:solidFill>
                <a:latin typeface="Verdana" pitchFamily="34" charset="0"/>
              </a:rPr>
              <a:t> manual</a:t>
            </a: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</a:rPr>
              <a:t>, </a:t>
            </a:r>
            <a:r>
              <a:rPr lang="hu-HU" altLang="en-US" sz="1400" dirty="0" err="1" smtClean="0">
                <a:solidFill>
                  <a:srgbClr val="000000"/>
                </a:solidFill>
                <a:latin typeface="Verdana" pitchFamily="34" charset="0"/>
              </a:rPr>
              <a:t>Supermicro</a:t>
            </a: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</a:rPr>
              <a:t>, 2014,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hu-HU" altLang="en-US" sz="1400" dirty="0">
                <a:solidFill>
                  <a:srgbClr val="000000"/>
                </a:solidFill>
                <a:latin typeface="Verdana" pitchFamily="34" charset="0"/>
              </a:rPr>
              <a:t>           ftp://</a:t>
            </a: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</a:rPr>
              <a:t>ftp.supermicro.com/CDR-X10-Q_1.00_for_Intel_X10_Q_platform/MANUALS/X10QBi.</a:t>
            </a:r>
            <a:endParaRPr lang="en-US" altLang="en-US" sz="1400" dirty="0" smtClean="0">
              <a:solidFill>
                <a:srgbClr val="000000"/>
              </a:solidFill>
              <a:latin typeface="Verdana" pitchFamily="34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 smtClean="0">
                <a:solidFill>
                  <a:srgbClr val="000000"/>
                </a:solidFill>
                <a:latin typeface="Verdana" pitchFamily="34" charset="0"/>
              </a:rPr>
              <a:t>           </a:t>
            </a:r>
            <a:r>
              <a:rPr lang="hu-HU" altLang="en-US" sz="1400" dirty="0" err="1" smtClean="0">
                <a:solidFill>
                  <a:srgbClr val="000000"/>
                </a:solidFill>
                <a:latin typeface="Verdana" pitchFamily="34" charset="0"/>
              </a:rPr>
              <a:t>pdf</a:t>
            </a:r>
            <a:endParaRPr lang="en-US" altLang="en-US" sz="1400" dirty="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18" name="Text Box 8"/>
          <p:cNvSpPr txBox="1">
            <a:spLocks noChangeArrowheads="1"/>
          </p:cNvSpPr>
          <p:nvPr/>
        </p:nvSpPr>
        <p:spPr bwMode="auto">
          <a:xfrm>
            <a:off x="188913" y="5917079"/>
            <a:ext cx="8893845" cy="52322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 smtClean="0">
                <a:solidFill>
                  <a:srgbClr val="000000"/>
                </a:solidFill>
                <a:latin typeface="Verdana" pitchFamily="34" charset="0"/>
              </a:rPr>
              <a:t>[</a:t>
            </a: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</a:rPr>
              <a:t>116</a:t>
            </a:r>
            <a:r>
              <a:rPr lang="en-US" altLang="en-US" sz="1400" dirty="0" smtClean="0">
                <a:solidFill>
                  <a:srgbClr val="000000"/>
                </a:solidFill>
                <a:latin typeface="Verdana" pitchFamily="34" charset="0"/>
              </a:rPr>
              <a:t>]: </a:t>
            </a:r>
            <a:r>
              <a:rPr lang="hu-HU" altLang="en-US" sz="1400" dirty="0" err="1" smtClean="0">
                <a:solidFill>
                  <a:srgbClr val="000000"/>
                </a:solidFill>
                <a:latin typeface="Verdana" pitchFamily="34" charset="0"/>
              </a:rPr>
              <a:t>Rusu</a:t>
            </a: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</a:rPr>
              <a:t> </a:t>
            </a:r>
            <a:r>
              <a:rPr lang="hu-HU" altLang="en-US" sz="1400" dirty="0">
                <a:solidFill>
                  <a:srgbClr val="000000"/>
                </a:solidFill>
                <a:latin typeface="Verdana" pitchFamily="34" charset="0"/>
              </a:rPr>
              <a:t>S., </a:t>
            </a:r>
            <a:r>
              <a:rPr lang="hu-HU" altLang="en-US" sz="1400" dirty="0" err="1">
                <a:solidFill>
                  <a:srgbClr val="000000"/>
                </a:solidFill>
                <a:latin typeface="Verdana" pitchFamily="34" charset="0"/>
              </a:rPr>
              <a:t>Muljono</a:t>
            </a:r>
            <a:r>
              <a:rPr lang="hu-HU" altLang="en-US" sz="1400" dirty="0">
                <a:solidFill>
                  <a:srgbClr val="000000"/>
                </a:solidFill>
                <a:latin typeface="Verdana" pitchFamily="34" charset="0"/>
              </a:rPr>
              <a:t> H., </a:t>
            </a:r>
            <a:r>
              <a:rPr lang="hu-HU" altLang="en-US" sz="1400" dirty="0" err="1">
                <a:solidFill>
                  <a:srgbClr val="000000"/>
                </a:solidFill>
                <a:latin typeface="Verdana" pitchFamily="34" charset="0"/>
              </a:rPr>
              <a:t>Ayers</a:t>
            </a:r>
            <a:r>
              <a:rPr lang="hu-HU" altLang="en-US" sz="1400" dirty="0">
                <a:solidFill>
                  <a:srgbClr val="000000"/>
                </a:solidFill>
                <a:latin typeface="Verdana" pitchFamily="34" charset="0"/>
              </a:rPr>
              <a:t> D., </a:t>
            </a:r>
            <a:r>
              <a:rPr lang="hu-HU" altLang="en-US" sz="1400" dirty="0" err="1">
                <a:solidFill>
                  <a:srgbClr val="000000"/>
                </a:solidFill>
                <a:latin typeface="Verdana" pitchFamily="34" charset="0"/>
              </a:rPr>
              <a:t>Tam</a:t>
            </a:r>
            <a:r>
              <a:rPr lang="hu-HU" altLang="en-US" sz="1400" dirty="0">
                <a:solidFill>
                  <a:srgbClr val="000000"/>
                </a:solidFill>
                <a:latin typeface="Verdana" pitchFamily="34" charset="0"/>
              </a:rPr>
              <a:t> S., A 22nm 15-core </a:t>
            </a:r>
            <a:r>
              <a:rPr lang="hu-HU" altLang="en-US" sz="1400" dirty="0" err="1">
                <a:solidFill>
                  <a:srgbClr val="000000"/>
                </a:solidFill>
                <a:latin typeface="Verdana" pitchFamily="34" charset="0"/>
              </a:rPr>
              <a:t>enterprise</a:t>
            </a:r>
            <a:r>
              <a:rPr lang="hu-HU" altLang="en-US" sz="1400" dirty="0">
                <a:solidFill>
                  <a:srgbClr val="000000"/>
                </a:solidFill>
                <a:latin typeface="Verdana" pitchFamily="34" charset="0"/>
              </a:rPr>
              <a:t> </a:t>
            </a:r>
            <a:r>
              <a:rPr lang="hu-HU" altLang="en-US" sz="1400" dirty="0" err="1" smtClean="0">
                <a:solidFill>
                  <a:srgbClr val="000000"/>
                </a:solidFill>
                <a:latin typeface="Verdana" pitchFamily="34" charset="0"/>
              </a:rPr>
              <a:t>Xeon</a:t>
            </a: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</a:rPr>
              <a:t> </a:t>
            </a:r>
            <a:r>
              <a:rPr lang="hu-HU" altLang="en-US" sz="1400" dirty="0" err="1">
                <a:solidFill>
                  <a:srgbClr val="000000"/>
                </a:solidFill>
                <a:latin typeface="Verdana" pitchFamily="34" charset="0"/>
              </a:rPr>
              <a:t>processor</a:t>
            </a:r>
            <a:r>
              <a:rPr lang="hu-HU" altLang="en-US" sz="1400" dirty="0">
                <a:solidFill>
                  <a:srgbClr val="000000"/>
                </a:solidFill>
                <a:latin typeface="Verdana" pitchFamily="34" charset="0"/>
              </a:rPr>
              <a:t> </a:t>
            </a:r>
            <a:r>
              <a:rPr lang="hu-HU" altLang="en-US" sz="1400" dirty="0" err="1" smtClean="0">
                <a:solidFill>
                  <a:srgbClr val="000000"/>
                </a:solidFill>
                <a:latin typeface="Verdana" pitchFamily="34" charset="0"/>
              </a:rPr>
              <a:t>family</a:t>
            </a: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</a:rPr>
              <a:t>,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</a:rPr>
              <a:t>           </a:t>
            </a:r>
            <a:r>
              <a:rPr lang="en-US" altLang="en-US" sz="1400" dirty="0" smtClean="0">
                <a:solidFill>
                  <a:srgbClr val="000000"/>
                </a:solidFill>
                <a:latin typeface="Verdana" pitchFamily="34" charset="0"/>
              </a:rPr>
              <a:t>IEEE </a:t>
            </a: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</a:rPr>
              <a:t>ISSC</a:t>
            </a:r>
            <a:r>
              <a:rPr lang="en-US" altLang="en-US" sz="1400" dirty="0" smtClean="0">
                <a:solidFill>
                  <a:srgbClr val="000000"/>
                </a:solidFill>
                <a:latin typeface="Verdana" pitchFamily="34" charset="0"/>
              </a:rPr>
              <a:t> Journal</a:t>
            </a: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</a:rPr>
              <a:t>, </a:t>
            </a:r>
            <a:r>
              <a:rPr lang="hu-HU" altLang="en-US" sz="1400" dirty="0" err="1" smtClean="0">
                <a:solidFill>
                  <a:srgbClr val="000000"/>
                </a:solidFill>
                <a:latin typeface="Verdana" pitchFamily="34" charset="0"/>
              </a:rPr>
              <a:t>Vol</a:t>
            </a: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</a:rPr>
              <a:t>. 50, </a:t>
            </a:r>
            <a:r>
              <a:rPr lang="hu-HU" altLang="en-US" sz="1400" dirty="0" err="1" smtClean="0">
                <a:solidFill>
                  <a:srgbClr val="000000"/>
                </a:solidFill>
                <a:latin typeface="Verdana" pitchFamily="34" charset="0"/>
              </a:rPr>
              <a:t>Issue</a:t>
            </a: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</a:rPr>
              <a:t> 1, Jan. 2015 </a:t>
            </a:r>
            <a:endParaRPr lang="en-US" altLang="en-US" sz="1400" dirty="0">
              <a:solidFill>
                <a:srgbClr val="000000"/>
              </a:solidFill>
              <a:latin typeface="Verdan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58072764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712" name="Rectangle 27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hu-HU" altLang="en-US" sz="1600" dirty="0" smtClean="0"/>
              <a:t>1.</a:t>
            </a:r>
            <a:r>
              <a:rPr lang="hu-HU" altLang="en-US" sz="1600" dirty="0"/>
              <a:t>6</a:t>
            </a:r>
            <a:r>
              <a:rPr lang="hu-HU" altLang="en-US" sz="1600" dirty="0" smtClean="0"/>
              <a:t> </a:t>
            </a:r>
            <a:r>
              <a:rPr lang="en-US" altLang="en-US" sz="1600" dirty="0" smtClean="0"/>
              <a:t>Naming schemes of Intel’s servers (1)</a:t>
            </a:r>
            <a:endParaRPr lang="hu-HU" altLang="en-US" sz="1600" dirty="0" smtClean="0"/>
          </a:p>
        </p:txBody>
      </p:sp>
      <p:sp>
        <p:nvSpPr>
          <p:cNvPr id="26" name="Text Box 4"/>
          <p:cNvSpPr txBox="1">
            <a:spLocks noChangeArrowheads="1"/>
          </p:cNvSpPr>
          <p:nvPr/>
        </p:nvSpPr>
        <p:spPr bwMode="auto">
          <a:xfrm>
            <a:off x="304574" y="753777"/>
            <a:ext cx="65724" cy="21544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0000">
                    <a:alpha val="36078"/>
                  </a:srgbClr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lang="en-US" altLang="en-US" sz="1400" dirty="0" smtClean="0">
                <a:latin typeface="Verdana" pitchFamily="34" charset="0"/>
              </a:rPr>
              <a:t>.</a:t>
            </a:r>
          </a:p>
        </p:txBody>
      </p:sp>
      <p:sp>
        <p:nvSpPr>
          <p:cNvPr id="3" name="TextBox 2"/>
          <p:cNvSpPr txBox="1"/>
          <p:nvPr/>
        </p:nvSpPr>
        <p:spPr>
          <a:xfrm>
            <a:off x="389207" y="857100"/>
            <a:ext cx="888576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en-US" dirty="0" smtClean="0">
                <a:solidFill>
                  <a:srgbClr val="0070C0"/>
                </a:solidFill>
              </a:rPr>
              <a:t>In </a:t>
            </a:r>
            <a:r>
              <a:rPr lang="en-US" altLang="en-US" dirty="0">
                <a:solidFill>
                  <a:srgbClr val="0070C0"/>
                </a:solidFill>
              </a:rPr>
              <a:t>the first years of the </a:t>
            </a:r>
            <a:r>
              <a:rPr lang="en-US" altLang="en-US" dirty="0" err="1">
                <a:solidFill>
                  <a:srgbClr val="0070C0"/>
                </a:solidFill>
              </a:rPr>
              <a:t>2000's</a:t>
            </a:r>
            <a:r>
              <a:rPr lang="en-US" altLang="en-US" dirty="0">
                <a:solidFill>
                  <a:srgbClr val="0070C0"/>
                </a:solidFill>
              </a:rPr>
              <a:t> clock frequencies became </a:t>
            </a:r>
            <a:r>
              <a:rPr lang="en-US" altLang="en-US" dirty="0" smtClean="0">
                <a:solidFill>
                  <a:srgbClr val="0070C0"/>
                </a:solidFill>
              </a:rPr>
              <a:t>stagnating, </a:t>
            </a:r>
            <a:r>
              <a:rPr lang="en-US" altLang="en-US" dirty="0" smtClean="0"/>
              <a:t>as indicated below [168].  </a:t>
            </a:r>
            <a:endParaRPr lang="en-US" dirty="0"/>
          </a:p>
        </p:txBody>
      </p:sp>
      <p:sp>
        <p:nvSpPr>
          <p:cNvPr id="4" name="TextBox 3"/>
          <p:cNvSpPr txBox="1"/>
          <p:nvPr/>
        </p:nvSpPr>
        <p:spPr>
          <a:xfrm>
            <a:off x="96371" y="510989"/>
            <a:ext cx="657423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chemeClr val="accent6"/>
                </a:solidFill>
              </a:rPr>
              <a:t>b) Intel's server naming scheme used between 2005 and 2011 </a:t>
            </a:r>
            <a:endParaRPr lang="en-US" b="1" dirty="0">
              <a:solidFill>
                <a:schemeClr val="accent6"/>
              </a:solidFill>
            </a:endParaRPr>
          </a:p>
        </p:txBody>
      </p:sp>
      <p:pic>
        <p:nvPicPr>
          <p:cNvPr id="27" name="Picture 26"/>
          <p:cNvPicPr>
            <a:picLocks noChangeAspect="1"/>
          </p:cNvPicPr>
          <p:nvPr/>
        </p:nvPicPr>
        <p:blipFill rotWithShape="1">
          <a:blip r:embed="rId2"/>
          <a:srcRect b="5655"/>
          <a:stretch/>
        </p:blipFill>
        <p:spPr>
          <a:xfrm>
            <a:off x="336177" y="1533762"/>
            <a:ext cx="8481341" cy="4152126"/>
          </a:xfrm>
          <a:prstGeom prst="rect">
            <a:avLst/>
          </a:prstGeom>
        </p:spPr>
      </p:pic>
      <p:sp>
        <p:nvSpPr>
          <p:cNvPr id="5" name="TextBox 4"/>
          <p:cNvSpPr txBox="1"/>
          <p:nvPr/>
        </p:nvSpPr>
        <p:spPr>
          <a:xfrm>
            <a:off x="2559416" y="5701555"/>
            <a:ext cx="424674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/>
              <a:t>Figure: Historical growth of clock rates [168]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43883724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</p:bldLst>
  </p:timing>
</p:sld>
</file>

<file path=ppt/slides/slide3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3107" name="Text Box 3"/>
          <p:cNvSpPr txBox="1">
            <a:spLocks noChangeArrowheads="1"/>
          </p:cNvSpPr>
          <p:nvPr/>
        </p:nvSpPr>
        <p:spPr bwMode="auto">
          <a:xfrm>
            <a:off x="187325" y="1685925"/>
            <a:ext cx="8153386" cy="73866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 smtClean="0">
                <a:solidFill>
                  <a:srgbClr val="000000"/>
                </a:solidFill>
                <a:latin typeface="Verdana" pitchFamily="34" charset="0"/>
              </a:rPr>
              <a:t>[</a:t>
            </a: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</a:rPr>
              <a:t>118</a:t>
            </a:r>
            <a:r>
              <a:rPr lang="en-US" altLang="en-US" sz="1400" dirty="0" smtClean="0">
                <a:solidFill>
                  <a:srgbClr val="000000"/>
                </a:solidFill>
                <a:latin typeface="Verdana" pitchFamily="34" charset="0"/>
              </a:rPr>
              <a:t>]: </a:t>
            </a:r>
            <a:r>
              <a:rPr lang="hu-HU" altLang="en-US" sz="1400" dirty="0" err="1" smtClean="0">
                <a:solidFill>
                  <a:srgbClr val="000000"/>
                </a:solidFill>
                <a:latin typeface="Verdana" pitchFamily="34" charset="0"/>
              </a:rPr>
              <a:t>Chiappetta</a:t>
            </a: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</a:rPr>
              <a:t> M., </a:t>
            </a: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</a:rPr>
              <a:t>Intel Launches Xeon E7-8800 and E7-4800 v3 Processor </a:t>
            </a:r>
            <a:r>
              <a:rPr lang="en-US" altLang="en-US" sz="1400" dirty="0" smtClean="0">
                <a:solidFill>
                  <a:srgbClr val="000000"/>
                </a:solidFill>
                <a:latin typeface="Verdana" pitchFamily="34" charset="0"/>
              </a:rPr>
              <a:t>Families</a:t>
            </a: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</a:rPr>
              <a:t>,</a:t>
            </a:r>
            <a:endParaRPr lang="en-US" altLang="en-US" sz="1400" dirty="0" smtClean="0">
              <a:solidFill>
                <a:srgbClr val="000000"/>
              </a:solidFill>
              <a:latin typeface="Verdana" pitchFamily="34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 smtClean="0">
                <a:solidFill>
                  <a:srgbClr val="000000"/>
                </a:solidFill>
                <a:latin typeface="Verdana" pitchFamily="34" charset="0"/>
              </a:rPr>
              <a:t>      </a:t>
            </a: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</a:rPr>
              <a:t>     </a:t>
            </a:r>
            <a:r>
              <a:rPr lang="hu-HU" altLang="en-US" sz="1400" dirty="0">
                <a:solidFill>
                  <a:srgbClr val="000000"/>
                </a:solidFill>
                <a:latin typeface="Verdana" pitchFamily="34" charset="0"/>
              </a:rPr>
              <a:t>Hot Hardware, May 5 2015, </a:t>
            </a:r>
            <a:endParaRPr lang="hu-HU" altLang="en-US" sz="1400" dirty="0" smtClean="0">
              <a:solidFill>
                <a:srgbClr val="000000"/>
              </a:solidFill>
              <a:latin typeface="Verdana" pitchFamily="34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hu-HU" altLang="en-US" sz="1400" dirty="0">
                <a:solidFill>
                  <a:srgbClr val="000000"/>
                </a:solidFill>
                <a:latin typeface="Verdana" pitchFamily="34" charset="0"/>
              </a:rPr>
              <a:t> </a:t>
            </a: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</a:rPr>
              <a:t>          http</a:t>
            </a:r>
            <a:r>
              <a:rPr lang="hu-HU" altLang="en-US" sz="1400" dirty="0">
                <a:solidFill>
                  <a:srgbClr val="000000"/>
                </a:solidFill>
                <a:latin typeface="Verdana" pitchFamily="34" charset="0"/>
              </a:rPr>
              <a:t>://hothardware.com/reviews/intel-launches-xeon-e7-v3-family-of-processors</a:t>
            </a:r>
            <a:endParaRPr lang="en-US" altLang="en-US" sz="1400" dirty="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303108" name="Text Box 4"/>
          <p:cNvSpPr txBox="1">
            <a:spLocks noChangeArrowheads="1"/>
          </p:cNvSpPr>
          <p:nvPr/>
        </p:nvSpPr>
        <p:spPr bwMode="auto">
          <a:xfrm>
            <a:off x="187326" y="2517775"/>
            <a:ext cx="8737600" cy="52322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 smtClean="0">
                <a:solidFill>
                  <a:srgbClr val="000000"/>
                </a:solidFill>
                <a:latin typeface="Verdana" pitchFamily="34" charset="0"/>
              </a:rPr>
              <a:t>[</a:t>
            </a: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</a:rPr>
              <a:t>119</a:t>
            </a:r>
            <a:r>
              <a:rPr lang="en-US" altLang="en-US" sz="1400" dirty="0" smtClean="0">
                <a:solidFill>
                  <a:srgbClr val="000000"/>
                </a:solidFill>
                <a:latin typeface="Verdana" pitchFamily="34" charset="0"/>
              </a:rPr>
              <a:t>]: </a:t>
            </a:r>
            <a:r>
              <a:rPr lang="en-US" altLang="en-US" sz="1400" dirty="0" err="1">
                <a:solidFill>
                  <a:srgbClr val="000000"/>
                </a:solidFill>
                <a:latin typeface="Verdana" pitchFamily="34" charset="0"/>
              </a:rPr>
              <a:t>Broadwell</a:t>
            </a: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</a:rPr>
              <a:t>-EX/EP disappear from the latest Intel </a:t>
            </a:r>
            <a:r>
              <a:rPr lang="en-US" altLang="en-US" sz="1400" dirty="0" smtClean="0">
                <a:solidFill>
                  <a:srgbClr val="000000"/>
                </a:solidFill>
                <a:latin typeface="Verdana" pitchFamily="34" charset="0"/>
              </a:rPr>
              <a:t>roadmap</a:t>
            </a: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</a:rPr>
              <a:t>, </a:t>
            </a:r>
            <a:r>
              <a:rPr lang="hu-HU" altLang="en-US" sz="1400" dirty="0" err="1" smtClean="0">
                <a:solidFill>
                  <a:srgbClr val="000000"/>
                </a:solidFill>
                <a:latin typeface="Verdana" pitchFamily="34" charset="0"/>
              </a:rPr>
              <a:t>AnandTech</a:t>
            </a: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</a:rPr>
              <a:t> </a:t>
            </a:r>
            <a:r>
              <a:rPr lang="hu-HU" altLang="en-US" sz="1400" dirty="0" err="1" smtClean="0">
                <a:solidFill>
                  <a:srgbClr val="000000"/>
                </a:solidFill>
                <a:latin typeface="Verdana" pitchFamily="34" charset="0"/>
              </a:rPr>
              <a:t>Forums</a:t>
            </a: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</a:rPr>
              <a:t>,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</a:rPr>
              <a:t>           </a:t>
            </a:r>
            <a:r>
              <a:rPr lang="en-US" altLang="en-US" sz="1400" dirty="0" smtClean="0">
                <a:solidFill>
                  <a:srgbClr val="000000"/>
                </a:solidFill>
                <a:latin typeface="Verdana" pitchFamily="34" charset="0"/>
              </a:rPr>
              <a:t>http</a:t>
            </a: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</a:rPr>
              <a:t>://forums.anandtech.com/showthread.php?t=2439161</a:t>
            </a:r>
          </a:p>
        </p:txBody>
      </p:sp>
      <p:sp>
        <p:nvSpPr>
          <p:cNvPr id="303109" name="Text Box 5"/>
          <p:cNvSpPr txBox="1">
            <a:spLocks noChangeArrowheads="1"/>
          </p:cNvSpPr>
          <p:nvPr/>
        </p:nvSpPr>
        <p:spPr bwMode="auto">
          <a:xfrm>
            <a:off x="180975" y="641350"/>
            <a:ext cx="8939114" cy="95410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 smtClean="0">
                <a:solidFill>
                  <a:srgbClr val="000000"/>
                </a:solidFill>
                <a:latin typeface="Verdana" pitchFamily="34" charset="0"/>
              </a:rPr>
              <a:t>[</a:t>
            </a: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</a:rPr>
              <a:t>117</a:t>
            </a:r>
            <a:r>
              <a:rPr lang="en-US" altLang="en-US" sz="1400" dirty="0" smtClean="0">
                <a:solidFill>
                  <a:srgbClr val="000000"/>
                </a:solidFill>
                <a:latin typeface="Verdana" pitchFamily="34" charset="0"/>
              </a:rPr>
              <a:t>]: </a:t>
            </a:r>
            <a:r>
              <a:rPr lang="hu-HU" altLang="en-US" sz="1400" dirty="0" err="1" smtClean="0">
                <a:solidFill>
                  <a:srgbClr val="000000"/>
                </a:solidFill>
                <a:latin typeface="Verdana" pitchFamily="34" charset="0"/>
              </a:rPr>
              <a:t>Esmer</a:t>
            </a: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</a:rPr>
              <a:t> I., </a:t>
            </a:r>
            <a:r>
              <a:rPr lang="hu-HU" altLang="en-US" sz="1400" dirty="0" err="1" smtClean="0">
                <a:solidFill>
                  <a:srgbClr val="000000"/>
                </a:solidFill>
                <a:latin typeface="Verdana" pitchFamily="34" charset="0"/>
              </a:rPr>
              <a:t>Ivybridge</a:t>
            </a: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</a:rPr>
              <a:t> Server </a:t>
            </a:r>
            <a:r>
              <a:rPr lang="hu-HU" altLang="en-US" sz="1400" dirty="0" err="1" smtClean="0">
                <a:solidFill>
                  <a:srgbClr val="000000"/>
                </a:solidFill>
                <a:latin typeface="Verdana" pitchFamily="34" charset="0"/>
              </a:rPr>
              <a:t>Architecture</a:t>
            </a: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</a:rPr>
              <a:t>: A </a:t>
            </a:r>
            <a:r>
              <a:rPr lang="hu-HU" altLang="en-US" sz="1400" dirty="0" err="1" smtClean="0">
                <a:solidFill>
                  <a:srgbClr val="000000"/>
                </a:solidFill>
                <a:latin typeface="Verdana" pitchFamily="34" charset="0"/>
              </a:rPr>
              <a:t>Converged</a:t>
            </a: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</a:rPr>
              <a:t> Server, Aug. 2014, Hot Chips 2014,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</a:rPr>
              <a:t>           </a:t>
            </a: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</a:rPr>
              <a:t>http://www.hotchips.org/wp-content/uploads/hc_archives/hc26/HC26-12-day2-epub</a:t>
            </a:r>
            <a:r>
              <a:rPr lang="en-US" altLang="en-US" sz="1400" dirty="0" smtClean="0">
                <a:solidFill>
                  <a:srgbClr val="000000"/>
                </a:solidFill>
                <a:latin typeface="Verdana" pitchFamily="34" charset="0"/>
              </a:rPr>
              <a:t>/</a:t>
            </a:r>
            <a:endParaRPr lang="hu-HU" altLang="en-US" sz="1400" dirty="0" smtClean="0">
              <a:solidFill>
                <a:srgbClr val="000000"/>
              </a:solidFill>
              <a:latin typeface="Verdana" pitchFamily="34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hu-HU" altLang="en-US" sz="1400" dirty="0">
                <a:solidFill>
                  <a:srgbClr val="000000"/>
                </a:solidFill>
                <a:latin typeface="Verdana" pitchFamily="34" charset="0"/>
              </a:rPr>
              <a:t> </a:t>
            </a: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</a:rPr>
              <a:t>          </a:t>
            </a:r>
            <a:r>
              <a:rPr lang="en-US" altLang="en-US" sz="1400" dirty="0" smtClean="0">
                <a:solidFill>
                  <a:srgbClr val="000000"/>
                </a:solidFill>
                <a:latin typeface="Verdana" pitchFamily="34" charset="0"/>
              </a:rPr>
              <a:t>HC26.12-8-Big-Iron-Servers-epub/HC26.13.832-IvyBridge-Esmer-Intel-IVB%20Server%</a:t>
            </a:r>
            <a:endParaRPr lang="hu-HU" altLang="en-US" sz="1400" dirty="0" smtClean="0">
              <a:solidFill>
                <a:srgbClr val="000000"/>
              </a:solidFill>
              <a:latin typeface="Verdana" pitchFamily="34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hu-HU" altLang="en-US" sz="1400" dirty="0">
                <a:solidFill>
                  <a:srgbClr val="000000"/>
                </a:solidFill>
                <a:latin typeface="Verdana" pitchFamily="34" charset="0"/>
              </a:rPr>
              <a:t> </a:t>
            </a: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</a:rPr>
              <a:t>          </a:t>
            </a:r>
            <a:r>
              <a:rPr lang="en-US" altLang="en-US" sz="1400" dirty="0" smtClean="0">
                <a:solidFill>
                  <a:srgbClr val="000000"/>
                </a:solidFill>
                <a:latin typeface="Verdana" pitchFamily="34" charset="0"/>
              </a:rPr>
              <a:t>20Hotchips2014.pdf</a:t>
            </a:r>
            <a:endParaRPr lang="en-US" altLang="en-US" sz="1400" dirty="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303110" name="Rectangle 6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 sz="1600" dirty="0" smtClean="0"/>
              <a:t>5. References</a:t>
            </a:r>
            <a:r>
              <a:rPr lang="hu-HU" altLang="en-US" sz="1600" dirty="0" smtClean="0"/>
              <a:t> (14)</a:t>
            </a:r>
            <a:endParaRPr lang="en-US" altLang="en-US" sz="1600" dirty="0" smtClean="0"/>
          </a:p>
        </p:txBody>
      </p:sp>
      <p:sp>
        <p:nvSpPr>
          <p:cNvPr id="303111" name="Text Box 7"/>
          <p:cNvSpPr txBox="1">
            <a:spLocks noChangeArrowheads="1"/>
          </p:cNvSpPr>
          <p:nvPr/>
        </p:nvSpPr>
        <p:spPr bwMode="auto">
          <a:xfrm>
            <a:off x="193675" y="3143250"/>
            <a:ext cx="8558369" cy="73866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 smtClean="0">
                <a:solidFill>
                  <a:srgbClr val="000000"/>
                </a:solidFill>
                <a:latin typeface="Verdana" pitchFamily="34" charset="0"/>
              </a:rPr>
              <a:t>[</a:t>
            </a: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</a:rPr>
              <a:t>120</a:t>
            </a: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</a:rPr>
              <a:t>]: Accelerate Big Data </a:t>
            </a:r>
            <a:r>
              <a:rPr lang="en-US" altLang="en-US" sz="1400" dirty="0" smtClean="0">
                <a:solidFill>
                  <a:srgbClr val="000000"/>
                </a:solidFill>
                <a:latin typeface="Verdana" pitchFamily="34" charset="0"/>
              </a:rPr>
              <a:t>Insights</a:t>
            </a: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</a:rPr>
              <a:t> </a:t>
            </a:r>
            <a:r>
              <a:rPr lang="hu-HU" altLang="en-US" sz="1400" dirty="0" err="1" smtClean="0">
                <a:solidFill>
                  <a:srgbClr val="000000"/>
                </a:solidFill>
                <a:latin typeface="Verdana" pitchFamily="34" charset="0"/>
              </a:rPr>
              <a:t>with</a:t>
            </a: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</a:rPr>
              <a:t> </a:t>
            </a:r>
            <a:r>
              <a:rPr lang="en-US" altLang="en-US" sz="1400" dirty="0" smtClean="0">
                <a:solidFill>
                  <a:srgbClr val="000000"/>
                </a:solidFill>
                <a:latin typeface="Verdana" pitchFamily="34" charset="0"/>
              </a:rPr>
              <a:t>the Intel Xeon </a:t>
            </a: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</a:rPr>
              <a:t>Processor E7-8800/4800 v3 Product </a:t>
            </a:r>
            <a:endParaRPr lang="hu-HU" altLang="en-US" sz="1400" dirty="0">
              <a:solidFill>
                <a:srgbClr val="000000"/>
              </a:solidFill>
              <a:latin typeface="Verdana" pitchFamily="34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</a:rPr>
              <a:t>           </a:t>
            </a:r>
            <a:r>
              <a:rPr lang="en-US" altLang="en-US" sz="1400" dirty="0" smtClean="0">
                <a:solidFill>
                  <a:srgbClr val="000000"/>
                </a:solidFill>
                <a:latin typeface="Verdana" pitchFamily="34" charset="0"/>
              </a:rPr>
              <a:t>Families</a:t>
            </a: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</a:rPr>
              <a:t>, </a:t>
            </a:r>
            <a:r>
              <a:rPr lang="hu-HU" altLang="en-US" sz="1400" dirty="0" err="1" smtClean="0">
                <a:solidFill>
                  <a:srgbClr val="000000"/>
                </a:solidFill>
                <a:latin typeface="Verdana" pitchFamily="34" charset="0"/>
              </a:rPr>
              <a:t>Product</a:t>
            </a: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</a:rPr>
              <a:t> </a:t>
            </a:r>
            <a:r>
              <a:rPr lang="hu-HU" altLang="en-US" sz="1400" dirty="0" err="1" smtClean="0">
                <a:solidFill>
                  <a:srgbClr val="000000"/>
                </a:solidFill>
                <a:latin typeface="Verdana" pitchFamily="34" charset="0"/>
              </a:rPr>
              <a:t>Brief</a:t>
            </a: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</a:rPr>
              <a:t>, 2015,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</a:rPr>
              <a:t>           </a:t>
            </a:r>
            <a:r>
              <a:rPr lang="en-US" altLang="en-US" sz="1400" dirty="0" smtClean="0">
                <a:solidFill>
                  <a:srgbClr val="000000"/>
                </a:solidFill>
                <a:latin typeface="Verdana" pitchFamily="34" charset="0"/>
              </a:rPr>
              <a:t>http</a:t>
            </a: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</a:rPr>
              <a:t>://www.intel.com/newsroom/kits/xeon/e7v3/pdfs/Xeon_E7v3_ProductBrief.pdf</a:t>
            </a:r>
          </a:p>
        </p:txBody>
      </p:sp>
      <p:sp>
        <p:nvSpPr>
          <p:cNvPr id="303113" name="Text Box 9"/>
          <p:cNvSpPr txBox="1">
            <a:spLocks noChangeArrowheads="1"/>
          </p:cNvSpPr>
          <p:nvPr/>
        </p:nvSpPr>
        <p:spPr bwMode="auto">
          <a:xfrm>
            <a:off x="193675" y="3975100"/>
            <a:ext cx="9113200" cy="73866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 smtClean="0">
                <a:solidFill>
                  <a:srgbClr val="000000"/>
                </a:solidFill>
                <a:latin typeface="Verdana" pitchFamily="34" charset="0"/>
              </a:rPr>
              <a:t>[</a:t>
            </a: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</a:rPr>
              <a:t>121</a:t>
            </a: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</a:rPr>
              <a:t>]: Accelerating Silicon Design </a:t>
            </a:r>
            <a:r>
              <a:rPr lang="en-US" altLang="en-US" sz="1400" dirty="0" smtClean="0">
                <a:solidFill>
                  <a:srgbClr val="000000"/>
                </a:solidFill>
                <a:latin typeface="Verdana" pitchFamily="34" charset="0"/>
              </a:rPr>
              <a:t>with</a:t>
            </a: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</a:rPr>
              <a:t> </a:t>
            </a:r>
            <a:r>
              <a:rPr lang="en-US" altLang="en-US" sz="1400" dirty="0" smtClean="0">
                <a:solidFill>
                  <a:srgbClr val="000000"/>
                </a:solidFill>
                <a:latin typeface="Verdana" pitchFamily="34" charset="0"/>
              </a:rPr>
              <a:t>the Intel Xeon </a:t>
            </a: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</a:rPr>
              <a:t>Processor E7-8800 v3 </a:t>
            </a:r>
            <a:r>
              <a:rPr lang="en-US" altLang="en-US" sz="1400" dirty="0" smtClean="0">
                <a:solidFill>
                  <a:srgbClr val="000000"/>
                </a:solidFill>
                <a:latin typeface="Verdana" pitchFamily="34" charset="0"/>
              </a:rPr>
              <a:t>Product Family</a:t>
            </a: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</a:rPr>
              <a:t>, 2015,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</a:rPr>
              <a:t>           </a:t>
            </a:r>
            <a:r>
              <a:rPr lang="en-US" altLang="en-US" sz="1400" dirty="0" smtClean="0">
                <a:solidFill>
                  <a:srgbClr val="000000"/>
                </a:solidFill>
                <a:latin typeface="Verdana" pitchFamily="34" charset="0"/>
              </a:rPr>
              <a:t>http</a:t>
            </a: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</a:rPr>
              <a:t>://</a:t>
            </a:r>
            <a:r>
              <a:rPr lang="en-US" altLang="en-US" sz="1400" dirty="0" smtClean="0">
                <a:solidFill>
                  <a:srgbClr val="000000"/>
                </a:solidFill>
                <a:latin typeface="Verdana" pitchFamily="34" charset="0"/>
              </a:rPr>
              <a:t>www.intel.com/content/dam/www/public/us/en/documents/product-briefs/xeon-</a:t>
            </a:r>
            <a:endParaRPr lang="hu-HU" altLang="en-US" sz="1400" dirty="0" smtClean="0">
              <a:solidFill>
                <a:srgbClr val="000000"/>
              </a:solidFill>
              <a:latin typeface="Verdana" pitchFamily="34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hu-HU" altLang="en-US" sz="1400" dirty="0">
                <a:solidFill>
                  <a:srgbClr val="000000"/>
                </a:solidFill>
                <a:latin typeface="Verdana" pitchFamily="34" charset="0"/>
              </a:rPr>
              <a:t> </a:t>
            </a: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</a:rPr>
              <a:t>          </a:t>
            </a:r>
            <a:r>
              <a:rPr lang="en-US" altLang="en-US" sz="1400" dirty="0" smtClean="0">
                <a:solidFill>
                  <a:srgbClr val="000000"/>
                </a:solidFill>
                <a:latin typeface="Verdana" pitchFamily="34" charset="0"/>
              </a:rPr>
              <a:t>processor-e7-8800-v3-brief.pdf</a:t>
            </a:r>
            <a:endParaRPr lang="en-US" altLang="en-US" sz="1400" dirty="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303114" name="Text Box 10"/>
          <p:cNvSpPr txBox="1">
            <a:spLocks noChangeArrowheads="1"/>
          </p:cNvSpPr>
          <p:nvPr/>
        </p:nvSpPr>
        <p:spPr bwMode="auto">
          <a:xfrm>
            <a:off x="193675" y="4781550"/>
            <a:ext cx="8880444" cy="73866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 smtClean="0">
                <a:solidFill>
                  <a:srgbClr val="000000"/>
                </a:solidFill>
                <a:latin typeface="Verdana" pitchFamily="34" charset="0"/>
              </a:rPr>
              <a:t>[</a:t>
            </a: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</a:rPr>
              <a:t>122</a:t>
            </a: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</a:rPr>
              <a:t>]: </a:t>
            </a:r>
            <a:r>
              <a:rPr lang="en-US" altLang="en-US" sz="1400" dirty="0" err="1">
                <a:solidFill>
                  <a:srgbClr val="000000"/>
                </a:solidFill>
                <a:latin typeface="Verdana" pitchFamily="34" charset="0"/>
              </a:rPr>
              <a:t>Broadwell</a:t>
            </a: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</a:rPr>
              <a:t>-EX/EP disappeared from Intel's enterprise </a:t>
            </a:r>
            <a:r>
              <a:rPr lang="en-US" altLang="en-US" sz="1400" dirty="0" smtClean="0">
                <a:solidFill>
                  <a:srgbClr val="000000"/>
                </a:solidFill>
                <a:latin typeface="Verdana" pitchFamily="34" charset="0"/>
              </a:rPr>
              <a:t>roadmaps</a:t>
            </a: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</a:rPr>
              <a:t>, Linus </a:t>
            </a:r>
            <a:r>
              <a:rPr lang="hu-HU" altLang="en-US" sz="1400" dirty="0" err="1" smtClean="0">
                <a:solidFill>
                  <a:srgbClr val="000000"/>
                </a:solidFill>
                <a:latin typeface="Verdana" pitchFamily="34" charset="0"/>
              </a:rPr>
              <a:t>Tech</a:t>
            </a: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</a:rPr>
              <a:t> </a:t>
            </a:r>
            <a:r>
              <a:rPr lang="hu-HU" altLang="en-US" sz="1400" dirty="0" err="1" smtClean="0">
                <a:solidFill>
                  <a:srgbClr val="000000"/>
                </a:solidFill>
                <a:latin typeface="Verdana" pitchFamily="34" charset="0"/>
              </a:rPr>
              <a:t>Tips</a:t>
            </a: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</a:rPr>
              <a:t>,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hu-HU" altLang="en-US" sz="1400" dirty="0">
                <a:solidFill>
                  <a:srgbClr val="000000"/>
                </a:solidFill>
                <a:latin typeface="Verdana" pitchFamily="34" charset="0"/>
              </a:rPr>
              <a:t> </a:t>
            </a: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</a:rPr>
              <a:t>          </a:t>
            </a:r>
            <a:r>
              <a:rPr lang="hu-HU" altLang="en-US" sz="1400" dirty="0" err="1" smtClean="0">
                <a:solidFill>
                  <a:srgbClr val="000000"/>
                </a:solidFill>
                <a:latin typeface="Verdana" pitchFamily="34" charset="0"/>
              </a:rPr>
              <a:t>July</a:t>
            </a: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</a:rPr>
              <a:t> </a:t>
            </a:r>
            <a:r>
              <a:rPr lang="hu-HU" altLang="en-US" sz="1400" dirty="0">
                <a:solidFill>
                  <a:srgbClr val="000000"/>
                </a:solidFill>
                <a:latin typeface="Verdana" pitchFamily="34" charset="0"/>
              </a:rPr>
              <a:t>16 2015, http://</a:t>
            </a: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</a:rPr>
              <a:t>linustechtips.com/main/topic/409185-broadwell-exep-disappeared-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hu-HU" altLang="en-US" sz="1400" dirty="0">
                <a:solidFill>
                  <a:srgbClr val="000000"/>
                </a:solidFill>
                <a:latin typeface="Verdana" pitchFamily="34" charset="0"/>
              </a:rPr>
              <a:t> </a:t>
            </a: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</a:rPr>
              <a:t>          </a:t>
            </a:r>
            <a:r>
              <a:rPr lang="hu-HU" altLang="en-US" sz="1400" dirty="0" err="1" smtClean="0">
                <a:solidFill>
                  <a:srgbClr val="000000"/>
                </a:solidFill>
                <a:latin typeface="Verdana" pitchFamily="34" charset="0"/>
              </a:rPr>
              <a:t>from-intels-enterprise-roadmaps</a:t>
            </a:r>
            <a:r>
              <a:rPr lang="hu-HU" altLang="en-US" sz="1400" dirty="0">
                <a:solidFill>
                  <a:srgbClr val="000000"/>
                </a:solidFill>
                <a:latin typeface="Verdana" pitchFamily="34" charset="0"/>
              </a:rPr>
              <a:t>/</a:t>
            </a:r>
            <a:endParaRPr lang="en-US" altLang="en-US" sz="1400" dirty="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18" name="Text Box 8"/>
          <p:cNvSpPr txBox="1">
            <a:spLocks noChangeArrowheads="1"/>
          </p:cNvSpPr>
          <p:nvPr/>
        </p:nvSpPr>
        <p:spPr bwMode="auto">
          <a:xfrm>
            <a:off x="188913" y="5613400"/>
            <a:ext cx="9001888" cy="73866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lang="en-US" altLang="en-US" sz="1400" dirty="0" smtClean="0">
                <a:solidFill>
                  <a:srgbClr val="000000"/>
                </a:solidFill>
                <a:latin typeface="Verdana" pitchFamily="34" charset="0"/>
              </a:rPr>
              <a:t>[</a:t>
            </a: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</a:rPr>
              <a:t>123</a:t>
            </a:r>
            <a:r>
              <a:rPr lang="en-US" altLang="en-US" sz="1400" dirty="0" smtClean="0">
                <a:solidFill>
                  <a:srgbClr val="000000"/>
                </a:solidFill>
                <a:latin typeface="Verdana" pitchFamily="34" charset="0"/>
              </a:rPr>
              <a:t>]: </a:t>
            </a: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</a:rPr>
              <a:t>van </a:t>
            </a:r>
            <a:r>
              <a:rPr lang="hu-HU" altLang="en-US" sz="1400" dirty="0" err="1" smtClean="0">
                <a:solidFill>
                  <a:srgbClr val="000000"/>
                </a:solidFill>
                <a:latin typeface="Verdana" pitchFamily="34" charset="0"/>
              </a:rPr>
              <a:t>Monsjou</a:t>
            </a: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</a:rPr>
              <a:t> D., </a:t>
            </a:r>
            <a:r>
              <a:rPr lang="en-US" sz="1400" dirty="0">
                <a:solidFill>
                  <a:srgbClr val="000000"/>
                </a:solidFill>
                <a:latin typeface="Verdana" pitchFamily="34" charset="0"/>
              </a:rPr>
              <a:t>Massive Leak shows details on </a:t>
            </a:r>
            <a:r>
              <a:rPr lang="en-US" sz="1400" dirty="0" err="1">
                <a:solidFill>
                  <a:srgbClr val="000000"/>
                </a:solidFill>
                <a:latin typeface="Verdana" pitchFamily="34" charset="0"/>
              </a:rPr>
              <a:t>Skylake</a:t>
            </a:r>
            <a:r>
              <a:rPr lang="en-US" sz="1400" dirty="0">
                <a:solidFill>
                  <a:srgbClr val="000000"/>
                </a:solidFill>
                <a:latin typeface="Verdana" pitchFamily="34" charset="0"/>
              </a:rPr>
              <a:t> Xeon </a:t>
            </a:r>
            <a:r>
              <a:rPr lang="en-US" sz="1400" dirty="0" smtClean="0">
                <a:solidFill>
                  <a:srgbClr val="000000"/>
                </a:solidFill>
                <a:latin typeface="Verdana" pitchFamily="34" charset="0"/>
              </a:rPr>
              <a:t>Chips</a:t>
            </a:r>
            <a:r>
              <a:rPr lang="hu-HU" sz="1400" dirty="0" smtClean="0">
                <a:solidFill>
                  <a:srgbClr val="000000"/>
                </a:solidFill>
                <a:latin typeface="Verdana" pitchFamily="34" charset="0"/>
              </a:rPr>
              <a:t>, Overclock3D,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hu-HU" sz="1400" dirty="0">
                <a:solidFill>
                  <a:srgbClr val="000000"/>
                </a:solidFill>
                <a:latin typeface="Verdana" pitchFamily="34" charset="0"/>
              </a:rPr>
              <a:t>           May 25 2015, http://www.overclock3d.net/</a:t>
            </a:r>
            <a:r>
              <a:rPr lang="hu-HU" sz="1400" dirty="0" err="1">
                <a:solidFill>
                  <a:srgbClr val="000000"/>
                </a:solidFill>
                <a:latin typeface="Verdana" pitchFamily="34" charset="0"/>
              </a:rPr>
              <a:t>articles</a:t>
            </a:r>
            <a:r>
              <a:rPr lang="hu-HU" sz="1400" dirty="0">
                <a:solidFill>
                  <a:srgbClr val="000000"/>
                </a:solidFill>
                <a:latin typeface="Verdana" pitchFamily="34" charset="0"/>
              </a:rPr>
              <a:t>/</a:t>
            </a:r>
            <a:r>
              <a:rPr lang="hu-HU" sz="1400" dirty="0" err="1">
                <a:solidFill>
                  <a:srgbClr val="000000"/>
                </a:solidFill>
                <a:latin typeface="Verdana" pitchFamily="34" charset="0"/>
              </a:rPr>
              <a:t>cpu</a:t>
            </a:r>
            <a:r>
              <a:rPr lang="hu-HU" sz="1400" dirty="0">
                <a:solidFill>
                  <a:srgbClr val="000000"/>
                </a:solidFill>
                <a:latin typeface="Verdana" pitchFamily="34" charset="0"/>
              </a:rPr>
              <a:t>_</a:t>
            </a:r>
            <a:r>
              <a:rPr lang="hu-HU" sz="1400" dirty="0" err="1">
                <a:solidFill>
                  <a:srgbClr val="000000"/>
                </a:solidFill>
                <a:latin typeface="Verdana" pitchFamily="34" charset="0"/>
              </a:rPr>
              <a:t>mainboard</a:t>
            </a:r>
            <a:r>
              <a:rPr lang="hu-HU" sz="1400" dirty="0">
                <a:solidFill>
                  <a:srgbClr val="000000"/>
                </a:solidFill>
                <a:latin typeface="Verdana" pitchFamily="34" charset="0"/>
              </a:rPr>
              <a:t>/</a:t>
            </a:r>
            <a:r>
              <a:rPr lang="hu-HU" sz="1400" dirty="0" err="1">
                <a:solidFill>
                  <a:srgbClr val="000000"/>
                </a:solidFill>
                <a:latin typeface="Verdana" pitchFamily="34" charset="0"/>
              </a:rPr>
              <a:t>massive</a:t>
            </a:r>
            <a:r>
              <a:rPr lang="hu-HU" sz="1400" dirty="0">
                <a:solidFill>
                  <a:srgbClr val="000000"/>
                </a:solidFill>
                <a:latin typeface="Verdana" pitchFamily="34" charset="0"/>
              </a:rPr>
              <a:t>_</a:t>
            </a:r>
            <a:r>
              <a:rPr lang="hu-HU" sz="1400" dirty="0" err="1">
                <a:solidFill>
                  <a:srgbClr val="000000"/>
                </a:solidFill>
                <a:latin typeface="Verdana" pitchFamily="34" charset="0"/>
              </a:rPr>
              <a:t>leak</a:t>
            </a:r>
            <a:r>
              <a:rPr lang="hu-HU" sz="1400" dirty="0">
                <a:solidFill>
                  <a:srgbClr val="000000"/>
                </a:solidFill>
                <a:latin typeface="Verdana" pitchFamily="34" charset="0"/>
              </a:rPr>
              <a:t>_</a:t>
            </a:r>
            <a:r>
              <a:rPr lang="hu-HU" sz="1400" dirty="0" err="1">
                <a:solidFill>
                  <a:srgbClr val="000000"/>
                </a:solidFill>
                <a:latin typeface="Verdana" pitchFamily="34" charset="0"/>
              </a:rPr>
              <a:t>shows</a:t>
            </a:r>
            <a:r>
              <a:rPr lang="hu-HU" sz="1400" dirty="0" smtClean="0">
                <a:solidFill>
                  <a:srgbClr val="000000"/>
                </a:solidFill>
                <a:latin typeface="Verdana" pitchFamily="34" charset="0"/>
              </a:rPr>
              <a:t>_</a:t>
            </a:r>
          </a:p>
          <a:p>
            <a:pPr eaLnBrk="1" hangingPunct="1">
              <a:spcBef>
                <a:spcPct val="0"/>
              </a:spcBef>
              <a:buNone/>
            </a:pPr>
            <a:r>
              <a:rPr lang="hu-HU" sz="1400" dirty="0">
                <a:solidFill>
                  <a:srgbClr val="000000"/>
                </a:solidFill>
                <a:latin typeface="Verdana" pitchFamily="34" charset="0"/>
              </a:rPr>
              <a:t> </a:t>
            </a:r>
            <a:r>
              <a:rPr lang="hu-HU" sz="1400" dirty="0" smtClean="0">
                <a:solidFill>
                  <a:srgbClr val="000000"/>
                </a:solidFill>
                <a:latin typeface="Verdana" pitchFamily="34" charset="0"/>
              </a:rPr>
              <a:t>          </a:t>
            </a:r>
            <a:r>
              <a:rPr lang="hu-HU" sz="1400" dirty="0" err="1" smtClean="0">
                <a:solidFill>
                  <a:srgbClr val="000000"/>
                </a:solidFill>
                <a:latin typeface="Verdana" pitchFamily="34" charset="0"/>
              </a:rPr>
              <a:t>details</a:t>
            </a:r>
            <a:r>
              <a:rPr lang="hu-HU" sz="1400" dirty="0" smtClean="0">
                <a:solidFill>
                  <a:srgbClr val="000000"/>
                </a:solidFill>
                <a:latin typeface="Verdana" pitchFamily="34" charset="0"/>
              </a:rPr>
              <a:t>_</a:t>
            </a:r>
            <a:r>
              <a:rPr lang="hu-HU" sz="1400" dirty="0" err="1" smtClean="0">
                <a:solidFill>
                  <a:srgbClr val="000000"/>
                </a:solidFill>
                <a:latin typeface="Verdana" pitchFamily="34" charset="0"/>
              </a:rPr>
              <a:t>on</a:t>
            </a:r>
            <a:r>
              <a:rPr lang="hu-HU" sz="1400" dirty="0" smtClean="0">
                <a:solidFill>
                  <a:srgbClr val="000000"/>
                </a:solidFill>
                <a:latin typeface="Verdana" pitchFamily="34" charset="0"/>
              </a:rPr>
              <a:t>_</a:t>
            </a:r>
            <a:r>
              <a:rPr lang="hu-HU" sz="1400" dirty="0" err="1" smtClean="0">
                <a:solidFill>
                  <a:srgbClr val="000000"/>
                </a:solidFill>
                <a:latin typeface="Verdana" pitchFamily="34" charset="0"/>
              </a:rPr>
              <a:t>skylake</a:t>
            </a:r>
            <a:r>
              <a:rPr lang="hu-HU" sz="1400" dirty="0" smtClean="0">
                <a:solidFill>
                  <a:srgbClr val="000000"/>
                </a:solidFill>
                <a:latin typeface="Verdana" pitchFamily="34" charset="0"/>
              </a:rPr>
              <a:t>_</a:t>
            </a:r>
            <a:r>
              <a:rPr lang="hu-HU" sz="1400" dirty="0" err="1" smtClean="0">
                <a:solidFill>
                  <a:srgbClr val="000000"/>
                </a:solidFill>
                <a:latin typeface="Verdana" pitchFamily="34" charset="0"/>
              </a:rPr>
              <a:t>xeon</a:t>
            </a:r>
            <a:r>
              <a:rPr lang="hu-HU" sz="1400" dirty="0" smtClean="0">
                <a:solidFill>
                  <a:srgbClr val="000000"/>
                </a:solidFill>
                <a:latin typeface="Verdana" pitchFamily="34" charset="0"/>
              </a:rPr>
              <a:t>_chips/1</a:t>
            </a:r>
            <a:endParaRPr lang="en-US" sz="1400" dirty="0">
              <a:solidFill>
                <a:srgbClr val="000000"/>
              </a:solidFill>
              <a:latin typeface="Verdan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4870782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1600" dirty="0" smtClean="0"/>
              <a:t>5. References (15)</a:t>
            </a:r>
            <a:endParaRPr lang="en-US" sz="1600" dirty="0"/>
          </a:p>
        </p:txBody>
      </p:sp>
      <p:sp>
        <p:nvSpPr>
          <p:cNvPr id="5" name="TextBox 4"/>
          <p:cNvSpPr txBox="1"/>
          <p:nvPr/>
        </p:nvSpPr>
        <p:spPr>
          <a:xfrm>
            <a:off x="185738" y="635000"/>
            <a:ext cx="8846204" cy="7386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/>
              <a:t>[124]: Server </a:t>
            </a:r>
            <a:r>
              <a:rPr lang="en-US" dirty="0"/>
              <a:t>duel: Xeon Woodcrest vs. Opteron Socket </a:t>
            </a:r>
            <a:r>
              <a:rPr lang="en-US" dirty="0" smtClean="0"/>
              <a:t>F, </a:t>
            </a:r>
            <a:r>
              <a:rPr lang="en-US" dirty="0" err="1" smtClean="0"/>
              <a:t>Tweakers</a:t>
            </a:r>
            <a:r>
              <a:rPr lang="en-US" dirty="0" smtClean="0"/>
              <a:t>, </a:t>
            </a:r>
            <a:r>
              <a:rPr lang="en-US" dirty="0"/>
              <a:t>7 September </a:t>
            </a:r>
            <a:r>
              <a:rPr lang="en-US" dirty="0" smtClean="0"/>
              <a:t>2006,</a:t>
            </a:r>
          </a:p>
          <a:p>
            <a:r>
              <a:rPr lang="en-US" dirty="0" smtClean="0"/>
              <a:t>           http</a:t>
            </a:r>
            <a:r>
              <a:rPr lang="en-US" dirty="0"/>
              <a:t>://</a:t>
            </a:r>
            <a:r>
              <a:rPr lang="en-US" dirty="0" smtClean="0"/>
              <a:t>tweakers.net/reviews/646/2/server-duel-xeon-woodcrest-vs-opteron-socket-f-   </a:t>
            </a:r>
          </a:p>
          <a:p>
            <a:r>
              <a:rPr lang="en-US" dirty="0"/>
              <a:t> </a:t>
            </a:r>
            <a:r>
              <a:rPr lang="en-US" dirty="0" smtClean="0"/>
              <a:t>          post-mortem-netburst.html</a:t>
            </a:r>
            <a:endParaRPr lang="en-US" dirty="0"/>
          </a:p>
        </p:txBody>
      </p:sp>
      <p:sp>
        <p:nvSpPr>
          <p:cNvPr id="3" name="TextBox 2"/>
          <p:cNvSpPr txBox="1"/>
          <p:nvPr/>
        </p:nvSpPr>
        <p:spPr>
          <a:xfrm>
            <a:off x="187324" y="1411307"/>
            <a:ext cx="8888413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/>
              <a:t>[125]: </a:t>
            </a:r>
            <a:r>
              <a:rPr lang="en-US" dirty="0" err="1" smtClean="0"/>
              <a:t>Papazian</a:t>
            </a:r>
            <a:r>
              <a:rPr lang="en-US" dirty="0" smtClean="0"/>
              <a:t> I. E. </a:t>
            </a:r>
            <a:r>
              <a:rPr lang="en-US" dirty="0"/>
              <a:t>&amp;</a:t>
            </a:r>
            <a:r>
              <a:rPr lang="en-US" dirty="0" smtClean="0"/>
              <a:t> al., Ivy Bridge Server: </a:t>
            </a:r>
            <a:r>
              <a:rPr lang="en-US" dirty="0"/>
              <a:t>A </a:t>
            </a:r>
            <a:r>
              <a:rPr lang="en-US" dirty="0" smtClean="0"/>
              <a:t>Converged Design, IEEE MICRO, March-April</a:t>
            </a:r>
          </a:p>
          <a:p>
            <a:r>
              <a:rPr lang="en-US" dirty="0"/>
              <a:t> </a:t>
            </a:r>
            <a:r>
              <a:rPr lang="en-US" dirty="0" smtClean="0"/>
              <a:t>          2015, pp. 16-25, </a:t>
            </a:r>
          </a:p>
          <a:p>
            <a:r>
              <a:rPr lang="en-US" dirty="0" smtClean="0"/>
              <a:t>           http</a:t>
            </a:r>
            <a:r>
              <a:rPr lang="en-US" dirty="0"/>
              <a:t>://ieeexplore.ieee.org/xpl/articleDetails.jsp?reload=true&amp;arnumber=7091791 </a:t>
            </a:r>
          </a:p>
        </p:txBody>
      </p:sp>
      <p:sp>
        <p:nvSpPr>
          <p:cNvPr id="4" name="TextBox 3"/>
          <p:cNvSpPr txBox="1"/>
          <p:nvPr/>
        </p:nvSpPr>
        <p:spPr>
          <a:xfrm>
            <a:off x="182541" y="2187897"/>
            <a:ext cx="9459577" cy="7386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>
                <a:solidFill>
                  <a:srgbClr val="000000"/>
                </a:solidFill>
              </a:rPr>
              <a:t>[126]: </a:t>
            </a:r>
            <a:r>
              <a:rPr lang="en-US" dirty="0">
                <a:solidFill>
                  <a:srgbClr val="000000"/>
                </a:solidFill>
              </a:rPr>
              <a:t>Gao Y., HPC Workload Performance Tuning on POWER8 with IBM XL Compilers and Libraries, </a:t>
            </a:r>
          </a:p>
          <a:p>
            <a:r>
              <a:rPr lang="en-US" dirty="0">
                <a:solidFill>
                  <a:srgbClr val="000000"/>
                </a:solidFill>
              </a:rPr>
              <a:t>          </a:t>
            </a:r>
            <a:r>
              <a:rPr lang="en-US" dirty="0" smtClean="0">
                <a:solidFill>
                  <a:srgbClr val="000000"/>
                </a:solidFill>
              </a:rPr>
              <a:t> SPXXL/</a:t>
            </a:r>
            <a:r>
              <a:rPr lang="en-US" dirty="0" err="1" smtClean="0">
                <a:solidFill>
                  <a:srgbClr val="000000"/>
                </a:solidFill>
              </a:rPr>
              <a:t>Scicomp</a:t>
            </a:r>
            <a:r>
              <a:rPr lang="en-US" dirty="0" smtClean="0">
                <a:solidFill>
                  <a:srgbClr val="000000"/>
                </a:solidFill>
              </a:rPr>
              <a:t> </a:t>
            </a:r>
            <a:r>
              <a:rPr lang="en-US" dirty="0">
                <a:solidFill>
                  <a:srgbClr val="000000"/>
                </a:solidFill>
              </a:rPr>
              <a:t>Summer Workshop 2014, http://spscicomp.org/wordpress/wp-content/</a:t>
            </a:r>
          </a:p>
          <a:p>
            <a:r>
              <a:rPr lang="en-US" dirty="0">
                <a:solidFill>
                  <a:srgbClr val="000000"/>
                </a:solidFill>
              </a:rPr>
              <a:t>         </a:t>
            </a:r>
            <a:r>
              <a:rPr lang="en-US" dirty="0" smtClean="0">
                <a:solidFill>
                  <a:srgbClr val="000000"/>
                </a:solidFill>
              </a:rPr>
              <a:t>  uploads/2014/05/gao-IBM-XL-compilers-for-POWER8-Scicomp-2014.pdf</a:t>
            </a:r>
            <a:endParaRPr lang="en-US" dirty="0"/>
          </a:p>
        </p:txBody>
      </p:sp>
      <p:sp>
        <p:nvSpPr>
          <p:cNvPr id="6" name="Text Box 7"/>
          <p:cNvSpPr txBox="1">
            <a:spLocks noChangeArrowheads="1"/>
          </p:cNvSpPr>
          <p:nvPr/>
        </p:nvSpPr>
        <p:spPr bwMode="auto">
          <a:xfrm>
            <a:off x="184150" y="2978150"/>
            <a:ext cx="8700523" cy="73866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 smtClean="0">
                <a:solidFill>
                  <a:srgbClr val="000000"/>
                </a:solidFill>
                <a:latin typeface="Verdana" pitchFamily="34" charset="0"/>
              </a:rPr>
              <a:t>[</a:t>
            </a: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</a:rPr>
              <a:t>12</a:t>
            </a:r>
            <a:r>
              <a:rPr lang="en-US" altLang="en-US" sz="1400" dirty="0" smtClean="0">
                <a:solidFill>
                  <a:srgbClr val="000000"/>
                </a:solidFill>
                <a:latin typeface="Verdana" pitchFamily="34" charset="0"/>
              </a:rPr>
              <a:t>7]: New Xeon Processor Numbering, More Than Just a Number, Intel.com, April 5 2011,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 smtClean="0">
                <a:solidFill>
                  <a:srgbClr val="000000"/>
                </a:solidFill>
                <a:latin typeface="Verdana" pitchFamily="34" charset="0"/>
              </a:rPr>
              <a:t>          </a:t>
            </a: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</a:rPr>
              <a:t> </a:t>
            </a:r>
            <a:r>
              <a:rPr lang="en-US" altLang="en-US" sz="1400" dirty="0" smtClean="0">
                <a:solidFill>
                  <a:srgbClr val="000000"/>
                </a:solidFill>
                <a:latin typeface="Verdana" pitchFamily="34" charset="0"/>
              </a:rPr>
              <a:t>https</a:t>
            </a: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</a:rPr>
              <a:t>://</a:t>
            </a:r>
            <a:r>
              <a:rPr lang="en-US" altLang="en-US" sz="1400" dirty="0" smtClean="0">
                <a:solidFill>
                  <a:srgbClr val="000000"/>
                </a:solidFill>
                <a:latin typeface="Verdana" pitchFamily="34" charset="0"/>
              </a:rPr>
              <a:t>communities.intel.com/community/itpeernetwork/datastack/blog/2011/04/05/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</a:rPr>
              <a:t> </a:t>
            </a:r>
            <a:r>
              <a:rPr lang="en-US" altLang="en-US" sz="1400" dirty="0" smtClean="0">
                <a:solidFill>
                  <a:srgbClr val="000000"/>
                </a:solidFill>
                <a:latin typeface="Verdana" pitchFamily="34" charset="0"/>
              </a:rPr>
              <a:t>         </a:t>
            </a:r>
            <a:r>
              <a:rPr lang="hu-HU" altLang="en-US" sz="1400" dirty="0" smtClean="0">
                <a:solidFill>
                  <a:srgbClr val="000000"/>
                </a:solidFill>
                <a:latin typeface="Verdana" pitchFamily="34" charset="0"/>
              </a:rPr>
              <a:t> </a:t>
            </a:r>
            <a:r>
              <a:rPr lang="en-US" altLang="en-US" sz="1400" dirty="0" smtClean="0">
                <a:solidFill>
                  <a:srgbClr val="000000"/>
                </a:solidFill>
                <a:latin typeface="Verdana" pitchFamily="34" charset="0"/>
              </a:rPr>
              <a:t>new-</a:t>
            </a:r>
            <a:r>
              <a:rPr lang="en-US" altLang="en-US" sz="1400" dirty="0" err="1" smtClean="0">
                <a:solidFill>
                  <a:srgbClr val="000000"/>
                </a:solidFill>
                <a:latin typeface="Verdana" pitchFamily="34" charset="0"/>
              </a:rPr>
              <a:t>xeon</a:t>
            </a:r>
            <a:r>
              <a:rPr lang="en-US" altLang="en-US" sz="1400" dirty="0" smtClean="0">
                <a:solidFill>
                  <a:srgbClr val="000000"/>
                </a:solidFill>
                <a:latin typeface="Verdana" pitchFamily="34" charset="0"/>
              </a:rPr>
              <a:t>-processor-numbering-more-than-just-a-number</a:t>
            </a:r>
            <a:endParaRPr lang="en-US" altLang="en-US" sz="1400" dirty="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189068" y="3801234"/>
            <a:ext cx="8636916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dirty="0" smtClean="0"/>
              <a:t>[128]: Pirzada U., </a:t>
            </a:r>
            <a:r>
              <a:rPr lang="en-US" dirty="0" smtClean="0"/>
              <a:t>Intel </a:t>
            </a:r>
            <a:r>
              <a:rPr lang="en-US" dirty="0"/>
              <a:t>Launches Its 14nm Broadwell-EX </a:t>
            </a:r>
            <a:r>
              <a:rPr lang="en-US" dirty="0" smtClean="0"/>
              <a:t>Platform</a:t>
            </a:r>
            <a:r>
              <a:rPr lang="hu-HU" dirty="0" smtClean="0"/>
              <a:t>,WCCF Tech, 07 June 2016,</a:t>
            </a:r>
          </a:p>
          <a:p>
            <a:r>
              <a:rPr lang="hu-HU" dirty="0" smtClean="0"/>
              <a:t>           </a:t>
            </a:r>
            <a:r>
              <a:rPr lang="en-US" dirty="0" smtClean="0"/>
              <a:t>http</a:t>
            </a:r>
            <a:r>
              <a:rPr lang="en-US" dirty="0"/>
              <a:t>://wccftech.com/intel-broadwell-ex-xeon-e7-8890-24-cores/ 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182897" y="4380782"/>
            <a:ext cx="828560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dirty="0" smtClean="0"/>
              <a:t>[129]: </a:t>
            </a:r>
            <a:r>
              <a:rPr lang="en-US" dirty="0" err="1" smtClean="0"/>
              <a:t>Karedla</a:t>
            </a:r>
            <a:r>
              <a:rPr lang="hu-HU" dirty="0" smtClean="0"/>
              <a:t>, R., </a:t>
            </a:r>
            <a:r>
              <a:rPr lang="en-US" dirty="0"/>
              <a:t>Intel Xeon E5-2600 v3 (Haswell) Architecture </a:t>
            </a:r>
            <a:r>
              <a:rPr lang="en-US" dirty="0" smtClean="0"/>
              <a:t>&amp;</a:t>
            </a:r>
            <a:r>
              <a:rPr lang="hu-HU" dirty="0" smtClean="0"/>
              <a:t> </a:t>
            </a:r>
            <a:r>
              <a:rPr lang="en-US" dirty="0" smtClean="0"/>
              <a:t>Features</a:t>
            </a:r>
            <a:r>
              <a:rPr lang="hu-HU" dirty="0" smtClean="0"/>
              <a:t>, Intel, 2014,</a:t>
            </a:r>
          </a:p>
          <a:p>
            <a:r>
              <a:rPr lang="hu-HU" dirty="0" smtClean="0"/>
              <a:t>           </a:t>
            </a:r>
            <a:r>
              <a:rPr lang="en-US" dirty="0" smtClean="0"/>
              <a:t>http</a:t>
            </a:r>
            <a:r>
              <a:rPr lang="en-US" dirty="0"/>
              <a:t>://repnop.org/pd/slides/PD_Haswell_Architecture.pdf </a:t>
            </a:r>
            <a:r>
              <a:rPr lang="hu-HU" dirty="0" smtClean="0"/>
              <a:t>  </a:t>
            </a:r>
            <a:endParaRPr lang="en-US" dirty="0"/>
          </a:p>
        </p:txBody>
      </p:sp>
      <p:sp>
        <p:nvSpPr>
          <p:cNvPr id="11" name="TextBox 10"/>
          <p:cNvSpPr txBox="1"/>
          <p:nvPr/>
        </p:nvSpPr>
        <p:spPr>
          <a:xfrm>
            <a:off x="189068" y="4960333"/>
            <a:ext cx="8992526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dirty="0" smtClean="0"/>
              <a:t>[130</a:t>
            </a:r>
            <a:r>
              <a:rPr lang="hu-HU" dirty="0"/>
              <a:t>]: </a:t>
            </a:r>
            <a:r>
              <a:rPr lang="hu-HU" dirty="0" smtClean="0"/>
              <a:t>Syamalakumari S., </a:t>
            </a:r>
            <a:r>
              <a:rPr lang="en-US" dirty="0"/>
              <a:t>Intel® Xeon® Processor E7-8800/4800 V3 Product Family Technical </a:t>
            </a:r>
            <a:endParaRPr lang="hu-HU" dirty="0" smtClean="0"/>
          </a:p>
          <a:p>
            <a:r>
              <a:rPr lang="hu-HU" dirty="0"/>
              <a:t> </a:t>
            </a:r>
            <a:r>
              <a:rPr lang="hu-HU" dirty="0" smtClean="0"/>
              <a:t>          </a:t>
            </a:r>
            <a:r>
              <a:rPr lang="en-US" dirty="0" smtClean="0"/>
              <a:t>Overview</a:t>
            </a:r>
            <a:r>
              <a:rPr lang="hu-HU" dirty="0" smtClean="0"/>
              <a:t>, Intel, May 21 2015,</a:t>
            </a:r>
            <a:endParaRPr lang="hu-HU" dirty="0"/>
          </a:p>
          <a:p>
            <a:r>
              <a:rPr lang="hu-HU" dirty="0" smtClean="0"/>
              <a:t>           </a:t>
            </a:r>
            <a:r>
              <a:rPr lang="en-US" dirty="0" smtClean="0"/>
              <a:t>https</a:t>
            </a:r>
            <a:r>
              <a:rPr lang="en-US" dirty="0"/>
              <a:t>://</a:t>
            </a:r>
            <a:r>
              <a:rPr lang="en-US" dirty="0" smtClean="0"/>
              <a:t>software.intel.com/en-us/articles/intel-xeon-processor-e7-88004800-v3-product</a:t>
            </a:r>
            <a:endParaRPr lang="hu-HU" dirty="0" smtClean="0"/>
          </a:p>
          <a:p>
            <a:r>
              <a:rPr lang="hu-HU" dirty="0"/>
              <a:t> </a:t>
            </a:r>
            <a:r>
              <a:rPr lang="hu-HU" dirty="0" smtClean="0"/>
              <a:t>          </a:t>
            </a:r>
            <a:r>
              <a:rPr lang="en-US" dirty="0" smtClean="0"/>
              <a:t>-family-technical-overview</a:t>
            </a:r>
            <a:endParaRPr lang="en-US" dirty="0"/>
          </a:p>
        </p:txBody>
      </p:sp>
      <p:sp>
        <p:nvSpPr>
          <p:cNvPr id="9" name="TextBox 8"/>
          <p:cNvSpPr txBox="1"/>
          <p:nvPr/>
        </p:nvSpPr>
        <p:spPr>
          <a:xfrm>
            <a:off x="180975" y="5943600"/>
            <a:ext cx="8644289" cy="7386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r>
              <a:rPr lang="hu-HU" dirty="0" smtClean="0"/>
              <a:t>[131]: </a:t>
            </a:r>
            <a:r>
              <a:rPr lang="en-US" dirty="0" err="1" smtClean="0"/>
              <a:t>Rotem</a:t>
            </a:r>
            <a:r>
              <a:rPr lang="hu-HU" dirty="0" smtClean="0"/>
              <a:t> E. et al., </a:t>
            </a:r>
            <a:r>
              <a:rPr lang="en-US" dirty="0" smtClean="0">
                <a:solidFill>
                  <a:srgbClr val="000000"/>
                </a:solidFill>
                <a:latin typeface="Verdana"/>
              </a:rPr>
              <a:t>Multiple </a:t>
            </a:r>
            <a:r>
              <a:rPr lang="en-US" dirty="0">
                <a:solidFill>
                  <a:srgbClr val="000000"/>
                </a:solidFill>
                <a:latin typeface="Verdana"/>
              </a:rPr>
              <a:t>Clock and Voltage Domains for Chip Multi </a:t>
            </a:r>
            <a:r>
              <a:rPr lang="en-US" dirty="0" smtClean="0">
                <a:solidFill>
                  <a:srgbClr val="000000"/>
                </a:solidFill>
                <a:latin typeface="Verdana"/>
              </a:rPr>
              <a:t>Processors</a:t>
            </a:r>
            <a:r>
              <a:rPr lang="hu-HU" dirty="0" smtClean="0">
                <a:solidFill>
                  <a:srgbClr val="000000"/>
                </a:solidFill>
                <a:latin typeface="Verdana"/>
              </a:rPr>
              <a:t>,</a:t>
            </a:r>
            <a:endParaRPr lang="hu-HU" dirty="0">
              <a:solidFill>
                <a:srgbClr val="000000"/>
              </a:solidFill>
              <a:latin typeface="Verdana"/>
            </a:endParaRPr>
          </a:p>
          <a:p>
            <a:r>
              <a:rPr lang="hu-HU" dirty="0" smtClean="0">
                <a:solidFill>
                  <a:srgbClr val="000000"/>
                </a:solidFill>
                <a:latin typeface="Verdana"/>
              </a:rPr>
              <a:t>           </a:t>
            </a:r>
            <a:r>
              <a:rPr lang="hu-HU" dirty="0" err="1" smtClean="0">
                <a:solidFill>
                  <a:srgbClr val="000000"/>
                </a:solidFill>
                <a:latin typeface="Verdana"/>
              </a:rPr>
              <a:t>Proc</a:t>
            </a:r>
            <a:r>
              <a:rPr lang="hu-HU" dirty="0" smtClean="0">
                <a:solidFill>
                  <a:srgbClr val="000000"/>
                </a:solidFill>
                <a:latin typeface="Verdana"/>
              </a:rPr>
              <a:t>. </a:t>
            </a:r>
            <a:r>
              <a:rPr lang="en-US" dirty="0" smtClean="0"/>
              <a:t>42nd </a:t>
            </a:r>
            <a:r>
              <a:rPr lang="en-US" dirty="0"/>
              <a:t>Annual IEEE/ACM International Symposium on Microarchitecture (</a:t>
            </a:r>
            <a:r>
              <a:rPr lang="en-US" dirty="0" smtClean="0"/>
              <a:t>MICRO</a:t>
            </a:r>
            <a:r>
              <a:rPr lang="hu-HU" dirty="0" smtClean="0"/>
              <a:t>)</a:t>
            </a:r>
          </a:p>
          <a:p>
            <a:r>
              <a:rPr lang="hu-HU" dirty="0">
                <a:solidFill>
                  <a:srgbClr val="000000"/>
                </a:solidFill>
                <a:latin typeface="Verdana"/>
              </a:rPr>
              <a:t> </a:t>
            </a:r>
            <a:r>
              <a:rPr lang="hu-HU" dirty="0" smtClean="0">
                <a:solidFill>
                  <a:srgbClr val="000000"/>
                </a:solidFill>
                <a:latin typeface="Verdana"/>
              </a:rPr>
              <a:t>          </a:t>
            </a:r>
            <a:r>
              <a:rPr lang="hu-HU" dirty="0" err="1" smtClean="0">
                <a:solidFill>
                  <a:srgbClr val="000000"/>
                </a:solidFill>
                <a:latin typeface="Verdana"/>
              </a:rPr>
              <a:t>Dece</a:t>
            </a:r>
            <a:r>
              <a:rPr lang="en-US" dirty="0" err="1" smtClean="0">
                <a:solidFill>
                  <a:srgbClr val="000000"/>
                </a:solidFill>
                <a:latin typeface="Verdana"/>
              </a:rPr>
              <a:t>mber</a:t>
            </a:r>
            <a:r>
              <a:rPr lang="en-US" dirty="0" smtClean="0">
                <a:solidFill>
                  <a:srgbClr val="000000"/>
                </a:solidFill>
                <a:latin typeface="Verdana"/>
              </a:rPr>
              <a:t> </a:t>
            </a:r>
            <a:r>
              <a:rPr lang="en-US" dirty="0">
                <a:solidFill>
                  <a:srgbClr val="000000"/>
                </a:solidFill>
                <a:latin typeface="Verdana"/>
              </a:rPr>
              <a:t>12–16, 2009, New York, NY, USA.  </a:t>
            </a:r>
            <a:r>
              <a:rPr lang="hu-HU" dirty="0" smtClean="0"/>
              <a:t> 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05231701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1600" dirty="0"/>
              <a:t>5. References (</a:t>
            </a:r>
            <a:r>
              <a:rPr lang="en-US" sz="1600" dirty="0" smtClean="0"/>
              <a:t>1</a:t>
            </a:r>
            <a:r>
              <a:rPr lang="hu-HU" sz="1600" dirty="0" smtClean="0"/>
              <a:t>6</a:t>
            </a:r>
            <a:r>
              <a:rPr lang="en-US" sz="1600" dirty="0" smtClean="0"/>
              <a:t>)</a:t>
            </a:r>
            <a:endParaRPr lang="en-US" sz="1600" dirty="0"/>
          </a:p>
        </p:txBody>
      </p:sp>
      <p:sp>
        <p:nvSpPr>
          <p:cNvPr id="4" name="TextBox 3"/>
          <p:cNvSpPr txBox="1"/>
          <p:nvPr/>
        </p:nvSpPr>
        <p:spPr>
          <a:xfrm>
            <a:off x="180975" y="631825"/>
            <a:ext cx="834125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dirty="0" smtClean="0"/>
              <a:t>[132]: Gianos C., </a:t>
            </a:r>
            <a:r>
              <a:rPr lang="en-US" dirty="0" smtClean="0"/>
              <a:t>Intel Xeon </a:t>
            </a:r>
            <a:r>
              <a:rPr lang="en-US" dirty="0"/>
              <a:t>Processor E5-2600 v3 Product </a:t>
            </a:r>
            <a:r>
              <a:rPr lang="en-US" dirty="0" smtClean="0"/>
              <a:t>Family</a:t>
            </a:r>
            <a:r>
              <a:rPr lang="hu-HU" dirty="0" smtClean="0"/>
              <a:t> </a:t>
            </a:r>
            <a:r>
              <a:rPr lang="en-US" dirty="0" smtClean="0"/>
              <a:t>Architectural Overview</a:t>
            </a:r>
            <a:r>
              <a:rPr lang="hu-HU" dirty="0" smtClean="0"/>
              <a:t>,</a:t>
            </a:r>
            <a:endParaRPr lang="en-US" dirty="0"/>
          </a:p>
          <a:p>
            <a:r>
              <a:rPr lang="hu-HU" dirty="0" smtClean="0"/>
              <a:t>           Intel, </a:t>
            </a:r>
            <a:r>
              <a:rPr lang="en-US" dirty="0" smtClean="0"/>
              <a:t>Nov</a:t>
            </a:r>
            <a:r>
              <a:rPr lang="hu-HU" dirty="0" smtClean="0"/>
              <a:t>.</a:t>
            </a:r>
            <a:r>
              <a:rPr lang="en-US" dirty="0" smtClean="0"/>
              <a:t> </a:t>
            </a:r>
            <a:r>
              <a:rPr lang="en-US" dirty="0"/>
              <a:t>16, </a:t>
            </a:r>
            <a:r>
              <a:rPr lang="en-US" dirty="0" smtClean="0"/>
              <a:t>2014</a:t>
            </a:r>
            <a:r>
              <a:rPr lang="hu-HU" dirty="0" smtClean="0"/>
              <a:t>,</a:t>
            </a:r>
          </a:p>
          <a:p>
            <a:r>
              <a:rPr lang="hu-HU" dirty="0" smtClean="0"/>
              <a:t>           </a:t>
            </a:r>
            <a:r>
              <a:rPr lang="en-US" dirty="0" smtClean="0"/>
              <a:t>https</a:t>
            </a:r>
            <a:r>
              <a:rPr lang="en-US" dirty="0"/>
              <a:t>://</a:t>
            </a:r>
            <a:r>
              <a:rPr lang="en-US" dirty="0" smtClean="0"/>
              <a:t>www.yumpu.com/en/document/view/34127638/intelr-xeonr-processor-</a:t>
            </a:r>
            <a:endParaRPr lang="hu-HU" dirty="0" smtClean="0"/>
          </a:p>
          <a:p>
            <a:r>
              <a:rPr lang="hu-HU" dirty="0"/>
              <a:t> </a:t>
            </a:r>
            <a:r>
              <a:rPr lang="hu-HU" dirty="0" smtClean="0"/>
              <a:t>          </a:t>
            </a:r>
            <a:r>
              <a:rPr lang="en-US" dirty="0" smtClean="0"/>
              <a:t>e5-2600-v3-overview-for-sc14</a:t>
            </a:r>
            <a:endParaRPr lang="en-US" dirty="0"/>
          </a:p>
        </p:txBody>
      </p:sp>
      <p:sp>
        <p:nvSpPr>
          <p:cNvPr id="3" name="TextBox 2"/>
          <p:cNvSpPr txBox="1"/>
          <p:nvPr/>
        </p:nvSpPr>
        <p:spPr>
          <a:xfrm>
            <a:off x="182360" y="1662524"/>
            <a:ext cx="8863837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dirty="0" smtClean="0"/>
              <a:t>[133]: </a:t>
            </a:r>
            <a:r>
              <a:rPr lang="en-US" dirty="0"/>
              <a:t>US 2014/0229750 A1 </a:t>
            </a:r>
            <a:r>
              <a:rPr lang="hu-HU" dirty="0" smtClean="0"/>
              <a:t>Patent application M</a:t>
            </a:r>
            <a:r>
              <a:rPr lang="en-US" dirty="0" err="1" smtClean="0"/>
              <a:t>ethod</a:t>
            </a:r>
            <a:r>
              <a:rPr lang="en-US" dirty="0" smtClean="0"/>
              <a:t> and apparatus for per core</a:t>
            </a:r>
            <a:r>
              <a:rPr lang="hu-HU" dirty="0" smtClean="0"/>
              <a:t> </a:t>
            </a:r>
            <a:r>
              <a:rPr lang="en-US" dirty="0" smtClean="0"/>
              <a:t>performance</a:t>
            </a:r>
            <a:endParaRPr lang="hu-HU" dirty="0" smtClean="0"/>
          </a:p>
          <a:p>
            <a:r>
              <a:rPr lang="hu-HU" dirty="0"/>
              <a:t> </a:t>
            </a:r>
            <a:r>
              <a:rPr lang="hu-HU" dirty="0" smtClean="0"/>
              <a:t>          </a:t>
            </a:r>
            <a:r>
              <a:rPr lang="en-US" dirty="0" smtClean="0"/>
              <a:t>states</a:t>
            </a:r>
            <a:r>
              <a:rPr lang="hu-HU" dirty="0" smtClean="0"/>
              <a:t>, Filed March 13 2012, Published Aug. 14 2014 </a:t>
            </a:r>
            <a:endParaRPr lang="en-US" dirty="0"/>
          </a:p>
        </p:txBody>
      </p:sp>
      <p:sp>
        <p:nvSpPr>
          <p:cNvPr id="5" name="TextBox 4"/>
          <p:cNvSpPr txBox="1"/>
          <p:nvPr/>
        </p:nvSpPr>
        <p:spPr>
          <a:xfrm>
            <a:off x="182357" y="2259913"/>
            <a:ext cx="9133975" cy="7386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dirty="0" smtClean="0"/>
              <a:t>[134]: Klemm M., </a:t>
            </a:r>
            <a:r>
              <a:rPr lang="en-US" dirty="0"/>
              <a:t>Programming and Tuning for Intel® Xeon® </a:t>
            </a:r>
            <a:r>
              <a:rPr lang="en-US" dirty="0" smtClean="0"/>
              <a:t>Processors</a:t>
            </a:r>
            <a:r>
              <a:rPr lang="hu-HU" dirty="0" smtClean="0"/>
              <a:t>, Intel, 2015, </a:t>
            </a:r>
          </a:p>
          <a:p>
            <a:r>
              <a:rPr lang="hu-HU" dirty="0" smtClean="0"/>
              <a:t>           </a:t>
            </a:r>
            <a:r>
              <a:rPr lang="en-US" dirty="0" smtClean="0"/>
              <a:t>https</a:t>
            </a:r>
            <a:r>
              <a:rPr lang="en-US" dirty="0"/>
              <a:t>://www.dkrz.de/Nutzerportal-en/doku/training/introduction-to-mistral-july-2014</a:t>
            </a:r>
            <a:r>
              <a:rPr lang="en-US" dirty="0" smtClean="0"/>
              <a:t>/</a:t>
            </a:r>
            <a:endParaRPr lang="hu-HU" dirty="0" smtClean="0"/>
          </a:p>
          <a:p>
            <a:r>
              <a:rPr lang="hu-HU" dirty="0"/>
              <a:t> </a:t>
            </a:r>
            <a:r>
              <a:rPr lang="hu-HU" dirty="0" smtClean="0"/>
              <a:t>          </a:t>
            </a:r>
            <a:r>
              <a:rPr lang="en-US" dirty="0" smtClean="0"/>
              <a:t>Programming_and_Tuning_for_Intel_Xeon_Processors_2015-07-01_M.Klemm.pdf?lang=</a:t>
            </a:r>
            <a:r>
              <a:rPr lang="en-US" dirty="0" err="1" smtClean="0"/>
              <a:t>en</a:t>
            </a:r>
            <a:endParaRPr lang="en-US" dirty="0"/>
          </a:p>
        </p:txBody>
      </p:sp>
      <p:sp>
        <p:nvSpPr>
          <p:cNvPr id="6" name="TextBox 5"/>
          <p:cNvSpPr txBox="1"/>
          <p:nvPr/>
        </p:nvSpPr>
        <p:spPr>
          <a:xfrm>
            <a:off x="181979" y="3069462"/>
            <a:ext cx="452078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dirty="0" smtClean="0"/>
              <a:t>[135]: </a:t>
            </a:r>
            <a:r>
              <a:rPr lang="en-US" dirty="0">
                <a:solidFill>
                  <a:srgbClr val="000000"/>
                </a:solidFill>
              </a:rPr>
              <a:t>https://</a:t>
            </a:r>
            <a:r>
              <a:rPr lang="en-US" dirty="0" smtClean="0">
                <a:solidFill>
                  <a:srgbClr val="000000"/>
                </a:solidFill>
              </a:rPr>
              <a:t>en.wikipedia.org/wiki/RC_circuit</a:t>
            </a:r>
            <a:r>
              <a:rPr lang="hu-HU" dirty="0" smtClean="0"/>
              <a:t> </a:t>
            </a:r>
            <a:endParaRPr lang="en-US" dirty="0"/>
          </a:p>
        </p:txBody>
      </p:sp>
      <p:sp>
        <p:nvSpPr>
          <p:cNvPr id="7" name="TextBox 6"/>
          <p:cNvSpPr txBox="1"/>
          <p:nvPr/>
        </p:nvSpPr>
        <p:spPr>
          <a:xfrm>
            <a:off x="185333" y="3462537"/>
            <a:ext cx="8839536" cy="7386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dirty="0" smtClean="0"/>
              <a:t>[136]: </a:t>
            </a:r>
            <a:r>
              <a:rPr lang="en-US" dirty="0"/>
              <a:t>Samsung Memory DDR4 </a:t>
            </a:r>
            <a:r>
              <a:rPr lang="en-US" dirty="0" smtClean="0"/>
              <a:t>SDRAM</a:t>
            </a:r>
            <a:r>
              <a:rPr lang="hu-HU" dirty="0" smtClean="0"/>
              <a:t>, Broshure, Samsung, 2015,</a:t>
            </a:r>
          </a:p>
          <a:p>
            <a:r>
              <a:rPr lang="hu-HU" dirty="0"/>
              <a:t> </a:t>
            </a:r>
            <a:r>
              <a:rPr lang="hu-HU" dirty="0" smtClean="0"/>
              <a:t>          </a:t>
            </a:r>
            <a:r>
              <a:rPr lang="en-US" dirty="0" smtClean="0"/>
              <a:t>http</a:t>
            </a:r>
            <a:r>
              <a:rPr lang="en-US" dirty="0"/>
              <a:t>://</a:t>
            </a:r>
            <a:r>
              <a:rPr lang="en-US" dirty="0" smtClean="0"/>
              <a:t>www.samsung.com/semiconductor/global/file/insight/2015/11/DDR4_Brochure_</a:t>
            </a:r>
            <a:endParaRPr lang="hu-HU" dirty="0" smtClean="0"/>
          </a:p>
          <a:p>
            <a:r>
              <a:rPr lang="hu-HU" dirty="0"/>
              <a:t> </a:t>
            </a:r>
            <a:r>
              <a:rPr lang="hu-HU" dirty="0" smtClean="0"/>
              <a:t>          </a:t>
            </a:r>
            <a:r>
              <a:rPr lang="en-US" dirty="0" smtClean="0"/>
              <a:t>Nov-15-0.pdf</a:t>
            </a:r>
            <a:endParaRPr lang="en-US" dirty="0"/>
          </a:p>
        </p:txBody>
      </p:sp>
      <p:sp>
        <p:nvSpPr>
          <p:cNvPr id="8" name="TextBox 7"/>
          <p:cNvSpPr txBox="1"/>
          <p:nvPr/>
        </p:nvSpPr>
        <p:spPr>
          <a:xfrm>
            <a:off x="189068" y="4268267"/>
            <a:ext cx="8326254" cy="7386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dirty="0" smtClean="0"/>
              <a:t>[137]: Hibben M., </a:t>
            </a:r>
            <a:r>
              <a:rPr lang="en-US" dirty="0" smtClean="0"/>
              <a:t>Will </a:t>
            </a:r>
            <a:r>
              <a:rPr lang="en-US" dirty="0"/>
              <a:t>IBM Sell Its Mainframe </a:t>
            </a:r>
            <a:r>
              <a:rPr lang="en-US" dirty="0" smtClean="0"/>
              <a:t>Business?</a:t>
            </a:r>
            <a:r>
              <a:rPr lang="hu-HU" dirty="0" smtClean="0"/>
              <a:t> Seeking Alpha, </a:t>
            </a:r>
            <a:r>
              <a:rPr lang="en-US" dirty="0" smtClean="0"/>
              <a:t>Jul</a:t>
            </a:r>
            <a:r>
              <a:rPr lang="en-US" dirty="0"/>
              <a:t>. 20, </a:t>
            </a:r>
            <a:r>
              <a:rPr lang="en-US" dirty="0" smtClean="0"/>
              <a:t>2016 </a:t>
            </a:r>
            <a:r>
              <a:rPr lang="hu-HU" dirty="0" smtClean="0"/>
              <a:t> </a:t>
            </a:r>
          </a:p>
          <a:p>
            <a:r>
              <a:rPr lang="hu-HU" dirty="0" smtClean="0"/>
              <a:t>           </a:t>
            </a:r>
            <a:r>
              <a:rPr lang="en-US" dirty="0" smtClean="0"/>
              <a:t>http</a:t>
            </a:r>
            <a:r>
              <a:rPr lang="en-US" dirty="0"/>
              <a:t>://seekingalpha.com/article/3989959-will-ibm-sell-mainframe-business?auth</a:t>
            </a:r>
            <a:r>
              <a:rPr lang="en-US" dirty="0" smtClean="0"/>
              <a:t>_</a:t>
            </a:r>
            <a:endParaRPr lang="hu-HU" dirty="0" smtClean="0"/>
          </a:p>
          <a:p>
            <a:r>
              <a:rPr lang="hu-HU" dirty="0"/>
              <a:t> </a:t>
            </a:r>
            <a:r>
              <a:rPr lang="hu-HU" dirty="0" smtClean="0"/>
              <a:t>          </a:t>
            </a:r>
            <a:r>
              <a:rPr lang="en-US" dirty="0" err="1" smtClean="0"/>
              <a:t>param</a:t>
            </a:r>
            <a:r>
              <a:rPr lang="en-US" dirty="0" smtClean="0"/>
              <a:t>=djq9a:1bovpmu:2be6695ecca2e22ac60039ce2a123ea7</a:t>
            </a:r>
            <a:endParaRPr lang="en-US" dirty="0"/>
          </a:p>
        </p:txBody>
      </p:sp>
      <p:sp>
        <p:nvSpPr>
          <p:cNvPr id="9" name="TextBox 8"/>
          <p:cNvSpPr txBox="1"/>
          <p:nvPr/>
        </p:nvSpPr>
        <p:spPr>
          <a:xfrm>
            <a:off x="182718" y="5071190"/>
            <a:ext cx="8781507" cy="7386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lvl="0"/>
            <a:r>
              <a:rPr lang="en-US" dirty="0" smtClean="0"/>
              <a:t>[138]: </a:t>
            </a:r>
            <a:r>
              <a:rPr lang="en-US" dirty="0">
                <a:solidFill>
                  <a:srgbClr val="000000"/>
                </a:solidFill>
              </a:rPr>
              <a:t>Intel </a:t>
            </a:r>
            <a:r>
              <a:rPr lang="en-US" dirty="0" err="1">
                <a:solidFill>
                  <a:srgbClr val="000000"/>
                </a:solidFill>
              </a:rPr>
              <a:t>QuickPath</a:t>
            </a:r>
            <a:r>
              <a:rPr lang="en-US" dirty="0">
                <a:solidFill>
                  <a:srgbClr val="000000"/>
                </a:solidFill>
              </a:rPr>
              <a:t> Interconnect Electrical Architecture Overview, Intel, 2010,</a:t>
            </a:r>
          </a:p>
          <a:p>
            <a:pPr lvl="0"/>
            <a:r>
              <a:rPr lang="en-US" dirty="0">
                <a:solidFill>
                  <a:srgbClr val="000000"/>
                </a:solidFill>
              </a:rPr>
              <a:t>           </a:t>
            </a:r>
            <a:r>
              <a:rPr lang="en-US" dirty="0" smtClean="0">
                <a:solidFill>
                  <a:srgbClr val="000000"/>
                </a:solidFill>
              </a:rPr>
              <a:t>http</a:t>
            </a:r>
            <a:r>
              <a:rPr lang="en-US" dirty="0">
                <a:solidFill>
                  <a:srgbClr val="000000"/>
                </a:solidFill>
              </a:rPr>
              <a:t>://jamesstovalldesign.files.wordpress.com/2012/08/pages-from-intel_qpied_final_</a:t>
            </a:r>
          </a:p>
          <a:p>
            <a:pPr lvl="0"/>
            <a:r>
              <a:rPr lang="en-US" dirty="0">
                <a:solidFill>
                  <a:srgbClr val="000000"/>
                </a:solidFill>
              </a:rPr>
              <a:t>           </a:t>
            </a:r>
            <a:r>
              <a:rPr lang="en-US" dirty="0" smtClean="0">
                <a:solidFill>
                  <a:srgbClr val="000000"/>
                </a:solidFill>
              </a:rPr>
              <a:t>03-18-10.pdf</a:t>
            </a:r>
            <a:endParaRPr lang="en-US" dirty="0"/>
          </a:p>
        </p:txBody>
      </p:sp>
      <p:sp>
        <p:nvSpPr>
          <p:cNvPr id="10" name="TextBox 8"/>
          <p:cNvSpPr txBox="1"/>
          <p:nvPr/>
        </p:nvSpPr>
        <p:spPr>
          <a:xfrm>
            <a:off x="180975" y="5895975"/>
            <a:ext cx="9021765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r>
              <a:rPr lang="hu-HU" dirty="0" smtClean="0"/>
              <a:t>[139]: </a:t>
            </a:r>
            <a:r>
              <a:rPr lang="hu-HU" dirty="0" err="1" smtClean="0"/>
              <a:t>Kumar</a:t>
            </a:r>
            <a:r>
              <a:rPr lang="hu-HU" dirty="0" smtClean="0"/>
              <a:t> A., </a:t>
            </a:r>
            <a:r>
              <a:rPr lang="hu-HU" dirty="0" err="1" smtClean="0"/>
              <a:t>Trivedi</a:t>
            </a:r>
            <a:r>
              <a:rPr lang="hu-HU" dirty="0" smtClean="0"/>
              <a:t> M., Intel </a:t>
            </a:r>
            <a:r>
              <a:rPr lang="hu-HU" dirty="0" err="1" smtClean="0"/>
              <a:t>Xeon</a:t>
            </a:r>
            <a:r>
              <a:rPr lang="hu-HU" dirty="0" smtClean="0"/>
              <a:t> </a:t>
            </a:r>
            <a:r>
              <a:rPr lang="hu-HU" dirty="0" err="1" smtClean="0"/>
              <a:t>Scalable</a:t>
            </a:r>
            <a:r>
              <a:rPr lang="hu-HU" dirty="0" smtClean="0"/>
              <a:t> </a:t>
            </a:r>
            <a:r>
              <a:rPr lang="hu-HU" dirty="0" err="1" smtClean="0"/>
              <a:t>Processor</a:t>
            </a:r>
            <a:r>
              <a:rPr lang="hu-HU" dirty="0" smtClean="0"/>
              <a:t> </a:t>
            </a:r>
            <a:r>
              <a:rPr lang="hu-HU" dirty="0" err="1" smtClean="0"/>
              <a:t>Architecture</a:t>
            </a:r>
            <a:r>
              <a:rPr lang="hu-HU" dirty="0" smtClean="0"/>
              <a:t> Deep </a:t>
            </a:r>
            <a:r>
              <a:rPr lang="hu-HU" dirty="0" err="1" smtClean="0"/>
              <a:t>Dive</a:t>
            </a:r>
            <a:r>
              <a:rPr lang="hu-HU" dirty="0" smtClean="0"/>
              <a:t>, </a:t>
            </a:r>
            <a:r>
              <a:rPr lang="hu-HU" dirty="0" err="1" smtClean="0"/>
              <a:t>June</a:t>
            </a:r>
            <a:r>
              <a:rPr lang="hu-HU" dirty="0" smtClean="0"/>
              <a:t> 12 2017,</a:t>
            </a:r>
          </a:p>
          <a:p>
            <a:pPr fontAlgn="auto">
              <a:spcBef>
                <a:spcPts val="0"/>
              </a:spcBef>
              <a:spcAft>
                <a:spcPts val="0"/>
              </a:spcAft>
            </a:pPr>
            <a:r>
              <a:rPr lang="hu-HU" dirty="0" smtClean="0"/>
              <a:t>           </a:t>
            </a:r>
            <a:r>
              <a:rPr lang="en-US" dirty="0" smtClean="0"/>
              <a:t>https</a:t>
            </a:r>
            <a:r>
              <a:rPr lang="en-US" dirty="0"/>
              <a:t>://www.primeline-solutions.de/files/intel-xeon-scalable-architecture-deep-dive_1.pdf</a:t>
            </a:r>
          </a:p>
        </p:txBody>
      </p:sp>
    </p:spTree>
    <p:extLst>
      <p:ext uri="{BB962C8B-B14F-4D97-AF65-F5344CB8AC3E}">
        <p14:creationId xmlns:p14="http://schemas.microsoft.com/office/powerpoint/2010/main" val="314343580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1600" dirty="0"/>
              <a:t>5. References (</a:t>
            </a:r>
            <a:r>
              <a:rPr lang="en-US" sz="1600" dirty="0" smtClean="0"/>
              <a:t>1</a:t>
            </a:r>
            <a:r>
              <a:rPr lang="hu-HU" sz="1600" dirty="0"/>
              <a:t>7</a:t>
            </a:r>
            <a:r>
              <a:rPr lang="en-US" sz="1600" dirty="0" smtClean="0"/>
              <a:t>)</a:t>
            </a:r>
            <a:endParaRPr lang="en-US" sz="1600" dirty="0"/>
          </a:p>
        </p:txBody>
      </p:sp>
      <p:sp>
        <p:nvSpPr>
          <p:cNvPr id="4" name="TextBox 3"/>
          <p:cNvSpPr txBox="1"/>
          <p:nvPr/>
        </p:nvSpPr>
        <p:spPr>
          <a:xfrm>
            <a:off x="180975" y="631825"/>
            <a:ext cx="8960210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dirty="0" smtClean="0"/>
              <a:t>[140]: De </a:t>
            </a:r>
            <a:r>
              <a:rPr lang="hu-HU" dirty="0" err="1" smtClean="0"/>
              <a:t>Gelas</a:t>
            </a:r>
            <a:r>
              <a:rPr lang="hu-HU" dirty="0" smtClean="0"/>
              <a:t> J., </a:t>
            </a:r>
            <a:r>
              <a:rPr lang="hu-HU" dirty="0" err="1" smtClean="0"/>
              <a:t>Cutress</a:t>
            </a:r>
            <a:r>
              <a:rPr lang="hu-HU" dirty="0" smtClean="0"/>
              <a:t> I., </a:t>
            </a:r>
            <a:r>
              <a:rPr lang="en-US" dirty="0"/>
              <a:t>Sizing Up Servers: Intel's </a:t>
            </a:r>
            <a:r>
              <a:rPr lang="en-US" dirty="0" err="1"/>
              <a:t>Skylake</a:t>
            </a:r>
            <a:r>
              <a:rPr lang="en-US" dirty="0"/>
              <a:t>-SP Xeon versus AMD's EPYC </a:t>
            </a:r>
            <a:endParaRPr lang="hu-HU" dirty="0" smtClean="0"/>
          </a:p>
          <a:p>
            <a:r>
              <a:rPr lang="hu-HU" dirty="0"/>
              <a:t> </a:t>
            </a:r>
            <a:r>
              <a:rPr lang="hu-HU" dirty="0" smtClean="0"/>
              <a:t>          </a:t>
            </a:r>
            <a:r>
              <a:rPr lang="en-US" dirty="0" smtClean="0"/>
              <a:t>7000 </a:t>
            </a:r>
            <a:r>
              <a:rPr lang="en-US" dirty="0"/>
              <a:t>- The Server CPU Battle of the </a:t>
            </a:r>
            <a:r>
              <a:rPr lang="en-US" dirty="0" smtClean="0"/>
              <a:t>Decade?</a:t>
            </a:r>
            <a:r>
              <a:rPr lang="hu-HU" dirty="0" smtClean="0"/>
              <a:t>, </a:t>
            </a:r>
            <a:r>
              <a:rPr lang="hu-HU" dirty="0" err="1" smtClean="0"/>
              <a:t>AnandTech</a:t>
            </a:r>
            <a:r>
              <a:rPr lang="hu-HU" dirty="0" smtClean="0"/>
              <a:t>, </a:t>
            </a:r>
            <a:r>
              <a:rPr lang="en-US" dirty="0" smtClean="0"/>
              <a:t>July 11 2017</a:t>
            </a:r>
            <a:r>
              <a:rPr lang="hu-HU" dirty="0" smtClean="0"/>
              <a:t>,</a:t>
            </a:r>
          </a:p>
          <a:p>
            <a:r>
              <a:rPr lang="hu-HU" dirty="0" smtClean="0"/>
              <a:t>           </a:t>
            </a:r>
            <a:r>
              <a:rPr lang="en-US" dirty="0" smtClean="0"/>
              <a:t>http</a:t>
            </a:r>
            <a:r>
              <a:rPr lang="en-US" dirty="0"/>
              <a:t>://</a:t>
            </a:r>
            <a:r>
              <a:rPr lang="en-US" dirty="0" smtClean="0"/>
              <a:t>www.anandtech.com/show/11544/intel-skylake-ep-vs-amd-epyc-7000-cpu-battle-</a:t>
            </a:r>
            <a:endParaRPr lang="hu-HU" dirty="0" smtClean="0"/>
          </a:p>
          <a:p>
            <a:r>
              <a:rPr lang="hu-HU" dirty="0"/>
              <a:t> </a:t>
            </a:r>
            <a:r>
              <a:rPr lang="hu-HU" dirty="0" smtClean="0"/>
              <a:t>          </a:t>
            </a:r>
            <a:r>
              <a:rPr lang="en-US" dirty="0" smtClean="0"/>
              <a:t>of-the-decade/7</a:t>
            </a:r>
            <a:endParaRPr lang="en-US" dirty="0"/>
          </a:p>
        </p:txBody>
      </p:sp>
      <p:sp>
        <p:nvSpPr>
          <p:cNvPr id="3" name="TextBox 2"/>
          <p:cNvSpPr txBox="1"/>
          <p:nvPr/>
        </p:nvSpPr>
        <p:spPr>
          <a:xfrm>
            <a:off x="182360" y="1662524"/>
            <a:ext cx="8878969" cy="7386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dirty="0" smtClean="0"/>
              <a:t>[141]: De </a:t>
            </a:r>
            <a:r>
              <a:rPr lang="hu-HU" dirty="0" err="1" smtClean="0"/>
              <a:t>Gelas</a:t>
            </a:r>
            <a:r>
              <a:rPr lang="hu-HU" dirty="0" smtClean="0"/>
              <a:t> J., </a:t>
            </a:r>
            <a:r>
              <a:rPr lang="en-US" dirty="0"/>
              <a:t>The Intel Xeon E5 v4 Review: Testing Broadwell-EP With Demanding Server </a:t>
            </a:r>
            <a:endParaRPr lang="hu-HU" dirty="0" smtClean="0"/>
          </a:p>
          <a:p>
            <a:r>
              <a:rPr lang="hu-HU" dirty="0"/>
              <a:t> </a:t>
            </a:r>
            <a:r>
              <a:rPr lang="hu-HU" dirty="0" smtClean="0"/>
              <a:t>          </a:t>
            </a:r>
            <a:r>
              <a:rPr lang="en-US" dirty="0" smtClean="0"/>
              <a:t>Workloads</a:t>
            </a:r>
            <a:r>
              <a:rPr lang="hu-HU" dirty="0" smtClean="0"/>
              <a:t>, </a:t>
            </a:r>
            <a:r>
              <a:rPr lang="hu-HU" dirty="0" err="1" smtClean="0"/>
              <a:t>AnandTech</a:t>
            </a:r>
            <a:r>
              <a:rPr lang="hu-HU" dirty="0" smtClean="0"/>
              <a:t>, </a:t>
            </a:r>
            <a:r>
              <a:rPr lang="en-US" dirty="0" smtClean="0"/>
              <a:t>March 31</a:t>
            </a:r>
            <a:r>
              <a:rPr lang="hu-HU" dirty="0" smtClean="0"/>
              <a:t> </a:t>
            </a:r>
            <a:r>
              <a:rPr lang="en-US" dirty="0" smtClean="0"/>
              <a:t>2016</a:t>
            </a:r>
            <a:r>
              <a:rPr lang="hu-HU" dirty="0" smtClean="0"/>
              <a:t>, </a:t>
            </a:r>
          </a:p>
          <a:p>
            <a:r>
              <a:rPr lang="hu-HU" dirty="0" smtClean="0"/>
              <a:t>           </a:t>
            </a:r>
            <a:r>
              <a:rPr lang="en-US" dirty="0" smtClean="0"/>
              <a:t>http</a:t>
            </a:r>
            <a:r>
              <a:rPr lang="en-US" dirty="0"/>
              <a:t>://www.anandtech.com/print/10158/the-intel-xeon-e5-v4-review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182357" y="2478988"/>
            <a:ext cx="9101018" cy="7386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dirty="0" smtClean="0"/>
              <a:t>[142]: Intel </a:t>
            </a:r>
            <a:r>
              <a:rPr lang="hu-HU" dirty="0" err="1" smtClean="0"/>
              <a:t>Xeon</a:t>
            </a:r>
            <a:r>
              <a:rPr lang="hu-HU" dirty="0" smtClean="0"/>
              <a:t> </a:t>
            </a:r>
            <a:r>
              <a:rPr lang="hu-HU" dirty="0" err="1" smtClean="0"/>
              <a:t>Processor</a:t>
            </a:r>
            <a:r>
              <a:rPr lang="hu-HU" dirty="0" smtClean="0"/>
              <a:t> E5-1600/E5-2600/E5-4600 </a:t>
            </a:r>
            <a:r>
              <a:rPr lang="hu-HU" dirty="0" err="1" smtClean="0"/>
              <a:t>Product</a:t>
            </a:r>
            <a:r>
              <a:rPr lang="hu-HU" dirty="0" smtClean="0"/>
              <a:t> </a:t>
            </a:r>
            <a:r>
              <a:rPr lang="hu-HU" dirty="0" err="1" smtClean="0"/>
              <a:t>Families</a:t>
            </a:r>
            <a:r>
              <a:rPr lang="hu-HU" dirty="0" smtClean="0"/>
              <a:t>, </a:t>
            </a:r>
            <a:r>
              <a:rPr lang="hu-HU" dirty="0" err="1" smtClean="0"/>
              <a:t>Datasheet</a:t>
            </a:r>
            <a:r>
              <a:rPr lang="hu-HU" dirty="0" smtClean="0"/>
              <a:t>, </a:t>
            </a:r>
            <a:r>
              <a:rPr lang="hu-HU" dirty="0" err="1" smtClean="0"/>
              <a:t>Vol</a:t>
            </a:r>
            <a:r>
              <a:rPr lang="hu-HU" dirty="0" smtClean="0"/>
              <a:t>. </a:t>
            </a:r>
            <a:r>
              <a:rPr lang="hu-HU" dirty="0" err="1" smtClean="0"/>
              <a:t>One</a:t>
            </a:r>
            <a:r>
              <a:rPr lang="hu-HU" dirty="0" smtClean="0"/>
              <a:t>,</a:t>
            </a:r>
          </a:p>
          <a:p>
            <a:r>
              <a:rPr lang="hu-HU" dirty="0"/>
              <a:t>           May 2012, https://www.intel.com/content/dam/www/public/us/en/documents/datasheets</a:t>
            </a:r>
            <a:r>
              <a:rPr lang="hu-HU" dirty="0" smtClean="0"/>
              <a:t>/</a:t>
            </a:r>
          </a:p>
          <a:p>
            <a:r>
              <a:rPr lang="hu-HU" dirty="0"/>
              <a:t> </a:t>
            </a:r>
            <a:r>
              <a:rPr lang="hu-HU" dirty="0" smtClean="0"/>
              <a:t>          xeon-e5-1600-2600-vol-1-datasheet.pdf</a:t>
            </a:r>
            <a:endParaRPr lang="en-US" dirty="0"/>
          </a:p>
        </p:txBody>
      </p:sp>
      <p:sp>
        <p:nvSpPr>
          <p:cNvPr id="7" name="TextBox 6"/>
          <p:cNvSpPr txBox="1"/>
          <p:nvPr/>
        </p:nvSpPr>
        <p:spPr>
          <a:xfrm>
            <a:off x="185333" y="3281562"/>
            <a:ext cx="9018751" cy="7386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dirty="0" smtClean="0"/>
              <a:t>[143]: Intel </a:t>
            </a:r>
            <a:r>
              <a:rPr lang="hu-HU" dirty="0" err="1" smtClean="0"/>
              <a:t>Xeon</a:t>
            </a:r>
            <a:r>
              <a:rPr lang="hu-HU" dirty="0" smtClean="0"/>
              <a:t> </a:t>
            </a:r>
            <a:r>
              <a:rPr lang="hu-HU" dirty="0" err="1" smtClean="0"/>
              <a:t>Scalable</a:t>
            </a:r>
            <a:r>
              <a:rPr lang="hu-HU" dirty="0" smtClean="0"/>
              <a:t> Platform, </a:t>
            </a:r>
            <a:r>
              <a:rPr lang="hu-HU" dirty="0" err="1" smtClean="0"/>
              <a:t>Newsroom</a:t>
            </a:r>
            <a:r>
              <a:rPr lang="hu-HU" dirty="0" smtClean="0"/>
              <a:t>, 2017,</a:t>
            </a:r>
          </a:p>
          <a:p>
            <a:r>
              <a:rPr lang="hu-HU" dirty="0" smtClean="0"/>
              <a:t>           </a:t>
            </a:r>
            <a:r>
              <a:rPr lang="en-US" dirty="0" smtClean="0"/>
              <a:t>https</a:t>
            </a:r>
            <a:r>
              <a:rPr lang="en-US" dirty="0"/>
              <a:t>://</a:t>
            </a:r>
            <a:r>
              <a:rPr lang="en-US" dirty="0" smtClean="0"/>
              <a:t>newsroom.intel.com/newsroom/wp-content/uploads/sites/11/2017/07/intel-xeon-</a:t>
            </a:r>
            <a:endParaRPr lang="hu-HU" dirty="0" smtClean="0"/>
          </a:p>
          <a:p>
            <a:r>
              <a:rPr lang="hu-HU" dirty="0"/>
              <a:t> </a:t>
            </a:r>
            <a:r>
              <a:rPr lang="hu-HU" dirty="0" smtClean="0"/>
              <a:t>          </a:t>
            </a:r>
            <a:r>
              <a:rPr lang="en-US" dirty="0" smtClean="0"/>
              <a:t>scalable-processors-overview.pdf</a:t>
            </a:r>
            <a:endParaRPr lang="en-US" dirty="0"/>
          </a:p>
        </p:txBody>
      </p:sp>
      <p:sp>
        <p:nvSpPr>
          <p:cNvPr id="8" name="TextBox 7"/>
          <p:cNvSpPr txBox="1"/>
          <p:nvPr/>
        </p:nvSpPr>
        <p:spPr>
          <a:xfrm>
            <a:off x="189068" y="4087292"/>
            <a:ext cx="8856976" cy="7386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dirty="0" smtClean="0"/>
              <a:t>[144]: Kennedy P., </a:t>
            </a:r>
            <a:r>
              <a:rPr lang="en-US" dirty="0"/>
              <a:t>Intel Xeon Scalable Processor Family Platform Level </a:t>
            </a:r>
            <a:r>
              <a:rPr lang="en-US" dirty="0" smtClean="0"/>
              <a:t>Overview</a:t>
            </a:r>
            <a:r>
              <a:rPr lang="hu-HU" dirty="0" smtClean="0"/>
              <a:t>, </a:t>
            </a:r>
            <a:r>
              <a:rPr lang="hu-HU" dirty="0" err="1" smtClean="0"/>
              <a:t>July</a:t>
            </a:r>
            <a:r>
              <a:rPr lang="hu-HU" dirty="0" smtClean="0"/>
              <a:t> 11 2017,</a:t>
            </a:r>
          </a:p>
          <a:p>
            <a:r>
              <a:rPr lang="hu-HU" dirty="0" smtClean="0"/>
              <a:t>           STH, </a:t>
            </a:r>
            <a:r>
              <a:rPr lang="en-US" dirty="0" smtClean="0"/>
              <a:t>https</a:t>
            </a:r>
            <a:r>
              <a:rPr lang="en-US" dirty="0"/>
              <a:t>://</a:t>
            </a:r>
            <a:r>
              <a:rPr lang="en-US" dirty="0" smtClean="0"/>
              <a:t>www.servethehome.com/intel-xeon-scalable-processor-family-platform-</a:t>
            </a:r>
            <a:endParaRPr lang="hu-HU" dirty="0" smtClean="0"/>
          </a:p>
          <a:p>
            <a:r>
              <a:rPr lang="hu-HU" dirty="0"/>
              <a:t> </a:t>
            </a:r>
            <a:r>
              <a:rPr lang="hu-HU" dirty="0" smtClean="0"/>
              <a:t>          </a:t>
            </a:r>
            <a:r>
              <a:rPr lang="en-US" dirty="0" smtClean="0"/>
              <a:t>level-overview</a:t>
            </a:r>
            <a:r>
              <a:rPr lang="en-US" dirty="0"/>
              <a:t>/</a:t>
            </a:r>
          </a:p>
        </p:txBody>
      </p:sp>
      <p:sp>
        <p:nvSpPr>
          <p:cNvPr id="9" name="TextBox 8"/>
          <p:cNvSpPr txBox="1"/>
          <p:nvPr/>
        </p:nvSpPr>
        <p:spPr>
          <a:xfrm>
            <a:off x="182718" y="4918790"/>
            <a:ext cx="8856271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/>
              <a:t>[1</a:t>
            </a:r>
            <a:r>
              <a:rPr lang="hu-HU" dirty="0" smtClean="0"/>
              <a:t>45</a:t>
            </a:r>
            <a:r>
              <a:rPr lang="en-US" dirty="0"/>
              <a:t>]: </a:t>
            </a:r>
            <a:r>
              <a:rPr lang="en-US" dirty="0" err="1"/>
              <a:t>Shrater</a:t>
            </a:r>
            <a:r>
              <a:rPr lang="en-US" dirty="0"/>
              <a:t> J., </a:t>
            </a:r>
            <a:r>
              <a:rPr lang="en-US" dirty="0" smtClean="0"/>
              <a:t>Intel's </a:t>
            </a:r>
            <a:r>
              <a:rPr lang="en-US" dirty="0"/>
              <a:t>new innovation Engine Enables </a:t>
            </a:r>
            <a:r>
              <a:rPr lang="en-US" dirty="0" err="1"/>
              <a:t>Differentiatied</a:t>
            </a:r>
            <a:r>
              <a:rPr lang="en-US" dirty="0"/>
              <a:t> Firmware, </a:t>
            </a:r>
            <a:r>
              <a:rPr lang="en-US" dirty="0" smtClean="0"/>
              <a:t>Aug</a:t>
            </a:r>
            <a:r>
              <a:rPr lang="en-US" dirty="0"/>
              <a:t>. 19 </a:t>
            </a:r>
            <a:r>
              <a:rPr lang="en-US" dirty="0" smtClean="0"/>
              <a:t>2015</a:t>
            </a:r>
            <a:r>
              <a:rPr lang="hu-HU" dirty="0" smtClean="0"/>
              <a:t>,</a:t>
            </a:r>
            <a:endParaRPr lang="en-US" dirty="0"/>
          </a:p>
          <a:p>
            <a:r>
              <a:rPr lang="hu-HU" dirty="0" smtClean="0"/>
              <a:t>           </a:t>
            </a:r>
            <a:r>
              <a:rPr lang="en-US" dirty="0" smtClean="0"/>
              <a:t>https</a:t>
            </a:r>
            <a:r>
              <a:rPr lang="en-US" dirty="0"/>
              <a:t>://embedded.communities.intel.com/thread/12385</a:t>
            </a:r>
          </a:p>
        </p:txBody>
      </p:sp>
      <p:sp>
        <p:nvSpPr>
          <p:cNvPr id="10" name="TextBox 8"/>
          <p:cNvSpPr txBox="1"/>
          <p:nvPr/>
        </p:nvSpPr>
        <p:spPr>
          <a:xfrm>
            <a:off x="180975" y="5514975"/>
            <a:ext cx="8819659" cy="7386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r>
              <a:rPr lang="hu-HU" dirty="0" smtClean="0"/>
              <a:t>[146]: </a:t>
            </a:r>
            <a:r>
              <a:rPr lang="hu-HU" dirty="0" err="1" smtClean="0"/>
              <a:t>Shrout</a:t>
            </a:r>
            <a:r>
              <a:rPr lang="hu-HU" dirty="0" smtClean="0"/>
              <a:t> R., </a:t>
            </a:r>
            <a:r>
              <a:rPr lang="en-US" dirty="0"/>
              <a:t>Intel Xeon Scalable Processor Launch - New Architecture, New Platform for </a:t>
            </a:r>
            <a:endParaRPr lang="hu-HU" dirty="0" smtClean="0"/>
          </a:p>
          <a:p>
            <a:pPr fontAlgn="auto">
              <a:spcBef>
                <a:spcPts val="0"/>
              </a:spcBef>
              <a:spcAft>
                <a:spcPts val="0"/>
              </a:spcAft>
            </a:pPr>
            <a:r>
              <a:rPr lang="hu-HU" dirty="0"/>
              <a:t> </a:t>
            </a:r>
            <a:r>
              <a:rPr lang="hu-HU" dirty="0" smtClean="0"/>
              <a:t>          </a:t>
            </a:r>
            <a:r>
              <a:rPr lang="en-US" dirty="0" smtClean="0"/>
              <a:t>Data Center</a:t>
            </a:r>
            <a:r>
              <a:rPr lang="hu-HU" dirty="0" smtClean="0"/>
              <a:t>, PC </a:t>
            </a:r>
            <a:r>
              <a:rPr lang="hu-HU" dirty="0" err="1" smtClean="0"/>
              <a:t>Perspective</a:t>
            </a:r>
            <a:r>
              <a:rPr lang="hu-HU" dirty="0" smtClean="0"/>
              <a:t>, </a:t>
            </a:r>
            <a:r>
              <a:rPr lang="hu-HU" dirty="0" err="1" smtClean="0"/>
              <a:t>July</a:t>
            </a:r>
            <a:r>
              <a:rPr lang="hu-HU" dirty="0"/>
              <a:t> 11 2017, https://www.pcper.com/reviews/Processors</a:t>
            </a:r>
            <a:r>
              <a:rPr lang="hu-HU" dirty="0" smtClean="0"/>
              <a:t>/</a:t>
            </a:r>
          </a:p>
          <a:p>
            <a:pPr fontAlgn="auto">
              <a:spcBef>
                <a:spcPts val="0"/>
              </a:spcBef>
              <a:spcAft>
                <a:spcPts val="0"/>
              </a:spcAft>
            </a:pPr>
            <a:r>
              <a:rPr lang="hu-HU" dirty="0"/>
              <a:t> </a:t>
            </a:r>
            <a:r>
              <a:rPr lang="hu-HU" dirty="0" smtClean="0"/>
              <a:t>          Intel-Xeon-Scalable-Processor-Launch-New-Architecture-New-Platform-Data-Center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71525790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1600" dirty="0"/>
              <a:t>5. References (</a:t>
            </a:r>
            <a:r>
              <a:rPr lang="en-US" sz="1600" dirty="0" smtClean="0"/>
              <a:t>1</a:t>
            </a:r>
            <a:r>
              <a:rPr lang="hu-HU" sz="1600" dirty="0" smtClean="0"/>
              <a:t>8</a:t>
            </a:r>
            <a:r>
              <a:rPr lang="en-US" sz="1600" dirty="0" smtClean="0"/>
              <a:t>)</a:t>
            </a:r>
            <a:endParaRPr lang="en-US" sz="1600" dirty="0"/>
          </a:p>
        </p:txBody>
      </p:sp>
      <p:sp>
        <p:nvSpPr>
          <p:cNvPr id="4" name="TextBox 3"/>
          <p:cNvSpPr txBox="1"/>
          <p:nvPr/>
        </p:nvSpPr>
        <p:spPr>
          <a:xfrm>
            <a:off x="180975" y="631825"/>
            <a:ext cx="8801320" cy="7386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dirty="0" smtClean="0">
                <a:solidFill>
                  <a:srgbClr val="000000"/>
                </a:solidFill>
              </a:rPr>
              <a:t>[147]: </a:t>
            </a:r>
            <a:r>
              <a:rPr lang="hu-HU" dirty="0" err="1" smtClean="0">
                <a:solidFill>
                  <a:srgbClr val="000000"/>
                </a:solidFill>
              </a:rPr>
              <a:t>Chiappetta</a:t>
            </a:r>
            <a:r>
              <a:rPr lang="hu-HU" dirty="0" smtClean="0">
                <a:solidFill>
                  <a:srgbClr val="000000"/>
                </a:solidFill>
              </a:rPr>
              <a:t> M., </a:t>
            </a:r>
            <a:r>
              <a:rPr lang="en-US" dirty="0">
                <a:solidFill>
                  <a:srgbClr val="000000"/>
                </a:solidFill>
              </a:rPr>
              <a:t>Intel Xeon Scalable Debuts: Dual Xeon Platinum 8176 With 112 Threads </a:t>
            </a:r>
            <a:endParaRPr lang="hu-HU" dirty="0" smtClean="0">
              <a:solidFill>
                <a:srgbClr val="000000"/>
              </a:solidFill>
            </a:endParaRPr>
          </a:p>
          <a:p>
            <a:r>
              <a:rPr lang="hu-HU" dirty="0">
                <a:solidFill>
                  <a:srgbClr val="000000"/>
                </a:solidFill>
              </a:rPr>
              <a:t> </a:t>
            </a:r>
            <a:r>
              <a:rPr lang="hu-HU" dirty="0" smtClean="0">
                <a:solidFill>
                  <a:srgbClr val="000000"/>
                </a:solidFill>
              </a:rPr>
              <a:t>          </a:t>
            </a:r>
            <a:r>
              <a:rPr lang="en-US" dirty="0" smtClean="0">
                <a:solidFill>
                  <a:srgbClr val="000000"/>
                </a:solidFill>
              </a:rPr>
              <a:t>Tested</a:t>
            </a:r>
            <a:r>
              <a:rPr lang="hu-HU" dirty="0" smtClean="0">
                <a:solidFill>
                  <a:srgbClr val="000000"/>
                </a:solidFill>
              </a:rPr>
              <a:t>, Hot Hardware, </a:t>
            </a:r>
            <a:r>
              <a:rPr lang="hu-HU" dirty="0" err="1" smtClean="0">
                <a:solidFill>
                  <a:srgbClr val="000000"/>
                </a:solidFill>
              </a:rPr>
              <a:t>July</a:t>
            </a:r>
            <a:r>
              <a:rPr lang="hu-HU" dirty="0" smtClean="0">
                <a:solidFill>
                  <a:srgbClr val="000000"/>
                </a:solidFill>
              </a:rPr>
              <a:t> 11 2017,</a:t>
            </a:r>
          </a:p>
          <a:p>
            <a:r>
              <a:rPr lang="hu-HU" dirty="0" smtClean="0">
                <a:solidFill>
                  <a:srgbClr val="000000"/>
                </a:solidFill>
              </a:rPr>
              <a:t>           </a:t>
            </a:r>
            <a:r>
              <a:rPr lang="en-US" dirty="0" smtClean="0">
                <a:solidFill>
                  <a:srgbClr val="000000"/>
                </a:solidFill>
              </a:rPr>
              <a:t>https</a:t>
            </a:r>
            <a:r>
              <a:rPr lang="en-US" dirty="0">
                <a:solidFill>
                  <a:srgbClr val="000000"/>
                </a:solidFill>
              </a:rPr>
              <a:t>://hothardware.com/reviews/intel-xeon-scalable-processor-family-review</a:t>
            </a:r>
          </a:p>
        </p:txBody>
      </p:sp>
      <p:sp>
        <p:nvSpPr>
          <p:cNvPr id="3" name="TextBox 2"/>
          <p:cNvSpPr txBox="1"/>
          <p:nvPr/>
        </p:nvSpPr>
        <p:spPr>
          <a:xfrm>
            <a:off x="182360" y="1443449"/>
            <a:ext cx="8573822" cy="7386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dirty="0" smtClean="0">
                <a:solidFill>
                  <a:srgbClr val="000000"/>
                </a:solidFill>
              </a:rPr>
              <a:t>[148]: </a:t>
            </a:r>
            <a:r>
              <a:rPr lang="hu-HU" dirty="0" err="1" smtClean="0">
                <a:solidFill>
                  <a:srgbClr val="000000"/>
                </a:solidFill>
              </a:rPr>
              <a:t>Hruska</a:t>
            </a:r>
            <a:r>
              <a:rPr lang="hu-HU" dirty="0" smtClean="0">
                <a:solidFill>
                  <a:srgbClr val="000000"/>
                </a:solidFill>
              </a:rPr>
              <a:t> J., </a:t>
            </a:r>
            <a:r>
              <a:rPr lang="en-US" dirty="0">
                <a:solidFill>
                  <a:srgbClr val="000000"/>
                </a:solidFill>
              </a:rPr>
              <a:t>AMD </a:t>
            </a:r>
            <a:r>
              <a:rPr lang="en-US" dirty="0" err="1">
                <a:solidFill>
                  <a:srgbClr val="000000"/>
                </a:solidFill>
              </a:rPr>
              <a:t>Epyc</a:t>
            </a:r>
            <a:r>
              <a:rPr lang="en-US" dirty="0">
                <a:solidFill>
                  <a:srgbClr val="000000"/>
                </a:solidFill>
              </a:rPr>
              <a:t> Faces Off With Intel </a:t>
            </a:r>
            <a:r>
              <a:rPr lang="en-US" dirty="0" err="1">
                <a:solidFill>
                  <a:srgbClr val="000000"/>
                </a:solidFill>
              </a:rPr>
              <a:t>Skylake</a:t>
            </a:r>
            <a:r>
              <a:rPr lang="en-US" dirty="0">
                <a:solidFill>
                  <a:srgbClr val="000000"/>
                </a:solidFill>
              </a:rPr>
              <a:t>-SP Xeon in Massive Server </a:t>
            </a:r>
            <a:r>
              <a:rPr lang="en-US" dirty="0" smtClean="0">
                <a:solidFill>
                  <a:srgbClr val="000000"/>
                </a:solidFill>
              </a:rPr>
              <a:t>Battle</a:t>
            </a:r>
            <a:r>
              <a:rPr lang="hu-HU" dirty="0" smtClean="0">
                <a:solidFill>
                  <a:srgbClr val="000000"/>
                </a:solidFill>
              </a:rPr>
              <a:t>,</a:t>
            </a:r>
          </a:p>
          <a:p>
            <a:r>
              <a:rPr lang="hu-HU" dirty="0">
                <a:solidFill>
                  <a:srgbClr val="000000"/>
                </a:solidFill>
              </a:rPr>
              <a:t> </a:t>
            </a:r>
            <a:r>
              <a:rPr lang="hu-HU" dirty="0" smtClean="0">
                <a:solidFill>
                  <a:srgbClr val="000000"/>
                </a:solidFill>
              </a:rPr>
              <a:t>          </a:t>
            </a:r>
            <a:r>
              <a:rPr lang="hu-HU" dirty="0" err="1" smtClean="0">
                <a:solidFill>
                  <a:srgbClr val="000000"/>
                </a:solidFill>
              </a:rPr>
              <a:t>ExtremeTech</a:t>
            </a:r>
            <a:r>
              <a:rPr lang="hu-HU" dirty="0" smtClean="0">
                <a:solidFill>
                  <a:srgbClr val="000000"/>
                </a:solidFill>
              </a:rPr>
              <a:t>, </a:t>
            </a:r>
            <a:r>
              <a:rPr lang="hu-HU" dirty="0" err="1" smtClean="0">
                <a:solidFill>
                  <a:srgbClr val="000000"/>
                </a:solidFill>
              </a:rPr>
              <a:t>July</a:t>
            </a:r>
            <a:r>
              <a:rPr lang="hu-HU" dirty="0">
                <a:solidFill>
                  <a:srgbClr val="000000"/>
                </a:solidFill>
              </a:rPr>
              <a:t> 12 2017, https://</a:t>
            </a:r>
            <a:r>
              <a:rPr lang="hu-HU" dirty="0" smtClean="0">
                <a:solidFill>
                  <a:srgbClr val="000000"/>
                </a:solidFill>
              </a:rPr>
              <a:t>www.extremetech.com/computing/252262-amd-</a:t>
            </a:r>
          </a:p>
          <a:p>
            <a:r>
              <a:rPr lang="hu-HU" dirty="0">
                <a:solidFill>
                  <a:srgbClr val="000000"/>
                </a:solidFill>
              </a:rPr>
              <a:t> </a:t>
            </a:r>
            <a:r>
              <a:rPr lang="hu-HU" dirty="0" smtClean="0">
                <a:solidFill>
                  <a:srgbClr val="000000"/>
                </a:solidFill>
              </a:rPr>
              <a:t>          </a:t>
            </a:r>
            <a:r>
              <a:rPr lang="hu-HU" dirty="0" err="1" smtClean="0">
                <a:solidFill>
                  <a:srgbClr val="000000"/>
                </a:solidFill>
              </a:rPr>
              <a:t>epyc-faces-off-intel-skylake-sp-xeon-massive-server-battle</a:t>
            </a: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182357" y="2259913"/>
            <a:ext cx="8507457" cy="7386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dirty="0">
                <a:solidFill>
                  <a:srgbClr val="000000"/>
                </a:solidFill>
              </a:rPr>
              <a:t>[149]: </a:t>
            </a:r>
            <a:r>
              <a:rPr lang="hu-HU" dirty="0" smtClean="0">
                <a:solidFill>
                  <a:srgbClr val="000000"/>
                </a:solidFill>
              </a:rPr>
              <a:t>Intel </a:t>
            </a:r>
            <a:r>
              <a:rPr lang="hu-HU" dirty="0" err="1" smtClean="0">
                <a:solidFill>
                  <a:srgbClr val="000000"/>
                </a:solidFill>
              </a:rPr>
              <a:t>Xeon</a:t>
            </a:r>
            <a:r>
              <a:rPr lang="hu-HU" dirty="0" smtClean="0">
                <a:solidFill>
                  <a:srgbClr val="000000"/>
                </a:solidFill>
              </a:rPr>
              <a:t> </a:t>
            </a:r>
            <a:r>
              <a:rPr lang="hu-HU" dirty="0" err="1" smtClean="0">
                <a:solidFill>
                  <a:srgbClr val="000000"/>
                </a:solidFill>
              </a:rPr>
              <a:t>Scalable</a:t>
            </a:r>
            <a:r>
              <a:rPr lang="hu-HU" dirty="0" smtClean="0">
                <a:solidFill>
                  <a:srgbClr val="000000"/>
                </a:solidFill>
              </a:rPr>
              <a:t> Platform, </a:t>
            </a:r>
            <a:r>
              <a:rPr lang="hu-HU" dirty="0" err="1" smtClean="0">
                <a:solidFill>
                  <a:srgbClr val="000000"/>
                </a:solidFill>
              </a:rPr>
              <a:t>Product</a:t>
            </a:r>
            <a:r>
              <a:rPr lang="hu-HU" dirty="0" smtClean="0">
                <a:solidFill>
                  <a:srgbClr val="000000"/>
                </a:solidFill>
              </a:rPr>
              <a:t> </a:t>
            </a:r>
            <a:r>
              <a:rPr lang="hu-HU" dirty="0" err="1" smtClean="0">
                <a:solidFill>
                  <a:srgbClr val="000000"/>
                </a:solidFill>
              </a:rPr>
              <a:t>Brief</a:t>
            </a:r>
            <a:r>
              <a:rPr lang="hu-HU" dirty="0" smtClean="0">
                <a:solidFill>
                  <a:srgbClr val="000000"/>
                </a:solidFill>
              </a:rPr>
              <a:t>, Intel, </a:t>
            </a:r>
            <a:r>
              <a:rPr lang="hu-HU" dirty="0" err="1" smtClean="0">
                <a:solidFill>
                  <a:srgbClr val="000000"/>
                </a:solidFill>
              </a:rPr>
              <a:t>July</a:t>
            </a:r>
            <a:r>
              <a:rPr lang="hu-HU" dirty="0" smtClean="0">
                <a:solidFill>
                  <a:srgbClr val="000000"/>
                </a:solidFill>
              </a:rPr>
              <a:t> 2017,</a:t>
            </a:r>
          </a:p>
          <a:p>
            <a:r>
              <a:rPr lang="hu-HU" dirty="0" smtClean="0">
                <a:solidFill>
                  <a:srgbClr val="000000"/>
                </a:solidFill>
              </a:rPr>
              <a:t>           </a:t>
            </a:r>
            <a:r>
              <a:rPr lang="en-US" dirty="0" smtClean="0">
                <a:solidFill>
                  <a:srgbClr val="000000"/>
                </a:solidFill>
              </a:rPr>
              <a:t>https</a:t>
            </a:r>
            <a:r>
              <a:rPr lang="en-US" dirty="0">
                <a:solidFill>
                  <a:srgbClr val="000000"/>
                </a:solidFill>
              </a:rPr>
              <a:t>://</a:t>
            </a:r>
            <a:r>
              <a:rPr lang="en-US" dirty="0" smtClean="0">
                <a:solidFill>
                  <a:srgbClr val="000000"/>
                </a:solidFill>
              </a:rPr>
              <a:t>newsroom.intel.com/newsroom/wp-content/uploads/sites/11/2017/07/intel-</a:t>
            </a:r>
            <a:endParaRPr lang="hu-HU" dirty="0" smtClean="0">
              <a:solidFill>
                <a:srgbClr val="000000"/>
              </a:solidFill>
            </a:endParaRPr>
          </a:p>
          <a:p>
            <a:r>
              <a:rPr lang="hu-HU" dirty="0">
                <a:solidFill>
                  <a:srgbClr val="000000"/>
                </a:solidFill>
              </a:rPr>
              <a:t> </a:t>
            </a:r>
            <a:r>
              <a:rPr lang="hu-HU" dirty="0" smtClean="0">
                <a:solidFill>
                  <a:srgbClr val="000000"/>
                </a:solidFill>
              </a:rPr>
              <a:t>          </a:t>
            </a:r>
            <a:r>
              <a:rPr lang="en-US" dirty="0" smtClean="0">
                <a:solidFill>
                  <a:srgbClr val="000000"/>
                </a:solidFill>
              </a:rPr>
              <a:t>xeon-scalable-processors-product-brief.pdf</a:t>
            </a: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185333" y="3062487"/>
            <a:ext cx="8534837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dirty="0" smtClean="0">
                <a:solidFill>
                  <a:srgbClr val="000000"/>
                </a:solidFill>
              </a:rPr>
              <a:t>[150]: </a:t>
            </a:r>
            <a:r>
              <a:rPr lang="hu-HU" dirty="0" err="1" smtClean="0">
                <a:solidFill>
                  <a:srgbClr val="000000"/>
                </a:solidFill>
              </a:rPr>
              <a:t>Safavi</a:t>
            </a:r>
            <a:r>
              <a:rPr lang="hu-HU" dirty="0" smtClean="0">
                <a:solidFill>
                  <a:srgbClr val="000000"/>
                </a:solidFill>
              </a:rPr>
              <a:t> M., </a:t>
            </a:r>
            <a:r>
              <a:rPr lang="en-US" dirty="0">
                <a:solidFill>
                  <a:srgbClr val="000000"/>
                </a:solidFill>
              </a:rPr>
              <a:t>Thermal Design And NEBS </a:t>
            </a:r>
            <a:r>
              <a:rPr lang="en-US" dirty="0" smtClean="0">
                <a:solidFill>
                  <a:srgbClr val="000000"/>
                </a:solidFill>
              </a:rPr>
              <a:t>Compliance</a:t>
            </a:r>
            <a:r>
              <a:rPr lang="hu-HU" dirty="0" smtClean="0">
                <a:solidFill>
                  <a:srgbClr val="000000"/>
                </a:solidFill>
              </a:rPr>
              <a:t>, Electronics </a:t>
            </a:r>
            <a:r>
              <a:rPr lang="hu-HU" dirty="0" err="1" smtClean="0">
                <a:solidFill>
                  <a:srgbClr val="000000"/>
                </a:solidFill>
              </a:rPr>
              <a:t>Cooling</a:t>
            </a:r>
            <a:r>
              <a:rPr lang="hu-HU" dirty="0" smtClean="0">
                <a:solidFill>
                  <a:srgbClr val="000000"/>
                </a:solidFill>
              </a:rPr>
              <a:t>, Febr. 1 2006,</a:t>
            </a:r>
          </a:p>
          <a:p>
            <a:r>
              <a:rPr lang="hu-HU" dirty="0" smtClean="0">
                <a:solidFill>
                  <a:srgbClr val="000000"/>
                </a:solidFill>
              </a:rPr>
              <a:t>           </a:t>
            </a:r>
            <a:r>
              <a:rPr lang="en-US" dirty="0" smtClean="0">
                <a:solidFill>
                  <a:srgbClr val="000000"/>
                </a:solidFill>
              </a:rPr>
              <a:t>https</a:t>
            </a:r>
            <a:r>
              <a:rPr lang="en-US" dirty="0">
                <a:solidFill>
                  <a:srgbClr val="000000"/>
                </a:solidFill>
              </a:rPr>
              <a:t>://www.electronics-cooling.com/2006/02/thermal-design-and-nebs-compliance/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189068" y="3668192"/>
            <a:ext cx="8997271" cy="7386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dirty="0" smtClean="0">
                <a:solidFill>
                  <a:srgbClr val="000000"/>
                </a:solidFill>
              </a:rPr>
              <a:t>[151]: Morgan T. P., </a:t>
            </a:r>
            <a:r>
              <a:rPr lang="en-US" dirty="0">
                <a:solidFill>
                  <a:srgbClr val="000000"/>
                </a:solidFill>
              </a:rPr>
              <a:t>The X86 Battle Lines Drawn With Intel’s </a:t>
            </a:r>
            <a:r>
              <a:rPr lang="en-US" dirty="0" err="1">
                <a:solidFill>
                  <a:srgbClr val="000000"/>
                </a:solidFill>
              </a:rPr>
              <a:t>Skylake</a:t>
            </a:r>
            <a:r>
              <a:rPr lang="en-US" dirty="0">
                <a:solidFill>
                  <a:srgbClr val="000000"/>
                </a:solidFill>
              </a:rPr>
              <a:t> </a:t>
            </a:r>
            <a:r>
              <a:rPr lang="en-US" dirty="0" smtClean="0">
                <a:solidFill>
                  <a:srgbClr val="000000"/>
                </a:solidFill>
              </a:rPr>
              <a:t>Launch</a:t>
            </a:r>
            <a:r>
              <a:rPr lang="hu-HU" dirty="0" smtClean="0">
                <a:solidFill>
                  <a:srgbClr val="000000"/>
                </a:solidFill>
              </a:rPr>
              <a:t>, The </a:t>
            </a:r>
            <a:r>
              <a:rPr lang="hu-HU" dirty="0" err="1" smtClean="0">
                <a:solidFill>
                  <a:srgbClr val="000000"/>
                </a:solidFill>
              </a:rPr>
              <a:t>Next</a:t>
            </a:r>
            <a:r>
              <a:rPr lang="hu-HU" dirty="0" smtClean="0">
                <a:solidFill>
                  <a:srgbClr val="000000"/>
                </a:solidFill>
              </a:rPr>
              <a:t> Platform,</a:t>
            </a:r>
          </a:p>
          <a:p>
            <a:r>
              <a:rPr lang="hu-HU" dirty="0" smtClean="0">
                <a:solidFill>
                  <a:srgbClr val="000000"/>
                </a:solidFill>
              </a:rPr>
              <a:t>           </a:t>
            </a:r>
            <a:r>
              <a:rPr lang="hu-HU" dirty="0" err="1" smtClean="0">
                <a:solidFill>
                  <a:srgbClr val="000000"/>
                </a:solidFill>
              </a:rPr>
              <a:t>July</a:t>
            </a:r>
            <a:r>
              <a:rPr lang="hu-HU" dirty="0" smtClean="0">
                <a:solidFill>
                  <a:srgbClr val="000000"/>
                </a:solidFill>
              </a:rPr>
              <a:t> </a:t>
            </a:r>
            <a:r>
              <a:rPr lang="hu-HU" dirty="0">
                <a:solidFill>
                  <a:srgbClr val="000000"/>
                </a:solidFill>
              </a:rPr>
              <a:t>11 2017, </a:t>
            </a:r>
            <a:endParaRPr lang="hu-HU" dirty="0" smtClean="0">
              <a:solidFill>
                <a:srgbClr val="000000"/>
              </a:solidFill>
            </a:endParaRPr>
          </a:p>
          <a:p>
            <a:r>
              <a:rPr lang="hu-HU" dirty="0">
                <a:solidFill>
                  <a:srgbClr val="000000"/>
                </a:solidFill>
              </a:rPr>
              <a:t> </a:t>
            </a:r>
            <a:r>
              <a:rPr lang="hu-HU" dirty="0" smtClean="0">
                <a:solidFill>
                  <a:srgbClr val="000000"/>
                </a:solidFill>
              </a:rPr>
              <a:t>          https</a:t>
            </a:r>
            <a:r>
              <a:rPr lang="hu-HU" dirty="0">
                <a:solidFill>
                  <a:srgbClr val="000000"/>
                </a:solidFill>
              </a:rPr>
              <a:t>://www.nextplatform.com/2017/07/11/x86-battle-lines-drawn-intels-skylake-launch/</a:t>
            </a: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182718" y="4499690"/>
            <a:ext cx="8632556" cy="7386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>
                <a:solidFill>
                  <a:srgbClr val="000000"/>
                </a:solidFill>
              </a:rPr>
              <a:t>[1</a:t>
            </a:r>
            <a:r>
              <a:rPr lang="hu-HU" dirty="0" smtClean="0">
                <a:solidFill>
                  <a:srgbClr val="000000"/>
                </a:solidFill>
              </a:rPr>
              <a:t>52</a:t>
            </a:r>
            <a:r>
              <a:rPr lang="en-US" dirty="0" smtClean="0">
                <a:solidFill>
                  <a:srgbClr val="000000"/>
                </a:solidFill>
              </a:rPr>
              <a:t>]: </a:t>
            </a:r>
            <a:r>
              <a:rPr lang="hu-HU" dirty="0" err="1" smtClean="0">
                <a:solidFill>
                  <a:srgbClr val="000000"/>
                </a:solidFill>
              </a:rPr>
              <a:t>Alcorn</a:t>
            </a:r>
            <a:r>
              <a:rPr lang="hu-HU" dirty="0" smtClean="0">
                <a:solidFill>
                  <a:srgbClr val="000000"/>
                </a:solidFill>
              </a:rPr>
              <a:t> P., </a:t>
            </a:r>
            <a:r>
              <a:rPr lang="en-US" dirty="0">
                <a:solidFill>
                  <a:srgbClr val="000000"/>
                </a:solidFill>
              </a:rPr>
              <a:t>Intel Introduces New Mesh Architecture For Xeon And </a:t>
            </a:r>
            <a:r>
              <a:rPr lang="en-US" dirty="0" err="1">
                <a:solidFill>
                  <a:srgbClr val="000000"/>
                </a:solidFill>
              </a:rPr>
              <a:t>Skylake</a:t>
            </a:r>
            <a:r>
              <a:rPr lang="en-US" dirty="0">
                <a:solidFill>
                  <a:srgbClr val="000000"/>
                </a:solidFill>
              </a:rPr>
              <a:t>-X </a:t>
            </a:r>
            <a:r>
              <a:rPr lang="en-US" dirty="0" smtClean="0">
                <a:solidFill>
                  <a:srgbClr val="000000"/>
                </a:solidFill>
              </a:rPr>
              <a:t>Processors</a:t>
            </a:r>
            <a:r>
              <a:rPr lang="hu-HU" dirty="0" smtClean="0">
                <a:solidFill>
                  <a:srgbClr val="000000"/>
                </a:solidFill>
              </a:rPr>
              <a:t>,</a:t>
            </a:r>
          </a:p>
          <a:p>
            <a:r>
              <a:rPr lang="hu-HU" dirty="0">
                <a:solidFill>
                  <a:srgbClr val="000000"/>
                </a:solidFill>
              </a:rPr>
              <a:t> </a:t>
            </a:r>
            <a:r>
              <a:rPr lang="hu-HU" dirty="0" smtClean="0">
                <a:solidFill>
                  <a:srgbClr val="000000"/>
                </a:solidFill>
              </a:rPr>
              <a:t>          Tom’s Hardware, </a:t>
            </a:r>
            <a:r>
              <a:rPr lang="hu-HU" dirty="0" err="1" smtClean="0">
                <a:solidFill>
                  <a:srgbClr val="000000"/>
                </a:solidFill>
              </a:rPr>
              <a:t>June</a:t>
            </a:r>
            <a:r>
              <a:rPr lang="hu-HU" dirty="0">
                <a:solidFill>
                  <a:srgbClr val="000000"/>
                </a:solidFill>
              </a:rPr>
              <a:t> 15 2017, http://</a:t>
            </a:r>
            <a:r>
              <a:rPr lang="hu-HU" dirty="0" smtClean="0">
                <a:solidFill>
                  <a:srgbClr val="000000"/>
                </a:solidFill>
              </a:rPr>
              <a:t>www.tomshardware.com/news/intel-mesh-</a:t>
            </a:r>
          </a:p>
          <a:p>
            <a:r>
              <a:rPr lang="hu-HU" dirty="0">
                <a:solidFill>
                  <a:srgbClr val="000000"/>
                </a:solidFill>
              </a:rPr>
              <a:t> </a:t>
            </a:r>
            <a:r>
              <a:rPr lang="hu-HU" dirty="0" smtClean="0">
                <a:solidFill>
                  <a:srgbClr val="000000"/>
                </a:solidFill>
              </a:rPr>
              <a:t>          </a:t>
            </a:r>
            <a:r>
              <a:rPr lang="hu-HU" dirty="0" err="1" smtClean="0">
                <a:solidFill>
                  <a:srgbClr val="000000"/>
                </a:solidFill>
              </a:rPr>
              <a:t>architecture-skylake-x-hedt</a:t>
            </a:r>
            <a:r>
              <a:rPr lang="hu-HU" dirty="0" smtClean="0">
                <a:solidFill>
                  <a:srgbClr val="000000"/>
                </a:solidFill>
              </a:rPr>
              <a:t>,34806.html</a:t>
            </a: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0" name="TextBox 8"/>
          <p:cNvSpPr txBox="1"/>
          <p:nvPr/>
        </p:nvSpPr>
        <p:spPr>
          <a:xfrm>
            <a:off x="180975" y="5324475"/>
            <a:ext cx="8807091" cy="7386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r>
              <a:rPr lang="hu-HU" dirty="0" smtClean="0">
                <a:solidFill>
                  <a:srgbClr val="000000"/>
                </a:solidFill>
              </a:rPr>
              <a:t>[153]: Morgan T. P., </a:t>
            </a:r>
            <a:r>
              <a:rPr lang="en-US" dirty="0">
                <a:solidFill>
                  <a:srgbClr val="000000"/>
                </a:solidFill>
              </a:rPr>
              <a:t>Big Iron Xeons Get A Broadwell Compute And Memory </a:t>
            </a:r>
            <a:r>
              <a:rPr lang="en-US" dirty="0" smtClean="0">
                <a:solidFill>
                  <a:srgbClr val="000000"/>
                </a:solidFill>
              </a:rPr>
              <a:t>Boost</a:t>
            </a:r>
            <a:r>
              <a:rPr lang="hu-HU" dirty="0" smtClean="0">
                <a:solidFill>
                  <a:srgbClr val="000000"/>
                </a:solidFill>
              </a:rPr>
              <a:t>, The </a:t>
            </a:r>
            <a:r>
              <a:rPr lang="hu-HU" dirty="0" err="1" smtClean="0">
                <a:solidFill>
                  <a:srgbClr val="000000"/>
                </a:solidFill>
              </a:rPr>
              <a:t>Next</a:t>
            </a:r>
            <a:endParaRPr lang="hu-HU" dirty="0">
              <a:solidFill>
                <a:srgbClr val="000000"/>
              </a:solidFill>
            </a:endParaRPr>
          </a:p>
          <a:p>
            <a:pPr fontAlgn="auto">
              <a:spcBef>
                <a:spcPts val="0"/>
              </a:spcBef>
              <a:spcAft>
                <a:spcPts val="0"/>
              </a:spcAft>
            </a:pPr>
            <a:r>
              <a:rPr lang="hu-HU" dirty="0" smtClean="0">
                <a:solidFill>
                  <a:srgbClr val="000000"/>
                </a:solidFill>
              </a:rPr>
              <a:t>           Platform, </a:t>
            </a:r>
            <a:r>
              <a:rPr lang="hu-HU" dirty="0" err="1" smtClean="0">
                <a:solidFill>
                  <a:srgbClr val="000000"/>
                </a:solidFill>
              </a:rPr>
              <a:t>June</a:t>
            </a:r>
            <a:r>
              <a:rPr lang="hu-HU" dirty="0">
                <a:solidFill>
                  <a:srgbClr val="000000"/>
                </a:solidFill>
              </a:rPr>
              <a:t> 6 2016, https://</a:t>
            </a:r>
            <a:r>
              <a:rPr lang="hu-HU" dirty="0" smtClean="0">
                <a:solidFill>
                  <a:srgbClr val="000000"/>
                </a:solidFill>
              </a:rPr>
              <a:t>www.nextplatform.com/2016/06/06/big-iron-xeons-get-</a:t>
            </a:r>
          </a:p>
          <a:p>
            <a:pPr fontAlgn="auto">
              <a:spcBef>
                <a:spcPts val="0"/>
              </a:spcBef>
              <a:spcAft>
                <a:spcPts val="0"/>
              </a:spcAft>
            </a:pPr>
            <a:r>
              <a:rPr lang="hu-HU" dirty="0">
                <a:solidFill>
                  <a:srgbClr val="000000"/>
                </a:solidFill>
              </a:rPr>
              <a:t> </a:t>
            </a:r>
            <a:r>
              <a:rPr lang="hu-HU" dirty="0" smtClean="0">
                <a:solidFill>
                  <a:srgbClr val="000000"/>
                </a:solidFill>
              </a:rPr>
              <a:t>          </a:t>
            </a:r>
            <a:r>
              <a:rPr lang="hu-HU" dirty="0" err="1" smtClean="0">
                <a:solidFill>
                  <a:srgbClr val="000000"/>
                </a:solidFill>
              </a:rPr>
              <a:t>broadwell-compute-memory-boost</a:t>
            </a:r>
            <a:r>
              <a:rPr lang="hu-HU" dirty="0">
                <a:solidFill>
                  <a:srgbClr val="000000"/>
                </a:solidFill>
              </a:rPr>
              <a:t>/</a:t>
            </a:r>
            <a:endParaRPr lang="hu-HU" dirty="0" smtClean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5880281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1600" dirty="0"/>
              <a:t>5. References (</a:t>
            </a:r>
            <a:r>
              <a:rPr lang="en-US" sz="1600" dirty="0" smtClean="0"/>
              <a:t>1</a:t>
            </a:r>
            <a:r>
              <a:rPr lang="hu-HU" sz="1600" dirty="0"/>
              <a:t>9</a:t>
            </a:r>
            <a:r>
              <a:rPr lang="en-US" sz="1600" dirty="0" smtClean="0"/>
              <a:t>)</a:t>
            </a:r>
            <a:endParaRPr lang="en-US" sz="1600" dirty="0"/>
          </a:p>
        </p:txBody>
      </p:sp>
      <p:sp>
        <p:nvSpPr>
          <p:cNvPr id="4" name="TextBox 3"/>
          <p:cNvSpPr txBox="1"/>
          <p:nvPr/>
        </p:nvSpPr>
        <p:spPr>
          <a:xfrm>
            <a:off x="180975" y="631825"/>
            <a:ext cx="8896346" cy="7386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dirty="0" smtClean="0">
                <a:solidFill>
                  <a:srgbClr val="000000"/>
                </a:solidFill>
              </a:rPr>
              <a:t>[154]: </a:t>
            </a:r>
            <a:r>
              <a:rPr lang="hu-HU" dirty="0" err="1" smtClean="0">
                <a:solidFill>
                  <a:srgbClr val="000000"/>
                </a:solidFill>
              </a:rPr>
              <a:t>Mulnix</a:t>
            </a:r>
            <a:r>
              <a:rPr lang="hu-HU" dirty="0" smtClean="0">
                <a:solidFill>
                  <a:srgbClr val="000000"/>
                </a:solidFill>
              </a:rPr>
              <a:t> D., </a:t>
            </a:r>
            <a:r>
              <a:rPr lang="en-US" dirty="0" smtClean="0">
                <a:solidFill>
                  <a:srgbClr val="000000"/>
                </a:solidFill>
              </a:rPr>
              <a:t>Intel Xeon </a:t>
            </a:r>
            <a:r>
              <a:rPr lang="en-US" dirty="0">
                <a:solidFill>
                  <a:srgbClr val="000000"/>
                </a:solidFill>
              </a:rPr>
              <a:t>Processor Scalable Family Technical </a:t>
            </a:r>
            <a:r>
              <a:rPr lang="en-US" dirty="0" smtClean="0">
                <a:solidFill>
                  <a:srgbClr val="000000"/>
                </a:solidFill>
              </a:rPr>
              <a:t>Overview</a:t>
            </a:r>
            <a:r>
              <a:rPr lang="hu-HU" dirty="0" smtClean="0">
                <a:solidFill>
                  <a:srgbClr val="000000"/>
                </a:solidFill>
              </a:rPr>
              <a:t>, </a:t>
            </a:r>
            <a:r>
              <a:rPr lang="hu-HU" dirty="0" err="1" smtClean="0">
                <a:solidFill>
                  <a:srgbClr val="000000"/>
                </a:solidFill>
              </a:rPr>
              <a:t>June</a:t>
            </a:r>
            <a:r>
              <a:rPr lang="hu-HU" dirty="0" smtClean="0">
                <a:solidFill>
                  <a:srgbClr val="000000"/>
                </a:solidFill>
              </a:rPr>
              <a:t> 22 2017,</a:t>
            </a:r>
          </a:p>
          <a:p>
            <a:r>
              <a:rPr lang="hu-HU" dirty="0" smtClean="0">
                <a:solidFill>
                  <a:srgbClr val="000000"/>
                </a:solidFill>
              </a:rPr>
              <a:t>           </a:t>
            </a:r>
            <a:r>
              <a:rPr lang="en-US" dirty="0" smtClean="0">
                <a:solidFill>
                  <a:srgbClr val="000000"/>
                </a:solidFill>
              </a:rPr>
              <a:t>https</a:t>
            </a:r>
            <a:r>
              <a:rPr lang="en-US" dirty="0">
                <a:solidFill>
                  <a:srgbClr val="000000"/>
                </a:solidFill>
              </a:rPr>
              <a:t>://</a:t>
            </a:r>
            <a:r>
              <a:rPr lang="en-US" dirty="0" smtClean="0">
                <a:solidFill>
                  <a:srgbClr val="000000"/>
                </a:solidFill>
              </a:rPr>
              <a:t>software.intel.com/en-us/articles/intel-xeon-processor-scalable-family-technical-</a:t>
            </a:r>
            <a:endParaRPr lang="hu-HU" dirty="0" smtClean="0">
              <a:solidFill>
                <a:srgbClr val="000000"/>
              </a:solidFill>
            </a:endParaRPr>
          </a:p>
          <a:p>
            <a:r>
              <a:rPr lang="hu-HU" dirty="0">
                <a:solidFill>
                  <a:srgbClr val="000000"/>
                </a:solidFill>
              </a:rPr>
              <a:t> </a:t>
            </a:r>
            <a:r>
              <a:rPr lang="hu-HU" dirty="0" smtClean="0">
                <a:solidFill>
                  <a:srgbClr val="000000"/>
                </a:solidFill>
              </a:rPr>
              <a:t>          </a:t>
            </a:r>
            <a:r>
              <a:rPr lang="en-US" dirty="0" smtClean="0">
                <a:solidFill>
                  <a:srgbClr val="000000"/>
                </a:solidFill>
              </a:rPr>
              <a:t>overview</a:t>
            </a: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182360" y="1443449"/>
            <a:ext cx="8766054" cy="7386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dirty="0" smtClean="0">
                <a:solidFill>
                  <a:srgbClr val="000000"/>
                </a:solidFill>
              </a:rPr>
              <a:t>[155]: </a:t>
            </a:r>
            <a:r>
              <a:rPr lang="hu-HU" dirty="0" err="1" smtClean="0">
                <a:solidFill>
                  <a:srgbClr val="000000"/>
                </a:solidFill>
              </a:rPr>
              <a:t>Cutress</a:t>
            </a:r>
            <a:r>
              <a:rPr lang="hu-HU" dirty="0" smtClean="0">
                <a:solidFill>
                  <a:srgbClr val="000000"/>
                </a:solidFill>
              </a:rPr>
              <a:t> I., </a:t>
            </a:r>
            <a:r>
              <a:rPr lang="en-US" dirty="0">
                <a:solidFill>
                  <a:srgbClr val="000000"/>
                </a:solidFill>
              </a:rPr>
              <a:t>The Intel </a:t>
            </a:r>
            <a:r>
              <a:rPr lang="en-US" dirty="0" err="1">
                <a:solidFill>
                  <a:srgbClr val="000000"/>
                </a:solidFill>
              </a:rPr>
              <a:t>Skylake</a:t>
            </a:r>
            <a:r>
              <a:rPr lang="en-US" dirty="0">
                <a:solidFill>
                  <a:srgbClr val="000000"/>
                </a:solidFill>
              </a:rPr>
              <a:t>-X Review: Core i9 7900X, i7 7820X and i7 7800X </a:t>
            </a:r>
            <a:r>
              <a:rPr lang="en-US" dirty="0" smtClean="0">
                <a:solidFill>
                  <a:srgbClr val="000000"/>
                </a:solidFill>
              </a:rPr>
              <a:t>Tested</a:t>
            </a:r>
            <a:r>
              <a:rPr lang="hu-HU" dirty="0" smtClean="0">
                <a:solidFill>
                  <a:srgbClr val="000000"/>
                </a:solidFill>
              </a:rPr>
              <a:t>,</a:t>
            </a:r>
          </a:p>
          <a:p>
            <a:r>
              <a:rPr lang="hu-HU" dirty="0">
                <a:solidFill>
                  <a:srgbClr val="000000"/>
                </a:solidFill>
              </a:rPr>
              <a:t> </a:t>
            </a:r>
            <a:r>
              <a:rPr lang="hu-HU" dirty="0" smtClean="0">
                <a:solidFill>
                  <a:srgbClr val="000000"/>
                </a:solidFill>
              </a:rPr>
              <a:t>          </a:t>
            </a:r>
            <a:r>
              <a:rPr lang="hu-HU" dirty="0" err="1" smtClean="0">
                <a:solidFill>
                  <a:srgbClr val="000000"/>
                </a:solidFill>
              </a:rPr>
              <a:t>AnandTech</a:t>
            </a:r>
            <a:r>
              <a:rPr lang="hu-HU" dirty="0" smtClean="0">
                <a:solidFill>
                  <a:srgbClr val="000000"/>
                </a:solidFill>
              </a:rPr>
              <a:t>, </a:t>
            </a:r>
            <a:r>
              <a:rPr lang="hu-HU" dirty="0" err="1" smtClean="0">
                <a:solidFill>
                  <a:srgbClr val="000000"/>
                </a:solidFill>
              </a:rPr>
              <a:t>June</a:t>
            </a:r>
            <a:r>
              <a:rPr lang="hu-HU" dirty="0" smtClean="0">
                <a:solidFill>
                  <a:srgbClr val="000000"/>
                </a:solidFill>
              </a:rPr>
              <a:t> 19 </a:t>
            </a:r>
            <a:r>
              <a:rPr lang="hu-HU" dirty="0">
                <a:solidFill>
                  <a:srgbClr val="000000"/>
                </a:solidFill>
              </a:rPr>
              <a:t>2017, http://</a:t>
            </a:r>
            <a:r>
              <a:rPr lang="hu-HU" dirty="0" smtClean="0">
                <a:solidFill>
                  <a:srgbClr val="000000"/>
                </a:solidFill>
              </a:rPr>
              <a:t>www.anandtech.com/print/11550/the-intel-skylakex-</a:t>
            </a:r>
          </a:p>
          <a:p>
            <a:r>
              <a:rPr lang="hu-HU" dirty="0">
                <a:solidFill>
                  <a:srgbClr val="000000"/>
                </a:solidFill>
              </a:rPr>
              <a:t> </a:t>
            </a:r>
            <a:r>
              <a:rPr lang="hu-HU" dirty="0" smtClean="0">
                <a:solidFill>
                  <a:srgbClr val="000000"/>
                </a:solidFill>
              </a:rPr>
              <a:t>          review-core-i9-7900x-i7-7820x-and-i7-7800x-tested</a:t>
            </a: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182357" y="2259913"/>
            <a:ext cx="8727326" cy="7386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dirty="0" smtClean="0">
                <a:solidFill>
                  <a:srgbClr val="000000"/>
                </a:solidFill>
              </a:rPr>
              <a:t>[156]: </a:t>
            </a:r>
            <a:r>
              <a:rPr lang="en-US" dirty="0" smtClean="0">
                <a:solidFill>
                  <a:srgbClr val="000000"/>
                </a:solidFill>
              </a:rPr>
              <a:t>Intel </a:t>
            </a:r>
            <a:r>
              <a:rPr lang="en-US" dirty="0">
                <a:solidFill>
                  <a:srgbClr val="000000"/>
                </a:solidFill>
              </a:rPr>
              <a:t>64 and IA-32 </a:t>
            </a:r>
            <a:r>
              <a:rPr lang="en-US" dirty="0" smtClean="0">
                <a:solidFill>
                  <a:srgbClr val="000000"/>
                </a:solidFill>
              </a:rPr>
              <a:t>Architectures</a:t>
            </a:r>
            <a:r>
              <a:rPr lang="hu-HU" dirty="0" smtClean="0">
                <a:solidFill>
                  <a:srgbClr val="000000"/>
                </a:solidFill>
              </a:rPr>
              <a:t> </a:t>
            </a:r>
            <a:r>
              <a:rPr lang="en-US" dirty="0" smtClean="0">
                <a:solidFill>
                  <a:srgbClr val="000000"/>
                </a:solidFill>
              </a:rPr>
              <a:t>Optimization </a:t>
            </a:r>
            <a:r>
              <a:rPr lang="en-US" dirty="0">
                <a:solidFill>
                  <a:srgbClr val="000000"/>
                </a:solidFill>
              </a:rPr>
              <a:t>Reference </a:t>
            </a:r>
            <a:r>
              <a:rPr lang="en-US" dirty="0" smtClean="0">
                <a:solidFill>
                  <a:srgbClr val="000000"/>
                </a:solidFill>
              </a:rPr>
              <a:t>Manual</a:t>
            </a:r>
            <a:r>
              <a:rPr lang="hu-HU" dirty="0" smtClean="0">
                <a:solidFill>
                  <a:srgbClr val="000000"/>
                </a:solidFill>
              </a:rPr>
              <a:t>, </a:t>
            </a:r>
            <a:r>
              <a:rPr lang="hu-HU" dirty="0" err="1" smtClean="0">
                <a:solidFill>
                  <a:srgbClr val="000000"/>
                </a:solidFill>
              </a:rPr>
              <a:t>June</a:t>
            </a:r>
            <a:r>
              <a:rPr lang="hu-HU" dirty="0" smtClean="0">
                <a:solidFill>
                  <a:srgbClr val="000000"/>
                </a:solidFill>
              </a:rPr>
              <a:t> 2016,</a:t>
            </a:r>
          </a:p>
          <a:p>
            <a:r>
              <a:rPr lang="hu-HU" dirty="0" smtClean="0">
                <a:solidFill>
                  <a:srgbClr val="000000"/>
                </a:solidFill>
              </a:rPr>
              <a:t>           </a:t>
            </a:r>
            <a:r>
              <a:rPr lang="en-US" dirty="0" smtClean="0">
                <a:solidFill>
                  <a:srgbClr val="000000"/>
                </a:solidFill>
              </a:rPr>
              <a:t>https</a:t>
            </a:r>
            <a:r>
              <a:rPr lang="en-US" dirty="0">
                <a:solidFill>
                  <a:srgbClr val="000000"/>
                </a:solidFill>
              </a:rPr>
              <a:t>://</a:t>
            </a:r>
            <a:r>
              <a:rPr lang="en-US" dirty="0" smtClean="0">
                <a:solidFill>
                  <a:srgbClr val="000000"/>
                </a:solidFill>
              </a:rPr>
              <a:t>www.intel.com/content/dam/www/public/us/en/documents/manuals/64-ia-32-</a:t>
            </a:r>
            <a:endParaRPr lang="hu-HU" dirty="0" smtClean="0">
              <a:solidFill>
                <a:srgbClr val="000000"/>
              </a:solidFill>
            </a:endParaRPr>
          </a:p>
          <a:p>
            <a:r>
              <a:rPr lang="hu-HU" dirty="0">
                <a:solidFill>
                  <a:srgbClr val="000000"/>
                </a:solidFill>
              </a:rPr>
              <a:t> </a:t>
            </a:r>
            <a:r>
              <a:rPr lang="hu-HU" dirty="0" smtClean="0">
                <a:solidFill>
                  <a:srgbClr val="000000"/>
                </a:solidFill>
              </a:rPr>
              <a:t>          </a:t>
            </a:r>
            <a:r>
              <a:rPr lang="en-US" dirty="0" smtClean="0">
                <a:solidFill>
                  <a:srgbClr val="000000"/>
                </a:solidFill>
              </a:rPr>
              <a:t>architectures-optimization-manual.pdf</a:t>
            </a: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185333" y="3062487"/>
            <a:ext cx="867929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dirty="0" smtClean="0">
                <a:solidFill>
                  <a:srgbClr val="000000"/>
                </a:solidFill>
              </a:rPr>
              <a:t>[157]: </a:t>
            </a:r>
            <a:r>
              <a:rPr lang="en-US" altLang="en-US" dirty="0">
                <a:solidFill>
                  <a:srgbClr val="000000"/>
                </a:solidFill>
              </a:rPr>
              <a:t>Intel Xeon Phi Coprocessor Datasheet, Nov. 2012, http://www.intel.com/content/dam/</a:t>
            </a:r>
          </a:p>
          <a:p>
            <a:r>
              <a:rPr lang="en-US" altLang="en-US" dirty="0">
                <a:solidFill>
                  <a:srgbClr val="000000"/>
                </a:solidFill>
              </a:rPr>
              <a:t>          </a:t>
            </a:r>
            <a:r>
              <a:rPr lang="hu-HU" altLang="en-US" dirty="0" smtClean="0">
                <a:solidFill>
                  <a:srgbClr val="000000"/>
                </a:solidFill>
              </a:rPr>
              <a:t> </a:t>
            </a:r>
            <a:r>
              <a:rPr lang="en-US" altLang="en-US" dirty="0" smtClean="0">
                <a:solidFill>
                  <a:srgbClr val="000000"/>
                </a:solidFill>
              </a:rPr>
              <a:t>www/public/us/</a:t>
            </a:r>
            <a:r>
              <a:rPr lang="en-US" altLang="en-US" dirty="0" err="1" smtClean="0">
                <a:solidFill>
                  <a:srgbClr val="000000"/>
                </a:solidFill>
              </a:rPr>
              <a:t>en</a:t>
            </a:r>
            <a:r>
              <a:rPr lang="en-US" altLang="en-US" dirty="0" smtClean="0">
                <a:solidFill>
                  <a:srgbClr val="000000"/>
                </a:solidFill>
              </a:rPr>
              <a:t>/documents/product-briefs/xeon-phi-datasheet.pdf</a:t>
            </a:r>
            <a:endParaRPr lang="en-US" altLang="en-US" dirty="0">
              <a:solidFill>
                <a:srgbClr val="000000"/>
              </a:solidFill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189068" y="3668192"/>
            <a:ext cx="8997271" cy="7386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buClr>
                <a:srgbClr val="666600"/>
              </a:buClr>
            </a:pPr>
            <a:r>
              <a:rPr lang="hu-HU" dirty="0" smtClean="0">
                <a:solidFill>
                  <a:srgbClr val="000000"/>
                </a:solidFill>
              </a:rPr>
              <a:t>[158]: </a:t>
            </a:r>
            <a:r>
              <a:rPr lang="en-US" altLang="hu-HU" dirty="0">
                <a:solidFill>
                  <a:srgbClr val="000000"/>
                </a:solidFill>
                <a:cs typeface="Arial" charset="0"/>
              </a:rPr>
              <a:t>Deploying</a:t>
            </a:r>
            <a:r>
              <a:rPr lang="hu-HU" altLang="hu-HU" dirty="0">
                <a:solidFill>
                  <a:srgbClr val="000000"/>
                </a:solidFill>
                <a:cs typeface="Arial" charset="0"/>
              </a:rPr>
              <a:t> </a:t>
            </a:r>
            <a:r>
              <a:rPr lang="en-US" altLang="hu-HU" dirty="0">
                <a:solidFill>
                  <a:srgbClr val="000000"/>
                </a:solidFill>
                <a:cs typeface="Arial" charset="0"/>
              </a:rPr>
              <a:t>HPC</a:t>
            </a:r>
            <a:r>
              <a:rPr lang="hu-HU" altLang="hu-HU" dirty="0">
                <a:solidFill>
                  <a:srgbClr val="000000"/>
                </a:solidFill>
                <a:cs typeface="Arial" charset="0"/>
              </a:rPr>
              <a:t> </a:t>
            </a:r>
            <a:r>
              <a:rPr lang="en-US" altLang="hu-HU" dirty="0">
                <a:solidFill>
                  <a:srgbClr val="000000"/>
                </a:solidFill>
                <a:cs typeface="Arial" charset="0"/>
              </a:rPr>
              <a:t>Cluster with</a:t>
            </a:r>
            <a:r>
              <a:rPr lang="hu-HU" altLang="hu-HU" dirty="0">
                <a:solidFill>
                  <a:srgbClr val="000000"/>
                </a:solidFill>
                <a:cs typeface="Arial" charset="0"/>
              </a:rPr>
              <a:t> </a:t>
            </a:r>
            <a:r>
              <a:rPr lang="en-US" altLang="hu-HU" dirty="0" err="1">
                <a:solidFill>
                  <a:srgbClr val="000000"/>
                </a:solidFill>
                <a:cs typeface="Arial" charset="0"/>
              </a:rPr>
              <a:t>Mellanox</a:t>
            </a:r>
            <a:r>
              <a:rPr lang="hu-HU" altLang="hu-HU" dirty="0">
                <a:solidFill>
                  <a:srgbClr val="000000"/>
                </a:solidFill>
                <a:cs typeface="Arial" charset="0"/>
              </a:rPr>
              <a:t> </a:t>
            </a:r>
            <a:r>
              <a:rPr lang="en-US" altLang="hu-HU" dirty="0">
                <a:solidFill>
                  <a:srgbClr val="000000"/>
                </a:solidFill>
                <a:cs typeface="Arial" charset="0"/>
              </a:rPr>
              <a:t>InfiniBand</a:t>
            </a:r>
            <a:r>
              <a:rPr lang="hu-HU" altLang="hu-HU" dirty="0">
                <a:solidFill>
                  <a:srgbClr val="000000"/>
                </a:solidFill>
                <a:cs typeface="Arial" charset="0"/>
              </a:rPr>
              <a:t> </a:t>
            </a:r>
            <a:r>
              <a:rPr lang="en-US" altLang="hu-HU" dirty="0">
                <a:solidFill>
                  <a:srgbClr val="000000"/>
                </a:solidFill>
                <a:cs typeface="Arial" charset="0"/>
              </a:rPr>
              <a:t>Interconnect</a:t>
            </a:r>
            <a:r>
              <a:rPr lang="hu-HU" altLang="hu-HU" dirty="0">
                <a:solidFill>
                  <a:srgbClr val="000000"/>
                </a:solidFill>
                <a:cs typeface="Arial" charset="0"/>
              </a:rPr>
              <a:t> </a:t>
            </a:r>
            <a:r>
              <a:rPr lang="en-US" altLang="hu-HU" dirty="0">
                <a:solidFill>
                  <a:srgbClr val="000000"/>
                </a:solidFill>
                <a:cs typeface="Arial" charset="0"/>
              </a:rPr>
              <a:t>Solutions</a:t>
            </a:r>
            <a:r>
              <a:rPr lang="hu-HU" altLang="hu-HU" dirty="0">
                <a:solidFill>
                  <a:srgbClr val="000000"/>
                </a:solidFill>
                <a:cs typeface="Arial" charset="0"/>
              </a:rPr>
              <a:t>, </a:t>
            </a:r>
            <a:r>
              <a:rPr lang="en-US" altLang="hu-HU" dirty="0">
                <a:solidFill>
                  <a:srgbClr val="000000"/>
                </a:solidFill>
                <a:cs typeface="Arial" charset="0"/>
              </a:rPr>
              <a:t>Reference Design</a:t>
            </a:r>
            <a:r>
              <a:rPr lang="hu-HU" altLang="hu-HU" dirty="0">
                <a:solidFill>
                  <a:srgbClr val="000000"/>
                </a:solidFill>
                <a:cs typeface="Arial" charset="0"/>
              </a:rPr>
              <a:t>,</a:t>
            </a:r>
          </a:p>
          <a:p>
            <a:pPr>
              <a:buClr>
                <a:srgbClr val="666600"/>
              </a:buClr>
            </a:pPr>
            <a:r>
              <a:rPr lang="hu-HU" altLang="hu-HU" dirty="0">
                <a:solidFill>
                  <a:srgbClr val="000000"/>
                </a:solidFill>
                <a:cs typeface="Arial" charset="0"/>
              </a:rPr>
              <a:t>          </a:t>
            </a:r>
            <a:r>
              <a:rPr lang="hu-HU" altLang="hu-HU" dirty="0" smtClean="0">
                <a:solidFill>
                  <a:srgbClr val="000000"/>
                </a:solidFill>
                <a:cs typeface="Arial" charset="0"/>
              </a:rPr>
              <a:t> </a:t>
            </a:r>
            <a:r>
              <a:rPr lang="hu-HU" altLang="hu-HU" dirty="0" err="1" smtClean="0">
                <a:solidFill>
                  <a:srgbClr val="000000"/>
                </a:solidFill>
                <a:cs typeface="Arial" charset="0"/>
              </a:rPr>
              <a:t>June</a:t>
            </a:r>
            <a:r>
              <a:rPr lang="hu-HU" altLang="hu-HU" dirty="0" smtClean="0">
                <a:solidFill>
                  <a:srgbClr val="000000"/>
                </a:solidFill>
                <a:cs typeface="Arial" charset="0"/>
              </a:rPr>
              <a:t> </a:t>
            </a:r>
            <a:r>
              <a:rPr lang="hu-HU" altLang="hu-HU" dirty="0">
                <a:solidFill>
                  <a:srgbClr val="000000"/>
                </a:solidFill>
                <a:cs typeface="Arial" charset="0"/>
              </a:rPr>
              <a:t>2014, http://www.mellanox.com/related-docs/solutions/deploying-hpc-cluster-with-</a:t>
            </a:r>
          </a:p>
          <a:p>
            <a:pPr>
              <a:buClr>
                <a:srgbClr val="666600"/>
              </a:buClr>
            </a:pPr>
            <a:r>
              <a:rPr lang="hu-HU" altLang="hu-HU" dirty="0">
                <a:solidFill>
                  <a:srgbClr val="000000"/>
                </a:solidFill>
                <a:cs typeface="Arial" charset="0"/>
              </a:rPr>
              <a:t>          </a:t>
            </a:r>
            <a:r>
              <a:rPr lang="hu-HU" altLang="hu-HU" dirty="0" smtClean="0">
                <a:solidFill>
                  <a:srgbClr val="000000"/>
                </a:solidFill>
                <a:cs typeface="Arial" charset="0"/>
              </a:rPr>
              <a:t> </a:t>
            </a:r>
            <a:r>
              <a:rPr lang="hu-HU" altLang="hu-HU" dirty="0" err="1" smtClean="0">
                <a:solidFill>
                  <a:srgbClr val="000000"/>
                </a:solidFill>
                <a:cs typeface="Arial" charset="0"/>
              </a:rPr>
              <a:t>mellanox-infiniband-interconnect-solutions.pdf</a:t>
            </a:r>
            <a:endParaRPr lang="en-US" altLang="hu-HU" dirty="0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182718" y="4499690"/>
            <a:ext cx="8534196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>
                <a:solidFill>
                  <a:srgbClr val="000000"/>
                </a:solidFill>
              </a:rPr>
              <a:t>[1</a:t>
            </a:r>
            <a:r>
              <a:rPr lang="hu-HU" dirty="0" smtClean="0">
                <a:solidFill>
                  <a:srgbClr val="000000"/>
                </a:solidFill>
              </a:rPr>
              <a:t>59</a:t>
            </a:r>
            <a:r>
              <a:rPr lang="en-US" dirty="0" smtClean="0">
                <a:solidFill>
                  <a:srgbClr val="000000"/>
                </a:solidFill>
              </a:rPr>
              <a:t>]: </a:t>
            </a:r>
            <a:r>
              <a:rPr lang="hu-HU" altLang="en-US" dirty="0" err="1">
                <a:solidFill>
                  <a:srgbClr val="000000"/>
                </a:solidFill>
              </a:rPr>
              <a:t>Wardrope</a:t>
            </a:r>
            <a:r>
              <a:rPr lang="hu-HU" altLang="en-US" dirty="0">
                <a:solidFill>
                  <a:srgbClr val="000000"/>
                </a:solidFill>
              </a:rPr>
              <a:t> I., </a:t>
            </a:r>
            <a:r>
              <a:rPr lang="en-US" altLang="en-US" dirty="0">
                <a:solidFill>
                  <a:srgbClr val="000000"/>
                </a:solidFill>
              </a:rPr>
              <a:t>High Performance Computing -</a:t>
            </a:r>
            <a:r>
              <a:rPr lang="hu-HU" altLang="en-US" dirty="0">
                <a:solidFill>
                  <a:srgbClr val="000000"/>
                </a:solidFill>
              </a:rPr>
              <a:t> </a:t>
            </a:r>
            <a:r>
              <a:rPr lang="en-US" altLang="en-US" dirty="0">
                <a:solidFill>
                  <a:srgbClr val="000000"/>
                </a:solidFill>
              </a:rPr>
              <a:t>Driving Innovation and Capability</a:t>
            </a:r>
            <a:r>
              <a:rPr lang="hu-HU" altLang="en-US" dirty="0">
                <a:solidFill>
                  <a:srgbClr val="000000"/>
                </a:solidFill>
              </a:rPr>
              <a:t>, 2013,</a:t>
            </a:r>
          </a:p>
          <a:p>
            <a:r>
              <a:rPr lang="hu-HU" altLang="en-US" dirty="0">
                <a:solidFill>
                  <a:srgbClr val="000000"/>
                </a:solidFill>
              </a:rPr>
              <a:t>          </a:t>
            </a:r>
            <a:r>
              <a:rPr lang="hu-HU" altLang="en-US" dirty="0" smtClean="0">
                <a:solidFill>
                  <a:srgbClr val="000000"/>
                </a:solidFill>
              </a:rPr>
              <a:t> </a:t>
            </a:r>
            <a:r>
              <a:rPr lang="en-US" altLang="en-US" dirty="0" smtClean="0">
                <a:solidFill>
                  <a:srgbClr val="000000"/>
                </a:solidFill>
              </a:rPr>
              <a:t>http</a:t>
            </a:r>
            <a:r>
              <a:rPr lang="en-US" altLang="en-US" dirty="0">
                <a:solidFill>
                  <a:srgbClr val="000000"/>
                </a:solidFill>
              </a:rPr>
              <a:t>://www2.epcc.ed.ac.uk/downloads/lectures/IanWardrope.pdf</a:t>
            </a:r>
          </a:p>
        </p:txBody>
      </p:sp>
      <p:sp>
        <p:nvSpPr>
          <p:cNvPr id="10" name="TextBox 8"/>
          <p:cNvSpPr txBox="1"/>
          <p:nvPr/>
        </p:nvSpPr>
        <p:spPr>
          <a:xfrm>
            <a:off x="180975" y="5086350"/>
            <a:ext cx="8829918" cy="7386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dirty="0" smtClean="0">
                <a:solidFill>
                  <a:srgbClr val="000000"/>
                </a:solidFill>
              </a:rPr>
              <a:t>[160]: </a:t>
            </a:r>
            <a:r>
              <a:rPr lang="en-US" altLang="en-US" dirty="0" err="1">
                <a:solidFill>
                  <a:srgbClr val="000000"/>
                </a:solidFill>
              </a:rPr>
              <a:t>QLogic</a:t>
            </a:r>
            <a:r>
              <a:rPr lang="en-US" altLang="en-US" dirty="0">
                <a:solidFill>
                  <a:srgbClr val="000000"/>
                </a:solidFill>
              </a:rPr>
              <a:t> </a:t>
            </a:r>
            <a:r>
              <a:rPr lang="en-US" altLang="en-US" dirty="0" err="1">
                <a:solidFill>
                  <a:srgbClr val="000000"/>
                </a:solidFill>
              </a:rPr>
              <a:t>TrueScale</a:t>
            </a:r>
            <a:r>
              <a:rPr lang="hu-HU" altLang="en-US" dirty="0">
                <a:solidFill>
                  <a:srgbClr val="000000"/>
                </a:solidFill>
              </a:rPr>
              <a:t> </a:t>
            </a:r>
            <a:r>
              <a:rPr lang="en-US" altLang="en-US" dirty="0">
                <a:solidFill>
                  <a:srgbClr val="000000"/>
                </a:solidFill>
              </a:rPr>
              <a:t>InfiniBand, the Real Value</a:t>
            </a:r>
            <a:r>
              <a:rPr lang="hu-HU" altLang="en-US" dirty="0">
                <a:solidFill>
                  <a:srgbClr val="000000"/>
                </a:solidFill>
              </a:rPr>
              <a:t>, </a:t>
            </a:r>
            <a:r>
              <a:rPr lang="en-US" dirty="0">
                <a:solidFill>
                  <a:srgbClr val="000000"/>
                </a:solidFill>
              </a:rPr>
              <a:t>Solutions for High Performance Computing</a:t>
            </a:r>
            <a:r>
              <a:rPr lang="hu-HU" dirty="0">
                <a:solidFill>
                  <a:srgbClr val="000000"/>
                </a:solidFill>
              </a:rPr>
              <a:t>,</a:t>
            </a:r>
          </a:p>
          <a:p>
            <a:r>
              <a:rPr lang="hu-HU" altLang="en-US" dirty="0">
                <a:solidFill>
                  <a:srgbClr val="000000"/>
                </a:solidFill>
              </a:rPr>
              <a:t>          </a:t>
            </a:r>
            <a:r>
              <a:rPr lang="hu-HU" altLang="en-US" dirty="0" smtClean="0">
                <a:solidFill>
                  <a:srgbClr val="000000"/>
                </a:solidFill>
              </a:rPr>
              <a:t> </a:t>
            </a:r>
            <a:r>
              <a:rPr lang="hu-HU" altLang="en-US" dirty="0" err="1" smtClean="0">
                <a:solidFill>
                  <a:srgbClr val="000000"/>
                </a:solidFill>
              </a:rPr>
              <a:t>Technology</a:t>
            </a:r>
            <a:r>
              <a:rPr lang="hu-HU" altLang="en-US" dirty="0" smtClean="0">
                <a:solidFill>
                  <a:srgbClr val="000000"/>
                </a:solidFill>
              </a:rPr>
              <a:t> </a:t>
            </a:r>
            <a:r>
              <a:rPr lang="hu-HU" altLang="en-US" dirty="0" err="1">
                <a:solidFill>
                  <a:srgbClr val="000000"/>
                </a:solidFill>
              </a:rPr>
              <a:t>Brief</a:t>
            </a:r>
            <a:r>
              <a:rPr lang="hu-HU" altLang="en-US" dirty="0">
                <a:solidFill>
                  <a:srgbClr val="000000"/>
                </a:solidFill>
              </a:rPr>
              <a:t>, 2009, </a:t>
            </a:r>
          </a:p>
          <a:p>
            <a:r>
              <a:rPr lang="hu-HU" altLang="en-US" dirty="0">
                <a:solidFill>
                  <a:srgbClr val="000000"/>
                </a:solidFill>
              </a:rPr>
              <a:t>          </a:t>
            </a:r>
            <a:r>
              <a:rPr lang="hu-HU" altLang="en-US" dirty="0" smtClean="0">
                <a:solidFill>
                  <a:srgbClr val="000000"/>
                </a:solidFill>
              </a:rPr>
              <a:t> http</a:t>
            </a:r>
            <a:r>
              <a:rPr lang="hu-HU" altLang="en-US" dirty="0">
                <a:solidFill>
                  <a:srgbClr val="000000"/>
                </a:solidFill>
              </a:rPr>
              <a:t>://</a:t>
            </a:r>
            <a:r>
              <a:rPr lang="hu-HU" altLang="en-US" dirty="0" smtClean="0">
                <a:solidFill>
                  <a:srgbClr val="000000"/>
                </a:solidFill>
              </a:rPr>
              <a:t>www.transtec.de/fileadmin/Medien/pdf/HPC/qlogic/qlogic_techbrief_truescale.pdf</a:t>
            </a:r>
            <a:endParaRPr lang="en-US" altLang="en-US" dirty="0">
              <a:solidFill>
                <a:srgbClr val="000000"/>
              </a:solidFill>
            </a:endParaRPr>
          </a:p>
        </p:txBody>
      </p:sp>
      <p:sp>
        <p:nvSpPr>
          <p:cNvPr id="11" name="TextBox 8"/>
          <p:cNvSpPr txBox="1"/>
          <p:nvPr/>
        </p:nvSpPr>
        <p:spPr>
          <a:xfrm>
            <a:off x="180975" y="5915025"/>
            <a:ext cx="858715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dirty="0" smtClean="0">
                <a:solidFill>
                  <a:srgbClr val="000000"/>
                </a:solidFill>
              </a:rPr>
              <a:t>[161]: </a:t>
            </a:r>
            <a:r>
              <a:rPr lang="en-US" dirty="0" smtClean="0">
                <a:solidFill>
                  <a:srgbClr val="000000"/>
                </a:solidFill>
              </a:rPr>
              <a:t>Intel </a:t>
            </a:r>
            <a:r>
              <a:rPr lang="en-US" dirty="0">
                <a:solidFill>
                  <a:srgbClr val="000000"/>
                </a:solidFill>
              </a:rPr>
              <a:t>Scalable System Framework Intel HPC Developer </a:t>
            </a:r>
            <a:r>
              <a:rPr lang="en-US" dirty="0" smtClean="0">
                <a:solidFill>
                  <a:srgbClr val="000000"/>
                </a:solidFill>
              </a:rPr>
              <a:t>Conference</a:t>
            </a:r>
            <a:r>
              <a:rPr lang="hu-HU" dirty="0" smtClean="0">
                <a:solidFill>
                  <a:srgbClr val="000000"/>
                </a:solidFill>
              </a:rPr>
              <a:t>,</a:t>
            </a:r>
            <a:r>
              <a:rPr lang="en-US" dirty="0" smtClean="0">
                <a:solidFill>
                  <a:srgbClr val="000000"/>
                </a:solidFill>
              </a:rPr>
              <a:t> </a:t>
            </a:r>
            <a:r>
              <a:rPr lang="en-US" dirty="0">
                <a:solidFill>
                  <a:srgbClr val="000000"/>
                </a:solidFill>
              </a:rPr>
              <a:t>Nov. 12-13 </a:t>
            </a:r>
            <a:r>
              <a:rPr lang="en-US" dirty="0" smtClean="0">
                <a:solidFill>
                  <a:srgbClr val="000000"/>
                </a:solidFill>
              </a:rPr>
              <a:t>2016</a:t>
            </a:r>
            <a:r>
              <a:rPr lang="hu-HU" dirty="0" smtClean="0">
                <a:solidFill>
                  <a:srgbClr val="000000"/>
                </a:solidFill>
              </a:rPr>
              <a:t>,</a:t>
            </a:r>
            <a:endParaRPr lang="en-US" dirty="0">
              <a:solidFill>
                <a:srgbClr val="000000"/>
              </a:solidFill>
            </a:endParaRPr>
          </a:p>
          <a:p>
            <a:r>
              <a:rPr lang="hu-HU" dirty="0" smtClean="0">
                <a:solidFill>
                  <a:srgbClr val="000000"/>
                </a:solidFill>
              </a:rPr>
              <a:t>           </a:t>
            </a:r>
            <a:r>
              <a:rPr lang="en-US" dirty="0" smtClean="0">
                <a:solidFill>
                  <a:srgbClr val="000000"/>
                </a:solidFill>
              </a:rPr>
              <a:t>http</a:t>
            </a:r>
            <a:r>
              <a:rPr lang="en-US" dirty="0">
                <a:solidFill>
                  <a:srgbClr val="000000"/>
                </a:solidFill>
              </a:rPr>
              <a:t>://itoc.sjtu.edu.cn/wp-content/uploads/2016/05/Intel-Omni-Path-in-HPC.pdf</a:t>
            </a:r>
          </a:p>
        </p:txBody>
      </p:sp>
    </p:spTree>
    <p:extLst>
      <p:ext uri="{BB962C8B-B14F-4D97-AF65-F5344CB8AC3E}">
        <p14:creationId xmlns:p14="http://schemas.microsoft.com/office/powerpoint/2010/main" val="264401329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5. References </a:t>
            </a:r>
            <a:r>
              <a:rPr lang="en-US" dirty="0" smtClean="0"/>
              <a:t>(20)</a:t>
            </a:r>
            <a:endParaRPr lang="en-US" dirty="0"/>
          </a:p>
        </p:txBody>
      </p:sp>
      <p:sp>
        <p:nvSpPr>
          <p:cNvPr id="4" name="TextBox 3"/>
          <p:cNvSpPr txBox="1"/>
          <p:nvPr/>
        </p:nvSpPr>
        <p:spPr>
          <a:xfrm>
            <a:off x="190500" y="632013"/>
            <a:ext cx="8453533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/>
              <a:t>[162]:  </a:t>
            </a:r>
            <a:r>
              <a:rPr lang="en-US" dirty="0"/>
              <a:t>Ng P. K., High-End Desktop Platform Design Overview for the Next Generation Intel</a:t>
            </a:r>
          </a:p>
          <a:p>
            <a:r>
              <a:rPr lang="en-US" dirty="0"/>
              <a:t>            Microarchitecture (Nehalem) Processor, </a:t>
            </a:r>
            <a:r>
              <a:rPr lang="en-US" dirty="0" err="1"/>
              <a:t>IDF</a:t>
            </a:r>
            <a:r>
              <a:rPr lang="en-US" dirty="0"/>
              <a:t> Taipei, 2008, </a:t>
            </a:r>
            <a:r>
              <a:rPr lang="en-US" dirty="0" err="1"/>
              <a:t>TDPS001</a:t>
            </a:r>
            <a:r>
              <a:rPr lang="en-US" dirty="0"/>
              <a:t>, Intel,</a:t>
            </a:r>
          </a:p>
          <a:p>
            <a:r>
              <a:rPr lang="en-US" dirty="0"/>
              <a:t>            http://</a:t>
            </a:r>
            <a:r>
              <a:rPr lang="en-US" dirty="0" err="1"/>
              <a:t>intel.wingateweb.com</a:t>
            </a:r>
            <a:r>
              <a:rPr lang="en-US" dirty="0"/>
              <a:t>/</a:t>
            </a:r>
            <a:r>
              <a:rPr lang="en-US" dirty="0" err="1"/>
              <a:t>taiwan08</a:t>
            </a:r>
            <a:r>
              <a:rPr lang="en-US" dirty="0"/>
              <a:t>/published/sessions/</a:t>
            </a:r>
            <a:r>
              <a:rPr lang="en-US" dirty="0" err="1"/>
              <a:t>TDPS001</a:t>
            </a:r>
            <a:r>
              <a:rPr lang="en-US" dirty="0"/>
              <a:t>/</a:t>
            </a:r>
            <a:r>
              <a:rPr lang="en-US" dirty="0" err="1"/>
              <a:t>FA08%20IDF</a:t>
            </a:r>
            <a:r>
              <a:rPr lang="en-US" dirty="0"/>
              <a:t>-</a:t>
            </a:r>
          </a:p>
          <a:p>
            <a:r>
              <a:rPr lang="en-US" dirty="0"/>
              <a:t>            </a:t>
            </a:r>
            <a:r>
              <a:rPr lang="en-US" dirty="0" err="1" smtClean="0"/>
              <a:t>Taipei_TDPS001_100.pdf</a:t>
            </a:r>
            <a:endParaRPr lang="en-US" dirty="0"/>
          </a:p>
        </p:txBody>
      </p:sp>
      <p:sp>
        <p:nvSpPr>
          <p:cNvPr id="5" name="TextBox 4"/>
          <p:cNvSpPr txBox="1"/>
          <p:nvPr/>
        </p:nvSpPr>
        <p:spPr>
          <a:xfrm>
            <a:off x="190500" y="1586120"/>
            <a:ext cx="8897564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/>
              <a:t>[163]: </a:t>
            </a:r>
            <a:r>
              <a:rPr lang="en-US" altLang="en-US" dirty="0"/>
              <a:t>[</a:t>
            </a:r>
            <a:r>
              <a:rPr lang="hu-HU" altLang="en-US" dirty="0"/>
              <a:t>63</a:t>
            </a:r>
            <a:r>
              <a:rPr lang="en-US" altLang="en-US" dirty="0"/>
              <a:t>]: </a:t>
            </a:r>
            <a:r>
              <a:rPr lang="hu-HU" altLang="en-US" dirty="0"/>
              <a:t>Nagaraj D., Kottapalli S.: Westmere-EX: A 20 thread server CPU, Hot Chips 2010</a:t>
            </a:r>
          </a:p>
          <a:p>
            <a:r>
              <a:rPr lang="hu-HU" altLang="en-US" dirty="0"/>
              <a:t>           </a:t>
            </a:r>
            <a:r>
              <a:rPr lang="en-US" altLang="en-US" dirty="0" smtClean="0"/>
              <a:t> http</a:t>
            </a:r>
            <a:r>
              <a:rPr lang="en-US" altLang="en-US" dirty="0"/>
              <a:t>://</a:t>
            </a:r>
            <a:r>
              <a:rPr lang="en-US" altLang="en-US" dirty="0" err="1" smtClean="0"/>
              <a:t>www.hotchips.org</a:t>
            </a:r>
            <a:r>
              <a:rPr lang="en-US" altLang="en-US" dirty="0" smtClean="0"/>
              <a:t>/uploads/</a:t>
            </a:r>
            <a:r>
              <a:rPr lang="en-US" altLang="en-US" dirty="0" err="1" smtClean="0"/>
              <a:t>archive22</a:t>
            </a:r>
            <a:r>
              <a:rPr lang="en-US" altLang="en-US" dirty="0" smtClean="0"/>
              <a:t>/</a:t>
            </a:r>
            <a:r>
              <a:rPr lang="en-US" altLang="en-US" dirty="0" err="1" smtClean="0"/>
              <a:t>HC22.24.610</a:t>
            </a:r>
            <a:r>
              <a:rPr lang="en-US" altLang="en-US" dirty="0" smtClean="0"/>
              <a:t>-</a:t>
            </a:r>
            <a:r>
              <a:rPr lang="en-US" altLang="en-US" dirty="0" err="1" smtClean="0"/>
              <a:t>Nagara</a:t>
            </a:r>
            <a:r>
              <a:rPr lang="en-US" altLang="en-US" dirty="0" smtClean="0"/>
              <a:t>-Intel-6-</a:t>
            </a:r>
            <a:r>
              <a:rPr lang="en-US" altLang="en-US" dirty="0" err="1" smtClean="0"/>
              <a:t>Westmere</a:t>
            </a:r>
            <a:r>
              <a:rPr lang="en-US" altLang="en-US" dirty="0" smtClean="0"/>
              <a:t>-EX</a:t>
            </a:r>
          </a:p>
          <a:p>
            <a:r>
              <a:rPr lang="en-US" altLang="en-US" dirty="0"/>
              <a:t> </a:t>
            </a:r>
            <a:r>
              <a:rPr lang="en-US" altLang="en-US" dirty="0" smtClean="0"/>
              <a:t>          .</a:t>
            </a:r>
            <a:r>
              <a:rPr lang="en-US" altLang="en-US" dirty="0"/>
              <a:t>pdf</a:t>
            </a:r>
          </a:p>
          <a:p>
            <a:endParaRPr lang="en-US" dirty="0"/>
          </a:p>
        </p:txBody>
      </p:sp>
      <p:sp>
        <p:nvSpPr>
          <p:cNvPr id="3" name="TextBox 2"/>
          <p:cNvSpPr txBox="1"/>
          <p:nvPr/>
        </p:nvSpPr>
        <p:spPr>
          <a:xfrm>
            <a:off x="197224" y="2311628"/>
            <a:ext cx="8934818" cy="7386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/>
              <a:t>[164]: </a:t>
            </a:r>
            <a:r>
              <a:rPr lang="hu-HU" altLang="en-US" dirty="0"/>
              <a:t>Next-Generation AMD Opteron Processor with Direct Connect Architecture – 4P Server </a:t>
            </a:r>
          </a:p>
          <a:p>
            <a:r>
              <a:rPr lang="hu-HU" altLang="en-US" dirty="0"/>
              <a:t>          </a:t>
            </a:r>
            <a:r>
              <a:rPr lang="en-US" altLang="en-US" dirty="0" smtClean="0"/>
              <a:t>  </a:t>
            </a:r>
            <a:r>
              <a:rPr lang="hu-HU" altLang="en-US" dirty="0" smtClean="0"/>
              <a:t>Comparison</a:t>
            </a:r>
            <a:r>
              <a:rPr lang="hu-HU" altLang="en-US" dirty="0"/>
              <a:t>, </a:t>
            </a:r>
            <a:r>
              <a:rPr lang="en-US" altLang="en-US" dirty="0"/>
              <a:t>http://</a:t>
            </a:r>
            <a:r>
              <a:rPr lang="en-US" altLang="en-US" dirty="0" err="1"/>
              <a:t>www.amd.com</a:t>
            </a:r>
            <a:r>
              <a:rPr lang="en-US" altLang="en-US" dirty="0"/>
              <a:t>/us-</a:t>
            </a:r>
            <a:r>
              <a:rPr lang="en-US" altLang="en-US" dirty="0" err="1"/>
              <a:t>en</a:t>
            </a:r>
            <a:r>
              <a:rPr lang="en-US" altLang="en-US" dirty="0"/>
              <a:t>/assets/</a:t>
            </a:r>
            <a:r>
              <a:rPr lang="en-US" altLang="en-US" dirty="0" err="1"/>
              <a:t>content_type</a:t>
            </a:r>
            <a:r>
              <a:rPr lang="en-US" altLang="en-US" dirty="0"/>
              <a:t>/</a:t>
            </a:r>
            <a:r>
              <a:rPr lang="en-US" altLang="en-US" dirty="0" err="1"/>
              <a:t>DownloadableAssets</a:t>
            </a:r>
            <a:r>
              <a:rPr lang="en-US" altLang="en-US" dirty="0"/>
              <a:t>/</a:t>
            </a:r>
            <a:r>
              <a:rPr lang="en-US" altLang="en-US" dirty="0" err="1"/>
              <a:t>4P</a:t>
            </a:r>
            <a:r>
              <a:rPr lang="en-US" altLang="en-US" dirty="0"/>
              <a:t>_</a:t>
            </a:r>
            <a:endParaRPr lang="hu-HU" altLang="en-US" dirty="0"/>
          </a:p>
          <a:p>
            <a:r>
              <a:rPr lang="hu-HU" altLang="en-US" dirty="0"/>
              <a:t>         </a:t>
            </a:r>
            <a:r>
              <a:rPr lang="en-US" altLang="en-US" dirty="0" smtClean="0"/>
              <a:t>  </a:t>
            </a:r>
            <a:r>
              <a:rPr lang="hu-HU" altLang="en-US" dirty="0" smtClean="0"/>
              <a:t> </a:t>
            </a:r>
            <a:r>
              <a:rPr lang="en-US" altLang="en-US" dirty="0" err="1" smtClean="0"/>
              <a:t>Server_Comparison_PID_41461.pdf</a:t>
            </a:r>
            <a:endParaRPr lang="en-US" dirty="0"/>
          </a:p>
        </p:txBody>
      </p:sp>
      <p:sp>
        <p:nvSpPr>
          <p:cNvPr id="6" name="TextBox 5"/>
          <p:cNvSpPr txBox="1"/>
          <p:nvPr/>
        </p:nvSpPr>
        <p:spPr>
          <a:xfrm>
            <a:off x="197224" y="3590366"/>
            <a:ext cx="847866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/>
              <a:t>[166]: </a:t>
            </a:r>
            <a:r>
              <a:rPr lang="en-US" altLang="en-US" dirty="0">
                <a:solidFill>
                  <a:srgbClr val="000000"/>
                </a:solidFill>
              </a:rPr>
              <a:t>Haas J. &amp; Vogt P., Fully buffered </a:t>
            </a:r>
            <a:r>
              <a:rPr lang="en-US" altLang="en-US" dirty="0" err="1">
                <a:solidFill>
                  <a:srgbClr val="000000"/>
                </a:solidFill>
              </a:rPr>
              <a:t>DIMM</a:t>
            </a:r>
            <a:r>
              <a:rPr lang="en-US" altLang="en-US" dirty="0">
                <a:solidFill>
                  <a:srgbClr val="000000"/>
                </a:solidFill>
              </a:rPr>
              <a:t> Technology Moves Enterprise Platforms to the</a:t>
            </a:r>
          </a:p>
          <a:p>
            <a:r>
              <a:rPr lang="en-US" altLang="en-US" dirty="0">
                <a:solidFill>
                  <a:srgbClr val="000000"/>
                </a:solidFill>
              </a:rPr>
              <a:t>      </a:t>
            </a:r>
            <a:r>
              <a:rPr lang="hu-HU" altLang="en-US" dirty="0">
                <a:solidFill>
                  <a:srgbClr val="000000"/>
                </a:solidFill>
              </a:rPr>
              <a:t>    </a:t>
            </a:r>
            <a:r>
              <a:rPr lang="en-US" altLang="en-US" dirty="0" smtClean="0">
                <a:solidFill>
                  <a:srgbClr val="000000"/>
                </a:solidFill>
              </a:rPr>
              <a:t> </a:t>
            </a:r>
            <a:r>
              <a:rPr lang="hu-HU" altLang="en-US" dirty="0" smtClean="0">
                <a:solidFill>
                  <a:srgbClr val="000000"/>
                </a:solidFill>
              </a:rPr>
              <a:t> </a:t>
            </a:r>
            <a:r>
              <a:rPr lang="en-US" altLang="en-US" dirty="0">
                <a:solidFill>
                  <a:srgbClr val="000000"/>
                </a:solidFill>
              </a:rPr>
              <a:t>Next Level, Technology Intel Magazine, March 2005, pp. 1-7 </a:t>
            </a:r>
            <a:endParaRPr lang="en-US" dirty="0"/>
          </a:p>
        </p:txBody>
      </p:sp>
      <p:sp>
        <p:nvSpPr>
          <p:cNvPr id="7" name="TextBox 6"/>
          <p:cNvSpPr txBox="1"/>
          <p:nvPr/>
        </p:nvSpPr>
        <p:spPr>
          <a:xfrm>
            <a:off x="203948" y="3052483"/>
            <a:ext cx="8358057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/>
              <a:t>[165]: </a:t>
            </a:r>
            <a:r>
              <a:rPr lang="hu-HU" altLang="en-US" dirty="0"/>
              <a:t>Supermicro Motherboards, X</a:t>
            </a:r>
            <a:r>
              <a:rPr lang="en-US" altLang="en-US" dirty="0" err="1"/>
              <a:t>6QT8</a:t>
            </a:r>
            <a:r>
              <a:rPr lang="hu-HU" altLang="en-US" dirty="0"/>
              <a:t>, User Manual,</a:t>
            </a:r>
          </a:p>
          <a:p>
            <a:r>
              <a:rPr lang="hu-HU" altLang="en-US" dirty="0"/>
              <a:t> </a:t>
            </a:r>
            <a:r>
              <a:rPr lang="en-US" altLang="en-US" dirty="0" smtClean="0"/>
              <a:t>           </a:t>
            </a:r>
            <a:r>
              <a:rPr lang="hu-HU" altLang="en-US" dirty="0" smtClean="0"/>
              <a:t>https</a:t>
            </a:r>
            <a:r>
              <a:rPr lang="hu-HU" altLang="en-US" dirty="0"/>
              <a:t>://</a:t>
            </a:r>
            <a:r>
              <a:rPr lang="hu-HU" altLang="en-US" dirty="0" smtClean="0"/>
              <a:t>www.supermicro.com/products/motherboard/Xeon7000/E8501/X6QT8.cfm</a:t>
            </a:r>
            <a:endParaRPr lang="en-US" dirty="0"/>
          </a:p>
        </p:txBody>
      </p:sp>
      <p:sp>
        <p:nvSpPr>
          <p:cNvPr id="8" name="TextBox 7"/>
          <p:cNvSpPr txBox="1"/>
          <p:nvPr/>
        </p:nvSpPr>
        <p:spPr>
          <a:xfrm>
            <a:off x="197224" y="4114801"/>
            <a:ext cx="7966155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/>
              <a:t>[167] </a:t>
            </a:r>
            <a:r>
              <a:rPr lang="hu-HU" altLang="en-US" dirty="0"/>
              <a:t>Supermicro Motherboards, </a:t>
            </a:r>
            <a:r>
              <a:rPr lang="en-US" altLang="en-US" dirty="0" err="1" smtClean="0"/>
              <a:t>MNL</a:t>
            </a:r>
            <a:r>
              <a:rPr lang="en-US" altLang="en-US" dirty="0" smtClean="0"/>
              <a:t>-1594</a:t>
            </a:r>
            <a:r>
              <a:rPr lang="hu-HU" altLang="en-US" dirty="0" smtClean="0"/>
              <a:t>X</a:t>
            </a:r>
            <a:r>
              <a:rPr lang="en-US" altLang="en-US" dirty="0" err="1"/>
              <a:t>6QT8</a:t>
            </a:r>
            <a:r>
              <a:rPr lang="hu-HU" altLang="en-US" dirty="0"/>
              <a:t>, User Manual</a:t>
            </a:r>
            <a:r>
              <a:rPr lang="hu-HU" altLang="en-US" dirty="0" smtClean="0"/>
              <a:t>,</a:t>
            </a:r>
            <a:endParaRPr lang="en-US" dirty="0" smtClean="0"/>
          </a:p>
          <a:p>
            <a:r>
              <a:rPr lang="en-US" dirty="0"/>
              <a:t> </a:t>
            </a:r>
            <a:r>
              <a:rPr lang="en-US" dirty="0" smtClean="0"/>
              <a:t>          https</a:t>
            </a:r>
            <a:r>
              <a:rPr lang="en-US" dirty="0"/>
              <a:t>://</a:t>
            </a:r>
            <a:r>
              <a:rPr lang="en-US" dirty="0" err="1" smtClean="0"/>
              <a:t>www.supermicro.com</a:t>
            </a:r>
            <a:r>
              <a:rPr lang="en-US" dirty="0" smtClean="0"/>
              <a:t>/manuals/motherboard/</a:t>
            </a:r>
            <a:r>
              <a:rPr lang="en-US" dirty="0" err="1" smtClean="0"/>
              <a:t>C606_602</a:t>
            </a:r>
            <a:r>
              <a:rPr lang="en-US" dirty="0" smtClean="0"/>
              <a:t>/</a:t>
            </a:r>
            <a:r>
              <a:rPr lang="en-US" dirty="0" err="1" smtClean="0"/>
              <a:t>MNL-1594.pdf</a:t>
            </a:r>
            <a:endParaRPr lang="en-US" dirty="0"/>
          </a:p>
        </p:txBody>
      </p:sp>
      <p:sp>
        <p:nvSpPr>
          <p:cNvPr id="9" name="TextBox 8"/>
          <p:cNvSpPr txBox="1"/>
          <p:nvPr/>
        </p:nvSpPr>
        <p:spPr>
          <a:xfrm>
            <a:off x="197224" y="4760259"/>
            <a:ext cx="820872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/>
              <a:t>[167]: </a:t>
            </a:r>
            <a:r>
              <a:rPr lang="en-US" dirty="0" err="1" smtClean="0"/>
              <a:t>Birrittella</a:t>
            </a:r>
            <a:r>
              <a:rPr lang="en-US" dirty="0" smtClean="0"/>
              <a:t> M. S., Intel Omni-Path Architecture Technology Overview, August 2015,</a:t>
            </a:r>
          </a:p>
          <a:p>
            <a:r>
              <a:rPr lang="en-US" dirty="0" smtClean="0"/>
              <a:t>            http</a:t>
            </a:r>
            <a:r>
              <a:rPr lang="en-US" dirty="0"/>
              <a:t>://</a:t>
            </a:r>
            <a:r>
              <a:rPr lang="en-US" dirty="0" err="1"/>
              <a:t>www.hoti.org</a:t>
            </a:r>
            <a:r>
              <a:rPr lang="en-US" dirty="0"/>
              <a:t>/</a:t>
            </a:r>
            <a:r>
              <a:rPr lang="en-US" dirty="0" err="1"/>
              <a:t>hoti23</a:t>
            </a:r>
            <a:r>
              <a:rPr lang="en-US" dirty="0"/>
              <a:t>/slides/</a:t>
            </a:r>
            <a:r>
              <a:rPr lang="en-US" dirty="0" err="1"/>
              <a:t>rimmer.pdf</a:t>
            </a:r>
            <a:endParaRPr lang="en-US" dirty="0"/>
          </a:p>
        </p:txBody>
      </p:sp>
      <p:sp>
        <p:nvSpPr>
          <p:cNvPr id="10" name="TextBox 9"/>
          <p:cNvSpPr txBox="1"/>
          <p:nvPr/>
        </p:nvSpPr>
        <p:spPr>
          <a:xfrm>
            <a:off x="210671" y="5351930"/>
            <a:ext cx="847680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/>
              <a:t>[168</a:t>
            </a:r>
            <a:r>
              <a:rPr lang="en-US" dirty="0"/>
              <a:t>] </a:t>
            </a:r>
            <a:r>
              <a:rPr lang="en-US" dirty="0" smtClean="0"/>
              <a:t>Danowitz A. </a:t>
            </a:r>
            <a:r>
              <a:rPr lang="en-US" dirty="0"/>
              <a:t> </a:t>
            </a:r>
            <a:r>
              <a:rPr lang="en-US" dirty="0" smtClean="0"/>
              <a:t>&amp; al</a:t>
            </a:r>
            <a:r>
              <a:rPr lang="en-US" dirty="0"/>
              <a:t>. CPU DB: Recording Microprocessor History, Communications of </a:t>
            </a:r>
            <a:r>
              <a:rPr lang="en-US" dirty="0" smtClean="0"/>
              <a:t>the</a:t>
            </a:r>
          </a:p>
          <a:p>
            <a:r>
              <a:rPr lang="en-US" dirty="0"/>
              <a:t> </a:t>
            </a:r>
            <a:r>
              <a:rPr lang="en-US" dirty="0" smtClean="0"/>
              <a:t>          ACM</a:t>
            </a:r>
            <a:r>
              <a:rPr lang="en-US" dirty="0"/>
              <a:t>, Vol. 55 No. 4, Pages 55-63</a:t>
            </a:r>
          </a:p>
        </p:txBody>
      </p:sp>
      <p:sp>
        <p:nvSpPr>
          <p:cNvPr id="14" name="TextBox 13"/>
          <p:cNvSpPr txBox="1"/>
          <p:nvPr/>
        </p:nvSpPr>
        <p:spPr>
          <a:xfrm>
            <a:off x="210671" y="5930154"/>
            <a:ext cx="865820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altLang="en-US" dirty="0" smtClean="0"/>
              <a:t>[</a:t>
            </a:r>
            <a:r>
              <a:rPr lang="en-US" altLang="en-US" dirty="0" smtClean="0"/>
              <a:t>169</a:t>
            </a:r>
            <a:r>
              <a:rPr lang="hu-HU" altLang="en-US" dirty="0" smtClean="0"/>
              <a:t>]: </a:t>
            </a:r>
            <a:r>
              <a:rPr lang="hu-HU" altLang="en-US" dirty="0"/>
              <a:t>Haas, J. &amp; Vogt P., Fully buffered DIMM Technology Moves Enterprise Platforms to the</a:t>
            </a:r>
          </a:p>
          <a:p>
            <a:r>
              <a:rPr lang="hu-HU" altLang="en-US" dirty="0"/>
              <a:t>      </a:t>
            </a:r>
            <a:r>
              <a:rPr lang="en-US" altLang="en-US" dirty="0" smtClean="0"/>
              <a:t>     </a:t>
            </a:r>
            <a:r>
              <a:rPr lang="hu-HU" altLang="en-US" dirty="0" smtClean="0"/>
              <a:t>Next </a:t>
            </a:r>
            <a:r>
              <a:rPr lang="hu-HU" altLang="en-US" dirty="0"/>
              <a:t>Level,” Technology Intel Magazine, March 2005, pp. 1-7 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0679986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5. References (</a:t>
            </a:r>
            <a:r>
              <a:rPr lang="en-US" dirty="0" smtClean="0"/>
              <a:t>21)</a:t>
            </a:r>
            <a:endParaRPr lang="en-US" dirty="0"/>
          </a:p>
        </p:txBody>
      </p:sp>
      <p:sp>
        <p:nvSpPr>
          <p:cNvPr id="4" name="TextBox 3"/>
          <p:cNvSpPr txBox="1"/>
          <p:nvPr/>
        </p:nvSpPr>
        <p:spPr>
          <a:xfrm>
            <a:off x="69477" y="712694"/>
            <a:ext cx="8823441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en-US" dirty="0" smtClean="0">
                <a:solidFill>
                  <a:srgbClr val="000000"/>
                </a:solidFill>
                <a:cs typeface="Arial" charset="0"/>
              </a:rPr>
              <a:t>[170]: </a:t>
            </a:r>
            <a:r>
              <a:rPr lang="hu-HU" altLang="en-US" dirty="0">
                <a:solidFill>
                  <a:srgbClr val="000000"/>
                </a:solidFill>
                <a:cs typeface="Arial" charset="0"/>
              </a:rPr>
              <a:t>A New Day for the Datacenter, </a:t>
            </a:r>
            <a:r>
              <a:rPr lang="en-US" altLang="en-US" dirty="0">
                <a:solidFill>
                  <a:srgbClr val="000000"/>
                </a:solidFill>
                <a:cs typeface="Arial" charset="0"/>
              </a:rPr>
              <a:t>Presentation at AMD Financial Analyst Day, May 16 2017</a:t>
            </a:r>
            <a:r>
              <a:rPr lang="hu-HU" altLang="en-US" dirty="0">
                <a:solidFill>
                  <a:srgbClr val="000000"/>
                </a:solidFill>
                <a:cs typeface="Arial" charset="0"/>
              </a:rPr>
              <a:t>,</a:t>
            </a:r>
          </a:p>
          <a:p>
            <a:r>
              <a:rPr lang="hu-HU" dirty="0"/>
              <a:t>           </a:t>
            </a:r>
            <a:r>
              <a:rPr lang="en-US" dirty="0" smtClean="0"/>
              <a:t>  http</a:t>
            </a:r>
            <a:r>
              <a:rPr lang="en-US" dirty="0"/>
              <a:t>://</a:t>
            </a:r>
            <a:r>
              <a:rPr lang="en-US" dirty="0" err="1"/>
              <a:t>ir.amd.com</a:t>
            </a:r>
            <a:r>
              <a:rPr lang="en-US" dirty="0"/>
              <a:t>/</a:t>
            </a:r>
            <a:r>
              <a:rPr lang="en-US" dirty="0" err="1"/>
              <a:t>phoenix.zhtml?c</a:t>
            </a:r>
            <a:r>
              <a:rPr lang="en-US" dirty="0"/>
              <a:t>=</a:t>
            </a:r>
            <a:r>
              <a:rPr lang="en-US" dirty="0" err="1"/>
              <a:t>74093&amp;p</a:t>
            </a:r>
            <a:r>
              <a:rPr lang="en-US" dirty="0"/>
              <a:t>=</a:t>
            </a:r>
            <a:r>
              <a:rPr lang="en-US" dirty="0" err="1"/>
              <a:t>irol-analystday</a:t>
            </a:r>
            <a:r>
              <a:rPr lang="en-US" altLang="en-US" dirty="0">
                <a:solidFill>
                  <a:srgbClr val="000000"/>
                </a:solidFill>
                <a:cs typeface="Arial" charset="0"/>
              </a:rPr>
              <a:t> </a:t>
            </a:r>
            <a:endParaRPr lang="en-US" dirty="0"/>
          </a:p>
        </p:txBody>
      </p:sp>
      <p:sp>
        <p:nvSpPr>
          <p:cNvPr id="3" name="TextBox 2"/>
          <p:cNvSpPr txBox="1"/>
          <p:nvPr/>
        </p:nvSpPr>
        <p:spPr>
          <a:xfrm>
            <a:off x="69477" y="1223683"/>
            <a:ext cx="884113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/>
              <a:t>[171]: AMD, Intel server market trends, </a:t>
            </a:r>
            <a:r>
              <a:rPr lang="en-US" dirty="0" err="1" smtClean="0"/>
              <a:t>XbitLabs</a:t>
            </a:r>
            <a:r>
              <a:rPr lang="en-US" dirty="0" smtClean="0"/>
              <a:t>,  Aug. 2011,</a:t>
            </a:r>
          </a:p>
          <a:p>
            <a:r>
              <a:rPr lang="en-US" dirty="0" smtClean="0">
                <a:solidFill>
                  <a:srgbClr val="000000"/>
                </a:solidFill>
              </a:rPr>
              <a:t>             http</a:t>
            </a:r>
            <a:r>
              <a:rPr lang="en-US" dirty="0">
                <a:solidFill>
                  <a:srgbClr val="000000"/>
                </a:solidFill>
              </a:rPr>
              <a:t>://</a:t>
            </a:r>
            <a:r>
              <a:rPr lang="en-US" dirty="0" err="1">
                <a:solidFill>
                  <a:srgbClr val="000000"/>
                </a:solidFill>
              </a:rPr>
              <a:t>www.xbitlabs.com</a:t>
            </a:r>
            <a:r>
              <a:rPr lang="en-US" dirty="0">
                <a:solidFill>
                  <a:srgbClr val="000000"/>
                </a:solidFill>
              </a:rPr>
              <a:t>/picture/?</a:t>
            </a:r>
            <a:r>
              <a:rPr lang="en-US" dirty="0" err="1">
                <a:solidFill>
                  <a:srgbClr val="000000"/>
                </a:solidFill>
              </a:rPr>
              <a:t>src</a:t>
            </a:r>
            <a:r>
              <a:rPr lang="en-US" dirty="0">
                <a:solidFill>
                  <a:srgbClr val="000000"/>
                </a:solidFill>
              </a:rPr>
              <a:t>=/images/news/2011-08/</a:t>
            </a:r>
            <a:r>
              <a:rPr lang="en-US" dirty="0" err="1">
                <a:solidFill>
                  <a:srgbClr val="000000"/>
                </a:solidFill>
              </a:rPr>
              <a:t>amd_intc_server_mkt</a:t>
            </a:r>
            <a:r>
              <a:rPr lang="en-US" dirty="0" smtClean="0">
                <a:solidFill>
                  <a:srgbClr val="000000"/>
                </a:solidFill>
              </a:rPr>
              <a:t>_</a:t>
            </a:r>
          </a:p>
          <a:p>
            <a:r>
              <a:rPr lang="en-US" dirty="0">
                <a:solidFill>
                  <a:srgbClr val="000000"/>
                </a:solidFill>
              </a:rPr>
              <a:t> </a:t>
            </a:r>
            <a:r>
              <a:rPr lang="en-US" dirty="0" smtClean="0">
                <a:solidFill>
                  <a:srgbClr val="000000"/>
                </a:solidFill>
              </a:rPr>
              <a:t>            </a:t>
            </a:r>
            <a:r>
              <a:rPr lang="en-US" dirty="0" err="1" smtClean="0">
                <a:solidFill>
                  <a:srgbClr val="000000"/>
                </a:solidFill>
              </a:rPr>
              <a:t>trends.png</a:t>
            </a:r>
            <a:endParaRPr lang="en-US" dirty="0">
              <a:solidFill>
                <a:srgbClr val="000000"/>
              </a:solidFill>
            </a:endParaRPr>
          </a:p>
          <a:p>
            <a:r>
              <a:rPr lang="en-US" dirty="0" smtClean="0"/>
              <a:t> </a:t>
            </a:r>
            <a:endParaRPr lang="en-US" dirty="0"/>
          </a:p>
        </p:txBody>
      </p:sp>
      <p:sp>
        <p:nvSpPr>
          <p:cNvPr id="5" name="TextBox 4"/>
          <p:cNvSpPr txBox="1"/>
          <p:nvPr/>
        </p:nvSpPr>
        <p:spPr>
          <a:xfrm>
            <a:off x="76201" y="1976085"/>
            <a:ext cx="8218340" cy="7386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en-US" dirty="0" smtClean="0">
                <a:solidFill>
                  <a:srgbClr val="000000"/>
                </a:solidFill>
                <a:cs typeface="Arial" charset="0"/>
              </a:rPr>
              <a:t>[172]: </a:t>
            </a:r>
            <a:r>
              <a:rPr lang="en-US" altLang="en-US" dirty="0">
                <a:solidFill>
                  <a:srgbClr val="000000"/>
                </a:solidFill>
                <a:cs typeface="Arial" charset="0"/>
              </a:rPr>
              <a:t>Brayton </a:t>
            </a:r>
            <a:r>
              <a:rPr lang="en-US" altLang="en-US" dirty="0" err="1">
                <a:solidFill>
                  <a:srgbClr val="000000"/>
                </a:solidFill>
                <a:cs typeface="Arial" charset="0"/>
              </a:rPr>
              <a:t>J.,”Nehalem</a:t>
            </a:r>
            <a:r>
              <a:rPr lang="en-US" altLang="en-US" dirty="0">
                <a:solidFill>
                  <a:srgbClr val="000000"/>
                </a:solidFill>
                <a:cs typeface="Arial" charset="0"/>
              </a:rPr>
              <a:t>: Talk of the Tock, Intel Next Generation Microprocessor,” </a:t>
            </a:r>
            <a:r>
              <a:rPr lang="en-US" altLang="en-US" dirty="0" err="1">
                <a:solidFill>
                  <a:srgbClr val="000000"/>
                </a:solidFill>
                <a:cs typeface="Arial" charset="0"/>
              </a:rPr>
              <a:t>IDF</a:t>
            </a:r>
            <a:r>
              <a:rPr lang="en-US" altLang="en-US" dirty="0">
                <a:solidFill>
                  <a:srgbClr val="000000"/>
                </a:solidFill>
                <a:cs typeface="Arial" charset="0"/>
              </a:rPr>
              <a:t>,</a:t>
            </a:r>
          </a:p>
          <a:p>
            <a:r>
              <a:rPr lang="en-US" altLang="en-US" dirty="0">
                <a:solidFill>
                  <a:srgbClr val="000000"/>
                </a:solidFill>
                <a:cs typeface="Arial" charset="0"/>
              </a:rPr>
              <a:t>            April 2008, Shanghai,</a:t>
            </a:r>
          </a:p>
          <a:p>
            <a:r>
              <a:rPr lang="en-US" altLang="en-US" dirty="0">
                <a:solidFill>
                  <a:srgbClr val="000000"/>
                </a:solidFill>
                <a:cs typeface="Arial" charset="0"/>
              </a:rPr>
              <a:t>            http://</a:t>
            </a:r>
            <a:r>
              <a:rPr lang="en-US" altLang="en-US" dirty="0" err="1" smtClean="0">
                <a:solidFill>
                  <a:srgbClr val="000000"/>
                </a:solidFill>
                <a:cs typeface="Arial" charset="0"/>
              </a:rPr>
              <a:t>inteldeveloperforum.com.edgesuite.net</a:t>
            </a:r>
            <a:r>
              <a:rPr lang="en-US" altLang="en-US" dirty="0" smtClean="0">
                <a:solidFill>
                  <a:srgbClr val="000000"/>
                </a:solidFill>
                <a:cs typeface="Arial" charset="0"/>
              </a:rPr>
              <a:t>/</a:t>
            </a:r>
            <a:r>
              <a:rPr lang="en-US" altLang="en-US" dirty="0" err="1" smtClean="0">
                <a:solidFill>
                  <a:srgbClr val="000000"/>
                </a:solidFill>
                <a:cs typeface="Arial" charset="0"/>
              </a:rPr>
              <a:t>shanghai_2008</a:t>
            </a:r>
            <a:r>
              <a:rPr lang="en-US" altLang="en-US" dirty="0" smtClean="0">
                <a:solidFill>
                  <a:srgbClr val="000000"/>
                </a:solidFill>
                <a:cs typeface="Arial" charset="0"/>
              </a:rPr>
              <a:t>/</a:t>
            </a:r>
            <a:r>
              <a:rPr lang="en-US" altLang="en-US" dirty="0" err="1" smtClean="0">
                <a:solidFill>
                  <a:srgbClr val="000000"/>
                </a:solidFill>
                <a:cs typeface="Arial" charset="0"/>
              </a:rPr>
              <a:t>ti</a:t>
            </a:r>
            <a:r>
              <a:rPr lang="en-US" altLang="en-US" dirty="0" smtClean="0">
                <a:solidFill>
                  <a:srgbClr val="000000"/>
                </a:solidFill>
                <a:cs typeface="Arial" charset="0"/>
              </a:rPr>
              <a:t>/</a:t>
            </a:r>
            <a:r>
              <a:rPr lang="en-US" altLang="en-US" dirty="0" err="1" smtClean="0">
                <a:solidFill>
                  <a:srgbClr val="000000"/>
                </a:solidFill>
                <a:cs typeface="Arial" charset="0"/>
              </a:rPr>
              <a:t>TCH001</a:t>
            </a:r>
            <a:r>
              <a:rPr lang="en-US" altLang="en-US" dirty="0" smtClean="0">
                <a:solidFill>
                  <a:srgbClr val="000000"/>
                </a:solidFill>
                <a:cs typeface="Arial" charset="0"/>
              </a:rPr>
              <a:t>/</a:t>
            </a:r>
            <a:r>
              <a:rPr lang="en-US" altLang="en-US" dirty="0" err="1" smtClean="0">
                <a:solidFill>
                  <a:srgbClr val="000000"/>
                </a:solidFill>
                <a:cs typeface="Arial" charset="0"/>
              </a:rPr>
              <a:t>f.htm</a:t>
            </a:r>
            <a:endParaRPr lang="en-US" dirty="0"/>
          </a:p>
        </p:txBody>
      </p:sp>
      <p:sp>
        <p:nvSpPr>
          <p:cNvPr id="6" name="TextBox 5"/>
          <p:cNvSpPr txBox="1"/>
          <p:nvPr/>
        </p:nvSpPr>
        <p:spPr>
          <a:xfrm>
            <a:off x="82924" y="2770095"/>
            <a:ext cx="801341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/>
              <a:t>[173]:  </a:t>
            </a:r>
            <a:r>
              <a:rPr lang="en-US" dirty="0" err="1" smtClean="0"/>
              <a:t>X10QBi</a:t>
            </a:r>
            <a:r>
              <a:rPr lang="en-US" dirty="0" smtClean="0"/>
              <a:t> Platform User’s Manual Revision 1.2, </a:t>
            </a:r>
            <a:r>
              <a:rPr lang="en-US" dirty="0" err="1" smtClean="0"/>
              <a:t>MNL-X10QBi</a:t>
            </a:r>
            <a:r>
              <a:rPr lang="en-US" dirty="0" smtClean="0"/>
              <a:t>, </a:t>
            </a:r>
            <a:r>
              <a:rPr lang="en-US" dirty="0" err="1" smtClean="0"/>
              <a:t>SuperMicro</a:t>
            </a:r>
            <a:r>
              <a:rPr lang="en-US" dirty="0" smtClean="0"/>
              <a:t>, 2017</a:t>
            </a:r>
            <a:endParaRPr lang="en-US" dirty="0"/>
          </a:p>
          <a:p>
            <a:r>
              <a:rPr lang="en-US" dirty="0" smtClean="0"/>
              <a:t>             https</a:t>
            </a:r>
            <a:r>
              <a:rPr lang="en-US" dirty="0"/>
              <a:t>://</a:t>
            </a:r>
            <a:r>
              <a:rPr lang="en-US" dirty="0" err="1" smtClean="0"/>
              <a:t>www.supermicro.com</a:t>
            </a:r>
            <a:r>
              <a:rPr lang="en-US" dirty="0" smtClean="0"/>
              <a:t>/products/motherboard/Xeon/</a:t>
            </a:r>
            <a:r>
              <a:rPr lang="en-US" dirty="0" err="1" smtClean="0"/>
              <a:t>C600</a:t>
            </a:r>
            <a:r>
              <a:rPr lang="en-US" dirty="0" smtClean="0"/>
              <a:t>/</a:t>
            </a:r>
            <a:r>
              <a:rPr lang="en-US" dirty="0" err="1" smtClean="0"/>
              <a:t>X10QBI.cfm</a:t>
            </a:r>
            <a:endParaRPr lang="en-US" dirty="0"/>
          </a:p>
        </p:txBody>
      </p:sp>
      <p:sp>
        <p:nvSpPr>
          <p:cNvPr id="7" name="Rectangle 6"/>
          <p:cNvSpPr/>
          <p:nvPr/>
        </p:nvSpPr>
        <p:spPr>
          <a:xfrm>
            <a:off x="6102552" y="6098982"/>
            <a:ext cx="7200689" cy="95410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dirty="0" err="1"/>
              <a:t>X10QBi</a:t>
            </a:r>
            <a:r>
              <a:rPr lang="en-US" dirty="0"/>
              <a:t> </a:t>
            </a:r>
            <a:r>
              <a:rPr lang="en-US" dirty="0" smtClean="0"/>
              <a:t>Platform</a:t>
            </a:r>
          </a:p>
          <a:p>
            <a:r>
              <a:rPr lang="en-US" dirty="0"/>
              <a:t>USER’S MANUAL Revision </a:t>
            </a:r>
            <a:r>
              <a:rPr lang="en-US" dirty="0" smtClean="0"/>
              <a:t>1.2</a:t>
            </a:r>
          </a:p>
          <a:p>
            <a:r>
              <a:rPr lang="en-US" b="1" dirty="0" err="1" smtClean="0"/>
              <a:t>MNL-X10QBi</a:t>
            </a:r>
            <a:endParaRPr lang="en-US" b="1" dirty="0" smtClean="0"/>
          </a:p>
          <a:p>
            <a:r>
              <a:rPr lang="en-US" dirty="0"/>
              <a:t>https://</a:t>
            </a:r>
            <a:r>
              <a:rPr lang="en-US" dirty="0" err="1"/>
              <a:t>www.supermicro.com</a:t>
            </a:r>
            <a:r>
              <a:rPr lang="en-US" dirty="0"/>
              <a:t>/products/motherboard/Xeon/</a:t>
            </a:r>
            <a:r>
              <a:rPr lang="en-US" dirty="0" err="1"/>
              <a:t>C600</a:t>
            </a:r>
            <a:r>
              <a:rPr lang="en-US" dirty="0"/>
              <a:t>/</a:t>
            </a:r>
            <a:r>
              <a:rPr lang="en-US" dirty="0" err="1"/>
              <a:t>X10QBI.cfm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1929412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US"/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113714" y="652809"/>
            <a:ext cx="11371428" cy="5552381"/>
          </a:xfrm>
          <a:prstGeom prst="rect">
            <a:avLst/>
          </a:prstGeom>
        </p:spPr>
      </p:pic>
      <p:cxnSp>
        <p:nvCxnSpPr>
          <p:cNvPr id="5" name="Straight Connector 4"/>
          <p:cNvCxnSpPr/>
          <p:nvPr/>
        </p:nvCxnSpPr>
        <p:spPr>
          <a:xfrm flipH="1">
            <a:off x="71500" y="3248980"/>
            <a:ext cx="3780420" cy="1710190"/>
          </a:xfrm>
          <a:prstGeom prst="line">
            <a:avLst/>
          </a:prstGeom>
          <a:ln w="1905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" name="Straight Connector 6"/>
          <p:cNvCxnSpPr/>
          <p:nvPr/>
        </p:nvCxnSpPr>
        <p:spPr>
          <a:xfrm flipH="1">
            <a:off x="1916705" y="2168860"/>
            <a:ext cx="6705745" cy="1845205"/>
          </a:xfrm>
          <a:prstGeom prst="line">
            <a:avLst/>
          </a:prstGeom>
          <a:ln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" name="TextBox 16"/>
          <p:cNvSpPr txBox="1"/>
          <p:nvPr/>
        </p:nvSpPr>
        <p:spPr>
          <a:xfrm>
            <a:off x="5157065" y="2303875"/>
            <a:ext cx="68159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r>
              <a:rPr lang="hu-HU" b="1" dirty="0" smtClean="0">
                <a:solidFill>
                  <a:srgbClr val="FF0000"/>
                </a:solidFill>
                <a:latin typeface="Arial"/>
                <a:cs typeface="+mn-cs"/>
              </a:rPr>
              <a:t>2x/6 y</a:t>
            </a:r>
            <a:endParaRPr lang="en-US" b="1" dirty="0">
              <a:solidFill>
                <a:srgbClr val="FF0000"/>
              </a:solidFill>
              <a:latin typeface="Arial"/>
              <a:cs typeface="+mn-cs"/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1511660" y="3329698"/>
            <a:ext cx="68159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r>
              <a:rPr lang="hu-HU" b="1" dirty="0" smtClean="0">
                <a:solidFill>
                  <a:srgbClr val="FF0000"/>
                </a:solidFill>
                <a:latin typeface="Arial"/>
                <a:cs typeface="+mn-cs"/>
              </a:rPr>
              <a:t>3x/4 y</a:t>
            </a:r>
            <a:endParaRPr lang="en-US" b="1" dirty="0">
              <a:solidFill>
                <a:srgbClr val="FF0000"/>
              </a:solidFill>
              <a:latin typeface="Arial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08425048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TextBox 3"/>
          <p:cNvSpPr txBox="1"/>
          <p:nvPr/>
        </p:nvSpPr>
        <p:spPr>
          <a:xfrm>
            <a:off x="1801700" y="1127665"/>
            <a:ext cx="1915909" cy="110799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100" dirty="0" smtClean="0">
                <a:solidFill>
                  <a:srgbClr val="000000"/>
                </a:solidFill>
                <a:latin typeface="Verdana"/>
              </a:rPr>
              <a:t>A</a:t>
            </a:r>
            <a:r>
              <a:rPr lang="hu-HU" sz="1100" dirty="0" smtClean="0">
                <a:solidFill>
                  <a:srgbClr val="000000"/>
                </a:solidFill>
                <a:latin typeface="Verdana"/>
              </a:rPr>
              <a:t>RM</a:t>
            </a:r>
            <a:endParaRPr lang="en-US" sz="1100" dirty="0" smtClean="0">
              <a:solidFill>
                <a:srgbClr val="000000"/>
              </a:solidFill>
              <a:latin typeface="Verdana"/>
            </a:endParaRPr>
          </a:p>
          <a:p>
            <a:pPr algn="ctr"/>
            <a:r>
              <a:rPr lang="en-US" sz="1100" dirty="0" smtClean="0">
                <a:solidFill>
                  <a:srgbClr val="000000"/>
                </a:solidFill>
                <a:latin typeface="Verdana"/>
              </a:rPr>
              <a:t> </a:t>
            </a:r>
            <a:r>
              <a:rPr lang="hu-HU" sz="1100" dirty="0" smtClean="0">
                <a:solidFill>
                  <a:srgbClr val="000000"/>
                </a:solidFill>
                <a:latin typeface="Verdana"/>
              </a:rPr>
              <a:t>(MCs are linked via the</a:t>
            </a:r>
          </a:p>
          <a:p>
            <a:pPr algn="ctr"/>
            <a:r>
              <a:rPr lang="hu-HU" sz="1100" dirty="0" smtClean="0">
                <a:solidFill>
                  <a:srgbClr val="000000"/>
                </a:solidFill>
                <a:latin typeface="Verdana"/>
              </a:rPr>
              <a:t>CCN-5xx interconects</a:t>
            </a:r>
          </a:p>
          <a:p>
            <a:pPr algn="ctr"/>
            <a:r>
              <a:rPr lang="hu-HU" sz="1100" dirty="0" smtClean="0">
                <a:solidFill>
                  <a:srgbClr val="000000"/>
                </a:solidFill>
                <a:latin typeface="Verdana"/>
              </a:rPr>
              <a:t> to the platform</a:t>
            </a:r>
          </a:p>
          <a:p>
            <a:pPr algn="ctr"/>
            <a:r>
              <a:rPr lang="hu-HU" sz="1100" dirty="0" smtClean="0">
                <a:solidFill>
                  <a:srgbClr val="000000"/>
                </a:solidFill>
                <a:latin typeface="Verdana"/>
              </a:rPr>
              <a:t> 2012-2014</a:t>
            </a:r>
            <a:r>
              <a:rPr lang="en-US" sz="1100" dirty="0" smtClean="0">
                <a:solidFill>
                  <a:srgbClr val="000000"/>
                </a:solidFill>
                <a:latin typeface="Verdana"/>
              </a:rPr>
              <a:t>) </a:t>
            </a:r>
          </a:p>
          <a:p>
            <a:pPr algn="ctr"/>
            <a:r>
              <a:rPr lang="hu-HU" sz="1100" dirty="0" smtClean="0">
                <a:solidFill>
                  <a:srgbClr val="000000"/>
                </a:solidFill>
                <a:latin typeface="Verdana"/>
              </a:rPr>
              <a:t>16C/32C/48C</a:t>
            </a:r>
            <a:endParaRPr lang="en-US" sz="1100" dirty="0" smtClean="0">
              <a:solidFill>
                <a:srgbClr val="000000"/>
              </a:solidFill>
              <a:latin typeface="Verdana"/>
            </a:endParaRPr>
          </a:p>
        </p:txBody>
      </p:sp>
    </p:spTree>
    <p:extLst>
      <p:ext uri="{BB962C8B-B14F-4D97-AF65-F5344CB8AC3E}">
        <p14:creationId xmlns:p14="http://schemas.microsoft.com/office/powerpoint/2010/main" val="76156018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692" name="Text Box 4"/>
          <p:cNvSpPr txBox="1">
            <a:spLocks noChangeArrowheads="1"/>
          </p:cNvSpPr>
          <p:nvPr/>
        </p:nvSpPr>
        <p:spPr bwMode="auto">
          <a:xfrm>
            <a:off x="125456" y="2532884"/>
            <a:ext cx="2173288" cy="257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342900" indent="-342900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800100" indent="-34290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257300" indent="-3429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714500" indent="-3429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171700" indent="-3429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6289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30861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5433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40005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lnSpc>
                <a:spcPct val="90000"/>
              </a:lnSpc>
              <a:spcBef>
                <a:spcPct val="0"/>
              </a:spcBef>
              <a:buFontTx/>
              <a:buNone/>
            </a:pPr>
            <a:r>
              <a:rPr lang="en-US" altLang="en-US" sz="1200" b="1">
                <a:solidFill>
                  <a:srgbClr val="000000"/>
                </a:solidFill>
                <a:latin typeface="Verdana" pitchFamily="34" charset="0"/>
              </a:rPr>
              <a:t>9000 series</a:t>
            </a:r>
            <a:endParaRPr lang="hu-HU" altLang="en-US" sz="1200" b="1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114693" name="Oval 7"/>
          <p:cNvSpPr>
            <a:spLocks noChangeArrowheads="1"/>
          </p:cNvSpPr>
          <p:nvPr/>
        </p:nvSpPr>
        <p:spPr bwMode="auto">
          <a:xfrm>
            <a:off x="7624806" y="2424934"/>
            <a:ext cx="69850" cy="60325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hu-HU" altLang="en-US" sz="140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114694" name="Line 8"/>
          <p:cNvSpPr>
            <a:spLocks noChangeShapeType="1"/>
          </p:cNvSpPr>
          <p:nvPr/>
        </p:nvSpPr>
        <p:spPr bwMode="auto">
          <a:xfrm>
            <a:off x="4424406" y="2009009"/>
            <a:ext cx="0" cy="21748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14695" name="Line 10"/>
          <p:cNvSpPr>
            <a:spLocks noChangeShapeType="1"/>
          </p:cNvSpPr>
          <p:nvPr/>
        </p:nvSpPr>
        <p:spPr bwMode="auto">
          <a:xfrm flipV="1">
            <a:off x="1204956" y="2237609"/>
            <a:ext cx="645477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14696" name="Line 11"/>
          <p:cNvSpPr>
            <a:spLocks noChangeShapeType="1"/>
          </p:cNvSpPr>
          <p:nvPr/>
        </p:nvSpPr>
        <p:spPr bwMode="auto">
          <a:xfrm flipH="1">
            <a:off x="7662906" y="2232847"/>
            <a:ext cx="1588" cy="18891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14697" name="Oval 12"/>
          <p:cNvSpPr>
            <a:spLocks noChangeArrowheads="1"/>
          </p:cNvSpPr>
          <p:nvPr/>
        </p:nvSpPr>
        <p:spPr bwMode="auto">
          <a:xfrm>
            <a:off x="1173206" y="2437634"/>
            <a:ext cx="60325" cy="60325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hu-HU" altLang="en-US" sz="140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114698" name="Line 13"/>
          <p:cNvSpPr>
            <a:spLocks noChangeShapeType="1"/>
          </p:cNvSpPr>
          <p:nvPr/>
        </p:nvSpPr>
        <p:spPr bwMode="auto">
          <a:xfrm>
            <a:off x="1206544" y="2237609"/>
            <a:ext cx="0" cy="215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14699" name="Text Box 4"/>
          <p:cNvSpPr txBox="1">
            <a:spLocks noChangeArrowheads="1"/>
          </p:cNvSpPr>
          <p:nvPr/>
        </p:nvSpPr>
        <p:spPr bwMode="auto">
          <a:xfrm>
            <a:off x="2258684" y="1588420"/>
            <a:ext cx="4363151" cy="4247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lnSpc>
                <a:spcPct val="90000"/>
              </a:lnSpc>
              <a:spcBef>
                <a:spcPct val="0"/>
              </a:spcBef>
              <a:buFontTx/>
              <a:buNone/>
            </a:pPr>
            <a:r>
              <a:rPr lang="en-US" altLang="en-US" sz="1200" b="1" dirty="0">
                <a:solidFill>
                  <a:srgbClr val="000000"/>
                </a:solidFill>
                <a:latin typeface="Verdana" pitchFamily="34" charset="0"/>
              </a:rPr>
              <a:t>Intel’s </a:t>
            </a:r>
            <a:r>
              <a:rPr lang="en-US" altLang="en-US" sz="1200" b="1" dirty="0" smtClean="0">
                <a:solidFill>
                  <a:srgbClr val="000000"/>
                </a:solidFill>
                <a:latin typeface="Verdana" pitchFamily="34" charset="0"/>
              </a:rPr>
              <a:t>naming </a:t>
            </a:r>
            <a:r>
              <a:rPr lang="en-US" altLang="en-US" sz="1200" b="1" dirty="0">
                <a:solidFill>
                  <a:srgbClr val="000000"/>
                </a:solidFill>
                <a:latin typeface="Verdana" pitchFamily="34" charset="0"/>
              </a:rPr>
              <a:t>scheme of </a:t>
            </a:r>
            <a:r>
              <a:rPr lang="en-US" altLang="en-US" sz="1200" b="1" dirty="0" smtClean="0">
                <a:solidFill>
                  <a:srgbClr val="000000"/>
                </a:solidFill>
                <a:latin typeface="Verdana" pitchFamily="34" charset="0"/>
              </a:rPr>
              <a:t>server processors, introduced in 2005</a:t>
            </a:r>
            <a:endParaRPr lang="hu-HU" altLang="en-US" sz="1200" b="1" dirty="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114700" name="Text Box 4"/>
          <p:cNvSpPr txBox="1">
            <a:spLocks noChangeArrowheads="1"/>
          </p:cNvSpPr>
          <p:nvPr/>
        </p:nvSpPr>
        <p:spPr bwMode="auto">
          <a:xfrm>
            <a:off x="6470694" y="2534472"/>
            <a:ext cx="2368550" cy="257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342900" indent="-342900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1690688" indent="-34290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2212975" indent="-3429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2735263" indent="-3429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3257550" indent="-3429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371475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417195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462915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508635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lnSpc>
                <a:spcPct val="90000"/>
              </a:lnSpc>
              <a:spcBef>
                <a:spcPct val="0"/>
              </a:spcBef>
              <a:buFontTx/>
              <a:buNone/>
            </a:pPr>
            <a:r>
              <a:rPr lang="en-US" altLang="en-US" sz="1200" b="1">
                <a:solidFill>
                  <a:srgbClr val="000000"/>
                </a:solidFill>
                <a:latin typeface="Verdana" pitchFamily="34" charset="0"/>
              </a:rPr>
              <a:t>3000 series</a:t>
            </a:r>
            <a:endParaRPr lang="hu-HU" altLang="en-US" sz="1200" b="1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114701" name="Text Box 4"/>
          <p:cNvSpPr txBox="1">
            <a:spLocks noChangeArrowheads="1"/>
          </p:cNvSpPr>
          <p:nvPr/>
        </p:nvSpPr>
        <p:spPr bwMode="auto">
          <a:xfrm>
            <a:off x="4570456" y="2509072"/>
            <a:ext cx="1927225" cy="257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342900" indent="-342900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800100" indent="-34290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257300" indent="-3429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714500" indent="-3429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171700" indent="-3429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6289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30861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5433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40005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lnSpc>
                <a:spcPct val="90000"/>
              </a:lnSpc>
              <a:spcBef>
                <a:spcPct val="0"/>
              </a:spcBef>
              <a:buFontTx/>
              <a:buNone/>
            </a:pPr>
            <a:r>
              <a:rPr lang="en-US" altLang="en-US" sz="1200" b="1" dirty="0">
                <a:solidFill>
                  <a:srgbClr val="000000"/>
                </a:solidFill>
                <a:latin typeface="Verdana" pitchFamily="34" charset="0"/>
              </a:rPr>
              <a:t>5000 series</a:t>
            </a:r>
            <a:endParaRPr lang="hu-HU" altLang="en-US" sz="1200" b="1" dirty="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114702" name="Oval 12"/>
          <p:cNvSpPr>
            <a:spLocks noChangeArrowheads="1"/>
          </p:cNvSpPr>
          <p:nvPr/>
        </p:nvSpPr>
        <p:spPr bwMode="auto">
          <a:xfrm>
            <a:off x="5461044" y="2407472"/>
            <a:ext cx="60325" cy="60325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hu-HU" altLang="en-US" sz="140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114703" name="Text Box 16"/>
          <p:cNvSpPr txBox="1">
            <a:spLocks noChangeArrowheads="1"/>
          </p:cNvSpPr>
          <p:nvPr/>
        </p:nvSpPr>
        <p:spPr bwMode="auto">
          <a:xfrm>
            <a:off x="7200057" y="2834296"/>
            <a:ext cx="928716" cy="46166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200" dirty="0">
                <a:solidFill>
                  <a:srgbClr val="000000"/>
                </a:solidFill>
                <a:latin typeface="Verdana" pitchFamily="34" charset="0"/>
              </a:rPr>
              <a:t>UP server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200" dirty="0" smtClean="0">
                <a:solidFill>
                  <a:srgbClr val="000000"/>
                </a:solidFill>
                <a:latin typeface="Verdana" pitchFamily="34" charset="0"/>
              </a:rPr>
              <a:t>lines</a:t>
            </a:r>
            <a:endParaRPr lang="en-US" altLang="en-US" sz="1200" dirty="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114704" name="Text Box 17"/>
          <p:cNvSpPr txBox="1">
            <a:spLocks noChangeArrowheads="1"/>
          </p:cNvSpPr>
          <p:nvPr/>
        </p:nvSpPr>
        <p:spPr bwMode="auto">
          <a:xfrm>
            <a:off x="516518" y="2821596"/>
            <a:ext cx="1255713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200" dirty="0">
                <a:solidFill>
                  <a:srgbClr val="000000"/>
                </a:solidFill>
                <a:latin typeface="Verdana" pitchFamily="34" charset="0"/>
              </a:rPr>
              <a:t> Itanium lines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200" dirty="0">
                <a:solidFill>
                  <a:srgbClr val="000000"/>
                </a:solidFill>
                <a:latin typeface="Verdana" pitchFamily="34" charset="0"/>
              </a:rPr>
              <a:t> of processors</a:t>
            </a:r>
          </a:p>
        </p:txBody>
      </p:sp>
      <p:sp>
        <p:nvSpPr>
          <p:cNvPr id="114705" name="Text Box 4"/>
          <p:cNvSpPr txBox="1">
            <a:spLocks noChangeArrowheads="1"/>
          </p:cNvSpPr>
          <p:nvPr/>
        </p:nvSpPr>
        <p:spPr bwMode="auto">
          <a:xfrm>
            <a:off x="2222544" y="2534472"/>
            <a:ext cx="2173287" cy="257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342900" indent="-342900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800100" indent="-34290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257300" indent="-3429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714500" indent="-3429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171700" indent="-3429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6289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30861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5433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40005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lnSpc>
                <a:spcPct val="90000"/>
              </a:lnSpc>
              <a:spcBef>
                <a:spcPct val="0"/>
              </a:spcBef>
              <a:buFontTx/>
              <a:buNone/>
            </a:pPr>
            <a:r>
              <a:rPr lang="en-US" altLang="en-US" sz="1200" b="1">
                <a:solidFill>
                  <a:srgbClr val="000000"/>
                </a:solidFill>
                <a:latin typeface="Verdana" pitchFamily="34" charset="0"/>
              </a:rPr>
              <a:t>7000 series</a:t>
            </a:r>
            <a:endParaRPr lang="hu-HU" altLang="en-US" sz="1200" b="1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114706" name="Oval 12"/>
          <p:cNvSpPr>
            <a:spLocks noChangeArrowheads="1"/>
          </p:cNvSpPr>
          <p:nvPr/>
        </p:nvSpPr>
        <p:spPr bwMode="auto">
          <a:xfrm>
            <a:off x="3270294" y="2439222"/>
            <a:ext cx="60325" cy="60325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hu-HU" altLang="en-US" sz="140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114707" name="Line 13"/>
          <p:cNvSpPr>
            <a:spLocks noChangeShapeType="1"/>
          </p:cNvSpPr>
          <p:nvPr/>
        </p:nvSpPr>
        <p:spPr bwMode="auto">
          <a:xfrm>
            <a:off x="3303631" y="2239197"/>
            <a:ext cx="0" cy="215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14708" name="Text Box 21"/>
          <p:cNvSpPr txBox="1">
            <a:spLocks noChangeArrowheads="1"/>
          </p:cNvSpPr>
          <p:nvPr/>
        </p:nvSpPr>
        <p:spPr bwMode="auto">
          <a:xfrm>
            <a:off x="2578144" y="2823184"/>
            <a:ext cx="1379537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200" dirty="0">
                <a:solidFill>
                  <a:srgbClr val="FF0000"/>
                </a:solidFill>
                <a:latin typeface="Verdana" pitchFamily="34" charset="0"/>
              </a:rPr>
              <a:t>MP </a:t>
            </a:r>
            <a:r>
              <a:rPr lang="en-US" altLang="en-US" sz="1200" dirty="0" smtClean="0">
                <a:solidFill>
                  <a:srgbClr val="FF0000"/>
                </a:solidFill>
                <a:latin typeface="Verdana" pitchFamily="34" charset="0"/>
              </a:rPr>
              <a:t>server (4S)</a:t>
            </a:r>
            <a:endParaRPr lang="en-US" altLang="en-US" sz="1200" dirty="0">
              <a:solidFill>
                <a:srgbClr val="FF0000"/>
              </a:solidFill>
              <a:latin typeface="Verdana" pitchFamily="34" charset="0"/>
            </a:endParaRP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200" dirty="0">
                <a:solidFill>
                  <a:srgbClr val="FF0000"/>
                </a:solidFill>
                <a:latin typeface="Verdana" pitchFamily="34" charset="0"/>
              </a:rPr>
              <a:t> </a:t>
            </a:r>
            <a:r>
              <a:rPr lang="en-US" altLang="en-US" sz="1200" dirty="0" smtClean="0">
                <a:solidFill>
                  <a:srgbClr val="FF0000"/>
                </a:solidFill>
                <a:latin typeface="Verdana" pitchFamily="34" charset="0"/>
              </a:rPr>
              <a:t>lines</a:t>
            </a:r>
            <a:endParaRPr lang="en-US" altLang="en-US" sz="1200" dirty="0">
              <a:solidFill>
                <a:srgbClr val="FF0000"/>
              </a:solidFill>
              <a:latin typeface="Verdana" pitchFamily="34" charset="0"/>
            </a:endParaRPr>
          </a:p>
        </p:txBody>
      </p:sp>
      <p:sp>
        <p:nvSpPr>
          <p:cNvPr id="114709" name="Line 13"/>
          <p:cNvSpPr>
            <a:spLocks noChangeShapeType="1"/>
          </p:cNvSpPr>
          <p:nvPr/>
        </p:nvSpPr>
        <p:spPr bwMode="auto">
          <a:xfrm>
            <a:off x="5502319" y="2228084"/>
            <a:ext cx="0" cy="215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14710" name="Text Box 23"/>
          <p:cNvSpPr txBox="1">
            <a:spLocks noChangeArrowheads="1"/>
          </p:cNvSpPr>
          <p:nvPr/>
        </p:nvSpPr>
        <p:spPr bwMode="auto">
          <a:xfrm>
            <a:off x="4813170" y="2824771"/>
            <a:ext cx="1337225" cy="49859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spcAft>
                <a:spcPct val="20000"/>
              </a:spcAft>
              <a:buFontTx/>
              <a:buNone/>
            </a:pPr>
            <a:r>
              <a:rPr lang="en-US" altLang="en-US" sz="1200" dirty="0">
                <a:solidFill>
                  <a:srgbClr val="000000"/>
                </a:solidFill>
                <a:latin typeface="Verdana" pitchFamily="34" charset="0"/>
              </a:rPr>
              <a:t>DP </a:t>
            </a:r>
            <a:r>
              <a:rPr lang="en-US" altLang="en-US" sz="1200" dirty="0" smtClean="0">
                <a:solidFill>
                  <a:srgbClr val="000000"/>
                </a:solidFill>
                <a:latin typeface="Verdana" pitchFamily="34" charset="0"/>
              </a:rPr>
              <a:t>server (2S)</a:t>
            </a:r>
            <a:endParaRPr lang="en-US" altLang="en-US" sz="1200" dirty="0">
              <a:solidFill>
                <a:srgbClr val="000000"/>
              </a:solidFill>
              <a:latin typeface="Verdana" pitchFamily="34" charset="0"/>
            </a:endParaRPr>
          </a:p>
          <a:p>
            <a:pPr algn="ctr" eaLnBrk="1" hangingPunct="1">
              <a:spcBef>
                <a:spcPct val="0"/>
              </a:spcBef>
              <a:spcAft>
                <a:spcPct val="20000"/>
              </a:spcAft>
              <a:buFontTx/>
              <a:buNone/>
            </a:pPr>
            <a:r>
              <a:rPr lang="en-US" altLang="en-US" sz="1200" dirty="0" smtClean="0">
                <a:solidFill>
                  <a:srgbClr val="000000"/>
                </a:solidFill>
                <a:latin typeface="Verdana" pitchFamily="34" charset="0"/>
              </a:rPr>
              <a:t>lines</a:t>
            </a:r>
            <a:endParaRPr lang="en-US" altLang="en-US" sz="1200" dirty="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114712" name="Rectangle 27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hu-HU" altLang="en-US" sz="1600" dirty="0" smtClean="0"/>
              <a:t>1.</a:t>
            </a:r>
            <a:r>
              <a:rPr lang="hu-HU" altLang="en-US" sz="1600" dirty="0"/>
              <a:t>6</a:t>
            </a:r>
            <a:r>
              <a:rPr lang="hu-HU" altLang="en-US" sz="1600" dirty="0" smtClean="0"/>
              <a:t> </a:t>
            </a:r>
            <a:r>
              <a:rPr lang="en-US" altLang="en-US" sz="1600" dirty="0" smtClean="0"/>
              <a:t>Naming schemes of Intel’s servers (</a:t>
            </a:r>
            <a:r>
              <a:rPr lang="en-US" altLang="en-US" sz="1600" dirty="0" err="1" smtClean="0"/>
              <a:t>1b</a:t>
            </a:r>
            <a:r>
              <a:rPr lang="en-US" altLang="en-US" sz="1600" dirty="0" smtClean="0"/>
              <a:t>)</a:t>
            </a:r>
            <a:endParaRPr lang="hu-HU" altLang="en-US" sz="1600" dirty="0" smtClean="0"/>
          </a:p>
        </p:txBody>
      </p:sp>
      <p:sp>
        <p:nvSpPr>
          <p:cNvPr id="2" name="TextBox 1"/>
          <p:cNvSpPr txBox="1"/>
          <p:nvPr/>
        </p:nvSpPr>
        <p:spPr>
          <a:xfrm>
            <a:off x="286354" y="3587371"/>
            <a:ext cx="838684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/>
              <a:t>Accordingly, Intel’s subsequent </a:t>
            </a:r>
            <a:r>
              <a:rPr lang="en-US" dirty="0" smtClean="0">
                <a:solidFill>
                  <a:srgbClr val="FF0000"/>
                </a:solidFill>
              </a:rPr>
              <a:t>MP (4S) server processor lines </a:t>
            </a:r>
            <a:r>
              <a:rPr lang="en-US" dirty="0" smtClean="0"/>
              <a:t>were designated as follows:</a:t>
            </a:r>
            <a:endParaRPr lang="en-US" dirty="0"/>
          </a:p>
        </p:txBody>
      </p:sp>
      <p:graphicFrame>
        <p:nvGraphicFramePr>
          <p:cNvPr id="28" name="Table 2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070614313"/>
              </p:ext>
            </p:extLst>
          </p:nvPr>
        </p:nvGraphicFramePr>
        <p:xfrm>
          <a:off x="1313763" y="4090377"/>
          <a:ext cx="6451942" cy="199711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136981"/>
                <a:gridCol w="1547651"/>
                <a:gridCol w="2335171"/>
                <a:gridCol w="1432139"/>
              </a:tblGrid>
              <a:tr h="330191"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latin typeface="+mj-lt"/>
                        </a:rPr>
                        <a:t>Line</a:t>
                      </a:r>
                      <a:endParaRPr lang="en-US" sz="1200" dirty="0">
                        <a:latin typeface="+mj-lt"/>
                      </a:endParaRPr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latin typeface="+mj-lt"/>
                        </a:rPr>
                        <a:t>Processor</a:t>
                      </a:r>
                      <a:endParaRPr lang="en-US" sz="1200" dirty="0">
                        <a:latin typeface="+mj-lt"/>
                      </a:endParaRPr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latin typeface="+mj-lt"/>
                        </a:rPr>
                        <a:t>Based on</a:t>
                      </a:r>
                      <a:endParaRPr lang="en-US" sz="1200" dirty="0">
                        <a:latin typeface="+mj-lt"/>
                      </a:endParaRPr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latin typeface="+mj-lt"/>
                        </a:rPr>
                        <a:t>Intro</a:t>
                      </a:r>
                      <a:endParaRPr lang="en-US" sz="1200" dirty="0">
                        <a:latin typeface="+mj-lt"/>
                      </a:endParaRPr>
                    </a:p>
                  </a:txBody>
                  <a:tcPr>
                    <a:solidFill>
                      <a:srgbClr val="00B0F0"/>
                    </a:solidFill>
                  </a:tcPr>
                </a:tc>
              </a:tr>
              <a:tr h="277820"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latin typeface="+mj-lt"/>
                        </a:rPr>
                        <a:t>7000</a:t>
                      </a:r>
                      <a:endParaRPr lang="en-US" sz="1200" dirty="0">
                        <a:latin typeface="+mj-lt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err="1" smtClean="0">
                          <a:latin typeface="+mj-lt"/>
                        </a:rPr>
                        <a:t>Paxville</a:t>
                      </a:r>
                      <a:r>
                        <a:rPr lang="en-US" sz="1200" dirty="0" smtClean="0">
                          <a:latin typeface="+mj-lt"/>
                        </a:rPr>
                        <a:t> MP</a:t>
                      </a:r>
                      <a:endParaRPr lang="en-US" sz="1200" dirty="0">
                        <a:latin typeface="+mj-lt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latin typeface="+mj-lt"/>
                        </a:rPr>
                        <a:t>Pentium 4 Prescott MP</a:t>
                      </a:r>
                      <a:endParaRPr lang="en-US" sz="1200" dirty="0">
                        <a:latin typeface="+mj-lt"/>
                      </a:endParaRPr>
                    </a:p>
                  </a:txBody>
                  <a:tcPr/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</a:t>
                      </a: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005</a:t>
                      </a:r>
                    </a:p>
                  </a:txBody>
                  <a:tcPr marL="90000" marR="90000" marT="46800" marB="46800" anchor="ctr" horzOverflow="overflow"/>
                </a:tc>
              </a:tr>
              <a:tr h="277820">
                <a:tc>
                  <a:txBody>
                    <a:bodyPr/>
                    <a:lstStyle/>
                    <a:p>
                      <a:pPr algn="ctr"/>
                      <a:r>
                        <a:rPr lang="hu-HU" sz="1200" dirty="0" smtClean="0">
                          <a:latin typeface="+mj-lt"/>
                        </a:rPr>
                        <a:t>7100</a:t>
                      </a:r>
                      <a:endParaRPr lang="en-US" sz="1200" dirty="0">
                        <a:latin typeface="+mj-lt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latin typeface="+mj-lt"/>
                        </a:rPr>
                        <a:t>Tulsa</a:t>
                      </a:r>
                      <a:endParaRPr lang="en-US" sz="1200" dirty="0">
                        <a:latin typeface="+mj-lt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latin typeface="+mj-lt"/>
                        </a:rPr>
                        <a:t>Pentium 4 Prescott MP</a:t>
                      </a:r>
                      <a:endParaRPr lang="en-US" sz="1200" dirty="0">
                        <a:latin typeface="+mj-lt"/>
                      </a:endParaRPr>
                    </a:p>
                  </a:txBody>
                  <a:tcPr/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2006</a:t>
                      </a:r>
                    </a:p>
                  </a:txBody>
                  <a:tcPr marL="90000" marR="90000" marT="46800" marB="46800" anchor="ctr" horzOverflow="overflow"/>
                </a:tc>
              </a:tr>
              <a:tr h="277820">
                <a:tc>
                  <a:txBody>
                    <a:bodyPr/>
                    <a:lstStyle/>
                    <a:p>
                      <a:pPr algn="ctr"/>
                      <a:r>
                        <a:rPr lang="hu-HU" sz="1200" dirty="0" smtClean="0">
                          <a:latin typeface="+mj-lt"/>
                        </a:rPr>
                        <a:t>7</a:t>
                      </a:r>
                      <a:r>
                        <a:rPr lang="en-US" sz="1200" dirty="0" smtClean="0">
                          <a:latin typeface="+mj-lt"/>
                        </a:rPr>
                        <a:t>2</a:t>
                      </a:r>
                      <a:r>
                        <a:rPr lang="hu-HU" sz="1200" dirty="0" smtClean="0">
                          <a:latin typeface="+mj-lt"/>
                        </a:rPr>
                        <a:t>00</a:t>
                      </a:r>
                      <a:endParaRPr lang="en-US" sz="1200" dirty="0">
                        <a:latin typeface="+mj-lt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latin typeface="+mj-lt"/>
                        </a:rPr>
                        <a:t>Tigerton DC</a:t>
                      </a:r>
                      <a:endParaRPr lang="en-US" sz="1200" dirty="0">
                        <a:latin typeface="+mj-lt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latin typeface="+mj-lt"/>
                        </a:rPr>
                        <a:t>Core 2 </a:t>
                      </a:r>
                      <a:endParaRPr lang="en-US" sz="1200" dirty="0">
                        <a:latin typeface="+mj-lt"/>
                      </a:endParaRPr>
                    </a:p>
                  </a:txBody>
                  <a:tcPr/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200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7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/>
                </a:tc>
              </a:tr>
              <a:tr h="277820"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latin typeface="+mj-lt"/>
                        </a:rPr>
                        <a:t>7300</a:t>
                      </a:r>
                      <a:endParaRPr lang="en-US" sz="1200" dirty="0">
                        <a:latin typeface="+mj-lt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latin typeface="+mj-lt"/>
                        </a:rPr>
                        <a:t>Tigerton QC</a:t>
                      </a:r>
                      <a:endParaRPr lang="en-US" sz="1200" dirty="0">
                        <a:latin typeface="+mj-lt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latin typeface="+mj-lt"/>
                        </a:rPr>
                        <a:t>Core 2</a:t>
                      </a:r>
                      <a:endParaRPr lang="en-US" sz="1200" dirty="0">
                        <a:latin typeface="+mj-lt"/>
                      </a:endParaRPr>
                    </a:p>
                  </a:txBody>
                  <a:tcPr/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200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7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/>
                </a:tc>
              </a:tr>
              <a:tr h="277820"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latin typeface="+mj-lt"/>
                        </a:rPr>
                        <a:t>7400</a:t>
                      </a:r>
                      <a:endParaRPr lang="en-US" sz="1200" dirty="0">
                        <a:latin typeface="+mj-lt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err="1" smtClean="0">
                          <a:latin typeface="+mj-lt"/>
                        </a:rPr>
                        <a:t>Dunnington</a:t>
                      </a:r>
                      <a:endParaRPr lang="en-US" sz="1200" dirty="0">
                        <a:latin typeface="+mj-lt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latin typeface="+mj-lt"/>
                        </a:rPr>
                        <a:t>Penryn</a:t>
                      </a:r>
                      <a:endParaRPr lang="en-US" sz="1200" dirty="0">
                        <a:latin typeface="+mj-lt"/>
                      </a:endParaRPr>
                    </a:p>
                  </a:txBody>
                  <a:tcPr/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20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08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/>
                </a:tc>
              </a:tr>
              <a:tr h="277820"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latin typeface="+mj-lt"/>
                        </a:rPr>
                        <a:t>7500</a:t>
                      </a:r>
                      <a:endParaRPr lang="en-US" sz="1200" dirty="0">
                        <a:latin typeface="+mj-lt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err="1" smtClean="0">
                          <a:latin typeface="+mj-lt"/>
                        </a:rPr>
                        <a:t>Beckton</a:t>
                      </a:r>
                      <a:endParaRPr lang="en-US" sz="1200" dirty="0">
                        <a:latin typeface="+mj-lt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latin typeface="+mj-lt"/>
                        </a:rPr>
                        <a:t>Nehalem</a:t>
                      </a:r>
                      <a:endParaRPr lang="en-US" sz="1200" dirty="0">
                        <a:latin typeface="+mj-lt"/>
                      </a:endParaRPr>
                    </a:p>
                  </a:txBody>
                  <a:tcPr/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2010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/>
                </a:tc>
              </a:tr>
            </a:tbl>
          </a:graphicData>
        </a:graphic>
      </p:graphicFrame>
      <p:sp>
        <p:nvSpPr>
          <p:cNvPr id="26" name="Text Box 4"/>
          <p:cNvSpPr txBox="1">
            <a:spLocks noChangeArrowheads="1"/>
          </p:cNvSpPr>
          <p:nvPr/>
        </p:nvSpPr>
        <p:spPr bwMode="auto">
          <a:xfrm>
            <a:off x="304574" y="753777"/>
            <a:ext cx="65724" cy="21544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0000">
                    <a:alpha val="36078"/>
                  </a:srgbClr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lang="en-US" altLang="en-US" sz="1400" dirty="0" smtClean="0">
                <a:latin typeface="Verdana" pitchFamily="34" charset="0"/>
              </a:rPr>
              <a:t>.</a:t>
            </a:r>
          </a:p>
        </p:txBody>
      </p:sp>
      <p:sp>
        <p:nvSpPr>
          <p:cNvPr id="3" name="TextBox 2"/>
          <p:cNvSpPr txBox="1"/>
          <p:nvPr/>
        </p:nvSpPr>
        <p:spPr>
          <a:xfrm>
            <a:off x="389207" y="857100"/>
            <a:ext cx="7996100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en-US" dirty="0" smtClean="0">
                <a:solidFill>
                  <a:srgbClr val="0070C0"/>
                </a:solidFill>
              </a:rPr>
              <a:t>As an aftermath </a:t>
            </a:r>
            <a:r>
              <a:rPr lang="en-US" altLang="en-US" dirty="0" smtClean="0"/>
              <a:t>Intel Intel could not continue to use its previous naming scheme and </a:t>
            </a:r>
          </a:p>
          <a:p>
            <a:r>
              <a:rPr lang="en-US" altLang="en-US" dirty="0">
                <a:solidFill>
                  <a:srgbClr val="0070C0"/>
                </a:solidFill>
              </a:rPr>
              <a:t> </a:t>
            </a:r>
            <a:r>
              <a:rPr lang="en-US" altLang="en-US" dirty="0" smtClean="0">
                <a:solidFill>
                  <a:srgbClr val="0070C0"/>
                </a:solidFill>
              </a:rPr>
              <a:t> introduced </a:t>
            </a:r>
            <a:r>
              <a:rPr lang="en-US" altLang="en-US" dirty="0">
                <a:solidFill>
                  <a:srgbClr val="0070C0"/>
                </a:solidFill>
              </a:rPr>
              <a:t>an AMD like naming </a:t>
            </a:r>
            <a:r>
              <a:rPr lang="en-US" altLang="en-US" dirty="0" smtClean="0">
                <a:solidFill>
                  <a:srgbClr val="0070C0"/>
                </a:solidFill>
              </a:rPr>
              <a:t>scheme in 2005</a:t>
            </a:r>
            <a:r>
              <a:rPr lang="en-US" altLang="en-US" dirty="0" smtClean="0">
                <a:solidFill>
                  <a:srgbClr val="000000"/>
                </a:solidFill>
              </a:rPr>
              <a:t>, </a:t>
            </a:r>
            <a:r>
              <a:rPr lang="en-US" altLang="en-US" dirty="0">
                <a:solidFill>
                  <a:srgbClr val="000000"/>
                </a:solidFill>
              </a:rPr>
              <a:t>as follows</a:t>
            </a:r>
            <a:r>
              <a:rPr lang="en-US" altLang="en-US" dirty="0" smtClean="0">
                <a:solidFill>
                  <a:srgbClr val="000000"/>
                </a:solidFill>
              </a:rPr>
              <a:t>:</a:t>
            </a:r>
            <a:endParaRPr lang="en-US" dirty="0"/>
          </a:p>
        </p:txBody>
      </p:sp>
      <p:sp>
        <p:nvSpPr>
          <p:cNvPr id="4" name="TextBox 3"/>
          <p:cNvSpPr txBox="1"/>
          <p:nvPr/>
        </p:nvSpPr>
        <p:spPr>
          <a:xfrm>
            <a:off x="96371" y="510989"/>
            <a:ext cx="684995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chemeClr val="accent6"/>
                </a:solidFill>
              </a:rPr>
              <a:t>b) Intel's server naming scheme used between 2005 and 2011 -2 </a:t>
            </a:r>
            <a:endParaRPr lang="en-US" b="1" dirty="0">
              <a:solidFill>
                <a:schemeClr val="accent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6717469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6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146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146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6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1469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1469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6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1469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146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6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1469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146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6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11469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1146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6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11469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1146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6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11469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1146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6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11469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1146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7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11470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1147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7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11470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1147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7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11470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1147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7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11470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1147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7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11470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1147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7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11470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11470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7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11470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500" fill="hold"/>
                                        <p:tgtEl>
                                          <p:spTgt spid="11470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7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11470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500" fill="hold"/>
                                        <p:tgtEl>
                                          <p:spTgt spid="11470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7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500" fill="hold"/>
                                        <p:tgtEl>
                                          <p:spTgt spid="11470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2" dur="500" fill="hold"/>
                                        <p:tgtEl>
                                          <p:spTgt spid="11470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7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5" dur="500" fill="hold"/>
                                        <p:tgtEl>
                                          <p:spTgt spid="11470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6" dur="500" fill="hold"/>
                                        <p:tgtEl>
                                          <p:spTgt spid="11470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7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9" dur="500" fill="hold"/>
                                        <p:tgtEl>
                                          <p:spTgt spid="1147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0" dur="500" fill="hold"/>
                                        <p:tgtEl>
                                          <p:spTgt spid="1147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1" fill="hold">
                      <p:stCondLst>
                        <p:cond delay="indefinite"/>
                      </p:stCondLst>
                      <p:childTnLst>
                        <p:par>
                          <p:cTn id="82" fill="hold">
                            <p:stCondLst>
                              <p:cond delay="0"/>
                            </p:stCondLst>
                            <p:childTnLst>
                              <p:par>
                                <p:cTn id="8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5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6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9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0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4692" grpId="0"/>
      <p:bldP spid="114693" grpId="0" animBg="1"/>
      <p:bldP spid="114694" grpId="0" animBg="1"/>
      <p:bldP spid="114695" grpId="0" animBg="1"/>
      <p:bldP spid="114696" grpId="0" animBg="1"/>
      <p:bldP spid="114697" grpId="0" animBg="1"/>
      <p:bldP spid="114698" grpId="0" animBg="1"/>
      <p:bldP spid="114699" grpId="0"/>
      <p:bldP spid="114700" grpId="0"/>
      <p:bldP spid="114701" grpId="0"/>
      <p:bldP spid="114702" grpId="0" animBg="1"/>
      <p:bldP spid="114703" grpId="0"/>
      <p:bldP spid="114704" grpId="0"/>
      <p:bldP spid="114705" grpId="0"/>
      <p:bldP spid="114706" grpId="0" animBg="1"/>
      <p:bldP spid="114707" grpId="0" animBg="1"/>
      <p:bldP spid="114708" grpId="0"/>
      <p:bldP spid="114709" grpId="0" animBg="1"/>
      <p:bldP spid="114710" grpId="0"/>
      <p:bldP spid="2" grpId="0"/>
    </p:bld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altLang="en-US" sz="1600" dirty="0"/>
              <a:t>1.6 </a:t>
            </a:r>
            <a:r>
              <a:rPr lang="en-US" altLang="en-US" sz="1600" dirty="0"/>
              <a:t>Naming </a:t>
            </a:r>
            <a:r>
              <a:rPr lang="en-US" altLang="en-US" sz="1600" dirty="0" smtClean="0"/>
              <a:t>schemes </a:t>
            </a:r>
            <a:r>
              <a:rPr lang="en-US" altLang="en-US" sz="1600" dirty="0"/>
              <a:t>of Intel’s servers </a:t>
            </a:r>
            <a:r>
              <a:rPr lang="en-US" altLang="en-US" sz="1600" dirty="0" smtClean="0"/>
              <a:t>(2)</a:t>
            </a:r>
            <a:endParaRPr lang="en-US" sz="1600" dirty="0"/>
          </a:p>
        </p:txBody>
      </p:sp>
      <p:sp>
        <p:nvSpPr>
          <p:cNvPr id="5" name="TextBox 4"/>
          <p:cNvSpPr txBox="1"/>
          <p:nvPr/>
        </p:nvSpPr>
        <p:spPr>
          <a:xfrm>
            <a:off x="266700" y="3851293"/>
            <a:ext cx="6833217" cy="78996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spcAft>
                <a:spcPts val="200"/>
              </a:spcAft>
              <a:buFont typeface="Arial" panose="020B0604020202020204" pitchFamily="34" charset="0"/>
              <a:buChar char="•"/>
            </a:pPr>
            <a:r>
              <a:rPr lang="en-US" dirty="0">
                <a:solidFill>
                  <a:srgbClr val="FF0000"/>
                </a:solidFill>
              </a:rPr>
              <a:t>Product </a:t>
            </a:r>
            <a:r>
              <a:rPr lang="en-US" dirty="0" smtClean="0">
                <a:solidFill>
                  <a:srgbClr val="FF0000"/>
                </a:solidFill>
              </a:rPr>
              <a:t>line</a:t>
            </a:r>
            <a:r>
              <a:rPr lang="en-US" dirty="0" smtClean="0"/>
              <a:t>: E3</a:t>
            </a:r>
            <a:r>
              <a:rPr lang="en-US" dirty="0"/>
              <a:t>, </a:t>
            </a:r>
            <a:r>
              <a:rPr lang="en-US" dirty="0" smtClean="0"/>
              <a:t>E5 or </a:t>
            </a:r>
            <a:r>
              <a:rPr lang="en-US" dirty="0" err="1" smtClean="0"/>
              <a:t>E7</a:t>
            </a:r>
            <a:r>
              <a:rPr lang="en-US" dirty="0" smtClean="0"/>
              <a:t> (</a:t>
            </a:r>
            <a:r>
              <a:rPr lang="en-US" dirty="0" smtClean="0">
                <a:solidFill>
                  <a:srgbClr val="0070C0"/>
                </a:solidFill>
              </a:rPr>
              <a:t>E: Enterprise</a:t>
            </a:r>
            <a:r>
              <a:rPr lang="en-US" dirty="0" smtClean="0"/>
              <a:t>).</a:t>
            </a:r>
          </a:p>
          <a:p>
            <a:pPr marL="285750" indent="-285750">
              <a:spcAft>
                <a:spcPts val="200"/>
              </a:spcAft>
              <a:buFont typeface="Arial" panose="020B0604020202020204" pitchFamily="34" charset="0"/>
              <a:buChar char="•"/>
            </a:pPr>
            <a:r>
              <a:rPr lang="en-US" dirty="0" err="1" smtClean="0">
                <a:solidFill>
                  <a:srgbClr val="FF0000"/>
                </a:solidFill>
              </a:rPr>
              <a:t>Wayness</a:t>
            </a:r>
            <a:r>
              <a:rPr lang="en-US" dirty="0"/>
              <a:t>: </a:t>
            </a:r>
            <a:r>
              <a:rPr lang="en-US" dirty="0" smtClean="0"/>
              <a:t>     How </a:t>
            </a:r>
            <a:r>
              <a:rPr lang="en-US" dirty="0"/>
              <a:t>many processors are natively supported in a system</a:t>
            </a:r>
            <a:endParaRPr lang="en-US" dirty="0" smtClean="0"/>
          </a:p>
          <a:p>
            <a:pPr marL="285750" indent="-285750">
              <a:spcAft>
                <a:spcPts val="200"/>
              </a:spcAft>
              <a:buFont typeface="Arial" panose="020B0604020202020204" pitchFamily="34" charset="0"/>
              <a:buChar char="•"/>
            </a:pPr>
            <a:r>
              <a:rPr lang="en-US" dirty="0" smtClean="0">
                <a:solidFill>
                  <a:srgbClr val="FF0000"/>
                </a:solidFill>
              </a:rPr>
              <a:t>Socket type</a:t>
            </a:r>
            <a:r>
              <a:rPr lang="en-US" dirty="0" smtClean="0"/>
              <a:t>: Signifies </a:t>
            </a:r>
            <a:r>
              <a:rPr lang="en-US" dirty="0"/>
              <a:t>processor </a:t>
            </a:r>
            <a:r>
              <a:rPr lang="en-US" dirty="0" smtClean="0"/>
              <a:t>performance,</a:t>
            </a:r>
            <a:endParaRPr lang="en-US" dirty="0"/>
          </a:p>
        </p:txBody>
      </p:sp>
      <p:sp>
        <p:nvSpPr>
          <p:cNvPr id="6" name="TextBox 5"/>
          <p:cNvSpPr txBox="1"/>
          <p:nvPr/>
        </p:nvSpPr>
        <p:spPr>
          <a:xfrm>
            <a:off x="2142051" y="5798821"/>
            <a:ext cx="5422510" cy="103105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spcAft>
                <a:spcPts val="200"/>
              </a:spcAft>
              <a:buFont typeface="Arial" panose="020B0604020202020204" pitchFamily="34" charset="0"/>
              <a:buChar char="•"/>
            </a:pPr>
            <a:r>
              <a:rPr lang="en-US" dirty="0" smtClean="0"/>
              <a:t>      </a:t>
            </a:r>
            <a:r>
              <a:rPr lang="en-US" dirty="0" err="1" smtClean="0"/>
              <a:t>Westmere</a:t>
            </a:r>
            <a:r>
              <a:rPr lang="en-US" dirty="0" smtClean="0"/>
              <a:t>/Sandy Bridge (without version number)</a:t>
            </a:r>
          </a:p>
          <a:p>
            <a:pPr marL="285750" indent="-285750">
              <a:spcAft>
                <a:spcPts val="200"/>
              </a:spcAft>
              <a:buFont typeface="Arial" panose="020B0604020202020204" pitchFamily="34" charset="0"/>
              <a:buChar char="•"/>
            </a:pPr>
            <a:r>
              <a:rPr lang="en-US" dirty="0" smtClean="0"/>
              <a:t>v2: Ivy Bridge</a:t>
            </a:r>
          </a:p>
          <a:p>
            <a:pPr marL="285750" indent="-285750">
              <a:spcAft>
                <a:spcPts val="200"/>
              </a:spcAft>
              <a:buFont typeface="Arial" panose="020B0604020202020204" pitchFamily="34" charset="0"/>
              <a:buChar char="•"/>
            </a:pPr>
            <a:r>
              <a:rPr lang="en-US" dirty="0" smtClean="0"/>
              <a:t>v3: Haswell</a:t>
            </a:r>
          </a:p>
          <a:p>
            <a:pPr marL="285750" indent="-285750">
              <a:spcAft>
                <a:spcPts val="200"/>
              </a:spcAft>
              <a:buFont typeface="Arial" panose="020B0604020202020204" pitchFamily="34" charset="0"/>
              <a:buChar char="•"/>
            </a:pPr>
            <a:r>
              <a:rPr lang="en-US" dirty="0" smtClean="0"/>
              <a:t>v4: Broadwell  </a:t>
            </a:r>
            <a:endParaRPr lang="en-US" dirty="0"/>
          </a:p>
        </p:txBody>
      </p:sp>
      <p:sp>
        <p:nvSpPr>
          <p:cNvPr id="8" name="TextBox 7"/>
          <p:cNvSpPr txBox="1"/>
          <p:nvPr/>
        </p:nvSpPr>
        <p:spPr>
          <a:xfrm>
            <a:off x="85881" y="479882"/>
            <a:ext cx="900438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chemeClr val="accent6"/>
                </a:solidFill>
              </a:rPr>
              <a:t>c) Intel's renewed server naming scheme, introduced along with the </a:t>
            </a:r>
            <a:r>
              <a:rPr lang="en-US" b="1" dirty="0" err="1" smtClean="0">
                <a:solidFill>
                  <a:schemeClr val="accent6"/>
                </a:solidFill>
              </a:rPr>
              <a:t>Westmere</a:t>
            </a:r>
            <a:r>
              <a:rPr lang="en-US" b="1" dirty="0" smtClean="0">
                <a:solidFill>
                  <a:schemeClr val="accent6"/>
                </a:solidFill>
              </a:rPr>
              <a:t> line -1</a:t>
            </a:r>
            <a:endParaRPr lang="en-US" b="1" dirty="0">
              <a:solidFill>
                <a:schemeClr val="accent6"/>
              </a:solidFill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340506" y="777208"/>
            <a:ext cx="8935459" cy="56169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spcAft>
                <a:spcPts val="300"/>
              </a:spcAft>
              <a:buFont typeface="Arial" panose="020B0604020202020204" pitchFamily="34" charset="0"/>
              <a:buChar char="•"/>
            </a:pPr>
            <a:r>
              <a:rPr lang="en-US" dirty="0" smtClean="0"/>
              <a:t>In </a:t>
            </a:r>
            <a:r>
              <a:rPr lang="en-US" dirty="0" smtClean="0">
                <a:solidFill>
                  <a:srgbClr val="0070C0"/>
                </a:solidFill>
              </a:rPr>
              <a:t>4/2011 Intel renewed its entire naming scheme to reflect more details in the designations</a:t>
            </a:r>
            <a:r>
              <a:rPr lang="en-US" dirty="0" smtClean="0"/>
              <a:t>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/>
              <a:t>T</a:t>
            </a:r>
            <a:r>
              <a:rPr lang="en-US" dirty="0" smtClean="0"/>
              <a:t>his resulted in the following new naming scheme for servers:</a:t>
            </a:r>
            <a:endParaRPr lang="en-US" dirty="0"/>
          </a:p>
        </p:txBody>
      </p:sp>
      <p:sp>
        <p:nvSpPr>
          <p:cNvPr id="7" name="TextBox 6"/>
          <p:cNvSpPr txBox="1"/>
          <p:nvPr/>
        </p:nvSpPr>
        <p:spPr>
          <a:xfrm>
            <a:off x="1965075" y="4591622"/>
            <a:ext cx="2699778" cy="78996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spcAft>
                <a:spcPts val="200"/>
              </a:spcAft>
              <a:buFont typeface="Arial" panose="020B0604020202020204" pitchFamily="34" charset="0"/>
              <a:buChar char="•"/>
            </a:pPr>
            <a:r>
              <a:rPr lang="en-US" dirty="0" smtClean="0"/>
              <a:t>8</a:t>
            </a:r>
            <a:r>
              <a:rPr lang="en-US" dirty="0"/>
              <a:t>: high </a:t>
            </a:r>
            <a:r>
              <a:rPr lang="en-US" dirty="0" smtClean="0"/>
              <a:t>performance</a:t>
            </a:r>
          </a:p>
          <a:p>
            <a:pPr marL="285750" indent="-285750">
              <a:spcAft>
                <a:spcPts val="200"/>
              </a:spcAft>
              <a:buFont typeface="Arial" panose="020B0604020202020204" pitchFamily="34" charset="0"/>
              <a:buChar char="•"/>
            </a:pPr>
            <a:r>
              <a:rPr lang="en-US" dirty="0" smtClean="0"/>
              <a:t>6</a:t>
            </a:r>
            <a:r>
              <a:rPr lang="en-US" dirty="0"/>
              <a:t>: effective </a:t>
            </a:r>
            <a:r>
              <a:rPr lang="en-US" dirty="0" smtClean="0"/>
              <a:t>performance</a:t>
            </a:r>
          </a:p>
          <a:p>
            <a:pPr marL="285750" indent="-285750">
              <a:spcAft>
                <a:spcPts val="200"/>
              </a:spcAft>
              <a:buFont typeface="Arial" panose="020B0604020202020204" pitchFamily="34" charset="0"/>
              <a:buChar char="•"/>
            </a:pPr>
            <a:r>
              <a:rPr lang="en-US" dirty="0" smtClean="0"/>
              <a:t>4: entry level</a:t>
            </a:r>
            <a:endParaRPr lang="en-US" dirty="0"/>
          </a:p>
        </p:txBody>
      </p:sp>
      <p:sp>
        <p:nvSpPr>
          <p:cNvPr id="10" name="TextBox 9"/>
          <p:cNvSpPr txBox="1"/>
          <p:nvPr/>
        </p:nvSpPr>
        <p:spPr>
          <a:xfrm>
            <a:off x="273202" y="5339799"/>
            <a:ext cx="5202065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spcAft>
                <a:spcPts val="200"/>
              </a:spcAft>
              <a:buFont typeface="Arial" panose="020B0604020202020204" pitchFamily="34" charset="0"/>
              <a:buChar char="•"/>
            </a:pPr>
            <a:r>
              <a:rPr lang="en-US" dirty="0" smtClean="0">
                <a:solidFill>
                  <a:srgbClr val="FF0000"/>
                </a:solidFill>
              </a:rPr>
              <a:t>Processor SKU: </a:t>
            </a:r>
            <a:r>
              <a:rPr lang="en-US" dirty="0" smtClean="0"/>
              <a:t>Last two digits of the model number</a:t>
            </a:r>
          </a:p>
        </p:txBody>
      </p:sp>
      <p:sp>
        <p:nvSpPr>
          <p:cNvPr id="11" name="TextBox 10"/>
          <p:cNvSpPr txBox="1"/>
          <p:nvPr/>
        </p:nvSpPr>
        <p:spPr>
          <a:xfrm>
            <a:off x="2471363" y="3474699"/>
            <a:ext cx="443884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/>
              <a:t>Figure: Intel’s new Xeon naming scheme [127]</a:t>
            </a:r>
            <a:endParaRPr lang="en-US" dirty="0"/>
          </a:p>
        </p:txBody>
      </p:sp>
      <p:grpSp>
        <p:nvGrpSpPr>
          <p:cNvPr id="13" name="Group 12"/>
          <p:cNvGrpSpPr/>
          <p:nvPr/>
        </p:nvGrpSpPr>
        <p:grpSpPr>
          <a:xfrm>
            <a:off x="507985" y="1373084"/>
            <a:ext cx="7431200" cy="2097516"/>
            <a:chOff x="507985" y="1634229"/>
            <a:chExt cx="7431200" cy="2097516"/>
          </a:xfrm>
        </p:grpSpPr>
        <p:pic>
          <p:nvPicPr>
            <p:cNvPr id="148482" name="Picture 2" descr="New Number Construct- Detailed.png">
              <a:hlinkClick r:id="rId2"/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07985" y="1634229"/>
              <a:ext cx="7431200" cy="2097516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2" name="Rounded Rectangle 11"/>
            <p:cNvSpPr/>
            <p:nvPr/>
          </p:nvSpPr>
          <p:spPr bwMode="auto">
            <a:xfrm>
              <a:off x="741398" y="1634229"/>
              <a:ext cx="3981291" cy="318139"/>
            </a:xfrm>
            <a:prstGeom prst="roundRect">
              <a:avLst/>
            </a:prstGeom>
            <a:solidFill>
              <a:schemeClr val="bg1"/>
            </a:solidFill>
            <a:ln w="1587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4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Verdana" pitchFamily="34" charset="0"/>
                <a:cs typeface="Times New Roman" pitchFamily="18" charset="0"/>
              </a:endParaRPr>
            </a:p>
          </p:txBody>
        </p:sp>
      </p:grpSp>
      <p:sp>
        <p:nvSpPr>
          <p:cNvPr id="3" name="TextBox 2"/>
          <p:cNvSpPr txBox="1"/>
          <p:nvPr/>
        </p:nvSpPr>
        <p:spPr>
          <a:xfrm>
            <a:off x="268944" y="5580341"/>
            <a:ext cx="734290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 smtClean="0">
                <a:solidFill>
                  <a:srgbClr val="FF0000"/>
                </a:solidFill>
              </a:rPr>
              <a:t>Version</a:t>
            </a:r>
            <a:r>
              <a:rPr lang="en-US" dirty="0" smtClean="0"/>
              <a:t>:           Common </a:t>
            </a:r>
            <a:r>
              <a:rPr lang="en-US" dirty="0"/>
              <a:t>version number share a common </a:t>
            </a:r>
            <a:r>
              <a:rPr lang="en-US" dirty="0" smtClean="0"/>
              <a:t>microarchitecture</a:t>
            </a:r>
            <a:endParaRPr lang="en-US" dirty="0"/>
          </a:p>
        </p:txBody>
      </p:sp>
      <p:sp>
        <p:nvSpPr>
          <p:cNvPr id="14" name="TextBox 13"/>
          <p:cNvSpPr txBox="1"/>
          <p:nvPr/>
        </p:nvSpPr>
        <p:spPr>
          <a:xfrm>
            <a:off x="8814338" y="6561239"/>
            <a:ext cx="34817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>
                <a:solidFill>
                  <a:srgbClr val="FF0000"/>
                </a:solidFill>
                <a:latin typeface="+mj-lt"/>
              </a:rPr>
              <a:t>*</a:t>
            </a:r>
          </a:p>
        </p:txBody>
      </p:sp>
    </p:spTree>
    <p:extLst>
      <p:ext uri="{BB962C8B-B14F-4D97-AF65-F5344CB8AC3E}">
        <p14:creationId xmlns:p14="http://schemas.microsoft.com/office/powerpoint/2010/main" val="63196470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3" grpId="0"/>
    </p:bld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altLang="en-US" sz="1600" dirty="0"/>
              <a:t>1.6 </a:t>
            </a:r>
            <a:r>
              <a:rPr lang="en-US" altLang="en-US" sz="1600" dirty="0"/>
              <a:t>Naming </a:t>
            </a:r>
            <a:r>
              <a:rPr lang="en-US" altLang="en-US" sz="1600" dirty="0" smtClean="0"/>
              <a:t>schemes </a:t>
            </a:r>
            <a:r>
              <a:rPr lang="en-US" altLang="en-US" sz="1600" dirty="0"/>
              <a:t>of Intel’s servers </a:t>
            </a:r>
            <a:r>
              <a:rPr lang="en-US" altLang="en-US" sz="1600" dirty="0" smtClean="0"/>
              <a:t>(3)</a:t>
            </a:r>
            <a:endParaRPr lang="en-US" sz="1600" dirty="0"/>
          </a:p>
        </p:txBody>
      </p:sp>
      <p:sp>
        <p:nvSpPr>
          <p:cNvPr id="4" name="TextBox 3"/>
          <p:cNvSpPr txBox="1"/>
          <p:nvPr/>
        </p:nvSpPr>
        <p:spPr>
          <a:xfrm>
            <a:off x="80369" y="507372"/>
            <a:ext cx="97058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>
                <a:solidFill>
                  <a:srgbClr val="FF0000"/>
                </a:solidFill>
              </a:rPr>
              <a:t>Remarks</a:t>
            </a:r>
            <a:endParaRPr lang="en-US" dirty="0">
              <a:solidFill>
                <a:srgbClr val="FF0000"/>
              </a:solidFill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98164" y="815284"/>
            <a:ext cx="8864991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/>
              <a:t>1) The designation of the server generations v2, v3 etc. does not coincides with the designation</a:t>
            </a:r>
          </a:p>
          <a:p>
            <a:r>
              <a:rPr lang="en-US" dirty="0" smtClean="0"/>
              <a:t>     of the microarchitecture generations, as follows:</a:t>
            </a:r>
            <a:endParaRPr lang="en-US" dirty="0"/>
          </a:p>
        </p:txBody>
      </p:sp>
      <p:graphicFrame>
        <p:nvGraphicFramePr>
          <p:cNvPr id="7" name="Table 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688989206"/>
              </p:ext>
            </p:extLst>
          </p:nvPr>
        </p:nvGraphicFramePr>
        <p:xfrm>
          <a:off x="1353310" y="1612684"/>
          <a:ext cx="7284684" cy="2020019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142925"/>
                <a:gridCol w="2232212"/>
                <a:gridCol w="2909547"/>
              </a:tblGrid>
              <a:tr h="441204">
                <a:tc>
                  <a:txBody>
                    <a:bodyPr/>
                    <a:lstStyle/>
                    <a:p>
                      <a:pPr algn="ctr"/>
                      <a:r>
                        <a:rPr lang="en-US" sz="1300" dirty="0" smtClean="0"/>
                        <a:t>Microarchitecture</a:t>
                      </a:r>
                      <a:endParaRPr lang="en-US" sz="13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 smtClean="0"/>
                        <a:t>Architecture generation</a:t>
                      </a:r>
                      <a:endParaRPr lang="en-US" sz="13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 smtClean="0"/>
                        <a:t>Server </a:t>
                      </a:r>
                      <a:r>
                        <a:rPr lang="en-US" sz="1300" baseline="0" dirty="0" smtClean="0"/>
                        <a:t> generation</a:t>
                      </a:r>
                      <a:endParaRPr lang="en-US" sz="1300" dirty="0"/>
                    </a:p>
                  </a:txBody>
                  <a:tcPr anchor="ctr"/>
                </a:tc>
              </a:tr>
              <a:tr h="315763">
                <a:tc>
                  <a:txBody>
                    <a:bodyPr/>
                    <a:lstStyle/>
                    <a:p>
                      <a:pPr algn="ctr"/>
                      <a:r>
                        <a:rPr lang="en-US" sz="1300" dirty="0" err="1" smtClean="0"/>
                        <a:t>Westmere</a:t>
                      </a:r>
                      <a:endParaRPr lang="en-US" sz="13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en-US" sz="13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300" dirty="0" smtClean="0"/>
                        <a:t>(without designation) only </a:t>
                      </a:r>
                      <a:r>
                        <a:rPr lang="en-US" sz="1300" dirty="0" err="1" smtClean="0"/>
                        <a:t>E7</a:t>
                      </a:r>
                      <a:endParaRPr lang="en-US" sz="1300" dirty="0"/>
                    </a:p>
                  </a:txBody>
                  <a:tcPr anchor="ctr"/>
                </a:tc>
              </a:tr>
              <a:tr h="315763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300" dirty="0" smtClean="0"/>
                        <a:t>Sandy Bridge</a:t>
                      </a:r>
                      <a:endParaRPr lang="en-US" sz="13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 smtClean="0"/>
                        <a:t>Gen. 2</a:t>
                      </a:r>
                      <a:endParaRPr lang="en-US" sz="13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300" dirty="0" smtClean="0"/>
                        <a:t>(without designation) only </a:t>
                      </a:r>
                      <a:r>
                        <a:rPr lang="en-US" sz="1300" dirty="0" err="1" smtClean="0"/>
                        <a:t>E3</a:t>
                      </a:r>
                      <a:r>
                        <a:rPr lang="en-US" sz="1300" dirty="0" smtClean="0"/>
                        <a:t>/</a:t>
                      </a:r>
                      <a:r>
                        <a:rPr lang="en-US" sz="1300" dirty="0" err="1" smtClean="0"/>
                        <a:t>E5</a:t>
                      </a:r>
                      <a:endParaRPr lang="en-US" sz="1300" dirty="0"/>
                    </a:p>
                  </a:txBody>
                  <a:tcPr anchor="ctr"/>
                </a:tc>
              </a:tr>
              <a:tr h="315763">
                <a:tc>
                  <a:txBody>
                    <a:bodyPr/>
                    <a:lstStyle/>
                    <a:p>
                      <a:pPr algn="ctr"/>
                      <a:r>
                        <a:rPr lang="en-US" sz="1300" dirty="0" smtClean="0"/>
                        <a:t>Ivy Bridge</a:t>
                      </a:r>
                      <a:endParaRPr lang="en-US" sz="13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 smtClean="0"/>
                        <a:t>Gen. 3</a:t>
                      </a:r>
                      <a:endParaRPr lang="en-US" sz="13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 smtClean="0"/>
                        <a:t>v2</a:t>
                      </a:r>
                      <a:endParaRPr lang="en-US" sz="1300" dirty="0"/>
                    </a:p>
                  </a:txBody>
                  <a:tcPr anchor="ctr"/>
                </a:tc>
              </a:tr>
              <a:tr h="315763">
                <a:tc>
                  <a:txBody>
                    <a:bodyPr/>
                    <a:lstStyle/>
                    <a:p>
                      <a:pPr algn="ctr"/>
                      <a:r>
                        <a:rPr lang="en-US" sz="1300" dirty="0" smtClean="0"/>
                        <a:t>Haswell</a:t>
                      </a:r>
                      <a:endParaRPr lang="en-US" sz="13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 smtClean="0"/>
                        <a:t>Gen. 4</a:t>
                      </a:r>
                      <a:endParaRPr lang="en-US" sz="13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 smtClean="0"/>
                        <a:t>v3</a:t>
                      </a:r>
                      <a:endParaRPr lang="en-US" sz="1300" dirty="0"/>
                    </a:p>
                  </a:txBody>
                  <a:tcPr anchor="ctr"/>
                </a:tc>
              </a:tr>
              <a:tr h="315763">
                <a:tc>
                  <a:txBody>
                    <a:bodyPr/>
                    <a:lstStyle/>
                    <a:p>
                      <a:pPr algn="ctr"/>
                      <a:r>
                        <a:rPr lang="en-US" sz="1300" dirty="0" smtClean="0"/>
                        <a:t>Broadwell</a:t>
                      </a:r>
                      <a:endParaRPr lang="en-US" sz="13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 smtClean="0"/>
                        <a:t>Gen. 5</a:t>
                      </a:r>
                      <a:endParaRPr lang="en-US" sz="13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 smtClean="0"/>
                        <a:t>v4</a:t>
                      </a:r>
                      <a:endParaRPr lang="en-US" sz="1300" dirty="0"/>
                    </a:p>
                  </a:txBody>
                  <a:tcPr anchor="ctr"/>
                </a:tc>
              </a:tr>
            </a:tbl>
          </a:graphicData>
        </a:graphic>
      </p:graphicFrame>
      <p:sp>
        <p:nvSpPr>
          <p:cNvPr id="3" name="TextBox 2"/>
          <p:cNvSpPr txBox="1"/>
          <p:nvPr/>
        </p:nvSpPr>
        <p:spPr>
          <a:xfrm>
            <a:off x="199466" y="4007224"/>
            <a:ext cx="843852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/>
              <a:t>2) The Itanium line has not been renamed, it remained the 9000-line, with model numbers</a:t>
            </a:r>
          </a:p>
          <a:p>
            <a:r>
              <a:rPr lang="en-US" dirty="0"/>
              <a:t> </a:t>
            </a:r>
            <a:r>
              <a:rPr lang="en-US" dirty="0" smtClean="0"/>
              <a:t>     of 9300, 9500, up to 9700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11216921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altLang="en-US" dirty="0"/>
              <a:t>1.6 </a:t>
            </a:r>
            <a:r>
              <a:rPr lang="en-US" altLang="en-US" dirty="0"/>
              <a:t>Naming schemes of Intel’s servers (</a:t>
            </a:r>
            <a:r>
              <a:rPr lang="en-US" altLang="en-US" dirty="0" err="1" smtClean="0"/>
              <a:t>4b</a:t>
            </a:r>
            <a:r>
              <a:rPr lang="en-US" altLang="en-US" dirty="0" smtClean="0"/>
              <a:t>)</a:t>
            </a:r>
            <a:endParaRPr lang="en-US" dirty="0"/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585030799"/>
              </p:ext>
            </p:extLst>
          </p:nvPr>
        </p:nvGraphicFramePr>
        <p:xfrm>
          <a:off x="430301" y="1356655"/>
          <a:ext cx="8285635" cy="28346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205324"/>
                <a:gridCol w="1479177"/>
                <a:gridCol w="1344706"/>
                <a:gridCol w="1183341"/>
                <a:gridCol w="1264023"/>
                <a:gridCol w="809064"/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sz="1300" dirty="0" smtClean="0">
                          <a:latin typeface="+mj-lt"/>
                        </a:rPr>
                        <a:t>High-end</a:t>
                      </a:r>
                      <a:r>
                        <a:rPr lang="en-US" sz="1300" baseline="0" dirty="0" smtClean="0">
                          <a:latin typeface="+mj-lt"/>
                        </a:rPr>
                        <a:t> </a:t>
                      </a:r>
                    </a:p>
                    <a:p>
                      <a:pPr algn="ctr"/>
                      <a:r>
                        <a:rPr lang="en-US" sz="1300" baseline="0" dirty="0" smtClean="0">
                          <a:latin typeface="+mj-lt"/>
                        </a:rPr>
                        <a:t>server l</a:t>
                      </a:r>
                      <a:r>
                        <a:rPr lang="en-US" sz="1300" dirty="0" smtClean="0">
                          <a:latin typeface="+mj-lt"/>
                        </a:rPr>
                        <a:t>ines</a:t>
                      </a:r>
                      <a:endParaRPr lang="en-US" sz="1300" dirty="0">
                        <a:latin typeface="+mj-lt"/>
                      </a:endParaRPr>
                    </a:p>
                  </a:txBody>
                  <a:tcPr anchor="ctr">
                    <a:solidFill>
                      <a:schemeClr val="accent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 smtClean="0">
                          <a:latin typeface="+mj-lt"/>
                        </a:rPr>
                        <a:t>Models</a:t>
                      </a:r>
                      <a:endParaRPr lang="en-US" sz="1300" dirty="0">
                        <a:latin typeface="+mj-lt"/>
                      </a:endParaRPr>
                    </a:p>
                  </a:txBody>
                  <a:tcPr anchor="ctr">
                    <a:solidFill>
                      <a:schemeClr val="accent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 smtClean="0">
                          <a:latin typeface="+mj-lt"/>
                        </a:rPr>
                        <a:t>Scalability</a:t>
                      </a:r>
                      <a:endParaRPr lang="en-US" sz="1300" dirty="0">
                        <a:latin typeface="+mj-lt"/>
                      </a:endParaRPr>
                    </a:p>
                  </a:txBody>
                  <a:tcPr anchor="ctr">
                    <a:solidFill>
                      <a:schemeClr val="accent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 smtClean="0">
                          <a:latin typeface="+mj-lt"/>
                        </a:rPr>
                        <a:t>Core</a:t>
                      </a:r>
                      <a:r>
                        <a:rPr lang="en-US" sz="1300" baseline="0" dirty="0" smtClean="0">
                          <a:latin typeface="+mj-lt"/>
                        </a:rPr>
                        <a:t> count up to</a:t>
                      </a:r>
                      <a:endParaRPr lang="en-US" sz="1300" dirty="0">
                        <a:latin typeface="+mj-lt"/>
                      </a:endParaRPr>
                    </a:p>
                  </a:txBody>
                  <a:tcPr anchor="ctr">
                    <a:solidFill>
                      <a:schemeClr val="accent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 smtClean="0">
                          <a:latin typeface="+mj-lt"/>
                        </a:rPr>
                        <a:t>Socket</a:t>
                      </a:r>
                      <a:endParaRPr lang="en-US" sz="1300" dirty="0">
                        <a:latin typeface="+mj-lt"/>
                      </a:endParaRPr>
                    </a:p>
                  </a:txBody>
                  <a:tcPr anchor="ctr">
                    <a:solidFill>
                      <a:schemeClr val="accent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 smtClean="0">
                          <a:latin typeface="+mj-lt"/>
                        </a:rPr>
                        <a:t>Intro</a:t>
                      </a:r>
                      <a:endParaRPr lang="en-US" sz="1300" dirty="0">
                        <a:latin typeface="+mj-lt"/>
                      </a:endParaRPr>
                    </a:p>
                  </a:txBody>
                  <a:tcPr anchor="ctr">
                    <a:solidFill>
                      <a:schemeClr val="accent1">
                        <a:lumMod val="75000"/>
                      </a:schemeClr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sz="1300" dirty="0" err="1" smtClean="0">
                          <a:latin typeface="+mj-lt"/>
                        </a:rPr>
                        <a:t>Westmere</a:t>
                      </a:r>
                      <a:r>
                        <a:rPr lang="en-US" sz="1300" dirty="0" smtClean="0">
                          <a:latin typeface="+mj-lt"/>
                        </a:rPr>
                        <a:t>-EX</a:t>
                      </a:r>
                      <a:endParaRPr lang="en-US" sz="13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 err="1" smtClean="0">
                          <a:latin typeface="+mj-lt"/>
                        </a:rPr>
                        <a:t>E7</a:t>
                      </a:r>
                      <a:r>
                        <a:rPr lang="en-US" sz="1300" dirty="0" smtClean="0">
                          <a:latin typeface="+mj-lt"/>
                        </a:rPr>
                        <a:t>-2800</a:t>
                      </a:r>
                    </a:p>
                    <a:p>
                      <a:pPr algn="ctr"/>
                      <a:r>
                        <a:rPr lang="en-US" sz="1300" dirty="0" err="1" smtClean="0">
                          <a:latin typeface="+mj-lt"/>
                        </a:rPr>
                        <a:t>E7</a:t>
                      </a:r>
                      <a:r>
                        <a:rPr lang="en-US" sz="1300" dirty="0" smtClean="0">
                          <a:latin typeface="+mj-lt"/>
                        </a:rPr>
                        <a:t>-4800</a:t>
                      </a:r>
                    </a:p>
                    <a:p>
                      <a:pPr algn="ctr"/>
                      <a:r>
                        <a:rPr lang="en-US" sz="1300" dirty="0" err="1" smtClean="0">
                          <a:latin typeface="+mj-lt"/>
                        </a:rPr>
                        <a:t>E7</a:t>
                      </a:r>
                      <a:r>
                        <a:rPr lang="en-US" sz="1300" dirty="0" smtClean="0">
                          <a:latin typeface="+mj-lt"/>
                        </a:rPr>
                        <a:t>-8800</a:t>
                      </a:r>
                      <a:endParaRPr lang="en-US" sz="13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 smtClean="0">
                          <a:latin typeface="+mj-lt"/>
                        </a:rPr>
                        <a:t>2-socket</a:t>
                      </a:r>
                    </a:p>
                    <a:p>
                      <a:pPr algn="ctr"/>
                      <a:r>
                        <a:rPr lang="en-US" sz="1300" dirty="0" smtClean="0">
                          <a:latin typeface="+mj-lt"/>
                        </a:rPr>
                        <a:t>4-socket</a:t>
                      </a:r>
                    </a:p>
                    <a:p>
                      <a:pPr algn="ctr"/>
                      <a:r>
                        <a:rPr lang="en-US" sz="1300" dirty="0" smtClean="0">
                          <a:latin typeface="+mj-lt"/>
                        </a:rPr>
                        <a:t>8-socket</a:t>
                      </a:r>
                      <a:endParaRPr lang="en-US" sz="13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 err="1" smtClean="0">
                          <a:latin typeface="+mj-lt"/>
                        </a:rPr>
                        <a:t>10C</a:t>
                      </a:r>
                      <a:endParaRPr lang="en-US" sz="13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 err="1" smtClean="0">
                          <a:latin typeface="+mj-lt"/>
                        </a:rPr>
                        <a:t>LGA</a:t>
                      </a:r>
                      <a:r>
                        <a:rPr lang="en-US" sz="1300" baseline="0" dirty="0" smtClean="0">
                          <a:latin typeface="+mj-lt"/>
                        </a:rPr>
                        <a:t> 1567</a:t>
                      </a:r>
                      <a:endParaRPr lang="en-US" sz="13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 smtClean="0">
                          <a:latin typeface="+mj-lt"/>
                        </a:rPr>
                        <a:t>2011</a:t>
                      </a:r>
                      <a:endParaRPr lang="en-US" sz="1300" dirty="0">
                        <a:latin typeface="+mj-lt"/>
                      </a:endParaRPr>
                    </a:p>
                  </a:txBody>
                  <a:tcPr anchor="ctr"/>
                </a:tc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sz="1300" dirty="0" smtClean="0">
                          <a:latin typeface="+mj-lt"/>
                        </a:rPr>
                        <a:t>Ivy Bridge-EX</a:t>
                      </a:r>
                      <a:endParaRPr lang="en-US" sz="13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 err="1" smtClean="0">
                          <a:latin typeface="+mj-lt"/>
                        </a:rPr>
                        <a:t>E7-28xx</a:t>
                      </a:r>
                      <a:r>
                        <a:rPr lang="en-US" sz="1300" dirty="0" smtClean="0">
                          <a:latin typeface="+mj-lt"/>
                        </a:rPr>
                        <a:t> </a:t>
                      </a:r>
                      <a:r>
                        <a:rPr lang="en-US" sz="1300" dirty="0" err="1" smtClean="0">
                          <a:latin typeface="+mj-lt"/>
                        </a:rPr>
                        <a:t>v2</a:t>
                      </a:r>
                      <a:endParaRPr lang="en-US" sz="1300" dirty="0" smtClean="0">
                        <a:latin typeface="+mj-lt"/>
                      </a:endParaRPr>
                    </a:p>
                    <a:p>
                      <a:pPr algn="ctr"/>
                      <a:r>
                        <a:rPr lang="en-US" sz="1300" dirty="0" err="1" smtClean="0">
                          <a:latin typeface="+mj-lt"/>
                        </a:rPr>
                        <a:t>E7-48xx</a:t>
                      </a:r>
                      <a:r>
                        <a:rPr lang="en-US" sz="1300" dirty="0" smtClean="0">
                          <a:latin typeface="+mj-lt"/>
                        </a:rPr>
                        <a:t> </a:t>
                      </a:r>
                      <a:r>
                        <a:rPr lang="en-US" sz="1300" dirty="0" err="1" smtClean="0">
                          <a:latin typeface="+mj-lt"/>
                        </a:rPr>
                        <a:t>v2</a:t>
                      </a:r>
                      <a:endParaRPr lang="en-US" sz="1300" dirty="0" smtClean="0">
                        <a:latin typeface="+mj-lt"/>
                      </a:endParaRPr>
                    </a:p>
                    <a:p>
                      <a:pPr algn="ctr"/>
                      <a:r>
                        <a:rPr lang="en-US" sz="1300" dirty="0" err="1" smtClean="0">
                          <a:latin typeface="+mj-lt"/>
                        </a:rPr>
                        <a:t>E7-88xx</a:t>
                      </a:r>
                      <a:r>
                        <a:rPr lang="en-US" sz="1300" dirty="0" smtClean="0">
                          <a:latin typeface="+mj-lt"/>
                        </a:rPr>
                        <a:t> </a:t>
                      </a:r>
                      <a:r>
                        <a:rPr lang="en-US" sz="1300" dirty="0" err="1" smtClean="0">
                          <a:latin typeface="+mj-lt"/>
                        </a:rPr>
                        <a:t>v2</a:t>
                      </a:r>
                      <a:endParaRPr lang="en-US" sz="13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 smtClean="0">
                          <a:latin typeface="+mj-lt"/>
                        </a:rPr>
                        <a:t>2-socket</a:t>
                      </a:r>
                    </a:p>
                    <a:p>
                      <a:pPr algn="ctr"/>
                      <a:r>
                        <a:rPr lang="en-US" sz="1300" dirty="0" smtClean="0">
                          <a:latin typeface="+mj-lt"/>
                        </a:rPr>
                        <a:t>4-socket</a:t>
                      </a:r>
                    </a:p>
                    <a:p>
                      <a:pPr algn="ctr"/>
                      <a:r>
                        <a:rPr lang="en-US" sz="1300" dirty="0" smtClean="0">
                          <a:latin typeface="+mj-lt"/>
                        </a:rPr>
                        <a:t>8-socket</a:t>
                      </a:r>
                      <a:endParaRPr lang="en-US" sz="13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 err="1" smtClean="0">
                          <a:latin typeface="+mj-lt"/>
                        </a:rPr>
                        <a:t>15C</a:t>
                      </a:r>
                      <a:endParaRPr lang="en-US" sz="13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 err="1" smtClean="0">
                          <a:latin typeface="+mj-lt"/>
                        </a:rPr>
                        <a:t>LGA</a:t>
                      </a:r>
                      <a:r>
                        <a:rPr lang="en-US" sz="1300" dirty="0" smtClean="0">
                          <a:latin typeface="+mj-lt"/>
                        </a:rPr>
                        <a:t> 2011-1</a:t>
                      </a:r>
                      <a:endParaRPr lang="en-US" sz="13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 smtClean="0">
                          <a:latin typeface="+mj-lt"/>
                        </a:rPr>
                        <a:t>2014</a:t>
                      </a:r>
                      <a:endParaRPr lang="en-US" sz="1300" dirty="0">
                        <a:latin typeface="+mj-lt"/>
                      </a:endParaRPr>
                    </a:p>
                  </a:txBody>
                  <a:tcPr anchor="ctr"/>
                </a:tc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sz="1300" dirty="0" smtClean="0">
                          <a:latin typeface="+mj-lt"/>
                        </a:rPr>
                        <a:t>Haswell-EX</a:t>
                      </a:r>
                      <a:endParaRPr lang="en-US" sz="13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 err="1" smtClean="0">
                          <a:latin typeface="+mj-lt"/>
                        </a:rPr>
                        <a:t>E7-48xx</a:t>
                      </a:r>
                      <a:r>
                        <a:rPr lang="en-US" sz="1300" baseline="0" dirty="0" smtClean="0">
                          <a:latin typeface="+mj-lt"/>
                        </a:rPr>
                        <a:t> </a:t>
                      </a:r>
                      <a:r>
                        <a:rPr lang="en-US" sz="1300" baseline="0" dirty="0" err="1" smtClean="0">
                          <a:latin typeface="+mj-lt"/>
                        </a:rPr>
                        <a:t>v3</a:t>
                      </a:r>
                      <a:endParaRPr lang="en-US" sz="1300" baseline="0" dirty="0" smtClean="0">
                        <a:latin typeface="+mj-lt"/>
                      </a:endParaRPr>
                    </a:p>
                    <a:p>
                      <a:pPr algn="ctr"/>
                      <a:r>
                        <a:rPr lang="en-US" sz="1300" baseline="0" dirty="0" err="1" smtClean="0">
                          <a:latin typeface="+mj-lt"/>
                        </a:rPr>
                        <a:t>E7-88xx</a:t>
                      </a:r>
                      <a:r>
                        <a:rPr lang="en-US" sz="1300" baseline="0" dirty="0" smtClean="0">
                          <a:latin typeface="+mj-lt"/>
                        </a:rPr>
                        <a:t> </a:t>
                      </a:r>
                      <a:r>
                        <a:rPr lang="en-US" sz="1300" baseline="0" dirty="0" err="1" smtClean="0">
                          <a:latin typeface="+mj-lt"/>
                        </a:rPr>
                        <a:t>v3</a:t>
                      </a:r>
                      <a:endParaRPr lang="en-US" sz="13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 smtClean="0">
                          <a:latin typeface="+mj-lt"/>
                        </a:rPr>
                        <a:t>4-socket</a:t>
                      </a:r>
                    </a:p>
                    <a:p>
                      <a:pPr algn="ctr"/>
                      <a:r>
                        <a:rPr lang="en-US" sz="1300" dirty="0" smtClean="0">
                          <a:latin typeface="+mj-lt"/>
                        </a:rPr>
                        <a:t>8-socket</a:t>
                      </a:r>
                      <a:endParaRPr lang="en-US" sz="13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baseline="0" dirty="0" err="1" smtClean="0">
                          <a:latin typeface="+mj-lt"/>
                        </a:rPr>
                        <a:t>14C</a:t>
                      </a:r>
                      <a:endParaRPr lang="en-US" sz="1300" baseline="0" dirty="0" smtClean="0">
                        <a:latin typeface="+mj-lt"/>
                      </a:endParaRPr>
                    </a:p>
                    <a:p>
                      <a:pPr algn="ctr"/>
                      <a:r>
                        <a:rPr lang="en-US" sz="1300" baseline="0" dirty="0" err="1" smtClean="0">
                          <a:latin typeface="+mj-lt"/>
                        </a:rPr>
                        <a:t>18C</a:t>
                      </a:r>
                      <a:endParaRPr lang="en-US" sz="13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 err="1" smtClean="0">
                          <a:latin typeface="+mj-lt"/>
                        </a:rPr>
                        <a:t>LGA</a:t>
                      </a:r>
                      <a:r>
                        <a:rPr lang="en-US" sz="1300" dirty="0" smtClean="0">
                          <a:latin typeface="+mj-lt"/>
                        </a:rPr>
                        <a:t> 2011-1</a:t>
                      </a:r>
                      <a:endParaRPr lang="en-US" sz="13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 smtClean="0">
                          <a:latin typeface="+mj-lt"/>
                        </a:rPr>
                        <a:t>2015</a:t>
                      </a:r>
                      <a:endParaRPr lang="en-US" sz="1300" dirty="0">
                        <a:latin typeface="+mj-lt"/>
                      </a:endParaRPr>
                    </a:p>
                  </a:txBody>
                  <a:tcPr anchor="ctr"/>
                </a:tc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sz="1300" dirty="0" smtClean="0">
                          <a:latin typeface="+mj-lt"/>
                        </a:rPr>
                        <a:t>Broadwell-EX</a:t>
                      </a:r>
                      <a:endParaRPr lang="en-US" sz="13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 err="1" smtClean="0">
                          <a:latin typeface="+mj-lt"/>
                        </a:rPr>
                        <a:t>E7-48xx</a:t>
                      </a:r>
                      <a:r>
                        <a:rPr lang="en-US" sz="1300" dirty="0" smtClean="0">
                          <a:latin typeface="+mj-lt"/>
                        </a:rPr>
                        <a:t> </a:t>
                      </a:r>
                      <a:r>
                        <a:rPr lang="en-US" sz="1300" dirty="0" err="1" smtClean="0">
                          <a:latin typeface="+mj-lt"/>
                        </a:rPr>
                        <a:t>v4</a:t>
                      </a:r>
                      <a:endParaRPr lang="en-US" sz="1300" dirty="0" smtClean="0">
                        <a:latin typeface="+mj-lt"/>
                      </a:endParaRPr>
                    </a:p>
                    <a:p>
                      <a:pPr algn="ctr"/>
                      <a:r>
                        <a:rPr lang="en-US" sz="1300" dirty="0" err="1" smtClean="0">
                          <a:latin typeface="+mj-lt"/>
                        </a:rPr>
                        <a:t>E7-88xx</a:t>
                      </a:r>
                      <a:r>
                        <a:rPr lang="en-US" sz="1300" dirty="0" smtClean="0">
                          <a:latin typeface="+mj-lt"/>
                        </a:rPr>
                        <a:t> </a:t>
                      </a:r>
                      <a:r>
                        <a:rPr lang="en-US" sz="1300" dirty="0" err="1" smtClean="0">
                          <a:latin typeface="+mj-lt"/>
                        </a:rPr>
                        <a:t>v4</a:t>
                      </a:r>
                      <a:endParaRPr lang="en-US" sz="13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 smtClean="0">
                          <a:latin typeface="+mj-lt"/>
                        </a:rPr>
                        <a:t>4-socket</a:t>
                      </a:r>
                    </a:p>
                    <a:p>
                      <a:pPr algn="ctr"/>
                      <a:r>
                        <a:rPr lang="en-US" sz="1300" dirty="0" smtClean="0">
                          <a:latin typeface="+mj-lt"/>
                        </a:rPr>
                        <a:t>8-socket</a:t>
                      </a:r>
                      <a:endParaRPr lang="en-US" sz="13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 err="1" smtClean="0">
                          <a:latin typeface="+mj-lt"/>
                        </a:rPr>
                        <a:t>16C</a:t>
                      </a:r>
                      <a:endParaRPr lang="en-US" sz="1300" dirty="0" smtClean="0">
                        <a:latin typeface="+mj-lt"/>
                      </a:endParaRPr>
                    </a:p>
                    <a:p>
                      <a:pPr algn="ctr"/>
                      <a:r>
                        <a:rPr lang="en-US" sz="1300" dirty="0" err="1" smtClean="0">
                          <a:latin typeface="+mj-lt"/>
                        </a:rPr>
                        <a:t>22C</a:t>
                      </a:r>
                      <a:endParaRPr lang="en-US" sz="13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 err="1" smtClean="0">
                          <a:latin typeface="+mj-lt"/>
                        </a:rPr>
                        <a:t>LGA</a:t>
                      </a:r>
                      <a:r>
                        <a:rPr lang="en-US" sz="1300" dirty="0" smtClean="0">
                          <a:latin typeface="+mj-lt"/>
                        </a:rPr>
                        <a:t> 2011-1</a:t>
                      </a:r>
                      <a:endParaRPr lang="en-US" sz="13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 smtClean="0">
                          <a:latin typeface="+mj-lt"/>
                        </a:rPr>
                        <a:t>2016</a:t>
                      </a:r>
                      <a:endParaRPr lang="en-US" sz="1300" dirty="0">
                        <a:latin typeface="+mj-lt"/>
                      </a:endParaRPr>
                    </a:p>
                  </a:txBody>
                  <a:tcPr anchor="ctr"/>
                </a:tc>
              </a:tr>
            </a:tbl>
          </a:graphicData>
        </a:graphic>
      </p:graphicFrame>
      <p:sp>
        <p:nvSpPr>
          <p:cNvPr id="5" name="TextBox 4"/>
          <p:cNvSpPr txBox="1"/>
          <p:nvPr/>
        </p:nvSpPr>
        <p:spPr>
          <a:xfrm>
            <a:off x="85881" y="503900"/>
            <a:ext cx="906690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chemeClr val="accent6"/>
                </a:solidFill>
              </a:rPr>
              <a:t>Intel's renewed naming scheme of servers introduced along with the </a:t>
            </a:r>
            <a:r>
              <a:rPr lang="en-US" b="1" dirty="0" err="1" smtClean="0">
                <a:solidFill>
                  <a:schemeClr val="accent6"/>
                </a:solidFill>
              </a:rPr>
              <a:t>Westmere</a:t>
            </a:r>
            <a:r>
              <a:rPr lang="en-US" b="1" dirty="0" smtClean="0">
                <a:solidFill>
                  <a:schemeClr val="accent6"/>
                </a:solidFill>
              </a:rPr>
              <a:t> line -3</a:t>
            </a:r>
            <a:endParaRPr lang="en-US" b="1" dirty="0">
              <a:solidFill>
                <a:schemeClr val="accent6"/>
              </a:solidFill>
            </a:endParaRPr>
          </a:p>
        </p:txBody>
      </p:sp>
      <p:sp>
        <p:nvSpPr>
          <p:cNvPr id="6" name="Rectangle 5"/>
          <p:cNvSpPr/>
          <p:nvPr/>
        </p:nvSpPr>
        <p:spPr bwMode="auto">
          <a:xfrm>
            <a:off x="434321" y="1827304"/>
            <a:ext cx="3729323" cy="2363991"/>
          </a:xfrm>
          <a:prstGeom prst="rect">
            <a:avLst/>
          </a:prstGeom>
          <a:noFill/>
          <a:ln w="28575" cap="flat" cmpd="sng" algn="ctr">
            <a:solidFill>
              <a:srgbClr val="FF0000"/>
            </a:solidFill>
            <a:prstDash val="lgDash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3300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96371" y="887507"/>
            <a:ext cx="529664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/>
              <a:t>Intel's designation for their </a:t>
            </a:r>
            <a:r>
              <a:rPr lang="en-US" dirty="0" smtClean="0">
                <a:solidFill>
                  <a:srgbClr val="FF0000"/>
                </a:solidFill>
              </a:rPr>
              <a:t>EX </a:t>
            </a:r>
            <a:r>
              <a:rPr lang="en-US" dirty="0">
                <a:solidFill>
                  <a:srgbClr val="FF0000"/>
                </a:solidFill>
              </a:rPr>
              <a:t>lines </a:t>
            </a:r>
            <a:r>
              <a:rPr lang="en-US" dirty="0" smtClean="0">
                <a:solidFill>
                  <a:srgbClr val="FF0000"/>
                </a:solidFill>
              </a:rPr>
              <a:t>became as </a:t>
            </a:r>
            <a:r>
              <a:rPr lang="en-US" dirty="0">
                <a:solidFill>
                  <a:srgbClr val="FF0000"/>
                </a:solidFill>
              </a:rPr>
              <a:t>follows</a:t>
            </a:r>
            <a:r>
              <a:rPr lang="en-US" dirty="0" smtClean="0"/>
              <a:t>: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63645068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1"/>
          <p:cNvSpPr txBox="1">
            <a:spLocks noChangeArrowheads="1"/>
          </p:cNvSpPr>
          <p:nvPr/>
        </p:nvSpPr>
        <p:spPr bwMode="auto">
          <a:xfrm>
            <a:off x="43600" y="1656497"/>
            <a:ext cx="1843773" cy="80021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spcAft>
                <a:spcPts val="600"/>
              </a:spcAft>
              <a:buFontTx/>
              <a:buNone/>
            </a:pPr>
            <a:r>
              <a:rPr lang="en-US" altLang="en-US" sz="1200" b="1" dirty="0" err="1" smtClean="0">
                <a:solidFill>
                  <a:srgbClr val="000000"/>
                </a:solidFill>
                <a:latin typeface="Verdana" pitchFamily="34" charset="0"/>
              </a:rPr>
              <a:t>Haswell</a:t>
            </a:r>
            <a:endParaRPr lang="en-US" altLang="en-US" sz="1200" b="1" dirty="0" smtClean="0">
              <a:solidFill>
                <a:srgbClr val="000000"/>
              </a:solidFill>
              <a:latin typeface="Verdana" pitchFamily="34" charset="0"/>
            </a:endParaRPr>
          </a:p>
          <a:p>
            <a:pPr algn="ctr" eaLnBrk="1" hangingPunct="1">
              <a:spcBef>
                <a:spcPct val="0"/>
              </a:spcBef>
              <a:spcAft>
                <a:spcPts val="600"/>
              </a:spcAft>
              <a:buFontTx/>
              <a:buNone/>
            </a:pPr>
            <a:r>
              <a:rPr lang="en-US" altLang="en-US" sz="1200" dirty="0" smtClean="0">
                <a:solidFill>
                  <a:srgbClr val="000000"/>
                </a:solidFill>
                <a:latin typeface="Verdana" pitchFamily="34" charset="0"/>
              </a:rPr>
              <a:t>(LGA1150)</a:t>
            </a:r>
            <a:endParaRPr lang="en-US" altLang="en-US" sz="1200" dirty="0">
              <a:solidFill>
                <a:srgbClr val="000000"/>
              </a:solidFill>
              <a:latin typeface="Verdana" pitchFamily="34" charset="0"/>
            </a:endParaRP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200" dirty="0" smtClean="0">
                <a:solidFill>
                  <a:srgbClr val="000000"/>
                </a:solidFill>
                <a:latin typeface="Verdana" pitchFamily="34" charset="0"/>
              </a:rPr>
              <a:t>Mobiles and desktops</a:t>
            </a:r>
          </a:p>
        </p:txBody>
      </p:sp>
      <p:sp>
        <p:nvSpPr>
          <p:cNvPr id="4" name="TextBox 2"/>
          <p:cNvSpPr txBox="1">
            <a:spLocks noChangeArrowheads="1"/>
          </p:cNvSpPr>
          <p:nvPr/>
        </p:nvSpPr>
        <p:spPr bwMode="auto">
          <a:xfrm>
            <a:off x="1971221" y="1656497"/>
            <a:ext cx="1673855" cy="98488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spcAft>
                <a:spcPts val="600"/>
              </a:spcAft>
              <a:buFontTx/>
              <a:buNone/>
            </a:pPr>
            <a:r>
              <a:rPr lang="en-US" altLang="en-US" sz="1200" b="1" dirty="0" err="1" smtClean="0">
                <a:solidFill>
                  <a:srgbClr val="000000"/>
                </a:solidFill>
                <a:latin typeface="Verdana" pitchFamily="34" charset="0"/>
              </a:rPr>
              <a:t>Haswell</a:t>
            </a:r>
            <a:r>
              <a:rPr lang="en-US" altLang="en-US" sz="1200" b="1" dirty="0" smtClean="0">
                <a:solidFill>
                  <a:srgbClr val="000000"/>
                </a:solidFill>
                <a:latin typeface="Verdana" pitchFamily="34" charset="0"/>
              </a:rPr>
              <a:t>-E</a:t>
            </a:r>
          </a:p>
          <a:p>
            <a:pPr algn="ctr" eaLnBrk="1" hangingPunct="1">
              <a:spcBef>
                <a:spcPct val="0"/>
              </a:spcBef>
              <a:spcAft>
                <a:spcPts val="600"/>
              </a:spcAft>
              <a:buFontTx/>
              <a:buNone/>
            </a:pPr>
            <a:r>
              <a:rPr lang="en-US" altLang="en-US" sz="1200" dirty="0" smtClean="0">
                <a:solidFill>
                  <a:srgbClr val="000000"/>
                </a:solidFill>
                <a:latin typeface="Verdana" pitchFamily="34" charset="0"/>
              </a:rPr>
              <a:t>(LGA2011)</a:t>
            </a:r>
            <a:endParaRPr lang="en-US" altLang="en-US" sz="1200" dirty="0">
              <a:solidFill>
                <a:srgbClr val="000000"/>
              </a:solidFill>
              <a:latin typeface="Verdana" pitchFamily="34" charset="0"/>
            </a:endParaRP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200" dirty="0" smtClean="0">
                <a:solidFill>
                  <a:srgbClr val="000000"/>
                </a:solidFill>
                <a:latin typeface="Verdana" pitchFamily="34" charset="0"/>
              </a:rPr>
              <a:t>High end desktops 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200" dirty="0" smtClean="0">
                <a:solidFill>
                  <a:srgbClr val="000000"/>
                </a:solidFill>
                <a:latin typeface="Verdana" pitchFamily="34" charset="0"/>
              </a:rPr>
              <a:t>(</a:t>
            </a:r>
            <a:r>
              <a:rPr lang="en-US" altLang="en-US" sz="1200" dirty="0" err="1" smtClean="0">
                <a:solidFill>
                  <a:srgbClr val="000000"/>
                </a:solidFill>
                <a:latin typeface="Verdana" pitchFamily="34" charset="0"/>
              </a:rPr>
              <a:t>HEDs</a:t>
            </a:r>
            <a:r>
              <a:rPr lang="en-US" altLang="en-US" sz="1200" dirty="0" smtClean="0">
                <a:solidFill>
                  <a:srgbClr val="000000"/>
                </a:solidFill>
                <a:latin typeface="Verdana" pitchFamily="34" charset="0"/>
              </a:rPr>
              <a:t>)</a:t>
            </a: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 flipH="1">
            <a:off x="4554117" y="1216720"/>
            <a:ext cx="0" cy="1730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200"/>
          </a:p>
        </p:txBody>
      </p:sp>
      <p:sp>
        <p:nvSpPr>
          <p:cNvPr id="6" name="Line 10"/>
          <p:cNvSpPr>
            <a:spLocks noChangeShapeType="1"/>
          </p:cNvSpPr>
          <p:nvPr/>
        </p:nvSpPr>
        <p:spPr bwMode="auto">
          <a:xfrm>
            <a:off x="991721" y="1377937"/>
            <a:ext cx="7132320" cy="3122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200"/>
          </a:p>
        </p:txBody>
      </p:sp>
      <p:sp>
        <p:nvSpPr>
          <p:cNvPr id="7" name="Line 11"/>
          <p:cNvSpPr>
            <a:spLocks noChangeShapeType="1"/>
          </p:cNvSpPr>
          <p:nvPr/>
        </p:nvSpPr>
        <p:spPr bwMode="auto">
          <a:xfrm flipH="1">
            <a:off x="2825284" y="1387767"/>
            <a:ext cx="0" cy="17482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200"/>
          </a:p>
        </p:txBody>
      </p:sp>
      <p:sp>
        <p:nvSpPr>
          <p:cNvPr id="8" name="Line 13"/>
          <p:cNvSpPr>
            <a:spLocks noChangeShapeType="1"/>
          </p:cNvSpPr>
          <p:nvPr/>
        </p:nvSpPr>
        <p:spPr bwMode="auto">
          <a:xfrm flipH="1">
            <a:off x="987561" y="1378039"/>
            <a:ext cx="0" cy="1698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200"/>
          </a:p>
        </p:txBody>
      </p:sp>
      <p:sp>
        <p:nvSpPr>
          <p:cNvPr id="9" name="Oval 12"/>
          <p:cNvSpPr>
            <a:spLocks noChangeArrowheads="1"/>
          </p:cNvSpPr>
          <p:nvPr/>
        </p:nvSpPr>
        <p:spPr bwMode="auto">
          <a:xfrm>
            <a:off x="955337" y="1534364"/>
            <a:ext cx="60325" cy="60325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hu-HU" altLang="en-US" sz="120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10" name="Oval 7"/>
          <p:cNvSpPr>
            <a:spLocks noChangeArrowheads="1"/>
          </p:cNvSpPr>
          <p:nvPr/>
        </p:nvSpPr>
        <p:spPr bwMode="auto">
          <a:xfrm>
            <a:off x="2788298" y="1532675"/>
            <a:ext cx="69850" cy="60325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hu-HU" altLang="en-US" sz="120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11" name="TextBox 9"/>
          <p:cNvSpPr txBox="1">
            <a:spLocks noChangeArrowheads="1"/>
          </p:cNvSpPr>
          <p:nvPr/>
        </p:nvSpPr>
        <p:spPr bwMode="auto">
          <a:xfrm>
            <a:off x="3697013" y="926434"/>
            <a:ext cx="1824538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200" b="1" dirty="0">
                <a:solidFill>
                  <a:srgbClr val="000000"/>
                </a:solidFill>
                <a:latin typeface="Verdana" pitchFamily="34" charset="0"/>
              </a:rPr>
              <a:t>The </a:t>
            </a:r>
            <a:r>
              <a:rPr lang="en-US" altLang="en-US" sz="1200" b="1" dirty="0" err="1" smtClean="0">
                <a:solidFill>
                  <a:srgbClr val="000000"/>
                </a:solidFill>
                <a:latin typeface="Verdana" pitchFamily="34" charset="0"/>
              </a:rPr>
              <a:t>Haswell</a:t>
            </a:r>
            <a:r>
              <a:rPr lang="en-US" altLang="en-US" sz="1200" b="1" dirty="0" smtClean="0">
                <a:solidFill>
                  <a:srgbClr val="000000"/>
                </a:solidFill>
                <a:latin typeface="Verdana" pitchFamily="34" charset="0"/>
              </a:rPr>
              <a:t> </a:t>
            </a:r>
            <a:r>
              <a:rPr lang="en-US" altLang="en-US" sz="1200" b="1" dirty="0">
                <a:solidFill>
                  <a:srgbClr val="000000"/>
                </a:solidFill>
                <a:latin typeface="Verdana" pitchFamily="34" charset="0"/>
              </a:rPr>
              <a:t>family</a:t>
            </a:r>
          </a:p>
        </p:txBody>
      </p:sp>
      <p:sp>
        <p:nvSpPr>
          <p:cNvPr id="12" name="Text Box 4"/>
          <p:cNvSpPr txBox="1">
            <a:spLocks noChangeArrowheads="1"/>
          </p:cNvSpPr>
          <p:nvPr/>
        </p:nvSpPr>
        <p:spPr bwMode="auto">
          <a:xfrm>
            <a:off x="5296046" y="1659290"/>
            <a:ext cx="2108725" cy="94795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spcAft>
                <a:spcPts val="600"/>
              </a:spcAft>
              <a:buFontTx/>
              <a:buNone/>
            </a:pPr>
            <a:r>
              <a:rPr lang="en-US" altLang="en-US" sz="1200" b="1" dirty="0" err="1" smtClean="0">
                <a:solidFill>
                  <a:srgbClr val="000000"/>
                </a:solidFill>
                <a:latin typeface="Verdana" pitchFamily="34" charset="0"/>
              </a:rPr>
              <a:t>Haswell</a:t>
            </a:r>
            <a:r>
              <a:rPr lang="en-US" altLang="en-US" sz="1200" b="1" dirty="0" smtClean="0">
                <a:solidFill>
                  <a:srgbClr val="000000"/>
                </a:solidFill>
                <a:latin typeface="Verdana" pitchFamily="34" charset="0"/>
              </a:rPr>
              <a:t>-EP</a:t>
            </a:r>
          </a:p>
          <a:p>
            <a:pPr algn="ctr" eaLnBrk="1" hangingPunct="1">
              <a:spcBef>
                <a:spcPct val="0"/>
              </a:spcBef>
              <a:spcAft>
                <a:spcPts val="600"/>
              </a:spcAft>
              <a:buFontTx/>
              <a:buNone/>
            </a:pPr>
            <a:r>
              <a:rPr lang="en-US" altLang="en-US" sz="1200" dirty="0" smtClean="0">
                <a:solidFill>
                  <a:srgbClr val="000000"/>
                </a:solidFill>
                <a:latin typeface="Verdana" pitchFamily="34" charset="0"/>
              </a:rPr>
              <a:t>(LGA2011)</a:t>
            </a:r>
            <a:endParaRPr lang="en-US" altLang="en-US" sz="1200" dirty="0">
              <a:solidFill>
                <a:srgbClr val="000000"/>
              </a:solidFill>
              <a:latin typeface="Verdana" pitchFamily="34" charset="0"/>
            </a:endParaRPr>
          </a:p>
          <a:p>
            <a:pPr algn="ctr" eaLnBrk="1" hangingPunct="1">
              <a:lnSpc>
                <a:spcPct val="90000"/>
              </a:lnSpc>
              <a:spcBef>
                <a:spcPct val="0"/>
              </a:spcBef>
              <a:spcAft>
                <a:spcPts val="300"/>
              </a:spcAft>
              <a:buFontTx/>
              <a:buNone/>
            </a:pPr>
            <a:r>
              <a:rPr lang="en-US" altLang="en-US" sz="1200" dirty="0" smtClean="0">
                <a:solidFill>
                  <a:srgbClr val="000000"/>
                </a:solidFill>
                <a:latin typeface="Verdana" pitchFamily="34" charset="0"/>
              </a:rPr>
              <a:t>Efficient performance servers, workstations</a:t>
            </a:r>
          </a:p>
        </p:txBody>
      </p:sp>
      <p:sp>
        <p:nvSpPr>
          <p:cNvPr id="13" name="Line 11"/>
          <p:cNvSpPr>
            <a:spLocks noChangeShapeType="1"/>
          </p:cNvSpPr>
          <p:nvPr/>
        </p:nvSpPr>
        <p:spPr bwMode="auto">
          <a:xfrm>
            <a:off x="6332112" y="1397495"/>
            <a:ext cx="0" cy="1651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200"/>
          </a:p>
        </p:txBody>
      </p:sp>
      <p:sp>
        <p:nvSpPr>
          <p:cNvPr id="14" name="Oval 7"/>
          <p:cNvSpPr>
            <a:spLocks noChangeArrowheads="1"/>
          </p:cNvSpPr>
          <p:nvPr/>
        </p:nvSpPr>
        <p:spPr bwMode="auto">
          <a:xfrm>
            <a:off x="6294012" y="1534020"/>
            <a:ext cx="69850" cy="60325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hu-HU" altLang="en-US" sz="120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15" name="Text Box 4"/>
          <p:cNvSpPr txBox="1">
            <a:spLocks noChangeArrowheads="1"/>
          </p:cNvSpPr>
          <p:nvPr/>
        </p:nvSpPr>
        <p:spPr bwMode="auto">
          <a:xfrm>
            <a:off x="7257763" y="1656882"/>
            <a:ext cx="1759804" cy="78175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spcAft>
                <a:spcPts val="600"/>
              </a:spcAft>
              <a:buFontTx/>
              <a:buNone/>
            </a:pPr>
            <a:r>
              <a:rPr lang="en-US" altLang="en-US" sz="1200" b="1" dirty="0" err="1" smtClean="0">
                <a:solidFill>
                  <a:srgbClr val="000000"/>
                </a:solidFill>
                <a:latin typeface="Verdana" pitchFamily="34" charset="0"/>
              </a:rPr>
              <a:t>Haswell</a:t>
            </a:r>
            <a:r>
              <a:rPr lang="en-US" altLang="en-US" sz="1200" b="1" dirty="0" smtClean="0">
                <a:solidFill>
                  <a:srgbClr val="000000"/>
                </a:solidFill>
                <a:latin typeface="Verdana" pitchFamily="34" charset="0"/>
              </a:rPr>
              <a:t>-EX</a:t>
            </a:r>
          </a:p>
          <a:p>
            <a:pPr algn="ctr" eaLnBrk="1" hangingPunct="1">
              <a:spcBef>
                <a:spcPct val="0"/>
              </a:spcBef>
              <a:spcAft>
                <a:spcPts val="600"/>
              </a:spcAft>
              <a:buFontTx/>
              <a:buNone/>
            </a:pPr>
            <a:r>
              <a:rPr lang="en-US" altLang="en-US" sz="1200" dirty="0" smtClean="0">
                <a:solidFill>
                  <a:srgbClr val="000000"/>
                </a:solidFill>
                <a:latin typeface="Verdana" pitchFamily="34" charset="0"/>
              </a:rPr>
              <a:t>(LG2011)</a:t>
            </a:r>
            <a:endParaRPr lang="en-US" altLang="en-US" sz="1200" dirty="0">
              <a:solidFill>
                <a:srgbClr val="000000"/>
              </a:solidFill>
              <a:latin typeface="Verdana" pitchFamily="34" charset="0"/>
            </a:endParaRPr>
          </a:p>
          <a:p>
            <a:pPr algn="ctr" eaLnBrk="1" hangingPunct="1">
              <a:lnSpc>
                <a:spcPct val="90000"/>
              </a:lnSpc>
              <a:spcBef>
                <a:spcPct val="0"/>
              </a:spcBef>
              <a:spcAft>
                <a:spcPts val="300"/>
              </a:spcAft>
              <a:buFontTx/>
              <a:buNone/>
            </a:pPr>
            <a:r>
              <a:rPr lang="en-US" altLang="en-US" sz="1200" dirty="0" smtClean="0">
                <a:solidFill>
                  <a:srgbClr val="000000"/>
                </a:solidFill>
                <a:latin typeface="Verdana" pitchFamily="34" charset="0"/>
              </a:rPr>
              <a:t>High-end servers</a:t>
            </a:r>
          </a:p>
        </p:txBody>
      </p:sp>
      <p:sp>
        <p:nvSpPr>
          <p:cNvPr id="16" name="Line 11"/>
          <p:cNvSpPr>
            <a:spLocks noChangeShapeType="1"/>
          </p:cNvSpPr>
          <p:nvPr/>
        </p:nvSpPr>
        <p:spPr bwMode="auto">
          <a:xfrm>
            <a:off x="8123108" y="1409157"/>
            <a:ext cx="0" cy="1651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200"/>
          </a:p>
        </p:txBody>
      </p:sp>
      <p:sp>
        <p:nvSpPr>
          <p:cNvPr id="17" name="Oval 7"/>
          <p:cNvSpPr>
            <a:spLocks noChangeArrowheads="1"/>
          </p:cNvSpPr>
          <p:nvPr/>
        </p:nvSpPr>
        <p:spPr bwMode="auto">
          <a:xfrm>
            <a:off x="8085008" y="1531897"/>
            <a:ext cx="69850" cy="60325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hu-HU" altLang="en-US" sz="120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18" name="Text Box 5"/>
          <p:cNvSpPr txBox="1">
            <a:spLocks noChangeArrowheads="1"/>
          </p:cNvSpPr>
          <p:nvPr/>
        </p:nvSpPr>
        <p:spPr bwMode="auto">
          <a:xfrm>
            <a:off x="172059" y="3370929"/>
            <a:ext cx="843501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150" b="1" i="1" dirty="0">
                <a:solidFill>
                  <a:srgbClr val="FF0000"/>
                </a:solidFill>
                <a:cs typeface="Arial" charset="0"/>
              </a:rPr>
              <a:t>Servers</a:t>
            </a:r>
          </a:p>
        </p:txBody>
      </p:sp>
      <p:sp>
        <p:nvSpPr>
          <p:cNvPr id="19" name="Text Box 9"/>
          <p:cNvSpPr txBox="1">
            <a:spLocks noChangeArrowheads="1"/>
          </p:cNvSpPr>
          <p:nvPr/>
        </p:nvSpPr>
        <p:spPr bwMode="auto">
          <a:xfrm>
            <a:off x="296309" y="3754048"/>
            <a:ext cx="1160895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lang="en-US" altLang="en-US" sz="1150" i="1" dirty="0" err="1">
                <a:solidFill>
                  <a:srgbClr val="004AEB"/>
                </a:solidFill>
              </a:rPr>
              <a:t>Microservers</a:t>
            </a:r>
            <a:endParaRPr lang="en-US" altLang="en-US" sz="1150" i="1" dirty="0">
              <a:solidFill>
                <a:srgbClr val="004AEB"/>
              </a:solidFill>
            </a:endParaRPr>
          </a:p>
        </p:txBody>
      </p:sp>
      <p:sp>
        <p:nvSpPr>
          <p:cNvPr id="20" name="Text Box 10"/>
          <p:cNvSpPr txBox="1">
            <a:spLocks noChangeArrowheads="1"/>
          </p:cNvSpPr>
          <p:nvPr/>
        </p:nvSpPr>
        <p:spPr bwMode="auto">
          <a:xfrm>
            <a:off x="2439429" y="3775127"/>
            <a:ext cx="4576894" cy="44627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150" i="1" dirty="0" err="1" smtClean="0">
                <a:solidFill>
                  <a:srgbClr val="000000"/>
                </a:solidFill>
                <a:cs typeface="Arial" charset="0"/>
              </a:rPr>
              <a:t>E3-1275L</a:t>
            </a:r>
            <a:r>
              <a:rPr lang="en-US" altLang="en-US" sz="1150" i="1" dirty="0" smtClean="0">
                <a:solidFill>
                  <a:srgbClr val="000000"/>
                </a:solidFill>
                <a:cs typeface="Arial" charset="0"/>
              </a:rPr>
              <a:t>/</a:t>
            </a:r>
            <a:r>
              <a:rPr lang="en-US" altLang="en-US" sz="1150" i="1" dirty="0" err="1" smtClean="0">
                <a:solidFill>
                  <a:srgbClr val="000000"/>
                </a:solidFill>
                <a:cs typeface="Arial" charset="0"/>
              </a:rPr>
              <a:t>1265L</a:t>
            </a:r>
            <a:r>
              <a:rPr lang="en-US" altLang="en-US" sz="1150" i="1" dirty="0" smtClean="0">
                <a:solidFill>
                  <a:srgbClr val="000000"/>
                </a:solidFill>
                <a:cs typeface="Arial" charset="0"/>
              </a:rPr>
              <a:t> v3, 4C+G, </a:t>
            </a:r>
            <a:r>
              <a:rPr lang="en-US" altLang="en-US" sz="1150" i="1" dirty="0">
                <a:solidFill>
                  <a:srgbClr val="000000"/>
                </a:solidFill>
                <a:cs typeface="Arial" charset="0"/>
              </a:rPr>
              <a:t>HT, </a:t>
            </a:r>
            <a:r>
              <a:rPr lang="en-US" altLang="en-US" sz="1150" i="1" dirty="0" smtClean="0">
                <a:solidFill>
                  <a:srgbClr val="000000"/>
                </a:solidFill>
                <a:cs typeface="Arial" charset="0"/>
              </a:rPr>
              <a:t>6/2013 and 5/2014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150" i="1" dirty="0" smtClean="0">
                <a:solidFill>
                  <a:srgbClr val="000000"/>
                </a:solidFill>
                <a:cs typeface="Arial" charset="0"/>
              </a:rPr>
              <a:t>E3-1240L/1230L/1220L v3, 2C/4C, </a:t>
            </a:r>
            <a:r>
              <a:rPr lang="en-US" altLang="en-US" sz="1150" i="1" dirty="0">
                <a:solidFill>
                  <a:srgbClr val="000000"/>
                </a:solidFill>
                <a:cs typeface="Arial" charset="0"/>
              </a:rPr>
              <a:t>HT, 6/2013 and 5/2014</a:t>
            </a:r>
          </a:p>
        </p:txBody>
      </p:sp>
      <p:sp>
        <p:nvSpPr>
          <p:cNvPr id="21" name="Text Box 9"/>
          <p:cNvSpPr txBox="1">
            <a:spLocks noChangeArrowheads="1"/>
          </p:cNvSpPr>
          <p:nvPr/>
        </p:nvSpPr>
        <p:spPr bwMode="auto">
          <a:xfrm>
            <a:off x="284865" y="4485781"/>
            <a:ext cx="1035861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lang="en-US" altLang="en-US" sz="1150" i="1" dirty="0">
                <a:solidFill>
                  <a:srgbClr val="004AEB"/>
                </a:solidFill>
              </a:rPr>
              <a:t>UP Servers</a:t>
            </a:r>
          </a:p>
        </p:txBody>
      </p:sp>
      <p:sp>
        <p:nvSpPr>
          <p:cNvPr id="22" name="Text Box 10"/>
          <p:cNvSpPr txBox="1">
            <a:spLocks noChangeArrowheads="1"/>
          </p:cNvSpPr>
          <p:nvPr/>
        </p:nvSpPr>
        <p:spPr bwMode="auto">
          <a:xfrm>
            <a:off x="2439751" y="4498500"/>
            <a:ext cx="3873176" cy="44627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None/>
            </a:pPr>
            <a:r>
              <a:rPr lang="en-US" altLang="en-US" sz="1150" i="1" dirty="0" err="1" smtClean="0">
                <a:solidFill>
                  <a:srgbClr val="000000"/>
                </a:solidFill>
                <a:cs typeface="Arial" charset="0"/>
              </a:rPr>
              <a:t>E3-12x5</a:t>
            </a:r>
            <a:r>
              <a:rPr lang="en-US" altLang="en-US" sz="1150" i="1" dirty="0" smtClean="0">
                <a:solidFill>
                  <a:srgbClr val="000000"/>
                </a:solidFill>
                <a:cs typeface="Arial" charset="0"/>
              </a:rPr>
              <a:t>/</a:t>
            </a:r>
            <a:r>
              <a:rPr lang="en-US" altLang="en-US" sz="1150" i="1" dirty="0" err="1" smtClean="0">
                <a:solidFill>
                  <a:srgbClr val="000000"/>
                </a:solidFill>
                <a:cs typeface="Arial" charset="0"/>
              </a:rPr>
              <a:t>12x6</a:t>
            </a:r>
            <a:r>
              <a:rPr lang="en-US" altLang="en-US" sz="1150" i="1" dirty="0" smtClean="0">
                <a:solidFill>
                  <a:srgbClr val="000000"/>
                </a:solidFill>
                <a:cs typeface="Arial" charset="0"/>
              </a:rPr>
              <a:t> </a:t>
            </a:r>
            <a:r>
              <a:rPr lang="en-US" altLang="en-US" sz="1150" i="1" dirty="0">
                <a:solidFill>
                  <a:srgbClr val="000000"/>
                </a:solidFill>
                <a:cs typeface="Arial" charset="0"/>
              </a:rPr>
              <a:t>v3, 4C+G, HT, </a:t>
            </a:r>
            <a:r>
              <a:rPr lang="en-US" altLang="en-US" sz="1150" i="1" dirty="0" smtClean="0">
                <a:solidFill>
                  <a:srgbClr val="000000"/>
                </a:solidFill>
                <a:cs typeface="Arial" charset="0"/>
              </a:rPr>
              <a:t>6/2013 and 5/2014</a:t>
            </a:r>
            <a:endParaRPr lang="en-US" altLang="en-US" sz="1150" i="1" dirty="0">
              <a:solidFill>
                <a:srgbClr val="000000"/>
              </a:solidFill>
              <a:cs typeface="Arial" charset="0"/>
            </a:endParaRP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150" i="1" dirty="0" smtClean="0">
                <a:solidFill>
                  <a:srgbClr val="000000"/>
                </a:solidFill>
                <a:cs typeface="Arial" charset="0"/>
              </a:rPr>
              <a:t>E3-12x0/12x1 </a:t>
            </a:r>
            <a:r>
              <a:rPr lang="en-US" altLang="en-US" sz="1150" i="1" dirty="0">
                <a:solidFill>
                  <a:srgbClr val="000000"/>
                </a:solidFill>
                <a:cs typeface="Arial" charset="0"/>
              </a:rPr>
              <a:t>v3, 4C,      HT, </a:t>
            </a:r>
            <a:r>
              <a:rPr lang="en-US" altLang="en-US" sz="1150" i="1" dirty="0" smtClean="0">
                <a:solidFill>
                  <a:srgbClr val="000000"/>
                </a:solidFill>
                <a:cs typeface="Arial" charset="0"/>
              </a:rPr>
              <a:t>6/2013 and 5/2014</a:t>
            </a:r>
            <a:endParaRPr lang="en-US" altLang="en-US" sz="1150" i="1" dirty="0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23" name="Rectangle 33"/>
          <p:cNvSpPr>
            <a:spLocks noChangeArrowheads="1"/>
          </p:cNvSpPr>
          <p:nvPr/>
        </p:nvSpPr>
        <p:spPr bwMode="auto">
          <a:xfrm>
            <a:off x="4935073" y="5296744"/>
            <a:ext cx="2438488" cy="26930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150" i="1" dirty="0" smtClean="0">
                <a:solidFill>
                  <a:srgbClr val="000000"/>
                </a:solidFill>
                <a:cs typeface="Arial" charset="0"/>
              </a:rPr>
              <a:t>  E5-16xx v3,  4/6/</a:t>
            </a:r>
            <a:r>
              <a:rPr lang="en-US" altLang="en-US" sz="1150" i="1" dirty="0" err="1" smtClean="0">
                <a:solidFill>
                  <a:srgbClr val="000000"/>
                </a:solidFill>
                <a:cs typeface="Arial" charset="0"/>
              </a:rPr>
              <a:t>8C</a:t>
            </a:r>
            <a:r>
              <a:rPr lang="en-US" altLang="en-US" sz="1150" i="1" dirty="0" smtClean="0">
                <a:solidFill>
                  <a:srgbClr val="000000"/>
                </a:solidFill>
                <a:cs typeface="Arial" charset="0"/>
              </a:rPr>
              <a:t>, 9/2014</a:t>
            </a:r>
            <a:endParaRPr lang="en-US" altLang="en-US" sz="1150" i="1" dirty="0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24" name="Text Box 16"/>
          <p:cNvSpPr txBox="1">
            <a:spLocks noChangeArrowheads="1"/>
          </p:cNvSpPr>
          <p:nvPr/>
        </p:nvSpPr>
        <p:spPr bwMode="auto">
          <a:xfrm>
            <a:off x="291829" y="5207655"/>
            <a:ext cx="1192955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lang="en-US" altLang="en-US" sz="1150" i="1" dirty="0">
                <a:solidFill>
                  <a:srgbClr val="004AEB"/>
                </a:solidFill>
              </a:rPr>
              <a:t>Workstations</a:t>
            </a:r>
          </a:p>
        </p:txBody>
      </p:sp>
      <p:sp>
        <p:nvSpPr>
          <p:cNvPr id="25" name="Text Box 16"/>
          <p:cNvSpPr txBox="1">
            <a:spLocks noChangeArrowheads="1"/>
          </p:cNvSpPr>
          <p:nvPr/>
        </p:nvSpPr>
        <p:spPr bwMode="auto">
          <a:xfrm>
            <a:off x="309356" y="5661824"/>
            <a:ext cx="1050288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150" i="1" dirty="0" smtClean="0">
                <a:solidFill>
                  <a:srgbClr val="004AEB"/>
                </a:solidFill>
                <a:latin typeface="Verdana" pitchFamily="34" charset="0"/>
              </a:rPr>
              <a:t>2S-Servers</a:t>
            </a:r>
            <a:endParaRPr lang="en-US" altLang="en-US" sz="1150" i="1" dirty="0">
              <a:solidFill>
                <a:srgbClr val="004AEB"/>
              </a:solidFill>
              <a:latin typeface="Verdana" pitchFamily="34" charset="0"/>
            </a:endParaRPr>
          </a:p>
        </p:txBody>
      </p:sp>
      <p:sp>
        <p:nvSpPr>
          <p:cNvPr id="26" name="Text Box 25"/>
          <p:cNvSpPr txBox="1">
            <a:spLocks noChangeArrowheads="1"/>
          </p:cNvSpPr>
          <p:nvPr/>
        </p:nvSpPr>
        <p:spPr bwMode="auto">
          <a:xfrm>
            <a:off x="304594" y="6334658"/>
            <a:ext cx="1273105" cy="26930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150" i="1" dirty="0" smtClean="0">
                <a:solidFill>
                  <a:srgbClr val="004AEB"/>
                </a:solidFill>
                <a:latin typeface="Verdana" pitchFamily="34" charset="0"/>
              </a:rPr>
              <a:t>4S/</a:t>
            </a:r>
            <a:r>
              <a:rPr lang="en-US" altLang="en-US" sz="1150" i="1" dirty="0" err="1" smtClean="0">
                <a:solidFill>
                  <a:srgbClr val="004AEB"/>
                </a:solidFill>
                <a:latin typeface="Verdana" pitchFamily="34" charset="0"/>
              </a:rPr>
              <a:t>8S</a:t>
            </a:r>
            <a:r>
              <a:rPr lang="en-US" altLang="en-US" sz="1150" i="1" dirty="0" smtClean="0">
                <a:solidFill>
                  <a:srgbClr val="004AEB"/>
                </a:solidFill>
                <a:latin typeface="Verdana" pitchFamily="34" charset="0"/>
              </a:rPr>
              <a:t>-Servers</a:t>
            </a:r>
            <a:endParaRPr lang="en-US" altLang="en-US" sz="1150" i="1" dirty="0">
              <a:solidFill>
                <a:srgbClr val="004AEB"/>
              </a:solidFill>
              <a:latin typeface="Verdana" pitchFamily="34" charset="0"/>
            </a:endParaRPr>
          </a:p>
        </p:txBody>
      </p:sp>
      <p:sp>
        <p:nvSpPr>
          <p:cNvPr id="27" name="TextBox 26"/>
          <p:cNvSpPr txBox="1"/>
          <p:nvPr/>
        </p:nvSpPr>
        <p:spPr>
          <a:xfrm>
            <a:off x="5027018" y="5633851"/>
            <a:ext cx="3602268" cy="26930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en-US" sz="1150" i="1" dirty="0" err="1" smtClean="0">
                <a:solidFill>
                  <a:srgbClr val="000000"/>
                </a:solidFill>
                <a:cs typeface="Arial" charset="0"/>
              </a:rPr>
              <a:t>E5-26xx</a:t>
            </a:r>
            <a:r>
              <a:rPr lang="en-US" altLang="en-US" sz="1150" i="1" dirty="0" smtClean="0">
                <a:solidFill>
                  <a:srgbClr val="000000"/>
                </a:solidFill>
                <a:cs typeface="Arial" charset="0"/>
              </a:rPr>
              <a:t> </a:t>
            </a:r>
            <a:r>
              <a:rPr lang="en-US" altLang="en-US" sz="1150" i="1" dirty="0">
                <a:solidFill>
                  <a:srgbClr val="000000"/>
                </a:solidFill>
                <a:cs typeface="Arial" charset="0"/>
              </a:rPr>
              <a:t>v3,  4/6/8/10/12/14/16/18C, </a:t>
            </a:r>
            <a:r>
              <a:rPr lang="en-US" altLang="en-US" sz="1150" i="1" dirty="0" smtClean="0">
                <a:solidFill>
                  <a:srgbClr val="000000"/>
                </a:solidFill>
                <a:cs typeface="Arial" charset="0"/>
              </a:rPr>
              <a:t>9/2014</a:t>
            </a:r>
            <a:endParaRPr lang="en-US" sz="1150" dirty="0"/>
          </a:p>
        </p:txBody>
      </p:sp>
      <p:sp>
        <p:nvSpPr>
          <p:cNvPr id="28" name="TextBox 27"/>
          <p:cNvSpPr txBox="1"/>
          <p:nvPr/>
        </p:nvSpPr>
        <p:spPr>
          <a:xfrm>
            <a:off x="4984635" y="5880791"/>
            <a:ext cx="3332964" cy="26930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en-US" sz="1150" i="1" dirty="0">
                <a:solidFill>
                  <a:srgbClr val="000000"/>
                </a:solidFill>
                <a:cs typeface="Arial" charset="0"/>
              </a:rPr>
              <a:t> E5-46xx v3,  6/10/12/14/16/18C, 6/2015</a:t>
            </a:r>
            <a:endParaRPr lang="en-US" sz="1150" dirty="0"/>
          </a:p>
        </p:txBody>
      </p:sp>
      <p:sp>
        <p:nvSpPr>
          <p:cNvPr id="30" name="TextBox 29"/>
          <p:cNvSpPr txBox="1"/>
          <p:nvPr/>
        </p:nvSpPr>
        <p:spPr>
          <a:xfrm>
            <a:off x="6376864" y="6347862"/>
            <a:ext cx="2775119" cy="44627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en-US" sz="1150" i="1" dirty="0">
                <a:solidFill>
                  <a:srgbClr val="000000"/>
                </a:solidFill>
                <a:cs typeface="Arial" charset="0"/>
              </a:rPr>
              <a:t>E7-48xx v3,  </a:t>
            </a:r>
            <a:r>
              <a:rPr lang="en-US" altLang="en-US" sz="1150" i="1" dirty="0" smtClean="0">
                <a:solidFill>
                  <a:srgbClr val="000000"/>
                </a:solidFill>
                <a:cs typeface="Arial" charset="0"/>
              </a:rPr>
              <a:t>8/10/12/</a:t>
            </a:r>
            <a:r>
              <a:rPr lang="en-US" altLang="en-US" sz="1150" i="1" dirty="0" err="1" smtClean="0">
                <a:solidFill>
                  <a:srgbClr val="000000"/>
                </a:solidFill>
                <a:cs typeface="Arial" charset="0"/>
              </a:rPr>
              <a:t>14C</a:t>
            </a:r>
            <a:r>
              <a:rPr lang="en-US" altLang="en-US" sz="1150" i="1" dirty="0" smtClean="0">
                <a:solidFill>
                  <a:srgbClr val="000000"/>
                </a:solidFill>
                <a:cs typeface="Arial" charset="0"/>
              </a:rPr>
              <a:t>, 5/2015</a:t>
            </a:r>
          </a:p>
          <a:p>
            <a:r>
              <a:rPr lang="en-US" altLang="en-US" sz="1150" i="1" dirty="0" smtClean="0">
                <a:solidFill>
                  <a:srgbClr val="000000"/>
                </a:solidFill>
                <a:cs typeface="Arial" charset="0"/>
              </a:rPr>
              <a:t>E7-88xx </a:t>
            </a:r>
            <a:r>
              <a:rPr lang="en-US" altLang="en-US" sz="1150" i="1" dirty="0">
                <a:solidFill>
                  <a:srgbClr val="000000"/>
                </a:solidFill>
                <a:cs typeface="Arial" charset="0"/>
              </a:rPr>
              <a:t>v3,  4/10/16/18C, </a:t>
            </a:r>
            <a:r>
              <a:rPr lang="en-US" altLang="en-US" sz="1150" i="1" dirty="0" smtClean="0">
                <a:solidFill>
                  <a:srgbClr val="000000"/>
                </a:solidFill>
                <a:cs typeface="Arial" charset="0"/>
              </a:rPr>
              <a:t>5/2015</a:t>
            </a:r>
            <a:endParaRPr lang="en-US" sz="1150" dirty="0"/>
          </a:p>
        </p:txBody>
      </p:sp>
      <p:sp>
        <p:nvSpPr>
          <p:cNvPr id="2" name="TextBox 1"/>
          <p:cNvSpPr txBox="1"/>
          <p:nvPr/>
        </p:nvSpPr>
        <p:spPr>
          <a:xfrm>
            <a:off x="77314" y="505642"/>
            <a:ext cx="540404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chemeClr val="accent6"/>
                </a:solidFill>
              </a:rPr>
              <a:t>Example: Server product lines of the Haswell family</a:t>
            </a:r>
            <a:endParaRPr lang="en-US" b="1" dirty="0">
              <a:solidFill>
                <a:schemeClr val="accent6"/>
              </a:solidFill>
            </a:endParaRPr>
          </a:p>
        </p:txBody>
      </p:sp>
      <p:sp>
        <p:nvSpPr>
          <p:cNvPr id="33" name="Rectangle 27"/>
          <p:cNvSpPr>
            <a:spLocks noGrp="1" noChangeArrowheads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pPr eaLnBrk="1" hangingPunct="1"/>
            <a:r>
              <a:rPr lang="hu-HU" altLang="en-US" sz="1600" dirty="0" smtClean="0"/>
              <a:t>1.</a:t>
            </a:r>
            <a:r>
              <a:rPr lang="hu-HU" altLang="en-US" sz="1600" dirty="0"/>
              <a:t>6</a:t>
            </a:r>
            <a:r>
              <a:rPr lang="hu-HU" altLang="en-US" sz="1600" dirty="0" smtClean="0"/>
              <a:t> </a:t>
            </a:r>
            <a:r>
              <a:rPr lang="en-US" altLang="en-US" sz="1600" dirty="0" smtClean="0"/>
              <a:t>Naming schemes of Intel’s servers (5)</a:t>
            </a:r>
            <a:endParaRPr lang="hu-HU" altLang="en-US" sz="1600" dirty="0" smtClean="0"/>
          </a:p>
        </p:txBody>
      </p:sp>
      <p:sp>
        <p:nvSpPr>
          <p:cNvPr id="32" name="TextBox 2"/>
          <p:cNvSpPr txBox="1">
            <a:spLocks noChangeArrowheads="1"/>
          </p:cNvSpPr>
          <p:nvPr/>
        </p:nvSpPr>
        <p:spPr bwMode="auto">
          <a:xfrm>
            <a:off x="3918805" y="1647533"/>
            <a:ext cx="1230080" cy="98488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spcAft>
                <a:spcPts val="600"/>
              </a:spcAft>
              <a:buFontTx/>
              <a:buNone/>
            </a:pPr>
            <a:r>
              <a:rPr lang="en-US" altLang="en-US" sz="1200" b="1" dirty="0" smtClean="0">
                <a:solidFill>
                  <a:srgbClr val="000000"/>
                </a:solidFill>
                <a:latin typeface="Verdana" pitchFamily="34" charset="0"/>
              </a:rPr>
              <a:t>Haswell-</a:t>
            </a:r>
            <a:r>
              <a:rPr lang="en-US" altLang="en-US" sz="1200" b="1" dirty="0" err="1" smtClean="0">
                <a:solidFill>
                  <a:srgbClr val="000000"/>
                </a:solidFill>
                <a:latin typeface="Verdana" pitchFamily="34" charset="0"/>
              </a:rPr>
              <a:t>EN</a:t>
            </a:r>
            <a:endParaRPr lang="en-US" altLang="en-US" sz="1200" b="1" dirty="0" smtClean="0">
              <a:solidFill>
                <a:srgbClr val="000000"/>
              </a:solidFill>
              <a:latin typeface="Verdana" pitchFamily="34" charset="0"/>
            </a:endParaRPr>
          </a:p>
          <a:p>
            <a:pPr algn="ctr" eaLnBrk="1" hangingPunct="1">
              <a:spcBef>
                <a:spcPct val="0"/>
              </a:spcBef>
              <a:spcAft>
                <a:spcPts val="600"/>
              </a:spcAft>
              <a:buFontTx/>
              <a:buNone/>
            </a:pPr>
            <a:r>
              <a:rPr lang="en-US" altLang="en-US" sz="1200" dirty="0" smtClean="0">
                <a:solidFill>
                  <a:srgbClr val="000000"/>
                </a:solidFill>
                <a:latin typeface="Verdana" pitchFamily="34" charset="0"/>
              </a:rPr>
              <a:t>(</a:t>
            </a:r>
            <a:r>
              <a:rPr lang="en-US" altLang="en-US" sz="1200" dirty="0" err="1" smtClean="0">
                <a:solidFill>
                  <a:srgbClr val="000000"/>
                </a:solidFill>
                <a:latin typeface="Verdana" pitchFamily="34" charset="0"/>
              </a:rPr>
              <a:t>LGA1150</a:t>
            </a:r>
            <a:r>
              <a:rPr lang="en-US" altLang="en-US" sz="1200" dirty="0" smtClean="0">
                <a:solidFill>
                  <a:srgbClr val="000000"/>
                </a:solidFill>
                <a:latin typeface="Verdana" pitchFamily="34" charset="0"/>
              </a:rPr>
              <a:t>)</a:t>
            </a:r>
            <a:endParaRPr lang="en-US" altLang="en-US" sz="1200" dirty="0">
              <a:solidFill>
                <a:srgbClr val="000000"/>
              </a:solidFill>
              <a:latin typeface="Verdana" pitchFamily="34" charset="0"/>
            </a:endParaRP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200" dirty="0" err="1" smtClean="0">
                <a:solidFill>
                  <a:srgbClr val="000000"/>
                </a:solidFill>
                <a:latin typeface="Verdana" pitchFamily="34" charset="0"/>
              </a:rPr>
              <a:t>Microservers</a:t>
            </a:r>
            <a:r>
              <a:rPr lang="en-US" altLang="en-US" sz="1200" dirty="0" smtClean="0">
                <a:solidFill>
                  <a:srgbClr val="000000"/>
                </a:solidFill>
                <a:latin typeface="Verdana" pitchFamily="34" charset="0"/>
              </a:rPr>
              <a:t>/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200" dirty="0" smtClean="0">
                <a:solidFill>
                  <a:srgbClr val="000000"/>
                </a:solidFill>
                <a:latin typeface="Verdana" pitchFamily="34" charset="0"/>
              </a:rPr>
              <a:t>UP servers</a:t>
            </a:r>
          </a:p>
        </p:txBody>
      </p:sp>
      <p:sp>
        <p:nvSpPr>
          <p:cNvPr id="34" name="Line 11"/>
          <p:cNvSpPr>
            <a:spLocks noChangeShapeType="1"/>
          </p:cNvSpPr>
          <p:nvPr/>
        </p:nvSpPr>
        <p:spPr bwMode="auto">
          <a:xfrm flipH="1">
            <a:off x="4554715" y="1399048"/>
            <a:ext cx="0" cy="17482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200"/>
          </a:p>
        </p:txBody>
      </p:sp>
      <p:sp>
        <p:nvSpPr>
          <p:cNvPr id="35" name="Oval 7"/>
          <p:cNvSpPr>
            <a:spLocks noChangeArrowheads="1"/>
          </p:cNvSpPr>
          <p:nvPr/>
        </p:nvSpPr>
        <p:spPr bwMode="auto">
          <a:xfrm>
            <a:off x="4513997" y="1534766"/>
            <a:ext cx="69850" cy="60325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hu-HU" altLang="en-US" sz="120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29" name="TextBox 28"/>
          <p:cNvSpPr txBox="1"/>
          <p:nvPr/>
        </p:nvSpPr>
        <p:spPr>
          <a:xfrm>
            <a:off x="7498398" y="2595283"/>
            <a:ext cx="1324402" cy="46320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lvl="0" algn="ctr">
              <a:lnSpc>
                <a:spcPct val="90000"/>
              </a:lnSpc>
              <a:spcAft>
                <a:spcPts val="300"/>
              </a:spcAft>
            </a:pPr>
            <a:r>
              <a:rPr lang="en-US" altLang="en-US" sz="1200" dirty="0" smtClean="0">
                <a:solidFill>
                  <a:srgbClr val="000000"/>
                </a:solidFill>
              </a:rPr>
              <a:t>Up </a:t>
            </a:r>
            <a:r>
              <a:rPr lang="en-US" altLang="en-US" sz="1200" dirty="0">
                <a:solidFill>
                  <a:srgbClr val="000000"/>
                </a:solidFill>
              </a:rPr>
              <a:t>to 18 cores</a:t>
            </a:r>
          </a:p>
          <a:p>
            <a:pPr lvl="0" algn="ctr">
              <a:lnSpc>
                <a:spcPct val="90000"/>
              </a:lnSpc>
              <a:spcAft>
                <a:spcPts val="300"/>
              </a:spcAft>
            </a:pPr>
            <a:r>
              <a:rPr lang="en-US" altLang="en-US" sz="1200" dirty="0" err="1">
                <a:solidFill>
                  <a:srgbClr val="000000"/>
                </a:solidFill>
              </a:rPr>
              <a:t>E7</a:t>
            </a:r>
            <a:r>
              <a:rPr lang="en-US" altLang="en-US" sz="1200" dirty="0">
                <a:solidFill>
                  <a:srgbClr val="000000"/>
                </a:solidFill>
              </a:rPr>
              <a:t> </a:t>
            </a:r>
            <a:r>
              <a:rPr lang="en-US" altLang="en-US" sz="1200" dirty="0" smtClean="0">
                <a:solidFill>
                  <a:srgbClr val="000000"/>
                </a:solidFill>
              </a:rPr>
              <a:t>designation</a:t>
            </a:r>
            <a:endParaRPr lang="en-US" sz="1200" dirty="0"/>
          </a:p>
        </p:txBody>
      </p:sp>
      <p:sp>
        <p:nvSpPr>
          <p:cNvPr id="36" name="TextBox 35"/>
          <p:cNvSpPr txBox="1"/>
          <p:nvPr/>
        </p:nvSpPr>
        <p:spPr>
          <a:xfrm>
            <a:off x="5696492" y="2603874"/>
            <a:ext cx="1324402" cy="46320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lvl="0" algn="ctr">
              <a:lnSpc>
                <a:spcPct val="90000"/>
              </a:lnSpc>
              <a:spcAft>
                <a:spcPts val="300"/>
              </a:spcAft>
            </a:pPr>
            <a:r>
              <a:rPr lang="en-US" altLang="en-US" sz="1200" dirty="0">
                <a:solidFill>
                  <a:srgbClr val="000000"/>
                </a:solidFill>
              </a:rPr>
              <a:t>Up to 18 cores</a:t>
            </a:r>
          </a:p>
          <a:p>
            <a:pPr lvl="0" algn="ctr">
              <a:lnSpc>
                <a:spcPct val="90000"/>
              </a:lnSpc>
              <a:spcAft>
                <a:spcPts val="300"/>
              </a:spcAft>
            </a:pPr>
            <a:r>
              <a:rPr lang="en-US" altLang="en-US" sz="1200" dirty="0" err="1">
                <a:solidFill>
                  <a:srgbClr val="000000"/>
                </a:solidFill>
              </a:rPr>
              <a:t>E5</a:t>
            </a:r>
            <a:r>
              <a:rPr lang="en-US" altLang="en-US" sz="1200" dirty="0">
                <a:solidFill>
                  <a:srgbClr val="000000"/>
                </a:solidFill>
              </a:rPr>
              <a:t> </a:t>
            </a:r>
            <a:r>
              <a:rPr lang="en-US" altLang="en-US" sz="1200" dirty="0" smtClean="0">
                <a:solidFill>
                  <a:srgbClr val="000000"/>
                </a:solidFill>
              </a:rPr>
              <a:t>designation</a:t>
            </a:r>
            <a:endParaRPr lang="en-US" sz="1200" dirty="0"/>
          </a:p>
        </p:txBody>
      </p:sp>
      <p:sp>
        <p:nvSpPr>
          <p:cNvPr id="37" name="TextBox 36"/>
          <p:cNvSpPr txBox="1"/>
          <p:nvPr/>
        </p:nvSpPr>
        <p:spPr>
          <a:xfrm>
            <a:off x="2187969" y="2608730"/>
            <a:ext cx="126829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lvl="0" algn="ctr"/>
            <a:r>
              <a:rPr lang="en-US" altLang="en-US" sz="1200" dirty="0">
                <a:solidFill>
                  <a:srgbClr val="000000"/>
                </a:solidFill>
              </a:rPr>
              <a:t>Up to 8 cores</a:t>
            </a:r>
          </a:p>
          <a:p>
            <a:pPr lvl="0" algn="ctr"/>
            <a:r>
              <a:rPr lang="en-US" altLang="en-US" sz="1200" dirty="0" err="1">
                <a:solidFill>
                  <a:srgbClr val="000000"/>
                </a:solidFill>
              </a:rPr>
              <a:t>i7</a:t>
            </a:r>
            <a:r>
              <a:rPr lang="en-US" altLang="en-US" sz="1200" dirty="0">
                <a:solidFill>
                  <a:srgbClr val="000000"/>
                </a:solidFill>
              </a:rPr>
              <a:t> </a:t>
            </a:r>
            <a:r>
              <a:rPr lang="en-US" altLang="en-US" sz="1200" dirty="0" smtClean="0">
                <a:solidFill>
                  <a:srgbClr val="000000"/>
                </a:solidFill>
              </a:rPr>
              <a:t>designation</a:t>
            </a:r>
            <a:endParaRPr lang="en-US" dirty="0"/>
          </a:p>
        </p:txBody>
      </p:sp>
      <p:sp>
        <p:nvSpPr>
          <p:cNvPr id="38" name="TextBox 37"/>
          <p:cNvSpPr txBox="1"/>
          <p:nvPr/>
        </p:nvSpPr>
        <p:spPr>
          <a:xfrm>
            <a:off x="78199" y="2608730"/>
            <a:ext cx="176843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lvl="0" algn="ctr"/>
            <a:r>
              <a:rPr lang="en-US" altLang="en-US" sz="1200" dirty="0">
                <a:solidFill>
                  <a:srgbClr val="000000"/>
                </a:solidFill>
              </a:rPr>
              <a:t>Up to 4 cores</a:t>
            </a:r>
          </a:p>
          <a:p>
            <a:pPr lvl="0" algn="ctr"/>
            <a:r>
              <a:rPr lang="en-US" altLang="en-US" sz="1200" dirty="0" err="1">
                <a:solidFill>
                  <a:srgbClr val="000000"/>
                </a:solidFill>
              </a:rPr>
              <a:t>i3</a:t>
            </a:r>
            <a:r>
              <a:rPr lang="en-US" altLang="en-US" sz="1200" dirty="0">
                <a:solidFill>
                  <a:srgbClr val="000000"/>
                </a:solidFill>
              </a:rPr>
              <a:t>/</a:t>
            </a:r>
            <a:r>
              <a:rPr lang="en-US" altLang="en-US" sz="1200" dirty="0" err="1">
                <a:solidFill>
                  <a:srgbClr val="000000"/>
                </a:solidFill>
              </a:rPr>
              <a:t>i5</a:t>
            </a:r>
            <a:r>
              <a:rPr lang="en-US" altLang="en-US" sz="1200" dirty="0">
                <a:solidFill>
                  <a:srgbClr val="000000"/>
                </a:solidFill>
              </a:rPr>
              <a:t>/</a:t>
            </a:r>
            <a:r>
              <a:rPr lang="en-US" altLang="en-US" sz="1200" dirty="0" err="1">
                <a:solidFill>
                  <a:srgbClr val="000000"/>
                </a:solidFill>
              </a:rPr>
              <a:t>i7</a:t>
            </a:r>
            <a:r>
              <a:rPr lang="en-US" altLang="en-US" sz="1200" dirty="0">
                <a:solidFill>
                  <a:srgbClr val="000000"/>
                </a:solidFill>
              </a:rPr>
              <a:t> </a:t>
            </a:r>
            <a:r>
              <a:rPr lang="en-US" altLang="en-US" sz="1200" dirty="0" smtClean="0">
                <a:solidFill>
                  <a:srgbClr val="000000"/>
                </a:solidFill>
              </a:rPr>
              <a:t>designations</a:t>
            </a:r>
            <a:endParaRPr lang="en-US" dirty="0"/>
          </a:p>
        </p:txBody>
      </p:sp>
      <p:sp>
        <p:nvSpPr>
          <p:cNvPr id="39" name="TextBox 38"/>
          <p:cNvSpPr txBox="1"/>
          <p:nvPr/>
        </p:nvSpPr>
        <p:spPr>
          <a:xfrm>
            <a:off x="3905856" y="2614736"/>
            <a:ext cx="132440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lvl="0" algn="ctr"/>
            <a:r>
              <a:rPr lang="en-US" altLang="en-US" sz="1200" dirty="0">
                <a:solidFill>
                  <a:srgbClr val="000000"/>
                </a:solidFill>
              </a:rPr>
              <a:t>Up to 4 cores</a:t>
            </a:r>
          </a:p>
          <a:p>
            <a:pPr lvl="0" algn="ctr"/>
            <a:r>
              <a:rPr lang="en-US" altLang="en-US" sz="1200" dirty="0" err="1">
                <a:solidFill>
                  <a:srgbClr val="000000"/>
                </a:solidFill>
              </a:rPr>
              <a:t>E3</a:t>
            </a:r>
            <a:r>
              <a:rPr lang="en-US" altLang="en-US" sz="1200" dirty="0">
                <a:solidFill>
                  <a:srgbClr val="000000"/>
                </a:solidFill>
              </a:rPr>
              <a:t> </a:t>
            </a:r>
            <a:r>
              <a:rPr lang="en-US" altLang="en-US" sz="1200" dirty="0" smtClean="0">
                <a:solidFill>
                  <a:srgbClr val="000000"/>
                </a:solidFill>
              </a:rPr>
              <a:t>designation</a:t>
            </a:r>
            <a:endParaRPr lang="en-US" dirty="0"/>
          </a:p>
        </p:txBody>
      </p:sp>
      <p:sp>
        <p:nvSpPr>
          <p:cNvPr id="42" name="Rectangle 41"/>
          <p:cNvSpPr/>
          <p:nvPr/>
        </p:nvSpPr>
        <p:spPr bwMode="auto">
          <a:xfrm>
            <a:off x="1" y="3245218"/>
            <a:ext cx="9105900" cy="3558993"/>
          </a:xfrm>
          <a:prstGeom prst="rect">
            <a:avLst/>
          </a:prstGeom>
          <a:noFill/>
          <a:ln w="28575" cap="flat" cmpd="sng" algn="ctr">
            <a:solidFill>
              <a:srgbClr val="FF000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3300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15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31" name="Rounded Rectangle 30"/>
          <p:cNvSpPr/>
          <p:nvPr/>
        </p:nvSpPr>
        <p:spPr bwMode="auto">
          <a:xfrm>
            <a:off x="3645076" y="1418278"/>
            <a:ext cx="5460825" cy="1698464"/>
          </a:xfrm>
          <a:prstGeom prst="roundRect">
            <a:avLst/>
          </a:prstGeom>
          <a:noFill/>
          <a:ln w="28575" cap="flat" cmpd="sng" algn="ctr">
            <a:solidFill>
              <a:srgbClr val="FF000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3300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41" name="Rectangle 33"/>
          <p:cNvSpPr>
            <a:spLocks noChangeArrowheads="1"/>
          </p:cNvSpPr>
          <p:nvPr/>
        </p:nvSpPr>
        <p:spPr bwMode="auto">
          <a:xfrm>
            <a:off x="2317391" y="5650849"/>
            <a:ext cx="2682145" cy="26930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150" i="1" dirty="0" smtClean="0">
                <a:solidFill>
                  <a:srgbClr val="000000"/>
                </a:solidFill>
                <a:cs typeface="Arial" charset="0"/>
              </a:rPr>
              <a:t>  </a:t>
            </a:r>
            <a:r>
              <a:rPr lang="en-US" altLang="en-US" sz="1150" i="1" dirty="0" err="1" smtClean="0">
                <a:solidFill>
                  <a:srgbClr val="000000"/>
                </a:solidFill>
                <a:cs typeface="Arial" charset="0"/>
              </a:rPr>
              <a:t>E5-24xx</a:t>
            </a:r>
            <a:r>
              <a:rPr lang="en-US" altLang="en-US" sz="1150" i="1" dirty="0" smtClean="0">
                <a:solidFill>
                  <a:srgbClr val="000000"/>
                </a:solidFill>
                <a:cs typeface="Arial" charset="0"/>
              </a:rPr>
              <a:t> v3,  4/6/8/</a:t>
            </a:r>
            <a:r>
              <a:rPr lang="en-US" altLang="en-US" sz="1150" i="1" dirty="0" err="1" smtClean="0">
                <a:solidFill>
                  <a:srgbClr val="000000"/>
                </a:solidFill>
                <a:cs typeface="Arial" charset="0"/>
              </a:rPr>
              <a:t>10C</a:t>
            </a:r>
            <a:r>
              <a:rPr lang="en-US" altLang="en-US" sz="1150" i="1" dirty="0" smtClean="0">
                <a:solidFill>
                  <a:srgbClr val="000000"/>
                </a:solidFill>
                <a:cs typeface="Arial" charset="0"/>
              </a:rPr>
              <a:t>, 1/2015</a:t>
            </a:r>
            <a:endParaRPr lang="en-US" altLang="en-US" sz="1150" i="1" dirty="0">
              <a:solidFill>
                <a:srgbClr val="000000"/>
              </a:solidFill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82901820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altLang="en-US" sz="1600" dirty="0"/>
              <a:t>1.6 </a:t>
            </a:r>
            <a:r>
              <a:rPr lang="en-US" altLang="en-US" sz="1600" dirty="0"/>
              <a:t>Naming schemes of Intel’s servers </a:t>
            </a:r>
            <a:r>
              <a:rPr lang="en-US" altLang="en-US" sz="1600" dirty="0" smtClean="0"/>
              <a:t>(6)</a:t>
            </a:r>
            <a:endParaRPr lang="en-US" sz="1600" dirty="0"/>
          </a:p>
        </p:txBody>
      </p:sp>
      <p:sp>
        <p:nvSpPr>
          <p:cNvPr id="3" name="TextBox 2"/>
          <p:cNvSpPr txBox="1"/>
          <p:nvPr/>
        </p:nvSpPr>
        <p:spPr>
          <a:xfrm>
            <a:off x="85725" y="506436"/>
            <a:ext cx="803777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chemeClr val="accent6"/>
                </a:solidFill>
              </a:rPr>
              <a:t>Drawback of the implementation of Intel's - </a:t>
            </a:r>
            <a:r>
              <a:rPr lang="en-US" b="1" dirty="0" err="1" smtClean="0">
                <a:solidFill>
                  <a:schemeClr val="accent6"/>
                </a:solidFill>
              </a:rPr>
              <a:t>Westmere</a:t>
            </a:r>
            <a:r>
              <a:rPr lang="en-US" b="1" dirty="0" smtClean="0">
                <a:solidFill>
                  <a:schemeClr val="accent6"/>
                </a:solidFill>
              </a:rPr>
              <a:t> to Broadwell based </a:t>
            </a:r>
          </a:p>
          <a:p>
            <a:r>
              <a:rPr lang="en-US" b="1" dirty="0">
                <a:solidFill>
                  <a:schemeClr val="accent6"/>
                </a:solidFill>
              </a:rPr>
              <a:t> </a:t>
            </a:r>
            <a:r>
              <a:rPr lang="en-US" b="1" dirty="0" smtClean="0">
                <a:solidFill>
                  <a:schemeClr val="accent6"/>
                </a:solidFill>
              </a:rPr>
              <a:t>      - 2S/4S/</a:t>
            </a:r>
            <a:r>
              <a:rPr lang="en-US" b="1" dirty="0" err="1" smtClean="0">
                <a:solidFill>
                  <a:schemeClr val="accent6"/>
                </a:solidFill>
              </a:rPr>
              <a:t>8S</a:t>
            </a:r>
            <a:r>
              <a:rPr lang="en-US" b="1" dirty="0" smtClean="0">
                <a:solidFill>
                  <a:schemeClr val="accent6"/>
                </a:solidFill>
              </a:rPr>
              <a:t> servers</a:t>
            </a:r>
            <a:endParaRPr lang="en-US" b="1" dirty="0">
              <a:solidFill>
                <a:schemeClr val="accent6"/>
              </a:solidFill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190500" y="1032318"/>
            <a:ext cx="928177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/>
              <a:t>There is a </a:t>
            </a:r>
            <a:r>
              <a:rPr lang="en-US" dirty="0" smtClean="0">
                <a:solidFill>
                  <a:srgbClr val="0070C0"/>
                </a:solidFill>
              </a:rPr>
              <a:t>large number of different implementation alternatives </a:t>
            </a:r>
            <a:r>
              <a:rPr lang="en-US" dirty="0" smtClean="0"/>
              <a:t>of Intel's </a:t>
            </a:r>
            <a:r>
              <a:rPr lang="en-US" dirty="0" err="1" smtClean="0"/>
              <a:t>Westmere</a:t>
            </a:r>
            <a:r>
              <a:rPr lang="en-US" dirty="0" smtClean="0"/>
              <a:t> to Broadwell</a:t>
            </a:r>
          </a:p>
          <a:p>
            <a:r>
              <a:rPr lang="en-US" dirty="0" smtClean="0"/>
              <a:t>  based 2S to </a:t>
            </a:r>
            <a:r>
              <a:rPr lang="en-US" dirty="0" err="1" smtClean="0"/>
              <a:t>8S</a:t>
            </a:r>
            <a:r>
              <a:rPr lang="en-US" dirty="0" smtClean="0"/>
              <a:t> server processors</a:t>
            </a:r>
            <a:r>
              <a:rPr lang="en-US" dirty="0" smtClean="0">
                <a:solidFill>
                  <a:srgbClr val="0070C0"/>
                </a:solidFill>
              </a:rPr>
              <a:t>,</a:t>
            </a:r>
            <a:r>
              <a:rPr lang="en-US" dirty="0" smtClean="0"/>
              <a:t> as the next Figure demonstrates it.</a:t>
            </a:r>
            <a:endParaRPr lang="en-US" dirty="0"/>
          </a:p>
        </p:txBody>
      </p:sp>
      <p:sp>
        <p:nvSpPr>
          <p:cNvPr id="6" name="TextBox 5"/>
          <p:cNvSpPr txBox="1"/>
          <p:nvPr/>
        </p:nvSpPr>
        <p:spPr>
          <a:xfrm>
            <a:off x="8814338" y="6534345"/>
            <a:ext cx="34817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>
                <a:solidFill>
                  <a:srgbClr val="FF0000"/>
                </a:solidFill>
                <a:latin typeface="+mj-lt"/>
              </a:rPr>
              <a:t>*</a:t>
            </a:r>
          </a:p>
        </p:txBody>
      </p:sp>
    </p:spTree>
    <p:extLst>
      <p:ext uri="{BB962C8B-B14F-4D97-AF65-F5344CB8AC3E}">
        <p14:creationId xmlns:p14="http://schemas.microsoft.com/office/powerpoint/2010/main" val="215551514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0530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2049" y="955865"/>
            <a:ext cx="8693239" cy="57652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TextBox 2"/>
          <p:cNvSpPr txBox="1"/>
          <p:nvPr/>
        </p:nvSpPr>
        <p:spPr>
          <a:xfrm>
            <a:off x="83064" y="510560"/>
            <a:ext cx="915988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chemeClr val="accent6"/>
                </a:solidFill>
              </a:rPr>
              <a:t>Example: </a:t>
            </a:r>
            <a:r>
              <a:rPr lang="en-US" b="1" dirty="0" err="1" smtClean="0">
                <a:solidFill>
                  <a:schemeClr val="accent6"/>
                </a:solidFill>
              </a:rPr>
              <a:t>E5</a:t>
            </a:r>
            <a:r>
              <a:rPr lang="en-US" b="1" dirty="0" smtClean="0">
                <a:solidFill>
                  <a:schemeClr val="accent6"/>
                </a:solidFill>
              </a:rPr>
              <a:t>/</a:t>
            </a:r>
            <a:r>
              <a:rPr lang="en-US" b="1" dirty="0" err="1" smtClean="0">
                <a:solidFill>
                  <a:schemeClr val="accent6"/>
                </a:solidFill>
              </a:rPr>
              <a:t>E7</a:t>
            </a:r>
            <a:r>
              <a:rPr lang="en-US" b="1" dirty="0" smtClean="0">
                <a:solidFill>
                  <a:schemeClr val="accent6"/>
                </a:solidFill>
              </a:rPr>
              <a:t> platform options built up of Ivy Bridge based server processors -1 </a:t>
            </a:r>
            <a:r>
              <a:rPr lang="en-US" dirty="0" smtClean="0"/>
              <a:t>[</a:t>
            </a:r>
            <a:r>
              <a:rPr lang="hu-HU" dirty="0" smtClean="0"/>
              <a:t>117</a:t>
            </a:r>
            <a:r>
              <a:rPr lang="en-US" dirty="0" smtClean="0"/>
              <a:t>]</a:t>
            </a:r>
            <a:endParaRPr lang="en-US" dirty="0"/>
          </a:p>
        </p:txBody>
      </p:sp>
      <p:sp>
        <p:nvSpPr>
          <p:cNvPr id="4" name="TextBox 3"/>
          <p:cNvSpPr txBox="1"/>
          <p:nvPr/>
        </p:nvSpPr>
        <p:spPr>
          <a:xfrm>
            <a:off x="7778839" y="6479838"/>
            <a:ext cx="1365161" cy="315532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 wrap="square" rtlCol="0">
            <a:spAutoFit/>
          </a:bodyPr>
          <a:lstStyle/>
          <a:p>
            <a:endParaRPr lang="en-US" dirty="0"/>
          </a:p>
        </p:txBody>
      </p:sp>
      <p:sp>
        <p:nvSpPr>
          <p:cNvPr id="7" name="Title 2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r>
              <a:rPr lang="hu-HU" altLang="en-US" sz="1600" dirty="0"/>
              <a:t>1.6 </a:t>
            </a:r>
            <a:r>
              <a:rPr lang="en-US" altLang="en-US" sz="1600" dirty="0"/>
              <a:t>Naming schemes of Intel’s servers </a:t>
            </a:r>
            <a:r>
              <a:rPr lang="en-US" altLang="en-US" sz="1600" dirty="0" smtClean="0"/>
              <a:t>(7)</a:t>
            </a:r>
            <a:endParaRPr lang="en-US" sz="1600" dirty="0"/>
          </a:p>
        </p:txBody>
      </p:sp>
      <p:sp>
        <p:nvSpPr>
          <p:cNvPr id="8" name="Rectangle 7"/>
          <p:cNvSpPr/>
          <p:nvPr/>
        </p:nvSpPr>
        <p:spPr bwMode="auto">
          <a:xfrm>
            <a:off x="249556" y="3137477"/>
            <a:ext cx="5577135" cy="509680"/>
          </a:xfrm>
          <a:prstGeom prst="rect">
            <a:avLst/>
          </a:prstGeom>
          <a:solidFill>
            <a:schemeClr val="bg1"/>
          </a:solidFill>
          <a:ln w="1587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400" b="0" i="0" u="none" strike="noStrike" cap="none" normalizeH="0" baseline="0" dirty="0" err="1" smtClean="0">
                <a:ln>
                  <a:noFill/>
                </a:ln>
                <a:solidFill>
                  <a:srgbClr val="FF0000"/>
                </a:solidFill>
                <a:effectLst/>
                <a:latin typeface="Verdana" pitchFamily="34" charset="0"/>
                <a:cs typeface="Times New Roman" pitchFamily="18" charset="0"/>
              </a:rPr>
              <a:t>Brickland</a:t>
            </a:r>
            <a:r>
              <a:rPr kumimoji="0" lang="en-US" sz="1400" b="0" i="0" u="none" strike="noStrike" cap="none" normalizeH="0" baseline="0" dirty="0" smtClean="0">
                <a:ln>
                  <a:noFill/>
                </a:ln>
                <a:solidFill>
                  <a:srgbClr val="FF0000"/>
                </a:solidFill>
                <a:effectLst/>
                <a:latin typeface="Verdana" pitchFamily="34" charset="0"/>
                <a:cs typeface="Times New Roman" pitchFamily="18" charset="0"/>
              </a:rPr>
              <a:t> platform: High-end (EX) platform options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5746009" y="1194763"/>
            <a:ext cx="30809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/>
              <a:t>E</a:t>
            </a:r>
            <a:endParaRPr lang="en-US" b="1" dirty="0"/>
          </a:p>
        </p:txBody>
      </p:sp>
      <p:sp>
        <p:nvSpPr>
          <p:cNvPr id="6" name="Rectangle 5"/>
          <p:cNvSpPr/>
          <p:nvPr/>
        </p:nvSpPr>
        <p:spPr bwMode="auto">
          <a:xfrm>
            <a:off x="177053" y="955865"/>
            <a:ext cx="5555509" cy="546675"/>
          </a:xfrm>
          <a:prstGeom prst="rect">
            <a:avLst/>
          </a:prstGeom>
          <a:solidFill>
            <a:schemeClr val="bg1"/>
          </a:solidFill>
          <a:ln w="1587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201700" y="794501"/>
            <a:ext cx="167751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err="1">
                <a:solidFill>
                  <a:srgbClr val="FF0000"/>
                </a:solidFill>
              </a:rPr>
              <a:t>Romley</a:t>
            </a:r>
            <a:r>
              <a:rPr lang="en-US" dirty="0">
                <a:solidFill>
                  <a:srgbClr val="FF0000"/>
                </a:solidFill>
              </a:rPr>
              <a:t> platform</a:t>
            </a:r>
            <a:endParaRPr lang="en-US" dirty="0"/>
          </a:p>
        </p:txBody>
      </p:sp>
      <p:sp>
        <p:nvSpPr>
          <p:cNvPr id="10" name="TextBox 9"/>
          <p:cNvSpPr txBox="1"/>
          <p:nvPr/>
        </p:nvSpPr>
        <p:spPr>
          <a:xfrm>
            <a:off x="228597" y="1102660"/>
            <a:ext cx="153920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err="1" smtClean="0">
                <a:solidFill>
                  <a:srgbClr val="FF0000"/>
                </a:solidFill>
              </a:rPr>
              <a:t>EN</a:t>
            </a:r>
            <a:r>
              <a:rPr lang="en-US" dirty="0" smtClean="0">
                <a:solidFill>
                  <a:srgbClr val="FF0000"/>
                </a:solidFill>
              </a:rPr>
              <a:t>: Entry level</a:t>
            </a:r>
            <a:endParaRPr lang="en-US" dirty="0">
              <a:solidFill>
                <a:srgbClr val="FF0000"/>
              </a:solidFill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4347877" y="905438"/>
            <a:ext cx="367164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>
                <a:solidFill>
                  <a:srgbClr val="FF0000"/>
                </a:solidFill>
              </a:rPr>
              <a:t>EP: Efficient Performance level options</a:t>
            </a:r>
            <a:endParaRPr lang="en-US" dirty="0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0854126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182F76"/>
            </a:gs>
            <a:gs pos="100000">
              <a:srgbClr val="3366FF"/>
            </a:gs>
          </a:gsLst>
          <a:lin ang="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010" name="AutoShape 3"/>
          <p:cNvSpPr>
            <a:spLocks noChangeArrowheads="1"/>
          </p:cNvSpPr>
          <p:nvPr/>
        </p:nvSpPr>
        <p:spPr bwMode="auto">
          <a:xfrm>
            <a:off x="615950" y="774521"/>
            <a:ext cx="7851775" cy="727847"/>
          </a:xfrm>
          <a:prstGeom prst="roundRect">
            <a:avLst>
              <a:gd name="adj" fmla="val 0"/>
            </a:avLst>
          </a:prstGeom>
          <a:solidFill>
            <a:srgbClr val="000080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457200" indent="-457200" algn="ctr" eaLnBrk="1" hangingPunct="1">
              <a:spcBef>
                <a:spcPct val="0"/>
              </a:spcBef>
              <a:buFontTx/>
              <a:buAutoNum type="arabicPeriod"/>
            </a:pPr>
            <a:r>
              <a:rPr lang="en-US" altLang="en-US" sz="1900" dirty="0" smtClean="0">
                <a:solidFill>
                  <a:srgbClr val="FFFFFF"/>
                </a:solidFill>
                <a:latin typeface="Verdana" pitchFamily="34" charset="0"/>
              </a:rPr>
              <a:t>Introduction </a:t>
            </a:r>
            <a:r>
              <a:rPr lang="en-US" altLang="en-US" sz="1900" dirty="0">
                <a:solidFill>
                  <a:srgbClr val="FFFFFF"/>
                </a:solidFill>
                <a:latin typeface="Verdana" pitchFamily="34" charset="0"/>
              </a:rPr>
              <a:t>to Intel’s </a:t>
            </a:r>
            <a:r>
              <a:rPr lang="en-US" altLang="en-US" sz="1900" dirty="0" smtClean="0">
                <a:solidFill>
                  <a:srgbClr val="FFFFFF"/>
                </a:solidFill>
                <a:latin typeface="Verdana" pitchFamily="34" charset="0"/>
              </a:rPr>
              <a:t>high-end multicore</a:t>
            </a:r>
          </a:p>
          <a:p>
            <a:pPr algn="ctr" eaLnBrk="1" hangingPunct="1">
              <a:spcBef>
                <a:spcPct val="0"/>
              </a:spcBef>
              <a:buNone/>
            </a:pPr>
            <a:r>
              <a:rPr lang="en-US" altLang="en-US" sz="1900" dirty="0" smtClean="0">
                <a:solidFill>
                  <a:srgbClr val="FFFFFF"/>
                </a:solidFill>
                <a:latin typeface="Verdana" pitchFamily="34" charset="0"/>
              </a:rPr>
              <a:t>4S/</a:t>
            </a:r>
            <a:r>
              <a:rPr lang="en-US" altLang="en-US" sz="1900" dirty="0" err="1" smtClean="0">
                <a:solidFill>
                  <a:srgbClr val="FFFFFF"/>
                </a:solidFill>
                <a:latin typeface="Verdana" pitchFamily="34" charset="0"/>
              </a:rPr>
              <a:t>8S</a:t>
            </a:r>
            <a:r>
              <a:rPr lang="en-US" altLang="en-US" sz="1900" dirty="0" smtClean="0">
                <a:solidFill>
                  <a:srgbClr val="FFFFFF"/>
                </a:solidFill>
                <a:latin typeface="Verdana" pitchFamily="34" charset="0"/>
              </a:rPr>
              <a:t> server platforms</a:t>
            </a:r>
            <a:endParaRPr lang="en-US" altLang="en-US" sz="1900" dirty="0">
              <a:solidFill>
                <a:srgbClr val="FFFFFF"/>
              </a:solidFill>
              <a:latin typeface="Verdana" pitchFamily="34" charset="0"/>
            </a:endParaRPr>
          </a:p>
        </p:txBody>
      </p:sp>
      <p:grpSp>
        <p:nvGrpSpPr>
          <p:cNvPr id="43011" name="Group 4"/>
          <p:cNvGrpSpPr>
            <a:grpSpLocks/>
          </p:cNvGrpSpPr>
          <p:nvPr/>
        </p:nvGrpSpPr>
        <p:grpSpPr bwMode="auto">
          <a:xfrm>
            <a:off x="500063" y="1833525"/>
            <a:ext cx="7967662" cy="463550"/>
            <a:chOff x="705" y="1638"/>
            <a:chExt cx="4442" cy="292"/>
          </a:xfrm>
        </p:grpSpPr>
        <p:sp>
          <p:nvSpPr>
            <p:cNvPr id="43028" name="AutoShape 5"/>
            <p:cNvSpPr>
              <a:spLocks noChangeArrowheads="1"/>
            </p:cNvSpPr>
            <p:nvPr/>
          </p:nvSpPr>
          <p:spPr bwMode="auto">
            <a:xfrm>
              <a:off x="951" y="1638"/>
              <a:ext cx="4196" cy="292"/>
            </a:xfrm>
            <a:prstGeom prst="roundRect">
              <a:avLst>
                <a:gd name="adj" fmla="val 0"/>
              </a:avLst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hu-HU" altLang="en-US" sz="1900" dirty="0">
                  <a:solidFill>
                    <a:srgbClr val="FFFFFF"/>
                  </a:solidFill>
                  <a:latin typeface="Verdana" pitchFamily="34" charset="0"/>
                </a:rPr>
                <a:t>  </a:t>
              </a:r>
              <a:r>
                <a:rPr lang="en-US" altLang="en-US" sz="1900" dirty="0">
                  <a:solidFill>
                    <a:srgbClr val="FFFFFF"/>
                  </a:solidFill>
                  <a:latin typeface="Verdana" pitchFamily="34" charset="0"/>
                </a:rPr>
                <a:t>1</a:t>
              </a:r>
              <a:r>
                <a:rPr lang="hu-HU" altLang="en-US" sz="1900" dirty="0">
                  <a:solidFill>
                    <a:srgbClr val="FFFFFF"/>
                  </a:solidFill>
                  <a:latin typeface="Verdana" pitchFamily="34" charset="0"/>
                </a:rPr>
                <a:t>.1 </a:t>
              </a:r>
              <a:r>
                <a:rPr lang="en-US" altLang="en-US" sz="1900" dirty="0">
                  <a:solidFill>
                    <a:srgbClr val="FFFFFF"/>
                  </a:solidFill>
                  <a:latin typeface="Verdana" pitchFamily="34" charset="0"/>
                </a:rPr>
                <a:t>The worldwide </a:t>
              </a:r>
              <a:r>
                <a:rPr lang="en-US" altLang="en-US" sz="1900" dirty="0" smtClean="0">
                  <a:solidFill>
                    <a:srgbClr val="FFFFFF"/>
                  </a:solidFill>
                  <a:latin typeface="Verdana" pitchFamily="34" charset="0"/>
                </a:rPr>
                <a:t>server market</a:t>
              </a:r>
              <a:endParaRPr lang="en-US" altLang="en-US" sz="1900" dirty="0">
                <a:solidFill>
                  <a:srgbClr val="FFFFFF"/>
                </a:solidFill>
                <a:latin typeface="Verdana" pitchFamily="34" charset="0"/>
              </a:endParaRPr>
            </a:p>
          </p:txBody>
        </p:sp>
        <p:sp>
          <p:nvSpPr>
            <p:cNvPr id="43029" name="Text Box 6"/>
            <p:cNvSpPr txBox="1">
              <a:spLocks noChangeArrowheads="1"/>
            </p:cNvSpPr>
            <p:nvPr/>
          </p:nvSpPr>
          <p:spPr bwMode="auto">
            <a:xfrm>
              <a:off x="705" y="1648"/>
              <a:ext cx="229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</a:pPr>
              <a:r>
                <a:rPr lang="hu-HU" altLang="en-US" sz="1900">
                  <a:solidFill>
                    <a:srgbClr val="FFFFFF"/>
                  </a:solidFill>
                  <a:latin typeface="Verdana" pitchFamily="34" charset="0"/>
                </a:rPr>
                <a:t> </a:t>
              </a:r>
              <a:endParaRPr lang="en-US" altLang="en-US" sz="1900">
                <a:solidFill>
                  <a:srgbClr val="FFFFFF"/>
                </a:solidFill>
                <a:latin typeface="Verdana" pitchFamily="34" charset="0"/>
              </a:endParaRPr>
            </a:p>
          </p:txBody>
        </p:sp>
      </p:grpSp>
      <p:sp>
        <p:nvSpPr>
          <p:cNvPr id="43012" name="AutoShape 8"/>
          <p:cNvSpPr>
            <a:spLocks noChangeArrowheads="1"/>
          </p:cNvSpPr>
          <p:nvPr/>
        </p:nvSpPr>
        <p:spPr bwMode="auto">
          <a:xfrm>
            <a:off x="938213" y="2349462"/>
            <a:ext cx="7529512" cy="463550"/>
          </a:xfrm>
          <a:prstGeom prst="roundRect">
            <a:avLst>
              <a:gd name="adj" fmla="val 0"/>
            </a:avLst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hu-HU" altLang="en-US" sz="1900" dirty="0">
                <a:solidFill>
                  <a:srgbClr val="FFFFFF"/>
                </a:solidFill>
                <a:latin typeface="Verdana" pitchFamily="34" charset="0"/>
              </a:rPr>
              <a:t>  </a:t>
            </a:r>
            <a:r>
              <a:rPr lang="en-US" altLang="en-US" sz="1900" dirty="0">
                <a:solidFill>
                  <a:srgbClr val="FFFFFF"/>
                </a:solidFill>
                <a:latin typeface="Verdana" pitchFamily="34" charset="0"/>
              </a:rPr>
              <a:t>1</a:t>
            </a:r>
            <a:r>
              <a:rPr lang="hu-HU" altLang="en-US" sz="1900" dirty="0">
                <a:solidFill>
                  <a:srgbClr val="FFFFFF"/>
                </a:solidFill>
                <a:latin typeface="Verdana" pitchFamily="34" charset="0"/>
              </a:rPr>
              <a:t>.</a:t>
            </a:r>
            <a:r>
              <a:rPr lang="en-US" altLang="en-US" sz="1900" dirty="0">
                <a:solidFill>
                  <a:srgbClr val="FFFFFF"/>
                </a:solidFill>
                <a:latin typeface="Verdana" pitchFamily="34" charset="0"/>
              </a:rPr>
              <a:t>2</a:t>
            </a:r>
            <a:r>
              <a:rPr lang="hu-HU" altLang="en-US" sz="1900" dirty="0">
                <a:solidFill>
                  <a:srgbClr val="FFFFFF"/>
                </a:solidFill>
                <a:latin typeface="Verdana" pitchFamily="34" charset="0"/>
              </a:rPr>
              <a:t> </a:t>
            </a:r>
            <a:r>
              <a:rPr lang="en-US" altLang="en-US" sz="1900" dirty="0">
                <a:solidFill>
                  <a:srgbClr val="FFFFFF"/>
                </a:solidFill>
                <a:latin typeface="Verdana" pitchFamily="34" charset="0"/>
              </a:rPr>
              <a:t>The platform concept</a:t>
            </a:r>
          </a:p>
        </p:txBody>
      </p:sp>
      <p:sp>
        <p:nvSpPr>
          <p:cNvPr id="43013" name="Text Box 9"/>
          <p:cNvSpPr txBox="1">
            <a:spLocks noChangeArrowheads="1"/>
          </p:cNvSpPr>
          <p:nvPr/>
        </p:nvSpPr>
        <p:spPr bwMode="auto">
          <a:xfrm>
            <a:off x="496888" y="2365337"/>
            <a:ext cx="41116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</a:pPr>
            <a:r>
              <a:rPr lang="hu-HU" altLang="en-US" sz="1900">
                <a:solidFill>
                  <a:srgbClr val="FFFFFF"/>
                </a:solidFill>
                <a:latin typeface="Verdana" pitchFamily="34" charset="0"/>
              </a:rPr>
              <a:t> </a:t>
            </a:r>
            <a:endParaRPr lang="en-US" altLang="en-US" sz="1900">
              <a:solidFill>
                <a:srgbClr val="FFFFFF"/>
              </a:solidFill>
              <a:latin typeface="Verdana" pitchFamily="34" charset="0"/>
            </a:endParaRPr>
          </a:p>
        </p:txBody>
      </p:sp>
      <p:sp>
        <p:nvSpPr>
          <p:cNvPr id="43014" name="AutoShape 11"/>
          <p:cNvSpPr>
            <a:spLocks noChangeArrowheads="1"/>
          </p:cNvSpPr>
          <p:nvPr/>
        </p:nvSpPr>
        <p:spPr bwMode="auto">
          <a:xfrm>
            <a:off x="941388" y="2863812"/>
            <a:ext cx="7526337" cy="704850"/>
          </a:xfrm>
          <a:prstGeom prst="roundRect">
            <a:avLst>
              <a:gd name="adj" fmla="val 0"/>
            </a:avLst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hu-HU" altLang="en-US" sz="1900" dirty="0">
                <a:solidFill>
                  <a:srgbClr val="FFFFFF"/>
                </a:solidFill>
                <a:latin typeface="Verdana" pitchFamily="34" charset="0"/>
              </a:rPr>
              <a:t>  </a:t>
            </a:r>
            <a:r>
              <a:rPr lang="en-US" altLang="en-US" sz="1900" dirty="0">
                <a:solidFill>
                  <a:srgbClr val="FFFFFF"/>
                </a:solidFill>
                <a:latin typeface="Verdana" pitchFamily="34" charset="0"/>
              </a:rPr>
              <a:t>1</a:t>
            </a:r>
            <a:r>
              <a:rPr lang="hu-HU" altLang="en-US" sz="1900" dirty="0">
                <a:solidFill>
                  <a:srgbClr val="FFFFFF"/>
                </a:solidFill>
                <a:latin typeface="Verdana" pitchFamily="34" charset="0"/>
              </a:rPr>
              <a:t>.</a:t>
            </a:r>
            <a:r>
              <a:rPr lang="en-US" altLang="en-US" sz="1900" dirty="0">
                <a:solidFill>
                  <a:srgbClr val="FFFFFF"/>
                </a:solidFill>
                <a:latin typeface="Verdana" pitchFamily="34" charset="0"/>
              </a:rPr>
              <a:t>3</a:t>
            </a:r>
            <a:r>
              <a:rPr lang="hu-HU" altLang="en-US" sz="1900" dirty="0">
                <a:solidFill>
                  <a:srgbClr val="FFFFFF"/>
                </a:solidFill>
                <a:latin typeface="Verdana" pitchFamily="34" charset="0"/>
              </a:rPr>
              <a:t> </a:t>
            </a:r>
            <a:r>
              <a:rPr lang="en-US" altLang="en-US" sz="1900" dirty="0">
                <a:solidFill>
                  <a:srgbClr val="FFFFFF"/>
                </a:solidFill>
                <a:latin typeface="Verdana" pitchFamily="34" charset="0"/>
              </a:rPr>
              <a:t>Server platforms classified according to </a:t>
            </a:r>
            <a:r>
              <a:rPr lang="en-US" altLang="en-US" sz="1900" dirty="0" smtClean="0">
                <a:solidFill>
                  <a:srgbClr val="FFFFFF"/>
                </a:solidFill>
                <a:latin typeface="Verdana" pitchFamily="34" charset="0"/>
              </a:rPr>
              <a:t>their</a:t>
            </a:r>
            <a:endParaRPr lang="en-US" altLang="en-US" sz="1900" dirty="0">
              <a:solidFill>
                <a:srgbClr val="FFFFFF"/>
              </a:solidFill>
              <a:latin typeface="Verdana" pitchFamily="34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900" dirty="0">
                <a:solidFill>
                  <a:srgbClr val="FFFFFF"/>
                </a:solidFill>
                <a:latin typeface="Verdana" pitchFamily="34" charset="0"/>
              </a:rPr>
              <a:t>       </a:t>
            </a:r>
            <a:r>
              <a:rPr lang="en-US" altLang="en-US" sz="1900" dirty="0" smtClean="0">
                <a:solidFill>
                  <a:srgbClr val="FFFFFF"/>
                </a:solidFill>
                <a:latin typeface="Verdana" pitchFamily="34" charset="0"/>
              </a:rPr>
              <a:t>   scalability</a:t>
            </a:r>
            <a:endParaRPr lang="en-US" altLang="en-US" sz="1900" dirty="0">
              <a:solidFill>
                <a:srgbClr val="FFFFFF"/>
              </a:solidFill>
              <a:latin typeface="Verdana" pitchFamily="34" charset="0"/>
            </a:endParaRPr>
          </a:p>
        </p:txBody>
      </p:sp>
      <p:sp>
        <p:nvSpPr>
          <p:cNvPr id="43015" name="Text Box 12"/>
          <p:cNvSpPr txBox="1">
            <a:spLocks noChangeArrowheads="1"/>
          </p:cNvSpPr>
          <p:nvPr/>
        </p:nvSpPr>
        <p:spPr bwMode="auto">
          <a:xfrm>
            <a:off x="500063" y="3001925"/>
            <a:ext cx="41116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</a:pPr>
            <a:r>
              <a:rPr lang="hu-HU" altLang="en-US" sz="1900">
                <a:solidFill>
                  <a:srgbClr val="FFFFFF"/>
                </a:solidFill>
                <a:latin typeface="Verdana" pitchFamily="34" charset="0"/>
              </a:rPr>
              <a:t> </a:t>
            </a:r>
            <a:endParaRPr lang="en-US" altLang="en-US" sz="1900">
              <a:solidFill>
                <a:srgbClr val="FFFFFF"/>
              </a:solidFill>
              <a:latin typeface="Verdana" pitchFamily="34" charset="0"/>
            </a:endParaRPr>
          </a:p>
        </p:txBody>
      </p:sp>
      <p:sp>
        <p:nvSpPr>
          <p:cNvPr id="43016" name="AutoShape 14"/>
          <p:cNvSpPr>
            <a:spLocks noChangeArrowheads="1"/>
          </p:cNvSpPr>
          <p:nvPr/>
        </p:nvSpPr>
        <p:spPr bwMode="auto">
          <a:xfrm>
            <a:off x="938213" y="3621050"/>
            <a:ext cx="7529512" cy="666750"/>
          </a:xfrm>
          <a:prstGeom prst="roundRect">
            <a:avLst>
              <a:gd name="adj" fmla="val 0"/>
            </a:avLst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hu-HU" altLang="en-US" sz="1900" dirty="0">
                <a:solidFill>
                  <a:srgbClr val="FFFFFF"/>
                </a:solidFill>
                <a:latin typeface="Verdana" pitchFamily="34" charset="0"/>
              </a:rPr>
              <a:t>  </a:t>
            </a:r>
            <a:r>
              <a:rPr lang="en-US" altLang="en-US" sz="1900" dirty="0">
                <a:solidFill>
                  <a:srgbClr val="FFFFFF"/>
                </a:solidFill>
                <a:latin typeface="Verdana" pitchFamily="34" charset="0"/>
              </a:rPr>
              <a:t>1</a:t>
            </a:r>
            <a:r>
              <a:rPr lang="hu-HU" altLang="en-US" sz="1900" dirty="0">
                <a:solidFill>
                  <a:srgbClr val="FFFFFF"/>
                </a:solidFill>
                <a:latin typeface="Verdana" pitchFamily="34" charset="0"/>
              </a:rPr>
              <a:t>.</a:t>
            </a:r>
            <a:r>
              <a:rPr lang="en-US" altLang="en-US" sz="1900" dirty="0">
                <a:solidFill>
                  <a:srgbClr val="FFFFFF"/>
                </a:solidFill>
                <a:latin typeface="Verdana" pitchFamily="34" charset="0"/>
              </a:rPr>
              <a:t>4</a:t>
            </a:r>
            <a:r>
              <a:rPr lang="hu-HU" altLang="en-US" sz="1900" dirty="0">
                <a:solidFill>
                  <a:srgbClr val="FFFFFF"/>
                </a:solidFill>
                <a:latin typeface="Verdana" pitchFamily="34" charset="0"/>
              </a:rPr>
              <a:t> </a:t>
            </a:r>
            <a:r>
              <a:rPr lang="en-US" altLang="en-US" sz="1900" dirty="0">
                <a:solidFill>
                  <a:srgbClr val="FFFFFF"/>
                </a:solidFill>
                <a:latin typeface="Verdana" pitchFamily="34" charset="0"/>
              </a:rPr>
              <a:t>Multiprocessor server platforms classified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900" dirty="0">
                <a:solidFill>
                  <a:srgbClr val="FFFFFF"/>
                </a:solidFill>
                <a:latin typeface="Verdana" pitchFamily="34" charset="0"/>
              </a:rPr>
              <a:t>        </a:t>
            </a:r>
            <a:r>
              <a:rPr lang="en-US" altLang="en-US" sz="1900" dirty="0" smtClean="0">
                <a:solidFill>
                  <a:srgbClr val="FFFFFF"/>
                </a:solidFill>
                <a:latin typeface="Verdana" pitchFamily="34" charset="0"/>
              </a:rPr>
              <a:t>  according </a:t>
            </a:r>
            <a:r>
              <a:rPr lang="en-US" altLang="en-US" sz="1900" dirty="0">
                <a:solidFill>
                  <a:srgbClr val="FFFFFF"/>
                </a:solidFill>
                <a:latin typeface="Verdana" pitchFamily="34" charset="0"/>
              </a:rPr>
              <a:t>to their memory architecture</a:t>
            </a:r>
          </a:p>
        </p:txBody>
      </p:sp>
      <p:sp>
        <p:nvSpPr>
          <p:cNvPr id="43017" name="Text Box 15"/>
          <p:cNvSpPr txBox="1">
            <a:spLocks noChangeArrowheads="1"/>
          </p:cNvSpPr>
          <p:nvPr/>
        </p:nvSpPr>
        <p:spPr bwMode="auto">
          <a:xfrm>
            <a:off x="496888" y="3719475"/>
            <a:ext cx="411162" cy="3984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</a:pPr>
            <a:r>
              <a:rPr lang="hu-HU" altLang="en-US" sz="1900">
                <a:solidFill>
                  <a:srgbClr val="FFFFFF"/>
                </a:solidFill>
                <a:latin typeface="Verdana" pitchFamily="34" charset="0"/>
              </a:rPr>
              <a:t> </a:t>
            </a:r>
            <a:endParaRPr lang="en-US" altLang="en-US" sz="1900">
              <a:solidFill>
                <a:srgbClr val="FFFFFF"/>
              </a:solidFill>
              <a:latin typeface="Verdana" pitchFamily="34" charset="0"/>
            </a:endParaRPr>
          </a:p>
        </p:txBody>
      </p:sp>
      <p:sp>
        <p:nvSpPr>
          <p:cNvPr id="43018" name="AutoShape 17"/>
          <p:cNvSpPr>
            <a:spLocks noChangeArrowheads="1"/>
          </p:cNvSpPr>
          <p:nvPr/>
        </p:nvSpPr>
        <p:spPr bwMode="auto">
          <a:xfrm>
            <a:off x="933450" y="4352256"/>
            <a:ext cx="7534275" cy="679450"/>
          </a:xfrm>
          <a:prstGeom prst="roundRect">
            <a:avLst>
              <a:gd name="adj" fmla="val 0"/>
            </a:avLst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hu-HU" altLang="en-US" sz="1900" dirty="0">
                <a:solidFill>
                  <a:srgbClr val="FFFFFF"/>
                </a:solidFill>
                <a:latin typeface="Verdana" pitchFamily="34" charset="0"/>
              </a:rPr>
              <a:t>  </a:t>
            </a:r>
            <a:r>
              <a:rPr lang="en-US" altLang="en-US" sz="1900" dirty="0">
                <a:solidFill>
                  <a:srgbClr val="FFFFFF"/>
                </a:solidFill>
                <a:latin typeface="Verdana" pitchFamily="34" charset="0"/>
              </a:rPr>
              <a:t>1</a:t>
            </a:r>
            <a:r>
              <a:rPr lang="hu-HU" altLang="en-US" sz="1900" dirty="0" smtClean="0">
                <a:solidFill>
                  <a:srgbClr val="FFFFFF"/>
                </a:solidFill>
                <a:latin typeface="Verdana" pitchFamily="34" charset="0"/>
              </a:rPr>
              <a:t>.</a:t>
            </a:r>
            <a:r>
              <a:rPr lang="en-US" altLang="en-US" sz="1900" dirty="0" smtClean="0">
                <a:solidFill>
                  <a:srgbClr val="FFFFFF"/>
                </a:solidFill>
                <a:latin typeface="Verdana" pitchFamily="34" charset="0"/>
              </a:rPr>
              <a:t>5</a:t>
            </a:r>
            <a:r>
              <a:rPr lang="hu-HU" altLang="en-US" sz="1900" dirty="0" smtClean="0">
                <a:solidFill>
                  <a:srgbClr val="FFFFFF"/>
                </a:solidFill>
                <a:latin typeface="Verdana" pitchFamily="34" charset="0"/>
              </a:rPr>
              <a:t> </a:t>
            </a:r>
            <a:r>
              <a:rPr lang="en-US" altLang="en-US" sz="1900" dirty="0">
                <a:solidFill>
                  <a:srgbClr val="FFFFFF"/>
                </a:solidFill>
                <a:latin typeface="Verdana" pitchFamily="34" charset="0"/>
              </a:rPr>
              <a:t>Platforms classified according to the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900" dirty="0">
                <a:solidFill>
                  <a:srgbClr val="FFFFFF"/>
                </a:solidFill>
                <a:latin typeface="Verdana" pitchFamily="34" charset="0"/>
              </a:rPr>
              <a:t>        </a:t>
            </a:r>
            <a:r>
              <a:rPr lang="en-US" altLang="en-US" sz="1900" dirty="0" smtClean="0">
                <a:solidFill>
                  <a:srgbClr val="FFFFFF"/>
                </a:solidFill>
                <a:latin typeface="Verdana" pitchFamily="34" charset="0"/>
              </a:rPr>
              <a:t>  number </a:t>
            </a:r>
            <a:r>
              <a:rPr lang="en-US" altLang="en-US" sz="1900" dirty="0">
                <a:solidFill>
                  <a:srgbClr val="FFFFFF"/>
                </a:solidFill>
                <a:latin typeface="Verdana" pitchFamily="34" charset="0"/>
              </a:rPr>
              <a:t>of chips constituting the </a:t>
            </a:r>
            <a:r>
              <a:rPr lang="en-US" altLang="en-US" sz="1900" dirty="0" smtClean="0">
                <a:solidFill>
                  <a:srgbClr val="FFFFFF"/>
                </a:solidFill>
                <a:latin typeface="Verdana" pitchFamily="34" charset="0"/>
              </a:rPr>
              <a:t>chipset</a:t>
            </a:r>
            <a:endParaRPr lang="en-US" altLang="en-US" sz="1900" dirty="0">
              <a:solidFill>
                <a:srgbClr val="FFFFFF"/>
              </a:solidFill>
              <a:latin typeface="Verdana" pitchFamily="34" charset="0"/>
            </a:endParaRPr>
          </a:p>
        </p:txBody>
      </p:sp>
      <p:sp>
        <p:nvSpPr>
          <p:cNvPr id="43019" name="Text Box 18"/>
          <p:cNvSpPr txBox="1">
            <a:spLocks noChangeArrowheads="1"/>
          </p:cNvSpPr>
          <p:nvPr/>
        </p:nvSpPr>
        <p:spPr bwMode="auto">
          <a:xfrm>
            <a:off x="493713" y="4464969"/>
            <a:ext cx="41116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</a:pPr>
            <a:r>
              <a:rPr lang="hu-HU" altLang="en-US" sz="1900">
                <a:solidFill>
                  <a:srgbClr val="FFFFFF"/>
                </a:solidFill>
                <a:latin typeface="Verdana" pitchFamily="34" charset="0"/>
              </a:rPr>
              <a:t> </a:t>
            </a:r>
            <a:endParaRPr lang="en-US" altLang="en-US" sz="1900">
              <a:solidFill>
                <a:srgbClr val="FFFFFF"/>
              </a:solidFill>
              <a:latin typeface="Verdana" pitchFamily="34" charset="0"/>
            </a:endParaRPr>
          </a:p>
        </p:txBody>
      </p:sp>
      <p:sp>
        <p:nvSpPr>
          <p:cNvPr id="43022" name="AutoShape 5"/>
          <p:cNvSpPr>
            <a:spLocks noChangeArrowheads="1"/>
          </p:cNvSpPr>
          <p:nvPr/>
        </p:nvSpPr>
        <p:spPr bwMode="auto">
          <a:xfrm>
            <a:off x="939799" y="5082007"/>
            <a:ext cx="7527925" cy="463550"/>
          </a:xfrm>
          <a:prstGeom prst="roundRect">
            <a:avLst>
              <a:gd name="adj" fmla="val 0"/>
            </a:avLst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hu-HU" altLang="en-US" sz="1900" dirty="0">
                <a:solidFill>
                  <a:srgbClr val="FFFFFF"/>
                </a:solidFill>
                <a:latin typeface="Verdana" pitchFamily="34" charset="0"/>
              </a:rPr>
              <a:t>  </a:t>
            </a:r>
            <a:r>
              <a:rPr lang="en-US" altLang="en-US" sz="1900" dirty="0">
                <a:solidFill>
                  <a:srgbClr val="FFFFFF"/>
                </a:solidFill>
                <a:latin typeface="Verdana" pitchFamily="34" charset="0"/>
              </a:rPr>
              <a:t>1</a:t>
            </a:r>
            <a:r>
              <a:rPr lang="hu-HU" altLang="en-US" sz="1900" dirty="0" smtClean="0">
                <a:solidFill>
                  <a:srgbClr val="FFFFFF"/>
                </a:solidFill>
                <a:latin typeface="Verdana" pitchFamily="34" charset="0"/>
              </a:rPr>
              <a:t>.</a:t>
            </a:r>
            <a:r>
              <a:rPr lang="en-US" altLang="en-US" sz="1900" dirty="0" smtClean="0">
                <a:solidFill>
                  <a:srgbClr val="FFFFFF"/>
                </a:solidFill>
                <a:latin typeface="Verdana" pitchFamily="34" charset="0"/>
              </a:rPr>
              <a:t>6</a:t>
            </a:r>
            <a:r>
              <a:rPr lang="hu-HU" altLang="en-US" sz="1900" dirty="0" smtClean="0">
                <a:solidFill>
                  <a:srgbClr val="FFFFFF"/>
                </a:solidFill>
                <a:latin typeface="Verdana" pitchFamily="34" charset="0"/>
              </a:rPr>
              <a:t> </a:t>
            </a:r>
            <a:r>
              <a:rPr lang="en-US" altLang="en-US" sz="1900" dirty="0">
                <a:solidFill>
                  <a:srgbClr val="FFFFFF"/>
                </a:solidFill>
                <a:latin typeface="Verdana" pitchFamily="34" charset="0"/>
              </a:rPr>
              <a:t>Naming scheme of Intel’s </a:t>
            </a:r>
            <a:r>
              <a:rPr lang="en-US" altLang="en-US" sz="1900" dirty="0" smtClean="0">
                <a:solidFill>
                  <a:srgbClr val="FFFFFF"/>
                </a:solidFill>
                <a:latin typeface="Verdana" pitchFamily="34" charset="0"/>
              </a:rPr>
              <a:t>server processors</a:t>
            </a:r>
            <a:endParaRPr lang="en-US" altLang="en-US" sz="1900" dirty="0">
              <a:solidFill>
                <a:srgbClr val="FFFFFF"/>
              </a:solidFill>
              <a:latin typeface="Verdana" pitchFamily="34" charset="0"/>
            </a:endParaRPr>
          </a:p>
        </p:txBody>
      </p:sp>
      <p:sp>
        <p:nvSpPr>
          <p:cNvPr id="43023" name="Text Box 6"/>
          <p:cNvSpPr txBox="1">
            <a:spLocks noChangeArrowheads="1"/>
          </p:cNvSpPr>
          <p:nvPr/>
        </p:nvSpPr>
        <p:spPr bwMode="auto">
          <a:xfrm>
            <a:off x="476250" y="5091532"/>
            <a:ext cx="40957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</a:pPr>
            <a:r>
              <a:rPr lang="hu-HU" altLang="en-US" sz="1900">
                <a:solidFill>
                  <a:srgbClr val="FFFFFF"/>
                </a:solidFill>
                <a:latin typeface="Verdana" pitchFamily="34" charset="0"/>
              </a:rPr>
              <a:t> </a:t>
            </a:r>
            <a:endParaRPr lang="en-US" altLang="en-US" sz="1900">
              <a:solidFill>
                <a:srgbClr val="FFFFFF"/>
              </a:solidFill>
              <a:latin typeface="Verdana" pitchFamily="34" charset="0"/>
            </a:endParaRPr>
          </a:p>
        </p:txBody>
      </p:sp>
      <p:sp>
        <p:nvSpPr>
          <p:cNvPr id="22" name="AutoShape 17"/>
          <p:cNvSpPr>
            <a:spLocks noChangeArrowheads="1"/>
          </p:cNvSpPr>
          <p:nvPr/>
        </p:nvSpPr>
        <p:spPr bwMode="auto">
          <a:xfrm>
            <a:off x="939800" y="5586492"/>
            <a:ext cx="7537450" cy="679450"/>
          </a:xfrm>
          <a:prstGeom prst="roundRect">
            <a:avLst>
              <a:gd name="adj" fmla="val 0"/>
            </a:avLst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hu-HU" altLang="en-US" sz="1900" dirty="0">
                <a:solidFill>
                  <a:srgbClr val="FFFFFF"/>
                </a:solidFill>
                <a:latin typeface="Verdana" pitchFamily="34" charset="0"/>
              </a:rPr>
              <a:t>  </a:t>
            </a:r>
            <a:r>
              <a:rPr lang="en-US" altLang="en-US" sz="1900" dirty="0">
                <a:solidFill>
                  <a:srgbClr val="FFFFFF"/>
                </a:solidFill>
                <a:latin typeface="Verdana" pitchFamily="34" charset="0"/>
              </a:rPr>
              <a:t>1</a:t>
            </a:r>
            <a:r>
              <a:rPr lang="hu-HU" altLang="en-US" sz="1900" dirty="0" smtClean="0">
                <a:solidFill>
                  <a:srgbClr val="FFFFFF"/>
                </a:solidFill>
                <a:latin typeface="Verdana" pitchFamily="34" charset="0"/>
              </a:rPr>
              <a:t>.</a:t>
            </a:r>
            <a:r>
              <a:rPr lang="en-US" altLang="en-US" sz="1900" dirty="0" smtClean="0">
                <a:solidFill>
                  <a:srgbClr val="FFFFFF"/>
                </a:solidFill>
                <a:latin typeface="Verdana" pitchFamily="34" charset="0"/>
              </a:rPr>
              <a:t>7</a:t>
            </a:r>
            <a:r>
              <a:rPr lang="hu-HU" altLang="en-US" sz="1900" dirty="0" smtClean="0">
                <a:solidFill>
                  <a:srgbClr val="FFFFFF"/>
                </a:solidFill>
                <a:latin typeface="Verdana" pitchFamily="34" charset="0"/>
              </a:rPr>
              <a:t> </a:t>
            </a:r>
            <a:r>
              <a:rPr lang="en-US" altLang="en-US" sz="1900" dirty="0">
                <a:solidFill>
                  <a:srgbClr val="FFFFFF"/>
                </a:solidFill>
                <a:latin typeface="Verdana" pitchFamily="34" charset="0"/>
              </a:rPr>
              <a:t>Overview of Intel’s </a:t>
            </a:r>
            <a:r>
              <a:rPr lang="en-US" altLang="en-US" sz="1900" dirty="0" smtClean="0">
                <a:solidFill>
                  <a:srgbClr val="FFFFFF"/>
                </a:solidFill>
                <a:latin typeface="Verdana" pitchFamily="34" charset="0"/>
              </a:rPr>
              <a:t>high-end 4S/</a:t>
            </a:r>
            <a:r>
              <a:rPr lang="en-US" altLang="en-US" sz="1900" dirty="0" err="1" smtClean="0">
                <a:solidFill>
                  <a:srgbClr val="FFFFFF"/>
                </a:solidFill>
                <a:latin typeface="Verdana" pitchFamily="34" charset="0"/>
              </a:rPr>
              <a:t>8S</a:t>
            </a:r>
            <a:r>
              <a:rPr lang="en-US" altLang="en-US" sz="1900" dirty="0" smtClean="0">
                <a:solidFill>
                  <a:srgbClr val="FFFFFF"/>
                </a:solidFill>
                <a:latin typeface="Verdana" pitchFamily="34" charset="0"/>
              </a:rPr>
              <a:t> server platforms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900" dirty="0">
                <a:solidFill>
                  <a:srgbClr val="FFFFFF"/>
                </a:solidFill>
                <a:latin typeface="Verdana" pitchFamily="34" charset="0"/>
              </a:rPr>
              <a:t> </a:t>
            </a:r>
            <a:r>
              <a:rPr lang="en-US" altLang="en-US" sz="1900" dirty="0" smtClean="0">
                <a:solidFill>
                  <a:srgbClr val="FFFFFF"/>
                </a:solidFill>
                <a:latin typeface="Verdana" pitchFamily="34" charset="0"/>
              </a:rPr>
              <a:t>        with multicore processors</a:t>
            </a:r>
            <a:endParaRPr lang="en-US" altLang="en-US" sz="1900" dirty="0">
              <a:solidFill>
                <a:srgbClr val="FFFFFF"/>
              </a:solidFill>
              <a:latin typeface="Verdana" pitchFamily="34" charset="0"/>
            </a:endParaRPr>
          </a:p>
        </p:txBody>
      </p:sp>
      <p:sp>
        <p:nvSpPr>
          <p:cNvPr id="23" name="Text Box 18"/>
          <p:cNvSpPr txBox="1">
            <a:spLocks noChangeArrowheads="1"/>
          </p:cNvSpPr>
          <p:nvPr/>
        </p:nvSpPr>
        <p:spPr bwMode="auto">
          <a:xfrm>
            <a:off x="504444" y="5699205"/>
            <a:ext cx="41116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</a:pPr>
            <a:r>
              <a:rPr lang="hu-HU" altLang="en-US" sz="1900">
                <a:solidFill>
                  <a:srgbClr val="FFFFFF"/>
                </a:solidFill>
                <a:latin typeface="Verdana" pitchFamily="34" charset="0"/>
              </a:rPr>
              <a:t> </a:t>
            </a:r>
            <a:endParaRPr lang="en-US" altLang="en-US" sz="1900">
              <a:solidFill>
                <a:srgbClr val="FFFFFF"/>
              </a:solidFill>
              <a:latin typeface="Verdan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64294793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altLang="en-US" sz="1600" dirty="0"/>
              <a:t>1.6 </a:t>
            </a:r>
            <a:r>
              <a:rPr lang="en-US" altLang="en-US" sz="1600" dirty="0"/>
              <a:t>Naming schemes of Intel’s servers </a:t>
            </a:r>
            <a:r>
              <a:rPr lang="en-US" altLang="en-US" sz="1600" dirty="0" smtClean="0"/>
              <a:t>(8)</a:t>
            </a:r>
            <a:endParaRPr lang="en-US" sz="1600" dirty="0"/>
          </a:p>
        </p:txBody>
      </p:sp>
      <p:sp>
        <p:nvSpPr>
          <p:cNvPr id="3" name="TextBox 2"/>
          <p:cNvSpPr txBox="1"/>
          <p:nvPr/>
        </p:nvSpPr>
        <p:spPr>
          <a:xfrm>
            <a:off x="76341" y="510560"/>
            <a:ext cx="912461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chemeClr val="accent6"/>
                </a:solidFill>
              </a:rPr>
              <a:t>Example: </a:t>
            </a:r>
            <a:r>
              <a:rPr lang="en-US" b="1" dirty="0" err="1" smtClean="0">
                <a:solidFill>
                  <a:schemeClr val="accent6"/>
                </a:solidFill>
              </a:rPr>
              <a:t>E5</a:t>
            </a:r>
            <a:r>
              <a:rPr lang="en-US" b="1" dirty="0" smtClean="0">
                <a:solidFill>
                  <a:schemeClr val="accent6"/>
                </a:solidFill>
              </a:rPr>
              <a:t>/</a:t>
            </a:r>
            <a:r>
              <a:rPr lang="en-US" b="1" dirty="0" err="1" smtClean="0">
                <a:solidFill>
                  <a:schemeClr val="accent6"/>
                </a:solidFill>
              </a:rPr>
              <a:t>E7</a:t>
            </a:r>
            <a:r>
              <a:rPr lang="en-US" b="1" dirty="0" smtClean="0">
                <a:solidFill>
                  <a:schemeClr val="accent6"/>
                </a:solidFill>
              </a:rPr>
              <a:t> processor features of Intel's Ivy Bridge based server processors -2 </a:t>
            </a:r>
            <a:r>
              <a:rPr lang="en-US" dirty="0" smtClean="0"/>
              <a:t>[</a:t>
            </a:r>
            <a:r>
              <a:rPr lang="hu-HU" dirty="0" smtClean="0"/>
              <a:t>117</a:t>
            </a:r>
            <a:r>
              <a:rPr lang="en-US" dirty="0" smtClean="0"/>
              <a:t>]</a:t>
            </a:r>
            <a:endParaRPr lang="en-US" dirty="0"/>
          </a:p>
        </p:txBody>
      </p:sp>
      <p:sp>
        <p:nvSpPr>
          <p:cNvPr id="4" name="TextBox 3"/>
          <p:cNvSpPr txBox="1"/>
          <p:nvPr/>
        </p:nvSpPr>
        <p:spPr>
          <a:xfrm>
            <a:off x="76341" y="914401"/>
            <a:ext cx="8332730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/>
              <a:t>The </a:t>
            </a:r>
            <a:r>
              <a:rPr lang="en-US" dirty="0" smtClean="0">
                <a:solidFill>
                  <a:srgbClr val="FF0000"/>
                </a:solidFill>
              </a:rPr>
              <a:t>main differences </a:t>
            </a:r>
            <a:r>
              <a:rPr lang="en-US" dirty="0" smtClean="0"/>
              <a:t>are </a:t>
            </a:r>
            <a:r>
              <a:rPr lang="en-US" dirty="0" smtClean="0">
                <a:solidFill>
                  <a:srgbClr val="0070C0"/>
                </a:solidFill>
              </a:rPr>
              <a:t>between </a:t>
            </a:r>
            <a:r>
              <a:rPr lang="en-US" dirty="0" smtClean="0"/>
              <a:t>implementing the </a:t>
            </a:r>
            <a:r>
              <a:rPr lang="en-US" dirty="0" err="1" smtClean="0">
                <a:solidFill>
                  <a:srgbClr val="0070C0"/>
                </a:solidFill>
              </a:rPr>
              <a:t>E5-EN</a:t>
            </a:r>
            <a:r>
              <a:rPr lang="en-US" dirty="0" smtClean="0">
                <a:solidFill>
                  <a:srgbClr val="0070C0"/>
                </a:solidFill>
              </a:rPr>
              <a:t>, </a:t>
            </a:r>
            <a:r>
              <a:rPr lang="en-US" dirty="0" err="1" smtClean="0">
                <a:solidFill>
                  <a:srgbClr val="0070C0"/>
                </a:solidFill>
              </a:rPr>
              <a:t>E5</a:t>
            </a:r>
            <a:r>
              <a:rPr lang="en-US" dirty="0" smtClean="0">
                <a:solidFill>
                  <a:srgbClr val="0070C0"/>
                </a:solidFill>
              </a:rPr>
              <a:t>-EP and </a:t>
            </a:r>
            <a:r>
              <a:rPr lang="en-US" dirty="0" err="1" smtClean="0">
                <a:solidFill>
                  <a:srgbClr val="0070C0"/>
                </a:solidFill>
              </a:rPr>
              <a:t>E7</a:t>
            </a:r>
            <a:r>
              <a:rPr lang="en-US" dirty="0" smtClean="0">
                <a:solidFill>
                  <a:srgbClr val="0070C0"/>
                </a:solidFill>
              </a:rPr>
              <a:t>-EX Ivy Bridge </a:t>
            </a:r>
          </a:p>
          <a:p>
            <a:r>
              <a:rPr lang="en-US" dirty="0" smtClean="0">
                <a:solidFill>
                  <a:srgbClr val="0070C0"/>
                </a:solidFill>
              </a:rPr>
              <a:t>  based server processors</a:t>
            </a:r>
            <a:r>
              <a:rPr lang="en-US" dirty="0" smtClean="0"/>
              <a:t>, as follows </a:t>
            </a:r>
            <a:endParaRPr lang="en-US" dirty="0"/>
          </a:p>
        </p:txBody>
      </p:sp>
      <p:graphicFrame>
        <p:nvGraphicFramePr>
          <p:cNvPr id="5" name="Table 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45528592"/>
              </p:ext>
            </p:extLst>
          </p:nvPr>
        </p:nvGraphicFramePr>
        <p:xfrm>
          <a:off x="430307" y="1719730"/>
          <a:ext cx="8579222" cy="457170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859741"/>
                <a:gridCol w="1446198"/>
                <a:gridCol w="1355272"/>
                <a:gridCol w="2918011"/>
              </a:tblGrid>
              <a:tr h="370840">
                <a:tc>
                  <a:txBody>
                    <a:bodyPr/>
                    <a:lstStyle/>
                    <a:p>
                      <a:pPr algn="ctr"/>
                      <a:endParaRPr lang="en-US" sz="1300" dirty="0">
                        <a:latin typeface="+mj-lt"/>
                      </a:endParaRPr>
                    </a:p>
                  </a:txBody>
                  <a:tcPr anchor="ctr">
                    <a:solidFill>
                      <a:srgbClr val="72BFC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 err="1" smtClean="0">
                          <a:latin typeface="+mj-lt"/>
                        </a:rPr>
                        <a:t>E5-EN</a:t>
                      </a:r>
                      <a:r>
                        <a:rPr lang="en-US" sz="1300" dirty="0" smtClean="0">
                          <a:latin typeface="+mj-lt"/>
                        </a:rPr>
                        <a:t> lines </a:t>
                      </a:r>
                      <a:endParaRPr lang="en-US" sz="1300" dirty="0">
                        <a:latin typeface="+mj-lt"/>
                      </a:endParaRPr>
                    </a:p>
                  </a:txBody>
                  <a:tcPr anchor="ctr">
                    <a:solidFill>
                      <a:schemeClr val="accent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 err="1" smtClean="0">
                          <a:latin typeface="+mj-lt"/>
                        </a:rPr>
                        <a:t>E5</a:t>
                      </a:r>
                      <a:r>
                        <a:rPr lang="en-US" sz="1300" dirty="0" smtClean="0">
                          <a:latin typeface="+mj-lt"/>
                        </a:rPr>
                        <a:t>- EP lines</a:t>
                      </a:r>
                      <a:endParaRPr lang="en-US" sz="1300" dirty="0">
                        <a:latin typeface="+mj-lt"/>
                      </a:endParaRPr>
                    </a:p>
                  </a:txBody>
                  <a:tcPr anchor="ctr">
                    <a:solidFill>
                      <a:schemeClr val="accent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300" b="1" kern="1200" dirty="0" err="1" smtClean="0">
                          <a:solidFill>
                            <a:schemeClr val="lt1"/>
                          </a:solidFill>
                          <a:latin typeface="+mj-lt"/>
                          <a:ea typeface="+mn-ea"/>
                          <a:cs typeface="+mn-cs"/>
                        </a:rPr>
                        <a:t>E7</a:t>
                      </a:r>
                      <a:r>
                        <a:rPr lang="en-US" sz="1300" b="1" kern="1200" dirty="0" smtClean="0">
                          <a:solidFill>
                            <a:schemeClr val="lt1"/>
                          </a:solidFill>
                          <a:latin typeface="+mj-lt"/>
                          <a:ea typeface="+mn-ea"/>
                          <a:cs typeface="+mn-cs"/>
                        </a:rPr>
                        <a:t>-EX lines </a:t>
                      </a:r>
                      <a:endParaRPr lang="en-US" sz="1300" dirty="0">
                        <a:latin typeface="+mj-lt"/>
                      </a:endParaRPr>
                    </a:p>
                  </a:txBody>
                  <a:tcPr anchor="ctr">
                    <a:solidFill>
                      <a:schemeClr val="accent1">
                        <a:lumMod val="75000"/>
                      </a:schemeClr>
                    </a:solidFill>
                  </a:tcPr>
                </a:tc>
              </a:tr>
              <a:tr h="1728394">
                <a:tc>
                  <a:txBody>
                    <a:bodyPr/>
                    <a:lstStyle/>
                    <a:p>
                      <a:pPr algn="ctr"/>
                      <a:r>
                        <a:rPr lang="en-US" sz="1300" dirty="0" smtClean="0">
                          <a:latin typeface="+mj-lt"/>
                        </a:rPr>
                        <a:t>Type of memory attachment</a:t>
                      </a:r>
                    </a:p>
                    <a:p>
                      <a:pPr algn="ctr"/>
                      <a:r>
                        <a:rPr lang="en-US" sz="1300" dirty="0" smtClean="0">
                          <a:latin typeface="+mj-lt"/>
                        </a:rPr>
                        <a:t>to the on-die MC(s)</a:t>
                      </a:r>
                      <a:endParaRPr lang="en-US" sz="1300" dirty="0">
                        <a:latin typeface="+mj-lt"/>
                      </a:endParaRPr>
                    </a:p>
                  </a:txBody>
                  <a:tcPr anchor="ctr">
                    <a:solidFill>
                      <a:srgbClr val="72BFC5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/>
                      <a:r>
                        <a:rPr lang="en-US" sz="1300" dirty="0" smtClean="0">
                          <a:solidFill>
                            <a:srgbClr val="FF0000"/>
                          </a:solidFill>
                          <a:latin typeface="+mj-lt"/>
                        </a:rPr>
                        <a:t>Directly attached </a:t>
                      </a:r>
                      <a:r>
                        <a:rPr lang="en-US" sz="1300" dirty="0" err="1" smtClean="0">
                          <a:solidFill>
                            <a:srgbClr val="FF0000"/>
                          </a:solidFill>
                          <a:latin typeface="+mj-lt"/>
                        </a:rPr>
                        <a:t>DDR3</a:t>
                      </a:r>
                      <a:r>
                        <a:rPr lang="en-US" sz="1300" dirty="0" smtClean="0">
                          <a:solidFill>
                            <a:srgbClr val="FF0000"/>
                          </a:solidFill>
                          <a:latin typeface="+mj-lt"/>
                        </a:rPr>
                        <a:t> </a:t>
                      </a:r>
                    </a:p>
                    <a:p>
                      <a:pPr algn="ctr"/>
                      <a:r>
                        <a:rPr lang="en-US" sz="1300" dirty="0" smtClean="0">
                          <a:solidFill>
                            <a:srgbClr val="FF0000"/>
                          </a:solidFill>
                          <a:latin typeface="+mj-lt"/>
                        </a:rPr>
                        <a:t>memory channels </a:t>
                      </a:r>
                      <a:r>
                        <a:rPr lang="en-US" sz="1300" dirty="0" smtClean="0">
                          <a:latin typeface="+mj-lt"/>
                        </a:rPr>
                        <a:t>to a single or dual MCs</a:t>
                      </a:r>
                      <a:endParaRPr lang="en-US" sz="1300" dirty="0">
                        <a:latin typeface="+mj-lt"/>
                      </a:endParaRPr>
                    </a:p>
                  </a:txBody>
                  <a:tcPr anchor="ctr"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smtClean="0">
                          <a:latin typeface="+mj-lt"/>
                        </a:rPr>
                        <a:t>Attachment</a:t>
                      </a:r>
                    </a:p>
                    <a:p>
                      <a:pPr algn="ctr"/>
                      <a:r>
                        <a:rPr lang="en-US" sz="1400" dirty="0" smtClean="0">
                          <a:latin typeface="+mj-lt"/>
                        </a:rPr>
                        <a:t> </a:t>
                      </a:r>
                      <a:r>
                        <a:rPr lang="en-US" sz="1400" dirty="0" smtClean="0">
                          <a:solidFill>
                            <a:srgbClr val="FF0000"/>
                          </a:solidFill>
                          <a:latin typeface="+mj-lt"/>
                        </a:rPr>
                        <a:t>via 4 low line count</a:t>
                      </a:r>
                    </a:p>
                    <a:p>
                      <a:pPr algn="ctr"/>
                      <a:r>
                        <a:rPr lang="en-US" sz="1400" dirty="0" smtClean="0">
                          <a:solidFill>
                            <a:srgbClr val="FF0000"/>
                          </a:solidFill>
                          <a:latin typeface="+mj-lt"/>
                        </a:rPr>
                        <a:t>proprietary 64-bit parallel</a:t>
                      </a:r>
                    </a:p>
                    <a:p>
                      <a:pPr algn="ctr"/>
                      <a:r>
                        <a:rPr lang="en-US" sz="1400" dirty="0" smtClean="0">
                          <a:solidFill>
                            <a:srgbClr val="FF0000"/>
                          </a:solidFill>
                          <a:latin typeface="+mj-lt"/>
                        </a:rPr>
                        <a:t>channels</a:t>
                      </a:r>
                      <a:r>
                        <a:rPr lang="en-US" sz="1400" dirty="0" smtClean="0">
                          <a:latin typeface="+mj-lt"/>
                        </a:rPr>
                        <a:t> (</a:t>
                      </a:r>
                      <a:r>
                        <a:rPr lang="en-US" sz="1400" dirty="0" err="1" smtClean="0">
                          <a:latin typeface="+mj-lt"/>
                        </a:rPr>
                        <a:t>SMI2</a:t>
                      </a:r>
                      <a:r>
                        <a:rPr lang="en-US" sz="1400" dirty="0" smtClean="0">
                          <a:latin typeface="+mj-lt"/>
                        </a:rPr>
                        <a:t> channels) </a:t>
                      </a:r>
                    </a:p>
                    <a:p>
                      <a:pPr algn="ctr"/>
                      <a:r>
                        <a:rPr lang="en-US" sz="1400" dirty="0" smtClean="0">
                          <a:solidFill>
                            <a:srgbClr val="FF0000"/>
                          </a:solidFill>
                          <a:latin typeface="+mj-lt"/>
                        </a:rPr>
                        <a:t>with on-board memory buffers</a:t>
                      </a:r>
                      <a:r>
                        <a:rPr lang="en-US" sz="1400" dirty="0" smtClean="0">
                          <a:latin typeface="+mj-lt"/>
                        </a:rPr>
                        <a:t>, </a:t>
                      </a:r>
                    </a:p>
                    <a:p>
                      <a:pPr algn="ctr"/>
                      <a:r>
                        <a:rPr lang="en-US" sz="1400" dirty="0" smtClean="0">
                          <a:latin typeface="+mj-lt"/>
                        </a:rPr>
                        <a:t>while 2 </a:t>
                      </a:r>
                      <a:r>
                        <a:rPr lang="en-US" sz="1400" dirty="0" err="1" smtClean="0">
                          <a:latin typeface="+mj-lt"/>
                        </a:rPr>
                        <a:t>DDR3</a:t>
                      </a:r>
                      <a:r>
                        <a:rPr lang="en-US" sz="1400" dirty="0" smtClean="0">
                          <a:latin typeface="+mj-lt"/>
                        </a:rPr>
                        <a:t>/4 channels </a:t>
                      </a:r>
                    </a:p>
                    <a:p>
                      <a:pPr algn="ctr"/>
                      <a:r>
                        <a:rPr lang="en-US" sz="1400" dirty="0" smtClean="0">
                          <a:latin typeface="+mj-lt"/>
                        </a:rPr>
                        <a:t>are connected to</a:t>
                      </a:r>
                    </a:p>
                    <a:p>
                      <a:pPr algn="ctr"/>
                      <a:r>
                        <a:rPr lang="en-US" sz="1400" dirty="0" smtClean="0">
                          <a:latin typeface="+mj-lt"/>
                        </a:rPr>
                        <a:t>each mem. buffer  </a:t>
                      </a:r>
                      <a:endParaRPr lang="en-US" sz="1300" dirty="0">
                        <a:latin typeface="+mj-lt"/>
                      </a:endParaRPr>
                    </a:p>
                  </a:txBody>
                  <a:tcPr anchor="ctr"/>
                </a:tc>
              </a:tr>
              <a:tr h="243840">
                <a:tc>
                  <a:txBody>
                    <a:bodyPr/>
                    <a:lstStyle/>
                    <a:p>
                      <a:pPr algn="ctr"/>
                      <a:r>
                        <a:rPr lang="en-US" sz="1300" dirty="0" smtClean="0">
                          <a:latin typeface="+mj-lt"/>
                        </a:rPr>
                        <a:t>No. of </a:t>
                      </a:r>
                      <a:r>
                        <a:rPr lang="en-US" sz="1300" dirty="0" err="1" smtClean="0">
                          <a:latin typeface="+mj-lt"/>
                        </a:rPr>
                        <a:t>DDR3</a:t>
                      </a:r>
                      <a:r>
                        <a:rPr lang="en-US" sz="1300" dirty="0" smtClean="0">
                          <a:latin typeface="+mj-lt"/>
                        </a:rPr>
                        <a:t> memory channels</a:t>
                      </a:r>
                      <a:endParaRPr lang="en-US" sz="1300" dirty="0">
                        <a:latin typeface="+mj-lt"/>
                      </a:endParaRPr>
                    </a:p>
                  </a:txBody>
                  <a:tcPr anchor="ctr">
                    <a:solidFill>
                      <a:srgbClr val="72BFC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 smtClean="0">
                          <a:latin typeface="+mj-lt"/>
                        </a:rPr>
                        <a:t>3 </a:t>
                      </a:r>
                      <a:r>
                        <a:rPr lang="en-US" sz="1300" dirty="0" err="1" smtClean="0">
                          <a:latin typeface="+mj-lt"/>
                        </a:rPr>
                        <a:t>DDR3</a:t>
                      </a:r>
                      <a:r>
                        <a:rPr lang="en-US" sz="1300" dirty="0" smtClean="0">
                          <a:latin typeface="+mj-lt"/>
                        </a:rPr>
                        <a:t> channels</a:t>
                      </a:r>
                      <a:endParaRPr lang="en-US" sz="13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300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4 </a:t>
                      </a:r>
                      <a:r>
                        <a:rPr lang="en-US" sz="1300" kern="1200" dirty="0" err="1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DDR3</a:t>
                      </a:r>
                      <a:r>
                        <a:rPr lang="en-US" sz="1300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 channels</a:t>
                      </a:r>
                      <a:endParaRPr lang="en-US" sz="13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 smtClean="0">
                          <a:latin typeface="+mj-lt"/>
                        </a:rPr>
                        <a:t>8 </a:t>
                      </a:r>
                      <a:r>
                        <a:rPr lang="en-US" sz="1300" dirty="0" err="1" smtClean="0">
                          <a:latin typeface="+mj-lt"/>
                        </a:rPr>
                        <a:t>DDR3</a:t>
                      </a:r>
                      <a:endParaRPr lang="en-US" sz="1300" dirty="0" smtClean="0">
                        <a:latin typeface="+mj-lt"/>
                      </a:endParaRPr>
                    </a:p>
                    <a:p>
                      <a:pPr algn="ctr"/>
                      <a:r>
                        <a:rPr lang="en-US" sz="1300" dirty="0" smtClean="0">
                          <a:latin typeface="+mj-lt"/>
                        </a:rPr>
                        <a:t> channels</a:t>
                      </a:r>
                      <a:endParaRPr lang="en-US" sz="1300" dirty="0">
                        <a:latin typeface="+mj-lt"/>
                      </a:endParaRPr>
                    </a:p>
                  </a:txBody>
                  <a:tcPr anchor="ctr"/>
                </a:tc>
              </a:tr>
              <a:tr h="494851">
                <a:tc>
                  <a:txBody>
                    <a:bodyPr/>
                    <a:lstStyle/>
                    <a:p>
                      <a:pPr algn="ctr"/>
                      <a:r>
                        <a:rPr lang="en-US" sz="1300" dirty="0" smtClean="0">
                          <a:latin typeface="+mj-lt"/>
                        </a:rPr>
                        <a:t>No. of QPI links </a:t>
                      </a:r>
                      <a:endParaRPr lang="en-US" sz="1300" dirty="0">
                        <a:latin typeface="+mj-lt"/>
                      </a:endParaRPr>
                    </a:p>
                  </a:txBody>
                  <a:tcPr anchor="ctr">
                    <a:solidFill>
                      <a:srgbClr val="72BFC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 smtClean="0">
                          <a:latin typeface="+mj-lt"/>
                        </a:rPr>
                        <a:t>1 QPI link</a:t>
                      </a:r>
                      <a:endParaRPr lang="en-US" sz="13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 smtClean="0">
                          <a:latin typeface="+mj-lt"/>
                        </a:rPr>
                        <a:t>2 QPI links</a:t>
                      </a:r>
                      <a:endParaRPr lang="en-US" sz="13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 smtClean="0">
                          <a:latin typeface="+mj-lt"/>
                        </a:rPr>
                        <a:t>3 QPI links</a:t>
                      </a:r>
                      <a:endParaRPr lang="en-US" sz="1300" dirty="0">
                        <a:latin typeface="+mj-lt"/>
                      </a:endParaRPr>
                    </a:p>
                  </a:txBody>
                  <a:tcPr anchor="ctr"/>
                </a:tc>
              </a:tr>
              <a:tr h="534297">
                <a:tc>
                  <a:txBody>
                    <a:bodyPr/>
                    <a:lstStyle/>
                    <a:p>
                      <a:pPr algn="ctr"/>
                      <a:r>
                        <a:rPr lang="en-US" sz="1300" dirty="0" smtClean="0">
                          <a:latin typeface="+mj-lt"/>
                        </a:rPr>
                        <a:t>No. of </a:t>
                      </a:r>
                      <a:r>
                        <a:rPr lang="en-US" sz="1300" dirty="0" err="1" smtClean="0">
                          <a:latin typeface="+mj-lt"/>
                        </a:rPr>
                        <a:t>PCIe</a:t>
                      </a:r>
                      <a:r>
                        <a:rPr lang="en-US" sz="1300" dirty="0" smtClean="0">
                          <a:latin typeface="+mj-lt"/>
                        </a:rPr>
                        <a:t> lanes</a:t>
                      </a:r>
                      <a:endParaRPr lang="en-US" sz="1300" dirty="0">
                        <a:latin typeface="+mj-lt"/>
                      </a:endParaRPr>
                    </a:p>
                  </a:txBody>
                  <a:tcPr anchor="ctr">
                    <a:solidFill>
                      <a:srgbClr val="72BFC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 err="1" smtClean="0">
                          <a:latin typeface="+mj-lt"/>
                        </a:rPr>
                        <a:t>3x8</a:t>
                      </a:r>
                      <a:r>
                        <a:rPr lang="en-US" sz="1300" dirty="0" smtClean="0">
                          <a:latin typeface="+mj-lt"/>
                        </a:rPr>
                        <a:t> lanes</a:t>
                      </a:r>
                      <a:endParaRPr lang="en-US" sz="13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 err="1" smtClean="0">
                          <a:latin typeface="+mj-lt"/>
                        </a:rPr>
                        <a:t>5x8</a:t>
                      </a:r>
                      <a:r>
                        <a:rPr lang="en-US" sz="1300" dirty="0" smtClean="0">
                          <a:latin typeface="+mj-lt"/>
                        </a:rPr>
                        <a:t> lanes</a:t>
                      </a:r>
                      <a:endParaRPr lang="en-US" sz="13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 err="1" smtClean="0">
                          <a:latin typeface="+mj-lt"/>
                        </a:rPr>
                        <a:t>4x8</a:t>
                      </a:r>
                      <a:r>
                        <a:rPr lang="en-US" sz="1300" dirty="0" smtClean="0">
                          <a:latin typeface="+mj-lt"/>
                        </a:rPr>
                        <a:t> lanes</a:t>
                      </a:r>
                      <a:endParaRPr lang="en-US" sz="1300" dirty="0">
                        <a:latin typeface="+mj-lt"/>
                      </a:endParaRPr>
                    </a:p>
                  </a:txBody>
                  <a:tcPr anchor="ctr"/>
                </a:tc>
              </a:tr>
              <a:tr h="672353">
                <a:tc>
                  <a:txBody>
                    <a:bodyPr/>
                    <a:lstStyle/>
                    <a:p>
                      <a:pPr algn="ctr"/>
                      <a:r>
                        <a:rPr lang="en-US" sz="1300" dirty="0" err="1" smtClean="0">
                          <a:latin typeface="+mj-lt"/>
                        </a:rPr>
                        <a:t>PCH</a:t>
                      </a:r>
                      <a:endParaRPr lang="en-US" sz="1300" dirty="0">
                        <a:latin typeface="+mj-lt"/>
                      </a:endParaRPr>
                    </a:p>
                  </a:txBody>
                  <a:tcPr anchor="ctr">
                    <a:solidFill>
                      <a:srgbClr val="72BFC5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/>
                      <a:r>
                        <a:rPr lang="en-US" sz="1300" dirty="0" smtClean="0">
                          <a:latin typeface="+mj-lt"/>
                        </a:rPr>
                        <a:t>2S options:</a:t>
                      </a:r>
                      <a:r>
                        <a:rPr lang="en-US" sz="1300" baseline="0" dirty="0" smtClean="0">
                          <a:latin typeface="+mj-lt"/>
                        </a:rPr>
                        <a:t> </a:t>
                      </a:r>
                      <a:r>
                        <a:rPr lang="en-US" sz="1300" baseline="0" dirty="0" err="1" smtClean="0">
                          <a:latin typeface="+mj-lt"/>
                        </a:rPr>
                        <a:t>C600</a:t>
                      </a:r>
                      <a:r>
                        <a:rPr lang="en-US" sz="1300" baseline="0" dirty="0" smtClean="0">
                          <a:latin typeface="+mj-lt"/>
                        </a:rPr>
                        <a:t> (</a:t>
                      </a:r>
                      <a:r>
                        <a:rPr lang="en-US" sz="1300" baseline="0" dirty="0" err="1" smtClean="0">
                          <a:latin typeface="+mj-lt"/>
                        </a:rPr>
                        <a:t>Patsburg</a:t>
                      </a:r>
                      <a:r>
                        <a:rPr lang="en-US" sz="1300" baseline="0" dirty="0" smtClean="0">
                          <a:latin typeface="+mj-lt"/>
                        </a:rPr>
                        <a:t>)</a:t>
                      </a:r>
                    </a:p>
                    <a:p>
                      <a:pPr algn="ctr"/>
                      <a:r>
                        <a:rPr lang="en-US" sz="1300" baseline="0" dirty="0" smtClean="0">
                          <a:latin typeface="+mj-lt"/>
                        </a:rPr>
                        <a:t>4S options: </a:t>
                      </a:r>
                      <a:r>
                        <a:rPr lang="en-US" sz="1300" baseline="0" dirty="0" err="1" smtClean="0">
                          <a:latin typeface="+mj-lt"/>
                        </a:rPr>
                        <a:t>C610</a:t>
                      </a:r>
                      <a:r>
                        <a:rPr lang="en-US" sz="1300" baseline="0" dirty="0" smtClean="0">
                          <a:latin typeface="+mj-lt"/>
                        </a:rPr>
                        <a:t> (Wellsburg)</a:t>
                      </a:r>
                      <a:endParaRPr lang="en-US" sz="1300" dirty="0">
                        <a:latin typeface="+mj-lt"/>
                      </a:endParaRPr>
                    </a:p>
                  </a:txBody>
                  <a:tcPr anchor="ctr"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 err="1" smtClean="0">
                          <a:latin typeface="+mj-lt"/>
                        </a:rPr>
                        <a:t>C602</a:t>
                      </a:r>
                      <a:r>
                        <a:rPr lang="en-US" sz="1300" dirty="0" smtClean="0">
                          <a:latin typeface="+mj-lt"/>
                        </a:rPr>
                        <a:t> J (</a:t>
                      </a:r>
                      <a:r>
                        <a:rPr lang="en-US" sz="1300" dirty="0" err="1" smtClean="0">
                          <a:latin typeface="+mj-lt"/>
                        </a:rPr>
                        <a:t>Patsburg</a:t>
                      </a:r>
                      <a:r>
                        <a:rPr lang="en-US" sz="1300" dirty="0" smtClean="0">
                          <a:latin typeface="+mj-lt"/>
                        </a:rPr>
                        <a:t> J)</a:t>
                      </a:r>
                      <a:endParaRPr lang="en-US" sz="1300" dirty="0">
                        <a:latin typeface="+mj-lt"/>
                      </a:endParaRPr>
                    </a:p>
                  </a:txBody>
                  <a:tcPr anchor="ctr"/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61627299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altLang="en-US" sz="1600" dirty="0"/>
              <a:t>1.6 </a:t>
            </a:r>
            <a:r>
              <a:rPr lang="en-US" altLang="en-US" sz="1600" dirty="0"/>
              <a:t>Naming schemes of Intel’s servers </a:t>
            </a:r>
            <a:r>
              <a:rPr lang="en-US" altLang="en-US" sz="1600" dirty="0" smtClean="0"/>
              <a:t>(9)</a:t>
            </a:r>
            <a:endParaRPr lang="en-US" sz="1600" dirty="0"/>
          </a:p>
        </p:txBody>
      </p:sp>
      <p:sp>
        <p:nvSpPr>
          <p:cNvPr id="3" name="TextBox 2"/>
          <p:cNvSpPr txBox="1"/>
          <p:nvPr/>
        </p:nvSpPr>
        <p:spPr>
          <a:xfrm>
            <a:off x="85725" y="510989"/>
            <a:ext cx="895309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chemeClr val="accent6"/>
                </a:solidFill>
              </a:rPr>
              <a:t>d) Latest naming scheme introduced along with the </a:t>
            </a:r>
            <a:r>
              <a:rPr lang="en-US" b="1" dirty="0" err="1" smtClean="0">
                <a:solidFill>
                  <a:schemeClr val="accent6"/>
                </a:solidFill>
              </a:rPr>
              <a:t>Skylake</a:t>
            </a:r>
            <a:r>
              <a:rPr lang="en-US" b="1" dirty="0" smtClean="0">
                <a:solidFill>
                  <a:schemeClr val="accent6"/>
                </a:solidFill>
              </a:rPr>
              <a:t>-SP processor line in 2017: </a:t>
            </a:r>
            <a:endParaRPr lang="en-US" b="1" dirty="0">
              <a:solidFill>
                <a:schemeClr val="accent6"/>
              </a:solidFill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190500" y="847167"/>
            <a:ext cx="105830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/>
              <a:t>It aims at</a:t>
            </a:r>
            <a:endParaRPr lang="en-US" dirty="0"/>
          </a:p>
        </p:txBody>
      </p:sp>
      <p:sp>
        <p:nvSpPr>
          <p:cNvPr id="5" name="TextBox 4"/>
          <p:cNvSpPr txBox="1"/>
          <p:nvPr/>
        </p:nvSpPr>
        <p:spPr>
          <a:xfrm>
            <a:off x="430307" y="1143004"/>
            <a:ext cx="7062061" cy="56169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spcAft>
                <a:spcPts val="300"/>
              </a:spcAft>
              <a:buFont typeface="Arial" panose="020B0604020202020204" pitchFamily="34" charset="0"/>
              <a:buChar char="•"/>
            </a:pPr>
            <a:r>
              <a:rPr lang="en-US" dirty="0" smtClean="0">
                <a:solidFill>
                  <a:srgbClr val="0070C0"/>
                </a:solidFill>
              </a:rPr>
              <a:t>introducing 4 performance grades instead of two (</a:t>
            </a:r>
            <a:r>
              <a:rPr lang="en-US" dirty="0" err="1" smtClean="0">
                <a:solidFill>
                  <a:srgbClr val="0070C0"/>
                </a:solidFill>
              </a:rPr>
              <a:t>E7</a:t>
            </a:r>
            <a:r>
              <a:rPr lang="en-US" dirty="0" smtClean="0">
                <a:solidFill>
                  <a:srgbClr val="0070C0"/>
                </a:solidFill>
              </a:rPr>
              <a:t>/</a:t>
            </a:r>
            <a:r>
              <a:rPr lang="en-US" dirty="0" err="1" smtClean="0">
                <a:solidFill>
                  <a:srgbClr val="0070C0"/>
                </a:solidFill>
              </a:rPr>
              <a:t>E5</a:t>
            </a:r>
            <a:r>
              <a:rPr lang="en-US" dirty="0" smtClean="0">
                <a:solidFill>
                  <a:srgbClr val="0070C0"/>
                </a:solidFill>
              </a:rPr>
              <a:t>) </a:t>
            </a:r>
            <a:r>
              <a:rPr lang="en-US" dirty="0" smtClean="0"/>
              <a:t>and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 smtClean="0">
                <a:solidFill>
                  <a:srgbClr val="0070C0"/>
                </a:solidFill>
              </a:rPr>
              <a:t>unifying the processor implementations of the 2S, 4S, </a:t>
            </a:r>
            <a:r>
              <a:rPr lang="en-US" dirty="0" err="1" smtClean="0">
                <a:solidFill>
                  <a:srgbClr val="0070C0"/>
                </a:solidFill>
              </a:rPr>
              <a:t>8S</a:t>
            </a:r>
            <a:r>
              <a:rPr lang="en-US" dirty="0" smtClean="0">
                <a:solidFill>
                  <a:srgbClr val="0070C0"/>
                </a:solidFill>
              </a:rPr>
              <a:t> configurations</a:t>
            </a:r>
            <a:r>
              <a:rPr lang="en-US" dirty="0" smtClean="0"/>
              <a:t>,</a:t>
            </a:r>
            <a:endParaRPr lang="en-US" dirty="0"/>
          </a:p>
        </p:txBody>
      </p:sp>
      <p:sp>
        <p:nvSpPr>
          <p:cNvPr id="6" name="TextBox 5"/>
          <p:cNvSpPr txBox="1"/>
          <p:nvPr/>
        </p:nvSpPr>
        <p:spPr>
          <a:xfrm>
            <a:off x="190500" y="1734673"/>
            <a:ext cx="345318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/>
              <a:t>as indicated in the following figures.</a:t>
            </a:r>
            <a:endParaRPr lang="en-US" dirty="0"/>
          </a:p>
        </p:txBody>
      </p:sp>
      <p:sp>
        <p:nvSpPr>
          <p:cNvPr id="7" name="TextBox 6"/>
          <p:cNvSpPr txBox="1"/>
          <p:nvPr/>
        </p:nvSpPr>
        <p:spPr>
          <a:xfrm>
            <a:off x="8814338" y="6534345"/>
            <a:ext cx="34817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>
                <a:solidFill>
                  <a:srgbClr val="FF0000"/>
                </a:solidFill>
                <a:latin typeface="+mj-lt"/>
              </a:rPr>
              <a:t>*</a:t>
            </a:r>
          </a:p>
        </p:txBody>
      </p:sp>
    </p:spTree>
    <p:extLst>
      <p:ext uri="{BB962C8B-B14F-4D97-AF65-F5344CB8AC3E}">
        <p14:creationId xmlns:p14="http://schemas.microsoft.com/office/powerpoint/2010/main" val="59584380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altLang="en-US" sz="1600" dirty="0"/>
              <a:t>1.6 </a:t>
            </a:r>
            <a:r>
              <a:rPr lang="en-US" altLang="en-US" sz="1600" dirty="0"/>
              <a:t>Naming schemes of Intel’s servers </a:t>
            </a:r>
            <a:r>
              <a:rPr lang="en-US" altLang="en-US" sz="1600" dirty="0" smtClean="0"/>
              <a:t>(10)</a:t>
            </a:r>
            <a:endParaRPr lang="en-US" sz="1600" dirty="0"/>
          </a:p>
        </p:txBody>
      </p:sp>
      <p:sp>
        <p:nvSpPr>
          <p:cNvPr id="4" name="TextBox 3"/>
          <p:cNvSpPr txBox="1"/>
          <p:nvPr/>
        </p:nvSpPr>
        <p:spPr>
          <a:xfrm>
            <a:off x="80962" y="508187"/>
            <a:ext cx="8834437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accent6"/>
                </a:solidFill>
              </a:rPr>
              <a:t>Unifying the implementation of the E7 and E5 series based on the </a:t>
            </a:r>
            <a:r>
              <a:rPr lang="en-US" b="1" dirty="0" err="1" smtClean="0">
                <a:solidFill>
                  <a:schemeClr val="accent6"/>
                </a:solidFill>
              </a:rPr>
              <a:t>Sjylake</a:t>
            </a:r>
            <a:r>
              <a:rPr lang="en-US" b="1" dirty="0" smtClean="0">
                <a:solidFill>
                  <a:schemeClr val="accent6"/>
                </a:solidFill>
              </a:rPr>
              <a:t>-SP </a:t>
            </a:r>
            <a:r>
              <a:rPr lang="en-US" dirty="0" smtClean="0"/>
              <a:t>[</a:t>
            </a:r>
            <a:r>
              <a:rPr lang="hu-HU" dirty="0" smtClean="0"/>
              <a:t>139</a:t>
            </a:r>
            <a:r>
              <a:rPr lang="en-US" dirty="0" smtClean="0"/>
              <a:t>] </a:t>
            </a:r>
            <a:endParaRPr lang="en-US" dirty="0"/>
          </a:p>
        </p:txBody>
      </p:sp>
      <p:grpSp>
        <p:nvGrpSpPr>
          <p:cNvPr id="9" name="Group 8"/>
          <p:cNvGrpSpPr/>
          <p:nvPr/>
        </p:nvGrpSpPr>
        <p:grpSpPr>
          <a:xfrm>
            <a:off x="0" y="943538"/>
            <a:ext cx="9144000" cy="4328804"/>
            <a:chOff x="0" y="1024220"/>
            <a:chExt cx="9144000" cy="4328804"/>
          </a:xfrm>
        </p:grpSpPr>
        <p:pic>
          <p:nvPicPr>
            <p:cNvPr id="3" name="Picture 2"/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0" y="1024220"/>
              <a:ext cx="9144000" cy="4328804"/>
            </a:xfrm>
            <a:prstGeom prst="rect">
              <a:avLst/>
            </a:prstGeom>
          </p:spPr>
        </p:pic>
        <p:sp>
          <p:nvSpPr>
            <p:cNvPr id="6" name="TextBox 5"/>
            <p:cNvSpPr txBox="1"/>
            <p:nvPr/>
          </p:nvSpPr>
          <p:spPr>
            <a:xfrm>
              <a:off x="6183510" y="4252328"/>
              <a:ext cx="460382" cy="28469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200" b="1" dirty="0" smtClean="0">
                  <a:solidFill>
                    <a:schemeClr val="bg1"/>
                  </a:solidFill>
                  <a:latin typeface="Times New Roman" panose="02020603050405020304" pitchFamily="18" charset="0"/>
                </a:rPr>
                <a:t>(4S)</a:t>
              </a:r>
              <a:endParaRPr lang="en-US" sz="1200" b="1" dirty="0">
                <a:solidFill>
                  <a:schemeClr val="bg1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7" name="TextBox 6"/>
            <p:cNvSpPr txBox="1"/>
            <p:nvPr/>
          </p:nvSpPr>
          <p:spPr>
            <a:xfrm>
              <a:off x="7156177" y="2360779"/>
              <a:ext cx="518091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200" b="1" dirty="0" smtClean="0">
                  <a:solidFill>
                    <a:schemeClr val="bg1"/>
                  </a:solidFill>
                  <a:latin typeface="Times New Roman" panose="02020603050405020304" pitchFamily="18" charset="0"/>
                </a:rPr>
                <a:t>(-SP)</a:t>
              </a:r>
              <a:endParaRPr lang="en-US" sz="1200" b="1" dirty="0">
                <a:solidFill>
                  <a:schemeClr val="bg1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8" name="TextBox 7"/>
            <p:cNvSpPr txBox="1"/>
            <p:nvPr/>
          </p:nvSpPr>
          <p:spPr>
            <a:xfrm>
              <a:off x="6121661" y="2449405"/>
              <a:ext cx="654346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200" b="1" dirty="0" smtClean="0">
                  <a:solidFill>
                    <a:schemeClr val="bg1"/>
                  </a:solidFill>
                  <a:latin typeface="Times New Roman" panose="02020603050405020304" pitchFamily="18" charset="0"/>
                </a:rPr>
                <a:t>(4S/</a:t>
              </a:r>
              <a:r>
                <a:rPr lang="en-US" sz="1200" b="1" dirty="0" err="1" smtClean="0">
                  <a:solidFill>
                    <a:schemeClr val="bg1"/>
                  </a:solidFill>
                  <a:latin typeface="Times New Roman" panose="02020603050405020304" pitchFamily="18" charset="0"/>
                </a:rPr>
                <a:t>8S</a:t>
              </a:r>
              <a:r>
                <a:rPr lang="en-US" sz="1200" b="1" dirty="0" smtClean="0">
                  <a:solidFill>
                    <a:schemeClr val="bg1"/>
                  </a:solidFill>
                  <a:latin typeface="Times New Roman" panose="02020603050405020304" pitchFamily="18" charset="0"/>
                </a:rPr>
                <a:t>)</a:t>
              </a:r>
              <a:endParaRPr lang="en-US" sz="1200" b="1" dirty="0">
                <a:solidFill>
                  <a:schemeClr val="bg1"/>
                </a:solidFill>
                <a:latin typeface="Times New Roman" panose="02020603050405020304" pitchFamily="18" charset="0"/>
              </a:endParaRPr>
            </a:p>
          </p:txBody>
        </p:sp>
      </p:grpSp>
      <p:sp>
        <p:nvSpPr>
          <p:cNvPr id="5" name="TextBox 4"/>
          <p:cNvSpPr txBox="1"/>
          <p:nvPr/>
        </p:nvSpPr>
        <p:spPr>
          <a:xfrm>
            <a:off x="4394948" y="2118733"/>
            <a:ext cx="774571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>
                <a:solidFill>
                  <a:schemeClr val="bg1"/>
                </a:solidFill>
              </a:rPr>
              <a:t>Haswell</a:t>
            </a:r>
            <a:endParaRPr lang="en-US" sz="1200" dirty="0">
              <a:solidFill>
                <a:schemeClr val="bg1"/>
              </a:solidFill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5582767" y="2123216"/>
            <a:ext cx="939681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>
                <a:solidFill>
                  <a:schemeClr val="bg1"/>
                </a:solidFill>
              </a:rPr>
              <a:t>Broadwell</a:t>
            </a:r>
            <a:endParaRPr lang="en-US" sz="12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8661751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altLang="en-US" sz="1600" dirty="0"/>
              <a:t>1.6 </a:t>
            </a:r>
            <a:r>
              <a:rPr lang="en-US" altLang="en-US" sz="1600" dirty="0"/>
              <a:t>Naming schemes of Intel’s servers </a:t>
            </a:r>
            <a:r>
              <a:rPr lang="en-US" altLang="en-US" sz="1600" dirty="0" smtClean="0"/>
              <a:t>(11)</a:t>
            </a:r>
            <a:endParaRPr lang="en-US" sz="1600" dirty="0"/>
          </a:p>
        </p:txBody>
      </p:sp>
      <p:sp>
        <p:nvSpPr>
          <p:cNvPr id="5" name="TextBox 4"/>
          <p:cNvSpPr txBox="1"/>
          <p:nvPr/>
        </p:nvSpPr>
        <p:spPr>
          <a:xfrm>
            <a:off x="76200" y="505102"/>
            <a:ext cx="782457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chemeClr val="accent6"/>
                </a:solidFill>
              </a:rPr>
              <a:t>Unifying </a:t>
            </a:r>
            <a:r>
              <a:rPr lang="en-US" b="1" dirty="0">
                <a:solidFill>
                  <a:schemeClr val="accent6"/>
                </a:solidFill>
              </a:rPr>
              <a:t>the </a:t>
            </a:r>
            <a:r>
              <a:rPr lang="en-US" b="1" dirty="0" smtClean="0">
                <a:solidFill>
                  <a:schemeClr val="accent6"/>
                </a:solidFill>
              </a:rPr>
              <a:t>processor implementation </a:t>
            </a:r>
            <a:r>
              <a:rPr lang="en-US" b="1" dirty="0">
                <a:solidFill>
                  <a:schemeClr val="accent6"/>
                </a:solidFill>
              </a:rPr>
              <a:t>of the 2S to 8S </a:t>
            </a:r>
            <a:r>
              <a:rPr lang="en-US" b="1" dirty="0" smtClean="0">
                <a:solidFill>
                  <a:schemeClr val="accent6"/>
                </a:solidFill>
              </a:rPr>
              <a:t>configurations </a:t>
            </a:r>
            <a:r>
              <a:rPr lang="en-US" dirty="0" smtClean="0"/>
              <a:t>[</a:t>
            </a:r>
            <a:r>
              <a:rPr lang="hu-HU" dirty="0" smtClean="0"/>
              <a:t>139</a:t>
            </a:r>
            <a:r>
              <a:rPr lang="en-US" dirty="0" smtClean="0"/>
              <a:t>]</a:t>
            </a:r>
            <a:endParaRPr lang="en-US" dirty="0"/>
          </a:p>
        </p:txBody>
      </p:sp>
      <p:grpSp>
        <p:nvGrpSpPr>
          <p:cNvPr id="7" name="Group 6"/>
          <p:cNvGrpSpPr/>
          <p:nvPr/>
        </p:nvGrpSpPr>
        <p:grpSpPr>
          <a:xfrm>
            <a:off x="8196" y="1082478"/>
            <a:ext cx="9097704" cy="4362048"/>
            <a:chOff x="8196" y="2271713"/>
            <a:chExt cx="9097704" cy="4362048"/>
          </a:xfrm>
        </p:grpSpPr>
        <p:pic>
          <p:nvPicPr>
            <p:cNvPr id="3" name="Picture 2"/>
            <p:cNvPicPr>
              <a:picLocks noChangeAspect="1"/>
            </p:cNvPicPr>
            <p:nvPr/>
          </p:nvPicPr>
          <p:blipFill rotWithShape="1">
            <a:blip r:embed="rId2"/>
            <a:srcRect t="9236"/>
            <a:stretch/>
          </p:blipFill>
          <p:spPr>
            <a:xfrm>
              <a:off x="8196" y="2271713"/>
              <a:ext cx="9097704" cy="4362048"/>
            </a:xfrm>
            <a:prstGeom prst="rect">
              <a:avLst/>
            </a:prstGeom>
          </p:spPr>
        </p:pic>
        <p:sp>
          <p:nvSpPr>
            <p:cNvPr id="6" name="Rounded Rectangle 5"/>
            <p:cNvSpPr/>
            <p:nvPr/>
          </p:nvSpPr>
          <p:spPr bwMode="auto">
            <a:xfrm>
              <a:off x="857250" y="5743575"/>
              <a:ext cx="4614863" cy="842963"/>
            </a:xfrm>
            <a:prstGeom prst="roundRect">
              <a:avLst/>
            </a:prstGeom>
            <a:solidFill>
              <a:schemeClr val="bg1"/>
            </a:solidFill>
            <a:ln w="15875" cap="flat" cmpd="sng" algn="ctr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4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Verdana" pitchFamily="34" charset="0"/>
                <a:cs typeface="Times New Roman" pitchFamily="18" charset="0"/>
              </a:endParaRPr>
            </a:p>
          </p:txBody>
        </p:sp>
      </p:grpSp>
      <p:sp>
        <p:nvSpPr>
          <p:cNvPr id="8" name="TextBox 7"/>
          <p:cNvSpPr txBox="1"/>
          <p:nvPr/>
        </p:nvSpPr>
        <p:spPr>
          <a:xfrm>
            <a:off x="252412" y="5025839"/>
            <a:ext cx="1911101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err="1" smtClean="0"/>
              <a:t>LBG</a:t>
            </a:r>
            <a:r>
              <a:rPr lang="en-US" sz="1200" dirty="0" smtClean="0"/>
              <a:t>: Lewisburg (</a:t>
            </a:r>
            <a:r>
              <a:rPr lang="en-US" sz="1200" dirty="0" err="1" smtClean="0"/>
              <a:t>PCH</a:t>
            </a:r>
            <a:r>
              <a:rPr lang="en-US" sz="1200" dirty="0" smtClean="0"/>
              <a:t>)</a:t>
            </a:r>
          </a:p>
          <a:p>
            <a:r>
              <a:rPr lang="en-US" sz="1200" dirty="0" smtClean="0"/>
              <a:t>OP:  </a:t>
            </a:r>
            <a:r>
              <a:rPr lang="en-US" sz="1200" dirty="0" err="1" smtClean="0"/>
              <a:t>OmniPath</a:t>
            </a:r>
            <a:endParaRPr lang="en-US" sz="1200" dirty="0"/>
          </a:p>
        </p:txBody>
      </p:sp>
    </p:spTree>
    <p:extLst>
      <p:ext uri="{BB962C8B-B14F-4D97-AF65-F5344CB8AC3E}">
        <p14:creationId xmlns:p14="http://schemas.microsoft.com/office/powerpoint/2010/main" val="287728732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altLang="en-US" sz="1600" dirty="0"/>
              <a:t>1.6 </a:t>
            </a:r>
            <a:r>
              <a:rPr lang="en-US" altLang="en-US" sz="1600" dirty="0"/>
              <a:t>Naming schemes of Intel’s servers </a:t>
            </a:r>
            <a:r>
              <a:rPr lang="en-US" altLang="en-US" sz="1600" dirty="0" smtClean="0"/>
              <a:t>(12)</a:t>
            </a:r>
            <a:endParaRPr lang="en-US" sz="1600" dirty="0"/>
          </a:p>
        </p:txBody>
      </p:sp>
      <p:sp>
        <p:nvSpPr>
          <p:cNvPr id="5" name="TextBox 4"/>
          <p:cNvSpPr txBox="1"/>
          <p:nvPr/>
        </p:nvSpPr>
        <p:spPr>
          <a:xfrm>
            <a:off x="84045" y="510990"/>
            <a:ext cx="904125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chemeClr val="accent6"/>
                </a:solidFill>
              </a:rPr>
              <a:t>Corresponding new model numbering starting with the </a:t>
            </a:r>
            <a:r>
              <a:rPr lang="en-US" b="1" dirty="0" err="1" smtClean="0">
                <a:solidFill>
                  <a:schemeClr val="accent6"/>
                </a:solidFill>
              </a:rPr>
              <a:t>Skylake</a:t>
            </a:r>
            <a:r>
              <a:rPr lang="en-US" b="1" dirty="0" smtClean="0">
                <a:solidFill>
                  <a:schemeClr val="accent6"/>
                </a:solidFill>
              </a:rPr>
              <a:t>-SP processor line </a:t>
            </a:r>
            <a:r>
              <a:rPr lang="en-US" dirty="0" smtClean="0"/>
              <a:t>[</a:t>
            </a:r>
            <a:r>
              <a:rPr lang="hu-HU" dirty="0" smtClean="0"/>
              <a:t>140</a:t>
            </a:r>
            <a:r>
              <a:rPr lang="en-US" dirty="0" smtClean="0"/>
              <a:t>]</a:t>
            </a:r>
            <a:endParaRPr lang="en-US" dirty="0"/>
          </a:p>
        </p:txBody>
      </p:sp>
      <p:grpSp>
        <p:nvGrpSpPr>
          <p:cNvPr id="7" name="Group 6"/>
          <p:cNvGrpSpPr/>
          <p:nvPr/>
        </p:nvGrpSpPr>
        <p:grpSpPr>
          <a:xfrm>
            <a:off x="70598" y="1125818"/>
            <a:ext cx="9021855" cy="3860785"/>
            <a:chOff x="-1" y="1179606"/>
            <a:chExt cx="9105901" cy="3860785"/>
          </a:xfrm>
        </p:grpSpPr>
        <p:pic>
          <p:nvPicPr>
            <p:cNvPr id="3" name="Picture 2"/>
            <p:cNvPicPr>
              <a:picLocks noChangeAspect="1"/>
            </p:cNvPicPr>
            <p:nvPr/>
          </p:nvPicPr>
          <p:blipFill rotWithShape="1">
            <a:blip r:embed="rId2"/>
            <a:srcRect t="24980"/>
            <a:stretch/>
          </p:blipFill>
          <p:spPr>
            <a:xfrm>
              <a:off x="-1" y="1179606"/>
              <a:ext cx="9105901" cy="3860785"/>
            </a:xfrm>
            <a:prstGeom prst="rect">
              <a:avLst/>
            </a:prstGeom>
          </p:spPr>
        </p:pic>
        <p:sp>
          <p:nvSpPr>
            <p:cNvPr id="6" name="TextBox 5"/>
            <p:cNvSpPr txBox="1"/>
            <p:nvPr/>
          </p:nvSpPr>
          <p:spPr>
            <a:xfrm>
              <a:off x="7335561" y="3054983"/>
              <a:ext cx="100540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dirty="0" smtClean="0">
                  <a:solidFill>
                    <a:srgbClr val="003399"/>
                  </a:solidFill>
                </a:rPr>
                <a:t>(</a:t>
              </a:r>
              <a:r>
                <a:rPr lang="en-US" sz="1100" dirty="0" err="1" smtClean="0">
                  <a:solidFill>
                    <a:srgbClr val="003399"/>
                  </a:solidFill>
                </a:rPr>
                <a:t>OmniPath</a:t>
              </a:r>
              <a:r>
                <a:rPr lang="en-US" sz="1100" dirty="0" smtClean="0">
                  <a:solidFill>
                    <a:srgbClr val="003399"/>
                  </a:solidFill>
                </a:rPr>
                <a:t>)</a:t>
              </a:r>
              <a:endParaRPr lang="en-US" sz="1100" dirty="0">
                <a:solidFill>
                  <a:srgbClr val="003399"/>
                </a:solidFill>
              </a:endParaRPr>
            </a:p>
          </p:txBody>
        </p:sp>
      </p:grpSp>
      <p:sp>
        <p:nvSpPr>
          <p:cNvPr id="8" name="TextBox 7"/>
          <p:cNvSpPr txBox="1"/>
          <p:nvPr/>
        </p:nvSpPr>
        <p:spPr>
          <a:xfrm>
            <a:off x="8814338" y="6534345"/>
            <a:ext cx="34817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>
                <a:solidFill>
                  <a:srgbClr val="FF0000"/>
                </a:solidFill>
                <a:latin typeface="+mj-lt"/>
              </a:rPr>
              <a:t>*</a:t>
            </a:r>
          </a:p>
        </p:txBody>
      </p:sp>
    </p:spTree>
    <p:extLst>
      <p:ext uri="{BB962C8B-B14F-4D97-AF65-F5344CB8AC3E}">
        <p14:creationId xmlns:p14="http://schemas.microsoft.com/office/powerpoint/2010/main" val="324936503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182F76"/>
            </a:gs>
            <a:gs pos="100000">
              <a:srgbClr val="3366FF"/>
            </a:gs>
          </a:gsLst>
          <a:lin ang="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171" name="AutoShape 3"/>
          <p:cNvSpPr>
            <a:spLocks noChangeArrowheads="1"/>
          </p:cNvSpPr>
          <p:nvPr/>
        </p:nvSpPr>
        <p:spPr bwMode="auto">
          <a:xfrm>
            <a:off x="381000" y="981075"/>
            <a:ext cx="8532813" cy="744694"/>
          </a:xfrm>
          <a:prstGeom prst="roundRect">
            <a:avLst>
              <a:gd name="adj" fmla="val 0"/>
            </a:avLst>
          </a:prstGeom>
          <a:solidFill>
            <a:srgbClr val="000080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900" dirty="0">
                <a:solidFill>
                  <a:srgbClr val="FFFFFF"/>
                </a:solidFill>
                <a:latin typeface="Verdana" pitchFamily="34" charset="0"/>
              </a:rPr>
              <a:t>1</a:t>
            </a:r>
            <a:r>
              <a:rPr lang="hu-HU" altLang="en-US" sz="1900" dirty="0">
                <a:solidFill>
                  <a:srgbClr val="FFFFFF"/>
                </a:solidFill>
                <a:latin typeface="Verdana" pitchFamily="34" charset="0"/>
              </a:rPr>
              <a:t>.</a:t>
            </a:r>
            <a:r>
              <a:rPr lang="en-US" altLang="en-US" sz="1900" dirty="0">
                <a:solidFill>
                  <a:srgbClr val="FFFFFF"/>
                </a:solidFill>
                <a:latin typeface="Verdana" pitchFamily="34" charset="0"/>
              </a:rPr>
              <a:t>7</a:t>
            </a:r>
            <a:r>
              <a:rPr lang="hu-HU" altLang="en-US" sz="1900" dirty="0">
                <a:solidFill>
                  <a:srgbClr val="FFFFFF"/>
                </a:solidFill>
                <a:latin typeface="Verdana" pitchFamily="34" charset="0"/>
              </a:rPr>
              <a:t> </a:t>
            </a:r>
            <a:r>
              <a:rPr lang="en-US" altLang="en-US" sz="1900" dirty="0">
                <a:solidFill>
                  <a:srgbClr val="FFFFFF"/>
                </a:solidFill>
                <a:latin typeface="Verdana" pitchFamily="34" charset="0"/>
              </a:rPr>
              <a:t>Overview of Intel’s </a:t>
            </a:r>
            <a:r>
              <a:rPr lang="en-US" altLang="en-US" sz="1900" dirty="0" smtClean="0">
                <a:solidFill>
                  <a:srgbClr val="FFFFFF"/>
                </a:solidFill>
                <a:latin typeface="Verdana" pitchFamily="34" charset="0"/>
              </a:rPr>
              <a:t>high-end server platforms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900" dirty="0" smtClean="0">
                <a:solidFill>
                  <a:srgbClr val="FFFFFF"/>
                </a:solidFill>
                <a:latin typeface="Verdana" pitchFamily="34" charset="0"/>
              </a:rPr>
              <a:t>with multicore processors</a:t>
            </a:r>
            <a:endParaRPr lang="en-US" altLang="en-US" sz="1900" dirty="0">
              <a:solidFill>
                <a:srgbClr val="FFFFFF"/>
              </a:solidFill>
              <a:latin typeface="Verdan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91669487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906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hu-HU" altLang="en-US" sz="1600" dirty="0" smtClean="0"/>
              <a:t>1.7 </a:t>
            </a:r>
            <a:r>
              <a:rPr lang="en-US" altLang="en-US" sz="1600" dirty="0" smtClean="0"/>
              <a:t>Overview of Intel’s high-end server platforms </a:t>
            </a:r>
            <a:r>
              <a:rPr lang="hu-HU" altLang="en-US" sz="1600" dirty="0" smtClean="0"/>
              <a:t>(1)</a:t>
            </a:r>
          </a:p>
        </p:txBody>
      </p:sp>
      <p:sp>
        <p:nvSpPr>
          <p:cNvPr id="123907" name="Text Box 4"/>
          <p:cNvSpPr txBox="1">
            <a:spLocks noChangeArrowheads="1"/>
          </p:cNvSpPr>
          <p:nvPr/>
        </p:nvSpPr>
        <p:spPr bwMode="auto">
          <a:xfrm>
            <a:off x="79375" y="502024"/>
            <a:ext cx="8404865" cy="3077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b="1" dirty="0" smtClean="0">
                <a:solidFill>
                  <a:schemeClr val="accent2"/>
                </a:solidFill>
                <a:latin typeface="Verdana" pitchFamily="34" charset="0"/>
              </a:rPr>
              <a:t>1.7 Overview of </a:t>
            </a:r>
            <a:r>
              <a:rPr lang="en-US" altLang="en-US" sz="1400" b="1" dirty="0">
                <a:solidFill>
                  <a:schemeClr val="accent2"/>
                </a:solidFill>
                <a:latin typeface="Verdana" pitchFamily="34" charset="0"/>
              </a:rPr>
              <a:t>Intel’s </a:t>
            </a:r>
            <a:r>
              <a:rPr lang="en-US" altLang="en-US" sz="1400" b="1" dirty="0" smtClean="0">
                <a:solidFill>
                  <a:schemeClr val="accent2"/>
                </a:solidFill>
                <a:latin typeface="Verdana" pitchFamily="34" charset="0"/>
              </a:rPr>
              <a:t>high-end server platforms with multicore processors -1</a:t>
            </a:r>
            <a:endParaRPr lang="en-US" altLang="en-US" sz="1400" b="1" dirty="0">
              <a:solidFill>
                <a:schemeClr val="accent2"/>
              </a:solidFill>
              <a:latin typeface="Verdana" pitchFamily="34" charset="0"/>
            </a:endParaRPr>
          </a:p>
        </p:txBody>
      </p:sp>
      <p:sp>
        <p:nvSpPr>
          <p:cNvPr id="27" name="Text Box 4"/>
          <p:cNvSpPr txBox="1">
            <a:spLocks noChangeArrowheads="1"/>
          </p:cNvSpPr>
          <p:nvPr/>
        </p:nvSpPr>
        <p:spPr bwMode="auto">
          <a:xfrm>
            <a:off x="146050" y="1880541"/>
            <a:ext cx="2173288" cy="64222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342900" indent="-342900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800100" indent="-34290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257300" indent="-3429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714500" indent="-3429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171700" indent="-3429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6289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30861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5433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40005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lnSpc>
                <a:spcPct val="90000"/>
              </a:lnSpc>
              <a:spcBef>
                <a:spcPct val="0"/>
              </a:spcBef>
              <a:spcAft>
                <a:spcPts val="200"/>
              </a:spcAft>
              <a:buFontTx/>
              <a:buNone/>
            </a:pPr>
            <a:r>
              <a:rPr lang="en-US" altLang="en-US" sz="1200" b="1" dirty="0" err="1" smtClean="0">
                <a:latin typeface="Verdana" pitchFamily="34" charset="0"/>
              </a:rPr>
              <a:t>Truland</a:t>
            </a:r>
            <a:endParaRPr lang="en-US" altLang="en-US" sz="1200" b="1" dirty="0" smtClean="0">
              <a:latin typeface="Verdana" pitchFamily="34" charset="0"/>
            </a:endParaRPr>
          </a:p>
          <a:p>
            <a:pPr algn="ctr" eaLnBrk="1" hangingPunct="1">
              <a:lnSpc>
                <a:spcPct val="90000"/>
              </a:lnSpc>
              <a:spcBef>
                <a:spcPct val="0"/>
              </a:spcBef>
              <a:spcAft>
                <a:spcPts val="200"/>
              </a:spcAft>
              <a:buFontTx/>
              <a:buNone/>
            </a:pPr>
            <a:r>
              <a:rPr lang="en-US" altLang="en-US" sz="1200" b="1" dirty="0" smtClean="0">
                <a:latin typeface="Verdana" pitchFamily="34" charset="0"/>
              </a:rPr>
              <a:t> </a:t>
            </a:r>
            <a:r>
              <a:rPr lang="en-US" altLang="en-US" sz="1200" dirty="0" smtClean="0">
                <a:latin typeface="Verdana" pitchFamily="34" charset="0"/>
              </a:rPr>
              <a:t>(2005)</a:t>
            </a:r>
          </a:p>
          <a:p>
            <a:pPr algn="ctr" eaLnBrk="1" hangingPunct="1">
              <a:lnSpc>
                <a:spcPct val="90000"/>
              </a:lnSpc>
              <a:spcBef>
                <a:spcPct val="0"/>
              </a:spcBef>
              <a:spcAft>
                <a:spcPts val="200"/>
              </a:spcAft>
              <a:buFontTx/>
              <a:buNone/>
            </a:pPr>
            <a:r>
              <a:rPr lang="en-US" altLang="en-US" sz="1200" b="1" dirty="0" smtClean="0">
                <a:latin typeface="Verdana" pitchFamily="34" charset="0"/>
              </a:rPr>
              <a:t>(</a:t>
            </a:r>
            <a:r>
              <a:rPr lang="en-US" altLang="en-US" sz="1200" dirty="0" smtClean="0">
                <a:latin typeface="Verdana" pitchFamily="34" charset="0"/>
              </a:rPr>
              <a:t>90/65 nm)</a:t>
            </a:r>
            <a:endParaRPr lang="hu-HU" altLang="en-US" sz="1200" dirty="0">
              <a:latin typeface="Verdana" pitchFamily="34" charset="0"/>
            </a:endParaRPr>
          </a:p>
        </p:txBody>
      </p:sp>
      <p:sp>
        <p:nvSpPr>
          <p:cNvPr id="28" name="Oval 7"/>
          <p:cNvSpPr>
            <a:spLocks noChangeArrowheads="1"/>
          </p:cNvSpPr>
          <p:nvPr/>
        </p:nvSpPr>
        <p:spPr bwMode="auto">
          <a:xfrm>
            <a:off x="6642100" y="1798349"/>
            <a:ext cx="69850" cy="60325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spcAft>
                <a:spcPts val="200"/>
              </a:spcAft>
              <a:buFontTx/>
              <a:buNone/>
            </a:pPr>
            <a:endParaRPr lang="hu-HU" altLang="en-US" sz="1400">
              <a:latin typeface="Verdana" pitchFamily="34" charset="0"/>
            </a:endParaRPr>
          </a:p>
        </p:txBody>
      </p:sp>
      <p:sp>
        <p:nvSpPr>
          <p:cNvPr id="29" name="Line 8"/>
          <p:cNvSpPr>
            <a:spLocks noChangeShapeType="1"/>
          </p:cNvSpPr>
          <p:nvPr/>
        </p:nvSpPr>
        <p:spPr bwMode="auto">
          <a:xfrm>
            <a:off x="4841128" y="1356666"/>
            <a:ext cx="0" cy="21748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0" name="Line 10"/>
          <p:cNvSpPr>
            <a:spLocks noChangeShapeType="1"/>
          </p:cNvSpPr>
          <p:nvPr/>
        </p:nvSpPr>
        <p:spPr bwMode="auto">
          <a:xfrm>
            <a:off x="1225551" y="1585266"/>
            <a:ext cx="7124174" cy="206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1" name="Line 11"/>
          <p:cNvSpPr>
            <a:spLocks noChangeShapeType="1"/>
          </p:cNvSpPr>
          <p:nvPr/>
        </p:nvSpPr>
        <p:spPr bwMode="auto">
          <a:xfrm flipH="1">
            <a:off x="6680200" y="1606262"/>
            <a:ext cx="1588" cy="18891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2" name="Oval 12"/>
          <p:cNvSpPr>
            <a:spLocks noChangeArrowheads="1"/>
          </p:cNvSpPr>
          <p:nvPr/>
        </p:nvSpPr>
        <p:spPr bwMode="auto">
          <a:xfrm>
            <a:off x="1193800" y="1785291"/>
            <a:ext cx="60325" cy="60325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hu-HU" altLang="en-US" sz="1400">
              <a:latin typeface="Verdana" pitchFamily="34" charset="0"/>
            </a:endParaRPr>
          </a:p>
        </p:txBody>
      </p:sp>
      <p:sp>
        <p:nvSpPr>
          <p:cNvPr id="33" name="Line 13"/>
          <p:cNvSpPr>
            <a:spLocks noChangeShapeType="1"/>
          </p:cNvSpPr>
          <p:nvPr/>
        </p:nvSpPr>
        <p:spPr bwMode="auto">
          <a:xfrm>
            <a:off x="1227138" y="1585266"/>
            <a:ext cx="0" cy="215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4" name="Text Box 4"/>
          <p:cNvSpPr txBox="1">
            <a:spLocks noChangeArrowheads="1"/>
          </p:cNvSpPr>
          <p:nvPr/>
        </p:nvSpPr>
        <p:spPr bwMode="auto">
          <a:xfrm>
            <a:off x="1526067" y="1108330"/>
            <a:ext cx="6616700" cy="2585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lnSpc>
                <a:spcPct val="90000"/>
              </a:lnSpc>
              <a:spcBef>
                <a:spcPct val="0"/>
              </a:spcBef>
              <a:buFontTx/>
              <a:buNone/>
            </a:pPr>
            <a:r>
              <a:rPr lang="en-US" altLang="en-US" sz="1200" b="1" dirty="0">
                <a:latin typeface="Verdana" pitchFamily="34" charset="0"/>
              </a:rPr>
              <a:t>Intel’s high-end server platforms built up of multicore </a:t>
            </a:r>
            <a:r>
              <a:rPr lang="en-US" altLang="en-US" sz="1200" b="1" dirty="0" smtClean="0">
                <a:latin typeface="Verdana" pitchFamily="34" charset="0"/>
              </a:rPr>
              <a:t>processors</a:t>
            </a:r>
            <a:endParaRPr lang="hu-HU" altLang="en-US" sz="1200" b="1" dirty="0">
              <a:latin typeface="Verdana" pitchFamily="34" charset="0"/>
            </a:endParaRPr>
          </a:p>
        </p:txBody>
      </p:sp>
      <p:sp>
        <p:nvSpPr>
          <p:cNvPr id="35" name="Text Box 4"/>
          <p:cNvSpPr txBox="1">
            <a:spLocks noChangeArrowheads="1"/>
          </p:cNvSpPr>
          <p:nvPr/>
        </p:nvSpPr>
        <p:spPr bwMode="auto">
          <a:xfrm>
            <a:off x="5487988" y="1882129"/>
            <a:ext cx="2368550" cy="64222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342900" indent="-342900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1690688" indent="-34290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2212975" indent="-3429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2735263" indent="-3429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3257550" indent="-3429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371475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417195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462915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508635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lnSpc>
                <a:spcPct val="90000"/>
              </a:lnSpc>
              <a:spcBef>
                <a:spcPct val="0"/>
              </a:spcBef>
              <a:spcAft>
                <a:spcPts val="200"/>
              </a:spcAft>
              <a:buFontTx/>
              <a:buNone/>
            </a:pPr>
            <a:r>
              <a:rPr lang="en-US" altLang="en-US" sz="1200" b="1" dirty="0" err="1" smtClean="0">
                <a:latin typeface="Verdana" pitchFamily="34" charset="0"/>
              </a:rPr>
              <a:t>Brickland</a:t>
            </a:r>
            <a:r>
              <a:rPr lang="en-US" altLang="en-US" sz="1200" b="1" dirty="0" smtClean="0">
                <a:latin typeface="Verdana" pitchFamily="34" charset="0"/>
              </a:rPr>
              <a:t>-EX</a:t>
            </a:r>
          </a:p>
          <a:p>
            <a:pPr algn="ctr" eaLnBrk="1" hangingPunct="1">
              <a:lnSpc>
                <a:spcPct val="90000"/>
              </a:lnSpc>
              <a:spcBef>
                <a:spcPct val="0"/>
              </a:spcBef>
              <a:spcAft>
                <a:spcPts val="200"/>
              </a:spcAft>
              <a:buFontTx/>
              <a:buNone/>
            </a:pPr>
            <a:r>
              <a:rPr lang="en-US" altLang="en-US" sz="1200" dirty="0" smtClean="0">
                <a:latin typeface="Verdana" pitchFamily="34" charset="0"/>
              </a:rPr>
              <a:t>(2014)</a:t>
            </a:r>
          </a:p>
          <a:p>
            <a:pPr algn="ctr" eaLnBrk="1" hangingPunct="1">
              <a:lnSpc>
                <a:spcPct val="90000"/>
              </a:lnSpc>
              <a:spcBef>
                <a:spcPct val="0"/>
              </a:spcBef>
              <a:spcAft>
                <a:spcPts val="200"/>
              </a:spcAft>
              <a:buFontTx/>
              <a:buNone/>
            </a:pPr>
            <a:r>
              <a:rPr lang="en-US" altLang="en-US" sz="1200" dirty="0" smtClean="0">
                <a:latin typeface="Verdana" pitchFamily="34" charset="0"/>
              </a:rPr>
              <a:t>(22/14 nm)</a:t>
            </a:r>
            <a:endParaRPr lang="hu-HU" altLang="en-US" sz="1200" dirty="0">
              <a:latin typeface="Verdana" pitchFamily="34" charset="0"/>
            </a:endParaRPr>
          </a:p>
        </p:txBody>
      </p:sp>
      <p:sp>
        <p:nvSpPr>
          <p:cNvPr id="36" name="Text Box 4"/>
          <p:cNvSpPr txBox="1">
            <a:spLocks noChangeArrowheads="1"/>
          </p:cNvSpPr>
          <p:nvPr/>
        </p:nvSpPr>
        <p:spPr bwMode="auto">
          <a:xfrm>
            <a:off x="3781425" y="1856729"/>
            <a:ext cx="2046288" cy="64222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marL="342900" indent="-342900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800100" indent="-34290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257300" indent="-3429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714500" indent="-3429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171700" indent="-3429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6289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30861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5433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40005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lnSpc>
                <a:spcPct val="90000"/>
              </a:lnSpc>
              <a:spcBef>
                <a:spcPct val="0"/>
              </a:spcBef>
              <a:spcAft>
                <a:spcPts val="200"/>
              </a:spcAft>
              <a:buFontTx/>
              <a:buNone/>
            </a:pPr>
            <a:r>
              <a:rPr lang="en-US" altLang="en-US" sz="1200" b="1" dirty="0" smtClean="0">
                <a:latin typeface="Verdana" pitchFamily="34" charset="0"/>
              </a:rPr>
              <a:t>Boxboro-EX</a:t>
            </a:r>
          </a:p>
          <a:p>
            <a:pPr algn="ctr" eaLnBrk="1" hangingPunct="1">
              <a:lnSpc>
                <a:spcPct val="90000"/>
              </a:lnSpc>
              <a:spcBef>
                <a:spcPct val="0"/>
              </a:spcBef>
              <a:spcAft>
                <a:spcPts val="200"/>
              </a:spcAft>
              <a:buFontTx/>
              <a:buNone/>
            </a:pPr>
            <a:r>
              <a:rPr lang="en-US" altLang="en-US" sz="1200" dirty="0" smtClean="0">
                <a:latin typeface="Verdana" pitchFamily="34" charset="0"/>
              </a:rPr>
              <a:t>(2010)</a:t>
            </a:r>
          </a:p>
          <a:p>
            <a:pPr algn="ctr" eaLnBrk="1" hangingPunct="1">
              <a:lnSpc>
                <a:spcPct val="90000"/>
              </a:lnSpc>
              <a:spcBef>
                <a:spcPct val="0"/>
              </a:spcBef>
              <a:spcAft>
                <a:spcPts val="200"/>
              </a:spcAft>
              <a:buFontTx/>
              <a:buNone/>
            </a:pPr>
            <a:r>
              <a:rPr lang="en-US" altLang="en-US" sz="1200" dirty="0" smtClean="0">
                <a:latin typeface="Verdana" pitchFamily="34" charset="0"/>
              </a:rPr>
              <a:t>(45/32 nm)</a:t>
            </a:r>
            <a:endParaRPr lang="hu-HU" altLang="en-US" sz="1200" dirty="0">
              <a:latin typeface="Verdana" pitchFamily="34" charset="0"/>
            </a:endParaRPr>
          </a:p>
        </p:txBody>
      </p:sp>
      <p:sp>
        <p:nvSpPr>
          <p:cNvPr id="37" name="Oval 12"/>
          <p:cNvSpPr>
            <a:spLocks noChangeArrowheads="1"/>
          </p:cNvSpPr>
          <p:nvPr/>
        </p:nvSpPr>
        <p:spPr bwMode="auto">
          <a:xfrm>
            <a:off x="4808538" y="1780529"/>
            <a:ext cx="60325" cy="60325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hu-HU" altLang="en-US" sz="1400">
              <a:latin typeface="Verdana" pitchFamily="34" charset="0"/>
            </a:endParaRPr>
          </a:p>
        </p:txBody>
      </p:sp>
      <p:sp>
        <p:nvSpPr>
          <p:cNvPr id="38" name="Text Box 4"/>
          <p:cNvSpPr txBox="1">
            <a:spLocks noChangeArrowheads="1"/>
          </p:cNvSpPr>
          <p:nvPr/>
        </p:nvSpPr>
        <p:spPr bwMode="auto">
          <a:xfrm>
            <a:off x="1938338" y="1882129"/>
            <a:ext cx="2173287" cy="64222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342900" indent="-342900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800100" indent="-34290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257300" indent="-3429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714500" indent="-3429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171700" indent="-3429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6289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30861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5433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40005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lnSpc>
                <a:spcPct val="90000"/>
              </a:lnSpc>
              <a:spcBef>
                <a:spcPct val="0"/>
              </a:spcBef>
              <a:spcAft>
                <a:spcPts val="200"/>
              </a:spcAft>
              <a:buFontTx/>
              <a:buNone/>
            </a:pPr>
            <a:r>
              <a:rPr lang="en-US" altLang="en-US" sz="1200" b="1" dirty="0" err="1" smtClean="0">
                <a:latin typeface="Verdana" pitchFamily="34" charset="0"/>
              </a:rPr>
              <a:t>Caneland</a:t>
            </a:r>
            <a:endParaRPr lang="en-US" altLang="en-US" sz="1200" b="1" dirty="0" smtClean="0">
              <a:latin typeface="Verdana" pitchFamily="34" charset="0"/>
            </a:endParaRPr>
          </a:p>
          <a:p>
            <a:pPr algn="ctr" eaLnBrk="1" hangingPunct="1">
              <a:lnSpc>
                <a:spcPct val="90000"/>
              </a:lnSpc>
              <a:spcBef>
                <a:spcPct val="0"/>
              </a:spcBef>
              <a:spcAft>
                <a:spcPts val="200"/>
              </a:spcAft>
              <a:buFontTx/>
              <a:buNone/>
            </a:pPr>
            <a:r>
              <a:rPr lang="en-US" altLang="en-US" sz="1200" dirty="0" smtClean="0">
                <a:latin typeface="Verdana" pitchFamily="34" charset="0"/>
              </a:rPr>
              <a:t>(2007)</a:t>
            </a:r>
          </a:p>
          <a:p>
            <a:pPr algn="ctr" eaLnBrk="1" hangingPunct="1">
              <a:lnSpc>
                <a:spcPct val="90000"/>
              </a:lnSpc>
              <a:spcBef>
                <a:spcPct val="0"/>
              </a:spcBef>
              <a:spcAft>
                <a:spcPts val="200"/>
              </a:spcAft>
              <a:buFontTx/>
              <a:buNone/>
            </a:pPr>
            <a:r>
              <a:rPr lang="en-US" altLang="en-US" sz="1200" dirty="0" smtClean="0">
                <a:latin typeface="Verdana" pitchFamily="34" charset="0"/>
              </a:rPr>
              <a:t>(65/45 nm)</a:t>
            </a:r>
            <a:endParaRPr lang="hu-HU" altLang="en-US" sz="1200" dirty="0">
              <a:latin typeface="Verdana" pitchFamily="34" charset="0"/>
            </a:endParaRPr>
          </a:p>
        </p:txBody>
      </p:sp>
      <p:sp>
        <p:nvSpPr>
          <p:cNvPr id="39" name="Oval 12"/>
          <p:cNvSpPr>
            <a:spLocks noChangeArrowheads="1"/>
          </p:cNvSpPr>
          <p:nvPr/>
        </p:nvSpPr>
        <p:spPr bwMode="auto">
          <a:xfrm>
            <a:off x="2986088" y="1786879"/>
            <a:ext cx="60325" cy="60325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hu-HU" altLang="en-US" sz="1400">
              <a:latin typeface="Verdana" pitchFamily="34" charset="0"/>
            </a:endParaRPr>
          </a:p>
        </p:txBody>
      </p:sp>
      <p:sp>
        <p:nvSpPr>
          <p:cNvPr id="40" name="Line 13"/>
          <p:cNvSpPr>
            <a:spLocks noChangeShapeType="1"/>
          </p:cNvSpPr>
          <p:nvPr/>
        </p:nvSpPr>
        <p:spPr bwMode="auto">
          <a:xfrm>
            <a:off x="3019425" y="1586854"/>
            <a:ext cx="0" cy="215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1" name="Line 13"/>
          <p:cNvSpPr>
            <a:spLocks noChangeShapeType="1"/>
          </p:cNvSpPr>
          <p:nvPr/>
        </p:nvSpPr>
        <p:spPr bwMode="auto">
          <a:xfrm>
            <a:off x="4849813" y="1601141"/>
            <a:ext cx="0" cy="215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2" name="Text Box 4"/>
          <p:cNvSpPr txBox="1">
            <a:spLocks noChangeArrowheads="1"/>
          </p:cNvSpPr>
          <p:nvPr/>
        </p:nvSpPr>
        <p:spPr bwMode="auto">
          <a:xfrm>
            <a:off x="7456488" y="1920229"/>
            <a:ext cx="1839912" cy="64222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marL="342900" indent="-342900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1690688" indent="-34290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2212975" indent="-3429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2735263" indent="-3429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3257550" indent="-3429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371475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417195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462915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508635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lnSpc>
                <a:spcPct val="90000"/>
              </a:lnSpc>
              <a:spcBef>
                <a:spcPct val="0"/>
              </a:spcBef>
              <a:spcAft>
                <a:spcPts val="200"/>
              </a:spcAft>
              <a:buFontTx/>
              <a:buNone/>
            </a:pPr>
            <a:r>
              <a:rPr lang="en-US" altLang="en-US" sz="1200" b="1" dirty="0" err="1" smtClean="0">
                <a:latin typeface="Verdana" pitchFamily="34" charset="0"/>
              </a:rPr>
              <a:t>Purley</a:t>
            </a:r>
            <a:endParaRPr lang="en-US" altLang="en-US" sz="1200" b="1" dirty="0" smtClean="0">
              <a:latin typeface="Verdana" pitchFamily="34" charset="0"/>
            </a:endParaRPr>
          </a:p>
          <a:p>
            <a:pPr algn="ctr" eaLnBrk="1" hangingPunct="1">
              <a:lnSpc>
                <a:spcPct val="90000"/>
              </a:lnSpc>
              <a:spcBef>
                <a:spcPct val="0"/>
              </a:spcBef>
              <a:spcAft>
                <a:spcPts val="200"/>
              </a:spcAft>
              <a:buFontTx/>
              <a:buNone/>
            </a:pPr>
            <a:r>
              <a:rPr lang="en-US" altLang="en-US" sz="1200" dirty="0" smtClean="0">
                <a:latin typeface="Verdana" pitchFamily="34" charset="0"/>
              </a:rPr>
              <a:t>(2017)</a:t>
            </a:r>
          </a:p>
          <a:p>
            <a:pPr algn="ctr" eaLnBrk="1" hangingPunct="1">
              <a:lnSpc>
                <a:spcPct val="90000"/>
              </a:lnSpc>
              <a:spcBef>
                <a:spcPct val="0"/>
              </a:spcBef>
              <a:spcAft>
                <a:spcPts val="200"/>
              </a:spcAft>
              <a:buFontTx/>
              <a:buNone/>
            </a:pPr>
            <a:r>
              <a:rPr lang="en-US" altLang="en-US" sz="1200" dirty="0" smtClean="0">
                <a:latin typeface="Verdana" pitchFamily="34" charset="0"/>
              </a:rPr>
              <a:t>(14 nm)</a:t>
            </a:r>
            <a:endParaRPr lang="hu-HU" altLang="en-US" sz="1200" dirty="0">
              <a:latin typeface="Verdana" pitchFamily="34" charset="0"/>
            </a:endParaRPr>
          </a:p>
        </p:txBody>
      </p:sp>
      <p:sp>
        <p:nvSpPr>
          <p:cNvPr id="43" name="Oval 7"/>
          <p:cNvSpPr>
            <a:spLocks noChangeArrowheads="1"/>
          </p:cNvSpPr>
          <p:nvPr/>
        </p:nvSpPr>
        <p:spPr bwMode="auto">
          <a:xfrm>
            <a:off x="8305800" y="1810691"/>
            <a:ext cx="69850" cy="60325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spcAft>
                <a:spcPts val="200"/>
              </a:spcAft>
              <a:buFontTx/>
              <a:buNone/>
            </a:pPr>
            <a:endParaRPr lang="hu-HU" altLang="en-US" sz="1400">
              <a:latin typeface="Verdana" pitchFamily="34" charset="0"/>
            </a:endParaRPr>
          </a:p>
        </p:txBody>
      </p:sp>
      <p:sp>
        <p:nvSpPr>
          <p:cNvPr id="44" name="Line 11"/>
          <p:cNvSpPr>
            <a:spLocks noChangeShapeType="1"/>
          </p:cNvSpPr>
          <p:nvPr/>
        </p:nvSpPr>
        <p:spPr bwMode="auto">
          <a:xfrm flipH="1">
            <a:off x="8343900" y="1618604"/>
            <a:ext cx="1588" cy="18891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5" name="Text Box 4"/>
          <p:cNvSpPr txBox="1">
            <a:spLocks noChangeArrowheads="1"/>
          </p:cNvSpPr>
          <p:nvPr/>
        </p:nvSpPr>
        <p:spPr bwMode="auto">
          <a:xfrm>
            <a:off x="187237" y="2650791"/>
            <a:ext cx="2173288" cy="45038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342900" indent="-342900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800100" indent="-34290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257300" indent="-3429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714500" indent="-3429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171700" indent="-3429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6289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30861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5433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40005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lnSpc>
                <a:spcPct val="90000"/>
              </a:lnSpc>
              <a:spcBef>
                <a:spcPct val="0"/>
              </a:spcBef>
              <a:spcAft>
                <a:spcPts val="200"/>
              </a:spcAft>
              <a:buFontTx/>
              <a:buNone/>
            </a:pPr>
            <a:r>
              <a:rPr lang="en-US" altLang="en-US" sz="1200" dirty="0">
                <a:latin typeface="Verdana" pitchFamily="34" charset="0"/>
              </a:rPr>
              <a:t>Pentium 4 </a:t>
            </a:r>
            <a:r>
              <a:rPr lang="en-US" altLang="en-US" sz="1200" dirty="0" smtClean="0">
                <a:latin typeface="Verdana" pitchFamily="34" charset="0"/>
              </a:rPr>
              <a:t>Xeon MP</a:t>
            </a:r>
          </a:p>
          <a:p>
            <a:pPr algn="ctr" eaLnBrk="1" hangingPunct="1">
              <a:lnSpc>
                <a:spcPct val="90000"/>
              </a:lnSpc>
              <a:spcBef>
                <a:spcPct val="0"/>
              </a:spcBef>
              <a:spcAft>
                <a:spcPts val="200"/>
              </a:spcAft>
              <a:buFontTx/>
              <a:buNone/>
            </a:pPr>
            <a:r>
              <a:rPr lang="en-US" altLang="en-US" sz="1200" dirty="0" smtClean="0">
                <a:latin typeface="Verdana" pitchFamily="34" charset="0"/>
              </a:rPr>
              <a:t> based</a:t>
            </a:r>
            <a:endParaRPr lang="en-US" altLang="en-US" sz="1200" dirty="0">
              <a:latin typeface="Verdana" pitchFamily="34" charset="0"/>
            </a:endParaRPr>
          </a:p>
        </p:txBody>
      </p:sp>
      <p:sp>
        <p:nvSpPr>
          <p:cNvPr id="46" name="Text Box 4"/>
          <p:cNvSpPr txBox="1">
            <a:spLocks noChangeArrowheads="1"/>
          </p:cNvSpPr>
          <p:nvPr/>
        </p:nvSpPr>
        <p:spPr bwMode="auto">
          <a:xfrm>
            <a:off x="5529175" y="2634451"/>
            <a:ext cx="2368550" cy="83407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342900" indent="-342900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1690688" indent="-34290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2212975" indent="-3429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2735263" indent="-3429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3257550" indent="-3429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371475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417195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462915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508635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lnSpc>
                <a:spcPct val="90000"/>
              </a:lnSpc>
              <a:spcBef>
                <a:spcPct val="0"/>
              </a:spcBef>
              <a:spcAft>
                <a:spcPts val="200"/>
              </a:spcAft>
              <a:buFontTx/>
              <a:buNone/>
            </a:pPr>
            <a:r>
              <a:rPr lang="en-US" altLang="en-US" sz="1200" dirty="0" smtClean="0">
                <a:latin typeface="Verdana" pitchFamily="34" charset="0"/>
              </a:rPr>
              <a:t>Ivy Bridge-EX/</a:t>
            </a:r>
          </a:p>
          <a:p>
            <a:pPr algn="ctr" eaLnBrk="1" hangingPunct="1">
              <a:lnSpc>
                <a:spcPct val="90000"/>
              </a:lnSpc>
              <a:spcBef>
                <a:spcPct val="0"/>
              </a:spcBef>
              <a:spcAft>
                <a:spcPts val="200"/>
              </a:spcAft>
              <a:buFontTx/>
              <a:buNone/>
            </a:pPr>
            <a:r>
              <a:rPr lang="en-US" altLang="en-US" sz="1200" dirty="0" err="1" smtClean="0">
                <a:latin typeface="Verdana" pitchFamily="34" charset="0"/>
              </a:rPr>
              <a:t>Haswell</a:t>
            </a:r>
            <a:r>
              <a:rPr lang="en-US" altLang="en-US" sz="1200" dirty="0" smtClean="0">
                <a:latin typeface="Verdana" pitchFamily="34" charset="0"/>
              </a:rPr>
              <a:t>-EX</a:t>
            </a:r>
          </a:p>
          <a:p>
            <a:pPr algn="ctr" eaLnBrk="1" hangingPunct="1">
              <a:lnSpc>
                <a:spcPct val="90000"/>
              </a:lnSpc>
              <a:spcBef>
                <a:spcPct val="0"/>
              </a:spcBef>
              <a:spcAft>
                <a:spcPts val="200"/>
              </a:spcAft>
              <a:buFontTx/>
              <a:buNone/>
            </a:pPr>
            <a:r>
              <a:rPr lang="en-US" altLang="en-US" sz="1200" dirty="0" err="1" smtClean="0">
                <a:latin typeface="Verdana" pitchFamily="34" charset="0"/>
              </a:rPr>
              <a:t>Broadwell</a:t>
            </a:r>
            <a:r>
              <a:rPr lang="en-US" altLang="en-US" sz="1200" dirty="0" smtClean="0">
                <a:latin typeface="Verdana" pitchFamily="34" charset="0"/>
              </a:rPr>
              <a:t>-EX</a:t>
            </a:r>
          </a:p>
          <a:p>
            <a:pPr algn="ctr" eaLnBrk="1" hangingPunct="1">
              <a:lnSpc>
                <a:spcPct val="90000"/>
              </a:lnSpc>
              <a:spcBef>
                <a:spcPct val="0"/>
              </a:spcBef>
              <a:spcAft>
                <a:spcPts val="200"/>
              </a:spcAft>
              <a:buFontTx/>
              <a:buNone/>
            </a:pPr>
            <a:r>
              <a:rPr lang="en-US" altLang="en-US" sz="1200" dirty="0" smtClean="0">
                <a:latin typeface="Verdana" pitchFamily="34" charset="0"/>
              </a:rPr>
              <a:t> based</a:t>
            </a:r>
            <a:endParaRPr lang="en-US" altLang="en-US" sz="1200" dirty="0">
              <a:latin typeface="Verdana" pitchFamily="34" charset="0"/>
            </a:endParaRPr>
          </a:p>
        </p:txBody>
      </p:sp>
      <p:sp>
        <p:nvSpPr>
          <p:cNvPr id="47" name="Text Box 4"/>
          <p:cNvSpPr txBox="1">
            <a:spLocks noChangeArrowheads="1"/>
          </p:cNvSpPr>
          <p:nvPr/>
        </p:nvSpPr>
        <p:spPr bwMode="auto">
          <a:xfrm>
            <a:off x="3822612" y="2632955"/>
            <a:ext cx="2046288" cy="64222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marL="342900" indent="-342900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800100" indent="-34290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257300" indent="-3429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714500" indent="-3429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171700" indent="-3429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6289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30861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5433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40005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lnSpc>
                <a:spcPct val="90000"/>
              </a:lnSpc>
              <a:spcBef>
                <a:spcPct val="0"/>
              </a:spcBef>
              <a:spcAft>
                <a:spcPts val="200"/>
              </a:spcAft>
              <a:buFontTx/>
              <a:buNone/>
            </a:pPr>
            <a:r>
              <a:rPr lang="en-US" altLang="en-US" sz="1200" dirty="0" smtClean="0">
                <a:latin typeface="Verdana" pitchFamily="34" charset="0"/>
              </a:rPr>
              <a:t>Nehalem-EX/</a:t>
            </a:r>
          </a:p>
          <a:p>
            <a:pPr algn="ctr" eaLnBrk="1" hangingPunct="1">
              <a:lnSpc>
                <a:spcPct val="90000"/>
              </a:lnSpc>
              <a:spcBef>
                <a:spcPct val="0"/>
              </a:spcBef>
              <a:spcAft>
                <a:spcPts val="200"/>
              </a:spcAft>
              <a:buFontTx/>
              <a:buNone/>
            </a:pPr>
            <a:r>
              <a:rPr lang="en-US" altLang="en-US" sz="1200" dirty="0" smtClean="0">
                <a:latin typeface="Verdana" pitchFamily="34" charset="0"/>
              </a:rPr>
              <a:t>  </a:t>
            </a:r>
            <a:r>
              <a:rPr lang="en-US" altLang="en-US" sz="1200" dirty="0" err="1" smtClean="0">
                <a:latin typeface="Verdana" pitchFamily="34" charset="0"/>
              </a:rPr>
              <a:t>Westmere</a:t>
            </a:r>
            <a:r>
              <a:rPr lang="en-US" altLang="en-US" sz="1200" dirty="0" smtClean="0">
                <a:latin typeface="Verdana" pitchFamily="34" charset="0"/>
              </a:rPr>
              <a:t>-EX</a:t>
            </a:r>
          </a:p>
          <a:p>
            <a:pPr algn="ctr" eaLnBrk="1" hangingPunct="1">
              <a:lnSpc>
                <a:spcPct val="90000"/>
              </a:lnSpc>
              <a:spcBef>
                <a:spcPct val="0"/>
              </a:spcBef>
              <a:spcAft>
                <a:spcPts val="200"/>
              </a:spcAft>
              <a:buFontTx/>
              <a:buNone/>
            </a:pPr>
            <a:r>
              <a:rPr lang="en-US" altLang="en-US" sz="1200" dirty="0" smtClean="0">
                <a:latin typeface="Verdana" pitchFamily="34" charset="0"/>
              </a:rPr>
              <a:t> based</a:t>
            </a:r>
            <a:endParaRPr lang="en-US" altLang="en-US" sz="1200" dirty="0">
              <a:latin typeface="Verdana" pitchFamily="34" charset="0"/>
            </a:endParaRPr>
          </a:p>
        </p:txBody>
      </p:sp>
      <p:sp>
        <p:nvSpPr>
          <p:cNvPr id="48" name="Text Box 4"/>
          <p:cNvSpPr txBox="1">
            <a:spLocks noChangeArrowheads="1"/>
          </p:cNvSpPr>
          <p:nvPr/>
        </p:nvSpPr>
        <p:spPr bwMode="auto">
          <a:xfrm>
            <a:off x="1979525" y="2634451"/>
            <a:ext cx="2173287" cy="45038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342900" indent="-342900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800100" indent="-34290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257300" indent="-3429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714500" indent="-3429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171700" indent="-3429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6289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30861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5433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400050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lnSpc>
                <a:spcPct val="90000"/>
              </a:lnSpc>
              <a:spcBef>
                <a:spcPct val="0"/>
              </a:spcBef>
              <a:spcAft>
                <a:spcPts val="200"/>
              </a:spcAft>
              <a:buFontTx/>
              <a:buNone/>
            </a:pPr>
            <a:r>
              <a:rPr lang="en-US" altLang="en-US" sz="1200" dirty="0">
                <a:latin typeface="Verdana" pitchFamily="34" charset="0"/>
              </a:rPr>
              <a:t>Core </a:t>
            </a:r>
            <a:r>
              <a:rPr lang="en-US" altLang="en-US" sz="1200" dirty="0" smtClean="0">
                <a:latin typeface="Verdana" pitchFamily="34" charset="0"/>
              </a:rPr>
              <a:t>2 Xeon MP</a:t>
            </a:r>
          </a:p>
          <a:p>
            <a:pPr algn="ctr" eaLnBrk="1" hangingPunct="1">
              <a:lnSpc>
                <a:spcPct val="90000"/>
              </a:lnSpc>
              <a:spcBef>
                <a:spcPct val="0"/>
              </a:spcBef>
              <a:spcAft>
                <a:spcPts val="200"/>
              </a:spcAft>
              <a:buFontTx/>
              <a:buNone/>
            </a:pPr>
            <a:r>
              <a:rPr lang="en-US" altLang="en-US" sz="1200" dirty="0" smtClean="0">
                <a:latin typeface="Verdana" pitchFamily="34" charset="0"/>
              </a:rPr>
              <a:t> based</a:t>
            </a:r>
            <a:endParaRPr lang="en-US" altLang="en-US" sz="1200" dirty="0">
              <a:latin typeface="Verdana" pitchFamily="34" charset="0"/>
            </a:endParaRPr>
          </a:p>
        </p:txBody>
      </p:sp>
      <p:sp>
        <p:nvSpPr>
          <p:cNvPr id="49" name="Text Box 4"/>
          <p:cNvSpPr txBox="1">
            <a:spLocks noChangeArrowheads="1"/>
          </p:cNvSpPr>
          <p:nvPr/>
        </p:nvSpPr>
        <p:spPr bwMode="auto">
          <a:xfrm>
            <a:off x="7497675" y="2636695"/>
            <a:ext cx="1839912" cy="45038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marL="342900" indent="-342900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1690688" indent="-34290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2212975" indent="-3429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2735263" indent="-3429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3257550" indent="-3429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371475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417195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462915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5086350" indent="-3429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lnSpc>
                <a:spcPct val="90000"/>
              </a:lnSpc>
              <a:spcBef>
                <a:spcPct val="0"/>
              </a:spcBef>
              <a:spcAft>
                <a:spcPts val="200"/>
              </a:spcAft>
              <a:buFontTx/>
              <a:buNone/>
            </a:pPr>
            <a:r>
              <a:rPr lang="en-US" altLang="en-US" sz="1200" dirty="0" err="1" smtClean="0">
                <a:latin typeface="Verdana" pitchFamily="34" charset="0"/>
              </a:rPr>
              <a:t>Skylake</a:t>
            </a:r>
            <a:r>
              <a:rPr lang="en-US" altLang="en-US" sz="1200" dirty="0" smtClean="0">
                <a:latin typeface="Verdana" pitchFamily="34" charset="0"/>
              </a:rPr>
              <a:t>-SP</a:t>
            </a:r>
          </a:p>
          <a:p>
            <a:pPr algn="ctr" eaLnBrk="1" hangingPunct="1">
              <a:lnSpc>
                <a:spcPct val="90000"/>
              </a:lnSpc>
              <a:spcBef>
                <a:spcPct val="0"/>
              </a:spcBef>
              <a:spcAft>
                <a:spcPts val="200"/>
              </a:spcAft>
              <a:buFontTx/>
              <a:buNone/>
            </a:pPr>
            <a:r>
              <a:rPr lang="en-US" altLang="en-US" sz="1200" dirty="0" smtClean="0">
                <a:latin typeface="Verdana" pitchFamily="34" charset="0"/>
              </a:rPr>
              <a:t> based</a:t>
            </a:r>
            <a:endParaRPr lang="en-US" altLang="en-US" sz="1200" dirty="0">
              <a:latin typeface="Verdana" pitchFamily="34" charset="0"/>
            </a:endParaRPr>
          </a:p>
        </p:txBody>
      </p:sp>
      <p:sp>
        <p:nvSpPr>
          <p:cNvPr id="50" name="TextBox 49"/>
          <p:cNvSpPr txBox="1"/>
          <p:nvPr/>
        </p:nvSpPr>
        <p:spPr>
          <a:xfrm>
            <a:off x="8814338" y="6534345"/>
            <a:ext cx="34817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>
                <a:solidFill>
                  <a:srgbClr val="FF0000"/>
                </a:solidFill>
                <a:latin typeface="+mj-lt"/>
              </a:rPr>
              <a:t>*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289218" name="Group 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548817880"/>
              </p:ext>
            </p:extLst>
          </p:nvPr>
        </p:nvGraphicFramePr>
        <p:xfrm>
          <a:off x="60960" y="1106507"/>
          <a:ext cx="9015502" cy="5434779"/>
        </p:xfrm>
        <a:graphic>
          <a:graphicData uri="http://schemas.openxmlformats.org/drawingml/2006/table">
            <a:tbl>
              <a:tblPr/>
              <a:tblGrid>
                <a:gridCol w="1120140"/>
                <a:gridCol w="1369060"/>
                <a:gridCol w="825500"/>
                <a:gridCol w="800100"/>
                <a:gridCol w="2242046"/>
                <a:gridCol w="665574"/>
                <a:gridCol w="1184857"/>
                <a:gridCol w="808225"/>
              </a:tblGrid>
              <a:tr h="451957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Platform</a:t>
                      </a:r>
                      <a:endParaRPr kumimoji="0" lang="hu-HU" altLang="en-US" sz="11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C66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hu-HU" altLang="en-US" sz="11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Core</a:t>
                      </a:r>
                      <a:endParaRPr kumimoji="0" lang="hu-HU" altLang="en-US" sz="11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C6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1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Techn</a:t>
                      </a:r>
                      <a:r>
                        <a:rPr kumimoji="0" lang="en-US" altLang="en-US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.</a:t>
                      </a:r>
                      <a:endParaRPr kumimoji="0" lang="hu-HU" altLang="en-US" sz="11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C66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Intro.</a:t>
                      </a:r>
                      <a:endParaRPr kumimoji="0" lang="hu-HU" altLang="en-US" sz="11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C66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High-end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hu-HU" altLang="en-US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server processor</a:t>
                      </a:r>
                      <a:r>
                        <a:rPr kumimoji="0" lang="en-US" altLang="en-US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line</a:t>
                      </a:r>
                      <a:r>
                        <a:rPr kumimoji="0" lang="hu-HU" altLang="en-US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s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C6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Core 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count</a:t>
                      </a:r>
                      <a:endParaRPr kumimoji="0" lang="hu-HU" altLang="en-US" sz="11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C6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 smtClean="0"/>
                        <a:t>Chipset</a:t>
                      </a:r>
                      <a:endParaRPr lang="en-US" sz="1100" b="1" dirty="0"/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C6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 smtClean="0"/>
                        <a:t>Proc.</a:t>
                      </a:r>
                    </a:p>
                    <a:p>
                      <a:pPr algn="ctr"/>
                      <a:r>
                        <a:rPr lang="en-US" sz="1100" b="1" dirty="0" smtClean="0"/>
                        <a:t>socket</a:t>
                      </a:r>
                      <a:endParaRPr lang="en-US" sz="1100" b="1" dirty="0"/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C66"/>
                    </a:solidFill>
                  </a:tcPr>
                </a:tc>
              </a:tr>
              <a:tr h="451957">
                <a:tc rowSpan="3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Truland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MP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Pentium 4 MP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Prescott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90 nm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3/2005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90 nm Pentium 4 MP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(Potomac)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1C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E8500 +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ICH5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 rowSpan="3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LGA 604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</a:tr>
              <a:tr h="29356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Pentium 4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</a:t>
                      </a:r>
                      <a:r>
                        <a:rPr kumimoji="0" lang="en-US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Presc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.</a:t>
                      </a: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	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90 nm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11/2005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	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7000 (</a:t>
                      </a:r>
                      <a:r>
                        <a:rPr kumimoji="0" lang="hu-HU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Paxville</a:t>
                      </a: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MP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)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2x1C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 row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E8501 +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ICH5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</a:tr>
              <a:tr h="317833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Pentium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</a:t>
                      </a: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4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</a:t>
                      </a:r>
                      <a:r>
                        <a:rPr kumimoji="0" lang="en-US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Presc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.</a:t>
                      </a: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	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65 nm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8</a:t>
                      </a: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/2006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	7100 (</a:t>
                      </a:r>
                      <a:r>
                        <a:rPr kumimoji="0" lang="hu-HU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Tulsa</a:t>
                      </a: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)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2x1C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 vMerge="1"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</a:tr>
              <a:tr h="451957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Caneland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MP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       </a:t>
                      </a: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Core2	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65 nm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9</a:t>
                      </a: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/200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7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	7200 (</a:t>
                      </a:r>
                      <a:r>
                        <a:rPr kumimoji="0" lang="hu-HU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Tigerton</a:t>
                      </a: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DC)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	7300 (</a:t>
                      </a:r>
                      <a:r>
                        <a:rPr kumimoji="0" lang="hu-HU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Tigerton</a:t>
                      </a: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QC)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2C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2x2C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 row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E7300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(</a:t>
                      </a:r>
                      <a:r>
                        <a:rPr kumimoji="0" lang="en-US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Clarksboro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)+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631x/632x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ESB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LGA 604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</a:tr>
              <a:tr h="447701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       </a:t>
                      </a:r>
                      <a:r>
                        <a:rPr kumimoji="0" lang="hu-HU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Penryn</a:t>
                      </a: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	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45 nm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9</a:t>
                      </a: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/200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8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	7400 (</a:t>
                      </a:r>
                      <a:r>
                        <a:rPr kumimoji="0" lang="hu-HU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Dunnington</a:t>
                      </a: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)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6C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 vMerge="1"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</a:tr>
              <a:tr h="451957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Boxboro-EX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hu-HU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Nehalem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     </a:t>
                      </a: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    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45 nm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3/2010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76213" algn="l"/>
                          <a:tab pos="2155825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76213" algn="l"/>
                          <a:tab pos="2155825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76213" algn="l"/>
                          <a:tab pos="2155825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76213" algn="l"/>
                          <a:tab pos="2155825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76213" algn="l"/>
                          <a:tab pos="2155825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  <a:tab pos="2155825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  <a:tab pos="2155825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  <a:tab pos="2155825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  <a:tab pos="2155825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  <a:tab pos="2155825" algn="l"/>
                        </a:tabLst>
                      </a:pP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	7500 (</a:t>
                      </a:r>
                      <a:r>
                        <a:rPr kumimoji="0" lang="hu-HU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Beckton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/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  <a:tab pos="2155825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Nehalem-EX)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  <a:tab pos="2155825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8C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 row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7500 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(Boxboro) +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ICH10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LGA 1567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</a:tr>
              <a:tr h="455376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hu-HU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Westmere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         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32 nm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</a:t>
                      </a: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4/2011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76213" algn="l"/>
                          <a:tab pos="2155825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76213" algn="l"/>
                          <a:tab pos="2155825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76213" algn="l"/>
                          <a:tab pos="2155825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76213" algn="l"/>
                          <a:tab pos="2155825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76213" algn="l"/>
                          <a:tab pos="2155825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  <a:tab pos="2155825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  <a:tab pos="2155825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  <a:tab pos="2155825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  <a:tab pos="2155825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  <a:tab pos="2155825" algn="l"/>
                        </a:tabLst>
                      </a:pP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E7-48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00</a:t>
                      </a: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</a:t>
                      </a:r>
                      <a:endParaRPr kumimoji="0" lang="en-US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  <a:tab pos="2155825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(</a:t>
                      </a:r>
                      <a:r>
                        <a:rPr kumimoji="0" lang="en-US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Westmere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-EX)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  <a:tab pos="2155825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10C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 vMerge="1"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</a:tr>
              <a:tr h="349022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  <a:tab pos="1974850" algn="l"/>
                        </a:tabLst>
                      </a:pP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700213" algn="r"/>
                          <a:tab pos="1974850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700213" algn="r"/>
                          <a:tab pos="1974850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700213" algn="r"/>
                          <a:tab pos="1974850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700213" algn="r"/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700213" algn="r"/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   </a:t>
                      </a:r>
                      <a:r>
                        <a:rPr kumimoji="0" lang="hu-HU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Sandy</a:t>
                      </a: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</a:t>
                      </a:r>
                      <a:r>
                        <a:rPr kumimoji="0" lang="hu-HU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Bidge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</a:t>
                      </a: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	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32 nm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	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</a:tr>
              <a:tr h="417405">
                <a:tc rowSpan="3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Brickland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    </a:t>
                      </a:r>
                      <a:r>
                        <a:rPr kumimoji="0" lang="hu-HU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Ivy</a:t>
                      </a: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</a:t>
                      </a:r>
                      <a:r>
                        <a:rPr kumimoji="0" lang="hu-HU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Bridge</a:t>
                      </a: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	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22 nm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2/2014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E7-4800 v2 (Ivy Bridge-EX)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15C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 rowSpan="3"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C602J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(</a:t>
                      </a:r>
                      <a:r>
                        <a:rPr kumimoji="0" lang="en-US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Patsburg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J)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 rowSpan="3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LGA 2011-1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</a:tr>
              <a:tr h="417405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Haswell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         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22 nm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5/2015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E7-4800 v3 (</a:t>
                      </a:r>
                      <a:r>
                        <a:rPr kumimoji="0" lang="en-US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Haswell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-EX)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14C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</a:tr>
              <a:tr h="417405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Broadwell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      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14 nm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6/2016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E7-4800 v4 (</a:t>
                      </a:r>
                      <a:r>
                        <a:rPr kumimoji="0" lang="en-US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Broadwell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-EX)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16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C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</a:tr>
              <a:tr h="4031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Purley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Skylake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         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14 nm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7/2017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Platinum 8100 (</a:t>
                      </a:r>
                      <a:r>
                        <a:rPr kumimoji="0" lang="en-US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Skylake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-SP)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28C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C620</a:t>
                      </a:r>
                      <a:endParaRPr kumimoji="0" lang="en-US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(Lewisburg)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LGA</a:t>
                      </a:r>
                      <a:endParaRPr kumimoji="0" lang="en-US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3647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</a:tr>
            </a:tbl>
          </a:graphicData>
        </a:graphic>
      </p:graphicFrame>
      <p:sp>
        <p:nvSpPr>
          <p:cNvPr id="4" name="TextBox 3"/>
          <p:cNvSpPr txBox="1"/>
          <p:nvPr/>
        </p:nvSpPr>
        <p:spPr>
          <a:xfrm>
            <a:off x="89235" y="502164"/>
            <a:ext cx="638989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en-US" b="1" dirty="0">
                <a:solidFill>
                  <a:schemeClr val="accent2"/>
                </a:solidFill>
              </a:rPr>
              <a:t>Overview of Intel’s </a:t>
            </a:r>
            <a:r>
              <a:rPr lang="en-US" altLang="en-US" b="1" dirty="0" smtClean="0">
                <a:solidFill>
                  <a:schemeClr val="accent2"/>
                </a:solidFill>
              </a:rPr>
              <a:t>high-end 4S/</a:t>
            </a:r>
            <a:r>
              <a:rPr lang="en-US" altLang="en-US" b="1" dirty="0" err="1" smtClean="0">
                <a:solidFill>
                  <a:schemeClr val="accent2"/>
                </a:solidFill>
              </a:rPr>
              <a:t>8S</a:t>
            </a:r>
            <a:r>
              <a:rPr lang="en-US" altLang="en-US" b="1" dirty="0" smtClean="0">
                <a:solidFill>
                  <a:schemeClr val="accent2"/>
                </a:solidFill>
              </a:rPr>
              <a:t> platforms and processors</a:t>
            </a:r>
            <a:endParaRPr lang="en-US" dirty="0"/>
          </a:p>
        </p:txBody>
      </p:sp>
      <p:sp>
        <p:nvSpPr>
          <p:cNvPr id="5" name="Rectangle 2"/>
          <p:cNvSpPr txBox="1">
            <a:spLocks noChangeArrowheads="1"/>
          </p:cNvSpPr>
          <p:nvPr/>
        </p:nvSpPr>
        <p:spPr>
          <a:xfrm>
            <a:off x="0" y="0"/>
            <a:ext cx="9144000" cy="393700"/>
          </a:xfrm>
          <a:prstGeom prst="rect">
            <a:avLst/>
          </a:prstGeom>
          <a:solidFill>
            <a:srgbClr val="0000FF"/>
          </a:solidFill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9pPr>
          </a:lstStyle>
          <a:p>
            <a:pPr eaLnBrk="1" hangingPunct="1"/>
            <a:r>
              <a:rPr lang="hu-HU" altLang="en-US" sz="1600" kern="0" dirty="0" smtClean="0"/>
              <a:t>1.7 </a:t>
            </a:r>
            <a:r>
              <a:rPr lang="en-US" altLang="en-US" sz="1600" kern="0" dirty="0" smtClean="0"/>
              <a:t>Overview of Intel’s high-end server platforms </a:t>
            </a:r>
            <a:r>
              <a:rPr lang="hu-HU" altLang="en-US" sz="1600" kern="0" dirty="0" smtClean="0"/>
              <a:t>(2)</a:t>
            </a:r>
          </a:p>
        </p:txBody>
      </p:sp>
    </p:spTree>
    <p:extLst>
      <p:ext uri="{BB962C8B-B14F-4D97-AF65-F5344CB8AC3E}">
        <p14:creationId xmlns:p14="http://schemas.microsoft.com/office/powerpoint/2010/main" val="344477439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7763" name="Picture 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191" b="19957"/>
          <a:stretch>
            <a:fillRect/>
          </a:stretch>
        </p:blipFill>
        <p:spPr bwMode="auto">
          <a:xfrm>
            <a:off x="0" y="1235410"/>
            <a:ext cx="9144000" cy="40624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0000">
                    <a:alpha val="36078"/>
                  </a:srgbClr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117764" name="Text Box 8"/>
          <p:cNvSpPr txBox="1">
            <a:spLocks noChangeArrowheads="1"/>
          </p:cNvSpPr>
          <p:nvPr/>
        </p:nvSpPr>
        <p:spPr bwMode="auto">
          <a:xfrm>
            <a:off x="171264" y="553665"/>
            <a:ext cx="5765040" cy="21544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0000">
                    <a:alpha val="36078"/>
                  </a:srgbClr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 smtClean="0">
                <a:solidFill>
                  <a:srgbClr val="FF0000"/>
                </a:solidFill>
                <a:latin typeface="Verdana" pitchFamily="34" charset="0"/>
              </a:rPr>
              <a:t>Remark: </a:t>
            </a:r>
            <a:r>
              <a:rPr lang="en-US" altLang="en-US" sz="1400" dirty="0">
                <a:solidFill>
                  <a:srgbClr val="FF0000"/>
                </a:solidFill>
                <a:latin typeface="Verdana" pitchFamily="34" charset="0"/>
              </a:rPr>
              <a:t>Intel’s transfer to 64-bit ISA in their server lines </a:t>
            </a:r>
            <a:r>
              <a:rPr lang="en-US" altLang="en-US" sz="1400" dirty="0">
                <a:latin typeface="Verdana" pitchFamily="34" charset="0"/>
              </a:rPr>
              <a:t>[97]</a:t>
            </a:r>
          </a:p>
        </p:txBody>
      </p:sp>
      <p:sp>
        <p:nvSpPr>
          <p:cNvPr id="6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pPr eaLnBrk="1" hangingPunct="1"/>
            <a:r>
              <a:rPr lang="hu-HU" altLang="en-US" sz="1600" dirty="0" smtClean="0"/>
              <a:t>1.7 </a:t>
            </a:r>
            <a:r>
              <a:rPr lang="en-US" altLang="en-US" sz="1600" dirty="0" smtClean="0"/>
              <a:t>Overview of Intel’s high-end server platforms </a:t>
            </a:r>
            <a:r>
              <a:rPr lang="hu-HU" altLang="en-US" sz="1600" dirty="0" smtClean="0"/>
              <a:t>(</a:t>
            </a:r>
            <a:r>
              <a:rPr lang="en-US" altLang="en-US" sz="1600" dirty="0" smtClean="0"/>
              <a:t>3</a:t>
            </a:r>
            <a:r>
              <a:rPr lang="hu-HU" altLang="en-US" sz="1600" dirty="0" smtClean="0"/>
              <a:t>)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8814338" y="6534345"/>
            <a:ext cx="34817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>
                <a:solidFill>
                  <a:srgbClr val="FF0000"/>
                </a:solidFill>
                <a:latin typeface="+mj-lt"/>
              </a:rPr>
              <a:t>*</a:t>
            </a:r>
          </a:p>
        </p:txBody>
      </p:sp>
    </p:spTree>
    <p:extLst>
      <p:ext uri="{BB962C8B-B14F-4D97-AF65-F5344CB8AC3E}">
        <p14:creationId xmlns:p14="http://schemas.microsoft.com/office/powerpoint/2010/main" val="198395717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182F76"/>
            </a:gs>
            <a:gs pos="100000">
              <a:srgbClr val="3366FF"/>
            </a:gs>
          </a:gsLst>
          <a:lin ang="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7747" name="AutoShape 3"/>
          <p:cNvSpPr>
            <a:spLocks noChangeArrowheads="1"/>
          </p:cNvSpPr>
          <p:nvPr/>
        </p:nvSpPr>
        <p:spPr bwMode="auto">
          <a:xfrm>
            <a:off x="457200" y="981075"/>
            <a:ext cx="8175625" cy="731815"/>
          </a:xfrm>
          <a:prstGeom prst="roundRect">
            <a:avLst>
              <a:gd name="adj" fmla="val 0"/>
            </a:avLst>
          </a:prstGeom>
          <a:solidFill>
            <a:srgbClr val="000080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000" dirty="0" smtClean="0">
                <a:solidFill>
                  <a:srgbClr val="FFFFFF"/>
                </a:solidFill>
                <a:latin typeface="Verdana" pitchFamily="34" charset="0"/>
              </a:rPr>
              <a:t>2. </a:t>
            </a:r>
            <a:r>
              <a:rPr lang="en-US" altLang="en-US" sz="2000" dirty="0">
                <a:solidFill>
                  <a:srgbClr val="FFFFFF"/>
                </a:solidFill>
                <a:latin typeface="Verdana" pitchFamily="34" charset="0"/>
              </a:rPr>
              <a:t>Evolution of </a:t>
            </a:r>
            <a:r>
              <a:rPr lang="en-US" altLang="en-US" sz="2000" dirty="0" smtClean="0">
                <a:solidFill>
                  <a:srgbClr val="FFFFFF"/>
                </a:solidFill>
                <a:latin typeface="Verdana" pitchFamily="34" charset="0"/>
              </a:rPr>
              <a:t>Intel’s high-end multicore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000" dirty="0" smtClean="0">
                <a:solidFill>
                  <a:srgbClr val="FFFFFF"/>
                </a:solidFill>
                <a:latin typeface="Verdana" pitchFamily="34" charset="0"/>
              </a:rPr>
              <a:t> 4S/</a:t>
            </a:r>
            <a:r>
              <a:rPr lang="en-US" altLang="en-US" sz="2000" dirty="0" err="1" smtClean="0">
                <a:solidFill>
                  <a:srgbClr val="FFFFFF"/>
                </a:solidFill>
                <a:latin typeface="Verdana" pitchFamily="34" charset="0"/>
              </a:rPr>
              <a:t>8S</a:t>
            </a:r>
            <a:r>
              <a:rPr lang="en-US" altLang="en-US" sz="2000" dirty="0" smtClean="0">
                <a:solidFill>
                  <a:srgbClr val="FFFFFF"/>
                </a:solidFill>
                <a:latin typeface="Verdana" pitchFamily="34" charset="0"/>
              </a:rPr>
              <a:t>  server platforms</a:t>
            </a:r>
            <a:endParaRPr lang="en-US" altLang="en-US" sz="2000" dirty="0">
              <a:solidFill>
                <a:srgbClr val="FFFFFF"/>
              </a:solidFill>
              <a:latin typeface="Verdana" pitchFamily="34" charset="0"/>
            </a:endParaRPr>
          </a:p>
        </p:txBody>
      </p:sp>
      <p:grpSp>
        <p:nvGrpSpPr>
          <p:cNvPr id="3" name="Group 4"/>
          <p:cNvGrpSpPr>
            <a:grpSpLocks/>
          </p:cNvGrpSpPr>
          <p:nvPr/>
        </p:nvGrpSpPr>
        <p:grpSpPr bwMode="auto">
          <a:xfrm>
            <a:off x="647980" y="1887313"/>
            <a:ext cx="7967662" cy="704088"/>
            <a:chOff x="705" y="1638"/>
            <a:chExt cx="4442" cy="292"/>
          </a:xfrm>
        </p:grpSpPr>
        <p:sp>
          <p:nvSpPr>
            <p:cNvPr id="4" name="AutoShape 5"/>
            <p:cNvSpPr>
              <a:spLocks noChangeArrowheads="1"/>
            </p:cNvSpPr>
            <p:nvPr/>
          </p:nvSpPr>
          <p:spPr bwMode="auto">
            <a:xfrm>
              <a:off x="951" y="1638"/>
              <a:ext cx="4196" cy="292"/>
            </a:xfrm>
            <a:prstGeom prst="roundRect">
              <a:avLst>
                <a:gd name="adj" fmla="val 0"/>
              </a:avLst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hu-HU" altLang="en-US" sz="1900" dirty="0">
                  <a:solidFill>
                    <a:srgbClr val="FFFFFF"/>
                  </a:solidFill>
                  <a:latin typeface="Verdana" pitchFamily="34" charset="0"/>
                </a:rPr>
                <a:t>  </a:t>
              </a:r>
              <a:r>
                <a:rPr lang="en-US" altLang="en-US" sz="1900" dirty="0">
                  <a:solidFill>
                    <a:srgbClr val="FFFFFF"/>
                  </a:solidFill>
                  <a:latin typeface="Verdana" pitchFamily="34" charset="0"/>
                </a:rPr>
                <a:t>2.1 Overview of the evolution of key features </a:t>
              </a:r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900" dirty="0" smtClean="0">
                  <a:solidFill>
                    <a:srgbClr val="FFFFFF"/>
                  </a:solidFill>
                  <a:latin typeface="Verdana" pitchFamily="34" charset="0"/>
                </a:rPr>
                <a:t>          of </a:t>
              </a:r>
              <a:r>
                <a:rPr lang="en-US" altLang="en-US" sz="1900" dirty="0">
                  <a:solidFill>
                    <a:srgbClr val="FFFFFF"/>
                  </a:solidFill>
                  <a:latin typeface="Verdana" pitchFamily="34" charset="0"/>
                </a:rPr>
                <a:t>high-end server </a:t>
              </a:r>
              <a:r>
                <a:rPr lang="en-US" altLang="en-US" sz="1900" dirty="0" smtClean="0">
                  <a:solidFill>
                    <a:srgbClr val="FFFFFF"/>
                  </a:solidFill>
                  <a:latin typeface="Verdana" pitchFamily="34" charset="0"/>
                </a:rPr>
                <a:t>platforms</a:t>
              </a:r>
              <a:endParaRPr lang="en-US" altLang="en-US" sz="1900" dirty="0">
                <a:solidFill>
                  <a:srgbClr val="FFFFFF"/>
                </a:solidFill>
                <a:latin typeface="Verdana" pitchFamily="34" charset="0"/>
              </a:endParaRPr>
            </a:p>
          </p:txBody>
        </p:sp>
        <p:sp>
          <p:nvSpPr>
            <p:cNvPr id="5" name="Text Box 6"/>
            <p:cNvSpPr txBox="1">
              <a:spLocks noChangeArrowheads="1"/>
            </p:cNvSpPr>
            <p:nvPr/>
          </p:nvSpPr>
          <p:spPr bwMode="auto">
            <a:xfrm>
              <a:off x="705" y="1648"/>
              <a:ext cx="229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</a:pPr>
              <a:r>
                <a:rPr lang="hu-HU" altLang="en-US" sz="1900">
                  <a:solidFill>
                    <a:srgbClr val="FFFFFF"/>
                  </a:solidFill>
                  <a:latin typeface="Verdana" pitchFamily="34" charset="0"/>
                </a:rPr>
                <a:t> </a:t>
              </a:r>
              <a:endParaRPr lang="en-US" altLang="en-US" sz="1900">
                <a:solidFill>
                  <a:srgbClr val="FFFFFF"/>
                </a:solidFill>
                <a:latin typeface="Verdana" pitchFamily="34" charset="0"/>
              </a:endParaRPr>
            </a:p>
          </p:txBody>
        </p:sp>
      </p:grpSp>
      <p:sp>
        <p:nvSpPr>
          <p:cNvPr id="6" name="AutoShape 8"/>
          <p:cNvSpPr>
            <a:spLocks noChangeArrowheads="1"/>
          </p:cNvSpPr>
          <p:nvPr/>
        </p:nvSpPr>
        <p:spPr bwMode="auto">
          <a:xfrm>
            <a:off x="1086130" y="2672190"/>
            <a:ext cx="7529512" cy="463550"/>
          </a:xfrm>
          <a:prstGeom prst="roundRect">
            <a:avLst>
              <a:gd name="adj" fmla="val 0"/>
            </a:avLst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lang="hu-HU" altLang="en-US" sz="1900" dirty="0">
                <a:solidFill>
                  <a:srgbClr val="FFFFFF"/>
                </a:solidFill>
                <a:latin typeface="Verdana" pitchFamily="34" charset="0"/>
              </a:rPr>
              <a:t>  </a:t>
            </a:r>
            <a:r>
              <a:rPr lang="en-US" altLang="en-US" sz="1900" dirty="0">
                <a:solidFill>
                  <a:srgbClr val="FFFFFF"/>
                </a:solidFill>
                <a:latin typeface="Verdana" pitchFamily="34" charset="0"/>
              </a:rPr>
              <a:t>2.2 The memory bandwidth bottleneck and its </a:t>
            </a:r>
            <a:r>
              <a:rPr lang="en-US" altLang="en-US" sz="1900" dirty="0" smtClean="0">
                <a:solidFill>
                  <a:srgbClr val="FFFFFF"/>
                </a:solidFill>
                <a:latin typeface="Verdana" pitchFamily="34" charset="0"/>
              </a:rPr>
              <a:t>resolution</a:t>
            </a:r>
            <a:endParaRPr lang="en-US" altLang="en-US" sz="1900" dirty="0">
              <a:solidFill>
                <a:srgbClr val="FFFFFF"/>
              </a:solidFill>
              <a:latin typeface="Verdana" pitchFamily="34" charset="0"/>
            </a:endParaRPr>
          </a:p>
        </p:txBody>
      </p:sp>
      <p:sp>
        <p:nvSpPr>
          <p:cNvPr id="7" name="Text Box 9"/>
          <p:cNvSpPr txBox="1">
            <a:spLocks noChangeArrowheads="1"/>
          </p:cNvSpPr>
          <p:nvPr/>
        </p:nvSpPr>
        <p:spPr bwMode="auto">
          <a:xfrm>
            <a:off x="644805" y="2688065"/>
            <a:ext cx="41116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</a:pPr>
            <a:r>
              <a:rPr lang="hu-HU" altLang="en-US" sz="1900">
                <a:solidFill>
                  <a:srgbClr val="FFFFFF"/>
                </a:solidFill>
                <a:latin typeface="Verdana" pitchFamily="34" charset="0"/>
              </a:rPr>
              <a:t> </a:t>
            </a:r>
            <a:endParaRPr lang="en-US" altLang="en-US" sz="1900">
              <a:solidFill>
                <a:srgbClr val="FFFFFF"/>
              </a:solidFill>
              <a:latin typeface="Verdana" pitchFamily="34" charset="0"/>
            </a:endParaRPr>
          </a:p>
        </p:txBody>
      </p:sp>
      <p:sp>
        <p:nvSpPr>
          <p:cNvPr id="8" name="AutoShape 11"/>
          <p:cNvSpPr>
            <a:spLocks noChangeArrowheads="1"/>
          </p:cNvSpPr>
          <p:nvPr/>
        </p:nvSpPr>
        <p:spPr bwMode="auto">
          <a:xfrm>
            <a:off x="1089305" y="3186540"/>
            <a:ext cx="7526337" cy="466344"/>
          </a:xfrm>
          <a:prstGeom prst="roundRect">
            <a:avLst>
              <a:gd name="adj" fmla="val 0"/>
            </a:avLst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hu-HU" altLang="en-US" sz="1900" dirty="0">
                <a:solidFill>
                  <a:srgbClr val="FFFFFF"/>
                </a:solidFill>
                <a:latin typeface="Verdana" pitchFamily="34" charset="0"/>
              </a:rPr>
              <a:t>  </a:t>
            </a:r>
            <a:r>
              <a:rPr lang="en-US" altLang="en-US" sz="1900" dirty="0">
                <a:solidFill>
                  <a:srgbClr val="FFFFFF"/>
                </a:solidFill>
                <a:latin typeface="Verdana" pitchFamily="34" charset="0"/>
              </a:rPr>
              <a:t>2.3 Overview of the evolution of </a:t>
            </a:r>
            <a:r>
              <a:rPr lang="en-US" altLang="en-US" sz="1900" dirty="0" smtClean="0">
                <a:solidFill>
                  <a:srgbClr val="FFFFFF"/>
                </a:solidFill>
                <a:latin typeface="Verdana" pitchFamily="34" charset="0"/>
              </a:rPr>
              <a:t>high-end </a:t>
            </a:r>
            <a:r>
              <a:rPr lang="en-US" altLang="en-US" sz="1900" dirty="0">
                <a:solidFill>
                  <a:srgbClr val="FFFFFF"/>
                </a:solidFill>
                <a:latin typeface="Verdana" pitchFamily="34" charset="0"/>
              </a:rPr>
              <a:t>server </a:t>
            </a:r>
            <a:r>
              <a:rPr lang="en-US" altLang="en-US" sz="1900" dirty="0" smtClean="0">
                <a:solidFill>
                  <a:srgbClr val="FFFFFF"/>
                </a:solidFill>
                <a:latin typeface="Verdana" pitchFamily="34" charset="0"/>
              </a:rPr>
              <a:t>platforms</a:t>
            </a:r>
            <a:endParaRPr lang="en-US" altLang="en-US" sz="1900" dirty="0">
              <a:solidFill>
                <a:srgbClr val="FFFFFF"/>
              </a:solidFill>
              <a:latin typeface="Verdana" pitchFamily="34" charset="0"/>
            </a:endParaRPr>
          </a:p>
        </p:txBody>
      </p:sp>
      <p:sp>
        <p:nvSpPr>
          <p:cNvPr id="9" name="Text Box 12"/>
          <p:cNvSpPr txBox="1">
            <a:spLocks noChangeArrowheads="1"/>
          </p:cNvSpPr>
          <p:nvPr/>
        </p:nvSpPr>
        <p:spPr bwMode="auto">
          <a:xfrm>
            <a:off x="647980" y="3324653"/>
            <a:ext cx="41116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</a:pPr>
            <a:r>
              <a:rPr lang="hu-HU" altLang="en-US" sz="1900">
                <a:solidFill>
                  <a:srgbClr val="FFFFFF"/>
                </a:solidFill>
                <a:latin typeface="Verdana" pitchFamily="34" charset="0"/>
              </a:rPr>
              <a:t> </a:t>
            </a:r>
            <a:endParaRPr lang="en-US" altLang="en-US" sz="1900">
              <a:solidFill>
                <a:srgbClr val="FFFFFF"/>
              </a:solidFill>
              <a:latin typeface="Verdan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67859019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182F76"/>
            </a:gs>
            <a:gs pos="100000">
              <a:srgbClr val="3366FF"/>
            </a:gs>
          </a:gsLst>
          <a:lin ang="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171" name="AutoShape 3"/>
          <p:cNvSpPr>
            <a:spLocks noChangeArrowheads="1"/>
          </p:cNvSpPr>
          <p:nvPr/>
        </p:nvSpPr>
        <p:spPr bwMode="auto">
          <a:xfrm>
            <a:off x="381000" y="981075"/>
            <a:ext cx="8532813" cy="504825"/>
          </a:xfrm>
          <a:prstGeom prst="roundRect">
            <a:avLst>
              <a:gd name="adj" fmla="val 0"/>
            </a:avLst>
          </a:prstGeom>
          <a:solidFill>
            <a:srgbClr val="000080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900" dirty="0">
                <a:solidFill>
                  <a:srgbClr val="FFFFFF"/>
                </a:solidFill>
                <a:latin typeface="Verdana" pitchFamily="34" charset="0"/>
              </a:rPr>
              <a:t>1</a:t>
            </a:r>
            <a:r>
              <a:rPr lang="hu-HU" altLang="en-US" sz="1900" dirty="0">
                <a:solidFill>
                  <a:srgbClr val="FFFFFF"/>
                </a:solidFill>
                <a:latin typeface="Verdana" pitchFamily="34" charset="0"/>
              </a:rPr>
              <a:t>.1 </a:t>
            </a:r>
            <a:r>
              <a:rPr lang="en-US" altLang="en-US" sz="1900" dirty="0">
                <a:solidFill>
                  <a:srgbClr val="FFFFFF"/>
                </a:solidFill>
                <a:latin typeface="Verdana" pitchFamily="34" charset="0"/>
              </a:rPr>
              <a:t>The worldwide </a:t>
            </a:r>
            <a:r>
              <a:rPr lang="en-US" altLang="en-US" sz="1900" dirty="0" smtClean="0">
                <a:solidFill>
                  <a:srgbClr val="FFFFFF"/>
                </a:solidFill>
                <a:latin typeface="Verdana" pitchFamily="34" charset="0"/>
              </a:rPr>
              <a:t>server market</a:t>
            </a:r>
            <a:endParaRPr lang="en-US" altLang="en-US" sz="1900" dirty="0">
              <a:solidFill>
                <a:srgbClr val="FFFFFF"/>
              </a:solidFill>
              <a:latin typeface="Verdan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21006892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182F76"/>
            </a:gs>
            <a:gs pos="100000">
              <a:srgbClr val="3366FF"/>
            </a:gs>
          </a:gsLst>
          <a:lin ang="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171" name="AutoShape 3"/>
          <p:cNvSpPr>
            <a:spLocks noChangeArrowheads="1"/>
          </p:cNvSpPr>
          <p:nvPr/>
        </p:nvSpPr>
        <p:spPr bwMode="auto">
          <a:xfrm>
            <a:off x="381000" y="981075"/>
            <a:ext cx="8532813" cy="672913"/>
          </a:xfrm>
          <a:prstGeom prst="roundRect">
            <a:avLst>
              <a:gd name="adj" fmla="val 0"/>
            </a:avLst>
          </a:prstGeom>
          <a:solidFill>
            <a:srgbClr val="000080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900" dirty="0" smtClean="0">
                <a:solidFill>
                  <a:srgbClr val="FFFFFF"/>
                </a:solidFill>
                <a:latin typeface="Verdana" pitchFamily="34" charset="0"/>
              </a:rPr>
              <a:t>2.1 Overview of the evolution of key features 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900" dirty="0" smtClean="0">
                <a:solidFill>
                  <a:srgbClr val="FFFFFF"/>
                </a:solidFill>
                <a:latin typeface="Verdana" pitchFamily="34" charset="0"/>
              </a:rPr>
              <a:t>of high-end server platforms</a:t>
            </a:r>
            <a:endParaRPr lang="en-US" altLang="en-US" sz="1900" dirty="0">
              <a:solidFill>
                <a:srgbClr val="FFFFFF"/>
              </a:solidFill>
              <a:latin typeface="Verdan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53462867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9740" y="502578"/>
            <a:ext cx="906426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>
                <a:solidFill>
                  <a:srgbClr val="2D2D8A"/>
                </a:solidFill>
              </a:rPr>
              <a:t>2.1 Overview of the evolution of key features </a:t>
            </a:r>
            <a:r>
              <a:rPr lang="en-US" b="1" dirty="0" smtClean="0">
                <a:solidFill>
                  <a:srgbClr val="2D2D8A"/>
                </a:solidFill>
              </a:rPr>
              <a:t>of </a:t>
            </a:r>
            <a:r>
              <a:rPr lang="en-US" b="1" dirty="0">
                <a:solidFill>
                  <a:srgbClr val="2D2D8A"/>
                </a:solidFill>
              </a:rPr>
              <a:t>high-end server </a:t>
            </a:r>
            <a:r>
              <a:rPr lang="en-US" b="1" dirty="0" smtClean="0">
                <a:solidFill>
                  <a:srgbClr val="2D2D8A"/>
                </a:solidFill>
              </a:rPr>
              <a:t>platforms</a:t>
            </a:r>
            <a:endParaRPr lang="en-US" b="1" dirty="0">
              <a:solidFill>
                <a:srgbClr val="2D2D8A"/>
              </a:solidFill>
            </a:endParaRPr>
          </a:p>
        </p:txBody>
      </p:sp>
      <p:sp>
        <p:nvSpPr>
          <p:cNvPr id="3" name="Title 2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1600" dirty="0" smtClean="0"/>
              <a:t/>
            </a:r>
            <a:br>
              <a:rPr lang="en-US" sz="1600" dirty="0" smtClean="0"/>
            </a:br>
            <a:r>
              <a:rPr lang="en-US" sz="1600" dirty="0" smtClean="0"/>
              <a:t>2.1 </a:t>
            </a:r>
            <a:r>
              <a:rPr lang="en-US" sz="1600" dirty="0"/>
              <a:t>Overview of the evolution of key features of high-end server </a:t>
            </a:r>
            <a:r>
              <a:rPr lang="en-US" sz="1600" dirty="0" smtClean="0"/>
              <a:t>platforms (1)</a:t>
            </a:r>
            <a:r>
              <a:rPr lang="en-US" sz="1600" dirty="0"/>
              <a:t/>
            </a:r>
            <a:br>
              <a:rPr lang="en-US" sz="1600" dirty="0"/>
            </a:br>
            <a:endParaRPr lang="en-US" sz="1600" dirty="0"/>
          </a:p>
        </p:txBody>
      </p:sp>
      <p:sp>
        <p:nvSpPr>
          <p:cNvPr id="5" name="TextBox 4"/>
          <p:cNvSpPr txBox="1"/>
          <p:nvPr/>
        </p:nvSpPr>
        <p:spPr>
          <a:xfrm>
            <a:off x="107877" y="797163"/>
            <a:ext cx="827970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/>
              <a:t>Intel's </a:t>
            </a:r>
            <a:r>
              <a:rPr lang="en-US" dirty="0" smtClean="0">
                <a:solidFill>
                  <a:srgbClr val="FF0000"/>
                </a:solidFill>
              </a:rPr>
              <a:t>high-end multicore server processors had </a:t>
            </a:r>
            <a:r>
              <a:rPr lang="en-US" dirty="0" smtClean="0">
                <a:solidFill>
                  <a:srgbClr val="0070C0"/>
                </a:solidFill>
              </a:rPr>
              <a:t>supported first </a:t>
            </a:r>
            <a:r>
              <a:rPr lang="en-US" dirty="0">
                <a:solidFill>
                  <a:srgbClr val="0070C0"/>
                </a:solidFill>
              </a:rPr>
              <a:t>4-socket </a:t>
            </a:r>
            <a:r>
              <a:rPr lang="en-US" dirty="0" smtClean="0">
                <a:solidFill>
                  <a:srgbClr val="0070C0"/>
                </a:solidFill>
              </a:rPr>
              <a:t>(</a:t>
            </a:r>
            <a:r>
              <a:rPr lang="en-US" dirty="0">
                <a:solidFill>
                  <a:srgbClr val="0070C0"/>
                </a:solidFill>
              </a:rPr>
              <a:t>4S or MP) </a:t>
            </a:r>
            <a:r>
              <a:rPr lang="en-US" dirty="0" smtClean="0">
                <a:solidFill>
                  <a:srgbClr val="0070C0"/>
                </a:solidFill>
              </a:rPr>
              <a:t>and </a:t>
            </a:r>
          </a:p>
          <a:p>
            <a:r>
              <a:rPr lang="en-US" dirty="0">
                <a:solidFill>
                  <a:srgbClr val="0070C0"/>
                </a:solidFill>
              </a:rPr>
              <a:t> </a:t>
            </a:r>
            <a:r>
              <a:rPr lang="en-US" dirty="0" smtClean="0">
                <a:solidFill>
                  <a:srgbClr val="0070C0"/>
                </a:solidFill>
              </a:rPr>
              <a:t> later </a:t>
            </a:r>
            <a:r>
              <a:rPr lang="en-US" dirty="0">
                <a:solidFill>
                  <a:srgbClr val="0070C0"/>
                </a:solidFill>
              </a:rPr>
              <a:t>8-socket (</a:t>
            </a:r>
            <a:r>
              <a:rPr lang="en-US" dirty="0" err="1">
                <a:solidFill>
                  <a:srgbClr val="0070C0"/>
                </a:solidFill>
              </a:rPr>
              <a:t>8S</a:t>
            </a:r>
            <a:r>
              <a:rPr lang="en-US" dirty="0">
                <a:solidFill>
                  <a:srgbClr val="0070C0"/>
                </a:solidFill>
              </a:rPr>
              <a:t>) platforms</a:t>
            </a:r>
            <a:r>
              <a:rPr lang="en-US" dirty="0"/>
              <a:t>, </a:t>
            </a:r>
            <a:r>
              <a:rPr lang="en-US" dirty="0" smtClean="0"/>
              <a:t>as indicated </a:t>
            </a:r>
            <a:r>
              <a:rPr lang="en-US" dirty="0"/>
              <a:t>in the </a:t>
            </a:r>
            <a:r>
              <a:rPr lang="en-US" dirty="0" smtClean="0"/>
              <a:t>Table below. </a:t>
            </a:r>
            <a:endParaRPr lang="en-US" dirty="0"/>
          </a:p>
        </p:txBody>
      </p:sp>
      <p:graphicFrame>
        <p:nvGraphicFramePr>
          <p:cNvPr id="10" name="Group 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030389726"/>
              </p:ext>
            </p:extLst>
          </p:nvPr>
        </p:nvGraphicFramePr>
        <p:xfrm>
          <a:off x="60959" y="1495170"/>
          <a:ext cx="9005252" cy="5004104"/>
        </p:xfrm>
        <a:graphic>
          <a:graphicData uri="http://schemas.openxmlformats.org/drawingml/2006/table">
            <a:tbl>
              <a:tblPr/>
              <a:tblGrid>
                <a:gridCol w="1066841"/>
                <a:gridCol w="1419529"/>
                <a:gridCol w="824562"/>
                <a:gridCol w="799190"/>
                <a:gridCol w="2239497"/>
                <a:gridCol w="676022"/>
                <a:gridCol w="1979611"/>
              </a:tblGrid>
              <a:tr h="451044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Platform</a:t>
                      </a:r>
                      <a:endParaRPr kumimoji="0" lang="hu-HU" altLang="en-US" sz="11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C66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hu-HU" altLang="en-US" sz="11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Core</a:t>
                      </a:r>
                      <a:endParaRPr kumimoji="0" lang="hu-HU" altLang="en-US" sz="11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C6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1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Techn</a:t>
                      </a:r>
                      <a:r>
                        <a:rPr kumimoji="0" lang="en-US" altLang="en-US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.</a:t>
                      </a:r>
                      <a:endParaRPr kumimoji="0" lang="hu-HU" altLang="en-US" sz="11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C66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Intro.</a:t>
                      </a:r>
                      <a:endParaRPr kumimoji="0" lang="hu-HU" altLang="en-US" sz="11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C66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High-end 4S/</a:t>
                      </a:r>
                      <a:r>
                        <a:rPr kumimoji="0" lang="en-US" altLang="en-US" sz="11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8S</a:t>
                      </a:r>
                      <a:r>
                        <a:rPr kumimoji="0" lang="en-US" altLang="en-US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server</a:t>
                      </a:r>
                      <a:r>
                        <a:rPr kumimoji="0" lang="hu-HU" altLang="en-US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processor</a:t>
                      </a:r>
                      <a:r>
                        <a:rPr kumimoji="0" lang="en-US" altLang="en-US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line</a:t>
                      </a:r>
                      <a:r>
                        <a:rPr kumimoji="0" lang="hu-HU" altLang="en-US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s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C6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Core 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count</a:t>
                      </a:r>
                      <a:endParaRPr kumimoji="0" lang="hu-HU" altLang="en-US" sz="11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C6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 smtClean="0"/>
                        <a:t>Scalability</a:t>
                      </a:r>
                      <a:endParaRPr lang="en-US" sz="1100" b="1" dirty="0"/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C66"/>
                    </a:solidFill>
                  </a:tcPr>
                </a:tc>
              </a:tr>
              <a:tr h="451044">
                <a:tc rowSpan="3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Truland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MP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Pentium 4 MP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Prescott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90 nm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3/2005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90 nm Pentium 4 MP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(Potomac)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1C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 rowSpan="3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4-socket servers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(4S)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</a:tr>
              <a:tr h="264086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Pentium 4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</a:t>
                      </a:r>
                      <a:r>
                        <a:rPr kumimoji="0" lang="en-US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Presc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.</a:t>
                      </a: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	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90 nm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11/2005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	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7000 (</a:t>
                      </a:r>
                      <a:r>
                        <a:rPr kumimoji="0" lang="hu-HU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Paxville</a:t>
                      </a: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MP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)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2x1C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 vMerge="1"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</a:tr>
              <a:tr h="285922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Pentium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</a:t>
                      </a: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4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</a:t>
                      </a:r>
                      <a:r>
                        <a:rPr kumimoji="0" lang="en-US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Presc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.</a:t>
                      </a: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	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65 nm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8</a:t>
                      </a:r>
                      <a:r>
                        <a:rPr kumimoji="0" lang="hu-HU" altLang="en-US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/2006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	7100 (</a:t>
                      </a:r>
                      <a:r>
                        <a:rPr kumimoji="0" lang="hu-HU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Tulsa</a:t>
                      </a: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)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2x1C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 vMerge="1"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</a:tr>
              <a:tr h="451044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Caneland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       </a:t>
                      </a: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Core2	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65 nm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9</a:t>
                      </a: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/200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7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	7200 (</a:t>
                      </a:r>
                      <a:r>
                        <a:rPr kumimoji="0" lang="hu-HU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Tigerton</a:t>
                      </a: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DC)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	7300 (</a:t>
                      </a:r>
                      <a:r>
                        <a:rPr kumimoji="0" lang="hu-HU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Tigerton</a:t>
                      </a: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QC)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2C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2x2C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 row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4-socket servers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(4S)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</a:tr>
              <a:tr h="391764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       </a:t>
                      </a:r>
                      <a:r>
                        <a:rPr kumimoji="0" lang="hu-HU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Penryn</a:t>
                      </a: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	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45 nm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9</a:t>
                      </a:r>
                      <a:r>
                        <a:rPr kumimoji="0" lang="hu-HU" altLang="en-US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/200</a:t>
                      </a:r>
                      <a:r>
                        <a:rPr kumimoji="0" lang="en-US" altLang="en-US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8</a:t>
                      </a:r>
                      <a:endParaRPr kumimoji="0" lang="hu-HU" altLang="en-US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	7400 (</a:t>
                      </a:r>
                      <a:r>
                        <a:rPr kumimoji="0" lang="hu-HU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Dunnington</a:t>
                      </a: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)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6C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 vMerge="1"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</a:tr>
              <a:tr h="451044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Boxboro-EX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BE0E3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hu-HU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Nehalem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     </a:t>
                      </a: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    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BE0E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45 nm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BE0E3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hu-HU" altLang="en-US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3/2010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BE0E3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76213" algn="l"/>
                          <a:tab pos="2155825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76213" algn="l"/>
                          <a:tab pos="2155825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76213" algn="l"/>
                          <a:tab pos="2155825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76213" algn="l"/>
                          <a:tab pos="2155825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76213" algn="l"/>
                          <a:tab pos="2155825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  <a:tab pos="2155825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  <a:tab pos="2155825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  <a:tab pos="2155825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  <a:tab pos="2155825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  <a:tab pos="2155825" algn="l"/>
                        </a:tabLst>
                      </a:pP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	7500 (</a:t>
                      </a:r>
                      <a:r>
                        <a:rPr kumimoji="0" lang="hu-HU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Beckton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/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  <a:tab pos="2155825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Nehalem-EX)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BE0E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  <a:tab pos="2155825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8C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BE0E3"/>
                    </a:solidFill>
                  </a:tcPr>
                </a:tc>
                <a:tc row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8-socket servers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(</a:t>
                      </a:r>
                      <a:r>
                        <a:rPr kumimoji="0" lang="en-US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8S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)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BE0E3"/>
                    </a:solidFill>
                  </a:tcPr>
                </a:tc>
              </a:tr>
              <a:tr h="451044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hu-HU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Westmere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         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BE0E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32 nm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BE0E3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</a:t>
                      </a: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4/2011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BE0E3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76213" algn="l"/>
                          <a:tab pos="2155825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76213" algn="l"/>
                          <a:tab pos="2155825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76213" algn="l"/>
                          <a:tab pos="2155825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76213" algn="l"/>
                          <a:tab pos="2155825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76213" algn="l"/>
                          <a:tab pos="2155825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  <a:tab pos="2155825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  <a:tab pos="2155825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  <a:tab pos="2155825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  <a:tab pos="2155825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  <a:tab pos="2155825" algn="l"/>
                        </a:tabLst>
                      </a:pP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E7-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8</a:t>
                      </a: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8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00</a:t>
                      </a: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</a:t>
                      </a:r>
                      <a:endParaRPr kumimoji="0" lang="en-US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  <a:tab pos="2155825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(</a:t>
                      </a:r>
                      <a:r>
                        <a:rPr kumimoji="0" lang="en-US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Westmere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-EX)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BE0E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  <a:tab pos="2155825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10C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BE0E3"/>
                    </a:solidFill>
                  </a:tcPr>
                </a:tc>
                <a:tc vMerge="1"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</a:tr>
              <a:tr h="31398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  <a:tab pos="1974850" algn="l"/>
                        </a:tabLst>
                      </a:pP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700213" algn="r"/>
                          <a:tab pos="1974850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700213" algn="r"/>
                          <a:tab pos="1974850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700213" algn="r"/>
                          <a:tab pos="1974850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700213" algn="r"/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700213" algn="r"/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   </a:t>
                      </a:r>
                      <a:r>
                        <a:rPr kumimoji="0" lang="hu-HU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Sandy</a:t>
                      </a: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</a:t>
                      </a:r>
                      <a:r>
                        <a:rPr kumimoji="0" lang="hu-HU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Bidge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</a:t>
                      </a: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	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32 nm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	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</a:tr>
              <a:tr h="375498">
                <a:tc rowSpan="3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Brickland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    </a:t>
                      </a:r>
                      <a:r>
                        <a:rPr kumimoji="0" lang="hu-HU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Ivy</a:t>
                      </a: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</a:t>
                      </a:r>
                      <a:r>
                        <a:rPr kumimoji="0" lang="hu-HU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Bridge</a:t>
                      </a: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	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22 nm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</a:t>
                      </a: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/201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4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E7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-8800 v2 (Ivy Bridge-EX)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15C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 rowSpan="3"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8-socket servers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(</a:t>
                      </a:r>
                      <a:r>
                        <a:rPr kumimoji="0" lang="en-US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8S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)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</a:tr>
              <a:tr h="375498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Haswell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         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22 nm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5/2015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E7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-8800 v3 (Haswell-EX)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18C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</a:tr>
              <a:tr h="375498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Broadwell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      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14 nm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6/2016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E7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-8800 v4 (Broadwell-EX)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24C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</a:tr>
              <a:tr h="309818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Purley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BE0E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Skylake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         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BE0E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14 nm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BE0E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7/2017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BE0E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Platinum 8100 (</a:t>
                      </a:r>
                      <a:r>
                        <a:rPr kumimoji="0" lang="en-US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Skylake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-SP)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BE0E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28C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BE0E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8-socket servers (</a:t>
                      </a:r>
                      <a:r>
                        <a:rPr kumimoji="0" lang="en-US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8S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)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BE0E3"/>
                    </a:solidFill>
                  </a:tcPr>
                </a:tc>
              </a:tr>
            </a:tbl>
          </a:graphicData>
        </a:graphic>
      </p:graphicFrame>
      <p:sp>
        <p:nvSpPr>
          <p:cNvPr id="11" name="TextBox 10"/>
          <p:cNvSpPr txBox="1"/>
          <p:nvPr/>
        </p:nvSpPr>
        <p:spPr>
          <a:xfrm>
            <a:off x="1561515" y="6564920"/>
            <a:ext cx="615271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err="1"/>
              <a:t>Table:Intel’s</a:t>
            </a:r>
            <a:r>
              <a:rPr lang="en-US" dirty="0"/>
              <a:t> high-end multicore server platforms and processors  </a:t>
            </a:r>
          </a:p>
        </p:txBody>
      </p:sp>
      <p:sp>
        <p:nvSpPr>
          <p:cNvPr id="4" name="Rectangle 3"/>
          <p:cNvSpPr/>
          <p:nvPr/>
        </p:nvSpPr>
        <p:spPr bwMode="auto">
          <a:xfrm>
            <a:off x="7086600" y="1495170"/>
            <a:ext cx="1979611" cy="5004104"/>
          </a:xfrm>
          <a:prstGeom prst="rect">
            <a:avLst/>
          </a:prstGeom>
          <a:noFill/>
          <a:ln w="3810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3300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68141858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289218" name="Group 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032782772"/>
              </p:ext>
            </p:extLst>
          </p:nvPr>
        </p:nvGraphicFramePr>
        <p:xfrm>
          <a:off x="60959" y="1133327"/>
          <a:ext cx="9005252" cy="5471910"/>
        </p:xfrm>
        <a:graphic>
          <a:graphicData uri="http://schemas.openxmlformats.org/drawingml/2006/table">
            <a:tbl>
              <a:tblPr/>
              <a:tblGrid>
                <a:gridCol w="1066841"/>
                <a:gridCol w="1419529"/>
                <a:gridCol w="824562"/>
                <a:gridCol w="799190"/>
                <a:gridCol w="2239497"/>
                <a:gridCol w="676022"/>
                <a:gridCol w="1097177"/>
                <a:gridCol w="882434"/>
              </a:tblGrid>
              <a:tr h="452621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hu-HU" altLang="en-US" sz="11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C66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hu-HU" altLang="en-US" sz="11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Core</a:t>
                      </a:r>
                      <a:endParaRPr kumimoji="0" lang="hu-HU" altLang="en-US" sz="11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C6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1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Techn</a:t>
                      </a:r>
                      <a:r>
                        <a:rPr kumimoji="0" lang="en-US" altLang="en-US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.</a:t>
                      </a:r>
                      <a:endParaRPr kumimoji="0" lang="hu-HU" altLang="en-US" sz="11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C66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Intro.</a:t>
                      </a:r>
                      <a:endParaRPr kumimoji="0" lang="hu-HU" altLang="en-US" sz="11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C66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High-end 4S/</a:t>
                      </a:r>
                      <a:r>
                        <a:rPr kumimoji="0" lang="en-US" altLang="en-US" sz="11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8S</a:t>
                      </a:r>
                      <a:r>
                        <a:rPr kumimoji="0" lang="en-US" altLang="en-US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server</a:t>
                      </a:r>
                      <a:r>
                        <a:rPr kumimoji="0" lang="hu-HU" altLang="en-US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processor</a:t>
                      </a:r>
                      <a:r>
                        <a:rPr kumimoji="0" lang="en-US" altLang="en-US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line</a:t>
                      </a:r>
                      <a:r>
                        <a:rPr kumimoji="0" lang="hu-HU" altLang="en-US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s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C6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Core 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count</a:t>
                      </a:r>
                      <a:endParaRPr kumimoji="0" lang="hu-HU" altLang="en-US" sz="11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C6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 smtClean="0"/>
                        <a:t>Chipset</a:t>
                      </a:r>
                      <a:endParaRPr lang="en-US" sz="1100" b="1" dirty="0"/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C6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 smtClean="0"/>
                        <a:t>Proc.</a:t>
                      </a:r>
                    </a:p>
                    <a:p>
                      <a:pPr algn="ctr"/>
                      <a:r>
                        <a:rPr lang="en-US" sz="1100" b="1" dirty="0" smtClean="0"/>
                        <a:t>socket</a:t>
                      </a:r>
                      <a:endParaRPr lang="en-US" sz="1100" b="1" dirty="0"/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C66"/>
                    </a:solidFill>
                  </a:tcPr>
                </a:tc>
              </a:tr>
              <a:tr h="452621">
                <a:tc rowSpan="3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Truland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MP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Pentium 4 MP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Prescott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90 nm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3/2005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90 nm Pentium 4 MP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(Potomac)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1C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E8500 +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ICH5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 rowSpan="3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LGA 604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</a:tr>
              <a:tr h="282264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Pentium 4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</a:t>
                      </a:r>
                      <a:r>
                        <a:rPr kumimoji="0" lang="en-US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Presc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.</a:t>
                      </a: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	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90 nm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11/2005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	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7000 (</a:t>
                      </a:r>
                      <a:r>
                        <a:rPr kumimoji="0" lang="hu-HU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Paxville</a:t>
                      </a: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MP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)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2x1C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 row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E8501 +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ICH5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</a:tr>
              <a:tr h="305602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Pentium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</a:t>
                      </a: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4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</a:t>
                      </a:r>
                      <a:r>
                        <a:rPr kumimoji="0" lang="en-US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Presc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.</a:t>
                      </a: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	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65 nm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8</a:t>
                      </a:r>
                      <a:r>
                        <a:rPr kumimoji="0" lang="hu-HU" altLang="en-US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/2006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	7100 (</a:t>
                      </a:r>
                      <a:r>
                        <a:rPr kumimoji="0" lang="hu-HU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Tulsa</a:t>
                      </a: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)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2x1C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 vMerge="1"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</a:tr>
              <a:tr h="452621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Caneland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       </a:t>
                      </a: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Core2	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65 nm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9</a:t>
                      </a: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/200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7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	7200 (</a:t>
                      </a:r>
                      <a:r>
                        <a:rPr kumimoji="0" lang="hu-HU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Tigerton</a:t>
                      </a: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DC)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	7300 (</a:t>
                      </a:r>
                      <a:r>
                        <a:rPr kumimoji="0" lang="hu-HU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Tigerton</a:t>
                      </a: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QC)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2C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2x2C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 row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E7300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(</a:t>
                      </a:r>
                      <a:r>
                        <a:rPr kumimoji="0" lang="en-US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Clarksboro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)+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631x/632x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ESB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LGA 604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</a:tr>
              <a:tr h="418728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       </a:t>
                      </a:r>
                      <a:r>
                        <a:rPr kumimoji="0" lang="hu-HU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Penryn</a:t>
                      </a: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	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45 nm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9</a:t>
                      </a:r>
                      <a:r>
                        <a:rPr kumimoji="0" lang="hu-HU" altLang="en-US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/200</a:t>
                      </a:r>
                      <a:r>
                        <a:rPr kumimoji="0" lang="en-US" altLang="en-US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8</a:t>
                      </a:r>
                      <a:endParaRPr kumimoji="0" lang="hu-HU" altLang="en-US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	7400 (</a:t>
                      </a:r>
                      <a:r>
                        <a:rPr kumimoji="0" lang="hu-HU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Dunnington</a:t>
                      </a: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)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6C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 vMerge="1"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</a:tr>
              <a:tr h="452621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Boxboro-EX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hu-HU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Nehalem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     </a:t>
                      </a: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    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45 nm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hu-HU" altLang="en-US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3/2010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76213" algn="l"/>
                          <a:tab pos="2155825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76213" algn="l"/>
                          <a:tab pos="2155825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76213" algn="l"/>
                          <a:tab pos="2155825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76213" algn="l"/>
                          <a:tab pos="2155825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76213" algn="l"/>
                          <a:tab pos="2155825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  <a:tab pos="2155825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  <a:tab pos="2155825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  <a:tab pos="2155825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  <a:tab pos="2155825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  <a:tab pos="2155825" algn="l"/>
                        </a:tabLst>
                      </a:pP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	7500 (</a:t>
                      </a:r>
                      <a:r>
                        <a:rPr kumimoji="0" lang="hu-HU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Beckton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/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  <a:tab pos="2155825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Nehalem-EX)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  <a:tab pos="2155825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8C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 row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7500 +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ICH10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LGA 1567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</a:tr>
              <a:tr h="452621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hu-HU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Westmere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         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32 nm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</a:t>
                      </a: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4/2011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76213" algn="l"/>
                          <a:tab pos="2155825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76213" algn="l"/>
                          <a:tab pos="2155825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76213" algn="l"/>
                          <a:tab pos="2155825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76213" algn="l"/>
                          <a:tab pos="2155825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76213" algn="l"/>
                          <a:tab pos="2155825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  <a:tab pos="2155825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  <a:tab pos="2155825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  <a:tab pos="2155825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  <a:tab pos="2155825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  <a:tab pos="2155825" algn="l"/>
                        </a:tabLst>
                      </a:pP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E7-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8</a:t>
                      </a: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8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00</a:t>
                      </a: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</a:t>
                      </a:r>
                      <a:endParaRPr kumimoji="0" lang="en-US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  <a:tab pos="2155825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(</a:t>
                      </a:r>
                      <a:r>
                        <a:rPr kumimoji="0" lang="en-US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Westmere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-EX)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  <a:tab pos="2155825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10C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 vMerge="1"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</a:tr>
              <a:tr h="33559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  <a:tab pos="1974850" algn="l"/>
                        </a:tabLst>
                      </a:pP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700213" algn="r"/>
                          <a:tab pos="1974850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700213" algn="r"/>
                          <a:tab pos="1974850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700213" algn="r"/>
                          <a:tab pos="1974850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700213" algn="r"/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700213" algn="r"/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   </a:t>
                      </a:r>
                      <a:r>
                        <a:rPr kumimoji="0" lang="hu-HU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Sandy</a:t>
                      </a: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</a:t>
                      </a:r>
                      <a:r>
                        <a:rPr kumimoji="0" lang="hu-HU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Bidge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</a:t>
                      </a: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	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32 nm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	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</a:tr>
              <a:tr h="401343">
                <a:tc rowSpan="3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Brickland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    </a:t>
                      </a:r>
                      <a:r>
                        <a:rPr kumimoji="0" lang="hu-HU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Ivy</a:t>
                      </a: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</a:t>
                      </a:r>
                      <a:r>
                        <a:rPr kumimoji="0" lang="hu-HU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Bridge</a:t>
                      </a: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	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22 nm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2/</a:t>
                      </a: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201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4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E7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-8800 v2 (Ivy Bridge-EX)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15C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 rowSpan="3"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C602J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(</a:t>
                      </a:r>
                      <a:r>
                        <a:rPr kumimoji="0" lang="en-US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Patsburg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J)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 rowSpan="3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LGA 2011-1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</a:tr>
              <a:tr h="401343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Haswell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         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22 nm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5/2015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E7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-8800 v3 (Haswell-EX)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18C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</a:tr>
              <a:tr h="401343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Broadwell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      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14 nm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6/2016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E7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-8800 v4 (Broadwell-EX)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24C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</a:tr>
              <a:tr h="387588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Purley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Skylake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         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14 nm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7/2017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Platinum 8100 (</a:t>
                      </a:r>
                      <a:r>
                        <a:rPr kumimoji="0" lang="en-US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Skylake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-SP)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28C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C620</a:t>
                      </a:r>
                      <a:endParaRPr kumimoji="0" lang="en-US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(Lewisburg)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LGA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3647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</a:tr>
            </a:tbl>
          </a:graphicData>
        </a:graphic>
      </p:graphicFrame>
      <p:sp>
        <p:nvSpPr>
          <p:cNvPr id="6" name="TextBox 5"/>
          <p:cNvSpPr txBox="1"/>
          <p:nvPr/>
        </p:nvSpPr>
        <p:spPr>
          <a:xfrm>
            <a:off x="89835" y="505501"/>
            <a:ext cx="753122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r>
              <a:rPr lang="hu-HU" b="1" dirty="0" smtClean="0">
                <a:solidFill>
                  <a:srgbClr val="2D2D8A"/>
                </a:solidFill>
                <a:latin typeface="Verdana"/>
                <a:cs typeface="+mn-cs"/>
              </a:rPr>
              <a:t>a)</a:t>
            </a:r>
            <a:r>
              <a:rPr lang="en-US" b="1" dirty="0" smtClean="0">
                <a:solidFill>
                  <a:srgbClr val="2D2D8A"/>
                </a:solidFill>
                <a:latin typeface="Verdana"/>
                <a:cs typeface="+mn-cs"/>
              </a:rPr>
              <a:t> C</a:t>
            </a:r>
            <a:r>
              <a:rPr lang="hu-HU" b="1" dirty="0" smtClean="0">
                <a:solidFill>
                  <a:srgbClr val="2D2D8A"/>
                </a:solidFill>
                <a:latin typeface="Verdana"/>
                <a:cs typeface="+mn-cs"/>
              </a:rPr>
              <a:t>ore counts in Intel's </a:t>
            </a:r>
            <a:r>
              <a:rPr lang="en-US" b="1" dirty="0" smtClean="0">
                <a:solidFill>
                  <a:srgbClr val="2D2D8A"/>
                </a:solidFill>
                <a:latin typeface="Verdana"/>
                <a:cs typeface="+mn-cs"/>
              </a:rPr>
              <a:t>high-end</a:t>
            </a:r>
            <a:r>
              <a:rPr lang="hu-HU" b="1" dirty="0" smtClean="0">
                <a:solidFill>
                  <a:srgbClr val="2D2D8A"/>
                </a:solidFill>
                <a:latin typeface="Verdana"/>
                <a:cs typeface="+mn-cs"/>
              </a:rPr>
              <a:t> </a:t>
            </a:r>
            <a:r>
              <a:rPr lang="en-US" b="1" dirty="0" smtClean="0">
                <a:solidFill>
                  <a:srgbClr val="2D2D8A"/>
                </a:solidFill>
                <a:latin typeface="Verdana"/>
                <a:cs typeface="+mn-cs"/>
              </a:rPr>
              <a:t>multicore 4S/</a:t>
            </a:r>
            <a:r>
              <a:rPr lang="en-US" b="1" dirty="0" err="1" smtClean="0">
                <a:solidFill>
                  <a:srgbClr val="2D2D8A"/>
                </a:solidFill>
                <a:latin typeface="Verdana"/>
                <a:cs typeface="+mn-cs"/>
              </a:rPr>
              <a:t>8S</a:t>
            </a:r>
            <a:r>
              <a:rPr lang="en-US" b="1" dirty="0" smtClean="0">
                <a:solidFill>
                  <a:srgbClr val="2D2D8A"/>
                </a:solidFill>
                <a:latin typeface="Verdana"/>
                <a:cs typeface="+mn-cs"/>
              </a:rPr>
              <a:t> </a:t>
            </a:r>
            <a:r>
              <a:rPr lang="hu-HU" b="1" dirty="0" smtClean="0">
                <a:solidFill>
                  <a:srgbClr val="2D2D8A"/>
                </a:solidFill>
                <a:latin typeface="Verdana"/>
                <a:cs typeface="+mn-cs"/>
              </a:rPr>
              <a:t>server</a:t>
            </a:r>
            <a:r>
              <a:rPr lang="en-US" b="1" dirty="0" smtClean="0">
                <a:solidFill>
                  <a:srgbClr val="2D2D8A"/>
                </a:solidFill>
                <a:latin typeface="Verdana"/>
                <a:cs typeface="+mn-cs"/>
              </a:rPr>
              <a:t> processor</a:t>
            </a:r>
            <a:r>
              <a:rPr lang="hu-HU" b="1" dirty="0" smtClean="0">
                <a:solidFill>
                  <a:srgbClr val="2D2D8A"/>
                </a:solidFill>
                <a:latin typeface="Verdana"/>
                <a:cs typeface="+mn-cs"/>
              </a:rPr>
              <a:t>s -1</a:t>
            </a:r>
            <a:endParaRPr lang="en-US" b="1" dirty="0">
              <a:solidFill>
                <a:srgbClr val="2D2D8A"/>
              </a:solidFill>
              <a:latin typeface="Verdana"/>
              <a:cs typeface="+mn-cs"/>
            </a:endParaRPr>
          </a:p>
        </p:txBody>
      </p:sp>
      <p:sp>
        <p:nvSpPr>
          <p:cNvPr id="7" name="Rectangle 6"/>
          <p:cNvSpPr/>
          <p:nvPr/>
        </p:nvSpPr>
        <p:spPr bwMode="auto">
          <a:xfrm>
            <a:off x="6419057" y="1130194"/>
            <a:ext cx="651444" cy="5475043"/>
          </a:xfrm>
          <a:prstGeom prst="rect">
            <a:avLst/>
          </a:prstGeom>
          <a:noFill/>
          <a:ln w="3810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endParaRPr lang="en-US" b="1" smtClean="0">
              <a:solidFill>
                <a:srgbClr val="000000"/>
              </a:solidFill>
              <a:cs typeface="+mn-cs"/>
            </a:endParaRPr>
          </a:p>
        </p:txBody>
      </p:sp>
      <p:sp>
        <p:nvSpPr>
          <p:cNvPr id="8" name="Rectangle 72"/>
          <p:cNvSpPr>
            <a:spLocks noChangeArrowheads="1"/>
          </p:cNvSpPr>
          <p:nvPr/>
        </p:nvSpPr>
        <p:spPr bwMode="auto">
          <a:xfrm>
            <a:off x="4483" y="4483"/>
            <a:ext cx="9144000" cy="393700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600" dirty="0">
                <a:solidFill>
                  <a:srgbClr val="FFFFFF"/>
                </a:solidFill>
                <a:latin typeface="Verdana" pitchFamily="34" charset="0"/>
              </a:rPr>
              <a:t>2.1 Overview of the evolution of key features of high-end server platforms </a:t>
            </a:r>
            <a:r>
              <a:rPr lang="en-US" altLang="en-US" sz="1600" dirty="0" smtClean="0">
                <a:solidFill>
                  <a:srgbClr val="FFFFFF"/>
                </a:solidFill>
                <a:latin typeface="Verdana" pitchFamily="34" charset="0"/>
              </a:rPr>
              <a:t>(3)</a:t>
            </a:r>
            <a:endParaRPr lang="hu-HU" altLang="en-US" sz="1600" dirty="0">
              <a:solidFill>
                <a:srgbClr val="FFFFFF"/>
              </a:solidFill>
              <a:latin typeface="Verdan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03837534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" name="Rectangle 10"/>
          <p:cNvSpPr>
            <a:spLocks noGrp="1" noChangeArrowheads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r>
              <a:rPr lang="en-US" altLang="en-US" sz="1600" dirty="0">
                <a:solidFill>
                  <a:srgbClr val="FFFFFF"/>
                </a:solidFill>
                <a:latin typeface="Verdana" pitchFamily="34" charset="0"/>
              </a:rPr>
              <a:t>2.1 Overview of the evolution of key features of high-end server platforms </a:t>
            </a:r>
            <a:r>
              <a:rPr lang="en-US" altLang="en-US" sz="1600" dirty="0" smtClean="0">
                <a:solidFill>
                  <a:srgbClr val="FFFFFF"/>
                </a:solidFill>
                <a:latin typeface="Verdana" pitchFamily="34" charset="0"/>
              </a:rPr>
              <a:t>(4)</a:t>
            </a:r>
            <a:endParaRPr lang="en-US" altLang="en-US" sz="1600" dirty="0"/>
          </a:p>
        </p:txBody>
      </p:sp>
      <p:grpSp>
        <p:nvGrpSpPr>
          <p:cNvPr id="3" name="Group 2"/>
          <p:cNvGrpSpPr/>
          <p:nvPr/>
        </p:nvGrpSpPr>
        <p:grpSpPr>
          <a:xfrm>
            <a:off x="458815" y="1080383"/>
            <a:ext cx="8464281" cy="5189141"/>
            <a:chOff x="458815" y="1080383"/>
            <a:chExt cx="8464281" cy="5189141"/>
          </a:xfrm>
        </p:grpSpPr>
        <p:grpSp>
          <p:nvGrpSpPr>
            <p:cNvPr id="4" name="Group 3"/>
            <p:cNvGrpSpPr/>
            <p:nvPr/>
          </p:nvGrpSpPr>
          <p:grpSpPr>
            <a:xfrm>
              <a:off x="458815" y="1080383"/>
              <a:ext cx="8464281" cy="5189141"/>
              <a:chOff x="116505" y="1144253"/>
              <a:chExt cx="8464281" cy="5189141"/>
            </a:xfrm>
          </p:grpSpPr>
          <p:cxnSp>
            <p:nvCxnSpPr>
              <p:cNvPr id="16" name="Egyenes összekötő nyíllal 4"/>
              <p:cNvCxnSpPr>
                <a:endCxn id="30" idx="2"/>
              </p:cNvCxnSpPr>
              <p:nvPr/>
            </p:nvCxnSpPr>
            <p:spPr>
              <a:xfrm flipH="1" flipV="1">
                <a:off x="603904" y="1518714"/>
                <a:ext cx="76" cy="4599945"/>
              </a:xfrm>
              <a:prstGeom prst="straightConnector1">
                <a:avLst/>
              </a:prstGeom>
              <a:ln>
                <a:solidFill>
                  <a:schemeClr val="tx1"/>
                </a:solidFill>
                <a:tailEnd type="arrow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" name="Egyenes összekötő nyíllal 6"/>
              <p:cNvCxnSpPr/>
              <p:nvPr/>
            </p:nvCxnSpPr>
            <p:spPr>
              <a:xfrm flipV="1">
                <a:off x="544790" y="5978825"/>
                <a:ext cx="7589520" cy="33538"/>
              </a:xfrm>
              <a:prstGeom prst="straightConnector1">
                <a:avLst/>
              </a:prstGeom>
              <a:ln>
                <a:solidFill>
                  <a:schemeClr val="tx1"/>
                </a:solidFill>
                <a:tailEnd type="arrow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8" name="Egyenes összekötő 11"/>
              <p:cNvCxnSpPr/>
              <p:nvPr/>
            </p:nvCxnSpPr>
            <p:spPr>
              <a:xfrm>
                <a:off x="1155886" y="5916137"/>
                <a:ext cx="0" cy="172311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9" name="Egyenes összekötő 12"/>
              <p:cNvCxnSpPr/>
              <p:nvPr/>
            </p:nvCxnSpPr>
            <p:spPr>
              <a:xfrm>
                <a:off x="1703881" y="5914849"/>
                <a:ext cx="0" cy="172311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0" name="Egyenes összekötő 13"/>
              <p:cNvCxnSpPr/>
              <p:nvPr/>
            </p:nvCxnSpPr>
            <p:spPr>
              <a:xfrm>
                <a:off x="2253087" y="5914238"/>
                <a:ext cx="0" cy="172311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1" name="Egyenes összekötő 14"/>
              <p:cNvCxnSpPr/>
              <p:nvPr/>
            </p:nvCxnSpPr>
            <p:spPr>
              <a:xfrm>
                <a:off x="2801082" y="5912949"/>
                <a:ext cx="0" cy="172311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2" name="Egyenes összekötő 15"/>
              <p:cNvCxnSpPr/>
              <p:nvPr/>
            </p:nvCxnSpPr>
            <p:spPr>
              <a:xfrm>
                <a:off x="3355131" y="5920570"/>
                <a:ext cx="0" cy="172311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3" name="Egyenes összekötő 16"/>
              <p:cNvCxnSpPr/>
              <p:nvPr/>
            </p:nvCxnSpPr>
            <p:spPr>
              <a:xfrm>
                <a:off x="3903126" y="5919282"/>
                <a:ext cx="0" cy="172311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4" name="Egyenes összekötő 17"/>
              <p:cNvCxnSpPr/>
              <p:nvPr/>
            </p:nvCxnSpPr>
            <p:spPr>
              <a:xfrm>
                <a:off x="4452332" y="5918671"/>
                <a:ext cx="0" cy="172311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5" name="Egyenes összekötő 18"/>
              <p:cNvCxnSpPr/>
              <p:nvPr/>
            </p:nvCxnSpPr>
            <p:spPr>
              <a:xfrm>
                <a:off x="5000327" y="5917382"/>
                <a:ext cx="0" cy="172311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" name="Egyenes összekötő 19"/>
              <p:cNvCxnSpPr/>
              <p:nvPr/>
            </p:nvCxnSpPr>
            <p:spPr>
              <a:xfrm>
                <a:off x="5550501" y="5920570"/>
                <a:ext cx="0" cy="172311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7" name="Egyenes összekötő 20"/>
              <p:cNvCxnSpPr/>
              <p:nvPr/>
            </p:nvCxnSpPr>
            <p:spPr>
              <a:xfrm>
                <a:off x="6098496" y="5919282"/>
                <a:ext cx="0" cy="172311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" name="Egyenes összekötő 21"/>
              <p:cNvCxnSpPr/>
              <p:nvPr/>
            </p:nvCxnSpPr>
            <p:spPr>
              <a:xfrm>
                <a:off x="6647702" y="5918671"/>
                <a:ext cx="0" cy="172311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" name="Egyenes összekötő 22"/>
              <p:cNvCxnSpPr/>
              <p:nvPr/>
            </p:nvCxnSpPr>
            <p:spPr>
              <a:xfrm>
                <a:off x="7195697" y="5917382"/>
                <a:ext cx="0" cy="172311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0" name="Szövegdoboz 27"/>
              <p:cNvSpPr txBox="1"/>
              <p:nvPr/>
            </p:nvSpPr>
            <p:spPr>
              <a:xfrm>
                <a:off x="258296" y="1144253"/>
                <a:ext cx="691215" cy="37446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fontAlgn="auto">
                  <a:lnSpc>
                    <a:spcPts val="1100"/>
                  </a:lnSpc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50" b="1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Core</a:t>
                </a:r>
                <a:br>
                  <a:rPr lang="hu-HU" sz="1250" b="1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</a:br>
                <a:r>
                  <a:rPr lang="hu-HU" sz="1250" b="1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count</a:t>
                </a:r>
                <a:endParaRPr lang="hu-HU" sz="1250" b="1" dirty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endParaRPr>
              </a:p>
            </p:txBody>
          </p:sp>
          <p:sp>
            <p:nvSpPr>
              <p:cNvPr id="31" name="Szövegdoboz 28"/>
              <p:cNvSpPr txBox="1"/>
              <p:nvPr/>
            </p:nvSpPr>
            <p:spPr>
              <a:xfrm>
                <a:off x="1132028" y="6041006"/>
                <a:ext cx="607859" cy="29238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50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2006</a:t>
                </a:r>
                <a:endParaRPr lang="hu-HU" sz="1250" dirty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endParaRPr>
              </a:p>
            </p:txBody>
          </p:sp>
          <p:sp>
            <p:nvSpPr>
              <p:cNvPr id="32" name="Szövegdoboz 29"/>
              <p:cNvSpPr txBox="1"/>
              <p:nvPr/>
            </p:nvSpPr>
            <p:spPr>
              <a:xfrm>
                <a:off x="2232959" y="6035813"/>
                <a:ext cx="607859" cy="29238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50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2008</a:t>
                </a:r>
                <a:endParaRPr lang="hu-HU" sz="1250" dirty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endParaRPr>
              </a:p>
            </p:txBody>
          </p:sp>
          <p:sp>
            <p:nvSpPr>
              <p:cNvPr id="33" name="Szövegdoboz 30"/>
              <p:cNvSpPr txBox="1"/>
              <p:nvPr/>
            </p:nvSpPr>
            <p:spPr>
              <a:xfrm>
                <a:off x="3341046" y="6035813"/>
                <a:ext cx="607859" cy="29238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50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2010</a:t>
                </a:r>
                <a:endParaRPr lang="hu-HU" sz="1250" dirty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endParaRPr>
              </a:p>
            </p:txBody>
          </p:sp>
          <p:sp>
            <p:nvSpPr>
              <p:cNvPr id="34" name="Szövegdoboz 31"/>
              <p:cNvSpPr txBox="1"/>
              <p:nvPr/>
            </p:nvSpPr>
            <p:spPr>
              <a:xfrm>
                <a:off x="4429442" y="6035813"/>
                <a:ext cx="607859" cy="29238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50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2012</a:t>
                </a:r>
                <a:endParaRPr lang="hu-HU" sz="1250" dirty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endParaRPr>
              </a:p>
            </p:txBody>
          </p:sp>
          <p:sp>
            <p:nvSpPr>
              <p:cNvPr id="35" name="Szövegdoboz 32"/>
              <p:cNvSpPr txBox="1"/>
              <p:nvPr/>
            </p:nvSpPr>
            <p:spPr>
              <a:xfrm>
                <a:off x="5532051" y="6035813"/>
                <a:ext cx="607859" cy="29238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50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2014</a:t>
                </a:r>
                <a:endParaRPr lang="hu-HU" sz="1250" dirty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endParaRPr>
              </a:p>
            </p:txBody>
          </p:sp>
          <p:sp>
            <p:nvSpPr>
              <p:cNvPr id="36" name="Szövegdoboz 33"/>
              <p:cNvSpPr txBox="1"/>
              <p:nvPr/>
            </p:nvSpPr>
            <p:spPr>
              <a:xfrm>
                <a:off x="6630135" y="6041006"/>
                <a:ext cx="607859" cy="29238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50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2016</a:t>
                </a:r>
                <a:endParaRPr lang="hu-HU" sz="1250" dirty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endParaRPr>
              </a:p>
            </p:txBody>
          </p:sp>
          <p:sp>
            <p:nvSpPr>
              <p:cNvPr id="37" name="Szövegdoboz 34"/>
              <p:cNvSpPr txBox="1"/>
              <p:nvPr/>
            </p:nvSpPr>
            <p:spPr>
              <a:xfrm>
                <a:off x="7968118" y="6017571"/>
                <a:ext cx="612668" cy="29238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50" b="1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Year</a:t>
                </a:r>
                <a:endParaRPr lang="hu-HU" sz="1250" b="1" dirty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endParaRPr>
              </a:p>
            </p:txBody>
          </p:sp>
          <p:sp>
            <p:nvSpPr>
              <p:cNvPr id="38" name="Szövegdoboz 46"/>
              <p:cNvSpPr txBox="1"/>
              <p:nvPr/>
            </p:nvSpPr>
            <p:spPr>
              <a:xfrm>
                <a:off x="654039" y="4594875"/>
                <a:ext cx="740907" cy="44627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50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7000</a:t>
                </a:r>
              </a:p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050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(90 nm)</a:t>
                </a:r>
              </a:p>
            </p:txBody>
          </p:sp>
          <p:sp>
            <p:nvSpPr>
              <p:cNvPr id="39" name="Szövegdoboz 56"/>
              <p:cNvSpPr txBox="1"/>
              <p:nvPr/>
            </p:nvSpPr>
            <p:spPr>
              <a:xfrm>
                <a:off x="1691680" y="3748699"/>
                <a:ext cx="769763" cy="45397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50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7300</a:t>
                </a:r>
              </a:p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050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(65 nm)</a:t>
                </a:r>
              </a:p>
            </p:txBody>
          </p:sp>
          <p:sp>
            <p:nvSpPr>
              <p:cNvPr id="40" name="Szövegdoboz 57"/>
              <p:cNvSpPr txBox="1"/>
              <p:nvPr/>
            </p:nvSpPr>
            <p:spPr>
              <a:xfrm>
                <a:off x="2222957" y="3326088"/>
                <a:ext cx="769763" cy="45397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50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7400</a:t>
                </a:r>
              </a:p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050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(45 nm)</a:t>
                </a:r>
              </a:p>
            </p:txBody>
          </p:sp>
          <p:sp>
            <p:nvSpPr>
              <p:cNvPr id="41" name="Szövegdoboz 58"/>
              <p:cNvSpPr txBox="1"/>
              <p:nvPr/>
            </p:nvSpPr>
            <p:spPr>
              <a:xfrm>
                <a:off x="2861810" y="3110045"/>
                <a:ext cx="1176924" cy="45397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50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Nehalem-EX</a:t>
                </a:r>
              </a:p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050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(45 nm)</a:t>
                </a:r>
              </a:p>
            </p:txBody>
          </p:sp>
          <p:sp>
            <p:nvSpPr>
              <p:cNvPr id="42" name="Szövegdoboz 59"/>
              <p:cNvSpPr txBox="1"/>
              <p:nvPr/>
            </p:nvSpPr>
            <p:spPr>
              <a:xfrm>
                <a:off x="3514254" y="2829252"/>
                <a:ext cx="1278107" cy="45397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50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Westmere-EX</a:t>
                </a:r>
              </a:p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050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(32 nm)</a:t>
                </a:r>
              </a:p>
            </p:txBody>
          </p:sp>
          <p:sp>
            <p:nvSpPr>
              <p:cNvPr id="43" name="Szövegdoboz 60"/>
              <p:cNvSpPr txBox="1"/>
              <p:nvPr/>
            </p:nvSpPr>
            <p:spPr>
              <a:xfrm>
                <a:off x="4876420" y="2295291"/>
                <a:ext cx="1311641" cy="45397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50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Ivy-Bridge-EX</a:t>
                </a:r>
              </a:p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050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(22 nm)</a:t>
                </a:r>
              </a:p>
            </p:txBody>
          </p:sp>
          <p:sp>
            <p:nvSpPr>
              <p:cNvPr id="44" name="Szövegdoboz 61"/>
              <p:cNvSpPr txBox="1"/>
              <p:nvPr/>
            </p:nvSpPr>
            <p:spPr>
              <a:xfrm>
                <a:off x="6362872" y="1687797"/>
                <a:ext cx="1255472" cy="45397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50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Broadwell-EX</a:t>
                </a:r>
              </a:p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050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(14 nm)</a:t>
                </a:r>
              </a:p>
            </p:txBody>
          </p:sp>
          <p:sp>
            <p:nvSpPr>
              <p:cNvPr id="45" name="Rectangle 44"/>
              <p:cNvSpPr>
                <a:spLocks noChangeArrowheads="1"/>
              </p:cNvSpPr>
              <p:nvPr/>
            </p:nvSpPr>
            <p:spPr bwMode="auto">
              <a:xfrm>
                <a:off x="4887644" y="2812271"/>
                <a:ext cx="44613" cy="18364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0" tIns="0" rIns="0" bIns="0">
                <a:no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US" sz="1250" dirty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endParaRPr>
              </a:p>
            </p:txBody>
          </p:sp>
          <p:sp>
            <p:nvSpPr>
              <p:cNvPr id="46" name="Rectangle 45"/>
              <p:cNvSpPr>
                <a:spLocks noChangeArrowheads="1"/>
              </p:cNvSpPr>
              <p:nvPr/>
            </p:nvSpPr>
            <p:spPr bwMode="auto">
              <a:xfrm>
                <a:off x="4060454" y="3330342"/>
                <a:ext cx="44613" cy="18364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0" tIns="0" rIns="0" bIns="0">
                <a:no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50" dirty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*</a:t>
                </a:r>
                <a:endParaRPr lang="en-US" sz="1250" dirty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endParaRPr>
              </a:p>
            </p:txBody>
          </p:sp>
          <p:sp>
            <p:nvSpPr>
              <p:cNvPr id="47" name="Rectangle 46"/>
              <p:cNvSpPr>
                <a:spLocks noChangeArrowheads="1"/>
              </p:cNvSpPr>
              <p:nvPr/>
            </p:nvSpPr>
            <p:spPr bwMode="auto">
              <a:xfrm>
                <a:off x="3444447" y="3586766"/>
                <a:ext cx="33518" cy="18364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0" tIns="0" rIns="0" bIns="0">
                <a:no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50" dirty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*</a:t>
                </a:r>
                <a:endParaRPr lang="en-US" sz="1250" dirty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endParaRPr>
              </a:p>
            </p:txBody>
          </p:sp>
          <p:sp>
            <p:nvSpPr>
              <p:cNvPr id="48" name="Rectangle 47"/>
              <p:cNvSpPr>
                <a:spLocks noChangeArrowheads="1"/>
              </p:cNvSpPr>
              <p:nvPr/>
            </p:nvSpPr>
            <p:spPr bwMode="auto">
              <a:xfrm>
                <a:off x="2617218" y="3834287"/>
                <a:ext cx="33518" cy="18364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0" tIns="0" rIns="0" bIns="0">
                <a:no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50" dirty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*</a:t>
                </a:r>
                <a:endParaRPr lang="en-US" sz="1250" dirty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endParaRPr>
              </a:p>
            </p:txBody>
          </p:sp>
          <p:sp>
            <p:nvSpPr>
              <p:cNvPr id="49" name="Rectangle 48"/>
              <p:cNvSpPr>
                <a:spLocks noChangeArrowheads="1"/>
              </p:cNvSpPr>
              <p:nvPr/>
            </p:nvSpPr>
            <p:spPr bwMode="auto">
              <a:xfrm>
                <a:off x="2075886" y="4339496"/>
                <a:ext cx="33518" cy="18364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0" tIns="0" rIns="0" bIns="0">
                <a:no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50" dirty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*</a:t>
                </a:r>
                <a:endParaRPr lang="en-US" sz="1250" dirty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endParaRPr>
              </a:p>
            </p:txBody>
          </p:sp>
          <p:sp>
            <p:nvSpPr>
              <p:cNvPr id="50" name="Rectangle 49"/>
              <p:cNvSpPr>
                <a:spLocks noChangeArrowheads="1"/>
              </p:cNvSpPr>
              <p:nvPr/>
            </p:nvSpPr>
            <p:spPr bwMode="auto">
              <a:xfrm>
                <a:off x="1055176" y="5159773"/>
                <a:ext cx="33518" cy="18364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0" tIns="0" rIns="0" bIns="0">
                <a:no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50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*</a:t>
                </a:r>
                <a:endParaRPr lang="en-US" sz="1250" dirty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endParaRPr>
              </a:p>
            </p:txBody>
          </p:sp>
          <p:sp>
            <p:nvSpPr>
              <p:cNvPr id="51" name="Szövegdoboz 35"/>
              <p:cNvSpPr txBox="1"/>
              <p:nvPr/>
            </p:nvSpPr>
            <p:spPr>
              <a:xfrm>
                <a:off x="171937" y="5057605"/>
                <a:ext cx="290464" cy="29238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50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2</a:t>
                </a:r>
              </a:p>
            </p:txBody>
          </p:sp>
          <p:sp>
            <p:nvSpPr>
              <p:cNvPr id="52" name="Szövegdoboz 36"/>
              <p:cNvSpPr txBox="1"/>
              <p:nvPr/>
            </p:nvSpPr>
            <p:spPr>
              <a:xfrm>
                <a:off x="169444" y="4271697"/>
                <a:ext cx="290464" cy="29238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50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4</a:t>
                </a:r>
              </a:p>
            </p:txBody>
          </p:sp>
          <p:sp>
            <p:nvSpPr>
              <p:cNvPr id="53" name="Szövegdoboz 37"/>
              <p:cNvSpPr txBox="1"/>
              <p:nvPr/>
            </p:nvSpPr>
            <p:spPr>
              <a:xfrm>
                <a:off x="174783" y="3463659"/>
                <a:ext cx="290464" cy="29238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50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8</a:t>
                </a:r>
              </a:p>
            </p:txBody>
          </p:sp>
          <p:sp>
            <p:nvSpPr>
              <p:cNvPr id="54" name="Szövegdoboz 38"/>
              <p:cNvSpPr txBox="1"/>
              <p:nvPr/>
            </p:nvSpPr>
            <p:spPr>
              <a:xfrm>
                <a:off x="117853" y="2556211"/>
                <a:ext cx="364202" cy="284693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50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1</a:t>
                </a:r>
                <a:r>
                  <a:rPr lang="en-US" sz="1250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8</a:t>
                </a:r>
                <a:endParaRPr lang="hu-HU" sz="1250" dirty="0" smtClean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endParaRPr>
              </a:p>
            </p:txBody>
          </p:sp>
          <p:sp>
            <p:nvSpPr>
              <p:cNvPr id="55" name="Szövegdoboz 39"/>
              <p:cNvSpPr txBox="1"/>
              <p:nvPr/>
            </p:nvSpPr>
            <p:spPr>
              <a:xfrm>
                <a:off x="119836" y="2062968"/>
                <a:ext cx="364202" cy="284693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en-US" sz="1250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28</a:t>
                </a:r>
                <a:endParaRPr lang="hu-HU" sz="1250" dirty="0" smtClean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endParaRPr>
              </a:p>
            </p:txBody>
          </p:sp>
          <p:cxnSp>
            <p:nvCxnSpPr>
              <p:cNvPr id="56" name="Egyenes összekötő 40"/>
              <p:cNvCxnSpPr/>
              <p:nvPr/>
            </p:nvCxnSpPr>
            <p:spPr>
              <a:xfrm rot="5400000">
                <a:off x="589312" y="4318466"/>
                <a:ext cx="0" cy="164777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7" name="Egyenes összekötő 41"/>
              <p:cNvCxnSpPr/>
              <p:nvPr/>
            </p:nvCxnSpPr>
            <p:spPr>
              <a:xfrm rot="5400000">
                <a:off x="596656" y="2111906"/>
                <a:ext cx="0" cy="164777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8" name="Egyenes összekötő 43"/>
              <p:cNvCxnSpPr/>
              <p:nvPr/>
            </p:nvCxnSpPr>
            <p:spPr>
              <a:xfrm rot="5400000">
                <a:off x="603211" y="2612537"/>
                <a:ext cx="0" cy="164777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9" name="Szövegdoboz 47"/>
              <p:cNvSpPr txBox="1"/>
              <p:nvPr/>
            </p:nvSpPr>
            <p:spPr>
              <a:xfrm>
                <a:off x="117853" y="2230968"/>
                <a:ext cx="396262" cy="29238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50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24</a:t>
                </a:r>
              </a:p>
            </p:txBody>
          </p:sp>
          <p:sp>
            <p:nvSpPr>
              <p:cNvPr id="60" name="Szövegdoboz 52"/>
              <p:cNvSpPr txBox="1"/>
              <p:nvPr/>
            </p:nvSpPr>
            <p:spPr>
              <a:xfrm>
                <a:off x="121760" y="3221542"/>
                <a:ext cx="396262" cy="29238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50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10</a:t>
                </a:r>
              </a:p>
            </p:txBody>
          </p:sp>
          <p:cxnSp>
            <p:nvCxnSpPr>
              <p:cNvPr id="61" name="Egyenes összekötő 53"/>
              <p:cNvCxnSpPr/>
              <p:nvPr/>
            </p:nvCxnSpPr>
            <p:spPr>
              <a:xfrm rot="5400000">
                <a:off x="589924" y="3540200"/>
                <a:ext cx="0" cy="164777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2" name="Egyenes összekötő 54"/>
              <p:cNvCxnSpPr/>
              <p:nvPr/>
            </p:nvCxnSpPr>
            <p:spPr>
              <a:xfrm rot="5400000">
                <a:off x="590616" y="2265924"/>
                <a:ext cx="0" cy="164777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3" name="Egyenes összekötő 55"/>
              <p:cNvCxnSpPr/>
              <p:nvPr/>
            </p:nvCxnSpPr>
            <p:spPr>
              <a:xfrm rot="5400000">
                <a:off x="587316" y="5136424"/>
                <a:ext cx="0" cy="164777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4" name="Egyenes összekötő 71"/>
              <p:cNvCxnSpPr/>
              <p:nvPr/>
            </p:nvCxnSpPr>
            <p:spPr>
              <a:xfrm rot="5400000">
                <a:off x="589312" y="3289610"/>
                <a:ext cx="0" cy="164777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5" name="Egyenes összekötő 74"/>
              <p:cNvCxnSpPr/>
              <p:nvPr/>
            </p:nvCxnSpPr>
            <p:spPr>
              <a:xfrm rot="5400000">
                <a:off x="587351" y="3848645"/>
                <a:ext cx="0" cy="164777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66" name="Szövegdoboz 75"/>
              <p:cNvSpPr txBox="1"/>
              <p:nvPr/>
            </p:nvSpPr>
            <p:spPr>
              <a:xfrm>
                <a:off x="174783" y="3803841"/>
                <a:ext cx="290464" cy="29238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50" dirty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6</a:t>
                </a:r>
                <a:endParaRPr lang="hu-HU" sz="1250" dirty="0" smtClean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endParaRPr>
              </a:p>
            </p:txBody>
          </p:sp>
          <p:cxnSp>
            <p:nvCxnSpPr>
              <p:cNvPr id="67" name="Egyenes összekötő 76"/>
              <p:cNvCxnSpPr/>
              <p:nvPr/>
            </p:nvCxnSpPr>
            <p:spPr>
              <a:xfrm rot="5400000">
                <a:off x="594849" y="2823019"/>
                <a:ext cx="0" cy="164777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68" name="Szövegdoboz 77"/>
              <p:cNvSpPr txBox="1"/>
              <p:nvPr/>
            </p:nvSpPr>
            <p:spPr>
              <a:xfrm>
                <a:off x="116505" y="2776572"/>
                <a:ext cx="396262" cy="29238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50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15</a:t>
                </a:r>
              </a:p>
            </p:txBody>
          </p:sp>
        </p:grpSp>
        <p:sp>
          <p:nvSpPr>
            <p:cNvPr id="5" name="TextBox 4"/>
            <p:cNvSpPr txBox="1"/>
            <p:nvPr/>
          </p:nvSpPr>
          <p:spPr>
            <a:xfrm>
              <a:off x="5807645" y="2716900"/>
              <a:ext cx="300082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r>
                <a:rPr lang="hu-HU" sz="1800" dirty="0" smtClean="0">
                  <a:solidFill>
                    <a:srgbClr val="000000"/>
                  </a:solidFill>
                  <a:latin typeface="Arial"/>
                  <a:cs typeface="+mn-cs"/>
                </a:rPr>
                <a:t>*</a:t>
              </a:r>
              <a:endParaRPr lang="en-US" sz="1800" dirty="0">
                <a:solidFill>
                  <a:srgbClr val="000000"/>
                </a:solidFill>
                <a:latin typeface="Arial"/>
                <a:cs typeface="+mn-cs"/>
              </a:endParaRPr>
            </a:p>
          </p:txBody>
        </p:sp>
        <p:sp>
          <p:nvSpPr>
            <p:cNvPr id="7" name="TextBox 6"/>
            <p:cNvSpPr txBox="1"/>
            <p:nvPr/>
          </p:nvSpPr>
          <p:spPr>
            <a:xfrm>
              <a:off x="7139651" y="2145182"/>
              <a:ext cx="300082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r>
                <a:rPr lang="en-US" sz="1800" dirty="0" smtClean="0">
                  <a:solidFill>
                    <a:srgbClr val="000000"/>
                  </a:solidFill>
                  <a:latin typeface="Arial"/>
                  <a:cs typeface="+mn-cs"/>
                </a:rPr>
                <a:t>*</a:t>
              </a:r>
              <a:endParaRPr lang="en-US" sz="1800" dirty="0">
                <a:solidFill>
                  <a:srgbClr val="000000"/>
                </a:solidFill>
                <a:latin typeface="Arial"/>
                <a:cs typeface="+mn-cs"/>
              </a:endParaRPr>
            </a:p>
          </p:txBody>
        </p:sp>
        <p:cxnSp>
          <p:nvCxnSpPr>
            <p:cNvPr id="9" name="Straight Connector 8"/>
            <p:cNvCxnSpPr>
              <a:stCxn id="50" idx="1"/>
            </p:cNvCxnSpPr>
            <p:nvPr/>
          </p:nvCxnSpPr>
          <p:spPr>
            <a:xfrm flipV="1">
              <a:off x="1397486" y="1187214"/>
              <a:ext cx="4732409" cy="4000513"/>
            </a:xfrm>
            <a:prstGeom prst="line">
              <a:avLst/>
            </a:prstGeom>
            <a:ln>
              <a:solidFill>
                <a:srgbClr val="004AEB"/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0" name="Group 9"/>
            <p:cNvGrpSpPr/>
            <p:nvPr/>
          </p:nvGrpSpPr>
          <p:grpSpPr>
            <a:xfrm rot="60000">
              <a:off x="5555462" y="2956475"/>
              <a:ext cx="1277758" cy="313663"/>
              <a:chOff x="5212929" y="3146880"/>
              <a:chExt cx="1277758" cy="313663"/>
            </a:xfrm>
          </p:grpSpPr>
          <p:sp>
            <p:nvSpPr>
              <p:cNvPr id="14" name="Rectangle 13"/>
              <p:cNvSpPr>
                <a:spLocks noChangeArrowheads="1"/>
              </p:cNvSpPr>
              <p:nvPr/>
            </p:nvSpPr>
            <p:spPr bwMode="auto">
              <a:xfrm rot="20383141">
                <a:off x="5212929" y="3172543"/>
                <a:ext cx="1260000" cy="288000"/>
              </a:xfrm>
              <a:prstGeom prst="rect">
                <a:avLst/>
              </a:prstGeom>
              <a:solidFill>
                <a:srgbClr val="FFFFCC"/>
              </a:solidFill>
              <a:ln w="0">
                <a:solidFill>
                  <a:srgbClr val="E305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US" sz="1050">
                  <a:solidFill>
                    <a:srgbClr val="000000"/>
                  </a:solidFill>
                  <a:latin typeface="Arial"/>
                  <a:cs typeface="+mn-cs"/>
                </a:endParaRPr>
              </a:p>
            </p:txBody>
          </p:sp>
          <p:sp>
            <p:nvSpPr>
              <p:cNvPr id="15" name="Szövegdoboz 69"/>
              <p:cNvSpPr txBox="1"/>
              <p:nvPr/>
            </p:nvSpPr>
            <p:spPr>
              <a:xfrm rot="20348621">
                <a:off x="5352234" y="3146880"/>
                <a:ext cx="1138453" cy="25391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050" b="1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~2x/4 years</a:t>
                </a:r>
                <a:endParaRPr lang="hu-HU" sz="1050" b="1" dirty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endParaRPr>
              </a:p>
            </p:txBody>
          </p:sp>
        </p:grpSp>
        <p:grpSp>
          <p:nvGrpSpPr>
            <p:cNvPr id="11" name="Group 10"/>
            <p:cNvGrpSpPr/>
            <p:nvPr/>
          </p:nvGrpSpPr>
          <p:grpSpPr>
            <a:xfrm rot="21136769">
              <a:off x="1925178" y="4506264"/>
              <a:ext cx="1295057" cy="351114"/>
              <a:chOff x="4991289" y="3240600"/>
              <a:chExt cx="1295057" cy="351114"/>
            </a:xfrm>
          </p:grpSpPr>
          <p:sp>
            <p:nvSpPr>
              <p:cNvPr id="12" name="Rectangle 11"/>
              <p:cNvSpPr>
                <a:spLocks noChangeArrowheads="1"/>
              </p:cNvSpPr>
              <p:nvPr/>
            </p:nvSpPr>
            <p:spPr bwMode="auto">
              <a:xfrm rot="19783231">
                <a:off x="4991289" y="3303714"/>
                <a:ext cx="1260000" cy="288000"/>
              </a:xfrm>
              <a:prstGeom prst="rect">
                <a:avLst/>
              </a:prstGeom>
              <a:solidFill>
                <a:srgbClr val="FFFFCC"/>
              </a:solidFill>
              <a:ln w="0">
                <a:solidFill>
                  <a:srgbClr val="E305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US" sz="1050">
                  <a:solidFill>
                    <a:srgbClr val="000000"/>
                  </a:solidFill>
                  <a:latin typeface="Arial"/>
                  <a:cs typeface="+mn-cs"/>
                </a:endParaRPr>
              </a:p>
            </p:txBody>
          </p:sp>
          <p:sp>
            <p:nvSpPr>
              <p:cNvPr id="13" name="Szövegdoboz 69"/>
              <p:cNvSpPr txBox="1"/>
              <p:nvPr/>
            </p:nvSpPr>
            <p:spPr>
              <a:xfrm rot="19718289">
                <a:off x="5147893" y="3240600"/>
                <a:ext cx="1138453" cy="25391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050" b="1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~2x/2 years</a:t>
                </a:r>
                <a:endParaRPr lang="hu-HU" sz="1050" b="1" dirty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endParaRPr>
              </a:p>
            </p:txBody>
          </p:sp>
        </p:grpSp>
        <p:cxnSp>
          <p:nvCxnSpPr>
            <p:cNvPr id="71" name="Straight Connector 70"/>
            <p:cNvCxnSpPr>
              <a:stCxn id="48" idx="3"/>
              <a:endCxn id="50" idx="1"/>
            </p:cNvCxnSpPr>
            <p:nvPr/>
          </p:nvCxnSpPr>
          <p:spPr bwMode="auto">
            <a:xfrm flipH="1">
              <a:off x="1397486" y="3862241"/>
              <a:ext cx="1595560" cy="1325486"/>
            </a:xfrm>
            <a:prstGeom prst="line">
              <a:avLst/>
            </a:prstGeom>
            <a:noFill/>
            <a:ln w="19050" cap="flat" cmpd="sng" algn="ctr">
              <a:solidFill>
                <a:srgbClr val="004AEB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74" name="Straight Connector 73"/>
            <p:cNvCxnSpPr/>
            <p:nvPr/>
          </p:nvCxnSpPr>
          <p:spPr bwMode="auto">
            <a:xfrm flipH="1">
              <a:off x="2993048" y="2059469"/>
              <a:ext cx="5045633" cy="1784685"/>
            </a:xfrm>
            <a:prstGeom prst="line">
              <a:avLst/>
            </a:prstGeom>
            <a:noFill/>
            <a:ln w="19050" cap="flat" cmpd="sng" algn="ctr">
              <a:solidFill>
                <a:srgbClr val="004AEB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sp>
          <p:nvSpPr>
            <p:cNvPr id="2" name="Down Arrow 1"/>
            <p:cNvSpPr/>
            <p:nvPr/>
          </p:nvSpPr>
          <p:spPr bwMode="auto">
            <a:xfrm>
              <a:off x="2924776" y="2538941"/>
              <a:ext cx="137160" cy="548640"/>
            </a:xfrm>
            <a:prstGeom prst="downArrow">
              <a:avLst/>
            </a:prstGeom>
            <a:noFill/>
            <a:ln w="1587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4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Verdana" pitchFamily="34" charset="0"/>
                <a:cs typeface="Times New Roman" pitchFamily="18" charset="0"/>
              </a:endParaRPr>
            </a:p>
          </p:txBody>
        </p:sp>
        <p:sp>
          <p:nvSpPr>
            <p:cNvPr id="6" name="TextBox 5"/>
            <p:cNvSpPr txBox="1"/>
            <p:nvPr/>
          </p:nvSpPr>
          <p:spPr>
            <a:xfrm>
              <a:off x="2257761" y="1828866"/>
              <a:ext cx="1491114" cy="66941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250" dirty="0" smtClean="0">
                  <a:latin typeface="+mn-lt"/>
                </a:rPr>
                <a:t>Emergence of</a:t>
              </a:r>
            </a:p>
            <a:p>
              <a:pPr algn="ctr"/>
              <a:r>
                <a:rPr lang="en-US" sz="1250" dirty="0" smtClean="0">
                  <a:latin typeface="+mn-lt"/>
                </a:rPr>
                <a:t> </a:t>
              </a:r>
              <a:r>
                <a:rPr lang="en-US" sz="1250" dirty="0" err="1" smtClean="0">
                  <a:latin typeface="+mn-lt"/>
                </a:rPr>
                <a:t>L3</a:t>
              </a:r>
              <a:r>
                <a:rPr lang="en-US" sz="1250" dirty="0" smtClean="0">
                  <a:latin typeface="+mn-lt"/>
                </a:rPr>
                <a:t> caches</a:t>
              </a:r>
            </a:p>
            <a:p>
              <a:pPr algn="ctr"/>
              <a:r>
                <a:rPr lang="en-US" sz="1250" dirty="0" smtClean="0">
                  <a:latin typeface="+mn-lt"/>
                </a:rPr>
                <a:t> in the  Core 2 line</a:t>
              </a:r>
              <a:endParaRPr lang="en-US" sz="1250" dirty="0">
                <a:latin typeface="+mn-lt"/>
              </a:endParaRPr>
            </a:p>
          </p:txBody>
        </p:sp>
        <p:cxnSp>
          <p:nvCxnSpPr>
            <p:cNvPr id="76" name="Egyenes összekötő 22"/>
            <p:cNvCxnSpPr/>
            <p:nvPr/>
          </p:nvCxnSpPr>
          <p:spPr>
            <a:xfrm>
              <a:off x="8093121" y="5854296"/>
              <a:ext cx="0" cy="172311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7" name="TextBox 76"/>
            <p:cNvSpPr txBox="1"/>
            <p:nvPr/>
          </p:nvSpPr>
          <p:spPr>
            <a:xfrm>
              <a:off x="6506646" y="2464258"/>
              <a:ext cx="300082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r>
                <a:rPr lang="hu-HU" sz="1800" dirty="0" smtClean="0">
                  <a:solidFill>
                    <a:srgbClr val="000000"/>
                  </a:solidFill>
                  <a:latin typeface="Arial"/>
                  <a:cs typeface="+mn-cs"/>
                </a:rPr>
                <a:t>*</a:t>
              </a:r>
              <a:endParaRPr lang="en-US" sz="1800" dirty="0">
                <a:solidFill>
                  <a:srgbClr val="000000"/>
                </a:solidFill>
                <a:latin typeface="Arial"/>
                <a:cs typeface="+mn-cs"/>
              </a:endParaRPr>
            </a:p>
          </p:txBody>
        </p:sp>
        <p:sp>
          <p:nvSpPr>
            <p:cNvPr id="78" name="TextBox 77"/>
            <p:cNvSpPr txBox="1"/>
            <p:nvPr/>
          </p:nvSpPr>
          <p:spPr>
            <a:xfrm>
              <a:off x="7672009" y="1993081"/>
              <a:ext cx="300082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r>
                <a:rPr lang="hu-HU" sz="1800" dirty="0" smtClean="0">
                  <a:solidFill>
                    <a:srgbClr val="000000"/>
                  </a:solidFill>
                  <a:latin typeface="Arial"/>
                  <a:cs typeface="+mn-cs"/>
                </a:rPr>
                <a:t>*</a:t>
              </a:r>
              <a:endParaRPr lang="en-US" sz="1800" dirty="0">
                <a:solidFill>
                  <a:srgbClr val="000000"/>
                </a:solidFill>
                <a:latin typeface="Arial"/>
                <a:cs typeface="+mn-cs"/>
              </a:endParaRPr>
            </a:p>
          </p:txBody>
        </p:sp>
        <p:sp>
          <p:nvSpPr>
            <p:cNvPr id="84" name="Szövegdoboz 61"/>
            <p:cNvSpPr txBox="1"/>
            <p:nvPr/>
          </p:nvSpPr>
          <p:spPr>
            <a:xfrm>
              <a:off x="6117997" y="1924244"/>
              <a:ext cx="1013419" cy="44627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r>
                <a:rPr lang="en-US" sz="1250" dirty="0" smtClean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rPr>
                <a:t>Haswell</a:t>
              </a:r>
              <a:r>
                <a:rPr lang="hu-HU" sz="1250" dirty="0" smtClean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rPr>
                <a:t>-EX</a:t>
              </a:r>
            </a:p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r>
                <a:rPr lang="hu-HU" sz="1050" dirty="0" smtClean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rPr>
                <a:t>(</a:t>
              </a:r>
              <a:r>
                <a:rPr lang="en-US" sz="1050" dirty="0" smtClean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rPr>
                <a:t>22</a:t>
              </a:r>
              <a:r>
                <a:rPr lang="hu-HU" sz="1050" dirty="0" smtClean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rPr>
                <a:t> nm)</a:t>
              </a:r>
            </a:p>
          </p:txBody>
        </p:sp>
        <p:sp>
          <p:nvSpPr>
            <p:cNvPr id="85" name="Szövegdoboz 61"/>
            <p:cNvSpPr txBox="1"/>
            <p:nvPr/>
          </p:nvSpPr>
          <p:spPr>
            <a:xfrm>
              <a:off x="7355121" y="2287313"/>
              <a:ext cx="1015021" cy="44627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r>
                <a:rPr lang="en-US" sz="1250" dirty="0" err="1" smtClean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rPr>
                <a:t>Skylake</a:t>
              </a:r>
              <a:r>
                <a:rPr lang="en-US" sz="1250" dirty="0" smtClean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rPr>
                <a:t>-SP</a:t>
              </a:r>
              <a:endParaRPr lang="hu-HU" sz="1250" dirty="0" smtClean="0">
                <a:solidFill>
                  <a:srgbClr val="000000"/>
                </a:solidFill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r>
                <a:rPr lang="hu-HU" sz="1050" dirty="0" smtClean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rPr>
                <a:t>(14 nm)</a:t>
              </a:r>
            </a:p>
          </p:txBody>
        </p:sp>
        <p:sp>
          <p:nvSpPr>
            <p:cNvPr id="91" name="Rectangle 90"/>
            <p:cNvSpPr>
              <a:spLocks noChangeArrowheads="1"/>
            </p:cNvSpPr>
            <p:nvPr/>
          </p:nvSpPr>
          <p:spPr bwMode="auto">
            <a:xfrm>
              <a:off x="1797062" y="5094070"/>
              <a:ext cx="33518" cy="1836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r>
                <a:rPr lang="hu-HU" sz="1250" dirty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rPr>
                <a:t>*</a:t>
              </a:r>
              <a:endParaRPr lang="en-US" sz="1250" dirty="0">
                <a:solidFill>
                  <a:srgbClr val="000000"/>
                </a:solidFill>
                <a:ea typeface="Verdana" panose="020B0604030504040204" pitchFamily="34" charset="0"/>
                <a:cs typeface="Verdana" panose="020B0604030504040204" pitchFamily="34" charset="0"/>
              </a:endParaRPr>
            </a:p>
          </p:txBody>
        </p:sp>
        <p:sp>
          <p:nvSpPr>
            <p:cNvPr id="92" name="Szövegdoboz 46"/>
            <p:cNvSpPr txBox="1"/>
            <p:nvPr/>
          </p:nvSpPr>
          <p:spPr>
            <a:xfrm>
              <a:off x="1426243" y="5187324"/>
              <a:ext cx="806632" cy="60785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r>
                <a:rPr lang="hu-HU" sz="1250" dirty="0" smtClean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rPr>
                <a:t>7</a:t>
              </a:r>
              <a:r>
                <a:rPr lang="en-US" sz="1250" dirty="0" smtClean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rPr>
                <a:t>1</a:t>
              </a:r>
              <a:r>
                <a:rPr lang="hu-HU" sz="1250" dirty="0" smtClean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rPr>
                <a:t>00</a:t>
              </a:r>
            </a:p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r>
                <a:rPr lang="hu-HU" sz="1050" dirty="0" smtClean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rPr>
                <a:t>(</a:t>
              </a:r>
              <a:r>
                <a:rPr lang="en-US" sz="1050" dirty="0" smtClean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rPr>
                <a:t>65</a:t>
              </a:r>
              <a:r>
                <a:rPr lang="hu-HU" sz="1050" dirty="0" smtClean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rPr>
                <a:t> nm</a:t>
              </a:r>
              <a:endParaRPr lang="en-US" sz="1050" dirty="0" smtClean="0">
                <a:solidFill>
                  <a:srgbClr val="000000"/>
                </a:solidFill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r>
                <a:rPr lang="en-US" sz="1050" dirty="0" smtClean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rPr>
                <a:t>16 MB </a:t>
              </a:r>
              <a:r>
                <a:rPr lang="en-US" sz="1050" dirty="0" err="1" smtClean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rPr>
                <a:t>L3</a:t>
              </a:r>
              <a:r>
                <a:rPr lang="hu-HU" sz="1050" dirty="0" smtClean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rPr>
                <a:t>)</a:t>
              </a:r>
            </a:p>
          </p:txBody>
        </p:sp>
      </p:grpSp>
      <p:sp>
        <p:nvSpPr>
          <p:cNvPr id="81" name="TextBox 80"/>
          <p:cNvSpPr txBox="1"/>
          <p:nvPr/>
        </p:nvSpPr>
        <p:spPr>
          <a:xfrm>
            <a:off x="82924" y="497542"/>
            <a:ext cx="7561685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b="1" dirty="0">
                <a:solidFill>
                  <a:srgbClr val="2D2D8A"/>
                </a:solidFill>
                <a:latin typeface="Verdana"/>
              </a:rPr>
              <a:t>a)</a:t>
            </a:r>
            <a:r>
              <a:rPr lang="en-US" b="1" dirty="0">
                <a:solidFill>
                  <a:srgbClr val="2D2D8A"/>
                </a:solidFill>
                <a:latin typeface="Verdana"/>
              </a:rPr>
              <a:t> C</a:t>
            </a:r>
            <a:r>
              <a:rPr lang="hu-HU" b="1" dirty="0">
                <a:solidFill>
                  <a:srgbClr val="2D2D8A"/>
                </a:solidFill>
                <a:latin typeface="Verdana"/>
              </a:rPr>
              <a:t>ore counts in Intel's </a:t>
            </a:r>
            <a:r>
              <a:rPr lang="en-US" b="1" dirty="0">
                <a:solidFill>
                  <a:srgbClr val="2D2D8A"/>
                </a:solidFill>
                <a:latin typeface="Verdana"/>
              </a:rPr>
              <a:t>high-end</a:t>
            </a:r>
            <a:r>
              <a:rPr lang="hu-HU" b="1" dirty="0">
                <a:solidFill>
                  <a:srgbClr val="2D2D8A"/>
                </a:solidFill>
                <a:latin typeface="Verdana"/>
              </a:rPr>
              <a:t> </a:t>
            </a:r>
            <a:r>
              <a:rPr lang="en-US" b="1" dirty="0">
                <a:solidFill>
                  <a:srgbClr val="2D2D8A"/>
                </a:solidFill>
                <a:latin typeface="Verdana"/>
              </a:rPr>
              <a:t>multicore 4S/</a:t>
            </a:r>
            <a:r>
              <a:rPr lang="en-US" b="1" dirty="0" err="1">
                <a:solidFill>
                  <a:srgbClr val="2D2D8A"/>
                </a:solidFill>
                <a:latin typeface="Verdana"/>
              </a:rPr>
              <a:t>8S</a:t>
            </a:r>
            <a:r>
              <a:rPr lang="en-US" b="1" dirty="0">
                <a:solidFill>
                  <a:srgbClr val="2D2D8A"/>
                </a:solidFill>
                <a:latin typeface="Verdana"/>
              </a:rPr>
              <a:t> </a:t>
            </a:r>
            <a:r>
              <a:rPr lang="hu-HU" b="1" dirty="0">
                <a:solidFill>
                  <a:srgbClr val="2D2D8A"/>
                </a:solidFill>
                <a:latin typeface="Verdana"/>
              </a:rPr>
              <a:t>server</a:t>
            </a:r>
            <a:r>
              <a:rPr lang="en-US" b="1" dirty="0">
                <a:solidFill>
                  <a:srgbClr val="2D2D8A"/>
                </a:solidFill>
                <a:latin typeface="Verdana"/>
              </a:rPr>
              <a:t> processor</a:t>
            </a:r>
            <a:r>
              <a:rPr lang="hu-HU" b="1" dirty="0">
                <a:solidFill>
                  <a:srgbClr val="2D2D8A"/>
                </a:solidFill>
                <a:latin typeface="Verdana"/>
              </a:rPr>
              <a:t>s </a:t>
            </a:r>
            <a:r>
              <a:rPr lang="hu-HU" b="1" dirty="0" smtClean="0">
                <a:solidFill>
                  <a:srgbClr val="2D2D8A"/>
                </a:solidFill>
                <a:latin typeface="Verdana"/>
              </a:rPr>
              <a:t>-</a:t>
            </a:r>
            <a:r>
              <a:rPr lang="en-US" b="1" dirty="0" smtClean="0">
                <a:solidFill>
                  <a:srgbClr val="2D2D8A"/>
                </a:solidFill>
                <a:latin typeface="Verdana"/>
              </a:rPr>
              <a:t>2</a:t>
            </a:r>
            <a:endParaRPr lang="en-US" dirty="0"/>
          </a:p>
        </p:txBody>
      </p:sp>
      <p:sp>
        <p:nvSpPr>
          <p:cNvPr id="79" name="TextBox 78"/>
          <p:cNvSpPr txBox="1"/>
          <p:nvPr/>
        </p:nvSpPr>
        <p:spPr>
          <a:xfrm>
            <a:off x="8814338" y="6534345"/>
            <a:ext cx="34817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>
                <a:solidFill>
                  <a:srgbClr val="FF0000"/>
                </a:solidFill>
                <a:latin typeface="+mj-lt"/>
              </a:rPr>
              <a:t>*</a:t>
            </a:r>
          </a:p>
        </p:txBody>
      </p:sp>
    </p:spTree>
    <p:extLst>
      <p:ext uri="{BB962C8B-B14F-4D97-AF65-F5344CB8AC3E}">
        <p14:creationId xmlns:p14="http://schemas.microsoft.com/office/powerpoint/2010/main" val="198906920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sz="1600" dirty="0">
                <a:solidFill>
                  <a:srgbClr val="FFFFFF"/>
                </a:solidFill>
                <a:latin typeface="Verdana" pitchFamily="34" charset="0"/>
              </a:rPr>
              <a:t>2.1 Overview of the evolution of key features of high-end server platforms </a:t>
            </a:r>
            <a:r>
              <a:rPr lang="en-US" altLang="en-US" sz="1600" dirty="0" smtClean="0">
                <a:solidFill>
                  <a:srgbClr val="FFFFFF"/>
                </a:solidFill>
                <a:latin typeface="Verdana" pitchFamily="34" charset="0"/>
              </a:rPr>
              <a:t>(5)</a:t>
            </a:r>
            <a:endParaRPr lang="en-US" sz="1600" dirty="0"/>
          </a:p>
        </p:txBody>
      </p:sp>
      <p:sp>
        <p:nvSpPr>
          <p:cNvPr id="5" name="TextBox 4"/>
          <p:cNvSpPr txBox="1"/>
          <p:nvPr/>
        </p:nvSpPr>
        <p:spPr>
          <a:xfrm>
            <a:off x="69281" y="512400"/>
            <a:ext cx="928491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r>
              <a:rPr lang="hu-HU" b="1" dirty="0" smtClean="0">
                <a:solidFill>
                  <a:srgbClr val="2D2D8A"/>
                </a:solidFill>
                <a:latin typeface="Verdana"/>
                <a:cs typeface="+mn-cs"/>
              </a:rPr>
              <a:t>a</a:t>
            </a:r>
            <a:r>
              <a:rPr lang="en-US" b="1" dirty="0" smtClean="0">
                <a:solidFill>
                  <a:srgbClr val="2D2D8A"/>
                </a:solidFill>
                <a:latin typeface="Verdana"/>
                <a:cs typeface="+mn-cs"/>
              </a:rPr>
              <a:t>1</a:t>
            </a:r>
            <a:r>
              <a:rPr lang="hu-HU" b="1" dirty="0" smtClean="0">
                <a:solidFill>
                  <a:srgbClr val="2D2D8A"/>
                </a:solidFill>
                <a:latin typeface="Verdana"/>
                <a:cs typeface="+mn-cs"/>
              </a:rPr>
              <a:t>) </a:t>
            </a:r>
            <a:r>
              <a:rPr lang="en-US" b="1" dirty="0">
                <a:solidFill>
                  <a:srgbClr val="2D2D8A"/>
                </a:solidFill>
                <a:latin typeface="Verdana"/>
                <a:cs typeface="+mn-cs"/>
              </a:rPr>
              <a:t>I</a:t>
            </a:r>
            <a:r>
              <a:rPr lang="hu-HU" b="1" dirty="0" smtClean="0">
                <a:solidFill>
                  <a:srgbClr val="2D2D8A"/>
                </a:solidFill>
                <a:latin typeface="Verdana"/>
              </a:rPr>
              <a:t>n </a:t>
            </a:r>
            <a:r>
              <a:rPr lang="en-US" b="1" dirty="0">
                <a:solidFill>
                  <a:srgbClr val="2D2D8A"/>
                </a:solidFill>
                <a:latin typeface="Verdana"/>
              </a:rPr>
              <a:t>early high-end</a:t>
            </a:r>
            <a:r>
              <a:rPr lang="hu-HU" b="1" dirty="0">
                <a:solidFill>
                  <a:srgbClr val="2D2D8A"/>
                </a:solidFill>
                <a:latin typeface="Verdana"/>
              </a:rPr>
              <a:t> </a:t>
            </a:r>
            <a:r>
              <a:rPr lang="en-US" b="1" dirty="0">
                <a:solidFill>
                  <a:srgbClr val="2D2D8A"/>
                </a:solidFill>
                <a:latin typeface="Verdana"/>
              </a:rPr>
              <a:t>multicore 4S processor</a:t>
            </a:r>
            <a:r>
              <a:rPr lang="hu-HU" b="1" dirty="0" smtClean="0">
                <a:solidFill>
                  <a:srgbClr val="2D2D8A"/>
                </a:solidFill>
                <a:latin typeface="Verdana"/>
              </a:rPr>
              <a:t>s</a:t>
            </a:r>
            <a:r>
              <a:rPr lang="en-US" b="1" dirty="0" smtClean="0">
                <a:solidFill>
                  <a:srgbClr val="2D2D8A"/>
                </a:solidFill>
                <a:latin typeface="Verdana"/>
                <a:cs typeface="+mn-cs"/>
              </a:rPr>
              <a:t> c</a:t>
            </a:r>
            <a:r>
              <a:rPr lang="hu-HU" b="1" dirty="0" smtClean="0">
                <a:solidFill>
                  <a:srgbClr val="2D2D8A"/>
                </a:solidFill>
                <a:latin typeface="Verdana"/>
                <a:cs typeface="+mn-cs"/>
              </a:rPr>
              <a:t>ore counts </a:t>
            </a:r>
            <a:r>
              <a:rPr lang="en-US" b="1" dirty="0" smtClean="0">
                <a:solidFill>
                  <a:srgbClr val="2D2D8A"/>
                </a:solidFill>
                <a:latin typeface="Verdana"/>
                <a:cs typeface="+mn-cs"/>
              </a:rPr>
              <a:t>doubled roughly biannually -1</a:t>
            </a:r>
            <a:endParaRPr lang="en-US" b="1" dirty="0">
              <a:solidFill>
                <a:srgbClr val="2D2D8A"/>
              </a:solidFill>
              <a:latin typeface="Verdana"/>
              <a:cs typeface="+mn-cs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8773997" y="6440216"/>
            <a:ext cx="34817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>
                <a:solidFill>
                  <a:srgbClr val="FF0000"/>
                </a:solidFill>
                <a:latin typeface="+mj-lt"/>
              </a:rPr>
              <a:t>*</a:t>
            </a:r>
          </a:p>
        </p:txBody>
      </p:sp>
      <p:grpSp>
        <p:nvGrpSpPr>
          <p:cNvPr id="9" name="Group 8"/>
          <p:cNvGrpSpPr/>
          <p:nvPr/>
        </p:nvGrpSpPr>
        <p:grpSpPr>
          <a:xfrm>
            <a:off x="418474" y="1147618"/>
            <a:ext cx="8464281" cy="5189141"/>
            <a:chOff x="458815" y="1080383"/>
            <a:chExt cx="8464281" cy="5189141"/>
          </a:xfrm>
        </p:grpSpPr>
        <p:grpSp>
          <p:nvGrpSpPr>
            <p:cNvPr id="10" name="Group 9"/>
            <p:cNvGrpSpPr/>
            <p:nvPr/>
          </p:nvGrpSpPr>
          <p:grpSpPr>
            <a:xfrm>
              <a:off x="458815" y="1080383"/>
              <a:ext cx="8464281" cy="5189141"/>
              <a:chOff x="116505" y="1144253"/>
              <a:chExt cx="8464281" cy="5189141"/>
            </a:xfrm>
          </p:grpSpPr>
          <p:cxnSp>
            <p:nvCxnSpPr>
              <p:cNvPr id="31" name="Egyenes összekötő nyíllal 4"/>
              <p:cNvCxnSpPr>
                <a:endCxn id="45" idx="2"/>
              </p:cNvCxnSpPr>
              <p:nvPr/>
            </p:nvCxnSpPr>
            <p:spPr>
              <a:xfrm flipH="1" flipV="1">
                <a:off x="603904" y="1518714"/>
                <a:ext cx="76" cy="4599945"/>
              </a:xfrm>
              <a:prstGeom prst="straightConnector1">
                <a:avLst/>
              </a:prstGeom>
              <a:ln>
                <a:solidFill>
                  <a:schemeClr val="tx1"/>
                </a:solidFill>
                <a:tailEnd type="arrow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" name="Egyenes összekötő nyíllal 6"/>
              <p:cNvCxnSpPr/>
              <p:nvPr/>
            </p:nvCxnSpPr>
            <p:spPr>
              <a:xfrm flipV="1">
                <a:off x="544790" y="5978825"/>
                <a:ext cx="7589520" cy="33538"/>
              </a:xfrm>
              <a:prstGeom prst="straightConnector1">
                <a:avLst/>
              </a:prstGeom>
              <a:ln>
                <a:solidFill>
                  <a:schemeClr val="tx1"/>
                </a:solidFill>
                <a:tailEnd type="arrow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3" name="Egyenes összekötő 11"/>
              <p:cNvCxnSpPr/>
              <p:nvPr/>
            </p:nvCxnSpPr>
            <p:spPr>
              <a:xfrm>
                <a:off x="1155886" y="5916137"/>
                <a:ext cx="0" cy="172311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4" name="Egyenes összekötő 12"/>
              <p:cNvCxnSpPr/>
              <p:nvPr/>
            </p:nvCxnSpPr>
            <p:spPr>
              <a:xfrm>
                <a:off x="1703881" y="5914849"/>
                <a:ext cx="0" cy="172311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5" name="Egyenes összekötő 13"/>
              <p:cNvCxnSpPr/>
              <p:nvPr/>
            </p:nvCxnSpPr>
            <p:spPr>
              <a:xfrm>
                <a:off x="2253087" y="5914238"/>
                <a:ext cx="0" cy="172311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6" name="Egyenes összekötő 14"/>
              <p:cNvCxnSpPr/>
              <p:nvPr/>
            </p:nvCxnSpPr>
            <p:spPr>
              <a:xfrm>
                <a:off x="2801082" y="5912949"/>
                <a:ext cx="0" cy="172311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7" name="Egyenes összekötő 15"/>
              <p:cNvCxnSpPr/>
              <p:nvPr/>
            </p:nvCxnSpPr>
            <p:spPr>
              <a:xfrm>
                <a:off x="3355131" y="5920570"/>
                <a:ext cx="0" cy="172311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" name="Egyenes összekötő 16"/>
              <p:cNvCxnSpPr/>
              <p:nvPr/>
            </p:nvCxnSpPr>
            <p:spPr>
              <a:xfrm>
                <a:off x="3903126" y="5919282"/>
                <a:ext cx="0" cy="172311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9" name="Egyenes összekötő 17"/>
              <p:cNvCxnSpPr/>
              <p:nvPr/>
            </p:nvCxnSpPr>
            <p:spPr>
              <a:xfrm>
                <a:off x="4452332" y="5918671"/>
                <a:ext cx="0" cy="172311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0" name="Egyenes összekötő 18"/>
              <p:cNvCxnSpPr/>
              <p:nvPr/>
            </p:nvCxnSpPr>
            <p:spPr>
              <a:xfrm>
                <a:off x="5000327" y="5917382"/>
                <a:ext cx="0" cy="172311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1" name="Egyenes összekötő 19"/>
              <p:cNvCxnSpPr/>
              <p:nvPr/>
            </p:nvCxnSpPr>
            <p:spPr>
              <a:xfrm>
                <a:off x="5550501" y="5920570"/>
                <a:ext cx="0" cy="172311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2" name="Egyenes összekötő 20"/>
              <p:cNvCxnSpPr/>
              <p:nvPr/>
            </p:nvCxnSpPr>
            <p:spPr>
              <a:xfrm>
                <a:off x="6098496" y="5919282"/>
                <a:ext cx="0" cy="172311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3" name="Egyenes összekötő 21"/>
              <p:cNvCxnSpPr/>
              <p:nvPr/>
            </p:nvCxnSpPr>
            <p:spPr>
              <a:xfrm>
                <a:off x="6647702" y="5918671"/>
                <a:ext cx="0" cy="172311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4" name="Egyenes összekötő 22"/>
              <p:cNvCxnSpPr/>
              <p:nvPr/>
            </p:nvCxnSpPr>
            <p:spPr>
              <a:xfrm>
                <a:off x="7195697" y="5917382"/>
                <a:ext cx="0" cy="172311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5" name="Szövegdoboz 27"/>
              <p:cNvSpPr txBox="1"/>
              <p:nvPr/>
            </p:nvSpPr>
            <p:spPr>
              <a:xfrm>
                <a:off x="258296" y="1144253"/>
                <a:ext cx="691215" cy="37446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fontAlgn="auto">
                  <a:lnSpc>
                    <a:spcPts val="1100"/>
                  </a:lnSpc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50" b="1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Core</a:t>
                </a:r>
                <a:br>
                  <a:rPr lang="hu-HU" sz="1250" b="1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</a:br>
                <a:r>
                  <a:rPr lang="hu-HU" sz="1250" b="1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count</a:t>
                </a:r>
                <a:endParaRPr lang="hu-HU" sz="1250" b="1" dirty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endParaRPr>
              </a:p>
            </p:txBody>
          </p:sp>
          <p:sp>
            <p:nvSpPr>
              <p:cNvPr id="46" name="Szövegdoboz 28"/>
              <p:cNvSpPr txBox="1"/>
              <p:nvPr/>
            </p:nvSpPr>
            <p:spPr>
              <a:xfrm>
                <a:off x="1132028" y="6041006"/>
                <a:ext cx="607859" cy="29238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50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2006</a:t>
                </a:r>
                <a:endParaRPr lang="hu-HU" sz="1250" dirty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endParaRPr>
              </a:p>
            </p:txBody>
          </p:sp>
          <p:sp>
            <p:nvSpPr>
              <p:cNvPr id="47" name="Szövegdoboz 29"/>
              <p:cNvSpPr txBox="1"/>
              <p:nvPr/>
            </p:nvSpPr>
            <p:spPr>
              <a:xfrm>
                <a:off x="2232959" y="6035813"/>
                <a:ext cx="607859" cy="29238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50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2008</a:t>
                </a:r>
                <a:endParaRPr lang="hu-HU" sz="1250" dirty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endParaRPr>
              </a:p>
            </p:txBody>
          </p:sp>
          <p:sp>
            <p:nvSpPr>
              <p:cNvPr id="48" name="Szövegdoboz 30"/>
              <p:cNvSpPr txBox="1"/>
              <p:nvPr/>
            </p:nvSpPr>
            <p:spPr>
              <a:xfrm>
                <a:off x="3341046" y="6035813"/>
                <a:ext cx="607859" cy="29238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50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2010</a:t>
                </a:r>
                <a:endParaRPr lang="hu-HU" sz="1250" dirty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endParaRPr>
              </a:p>
            </p:txBody>
          </p:sp>
          <p:sp>
            <p:nvSpPr>
              <p:cNvPr id="49" name="Szövegdoboz 31"/>
              <p:cNvSpPr txBox="1"/>
              <p:nvPr/>
            </p:nvSpPr>
            <p:spPr>
              <a:xfrm>
                <a:off x="4429442" y="6035813"/>
                <a:ext cx="607859" cy="29238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50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2012</a:t>
                </a:r>
                <a:endParaRPr lang="hu-HU" sz="1250" dirty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endParaRPr>
              </a:p>
            </p:txBody>
          </p:sp>
          <p:sp>
            <p:nvSpPr>
              <p:cNvPr id="50" name="Szövegdoboz 32"/>
              <p:cNvSpPr txBox="1"/>
              <p:nvPr/>
            </p:nvSpPr>
            <p:spPr>
              <a:xfrm>
                <a:off x="5532051" y="6035813"/>
                <a:ext cx="607859" cy="29238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50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2014</a:t>
                </a:r>
                <a:endParaRPr lang="hu-HU" sz="1250" dirty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endParaRPr>
              </a:p>
            </p:txBody>
          </p:sp>
          <p:sp>
            <p:nvSpPr>
              <p:cNvPr id="51" name="Szövegdoboz 33"/>
              <p:cNvSpPr txBox="1"/>
              <p:nvPr/>
            </p:nvSpPr>
            <p:spPr>
              <a:xfrm>
                <a:off x="6630135" y="6041006"/>
                <a:ext cx="607859" cy="29238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50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2016</a:t>
                </a:r>
                <a:endParaRPr lang="hu-HU" sz="1250" dirty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endParaRPr>
              </a:p>
            </p:txBody>
          </p:sp>
          <p:sp>
            <p:nvSpPr>
              <p:cNvPr id="52" name="Szövegdoboz 34"/>
              <p:cNvSpPr txBox="1"/>
              <p:nvPr/>
            </p:nvSpPr>
            <p:spPr>
              <a:xfrm>
                <a:off x="7968118" y="6017571"/>
                <a:ext cx="612668" cy="29238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50" b="1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Year</a:t>
                </a:r>
                <a:endParaRPr lang="hu-HU" sz="1250" b="1" dirty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endParaRPr>
              </a:p>
            </p:txBody>
          </p:sp>
          <p:sp>
            <p:nvSpPr>
              <p:cNvPr id="53" name="Szövegdoboz 46"/>
              <p:cNvSpPr txBox="1"/>
              <p:nvPr/>
            </p:nvSpPr>
            <p:spPr>
              <a:xfrm>
                <a:off x="654039" y="4594875"/>
                <a:ext cx="740907" cy="44627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50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7000</a:t>
                </a:r>
              </a:p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050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(90 nm)</a:t>
                </a:r>
              </a:p>
            </p:txBody>
          </p:sp>
          <p:sp>
            <p:nvSpPr>
              <p:cNvPr id="54" name="Szövegdoboz 56"/>
              <p:cNvSpPr txBox="1"/>
              <p:nvPr/>
            </p:nvSpPr>
            <p:spPr>
              <a:xfrm>
                <a:off x="1691680" y="3748699"/>
                <a:ext cx="769763" cy="45397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50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7300</a:t>
                </a:r>
              </a:p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050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(65 nm)</a:t>
                </a:r>
              </a:p>
            </p:txBody>
          </p:sp>
          <p:sp>
            <p:nvSpPr>
              <p:cNvPr id="55" name="Szövegdoboz 57"/>
              <p:cNvSpPr txBox="1"/>
              <p:nvPr/>
            </p:nvSpPr>
            <p:spPr>
              <a:xfrm>
                <a:off x="2222957" y="3326088"/>
                <a:ext cx="769763" cy="45397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50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7400</a:t>
                </a:r>
              </a:p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050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(45 nm)</a:t>
                </a:r>
              </a:p>
            </p:txBody>
          </p:sp>
          <p:sp>
            <p:nvSpPr>
              <p:cNvPr id="56" name="Szövegdoboz 58"/>
              <p:cNvSpPr txBox="1"/>
              <p:nvPr/>
            </p:nvSpPr>
            <p:spPr>
              <a:xfrm>
                <a:off x="2861810" y="3110045"/>
                <a:ext cx="1176924" cy="45397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50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Nehalem-EX</a:t>
                </a:r>
              </a:p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050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(45 nm)</a:t>
                </a:r>
              </a:p>
            </p:txBody>
          </p:sp>
          <p:sp>
            <p:nvSpPr>
              <p:cNvPr id="57" name="Szövegdoboz 59"/>
              <p:cNvSpPr txBox="1"/>
              <p:nvPr/>
            </p:nvSpPr>
            <p:spPr>
              <a:xfrm>
                <a:off x="3514254" y="2829252"/>
                <a:ext cx="1278107" cy="45397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50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Westmere-EX</a:t>
                </a:r>
              </a:p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050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(32 nm)</a:t>
                </a:r>
              </a:p>
            </p:txBody>
          </p:sp>
          <p:sp>
            <p:nvSpPr>
              <p:cNvPr id="58" name="Szövegdoboz 60"/>
              <p:cNvSpPr txBox="1"/>
              <p:nvPr/>
            </p:nvSpPr>
            <p:spPr>
              <a:xfrm>
                <a:off x="4876420" y="2295291"/>
                <a:ext cx="1311641" cy="45397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50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Ivy-Bridge-EX</a:t>
                </a:r>
              </a:p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050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(22 nm)</a:t>
                </a:r>
              </a:p>
            </p:txBody>
          </p:sp>
          <p:sp>
            <p:nvSpPr>
              <p:cNvPr id="59" name="Szövegdoboz 61"/>
              <p:cNvSpPr txBox="1"/>
              <p:nvPr/>
            </p:nvSpPr>
            <p:spPr>
              <a:xfrm>
                <a:off x="6362872" y="1687797"/>
                <a:ext cx="1255472" cy="45397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50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Broadwell-EX</a:t>
                </a:r>
              </a:p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050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(14 nm)</a:t>
                </a:r>
              </a:p>
            </p:txBody>
          </p:sp>
          <p:sp>
            <p:nvSpPr>
              <p:cNvPr id="60" name="Rectangle 59"/>
              <p:cNvSpPr>
                <a:spLocks noChangeArrowheads="1"/>
              </p:cNvSpPr>
              <p:nvPr/>
            </p:nvSpPr>
            <p:spPr bwMode="auto">
              <a:xfrm>
                <a:off x="4887644" y="2812271"/>
                <a:ext cx="44613" cy="18364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0" tIns="0" rIns="0" bIns="0">
                <a:no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US" sz="1250" dirty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endParaRPr>
              </a:p>
            </p:txBody>
          </p:sp>
          <p:sp>
            <p:nvSpPr>
              <p:cNvPr id="61" name="Rectangle 60"/>
              <p:cNvSpPr>
                <a:spLocks noChangeArrowheads="1"/>
              </p:cNvSpPr>
              <p:nvPr/>
            </p:nvSpPr>
            <p:spPr bwMode="auto">
              <a:xfrm>
                <a:off x="4060454" y="3330342"/>
                <a:ext cx="44613" cy="18364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0" tIns="0" rIns="0" bIns="0">
                <a:no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50" dirty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*</a:t>
                </a:r>
                <a:endParaRPr lang="en-US" sz="1250" dirty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endParaRPr>
              </a:p>
            </p:txBody>
          </p:sp>
          <p:sp>
            <p:nvSpPr>
              <p:cNvPr id="62" name="Rectangle 61"/>
              <p:cNvSpPr>
                <a:spLocks noChangeArrowheads="1"/>
              </p:cNvSpPr>
              <p:nvPr/>
            </p:nvSpPr>
            <p:spPr bwMode="auto">
              <a:xfrm>
                <a:off x="3444447" y="3586766"/>
                <a:ext cx="33518" cy="18364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0" tIns="0" rIns="0" bIns="0">
                <a:no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50" dirty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*</a:t>
                </a:r>
                <a:endParaRPr lang="en-US" sz="1250" dirty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endParaRPr>
              </a:p>
            </p:txBody>
          </p:sp>
          <p:sp>
            <p:nvSpPr>
              <p:cNvPr id="63" name="Rectangle 62"/>
              <p:cNvSpPr>
                <a:spLocks noChangeArrowheads="1"/>
              </p:cNvSpPr>
              <p:nvPr/>
            </p:nvSpPr>
            <p:spPr bwMode="auto">
              <a:xfrm>
                <a:off x="2617218" y="3834287"/>
                <a:ext cx="33518" cy="18364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0" tIns="0" rIns="0" bIns="0">
                <a:no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50" dirty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*</a:t>
                </a:r>
                <a:endParaRPr lang="en-US" sz="1250" dirty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endParaRPr>
              </a:p>
            </p:txBody>
          </p:sp>
          <p:sp>
            <p:nvSpPr>
              <p:cNvPr id="64" name="Rectangle 63"/>
              <p:cNvSpPr>
                <a:spLocks noChangeArrowheads="1"/>
              </p:cNvSpPr>
              <p:nvPr/>
            </p:nvSpPr>
            <p:spPr bwMode="auto">
              <a:xfrm>
                <a:off x="2075886" y="4339496"/>
                <a:ext cx="33518" cy="18364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0" tIns="0" rIns="0" bIns="0">
                <a:no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50" dirty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*</a:t>
                </a:r>
                <a:endParaRPr lang="en-US" sz="1250" dirty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endParaRPr>
              </a:p>
            </p:txBody>
          </p:sp>
          <p:sp>
            <p:nvSpPr>
              <p:cNvPr id="65" name="Rectangle 64"/>
              <p:cNvSpPr>
                <a:spLocks noChangeArrowheads="1"/>
              </p:cNvSpPr>
              <p:nvPr/>
            </p:nvSpPr>
            <p:spPr bwMode="auto">
              <a:xfrm>
                <a:off x="1055176" y="5159773"/>
                <a:ext cx="33518" cy="18364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0" tIns="0" rIns="0" bIns="0">
                <a:no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50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*</a:t>
                </a:r>
                <a:endParaRPr lang="en-US" sz="1250" dirty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endParaRPr>
              </a:p>
            </p:txBody>
          </p:sp>
          <p:sp>
            <p:nvSpPr>
              <p:cNvPr id="66" name="Szövegdoboz 35"/>
              <p:cNvSpPr txBox="1"/>
              <p:nvPr/>
            </p:nvSpPr>
            <p:spPr>
              <a:xfrm>
                <a:off x="171937" y="5057605"/>
                <a:ext cx="290464" cy="29238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50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2</a:t>
                </a:r>
              </a:p>
            </p:txBody>
          </p:sp>
          <p:sp>
            <p:nvSpPr>
              <p:cNvPr id="67" name="Szövegdoboz 36"/>
              <p:cNvSpPr txBox="1"/>
              <p:nvPr/>
            </p:nvSpPr>
            <p:spPr>
              <a:xfrm>
                <a:off x="169444" y="4271697"/>
                <a:ext cx="290464" cy="29238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50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4</a:t>
                </a:r>
              </a:p>
            </p:txBody>
          </p:sp>
          <p:sp>
            <p:nvSpPr>
              <p:cNvPr id="68" name="Szövegdoboz 37"/>
              <p:cNvSpPr txBox="1"/>
              <p:nvPr/>
            </p:nvSpPr>
            <p:spPr>
              <a:xfrm>
                <a:off x="174783" y="3463659"/>
                <a:ext cx="290464" cy="29238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50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8</a:t>
                </a:r>
              </a:p>
            </p:txBody>
          </p:sp>
          <p:sp>
            <p:nvSpPr>
              <p:cNvPr id="69" name="Szövegdoboz 38"/>
              <p:cNvSpPr txBox="1"/>
              <p:nvPr/>
            </p:nvSpPr>
            <p:spPr>
              <a:xfrm>
                <a:off x="117853" y="2556211"/>
                <a:ext cx="364202" cy="284693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50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1</a:t>
                </a:r>
                <a:r>
                  <a:rPr lang="en-US" sz="1250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8</a:t>
                </a:r>
                <a:endParaRPr lang="hu-HU" sz="1250" dirty="0" smtClean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endParaRPr>
              </a:p>
            </p:txBody>
          </p:sp>
          <p:sp>
            <p:nvSpPr>
              <p:cNvPr id="70" name="Szövegdoboz 39"/>
              <p:cNvSpPr txBox="1"/>
              <p:nvPr/>
            </p:nvSpPr>
            <p:spPr>
              <a:xfrm>
                <a:off x="119836" y="2062968"/>
                <a:ext cx="364202" cy="284693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en-US" sz="1250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28</a:t>
                </a:r>
                <a:endParaRPr lang="hu-HU" sz="1250" dirty="0" smtClean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endParaRPr>
              </a:p>
            </p:txBody>
          </p:sp>
          <p:cxnSp>
            <p:nvCxnSpPr>
              <p:cNvPr id="71" name="Egyenes összekötő 40"/>
              <p:cNvCxnSpPr/>
              <p:nvPr/>
            </p:nvCxnSpPr>
            <p:spPr>
              <a:xfrm rot="5400000">
                <a:off x="589312" y="4318466"/>
                <a:ext cx="0" cy="164777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2" name="Egyenes összekötő 41"/>
              <p:cNvCxnSpPr/>
              <p:nvPr/>
            </p:nvCxnSpPr>
            <p:spPr>
              <a:xfrm rot="5400000">
                <a:off x="596656" y="2111906"/>
                <a:ext cx="0" cy="164777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3" name="Egyenes összekötő 43"/>
              <p:cNvCxnSpPr/>
              <p:nvPr/>
            </p:nvCxnSpPr>
            <p:spPr>
              <a:xfrm rot="5400000">
                <a:off x="603211" y="2612537"/>
                <a:ext cx="0" cy="164777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74" name="Szövegdoboz 47"/>
              <p:cNvSpPr txBox="1"/>
              <p:nvPr/>
            </p:nvSpPr>
            <p:spPr>
              <a:xfrm>
                <a:off x="117853" y="2230968"/>
                <a:ext cx="396262" cy="29238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50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24</a:t>
                </a:r>
              </a:p>
            </p:txBody>
          </p:sp>
          <p:sp>
            <p:nvSpPr>
              <p:cNvPr id="75" name="Szövegdoboz 52"/>
              <p:cNvSpPr txBox="1"/>
              <p:nvPr/>
            </p:nvSpPr>
            <p:spPr>
              <a:xfrm>
                <a:off x="121760" y="3221542"/>
                <a:ext cx="396262" cy="29238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50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10</a:t>
                </a:r>
              </a:p>
            </p:txBody>
          </p:sp>
          <p:cxnSp>
            <p:nvCxnSpPr>
              <p:cNvPr id="76" name="Egyenes összekötő 53"/>
              <p:cNvCxnSpPr/>
              <p:nvPr/>
            </p:nvCxnSpPr>
            <p:spPr>
              <a:xfrm rot="5400000">
                <a:off x="589924" y="3540200"/>
                <a:ext cx="0" cy="164777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7" name="Egyenes összekötő 54"/>
              <p:cNvCxnSpPr/>
              <p:nvPr/>
            </p:nvCxnSpPr>
            <p:spPr>
              <a:xfrm rot="5400000">
                <a:off x="590616" y="2265924"/>
                <a:ext cx="0" cy="164777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8" name="Egyenes összekötő 55"/>
              <p:cNvCxnSpPr/>
              <p:nvPr/>
            </p:nvCxnSpPr>
            <p:spPr>
              <a:xfrm rot="5400000">
                <a:off x="587316" y="5136424"/>
                <a:ext cx="0" cy="164777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9" name="Egyenes összekötő 71"/>
              <p:cNvCxnSpPr/>
              <p:nvPr/>
            </p:nvCxnSpPr>
            <p:spPr>
              <a:xfrm rot="5400000">
                <a:off x="589312" y="3289610"/>
                <a:ext cx="0" cy="164777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0" name="Egyenes összekötő 74"/>
              <p:cNvCxnSpPr/>
              <p:nvPr/>
            </p:nvCxnSpPr>
            <p:spPr>
              <a:xfrm rot="5400000">
                <a:off x="587351" y="3848645"/>
                <a:ext cx="0" cy="164777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81" name="Szövegdoboz 75"/>
              <p:cNvSpPr txBox="1"/>
              <p:nvPr/>
            </p:nvSpPr>
            <p:spPr>
              <a:xfrm>
                <a:off x="174783" y="3803841"/>
                <a:ext cx="290464" cy="29238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50" dirty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6</a:t>
                </a:r>
                <a:endParaRPr lang="hu-HU" sz="1250" dirty="0" smtClean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endParaRPr>
              </a:p>
            </p:txBody>
          </p:sp>
          <p:cxnSp>
            <p:nvCxnSpPr>
              <p:cNvPr id="82" name="Egyenes összekötő 76"/>
              <p:cNvCxnSpPr/>
              <p:nvPr/>
            </p:nvCxnSpPr>
            <p:spPr>
              <a:xfrm rot="5400000">
                <a:off x="594849" y="2823019"/>
                <a:ext cx="0" cy="164777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83" name="Szövegdoboz 77"/>
              <p:cNvSpPr txBox="1"/>
              <p:nvPr/>
            </p:nvSpPr>
            <p:spPr>
              <a:xfrm>
                <a:off x="116505" y="2776572"/>
                <a:ext cx="396262" cy="29238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50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15</a:t>
                </a:r>
              </a:p>
            </p:txBody>
          </p:sp>
        </p:grpSp>
        <p:sp>
          <p:nvSpPr>
            <p:cNvPr id="11" name="TextBox 10"/>
            <p:cNvSpPr txBox="1"/>
            <p:nvPr/>
          </p:nvSpPr>
          <p:spPr>
            <a:xfrm>
              <a:off x="5807645" y="2716900"/>
              <a:ext cx="300082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r>
                <a:rPr lang="hu-HU" sz="1800" dirty="0" smtClean="0">
                  <a:solidFill>
                    <a:srgbClr val="000000"/>
                  </a:solidFill>
                  <a:latin typeface="Arial"/>
                  <a:cs typeface="+mn-cs"/>
                </a:rPr>
                <a:t>*</a:t>
              </a:r>
              <a:endParaRPr lang="en-US" sz="1800" dirty="0">
                <a:solidFill>
                  <a:srgbClr val="000000"/>
                </a:solidFill>
                <a:latin typeface="Arial"/>
                <a:cs typeface="+mn-cs"/>
              </a:endParaRPr>
            </a:p>
          </p:txBody>
        </p:sp>
        <p:sp>
          <p:nvSpPr>
            <p:cNvPr id="12" name="TextBox 11"/>
            <p:cNvSpPr txBox="1"/>
            <p:nvPr/>
          </p:nvSpPr>
          <p:spPr>
            <a:xfrm>
              <a:off x="7139651" y="2145182"/>
              <a:ext cx="300082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r>
                <a:rPr lang="en-US" sz="1800" dirty="0" smtClean="0">
                  <a:solidFill>
                    <a:srgbClr val="000000"/>
                  </a:solidFill>
                  <a:latin typeface="Arial"/>
                  <a:cs typeface="+mn-cs"/>
                </a:rPr>
                <a:t>*</a:t>
              </a:r>
              <a:endParaRPr lang="en-US" sz="1800" dirty="0">
                <a:solidFill>
                  <a:srgbClr val="000000"/>
                </a:solidFill>
                <a:latin typeface="Arial"/>
                <a:cs typeface="+mn-cs"/>
              </a:endParaRPr>
            </a:p>
          </p:txBody>
        </p:sp>
        <p:cxnSp>
          <p:nvCxnSpPr>
            <p:cNvPr id="13" name="Straight Connector 12"/>
            <p:cNvCxnSpPr>
              <a:stCxn id="65" idx="1"/>
            </p:cNvCxnSpPr>
            <p:nvPr/>
          </p:nvCxnSpPr>
          <p:spPr>
            <a:xfrm flipV="1">
              <a:off x="1397486" y="1187214"/>
              <a:ext cx="4732409" cy="4000513"/>
            </a:xfrm>
            <a:prstGeom prst="line">
              <a:avLst/>
            </a:prstGeom>
            <a:ln>
              <a:solidFill>
                <a:srgbClr val="004AEB"/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4" name="Group 13"/>
            <p:cNvGrpSpPr/>
            <p:nvPr/>
          </p:nvGrpSpPr>
          <p:grpSpPr>
            <a:xfrm rot="60000">
              <a:off x="5555462" y="2956475"/>
              <a:ext cx="1277758" cy="313663"/>
              <a:chOff x="5212929" y="3146880"/>
              <a:chExt cx="1277758" cy="313663"/>
            </a:xfrm>
          </p:grpSpPr>
          <p:sp>
            <p:nvSpPr>
              <p:cNvPr id="29" name="Rectangle 28"/>
              <p:cNvSpPr>
                <a:spLocks noChangeArrowheads="1"/>
              </p:cNvSpPr>
              <p:nvPr/>
            </p:nvSpPr>
            <p:spPr bwMode="auto">
              <a:xfrm rot="20383141">
                <a:off x="5212929" y="3172543"/>
                <a:ext cx="1260000" cy="288000"/>
              </a:xfrm>
              <a:prstGeom prst="rect">
                <a:avLst/>
              </a:prstGeom>
              <a:solidFill>
                <a:srgbClr val="FFFFCC"/>
              </a:solidFill>
              <a:ln w="0">
                <a:solidFill>
                  <a:srgbClr val="E305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US" sz="1050">
                  <a:solidFill>
                    <a:srgbClr val="000000"/>
                  </a:solidFill>
                  <a:latin typeface="Arial"/>
                  <a:cs typeface="+mn-cs"/>
                </a:endParaRPr>
              </a:p>
            </p:txBody>
          </p:sp>
          <p:sp>
            <p:nvSpPr>
              <p:cNvPr id="30" name="Szövegdoboz 69"/>
              <p:cNvSpPr txBox="1"/>
              <p:nvPr/>
            </p:nvSpPr>
            <p:spPr>
              <a:xfrm rot="20348621">
                <a:off x="5352234" y="3146880"/>
                <a:ext cx="1138453" cy="25391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050" b="1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~2x/4 years</a:t>
                </a:r>
                <a:endParaRPr lang="hu-HU" sz="1050" b="1" dirty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endParaRPr>
              </a:p>
            </p:txBody>
          </p:sp>
        </p:grpSp>
        <p:grpSp>
          <p:nvGrpSpPr>
            <p:cNvPr id="15" name="Group 14"/>
            <p:cNvGrpSpPr/>
            <p:nvPr/>
          </p:nvGrpSpPr>
          <p:grpSpPr>
            <a:xfrm rot="21136769">
              <a:off x="1925178" y="4506264"/>
              <a:ext cx="1295057" cy="351114"/>
              <a:chOff x="4991289" y="3240600"/>
              <a:chExt cx="1295057" cy="351114"/>
            </a:xfrm>
          </p:grpSpPr>
          <p:sp>
            <p:nvSpPr>
              <p:cNvPr id="27" name="Rectangle 26"/>
              <p:cNvSpPr>
                <a:spLocks noChangeArrowheads="1"/>
              </p:cNvSpPr>
              <p:nvPr/>
            </p:nvSpPr>
            <p:spPr bwMode="auto">
              <a:xfrm rot="19783231">
                <a:off x="4991289" y="3303714"/>
                <a:ext cx="1260000" cy="288000"/>
              </a:xfrm>
              <a:prstGeom prst="rect">
                <a:avLst/>
              </a:prstGeom>
              <a:solidFill>
                <a:srgbClr val="FFFFCC"/>
              </a:solidFill>
              <a:ln w="0">
                <a:solidFill>
                  <a:srgbClr val="E305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US" sz="1050">
                  <a:solidFill>
                    <a:srgbClr val="000000"/>
                  </a:solidFill>
                  <a:latin typeface="Arial"/>
                  <a:cs typeface="+mn-cs"/>
                </a:endParaRPr>
              </a:p>
            </p:txBody>
          </p:sp>
          <p:sp>
            <p:nvSpPr>
              <p:cNvPr id="28" name="Szövegdoboz 69"/>
              <p:cNvSpPr txBox="1"/>
              <p:nvPr/>
            </p:nvSpPr>
            <p:spPr>
              <a:xfrm rot="19718289">
                <a:off x="5147893" y="3240600"/>
                <a:ext cx="1138453" cy="25391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050" b="1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~2x/2 years</a:t>
                </a:r>
                <a:endParaRPr lang="hu-HU" sz="1050" b="1" dirty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endParaRPr>
              </a:p>
            </p:txBody>
          </p:sp>
        </p:grpSp>
        <p:cxnSp>
          <p:nvCxnSpPr>
            <p:cNvPr id="16" name="Straight Connector 15"/>
            <p:cNvCxnSpPr>
              <a:stCxn id="63" idx="3"/>
              <a:endCxn id="65" idx="1"/>
            </p:cNvCxnSpPr>
            <p:nvPr/>
          </p:nvCxnSpPr>
          <p:spPr bwMode="auto">
            <a:xfrm flipH="1">
              <a:off x="1397486" y="3862241"/>
              <a:ext cx="1595560" cy="1325486"/>
            </a:xfrm>
            <a:prstGeom prst="line">
              <a:avLst/>
            </a:prstGeom>
            <a:noFill/>
            <a:ln w="19050" cap="flat" cmpd="sng" algn="ctr">
              <a:solidFill>
                <a:srgbClr val="004AEB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17" name="Straight Connector 16"/>
            <p:cNvCxnSpPr/>
            <p:nvPr/>
          </p:nvCxnSpPr>
          <p:spPr bwMode="auto">
            <a:xfrm flipH="1">
              <a:off x="2993048" y="2059469"/>
              <a:ext cx="5045633" cy="1784685"/>
            </a:xfrm>
            <a:prstGeom prst="line">
              <a:avLst/>
            </a:prstGeom>
            <a:noFill/>
            <a:ln w="19050" cap="flat" cmpd="sng" algn="ctr">
              <a:solidFill>
                <a:srgbClr val="004AEB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sp>
          <p:nvSpPr>
            <p:cNvPr id="18" name="Down Arrow 17"/>
            <p:cNvSpPr/>
            <p:nvPr/>
          </p:nvSpPr>
          <p:spPr bwMode="auto">
            <a:xfrm>
              <a:off x="2924776" y="2538941"/>
              <a:ext cx="137160" cy="548640"/>
            </a:xfrm>
            <a:prstGeom prst="downArrow">
              <a:avLst/>
            </a:prstGeom>
            <a:noFill/>
            <a:ln w="1587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4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Verdana" pitchFamily="34" charset="0"/>
                <a:cs typeface="Times New Roman" pitchFamily="18" charset="0"/>
              </a:endParaRPr>
            </a:p>
          </p:txBody>
        </p:sp>
        <p:sp>
          <p:nvSpPr>
            <p:cNvPr id="19" name="TextBox 18"/>
            <p:cNvSpPr txBox="1"/>
            <p:nvPr/>
          </p:nvSpPr>
          <p:spPr>
            <a:xfrm>
              <a:off x="2257761" y="1828866"/>
              <a:ext cx="1491114" cy="66941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250" dirty="0" smtClean="0">
                  <a:latin typeface="+mn-lt"/>
                </a:rPr>
                <a:t>Emergence of</a:t>
              </a:r>
            </a:p>
            <a:p>
              <a:pPr algn="ctr"/>
              <a:r>
                <a:rPr lang="en-US" sz="1250" dirty="0" smtClean="0">
                  <a:latin typeface="+mn-lt"/>
                </a:rPr>
                <a:t> </a:t>
              </a:r>
              <a:r>
                <a:rPr lang="en-US" sz="1250" dirty="0" err="1" smtClean="0">
                  <a:latin typeface="+mn-lt"/>
                </a:rPr>
                <a:t>L3</a:t>
              </a:r>
              <a:r>
                <a:rPr lang="en-US" sz="1250" dirty="0" smtClean="0">
                  <a:latin typeface="+mn-lt"/>
                </a:rPr>
                <a:t> caches</a:t>
              </a:r>
            </a:p>
            <a:p>
              <a:pPr algn="ctr"/>
              <a:r>
                <a:rPr lang="en-US" sz="1250" dirty="0" smtClean="0">
                  <a:latin typeface="+mn-lt"/>
                </a:rPr>
                <a:t> in the  Core 2 line</a:t>
              </a:r>
              <a:endParaRPr lang="en-US" sz="1250" dirty="0">
                <a:latin typeface="+mn-lt"/>
              </a:endParaRPr>
            </a:p>
          </p:txBody>
        </p:sp>
        <p:cxnSp>
          <p:nvCxnSpPr>
            <p:cNvPr id="20" name="Egyenes összekötő 22"/>
            <p:cNvCxnSpPr/>
            <p:nvPr/>
          </p:nvCxnSpPr>
          <p:spPr>
            <a:xfrm>
              <a:off x="8093121" y="5854296"/>
              <a:ext cx="0" cy="172311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1" name="TextBox 20"/>
            <p:cNvSpPr txBox="1"/>
            <p:nvPr/>
          </p:nvSpPr>
          <p:spPr>
            <a:xfrm>
              <a:off x="6506646" y="2464258"/>
              <a:ext cx="300082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r>
                <a:rPr lang="hu-HU" sz="1800" dirty="0" smtClean="0">
                  <a:solidFill>
                    <a:srgbClr val="000000"/>
                  </a:solidFill>
                  <a:latin typeface="Arial"/>
                  <a:cs typeface="+mn-cs"/>
                </a:rPr>
                <a:t>*</a:t>
              </a:r>
              <a:endParaRPr lang="en-US" sz="1800" dirty="0">
                <a:solidFill>
                  <a:srgbClr val="000000"/>
                </a:solidFill>
                <a:latin typeface="Arial"/>
                <a:cs typeface="+mn-cs"/>
              </a:endParaRPr>
            </a:p>
          </p:txBody>
        </p:sp>
        <p:sp>
          <p:nvSpPr>
            <p:cNvPr id="22" name="TextBox 21"/>
            <p:cNvSpPr txBox="1"/>
            <p:nvPr/>
          </p:nvSpPr>
          <p:spPr>
            <a:xfrm>
              <a:off x="7672009" y="1993081"/>
              <a:ext cx="300082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r>
                <a:rPr lang="hu-HU" sz="1800" dirty="0" smtClean="0">
                  <a:solidFill>
                    <a:srgbClr val="000000"/>
                  </a:solidFill>
                  <a:latin typeface="Arial"/>
                  <a:cs typeface="+mn-cs"/>
                </a:rPr>
                <a:t>*</a:t>
              </a:r>
              <a:endParaRPr lang="en-US" sz="1800" dirty="0">
                <a:solidFill>
                  <a:srgbClr val="000000"/>
                </a:solidFill>
                <a:latin typeface="Arial"/>
                <a:cs typeface="+mn-cs"/>
              </a:endParaRPr>
            </a:p>
          </p:txBody>
        </p:sp>
        <p:sp>
          <p:nvSpPr>
            <p:cNvPr id="23" name="Szövegdoboz 61"/>
            <p:cNvSpPr txBox="1"/>
            <p:nvPr/>
          </p:nvSpPr>
          <p:spPr>
            <a:xfrm>
              <a:off x="6117997" y="1924244"/>
              <a:ext cx="1013419" cy="44627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r>
                <a:rPr lang="en-US" sz="1250" dirty="0" smtClean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rPr>
                <a:t>Haswell</a:t>
              </a:r>
              <a:r>
                <a:rPr lang="hu-HU" sz="1250" dirty="0" smtClean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rPr>
                <a:t>-EX</a:t>
              </a:r>
            </a:p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r>
                <a:rPr lang="hu-HU" sz="1050" dirty="0" smtClean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rPr>
                <a:t>(</a:t>
              </a:r>
              <a:r>
                <a:rPr lang="en-US" sz="1050" dirty="0" smtClean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rPr>
                <a:t>22</a:t>
              </a:r>
              <a:r>
                <a:rPr lang="hu-HU" sz="1050" dirty="0" smtClean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rPr>
                <a:t> nm)</a:t>
              </a:r>
            </a:p>
          </p:txBody>
        </p:sp>
        <p:sp>
          <p:nvSpPr>
            <p:cNvPr id="24" name="Szövegdoboz 61"/>
            <p:cNvSpPr txBox="1"/>
            <p:nvPr/>
          </p:nvSpPr>
          <p:spPr>
            <a:xfrm>
              <a:off x="7355121" y="2287313"/>
              <a:ext cx="1015021" cy="44627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r>
                <a:rPr lang="en-US" sz="1250" dirty="0" err="1" smtClean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rPr>
                <a:t>Skylake</a:t>
              </a:r>
              <a:r>
                <a:rPr lang="en-US" sz="1250" dirty="0" smtClean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rPr>
                <a:t>-SP</a:t>
              </a:r>
              <a:endParaRPr lang="hu-HU" sz="1250" dirty="0" smtClean="0">
                <a:solidFill>
                  <a:srgbClr val="000000"/>
                </a:solidFill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r>
                <a:rPr lang="hu-HU" sz="1050" dirty="0" smtClean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rPr>
                <a:t>(14 nm)</a:t>
              </a:r>
            </a:p>
          </p:txBody>
        </p:sp>
        <p:sp>
          <p:nvSpPr>
            <p:cNvPr id="25" name="Rectangle 24"/>
            <p:cNvSpPr>
              <a:spLocks noChangeArrowheads="1"/>
            </p:cNvSpPr>
            <p:nvPr/>
          </p:nvSpPr>
          <p:spPr bwMode="auto">
            <a:xfrm>
              <a:off x="1797062" y="5094070"/>
              <a:ext cx="33518" cy="1836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r>
                <a:rPr lang="hu-HU" sz="1250" dirty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rPr>
                <a:t>*</a:t>
              </a:r>
              <a:endParaRPr lang="en-US" sz="1250" dirty="0">
                <a:solidFill>
                  <a:srgbClr val="000000"/>
                </a:solidFill>
                <a:ea typeface="Verdana" panose="020B0604030504040204" pitchFamily="34" charset="0"/>
                <a:cs typeface="Verdana" panose="020B0604030504040204" pitchFamily="34" charset="0"/>
              </a:endParaRPr>
            </a:p>
          </p:txBody>
        </p:sp>
        <p:sp>
          <p:nvSpPr>
            <p:cNvPr id="26" name="Szövegdoboz 46"/>
            <p:cNvSpPr txBox="1"/>
            <p:nvPr/>
          </p:nvSpPr>
          <p:spPr>
            <a:xfrm>
              <a:off x="1426243" y="5187324"/>
              <a:ext cx="806632" cy="60785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r>
                <a:rPr lang="hu-HU" sz="1250" dirty="0" smtClean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rPr>
                <a:t>7</a:t>
              </a:r>
              <a:r>
                <a:rPr lang="en-US" sz="1250" dirty="0" smtClean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rPr>
                <a:t>1</a:t>
              </a:r>
              <a:r>
                <a:rPr lang="hu-HU" sz="1250" dirty="0" smtClean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rPr>
                <a:t>00</a:t>
              </a:r>
            </a:p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r>
                <a:rPr lang="hu-HU" sz="1050" dirty="0" smtClean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rPr>
                <a:t>(</a:t>
              </a:r>
              <a:r>
                <a:rPr lang="en-US" sz="1050" dirty="0" smtClean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rPr>
                <a:t>65</a:t>
              </a:r>
              <a:r>
                <a:rPr lang="hu-HU" sz="1050" dirty="0" smtClean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rPr>
                <a:t> nm</a:t>
              </a:r>
              <a:endParaRPr lang="en-US" sz="1050" dirty="0" smtClean="0">
                <a:solidFill>
                  <a:srgbClr val="000000"/>
                </a:solidFill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r>
                <a:rPr lang="en-US" sz="1050" dirty="0" smtClean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rPr>
                <a:t>16 MB </a:t>
              </a:r>
              <a:r>
                <a:rPr lang="en-US" sz="1050" dirty="0" err="1" smtClean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rPr>
                <a:t>L3</a:t>
              </a:r>
              <a:r>
                <a:rPr lang="hu-HU" sz="1050" dirty="0" smtClean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rPr>
                <a:t>)</a:t>
              </a:r>
            </a:p>
          </p:txBody>
        </p:sp>
      </p:grpSp>
      <p:sp>
        <p:nvSpPr>
          <p:cNvPr id="4" name="Oval 3"/>
          <p:cNvSpPr/>
          <p:nvPr/>
        </p:nvSpPr>
        <p:spPr bwMode="auto">
          <a:xfrm rot="3235939">
            <a:off x="1159535" y="2916583"/>
            <a:ext cx="2245911" cy="3367891"/>
          </a:xfrm>
          <a:prstGeom prst="ellipse">
            <a:avLst/>
          </a:prstGeom>
          <a:noFill/>
          <a:ln w="1587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3300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95600206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sz="1600" dirty="0">
                <a:solidFill>
                  <a:srgbClr val="FFFFFF"/>
                </a:solidFill>
                <a:latin typeface="Verdana" pitchFamily="34" charset="0"/>
              </a:rPr>
              <a:t>2.1 Overview of the evolution of key features of high-end server platforms </a:t>
            </a:r>
            <a:r>
              <a:rPr lang="en-US" altLang="en-US" sz="1600" dirty="0" smtClean="0">
                <a:solidFill>
                  <a:srgbClr val="FFFFFF"/>
                </a:solidFill>
                <a:latin typeface="Verdana" pitchFamily="34" charset="0"/>
              </a:rPr>
              <a:t>(</a:t>
            </a:r>
            <a:r>
              <a:rPr lang="en-US" altLang="en-US" sz="1600" dirty="0" err="1" smtClean="0">
                <a:solidFill>
                  <a:srgbClr val="FFFFFF"/>
                </a:solidFill>
                <a:latin typeface="Verdana" pitchFamily="34" charset="0"/>
              </a:rPr>
              <a:t>5b</a:t>
            </a:r>
            <a:r>
              <a:rPr lang="en-US" altLang="en-US" sz="1600" dirty="0" smtClean="0">
                <a:solidFill>
                  <a:srgbClr val="FFFFFF"/>
                </a:solidFill>
                <a:latin typeface="Verdana" pitchFamily="34" charset="0"/>
              </a:rPr>
              <a:t>)</a:t>
            </a:r>
            <a:endParaRPr lang="en-US" sz="1600" dirty="0"/>
          </a:p>
        </p:txBody>
      </p:sp>
      <p:sp>
        <p:nvSpPr>
          <p:cNvPr id="3" name="TextBox 2"/>
          <p:cNvSpPr txBox="1"/>
          <p:nvPr/>
        </p:nvSpPr>
        <p:spPr>
          <a:xfrm>
            <a:off x="190500" y="860612"/>
            <a:ext cx="8915400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 smtClean="0"/>
              <a:t>Doubling core counts in early server processors is </a:t>
            </a:r>
            <a:r>
              <a:rPr lang="en-US" dirty="0"/>
              <a:t>obvious, since developments of </a:t>
            </a:r>
            <a:r>
              <a:rPr lang="en-US" dirty="0" smtClean="0"/>
              <a:t>the IC </a:t>
            </a:r>
          </a:p>
          <a:p>
            <a:r>
              <a:rPr lang="en-US" dirty="0"/>
              <a:t> </a:t>
            </a:r>
            <a:r>
              <a:rPr lang="en-US" dirty="0" smtClean="0"/>
              <a:t>     technology allowed to double </a:t>
            </a:r>
            <a:r>
              <a:rPr lang="en-US" dirty="0"/>
              <a:t>transistor counts </a:t>
            </a:r>
            <a:r>
              <a:rPr lang="en-US" dirty="0" smtClean="0"/>
              <a:t>roughly </a:t>
            </a:r>
            <a:r>
              <a:rPr lang="en-US" dirty="0"/>
              <a:t>every two years, consequently</a:t>
            </a:r>
            <a:r>
              <a:rPr lang="en-US" dirty="0" smtClean="0"/>
              <a:t>,</a:t>
            </a:r>
          </a:p>
          <a:p>
            <a:r>
              <a:rPr lang="en-US" dirty="0"/>
              <a:t> </a:t>
            </a:r>
            <a:r>
              <a:rPr lang="en-US" dirty="0" smtClean="0"/>
              <a:t>     </a:t>
            </a:r>
            <a:r>
              <a:rPr lang="en-US" dirty="0">
                <a:solidFill>
                  <a:srgbClr val="0070C0"/>
                </a:solidFill>
              </a:rPr>
              <a:t>in </a:t>
            </a:r>
            <a:r>
              <a:rPr lang="en-US" dirty="0" err="1" smtClean="0">
                <a:solidFill>
                  <a:srgbClr val="0070C0"/>
                </a:solidFill>
              </a:rPr>
              <a:t>L3</a:t>
            </a:r>
            <a:r>
              <a:rPr lang="en-US" dirty="0" smtClean="0">
                <a:solidFill>
                  <a:srgbClr val="0070C0"/>
                </a:solidFill>
              </a:rPr>
              <a:t> cache-less processors </a:t>
            </a:r>
            <a:r>
              <a:rPr lang="en-US" dirty="0">
                <a:solidFill>
                  <a:srgbClr val="0070C0"/>
                </a:solidFill>
              </a:rPr>
              <a:t>twice as </a:t>
            </a:r>
            <a:r>
              <a:rPr lang="en-US" dirty="0" smtClean="0">
                <a:solidFill>
                  <a:srgbClr val="0070C0"/>
                </a:solidFill>
              </a:rPr>
              <a:t>many transistors became </a:t>
            </a:r>
            <a:r>
              <a:rPr lang="en-US" dirty="0">
                <a:solidFill>
                  <a:srgbClr val="0070C0"/>
                </a:solidFill>
              </a:rPr>
              <a:t>available in every new </a:t>
            </a:r>
            <a:endParaRPr lang="en-US" dirty="0" smtClean="0">
              <a:solidFill>
                <a:srgbClr val="0070C0"/>
              </a:solidFill>
            </a:endParaRPr>
          </a:p>
          <a:p>
            <a:r>
              <a:rPr lang="en-US" dirty="0">
                <a:solidFill>
                  <a:srgbClr val="0070C0"/>
                </a:solidFill>
              </a:rPr>
              <a:t> </a:t>
            </a:r>
            <a:r>
              <a:rPr lang="en-US" dirty="0" smtClean="0">
                <a:solidFill>
                  <a:srgbClr val="0070C0"/>
                </a:solidFill>
              </a:rPr>
              <a:t>     technology </a:t>
            </a:r>
            <a:r>
              <a:rPr lang="en-US" dirty="0">
                <a:solidFill>
                  <a:srgbClr val="0070C0"/>
                </a:solidFill>
              </a:rPr>
              <a:t>node</a:t>
            </a:r>
            <a:r>
              <a:rPr lang="en-US" dirty="0"/>
              <a:t>, which </a:t>
            </a:r>
            <a:r>
              <a:rPr lang="en-US" dirty="0" smtClean="0"/>
              <a:t>permitted </a:t>
            </a:r>
            <a:r>
              <a:rPr lang="en-US" dirty="0"/>
              <a:t>to </a:t>
            </a:r>
            <a:r>
              <a:rPr lang="en-US" dirty="0" smtClean="0"/>
              <a:t>double core </a:t>
            </a:r>
            <a:r>
              <a:rPr lang="en-US" dirty="0"/>
              <a:t>counts also roughly biannually</a:t>
            </a:r>
            <a:r>
              <a:rPr lang="en-US" dirty="0" smtClean="0"/>
              <a:t>.</a:t>
            </a:r>
            <a:endParaRPr lang="en-US" dirty="0"/>
          </a:p>
        </p:txBody>
      </p:sp>
      <p:sp>
        <p:nvSpPr>
          <p:cNvPr id="6" name="TextBox 5"/>
          <p:cNvSpPr txBox="1"/>
          <p:nvPr/>
        </p:nvSpPr>
        <p:spPr>
          <a:xfrm>
            <a:off x="76200" y="1932652"/>
            <a:ext cx="87761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>
                <a:solidFill>
                  <a:srgbClr val="FF0000"/>
                </a:solidFill>
              </a:rPr>
              <a:t>Remark</a:t>
            </a:r>
            <a:endParaRPr lang="en-US" dirty="0">
              <a:solidFill>
                <a:srgbClr val="FF0000"/>
              </a:solidFill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96371" y="2272555"/>
            <a:ext cx="8679043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/>
              <a:t>In the Figure indicating the grows of core counts,  </a:t>
            </a:r>
            <a:r>
              <a:rPr lang="en-US" dirty="0" smtClean="0">
                <a:solidFill>
                  <a:srgbClr val="0070C0"/>
                </a:solidFill>
              </a:rPr>
              <a:t>the </a:t>
            </a:r>
            <a:r>
              <a:rPr lang="en-US" dirty="0" smtClean="0">
                <a:solidFill>
                  <a:srgbClr val="FF0000"/>
                </a:solidFill>
              </a:rPr>
              <a:t>7100 line </a:t>
            </a:r>
            <a:r>
              <a:rPr lang="en-US" dirty="0" smtClean="0">
                <a:solidFill>
                  <a:srgbClr val="0070C0"/>
                </a:solidFill>
              </a:rPr>
              <a:t>don't fit to the </a:t>
            </a:r>
          </a:p>
          <a:p>
            <a:pPr>
              <a:spcAft>
                <a:spcPts val="600"/>
              </a:spcAft>
            </a:pPr>
            <a:r>
              <a:rPr lang="en-US" dirty="0">
                <a:solidFill>
                  <a:srgbClr val="0070C0"/>
                </a:solidFill>
              </a:rPr>
              <a:t> </a:t>
            </a:r>
            <a:r>
              <a:rPr lang="en-US" dirty="0" smtClean="0">
                <a:solidFill>
                  <a:srgbClr val="0070C0"/>
                </a:solidFill>
              </a:rPr>
              <a:t>  straight line describing the evolution of core counts in early </a:t>
            </a:r>
            <a:r>
              <a:rPr lang="en-US" dirty="0" err="1" smtClean="0">
                <a:solidFill>
                  <a:srgbClr val="0070C0"/>
                </a:solidFill>
              </a:rPr>
              <a:t>L3</a:t>
            </a:r>
            <a:r>
              <a:rPr lang="en-US" dirty="0" smtClean="0">
                <a:solidFill>
                  <a:srgbClr val="0070C0"/>
                </a:solidFill>
              </a:rPr>
              <a:t> cache-less high-end servers.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8814338" y="6534345"/>
            <a:ext cx="34817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>
                <a:solidFill>
                  <a:srgbClr val="FF0000"/>
                </a:solidFill>
                <a:latin typeface="+mj-lt"/>
              </a:rPr>
              <a:t>*</a:t>
            </a:r>
          </a:p>
        </p:txBody>
      </p:sp>
      <p:sp>
        <p:nvSpPr>
          <p:cNvPr id="9" name="TextBox 8"/>
          <p:cNvSpPr txBox="1"/>
          <p:nvPr/>
        </p:nvSpPr>
        <p:spPr>
          <a:xfrm>
            <a:off x="69281" y="512400"/>
            <a:ext cx="928491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r>
              <a:rPr lang="hu-HU" b="1" dirty="0" smtClean="0">
                <a:solidFill>
                  <a:srgbClr val="2D2D8A"/>
                </a:solidFill>
                <a:latin typeface="Verdana"/>
                <a:cs typeface="+mn-cs"/>
              </a:rPr>
              <a:t>a</a:t>
            </a:r>
            <a:r>
              <a:rPr lang="en-US" b="1" dirty="0" smtClean="0">
                <a:solidFill>
                  <a:srgbClr val="2D2D8A"/>
                </a:solidFill>
                <a:latin typeface="Verdana"/>
                <a:cs typeface="+mn-cs"/>
              </a:rPr>
              <a:t>1</a:t>
            </a:r>
            <a:r>
              <a:rPr lang="hu-HU" b="1" dirty="0" smtClean="0">
                <a:solidFill>
                  <a:srgbClr val="2D2D8A"/>
                </a:solidFill>
                <a:latin typeface="Verdana"/>
                <a:cs typeface="+mn-cs"/>
              </a:rPr>
              <a:t>) </a:t>
            </a:r>
            <a:r>
              <a:rPr lang="en-US" b="1" dirty="0">
                <a:solidFill>
                  <a:srgbClr val="2D2D8A"/>
                </a:solidFill>
                <a:latin typeface="Verdana"/>
                <a:cs typeface="+mn-cs"/>
              </a:rPr>
              <a:t>I</a:t>
            </a:r>
            <a:r>
              <a:rPr lang="hu-HU" b="1" dirty="0" smtClean="0">
                <a:solidFill>
                  <a:srgbClr val="2D2D8A"/>
                </a:solidFill>
                <a:latin typeface="Verdana"/>
              </a:rPr>
              <a:t>n </a:t>
            </a:r>
            <a:r>
              <a:rPr lang="en-US" b="1" dirty="0">
                <a:solidFill>
                  <a:srgbClr val="2D2D8A"/>
                </a:solidFill>
                <a:latin typeface="Verdana"/>
              </a:rPr>
              <a:t>early high-end</a:t>
            </a:r>
            <a:r>
              <a:rPr lang="hu-HU" b="1" dirty="0">
                <a:solidFill>
                  <a:srgbClr val="2D2D8A"/>
                </a:solidFill>
                <a:latin typeface="Verdana"/>
              </a:rPr>
              <a:t> </a:t>
            </a:r>
            <a:r>
              <a:rPr lang="en-US" b="1" dirty="0">
                <a:solidFill>
                  <a:srgbClr val="2D2D8A"/>
                </a:solidFill>
                <a:latin typeface="Verdana"/>
              </a:rPr>
              <a:t>multicore 4S processor</a:t>
            </a:r>
            <a:r>
              <a:rPr lang="hu-HU" b="1" dirty="0" smtClean="0">
                <a:solidFill>
                  <a:srgbClr val="2D2D8A"/>
                </a:solidFill>
                <a:latin typeface="Verdana"/>
              </a:rPr>
              <a:t>s</a:t>
            </a:r>
            <a:r>
              <a:rPr lang="en-US" b="1" dirty="0" smtClean="0">
                <a:solidFill>
                  <a:srgbClr val="2D2D8A"/>
                </a:solidFill>
                <a:latin typeface="Verdana"/>
                <a:cs typeface="+mn-cs"/>
              </a:rPr>
              <a:t> c</a:t>
            </a:r>
            <a:r>
              <a:rPr lang="hu-HU" b="1" dirty="0" smtClean="0">
                <a:solidFill>
                  <a:srgbClr val="2D2D8A"/>
                </a:solidFill>
                <a:latin typeface="Verdana"/>
                <a:cs typeface="+mn-cs"/>
              </a:rPr>
              <a:t>ore counts </a:t>
            </a:r>
            <a:r>
              <a:rPr lang="en-US" b="1" dirty="0" smtClean="0">
                <a:solidFill>
                  <a:srgbClr val="2D2D8A"/>
                </a:solidFill>
                <a:latin typeface="Verdana"/>
                <a:cs typeface="+mn-cs"/>
              </a:rPr>
              <a:t>doubled roughly biannually -2</a:t>
            </a:r>
            <a:endParaRPr lang="en-US" b="1" dirty="0">
              <a:solidFill>
                <a:srgbClr val="2D2D8A"/>
              </a:solidFill>
              <a:latin typeface="Verdan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57662103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7" grpId="0"/>
    </p:bldLst>
  </p:timing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sz="1600" dirty="0">
                <a:solidFill>
                  <a:srgbClr val="FFFFFF"/>
                </a:solidFill>
                <a:latin typeface="Verdana" pitchFamily="34" charset="0"/>
              </a:rPr>
              <a:t>2.1 Overview of the evolution of key features of high-end server platforms </a:t>
            </a:r>
            <a:r>
              <a:rPr lang="en-US" altLang="en-US" sz="1600" dirty="0" smtClean="0">
                <a:solidFill>
                  <a:srgbClr val="FFFFFF"/>
                </a:solidFill>
                <a:latin typeface="Verdana" pitchFamily="34" charset="0"/>
              </a:rPr>
              <a:t>(</a:t>
            </a:r>
            <a:r>
              <a:rPr lang="en-US" altLang="en-US" sz="1600" dirty="0" err="1" smtClean="0">
                <a:solidFill>
                  <a:srgbClr val="FFFFFF"/>
                </a:solidFill>
                <a:latin typeface="Verdana" pitchFamily="34" charset="0"/>
              </a:rPr>
              <a:t>5c</a:t>
            </a:r>
            <a:r>
              <a:rPr lang="en-US" altLang="en-US" sz="1600" dirty="0" smtClean="0">
                <a:solidFill>
                  <a:srgbClr val="FFFFFF"/>
                </a:solidFill>
                <a:latin typeface="Verdana" pitchFamily="34" charset="0"/>
              </a:rPr>
              <a:t>)</a:t>
            </a:r>
            <a:endParaRPr lang="en-US" sz="1600" dirty="0"/>
          </a:p>
        </p:txBody>
      </p:sp>
      <p:sp>
        <p:nvSpPr>
          <p:cNvPr id="5" name="TextBox 4"/>
          <p:cNvSpPr txBox="1"/>
          <p:nvPr/>
        </p:nvSpPr>
        <p:spPr>
          <a:xfrm>
            <a:off x="69281" y="512400"/>
            <a:ext cx="928491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r>
              <a:rPr lang="hu-HU" b="1" dirty="0" smtClean="0">
                <a:solidFill>
                  <a:srgbClr val="2D2D8A"/>
                </a:solidFill>
                <a:latin typeface="Verdana"/>
                <a:cs typeface="+mn-cs"/>
              </a:rPr>
              <a:t>a</a:t>
            </a:r>
            <a:r>
              <a:rPr lang="en-US" b="1" dirty="0" smtClean="0">
                <a:solidFill>
                  <a:srgbClr val="2D2D8A"/>
                </a:solidFill>
                <a:latin typeface="Verdana"/>
                <a:cs typeface="+mn-cs"/>
              </a:rPr>
              <a:t>1</a:t>
            </a:r>
            <a:r>
              <a:rPr lang="hu-HU" b="1" dirty="0" smtClean="0">
                <a:solidFill>
                  <a:srgbClr val="2D2D8A"/>
                </a:solidFill>
                <a:latin typeface="Verdana"/>
                <a:cs typeface="+mn-cs"/>
              </a:rPr>
              <a:t>) </a:t>
            </a:r>
            <a:r>
              <a:rPr lang="en-US" b="1" dirty="0">
                <a:solidFill>
                  <a:srgbClr val="2D2D8A"/>
                </a:solidFill>
                <a:latin typeface="Verdana"/>
                <a:cs typeface="+mn-cs"/>
              </a:rPr>
              <a:t>I</a:t>
            </a:r>
            <a:r>
              <a:rPr lang="hu-HU" b="1" dirty="0" smtClean="0">
                <a:solidFill>
                  <a:srgbClr val="2D2D8A"/>
                </a:solidFill>
                <a:latin typeface="Verdana"/>
              </a:rPr>
              <a:t>n </a:t>
            </a:r>
            <a:r>
              <a:rPr lang="en-US" b="1" dirty="0">
                <a:solidFill>
                  <a:srgbClr val="2D2D8A"/>
                </a:solidFill>
                <a:latin typeface="Verdana"/>
              </a:rPr>
              <a:t>early high-end</a:t>
            </a:r>
            <a:r>
              <a:rPr lang="hu-HU" b="1" dirty="0">
                <a:solidFill>
                  <a:srgbClr val="2D2D8A"/>
                </a:solidFill>
                <a:latin typeface="Verdana"/>
              </a:rPr>
              <a:t> </a:t>
            </a:r>
            <a:r>
              <a:rPr lang="en-US" b="1" dirty="0">
                <a:solidFill>
                  <a:srgbClr val="2D2D8A"/>
                </a:solidFill>
                <a:latin typeface="Verdana"/>
              </a:rPr>
              <a:t>multicore 4S processor</a:t>
            </a:r>
            <a:r>
              <a:rPr lang="hu-HU" b="1" dirty="0" smtClean="0">
                <a:solidFill>
                  <a:srgbClr val="2D2D8A"/>
                </a:solidFill>
                <a:latin typeface="Verdana"/>
              </a:rPr>
              <a:t>s</a:t>
            </a:r>
            <a:r>
              <a:rPr lang="en-US" b="1" dirty="0" smtClean="0">
                <a:solidFill>
                  <a:srgbClr val="2D2D8A"/>
                </a:solidFill>
                <a:latin typeface="Verdana"/>
                <a:cs typeface="+mn-cs"/>
              </a:rPr>
              <a:t> c</a:t>
            </a:r>
            <a:r>
              <a:rPr lang="hu-HU" b="1" dirty="0" smtClean="0">
                <a:solidFill>
                  <a:srgbClr val="2D2D8A"/>
                </a:solidFill>
                <a:latin typeface="Verdana"/>
                <a:cs typeface="+mn-cs"/>
              </a:rPr>
              <a:t>ore counts </a:t>
            </a:r>
            <a:r>
              <a:rPr lang="en-US" b="1" dirty="0" smtClean="0">
                <a:solidFill>
                  <a:srgbClr val="2D2D8A"/>
                </a:solidFill>
                <a:latin typeface="Verdana"/>
                <a:cs typeface="+mn-cs"/>
              </a:rPr>
              <a:t>doubled roughly biannually -1</a:t>
            </a:r>
            <a:endParaRPr lang="en-US" b="1" dirty="0">
              <a:solidFill>
                <a:srgbClr val="2D2D8A"/>
              </a:solidFill>
              <a:latin typeface="Verdana"/>
              <a:cs typeface="+mn-cs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8773997" y="6440216"/>
            <a:ext cx="34817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>
                <a:solidFill>
                  <a:srgbClr val="FF0000"/>
                </a:solidFill>
                <a:latin typeface="+mj-lt"/>
              </a:rPr>
              <a:t>*</a:t>
            </a:r>
          </a:p>
        </p:txBody>
      </p:sp>
      <p:grpSp>
        <p:nvGrpSpPr>
          <p:cNvPr id="9" name="Group 8"/>
          <p:cNvGrpSpPr/>
          <p:nvPr/>
        </p:nvGrpSpPr>
        <p:grpSpPr>
          <a:xfrm>
            <a:off x="418474" y="1147618"/>
            <a:ext cx="8464281" cy="5189141"/>
            <a:chOff x="458815" y="1080383"/>
            <a:chExt cx="8464281" cy="5189141"/>
          </a:xfrm>
        </p:grpSpPr>
        <p:grpSp>
          <p:nvGrpSpPr>
            <p:cNvPr id="10" name="Group 9"/>
            <p:cNvGrpSpPr/>
            <p:nvPr/>
          </p:nvGrpSpPr>
          <p:grpSpPr>
            <a:xfrm>
              <a:off x="458815" y="1080383"/>
              <a:ext cx="8464281" cy="5189141"/>
              <a:chOff x="116505" y="1144253"/>
              <a:chExt cx="8464281" cy="5189141"/>
            </a:xfrm>
          </p:grpSpPr>
          <p:cxnSp>
            <p:nvCxnSpPr>
              <p:cNvPr id="31" name="Egyenes összekötő nyíllal 4"/>
              <p:cNvCxnSpPr>
                <a:endCxn id="45" idx="2"/>
              </p:cNvCxnSpPr>
              <p:nvPr/>
            </p:nvCxnSpPr>
            <p:spPr>
              <a:xfrm flipH="1" flipV="1">
                <a:off x="603904" y="1518714"/>
                <a:ext cx="76" cy="4599945"/>
              </a:xfrm>
              <a:prstGeom prst="straightConnector1">
                <a:avLst/>
              </a:prstGeom>
              <a:ln>
                <a:solidFill>
                  <a:schemeClr val="tx1"/>
                </a:solidFill>
                <a:tailEnd type="arrow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" name="Egyenes összekötő nyíllal 6"/>
              <p:cNvCxnSpPr/>
              <p:nvPr/>
            </p:nvCxnSpPr>
            <p:spPr>
              <a:xfrm flipV="1">
                <a:off x="544790" y="5978825"/>
                <a:ext cx="7589520" cy="33538"/>
              </a:xfrm>
              <a:prstGeom prst="straightConnector1">
                <a:avLst/>
              </a:prstGeom>
              <a:ln>
                <a:solidFill>
                  <a:schemeClr val="tx1"/>
                </a:solidFill>
                <a:tailEnd type="arrow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3" name="Egyenes összekötő 11"/>
              <p:cNvCxnSpPr/>
              <p:nvPr/>
            </p:nvCxnSpPr>
            <p:spPr>
              <a:xfrm>
                <a:off x="1155886" y="5916137"/>
                <a:ext cx="0" cy="172311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4" name="Egyenes összekötő 12"/>
              <p:cNvCxnSpPr/>
              <p:nvPr/>
            </p:nvCxnSpPr>
            <p:spPr>
              <a:xfrm>
                <a:off x="1703881" y="5914849"/>
                <a:ext cx="0" cy="172311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5" name="Egyenes összekötő 13"/>
              <p:cNvCxnSpPr/>
              <p:nvPr/>
            </p:nvCxnSpPr>
            <p:spPr>
              <a:xfrm>
                <a:off x="2253087" y="5914238"/>
                <a:ext cx="0" cy="172311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6" name="Egyenes összekötő 14"/>
              <p:cNvCxnSpPr/>
              <p:nvPr/>
            </p:nvCxnSpPr>
            <p:spPr>
              <a:xfrm>
                <a:off x="2801082" y="5912949"/>
                <a:ext cx="0" cy="172311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7" name="Egyenes összekötő 15"/>
              <p:cNvCxnSpPr/>
              <p:nvPr/>
            </p:nvCxnSpPr>
            <p:spPr>
              <a:xfrm>
                <a:off x="3355131" y="5920570"/>
                <a:ext cx="0" cy="172311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" name="Egyenes összekötő 16"/>
              <p:cNvCxnSpPr/>
              <p:nvPr/>
            </p:nvCxnSpPr>
            <p:spPr>
              <a:xfrm>
                <a:off x="3903126" y="5919282"/>
                <a:ext cx="0" cy="172311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9" name="Egyenes összekötő 17"/>
              <p:cNvCxnSpPr/>
              <p:nvPr/>
            </p:nvCxnSpPr>
            <p:spPr>
              <a:xfrm>
                <a:off x="4452332" y="5918671"/>
                <a:ext cx="0" cy="172311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0" name="Egyenes összekötő 18"/>
              <p:cNvCxnSpPr/>
              <p:nvPr/>
            </p:nvCxnSpPr>
            <p:spPr>
              <a:xfrm>
                <a:off x="5000327" y="5917382"/>
                <a:ext cx="0" cy="172311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1" name="Egyenes összekötő 19"/>
              <p:cNvCxnSpPr/>
              <p:nvPr/>
            </p:nvCxnSpPr>
            <p:spPr>
              <a:xfrm>
                <a:off x="5550501" y="5920570"/>
                <a:ext cx="0" cy="172311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2" name="Egyenes összekötő 20"/>
              <p:cNvCxnSpPr/>
              <p:nvPr/>
            </p:nvCxnSpPr>
            <p:spPr>
              <a:xfrm>
                <a:off x="6098496" y="5919282"/>
                <a:ext cx="0" cy="172311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3" name="Egyenes összekötő 21"/>
              <p:cNvCxnSpPr/>
              <p:nvPr/>
            </p:nvCxnSpPr>
            <p:spPr>
              <a:xfrm>
                <a:off x="6647702" y="5918671"/>
                <a:ext cx="0" cy="172311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4" name="Egyenes összekötő 22"/>
              <p:cNvCxnSpPr/>
              <p:nvPr/>
            </p:nvCxnSpPr>
            <p:spPr>
              <a:xfrm>
                <a:off x="7195697" y="5917382"/>
                <a:ext cx="0" cy="172311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5" name="Szövegdoboz 27"/>
              <p:cNvSpPr txBox="1"/>
              <p:nvPr/>
            </p:nvSpPr>
            <p:spPr>
              <a:xfrm>
                <a:off x="258296" y="1144253"/>
                <a:ext cx="691215" cy="37446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fontAlgn="auto">
                  <a:lnSpc>
                    <a:spcPts val="1100"/>
                  </a:lnSpc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50" b="1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Core</a:t>
                </a:r>
                <a:br>
                  <a:rPr lang="hu-HU" sz="1250" b="1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</a:br>
                <a:r>
                  <a:rPr lang="hu-HU" sz="1250" b="1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count</a:t>
                </a:r>
                <a:endParaRPr lang="hu-HU" sz="1250" b="1" dirty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endParaRPr>
              </a:p>
            </p:txBody>
          </p:sp>
          <p:sp>
            <p:nvSpPr>
              <p:cNvPr id="46" name="Szövegdoboz 28"/>
              <p:cNvSpPr txBox="1"/>
              <p:nvPr/>
            </p:nvSpPr>
            <p:spPr>
              <a:xfrm>
                <a:off x="1132028" y="6041006"/>
                <a:ext cx="607859" cy="29238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50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2006</a:t>
                </a:r>
                <a:endParaRPr lang="hu-HU" sz="1250" dirty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endParaRPr>
              </a:p>
            </p:txBody>
          </p:sp>
          <p:sp>
            <p:nvSpPr>
              <p:cNvPr id="47" name="Szövegdoboz 29"/>
              <p:cNvSpPr txBox="1"/>
              <p:nvPr/>
            </p:nvSpPr>
            <p:spPr>
              <a:xfrm>
                <a:off x="2232959" y="6035813"/>
                <a:ext cx="607859" cy="29238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50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2008</a:t>
                </a:r>
                <a:endParaRPr lang="hu-HU" sz="1250" dirty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endParaRPr>
              </a:p>
            </p:txBody>
          </p:sp>
          <p:sp>
            <p:nvSpPr>
              <p:cNvPr id="48" name="Szövegdoboz 30"/>
              <p:cNvSpPr txBox="1"/>
              <p:nvPr/>
            </p:nvSpPr>
            <p:spPr>
              <a:xfrm>
                <a:off x="3341046" y="6035813"/>
                <a:ext cx="607859" cy="29238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50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2010</a:t>
                </a:r>
                <a:endParaRPr lang="hu-HU" sz="1250" dirty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endParaRPr>
              </a:p>
            </p:txBody>
          </p:sp>
          <p:sp>
            <p:nvSpPr>
              <p:cNvPr id="49" name="Szövegdoboz 31"/>
              <p:cNvSpPr txBox="1"/>
              <p:nvPr/>
            </p:nvSpPr>
            <p:spPr>
              <a:xfrm>
                <a:off x="4429442" y="6035813"/>
                <a:ext cx="607859" cy="29238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50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2012</a:t>
                </a:r>
                <a:endParaRPr lang="hu-HU" sz="1250" dirty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endParaRPr>
              </a:p>
            </p:txBody>
          </p:sp>
          <p:sp>
            <p:nvSpPr>
              <p:cNvPr id="50" name="Szövegdoboz 32"/>
              <p:cNvSpPr txBox="1"/>
              <p:nvPr/>
            </p:nvSpPr>
            <p:spPr>
              <a:xfrm>
                <a:off x="5532051" y="6035813"/>
                <a:ext cx="607859" cy="29238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50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2014</a:t>
                </a:r>
                <a:endParaRPr lang="hu-HU" sz="1250" dirty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endParaRPr>
              </a:p>
            </p:txBody>
          </p:sp>
          <p:sp>
            <p:nvSpPr>
              <p:cNvPr id="51" name="Szövegdoboz 33"/>
              <p:cNvSpPr txBox="1"/>
              <p:nvPr/>
            </p:nvSpPr>
            <p:spPr>
              <a:xfrm>
                <a:off x="6630135" y="6041006"/>
                <a:ext cx="607859" cy="29238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50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2016</a:t>
                </a:r>
                <a:endParaRPr lang="hu-HU" sz="1250" dirty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endParaRPr>
              </a:p>
            </p:txBody>
          </p:sp>
          <p:sp>
            <p:nvSpPr>
              <p:cNvPr id="52" name="Szövegdoboz 34"/>
              <p:cNvSpPr txBox="1"/>
              <p:nvPr/>
            </p:nvSpPr>
            <p:spPr>
              <a:xfrm>
                <a:off x="7968118" y="6017571"/>
                <a:ext cx="612668" cy="29238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50" b="1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Year</a:t>
                </a:r>
                <a:endParaRPr lang="hu-HU" sz="1250" b="1" dirty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endParaRPr>
              </a:p>
            </p:txBody>
          </p:sp>
          <p:sp>
            <p:nvSpPr>
              <p:cNvPr id="53" name="Szövegdoboz 46"/>
              <p:cNvSpPr txBox="1"/>
              <p:nvPr/>
            </p:nvSpPr>
            <p:spPr>
              <a:xfrm>
                <a:off x="654039" y="4594875"/>
                <a:ext cx="740907" cy="44627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50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7000</a:t>
                </a:r>
              </a:p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050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(90 nm)</a:t>
                </a:r>
              </a:p>
            </p:txBody>
          </p:sp>
          <p:sp>
            <p:nvSpPr>
              <p:cNvPr id="54" name="Szövegdoboz 56"/>
              <p:cNvSpPr txBox="1"/>
              <p:nvPr/>
            </p:nvSpPr>
            <p:spPr>
              <a:xfrm>
                <a:off x="1691680" y="3748699"/>
                <a:ext cx="769763" cy="45397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50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7300</a:t>
                </a:r>
              </a:p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050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(65 nm)</a:t>
                </a:r>
              </a:p>
            </p:txBody>
          </p:sp>
          <p:sp>
            <p:nvSpPr>
              <p:cNvPr id="55" name="Szövegdoboz 57"/>
              <p:cNvSpPr txBox="1"/>
              <p:nvPr/>
            </p:nvSpPr>
            <p:spPr>
              <a:xfrm>
                <a:off x="2222957" y="3326088"/>
                <a:ext cx="769763" cy="45397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50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7400</a:t>
                </a:r>
              </a:p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050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(45 nm)</a:t>
                </a:r>
              </a:p>
            </p:txBody>
          </p:sp>
          <p:sp>
            <p:nvSpPr>
              <p:cNvPr id="56" name="Szövegdoboz 58"/>
              <p:cNvSpPr txBox="1"/>
              <p:nvPr/>
            </p:nvSpPr>
            <p:spPr>
              <a:xfrm>
                <a:off x="2861810" y="3110045"/>
                <a:ext cx="1176924" cy="45397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50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Nehalem-EX</a:t>
                </a:r>
              </a:p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050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(45 nm)</a:t>
                </a:r>
              </a:p>
            </p:txBody>
          </p:sp>
          <p:sp>
            <p:nvSpPr>
              <p:cNvPr id="57" name="Szövegdoboz 59"/>
              <p:cNvSpPr txBox="1"/>
              <p:nvPr/>
            </p:nvSpPr>
            <p:spPr>
              <a:xfrm>
                <a:off x="3514254" y="2829252"/>
                <a:ext cx="1278107" cy="45397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50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Westmere-EX</a:t>
                </a:r>
              </a:p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050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(32 nm)</a:t>
                </a:r>
              </a:p>
            </p:txBody>
          </p:sp>
          <p:sp>
            <p:nvSpPr>
              <p:cNvPr id="58" name="Szövegdoboz 60"/>
              <p:cNvSpPr txBox="1"/>
              <p:nvPr/>
            </p:nvSpPr>
            <p:spPr>
              <a:xfrm>
                <a:off x="4876420" y="2295291"/>
                <a:ext cx="1311641" cy="45397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50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Ivy-Bridge-EX</a:t>
                </a:r>
              </a:p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050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(22 nm)</a:t>
                </a:r>
              </a:p>
            </p:txBody>
          </p:sp>
          <p:sp>
            <p:nvSpPr>
              <p:cNvPr id="59" name="Szövegdoboz 61"/>
              <p:cNvSpPr txBox="1"/>
              <p:nvPr/>
            </p:nvSpPr>
            <p:spPr>
              <a:xfrm>
                <a:off x="6362872" y="1687797"/>
                <a:ext cx="1255472" cy="45397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50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Broadwell-EX</a:t>
                </a:r>
              </a:p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050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(14 nm)</a:t>
                </a:r>
              </a:p>
            </p:txBody>
          </p:sp>
          <p:sp>
            <p:nvSpPr>
              <p:cNvPr id="60" name="Rectangle 59"/>
              <p:cNvSpPr>
                <a:spLocks noChangeArrowheads="1"/>
              </p:cNvSpPr>
              <p:nvPr/>
            </p:nvSpPr>
            <p:spPr bwMode="auto">
              <a:xfrm>
                <a:off x="4887644" y="2812271"/>
                <a:ext cx="44613" cy="18364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0" tIns="0" rIns="0" bIns="0">
                <a:no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US" sz="1250" dirty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endParaRPr>
              </a:p>
            </p:txBody>
          </p:sp>
          <p:sp>
            <p:nvSpPr>
              <p:cNvPr id="61" name="Rectangle 60"/>
              <p:cNvSpPr>
                <a:spLocks noChangeArrowheads="1"/>
              </p:cNvSpPr>
              <p:nvPr/>
            </p:nvSpPr>
            <p:spPr bwMode="auto">
              <a:xfrm>
                <a:off x="4060454" y="3330342"/>
                <a:ext cx="44613" cy="18364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0" tIns="0" rIns="0" bIns="0">
                <a:no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50" dirty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*</a:t>
                </a:r>
                <a:endParaRPr lang="en-US" sz="1250" dirty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endParaRPr>
              </a:p>
            </p:txBody>
          </p:sp>
          <p:sp>
            <p:nvSpPr>
              <p:cNvPr id="62" name="Rectangle 61"/>
              <p:cNvSpPr>
                <a:spLocks noChangeArrowheads="1"/>
              </p:cNvSpPr>
              <p:nvPr/>
            </p:nvSpPr>
            <p:spPr bwMode="auto">
              <a:xfrm>
                <a:off x="3444447" y="3586766"/>
                <a:ext cx="33518" cy="18364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0" tIns="0" rIns="0" bIns="0">
                <a:no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50" dirty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*</a:t>
                </a:r>
                <a:endParaRPr lang="en-US" sz="1250" dirty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endParaRPr>
              </a:p>
            </p:txBody>
          </p:sp>
          <p:sp>
            <p:nvSpPr>
              <p:cNvPr id="63" name="Rectangle 62"/>
              <p:cNvSpPr>
                <a:spLocks noChangeArrowheads="1"/>
              </p:cNvSpPr>
              <p:nvPr/>
            </p:nvSpPr>
            <p:spPr bwMode="auto">
              <a:xfrm>
                <a:off x="2617218" y="3834287"/>
                <a:ext cx="33518" cy="18364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0" tIns="0" rIns="0" bIns="0">
                <a:no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50" dirty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*</a:t>
                </a:r>
                <a:endParaRPr lang="en-US" sz="1250" dirty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endParaRPr>
              </a:p>
            </p:txBody>
          </p:sp>
          <p:sp>
            <p:nvSpPr>
              <p:cNvPr id="64" name="Rectangle 63"/>
              <p:cNvSpPr>
                <a:spLocks noChangeArrowheads="1"/>
              </p:cNvSpPr>
              <p:nvPr/>
            </p:nvSpPr>
            <p:spPr bwMode="auto">
              <a:xfrm>
                <a:off x="2075886" y="4339496"/>
                <a:ext cx="33518" cy="18364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0" tIns="0" rIns="0" bIns="0">
                <a:no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50" dirty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*</a:t>
                </a:r>
                <a:endParaRPr lang="en-US" sz="1250" dirty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endParaRPr>
              </a:p>
            </p:txBody>
          </p:sp>
          <p:sp>
            <p:nvSpPr>
              <p:cNvPr id="65" name="Rectangle 64"/>
              <p:cNvSpPr>
                <a:spLocks noChangeArrowheads="1"/>
              </p:cNvSpPr>
              <p:nvPr/>
            </p:nvSpPr>
            <p:spPr bwMode="auto">
              <a:xfrm>
                <a:off x="1055176" y="5159773"/>
                <a:ext cx="33518" cy="18364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0" tIns="0" rIns="0" bIns="0">
                <a:no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50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*</a:t>
                </a:r>
                <a:endParaRPr lang="en-US" sz="1250" dirty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endParaRPr>
              </a:p>
            </p:txBody>
          </p:sp>
          <p:sp>
            <p:nvSpPr>
              <p:cNvPr id="66" name="Szövegdoboz 35"/>
              <p:cNvSpPr txBox="1"/>
              <p:nvPr/>
            </p:nvSpPr>
            <p:spPr>
              <a:xfrm>
                <a:off x="171937" y="5057605"/>
                <a:ext cx="290464" cy="29238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50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2</a:t>
                </a:r>
              </a:p>
            </p:txBody>
          </p:sp>
          <p:sp>
            <p:nvSpPr>
              <p:cNvPr id="67" name="Szövegdoboz 36"/>
              <p:cNvSpPr txBox="1"/>
              <p:nvPr/>
            </p:nvSpPr>
            <p:spPr>
              <a:xfrm>
                <a:off x="169444" y="4271697"/>
                <a:ext cx="290464" cy="29238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50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4</a:t>
                </a:r>
              </a:p>
            </p:txBody>
          </p:sp>
          <p:sp>
            <p:nvSpPr>
              <p:cNvPr id="68" name="Szövegdoboz 37"/>
              <p:cNvSpPr txBox="1"/>
              <p:nvPr/>
            </p:nvSpPr>
            <p:spPr>
              <a:xfrm>
                <a:off x="174783" y="3463659"/>
                <a:ext cx="290464" cy="29238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50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8</a:t>
                </a:r>
              </a:p>
            </p:txBody>
          </p:sp>
          <p:sp>
            <p:nvSpPr>
              <p:cNvPr id="69" name="Szövegdoboz 38"/>
              <p:cNvSpPr txBox="1"/>
              <p:nvPr/>
            </p:nvSpPr>
            <p:spPr>
              <a:xfrm>
                <a:off x="117853" y="2556211"/>
                <a:ext cx="364202" cy="284693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50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1</a:t>
                </a:r>
                <a:r>
                  <a:rPr lang="en-US" sz="1250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8</a:t>
                </a:r>
                <a:endParaRPr lang="hu-HU" sz="1250" dirty="0" smtClean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endParaRPr>
              </a:p>
            </p:txBody>
          </p:sp>
          <p:sp>
            <p:nvSpPr>
              <p:cNvPr id="70" name="Szövegdoboz 39"/>
              <p:cNvSpPr txBox="1"/>
              <p:nvPr/>
            </p:nvSpPr>
            <p:spPr>
              <a:xfrm>
                <a:off x="119836" y="2062968"/>
                <a:ext cx="364202" cy="284693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en-US" sz="1250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28</a:t>
                </a:r>
                <a:endParaRPr lang="hu-HU" sz="1250" dirty="0" smtClean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endParaRPr>
              </a:p>
            </p:txBody>
          </p:sp>
          <p:cxnSp>
            <p:nvCxnSpPr>
              <p:cNvPr id="71" name="Egyenes összekötő 40"/>
              <p:cNvCxnSpPr/>
              <p:nvPr/>
            </p:nvCxnSpPr>
            <p:spPr>
              <a:xfrm rot="5400000">
                <a:off x="589312" y="4318466"/>
                <a:ext cx="0" cy="164777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2" name="Egyenes összekötő 41"/>
              <p:cNvCxnSpPr/>
              <p:nvPr/>
            </p:nvCxnSpPr>
            <p:spPr>
              <a:xfrm rot="5400000">
                <a:off x="596656" y="2111906"/>
                <a:ext cx="0" cy="164777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3" name="Egyenes összekötő 43"/>
              <p:cNvCxnSpPr/>
              <p:nvPr/>
            </p:nvCxnSpPr>
            <p:spPr>
              <a:xfrm rot="5400000">
                <a:off x="603211" y="2612537"/>
                <a:ext cx="0" cy="164777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74" name="Szövegdoboz 47"/>
              <p:cNvSpPr txBox="1"/>
              <p:nvPr/>
            </p:nvSpPr>
            <p:spPr>
              <a:xfrm>
                <a:off x="117853" y="2230968"/>
                <a:ext cx="396262" cy="29238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50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24</a:t>
                </a:r>
              </a:p>
            </p:txBody>
          </p:sp>
          <p:sp>
            <p:nvSpPr>
              <p:cNvPr id="75" name="Szövegdoboz 52"/>
              <p:cNvSpPr txBox="1"/>
              <p:nvPr/>
            </p:nvSpPr>
            <p:spPr>
              <a:xfrm>
                <a:off x="121760" y="3221542"/>
                <a:ext cx="396262" cy="29238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50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10</a:t>
                </a:r>
              </a:p>
            </p:txBody>
          </p:sp>
          <p:cxnSp>
            <p:nvCxnSpPr>
              <p:cNvPr id="76" name="Egyenes összekötő 53"/>
              <p:cNvCxnSpPr/>
              <p:nvPr/>
            </p:nvCxnSpPr>
            <p:spPr>
              <a:xfrm rot="5400000">
                <a:off x="589924" y="3540200"/>
                <a:ext cx="0" cy="164777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7" name="Egyenes összekötő 54"/>
              <p:cNvCxnSpPr/>
              <p:nvPr/>
            </p:nvCxnSpPr>
            <p:spPr>
              <a:xfrm rot="5400000">
                <a:off x="590616" y="2265924"/>
                <a:ext cx="0" cy="164777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8" name="Egyenes összekötő 55"/>
              <p:cNvCxnSpPr/>
              <p:nvPr/>
            </p:nvCxnSpPr>
            <p:spPr>
              <a:xfrm rot="5400000">
                <a:off x="587316" y="5136424"/>
                <a:ext cx="0" cy="164777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9" name="Egyenes összekötő 71"/>
              <p:cNvCxnSpPr/>
              <p:nvPr/>
            </p:nvCxnSpPr>
            <p:spPr>
              <a:xfrm rot="5400000">
                <a:off x="589312" y="3289610"/>
                <a:ext cx="0" cy="164777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0" name="Egyenes összekötő 74"/>
              <p:cNvCxnSpPr/>
              <p:nvPr/>
            </p:nvCxnSpPr>
            <p:spPr>
              <a:xfrm rot="5400000">
                <a:off x="587351" y="3848645"/>
                <a:ext cx="0" cy="164777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81" name="Szövegdoboz 75"/>
              <p:cNvSpPr txBox="1"/>
              <p:nvPr/>
            </p:nvSpPr>
            <p:spPr>
              <a:xfrm>
                <a:off x="174783" y="3803841"/>
                <a:ext cx="290464" cy="29238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50" dirty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6</a:t>
                </a:r>
                <a:endParaRPr lang="hu-HU" sz="1250" dirty="0" smtClean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endParaRPr>
              </a:p>
            </p:txBody>
          </p:sp>
          <p:cxnSp>
            <p:nvCxnSpPr>
              <p:cNvPr id="82" name="Egyenes összekötő 76"/>
              <p:cNvCxnSpPr/>
              <p:nvPr/>
            </p:nvCxnSpPr>
            <p:spPr>
              <a:xfrm rot="5400000">
                <a:off x="594849" y="2823019"/>
                <a:ext cx="0" cy="164777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83" name="Szövegdoboz 77"/>
              <p:cNvSpPr txBox="1"/>
              <p:nvPr/>
            </p:nvSpPr>
            <p:spPr>
              <a:xfrm>
                <a:off x="116505" y="2776572"/>
                <a:ext cx="396262" cy="29238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50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15</a:t>
                </a:r>
              </a:p>
            </p:txBody>
          </p:sp>
        </p:grpSp>
        <p:sp>
          <p:nvSpPr>
            <p:cNvPr id="11" name="TextBox 10"/>
            <p:cNvSpPr txBox="1"/>
            <p:nvPr/>
          </p:nvSpPr>
          <p:spPr>
            <a:xfrm>
              <a:off x="5807645" y="2716900"/>
              <a:ext cx="300082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r>
                <a:rPr lang="hu-HU" sz="1800" dirty="0" smtClean="0">
                  <a:solidFill>
                    <a:srgbClr val="000000"/>
                  </a:solidFill>
                  <a:latin typeface="Arial"/>
                  <a:cs typeface="+mn-cs"/>
                </a:rPr>
                <a:t>*</a:t>
              </a:r>
              <a:endParaRPr lang="en-US" sz="1800" dirty="0">
                <a:solidFill>
                  <a:srgbClr val="000000"/>
                </a:solidFill>
                <a:latin typeface="Arial"/>
                <a:cs typeface="+mn-cs"/>
              </a:endParaRPr>
            </a:p>
          </p:txBody>
        </p:sp>
        <p:sp>
          <p:nvSpPr>
            <p:cNvPr id="12" name="TextBox 11"/>
            <p:cNvSpPr txBox="1"/>
            <p:nvPr/>
          </p:nvSpPr>
          <p:spPr>
            <a:xfrm>
              <a:off x="7139651" y="2145182"/>
              <a:ext cx="300082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r>
                <a:rPr lang="en-US" sz="1800" dirty="0" smtClean="0">
                  <a:solidFill>
                    <a:srgbClr val="000000"/>
                  </a:solidFill>
                  <a:latin typeface="Arial"/>
                  <a:cs typeface="+mn-cs"/>
                </a:rPr>
                <a:t>*</a:t>
              </a:r>
              <a:endParaRPr lang="en-US" sz="1800" dirty="0">
                <a:solidFill>
                  <a:srgbClr val="000000"/>
                </a:solidFill>
                <a:latin typeface="Arial"/>
                <a:cs typeface="+mn-cs"/>
              </a:endParaRPr>
            </a:p>
          </p:txBody>
        </p:sp>
        <p:cxnSp>
          <p:nvCxnSpPr>
            <p:cNvPr id="13" name="Straight Connector 12"/>
            <p:cNvCxnSpPr>
              <a:stCxn id="65" idx="1"/>
            </p:cNvCxnSpPr>
            <p:nvPr/>
          </p:nvCxnSpPr>
          <p:spPr>
            <a:xfrm flipV="1">
              <a:off x="1397486" y="1187214"/>
              <a:ext cx="4732409" cy="4000513"/>
            </a:xfrm>
            <a:prstGeom prst="line">
              <a:avLst/>
            </a:prstGeom>
            <a:ln>
              <a:solidFill>
                <a:srgbClr val="004AEB"/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4" name="Group 13"/>
            <p:cNvGrpSpPr/>
            <p:nvPr/>
          </p:nvGrpSpPr>
          <p:grpSpPr>
            <a:xfrm rot="60000">
              <a:off x="5555462" y="2956475"/>
              <a:ext cx="1277758" cy="313663"/>
              <a:chOff x="5212929" y="3146880"/>
              <a:chExt cx="1277758" cy="313663"/>
            </a:xfrm>
          </p:grpSpPr>
          <p:sp>
            <p:nvSpPr>
              <p:cNvPr id="29" name="Rectangle 28"/>
              <p:cNvSpPr>
                <a:spLocks noChangeArrowheads="1"/>
              </p:cNvSpPr>
              <p:nvPr/>
            </p:nvSpPr>
            <p:spPr bwMode="auto">
              <a:xfrm rot="20383141">
                <a:off x="5212929" y="3172543"/>
                <a:ext cx="1260000" cy="288000"/>
              </a:xfrm>
              <a:prstGeom prst="rect">
                <a:avLst/>
              </a:prstGeom>
              <a:solidFill>
                <a:srgbClr val="FFFFCC"/>
              </a:solidFill>
              <a:ln w="0">
                <a:solidFill>
                  <a:srgbClr val="E305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US" sz="1050">
                  <a:solidFill>
                    <a:srgbClr val="000000"/>
                  </a:solidFill>
                  <a:latin typeface="Arial"/>
                  <a:cs typeface="+mn-cs"/>
                </a:endParaRPr>
              </a:p>
            </p:txBody>
          </p:sp>
          <p:sp>
            <p:nvSpPr>
              <p:cNvPr id="30" name="Szövegdoboz 69"/>
              <p:cNvSpPr txBox="1"/>
              <p:nvPr/>
            </p:nvSpPr>
            <p:spPr>
              <a:xfrm rot="20348621">
                <a:off x="5352234" y="3146880"/>
                <a:ext cx="1138453" cy="25391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050" b="1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~2x/4 years</a:t>
                </a:r>
                <a:endParaRPr lang="hu-HU" sz="1050" b="1" dirty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endParaRPr>
              </a:p>
            </p:txBody>
          </p:sp>
        </p:grpSp>
        <p:grpSp>
          <p:nvGrpSpPr>
            <p:cNvPr id="15" name="Group 14"/>
            <p:cNvGrpSpPr/>
            <p:nvPr/>
          </p:nvGrpSpPr>
          <p:grpSpPr>
            <a:xfrm rot="21136769">
              <a:off x="1925178" y="4506264"/>
              <a:ext cx="1295057" cy="351114"/>
              <a:chOff x="4991289" y="3240600"/>
              <a:chExt cx="1295057" cy="351114"/>
            </a:xfrm>
          </p:grpSpPr>
          <p:sp>
            <p:nvSpPr>
              <p:cNvPr id="27" name="Rectangle 26"/>
              <p:cNvSpPr>
                <a:spLocks noChangeArrowheads="1"/>
              </p:cNvSpPr>
              <p:nvPr/>
            </p:nvSpPr>
            <p:spPr bwMode="auto">
              <a:xfrm rot="19783231">
                <a:off x="4991289" y="3303714"/>
                <a:ext cx="1260000" cy="288000"/>
              </a:xfrm>
              <a:prstGeom prst="rect">
                <a:avLst/>
              </a:prstGeom>
              <a:solidFill>
                <a:srgbClr val="FFFFCC"/>
              </a:solidFill>
              <a:ln w="0">
                <a:solidFill>
                  <a:srgbClr val="E305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US" sz="1050">
                  <a:solidFill>
                    <a:srgbClr val="000000"/>
                  </a:solidFill>
                  <a:latin typeface="Arial"/>
                  <a:cs typeface="+mn-cs"/>
                </a:endParaRPr>
              </a:p>
            </p:txBody>
          </p:sp>
          <p:sp>
            <p:nvSpPr>
              <p:cNvPr id="28" name="Szövegdoboz 69"/>
              <p:cNvSpPr txBox="1"/>
              <p:nvPr/>
            </p:nvSpPr>
            <p:spPr>
              <a:xfrm rot="19718289">
                <a:off x="5147893" y="3240600"/>
                <a:ext cx="1138453" cy="25391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050" b="1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~2x/2 years</a:t>
                </a:r>
                <a:endParaRPr lang="hu-HU" sz="1050" b="1" dirty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endParaRPr>
              </a:p>
            </p:txBody>
          </p:sp>
        </p:grpSp>
        <p:cxnSp>
          <p:nvCxnSpPr>
            <p:cNvPr id="16" name="Straight Connector 15"/>
            <p:cNvCxnSpPr>
              <a:stCxn id="63" idx="3"/>
              <a:endCxn id="65" idx="1"/>
            </p:cNvCxnSpPr>
            <p:nvPr/>
          </p:nvCxnSpPr>
          <p:spPr bwMode="auto">
            <a:xfrm flipH="1">
              <a:off x="1397486" y="3862241"/>
              <a:ext cx="1595560" cy="1325486"/>
            </a:xfrm>
            <a:prstGeom prst="line">
              <a:avLst/>
            </a:prstGeom>
            <a:noFill/>
            <a:ln w="19050" cap="flat" cmpd="sng" algn="ctr">
              <a:solidFill>
                <a:srgbClr val="004AEB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17" name="Straight Connector 16"/>
            <p:cNvCxnSpPr/>
            <p:nvPr/>
          </p:nvCxnSpPr>
          <p:spPr bwMode="auto">
            <a:xfrm flipH="1">
              <a:off x="2993048" y="2059469"/>
              <a:ext cx="5045633" cy="1784685"/>
            </a:xfrm>
            <a:prstGeom prst="line">
              <a:avLst/>
            </a:prstGeom>
            <a:noFill/>
            <a:ln w="19050" cap="flat" cmpd="sng" algn="ctr">
              <a:solidFill>
                <a:srgbClr val="004AEB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sp>
          <p:nvSpPr>
            <p:cNvPr id="18" name="Down Arrow 17"/>
            <p:cNvSpPr/>
            <p:nvPr/>
          </p:nvSpPr>
          <p:spPr bwMode="auto">
            <a:xfrm>
              <a:off x="2924776" y="2538941"/>
              <a:ext cx="137160" cy="548640"/>
            </a:xfrm>
            <a:prstGeom prst="downArrow">
              <a:avLst/>
            </a:prstGeom>
            <a:noFill/>
            <a:ln w="1587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4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Verdana" pitchFamily="34" charset="0"/>
                <a:cs typeface="Times New Roman" pitchFamily="18" charset="0"/>
              </a:endParaRPr>
            </a:p>
          </p:txBody>
        </p:sp>
        <p:sp>
          <p:nvSpPr>
            <p:cNvPr id="19" name="TextBox 18"/>
            <p:cNvSpPr txBox="1"/>
            <p:nvPr/>
          </p:nvSpPr>
          <p:spPr>
            <a:xfrm>
              <a:off x="2257761" y="1828866"/>
              <a:ext cx="1491114" cy="66941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250" dirty="0" smtClean="0">
                  <a:latin typeface="+mn-lt"/>
                </a:rPr>
                <a:t>Emergence of</a:t>
              </a:r>
            </a:p>
            <a:p>
              <a:pPr algn="ctr"/>
              <a:r>
                <a:rPr lang="en-US" sz="1250" dirty="0" smtClean="0">
                  <a:latin typeface="+mn-lt"/>
                </a:rPr>
                <a:t> </a:t>
              </a:r>
              <a:r>
                <a:rPr lang="en-US" sz="1250" dirty="0" err="1" smtClean="0">
                  <a:latin typeface="+mn-lt"/>
                </a:rPr>
                <a:t>L3</a:t>
              </a:r>
              <a:r>
                <a:rPr lang="en-US" sz="1250" dirty="0" smtClean="0">
                  <a:latin typeface="+mn-lt"/>
                </a:rPr>
                <a:t> caches</a:t>
              </a:r>
            </a:p>
            <a:p>
              <a:pPr algn="ctr"/>
              <a:r>
                <a:rPr lang="en-US" sz="1250" dirty="0" smtClean="0">
                  <a:latin typeface="+mn-lt"/>
                </a:rPr>
                <a:t> in the  Core 2 line</a:t>
              </a:r>
              <a:endParaRPr lang="en-US" sz="1250" dirty="0">
                <a:latin typeface="+mn-lt"/>
              </a:endParaRPr>
            </a:p>
          </p:txBody>
        </p:sp>
        <p:cxnSp>
          <p:nvCxnSpPr>
            <p:cNvPr id="20" name="Egyenes összekötő 22"/>
            <p:cNvCxnSpPr/>
            <p:nvPr/>
          </p:nvCxnSpPr>
          <p:spPr>
            <a:xfrm>
              <a:off x="8093121" y="5854296"/>
              <a:ext cx="0" cy="172311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1" name="TextBox 20"/>
            <p:cNvSpPr txBox="1"/>
            <p:nvPr/>
          </p:nvSpPr>
          <p:spPr>
            <a:xfrm>
              <a:off x="6506646" y="2464258"/>
              <a:ext cx="300082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r>
                <a:rPr lang="hu-HU" sz="1800" dirty="0" smtClean="0">
                  <a:solidFill>
                    <a:srgbClr val="000000"/>
                  </a:solidFill>
                  <a:latin typeface="Arial"/>
                  <a:cs typeface="+mn-cs"/>
                </a:rPr>
                <a:t>*</a:t>
              </a:r>
              <a:endParaRPr lang="en-US" sz="1800" dirty="0">
                <a:solidFill>
                  <a:srgbClr val="000000"/>
                </a:solidFill>
                <a:latin typeface="Arial"/>
                <a:cs typeface="+mn-cs"/>
              </a:endParaRPr>
            </a:p>
          </p:txBody>
        </p:sp>
        <p:sp>
          <p:nvSpPr>
            <p:cNvPr id="22" name="TextBox 21"/>
            <p:cNvSpPr txBox="1"/>
            <p:nvPr/>
          </p:nvSpPr>
          <p:spPr>
            <a:xfrm>
              <a:off x="7672009" y="1993081"/>
              <a:ext cx="300082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r>
                <a:rPr lang="hu-HU" sz="1800" dirty="0" smtClean="0">
                  <a:solidFill>
                    <a:srgbClr val="000000"/>
                  </a:solidFill>
                  <a:latin typeface="Arial"/>
                  <a:cs typeface="+mn-cs"/>
                </a:rPr>
                <a:t>*</a:t>
              </a:r>
              <a:endParaRPr lang="en-US" sz="1800" dirty="0">
                <a:solidFill>
                  <a:srgbClr val="000000"/>
                </a:solidFill>
                <a:latin typeface="Arial"/>
                <a:cs typeface="+mn-cs"/>
              </a:endParaRPr>
            </a:p>
          </p:txBody>
        </p:sp>
        <p:sp>
          <p:nvSpPr>
            <p:cNvPr id="23" name="Szövegdoboz 61"/>
            <p:cNvSpPr txBox="1"/>
            <p:nvPr/>
          </p:nvSpPr>
          <p:spPr>
            <a:xfrm>
              <a:off x="6117997" y="1924244"/>
              <a:ext cx="1013419" cy="44627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r>
                <a:rPr lang="en-US" sz="1250" dirty="0" smtClean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rPr>
                <a:t>Haswell</a:t>
              </a:r>
              <a:r>
                <a:rPr lang="hu-HU" sz="1250" dirty="0" smtClean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rPr>
                <a:t>-EX</a:t>
              </a:r>
            </a:p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r>
                <a:rPr lang="hu-HU" sz="1050" dirty="0" smtClean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rPr>
                <a:t>(</a:t>
              </a:r>
              <a:r>
                <a:rPr lang="en-US" sz="1050" dirty="0" smtClean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rPr>
                <a:t>22</a:t>
              </a:r>
              <a:r>
                <a:rPr lang="hu-HU" sz="1050" dirty="0" smtClean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rPr>
                <a:t> nm)</a:t>
              </a:r>
            </a:p>
          </p:txBody>
        </p:sp>
        <p:sp>
          <p:nvSpPr>
            <p:cNvPr id="24" name="Szövegdoboz 61"/>
            <p:cNvSpPr txBox="1"/>
            <p:nvPr/>
          </p:nvSpPr>
          <p:spPr>
            <a:xfrm>
              <a:off x="7355121" y="2287313"/>
              <a:ext cx="1015021" cy="44627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r>
                <a:rPr lang="en-US" sz="1250" dirty="0" err="1" smtClean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rPr>
                <a:t>Skylake</a:t>
              </a:r>
              <a:r>
                <a:rPr lang="en-US" sz="1250" dirty="0" smtClean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rPr>
                <a:t>-SP</a:t>
              </a:r>
              <a:endParaRPr lang="hu-HU" sz="1250" dirty="0" smtClean="0">
                <a:solidFill>
                  <a:srgbClr val="000000"/>
                </a:solidFill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r>
                <a:rPr lang="hu-HU" sz="1050" dirty="0" smtClean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rPr>
                <a:t>(14 nm)</a:t>
              </a:r>
            </a:p>
          </p:txBody>
        </p:sp>
        <p:sp>
          <p:nvSpPr>
            <p:cNvPr id="25" name="Rectangle 24"/>
            <p:cNvSpPr>
              <a:spLocks noChangeArrowheads="1"/>
            </p:cNvSpPr>
            <p:nvPr/>
          </p:nvSpPr>
          <p:spPr bwMode="auto">
            <a:xfrm>
              <a:off x="1797062" y="5094070"/>
              <a:ext cx="33518" cy="1836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r>
                <a:rPr lang="hu-HU" sz="1250" dirty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rPr>
                <a:t>*</a:t>
              </a:r>
              <a:endParaRPr lang="en-US" sz="1250" dirty="0">
                <a:solidFill>
                  <a:srgbClr val="000000"/>
                </a:solidFill>
                <a:ea typeface="Verdana" panose="020B0604030504040204" pitchFamily="34" charset="0"/>
                <a:cs typeface="Verdana" panose="020B0604030504040204" pitchFamily="34" charset="0"/>
              </a:endParaRPr>
            </a:p>
          </p:txBody>
        </p:sp>
        <p:sp>
          <p:nvSpPr>
            <p:cNvPr id="26" name="Szövegdoboz 46"/>
            <p:cNvSpPr txBox="1"/>
            <p:nvPr/>
          </p:nvSpPr>
          <p:spPr>
            <a:xfrm>
              <a:off x="1426243" y="5187324"/>
              <a:ext cx="806632" cy="60785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r>
                <a:rPr lang="hu-HU" sz="1250" dirty="0" smtClean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rPr>
                <a:t>7</a:t>
              </a:r>
              <a:r>
                <a:rPr lang="en-US" sz="1250" dirty="0" smtClean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rPr>
                <a:t>1</a:t>
              </a:r>
              <a:r>
                <a:rPr lang="hu-HU" sz="1250" dirty="0" smtClean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rPr>
                <a:t>00</a:t>
              </a:r>
            </a:p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r>
                <a:rPr lang="hu-HU" sz="1050" dirty="0" smtClean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rPr>
                <a:t>(</a:t>
              </a:r>
              <a:r>
                <a:rPr lang="en-US" sz="1050" dirty="0" smtClean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rPr>
                <a:t>65</a:t>
              </a:r>
              <a:r>
                <a:rPr lang="hu-HU" sz="1050" dirty="0" smtClean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rPr>
                <a:t> nm</a:t>
              </a:r>
              <a:endParaRPr lang="en-US" sz="1050" dirty="0" smtClean="0">
                <a:solidFill>
                  <a:srgbClr val="000000"/>
                </a:solidFill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r>
                <a:rPr lang="en-US" sz="1050" dirty="0" smtClean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rPr>
                <a:t>16 MB </a:t>
              </a:r>
              <a:r>
                <a:rPr lang="en-US" sz="1050" dirty="0" err="1" smtClean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rPr>
                <a:t>L3</a:t>
              </a:r>
              <a:r>
                <a:rPr lang="hu-HU" sz="1050" dirty="0" smtClean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rPr>
                <a:t>)</a:t>
              </a:r>
            </a:p>
          </p:txBody>
        </p:sp>
      </p:grpSp>
      <p:sp>
        <p:nvSpPr>
          <p:cNvPr id="4" name="Oval 3"/>
          <p:cNvSpPr/>
          <p:nvPr/>
        </p:nvSpPr>
        <p:spPr bwMode="auto">
          <a:xfrm rot="3235939">
            <a:off x="1159535" y="2916583"/>
            <a:ext cx="2245911" cy="3367891"/>
          </a:xfrm>
          <a:prstGeom prst="ellipse">
            <a:avLst/>
          </a:prstGeom>
          <a:noFill/>
          <a:ln w="1587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3300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28856276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sz="1600" dirty="0">
                <a:solidFill>
                  <a:srgbClr val="FFFFFF"/>
                </a:solidFill>
                <a:latin typeface="Verdana" pitchFamily="34" charset="0"/>
              </a:rPr>
              <a:t>2.1 Overview of the evolution of key features of high-end server platforms </a:t>
            </a:r>
            <a:r>
              <a:rPr lang="en-US" altLang="en-US" sz="1600" dirty="0" smtClean="0">
                <a:solidFill>
                  <a:srgbClr val="FFFFFF"/>
                </a:solidFill>
                <a:latin typeface="Verdana" pitchFamily="34" charset="0"/>
              </a:rPr>
              <a:t>(</a:t>
            </a:r>
            <a:r>
              <a:rPr lang="en-US" altLang="en-US" sz="1600" dirty="0" err="1" smtClean="0">
                <a:solidFill>
                  <a:srgbClr val="FFFFFF"/>
                </a:solidFill>
                <a:latin typeface="Verdana" pitchFamily="34" charset="0"/>
              </a:rPr>
              <a:t>5d</a:t>
            </a:r>
            <a:r>
              <a:rPr lang="en-US" altLang="en-US" sz="1600" dirty="0" smtClean="0">
                <a:solidFill>
                  <a:srgbClr val="FFFFFF"/>
                </a:solidFill>
                <a:latin typeface="Verdana" pitchFamily="34" charset="0"/>
              </a:rPr>
              <a:t>)</a:t>
            </a:r>
            <a:endParaRPr lang="en-US" sz="1600" dirty="0"/>
          </a:p>
        </p:txBody>
      </p:sp>
      <p:sp>
        <p:nvSpPr>
          <p:cNvPr id="3" name="TextBox 2"/>
          <p:cNvSpPr txBox="1"/>
          <p:nvPr/>
        </p:nvSpPr>
        <p:spPr>
          <a:xfrm>
            <a:off x="190500" y="860612"/>
            <a:ext cx="8915400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 smtClean="0"/>
              <a:t>Doubling core counts in early server processors is </a:t>
            </a:r>
            <a:r>
              <a:rPr lang="en-US" dirty="0"/>
              <a:t>obvious, since developments of </a:t>
            </a:r>
            <a:r>
              <a:rPr lang="en-US" dirty="0" smtClean="0"/>
              <a:t>the IC </a:t>
            </a:r>
          </a:p>
          <a:p>
            <a:r>
              <a:rPr lang="en-US" dirty="0"/>
              <a:t> </a:t>
            </a:r>
            <a:r>
              <a:rPr lang="en-US" dirty="0" smtClean="0"/>
              <a:t>     technology allowed to double </a:t>
            </a:r>
            <a:r>
              <a:rPr lang="en-US" dirty="0"/>
              <a:t>transistor counts </a:t>
            </a:r>
            <a:r>
              <a:rPr lang="en-US" dirty="0" smtClean="0"/>
              <a:t>roughly </a:t>
            </a:r>
            <a:r>
              <a:rPr lang="en-US" dirty="0"/>
              <a:t>every two years, consequently</a:t>
            </a:r>
            <a:r>
              <a:rPr lang="en-US" dirty="0" smtClean="0"/>
              <a:t>,</a:t>
            </a:r>
          </a:p>
          <a:p>
            <a:r>
              <a:rPr lang="en-US" dirty="0"/>
              <a:t> </a:t>
            </a:r>
            <a:r>
              <a:rPr lang="en-US" dirty="0" smtClean="0"/>
              <a:t>     </a:t>
            </a:r>
            <a:r>
              <a:rPr lang="en-US" dirty="0">
                <a:solidFill>
                  <a:srgbClr val="0070C0"/>
                </a:solidFill>
              </a:rPr>
              <a:t>in </a:t>
            </a:r>
            <a:r>
              <a:rPr lang="en-US" dirty="0" err="1" smtClean="0">
                <a:solidFill>
                  <a:srgbClr val="0070C0"/>
                </a:solidFill>
              </a:rPr>
              <a:t>L3</a:t>
            </a:r>
            <a:r>
              <a:rPr lang="en-US" dirty="0" smtClean="0">
                <a:solidFill>
                  <a:srgbClr val="0070C0"/>
                </a:solidFill>
              </a:rPr>
              <a:t> cache-less processors </a:t>
            </a:r>
            <a:r>
              <a:rPr lang="en-US" dirty="0">
                <a:solidFill>
                  <a:srgbClr val="0070C0"/>
                </a:solidFill>
              </a:rPr>
              <a:t>twice as </a:t>
            </a:r>
            <a:r>
              <a:rPr lang="en-US" dirty="0" smtClean="0">
                <a:solidFill>
                  <a:srgbClr val="0070C0"/>
                </a:solidFill>
              </a:rPr>
              <a:t>many transistors became </a:t>
            </a:r>
            <a:r>
              <a:rPr lang="en-US" dirty="0">
                <a:solidFill>
                  <a:srgbClr val="0070C0"/>
                </a:solidFill>
              </a:rPr>
              <a:t>available in every new </a:t>
            </a:r>
            <a:endParaRPr lang="en-US" dirty="0" smtClean="0">
              <a:solidFill>
                <a:srgbClr val="0070C0"/>
              </a:solidFill>
            </a:endParaRPr>
          </a:p>
          <a:p>
            <a:r>
              <a:rPr lang="en-US" dirty="0">
                <a:solidFill>
                  <a:srgbClr val="0070C0"/>
                </a:solidFill>
              </a:rPr>
              <a:t> </a:t>
            </a:r>
            <a:r>
              <a:rPr lang="en-US" dirty="0" smtClean="0">
                <a:solidFill>
                  <a:srgbClr val="0070C0"/>
                </a:solidFill>
              </a:rPr>
              <a:t>     technology </a:t>
            </a:r>
            <a:r>
              <a:rPr lang="en-US" dirty="0">
                <a:solidFill>
                  <a:srgbClr val="0070C0"/>
                </a:solidFill>
              </a:rPr>
              <a:t>node</a:t>
            </a:r>
            <a:r>
              <a:rPr lang="en-US" dirty="0"/>
              <a:t>, which </a:t>
            </a:r>
            <a:r>
              <a:rPr lang="en-US" dirty="0" smtClean="0"/>
              <a:t>permitted </a:t>
            </a:r>
            <a:r>
              <a:rPr lang="en-US" dirty="0"/>
              <a:t>to </a:t>
            </a:r>
            <a:r>
              <a:rPr lang="en-US" dirty="0" smtClean="0"/>
              <a:t>double core </a:t>
            </a:r>
            <a:r>
              <a:rPr lang="en-US" dirty="0"/>
              <a:t>counts also roughly biannually</a:t>
            </a:r>
            <a:r>
              <a:rPr lang="en-US" dirty="0" smtClean="0"/>
              <a:t>.</a:t>
            </a:r>
            <a:endParaRPr lang="en-US" dirty="0"/>
          </a:p>
        </p:txBody>
      </p:sp>
      <p:sp>
        <p:nvSpPr>
          <p:cNvPr id="6" name="TextBox 5"/>
          <p:cNvSpPr txBox="1"/>
          <p:nvPr/>
        </p:nvSpPr>
        <p:spPr>
          <a:xfrm>
            <a:off x="76200" y="1932652"/>
            <a:ext cx="87761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>
                <a:solidFill>
                  <a:srgbClr val="FF0000"/>
                </a:solidFill>
              </a:rPr>
              <a:t>Remark</a:t>
            </a:r>
            <a:endParaRPr lang="en-US" dirty="0">
              <a:solidFill>
                <a:srgbClr val="FF0000"/>
              </a:solidFill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96371" y="2272555"/>
            <a:ext cx="8679043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/>
              <a:t>In the Figure indicating the grows of core counts,  </a:t>
            </a:r>
            <a:r>
              <a:rPr lang="en-US" dirty="0" smtClean="0">
                <a:solidFill>
                  <a:srgbClr val="0070C0"/>
                </a:solidFill>
              </a:rPr>
              <a:t>the </a:t>
            </a:r>
            <a:r>
              <a:rPr lang="en-US" dirty="0" smtClean="0">
                <a:solidFill>
                  <a:srgbClr val="FF0000"/>
                </a:solidFill>
              </a:rPr>
              <a:t>7100 line </a:t>
            </a:r>
            <a:r>
              <a:rPr lang="en-US" dirty="0" smtClean="0">
                <a:solidFill>
                  <a:srgbClr val="0070C0"/>
                </a:solidFill>
              </a:rPr>
              <a:t>don't fit to the </a:t>
            </a:r>
          </a:p>
          <a:p>
            <a:pPr>
              <a:spcAft>
                <a:spcPts val="600"/>
              </a:spcAft>
            </a:pPr>
            <a:r>
              <a:rPr lang="en-US" dirty="0">
                <a:solidFill>
                  <a:srgbClr val="0070C0"/>
                </a:solidFill>
              </a:rPr>
              <a:t> </a:t>
            </a:r>
            <a:r>
              <a:rPr lang="en-US" dirty="0" smtClean="0">
                <a:solidFill>
                  <a:srgbClr val="0070C0"/>
                </a:solidFill>
              </a:rPr>
              <a:t>  straight line describing the evolution of core counts in early </a:t>
            </a:r>
            <a:r>
              <a:rPr lang="en-US" dirty="0" err="1" smtClean="0">
                <a:solidFill>
                  <a:srgbClr val="0070C0"/>
                </a:solidFill>
              </a:rPr>
              <a:t>L3</a:t>
            </a:r>
            <a:r>
              <a:rPr lang="en-US" dirty="0" smtClean="0">
                <a:solidFill>
                  <a:srgbClr val="0070C0"/>
                </a:solidFill>
              </a:rPr>
              <a:t> cache-less high-end servers.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8814338" y="6534345"/>
            <a:ext cx="34817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>
                <a:solidFill>
                  <a:srgbClr val="FF0000"/>
                </a:solidFill>
                <a:latin typeface="+mj-lt"/>
              </a:rPr>
              <a:t>*</a:t>
            </a:r>
          </a:p>
        </p:txBody>
      </p:sp>
      <p:sp>
        <p:nvSpPr>
          <p:cNvPr id="9" name="TextBox 8"/>
          <p:cNvSpPr txBox="1"/>
          <p:nvPr/>
        </p:nvSpPr>
        <p:spPr>
          <a:xfrm>
            <a:off x="69281" y="512400"/>
            <a:ext cx="928491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r>
              <a:rPr lang="hu-HU" b="1" dirty="0" smtClean="0">
                <a:solidFill>
                  <a:srgbClr val="2D2D8A"/>
                </a:solidFill>
                <a:latin typeface="Verdana"/>
                <a:cs typeface="+mn-cs"/>
              </a:rPr>
              <a:t>a</a:t>
            </a:r>
            <a:r>
              <a:rPr lang="en-US" b="1" dirty="0" smtClean="0">
                <a:solidFill>
                  <a:srgbClr val="2D2D8A"/>
                </a:solidFill>
                <a:latin typeface="Verdana"/>
                <a:cs typeface="+mn-cs"/>
              </a:rPr>
              <a:t>1</a:t>
            </a:r>
            <a:r>
              <a:rPr lang="hu-HU" b="1" dirty="0" smtClean="0">
                <a:solidFill>
                  <a:srgbClr val="2D2D8A"/>
                </a:solidFill>
                <a:latin typeface="Verdana"/>
                <a:cs typeface="+mn-cs"/>
              </a:rPr>
              <a:t>) </a:t>
            </a:r>
            <a:r>
              <a:rPr lang="en-US" b="1" dirty="0">
                <a:solidFill>
                  <a:srgbClr val="2D2D8A"/>
                </a:solidFill>
                <a:latin typeface="Verdana"/>
                <a:cs typeface="+mn-cs"/>
              </a:rPr>
              <a:t>I</a:t>
            </a:r>
            <a:r>
              <a:rPr lang="hu-HU" b="1" dirty="0" smtClean="0">
                <a:solidFill>
                  <a:srgbClr val="2D2D8A"/>
                </a:solidFill>
                <a:latin typeface="Verdana"/>
              </a:rPr>
              <a:t>n </a:t>
            </a:r>
            <a:r>
              <a:rPr lang="en-US" b="1" dirty="0">
                <a:solidFill>
                  <a:srgbClr val="2D2D8A"/>
                </a:solidFill>
                <a:latin typeface="Verdana"/>
              </a:rPr>
              <a:t>early high-end</a:t>
            </a:r>
            <a:r>
              <a:rPr lang="hu-HU" b="1" dirty="0">
                <a:solidFill>
                  <a:srgbClr val="2D2D8A"/>
                </a:solidFill>
                <a:latin typeface="Verdana"/>
              </a:rPr>
              <a:t> </a:t>
            </a:r>
            <a:r>
              <a:rPr lang="en-US" b="1" dirty="0">
                <a:solidFill>
                  <a:srgbClr val="2D2D8A"/>
                </a:solidFill>
                <a:latin typeface="Verdana"/>
              </a:rPr>
              <a:t>multicore 4S processor</a:t>
            </a:r>
            <a:r>
              <a:rPr lang="hu-HU" b="1" dirty="0" smtClean="0">
                <a:solidFill>
                  <a:srgbClr val="2D2D8A"/>
                </a:solidFill>
                <a:latin typeface="Verdana"/>
              </a:rPr>
              <a:t>s</a:t>
            </a:r>
            <a:r>
              <a:rPr lang="en-US" b="1" dirty="0" smtClean="0">
                <a:solidFill>
                  <a:srgbClr val="2D2D8A"/>
                </a:solidFill>
                <a:latin typeface="Verdana"/>
                <a:cs typeface="+mn-cs"/>
              </a:rPr>
              <a:t> c</a:t>
            </a:r>
            <a:r>
              <a:rPr lang="hu-HU" b="1" dirty="0" smtClean="0">
                <a:solidFill>
                  <a:srgbClr val="2D2D8A"/>
                </a:solidFill>
                <a:latin typeface="Verdana"/>
                <a:cs typeface="+mn-cs"/>
              </a:rPr>
              <a:t>ore counts </a:t>
            </a:r>
            <a:r>
              <a:rPr lang="en-US" b="1" dirty="0" smtClean="0">
                <a:solidFill>
                  <a:srgbClr val="2D2D8A"/>
                </a:solidFill>
                <a:latin typeface="Verdana"/>
                <a:cs typeface="+mn-cs"/>
              </a:rPr>
              <a:t>doubled roughly biannually -2</a:t>
            </a:r>
            <a:endParaRPr lang="en-US" b="1" dirty="0">
              <a:solidFill>
                <a:srgbClr val="2D2D8A"/>
              </a:solidFill>
              <a:latin typeface="Verdana"/>
              <a:cs typeface="+mn-cs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190500" y="2877672"/>
            <a:ext cx="8751498" cy="7386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The reason is straightforward, this Pentium 4-based line - although manufactured on a smaller</a:t>
            </a:r>
          </a:p>
          <a:p>
            <a:r>
              <a:rPr lang="en-US" dirty="0"/>
              <a:t>  feature size (65 nm technology) has already a large, </a:t>
            </a:r>
            <a:r>
              <a:rPr lang="en-US" dirty="0">
                <a:solidFill>
                  <a:srgbClr val="0070C0"/>
                </a:solidFill>
              </a:rPr>
              <a:t>16 MB </a:t>
            </a:r>
            <a:r>
              <a:rPr lang="en-US" dirty="0" err="1">
                <a:solidFill>
                  <a:srgbClr val="0070C0"/>
                </a:solidFill>
              </a:rPr>
              <a:t>L3</a:t>
            </a:r>
            <a:r>
              <a:rPr lang="en-US" dirty="0">
                <a:solidFill>
                  <a:srgbClr val="0070C0"/>
                </a:solidFill>
              </a:rPr>
              <a:t> cache </a:t>
            </a:r>
            <a:r>
              <a:rPr lang="en-US" dirty="0"/>
              <a:t>that </a:t>
            </a:r>
            <a:r>
              <a:rPr lang="en-US" dirty="0">
                <a:solidFill>
                  <a:srgbClr val="0070C0"/>
                </a:solidFill>
              </a:rPr>
              <a:t>reduces the </a:t>
            </a:r>
          </a:p>
          <a:p>
            <a:r>
              <a:rPr lang="en-US" dirty="0">
                <a:solidFill>
                  <a:srgbClr val="0070C0"/>
                </a:solidFill>
              </a:rPr>
              <a:t>  silicon area available for the cores and thus limits the core count</a:t>
            </a:r>
            <a:r>
              <a:rPr lang="en-US" dirty="0" smtClean="0">
                <a:solidFill>
                  <a:srgbClr val="0070C0"/>
                </a:solidFill>
              </a:rPr>
              <a:t>.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93862983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</p:bldLst>
  </p:timing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sz="1600" dirty="0">
                <a:solidFill>
                  <a:srgbClr val="FFFFFF"/>
                </a:solidFill>
                <a:latin typeface="Verdana" pitchFamily="34" charset="0"/>
              </a:rPr>
              <a:t>2.1 Overview of the evolution of key features of high-end server platforms </a:t>
            </a:r>
            <a:r>
              <a:rPr lang="en-US" altLang="en-US" sz="1600" dirty="0" smtClean="0">
                <a:solidFill>
                  <a:srgbClr val="FFFFFF"/>
                </a:solidFill>
                <a:latin typeface="Verdana" pitchFamily="34" charset="0"/>
              </a:rPr>
              <a:t>(6)</a:t>
            </a:r>
            <a:endParaRPr lang="en-US" sz="1600" dirty="0"/>
          </a:p>
        </p:txBody>
      </p:sp>
      <p:sp>
        <p:nvSpPr>
          <p:cNvPr id="5" name="TextBox 4"/>
          <p:cNvSpPr txBox="1"/>
          <p:nvPr/>
        </p:nvSpPr>
        <p:spPr>
          <a:xfrm>
            <a:off x="69281" y="512400"/>
            <a:ext cx="7903126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r>
              <a:rPr lang="hu-HU" b="1" dirty="0" smtClean="0">
                <a:solidFill>
                  <a:srgbClr val="2D2D8A"/>
                </a:solidFill>
                <a:latin typeface="Verdana"/>
                <a:cs typeface="+mn-cs"/>
              </a:rPr>
              <a:t>a</a:t>
            </a:r>
            <a:r>
              <a:rPr lang="en-US" b="1" dirty="0" smtClean="0">
                <a:solidFill>
                  <a:srgbClr val="2D2D8A"/>
                </a:solidFill>
                <a:latin typeface="Verdana"/>
                <a:cs typeface="+mn-cs"/>
              </a:rPr>
              <a:t>2</a:t>
            </a:r>
            <a:r>
              <a:rPr lang="hu-HU" b="1" dirty="0" smtClean="0">
                <a:solidFill>
                  <a:srgbClr val="2D2D8A"/>
                </a:solidFill>
                <a:latin typeface="Verdana"/>
                <a:cs typeface="+mn-cs"/>
              </a:rPr>
              <a:t>) </a:t>
            </a:r>
            <a:r>
              <a:rPr lang="en-US" b="1" dirty="0" smtClean="0">
                <a:solidFill>
                  <a:srgbClr val="2D2D8A"/>
                </a:solidFill>
                <a:latin typeface="Verdana"/>
                <a:cs typeface="+mn-cs"/>
              </a:rPr>
              <a:t>Slowing down the rate of rising core counts after </a:t>
            </a:r>
            <a:r>
              <a:rPr lang="en-US" b="1" dirty="0" err="1" smtClean="0">
                <a:solidFill>
                  <a:srgbClr val="2D2D8A"/>
                </a:solidFill>
                <a:latin typeface="Verdana"/>
                <a:cs typeface="+mn-cs"/>
              </a:rPr>
              <a:t>L3</a:t>
            </a:r>
            <a:r>
              <a:rPr lang="en-US" b="1" dirty="0" smtClean="0">
                <a:solidFill>
                  <a:srgbClr val="2D2D8A"/>
                </a:solidFill>
                <a:latin typeface="Verdana"/>
                <a:cs typeface="+mn-cs"/>
              </a:rPr>
              <a:t> caches appeared in </a:t>
            </a:r>
          </a:p>
          <a:p>
            <a:pPr fontAlgn="auto">
              <a:spcBef>
                <a:spcPts val="0"/>
              </a:spcBef>
              <a:spcAft>
                <a:spcPts val="0"/>
              </a:spcAft>
            </a:pPr>
            <a:r>
              <a:rPr lang="en-US" b="1" dirty="0" smtClean="0">
                <a:solidFill>
                  <a:srgbClr val="2D2D8A"/>
                </a:solidFill>
                <a:latin typeface="Verdana"/>
                <a:cs typeface="+mn-cs"/>
              </a:rPr>
              <a:t>          </a:t>
            </a:r>
            <a:r>
              <a:rPr lang="hu-HU" b="1" dirty="0" smtClean="0">
                <a:solidFill>
                  <a:srgbClr val="2D2D8A"/>
                </a:solidFill>
                <a:latin typeface="Verdana"/>
                <a:cs typeface="+mn-cs"/>
              </a:rPr>
              <a:t>in Intel's </a:t>
            </a:r>
            <a:r>
              <a:rPr lang="en-US" b="1" dirty="0" smtClean="0">
                <a:solidFill>
                  <a:srgbClr val="2D2D8A"/>
                </a:solidFill>
                <a:latin typeface="Verdana"/>
                <a:cs typeface="+mn-cs"/>
              </a:rPr>
              <a:t>Core 2 based high-end</a:t>
            </a:r>
            <a:r>
              <a:rPr lang="hu-HU" b="1" dirty="0" smtClean="0">
                <a:solidFill>
                  <a:srgbClr val="2D2D8A"/>
                </a:solidFill>
                <a:latin typeface="Verdana"/>
                <a:cs typeface="+mn-cs"/>
              </a:rPr>
              <a:t> </a:t>
            </a:r>
            <a:r>
              <a:rPr lang="en-US" b="1" dirty="0" smtClean="0">
                <a:solidFill>
                  <a:srgbClr val="2D2D8A"/>
                </a:solidFill>
                <a:latin typeface="Verdana"/>
                <a:cs typeface="+mn-cs"/>
              </a:rPr>
              <a:t>multicore 4S/</a:t>
            </a:r>
            <a:r>
              <a:rPr lang="en-US" b="1" dirty="0" err="1" smtClean="0">
                <a:solidFill>
                  <a:srgbClr val="2D2D8A"/>
                </a:solidFill>
                <a:latin typeface="Verdana"/>
                <a:cs typeface="+mn-cs"/>
              </a:rPr>
              <a:t>8S</a:t>
            </a:r>
            <a:r>
              <a:rPr lang="en-US" b="1" dirty="0" smtClean="0">
                <a:solidFill>
                  <a:srgbClr val="2D2D8A"/>
                </a:solidFill>
                <a:latin typeface="Verdana"/>
                <a:cs typeface="+mn-cs"/>
              </a:rPr>
              <a:t> </a:t>
            </a:r>
            <a:r>
              <a:rPr lang="hu-HU" b="1" dirty="0" smtClean="0">
                <a:solidFill>
                  <a:srgbClr val="2D2D8A"/>
                </a:solidFill>
                <a:latin typeface="Verdana"/>
                <a:cs typeface="+mn-cs"/>
              </a:rPr>
              <a:t>server</a:t>
            </a:r>
            <a:r>
              <a:rPr lang="en-US" b="1" dirty="0" smtClean="0">
                <a:solidFill>
                  <a:srgbClr val="2D2D8A"/>
                </a:solidFill>
                <a:latin typeface="Verdana"/>
                <a:cs typeface="+mn-cs"/>
              </a:rPr>
              <a:t> processor</a:t>
            </a:r>
            <a:r>
              <a:rPr lang="hu-HU" b="1" dirty="0" smtClean="0">
                <a:solidFill>
                  <a:srgbClr val="2D2D8A"/>
                </a:solidFill>
                <a:latin typeface="Verdana"/>
                <a:cs typeface="+mn-cs"/>
              </a:rPr>
              <a:t>s</a:t>
            </a:r>
            <a:r>
              <a:rPr lang="en-US" b="1" dirty="0" smtClean="0">
                <a:solidFill>
                  <a:srgbClr val="2D2D8A"/>
                </a:solidFill>
                <a:latin typeface="Verdana"/>
                <a:cs typeface="+mn-cs"/>
              </a:rPr>
              <a:t> -1</a:t>
            </a:r>
            <a:endParaRPr lang="en-US" b="1" dirty="0">
              <a:solidFill>
                <a:srgbClr val="2D2D8A"/>
              </a:solidFill>
              <a:latin typeface="Verdana"/>
              <a:cs typeface="+mn-cs"/>
            </a:endParaRPr>
          </a:p>
        </p:txBody>
      </p:sp>
      <p:grpSp>
        <p:nvGrpSpPr>
          <p:cNvPr id="6" name="Group 5"/>
          <p:cNvGrpSpPr/>
          <p:nvPr/>
        </p:nvGrpSpPr>
        <p:grpSpPr>
          <a:xfrm>
            <a:off x="458815" y="1187959"/>
            <a:ext cx="8464281" cy="5189141"/>
            <a:chOff x="458815" y="1080383"/>
            <a:chExt cx="8464281" cy="5189141"/>
          </a:xfrm>
        </p:grpSpPr>
        <p:grpSp>
          <p:nvGrpSpPr>
            <p:cNvPr id="7" name="Group 6"/>
            <p:cNvGrpSpPr/>
            <p:nvPr/>
          </p:nvGrpSpPr>
          <p:grpSpPr>
            <a:xfrm>
              <a:off x="458815" y="1080383"/>
              <a:ext cx="8464281" cy="5189141"/>
              <a:chOff x="116505" y="1144253"/>
              <a:chExt cx="8464281" cy="5189141"/>
            </a:xfrm>
          </p:grpSpPr>
          <p:cxnSp>
            <p:nvCxnSpPr>
              <p:cNvPr id="28" name="Egyenes összekötő nyíllal 4"/>
              <p:cNvCxnSpPr>
                <a:endCxn id="42" idx="2"/>
              </p:cNvCxnSpPr>
              <p:nvPr/>
            </p:nvCxnSpPr>
            <p:spPr>
              <a:xfrm flipH="1" flipV="1">
                <a:off x="603904" y="1518714"/>
                <a:ext cx="76" cy="4599945"/>
              </a:xfrm>
              <a:prstGeom prst="straightConnector1">
                <a:avLst/>
              </a:prstGeom>
              <a:ln>
                <a:solidFill>
                  <a:schemeClr val="tx1"/>
                </a:solidFill>
                <a:tailEnd type="arrow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" name="Egyenes összekötő nyíllal 6"/>
              <p:cNvCxnSpPr/>
              <p:nvPr/>
            </p:nvCxnSpPr>
            <p:spPr>
              <a:xfrm flipV="1">
                <a:off x="544790" y="5978825"/>
                <a:ext cx="7589520" cy="33538"/>
              </a:xfrm>
              <a:prstGeom prst="straightConnector1">
                <a:avLst/>
              </a:prstGeom>
              <a:ln>
                <a:solidFill>
                  <a:schemeClr val="tx1"/>
                </a:solidFill>
                <a:tailEnd type="arrow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0" name="Egyenes összekötő 11"/>
              <p:cNvCxnSpPr/>
              <p:nvPr/>
            </p:nvCxnSpPr>
            <p:spPr>
              <a:xfrm>
                <a:off x="1155886" y="5916137"/>
                <a:ext cx="0" cy="172311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1" name="Egyenes összekötő 12"/>
              <p:cNvCxnSpPr/>
              <p:nvPr/>
            </p:nvCxnSpPr>
            <p:spPr>
              <a:xfrm>
                <a:off x="1703881" y="5914849"/>
                <a:ext cx="0" cy="172311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" name="Egyenes összekötő 13"/>
              <p:cNvCxnSpPr/>
              <p:nvPr/>
            </p:nvCxnSpPr>
            <p:spPr>
              <a:xfrm>
                <a:off x="2253087" y="5914238"/>
                <a:ext cx="0" cy="172311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3" name="Egyenes összekötő 14"/>
              <p:cNvCxnSpPr/>
              <p:nvPr/>
            </p:nvCxnSpPr>
            <p:spPr>
              <a:xfrm>
                <a:off x="2801082" y="5912949"/>
                <a:ext cx="0" cy="172311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4" name="Egyenes összekötő 15"/>
              <p:cNvCxnSpPr/>
              <p:nvPr/>
            </p:nvCxnSpPr>
            <p:spPr>
              <a:xfrm>
                <a:off x="3355131" y="5920570"/>
                <a:ext cx="0" cy="172311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5" name="Egyenes összekötő 16"/>
              <p:cNvCxnSpPr/>
              <p:nvPr/>
            </p:nvCxnSpPr>
            <p:spPr>
              <a:xfrm>
                <a:off x="3903126" y="5919282"/>
                <a:ext cx="0" cy="172311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6" name="Egyenes összekötő 17"/>
              <p:cNvCxnSpPr/>
              <p:nvPr/>
            </p:nvCxnSpPr>
            <p:spPr>
              <a:xfrm>
                <a:off x="4452332" y="5918671"/>
                <a:ext cx="0" cy="172311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7" name="Egyenes összekötő 18"/>
              <p:cNvCxnSpPr/>
              <p:nvPr/>
            </p:nvCxnSpPr>
            <p:spPr>
              <a:xfrm>
                <a:off x="5000327" y="5917382"/>
                <a:ext cx="0" cy="172311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" name="Egyenes összekötő 19"/>
              <p:cNvCxnSpPr/>
              <p:nvPr/>
            </p:nvCxnSpPr>
            <p:spPr>
              <a:xfrm>
                <a:off x="5550501" y="5920570"/>
                <a:ext cx="0" cy="172311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9" name="Egyenes összekötő 20"/>
              <p:cNvCxnSpPr/>
              <p:nvPr/>
            </p:nvCxnSpPr>
            <p:spPr>
              <a:xfrm>
                <a:off x="6098496" y="5919282"/>
                <a:ext cx="0" cy="172311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0" name="Egyenes összekötő 21"/>
              <p:cNvCxnSpPr/>
              <p:nvPr/>
            </p:nvCxnSpPr>
            <p:spPr>
              <a:xfrm>
                <a:off x="6647702" y="5918671"/>
                <a:ext cx="0" cy="172311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1" name="Egyenes összekötő 22"/>
              <p:cNvCxnSpPr/>
              <p:nvPr/>
            </p:nvCxnSpPr>
            <p:spPr>
              <a:xfrm>
                <a:off x="7195697" y="5917382"/>
                <a:ext cx="0" cy="172311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2" name="Szövegdoboz 27"/>
              <p:cNvSpPr txBox="1"/>
              <p:nvPr/>
            </p:nvSpPr>
            <p:spPr>
              <a:xfrm>
                <a:off x="258296" y="1144253"/>
                <a:ext cx="691215" cy="37446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fontAlgn="auto">
                  <a:lnSpc>
                    <a:spcPts val="1100"/>
                  </a:lnSpc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50" b="1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Core</a:t>
                </a:r>
                <a:br>
                  <a:rPr lang="hu-HU" sz="1250" b="1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</a:br>
                <a:r>
                  <a:rPr lang="hu-HU" sz="1250" b="1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count</a:t>
                </a:r>
                <a:endParaRPr lang="hu-HU" sz="1250" b="1" dirty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endParaRPr>
              </a:p>
            </p:txBody>
          </p:sp>
          <p:sp>
            <p:nvSpPr>
              <p:cNvPr id="43" name="Szövegdoboz 28"/>
              <p:cNvSpPr txBox="1"/>
              <p:nvPr/>
            </p:nvSpPr>
            <p:spPr>
              <a:xfrm>
                <a:off x="1132028" y="6041006"/>
                <a:ext cx="607859" cy="29238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50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2006</a:t>
                </a:r>
                <a:endParaRPr lang="hu-HU" sz="1250" dirty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endParaRPr>
              </a:p>
            </p:txBody>
          </p:sp>
          <p:sp>
            <p:nvSpPr>
              <p:cNvPr id="44" name="Szövegdoboz 29"/>
              <p:cNvSpPr txBox="1"/>
              <p:nvPr/>
            </p:nvSpPr>
            <p:spPr>
              <a:xfrm>
                <a:off x="2232959" y="6035813"/>
                <a:ext cx="607859" cy="29238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50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2008</a:t>
                </a:r>
                <a:endParaRPr lang="hu-HU" sz="1250" dirty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endParaRPr>
              </a:p>
            </p:txBody>
          </p:sp>
          <p:sp>
            <p:nvSpPr>
              <p:cNvPr id="45" name="Szövegdoboz 30"/>
              <p:cNvSpPr txBox="1"/>
              <p:nvPr/>
            </p:nvSpPr>
            <p:spPr>
              <a:xfrm>
                <a:off x="3341046" y="6035813"/>
                <a:ext cx="607859" cy="29238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50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2010</a:t>
                </a:r>
                <a:endParaRPr lang="hu-HU" sz="1250" dirty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endParaRPr>
              </a:p>
            </p:txBody>
          </p:sp>
          <p:sp>
            <p:nvSpPr>
              <p:cNvPr id="46" name="Szövegdoboz 31"/>
              <p:cNvSpPr txBox="1"/>
              <p:nvPr/>
            </p:nvSpPr>
            <p:spPr>
              <a:xfrm>
                <a:off x="4429442" y="6035813"/>
                <a:ext cx="607859" cy="29238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50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2012</a:t>
                </a:r>
                <a:endParaRPr lang="hu-HU" sz="1250" dirty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endParaRPr>
              </a:p>
            </p:txBody>
          </p:sp>
          <p:sp>
            <p:nvSpPr>
              <p:cNvPr id="47" name="Szövegdoboz 32"/>
              <p:cNvSpPr txBox="1"/>
              <p:nvPr/>
            </p:nvSpPr>
            <p:spPr>
              <a:xfrm>
                <a:off x="5532051" y="6035813"/>
                <a:ext cx="607859" cy="29238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50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2014</a:t>
                </a:r>
                <a:endParaRPr lang="hu-HU" sz="1250" dirty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endParaRPr>
              </a:p>
            </p:txBody>
          </p:sp>
          <p:sp>
            <p:nvSpPr>
              <p:cNvPr id="48" name="Szövegdoboz 33"/>
              <p:cNvSpPr txBox="1"/>
              <p:nvPr/>
            </p:nvSpPr>
            <p:spPr>
              <a:xfrm>
                <a:off x="6630135" y="6041006"/>
                <a:ext cx="607859" cy="29238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50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2016</a:t>
                </a:r>
                <a:endParaRPr lang="hu-HU" sz="1250" dirty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endParaRPr>
              </a:p>
            </p:txBody>
          </p:sp>
          <p:sp>
            <p:nvSpPr>
              <p:cNvPr id="49" name="Szövegdoboz 34"/>
              <p:cNvSpPr txBox="1"/>
              <p:nvPr/>
            </p:nvSpPr>
            <p:spPr>
              <a:xfrm>
                <a:off x="7968118" y="6017571"/>
                <a:ext cx="612668" cy="29238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50" b="1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Year</a:t>
                </a:r>
                <a:endParaRPr lang="hu-HU" sz="1250" b="1" dirty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endParaRPr>
              </a:p>
            </p:txBody>
          </p:sp>
          <p:sp>
            <p:nvSpPr>
              <p:cNvPr id="50" name="Szövegdoboz 46"/>
              <p:cNvSpPr txBox="1"/>
              <p:nvPr/>
            </p:nvSpPr>
            <p:spPr>
              <a:xfrm>
                <a:off x="654039" y="4594875"/>
                <a:ext cx="740907" cy="44627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50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7000</a:t>
                </a:r>
              </a:p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050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(90 nm)</a:t>
                </a:r>
              </a:p>
            </p:txBody>
          </p:sp>
          <p:sp>
            <p:nvSpPr>
              <p:cNvPr id="51" name="Szövegdoboz 56"/>
              <p:cNvSpPr txBox="1"/>
              <p:nvPr/>
            </p:nvSpPr>
            <p:spPr>
              <a:xfrm>
                <a:off x="1691680" y="3748699"/>
                <a:ext cx="769763" cy="45397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50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7300</a:t>
                </a:r>
              </a:p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050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(65 nm)</a:t>
                </a:r>
              </a:p>
            </p:txBody>
          </p:sp>
          <p:sp>
            <p:nvSpPr>
              <p:cNvPr id="52" name="Szövegdoboz 57"/>
              <p:cNvSpPr txBox="1"/>
              <p:nvPr/>
            </p:nvSpPr>
            <p:spPr>
              <a:xfrm>
                <a:off x="2222957" y="3326088"/>
                <a:ext cx="769763" cy="45397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50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7400</a:t>
                </a:r>
              </a:p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050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(45 nm)</a:t>
                </a:r>
              </a:p>
            </p:txBody>
          </p:sp>
          <p:sp>
            <p:nvSpPr>
              <p:cNvPr id="53" name="Szövegdoboz 58"/>
              <p:cNvSpPr txBox="1"/>
              <p:nvPr/>
            </p:nvSpPr>
            <p:spPr>
              <a:xfrm>
                <a:off x="2861810" y="3110045"/>
                <a:ext cx="1176924" cy="45397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50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Nehalem-EX</a:t>
                </a:r>
              </a:p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050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(45 nm)</a:t>
                </a:r>
              </a:p>
            </p:txBody>
          </p:sp>
          <p:sp>
            <p:nvSpPr>
              <p:cNvPr id="54" name="Szövegdoboz 59"/>
              <p:cNvSpPr txBox="1"/>
              <p:nvPr/>
            </p:nvSpPr>
            <p:spPr>
              <a:xfrm>
                <a:off x="3514254" y="2829252"/>
                <a:ext cx="1278107" cy="45397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50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Westmere-EX</a:t>
                </a:r>
              </a:p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050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(32 nm)</a:t>
                </a:r>
              </a:p>
            </p:txBody>
          </p:sp>
          <p:sp>
            <p:nvSpPr>
              <p:cNvPr id="55" name="Szövegdoboz 60"/>
              <p:cNvSpPr txBox="1"/>
              <p:nvPr/>
            </p:nvSpPr>
            <p:spPr>
              <a:xfrm>
                <a:off x="4876420" y="2295291"/>
                <a:ext cx="1311641" cy="45397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50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Ivy-Bridge-EX</a:t>
                </a:r>
              </a:p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050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(22 nm)</a:t>
                </a:r>
              </a:p>
            </p:txBody>
          </p:sp>
          <p:sp>
            <p:nvSpPr>
              <p:cNvPr id="56" name="Szövegdoboz 61"/>
              <p:cNvSpPr txBox="1"/>
              <p:nvPr/>
            </p:nvSpPr>
            <p:spPr>
              <a:xfrm>
                <a:off x="6362872" y="1687797"/>
                <a:ext cx="1255472" cy="45397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50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Broadwell-EX</a:t>
                </a:r>
              </a:p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050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(14 nm)</a:t>
                </a:r>
              </a:p>
            </p:txBody>
          </p:sp>
          <p:sp>
            <p:nvSpPr>
              <p:cNvPr id="57" name="Rectangle 56"/>
              <p:cNvSpPr>
                <a:spLocks noChangeArrowheads="1"/>
              </p:cNvSpPr>
              <p:nvPr/>
            </p:nvSpPr>
            <p:spPr bwMode="auto">
              <a:xfrm>
                <a:off x="4887644" y="2812271"/>
                <a:ext cx="44613" cy="18364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0" tIns="0" rIns="0" bIns="0">
                <a:no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US" sz="1250" dirty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endParaRPr>
              </a:p>
            </p:txBody>
          </p:sp>
          <p:sp>
            <p:nvSpPr>
              <p:cNvPr id="58" name="Rectangle 57"/>
              <p:cNvSpPr>
                <a:spLocks noChangeArrowheads="1"/>
              </p:cNvSpPr>
              <p:nvPr/>
            </p:nvSpPr>
            <p:spPr bwMode="auto">
              <a:xfrm>
                <a:off x="4060454" y="3330342"/>
                <a:ext cx="44613" cy="18364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0" tIns="0" rIns="0" bIns="0">
                <a:no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50" dirty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*</a:t>
                </a:r>
                <a:endParaRPr lang="en-US" sz="1250" dirty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endParaRPr>
              </a:p>
            </p:txBody>
          </p:sp>
          <p:sp>
            <p:nvSpPr>
              <p:cNvPr id="59" name="Rectangle 58"/>
              <p:cNvSpPr>
                <a:spLocks noChangeArrowheads="1"/>
              </p:cNvSpPr>
              <p:nvPr/>
            </p:nvSpPr>
            <p:spPr bwMode="auto">
              <a:xfrm>
                <a:off x="3444447" y="3586766"/>
                <a:ext cx="33518" cy="18364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0" tIns="0" rIns="0" bIns="0">
                <a:no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50" dirty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*</a:t>
                </a:r>
                <a:endParaRPr lang="en-US" sz="1250" dirty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endParaRPr>
              </a:p>
            </p:txBody>
          </p:sp>
          <p:sp>
            <p:nvSpPr>
              <p:cNvPr id="60" name="Rectangle 59"/>
              <p:cNvSpPr>
                <a:spLocks noChangeArrowheads="1"/>
              </p:cNvSpPr>
              <p:nvPr/>
            </p:nvSpPr>
            <p:spPr bwMode="auto">
              <a:xfrm>
                <a:off x="2617218" y="3834287"/>
                <a:ext cx="33518" cy="18364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0" tIns="0" rIns="0" bIns="0">
                <a:no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50" dirty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*</a:t>
                </a:r>
                <a:endParaRPr lang="en-US" sz="1250" dirty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endParaRPr>
              </a:p>
            </p:txBody>
          </p:sp>
          <p:sp>
            <p:nvSpPr>
              <p:cNvPr id="61" name="Rectangle 60"/>
              <p:cNvSpPr>
                <a:spLocks noChangeArrowheads="1"/>
              </p:cNvSpPr>
              <p:nvPr/>
            </p:nvSpPr>
            <p:spPr bwMode="auto">
              <a:xfrm>
                <a:off x="2075886" y="4339496"/>
                <a:ext cx="33518" cy="18364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0" tIns="0" rIns="0" bIns="0">
                <a:no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50" dirty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*</a:t>
                </a:r>
                <a:endParaRPr lang="en-US" sz="1250" dirty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endParaRPr>
              </a:p>
            </p:txBody>
          </p:sp>
          <p:sp>
            <p:nvSpPr>
              <p:cNvPr id="62" name="Rectangle 61"/>
              <p:cNvSpPr>
                <a:spLocks noChangeArrowheads="1"/>
              </p:cNvSpPr>
              <p:nvPr/>
            </p:nvSpPr>
            <p:spPr bwMode="auto">
              <a:xfrm>
                <a:off x="1055176" y="5159773"/>
                <a:ext cx="33518" cy="18364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0" tIns="0" rIns="0" bIns="0">
                <a:no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50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*</a:t>
                </a:r>
                <a:endParaRPr lang="en-US" sz="1250" dirty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endParaRPr>
              </a:p>
            </p:txBody>
          </p:sp>
          <p:sp>
            <p:nvSpPr>
              <p:cNvPr id="63" name="Szövegdoboz 35"/>
              <p:cNvSpPr txBox="1"/>
              <p:nvPr/>
            </p:nvSpPr>
            <p:spPr>
              <a:xfrm>
                <a:off x="171937" y="5057605"/>
                <a:ext cx="290464" cy="29238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50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2</a:t>
                </a:r>
              </a:p>
            </p:txBody>
          </p:sp>
          <p:sp>
            <p:nvSpPr>
              <p:cNvPr id="64" name="Szövegdoboz 36"/>
              <p:cNvSpPr txBox="1"/>
              <p:nvPr/>
            </p:nvSpPr>
            <p:spPr>
              <a:xfrm>
                <a:off x="169444" y="4271697"/>
                <a:ext cx="290464" cy="29238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50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4</a:t>
                </a:r>
              </a:p>
            </p:txBody>
          </p:sp>
          <p:sp>
            <p:nvSpPr>
              <p:cNvPr id="65" name="Szövegdoboz 37"/>
              <p:cNvSpPr txBox="1"/>
              <p:nvPr/>
            </p:nvSpPr>
            <p:spPr>
              <a:xfrm>
                <a:off x="174783" y="3463659"/>
                <a:ext cx="290464" cy="29238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50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8</a:t>
                </a:r>
              </a:p>
            </p:txBody>
          </p:sp>
          <p:sp>
            <p:nvSpPr>
              <p:cNvPr id="66" name="Szövegdoboz 38"/>
              <p:cNvSpPr txBox="1"/>
              <p:nvPr/>
            </p:nvSpPr>
            <p:spPr>
              <a:xfrm>
                <a:off x="117853" y="2556211"/>
                <a:ext cx="364202" cy="284693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50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1</a:t>
                </a:r>
                <a:r>
                  <a:rPr lang="en-US" sz="1250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8</a:t>
                </a:r>
                <a:endParaRPr lang="hu-HU" sz="1250" dirty="0" smtClean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endParaRPr>
              </a:p>
            </p:txBody>
          </p:sp>
          <p:sp>
            <p:nvSpPr>
              <p:cNvPr id="67" name="Szövegdoboz 39"/>
              <p:cNvSpPr txBox="1"/>
              <p:nvPr/>
            </p:nvSpPr>
            <p:spPr>
              <a:xfrm>
                <a:off x="119836" y="2062968"/>
                <a:ext cx="364202" cy="284693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en-US" sz="1250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28</a:t>
                </a:r>
                <a:endParaRPr lang="hu-HU" sz="1250" dirty="0" smtClean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endParaRPr>
              </a:p>
            </p:txBody>
          </p:sp>
          <p:cxnSp>
            <p:nvCxnSpPr>
              <p:cNvPr id="68" name="Egyenes összekötő 40"/>
              <p:cNvCxnSpPr/>
              <p:nvPr/>
            </p:nvCxnSpPr>
            <p:spPr>
              <a:xfrm rot="5400000">
                <a:off x="589312" y="4318466"/>
                <a:ext cx="0" cy="164777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9" name="Egyenes összekötő 41"/>
              <p:cNvCxnSpPr/>
              <p:nvPr/>
            </p:nvCxnSpPr>
            <p:spPr>
              <a:xfrm rot="5400000">
                <a:off x="596656" y="2111906"/>
                <a:ext cx="0" cy="164777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0" name="Egyenes összekötő 43"/>
              <p:cNvCxnSpPr/>
              <p:nvPr/>
            </p:nvCxnSpPr>
            <p:spPr>
              <a:xfrm rot="5400000">
                <a:off x="603211" y="2612537"/>
                <a:ext cx="0" cy="164777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71" name="Szövegdoboz 47"/>
              <p:cNvSpPr txBox="1"/>
              <p:nvPr/>
            </p:nvSpPr>
            <p:spPr>
              <a:xfrm>
                <a:off x="117853" y="2230968"/>
                <a:ext cx="396262" cy="29238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50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24</a:t>
                </a:r>
              </a:p>
            </p:txBody>
          </p:sp>
          <p:sp>
            <p:nvSpPr>
              <p:cNvPr id="72" name="Szövegdoboz 52"/>
              <p:cNvSpPr txBox="1"/>
              <p:nvPr/>
            </p:nvSpPr>
            <p:spPr>
              <a:xfrm>
                <a:off x="121760" y="3221542"/>
                <a:ext cx="396262" cy="29238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50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10</a:t>
                </a:r>
              </a:p>
            </p:txBody>
          </p:sp>
          <p:cxnSp>
            <p:nvCxnSpPr>
              <p:cNvPr id="73" name="Egyenes összekötő 53"/>
              <p:cNvCxnSpPr/>
              <p:nvPr/>
            </p:nvCxnSpPr>
            <p:spPr>
              <a:xfrm rot="5400000">
                <a:off x="589924" y="3540200"/>
                <a:ext cx="0" cy="164777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4" name="Egyenes összekötő 54"/>
              <p:cNvCxnSpPr/>
              <p:nvPr/>
            </p:nvCxnSpPr>
            <p:spPr>
              <a:xfrm rot="5400000">
                <a:off x="590616" y="2265924"/>
                <a:ext cx="0" cy="164777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5" name="Egyenes összekötő 55"/>
              <p:cNvCxnSpPr/>
              <p:nvPr/>
            </p:nvCxnSpPr>
            <p:spPr>
              <a:xfrm rot="5400000">
                <a:off x="587316" y="5136424"/>
                <a:ext cx="0" cy="164777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6" name="Egyenes összekötő 71"/>
              <p:cNvCxnSpPr/>
              <p:nvPr/>
            </p:nvCxnSpPr>
            <p:spPr>
              <a:xfrm rot="5400000">
                <a:off x="589312" y="3289610"/>
                <a:ext cx="0" cy="164777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7" name="Egyenes összekötő 74"/>
              <p:cNvCxnSpPr/>
              <p:nvPr/>
            </p:nvCxnSpPr>
            <p:spPr>
              <a:xfrm rot="5400000">
                <a:off x="587351" y="3848645"/>
                <a:ext cx="0" cy="164777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78" name="Szövegdoboz 75"/>
              <p:cNvSpPr txBox="1"/>
              <p:nvPr/>
            </p:nvSpPr>
            <p:spPr>
              <a:xfrm>
                <a:off x="174783" y="3803841"/>
                <a:ext cx="290464" cy="29238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50" dirty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6</a:t>
                </a:r>
                <a:endParaRPr lang="hu-HU" sz="1250" dirty="0" smtClean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endParaRPr>
              </a:p>
            </p:txBody>
          </p:sp>
          <p:cxnSp>
            <p:nvCxnSpPr>
              <p:cNvPr id="79" name="Egyenes összekötő 76"/>
              <p:cNvCxnSpPr/>
              <p:nvPr/>
            </p:nvCxnSpPr>
            <p:spPr>
              <a:xfrm rot="5400000">
                <a:off x="594849" y="2823019"/>
                <a:ext cx="0" cy="164777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80" name="Szövegdoboz 77"/>
              <p:cNvSpPr txBox="1"/>
              <p:nvPr/>
            </p:nvSpPr>
            <p:spPr>
              <a:xfrm>
                <a:off x="116505" y="2776572"/>
                <a:ext cx="396262" cy="29238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50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15</a:t>
                </a:r>
              </a:p>
            </p:txBody>
          </p:sp>
        </p:grpSp>
        <p:sp>
          <p:nvSpPr>
            <p:cNvPr id="8" name="TextBox 7"/>
            <p:cNvSpPr txBox="1"/>
            <p:nvPr/>
          </p:nvSpPr>
          <p:spPr>
            <a:xfrm>
              <a:off x="5807645" y="2716900"/>
              <a:ext cx="300082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r>
                <a:rPr lang="hu-HU" sz="1800" dirty="0" smtClean="0">
                  <a:solidFill>
                    <a:srgbClr val="000000"/>
                  </a:solidFill>
                  <a:latin typeface="Arial"/>
                  <a:cs typeface="+mn-cs"/>
                </a:rPr>
                <a:t>*</a:t>
              </a:r>
              <a:endParaRPr lang="en-US" sz="1800" dirty="0">
                <a:solidFill>
                  <a:srgbClr val="000000"/>
                </a:solidFill>
                <a:latin typeface="Arial"/>
                <a:cs typeface="+mn-cs"/>
              </a:endParaRPr>
            </a:p>
          </p:txBody>
        </p:sp>
        <p:sp>
          <p:nvSpPr>
            <p:cNvPr id="9" name="TextBox 8"/>
            <p:cNvSpPr txBox="1"/>
            <p:nvPr/>
          </p:nvSpPr>
          <p:spPr>
            <a:xfrm>
              <a:off x="7139651" y="2145182"/>
              <a:ext cx="300082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r>
                <a:rPr lang="en-US" sz="1800" dirty="0" smtClean="0">
                  <a:solidFill>
                    <a:srgbClr val="000000"/>
                  </a:solidFill>
                  <a:latin typeface="Arial"/>
                  <a:cs typeface="+mn-cs"/>
                </a:rPr>
                <a:t>*</a:t>
              </a:r>
              <a:endParaRPr lang="en-US" sz="1800" dirty="0">
                <a:solidFill>
                  <a:srgbClr val="000000"/>
                </a:solidFill>
                <a:latin typeface="Arial"/>
                <a:cs typeface="+mn-cs"/>
              </a:endParaRPr>
            </a:p>
          </p:txBody>
        </p:sp>
        <p:cxnSp>
          <p:nvCxnSpPr>
            <p:cNvPr id="10" name="Straight Connector 9"/>
            <p:cNvCxnSpPr>
              <a:stCxn id="62" idx="1"/>
            </p:cNvCxnSpPr>
            <p:nvPr/>
          </p:nvCxnSpPr>
          <p:spPr>
            <a:xfrm flipV="1">
              <a:off x="1397486" y="1187214"/>
              <a:ext cx="4732409" cy="4000513"/>
            </a:xfrm>
            <a:prstGeom prst="line">
              <a:avLst/>
            </a:prstGeom>
            <a:ln>
              <a:solidFill>
                <a:srgbClr val="004AEB"/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1" name="Group 10"/>
            <p:cNvGrpSpPr/>
            <p:nvPr/>
          </p:nvGrpSpPr>
          <p:grpSpPr>
            <a:xfrm rot="60000">
              <a:off x="5555462" y="2956475"/>
              <a:ext cx="1277758" cy="313663"/>
              <a:chOff x="5212929" y="3146880"/>
              <a:chExt cx="1277758" cy="313663"/>
            </a:xfrm>
          </p:grpSpPr>
          <p:sp>
            <p:nvSpPr>
              <p:cNvPr id="26" name="Rectangle 25"/>
              <p:cNvSpPr>
                <a:spLocks noChangeArrowheads="1"/>
              </p:cNvSpPr>
              <p:nvPr/>
            </p:nvSpPr>
            <p:spPr bwMode="auto">
              <a:xfrm rot="20383141">
                <a:off x="5212929" y="3172543"/>
                <a:ext cx="1260000" cy="288000"/>
              </a:xfrm>
              <a:prstGeom prst="rect">
                <a:avLst/>
              </a:prstGeom>
              <a:solidFill>
                <a:srgbClr val="FFFFCC"/>
              </a:solidFill>
              <a:ln w="0">
                <a:solidFill>
                  <a:srgbClr val="E305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US" sz="1050">
                  <a:solidFill>
                    <a:srgbClr val="000000"/>
                  </a:solidFill>
                  <a:latin typeface="Arial"/>
                  <a:cs typeface="+mn-cs"/>
                </a:endParaRPr>
              </a:p>
            </p:txBody>
          </p:sp>
          <p:sp>
            <p:nvSpPr>
              <p:cNvPr id="27" name="Szövegdoboz 69"/>
              <p:cNvSpPr txBox="1"/>
              <p:nvPr/>
            </p:nvSpPr>
            <p:spPr>
              <a:xfrm rot="20348621">
                <a:off x="5352234" y="3146880"/>
                <a:ext cx="1138453" cy="25391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050" b="1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~2x/4 years</a:t>
                </a:r>
                <a:endParaRPr lang="hu-HU" sz="1050" b="1" dirty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endParaRPr>
              </a:p>
            </p:txBody>
          </p:sp>
        </p:grpSp>
        <p:grpSp>
          <p:nvGrpSpPr>
            <p:cNvPr id="12" name="Group 11"/>
            <p:cNvGrpSpPr/>
            <p:nvPr/>
          </p:nvGrpSpPr>
          <p:grpSpPr>
            <a:xfrm rot="21136769">
              <a:off x="1925178" y="4506264"/>
              <a:ext cx="1295057" cy="351114"/>
              <a:chOff x="4991289" y="3240600"/>
              <a:chExt cx="1295057" cy="351114"/>
            </a:xfrm>
          </p:grpSpPr>
          <p:sp>
            <p:nvSpPr>
              <p:cNvPr id="24" name="Rectangle 23"/>
              <p:cNvSpPr>
                <a:spLocks noChangeArrowheads="1"/>
              </p:cNvSpPr>
              <p:nvPr/>
            </p:nvSpPr>
            <p:spPr bwMode="auto">
              <a:xfrm rot="19783231">
                <a:off x="4991289" y="3303714"/>
                <a:ext cx="1260000" cy="288000"/>
              </a:xfrm>
              <a:prstGeom prst="rect">
                <a:avLst/>
              </a:prstGeom>
              <a:solidFill>
                <a:srgbClr val="FFFFCC"/>
              </a:solidFill>
              <a:ln w="0">
                <a:solidFill>
                  <a:srgbClr val="E305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US" sz="1050">
                  <a:solidFill>
                    <a:srgbClr val="000000"/>
                  </a:solidFill>
                  <a:latin typeface="Arial"/>
                  <a:cs typeface="+mn-cs"/>
                </a:endParaRPr>
              </a:p>
            </p:txBody>
          </p:sp>
          <p:sp>
            <p:nvSpPr>
              <p:cNvPr id="25" name="Szövegdoboz 69"/>
              <p:cNvSpPr txBox="1"/>
              <p:nvPr/>
            </p:nvSpPr>
            <p:spPr>
              <a:xfrm rot="19718289">
                <a:off x="5147893" y="3240600"/>
                <a:ext cx="1138453" cy="25391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050" b="1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~2x/2 years</a:t>
                </a:r>
                <a:endParaRPr lang="hu-HU" sz="1050" b="1" dirty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endParaRPr>
              </a:p>
            </p:txBody>
          </p:sp>
        </p:grpSp>
        <p:cxnSp>
          <p:nvCxnSpPr>
            <p:cNvPr id="13" name="Straight Connector 12"/>
            <p:cNvCxnSpPr>
              <a:stCxn id="60" idx="3"/>
              <a:endCxn id="62" idx="1"/>
            </p:cNvCxnSpPr>
            <p:nvPr/>
          </p:nvCxnSpPr>
          <p:spPr bwMode="auto">
            <a:xfrm flipH="1">
              <a:off x="1397486" y="3862241"/>
              <a:ext cx="1595560" cy="1325486"/>
            </a:xfrm>
            <a:prstGeom prst="line">
              <a:avLst/>
            </a:prstGeom>
            <a:noFill/>
            <a:ln w="19050" cap="flat" cmpd="sng" algn="ctr">
              <a:solidFill>
                <a:srgbClr val="004AEB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14" name="Straight Connector 13"/>
            <p:cNvCxnSpPr/>
            <p:nvPr/>
          </p:nvCxnSpPr>
          <p:spPr bwMode="auto">
            <a:xfrm flipH="1">
              <a:off x="2993048" y="2059469"/>
              <a:ext cx="5045633" cy="1784685"/>
            </a:xfrm>
            <a:prstGeom prst="line">
              <a:avLst/>
            </a:prstGeom>
            <a:noFill/>
            <a:ln w="19050" cap="flat" cmpd="sng" algn="ctr">
              <a:solidFill>
                <a:srgbClr val="004AEB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sp>
          <p:nvSpPr>
            <p:cNvPr id="15" name="Down Arrow 14"/>
            <p:cNvSpPr/>
            <p:nvPr/>
          </p:nvSpPr>
          <p:spPr bwMode="auto">
            <a:xfrm>
              <a:off x="2924776" y="2538941"/>
              <a:ext cx="137160" cy="548640"/>
            </a:xfrm>
            <a:prstGeom prst="downArrow">
              <a:avLst/>
            </a:prstGeom>
            <a:noFill/>
            <a:ln w="1587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4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Verdana" pitchFamily="34" charset="0"/>
                <a:cs typeface="Times New Roman" pitchFamily="18" charset="0"/>
              </a:endParaRPr>
            </a:p>
          </p:txBody>
        </p:sp>
        <p:sp>
          <p:nvSpPr>
            <p:cNvPr id="16" name="TextBox 15"/>
            <p:cNvSpPr txBox="1"/>
            <p:nvPr/>
          </p:nvSpPr>
          <p:spPr>
            <a:xfrm>
              <a:off x="2257761" y="1828866"/>
              <a:ext cx="1491114" cy="66941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250" dirty="0" smtClean="0">
                  <a:latin typeface="+mn-lt"/>
                </a:rPr>
                <a:t>Emergence of</a:t>
              </a:r>
            </a:p>
            <a:p>
              <a:pPr algn="ctr"/>
              <a:r>
                <a:rPr lang="en-US" sz="1250" dirty="0" smtClean="0">
                  <a:latin typeface="+mn-lt"/>
                </a:rPr>
                <a:t> </a:t>
              </a:r>
              <a:r>
                <a:rPr lang="en-US" sz="1250" dirty="0" err="1" smtClean="0">
                  <a:latin typeface="+mn-lt"/>
                </a:rPr>
                <a:t>L3</a:t>
              </a:r>
              <a:r>
                <a:rPr lang="en-US" sz="1250" dirty="0" smtClean="0">
                  <a:latin typeface="+mn-lt"/>
                </a:rPr>
                <a:t> caches</a:t>
              </a:r>
            </a:p>
            <a:p>
              <a:pPr algn="ctr"/>
              <a:r>
                <a:rPr lang="en-US" sz="1250" dirty="0" smtClean="0">
                  <a:latin typeface="+mn-lt"/>
                </a:rPr>
                <a:t> in the  Core 2 line</a:t>
              </a:r>
              <a:endParaRPr lang="en-US" sz="1250" dirty="0">
                <a:latin typeface="+mn-lt"/>
              </a:endParaRPr>
            </a:p>
          </p:txBody>
        </p:sp>
        <p:cxnSp>
          <p:nvCxnSpPr>
            <p:cNvPr id="17" name="Egyenes összekötő 22"/>
            <p:cNvCxnSpPr/>
            <p:nvPr/>
          </p:nvCxnSpPr>
          <p:spPr>
            <a:xfrm>
              <a:off x="8093121" y="5854296"/>
              <a:ext cx="0" cy="172311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8" name="TextBox 17"/>
            <p:cNvSpPr txBox="1"/>
            <p:nvPr/>
          </p:nvSpPr>
          <p:spPr>
            <a:xfrm>
              <a:off x="6506646" y="2464258"/>
              <a:ext cx="300082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r>
                <a:rPr lang="hu-HU" sz="1800" dirty="0" smtClean="0">
                  <a:solidFill>
                    <a:srgbClr val="000000"/>
                  </a:solidFill>
                  <a:latin typeface="Arial"/>
                  <a:cs typeface="+mn-cs"/>
                </a:rPr>
                <a:t>*</a:t>
              </a:r>
              <a:endParaRPr lang="en-US" sz="1800" dirty="0">
                <a:solidFill>
                  <a:srgbClr val="000000"/>
                </a:solidFill>
                <a:latin typeface="Arial"/>
                <a:cs typeface="+mn-cs"/>
              </a:endParaRPr>
            </a:p>
          </p:txBody>
        </p:sp>
        <p:sp>
          <p:nvSpPr>
            <p:cNvPr id="19" name="TextBox 18"/>
            <p:cNvSpPr txBox="1"/>
            <p:nvPr/>
          </p:nvSpPr>
          <p:spPr>
            <a:xfrm>
              <a:off x="7672009" y="1993081"/>
              <a:ext cx="300082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r>
                <a:rPr lang="hu-HU" sz="1800" dirty="0" smtClean="0">
                  <a:solidFill>
                    <a:srgbClr val="000000"/>
                  </a:solidFill>
                  <a:latin typeface="Arial"/>
                  <a:cs typeface="+mn-cs"/>
                </a:rPr>
                <a:t>*</a:t>
              </a:r>
              <a:endParaRPr lang="en-US" sz="1800" dirty="0">
                <a:solidFill>
                  <a:srgbClr val="000000"/>
                </a:solidFill>
                <a:latin typeface="Arial"/>
                <a:cs typeface="+mn-cs"/>
              </a:endParaRPr>
            </a:p>
          </p:txBody>
        </p:sp>
        <p:sp>
          <p:nvSpPr>
            <p:cNvPr id="20" name="Szövegdoboz 61"/>
            <p:cNvSpPr txBox="1"/>
            <p:nvPr/>
          </p:nvSpPr>
          <p:spPr>
            <a:xfrm>
              <a:off x="6117997" y="1924244"/>
              <a:ext cx="1013419" cy="44627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r>
                <a:rPr lang="en-US" sz="1250" dirty="0" smtClean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rPr>
                <a:t>Haswell</a:t>
              </a:r>
              <a:r>
                <a:rPr lang="hu-HU" sz="1250" dirty="0" smtClean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rPr>
                <a:t>-EX</a:t>
              </a:r>
            </a:p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r>
                <a:rPr lang="hu-HU" sz="1050" dirty="0" smtClean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rPr>
                <a:t>(</a:t>
              </a:r>
              <a:r>
                <a:rPr lang="en-US" sz="1050" dirty="0" smtClean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rPr>
                <a:t>22</a:t>
              </a:r>
              <a:r>
                <a:rPr lang="hu-HU" sz="1050" dirty="0" smtClean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rPr>
                <a:t> nm)</a:t>
              </a:r>
            </a:p>
          </p:txBody>
        </p:sp>
        <p:sp>
          <p:nvSpPr>
            <p:cNvPr id="21" name="Szövegdoboz 61"/>
            <p:cNvSpPr txBox="1"/>
            <p:nvPr/>
          </p:nvSpPr>
          <p:spPr>
            <a:xfrm>
              <a:off x="7355121" y="2287313"/>
              <a:ext cx="1015021" cy="44627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r>
                <a:rPr lang="en-US" sz="1250" dirty="0" err="1" smtClean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rPr>
                <a:t>Skylake</a:t>
              </a:r>
              <a:r>
                <a:rPr lang="en-US" sz="1250" dirty="0" smtClean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rPr>
                <a:t>-SP</a:t>
              </a:r>
              <a:endParaRPr lang="hu-HU" sz="1250" dirty="0" smtClean="0">
                <a:solidFill>
                  <a:srgbClr val="000000"/>
                </a:solidFill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r>
                <a:rPr lang="hu-HU" sz="1050" dirty="0" smtClean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rPr>
                <a:t>(14 nm)</a:t>
              </a:r>
            </a:p>
          </p:txBody>
        </p:sp>
        <p:sp>
          <p:nvSpPr>
            <p:cNvPr id="22" name="Rectangle 21"/>
            <p:cNvSpPr>
              <a:spLocks noChangeArrowheads="1"/>
            </p:cNvSpPr>
            <p:nvPr/>
          </p:nvSpPr>
          <p:spPr bwMode="auto">
            <a:xfrm>
              <a:off x="1797062" y="5094070"/>
              <a:ext cx="33518" cy="1836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r>
                <a:rPr lang="hu-HU" sz="1250" dirty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rPr>
                <a:t>*</a:t>
              </a:r>
              <a:endParaRPr lang="en-US" sz="1250" dirty="0">
                <a:solidFill>
                  <a:srgbClr val="000000"/>
                </a:solidFill>
                <a:ea typeface="Verdana" panose="020B0604030504040204" pitchFamily="34" charset="0"/>
                <a:cs typeface="Verdana" panose="020B0604030504040204" pitchFamily="34" charset="0"/>
              </a:endParaRPr>
            </a:p>
          </p:txBody>
        </p:sp>
        <p:sp>
          <p:nvSpPr>
            <p:cNvPr id="23" name="Szövegdoboz 46"/>
            <p:cNvSpPr txBox="1"/>
            <p:nvPr/>
          </p:nvSpPr>
          <p:spPr>
            <a:xfrm>
              <a:off x="1426243" y="5187324"/>
              <a:ext cx="806632" cy="60785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r>
                <a:rPr lang="hu-HU" sz="1250" dirty="0" smtClean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rPr>
                <a:t>7</a:t>
              </a:r>
              <a:r>
                <a:rPr lang="en-US" sz="1250" dirty="0" smtClean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rPr>
                <a:t>1</a:t>
              </a:r>
              <a:r>
                <a:rPr lang="hu-HU" sz="1250" dirty="0" smtClean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rPr>
                <a:t>00</a:t>
              </a:r>
            </a:p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r>
                <a:rPr lang="hu-HU" sz="1050" dirty="0" smtClean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rPr>
                <a:t>(</a:t>
              </a:r>
              <a:r>
                <a:rPr lang="en-US" sz="1050" dirty="0" smtClean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rPr>
                <a:t>65</a:t>
              </a:r>
              <a:r>
                <a:rPr lang="hu-HU" sz="1050" dirty="0" smtClean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rPr>
                <a:t> nm</a:t>
              </a:r>
              <a:endParaRPr lang="en-US" sz="1050" dirty="0" smtClean="0">
                <a:solidFill>
                  <a:srgbClr val="000000"/>
                </a:solidFill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r>
                <a:rPr lang="en-US" sz="1050" dirty="0" smtClean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rPr>
                <a:t>16 MB </a:t>
              </a:r>
              <a:r>
                <a:rPr lang="en-US" sz="1050" dirty="0" err="1" smtClean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rPr>
                <a:t>L3</a:t>
              </a:r>
              <a:r>
                <a:rPr lang="hu-HU" sz="1050" dirty="0" smtClean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rPr>
                <a:t>)</a:t>
              </a:r>
            </a:p>
          </p:txBody>
        </p:sp>
      </p:grpSp>
      <p:sp>
        <p:nvSpPr>
          <p:cNvPr id="81" name="TextBox 80"/>
          <p:cNvSpPr txBox="1"/>
          <p:nvPr/>
        </p:nvSpPr>
        <p:spPr>
          <a:xfrm>
            <a:off x="1071279" y="6481483"/>
            <a:ext cx="679705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>
                <a:latin typeface="Verdana"/>
              </a:rPr>
              <a:t>Figure: C</a:t>
            </a:r>
            <a:r>
              <a:rPr lang="hu-HU" dirty="0">
                <a:latin typeface="Verdana"/>
              </a:rPr>
              <a:t>ore counts in Intel's </a:t>
            </a:r>
            <a:r>
              <a:rPr lang="en-US" dirty="0">
                <a:latin typeface="Verdana"/>
              </a:rPr>
              <a:t>high-end</a:t>
            </a:r>
            <a:r>
              <a:rPr lang="hu-HU" dirty="0">
                <a:latin typeface="Verdana"/>
              </a:rPr>
              <a:t> </a:t>
            </a:r>
            <a:r>
              <a:rPr lang="en-US" dirty="0">
                <a:latin typeface="Verdana"/>
              </a:rPr>
              <a:t>multicore 4S/</a:t>
            </a:r>
            <a:r>
              <a:rPr lang="en-US" dirty="0" err="1">
                <a:latin typeface="Verdana"/>
              </a:rPr>
              <a:t>8S</a:t>
            </a:r>
            <a:r>
              <a:rPr lang="en-US" dirty="0">
                <a:latin typeface="Verdana"/>
              </a:rPr>
              <a:t> </a:t>
            </a:r>
            <a:r>
              <a:rPr lang="hu-HU" dirty="0">
                <a:latin typeface="Verdana"/>
              </a:rPr>
              <a:t>server</a:t>
            </a:r>
            <a:r>
              <a:rPr lang="en-US" dirty="0">
                <a:latin typeface="Verdana"/>
              </a:rPr>
              <a:t> processor</a:t>
            </a:r>
            <a:r>
              <a:rPr lang="hu-HU" dirty="0">
                <a:latin typeface="Verdana"/>
              </a:rPr>
              <a:t>s</a:t>
            </a:r>
            <a:endParaRPr lang="en-US" dirty="0"/>
          </a:p>
        </p:txBody>
      </p:sp>
      <p:sp>
        <p:nvSpPr>
          <p:cNvPr id="82" name="TextBox 81"/>
          <p:cNvSpPr txBox="1"/>
          <p:nvPr/>
        </p:nvSpPr>
        <p:spPr>
          <a:xfrm>
            <a:off x="8814338" y="6534345"/>
            <a:ext cx="34817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>
                <a:solidFill>
                  <a:srgbClr val="FF0000"/>
                </a:solidFill>
                <a:latin typeface="+mj-lt"/>
              </a:rPr>
              <a:t>*</a:t>
            </a:r>
          </a:p>
        </p:txBody>
      </p:sp>
      <p:sp>
        <p:nvSpPr>
          <p:cNvPr id="3" name="Oval 2"/>
          <p:cNvSpPr/>
          <p:nvPr/>
        </p:nvSpPr>
        <p:spPr bwMode="auto">
          <a:xfrm rot="4215526">
            <a:off x="4275826" y="216697"/>
            <a:ext cx="2903095" cy="5758616"/>
          </a:xfrm>
          <a:prstGeom prst="ellipse">
            <a:avLst/>
          </a:prstGeom>
          <a:noFill/>
          <a:ln w="1587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3300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6312861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Group 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576399081"/>
              </p:ext>
            </p:extLst>
          </p:nvPr>
        </p:nvGraphicFramePr>
        <p:xfrm>
          <a:off x="60959" y="1007443"/>
          <a:ext cx="9005253" cy="5791900"/>
        </p:xfrm>
        <a:graphic>
          <a:graphicData uri="http://schemas.openxmlformats.org/drawingml/2006/table">
            <a:tbl>
              <a:tblPr/>
              <a:tblGrid>
                <a:gridCol w="1041700"/>
                <a:gridCol w="1292198"/>
                <a:gridCol w="725714"/>
                <a:gridCol w="943429"/>
                <a:gridCol w="1731682"/>
                <a:gridCol w="800333"/>
                <a:gridCol w="690156"/>
                <a:gridCol w="1074058"/>
                <a:gridCol w="705983"/>
              </a:tblGrid>
              <a:tr h="53107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hu-HU" altLang="en-US" sz="11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C66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hu-HU" altLang="en-US" sz="11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Core</a:t>
                      </a:r>
                      <a:endParaRPr kumimoji="0" lang="hu-HU" altLang="en-US" sz="11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C6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1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Techn</a:t>
                      </a:r>
                      <a:r>
                        <a:rPr kumimoji="0" lang="en-US" altLang="en-US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.</a:t>
                      </a:r>
                      <a:endParaRPr kumimoji="0" lang="hu-HU" altLang="en-US" sz="11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C66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Intro.</a:t>
                      </a:r>
                      <a:endParaRPr kumimoji="0" lang="hu-HU" altLang="en-US" sz="11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C66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High-end 4S/</a:t>
                      </a:r>
                      <a:r>
                        <a:rPr kumimoji="0" lang="en-US" altLang="en-US" sz="11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8S</a:t>
                      </a:r>
                      <a:endParaRPr kumimoji="0" lang="en-US" altLang="en-US" sz="11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server</a:t>
                      </a:r>
                      <a:r>
                        <a:rPr kumimoji="0" lang="hu-HU" altLang="en-US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processor</a:t>
                      </a:r>
                      <a:r>
                        <a:rPr kumimoji="0" lang="en-US" altLang="en-US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s</a:t>
                      </a:r>
                      <a:endParaRPr kumimoji="0" lang="hu-HU" altLang="en-US" sz="11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C6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Core 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count</a:t>
                      </a:r>
                      <a:endParaRPr kumimoji="0" lang="hu-HU" altLang="en-US" sz="11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C6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1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L3</a:t>
                      </a:r>
                      <a:endParaRPr kumimoji="0" lang="en-US" altLang="en-US" sz="11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MB</a:t>
                      </a:r>
                      <a:endParaRPr kumimoji="0" lang="hu-HU" altLang="en-US" sz="11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C6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 smtClean="0"/>
                        <a:t>Chipset</a:t>
                      </a:r>
                      <a:endParaRPr lang="en-US" sz="1100" b="1" dirty="0"/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C6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100" b="1" dirty="0" smtClean="0"/>
                        <a:t>Proc.</a:t>
                      </a:r>
                    </a:p>
                    <a:p>
                      <a:pPr algn="ctr"/>
                      <a:r>
                        <a:rPr lang="en-US" sz="1100" b="1" dirty="0" smtClean="0"/>
                        <a:t>socket</a:t>
                      </a:r>
                      <a:endParaRPr lang="en-US" sz="1100" b="1" dirty="0"/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C66"/>
                    </a:solidFill>
                  </a:tcPr>
                </a:tc>
              </a:tr>
              <a:tr h="547633">
                <a:tc rowSpan="3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Truland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MP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 rowSpan="3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Pentium 4 MP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    Prescott</a:t>
                      </a: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	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90 nm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3/2005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90 nm Pentium 4 MP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(Potomac)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1C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8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E8500 +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ICH5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 rowSpan="3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LGA 604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</a:tr>
              <a:tr h="333829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 vMerge="1"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90 nm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11/2005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	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7000 (</a:t>
                      </a:r>
                      <a:r>
                        <a:rPr kumimoji="0" lang="hu-HU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Paxville</a:t>
                      </a: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MP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)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2x1C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--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 row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E8501 +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ICH5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</a:tr>
              <a:tr h="316827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 vMerge="1"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65 nm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8</a:t>
                      </a: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/2006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	7100 (</a:t>
                      </a:r>
                      <a:r>
                        <a:rPr kumimoji="0" lang="hu-HU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Tulsa</a:t>
                      </a: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)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2x1C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16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 vMerge="1"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</a:tr>
              <a:tr h="454496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Caneland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       </a:t>
                      </a: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Core2	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65 nm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9</a:t>
                      </a: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/200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7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	7200 (</a:t>
                      </a:r>
                      <a:r>
                        <a:rPr kumimoji="0" lang="hu-HU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Tigerton</a:t>
                      </a: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DC)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	7300 (</a:t>
                      </a:r>
                      <a:r>
                        <a:rPr kumimoji="0" lang="hu-HU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Tigerton</a:t>
                      </a: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QC)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2C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2x2C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--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 row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E7300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(</a:t>
                      </a:r>
                      <a:r>
                        <a:rPr kumimoji="0" lang="en-US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Clarksboro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)+ </a:t>
                      </a:r>
                      <a:r>
                        <a:rPr kumimoji="0" lang="en-US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631x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/</a:t>
                      </a:r>
                      <a:r>
                        <a:rPr kumimoji="0" lang="en-US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632x</a:t>
                      </a:r>
                      <a:endParaRPr kumimoji="0" lang="en-US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ESB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LGA 604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</a:tr>
              <a:tr h="448714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Verdana" pitchFamily="34" charset="0"/>
                        </a:rPr>
                        <a:t>        </a:t>
                      </a:r>
                      <a:r>
                        <a:rPr kumimoji="0" lang="hu-HU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Verdana" pitchFamily="34" charset="0"/>
                        </a:rPr>
                        <a:t>Penryn</a:t>
                      </a: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Verdana" pitchFamily="34" charset="0"/>
                        </a:rPr>
                        <a:t>	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Verdana" pitchFamily="34" charset="0"/>
                        </a:rPr>
                        <a:t>45 nm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Verdana" pitchFamily="34" charset="0"/>
                        </a:rPr>
                        <a:t>9</a:t>
                      </a: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Verdana" pitchFamily="34" charset="0"/>
                        </a:rPr>
                        <a:t>/200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Verdana" pitchFamily="34" charset="0"/>
                        </a:rPr>
                        <a:t>8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Verdana" pitchFamily="34" charset="0"/>
                        </a:rPr>
                        <a:t>	7400 (</a:t>
                      </a:r>
                      <a:r>
                        <a:rPr kumimoji="0" lang="hu-HU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Verdana" pitchFamily="34" charset="0"/>
                        </a:rPr>
                        <a:t>Dunnington</a:t>
                      </a: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Verdana" pitchFamily="34" charset="0"/>
                        </a:rPr>
                        <a:t>)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Verdana" pitchFamily="34" charset="0"/>
                        </a:rPr>
                        <a:t>6C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Verdana" pitchFamily="34" charset="0"/>
                        </a:rPr>
                        <a:t>16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 vMerge="1"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</a:tr>
              <a:tr h="454496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Boxboro-EX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hu-HU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Nehalem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     </a:t>
                      </a: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    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45 nm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hu-HU" altLang="en-US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3/2010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76213" algn="l"/>
                          <a:tab pos="2155825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76213" algn="l"/>
                          <a:tab pos="2155825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76213" algn="l"/>
                          <a:tab pos="2155825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76213" algn="l"/>
                          <a:tab pos="2155825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76213" algn="l"/>
                          <a:tab pos="2155825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  <a:tab pos="2155825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  <a:tab pos="2155825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  <a:tab pos="2155825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  <a:tab pos="2155825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  <a:tab pos="2155825" algn="l"/>
                        </a:tabLst>
                      </a:pP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	7500 (</a:t>
                      </a:r>
                      <a:r>
                        <a:rPr kumimoji="0" lang="hu-HU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Beckton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/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  <a:tab pos="2155825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   Nehalem-EX)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  <a:tab pos="2155825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8C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  <a:tab pos="2155825" algn="l"/>
                        </a:tabLst>
                      </a:pPr>
                      <a:r>
                        <a:rPr kumimoji="0" lang="en-US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8x3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 rowSpan="2"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7500 +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ICH10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LGA 1567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</a:tr>
              <a:tr h="454496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hu-HU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Westmere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         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32 nm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</a:t>
                      </a: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4/2011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76213" algn="l"/>
                          <a:tab pos="2155825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76213" algn="l"/>
                          <a:tab pos="2155825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76213" algn="l"/>
                          <a:tab pos="2155825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76213" algn="l"/>
                          <a:tab pos="2155825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76213" algn="l"/>
                          <a:tab pos="2155825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  <a:tab pos="2155825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  <a:tab pos="2155825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  <a:tab pos="2155825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  <a:tab pos="2155825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  <a:tab pos="2155825" algn="l"/>
                        </a:tabLst>
                      </a:pP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E7-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8</a:t>
                      </a: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8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00</a:t>
                      </a: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</a:t>
                      </a:r>
                      <a:endParaRPr kumimoji="0" lang="en-US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  <a:tab pos="2155825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(</a:t>
                      </a:r>
                      <a:r>
                        <a:rPr kumimoji="0" lang="en-US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Westmere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-EX)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  <a:tab pos="2155825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10C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  <a:tab pos="2155825" algn="l"/>
                        </a:tabLst>
                      </a:pPr>
                      <a:r>
                        <a:rPr kumimoji="0" lang="en-US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10x3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 vMerge="1"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</a:tr>
              <a:tr h="289237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  <a:tab pos="1974850" algn="l"/>
                        </a:tabLst>
                      </a:pP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700213" algn="r"/>
                          <a:tab pos="1974850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700213" algn="r"/>
                          <a:tab pos="1974850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700213" algn="r"/>
                          <a:tab pos="1974850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700213" algn="r"/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700213" algn="r"/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   </a:t>
                      </a: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Sandy Bidge	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32 nm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	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</a:tr>
              <a:tr h="454496">
                <a:tc rowSpan="3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Brickland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00213" algn="r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    </a:t>
                      </a:r>
                      <a:r>
                        <a:rPr kumimoji="0" lang="hu-HU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Ivy</a:t>
                      </a: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</a:t>
                      </a:r>
                      <a:r>
                        <a:rPr kumimoji="0" lang="hu-HU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Bridge</a:t>
                      </a: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	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22 nm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2/</a:t>
                      </a: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201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4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76213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E7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-8800 </a:t>
                      </a:r>
                      <a:r>
                        <a:rPr kumimoji="0" lang="en-US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v2</a:t>
                      </a:r>
                      <a:endParaRPr kumimoji="0" lang="en-US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(Ivy Bridge-EX)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15C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15x2.5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 rowSpan="3">
                  <a:txBody>
                    <a:bodyPr/>
                    <a:lstStyle>
                      <a:lvl1pPr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800">
                          <a:solidFill>
                            <a:schemeClr val="tx1"/>
                          </a:solidFill>
                          <a:latin typeface="Arial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400">
                          <a:solidFill>
                            <a:schemeClr val="tx1"/>
                          </a:solidFill>
                          <a:latin typeface="Arial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 sz="2000">
                          <a:solidFill>
                            <a:schemeClr val="tx1"/>
                          </a:solidFill>
                          <a:latin typeface="Arial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5pPr>
                      <a:lvl6pPr marL="25146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6pPr>
                      <a:lvl7pPr marL="29718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7pPr>
                      <a:lvl8pPr marL="34290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8pPr>
                      <a:lvl9pPr marL="3886200" indent="-228600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tabLst>
                          <a:tab pos="1974850" algn="l"/>
                        </a:tabLst>
                        <a:defRPr>
                          <a:solidFill>
                            <a:schemeClr val="tx1"/>
                          </a:solidFill>
                          <a:latin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C602J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(</a:t>
                      </a:r>
                      <a:r>
                        <a:rPr kumimoji="0" lang="en-US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Patsburg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J)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 rowSpan="3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LGA 2011-1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</a:tr>
              <a:tr h="454496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Haswell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         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22 nm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5/2015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E7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-8800 </a:t>
                      </a:r>
                      <a:r>
                        <a:rPr kumimoji="0" lang="en-US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v3</a:t>
                      </a:r>
                      <a:endParaRPr kumimoji="0" lang="en-US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(Haswell-EX)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18C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18x2.5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</a:tr>
              <a:tr h="454496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Broadwell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      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14 nm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hu-HU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6/2016</a:t>
                      </a: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E7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-8800 </a:t>
                      </a:r>
                      <a:r>
                        <a:rPr kumimoji="0" lang="en-US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v4</a:t>
                      </a:r>
                      <a:endParaRPr kumimoji="0" lang="en-US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(Broadwell-EX)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24C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24x2.5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</a:tr>
              <a:tr h="45449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Purley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Skylake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         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00213" algn="r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14 nm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7/2017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Platinum 8100 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(</a:t>
                      </a:r>
                      <a:r>
                        <a:rPr kumimoji="0" lang="en-US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Skylake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-SP)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28C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76213" algn="l"/>
                        </a:tabLst>
                      </a:pPr>
                      <a:r>
                        <a:rPr kumimoji="0" lang="en-US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28x2.5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C620</a:t>
                      </a:r>
                      <a:endParaRPr kumimoji="0" lang="en-US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(Lewisburg)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974850" algn="l"/>
                        </a:tabLst>
                      </a:pPr>
                      <a:r>
                        <a:rPr kumimoji="0" lang="en-US" altLang="en-US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LGA</a:t>
                      </a:r>
                      <a:r>
                        <a:rPr kumimoji="0" lang="en-US" alt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3647</a:t>
                      </a:r>
                      <a:endParaRPr kumimoji="0" lang="hu-HU" altLang="en-US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L="90000" marR="90000" marT="46800" marB="4680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AEAEA"/>
                    </a:solidFill>
                  </a:tcPr>
                </a:tc>
              </a:tr>
            </a:tbl>
          </a:graphicData>
        </a:graphic>
      </p:graphicFrame>
      <p:sp>
        <p:nvSpPr>
          <p:cNvPr id="3" name="Rectangle 72"/>
          <p:cNvSpPr>
            <a:spLocks noChangeArrowheads="1"/>
          </p:cNvSpPr>
          <p:nvPr/>
        </p:nvSpPr>
        <p:spPr bwMode="auto">
          <a:xfrm>
            <a:off x="0" y="0"/>
            <a:ext cx="9144000" cy="393700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600" dirty="0">
                <a:solidFill>
                  <a:srgbClr val="FFFFFF"/>
                </a:solidFill>
                <a:latin typeface="Verdana" pitchFamily="34" charset="0"/>
              </a:rPr>
              <a:t>2.1 Overview of the evolution of key features of high-end server platforms </a:t>
            </a:r>
            <a:r>
              <a:rPr lang="en-US" altLang="en-US" sz="1600" dirty="0" smtClean="0">
                <a:solidFill>
                  <a:srgbClr val="FFFFFF"/>
                </a:solidFill>
                <a:latin typeface="Verdana" pitchFamily="34" charset="0"/>
              </a:rPr>
              <a:t>(7)</a:t>
            </a:r>
            <a:endParaRPr lang="hu-HU" altLang="en-US" sz="1600" dirty="0">
              <a:solidFill>
                <a:srgbClr val="FFFFFF"/>
              </a:solidFill>
              <a:latin typeface="Verdana" pitchFamily="34" charset="0"/>
            </a:endParaRPr>
          </a:p>
        </p:txBody>
      </p:sp>
      <p:sp>
        <p:nvSpPr>
          <p:cNvPr id="4" name="Rectangle 3"/>
          <p:cNvSpPr/>
          <p:nvPr/>
        </p:nvSpPr>
        <p:spPr bwMode="auto">
          <a:xfrm>
            <a:off x="5791200" y="1007443"/>
            <a:ext cx="1480457" cy="5791900"/>
          </a:xfrm>
          <a:prstGeom prst="rect">
            <a:avLst/>
          </a:prstGeom>
          <a:noFill/>
          <a:ln w="3810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3300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89835" y="505501"/>
            <a:ext cx="710002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r>
              <a:rPr lang="en-US" b="1" dirty="0" err="1" smtClean="0">
                <a:solidFill>
                  <a:srgbClr val="2D2D8A"/>
                </a:solidFill>
                <a:latin typeface="Verdana"/>
                <a:cs typeface="+mn-cs"/>
              </a:rPr>
              <a:t>L3</a:t>
            </a:r>
            <a:r>
              <a:rPr lang="en-US" b="1" dirty="0" smtClean="0">
                <a:solidFill>
                  <a:srgbClr val="2D2D8A"/>
                </a:solidFill>
                <a:latin typeface="Verdana"/>
                <a:cs typeface="+mn-cs"/>
              </a:rPr>
              <a:t> caches in</a:t>
            </a:r>
            <a:r>
              <a:rPr lang="hu-HU" b="1" dirty="0" smtClean="0">
                <a:solidFill>
                  <a:srgbClr val="2D2D8A"/>
                </a:solidFill>
                <a:latin typeface="Verdana"/>
                <a:cs typeface="+mn-cs"/>
              </a:rPr>
              <a:t> Intel's </a:t>
            </a:r>
            <a:r>
              <a:rPr lang="en-US" b="1" dirty="0" smtClean="0">
                <a:solidFill>
                  <a:srgbClr val="2D2D8A"/>
                </a:solidFill>
                <a:latin typeface="Verdana"/>
                <a:cs typeface="+mn-cs"/>
              </a:rPr>
              <a:t>high-end</a:t>
            </a:r>
            <a:r>
              <a:rPr lang="hu-HU" b="1" dirty="0" smtClean="0">
                <a:solidFill>
                  <a:srgbClr val="2D2D8A"/>
                </a:solidFill>
                <a:latin typeface="Verdana"/>
                <a:cs typeface="+mn-cs"/>
              </a:rPr>
              <a:t> </a:t>
            </a:r>
            <a:r>
              <a:rPr lang="en-US" b="1" dirty="0" smtClean="0">
                <a:solidFill>
                  <a:srgbClr val="2D2D8A"/>
                </a:solidFill>
                <a:latin typeface="Verdana"/>
                <a:cs typeface="+mn-cs"/>
              </a:rPr>
              <a:t>multicore 4S/</a:t>
            </a:r>
            <a:r>
              <a:rPr lang="en-US" b="1" dirty="0" err="1" smtClean="0">
                <a:solidFill>
                  <a:srgbClr val="2D2D8A"/>
                </a:solidFill>
                <a:latin typeface="Verdana"/>
                <a:cs typeface="+mn-cs"/>
              </a:rPr>
              <a:t>8S</a:t>
            </a:r>
            <a:r>
              <a:rPr lang="en-US" b="1" dirty="0" smtClean="0">
                <a:solidFill>
                  <a:srgbClr val="2D2D8A"/>
                </a:solidFill>
                <a:latin typeface="Verdana"/>
                <a:cs typeface="+mn-cs"/>
              </a:rPr>
              <a:t> </a:t>
            </a:r>
            <a:r>
              <a:rPr lang="hu-HU" b="1" dirty="0" smtClean="0">
                <a:solidFill>
                  <a:srgbClr val="2D2D8A"/>
                </a:solidFill>
                <a:latin typeface="Verdana"/>
                <a:cs typeface="+mn-cs"/>
              </a:rPr>
              <a:t>server</a:t>
            </a:r>
            <a:r>
              <a:rPr lang="en-US" b="1" dirty="0" smtClean="0">
                <a:solidFill>
                  <a:srgbClr val="2D2D8A"/>
                </a:solidFill>
                <a:latin typeface="Verdana"/>
                <a:cs typeface="+mn-cs"/>
              </a:rPr>
              <a:t> processor line</a:t>
            </a:r>
            <a:r>
              <a:rPr lang="hu-HU" b="1" dirty="0" smtClean="0">
                <a:solidFill>
                  <a:srgbClr val="2D2D8A"/>
                </a:solidFill>
                <a:latin typeface="Verdana"/>
                <a:cs typeface="+mn-cs"/>
              </a:rPr>
              <a:t>s</a:t>
            </a:r>
            <a:endParaRPr lang="en-US" b="1" dirty="0">
              <a:solidFill>
                <a:srgbClr val="2D2D8A"/>
              </a:solidFill>
              <a:latin typeface="Verdan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12065536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altLang="en-US" dirty="0"/>
              <a:t>1.1 </a:t>
            </a:r>
            <a:r>
              <a:rPr lang="en-US" altLang="en-US" dirty="0"/>
              <a:t>The worldwide server market </a:t>
            </a:r>
            <a:r>
              <a:rPr lang="hu-HU" altLang="en-US" dirty="0" smtClean="0"/>
              <a:t>(</a:t>
            </a:r>
            <a:r>
              <a:rPr lang="en-US" altLang="en-US" dirty="0" smtClean="0"/>
              <a:t>1</a:t>
            </a:r>
            <a:r>
              <a:rPr lang="hu-HU" altLang="en-US" dirty="0" smtClean="0"/>
              <a:t>)</a:t>
            </a:r>
            <a:endParaRPr lang="en-US" dirty="0"/>
          </a:p>
        </p:txBody>
      </p:sp>
      <p:grpSp>
        <p:nvGrpSpPr>
          <p:cNvPr id="5" name="Group 4"/>
          <p:cNvGrpSpPr/>
          <p:nvPr/>
        </p:nvGrpSpPr>
        <p:grpSpPr>
          <a:xfrm>
            <a:off x="2514598" y="1907231"/>
            <a:ext cx="4390466" cy="3650114"/>
            <a:chOff x="2272552" y="2418217"/>
            <a:chExt cx="4390466" cy="3650114"/>
          </a:xfrm>
        </p:grpSpPr>
        <p:pic>
          <p:nvPicPr>
            <p:cNvPr id="6" name="Picture 5"/>
            <p:cNvPicPr>
              <a:picLocks noChangeAspect="1"/>
            </p:cNvPicPr>
            <p:nvPr/>
          </p:nvPicPr>
          <p:blipFill rotWithShape="1">
            <a:blip r:embed="rId2"/>
            <a:srcRect l="19643" t="3512" r="19838" b="4514"/>
            <a:stretch/>
          </p:blipFill>
          <p:spPr>
            <a:xfrm>
              <a:off x="2286000" y="2418217"/>
              <a:ext cx="4377018" cy="3650114"/>
            </a:xfrm>
            <a:prstGeom prst="rect">
              <a:avLst/>
            </a:prstGeom>
          </p:spPr>
        </p:pic>
        <p:pic>
          <p:nvPicPr>
            <p:cNvPr id="7" name="Picture 6"/>
            <p:cNvPicPr>
              <a:picLocks noChangeAspect="1"/>
            </p:cNvPicPr>
            <p:nvPr/>
          </p:nvPicPr>
          <p:blipFill rotWithShape="1">
            <a:blip r:embed="rId2"/>
            <a:srcRect l="2644" t="28182" r="70918" b="42978"/>
            <a:stretch/>
          </p:blipFill>
          <p:spPr>
            <a:xfrm>
              <a:off x="2272552" y="2433917"/>
              <a:ext cx="1344701" cy="1546412"/>
            </a:xfrm>
            <a:prstGeom prst="rect">
              <a:avLst/>
            </a:prstGeom>
          </p:spPr>
        </p:pic>
        <p:pic>
          <p:nvPicPr>
            <p:cNvPr id="8" name="Picture 7"/>
            <p:cNvPicPr>
              <a:picLocks noChangeAspect="1"/>
            </p:cNvPicPr>
            <p:nvPr/>
          </p:nvPicPr>
          <p:blipFill rotWithShape="1">
            <a:blip r:embed="rId2"/>
            <a:srcRect l="2644" t="28182" r="70918" b="42978"/>
            <a:stretch/>
          </p:blipFill>
          <p:spPr>
            <a:xfrm>
              <a:off x="2290482" y="2438400"/>
              <a:ext cx="1344701" cy="1546412"/>
            </a:xfrm>
            <a:prstGeom prst="rect">
              <a:avLst/>
            </a:prstGeom>
          </p:spPr>
        </p:pic>
      </p:grpSp>
      <p:sp>
        <p:nvSpPr>
          <p:cNvPr id="9" name="TextBox 8"/>
          <p:cNvSpPr txBox="1"/>
          <p:nvPr/>
        </p:nvSpPr>
        <p:spPr>
          <a:xfrm>
            <a:off x="472887" y="1102657"/>
            <a:ext cx="506100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accent6"/>
                </a:solidFill>
              </a:rPr>
              <a:t>Recent market share of 1S and 2S servers </a:t>
            </a:r>
            <a:r>
              <a:rPr lang="en-US" b="1" dirty="0" smtClean="0">
                <a:solidFill>
                  <a:schemeClr val="accent6"/>
                </a:solidFill>
              </a:rPr>
              <a:t>[170]</a:t>
            </a:r>
            <a:endParaRPr lang="en-US" b="1" dirty="0">
              <a:solidFill>
                <a:schemeClr val="accent6"/>
              </a:solidFill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96371" y="497542"/>
            <a:ext cx="7199407" cy="56169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342900" indent="-342900">
              <a:spcAft>
                <a:spcPts val="300"/>
              </a:spcAft>
              <a:buAutoNum type="arabicPeriod"/>
            </a:pPr>
            <a:r>
              <a:rPr lang="en-US" altLang="en-US" b="1" dirty="0" smtClean="0">
                <a:solidFill>
                  <a:srgbClr val="333399"/>
                </a:solidFill>
              </a:rPr>
              <a:t>Introduction </a:t>
            </a:r>
            <a:r>
              <a:rPr lang="en-US" altLang="en-US" b="1" dirty="0">
                <a:solidFill>
                  <a:srgbClr val="333399"/>
                </a:solidFill>
              </a:rPr>
              <a:t>to Intel’s high-end multicore 4S/</a:t>
            </a:r>
            <a:r>
              <a:rPr lang="en-US" altLang="en-US" b="1" dirty="0" err="1">
                <a:solidFill>
                  <a:srgbClr val="333399"/>
                </a:solidFill>
              </a:rPr>
              <a:t>8S</a:t>
            </a:r>
            <a:r>
              <a:rPr lang="en-US" altLang="en-US" b="1" dirty="0">
                <a:solidFill>
                  <a:srgbClr val="333399"/>
                </a:solidFill>
              </a:rPr>
              <a:t> server </a:t>
            </a:r>
            <a:r>
              <a:rPr lang="en-US" altLang="en-US" b="1" dirty="0" smtClean="0">
                <a:solidFill>
                  <a:srgbClr val="333399"/>
                </a:solidFill>
              </a:rPr>
              <a:t>platforms</a:t>
            </a:r>
          </a:p>
          <a:p>
            <a:r>
              <a:rPr lang="en-US" b="1" dirty="0">
                <a:solidFill>
                  <a:schemeClr val="accent6"/>
                </a:solidFill>
              </a:rPr>
              <a:t>1.1 The worldwide server market (1)</a:t>
            </a:r>
          </a:p>
        </p:txBody>
      </p:sp>
    </p:spTree>
    <p:extLst>
      <p:ext uri="{BB962C8B-B14F-4D97-AF65-F5344CB8AC3E}">
        <p14:creationId xmlns:p14="http://schemas.microsoft.com/office/powerpoint/2010/main" val="317645690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6914" name="Picture 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77253" y="1533828"/>
            <a:ext cx="5535613" cy="50403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0000">
                    <a:alpha val="36078"/>
                  </a:srgbClr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166915" name="Text Box 5"/>
          <p:cNvSpPr txBox="1">
            <a:spLocks noChangeArrowheads="1"/>
          </p:cNvSpPr>
          <p:nvPr/>
        </p:nvSpPr>
        <p:spPr bwMode="auto">
          <a:xfrm>
            <a:off x="803459" y="2378471"/>
            <a:ext cx="748603" cy="4308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0000">
                    <a:alpha val="36078"/>
                  </a:srgbClr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fontAlgn="auto" hangingPunct="1">
              <a:spcBef>
                <a:spcPct val="0"/>
              </a:spcBef>
              <a:spcAft>
                <a:spcPts val="0"/>
              </a:spcAft>
              <a:buFontTx/>
              <a:buNone/>
            </a:pPr>
            <a:r>
              <a:rPr lang="en-US" altLang="en-US" sz="1400" dirty="0" smtClean="0">
                <a:solidFill>
                  <a:srgbClr val="000000"/>
                </a:solidFill>
                <a:latin typeface="Verdana" pitchFamily="34" charset="0"/>
                <a:cs typeface="+mn-cs"/>
              </a:rPr>
              <a:t>Thermal</a:t>
            </a:r>
          </a:p>
          <a:p>
            <a:pPr algn="ctr" eaLnBrk="1" fontAlgn="auto" hangingPunct="1">
              <a:spcBef>
                <a:spcPct val="0"/>
              </a:spcBef>
              <a:spcAft>
                <a:spcPts val="0"/>
              </a:spcAft>
              <a:buFontTx/>
              <a:buNone/>
            </a:pPr>
            <a:r>
              <a:rPr lang="en-US" altLang="en-US" sz="1400" dirty="0" smtClean="0">
                <a:solidFill>
                  <a:srgbClr val="000000"/>
                </a:solidFill>
                <a:latin typeface="Verdana" pitchFamily="34" charset="0"/>
                <a:cs typeface="+mn-cs"/>
              </a:rPr>
              <a:t> </a:t>
            </a:r>
            <a:r>
              <a:rPr lang="en-US" altLang="en-US" sz="1400" dirty="0">
                <a:solidFill>
                  <a:srgbClr val="000000"/>
                </a:solidFill>
                <a:latin typeface="Verdana" pitchFamily="34" charset="0"/>
                <a:cs typeface="+mn-cs"/>
              </a:rPr>
              <a:t>sensors</a:t>
            </a:r>
          </a:p>
        </p:txBody>
      </p:sp>
      <p:sp>
        <p:nvSpPr>
          <p:cNvPr id="166916" name="Text Box 9"/>
          <p:cNvSpPr txBox="1">
            <a:spLocks noChangeArrowheads="1"/>
          </p:cNvSpPr>
          <p:nvPr/>
        </p:nvSpPr>
        <p:spPr bwMode="auto">
          <a:xfrm rot="10800000">
            <a:off x="3442541" y="1997378"/>
            <a:ext cx="212725" cy="7254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0000">
                    <a:alpha val="36078"/>
                  </a:srgbClr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eaVert"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fontAlgn="auto" hangingPunct="1">
              <a:spcBef>
                <a:spcPct val="0"/>
              </a:spcBef>
              <a:spcAft>
                <a:spcPts val="0"/>
              </a:spcAft>
              <a:buFontTx/>
              <a:buNone/>
            </a:pPr>
            <a:r>
              <a:rPr lang="en-US" altLang="en-US" sz="1400" b="1">
                <a:solidFill>
                  <a:srgbClr val="FFFFFF"/>
                </a:solidFill>
                <a:latin typeface="Verdana" pitchFamily="34" charset="0"/>
                <a:cs typeface="+mn-cs"/>
              </a:rPr>
              <a:t>2 cores</a:t>
            </a:r>
          </a:p>
        </p:txBody>
      </p:sp>
      <p:sp>
        <p:nvSpPr>
          <p:cNvPr id="166917" name="Text Box 10"/>
          <p:cNvSpPr txBox="1">
            <a:spLocks noChangeArrowheads="1"/>
          </p:cNvSpPr>
          <p:nvPr/>
        </p:nvSpPr>
        <p:spPr bwMode="auto">
          <a:xfrm rot="10800000">
            <a:off x="6492128" y="1998966"/>
            <a:ext cx="212725" cy="7254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0000">
                    <a:alpha val="36078"/>
                  </a:srgbClr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eaVert"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fontAlgn="auto" hangingPunct="1">
              <a:spcBef>
                <a:spcPct val="0"/>
              </a:spcBef>
              <a:spcAft>
                <a:spcPts val="0"/>
              </a:spcAft>
              <a:buFontTx/>
              <a:buNone/>
            </a:pPr>
            <a:r>
              <a:rPr lang="en-US" altLang="en-US" sz="1400" b="1">
                <a:solidFill>
                  <a:srgbClr val="FFFFFF"/>
                </a:solidFill>
                <a:latin typeface="Verdana" pitchFamily="34" charset="0"/>
                <a:cs typeface="+mn-cs"/>
              </a:rPr>
              <a:t>2 cores</a:t>
            </a:r>
          </a:p>
        </p:txBody>
      </p:sp>
      <p:sp>
        <p:nvSpPr>
          <p:cNvPr id="166918" name="Text Box 11"/>
          <p:cNvSpPr txBox="1">
            <a:spLocks noChangeArrowheads="1"/>
          </p:cNvSpPr>
          <p:nvPr/>
        </p:nvSpPr>
        <p:spPr bwMode="auto">
          <a:xfrm rot="10800000">
            <a:off x="6466728" y="4894566"/>
            <a:ext cx="212725" cy="7254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0000">
                    <a:alpha val="36078"/>
                  </a:srgbClr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eaVert"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fontAlgn="auto" hangingPunct="1">
              <a:spcBef>
                <a:spcPct val="0"/>
              </a:spcBef>
              <a:spcAft>
                <a:spcPts val="0"/>
              </a:spcAft>
              <a:buFontTx/>
              <a:buNone/>
            </a:pPr>
            <a:r>
              <a:rPr lang="en-US" altLang="en-US" sz="1400" b="1">
                <a:solidFill>
                  <a:srgbClr val="FFFFFF"/>
                </a:solidFill>
                <a:latin typeface="Verdana" pitchFamily="34" charset="0"/>
                <a:cs typeface="+mn-cs"/>
              </a:rPr>
              <a:t>2 cores</a:t>
            </a:r>
          </a:p>
        </p:txBody>
      </p:sp>
      <p:sp>
        <p:nvSpPr>
          <p:cNvPr id="166919" name="Text Box 12"/>
          <p:cNvSpPr txBox="1">
            <a:spLocks noChangeArrowheads="1"/>
          </p:cNvSpPr>
          <p:nvPr/>
        </p:nvSpPr>
        <p:spPr bwMode="auto">
          <a:xfrm rot="-5400000">
            <a:off x="1904253" y="2289478"/>
            <a:ext cx="904875" cy="2127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0000">
                    <a:alpha val="36078"/>
                  </a:srgbClr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fontAlgn="auto" hangingPunct="1">
              <a:spcBef>
                <a:spcPct val="0"/>
              </a:spcBef>
              <a:spcAft>
                <a:spcPts val="0"/>
              </a:spcAft>
              <a:buFontTx/>
              <a:buNone/>
            </a:pPr>
            <a:r>
              <a:rPr lang="en-US" altLang="en-US" sz="1400" b="1">
                <a:solidFill>
                  <a:srgbClr val="FFFFFF"/>
                </a:solidFill>
                <a:latin typeface="Verdana" pitchFamily="34" charset="0"/>
                <a:cs typeface="+mn-cs"/>
              </a:rPr>
              <a:t>4 MB LLC</a:t>
            </a:r>
          </a:p>
        </p:txBody>
      </p:sp>
      <p:sp>
        <p:nvSpPr>
          <p:cNvPr id="166920" name="Text Box 13"/>
          <p:cNvSpPr txBox="1">
            <a:spLocks noChangeArrowheads="1"/>
          </p:cNvSpPr>
          <p:nvPr/>
        </p:nvSpPr>
        <p:spPr bwMode="auto">
          <a:xfrm rot="-5400000">
            <a:off x="1905841" y="4983466"/>
            <a:ext cx="904875" cy="2127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0000">
                    <a:alpha val="36078"/>
                  </a:srgbClr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fontAlgn="auto" hangingPunct="1">
              <a:spcBef>
                <a:spcPct val="0"/>
              </a:spcBef>
              <a:spcAft>
                <a:spcPts val="0"/>
              </a:spcAft>
              <a:buFontTx/>
              <a:buNone/>
            </a:pPr>
            <a:r>
              <a:rPr lang="en-US" altLang="en-US" sz="1400" b="1">
                <a:solidFill>
                  <a:srgbClr val="FFFFFF"/>
                </a:solidFill>
                <a:latin typeface="Verdana" pitchFamily="34" charset="0"/>
                <a:cs typeface="+mn-cs"/>
              </a:rPr>
              <a:t>4 MB LLC</a:t>
            </a:r>
          </a:p>
        </p:txBody>
      </p:sp>
      <p:sp>
        <p:nvSpPr>
          <p:cNvPr id="166921" name="Text Box 14"/>
          <p:cNvSpPr txBox="1">
            <a:spLocks noChangeArrowheads="1"/>
          </p:cNvSpPr>
          <p:nvPr/>
        </p:nvSpPr>
        <p:spPr bwMode="auto">
          <a:xfrm>
            <a:off x="3480641" y="5034266"/>
            <a:ext cx="904875" cy="2127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0000">
                    <a:alpha val="36078"/>
                  </a:srgbClr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fontAlgn="auto" hangingPunct="1">
              <a:spcBef>
                <a:spcPct val="0"/>
              </a:spcBef>
              <a:spcAft>
                <a:spcPts val="0"/>
              </a:spcAft>
              <a:buFontTx/>
              <a:buNone/>
            </a:pPr>
            <a:r>
              <a:rPr lang="en-US" altLang="en-US" sz="1400" b="1" dirty="0">
                <a:solidFill>
                  <a:srgbClr val="FFFFFF"/>
                </a:solidFill>
                <a:latin typeface="Verdana" pitchFamily="34" charset="0"/>
                <a:cs typeface="+mn-cs"/>
              </a:rPr>
              <a:t>4 MB LLC</a:t>
            </a:r>
          </a:p>
        </p:txBody>
      </p:sp>
      <p:sp>
        <p:nvSpPr>
          <p:cNvPr id="166922" name="Text Box 15"/>
          <p:cNvSpPr txBox="1">
            <a:spLocks noChangeArrowheads="1"/>
          </p:cNvSpPr>
          <p:nvPr/>
        </p:nvSpPr>
        <p:spPr bwMode="auto">
          <a:xfrm>
            <a:off x="3482228" y="5683553"/>
            <a:ext cx="904875" cy="2127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0000">
                    <a:alpha val="36078"/>
                  </a:srgbClr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fontAlgn="auto" hangingPunct="1">
              <a:spcBef>
                <a:spcPct val="0"/>
              </a:spcBef>
              <a:spcAft>
                <a:spcPts val="0"/>
              </a:spcAft>
              <a:buFontTx/>
              <a:buNone/>
            </a:pPr>
            <a:r>
              <a:rPr lang="en-US" altLang="en-US" sz="1400" b="1">
                <a:solidFill>
                  <a:srgbClr val="FFFFFF"/>
                </a:solidFill>
                <a:latin typeface="Verdana" pitchFamily="34" charset="0"/>
                <a:cs typeface="+mn-cs"/>
              </a:rPr>
              <a:t>4 MB LLC</a:t>
            </a:r>
          </a:p>
        </p:txBody>
      </p:sp>
      <p:sp>
        <p:nvSpPr>
          <p:cNvPr id="166923" name="Text Box 16"/>
          <p:cNvSpPr txBox="1">
            <a:spLocks noChangeArrowheads="1"/>
          </p:cNvSpPr>
          <p:nvPr/>
        </p:nvSpPr>
        <p:spPr bwMode="auto">
          <a:xfrm rot="10800000">
            <a:off x="4547441" y="1891016"/>
            <a:ext cx="212725" cy="9604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0000">
                    <a:alpha val="36078"/>
                  </a:srgbClr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eaVert"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fontAlgn="auto" hangingPunct="1">
              <a:spcBef>
                <a:spcPct val="0"/>
              </a:spcBef>
              <a:spcAft>
                <a:spcPts val="0"/>
              </a:spcAft>
              <a:buFontTx/>
              <a:buNone/>
            </a:pPr>
            <a:r>
              <a:rPr lang="en-US" altLang="en-US" sz="1400" b="1">
                <a:solidFill>
                  <a:srgbClr val="FFFFFF"/>
                </a:solidFill>
                <a:latin typeface="Verdana" pitchFamily="34" charset="0"/>
                <a:cs typeface="+mn-cs"/>
              </a:rPr>
              <a:t>3 MB MLC</a:t>
            </a:r>
          </a:p>
        </p:txBody>
      </p:sp>
      <p:sp>
        <p:nvSpPr>
          <p:cNvPr id="166924" name="Text Box 17"/>
          <p:cNvSpPr txBox="1">
            <a:spLocks noChangeArrowheads="1"/>
          </p:cNvSpPr>
          <p:nvPr/>
        </p:nvSpPr>
        <p:spPr bwMode="auto">
          <a:xfrm rot="10800000">
            <a:off x="5285628" y="1886253"/>
            <a:ext cx="212725" cy="960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0000">
                    <a:alpha val="36078"/>
                  </a:srgbClr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eaVert"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fontAlgn="auto" hangingPunct="1">
              <a:spcBef>
                <a:spcPct val="0"/>
              </a:spcBef>
              <a:spcAft>
                <a:spcPts val="0"/>
              </a:spcAft>
              <a:buFontTx/>
              <a:buNone/>
            </a:pPr>
            <a:r>
              <a:rPr lang="en-US" altLang="en-US" sz="1400" b="1">
                <a:solidFill>
                  <a:srgbClr val="FFFFFF"/>
                </a:solidFill>
                <a:latin typeface="Verdana" pitchFamily="34" charset="0"/>
                <a:cs typeface="+mn-cs"/>
              </a:rPr>
              <a:t>3 MB MLC</a:t>
            </a:r>
          </a:p>
        </p:txBody>
      </p:sp>
      <p:sp>
        <p:nvSpPr>
          <p:cNvPr id="166925" name="Text Box 18"/>
          <p:cNvSpPr txBox="1">
            <a:spLocks noChangeArrowheads="1"/>
          </p:cNvSpPr>
          <p:nvPr/>
        </p:nvSpPr>
        <p:spPr bwMode="auto">
          <a:xfrm rot="10800000">
            <a:off x="5266578" y="4756453"/>
            <a:ext cx="212725" cy="960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0000">
                    <a:alpha val="36078"/>
                  </a:srgbClr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eaVert"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fontAlgn="auto" hangingPunct="1">
              <a:spcBef>
                <a:spcPct val="0"/>
              </a:spcBef>
              <a:spcAft>
                <a:spcPts val="0"/>
              </a:spcAft>
              <a:buFontTx/>
              <a:buNone/>
            </a:pPr>
            <a:r>
              <a:rPr lang="en-US" altLang="en-US" sz="1400" b="1">
                <a:solidFill>
                  <a:srgbClr val="FFFFFF"/>
                </a:solidFill>
                <a:latin typeface="Verdana" pitchFamily="34" charset="0"/>
                <a:cs typeface="+mn-cs"/>
              </a:rPr>
              <a:t>3 MB MLC</a:t>
            </a:r>
          </a:p>
        </p:txBody>
      </p:sp>
      <p:sp>
        <p:nvSpPr>
          <p:cNvPr id="166926" name="Text Box 19"/>
          <p:cNvSpPr txBox="1">
            <a:spLocks noChangeArrowheads="1"/>
          </p:cNvSpPr>
          <p:nvPr/>
        </p:nvSpPr>
        <p:spPr bwMode="auto">
          <a:xfrm>
            <a:off x="2209053" y="3548366"/>
            <a:ext cx="468313" cy="2127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0000">
                    <a:alpha val="36078"/>
                  </a:srgbClr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fontAlgn="auto" hangingPunct="1">
              <a:spcBef>
                <a:spcPct val="0"/>
              </a:spcBef>
              <a:spcAft>
                <a:spcPts val="0"/>
              </a:spcAft>
              <a:buFontTx/>
              <a:buNone/>
            </a:pPr>
            <a:r>
              <a:rPr lang="en-US" altLang="en-US" sz="1400" b="1">
                <a:solidFill>
                  <a:srgbClr val="FFFFFF"/>
                </a:solidFill>
                <a:latin typeface="Verdana" pitchFamily="34" charset="0"/>
                <a:cs typeface="+mn-cs"/>
              </a:rPr>
              <a:t>Tags</a:t>
            </a:r>
          </a:p>
        </p:txBody>
      </p:sp>
      <p:sp>
        <p:nvSpPr>
          <p:cNvPr id="166927" name="Text Box 20"/>
          <p:cNvSpPr txBox="1">
            <a:spLocks noChangeArrowheads="1"/>
          </p:cNvSpPr>
          <p:nvPr/>
        </p:nvSpPr>
        <p:spPr bwMode="auto">
          <a:xfrm>
            <a:off x="3207591" y="3549953"/>
            <a:ext cx="468312" cy="2127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0000">
                    <a:alpha val="36078"/>
                  </a:srgbClr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fontAlgn="auto" hangingPunct="1">
              <a:spcBef>
                <a:spcPct val="0"/>
              </a:spcBef>
              <a:spcAft>
                <a:spcPts val="0"/>
              </a:spcAft>
              <a:buFontTx/>
              <a:buNone/>
            </a:pPr>
            <a:r>
              <a:rPr lang="en-US" altLang="en-US" sz="1400" b="1">
                <a:solidFill>
                  <a:srgbClr val="FFFFFF"/>
                </a:solidFill>
                <a:latin typeface="Verdana" pitchFamily="34" charset="0"/>
                <a:cs typeface="+mn-cs"/>
              </a:rPr>
              <a:t>Tags</a:t>
            </a:r>
          </a:p>
        </p:txBody>
      </p:sp>
      <p:sp>
        <p:nvSpPr>
          <p:cNvPr id="166928" name="Text Box 21"/>
          <p:cNvSpPr txBox="1">
            <a:spLocks noChangeArrowheads="1"/>
          </p:cNvSpPr>
          <p:nvPr/>
        </p:nvSpPr>
        <p:spPr bwMode="auto">
          <a:xfrm>
            <a:off x="3694953" y="4513566"/>
            <a:ext cx="893763" cy="2127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0000">
                    <a:alpha val="36078"/>
                  </a:srgbClr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fontAlgn="auto" hangingPunct="1">
              <a:spcBef>
                <a:spcPct val="0"/>
              </a:spcBef>
              <a:spcAft>
                <a:spcPts val="0"/>
              </a:spcAft>
              <a:buFontTx/>
              <a:buNone/>
            </a:pPr>
            <a:r>
              <a:rPr lang="en-US" altLang="en-US" sz="1400" b="1">
                <a:solidFill>
                  <a:srgbClr val="FFFFFF"/>
                </a:solidFill>
                <a:latin typeface="Verdana" pitchFamily="34" charset="0"/>
                <a:cs typeface="+mn-cs"/>
              </a:rPr>
              <a:t>Data pad</a:t>
            </a:r>
          </a:p>
        </p:txBody>
      </p:sp>
      <p:sp>
        <p:nvSpPr>
          <p:cNvPr id="166929" name="Text Box 22"/>
          <p:cNvSpPr txBox="1">
            <a:spLocks noChangeArrowheads="1"/>
          </p:cNvSpPr>
          <p:nvPr/>
        </p:nvSpPr>
        <p:spPr bwMode="auto">
          <a:xfrm>
            <a:off x="4560141" y="3346753"/>
            <a:ext cx="1228725" cy="2127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0000">
                    <a:alpha val="36078"/>
                  </a:srgbClr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fontAlgn="auto" hangingPunct="1">
              <a:spcBef>
                <a:spcPct val="0"/>
              </a:spcBef>
              <a:spcAft>
                <a:spcPts val="0"/>
              </a:spcAft>
              <a:buFontTx/>
              <a:buNone/>
            </a:pPr>
            <a:r>
              <a:rPr lang="en-US" altLang="en-US" sz="1400" b="1">
                <a:solidFill>
                  <a:srgbClr val="FFFFFF"/>
                </a:solidFill>
                <a:latin typeface="Verdana" pitchFamily="34" charset="0"/>
                <a:cs typeface="+mn-cs"/>
              </a:rPr>
              <a:t>Address pad</a:t>
            </a:r>
          </a:p>
        </p:txBody>
      </p:sp>
      <p:sp>
        <p:nvSpPr>
          <p:cNvPr id="21" name="Rectangle 17"/>
          <p:cNvSpPr>
            <a:spLocks noGrp="1" noChangeArrowheads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pPr eaLnBrk="1" hangingPunct="1"/>
            <a:r>
              <a:rPr lang="en-US" altLang="en-US" sz="1600" dirty="0">
                <a:solidFill>
                  <a:srgbClr val="FFFFFF"/>
                </a:solidFill>
                <a:latin typeface="Verdana" pitchFamily="34" charset="0"/>
              </a:rPr>
              <a:t>2.1 Overview of the evolution of key features of high-end server platforms </a:t>
            </a:r>
            <a:r>
              <a:rPr lang="en-US" altLang="en-US" sz="1600" dirty="0" smtClean="0">
                <a:solidFill>
                  <a:srgbClr val="FFFFFF"/>
                </a:solidFill>
                <a:latin typeface="Verdana" pitchFamily="34" charset="0"/>
              </a:rPr>
              <a:t>(8)</a:t>
            </a:r>
            <a:endParaRPr lang="hu-HU" altLang="en-US" sz="1600" dirty="0" smtClean="0"/>
          </a:p>
        </p:txBody>
      </p:sp>
      <p:sp>
        <p:nvSpPr>
          <p:cNvPr id="20" name="TextBox 19"/>
          <p:cNvSpPr txBox="1"/>
          <p:nvPr/>
        </p:nvSpPr>
        <p:spPr>
          <a:xfrm>
            <a:off x="91435" y="501664"/>
            <a:ext cx="878157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r>
              <a:rPr lang="en-US" b="1" dirty="0" smtClean="0">
                <a:solidFill>
                  <a:schemeClr val="accent6"/>
                </a:solidFill>
                <a:latin typeface="Verdana"/>
                <a:cs typeface="+mn-cs"/>
              </a:rPr>
              <a:t>Implementing on-die </a:t>
            </a:r>
            <a:r>
              <a:rPr lang="en-US" b="1" dirty="0" err="1" smtClean="0">
                <a:solidFill>
                  <a:schemeClr val="accent6"/>
                </a:solidFill>
                <a:latin typeface="Verdana"/>
                <a:cs typeface="+mn-cs"/>
              </a:rPr>
              <a:t>L3</a:t>
            </a:r>
            <a:r>
              <a:rPr lang="en-US" b="1" dirty="0" smtClean="0">
                <a:solidFill>
                  <a:schemeClr val="accent6"/>
                </a:solidFill>
                <a:latin typeface="Verdana"/>
                <a:cs typeface="+mn-cs"/>
              </a:rPr>
              <a:t> </a:t>
            </a:r>
            <a:r>
              <a:rPr lang="hu-HU" b="1" dirty="0" smtClean="0">
                <a:solidFill>
                  <a:schemeClr val="accent6"/>
                </a:solidFill>
                <a:latin typeface="Verdana"/>
                <a:cs typeface="+mn-cs"/>
              </a:rPr>
              <a:t>caches </a:t>
            </a:r>
            <a:r>
              <a:rPr lang="en-US" b="1" dirty="0" smtClean="0">
                <a:solidFill>
                  <a:schemeClr val="accent6"/>
                </a:solidFill>
                <a:latin typeface="Verdana"/>
                <a:cs typeface="+mn-cs"/>
              </a:rPr>
              <a:t>first in the Penryn-based Xeon 7400 MP (2008) [96]</a:t>
            </a:r>
            <a:r>
              <a:rPr lang="hu-HU" b="1" dirty="0" smtClean="0">
                <a:solidFill>
                  <a:schemeClr val="accent6"/>
                </a:solidFill>
                <a:latin typeface="Verdana"/>
                <a:cs typeface="+mn-cs"/>
              </a:rPr>
              <a:t> </a:t>
            </a:r>
            <a:endParaRPr lang="en-US" b="1" dirty="0">
              <a:solidFill>
                <a:schemeClr val="accent6"/>
              </a:solidFill>
              <a:latin typeface="Verdana"/>
              <a:cs typeface="+mn-cs"/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7421825" y="3876453"/>
            <a:ext cx="1547218" cy="49244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</a:pPr>
            <a:r>
              <a:rPr lang="hu-HU" sz="1300" dirty="0" smtClean="0">
                <a:solidFill>
                  <a:srgbClr val="000000"/>
                </a:solidFill>
                <a:latin typeface="Verdana"/>
                <a:cs typeface="+mn-cs"/>
              </a:rPr>
              <a:t>8 MB L3</a:t>
            </a:r>
          </a:p>
          <a:p>
            <a:pPr algn="ctr" fontAlgn="auto">
              <a:spcBef>
                <a:spcPts val="0"/>
              </a:spcBef>
              <a:spcAft>
                <a:spcPts val="0"/>
              </a:spcAft>
            </a:pPr>
            <a:r>
              <a:rPr lang="hu-HU" sz="1300" dirty="0" smtClean="0">
                <a:solidFill>
                  <a:srgbClr val="000000"/>
                </a:solidFill>
                <a:latin typeface="Verdana"/>
                <a:cs typeface="+mn-cs"/>
              </a:rPr>
              <a:t>3 MB L2/2 cores</a:t>
            </a:r>
            <a:endParaRPr lang="en-US" sz="1300" dirty="0">
              <a:solidFill>
                <a:srgbClr val="000000"/>
              </a:solidFill>
              <a:latin typeface="Verdana"/>
              <a:cs typeface="+mn-cs"/>
            </a:endParaRPr>
          </a:p>
        </p:txBody>
      </p:sp>
      <p:sp>
        <p:nvSpPr>
          <p:cNvPr id="22" name="TextBox 21"/>
          <p:cNvSpPr txBox="1"/>
          <p:nvPr/>
        </p:nvSpPr>
        <p:spPr>
          <a:xfrm>
            <a:off x="190500" y="887515"/>
            <a:ext cx="89535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 smtClean="0">
                <a:solidFill>
                  <a:srgbClr val="0070C0"/>
                </a:solidFill>
              </a:rPr>
              <a:t>In Intel's Core 2 based high-end processor line </a:t>
            </a:r>
            <a:r>
              <a:rPr lang="en-US" dirty="0" err="1" smtClean="0">
                <a:solidFill>
                  <a:srgbClr val="0070C0"/>
                </a:solidFill>
              </a:rPr>
              <a:t>L3</a:t>
            </a:r>
            <a:r>
              <a:rPr lang="en-US" dirty="0" smtClean="0">
                <a:solidFill>
                  <a:srgbClr val="0070C0"/>
                </a:solidFill>
              </a:rPr>
              <a:t> </a:t>
            </a:r>
            <a:r>
              <a:rPr lang="en-US" dirty="0">
                <a:solidFill>
                  <a:srgbClr val="0070C0"/>
                </a:solidFill>
              </a:rPr>
              <a:t>caches appeared </a:t>
            </a:r>
            <a:r>
              <a:rPr lang="en-US" dirty="0" smtClean="0"/>
              <a:t>first </a:t>
            </a:r>
            <a:r>
              <a:rPr lang="en-US" dirty="0"/>
              <a:t>in </a:t>
            </a:r>
            <a:r>
              <a:rPr lang="en-US" dirty="0" smtClean="0"/>
              <a:t>the Xeon 7400</a:t>
            </a:r>
          </a:p>
          <a:p>
            <a:r>
              <a:rPr lang="en-US" dirty="0"/>
              <a:t> </a:t>
            </a:r>
            <a:r>
              <a:rPr lang="en-US" dirty="0" smtClean="0"/>
              <a:t>      (see subsequent Figure and Table), 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73651419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sz="1600" dirty="0">
                <a:solidFill>
                  <a:srgbClr val="FFFFFF"/>
                </a:solidFill>
                <a:latin typeface="Verdana" pitchFamily="34" charset="0"/>
              </a:rPr>
              <a:t>2.1 Overview of the evolution of key features of high-end server platforms </a:t>
            </a:r>
            <a:r>
              <a:rPr lang="en-US" altLang="en-US" sz="1600" dirty="0" smtClean="0">
                <a:solidFill>
                  <a:srgbClr val="FFFFFF"/>
                </a:solidFill>
                <a:latin typeface="Verdana" pitchFamily="34" charset="0"/>
              </a:rPr>
              <a:t>(9)</a:t>
            </a:r>
            <a:endParaRPr lang="en-US" sz="1600" dirty="0"/>
          </a:p>
        </p:txBody>
      </p:sp>
      <p:graphicFrame>
        <p:nvGraphicFramePr>
          <p:cNvPr id="5" name="Table 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754469456"/>
              </p:ext>
            </p:extLst>
          </p:nvPr>
        </p:nvGraphicFramePr>
        <p:xfrm>
          <a:off x="591672" y="2143356"/>
          <a:ext cx="7868769" cy="304720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736736"/>
                <a:gridCol w="1309085"/>
                <a:gridCol w="1309085"/>
                <a:gridCol w="1309085"/>
                <a:gridCol w="1169656"/>
                <a:gridCol w="1035122"/>
              </a:tblGrid>
              <a:tr h="761801"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latin typeface="+mj-lt"/>
                        </a:rPr>
                        <a:t>Model</a:t>
                      </a:r>
                      <a:endParaRPr lang="en-US" sz="1200" dirty="0">
                        <a:latin typeface="+mj-lt"/>
                      </a:endParaRPr>
                    </a:p>
                  </a:txBody>
                  <a:tcPr anchor="ctr">
                    <a:solidFill>
                      <a:schemeClr val="accent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latin typeface="+mj-lt"/>
                        </a:rPr>
                        <a:t>Technology</a:t>
                      </a:r>
                      <a:endParaRPr lang="en-US" sz="1200" dirty="0">
                        <a:latin typeface="+mj-lt"/>
                      </a:endParaRPr>
                    </a:p>
                  </a:txBody>
                  <a:tcPr anchor="ctr">
                    <a:solidFill>
                      <a:schemeClr val="accent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latin typeface="+mj-lt"/>
                        </a:rPr>
                        <a:t>Core count</a:t>
                      </a:r>
                      <a:endParaRPr lang="en-US" sz="1200" dirty="0">
                        <a:latin typeface="+mj-lt"/>
                      </a:endParaRPr>
                    </a:p>
                  </a:txBody>
                  <a:tcPr anchor="ctr">
                    <a:solidFill>
                      <a:schemeClr val="accent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err="1" smtClean="0">
                          <a:latin typeface="+mj-lt"/>
                        </a:rPr>
                        <a:t>L3</a:t>
                      </a:r>
                      <a:r>
                        <a:rPr lang="en-US" sz="1200" dirty="0" smtClean="0">
                          <a:latin typeface="+mj-lt"/>
                        </a:rPr>
                        <a:t> cache</a:t>
                      </a:r>
                      <a:endParaRPr lang="en-US" sz="1200" dirty="0">
                        <a:latin typeface="+mj-lt"/>
                      </a:endParaRPr>
                    </a:p>
                  </a:txBody>
                  <a:tcPr anchor="ctr">
                    <a:solidFill>
                      <a:schemeClr val="accent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latin typeface="+mj-lt"/>
                        </a:rPr>
                        <a:t>Transistors</a:t>
                      </a:r>
                    </a:p>
                    <a:p>
                      <a:pPr algn="ctr"/>
                      <a:r>
                        <a:rPr lang="en-US" sz="1200" dirty="0" smtClean="0">
                          <a:latin typeface="+mj-lt"/>
                        </a:rPr>
                        <a:t>(million)</a:t>
                      </a:r>
                      <a:endParaRPr lang="en-US" sz="1200" dirty="0">
                        <a:latin typeface="+mj-lt"/>
                      </a:endParaRPr>
                    </a:p>
                  </a:txBody>
                  <a:tcPr anchor="ctr">
                    <a:solidFill>
                      <a:schemeClr val="accent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latin typeface="+mj-lt"/>
                        </a:rPr>
                        <a:t>Die area</a:t>
                      </a:r>
                    </a:p>
                    <a:p>
                      <a:pPr algn="ctr"/>
                      <a:r>
                        <a:rPr lang="en-US" sz="1200" dirty="0" smtClean="0">
                          <a:latin typeface="+mj-lt"/>
                        </a:rPr>
                        <a:t>(</a:t>
                      </a:r>
                      <a:r>
                        <a:rPr lang="en-US" sz="1200" dirty="0" err="1" smtClean="0">
                          <a:latin typeface="+mj-lt"/>
                        </a:rPr>
                        <a:t>mm</a:t>
                      </a:r>
                      <a:r>
                        <a:rPr lang="en-US" sz="1200" baseline="30000" dirty="0" err="1" smtClean="0">
                          <a:latin typeface="+mj-lt"/>
                        </a:rPr>
                        <a:t>2</a:t>
                      </a:r>
                      <a:r>
                        <a:rPr lang="en-US" sz="1200" dirty="0" smtClean="0">
                          <a:latin typeface="+mj-lt"/>
                        </a:rPr>
                        <a:t>)</a:t>
                      </a:r>
                      <a:endParaRPr lang="en-US" sz="1200" dirty="0">
                        <a:latin typeface="+mj-lt"/>
                      </a:endParaRPr>
                    </a:p>
                  </a:txBody>
                  <a:tcPr anchor="ctr">
                    <a:solidFill>
                      <a:schemeClr val="accent1">
                        <a:lumMod val="75000"/>
                      </a:schemeClr>
                    </a:solidFill>
                  </a:tcPr>
                </a:tc>
              </a:tr>
              <a:tr h="326486">
                <a:tc>
                  <a:txBody>
                    <a:bodyPr/>
                    <a:lstStyle/>
                    <a:p>
                      <a:pPr algn="l"/>
                      <a:r>
                        <a:rPr lang="en-US" sz="1200" dirty="0" smtClean="0">
                          <a:latin typeface="+mj-lt"/>
                        </a:rPr>
                        <a:t>7300</a:t>
                      </a:r>
                      <a:endParaRPr lang="en-US" sz="1200" dirty="0">
                        <a:latin typeface="+mj-lt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latin typeface="+mj-lt"/>
                        </a:rPr>
                        <a:t>65 nm</a:t>
                      </a:r>
                      <a:endParaRPr lang="en-US" sz="12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err="1" smtClean="0">
                          <a:latin typeface="+mj-lt"/>
                        </a:rPr>
                        <a:t>2x2</a:t>
                      </a:r>
                      <a:endParaRPr lang="en-US" sz="12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latin typeface="+mj-lt"/>
                        </a:rPr>
                        <a:t>no </a:t>
                      </a:r>
                      <a:r>
                        <a:rPr lang="en-US" sz="1200" dirty="0" err="1" smtClean="0">
                          <a:latin typeface="+mj-lt"/>
                        </a:rPr>
                        <a:t>L3</a:t>
                      </a:r>
                      <a:endParaRPr lang="en-US" sz="12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latin typeface="+mj-lt"/>
                        </a:rPr>
                        <a:t>582 </a:t>
                      </a:r>
                      <a:endParaRPr lang="en-US" sz="12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latin typeface="+mj-lt"/>
                        </a:rPr>
                        <a:t>286</a:t>
                      </a:r>
                      <a:endParaRPr lang="en-US" sz="1200" dirty="0">
                        <a:latin typeface="+mj-lt"/>
                      </a:endParaRPr>
                    </a:p>
                  </a:txBody>
                  <a:tcPr anchor="ctr"/>
                </a:tc>
              </a:tr>
              <a:tr h="326486">
                <a:tc>
                  <a:txBody>
                    <a:bodyPr/>
                    <a:lstStyle/>
                    <a:p>
                      <a:pPr algn="l"/>
                      <a:r>
                        <a:rPr lang="en-US" sz="1200" dirty="0" smtClean="0">
                          <a:latin typeface="+mj-lt"/>
                        </a:rPr>
                        <a:t>7400</a:t>
                      </a:r>
                      <a:endParaRPr lang="en-US" sz="1200" dirty="0">
                        <a:latin typeface="+mj-lt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latin typeface="+mj-lt"/>
                        </a:rPr>
                        <a:t>45 nm</a:t>
                      </a:r>
                      <a:endParaRPr lang="en-US" sz="12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latin typeface="+mj-lt"/>
                        </a:rPr>
                        <a:t>6</a:t>
                      </a:r>
                      <a:endParaRPr lang="en-US" sz="12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latin typeface="+mj-lt"/>
                        </a:rPr>
                        <a:t>16 MB</a:t>
                      </a:r>
                      <a:endParaRPr lang="en-US" sz="12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latin typeface="+mj-lt"/>
                        </a:rPr>
                        <a:t>1900</a:t>
                      </a:r>
                      <a:endParaRPr lang="en-US" sz="12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latin typeface="+mj-lt"/>
                        </a:rPr>
                        <a:t>503</a:t>
                      </a:r>
                      <a:endParaRPr lang="en-US" sz="1200" dirty="0">
                        <a:latin typeface="+mj-lt"/>
                      </a:endParaRPr>
                    </a:p>
                  </a:txBody>
                  <a:tcPr anchor="ctr"/>
                </a:tc>
              </a:tr>
              <a:tr h="326486">
                <a:tc>
                  <a:txBody>
                    <a:bodyPr/>
                    <a:lstStyle/>
                    <a:p>
                      <a:pPr algn="l"/>
                      <a:r>
                        <a:rPr lang="en-US" sz="1200" dirty="0" smtClean="0">
                          <a:latin typeface="+mj-lt"/>
                        </a:rPr>
                        <a:t>Nehalem-EX</a:t>
                      </a:r>
                      <a:endParaRPr lang="en-US" sz="1200" dirty="0">
                        <a:latin typeface="+mj-lt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latin typeface="+mj-lt"/>
                        </a:rPr>
                        <a:t>45 nm</a:t>
                      </a:r>
                      <a:endParaRPr lang="en-US" sz="12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latin typeface="+mj-lt"/>
                        </a:rPr>
                        <a:t>8</a:t>
                      </a:r>
                      <a:endParaRPr lang="en-US" sz="12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err="1" smtClean="0">
                          <a:latin typeface="+mj-lt"/>
                        </a:rPr>
                        <a:t>8x3</a:t>
                      </a:r>
                      <a:r>
                        <a:rPr lang="en-US" sz="1200" dirty="0" smtClean="0">
                          <a:latin typeface="+mj-lt"/>
                        </a:rPr>
                        <a:t> MB</a:t>
                      </a:r>
                      <a:endParaRPr lang="en-US" sz="12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latin typeface="+mj-lt"/>
                        </a:rPr>
                        <a:t>2300</a:t>
                      </a:r>
                      <a:endParaRPr lang="en-US" sz="12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latin typeface="+mj-lt"/>
                        </a:rPr>
                        <a:t>513</a:t>
                      </a:r>
                      <a:endParaRPr lang="en-US" sz="1200" dirty="0">
                        <a:latin typeface="+mj-lt"/>
                      </a:endParaRPr>
                    </a:p>
                  </a:txBody>
                  <a:tcPr anchor="ctr"/>
                </a:tc>
              </a:tr>
              <a:tr h="326486">
                <a:tc>
                  <a:txBody>
                    <a:bodyPr/>
                    <a:lstStyle/>
                    <a:p>
                      <a:pPr algn="l"/>
                      <a:r>
                        <a:rPr lang="en-US" sz="1200" dirty="0" err="1" smtClean="0">
                          <a:latin typeface="+mj-lt"/>
                        </a:rPr>
                        <a:t>Westmere</a:t>
                      </a:r>
                      <a:r>
                        <a:rPr lang="en-US" sz="1200" dirty="0" smtClean="0">
                          <a:latin typeface="+mj-lt"/>
                        </a:rPr>
                        <a:t>-EX</a:t>
                      </a:r>
                      <a:endParaRPr lang="en-US" sz="1200" dirty="0">
                        <a:latin typeface="+mj-lt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latin typeface="+mj-lt"/>
                        </a:rPr>
                        <a:t>32 nm</a:t>
                      </a:r>
                      <a:endParaRPr lang="en-US" sz="12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latin typeface="+mj-lt"/>
                        </a:rPr>
                        <a:t>10</a:t>
                      </a:r>
                      <a:endParaRPr lang="en-US" sz="12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err="1" smtClean="0">
                          <a:latin typeface="+mj-lt"/>
                        </a:rPr>
                        <a:t>10x3</a:t>
                      </a:r>
                      <a:r>
                        <a:rPr lang="en-US" sz="1200" dirty="0" smtClean="0">
                          <a:latin typeface="+mj-lt"/>
                        </a:rPr>
                        <a:t> MB</a:t>
                      </a:r>
                      <a:endParaRPr lang="en-US" sz="12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latin typeface="+mj-lt"/>
                        </a:rPr>
                        <a:t>2600</a:t>
                      </a:r>
                      <a:endParaRPr lang="en-US" sz="12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latin typeface="+mj-lt"/>
                        </a:rPr>
                        <a:t>512</a:t>
                      </a:r>
                      <a:endParaRPr lang="en-US" sz="1200" dirty="0">
                        <a:latin typeface="+mj-lt"/>
                      </a:endParaRPr>
                    </a:p>
                  </a:txBody>
                  <a:tcPr anchor="ctr"/>
                </a:tc>
              </a:tr>
              <a:tr h="326486">
                <a:tc>
                  <a:txBody>
                    <a:bodyPr/>
                    <a:lstStyle/>
                    <a:p>
                      <a:pPr algn="l"/>
                      <a:r>
                        <a:rPr lang="en-US" sz="1200" dirty="0" smtClean="0">
                          <a:latin typeface="+mj-lt"/>
                        </a:rPr>
                        <a:t>Ivy Bridge-EX</a:t>
                      </a:r>
                      <a:endParaRPr lang="en-US" sz="1200" dirty="0">
                        <a:latin typeface="+mj-lt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latin typeface="+mj-lt"/>
                        </a:rPr>
                        <a:t>22 nm</a:t>
                      </a:r>
                      <a:endParaRPr lang="en-US" sz="12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latin typeface="+mj-lt"/>
                        </a:rPr>
                        <a:t>15</a:t>
                      </a:r>
                      <a:endParaRPr lang="en-US" sz="12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err="1" smtClean="0">
                          <a:latin typeface="+mj-lt"/>
                        </a:rPr>
                        <a:t>14x2.5</a:t>
                      </a:r>
                      <a:r>
                        <a:rPr lang="en-US" sz="1200" dirty="0" smtClean="0">
                          <a:latin typeface="+mj-lt"/>
                        </a:rPr>
                        <a:t> MB</a:t>
                      </a:r>
                      <a:endParaRPr lang="en-US" sz="12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latin typeface="+mj-lt"/>
                        </a:rPr>
                        <a:t>4310</a:t>
                      </a:r>
                      <a:endParaRPr lang="en-US" sz="12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latin typeface="+mj-lt"/>
                        </a:rPr>
                        <a:t>541</a:t>
                      </a:r>
                      <a:endParaRPr lang="en-US" sz="1200" dirty="0">
                        <a:latin typeface="+mj-lt"/>
                      </a:endParaRPr>
                    </a:p>
                  </a:txBody>
                  <a:tcPr anchor="ctr"/>
                </a:tc>
              </a:tr>
              <a:tr h="326486">
                <a:tc>
                  <a:txBody>
                    <a:bodyPr/>
                    <a:lstStyle/>
                    <a:p>
                      <a:pPr algn="l"/>
                      <a:r>
                        <a:rPr lang="en-US" sz="1200" dirty="0" smtClean="0">
                          <a:latin typeface="+mj-lt"/>
                        </a:rPr>
                        <a:t>Haswell-EX</a:t>
                      </a:r>
                      <a:endParaRPr lang="en-US" sz="1200" dirty="0">
                        <a:latin typeface="+mj-lt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latin typeface="+mj-lt"/>
                        </a:rPr>
                        <a:t>22 nm</a:t>
                      </a:r>
                      <a:endParaRPr lang="en-US" sz="12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latin typeface="+mj-lt"/>
                        </a:rPr>
                        <a:t>18</a:t>
                      </a:r>
                      <a:endParaRPr lang="en-US" sz="12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err="1" smtClean="0">
                          <a:latin typeface="+mj-lt"/>
                        </a:rPr>
                        <a:t>18x2.5</a:t>
                      </a:r>
                      <a:r>
                        <a:rPr lang="en-US" sz="1200" dirty="0" smtClean="0">
                          <a:latin typeface="+mj-lt"/>
                        </a:rPr>
                        <a:t> MB</a:t>
                      </a:r>
                      <a:endParaRPr lang="en-US" sz="12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latin typeface="+mj-lt"/>
                        </a:rPr>
                        <a:t>5700</a:t>
                      </a:r>
                      <a:endParaRPr lang="en-US" sz="12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latin typeface="+mj-lt"/>
                        </a:rPr>
                        <a:t>662</a:t>
                      </a:r>
                      <a:endParaRPr lang="en-US" sz="1200" dirty="0">
                        <a:latin typeface="+mj-lt"/>
                      </a:endParaRPr>
                    </a:p>
                  </a:txBody>
                  <a:tcPr anchor="ctr"/>
                </a:tc>
              </a:tr>
              <a:tr h="326486">
                <a:tc>
                  <a:txBody>
                    <a:bodyPr/>
                    <a:lstStyle/>
                    <a:p>
                      <a:pPr algn="l"/>
                      <a:r>
                        <a:rPr lang="en-US" sz="1200" dirty="0" smtClean="0">
                          <a:latin typeface="+mj-lt"/>
                        </a:rPr>
                        <a:t>Broadwell-EX</a:t>
                      </a:r>
                      <a:endParaRPr lang="en-US" sz="1200" dirty="0">
                        <a:latin typeface="+mj-lt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latin typeface="+mj-lt"/>
                        </a:rPr>
                        <a:t>14 nm</a:t>
                      </a:r>
                      <a:endParaRPr lang="en-US" sz="12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latin typeface="+mj-lt"/>
                        </a:rPr>
                        <a:t>24</a:t>
                      </a:r>
                      <a:endParaRPr lang="en-US" sz="12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err="1" smtClean="0">
                          <a:latin typeface="+mj-lt"/>
                        </a:rPr>
                        <a:t>24x2.5</a:t>
                      </a:r>
                      <a:r>
                        <a:rPr lang="en-US" sz="1200" dirty="0" smtClean="0">
                          <a:latin typeface="+mj-lt"/>
                        </a:rPr>
                        <a:t> MB</a:t>
                      </a:r>
                      <a:endParaRPr lang="en-US" sz="12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latin typeface="+mj-lt"/>
                        </a:rPr>
                        <a:t>7200</a:t>
                      </a:r>
                      <a:endParaRPr lang="en-US" sz="12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latin typeface="+mj-lt"/>
                        </a:rPr>
                        <a:t>456</a:t>
                      </a:r>
                      <a:endParaRPr lang="en-US" sz="1200" dirty="0">
                        <a:latin typeface="+mj-lt"/>
                      </a:endParaRPr>
                    </a:p>
                  </a:txBody>
                  <a:tcPr anchor="ctr"/>
                </a:tc>
              </a:tr>
            </a:tbl>
          </a:graphicData>
        </a:graphic>
      </p:graphicFrame>
      <p:sp>
        <p:nvSpPr>
          <p:cNvPr id="7" name="TextBox 6"/>
          <p:cNvSpPr txBox="1"/>
          <p:nvPr/>
        </p:nvSpPr>
        <p:spPr>
          <a:xfrm>
            <a:off x="3254191" y="5473842"/>
            <a:ext cx="212776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(Source: Intel’s data</a:t>
            </a:r>
            <a:r>
              <a:rPr lang="en-US" dirty="0" smtClean="0"/>
              <a:t>)</a:t>
            </a:r>
            <a:endParaRPr lang="en-US" dirty="0"/>
          </a:p>
        </p:txBody>
      </p:sp>
      <p:sp>
        <p:nvSpPr>
          <p:cNvPr id="8" name="Rectangle 7"/>
          <p:cNvSpPr/>
          <p:nvPr/>
        </p:nvSpPr>
        <p:spPr bwMode="auto">
          <a:xfrm>
            <a:off x="6255657" y="2126872"/>
            <a:ext cx="1175657" cy="1447800"/>
          </a:xfrm>
          <a:prstGeom prst="rect">
            <a:avLst/>
          </a:prstGeom>
          <a:noFill/>
          <a:ln w="3810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3300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190500" y="1062318"/>
            <a:ext cx="9451562" cy="7386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>
                <a:solidFill>
                  <a:srgbClr val="0070C0"/>
                </a:solidFill>
              </a:rPr>
              <a:t>After </a:t>
            </a:r>
            <a:r>
              <a:rPr lang="en-US" dirty="0" err="1" smtClean="0">
                <a:solidFill>
                  <a:srgbClr val="0070C0"/>
                </a:solidFill>
              </a:rPr>
              <a:t>L3</a:t>
            </a:r>
            <a:r>
              <a:rPr lang="en-US" dirty="0" smtClean="0">
                <a:solidFill>
                  <a:srgbClr val="0070C0"/>
                </a:solidFill>
              </a:rPr>
              <a:t> caches appeared </a:t>
            </a:r>
            <a:r>
              <a:rPr lang="en-US" dirty="0" smtClean="0"/>
              <a:t>in Intel's Core 2 based high-end server line</a:t>
            </a:r>
            <a:r>
              <a:rPr lang="en-US" dirty="0" smtClean="0">
                <a:solidFill>
                  <a:srgbClr val="0070C0"/>
                </a:solidFill>
              </a:rPr>
              <a:t>, transistor counts has</a:t>
            </a:r>
          </a:p>
          <a:p>
            <a:r>
              <a:rPr lang="en-US" dirty="0">
                <a:solidFill>
                  <a:srgbClr val="0070C0"/>
                </a:solidFill>
              </a:rPr>
              <a:t> </a:t>
            </a:r>
            <a:r>
              <a:rPr lang="en-US" dirty="0" smtClean="0">
                <a:solidFill>
                  <a:srgbClr val="0070C0"/>
                </a:solidFill>
              </a:rPr>
              <a:t> vastly risen, </a:t>
            </a:r>
            <a:r>
              <a:rPr lang="en-US" dirty="0" smtClean="0"/>
              <a:t>e.g. from </a:t>
            </a:r>
            <a:r>
              <a:rPr lang="en-US" dirty="0"/>
              <a:t>582 million in </a:t>
            </a:r>
            <a:r>
              <a:rPr lang="en-US" dirty="0" smtClean="0"/>
              <a:t>the </a:t>
            </a:r>
            <a:r>
              <a:rPr lang="en-US" dirty="0" err="1" smtClean="0"/>
              <a:t>L3</a:t>
            </a:r>
            <a:r>
              <a:rPr lang="en-US" dirty="0" smtClean="0"/>
              <a:t> cache-less Xeon </a:t>
            </a:r>
            <a:r>
              <a:rPr lang="en-US" dirty="0"/>
              <a:t>7300 already to 1.9 </a:t>
            </a:r>
            <a:r>
              <a:rPr lang="en-US" dirty="0" smtClean="0"/>
              <a:t>billion</a:t>
            </a:r>
          </a:p>
          <a:p>
            <a:r>
              <a:rPr lang="en-US" dirty="0"/>
              <a:t> </a:t>
            </a:r>
            <a:r>
              <a:rPr lang="en-US" dirty="0" smtClean="0"/>
              <a:t> </a:t>
            </a:r>
            <a:r>
              <a:rPr lang="en-US" dirty="0"/>
              <a:t>transistors in the Xeon </a:t>
            </a:r>
            <a:r>
              <a:rPr lang="en-US" dirty="0" smtClean="0"/>
              <a:t>7400 that provides already an </a:t>
            </a:r>
            <a:r>
              <a:rPr lang="en-US" dirty="0" err="1" smtClean="0"/>
              <a:t>L3</a:t>
            </a:r>
            <a:r>
              <a:rPr lang="en-US" dirty="0" smtClean="0"/>
              <a:t> cache, </a:t>
            </a:r>
            <a:r>
              <a:rPr lang="en-US" dirty="0"/>
              <a:t>as indicated in the </a:t>
            </a:r>
            <a:r>
              <a:rPr lang="en-US" dirty="0" smtClean="0"/>
              <a:t>Table below.        </a:t>
            </a:r>
            <a:endParaRPr lang="en-US" dirty="0"/>
          </a:p>
        </p:txBody>
      </p:sp>
      <p:sp>
        <p:nvSpPr>
          <p:cNvPr id="9" name="TextBox 8"/>
          <p:cNvSpPr txBox="1"/>
          <p:nvPr/>
        </p:nvSpPr>
        <p:spPr>
          <a:xfrm>
            <a:off x="69281" y="512400"/>
            <a:ext cx="800251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r>
              <a:rPr lang="hu-HU" b="1" dirty="0" smtClean="0">
                <a:solidFill>
                  <a:srgbClr val="2D2D8A"/>
                </a:solidFill>
                <a:latin typeface="Verdana"/>
                <a:cs typeface="+mn-cs"/>
              </a:rPr>
              <a:t>a</a:t>
            </a:r>
            <a:r>
              <a:rPr lang="en-US" b="1" dirty="0" smtClean="0">
                <a:solidFill>
                  <a:srgbClr val="2D2D8A"/>
                </a:solidFill>
                <a:latin typeface="Verdana"/>
                <a:cs typeface="+mn-cs"/>
              </a:rPr>
              <a:t>2</a:t>
            </a:r>
            <a:r>
              <a:rPr lang="hu-HU" b="1" dirty="0" smtClean="0">
                <a:solidFill>
                  <a:srgbClr val="2D2D8A"/>
                </a:solidFill>
                <a:latin typeface="Verdana"/>
                <a:cs typeface="+mn-cs"/>
              </a:rPr>
              <a:t>) </a:t>
            </a:r>
            <a:r>
              <a:rPr lang="en-US" b="1" dirty="0" smtClean="0">
                <a:solidFill>
                  <a:srgbClr val="2D2D8A"/>
                </a:solidFill>
                <a:latin typeface="Verdana"/>
                <a:cs typeface="+mn-cs"/>
              </a:rPr>
              <a:t>Slowing down the rate of rising core counts after </a:t>
            </a:r>
            <a:r>
              <a:rPr lang="en-US" b="1" dirty="0" err="1" smtClean="0">
                <a:solidFill>
                  <a:srgbClr val="2D2D8A"/>
                </a:solidFill>
                <a:latin typeface="Verdana"/>
                <a:cs typeface="+mn-cs"/>
              </a:rPr>
              <a:t>L3</a:t>
            </a:r>
            <a:r>
              <a:rPr lang="en-US" b="1" dirty="0" smtClean="0">
                <a:solidFill>
                  <a:srgbClr val="2D2D8A"/>
                </a:solidFill>
                <a:latin typeface="Verdana"/>
                <a:cs typeface="+mn-cs"/>
              </a:rPr>
              <a:t> caches appeared in </a:t>
            </a:r>
          </a:p>
          <a:p>
            <a:pPr fontAlgn="auto">
              <a:spcBef>
                <a:spcPts val="0"/>
              </a:spcBef>
              <a:spcAft>
                <a:spcPts val="0"/>
              </a:spcAft>
            </a:pPr>
            <a:r>
              <a:rPr lang="en-US" b="1" dirty="0" smtClean="0">
                <a:solidFill>
                  <a:srgbClr val="2D2D8A"/>
                </a:solidFill>
                <a:latin typeface="Verdana"/>
                <a:cs typeface="+mn-cs"/>
              </a:rPr>
              <a:t>          </a:t>
            </a:r>
            <a:r>
              <a:rPr lang="hu-HU" b="1" dirty="0" smtClean="0">
                <a:solidFill>
                  <a:srgbClr val="2D2D8A"/>
                </a:solidFill>
                <a:latin typeface="Verdana"/>
                <a:cs typeface="+mn-cs"/>
              </a:rPr>
              <a:t>in Intel's </a:t>
            </a:r>
            <a:r>
              <a:rPr lang="en-US" b="1" dirty="0" smtClean="0">
                <a:solidFill>
                  <a:srgbClr val="2D2D8A"/>
                </a:solidFill>
                <a:latin typeface="Verdana"/>
                <a:cs typeface="+mn-cs"/>
              </a:rPr>
              <a:t>Core 2 based high-end</a:t>
            </a:r>
            <a:r>
              <a:rPr lang="hu-HU" b="1" dirty="0" smtClean="0">
                <a:solidFill>
                  <a:srgbClr val="2D2D8A"/>
                </a:solidFill>
                <a:latin typeface="Verdana"/>
                <a:cs typeface="+mn-cs"/>
              </a:rPr>
              <a:t> </a:t>
            </a:r>
            <a:r>
              <a:rPr lang="en-US" b="1" dirty="0" smtClean="0">
                <a:solidFill>
                  <a:srgbClr val="2D2D8A"/>
                </a:solidFill>
                <a:latin typeface="Verdana"/>
                <a:cs typeface="+mn-cs"/>
              </a:rPr>
              <a:t>multicore 4S/</a:t>
            </a:r>
            <a:r>
              <a:rPr lang="en-US" b="1" dirty="0" err="1" smtClean="0">
                <a:solidFill>
                  <a:srgbClr val="2D2D8A"/>
                </a:solidFill>
                <a:latin typeface="Verdana"/>
                <a:cs typeface="+mn-cs"/>
              </a:rPr>
              <a:t>8S</a:t>
            </a:r>
            <a:r>
              <a:rPr lang="en-US" b="1" dirty="0" smtClean="0">
                <a:solidFill>
                  <a:srgbClr val="2D2D8A"/>
                </a:solidFill>
                <a:latin typeface="Verdana"/>
                <a:cs typeface="+mn-cs"/>
              </a:rPr>
              <a:t> </a:t>
            </a:r>
            <a:r>
              <a:rPr lang="hu-HU" b="1" dirty="0" smtClean="0">
                <a:solidFill>
                  <a:srgbClr val="2D2D8A"/>
                </a:solidFill>
                <a:latin typeface="Verdana"/>
                <a:cs typeface="+mn-cs"/>
              </a:rPr>
              <a:t>server</a:t>
            </a:r>
            <a:r>
              <a:rPr lang="en-US" b="1" dirty="0" smtClean="0">
                <a:solidFill>
                  <a:srgbClr val="2D2D8A"/>
                </a:solidFill>
                <a:latin typeface="Verdana"/>
                <a:cs typeface="+mn-cs"/>
              </a:rPr>
              <a:t> processor</a:t>
            </a:r>
            <a:r>
              <a:rPr lang="hu-HU" b="1" dirty="0" smtClean="0">
                <a:solidFill>
                  <a:srgbClr val="2D2D8A"/>
                </a:solidFill>
                <a:latin typeface="Verdana"/>
                <a:cs typeface="+mn-cs"/>
              </a:rPr>
              <a:t>s</a:t>
            </a:r>
            <a:r>
              <a:rPr lang="en-US" b="1" dirty="0" smtClean="0">
                <a:solidFill>
                  <a:srgbClr val="2D2D8A"/>
                </a:solidFill>
                <a:latin typeface="Verdana"/>
                <a:cs typeface="+mn-cs"/>
              </a:rPr>
              <a:t> -2</a:t>
            </a:r>
            <a:endParaRPr lang="en-US" b="1" dirty="0">
              <a:solidFill>
                <a:srgbClr val="2D2D8A"/>
              </a:solidFill>
              <a:latin typeface="Verdan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07786546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sz="1600" dirty="0">
                <a:solidFill>
                  <a:srgbClr val="FFFFFF"/>
                </a:solidFill>
                <a:latin typeface="Verdana" pitchFamily="34" charset="0"/>
              </a:rPr>
              <a:t>2.1 Overview of the evolution of key features of high-end server platforms </a:t>
            </a:r>
            <a:r>
              <a:rPr lang="en-US" altLang="en-US" sz="1600" dirty="0" smtClean="0">
                <a:solidFill>
                  <a:srgbClr val="FFFFFF"/>
                </a:solidFill>
                <a:latin typeface="Verdana" pitchFamily="34" charset="0"/>
              </a:rPr>
              <a:t>(10)</a:t>
            </a:r>
            <a:endParaRPr lang="en-US" sz="1600" dirty="0"/>
          </a:p>
        </p:txBody>
      </p:sp>
      <p:sp>
        <p:nvSpPr>
          <p:cNvPr id="3" name="TextBox 2"/>
          <p:cNvSpPr txBox="1"/>
          <p:nvPr/>
        </p:nvSpPr>
        <p:spPr>
          <a:xfrm>
            <a:off x="432546" y="1680885"/>
            <a:ext cx="8953500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 smtClean="0"/>
              <a:t>But mainly </a:t>
            </a:r>
            <a:r>
              <a:rPr lang="en-US" dirty="0" smtClean="0">
                <a:solidFill>
                  <a:srgbClr val="0070C0"/>
                </a:solidFill>
              </a:rPr>
              <a:t>due </a:t>
            </a:r>
            <a:r>
              <a:rPr lang="en-US" dirty="0">
                <a:solidFill>
                  <a:srgbClr val="0070C0"/>
                </a:solidFill>
              </a:rPr>
              <a:t>to power </a:t>
            </a:r>
            <a:r>
              <a:rPr lang="en-US" dirty="0" smtClean="0">
                <a:solidFill>
                  <a:srgbClr val="0070C0"/>
                </a:solidFill>
              </a:rPr>
              <a:t>and die size restrictions </a:t>
            </a:r>
            <a:r>
              <a:rPr lang="en-US" dirty="0">
                <a:solidFill>
                  <a:srgbClr val="0070C0"/>
                </a:solidFill>
              </a:rPr>
              <a:t>Intel </a:t>
            </a:r>
            <a:r>
              <a:rPr lang="en-US" dirty="0" smtClean="0">
                <a:solidFill>
                  <a:srgbClr val="0070C0"/>
                </a:solidFill>
              </a:rPr>
              <a:t>couldn't </a:t>
            </a:r>
            <a:r>
              <a:rPr lang="en-US" dirty="0">
                <a:solidFill>
                  <a:srgbClr val="0070C0"/>
                </a:solidFill>
              </a:rPr>
              <a:t>raise </a:t>
            </a:r>
            <a:r>
              <a:rPr lang="en-US" dirty="0" smtClean="0">
                <a:solidFill>
                  <a:srgbClr val="0070C0"/>
                </a:solidFill>
              </a:rPr>
              <a:t>the resulting very high </a:t>
            </a:r>
          </a:p>
          <a:p>
            <a:r>
              <a:rPr lang="en-US" dirty="0">
                <a:solidFill>
                  <a:srgbClr val="0070C0"/>
                </a:solidFill>
              </a:rPr>
              <a:t> </a:t>
            </a:r>
            <a:r>
              <a:rPr lang="en-US" dirty="0" smtClean="0">
                <a:solidFill>
                  <a:srgbClr val="0070C0"/>
                </a:solidFill>
              </a:rPr>
              <a:t>      transistor </a:t>
            </a:r>
            <a:r>
              <a:rPr lang="en-US" dirty="0">
                <a:solidFill>
                  <a:srgbClr val="0070C0"/>
                </a:solidFill>
              </a:rPr>
              <a:t>counts and </a:t>
            </a:r>
            <a:r>
              <a:rPr lang="en-US" dirty="0" smtClean="0">
                <a:solidFill>
                  <a:srgbClr val="0070C0"/>
                </a:solidFill>
              </a:rPr>
              <a:t>thus </a:t>
            </a:r>
            <a:r>
              <a:rPr lang="en-US" dirty="0">
                <a:solidFill>
                  <a:srgbClr val="0070C0"/>
                </a:solidFill>
              </a:rPr>
              <a:t>also core </a:t>
            </a:r>
            <a:r>
              <a:rPr lang="en-US" dirty="0" smtClean="0">
                <a:solidFill>
                  <a:srgbClr val="0070C0"/>
                </a:solidFill>
              </a:rPr>
              <a:t>counts in the same rate as before, instead only </a:t>
            </a:r>
            <a:r>
              <a:rPr lang="en-US" dirty="0">
                <a:solidFill>
                  <a:srgbClr val="0070C0"/>
                </a:solidFill>
              </a:rPr>
              <a:t>in </a:t>
            </a:r>
            <a:r>
              <a:rPr lang="en-US" dirty="0" smtClean="0">
                <a:solidFill>
                  <a:srgbClr val="0070C0"/>
                </a:solidFill>
              </a:rPr>
              <a:t>a</a:t>
            </a:r>
          </a:p>
          <a:p>
            <a:r>
              <a:rPr lang="en-US" dirty="0">
                <a:solidFill>
                  <a:srgbClr val="0070C0"/>
                </a:solidFill>
              </a:rPr>
              <a:t> </a:t>
            </a:r>
            <a:r>
              <a:rPr lang="en-US" dirty="0" smtClean="0">
                <a:solidFill>
                  <a:srgbClr val="0070C0"/>
                </a:solidFill>
              </a:rPr>
              <a:t>      modest </a:t>
            </a:r>
            <a:r>
              <a:rPr lang="en-US" dirty="0">
                <a:solidFill>
                  <a:srgbClr val="0070C0"/>
                </a:solidFill>
              </a:rPr>
              <a:t>rate of </a:t>
            </a:r>
            <a:r>
              <a:rPr lang="en-US" dirty="0">
                <a:solidFill>
                  <a:srgbClr val="FF0000"/>
                </a:solidFill>
              </a:rPr>
              <a:t>about doubling </a:t>
            </a:r>
            <a:r>
              <a:rPr lang="en-US" dirty="0" smtClean="0">
                <a:solidFill>
                  <a:srgbClr val="FF0000"/>
                </a:solidFill>
              </a:rPr>
              <a:t>transistor and thus core counts in every two </a:t>
            </a:r>
            <a:r>
              <a:rPr lang="en-US" dirty="0">
                <a:solidFill>
                  <a:srgbClr val="FF0000"/>
                </a:solidFill>
              </a:rPr>
              <a:t>technology </a:t>
            </a:r>
            <a:endParaRPr lang="en-US" dirty="0" smtClean="0">
              <a:solidFill>
                <a:srgbClr val="FF0000"/>
              </a:solidFill>
            </a:endParaRPr>
          </a:p>
          <a:p>
            <a:r>
              <a:rPr lang="en-US" dirty="0">
                <a:solidFill>
                  <a:srgbClr val="FF0000"/>
                </a:solidFill>
              </a:rPr>
              <a:t> </a:t>
            </a:r>
            <a:r>
              <a:rPr lang="en-US" dirty="0" smtClean="0">
                <a:solidFill>
                  <a:srgbClr val="FF0000"/>
                </a:solidFill>
              </a:rPr>
              <a:t>      nodes</a:t>
            </a:r>
            <a:r>
              <a:rPr lang="en-US" dirty="0" smtClean="0"/>
              <a:t>, i.e</a:t>
            </a:r>
            <a:r>
              <a:rPr lang="en-US" dirty="0"/>
              <a:t>. in about four years, as </a:t>
            </a:r>
            <a:r>
              <a:rPr lang="en-US" dirty="0" smtClean="0"/>
              <a:t>seen in the Table below and the above Figure. </a:t>
            </a:r>
            <a:endParaRPr lang="en-US" dirty="0"/>
          </a:p>
        </p:txBody>
      </p:sp>
      <p:graphicFrame>
        <p:nvGraphicFramePr>
          <p:cNvPr id="5" name="Table 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57486513"/>
              </p:ext>
            </p:extLst>
          </p:nvPr>
        </p:nvGraphicFramePr>
        <p:xfrm>
          <a:off x="304801" y="2708138"/>
          <a:ext cx="8489574" cy="2859322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606492"/>
                <a:gridCol w="1210912"/>
                <a:gridCol w="1369113"/>
                <a:gridCol w="1052711"/>
                <a:gridCol w="1112265"/>
                <a:gridCol w="1180587"/>
                <a:gridCol w="957494"/>
              </a:tblGrid>
              <a:tr h="714830"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latin typeface="+mj-lt"/>
                        </a:rPr>
                        <a:t>Model</a:t>
                      </a:r>
                      <a:endParaRPr lang="en-US" sz="1200" dirty="0">
                        <a:latin typeface="+mj-lt"/>
                      </a:endParaRPr>
                    </a:p>
                  </a:txBody>
                  <a:tcPr anchor="ctr">
                    <a:solidFill>
                      <a:schemeClr val="accent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latin typeface="+mj-lt"/>
                        </a:rPr>
                        <a:t>Technology</a:t>
                      </a:r>
                      <a:endParaRPr lang="en-US" sz="1200" dirty="0">
                        <a:latin typeface="+mj-lt"/>
                      </a:endParaRPr>
                    </a:p>
                  </a:txBody>
                  <a:tcPr anchor="ctr">
                    <a:solidFill>
                      <a:schemeClr val="accent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Date of introduction</a:t>
                      </a:r>
                      <a:endParaRPr lang="en-US" sz="1200" dirty="0">
                        <a:latin typeface="Verdana" panose="020B0604030504040204" pitchFamily="34" charset="0"/>
                        <a:ea typeface="Verdana" panose="020B0604030504040204" pitchFamily="34" charset="0"/>
                        <a:cs typeface="Verdana" panose="020B0604030504040204" pitchFamily="34" charset="0"/>
                      </a:endParaRPr>
                    </a:p>
                  </a:txBody>
                  <a:tcPr anchor="ctr">
                    <a:solidFill>
                      <a:schemeClr val="accent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latin typeface="+mj-lt"/>
                        </a:rPr>
                        <a:t>Core count</a:t>
                      </a:r>
                      <a:endParaRPr lang="en-US" sz="1200" dirty="0">
                        <a:latin typeface="+mj-lt"/>
                      </a:endParaRPr>
                    </a:p>
                  </a:txBody>
                  <a:tcPr anchor="ctr">
                    <a:solidFill>
                      <a:schemeClr val="accent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err="1" smtClean="0">
                          <a:latin typeface="+mj-lt"/>
                        </a:rPr>
                        <a:t>L3</a:t>
                      </a:r>
                      <a:r>
                        <a:rPr lang="en-US" sz="1200" dirty="0" smtClean="0">
                          <a:latin typeface="+mj-lt"/>
                        </a:rPr>
                        <a:t> cache</a:t>
                      </a:r>
                      <a:endParaRPr lang="en-US" sz="1200" dirty="0">
                        <a:latin typeface="+mj-lt"/>
                      </a:endParaRPr>
                    </a:p>
                  </a:txBody>
                  <a:tcPr anchor="ctr">
                    <a:solidFill>
                      <a:schemeClr val="accent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latin typeface="+mj-lt"/>
                        </a:rPr>
                        <a:t>Transistors</a:t>
                      </a:r>
                    </a:p>
                    <a:p>
                      <a:pPr algn="ctr"/>
                      <a:r>
                        <a:rPr lang="en-US" sz="1200" dirty="0" smtClean="0">
                          <a:latin typeface="+mj-lt"/>
                        </a:rPr>
                        <a:t>(million)</a:t>
                      </a:r>
                      <a:endParaRPr lang="en-US" sz="1200" dirty="0">
                        <a:latin typeface="+mj-lt"/>
                      </a:endParaRPr>
                    </a:p>
                  </a:txBody>
                  <a:tcPr anchor="ctr">
                    <a:solidFill>
                      <a:schemeClr val="accent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latin typeface="+mj-lt"/>
                        </a:rPr>
                        <a:t>Die area</a:t>
                      </a:r>
                    </a:p>
                    <a:p>
                      <a:pPr algn="ctr"/>
                      <a:r>
                        <a:rPr lang="en-US" sz="1200" dirty="0" smtClean="0">
                          <a:latin typeface="+mj-lt"/>
                        </a:rPr>
                        <a:t>(</a:t>
                      </a:r>
                      <a:r>
                        <a:rPr lang="en-US" sz="1200" dirty="0" err="1" smtClean="0">
                          <a:latin typeface="+mj-lt"/>
                        </a:rPr>
                        <a:t>mm</a:t>
                      </a:r>
                      <a:r>
                        <a:rPr lang="en-US" sz="1200" baseline="30000" dirty="0" err="1" smtClean="0">
                          <a:latin typeface="+mj-lt"/>
                        </a:rPr>
                        <a:t>2</a:t>
                      </a:r>
                      <a:r>
                        <a:rPr lang="en-US" sz="1200" dirty="0" smtClean="0">
                          <a:latin typeface="+mj-lt"/>
                        </a:rPr>
                        <a:t>)</a:t>
                      </a:r>
                      <a:endParaRPr lang="en-US" sz="1200" dirty="0">
                        <a:latin typeface="+mj-lt"/>
                      </a:endParaRPr>
                    </a:p>
                  </a:txBody>
                  <a:tcPr anchor="ctr">
                    <a:solidFill>
                      <a:schemeClr val="accent1">
                        <a:lumMod val="75000"/>
                      </a:schemeClr>
                    </a:solidFill>
                  </a:tcPr>
                </a:tc>
              </a:tr>
              <a:tr h="306356">
                <a:tc>
                  <a:txBody>
                    <a:bodyPr/>
                    <a:lstStyle/>
                    <a:p>
                      <a:pPr algn="l"/>
                      <a:r>
                        <a:rPr lang="en-US" sz="1200" dirty="0" smtClean="0">
                          <a:latin typeface="+mj-lt"/>
                        </a:rPr>
                        <a:t>7300</a:t>
                      </a:r>
                      <a:endParaRPr lang="en-US" sz="1200" dirty="0">
                        <a:latin typeface="+mj-lt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latin typeface="+mj-lt"/>
                        </a:rPr>
                        <a:t>65 nm</a:t>
                      </a:r>
                      <a:endParaRPr lang="en-US" sz="12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9/2007</a:t>
                      </a:r>
                      <a:endParaRPr lang="en-US" sz="1200" dirty="0">
                        <a:latin typeface="Verdana" panose="020B0604030504040204" pitchFamily="34" charset="0"/>
                        <a:ea typeface="Verdana" panose="020B0604030504040204" pitchFamily="34" charset="0"/>
                        <a:cs typeface="Verdana" panose="020B0604030504040204" pitchFamily="34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err="1" smtClean="0">
                          <a:latin typeface="+mj-lt"/>
                        </a:rPr>
                        <a:t>2x2</a:t>
                      </a:r>
                      <a:endParaRPr lang="en-US" sz="12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latin typeface="+mj-lt"/>
                        </a:rPr>
                        <a:t>no </a:t>
                      </a:r>
                      <a:r>
                        <a:rPr lang="en-US" sz="1200" dirty="0" err="1" smtClean="0">
                          <a:latin typeface="+mj-lt"/>
                        </a:rPr>
                        <a:t>L3</a:t>
                      </a:r>
                      <a:endParaRPr lang="en-US" sz="12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latin typeface="+mj-lt"/>
                        </a:rPr>
                        <a:t>582 </a:t>
                      </a:r>
                      <a:endParaRPr lang="en-US" sz="12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latin typeface="+mj-lt"/>
                        </a:rPr>
                        <a:t>286</a:t>
                      </a:r>
                      <a:endParaRPr lang="en-US" sz="1200" dirty="0">
                        <a:latin typeface="+mj-lt"/>
                      </a:endParaRPr>
                    </a:p>
                  </a:txBody>
                  <a:tcPr anchor="ctr"/>
                </a:tc>
              </a:tr>
              <a:tr h="306356">
                <a:tc>
                  <a:txBody>
                    <a:bodyPr/>
                    <a:lstStyle/>
                    <a:p>
                      <a:pPr algn="l"/>
                      <a:r>
                        <a:rPr lang="en-US" sz="1200" dirty="0" smtClean="0">
                          <a:latin typeface="+mj-lt"/>
                        </a:rPr>
                        <a:t>7400</a:t>
                      </a:r>
                      <a:endParaRPr lang="en-US" sz="1200" dirty="0">
                        <a:latin typeface="+mj-lt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solidFill>
                            <a:srgbClr val="FF0000"/>
                          </a:solidFill>
                          <a:latin typeface="+mj-lt"/>
                        </a:rPr>
                        <a:t>45 nm</a:t>
                      </a:r>
                      <a:endParaRPr lang="en-US" sz="1200" dirty="0">
                        <a:solidFill>
                          <a:srgbClr val="FF0000"/>
                        </a:solidFill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solidFill>
                            <a:srgbClr val="FF000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8/2008</a:t>
                      </a:r>
                      <a:endParaRPr lang="en-US" sz="1200" dirty="0">
                        <a:solidFill>
                          <a:srgbClr val="FF0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Verdana" panose="020B0604030504040204" pitchFamily="34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latin typeface="+mj-lt"/>
                        </a:rPr>
                        <a:t>6</a:t>
                      </a:r>
                      <a:endParaRPr lang="en-US" sz="12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latin typeface="+mj-lt"/>
                        </a:rPr>
                        <a:t>16 MB</a:t>
                      </a:r>
                      <a:endParaRPr lang="en-US" sz="12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solidFill>
                            <a:srgbClr val="FF0000"/>
                          </a:solidFill>
                          <a:latin typeface="+mj-lt"/>
                        </a:rPr>
                        <a:t>1900</a:t>
                      </a:r>
                      <a:endParaRPr lang="en-US" sz="1200" dirty="0">
                        <a:solidFill>
                          <a:srgbClr val="FF0000"/>
                        </a:solidFill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latin typeface="+mj-lt"/>
                        </a:rPr>
                        <a:t>503</a:t>
                      </a:r>
                      <a:endParaRPr lang="en-US" sz="1200" dirty="0">
                        <a:latin typeface="+mj-lt"/>
                      </a:endParaRPr>
                    </a:p>
                  </a:txBody>
                  <a:tcPr anchor="ctr"/>
                </a:tc>
              </a:tr>
              <a:tr h="306356">
                <a:tc>
                  <a:txBody>
                    <a:bodyPr/>
                    <a:lstStyle/>
                    <a:p>
                      <a:pPr algn="l"/>
                      <a:r>
                        <a:rPr lang="en-US" sz="1200" dirty="0" smtClean="0">
                          <a:latin typeface="+mj-lt"/>
                        </a:rPr>
                        <a:t>Nehalem-EX</a:t>
                      </a:r>
                      <a:endParaRPr lang="en-US" sz="1200" dirty="0">
                        <a:latin typeface="+mj-lt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solidFill>
                            <a:srgbClr val="FF0000"/>
                          </a:solidFill>
                          <a:latin typeface="+mj-lt"/>
                        </a:rPr>
                        <a:t>45 nm</a:t>
                      </a:r>
                      <a:endParaRPr lang="en-US" sz="1200" dirty="0">
                        <a:solidFill>
                          <a:srgbClr val="FF0000"/>
                        </a:solidFill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solidFill>
                            <a:srgbClr val="FF000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3/2010</a:t>
                      </a:r>
                      <a:endParaRPr lang="en-US" sz="1200" dirty="0">
                        <a:solidFill>
                          <a:srgbClr val="FF0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Verdana" panose="020B0604030504040204" pitchFamily="34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latin typeface="+mj-lt"/>
                        </a:rPr>
                        <a:t>8</a:t>
                      </a:r>
                      <a:endParaRPr lang="en-US" sz="12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err="1" smtClean="0">
                          <a:latin typeface="+mj-lt"/>
                        </a:rPr>
                        <a:t>8x3</a:t>
                      </a:r>
                      <a:r>
                        <a:rPr lang="en-US" sz="1200" dirty="0" smtClean="0">
                          <a:latin typeface="+mj-lt"/>
                        </a:rPr>
                        <a:t> MB</a:t>
                      </a:r>
                      <a:endParaRPr lang="en-US" sz="12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solidFill>
                            <a:srgbClr val="FF0000"/>
                          </a:solidFill>
                          <a:latin typeface="+mj-lt"/>
                        </a:rPr>
                        <a:t>2300</a:t>
                      </a:r>
                      <a:endParaRPr lang="en-US" sz="1200" dirty="0">
                        <a:solidFill>
                          <a:srgbClr val="FF0000"/>
                        </a:solidFill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latin typeface="+mj-lt"/>
                        </a:rPr>
                        <a:t>513</a:t>
                      </a:r>
                      <a:endParaRPr lang="en-US" sz="1200" dirty="0">
                        <a:latin typeface="+mj-lt"/>
                      </a:endParaRPr>
                    </a:p>
                  </a:txBody>
                  <a:tcPr anchor="ctr"/>
                </a:tc>
              </a:tr>
              <a:tr h="306356">
                <a:tc>
                  <a:txBody>
                    <a:bodyPr/>
                    <a:lstStyle/>
                    <a:p>
                      <a:pPr algn="l"/>
                      <a:r>
                        <a:rPr lang="en-US" sz="1200" dirty="0" err="1" smtClean="0">
                          <a:latin typeface="+mj-lt"/>
                        </a:rPr>
                        <a:t>Westmere</a:t>
                      </a:r>
                      <a:r>
                        <a:rPr lang="en-US" sz="1200" dirty="0" smtClean="0">
                          <a:latin typeface="+mj-lt"/>
                        </a:rPr>
                        <a:t>-EX</a:t>
                      </a:r>
                      <a:endParaRPr lang="en-US" sz="1200" dirty="0">
                        <a:latin typeface="+mj-lt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solidFill>
                            <a:srgbClr val="FF0000"/>
                          </a:solidFill>
                          <a:latin typeface="+mj-lt"/>
                        </a:rPr>
                        <a:t>32 nm</a:t>
                      </a:r>
                      <a:endParaRPr lang="en-US" sz="1200" dirty="0">
                        <a:solidFill>
                          <a:srgbClr val="FF0000"/>
                        </a:solidFill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solidFill>
                            <a:srgbClr val="FF000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4/2011</a:t>
                      </a:r>
                      <a:endParaRPr lang="en-US" sz="1200" dirty="0">
                        <a:solidFill>
                          <a:srgbClr val="FF0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Verdana" panose="020B0604030504040204" pitchFamily="34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latin typeface="+mj-lt"/>
                        </a:rPr>
                        <a:t>10</a:t>
                      </a:r>
                      <a:endParaRPr lang="en-US" sz="12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err="1" smtClean="0">
                          <a:latin typeface="+mj-lt"/>
                        </a:rPr>
                        <a:t>10x3</a:t>
                      </a:r>
                      <a:r>
                        <a:rPr lang="en-US" sz="1200" dirty="0" smtClean="0">
                          <a:latin typeface="+mj-lt"/>
                        </a:rPr>
                        <a:t> MB</a:t>
                      </a:r>
                      <a:endParaRPr lang="en-US" sz="12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solidFill>
                            <a:srgbClr val="FF0000"/>
                          </a:solidFill>
                          <a:latin typeface="+mj-lt"/>
                        </a:rPr>
                        <a:t>2600</a:t>
                      </a:r>
                      <a:endParaRPr lang="en-US" sz="1200" dirty="0">
                        <a:solidFill>
                          <a:srgbClr val="FF0000"/>
                        </a:solidFill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latin typeface="+mj-lt"/>
                        </a:rPr>
                        <a:t>512</a:t>
                      </a:r>
                      <a:endParaRPr lang="en-US" sz="1200" dirty="0">
                        <a:latin typeface="+mj-lt"/>
                      </a:endParaRPr>
                    </a:p>
                  </a:txBody>
                  <a:tcPr anchor="ctr"/>
                </a:tc>
              </a:tr>
              <a:tr h="306356">
                <a:tc>
                  <a:txBody>
                    <a:bodyPr/>
                    <a:lstStyle/>
                    <a:p>
                      <a:pPr algn="l"/>
                      <a:r>
                        <a:rPr lang="en-US" sz="1200" dirty="0" smtClean="0">
                          <a:latin typeface="+mj-lt"/>
                        </a:rPr>
                        <a:t>Ivy Bridge-EX</a:t>
                      </a:r>
                      <a:endParaRPr lang="en-US" sz="1200" dirty="0">
                        <a:latin typeface="+mj-lt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solidFill>
                            <a:srgbClr val="FF0000"/>
                          </a:solidFill>
                          <a:latin typeface="+mj-lt"/>
                        </a:rPr>
                        <a:t>22 nm</a:t>
                      </a:r>
                      <a:endParaRPr lang="en-US" sz="1200" dirty="0">
                        <a:solidFill>
                          <a:srgbClr val="FF0000"/>
                        </a:solidFill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solidFill>
                            <a:srgbClr val="FF000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2/2014</a:t>
                      </a:r>
                      <a:endParaRPr lang="en-US" sz="1200" dirty="0">
                        <a:solidFill>
                          <a:srgbClr val="FF0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Verdana" panose="020B0604030504040204" pitchFamily="34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latin typeface="+mj-lt"/>
                        </a:rPr>
                        <a:t>15</a:t>
                      </a:r>
                      <a:endParaRPr lang="en-US" sz="12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err="1" smtClean="0">
                          <a:latin typeface="+mj-lt"/>
                        </a:rPr>
                        <a:t>14x2.5</a:t>
                      </a:r>
                      <a:r>
                        <a:rPr lang="en-US" sz="1200" dirty="0" smtClean="0">
                          <a:latin typeface="+mj-lt"/>
                        </a:rPr>
                        <a:t> MB</a:t>
                      </a:r>
                      <a:endParaRPr lang="en-US" sz="12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solidFill>
                            <a:srgbClr val="FF0000"/>
                          </a:solidFill>
                          <a:latin typeface="+mj-lt"/>
                        </a:rPr>
                        <a:t>4310</a:t>
                      </a:r>
                      <a:endParaRPr lang="en-US" sz="1200" dirty="0">
                        <a:solidFill>
                          <a:srgbClr val="FF0000"/>
                        </a:solidFill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latin typeface="+mj-lt"/>
                        </a:rPr>
                        <a:t>541</a:t>
                      </a:r>
                      <a:endParaRPr lang="en-US" sz="1200" dirty="0">
                        <a:latin typeface="+mj-lt"/>
                      </a:endParaRPr>
                    </a:p>
                  </a:txBody>
                  <a:tcPr anchor="ctr"/>
                </a:tc>
              </a:tr>
              <a:tr h="306356">
                <a:tc>
                  <a:txBody>
                    <a:bodyPr/>
                    <a:lstStyle/>
                    <a:p>
                      <a:pPr algn="l"/>
                      <a:r>
                        <a:rPr lang="en-US" sz="1200" dirty="0" smtClean="0">
                          <a:latin typeface="+mj-lt"/>
                        </a:rPr>
                        <a:t>Haswell-EX</a:t>
                      </a:r>
                      <a:endParaRPr lang="en-US" sz="1200" dirty="0">
                        <a:latin typeface="+mj-lt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solidFill>
                            <a:srgbClr val="FF0000"/>
                          </a:solidFill>
                          <a:latin typeface="+mj-lt"/>
                        </a:rPr>
                        <a:t>22 nm</a:t>
                      </a:r>
                      <a:endParaRPr lang="en-US" sz="1200" dirty="0">
                        <a:solidFill>
                          <a:srgbClr val="FF0000"/>
                        </a:solidFill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solidFill>
                            <a:srgbClr val="FF000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5/2015</a:t>
                      </a:r>
                      <a:endParaRPr lang="en-US" sz="1200" dirty="0">
                        <a:solidFill>
                          <a:srgbClr val="FF0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Verdana" panose="020B0604030504040204" pitchFamily="34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latin typeface="+mj-lt"/>
                        </a:rPr>
                        <a:t>18</a:t>
                      </a:r>
                      <a:endParaRPr lang="en-US" sz="12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err="1" smtClean="0">
                          <a:latin typeface="+mj-lt"/>
                        </a:rPr>
                        <a:t>18x2.5</a:t>
                      </a:r>
                      <a:r>
                        <a:rPr lang="en-US" sz="1200" dirty="0" smtClean="0">
                          <a:latin typeface="+mj-lt"/>
                        </a:rPr>
                        <a:t> MB</a:t>
                      </a:r>
                      <a:endParaRPr lang="en-US" sz="12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solidFill>
                            <a:srgbClr val="FF0000"/>
                          </a:solidFill>
                          <a:latin typeface="+mj-lt"/>
                        </a:rPr>
                        <a:t>5700</a:t>
                      </a:r>
                      <a:endParaRPr lang="en-US" sz="1200" dirty="0">
                        <a:solidFill>
                          <a:srgbClr val="FF0000"/>
                        </a:solidFill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latin typeface="+mj-lt"/>
                        </a:rPr>
                        <a:t>662</a:t>
                      </a:r>
                      <a:endParaRPr lang="en-US" sz="1200" dirty="0">
                        <a:latin typeface="+mj-lt"/>
                      </a:endParaRPr>
                    </a:p>
                  </a:txBody>
                  <a:tcPr anchor="ctr"/>
                </a:tc>
              </a:tr>
              <a:tr h="306356">
                <a:tc>
                  <a:txBody>
                    <a:bodyPr/>
                    <a:lstStyle/>
                    <a:p>
                      <a:pPr algn="l"/>
                      <a:r>
                        <a:rPr lang="en-US" sz="1200" dirty="0" smtClean="0">
                          <a:latin typeface="+mj-lt"/>
                        </a:rPr>
                        <a:t>Broadwell-EX</a:t>
                      </a:r>
                      <a:endParaRPr lang="en-US" sz="1200" dirty="0">
                        <a:latin typeface="+mj-lt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solidFill>
                            <a:srgbClr val="FF0000"/>
                          </a:solidFill>
                          <a:latin typeface="+mj-lt"/>
                        </a:rPr>
                        <a:t>14 nm</a:t>
                      </a:r>
                      <a:endParaRPr lang="en-US" sz="1200" dirty="0">
                        <a:solidFill>
                          <a:srgbClr val="FF0000"/>
                        </a:solidFill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solidFill>
                            <a:srgbClr val="FF000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6/2016</a:t>
                      </a:r>
                      <a:endParaRPr lang="en-US" sz="1200" dirty="0">
                        <a:solidFill>
                          <a:srgbClr val="FF0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Verdana" panose="020B0604030504040204" pitchFamily="34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latin typeface="+mj-lt"/>
                        </a:rPr>
                        <a:t>24</a:t>
                      </a:r>
                      <a:endParaRPr lang="en-US" sz="12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err="1" smtClean="0">
                          <a:latin typeface="+mj-lt"/>
                        </a:rPr>
                        <a:t>24x2.5</a:t>
                      </a:r>
                      <a:r>
                        <a:rPr lang="en-US" sz="1200" dirty="0" smtClean="0">
                          <a:latin typeface="+mj-lt"/>
                        </a:rPr>
                        <a:t> MB</a:t>
                      </a:r>
                      <a:endParaRPr lang="en-US" sz="12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solidFill>
                            <a:srgbClr val="FF0000"/>
                          </a:solidFill>
                          <a:latin typeface="+mj-lt"/>
                        </a:rPr>
                        <a:t>7200</a:t>
                      </a:r>
                      <a:endParaRPr lang="en-US" sz="1200" dirty="0">
                        <a:solidFill>
                          <a:srgbClr val="FF0000"/>
                        </a:solidFill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latin typeface="+mj-lt"/>
                        </a:rPr>
                        <a:t>456</a:t>
                      </a:r>
                      <a:endParaRPr lang="en-US" sz="1200" dirty="0">
                        <a:latin typeface="+mj-lt"/>
                      </a:endParaRPr>
                    </a:p>
                  </a:txBody>
                  <a:tcPr anchor="ctr"/>
                </a:tc>
              </a:tr>
            </a:tbl>
          </a:graphicData>
        </a:graphic>
      </p:graphicFrame>
      <p:sp>
        <p:nvSpPr>
          <p:cNvPr id="6" name="TextBox 5"/>
          <p:cNvSpPr txBox="1"/>
          <p:nvPr/>
        </p:nvSpPr>
        <p:spPr>
          <a:xfrm>
            <a:off x="806827" y="5782608"/>
            <a:ext cx="7680511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dirty="0" smtClean="0"/>
              <a:t>Table: Transistor count and die area of high-end server processors (Source: Intel)</a:t>
            </a:r>
            <a:endParaRPr lang="en-US" dirty="0"/>
          </a:p>
        </p:txBody>
      </p:sp>
      <p:sp>
        <p:nvSpPr>
          <p:cNvPr id="8" name="TextBox 7"/>
          <p:cNvSpPr txBox="1"/>
          <p:nvPr/>
        </p:nvSpPr>
        <p:spPr>
          <a:xfrm>
            <a:off x="257735" y="6172201"/>
            <a:ext cx="865640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/>
              <a:t>Recently, the nascent lengthening of the cadence of IC technology transitions </a:t>
            </a:r>
            <a:r>
              <a:rPr lang="en-US" dirty="0" smtClean="0"/>
              <a:t>also reduces</a:t>
            </a:r>
            <a:endParaRPr lang="en-US" dirty="0"/>
          </a:p>
          <a:p>
            <a:r>
              <a:rPr lang="en-US" dirty="0"/>
              <a:t>       </a:t>
            </a:r>
            <a:r>
              <a:rPr lang="en-US" dirty="0" smtClean="0"/>
              <a:t>the </a:t>
            </a:r>
            <a:r>
              <a:rPr lang="en-US" dirty="0"/>
              <a:t>dynamics of raising core counts. </a:t>
            </a:r>
          </a:p>
        </p:txBody>
      </p:sp>
      <p:sp>
        <p:nvSpPr>
          <p:cNvPr id="9" name="TextBox 8"/>
          <p:cNvSpPr txBox="1"/>
          <p:nvPr/>
        </p:nvSpPr>
        <p:spPr>
          <a:xfrm>
            <a:off x="69281" y="512400"/>
            <a:ext cx="800251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r>
              <a:rPr lang="hu-HU" b="1" dirty="0" smtClean="0">
                <a:solidFill>
                  <a:srgbClr val="2D2D8A"/>
                </a:solidFill>
                <a:latin typeface="Verdana"/>
                <a:cs typeface="+mn-cs"/>
              </a:rPr>
              <a:t>a</a:t>
            </a:r>
            <a:r>
              <a:rPr lang="en-US" b="1" dirty="0" smtClean="0">
                <a:solidFill>
                  <a:srgbClr val="2D2D8A"/>
                </a:solidFill>
                <a:latin typeface="Verdana"/>
                <a:cs typeface="+mn-cs"/>
              </a:rPr>
              <a:t>2</a:t>
            </a:r>
            <a:r>
              <a:rPr lang="hu-HU" b="1" dirty="0" smtClean="0">
                <a:solidFill>
                  <a:srgbClr val="2D2D8A"/>
                </a:solidFill>
                <a:latin typeface="Verdana"/>
                <a:cs typeface="+mn-cs"/>
              </a:rPr>
              <a:t>) </a:t>
            </a:r>
            <a:r>
              <a:rPr lang="en-US" b="1" dirty="0" smtClean="0">
                <a:solidFill>
                  <a:srgbClr val="2D2D8A"/>
                </a:solidFill>
                <a:latin typeface="Verdana"/>
                <a:cs typeface="+mn-cs"/>
              </a:rPr>
              <a:t>Slowing down the rate of rising core counts after </a:t>
            </a:r>
            <a:r>
              <a:rPr lang="en-US" b="1" dirty="0" err="1" smtClean="0">
                <a:solidFill>
                  <a:srgbClr val="2D2D8A"/>
                </a:solidFill>
                <a:latin typeface="Verdana"/>
                <a:cs typeface="+mn-cs"/>
              </a:rPr>
              <a:t>L3</a:t>
            </a:r>
            <a:r>
              <a:rPr lang="en-US" b="1" dirty="0" smtClean="0">
                <a:solidFill>
                  <a:srgbClr val="2D2D8A"/>
                </a:solidFill>
                <a:latin typeface="Verdana"/>
                <a:cs typeface="+mn-cs"/>
              </a:rPr>
              <a:t> caches appeared in </a:t>
            </a:r>
          </a:p>
          <a:p>
            <a:pPr fontAlgn="auto">
              <a:spcBef>
                <a:spcPts val="0"/>
              </a:spcBef>
              <a:spcAft>
                <a:spcPts val="0"/>
              </a:spcAft>
            </a:pPr>
            <a:r>
              <a:rPr lang="en-US" b="1" dirty="0" smtClean="0">
                <a:solidFill>
                  <a:srgbClr val="2D2D8A"/>
                </a:solidFill>
                <a:latin typeface="Verdana"/>
                <a:cs typeface="+mn-cs"/>
              </a:rPr>
              <a:t>          </a:t>
            </a:r>
            <a:r>
              <a:rPr lang="hu-HU" b="1" dirty="0" smtClean="0">
                <a:solidFill>
                  <a:srgbClr val="2D2D8A"/>
                </a:solidFill>
                <a:latin typeface="Verdana"/>
                <a:cs typeface="+mn-cs"/>
              </a:rPr>
              <a:t>in Intel's </a:t>
            </a:r>
            <a:r>
              <a:rPr lang="en-US" b="1" dirty="0" smtClean="0">
                <a:solidFill>
                  <a:srgbClr val="2D2D8A"/>
                </a:solidFill>
                <a:latin typeface="Verdana"/>
                <a:cs typeface="+mn-cs"/>
              </a:rPr>
              <a:t>Core 2 based high-end</a:t>
            </a:r>
            <a:r>
              <a:rPr lang="hu-HU" b="1" dirty="0" smtClean="0">
                <a:solidFill>
                  <a:srgbClr val="2D2D8A"/>
                </a:solidFill>
                <a:latin typeface="Verdana"/>
                <a:cs typeface="+mn-cs"/>
              </a:rPr>
              <a:t> </a:t>
            </a:r>
            <a:r>
              <a:rPr lang="en-US" b="1" dirty="0" smtClean="0">
                <a:solidFill>
                  <a:srgbClr val="2D2D8A"/>
                </a:solidFill>
                <a:latin typeface="Verdana"/>
                <a:cs typeface="+mn-cs"/>
              </a:rPr>
              <a:t>multicore 4S/</a:t>
            </a:r>
            <a:r>
              <a:rPr lang="en-US" b="1" dirty="0" err="1" smtClean="0">
                <a:solidFill>
                  <a:srgbClr val="2D2D8A"/>
                </a:solidFill>
                <a:latin typeface="Verdana"/>
                <a:cs typeface="+mn-cs"/>
              </a:rPr>
              <a:t>8S</a:t>
            </a:r>
            <a:r>
              <a:rPr lang="en-US" b="1" dirty="0" smtClean="0">
                <a:solidFill>
                  <a:srgbClr val="2D2D8A"/>
                </a:solidFill>
                <a:latin typeface="Verdana"/>
                <a:cs typeface="+mn-cs"/>
              </a:rPr>
              <a:t> </a:t>
            </a:r>
            <a:r>
              <a:rPr lang="hu-HU" b="1" dirty="0" smtClean="0">
                <a:solidFill>
                  <a:srgbClr val="2D2D8A"/>
                </a:solidFill>
                <a:latin typeface="Verdana"/>
                <a:cs typeface="+mn-cs"/>
              </a:rPr>
              <a:t>server</a:t>
            </a:r>
            <a:r>
              <a:rPr lang="en-US" b="1" dirty="0" smtClean="0">
                <a:solidFill>
                  <a:srgbClr val="2D2D8A"/>
                </a:solidFill>
                <a:latin typeface="Verdana"/>
                <a:cs typeface="+mn-cs"/>
              </a:rPr>
              <a:t> processor</a:t>
            </a:r>
            <a:r>
              <a:rPr lang="hu-HU" b="1" dirty="0" smtClean="0">
                <a:solidFill>
                  <a:srgbClr val="2D2D8A"/>
                </a:solidFill>
                <a:latin typeface="Verdana"/>
                <a:cs typeface="+mn-cs"/>
              </a:rPr>
              <a:t>s</a:t>
            </a:r>
            <a:r>
              <a:rPr lang="en-US" b="1" dirty="0" smtClean="0">
                <a:solidFill>
                  <a:srgbClr val="2D2D8A"/>
                </a:solidFill>
                <a:latin typeface="Verdana"/>
                <a:cs typeface="+mn-cs"/>
              </a:rPr>
              <a:t> -3</a:t>
            </a:r>
            <a:endParaRPr lang="en-US" b="1" dirty="0">
              <a:solidFill>
                <a:srgbClr val="2D2D8A"/>
              </a:solidFill>
              <a:latin typeface="Verdana"/>
              <a:cs typeface="+mn-cs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443753" y="975433"/>
            <a:ext cx="9135514" cy="7386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 smtClean="0"/>
              <a:t>After the 6-core 7400 with 16 MB </a:t>
            </a:r>
            <a:r>
              <a:rPr lang="en-US" dirty="0" err="1" smtClean="0"/>
              <a:t>L3</a:t>
            </a:r>
            <a:r>
              <a:rPr lang="en-US" dirty="0" smtClean="0"/>
              <a:t> appeared a </a:t>
            </a:r>
            <a:r>
              <a:rPr lang="en-US" dirty="0" smtClean="0">
                <a:solidFill>
                  <a:srgbClr val="0070C0"/>
                </a:solidFill>
              </a:rPr>
              <a:t>further doubling of the core counts </a:t>
            </a:r>
            <a:r>
              <a:rPr lang="en-US" dirty="0" smtClean="0"/>
              <a:t>(and</a:t>
            </a:r>
          </a:p>
          <a:p>
            <a:r>
              <a:rPr lang="en-US" dirty="0"/>
              <a:t> </a:t>
            </a:r>
            <a:r>
              <a:rPr lang="en-US" dirty="0" smtClean="0"/>
              <a:t>      the </a:t>
            </a:r>
            <a:r>
              <a:rPr lang="en-US" dirty="0" err="1" smtClean="0"/>
              <a:t>L3</a:t>
            </a:r>
            <a:r>
              <a:rPr lang="en-US" dirty="0" smtClean="0"/>
              <a:t> size) approximately biannually </a:t>
            </a:r>
            <a:r>
              <a:rPr lang="en-US" dirty="0" smtClean="0">
                <a:solidFill>
                  <a:srgbClr val="0070C0"/>
                </a:solidFill>
              </a:rPr>
              <a:t>would require to double the already vastly increased</a:t>
            </a:r>
          </a:p>
          <a:p>
            <a:r>
              <a:rPr lang="en-US" dirty="0">
                <a:solidFill>
                  <a:srgbClr val="0070C0"/>
                </a:solidFill>
              </a:rPr>
              <a:t> </a:t>
            </a:r>
            <a:r>
              <a:rPr lang="en-US" dirty="0" smtClean="0">
                <a:solidFill>
                  <a:srgbClr val="0070C0"/>
                </a:solidFill>
              </a:rPr>
              <a:t>      </a:t>
            </a:r>
            <a:r>
              <a:rPr lang="en-US" dirty="0">
                <a:solidFill>
                  <a:srgbClr val="0070C0"/>
                </a:solidFill>
              </a:rPr>
              <a:t>transistor </a:t>
            </a:r>
            <a:r>
              <a:rPr lang="en-US" dirty="0" smtClean="0">
                <a:solidFill>
                  <a:srgbClr val="0070C0"/>
                </a:solidFill>
              </a:rPr>
              <a:t>count of the Xeon 7400</a:t>
            </a:r>
            <a:r>
              <a:rPr lang="en-US" dirty="0" smtClean="0"/>
              <a:t> of 1.9 billion transistors in </a:t>
            </a:r>
            <a:r>
              <a:rPr lang="en-US" dirty="0"/>
              <a:t>every </a:t>
            </a:r>
            <a:r>
              <a:rPr lang="en-US" dirty="0" smtClean="0"/>
              <a:t>new technology node. </a:t>
            </a:r>
            <a:endParaRPr lang="en-US" dirty="0"/>
          </a:p>
        </p:txBody>
      </p:sp>
      <p:sp>
        <p:nvSpPr>
          <p:cNvPr id="10" name="TextBox 9"/>
          <p:cNvSpPr txBox="1"/>
          <p:nvPr/>
        </p:nvSpPr>
        <p:spPr>
          <a:xfrm>
            <a:off x="8814338" y="6534345"/>
            <a:ext cx="34817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>
                <a:solidFill>
                  <a:srgbClr val="FF0000"/>
                </a:solidFill>
                <a:latin typeface="+mj-lt"/>
              </a:rPr>
              <a:t>*</a:t>
            </a:r>
          </a:p>
        </p:txBody>
      </p:sp>
    </p:spTree>
    <p:extLst>
      <p:ext uri="{BB962C8B-B14F-4D97-AF65-F5344CB8AC3E}">
        <p14:creationId xmlns:p14="http://schemas.microsoft.com/office/powerpoint/2010/main" val="314967700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6" grpId="0"/>
      <p:bldP spid="8" grpId="0"/>
    </p:bldLst>
  </p:timing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sz="1600" dirty="0">
                <a:solidFill>
                  <a:srgbClr val="FFFFFF"/>
                </a:solidFill>
                <a:latin typeface="Verdana" pitchFamily="34" charset="0"/>
              </a:rPr>
              <a:t>2.1 Overview of the evolution of key features of high-end server platforms </a:t>
            </a:r>
            <a:r>
              <a:rPr lang="en-US" altLang="en-US" sz="1600" dirty="0" smtClean="0">
                <a:solidFill>
                  <a:srgbClr val="FFFFFF"/>
                </a:solidFill>
                <a:latin typeface="Verdana" pitchFamily="34" charset="0"/>
              </a:rPr>
              <a:t>(11)</a:t>
            </a:r>
            <a:endParaRPr lang="en-US" sz="1600" dirty="0"/>
          </a:p>
        </p:txBody>
      </p:sp>
      <p:sp>
        <p:nvSpPr>
          <p:cNvPr id="4" name="TextBox 3"/>
          <p:cNvSpPr txBox="1"/>
          <p:nvPr/>
        </p:nvSpPr>
        <p:spPr>
          <a:xfrm>
            <a:off x="76200" y="507263"/>
            <a:ext cx="113569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>
                <a:solidFill>
                  <a:srgbClr val="FF0000"/>
                </a:solidFill>
              </a:rPr>
              <a:t>Remark -1</a:t>
            </a:r>
            <a:endParaRPr lang="en-US" dirty="0">
              <a:solidFill>
                <a:srgbClr val="FF0000"/>
              </a:solidFill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274908" y="788410"/>
            <a:ext cx="8512138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spcAft>
                <a:spcPts val="0"/>
              </a:spcAft>
              <a:buFont typeface="Arial" panose="020B0604020202020204" pitchFamily="34" charset="0"/>
              <a:buChar char="•"/>
            </a:pPr>
            <a:r>
              <a:rPr lang="en-US" dirty="0" smtClean="0"/>
              <a:t>There </a:t>
            </a:r>
            <a:r>
              <a:rPr lang="en-US" dirty="0"/>
              <a:t>is an anomaly in respect to the </a:t>
            </a:r>
            <a:r>
              <a:rPr lang="en-US" dirty="0">
                <a:solidFill>
                  <a:srgbClr val="FF0000"/>
                </a:solidFill>
              </a:rPr>
              <a:t>Xeon 7400</a:t>
            </a:r>
            <a:r>
              <a:rPr lang="en-US" dirty="0"/>
              <a:t>, since </a:t>
            </a:r>
            <a:r>
              <a:rPr lang="en-US" dirty="0" smtClean="0">
                <a:solidFill>
                  <a:srgbClr val="0070C0"/>
                </a:solidFill>
              </a:rPr>
              <a:t>this processor lies on the line of </a:t>
            </a:r>
          </a:p>
          <a:p>
            <a:r>
              <a:rPr lang="en-US" dirty="0">
                <a:solidFill>
                  <a:srgbClr val="0070C0"/>
                </a:solidFill>
              </a:rPr>
              <a:t> </a:t>
            </a:r>
            <a:r>
              <a:rPr lang="en-US" dirty="0" smtClean="0">
                <a:solidFill>
                  <a:srgbClr val="0070C0"/>
                </a:solidFill>
              </a:rPr>
              <a:t>      </a:t>
            </a:r>
            <a:r>
              <a:rPr lang="en-US" dirty="0" err="1" smtClean="0">
                <a:solidFill>
                  <a:srgbClr val="0070C0"/>
                </a:solidFill>
              </a:rPr>
              <a:t>L3</a:t>
            </a:r>
            <a:r>
              <a:rPr lang="en-US" dirty="0" smtClean="0">
                <a:solidFill>
                  <a:srgbClr val="0070C0"/>
                </a:solidFill>
              </a:rPr>
              <a:t>-less processors whose core count doubled approximately every two years </a:t>
            </a:r>
            <a:r>
              <a:rPr lang="en-US" dirty="0" smtClean="0"/>
              <a:t>(following</a:t>
            </a:r>
          </a:p>
          <a:p>
            <a:r>
              <a:rPr lang="en-US" dirty="0"/>
              <a:t> </a:t>
            </a:r>
            <a:r>
              <a:rPr lang="en-US" dirty="0" smtClean="0"/>
              <a:t>      Moore's law) </a:t>
            </a:r>
            <a:r>
              <a:rPr lang="en-US" dirty="0" smtClean="0">
                <a:solidFill>
                  <a:srgbClr val="0070C0"/>
                </a:solidFill>
              </a:rPr>
              <a:t>rather than on the line attributed to the processors including an </a:t>
            </a:r>
            <a:r>
              <a:rPr lang="en-US" dirty="0" err="1" smtClean="0">
                <a:solidFill>
                  <a:srgbClr val="0070C0"/>
                </a:solidFill>
              </a:rPr>
              <a:t>L3</a:t>
            </a:r>
            <a:r>
              <a:rPr lang="en-US" dirty="0" smtClean="0">
                <a:solidFill>
                  <a:srgbClr val="0070C0"/>
                </a:solidFill>
              </a:rPr>
              <a:t> cache</a:t>
            </a:r>
          </a:p>
          <a:p>
            <a:pPr>
              <a:spcAft>
                <a:spcPts val="600"/>
              </a:spcAft>
            </a:pPr>
            <a:r>
              <a:rPr lang="en-US" dirty="0">
                <a:solidFill>
                  <a:srgbClr val="0070C0"/>
                </a:solidFill>
              </a:rPr>
              <a:t> </a:t>
            </a:r>
            <a:r>
              <a:rPr lang="en-US" dirty="0" smtClean="0">
                <a:solidFill>
                  <a:srgbClr val="0070C0"/>
                </a:solidFill>
              </a:rPr>
              <a:t>      and having a reduced slope.</a:t>
            </a:r>
          </a:p>
        </p:txBody>
      </p:sp>
    </p:spTree>
    <p:extLst>
      <p:ext uri="{BB962C8B-B14F-4D97-AF65-F5344CB8AC3E}">
        <p14:creationId xmlns:p14="http://schemas.microsoft.com/office/powerpoint/2010/main" val="143631760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" name="Rectangle 10"/>
          <p:cNvSpPr>
            <a:spLocks noGrp="1" noChangeArrowheads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r>
              <a:rPr lang="en-US" altLang="en-US" sz="1600" dirty="0">
                <a:solidFill>
                  <a:srgbClr val="FFFFFF"/>
                </a:solidFill>
                <a:latin typeface="Verdana" pitchFamily="34" charset="0"/>
              </a:rPr>
              <a:t>2.1 Overview of the evolution of key features of high-end server platforms </a:t>
            </a:r>
            <a:r>
              <a:rPr lang="en-US" altLang="en-US" sz="1600" dirty="0" smtClean="0">
                <a:solidFill>
                  <a:srgbClr val="FFFFFF"/>
                </a:solidFill>
                <a:latin typeface="Verdana" pitchFamily="34" charset="0"/>
              </a:rPr>
              <a:t>(</a:t>
            </a:r>
            <a:r>
              <a:rPr lang="en-US" altLang="en-US" sz="1600" dirty="0" err="1" smtClean="0">
                <a:solidFill>
                  <a:srgbClr val="FFFFFF"/>
                </a:solidFill>
                <a:latin typeface="Verdana" pitchFamily="34" charset="0"/>
              </a:rPr>
              <a:t>11b</a:t>
            </a:r>
            <a:r>
              <a:rPr lang="en-US" altLang="en-US" sz="1600" dirty="0" smtClean="0">
                <a:solidFill>
                  <a:srgbClr val="FFFFFF"/>
                </a:solidFill>
                <a:latin typeface="Verdana" pitchFamily="34" charset="0"/>
              </a:rPr>
              <a:t>)</a:t>
            </a:r>
            <a:endParaRPr lang="en-US" altLang="en-US" sz="1600" dirty="0"/>
          </a:p>
        </p:txBody>
      </p:sp>
      <p:grpSp>
        <p:nvGrpSpPr>
          <p:cNvPr id="3" name="Group 2"/>
          <p:cNvGrpSpPr/>
          <p:nvPr/>
        </p:nvGrpSpPr>
        <p:grpSpPr>
          <a:xfrm>
            <a:off x="458815" y="1080383"/>
            <a:ext cx="8464281" cy="5189141"/>
            <a:chOff x="458815" y="1080383"/>
            <a:chExt cx="8464281" cy="5189141"/>
          </a:xfrm>
        </p:grpSpPr>
        <p:grpSp>
          <p:nvGrpSpPr>
            <p:cNvPr id="4" name="Group 3"/>
            <p:cNvGrpSpPr/>
            <p:nvPr/>
          </p:nvGrpSpPr>
          <p:grpSpPr>
            <a:xfrm>
              <a:off x="458815" y="1080383"/>
              <a:ext cx="8464281" cy="5189141"/>
              <a:chOff x="116505" y="1144253"/>
              <a:chExt cx="8464281" cy="5189141"/>
            </a:xfrm>
          </p:grpSpPr>
          <p:cxnSp>
            <p:nvCxnSpPr>
              <p:cNvPr id="16" name="Egyenes összekötő nyíllal 4"/>
              <p:cNvCxnSpPr>
                <a:endCxn id="30" idx="2"/>
              </p:cNvCxnSpPr>
              <p:nvPr/>
            </p:nvCxnSpPr>
            <p:spPr>
              <a:xfrm flipH="1" flipV="1">
                <a:off x="603904" y="1518714"/>
                <a:ext cx="76" cy="4599945"/>
              </a:xfrm>
              <a:prstGeom prst="straightConnector1">
                <a:avLst/>
              </a:prstGeom>
              <a:ln>
                <a:solidFill>
                  <a:schemeClr val="tx1"/>
                </a:solidFill>
                <a:tailEnd type="arrow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" name="Egyenes összekötő nyíllal 6"/>
              <p:cNvCxnSpPr/>
              <p:nvPr/>
            </p:nvCxnSpPr>
            <p:spPr>
              <a:xfrm flipV="1">
                <a:off x="544790" y="5978825"/>
                <a:ext cx="7589520" cy="33538"/>
              </a:xfrm>
              <a:prstGeom prst="straightConnector1">
                <a:avLst/>
              </a:prstGeom>
              <a:ln>
                <a:solidFill>
                  <a:schemeClr val="tx1"/>
                </a:solidFill>
                <a:tailEnd type="arrow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8" name="Egyenes összekötő 11"/>
              <p:cNvCxnSpPr/>
              <p:nvPr/>
            </p:nvCxnSpPr>
            <p:spPr>
              <a:xfrm>
                <a:off x="1155886" y="5916137"/>
                <a:ext cx="0" cy="172311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9" name="Egyenes összekötő 12"/>
              <p:cNvCxnSpPr/>
              <p:nvPr/>
            </p:nvCxnSpPr>
            <p:spPr>
              <a:xfrm>
                <a:off x="1703881" y="5914849"/>
                <a:ext cx="0" cy="172311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0" name="Egyenes összekötő 13"/>
              <p:cNvCxnSpPr/>
              <p:nvPr/>
            </p:nvCxnSpPr>
            <p:spPr>
              <a:xfrm>
                <a:off x="2253087" y="5914238"/>
                <a:ext cx="0" cy="172311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1" name="Egyenes összekötő 14"/>
              <p:cNvCxnSpPr/>
              <p:nvPr/>
            </p:nvCxnSpPr>
            <p:spPr>
              <a:xfrm>
                <a:off x="2801082" y="5912949"/>
                <a:ext cx="0" cy="172311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2" name="Egyenes összekötő 15"/>
              <p:cNvCxnSpPr/>
              <p:nvPr/>
            </p:nvCxnSpPr>
            <p:spPr>
              <a:xfrm>
                <a:off x="3355131" y="5920570"/>
                <a:ext cx="0" cy="172311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3" name="Egyenes összekötő 16"/>
              <p:cNvCxnSpPr/>
              <p:nvPr/>
            </p:nvCxnSpPr>
            <p:spPr>
              <a:xfrm>
                <a:off x="3903126" y="5919282"/>
                <a:ext cx="0" cy="172311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4" name="Egyenes összekötő 17"/>
              <p:cNvCxnSpPr/>
              <p:nvPr/>
            </p:nvCxnSpPr>
            <p:spPr>
              <a:xfrm>
                <a:off x="4452332" y="5918671"/>
                <a:ext cx="0" cy="172311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5" name="Egyenes összekötő 18"/>
              <p:cNvCxnSpPr/>
              <p:nvPr/>
            </p:nvCxnSpPr>
            <p:spPr>
              <a:xfrm>
                <a:off x="5000327" y="5917382"/>
                <a:ext cx="0" cy="172311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" name="Egyenes összekötő 19"/>
              <p:cNvCxnSpPr/>
              <p:nvPr/>
            </p:nvCxnSpPr>
            <p:spPr>
              <a:xfrm>
                <a:off x="5550501" y="5920570"/>
                <a:ext cx="0" cy="172311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7" name="Egyenes összekötő 20"/>
              <p:cNvCxnSpPr/>
              <p:nvPr/>
            </p:nvCxnSpPr>
            <p:spPr>
              <a:xfrm>
                <a:off x="6098496" y="5919282"/>
                <a:ext cx="0" cy="172311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" name="Egyenes összekötő 21"/>
              <p:cNvCxnSpPr/>
              <p:nvPr/>
            </p:nvCxnSpPr>
            <p:spPr>
              <a:xfrm>
                <a:off x="6647702" y="5918671"/>
                <a:ext cx="0" cy="172311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" name="Egyenes összekötő 22"/>
              <p:cNvCxnSpPr/>
              <p:nvPr/>
            </p:nvCxnSpPr>
            <p:spPr>
              <a:xfrm>
                <a:off x="7195697" y="5917382"/>
                <a:ext cx="0" cy="172311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0" name="Szövegdoboz 27"/>
              <p:cNvSpPr txBox="1"/>
              <p:nvPr/>
            </p:nvSpPr>
            <p:spPr>
              <a:xfrm>
                <a:off x="258296" y="1144253"/>
                <a:ext cx="691215" cy="37446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fontAlgn="auto">
                  <a:lnSpc>
                    <a:spcPts val="1100"/>
                  </a:lnSpc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50" b="1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Core</a:t>
                </a:r>
                <a:br>
                  <a:rPr lang="hu-HU" sz="1250" b="1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</a:br>
                <a:r>
                  <a:rPr lang="hu-HU" sz="1250" b="1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count</a:t>
                </a:r>
                <a:endParaRPr lang="hu-HU" sz="1250" b="1" dirty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endParaRPr>
              </a:p>
            </p:txBody>
          </p:sp>
          <p:sp>
            <p:nvSpPr>
              <p:cNvPr id="31" name="Szövegdoboz 28"/>
              <p:cNvSpPr txBox="1"/>
              <p:nvPr/>
            </p:nvSpPr>
            <p:spPr>
              <a:xfrm>
                <a:off x="1132028" y="6041006"/>
                <a:ext cx="607859" cy="29238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50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2006</a:t>
                </a:r>
                <a:endParaRPr lang="hu-HU" sz="1250" dirty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endParaRPr>
              </a:p>
            </p:txBody>
          </p:sp>
          <p:sp>
            <p:nvSpPr>
              <p:cNvPr id="32" name="Szövegdoboz 29"/>
              <p:cNvSpPr txBox="1"/>
              <p:nvPr/>
            </p:nvSpPr>
            <p:spPr>
              <a:xfrm>
                <a:off x="2232959" y="6035813"/>
                <a:ext cx="607859" cy="29238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50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2008</a:t>
                </a:r>
                <a:endParaRPr lang="hu-HU" sz="1250" dirty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endParaRPr>
              </a:p>
            </p:txBody>
          </p:sp>
          <p:sp>
            <p:nvSpPr>
              <p:cNvPr id="33" name="Szövegdoboz 30"/>
              <p:cNvSpPr txBox="1"/>
              <p:nvPr/>
            </p:nvSpPr>
            <p:spPr>
              <a:xfrm>
                <a:off x="3341046" y="6035813"/>
                <a:ext cx="607859" cy="29238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50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2010</a:t>
                </a:r>
                <a:endParaRPr lang="hu-HU" sz="1250" dirty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endParaRPr>
              </a:p>
            </p:txBody>
          </p:sp>
          <p:sp>
            <p:nvSpPr>
              <p:cNvPr id="34" name="Szövegdoboz 31"/>
              <p:cNvSpPr txBox="1"/>
              <p:nvPr/>
            </p:nvSpPr>
            <p:spPr>
              <a:xfrm>
                <a:off x="4429442" y="6035813"/>
                <a:ext cx="607859" cy="29238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50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2012</a:t>
                </a:r>
                <a:endParaRPr lang="hu-HU" sz="1250" dirty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endParaRPr>
              </a:p>
            </p:txBody>
          </p:sp>
          <p:sp>
            <p:nvSpPr>
              <p:cNvPr id="35" name="Szövegdoboz 32"/>
              <p:cNvSpPr txBox="1"/>
              <p:nvPr/>
            </p:nvSpPr>
            <p:spPr>
              <a:xfrm>
                <a:off x="5532051" y="6035813"/>
                <a:ext cx="607859" cy="29238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50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2014</a:t>
                </a:r>
                <a:endParaRPr lang="hu-HU" sz="1250" dirty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endParaRPr>
              </a:p>
            </p:txBody>
          </p:sp>
          <p:sp>
            <p:nvSpPr>
              <p:cNvPr id="36" name="Szövegdoboz 33"/>
              <p:cNvSpPr txBox="1"/>
              <p:nvPr/>
            </p:nvSpPr>
            <p:spPr>
              <a:xfrm>
                <a:off x="6630135" y="6041006"/>
                <a:ext cx="607859" cy="29238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50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2016</a:t>
                </a:r>
                <a:endParaRPr lang="hu-HU" sz="1250" dirty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endParaRPr>
              </a:p>
            </p:txBody>
          </p:sp>
          <p:sp>
            <p:nvSpPr>
              <p:cNvPr id="37" name="Szövegdoboz 34"/>
              <p:cNvSpPr txBox="1"/>
              <p:nvPr/>
            </p:nvSpPr>
            <p:spPr>
              <a:xfrm>
                <a:off x="7968118" y="6017571"/>
                <a:ext cx="612668" cy="29238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50" b="1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Year</a:t>
                </a:r>
                <a:endParaRPr lang="hu-HU" sz="1250" b="1" dirty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endParaRPr>
              </a:p>
            </p:txBody>
          </p:sp>
          <p:sp>
            <p:nvSpPr>
              <p:cNvPr id="38" name="Szövegdoboz 46"/>
              <p:cNvSpPr txBox="1"/>
              <p:nvPr/>
            </p:nvSpPr>
            <p:spPr>
              <a:xfrm>
                <a:off x="654039" y="4594875"/>
                <a:ext cx="740907" cy="44627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50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7000</a:t>
                </a:r>
              </a:p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050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(90 nm)</a:t>
                </a:r>
              </a:p>
            </p:txBody>
          </p:sp>
          <p:sp>
            <p:nvSpPr>
              <p:cNvPr id="39" name="Szövegdoboz 56"/>
              <p:cNvSpPr txBox="1"/>
              <p:nvPr/>
            </p:nvSpPr>
            <p:spPr>
              <a:xfrm>
                <a:off x="1691680" y="3748699"/>
                <a:ext cx="769763" cy="45397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50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7300</a:t>
                </a:r>
              </a:p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050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(65 nm)</a:t>
                </a:r>
              </a:p>
            </p:txBody>
          </p:sp>
          <p:sp>
            <p:nvSpPr>
              <p:cNvPr id="40" name="Szövegdoboz 57"/>
              <p:cNvSpPr txBox="1"/>
              <p:nvPr/>
            </p:nvSpPr>
            <p:spPr>
              <a:xfrm>
                <a:off x="2283070" y="3326088"/>
                <a:ext cx="649537" cy="44627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50" dirty="0" smtClean="0">
                    <a:solidFill>
                      <a:srgbClr val="FF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7400</a:t>
                </a:r>
              </a:p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050" dirty="0" smtClean="0">
                    <a:solidFill>
                      <a:srgbClr val="FF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(45 nm)</a:t>
                </a:r>
              </a:p>
            </p:txBody>
          </p:sp>
          <p:sp>
            <p:nvSpPr>
              <p:cNvPr id="41" name="Szövegdoboz 58"/>
              <p:cNvSpPr txBox="1"/>
              <p:nvPr/>
            </p:nvSpPr>
            <p:spPr>
              <a:xfrm>
                <a:off x="2861810" y="3110045"/>
                <a:ext cx="1176924" cy="45397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50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Nehalem-EX</a:t>
                </a:r>
              </a:p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050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(45 nm)</a:t>
                </a:r>
              </a:p>
            </p:txBody>
          </p:sp>
          <p:sp>
            <p:nvSpPr>
              <p:cNvPr id="42" name="Szövegdoboz 59"/>
              <p:cNvSpPr txBox="1"/>
              <p:nvPr/>
            </p:nvSpPr>
            <p:spPr>
              <a:xfrm>
                <a:off x="3514254" y="2829252"/>
                <a:ext cx="1278107" cy="45397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50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Westmere-EX</a:t>
                </a:r>
              </a:p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050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(32 nm)</a:t>
                </a:r>
              </a:p>
            </p:txBody>
          </p:sp>
          <p:sp>
            <p:nvSpPr>
              <p:cNvPr id="43" name="Szövegdoboz 60"/>
              <p:cNvSpPr txBox="1"/>
              <p:nvPr/>
            </p:nvSpPr>
            <p:spPr>
              <a:xfrm>
                <a:off x="4876420" y="2295291"/>
                <a:ext cx="1311641" cy="45397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50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Ivy-Bridge-EX</a:t>
                </a:r>
              </a:p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050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(22 nm)</a:t>
                </a:r>
              </a:p>
            </p:txBody>
          </p:sp>
          <p:sp>
            <p:nvSpPr>
              <p:cNvPr id="44" name="Szövegdoboz 61"/>
              <p:cNvSpPr txBox="1"/>
              <p:nvPr/>
            </p:nvSpPr>
            <p:spPr>
              <a:xfrm>
                <a:off x="6362872" y="1687797"/>
                <a:ext cx="1255472" cy="45397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50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Broadwell-EX</a:t>
                </a:r>
              </a:p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050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(14 nm)</a:t>
                </a:r>
              </a:p>
            </p:txBody>
          </p:sp>
          <p:sp>
            <p:nvSpPr>
              <p:cNvPr id="45" name="Rectangle 44"/>
              <p:cNvSpPr>
                <a:spLocks noChangeArrowheads="1"/>
              </p:cNvSpPr>
              <p:nvPr/>
            </p:nvSpPr>
            <p:spPr bwMode="auto">
              <a:xfrm>
                <a:off x="4887644" y="2812271"/>
                <a:ext cx="44613" cy="18364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0" tIns="0" rIns="0" bIns="0">
                <a:no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US" sz="1250" dirty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endParaRPr>
              </a:p>
            </p:txBody>
          </p:sp>
          <p:sp>
            <p:nvSpPr>
              <p:cNvPr id="46" name="Rectangle 45"/>
              <p:cNvSpPr>
                <a:spLocks noChangeArrowheads="1"/>
              </p:cNvSpPr>
              <p:nvPr/>
            </p:nvSpPr>
            <p:spPr bwMode="auto">
              <a:xfrm>
                <a:off x="4060454" y="3330342"/>
                <a:ext cx="44613" cy="18364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0" tIns="0" rIns="0" bIns="0">
                <a:no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50" dirty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*</a:t>
                </a:r>
                <a:endParaRPr lang="en-US" sz="1250" dirty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endParaRPr>
              </a:p>
            </p:txBody>
          </p:sp>
          <p:sp>
            <p:nvSpPr>
              <p:cNvPr id="47" name="Rectangle 46"/>
              <p:cNvSpPr>
                <a:spLocks noChangeArrowheads="1"/>
              </p:cNvSpPr>
              <p:nvPr/>
            </p:nvSpPr>
            <p:spPr bwMode="auto">
              <a:xfrm>
                <a:off x="3444447" y="3586766"/>
                <a:ext cx="33518" cy="18364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0" tIns="0" rIns="0" bIns="0">
                <a:no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50" dirty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*</a:t>
                </a:r>
                <a:endParaRPr lang="en-US" sz="1250" dirty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endParaRPr>
              </a:p>
            </p:txBody>
          </p:sp>
          <p:sp>
            <p:nvSpPr>
              <p:cNvPr id="48" name="Rectangle 47"/>
              <p:cNvSpPr>
                <a:spLocks noChangeArrowheads="1"/>
              </p:cNvSpPr>
              <p:nvPr/>
            </p:nvSpPr>
            <p:spPr bwMode="auto">
              <a:xfrm>
                <a:off x="2617218" y="3834287"/>
                <a:ext cx="33518" cy="18364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0" tIns="0" rIns="0" bIns="0">
                <a:no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50" dirty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*</a:t>
                </a:r>
                <a:endParaRPr lang="en-US" sz="1250" dirty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endParaRPr>
              </a:p>
            </p:txBody>
          </p:sp>
          <p:sp>
            <p:nvSpPr>
              <p:cNvPr id="49" name="Rectangle 48"/>
              <p:cNvSpPr>
                <a:spLocks noChangeArrowheads="1"/>
              </p:cNvSpPr>
              <p:nvPr/>
            </p:nvSpPr>
            <p:spPr bwMode="auto">
              <a:xfrm>
                <a:off x="2075886" y="4339496"/>
                <a:ext cx="33518" cy="18364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0" tIns="0" rIns="0" bIns="0">
                <a:no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50" dirty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*</a:t>
                </a:r>
                <a:endParaRPr lang="en-US" sz="1250" dirty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endParaRPr>
              </a:p>
            </p:txBody>
          </p:sp>
          <p:sp>
            <p:nvSpPr>
              <p:cNvPr id="50" name="Rectangle 49"/>
              <p:cNvSpPr>
                <a:spLocks noChangeArrowheads="1"/>
              </p:cNvSpPr>
              <p:nvPr/>
            </p:nvSpPr>
            <p:spPr bwMode="auto">
              <a:xfrm>
                <a:off x="1055176" y="5159773"/>
                <a:ext cx="33518" cy="18364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0" tIns="0" rIns="0" bIns="0">
                <a:no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50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*</a:t>
                </a:r>
                <a:endParaRPr lang="en-US" sz="1250" dirty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endParaRPr>
              </a:p>
            </p:txBody>
          </p:sp>
          <p:sp>
            <p:nvSpPr>
              <p:cNvPr id="51" name="Szövegdoboz 35"/>
              <p:cNvSpPr txBox="1"/>
              <p:nvPr/>
            </p:nvSpPr>
            <p:spPr>
              <a:xfrm>
                <a:off x="171937" y="5057605"/>
                <a:ext cx="290464" cy="29238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50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2</a:t>
                </a:r>
              </a:p>
            </p:txBody>
          </p:sp>
          <p:sp>
            <p:nvSpPr>
              <p:cNvPr id="52" name="Szövegdoboz 36"/>
              <p:cNvSpPr txBox="1"/>
              <p:nvPr/>
            </p:nvSpPr>
            <p:spPr>
              <a:xfrm>
                <a:off x="169444" y="4271697"/>
                <a:ext cx="290464" cy="29238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50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4</a:t>
                </a:r>
              </a:p>
            </p:txBody>
          </p:sp>
          <p:sp>
            <p:nvSpPr>
              <p:cNvPr id="53" name="Szövegdoboz 37"/>
              <p:cNvSpPr txBox="1"/>
              <p:nvPr/>
            </p:nvSpPr>
            <p:spPr>
              <a:xfrm>
                <a:off x="174783" y="3463659"/>
                <a:ext cx="290464" cy="29238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50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8</a:t>
                </a:r>
              </a:p>
            </p:txBody>
          </p:sp>
          <p:sp>
            <p:nvSpPr>
              <p:cNvPr id="54" name="Szövegdoboz 38"/>
              <p:cNvSpPr txBox="1"/>
              <p:nvPr/>
            </p:nvSpPr>
            <p:spPr>
              <a:xfrm>
                <a:off x="117853" y="2556211"/>
                <a:ext cx="364202" cy="284693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50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1</a:t>
                </a:r>
                <a:r>
                  <a:rPr lang="en-US" sz="1250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8</a:t>
                </a:r>
                <a:endParaRPr lang="hu-HU" sz="1250" dirty="0" smtClean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endParaRPr>
              </a:p>
            </p:txBody>
          </p:sp>
          <p:sp>
            <p:nvSpPr>
              <p:cNvPr id="55" name="Szövegdoboz 39"/>
              <p:cNvSpPr txBox="1"/>
              <p:nvPr/>
            </p:nvSpPr>
            <p:spPr>
              <a:xfrm>
                <a:off x="119836" y="2062968"/>
                <a:ext cx="364202" cy="284693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en-US" sz="1250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28</a:t>
                </a:r>
                <a:endParaRPr lang="hu-HU" sz="1250" dirty="0" smtClean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endParaRPr>
              </a:p>
            </p:txBody>
          </p:sp>
          <p:cxnSp>
            <p:nvCxnSpPr>
              <p:cNvPr id="56" name="Egyenes összekötő 40"/>
              <p:cNvCxnSpPr/>
              <p:nvPr/>
            </p:nvCxnSpPr>
            <p:spPr>
              <a:xfrm rot="5400000">
                <a:off x="589312" y="4318466"/>
                <a:ext cx="0" cy="164777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7" name="Egyenes összekötő 41"/>
              <p:cNvCxnSpPr/>
              <p:nvPr/>
            </p:nvCxnSpPr>
            <p:spPr>
              <a:xfrm rot="5400000">
                <a:off x="596656" y="2111906"/>
                <a:ext cx="0" cy="164777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8" name="Egyenes összekötő 43"/>
              <p:cNvCxnSpPr/>
              <p:nvPr/>
            </p:nvCxnSpPr>
            <p:spPr>
              <a:xfrm rot="5400000">
                <a:off x="603211" y="2612537"/>
                <a:ext cx="0" cy="164777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9" name="Szövegdoboz 47"/>
              <p:cNvSpPr txBox="1"/>
              <p:nvPr/>
            </p:nvSpPr>
            <p:spPr>
              <a:xfrm>
                <a:off x="117853" y="2230968"/>
                <a:ext cx="396262" cy="29238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50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24</a:t>
                </a:r>
              </a:p>
            </p:txBody>
          </p:sp>
          <p:sp>
            <p:nvSpPr>
              <p:cNvPr id="60" name="Szövegdoboz 52"/>
              <p:cNvSpPr txBox="1"/>
              <p:nvPr/>
            </p:nvSpPr>
            <p:spPr>
              <a:xfrm>
                <a:off x="121760" y="3221542"/>
                <a:ext cx="396262" cy="29238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50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10</a:t>
                </a:r>
              </a:p>
            </p:txBody>
          </p:sp>
          <p:cxnSp>
            <p:nvCxnSpPr>
              <p:cNvPr id="61" name="Egyenes összekötő 53"/>
              <p:cNvCxnSpPr/>
              <p:nvPr/>
            </p:nvCxnSpPr>
            <p:spPr>
              <a:xfrm rot="5400000">
                <a:off x="589924" y="3540200"/>
                <a:ext cx="0" cy="164777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2" name="Egyenes összekötő 54"/>
              <p:cNvCxnSpPr/>
              <p:nvPr/>
            </p:nvCxnSpPr>
            <p:spPr>
              <a:xfrm rot="5400000">
                <a:off x="590616" y="2265924"/>
                <a:ext cx="0" cy="164777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3" name="Egyenes összekötő 55"/>
              <p:cNvCxnSpPr/>
              <p:nvPr/>
            </p:nvCxnSpPr>
            <p:spPr>
              <a:xfrm rot="5400000">
                <a:off x="587316" y="5136424"/>
                <a:ext cx="0" cy="164777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4" name="Egyenes összekötő 71"/>
              <p:cNvCxnSpPr/>
              <p:nvPr/>
            </p:nvCxnSpPr>
            <p:spPr>
              <a:xfrm rot="5400000">
                <a:off x="589312" y="3289610"/>
                <a:ext cx="0" cy="164777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5" name="Egyenes összekötő 74"/>
              <p:cNvCxnSpPr/>
              <p:nvPr/>
            </p:nvCxnSpPr>
            <p:spPr>
              <a:xfrm rot="5400000">
                <a:off x="587351" y="3848645"/>
                <a:ext cx="0" cy="164777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66" name="Szövegdoboz 75"/>
              <p:cNvSpPr txBox="1"/>
              <p:nvPr/>
            </p:nvSpPr>
            <p:spPr>
              <a:xfrm>
                <a:off x="174783" y="3803841"/>
                <a:ext cx="290464" cy="29238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50" dirty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6</a:t>
                </a:r>
                <a:endParaRPr lang="hu-HU" sz="1250" dirty="0" smtClean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endParaRPr>
              </a:p>
            </p:txBody>
          </p:sp>
          <p:cxnSp>
            <p:nvCxnSpPr>
              <p:cNvPr id="67" name="Egyenes összekötő 76"/>
              <p:cNvCxnSpPr/>
              <p:nvPr/>
            </p:nvCxnSpPr>
            <p:spPr>
              <a:xfrm rot="5400000">
                <a:off x="594849" y="2823019"/>
                <a:ext cx="0" cy="164777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68" name="Szövegdoboz 77"/>
              <p:cNvSpPr txBox="1"/>
              <p:nvPr/>
            </p:nvSpPr>
            <p:spPr>
              <a:xfrm>
                <a:off x="116505" y="2776572"/>
                <a:ext cx="396262" cy="29238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250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15</a:t>
                </a:r>
              </a:p>
            </p:txBody>
          </p:sp>
        </p:grpSp>
        <p:sp>
          <p:nvSpPr>
            <p:cNvPr id="5" name="TextBox 4"/>
            <p:cNvSpPr txBox="1"/>
            <p:nvPr/>
          </p:nvSpPr>
          <p:spPr>
            <a:xfrm>
              <a:off x="5807645" y="2716900"/>
              <a:ext cx="300082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r>
                <a:rPr lang="hu-HU" sz="1800" dirty="0" smtClean="0">
                  <a:solidFill>
                    <a:srgbClr val="000000"/>
                  </a:solidFill>
                  <a:latin typeface="Arial"/>
                  <a:cs typeface="+mn-cs"/>
                </a:rPr>
                <a:t>*</a:t>
              </a:r>
              <a:endParaRPr lang="en-US" sz="1800" dirty="0">
                <a:solidFill>
                  <a:srgbClr val="000000"/>
                </a:solidFill>
                <a:latin typeface="Arial"/>
                <a:cs typeface="+mn-cs"/>
              </a:endParaRPr>
            </a:p>
          </p:txBody>
        </p:sp>
        <p:sp>
          <p:nvSpPr>
            <p:cNvPr id="7" name="TextBox 6"/>
            <p:cNvSpPr txBox="1"/>
            <p:nvPr/>
          </p:nvSpPr>
          <p:spPr>
            <a:xfrm>
              <a:off x="7139651" y="2145182"/>
              <a:ext cx="300082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r>
                <a:rPr lang="en-US" sz="1800" dirty="0" smtClean="0">
                  <a:solidFill>
                    <a:srgbClr val="000000"/>
                  </a:solidFill>
                  <a:latin typeface="Arial"/>
                  <a:cs typeface="+mn-cs"/>
                </a:rPr>
                <a:t>*</a:t>
              </a:r>
              <a:endParaRPr lang="en-US" sz="1800" dirty="0">
                <a:solidFill>
                  <a:srgbClr val="000000"/>
                </a:solidFill>
                <a:latin typeface="Arial"/>
                <a:cs typeface="+mn-cs"/>
              </a:endParaRPr>
            </a:p>
          </p:txBody>
        </p:sp>
        <p:cxnSp>
          <p:nvCxnSpPr>
            <p:cNvPr id="9" name="Straight Connector 8"/>
            <p:cNvCxnSpPr>
              <a:stCxn id="50" idx="1"/>
            </p:cNvCxnSpPr>
            <p:nvPr/>
          </p:nvCxnSpPr>
          <p:spPr>
            <a:xfrm flipV="1">
              <a:off x="1397486" y="1187214"/>
              <a:ext cx="4732409" cy="4000513"/>
            </a:xfrm>
            <a:prstGeom prst="line">
              <a:avLst/>
            </a:prstGeom>
            <a:ln>
              <a:solidFill>
                <a:srgbClr val="004AEB"/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0" name="Group 9"/>
            <p:cNvGrpSpPr/>
            <p:nvPr/>
          </p:nvGrpSpPr>
          <p:grpSpPr>
            <a:xfrm rot="60000">
              <a:off x="5555462" y="2956475"/>
              <a:ext cx="1277758" cy="313663"/>
              <a:chOff x="5212929" y="3146880"/>
              <a:chExt cx="1277758" cy="313663"/>
            </a:xfrm>
          </p:grpSpPr>
          <p:sp>
            <p:nvSpPr>
              <p:cNvPr id="14" name="Rectangle 13"/>
              <p:cNvSpPr>
                <a:spLocks noChangeArrowheads="1"/>
              </p:cNvSpPr>
              <p:nvPr/>
            </p:nvSpPr>
            <p:spPr bwMode="auto">
              <a:xfrm rot="20383141">
                <a:off x="5212929" y="3172543"/>
                <a:ext cx="1260000" cy="288000"/>
              </a:xfrm>
              <a:prstGeom prst="rect">
                <a:avLst/>
              </a:prstGeom>
              <a:solidFill>
                <a:srgbClr val="FFFFCC"/>
              </a:solidFill>
              <a:ln w="0">
                <a:solidFill>
                  <a:srgbClr val="E305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US" sz="1050">
                  <a:solidFill>
                    <a:srgbClr val="000000"/>
                  </a:solidFill>
                  <a:latin typeface="Arial"/>
                  <a:cs typeface="+mn-cs"/>
                </a:endParaRPr>
              </a:p>
            </p:txBody>
          </p:sp>
          <p:sp>
            <p:nvSpPr>
              <p:cNvPr id="15" name="Szövegdoboz 69"/>
              <p:cNvSpPr txBox="1"/>
              <p:nvPr/>
            </p:nvSpPr>
            <p:spPr>
              <a:xfrm rot="20348621">
                <a:off x="5352234" y="3146880"/>
                <a:ext cx="1138453" cy="25391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050" b="1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~2x/4 years</a:t>
                </a:r>
                <a:endParaRPr lang="hu-HU" sz="1050" b="1" dirty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endParaRPr>
              </a:p>
            </p:txBody>
          </p:sp>
        </p:grpSp>
        <p:grpSp>
          <p:nvGrpSpPr>
            <p:cNvPr id="11" name="Group 10"/>
            <p:cNvGrpSpPr/>
            <p:nvPr/>
          </p:nvGrpSpPr>
          <p:grpSpPr>
            <a:xfrm rot="21136769">
              <a:off x="1925178" y="4506264"/>
              <a:ext cx="1295057" cy="351114"/>
              <a:chOff x="4991289" y="3240600"/>
              <a:chExt cx="1295057" cy="351114"/>
            </a:xfrm>
          </p:grpSpPr>
          <p:sp>
            <p:nvSpPr>
              <p:cNvPr id="12" name="Rectangle 11"/>
              <p:cNvSpPr>
                <a:spLocks noChangeArrowheads="1"/>
              </p:cNvSpPr>
              <p:nvPr/>
            </p:nvSpPr>
            <p:spPr bwMode="auto">
              <a:xfrm rot="19783231">
                <a:off x="4991289" y="3303714"/>
                <a:ext cx="1260000" cy="288000"/>
              </a:xfrm>
              <a:prstGeom prst="rect">
                <a:avLst/>
              </a:prstGeom>
              <a:solidFill>
                <a:srgbClr val="FFFFCC"/>
              </a:solidFill>
              <a:ln w="0">
                <a:solidFill>
                  <a:srgbClr val="E305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US" sz="1050">
                  <a:solidFill>
                    <a:srgbClr val="000000"/>
                  </a:solidFill>
                  <a:latin typeface="Arial"/>
                  <a:cs typeface="+mn-cs"/>
                </a:endParaRPr>
              </a:p>
            </p:txBody>
          </p:sp>
          <p:sp>
            <p:nvSpPr>
              <p:cNvPr id="13" name="Szövegdoboz 69"/>
              <p:cNvSpPr txBox="1"/>
              <p:nvPr/>
            </p:nvSpPr>
            <p:spPr>
              <a:xfrm rot="19718289">
                <a:off x="5147893" y="3240600"/>
                <a:ext cx="1138453" cy="25391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050" b="1" dirty="0" smtClean="0">
                    <a:solidFill>
                      <a:srgbClr val="000000"/>
                    </a:solidFill>
                    <a:ea typeface="Verdana" panose="020B0604030504040204" pitchFamily="34" charset="0"/>
                    <a:cs typeface="Verdana" panose="020B0604030504040204" pitchFamily="34" charset="0"/>
                  </a:rPr>
                  <a:t>~2x/2 years</a:t>
                </a:r>
                <a:endParaRPr lang="hu-HU" sz="1050" b="1" dirty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endParaRPr>
              </a:p>
            </p:txBody>
          </p:sp>
        </p:grpSp>
        <p:cxnSp>
          <p:nvCxnSpPr>
            <p:cNvPr id="71" name="Straight Connector 70"/>
            <p:cNvCxnSpPr>
              <a:stCxn id="48" idx="3"/>
              <a:endCxn id="50" idx="1"/>
            </p:cNvCxnSpPr>
            <p:nvPr/>
          </p:nvCxnSpPr>
          <p:spPr bwMode="auto">
            <a:xfrm flipH="1">
              <a:off x="1397486" y="3862241"/>
              <a:ext cx="1595560" cy="1325486"/>
            </a:xfrm>
            <a:prstGeom prst="line">
              <a:avLst/>
            </a:prstGeom>
            <a:noFill/>
            <a:ln w="19050" cap="flat" cmpd="sng" algn="ctr">
              <a:solidFill>
                <a:srgbClr val="004AEB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74" name="Straight Connector 73"/>
            <p:cNvCxnSpPr/>
            <p:nvPr/>
          </p:nvCxnSpPr>
          <p:spPr bwMode="auto">
            <a:xfrm flipH="1">
              <a:off x="2993048" y="2059469"/>
              <a:ext cx="5045633" cy="1784685"/>
            </a:xfrm>
            <a:prstGeom prst="line">
              <a:avLst/>
            </a:prstGeom>
            <a:noFill/>
            <a:ln w="19050" cap="flat" cmpd="sng" algn="ctr">
              <a:solidFill>
                <a:srgbClr val="004AEB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sp>
          <p:nvSpPr>
            <p:cNvPr id="2" name="Down Arrow 1"/>
            <p:cNvSpPr/>
            <p:nvPr/>
          </p:nvSpPr>
          <p:spPr bwMode="auto">
            <a:xfrm>
              <a:off x="2924776" y="2538941"/>
              <a:ext cx="137160" cy="548640"/>
            </a:xfrm>
            <a:prstGeom prst="downArrow">
              <a:avLst/>
            </a:prstGeom>
            <a:noFill/>
            <a:ln w="1587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4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Verdana" pitchFamily="34" charset="0"/>
                <a:cs typeface="Times New Roman" pitchFamily="18" charset="0"/>
              </a:endParaRPr>
            </a:p>
          </p:txBody>
        </p:sp>
        <p:sp>
          <p:nvSpPr>
            <p:cNvPr id="6" name="TextBox 5"/>
            <p:cNvSpPr txBox="1"/>
            <p:nvPr/>
          </p:nvSpPr>
          <p:spPr>
            <a:xfrm>
              <a:off x="2257761" y="1828866"/>
              <a:ext cx="1491114" cy="66941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250" dirty="0" smtClean="0">
                  <a:latin typeface="+mn-lt"/>
                </a:rPr>
                <a:t>Emergence of</a:t>
              </a:r>
            </a:p>
            <a:p>
              <a:pPr algn="ctr"/>
              <a:r>
                <a:rPr lang="en-US" sz="1250" dirty="0" smtClean="0">
                  <a:latin typeface="+mn-lt"/>
                </a:rPr>
                <a:t> </a:t>
              </a:r>
              <a:r>
                <a:rPr lang="en-US" sz="1250" dirty="0" err="1" smtClean="0">
                  <a:latin typeface="+mn-lt"/>
                </a:rPr>
                <a:t>L3</a:t>
              </a:r>
              <a:r>
                <a:rPr lang="en-US" sz="1250" dirty="0" smtClean="0">
                  <a:latin typeface="+mn-lt"/>
                </a:rPr>
                <a:t> caches</a:t>
              </a:r>
            </a:p>
            <a:p>
              <a:pPr algn="ctr"/>
              <a:r>
                <a:rPr lang="en-US" sz="1250" dirty="0" smtClean="0">
                  <a:latin typeface="+mn-lt"/>
                </a:rPr>
                <a:t> in the  Core 2 line</a:t>
              </a:r>
              <a:endParaRPr lang="en-US" sz="1250" dirty="0">
                <a:latin typeface="+mn-lt"/>
              </a:endParaRPr>
            </a:p>
          </p:txBody>
        </p:sp>
        <p:cxnSp>
          <p:nvCxnSpPr>
            <p:cNvPr id="76" name="Egyenes összekötő 22"/>
            <p:cNvCxnSpPr/>
            <p:nvPr/>
          </p:nvCxnSpPr>
          <p:spPr>
            <a:xfrm>
              <a:off x="8093121" y="5854296"/>
              <a:ext cx="0" cy="172311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7" name="TextBox 76"/>
            <p:cNvSpPr txBox="1"/>
            <p:nvPr/>
          </p:nvSpPr>
          <p:spPr>
            <a:xfrm>
              <a:off x="6506646" y="2464258"/>
              <a:ext cx="300082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r>
                <a:rPr lang="hu-HU" sz="1800" dirty="0" smtClean="0">
                  <a:solidFill>
                    <a:srgbClr val="000000"/>
                  </a:solidFill>
                  <a:latin typeface="Arial"/>
                  <a:cs typeface="+mn-cs"/>
                </a:rPr>
                <a:t>*</a:t>
              </a:r>
              <a:endParaRPr lang="en-US" sz="1800" dirty="0">
                <a:solidFill>
                  <a:srgbClr val="000000"/>
                </a:solidFill>
                <a:latin typeface="Arial"/>
                <a:cs typeface="+mn-cs"/>
              </a:endParaRPr>
            </a:p>
          </p:txBody>
        </p:sp>
        <p:sp>
          <p:nvSpPr>
            <p:cNvPr id="78" name="TextBox 77"/>
            <p:cNvSpPr txBox="1"/>
            <p:nvPr/>
          </p:nvSpPr>
          <p:spPr>
            <a:xfrm>
              <a:off x="7672009" y="1993081"/>
              <a:ext cx="300082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r>
                <a:rPr lang="hu-HU" sz="1800" dirty="0" smtClean="0">
                  <a:solidFill>
                    <a:srgbClr val="000000"/>
                  </a:solidFill>
                  <a:latin typeface="Arial"/>
                  <a:cs typeface="+mn-cs"/>
                </a:rPr>
                <a:t>*</a:t>
              </a:r>
              <a:endParaRPr lang="en-US" sz="1800" dirty="0">
                <a:solidFill>
                  <a:srgbClr val="000000"/>
                </a:solidFill>
                <a:latin typeface="Arial"/>
                <a:cs typeface="+mn-cs"/>
              </a:endParaRPr>
            </a:p>
          </p:txBody>
        </p:sp>
        <p:sp>
          <p:nvSpPr>
            <p:cNvPr id="84" name="Szövegdoboz 61"/>
            <p:cNvSpPr txBox="1"/>
            <p:nvPr/>
          </p:nvSpPr>
          <p:spPr>
            <a:xfrm>
              <a:off x="6117997" y="1924244"/>
              <a:ext cx="1013419" cy="44627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r>
                <a:rPr lang="en-US" sz="1250" dirty="0" smtClean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rPr>
                <a:t>Haswell</a:t>
              </a:r>
              <a:r>
                <a:rPr lang="hu-HU" sz="1250" dirty="0" smtClean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rPr>
                <a:t>-EX</a:t>
              </a:r>
            </a:p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r>
                <a:rPr lang="hu-HU" sz="1050" dirty="0" smtClean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rPr>
                <a:t>(</a:t>
              </a:r>
              <a:r>
                <a:rPr lang="en-US" sz="1050" dirty="0" smtClean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rPr>
                <a:t>22</a:t>
              </a:r>
              <a:r>
                <a:rPr lang="hu-HU" sz="1050" dirty="0" smtClean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rPr>
                <a:t> nm)</a:t>
              </a:r>
            </a:p>
          </p:txBody>
        </p:sp>
        <p:sp>
          <p:nvSpPr>
            <p:cNvPr id="85" name="Szövegdoboz 61"/>
            <p:cNvSpPr txBox="1"/>
            <p:nvPr/>
          </p:nvSpPr>
          <p:spPr>
            <a:xfrm>
              <a:off x="7355121" y="2287313"/>
              <a:ext cx="1015021" cy="44627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r>
                <a:rPr lang="en-US" sz="1250" dirty="0" err="1" smtClean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rPr>
                <a:t>Skylake</a:t>
              </a:r>
              <a:r>
                <a:rPr lang="en-US" sz="1250" dirty="0" smtClean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rPr>
                <a:t>-SP</a:t>
              </a:r>
              <a:endParaRPr lang="hu-HU" sz="1250" dirty="0" smtClean="0">
                <a:solidFill>
                  <a:srgbClr val="000000"/>
                </a:solidFill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r>
                <a:rPr lang="hu-HU" sz="1050" dirty="0" smtClean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rPr>
                <a:t>(14 nm)</a:t>
              </a:r>
            </a:p>
          </p:txBody>
        </p:sp>
        <p:sp>
          <p:nvSpPr>
            <p:cNvPr id="91" name="Rectangle 90"/>
            <p:cNvSpPr>
              <a:spLocks noChangeArrowheads="1"/>
            </p:cNvSpPr>
            <p:nvPr/>
          </p:nvSpPr>
          <p:spPr bwMode="auto">
            <a:xfrm>
              <a:off x="1797062" y="5094070"/>
              <a:ext cx="33518" cy="1836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r>
                <a:rPr lang="hu-HU" sz="1250" dirty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rPr>
                <a:t>*</a:t>
              </a:r>
              <a:endParaRPr lang="en-US" sz="1250" dirty="0">
                <a:solidFill>
                  <a:srgbClr val="000000"/>
                </a:solidFill>
                <a:ea typeface="Verdana" panose="020B0604030504040204" pitchFamily="34" charset="0"/>
                <a:cs typeface="Verdana" panose="020B0604030504040204" pitchFamily="34" charset="0"/>
              </a:endParaRPr>
            </a:p>
          </p:txBody>
        </p:sp>
        <p:sp>
          <p:nvSpPr>
            <p:cNvPr id="92" name="Szövegdoboz 46"/>
            <p:cNvSpPr txBox="1"/>
            <p:nvPr/>
          </p:nvSpPr>
          <p:spPr>
            <a:xfrm>
              <a:off x="1426243" y="5187324"/>
              <a:ext cx="806632" cy="60785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r>
                <a:rPr lang="hu-HU" sz="1250" dirty="0" smtClean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rPr>
                <a:t>7</a:t>
              </a:r>
              <a:r>
                <a:rPr lang="en-US" sz="1250" dirty="0" smtClean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rPr>
                <a:t>1</a:t>
              </a:r>
              <a:r>
                <a:rPr lang="hu-HU" sz="1250" dirty="0" smtClean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rPr>
                <a:t>00</a:t>
              </a:r>
            </a:p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r>
                <a:rPr lang="hu-HU" sz="1050" dirty="0" smtClean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rPr>
                <a:t>(</a:t>
              </a:r>
              <a:r>
                <a:rPr lang="en-US" sz="1050" dirty="0" smtClean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rPr>
                <a:t>65</a:t>
              </a:r>
              <a:r>
                <a:rPr lang="hu-HU" sz="1050" dirty="0" smtClean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rPr>
                <a:t> nm</a:t>
              </a:r>
              <a:endParaRPr lang="en-US" sz="1050" dirty="0" smtClean="0">
                <a:solidFill>
                  <a:srgbClr val="000000"/>
                </a:solidFill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r>
                <a:rPr lang="en-US" sz="1050" dirty="0" smtClean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rPr>
                <a:t>16 MB </a:t>
              </a:r>
              <a:r>
                <a:rPr lang="en-US" sz="1050" dirty="0" err="1" smtClean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rPr>
                <a:t>L3</a:t>
              </a:r>
              <a:r>
                <a:rPr lang="hu-HU" sz="1050" dirty="0" smtClean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rPr>
                <a:t>)</a:t>
              </a:r>
            </a:p>
          </p:txBody>
        </p:sp>
      </p:grpSp>
      <p:sp>
        <p:nvSpPr>
          <p:cNvPr id="81" name="TextBox 80"/>
          <p:cNvSpPr txBox="1"/>
          <p:nvPr/>
        </p:nvSpPr>
        <p:spPr>
          <a:xfrm>
            <a:off x="82924" y="497542"/>
            <a:ext cx="7561685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b="1" dirty="0">
                <a:solidFill>
                  <a:srgbClr val="2D2D8A"/>
                </a:solidFill>
                <a:latin typeface="Verdana"/>
              </a:rPr>
              <a:t>a)</a:t>
            </a:r>
            <a:r>
              <a:rPr lang="en-US" b="1" dirty="0">
                <a:solidFill>
                  <a:srgbClr val="2D2D8A"/>
                </a:solidFill>
                <a:latin typeface="Verdana"/>
              </a:rPr>
              <a:t> C</a:t>
            </a:r>
            <a:r>
              <a:rPr lang="hu-HU" b="1" dirty="0">
                <a:solidFill>
                  <a:srgbClr val="2D2D8A"/>
                </a:solidFill>
                <a:latin typeface="Verdana"/>
              </a:rPr>
              <a:t>ore counts in Intel's </a:t>
            </a:r>
            <a:r>
              <a:rPr lang="en-US" b="1" dirty="0">
                <a:solidFill>
                  <a:srgbClr val="2D2D8A"/>
                </a:solidFill>
                <a:latin typeface="Verdana"/>
              </a:rPr>
              <a:t>high-end</a:t>
            </a:r>
            <a:r>
              <a:rPr lang="hu-HU" b="1" dirty="0">
                <a:solidFill>
                  <a:srgbClr val="2D2D8A"/>
                </a:solidFill>
                <a:latin typeface="Verdana"/>
              </a:rPr>
              <a:t> </a:t>
            </a:r>
            <a:r>
              <a:rPr lang="en-US" b="1" dirty="0">
                <a:solidFill>
                  <a:srgbClr val="2D2D8A"/>
                </a:solidFill>
                <a:latin typeface="Verdana"/>
              </a:rPr>
              <a:t>multicore 4S/</a:t>
            </a:r>
            <a:r>
              <a:rPr lang="en-US" b="1" dirty="0" err="1">
                <a:solidFill>
                  <a:srgbClr val="2D2D8A"/>
                </a:solidFill>
                <a:latin typeface="Verdana"/>
              </a:rPr>
              <a:t>8S</a:t>
            </a:r>
            <a:r>
              <a:rPr lang="en-US" b="1" dirty="0">
                <a:solidFill>
                  <a:srgbClr val="2D2D8A"/>
                </a:solidFill>
                <a:latin typeface="Verdana"/>
              </a:rPr>
              <a:t> </a:t>
            </a:r>
            <a:r>
              <a:rPr lang="hu-HU" b="1" dirty="0">
                <a:solidFill>
                  <a:srgbClr val="2D2D8A"/>
                </a:solidFill>
                <a:latin typeface="Verdana"/>
              </a:rPr>
              <a:t>server</a:t>
            </a:r>
            <a:r>
              <a:rPr lang="en-US" b="1" dirty="0">
                <a:solidFill>
                  <a:srgbClr val="2D2D8A"/>
                </a:solidFill>
                <a:latin typeface="Verdana"/>
              </a:rPr>
              <a:t> processor</a:t>
            </a:r>
            <a:r>
              <a:rPr lang="hu-HU" b="1" dirty="0">
                <a:solidFill>
                  <a:srgbClr val="2D2D8A"/>
                </a:solidFill>
                <a:latin typeface="Verdana"/>
              </a:rPr>
              <a:t>s </a:t>
            </a:r>
            <a:r>
              <a:rPr lang="hu-HU" b="1" dirty="0" smtClean="0">
                <a:solidFill>
                  <a:srgbClr val="2D2D8A"/>
                </a:solidFill>
                <a:latin typeface="Verdana"/>
              </a:rPr>
              <a:t>-</a:t>
            </a:r>
            <a:r>
              <a:rPr lang="en-US" b="1" dirty="0" smtClean="0">
                <a:solidFill>
                  <a:srgbClr val="2D2D8A"/>
                </a:solidFill>
                <a:latin typeface="Verdana"/>
              </a:rPr>
              <a:t>2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15085072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sz="1600" dirty="0">
                <a:solidFill>
                  <a:srgbClr val="FFFFFF"/>
                </a:solidFill>
                <a:latin typeface="Verdana" pitchFamily="34" charset="0"/>
              </a:rPr>
              <a:t>2.1 Overview of the evolution of key features of high-end server platforms </a:t>
            </a:r>
            <a:r>
              <a:rPr lang="en-US" altLang="en-US" sz="1600" dirty="0" smtClean="0">
                <a:solidFill>
                  <a:srgbClr val="FFFFFF"/>
                </a:solidFill>
                <a:latin typeface="Verdana" pitchFamily="34" charset="0"/>
              </a:rPr>
              <a:t>(</a:t>
            </a:r>
            <a:r>
              <a:rPr lang="en-US" altLang="en-US" sz="1600" dirty="0" err="1" smtClean="0">
                <a:solidFill>
                  <a:srgbClr val="FFFFFF"/>
                </a:solidFill>
                <a:latin typeface="Verdana" pitchFamily="34" charset="0"/>
              </a:rPr>
              <a:t>11c</a:t>
            </a:r>
            <a:r>
              <a:rPr lang="en-US" altLang="en-US" sz="1600" dirty="0" smtClean="0">
                <a:solidFill>
                  <a:srgbClr val="FFFFFF"/>
                </a:solidFill>
                <a:latin typeface="Verdana" pitchFamily="34" charset="0"/>
              </a:rPr>
              <a:t>)</a:t>
            </a:r>
            <a:endParaRPr lang="en-US" sz="1600" dirty="0"/>
          </a:p>
        </p:txBody>
      </p:sp>
      <p:sp>
        <p:nvSpPr>
          <p:cNvPr id="4" name="TextBox 3"/>
          <p:cNvSpPr txBox="1"/>
          <p:nvPr/>
        </p:nvSpPr>
        <p:spPr>
          <a:xfrm>
            <a:off x="76200" y="507263"/>
            <a:ext cx="113569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>
                <a:solidFill>
                  <a:srgbClr val="FF0000"/>
                </a:solidFill>
              </a:rPr>
              <a:t>Remark -2</a:t>
            </a:r>
            <a:endParaRPr lang="en-US" dirty="0">
              <a:solidFill>
                <a:srgbClr val="FF0000"/>
              </a:solidFill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274908" y="788410"/>
            <a:ext cx="453521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en-US" dirty="0" smtClean="0"/>
              <a:t>The reason for this anomaly is as follows.     </a:t>
            </a:r>
            <a:endParaRPr lang="en-US" dirty="0"/>
          </a:p>
        </p:txBody>
      </p:sp>
      <p:graphicFrame>
        <p:nvGraphicFramePr>
          <p:cNvPr id="10" name="Table 9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40404666"/>
              </p:ext>
            </p:extLst>
          </p:nvPr>
        </p:nvGraphicFramePr>
        <p:xfrm>
          <a:off x="304801" y="1914765"/>
          <a:ext cx="8489574" cy="2859322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606492"/>
                <a:gridCol w="1210912"/>
                <a:gridCol w="1369113"/>
                <a:gridCol w="1052711"/>
                <a:gridCol w="1112265"/>
                <a:gridCol w="1180587"/>
                <a:gridCol w="957494"/>
              </a:tblGrid>
              <a:tr h="714830"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latin typeface="+mj-lt"/>
                        </a:rPr>
                        <a:t>Model</a:t>
                      </a:r>
                      <a:endParaRPr lang="en-US" sz="1200" dirty="0">
                        <a:latin typeface="+mj-lt"/>
                      </a:endParaRPr>
                    </a:p>
                  </a:txBody>
                  <a:tcPr anchor="ctr">
                    <a:solidFill>
                      <a:schemeClr val="accent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latin typeface="+mj-lt"/>
                        </a:rPr>
                        <a:t>Technology</a:t>
                      </a:r>
                      <a:endParaRPr lang="en-US" sz="1200" dirty="0">
                        <a:latin typeface="+mj-lt"/>
                      </a:endParaRPr>
                    </a:p>
                  </a:txBody>
                  <a:tcPr anchor="ctr">
                    <a:solidFill>
                      <a:schemeClr val="accent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Date of introduction</a:t>
                      </a:r>
                      <a:endParaRPr lang="en-US" sz="1200" dirty="0">
                        <a:latin typeface="Verdana" panose="020B0604030504040204" pitchFamily="34" charset="0"/>
                        <a:ea typeface="Verdana" panose="020B0604030504040204" pitchFamily="34" charset="0"/>
                        <a:cs typeface="Verdana" panose="020B0604030504040204" pitchFamily="34" charset="0"/>
                      </a:endParaRPr>
                    </a:p>
                  </a:txBody>
                  <a:tcPr anchor="ctr">
                    <a:solidFill>
                      <a:schemeClr val="accent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latin typeface="+mj-lt"/>
                        </a:rPr>
                        <a:t>Core count</a:t>
                      </a:r>
                      <a:endParaRPr lang="en-US" sz="1200" dirty="0">
                        <a:latin typeface="+mj-lt"/>
                      </a:endParaRPr>
                    </a:p>
                  </a:txBody>
                  <a:tcPr anchor="ctr">
                    <a:solidFill>
                      <a:schemeClr val="accent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err="1" smtClean="0">
                          <a:latin typeface="+mj-lt"/>
                        </a:rPr>
                        <a:t>L3</a:t>
                      </a:r>
                      <a:r>
                        <a:rPr lang="en-US" sz="1200" dirty="0" smtClean="0">
                          <a:latin typeface="+mj-lt"/>
                        </a:rPr>
                        <a:t> cache</a:t>
                      </a:r>
                      <a:endParaRPr lang="en-US" sz="1200" dirty="0">
                        <a:latin typeface="+mj-lt"/>
                      </a:endParaRPr>
                    </a:p>
                  </a:txBody>
                  <a:tcPr anchor="ctr">
                    <a:solidFill>
                      <a:schemeClr val="accent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latin typeface="+mj-lt"/>
                        </a:rPr>
                        <a:t>Transistors</a:t>
                      </a:r>
                    </a:p>
                    <a:p>
                      <a:pPr algn="ctr"/>
                      <a:r>
                        <a:rPr lang="en-US" sz="1200" dirty="0" smtClean="0">
                          <a:latin typeface="+mj-lt"/>
                        </a:rPr>
                        <a:t>(million)</a:t>
                      </a:r>
                      <a:endParaRPr lang="en-US" sz="1200" dirty="0">
                        <a:latin typeface="+mj-lt"/>
                      </a:endParaRPr>
                    </a:p>
                  </a:txBody>
                  <a:tcPr anchor="ctr">
                    <a:solidFill>
                      <a:schemeClr val="accent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latin typeface="+mj-lt"/>
                        </a:rPr>
                        <a:t>Die area</a:t>
                      </a:r>
                    </a:p>
                    <a:p>
                      <a:pPr algn="ctr"/>
                      <a:r>
                        <a:rPr lang="en-US" sz="1200" dirty="0" smtClean="0">
                          <a:latin typeface="+mj-lt"/>
                        </a:rPr>
                        <a:t>(</a:t>
                      </a:r>
                      <a:r>
                        <a:rPr lang="en-US" sz="1200" dirty="0" err="1" smtClean="0">
                          <a:latin typeface="+mj-lt"/>
                        </a:rPr>
                        <a:t>mm</a:t>
                      </a:r>
                      <a:r>
                        <a:rPr lang="en-US" sz="1200" baseline="30000" dirty="0" err="1" smtClean="0">
                          <a:latin typeface="+mj-lt"/>
                        </a:rPr>
                        <a:t>2</a:t>
                      </a:r>
                      <a:r>
                        <a:rPr lang="en-US" sz="1200" dirty="0" smtClean="0">
                          <a:latin typeface="+mj-lt"/>
                        </a:rPr>
                        <a:t>)</a:t>
                      </a:r>
                      <a:endParaRPr lang="en-US" sz="1200" dirty="0">
                        <a:latin typeface="+mj-lt"/>
                      </a:endParaRPr>
                    </a:p>
                  </a:txBody>
                  <a:tcPr anchor="ctr">
                    <a:solidFill>
                      <a:schemeClr val="accent1">
                        <a:lumMod val="75000"/>
                      </a:schemeClr>
                    </a:solidFill>
                  </a:tcPr>
                </a:tc>
              </a:tr>
              <a:tr h="306356">
                <a:tc>
                  <a:txBody>
                    <a:bodyPr/>
                    <a:lstStyle/>
                    <a:p>
                      <a:pPr algn="l"/>
                      <a:r>
                        <a:rPr lang="en-US" sz="1200" dirty="0" smtClean="0">
                          <a:latin typeface="+mj-lt"/>
                        </a:rPr>
                        <a:t>7300</a:t>
                      </a:r>
                      <a:endParaRPr lang="en-US" sz="1200" dirty="0">
                        <a:latin typeface="+mj-lt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solidFill>
                            <a:srgbClr val="FF0000"/>
                          </a:solidFill>
                          <a:latin typeface="+mj-lt"/>
                        </a:rPr>
                        <a:t>65 nm</a:t>
                      </a:r>
                      <a:endParaRPr lang="en-US" sz="1200" dirty="0">
                        <a:solidFill>
                          <a:srgbClr val="FF0000"/>
                        </a:solidFill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9/2007</a:t>
                      </a:r>
                      <a:endParaRPr lang="en-US" sz="1200" dirty="0">
                        <a:latin typeface="Verdana" panose="020B0604030504040204" pitchFamily="34" charset="0"/>
                        <a:ea typeface="Verdana" panose="020B0604030504040204" pitchFamily="34" charset="0"/>
                        <a:cs typeface="Verdana" panose="020B0604030504040204" pitchFamily="34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err="1" smtClean="0">
                          <a:solidFill>
                            <a:srgbClr val="FF0000"/>
                          </a:solidFill>
                          <a:latin typeface="+mj-lt"/>
                        </a:rPr>
                        <a:t>2x2</a:t>
                      </a:r>
                      <a:endParaRPr lang="en-US" sz="1200" dirty="0">
                        <a:solidFill>
                          <a:srgbClr val="FF0000"/>
                        </a:solidFill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solidFill>
                            <a:srgbClr val="FF0000"/>
                          </a:solidFill>
                          <a:latin typeface="+mj-lt"/>
                        </a:rPr>
                        <a:t>no </a:t>
                      </a:r>
                      <a:r>
                        <a:rPr lang="en-US" sz="1200" dirty="0" err="1" smtClean="0">
                          <a:solidFill>
                            <a:srgbClr val="FF0000"/>
                          </a:solidFill>
                          <a:latin typeface="+mj-lt"/>
                        </a:rPr>
                        <a:t>L3</a:t>
                      </a:r>
                      <a:endParaRPr lang="en-US" sz="1200" dirty="0">
                        <a:solidFill>
                          <a:srgbClr val="FF0000"/>
                        </a:solidFill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solidFill>
                            <a:srgbClr val="FF0000"/>
                          </a:solidFill>
                          <a:latin typeface="+mj-lt"/>
                        </a:rPr>
                        <a:t>582 </a:t>
                      </a:r>
                      <a:endParaRPr lang="en-US" sz="1200" dirty="0">
                        <a:solidFill>
                          <a:srgbClr val="FF0000"/>
                        </a:solidFill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solidFill>
                            <a:srgbClr val="FF0000"/>
                          </a:solidFill>
                          <a:latin typeface="+mj-lt"/>
                        </a:rPr>
                        <a:t>286</a:t>
                      </a:r>
                      <a:endParaRPr lang="en-US" sz="1200" dirty="0">
                        <a:solidFill>
                          <a:srgbClr val="FF0000"/>
                        </a:solidFill>
                        <a:latin typeface="+mj-lt"/>
                      </a:endParaRPr>
                    </a:p>
                  </a:txBody>
                  <a:tcPr anchor="ctr"/>
                </a:tc>
              </a:tr>
              <a:tr h="306356">
                <a:tc>
                  <a:txBody>
                    <a:bodyPr/>
                    <a:lstStyle/>
                    <a:p>
                      <a:pPr algn="l"/>
                      <a:r>
                        <a:rPr lang="en-US" sz="1200" dirty="0" smtClean="0">
                          <a:latin typeface="+mj-lt"/>
                        </a:rPr>
                        <a:t>7400</a:t>
                      </a:r>
                      <a:endParaRPr lang="en-US" sz="1200" dirty="0">
                        <a:latin typeface="+mj-lt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latin typeface="+mj-lt"/>
                        </a:rPr>
                        <a:t>45 nm</a:t>
                      </a:r>
                      <a:endParaRPr lang="en-US" sz="12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8/2008</a:t>
                      </a:r>
                      <a:endParaRPr lang="en-US" sz="1200" dirty="0">
                        <a:latin typeface="Verdana" panose="020B0604030504040204" pitchFamily="34" charset="0"/>
                        <a:ea typeface="Verdana" panose="020B0604030504040204" pitchFamily="34" charset="0"/>
                        <a:cs typeface="Verdana" panose="020B0604030504040204" pitchFamily="34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latin typeface="+mj-lt"/>
                        </a:rPr>
                        <a:t>6</a:t>
                      </a:r>
                      <a:endParaRPr lang="en-US" sz="12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latin typeface="+mj-lt"/>
                        </a:rPr>
                        <a:t>16 MB</a:t>
                      </a:r>
                      <a:endParaRPr lang="en-US" sz="12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latin typeface="+mj-lt"/>
                        </a:rPr>
                        <a:t>1900</a:t>
                      </a:r>
                      <a:endParaRPr lang="en-US" sz="12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latin typeface="+mj-lt"/>
                        </a:rPr>
                        <a:t>503</a:t>
                      </a:r>
                      <a:endParaRPr lang="en-US" sz="1200" dirty="0">
                        <a:latin typeface="+mj-lt"/>
                      </a:endParaRPr>
                    </a:p>
                  </a:txBody>
                  <a:tcPr anchor="ctr"/>
                </a:tc>
              </a:tr>
              <a:tr h="306356">
                <a:tc>
                  <a:txBody>
                    <a:bodyPr/>
                    <a:lstStyle/>
                    <a:p>
                      <a:pPr algn="l"/>
                      <a:r>
                        <a:rPr lang="en-US" sz="1200" dirty="0" smtClean="0">
                          <a:latin typeface="+mj-lt"/>
                        </a:rPr>
                        <a:t>Nehalem-EX</a:t>
                      </a:r>
                      <a:endParaRPr lang="en-US" sz="1200" dirty="0">
                        <a:latin typeface="+mj-lt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latin typeface="+mj-lt"/>
                        </a:rPr>
                        <a:t>45 nm</a:t>
                      </a:r>
                      <a:endParaRPr lang="en-US" sz="12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3/2010</a:t>
                      </a:r>
                      <a:endParaRPr lang="en-US" sz="1200" dirty="0">
                        <a:latin typeface="Verdana" panose="020B0604030504040204" pitchFamily="34" charset="0"/>
                        <a:ea typeface="Verdana" panose="020B0604030504040204" pitchFamily="34" charset="0"/>
                        <a:cs typeface="Verdana" panose="020B0604030504040204" pitchFamily="34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latin typeface="+mj-lt"/>
                        </a:rPr>
                        <a:t>8</a:t>
                      </a:r>
                      <a:endParaRPr lang="en-US" sz="12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err="1" smtClean="0">
                          <a:latin typeface="+mj-lt"/>
                        </a:rPr>
                        <a:t>8x3</a:t>
                      </a:r>
                      <a:r>
                        <a:rPr lang="en-US" sz="1200" dirty="0" smtClean="0">
                          <a:latin typeface="+mj-lt"/>
                        </a:rPr>
                        <a:t> MB</a:t>
                      </a:r>
                      <a:endParaRPr lang="en-US" sz="12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latin typeface="+mj-lt"/>
                        </a:rPr>
                        <a:t>2300</a:t>
                      </a:r>
                      <a:endParaRPr lang="en-US" sz="12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latin typeface="+mj-lt"/>
                        </a:rPr>
                        <a:t>513</a:t>
                      </a:r>
                      <a:endParaRPr lang="en-US" sz="1200" dirty="0">
                        <a:latin typeface="+mj-lt"/>
                      </a:endParaRPr>
                    </a:p>
                  </a:txBody>
                  <a:tcPr anchor="ctr"/>
                </a:tc>
              </a:tr>
              <a:tr h="306356">
                <a:tc>
                  <a:txBody>
                    <a:bodyPr/>
                    <a:lstStyle/>
                    <a:p>
                      <a:pPr algn="l"/>
                      <a:r>
                        <a:rPr lang="en-US" sz="1200" dirty="0" err="1" smtClean="0">
                          <a:latin typeface="+mj-lt"/>
                        </a:rPr>
                        <a:t>Westmere</a:t>
                      </a:r>
                      <a:r>
                        <a:rPr lang="en-US" sz="1200" dirty="0" smtClean="0">
                          <a:latin typeface="+mj-lt"/>
                        </a:rPr>
                        <a:t>-EX</a:t>
                      </a:r>
                      <a:endParaRPr lang="en-US" sz="1200" dirty="0">
                        <a:latin typeface="+mj-lt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latin typeface="+mj-lt"/>
                        </a:rPr>
                        <a:t>32 nm</a:t>
                      </a:r>
                      <a:endParaRPr lang="en-US" sz="12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4/2011</a:t>
                      </a:r>
                      <a:endParaRPr lang="en-US" sz="1200" dirty="0">
                        <a:latin typeface="Verdana" panose="020B0604030504040204" pitchFamily="34" charset="0"/>
                        <a:ea typeface="Verdana" panose="020B0604030504040204" pitchFamily="34" charset="0"/>
                        <a:cs typeface="Verdana" panose="020B0604030504040204" pitchFamily="34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latin typeface="+mj-lt"/>
                        </a:rPr>
                        <a:t>10</a:t>
                      </a:r>
                      <a:endParaRPr lang="en-US" sz="12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err="1" smtClean="0">
                          <a:latin typeface="+mj-lt"/>
                        </a:rPr>
                        <a:t>10x3</a:t>
                      </a:r>
                      <a:r>
                        <a:rPr lang="en-US" sz="1200" dirty="0" smtClean="0">
                          <a:latin typeface="+mj-lt"/>
                        </a:rPr>
                        <a:t> MB</a:t>
                      </a:r>
                      <a:endParaRPr lang="en-US" sz="12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latin typeface="+mj-lt"/>
                        </a:rPr>
                        <a:t>2600</a:t>
                      </a:r>
                      <a:endParaRPr lang="en-US" sz="12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latin typeface="+mj-lt"/>
                        </a:rPr>
                        <a:t>512</a:t>
                      </a:r>
                      <a:endParaRPr lang="en-US" sz="1200" dirty="0">
                        <a:latin typeface="+mj-lt"/>
                      </a:endParaRPr>
                    </a:p>
                  </a:txBody>
                  <a:tcPr anchor="ctr"/>
                </a:tc>
              </a:tr>
              <a:tr h="306356">
                <a:tc>
                  <a:txBody>
                    <a:bodyPr/>
                    <a:lstStyle/>
                    <a:p>
                      <a:pPr algn="l"/>
                      <a:r>
                        <a:rPr lang="en-US" sz="1200" dirty="0" smtClean="0">
                          <a:latin typeface="+mj-lt"/>
                        </a:rPr>
                        <a:t>Ivy Bridge-EX</a:t>
                      </a:r>
                      <a:endParaRPr lang="en-US" sz="1200" dirty="0">
                        <a:latin typeface="+mj-lt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latin typeface="+mj-lt"/>
                        </a:rPr>
                        <a:t>22 nm</a:t>
                      </a:r>
                      <a:endParaRPr lang="en-US" sz="12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2/2014</a:t>
                      </a:r>
                      <a:endParaRPr lang="en-US" sz="1200" dirty="0">
                        <a:latin typeface="Verdana" panose="020B0604030504040204" pitchFamily="34" charset="0"/>
                        <a:ea typeface="Verdana" panose="020B0604030504040204" pitchFamily="34" charset="0"/>
                        <a:cs typeface="Verdana" panose="020B0604030504040204" pitchFamily="34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latin typeface="+mj-lt"/>
                        </a:rPr>
                        <a:t>15</a:t>
                      </a:r>
                      <a:endParaRPr lang="en-US" sz="12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err="1" smtClean="0">
                          <a:latin typeface="+mj-lt"/>
                        </a:rPr>
                        <a:t>14x2.5</a:t>
                      </a:r>
                      <a:r>
                        <a:rPr lang="en-US" sz="1200" dirty="0" smtClean="0">
                          <a:latin typeface="+mj-lt"/>
                        </a:rPr>
                        <a:t> MB</a:t>
                      </a:r>
                      <a:endParaRPr lang="en-US" sz="12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latin typeface="+mj-lt"/>
                        </a:rPr>
                        <a:t>4310</a:t>
                      </a:r>
                      <a:endParaRPr lang="en-US" sz="12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latin typeface="+mj-lt"/>
                        </a:rPr>
                        <a:t>541</a:t>
                      </a:r>
                      <a:endParaRPr lang="en-US" sz="1200" dirty="0">
                        <a:latin typeface="+mj-lt"/>
                      </a:endParaRPr>
                    </a:p>
                  </a:txBody>
                  <a:tcPr anchor="ctr"/>
                </a:tc>
              </a:tr>
              <a:tr h="306356">
                <a:tc>
                  <a:txBody>
                    <a:bodyPr/>
                    <a:lstStyle/>
                    <a:p>
                      <a:pPr algn="l"/>
                      <a:r>
                        <a:rPr lang="en-US" sz="1200" dirty="0" smtClean="0">
                          <a:latin typeface="+mj-lt"/>
                        </a:rPr>
                        <a:t>Haswell-EX</a:t>
                      </a:r>
                      <a:endParaRPr lang="en-US" sz="1200" dirty="0">
                        <a:latin typeface="+mj-lt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latin typeface="+mj-lt"/>
                        </a:rPr>
                        <a:t>22 nm</a:t>
                      </a:r>
                      <a:endParaRPr lang="en-US" sz="12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5/2015</a:t>
                      </a:r>
                      <a:endParaRPr lang="en-US" sz="1200" dirty="0">
                        <a:latin typeface="Verdana" panose="020B0604030504040204" pitchFamily="34" charset="0"/>
                        <a:ea typeface="Verdana" panose="020B0604030504040204" pitchFamily="34" charset="0"/>
                        <a:cs typeface="Verdana" panose="020B0604030504040204" pitchFamily="34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latin typeface="+mj-lt"/>
                        </a:rPr>
                        <a:t>18</a:t>
                      </a:r>
                      <a:endParaRPr lang="en-US" sz="12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err="1" smtClean="0">
                          <a:latin typeface="+mj-lt"/>
                        </a:rPr>
                        <a:t>18x2.5</a:t>
                      </a:r>
                      <a:r>
                        <a:rPr lang="en-US" sz="1200" dirty="0" smtClean="0">
                          <a:latin typeface="+mj-lt"/>
                        </a:rPr>
                        <a:t> MB</a:t>
                      </a:r>
                      <a:endParaRPr lang="en-US" sz="12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latin typeface="+mj-lt"/>
                        </a:rPr>
                        <a:t>5700</a:t>
                      </a:r>
                      <a:endParaRPr lang="en-US" sz="12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latin typeface="+mj-lt"/>
                        </a:rPr>
                        <a:t>662</a:t>
                      </a:r>
                      <a:endParaRPr lang="en-US" sz="1200" dirty="0">
                        <a:latin typeface="+mj-lt"/>
                      </a:endParaRPr>
                    </a:p>
                  </a:txBody>
                  <a:tcPr anchor="ctr"/>
                </a:tc>
              </a:tr>
              <a:tr h="306356">
                <a:tc>
                  <a:txBody>
                    <a:bodyPr/>
                    <a:lstStyle/>
                    <a:p>
                      <a:pPr algn="l"/>
                      <a:r>
                        <a:rPr lang="en-US" sz="1200" dirty="0" smtClean="0">
                          <a:latin typeface="+mj-lt"/>
                        </a:rPr>
                        <a:t>Broadwell-EX</a:t>
                      </a:r>
                      <a:endParaRPr lang="en-US" sz="1200" dirty="0">
                        <a:latin typeface="+mj-lt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latin typeface="+mj-lt"/>
                        </a:rPr>
                        <a:t>14 nm</a:t>
                      </a:r>
                      <a:endParaRPr lang="en-US" sz="12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6/2016</a:t>
                      </a:r>
                      <a:endParaRPr lang="en-US" sz="1200" dirty="0">
                        <a:latin typeface="Verdana" panose="020B0604030504040204" pitchFamily="34" charset="0"/>
                        <a:ea typeface="Verdana" panose="020B0604030504040204" pitchFamily="34" charset="0"/>
                        <a:cs typeface="Verdana" panose="020B0604030504040204" pitchFamily="34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latin typeface="+mj-lt"/>
                        </a:rPr>
                        <a:t>24</a:t>
                      </a:r>
                      <a:endParaRPr lang="en-US" sz="12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err="1" smtClean="0">
                          <a:latin typeface="+mj-lt"/>
                        </a:rPr>
                        <a:t>24x2.5</a:t>
                      </a:r>
                      <a:r>
                        <a:rPr lang="en-US" sz="1200" dirty="0" smtClean="0">
                          <a:latin typeface="+mj-lt"/>
                        </a:rPr>
                        <a:t> MB</a:t>
                      </a:r>
                      <a:endParaRPr lang="en-US" sz="12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latin typeface="+mj-lt"/>
                        </a:rPr>
                        <a:t>7200</a:t>
                      </a:r>
                      <a:endParaRPr lang="en-US" sz="12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latin typeface="+mj-lt"/>
                        </a:rPr>
                        <a:t>456</a:t>
                      </a:r>
                      <a:endParaRPr lang="en-US" sz="1200" dirty="0">
                        <a:latin typeface="+mj-lt"/>
                      </a:endParaRPr>
                    </a:p>
                  </a:txBody>
                  <a:tcPr anchor="ctr"/>
                </a:tc>
              </a:tr>
            </a:tbl>
          </a:graphicData>
        </a:graphic>
      </p:graphicFrame>
      <p:sp>
        <p:nvSpPr>
          <p:cNvPr id="12" name="TextBox 11"/>
          <p:cNvSpPr txBox="1"/>
          <p:nvPr/>
        </p:nvSpPr>
        <p:spPr>
          <a:xfrm>
            <a:off x="806827" y="4989235"/>
            <a:ext cx="7680511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dirty="0" smtClean="0"/>
              <a:t>Table: Transistor count and die area of high-end server processors (Source: Intel)</a:t>
            </a:r>
            <a:endParaRPr lang="en-US" dirty="0"/>
          </a:p>
        </p:txBody>
      </p:sp>
      <p:sp>
        <p:nvSpPr>
          <p:cNvPr id="3" name="TextBox 2"/>
          <p:cNvSpPr txBox="1"/>
          <p:nvPr/>
        </p:nvSpPr>
        <p:spPr>
          <a:xfrm>
            <a:off x="257735" y="1089213"/>
            <a:ext cx="8610691" cy="7386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/>
              <a:t>The previous high-end </a:t>
            </a:r>
            <a:r>
              <a:rPr lang="en-US" dirty="0" smtClean="0"/>
              <a:t>4S </a:t>
            </a:r>
            <a:r>
              <a:rPr lang="en-US" dirty="0"/>
              <a:t>Xeon 7300 server processor has 4 cores, was fabricated </a:t>
            </a:r>
          </a:p>
          <a:p>
            <a:pPr>
              <a:spcAft>
                <a:spcPts val="0"/>
              </a:spcAft>
            </a:pPr>
            <a:r>
              <a:rPr lang="en-US" dirty="0"/>
              <a:t>       by 65 nm technology, incorporated 582 million transistors and occupied 286 </a:t>
            </a:r>
            <a:r>
              <a:rPr lang="en-US" dirty="0" err="1"/>
              <a:t>mm</a:t>
            </a:r>
            <a:r>
              <a:rPr lang="en-US" baseline="30000" dirty="0" err="1"/>
              <a:t>2</a:t>
            </a:r>
            <a:r>
              <a:rPr lang="en-US" dirty="0"/>
              <a:t> silicon</a:t>
            </a:r>
          </a:p>
          <a:p>
            <a:pPr>
              <a:spcAft>
                <a:spcPts val="0"/>
              </a:spcAft>
            </a:pPr>
            <a:r>
              <a:rPr lang="en-US" dirty="0"/>
              <a:t>       area, as the Table below shows.  </a:t>
            </a:r>
          </a:p>
        </p:txBody>
      </p:sp>
    </p:spTree>
    <p:extLst>
      <p:ext uri="{BB962C8B-B14F-4D97-AF65-F5344CB8AC3E}">
        <p14:creationId xmlns:p14="http://schemas.microsoft.com/office/powerpoint/2010/main" val="233372194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/>
      <p:bldP spid="3" grpId="0"/>
    </p:bldLst>
  </p:timing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sz="1600" dirty="0">
                <a:solidFill>
                  <a:srgbClr val="FFFFFF"/>
                </a:solidFill>
                <a:latin typeface="Verdana" pitchFamily="34" charset="0"/>
              </a:rPr>
              <a:t>2.1 Overview of the evolution of key features of high-end server platforms </a:t>
            </a:r>
            <a:r>
              <a:rPr lang="en-US" altLang="en-US" sz="1600" dirty="0" smtClean="0">
                <a:solidFill>
                  <a:srgbClr val="FFFFFF"/>
                </a:solidFill>
                <a:latin typeface="Verdana" pitchFamily="34" charset="0"/>
              </a:rPr>
              <a:t>(12)</a:t>
            </a:r>
            <a:endParaRPr lang="en-US" sz="1600" dirty="0"/>
          </a:p>
        </p:txBody>
      </p:sp>
      <p:sp>
        <p:nvSpPr>
          <p:cNvPr id="6" name="Rectangle 5"/>
          <p:cNvSpPr/>
          <p:nvPr/>
        </p:nvSpPr>
        <p:spPr>
          <a:xfrm>
            <a:off x="190500" y="877904"/>
            <a:ext cx="8915400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285750" lvl="0" indent="-285750">
              <a:buFont typeface="Arial" panose="020B0604020202020204" pitchFamily="34" charset="0"/>
              <a:buChar char="•"/>
            </a:pPr>
            <a:r>
              <a:rPr lang="en-US" dirty="0">
                <a:solidFill>
                  <a:srgbClr val="000000"/>
                </a:solidFill>
              </a:rPr>
              <a:t> </a:t>
            </a:r>
            <a:r>
              <a:rPr lang="en-US" dirty="0">
                <a:solidFill>
                  <a:srgbClr val="0070C0"/>
                </a:solidFill>
              </a:rPr>
              <a:t>If the next generation 6-core Xeon 7400 would have linearly more transistors and </a:t>
            </a:r>
            <a:r>
              <a:rPr lang="en-US" dirty="0" smtClean="0">
                <a:solidFill>
                  <a:srgbClr val="0070C0"/>
                </a:solidFill>
              </a:rPr>
              <a:t>became</a:t>
            </a:r>
            <a:endParaRPr lang="en-US" dirty="0">
              <a:solidFill>
                <a:srgbClr val="0070C0"/>
              </a:solidFill>
            </a:endParaRPr>
          </a:p>
          <a:p>
            <a:pPr lvl="0"/>
            <a:r>
              <a:rPr lang="en-US" dirty="0">
                <a:solidFill>
                  <a:srgbClr val="0070C0"/>
                </a:solidFill>
              </a:rPr>
              <a:t>        implemented </a:t>
            </a:r>
            <a:r>
              <a:rPr lang="en-US" dirty="0" smtClean="0">
                <a:solidFill>
                  <a:srgbClr val="0070C0"/>
                </a:solidFill>
              </a:rPr>
              <a:t>instead of 65 nm already by 45 </a:t>
            </a:r>
            <a:r>
              <a:rPr lang="en-US" dirty="0">
                <a:solidFill>
                  <a:srgbClr val="0070C0"/>
                </a:solidFill>
              </a:rPr>
              <a:t>nm technology, </a:t>
            </a:r>
            <a:r>
              <a:rPr lang="en-US" dirty="0">
                <a:solidFill>
                  <a:srgbClr val="000000"/>
                </a:solidFill>
              </a:rPr>
              <a:t>the die area needed would be </a:t>
            </a:r>
            <a:endParaRPr lang="en-US" dirty="0"/>
          </a:p>
        </p:txBody>
      </p:sp>
      <p:sp>
        <p:nvSpPr>
          <p:cNvPr id="7" name="TextBox 6"/>
          <p:cNvSpPr txBox="1"/>
          <p:nvPr/>
        </p:nvSpPr>
        <p:spPr>
          <a:xfrm>
            <a:off x="2904563" y="1482400"/>
            <a:ext cx="324479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/>
              <a:t>6/4 x 286 </a:t>
            </a:r>
            <a:r>
              <a:rPr lang="en-US" dirty="0" err="1" smtClean="0"/>
              <a:t>mm</a:t>
            </a:r>
            <a:r>
              <a:rPr lang="en-US" baseline="30000" dirty="0" err="1" smtClean="0"/>
              <a:t>2</a:t>
            </a:r>
            <a:r>
              <a:rPr lang="en-US" dirty="0" smtClean="0"/>
              <a:t> x 0.5 = </a:t>
            </a:r>
            <a:r>
              <a:rPr lang="en-US" dirty="0" smtClean="0">
                <a:solidFill>
                  <a:srgbClr val="0070C0"/>
                </a:solidFill>
              </a:rPr>
              <a:t>214 </a:t>
            </a:r>
            <a:r>
              <a:rPr lang="en-US" dirty="0" err="1" smtClean="0">
                <a:solidFill>
                  <a:srgbClr val="0070C0"/>
                </a:solidFill>
              </a:rPr>
              <a:t>mm</a:t>
            </a:r>
            <a:r>
              <a:rPr lang="en-US" baseline="30000" dirty="0" err="1" smtClean="0">
                <a:solidFill>
                  <a:srgbClr val="0070C0"/>
                </a:solidFill>
              </a:rPr>
              <a:t>2</a:t>
            </a:r>
            <a:r>
              <a:rPr lang="en-US" dirty="0" smtClean="0">
                <a:solidFill>
                  <a:srgbClr val="0070C0"/>
                </a:solidFill>
              </a:rPr>
              <a:t>.</a:t>
            </a:r>
            <a:endParaRPr lang="en-US" dirty="0">
              <a:solidFill>
                <a:srgbClr val="0070C0"/>
              </a:solidFill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288976" y="1838008"/>
            <a:ext cx="8868005" cy="103105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 smtClean="0"/>
              <a:t>Nevertheless, the 7400 was fabricated on a </a:t>
            </a:r>
            <a:r>
              <a:rPr lang="en-US" dirty="0" smtClean="0">
                <a:solidFill>
                  <a:srgbClr val="0070C0"/>
                </a:solidFill>
              </a:rPr>
              <a:t>503 </a:t>
            </a:r>
            <a:r>
              <a:rPr lang="en-US" dirty="0" err="1" smtClean="0">
                <a:solidFill>
                  <a:srgbClr val="0070C0"/>
                </a:solidFill>
              </a:rPr>
              <a:t>mm</a:t>
            </a:r>
            <a:r>
              <a:rPr lang="en-US" baseline="30000" dirty="0" err="1" smtClean="0">
                <a:solidFill>
                  <a:srgbClr val="0070C0"/>
                </a:solidFill>
              </a:rPr>
              <a:t>2</a:t>
            </a:r>
            <a:r>
              <a:rPr lang="en-US" dirty="0" smtClean="0">
                <a:solidFill>
                  <a:srgbClr val="0070C0"/>
                </a:solidFill>
              </a:rPr>
              <a:t> </a:t>
            </a:r>
            <a:r>
              <a:rPr lang="en-US" dirty="0" smtClean="0"/>
              <a:t>die, large enough for 6 cores plus the</a:t>
            </a:r>
          </a:p>
          <a:p>
            <a:pPr>
              <a:spcAft>
                <a:spcPts val="600"/>
              </a:spcAft>
            </a:pPr>
            <a:r>
              <a:rPr lang="en-US" dirty="0" smtClean="0"/>
              <a:t>      </a:t>
            </a:r>
            <a:r>
              <a:rPr lang="en-US" dirty="0" err="1" smtClean="0"/>
              <a:t>L3</a:t>
            </a:r>
            <a:r>
              <a:rPr lang="en-US" dirty="0" smtClean="0"/>
              <a:t> cache that covers about 50 % of the silicon area.</a:t>
            </a:r>
          </a:p>
          <a:p>
            <a:r>
              <a:rPr lang="en-US" dirty="0" smtClean="0"/>
              <a:t>     Accordingly, the Xeon 7400 fits to the processors whose die area was not yet burdened by</a:t>
            </a:r>
          </a:p>
          <a:p>
            <a:pPr>
              <a:spcAft>
                <a:spcPts val="400"/>
              </a:spcAft>
            </a:pPr>
            <a:r>
              <a:rPr lang="en-US" dirty="0"/>
              <a:t> </a:t>
            </a:r>
            <a:r>
              <a:rPr lang="en-US" dirty="0" smtClean="0"/>
              <a:t>      the </a:t>
            </a:r>
            <a:r>
              <a:rPr lang="en-US" dirty="0" err="1" smtClean="0"/>
              <a:t>L3</a:t>
            </a:r>
            <a:r>
              <a:rPr lang="en-US" dirty="0" smtClean="0"/>
              <a:t> cache.</a:t>
            </a:r>
          </a:p>
        </p:txBody>
      </p:sp>
      <p:sp>
        <p:nvSpPr>
          <p:cNvPr id="9" name="TextBox 8"/>
          <p:cNvSpPr txBox="1"/>
          <p:nvPr/>
        </p:nvSpPr>
        <p:spPr>
          <a:xfrm>
            <a:off x="76200" y="507263"/>
            <a:ext cx="139217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>
                <a:solidFill>
                  <a:srgbClr val="FF0000"/>
                </a:solidFill>
              </a:rPr>
              <a:t>Remark cont.</a:t>
            </a:r>
            <a:endParaRPr lang="en-US" dirty="0">
              <a:solidFill>
                <a:srgbClr val="FF0000"/>
              </a:solidFill>
            </a:endParaRPr>
          </a:p>
        </p:txBody>
      </p:sp>
      <p:graphicFrame>
        <p:nvGraphicFramePr>
          <p:cNvPr id="10" name="Table 9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308957642"/>
              </p:ext>
            </p:extLst>
          </p:nvPr>
        </p:nvGraphicFramePr>
        <p:xfrm>
          <a:off x="304801" y="3635987"/>
          <a:ext cx="8489574" cy="2859322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606492"/>
                <a:gridCol w="1210912"/>
                <a:gridCol w="1369113"/>
                <a:gridCol w="1052711"/>
                <a:gridCol w="1112265"/>
                <a:gridCol w="1180587"/>
                <a:gridCol w="957494"/>
              </a:tblGrid>
              <a:tr h="714830"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latin typeface="+mj-lt"/>
                        </a:rPr>
                        <a:t>Model</a:t>
                      </a:r>
                      <a:endParaRPr lang="en-US" sz="1200" dirty="0">
                        <a:latin typeface="+mj-lt"/>
                      </a:endParaRPr>
                    </a:p>
                  </a:txBody>
                  <a:tcPr anchor="ctr">
                    <a:solidFill>
                      <a:schemeClr val="accent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latin typeface="+mj-lt"/>
                        </a:rPr>
                        <a:t>Technology</a:t>
                      </a:r>
                      <a:endParaRPr lang="en-US" sz="1200" dirty="0">
                        <a:latin typeface="+mj-lt"/>
                      </a:endParaRPr>
                    </a:p>
                  </a:txBody>
                  <a:tcPr anchor="ctr">
                    <a:solidFill>
                      <a:schemeClr val="accent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Date of introduction</a:t>
                      </a:r>
                      <a:endParaRPr lang="en-US" sz="1200" dirty="0">
                        <a:latin typeface="Verdana" panose="020B0604030504040204" pitchFamily="34" charset="0"/>
                        <a:ea typeface="Verdana" panose="020B0604030504040204" pitchFamily="34" charset="0"/>
                        <a:cs typeface="Verdana" panose="020B0604030504040204" pitchFamily="34" charset="0"/>
                      </a:endParaRPr>
                    </a:p>
                  </a:txBody>
                  <a:tcPr anchor="ctr">
                    <a:solidFill>
                      <a:schemeClr val="accent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latin typeface="+mj-lt"/>
                        </a:rPr>
                        <a:t>Core count</a:t>
                      </a:r>
                      <a:endParaRPr lang="en-US" sz="1200" dirty="0">
                        <a:latin typeface="+mj-lt"/>
                      </a:endParaRPr>
                    </a:p>
                  </a:txBody>
                  <a:tcPr anchor="ctr">
                    <a:solidFill>
                      <a:schemeClr val="accent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err="1" smtClean="0">
                          <a:latin typeface="+mj-lt"/>
                        </a:rPr>
                        <a:t>L3</a:t>
                      </a:r>
                      <a:r>
                        <a:rPr lang="en-US" sz="1200" dirty="0" smtClean="0">
                          <a:latin typeface="+mj-lt"/>
                        </a:rPr>
                        <a:t> cache</a:t>
                      </a:r>
                      <a:endParaRPr lang="en-US" sz="1200" dirty="0">
                        <a:latin typeface="+mj-lt"/>
                      </a:endParaRPr>
                    </a:p>
                  </a:txBody>
                  <a:tcPr anchor="ctr">
                    <a:solidFill>
                      <a:schemeClr val="accent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latin typeface="+mj-lt"/>
                        </a:rPr>
                        <a:t>Transistors</a:t>
                      </a:r>
                    </a:p>
                    <a:p>
                      <a:pPr algn="ctr"/>
                      <a:r>
                        <a:rPr lang="en-US" sz="1200" dirty="0" smtClean="0">
                          <a:latin typeface="+mj-lt"/>
                        </a:rPr>
                        <a:t>(million)</a:t>
                      </a:r>
                      <a:endParaRPr lang="en-US" sz="1200" dirty="0">
                        <a:latin typeface="+mj-lt"/>
                      </a:endParaRPr>
                    </a:p>
                  </a:txBody>
                  <a:tcPr anchor="ctr">
                    <a:solidFill>
                      <a:schemeClr val="accent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latin typeface="+mj-lt"/>
                        </a:rPr>
                        <a:t>Die area</a:t>
                      </a:r>
                    </a:p>
                    <a:p>
                      <a:pPr algn="ctr"/>
                      <a:r>
                        <a:rPr lang="en-US" sz="1200" dirty="0" smtClean="0">
                          <a:latin typeface="+mj-lt"/>
                        </a:rPr>
                        <a:t>(</a:t>
                      </a:r>
                      <a:r>
                        <a:rPr lang="en-US" sz="1200" dirty="0" err="1" smtClean="0">
                          <a:latin typeface="+mj-lt"/>
                        </a:rPr>
                        <a:t>mm</a:t>
                      </a:r>
                      <a:r>
                        <a:rPr lang="en-US" sz="1200" baseline="30000" dirty="0" err="1" smtClean="0">
                          <a:latin typeface="+mj-lt"/>
                        </a:rPr>
                        <a:t>2</a:t>
                      </a:r>
                      <a:r>
                        <a:rPr lang="en-US" sz="1200" dirty="0" smtClean="0">
                          <a:latin typeface="+mj-lt"/>
                        </a:rPr>
                        <a:t>)</a:t>
                      </a:r>
                      <a:endParaRPr lang="en-US" sz="1200" dirty="0">
                        <a:latin typeface="+mj-lt"/>
                      </a:endParaRPr>
                    </a:p>
                  </a:txBody>
                  <a:tcPr anchor="ctr">
                    <a:solidFill>
                      <a:schemeClr val="accent1">
                        <a:lumMod val="75000"/>
                      </a:schemeClr>
                    </a:solidFill>
                  </a:tcPr>
                </a:tc>
              </a:tr>
              <a:tr h="306356">
                <a:tc>
                  <a:txBody>
                    <a:bodyPr/>
                    <a:lstStyle/>
                    <a:p>
                      <a:pPr algn="l"/>
                      <a:r>
                        <a:rPr lang="en-US" sz="1200" dirty="0" smtClean="0">
                          <a:latin typeface="+mj-lt"/>
                        </a:rPr>
                        <a:t>7300</a:t>
                      </a:r>
                      <a:endParaRPr lang="en-US" sz="1200" dirty="0">
                        <a:latin typeface="+mj-lt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solidFill>
                            <a:schemeClr val="tx1"/>
                          </a:solidFill>
                          <a:latin typeface="+mj-lt"/>
                        </a:rPr>
                        <a:t>65 nm</a:t>
                      </a:r>
                      <a:endParaRPr lang="en-US" sz="1200" dirty="0">
                        <a:solidFill>
                          <a:schemeClr val="tx1"/>
                        </a:solidFill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solidFill>
                            <a:schemeClr val="tx1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9/2007</a:t>
                      </a:r>
                      <a:endParaRPr lang="en-US" sz="1200" dirty="0">
                        <a:solidFill>
                          <a:schemeClr val="tx1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Verdana" panose="020B0604030504040204" pitchFamily="34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err="1" smtClean="0">
                          <a:solidFill>
                            <a:schemeClr val="tx1"/>
                          </a:solidFill>
                          <a:latin typeface="+mj-lt"/>
                        </a:rPr>
                        <a:t>2x2</a:t>
                      </a:r>
                      <a:endParaRPr lang="en-US" sz="1200" dirty="0">
                        <a:solidFill>
                          <a:schemeClr val="tx1"/>
                        </a:solidFill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solidFill>
                            <a:schemeClr val="tx1"/>
                          </a:solidFill>
                          <a:latin typeface="+mj-lt"/>
                        </a:rPr>
                        <a:t>no </a:t>
                      </a:r>
                      <a:r>
                        <a:rPr lang="en-US" sz="1200" dirty="0" err="1" smtClean="0">
                          <a:solidFill>
                            <a:schemeClr val="tx1"/>
                          </a:solidFill>
                          <a:latin typeface="+mj-lt"/>
                        </a:rPr>
                        <a:t>L3</a:t>
                      </a:r>
                      <a:endParaRPr lang="en-US" sz="1200" dirty="0">
                        <a:solidFill>
                          <a:schemeClr val="tx1"/>
                        </a:solidFill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solidFill>
                            <a:schemeClr val="tx1"/>
                          </a:solidFill>
                          <a:latin typeface="+mj-lt"/>
                        </a:rPr>
                        <a:t>582 </a:t>
                      </a:r>
                      <a:endParaRPr lang="en-US" sz="1200" dirty="0">
                        <a:solidFill>
                          <a:schemeClr val="tx1"/>
                        </a:solidFill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solidFill>
                            <a:schemeClr val="tx1"/>
                          </a:solidFill>
                          <a:latin typeface="+mj-lt"/>
                        </a:rPr>
                        <a:t>286</a:t>
                      </a:r>
                      <a:endParaRPr lang="en-US" sz="1200" dirty="0">
                        <a:solidFill>
                          <a:schemeClr val="tx1"/>
                        </a:solidFill>
                        <a:latin typeface="+mj-lt"/>
                      </a:endParaRPr>
                    </a:p>
                  </a:txBody>
                  <a:tcPr anchor="ctr"/>
                </a:tc>
              </a:tr>
              <a:tr h="306356">
                <a:tc>
                  <a:txBody>
                    <a:bodyPr/>
                    <a:lstStyle/>
                    <a:p>
                      <a:pPr algn="l"/>
                      <a:r>
                        <a:rPr lang="en-US" sz="1200" dirty="0" smtClean="0">
                          <a:latin typeface="+mj-lt"/>
                        </a:rPr>
                        <a:t>7400</a:t>
                      </a:r>
                      <a:endParaRPr lang="en-US" sz="1200" dirty="0">
                        <a:latin typeface="+mj-lt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latin typeface="+mj-lt"/>
                        </a:rPr>
                        <a:t>45 nm</a:t>
                      </a:r>
                      <a:endParaRPr lang="en-US" sz="12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8/2008</a:t>
                      </a:r>
                      <a:endParaRPr lang="en-US" sz="1200" dirty="0">
                        <a:latin typeface="Verdana" panose="020B0604030504040204" pitchFamily="34" charset="0"/>
                        <a:ea typeface="Verdana" panose="020B0604030504040204" pitchFamily="34" charset="0"/>
                        <a:cs typeface="Verdana" panose="020B0604030504040204" pitchFamily="34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latin typeface="+mj-lt"/>
                        </a:rPr>
                        <a:t>6</a:t>
                      </a:r>
                      <a:endParaRPr lang="en-US" sz="12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latin typeface="+mj-lt"/>
                        </a:rPr>
                        <a:t>16 MB</a:t>
                      </a:r>
                      <a:endParaRPr lang="en-US" sz="12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latin typeface="+mj-lt"/>
                        </a:rPr>
                        <a:t>1900</a:t>
                      </a:r>
                      <a:endParaRPr lang="en-US" sz="12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solidFill>
                            <a:srgbClr val="FF0000"/>
                          </a:solidFill>
                          <a:latin typeface="+mj-lt"/>
                        </a:rPr>
                        <a:t>503</a:t>
                      </a:r>
                      <a:endParaRPr lang="en-US" sz="1200" dirty="0">
                        <a:solidFill>
                          <a:srgbClr val="FF0000"/>
                        </a:solidFill>
                        <a:latin typeface="+mj-lt"/>
                      </a:endParaRPr>
                    </a:p>
                  </a:txBody>
                  <a:tcPr anchor="ctr"/>
                </a:tc>
              </a:tr>
              <a:tr h="306356">
                <a:tc>
                  <a:txBody>
                    <a:bodyPr/>
                    <a:lstStyle/>
                    <a:p>
                      <a:pPr algn="l"/>
                      <a:r>
                        <a:rPr lang="en-US" sz="1200" dirty="0" smtClean="0">
                          <a:latin typeface="+mj-lt"/>
                        </a:rPr>
                        <a:t>Nehalem-EX</a:t>
                      </a:r>
                      <a:endParaRPr lang="en-US" sz="1200" dirty="0">
                        <a:latin typeface="+mj-lt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latin typeface="+mj-lt"/>
                        </a:rPr>
                        <a:t>45 nm</a:t>
                      </a:r>
                      <a:endParaRPr lang="en-US" sz="12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3/2010</a:t>
                      </a:r>
                      <a:endParaRPr lang="en-US" sz="1200" dirty="0">
                        <a:latin typeface="Verdana" panose="020B0604030504040204" pitchFamily="34" charset="0"/>
                        <a:ea typeface="Verdana" panose="020B0604030504040204" pitchFamily="34" charset="0"/>
                        <a:cs typeface="Verdana" panose="020B0604030504040204" pitchFamily="34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latin typeface="+mj-lt"/>
                        </a:rPr>
                        <a:t>8</a:t>
                      </a:r>
                      <a:endParaRPr lang="en-US" sz="12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err="1" smtClean="0">
                          <a:latin typeface="+mj-lt"/>
                        </a:rPr>
                        <a:t>8x3</a:t>
                      </a:r>
                      <a:r>
                        <a:rPr lang="en-US" sz="1200" dirty="0" smtClean="0">
                          <a:latin typeface="+mj-lt"/>
                        </a:rPr>
                        <a:t> MB</a:t>
                      </a:r>
                      <a:endParaRPr lang="en-US" sz="12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latin typeface="+mj-lt"/>
                        </a:rPr>
                        <a:t>2300</a:t>
                      </a:r>
                      <a:endParaRPr lang="en-US" sz="12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solidFill>
                            <a:srgbClr val="FF0000"/>
                          </a:solidFill>
                          <a:latin typeface="+mj-lt"/>
                        </a:rPr>
                        <a:t>513</a:t>
                      </a:r>
                      <a:endParaRPr lang="en-US" sz="1200" dirty="0">
                        <a:solidFill>
                          <a:srgbClr val="FF0000"/>
                        </a:solidFill>
                        <a:latin typeface="+mj-lt"/>
                      </a:endParaRPr>
                    </a:p>
                  </a:txBody>
                  <a:tcPr anchor="ctr"/>
                </a:tc>
              </a:tr>
              <a:tr h="306356">
                <a:tc>
                  <a:txBody>
                    <a:bodyPr/>
                    <a:lstStyle/>
                    <a:p>
                      <a:pPr algn="l"/>
                      <a:r>
                        <a:rPr lang="en-US" sz="1200" dirty="0" err="1" smtClean="0">
                          <a:latin typeface="+mj-lt"/>
                        </a:rPr>
                        <a:t>Westmere</a:t>
                      </a:r>
                      <a:r>
                        <a:rPr lang="en-US" sz="1200" dirty="0" smtClean="0">
                          <a:latin typeface="+mj-lt"/>
                        </a:rPr>
                        <a:t>-EX</a:t>
                      </a:r>
                      <a:endParaRPr lang="en-US" sz="1200" dirty="0">
                        <a:latin typeface="+mj-lt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latin typeface="+mj-lt"/>
                        </a:rPr>
                        <a:t>32 nm</a:t>
                      </a:r>
                      <a:endParaRPr lang="en-US" sz="12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4/2011</a:t>
                      </a:r>
                      <a:endParaRPr lang="en-US" sz="1200" dirty="0">
                        <a:latin typeface="Verdana" panose="020B0604030504040204" pitchFamily="34" charset="0"/>
                        <a:ea typeface="Verdana" panose="020B0604030504040204" pitchFamily="34" charset="0"/>
                        <a:cs typeface="Verdana" panose="020B0604030504040204" pitchFamily="34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latin typeface="+mj-lt"/>
                        </a:rPr>
                        <a:t>10</a:t>
                      </a:r>
                      <a:endParaRPr lang="en-US" sz="12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err="1" smtClean="0">
                          <a:latin typeface="+mj-lt"/>
                        </a:rPr>
                        <a:t>10x3</a:t>
                      </a:r>
                      <a:r>
                        <a:rPr lang="en-US" sz="1200" dirty="0" smtClean="0">
                          <a:latin typeface="+mj-lt"/>
                        </a:rPr>
                        <a:t> MB</a:t>
                      </a:r>
                      <a:endParaRPr lang="en-US" sz="12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latin typeface="+mj-lt"/>
                        </a:rPr>
                        <a:t>2600</a:t>
                      </a:r>
                      <a:endParaRPr lang="en-US" sz="12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solidFill>
                            <a:srgbClr val="FF0000"/>
                          </a:solidFill>
                          <a:latin typeface="+mj-lt"/>
                        </a:rPr>
                        <a:t>512</a:t>
                      </a:r>
                      <a:endParaRPr lang="en-US" sz="1200" dirty="0">
                        <a:solidFill>
                          <a:srgbClr val="FF0000"/>
                        </a:solidFill>
                        <a:latin typeface="+mj-lt"/>
                      </a:endParaRPr>
                    </a:p>
                  </a:txBody>
                  <a:tcPr anchor="ctr"/>
                </a:tc>
              </a:tr>
              <a:tr h="306356">
                <a:tc>
                  <a:txBody>
                    <a:bodyPr/>
                    <a:lstStyle/>
                    <a:p>
                      <a:pPr algn="l"/>
                      <a:r>
                        <a:rPr lang="en-US" sz="1200" dirty="0" smtClean="0">
                          <a:latin typeface="+mj-lt"/>
                        </a:rPr>
                        <a:t>Ivy Bridge-EX</a:t>
                      </a:r>
                      <a:endParaRPr lang="en-US" sz="1200" dirty="0">
                        <a:latin typeface="+mj-lt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latin typeface="+mj-lt"/>
                        </a:rPr>
                        <a:t>22 nm</a:t>
                      </a:r>
                      <a:endParaRPr lang="en-US" sz="12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2/2014</a:t>
                      </a:r>
                      <a:endParaRPr lang="en-US" sz="1200" dirty="0">
                        <a:latin typeface="Verdana" panose="020B0604030504040204" pitchFamily="34" charset="0"/>
                        <a:ea typeface="Verdana" panose="020B0604030504040204" pitchFamily="34" charset="0"/>
                        <a:cs typeface="Verdana" panose="020B0604030504040204" pitchFamily="34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latin typeface="+mj-lt"/>
                        </a:rPr>
                        <a:t>15</a:t>
                      </a:r>
                      <a:endParaRPr lang="en-US" sz="12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err="1" smtClean="0">
                          <a:latin typeface="+mj-lt"/>
                        </a:rPr>
                        <a:t>14x2.5</a:t>
                      </a:r>
                      <a:r>
                        <a:rPr lang="en-US" sz="1200" dirty="0" smtClean="0">
                          <a:latin typeface="+mj-lt"/>
                        </a:rPr>
                        <a:t> MB</a:t>
                      </a:r>
                      <a:endParaRPr lang="en-US" sz="12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latin typeface="+mj-lt"/>
                        </a:rPr>
                        <a:t>4310</a:t>
                      </a:r>
                      <a:endParaRPr lang="en-US" sz="12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solidFill>
                            <a:srgbClr val="FF0000"/>
                          </a:solidFill>
                          <a:latin typeface="+mj-lt"/>
                        </a:rPr>
                        <a:t>541</a:t>
                      </a:r>
                      <a:endParaRPr lang="en-US" sz="1200" dirty="0">
                        <a:solidFill>
                          <a:srgbClr val="FF0000"/>
                        </a:solidFill>
                        <a:latin typeface="+mj-lt"/>
                      </a:endParaRPr>
                    </a:p>
                  </a:txBody>
                  <a:tcPr anchor="ctr"/>
                </a:tc>
              </a:tr>
              <a:tr h="306356">
                <a:tc>
                  <a:txBody>
                    <a:bodyPr/>
                    <a:lstStyle/>
                    <a:p>
                      <a:pPr algn="l"/>
                      <a:r>
                        <a:rPr lang="en-US" sz="1200" dirty="0" smtClean="0">
                          <a:latin typeface="+mj-lt"/>
                        </a:rPr>
                        <a:t>Haswell-EX</a:t>
                      </a:r>
                      <a:endParaRPr lang="en-US" sz="1200" dirty="0">
                        <a:latin typeface="+mj-lt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latin typeface="+mj-lt"/>
                        </a:rPr>
                        <a:t>22 nm</a:t>
                      </a:r>
                      <a:endParaRPr lang="en-US" sz="12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5/2015</a:t>
                      </a:r>
                      <a:endParaRPr lang="en-US" sz="1200" dirty="0">
                        <a:latin typeface="Verdana" panose="020B0604030504040204" pitchFamily="34" charset="0"/>
                        <a:ea typeface="Verdana" panose="020B0604030504040204" pitchFamily="34" charset="0"/>
                        <a:cs typeface="Verdana" panose="020B0604030504040204" pitchFamily="34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latin typeface="+mj-lt"/>
                        </a:rPr>
                        <a:t>18</a:t>
                      </a:r>
                      <a:endParaRPr lang="en-US" sz="12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err="1" smtClean="0">
                          <a:latin typeface="+mj-lt"/>
                        </a:rPr>
                        <a:t>18x2.5</a:t>
                      </a:r>
                      <a:r>
                        <a:rPr lang="en-US" sz="1200" dirty="0" smtClean="0">
                          <a:latin typeface="+mj-lt"/>
                        </a:rPr>
                        <a:t> MB</a:t>
                      </a:r>
                      <a:endParaRPr lang="en-US" sz="12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latin typeface="+mj-lt"/>
                        </a:rPr>
                        <a:t>5700</a:t>
                      </a:r>
                      <a:endParaRPr lang="en-US" sz="12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solidFill>
                            <a:srgbClr val="FF0000"/>
                          </a:solidFill>
                          <a:latin typeface="+mj-lt"/>
                        </a:rPr>
                        <a:t>662</a:t>
                      </a:r>
                      <a:endParaRPr lang="en-US" sz="1200" dirty="0">
                        <a:solidFill>
                          <a:srgbClr val="FF0000"/>
                        </a:solidFill>
                        <a:latin typeface="+mj-lt"/>
                      </a:endParaRPr>
                    </a:p>
                  </a:txBody>
                  <a:tcPr anchor="ctr"/>
                </a:tc>
              </a:tr>
              <a:tr h="306356">
                <a:tc>
                  <a:txBody>
                    <a:bodyPr/>
                    <a:lstStyle/>
                    <a:p>
                      <a:pPr algn="l"/>
                      <a:r>
                        <a:rPr lang="en-US" sz="1200" dirty="0" smtClean="0">
                          <a:latin typeface="+mj-lt"/>
                        </a:rPr>
                        <a:t>Broadwell-EX</a:t>
                      </a:r>
                      <a:endParaRPr lang="en-US" sz="1200" dirty="0">
                        <a:latin typeface="+mj-lt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latin typeface="+mj-lt"/>
                        </a:rPr>
                        <a:t>14 nm</a:t>
                      </a:r>
                      <a:endParaRPr lang="en-US" sz="12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6/2016</a:t>
                      </a:r>
                      <a:endParaRPr lang="en-US" sz="1200" dirty="0">
                        <a:latin typeface="Verdana" panose="020B0604030504040204" pitchFamily="34" charset="0"/>
                        <a:ea typeface="Verdana" panose="020B0604030504040204" pitchFamily="34" charset="0"/>
                        <a:cs typeface="Verdana" panose="020B0604030504040204" pitchFamily="34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latin typeface="+mj-lt"/>
                        </a:rPr>
                        <a:t>24</a:t>
                      </a:r>
                      <a:endParaRPr lang="en-US" sz="12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err="1" smtClean="0">
                          <a:latin typeface="+mj-lt"/>
                        </a:rPr>
                        <a:t>24x2.5</a:t>
                      </a:r>
                      <a:r>
                        <a:rPr lang="en-US" sz="1200" dirty="0" smtClean="0">
                          <a:latin typeface="+mj-lt"/>
                        </a:rPr>
                        <a:t> MB</a:t>
                      </a:r>
                      <a:endParaRPr lang="en-US" sz="12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latin typeface="+mj-lt"/>
                        </a:rPr>
                        <a:t>7200</a:t>
                      </a:r>
                      <a:endParaRPr lang="en-US" sz="12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solidFill>
                            <a:srgbClr val="FF0000"/>
                          </a:solidFill>
                          <a:latin typeface="+mj-lt"/>
                        </a:rPr>
                        <a:t>456</a:t>
                      </a:r>
                      <a:endParaRPr lang="en-US" sz="1200" dirty="0">
                        <a:solidFill>
                          <a:srgbClr val="FF0000"/>
                        </a:solidFill>
                        <a:latin typeface="+mj-lt"/>
                      </a:endParaRPr>
                    </a:p>
                  </a:txBody>
                  <a:tcPr anchor="ctr"/>
                </a:tc>
              </a:tr>
            </a:tbl>
          </a:graphicData>
        </a:graphic>
      </p:graphicFrame>
      <p:sp>
        <p:nvSpPr>
          <p:cNvPr id="11" name="TextBox 10"/>
          <p:cNvSpPr txBox="1"/>
          <p:nvPr/>
        </p:nvSpPr>
        <p:spPr>
          <a:xfrm>
            <a:off x="806827" y="6589429"/>
            <a:ext cx="7680511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dirty="0" smtClean="0"/>
              <a:t>Table: Transistor count and die area of high-end server processors (Source: Intel)</a:t>
            </a:r>
            <a:endParaRPr lang="en-US" dirty="0"/>
          </a:p>
        </p:txBody>
      </p:sp>
      <p:sp>
        <p:nvSpPr>
          <p:cNvPr id="3" name="TextBox 2"/>
          <p:cNvSpPr txBox="1"/>
          <p:nvPr/>
        </p:nvSpPr>
        <p:spPr>
          <a:xfrm>
            <a:off x="277906" y="2823884"/>
            <a:ext cx="8824275" cy="7386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/>
              <a:t>Subsequently, the 8 core 45 nm Nehalem-EX has been implemented practically on the same</a:t>
            </a:r>
          </a:p>
          <a:p>
            <a:r>
              <a:rPr lang="en-US" dirty="0"/>
              <a:t>       die area (actually on 513 </a:t>
            </a:r>
            <a:r>
              <a:rPr lang="en-US" dirty="0" err="1"/>
              <a:t>mm</a:t>
            </a:r>
            <a:r>
              <a:rPr lang="en-US" baseline="30000" dirty="0" err="1"/>
              <a:t>2</a:t>
            </a:r>
            <a:r>
              <a:rPr lang="en-US" dirty="0"/>
              <a:t>) as the 7400, so this processor fits already to those with</a:t>
            </a:r>
          </a:p>
          <a:p>
            <a:r>
              <a:rPr lang="en-US" dirty="0"/>
              <a:t>       the reduced slope (doubling approximately every 4 years). </a:t>
            </a:r>
          </a:p>
        </p:txBody>
      </p:sp>
    </p:spTree>
    <p:extLst>
      <p:ext uri="{BB962C8B-B14F-4D97-AF65-F5344CB8AC3E}">
        <p14:creationId xmlns:p14="http://schemas.microsoft.com/office/powerpoint/2010/main" val="238917125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  <p:bldP spid="11" grpId="0"/>
      <p:bldP spid="3" grpId="0"/>
    </p:bldLst>
  </p:timing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" name="TextBox 89"/>
          <p:cNvSpPr txBox="1"/>
          <p:nvPr/>
        </p:nvSpPr>
        <p:spPr>
          <a:xfrm>
            <a:off x="75785" y="515089"/>
            <a:ext cx="832311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r>
              <a:rPr lang="hu-HU" b="1" dirty="0" smtClean="0">
                <a:solidFill>
                  <a:srgbClr val="2D2D8A"/>
                </a:solidFill>
                <a:latin typeface="Verdana"/>
              </a:rPr>
              <a:t>b) </a:t>
            </a:r>
            <a:r>
              <a:rPr lang="en-US" b="1" dirty="0" smtClean="0">
                <a:solidFill>
                  <a:srgbClr val="2D2D8A"/>
                </a:solidFill>
                <a:latin typeface="Verdana"/>
              </a:rPr>
              <a:t>Memory transfer rates in Intel’s DTs and  high-end multicore 4S/</a:t>
            </a:r>
            <a:r>
              <a:rPr lang="en-US" b="1" dirty="0" err="1" smtClean="0">
                <a:solidFill>
                  <a:srgbClr val="2D2D8A"/>
                </a:solidFill>
                <a:latin typeface="Verdana"/>
              </a:rPr>
              <a:t>8S</a:t>
            </a:r>
            <a:r>
              <a:rPr lang="en-US" b="1" dirty="0" smtClean="0">
                <a:solidFill>
                  <a:srgbClr val="2D2D8A"/>
                </a:solidFill>
                <a:latin typeface="Verdana"/>
              </a:rPr>
              <a:t> servers-1</a:t>
            </a:r>
            <a:endParaRPr lang="en-US" b="1" dirty="0">
              <a:solidFill>
                <a:srgbClr val="2D2D8A"/>
              </a:solidFill>
              <a:latin typeface="Verdana"/>
            </a:endParaRPr>
          </a:p>
        </p:txBody>
      </p:sp>
      <p:sp>
        <p:nvSpPr>
          <p:cNvPr id="101" name="Rectangle 22"/>
          <p:cNvSpPr>
            <a:spLocks noChangeArrowheads="1"/>
          </p:cNvSpPr>
          <p:nvPr/>
        </p:nvSpPr>
        <p:spPr bwMode="auto">
          <a:xfrm>
            <a:off x="0" y="0"/>
            <a:ext cx="9144000" cy="393700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600" dirty="0">
                <a:solidFill>
                  <a:srgbClr val="FFFFFF"/>
                </a:solidFill>
                <a:latin typeface="Verdana" pitchFamily="34" charset="0"/>
              </a:rPr>
              <a:t>2.1 Overview of the evolution of key features of high-end server platforms </a:t>
            </a:r>
            <a:r>
              <a:rPr lang="en-US" altLang="en-US" sz="1600" dirty="0" smtClean="0">
                <a:solidFill>
                  <a:srgbClr val="FFFFFF"/>
                </a:solidFill>
                <a:latin typeface="Verdana" pitchFamily="34" charset="0"/>
              </a:rPr>
              <a:t>(13)</a:t>
            </a:r>
            <a:endParaRPr lang="hu-HU" altLang="en-US" sz="1600" dirty="0">
              <a:solidFill>
                <a:srgbClr val="FFFFFF"/>
              </a:solidFill>
              <a:latin typeface="Verdana" pitchFamily="34" charset="0"/>
              <a:cs typeface="Arial" charset="0"/>
            </a:endParaRPr>
          </a:p>
        </p:txBody>
      </p:sp>
      <p:grpSp>
        <p:nvGrpSpPr>
          <p:cNvPr id="3" name="Group 2"/>
          <p:cNvGrpSpPr/>
          <p:nvPr/>
        </p:nvGrpSpPr>
        <p:grpSpPr>
          <a:xfrm>
            <a:off x="-71955" y="1021505"/>
            <a:ext cx="9115390" cy="4865170"/>
            <a:chOff x="-71955" y="1021505"/>
            <a:chExt cx="9115390" cy="4865170"/>
          </a:xfrm>
        </p:grpSpPr>
        <p:grpSp>
          <p:nvGrpSpPr>
            <p:cNvPr id="178" name="Group 177"/>
            <p:cNvGrpSpPr/>
            <p:nvPr/>
          </p:nvGrpSpPr>
          <p:grpSpPr>
            <a:xfrm>
              <a:off x="-71955" y="1021505"/>
              <a:ext cx="9115390" cy="4863050"/>
              <a:chOff x="264220" y="1178750"/>
              <a:chExt cx="9115390" cy="4863050"/>
            </a:xfrm>
          </p:grpSpPr>
          <p:sp>
            <p:nvSpPr>
              <p:cNvPr id="11" name="Rectangle 10"/>
              <p:cNvSpPr>
                <a:spLocks noChangeArrowheads="1"/>
              </p:cNvSpPr>
              <p:nvPr/>
            </p:nvSpPr>
            <p:spPr bwMode="auto">
              <a:xfrm>
                <a:off x="5091685" y="2703514"/>
                <a:ext cx="58481" cy="23021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0" tIns="0" rIns="0" bIns="0">
                <a:no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800" dirty="0">
                    <a:solidFill>
                      <a:srgbClr val="000000"/>
                    </a:solidFill>
                    <a:latin typeface="Times New Roman"/>
                    <a:ea typeface="Times New Roman"/>
                    <a:cs typeface="Times New Roman"/>
                  </a:rPr>
                  <a:t>*</a:t>
                </a:r>
                <a:endParaRPr lang="en-US" dirty="0">
                  <a:solidFill>
                    <a:srgbClr val="000000"/>
                  </a:solidFill>
                  <a:latin typeface="Times New Roman"/>
                  <a:ea typeface="Times New Roman"/>
                </a:endParaRPr>
              </a:p>
            </p:txBody>
          </p:sp>
          <p:sp>
            <p:nvSpPr>
              <p:cNvPr id="14" name="Rectangle 13"/>
              <p:cNvSpPr>
                <a:spLocks noChangeArrowheads="1"/>
              </p:cNvSpPr>
              <p:nvPr/>
            </p:nvSpPr>
            <p:spPr bwMode="auto">
              <a:xfrm>
                <a:off x="264220" y="1178750"/>
                <a:ext cx="1101487" cy="40504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0" tIns="0" rIns="0" bIns="0">
                <a:noAutofit/>
              </a:bodyPr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000" b="1" dirty="0" err="1">
                    <a:solidFill>
                      <a:srgbClr val="000000"/>
                    </a:solidFill>
                    <a:latin typeface="Verdana"/>
                    <a:ea typeface="Times New Roman"/>
                    <a:cs typeface="Times New Roman"/>
                  </a:rPr>
                  <a:t>Transfer</a:t>
                </a:r>
                <a:r>
                  <a:rPr lang="hu-HU" sz="1000" b="1" dirty="0">
                    <a:solidFill>
                      <a:srgbClr val="000000"/>
                    </a:solidFill>
                    <a:latin typeface="Verdana"/>
                    <a:ea typeface="Times New Roman"/>
                    <a:cs typeface="Times New Roman"/>
                  </a:rPr>
                  <a:t> </a:t>
                </a:r>
                <a:r>
                  <a:rPr lang="hu-HU" sz="1000" b="1" dirty="0" err="1">
                    <a:solidFill>
                      <a:srgbClr val="000000"/>
                    </a:solidFill>
                    <a:latin typeface="Verdana"/>
                    <a:ea typeface="Times New Roman"/>
                    <a:cs typeface="Times New Roman"/>
                  </a:rPr>
                  <a:t>rate</a:t>
                </a:r>
                <a:r>
                  <a:rPr lang="hu-HU" sz="1000" b="1" dirty="0">
                    <a:solidFill>
                      <a:srgbClr val="000000"/>
                    </a:solidFill>
                    <a:latin typeface="Verdana"/>
                    <a:ea typeface="Times New Roman"/>
                    <a:cs typeface="Times New Roman"/>
                  </a:rPr>
                  <a:t/>
                </a:r>
                <a:br>
                  <a:rPr lang="hu-HU" sz="1000" b="1" dirty="0">
                    <a:solidFill>
                      <a:srgbClr val="000000"/>
                    </a:solidFill>
                    <a:latin typeface="Verdana"/>
                    <a:ea typeface="Times New Roman"/>
                    <a:cs typeface="Times New Roman"/>
                  </a:rPr>
                </a:br>
                <a:r>
                  <a:rPr lang="hu-HU" sz="1000" b="1" dirty="0">
                    <a:solidFill>
                      <a:srgbClr val="000000"/>
                    </a:solidFill>
                    <a:latin typeface="Verdana"/>
                    <a:ea typeface="Times New Roman"/>
                    <a:cs typeface="Times New Roman"/>
                  </a:rPr>
                  <a:t>(MT/s)</a:t>
                </a:r>
                <a:endParaRPr lang="en-US" sz="1800" dirty="0">
                  <a:solidFill>
                    <a:srgbClr val="000000"/>
                  </a:solidFill>
                  <a:latin typeface="Times New Roman"/>
                  <a:ea typeface="Times New Roman"/>
                </a:endParaRPr>
              </a:p>
            </p:txBody>
          </p:sp>
          <p:cxnSp>
            <p:nvCxnSpPr>
              <p:cNvPr id="15" name="Line 7"/>
              <p:cNvCxnSpPr/>
              <p:nvPr/>
            </p:nvCxnSpPr>
            <p:spPr bwMode="auto">
              <a:xfrm flipV="1">
                <a:off x="817262" y="1628800"/>
                <a:ext cx="0" cy="406800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 type="none" w="med" len="med"/>
                <a:tailEnd type="arrow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sp>
            <p:nvSpPr>
              <p:cNvPr id="16" name="Rectangle 15"/>
              <p:cNvSpPr>
                <a:spLocks noChangeArrowheads="1"/>
              </p:cNvSpPr>
              <p:nvPr/>
            </p:nvSpPr>
            <p:spPr bwMode="auto">
              <a:xfrm>
                <a:off x="526537" y="5192033"/>
                <a:ext cx="316285" cy="23017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0" tIns="0" rIns="0" bIns="0">
                <a:no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000">
                    <a:solidFill>
                      <a:srgbClr val="000000"/>
                    </a:solidFill>
                    <a:latin typeface="Times New Roman"/>
                    <a:ea typeface="Times New Roman"/>
                    <a:cs typeface="Times New Roman"/>
                  </a:rPr>
                  <a:t>50</a:t>
                </a:r>
                <a:endParaRPr lang="en-US" sz="1800">
                  <a:solidFill>
                    <a:srgbClr val="000000"/>
                  </a:solidFill>
                  <a:latin typeface="Times New Roman"/>
                  <a:ea typeface="Times New Roman"/>
                </a:endParaRPr>
              </a:p>
            </p:txBody>
          </p:sp>
          <p:sp>
            <p:nvSpPr>
              <p:cNvPr id="17" name="Rectangle 16"/>
              <p:cNvSpPr>
                <a:spLocks noChangeArrowheads="1"/>
              </p:cNvSpPr>
              <p:nvPr/>
            </p:nvSpPr>
            <p:spPr bwMode="auto">
              <a:xfrm>
                <a:off x="447251" y="4687373"/>
                <a:ext cx="359159" cy="23017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0" tIns="0" rIns="0" bIns="0">
                <a:no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000" b="1" dirty="0">
                    <a:solidFill>
                      <a:srgbClr val="000000"/>
                    </a:solidFill>
                    <a:latin typeface="Times New Roman"/>
                    <a:ea typeface="Times New Roman"/>
                    <a:cs typeface="Times New Roman"/>
                  </a:rPr>
                  <a:t>100</a:t>
                </a:r>
                <a:endParaRPr lang="en-US" sz="1800" dirty="0">
                  <a:solidFill>
                    <a:srgbClr val="000000"/>
                  </a:solidFill>
                  <a:latin typeface="Times New Roman"/>
                  <a:ea typeface="Times New Roman"/>
                </a:endParaRPr>
              </a:p>
            </p:txBody>
          </p:sp>
          <p:sp>
            <p:nvSpPr>
              <p:cNvPr id="18" name="Rectangle 17"/>
              <p:cNvSpPr>
                <a:spLocks noChangeArrowheads="1"/>
              </p:cNvSpPr>
              <p:nvPr/>
            </p:nvSpPr>
            <p:spPr bwMode="auto">
              <a:xfrm>
                <a:off x="473678" y="3399353"/>
                <a:ext cx="330427" cy="3111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0" tIns="0" rIns="0" bIns="0">
                <a:no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000" dirty="0">
                    <a:solidFill>
                      <a:srgbClr val="000000"/>
                    </a:solidFill>
                    <a:latin typeface="Times New Roman"/>
                    <a:ea typeface="Times New Roman"/>
                    <a:cs typeface="Times New Roman"/>
                  </a:rPr>
                  <a:t>500</a:t>
                </a:r>
                <a:endParaRPr lang="en-US" sz="1800" dirty="0">
                  <a:solidFill>
                    <a:srgbClr val="000000"/>
                  </a:solidFill>
                  <a:latin typeface="Times New Roman"/>
                  <a:ea typeface="Times New Roman"/>
                </a:endParaRPr>
              </a:p>
            </p:txBody>
          </p:sp>
          <p:sp>
            <p:nvSpPr>
              <p:cNvPr id="19" name="Rectangle 18"/>
              <p:cNvSpPr>
                <a:spLocks noChangeArrowheads="1"/>
              </p:cNvSpPr>
              <p:nvPr/>
            </p:nvSpPr>
            <p:spPr bwMode="auto">
              <a:xfrm>
                <a:off x="9029681" y="5858331"/>
                <a:ext cx="349929" cy="18346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0" tIns="0" rIns="0" bIns="0">
                <a:no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000" b="1" dirty="0">
                    <a:solidFill>
                      <a:srgbClr val="000000"/>
                    </a:solidFill>
                    <a:latin typeface="Times New Roman"/>
                    <a:ea typeface="Times New Roman"/>
                    <a:cs typeface="Times New Roman"/>
                  </a:rPr>
                  <a:t>Year</a:t>
                </a:r>
                <a:endParaRPr lang="en-US" sz="1800" dirty="0">
                  <a:solidFill>
                    <a:srgbClr val="000000"/>
                  </a:solidFill>
                  <a:latin typeface="Times New Roman"/>
                  <a:ea typeface="Times New Roman"/>
                </a:endParaRPr>
              </a:p>
            </p:txBody>
          </p:sp>
          <p:sp>
            <p:nvSpPr>
              <p:cNvPr id="20" name="Rectangle 19"/>
              <p:cNvSpPr>
                <a:spLocks noChangeArrowheads="1"/>
              </p:cNvSpPr>
              <p:nvPr/>
            </p:nvSpPr>
            <p:spPr bwMode="auto">
              <a:xfrm>
                <a:off x="2217832" y="5792699"/>
                <a:ext cx="320956" cy="23017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0" tIns="0" rIns="0" bIns="0">
                <a:no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000" dirty="0">
                    <a:solidFill>
                      <a:srgbClr val="000000"/>
                    </a:solidFill>
                    <a:latin typeface="Times New Roman"/>
                    <a:ea typeface="Times New Roman"/>
                    <a:cs typeface="Times New Roman"/>
                  </a:rPr>
                  <a:t>03</a:t>
                </a:r>
                <a:endParaRPr lang="en-US" sz="1800" dirty="0">
                  <a:solidFill>
                    <a:srgbClr val="000000"/>
                  </a:solidFill>
                  <a:latin typeface="Times New Roman"/>
                  <a:ea typeface="Times New Roman"/>
                </a:endParaRPr>
              </a:p>
            </p:txBody>
          </p:sp>
          <p:sp>
            <p:nvSpPr>
              <p:cNvPr id="21" name="Rectangle 20"/>
              <p:cNvSpPr>
                <a:spLocks noChangeArrowheads="1"/>
              </p:cNvSpPr>
              <p:nvPr/>
            </p:nvSpPr>
            <p:spPr bwMode="auto">
              <a:xfrm>
                <a:off x="3075681" y="5792699"/>
                <a:ext cx="319135" cy="24322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0" tIns="0" rIns="0" bIns="0">
                <a:no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000" dirty="0">
                    <a:solidFill>
                      <a:srgbClr val="000000"/>
                    </a:solidFill>
                    <a:latin typeface="Times New Roman"/>
                    <a:ea typeface="Times New Roman"/>
                    <a:cs typeface="Times New Roman"/>
                  </a:rPr>
                  <a:t>05</a:t>
                </a:r>
                <a:endParaRPr lang="en-US" sz="1800" dirty="0">
                  <a:solidFill>
                    <a:srgbClr val="000000"/>
                  </a:solidFill>
                  <a:latin typeface="Times New Roman"/>
                  <a:ea typeface="Times New Roman"/>
                </a:endParaRPr>
              </a:p>
            </p:txBody>
          </p:sp>
          <p:sp>
            <p:nvSpPr>
              <p:cNvPr id="22" name="Rectangle 21"/>
              <p:cNvSpPr>
                <a:spLocks noChangeArrowheads="1"/>
              </p:cNvSpPr>
              <p:nvPr/>
            </p:nvSpPr>
            <p:spPr bwMode="auto">
              <a:xfrm>
                <a:off x="1330740" y="5803830"/>
                <a:ext cx="453773" cy="19363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0" tIns="0" rIns="0" bIns="0">
                <a:no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000" dirty="0">
                    <a:solidFill>
                      <a:srgbClr val="000000"/>
                    </a:solidFill>
                    <a:latin typeface="Times New Roman"/>
                    <a:ea typeface="Times New Roman"/>
                    <a:cs typeface="Times New Roman"/>
                  </a:rPr>
                  <a:t>01</a:t>
                </a:r>
                <a:endParaRPr lang="en-US" sz="1800" dirty="0">
                  <a:solidFill>
                    <a:srgbClr val="000000"/>
                  </a:solidFill>
                  <a:latin typeface="Times New Roman"/>
                  <a:ea typeface="Times New Roman"/>
                </a:endParaRPr>
              </a:p>
            </p:txBody>
          </p:sp>
          <p:sp>
            <p:nvSpPr>
              <p:cNvPr id="23" name="Rectangle 22"/>
              <p:cNvSpPr>
                <a:spLocks noChangeArrowheads="1"/>
              </p:cNvSpPr>
              <p:nvPr/>
            </p:nvSpPr>
            <p:spPr bwMode="auto">
              <a:xfrm>
                <a:off x="1762064" y="5792699"/>
                <a:ext cx="319058" cy="23017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0" tIns="0" rIns="0" bIns="0">
                <a:no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000" dirty="0">
                    <a:solidFill>
                      <a:srgbClr val="000000"/>
                    </a:solidFill>
                    <a:latin typeface="Times New Roman"/>
                    <a:ea typeface="Times New Roman"/>
                    <a:cs typeface="Times New Roman"/>
                  </a:rPr>
                  <a:t>02</a:t>
                </a:r>
                <a:endParaRPr lang="en-US" sz="1800" dirty="0">
                  <a:solidFill>
                    <a:srgbClr val="000000"/>
                  </a:solidFill>
                  <a:latin typeface="Times New Roman"/>
                  <a:ea typeface="Times New Roman"/>
                </a:endParaRPr>
              </a:p>
            </p:txBody>
          </p:sp>
          <p:sp>
            <p:nvSpPr>
              <p:cNvPr id="24" name="Rectangle 23"/>
              <p:cNvSpPr>
                <a:spLocks noChangeArrowheads="1"/>
              </p:cNvSpPr>
              <p:nvPr/>
            </p:nvSpPr>
            <p:spPr bwMode="auto">
              <a:xfrm>
                <a:off x="2616566" y="5792699"/>
                <a:ext cx="319101" cy="2432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0" tIns="0" rIns="0" bIns="0">
                <a:no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000" dirty="0">
                    <a:solidFill>
                      <a:srgbClr val="000000"/>
                    </a:solidFill>
                    <a:latin typeface="Times New Roman"/>
                    <a:ea typeface="Times New Roman"/>
                    <a:cs typeface="Times New Roman"/>
                  </a:rPr>
                  <a:t>04</a:t>
                </a:r>
                <a:endParaRPr lang="en-US" sz="1800" dirty="0">
                  <a:solidFill>
                    <a:srgbClr val="000000"/>
                  </a:solidFill>
                  <a:latin typeface="Times New Roman"/>
                  <a:ea typeface="Times New Roman"/>
                </a:endParaRPr>
              </a:p>
            </p:txBody>
          </p:sp>
          <p:sp>
            <p:nvSpPr>
              <p:cNvPr id="25" name="Rectangle 24"/>
              <p:cNvSpPr>
                <a:spLocks noChangeArrowheads="1"/>
              </p:cNvSpPr>
              <p:nvPr/>
            </p:nvSpPr>
            <p:spPr bwMode="auto">
              <a:xfrm>
                <a:off x="3539639" y="5792699"/>
                <a:ext cx="255108" cy="24322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0" tIns="0" rIns="0" bIns="0">
                <a:no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000" dirty="0">
                    <a:solidFill>
                      <a:srgbClr val="000000"/>
                    </a:solidFill>
                    <a:latin typeface="Times New Roman"/>
                    <a:ea typeface="Times New Roman"/>
                    <a:cs typeface="Times New Roman"/>
                  </a:rPr>
                  <a:t>06</a:t>
                </a:r>
                <a:endParaRPr lang="en-US" sz="1800" dirty="0">
                  <a:solidFill>
                    <a:srgbClr val="000000"/>
                  </a:solidFill>
                  <a:latin typeface="Times New Roman"/>
                  <a:ea typeface="Times New Roman"/>
                </a:endParaRPr>
              </a:p>
            </p:txBody>
          </p:sp>
          <p:sp>
            <p:nvSpPr>
              <p:cNvPr id="26" name="Rectangle 25"/>
              <p:cNvSpPr>
                <a:spLocks noChangeArrowheads="1"/>
              </p:cNvSpPr>
              <p:nvPr/>
            </p:nvSpPr>
            <p:spPr bwMode="auto">
              <a:xfrm>
                <a:off x="4022013" y="5786173"/>
                <a:ext cx="241024" cy="24322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0" tIns="0" rIns="0" bIns="0">
                <a:no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000" dirty="0">
                    <a:solidFill>
                      <a:srgbClr val="000000"/>
                    </a:solidFill>
                    <a:latin typeface="Times New Roman"/>
                    <a:ea typeface="Times New Roman"/>
                    <a:cs typeface="Times New Roman"/>
                  </a:rPr>
                  <a:t>07</a:t>
                </a:r>
                <a:endParaRPr lang="en-US" sz="1800" dirty="0">
                  <a:solidFill>
                    <a:srgbClr val="000000"/>
                  </a:solidFill>
                  <a:latin typeface="Times New Roman"/>
                  <a:ea typeface="Times New Roman"/>
                </a:endParaRPr>
              </a:p>
            </p:txBody>
          </p:sp>
          <p:sp>
            <p:nvSpPr>
              <p:cNvPr id="27" name="Rectangle 26"/>
              <p:cNvSpPr>
                <a:spLocks noChangeArrowheads="1"/>
              </p:cNvSpPr>
              <p:nvPr/>
            </p:nvSpPr>
            <p:spPr bwMode="auto">
              <a:xfrm>
                <a:off x="4484761" y="5792699"/>
                <a:ext cx="225008" cy="24322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0" tIns="0" rIns="0" bIns="0">
                <a:no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000" dirty="0">
                    <a:solidFill>
                      <a:srgbClr val="000000"/>
                    </a:solidFill>
                    <a:latin typeface="Times New Roman"/>
                    <a:ea typeface="Times New Roman"/>
                    <a:cs typeface="Times New Roman"/>
                  </a:rPr>
                  <a:t>08</a:t>
                </a:r>
                <a:endParaRPr lang="en-US" sz="1800" dirty="0">
                  <a:solidFill>
                    <a:srgbClr val="000000"/>
                  </a:solidFill>
                  <a:latin typeface="Times New Roman"/>
                  <a:ea typeface="Times New Roman"/>
                </a:endParaRPr>
              </a:p>
            </p:txBody>
          </p:sp>
          <p:sp>
            <p:nvSpPr>
              <p:cNvPr id="28" name="Rectangle 27"/>
              <p:cNvSpPr>
                <a:spLocks noChangeArrowheads="1"/>
              </p:cNvSpPr>
              <p:nvPr/>
            </p:nvSpPr>
            <p:spPr bwMode="auto">
              <a:xfrm>
                <a:off x="394389" y="2876344"/>
                <a:ext cx="396499" cy="20906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0" tIns="0" rIns="0" bIns="0">
                <a:no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000" b="1" dirty="0">
                    <a:solidFill>
                      <a:srgbClr val="000000"/>
                    </a:solidFill>
                    <a:latin typeface="Times New Roman"/>
                    <a:ea typeface="Times New Roman"/>
                    <a:cs typeface="Times New Roman"/>
                  </a:rPr>
                  <a:t>1000</a:t>
                </a:r>
                <a:endParaRPr lang="en-US" sz="1800" dirty="0">
                  <a:solidFill>
                    <a:srgbClr val="000000"/>
                  </a:solidFill>
                  <a:latin typeface="Times New Roman"/>
                  <a:ea typeface="Times New Roman"/>
                </a:endParaRPr>
              </a:p>
            </p:txBody>
          </p:sp>
          <p:sp>
            <p:nvSpPr>
              <p:cNvPr id="29" name="Rectangle 28"/>
              <p:cNvSpPr>
                <a:spLocks noChangeArrowheads="1"/>
              </p:cNvSpPr>
              <p:nvPr/>
            </p:nvSpPr>
            <p:spPr bwMode="auto">
              <a:xfrm>
                <a:off x="425271" y="1989955"/>
                <a:ext cx="409714" cy="23017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0" tIns="0" rIns="0" bIns="0">
                <a:no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en-US" sz="1000" dirty="0">
                    <a:solidFill>
                      <a:srgbClr val="000000"/>
                    </a:solidFill>
                    <a:latin typeface="Times New Roman"/>
                    <a:ea typeface="Times New Roman"/>
                    <a:cs typeface="Times New Roman"/>
                  </a:rPr>
                  <a:t>3</a:t>
                </a:r>
                <a:r>
                  <a:rPr lang="hu-HU" sz="1000" dirty="0" smtClean="0">
                    <a:solidFill>
                      <a:srgbClr val="000000"/>
                    </a:solidFill>
                    <a:latin typeface="Times New Roman"/>
                    <a:ea typeface="Times New Roman"/>
                    <a:cs typeface="Times New Roman"/>
                  </a:rPr>
                  <a:t>000</a:t>
                </a:r>
                <a:endParaRPr lang="en-US" sz="1800" dirty="0">
                  <a:solidFill>
                    <a:srgbClr val="000000"/>
                  </a:solidFill>
                  <a:latin typeface="Times New Roman"/>
                  <a:ea typeface="Times New Roman"/>
                </a:endParaRPr>
              </a:p>
            </p:txBody>
          </p:sp>
          <p:sp>
            <p:nvSpPr>
              <p:cNvPr id="30" name="Rectangle 29"/>
              <p:cNvSpPr>
                <a:spLocks noChangeArrowheads="1"/>
              </p:cNvSpPr>
              <p:nvPr/>
            </p:nvSpPr>
            <p:spPr bwMode="auto">
              <a:xfrm>
                <a:off x="460476" y="4118709"/>
                <a:ext cx="359159" cy="23017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0" tIns="0" rIns="0" bIns="0">
                <a:no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000" dirty="0">
                    <a:solidFill>
                      <a:srgbClr val="000000"/>
                    </a:solidFill>
                    <a:latin typeface="Times New Roman"/>
                    <a:ea typeface="Times New Roman"/>
                    <a:cs typeface="Times New Roman"/>
                  </a:rPr>
                  <a:t>200</a:t>
                </a:r>
                <a:endParaRPr lang="en-US" sz="1800" dirty="0">
                  <a:solidFill>
                    <a:srgbClr val="000000"/>
                  </a:solidFill>
                  <a:latin typeface="Times New Roman"/>
                  <a:ea typeface="Times New Roman"/>
                </a:endParaRPr>
              </a:p>
            </p:txBody>
          </p:sp>
          <p:sp>
            <p:nvSpPr>
              <p:cNvPr id="31" name="Rectangle 30"/>
              <p:cNvSpPr>
                <a:spLocks noChangeArrowheads="1"/>
              </p:cNvSpPr>
              <p:nvPr/>
            </p:nvSpPr>
            <p:spPr bwMode="auto">
              <a:xfrm>
                <a:off x="422486" y="2307288"/>
                <a:ext cx="409715" cy="23017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0" tIns="0" rIns="0" bIns="0">
                <a:no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en-US" sz="1000" dirty="0" smtClean="0">
                    <a:solidFill>
                      <a:srgbClr val="000000"/>
                    </a:solidFill>
                    <a:latin typeface="Times New Roman"/>
                    <a:ea typeface="Times New Roman"/>
                    <a:cs typeface="Times New Roman"/>
                  </a:rPr>
                  <a:t>2000</a:t>
                </a:r>
                <a:endParaRPr lang="en-US" sz="1800" dirty="0">
                  <a:solidFill>
                    <a:srgbClr val="000000"/>
                  </a:solidFill>
                  <a:latin typeface="Times New Roman"/>
                  <a:ea typeface="Times New Roman"/>
                </a:endParaRPr>
              </a:p>
            </p:txBody>
          </p:sp>
          <p:cxnSp>
            <p:nvCxnSpPr>
              <p:cNvPr id="32" name="Line 3"/>
              <p:cNvCxnSpPr/>
              <p:nvPr/>
            </p:nvCxnSpPr>
            <p:spPr bwMode="auto">
              <a:xfrm>
                <a:off x="716892" y="2955072"/>
                <a:ext cx="850392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33" name="Line 58"/>
              <p:cNvCxnSpPr/>
              <p:nvPr/>
            </p:nvCxnSpPr>
            <p:spPr bwMode="auto">
              <a:xfrm>
                <a:off x="737973" y="3493600"/>
                <a:ext cx="850392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34" name="Line 59"/>
              <p:cNvCxnSpPr/>
              <p:nvPr/>
            </p:nvCxnSpPr>
            <p:spPr bwMode="auto">
              <a:xfrm flipV="1">
                <a:off x="737974" y="2070940"/>
                <a:ext cx="850392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35" name="Line 61"/>
              <p:cNvCxnSpPr/>
              <p:nvPr/>
            </p:nvCxnSpPr>
            <p:spPr bwMode="auto">
              <a:xfrm flipV="1">
                <a:off x="737973" y="4777781"/>
                <a:ext cx="8503920" cy="2779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36" name="Line 62"/>
              <p:cNvCxnSpPr/>
              <p:nvPr/>
            </p:nvCxnSpPr>
            <p:spPr bwMode="auto">
              <a:xfrm>
                <a:off x="751187" y="5316309"/>
                <a:ext cx="850392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37" name="Line 63"/>
              <p:cNvCxnSpPr/>
              <p:nvPr/>
            </p:nvCxnSpPr>
            <p:spPr bwMode="auto">
              <a:xfrm>
                <a:off x="737973" y="4218541"/>
                <a:ext cx="850392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38" name="Line 64"/>
              <p:cNvCxnSpPr/>
              <p:nvPr/>
            </p:nvCxnSpPr>
            <p:spPr bwMode="auto">
              <a:xfrm>
                <a:off x="724759" y="2395832"/>
                <a:ext cx="850392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grpSp>
            <p:nvGrpSpPr>
              <p:cNvPr id="39" name="Csoportba foglalás 2"/>
              <p:cNvGrpSpPr/>
              <p:nvPr/>
            </p:nvGrpSpPr>
            <p:grpSpPr>
              <a:xfrm>
                <a:off x="1736685" y="2643015"/>
                <a:ext cx="1076752" cy="274319"/>
                <a:chOff x="3608153" y="558137"/>
                <a:chExt cx="1063968" cy="156657"/>
              </a:xfrm>
            </p:grpSpPr>
            <p:sp>
              <p:nvSpPr>
                <p:cNvPr id="57" name="Rectangle 56"/>
                <p:cNvSpPr>
                  <a:spLocks noChangeArrowheads="1"/>
                </p:cNvSpPr>
                <p:nvPr/>
              </p:nvSpPr>
              <p:spPr bwMode="auto">
                <a:xfrm rot="20258931">
                  <a:off x="3608153" y="558137"/>
                  <a:ext cx="1052975" cy="156657"/>
                </a:xfrm>
                <a:prstGeom prst="rect">
                  <a:avLst/>
                </a:prstGeom>
                <a:solidFill>
                  <a:srgbClr val="FFFFCC"/>
                </a:solidFill>
                <a:ln w="0">
                  <a:solidFill>
                    <a:srgbClr val="E305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1800">
                    <a:solidFill>
                      <a:srgbClr val="000000"/>
                    </a:solidFill>
                    <a:latin typeface="Verdana"/>
                  </a:endParaRPr>
                </a:p>
              </p:txBody>
            </p:sp>
            <p:sp>
              <p:nvSpPr>
                <p:cNvPr id="58" name="Rectangle 57"/>
                <p:cNvSpPr>
                  <a:spLocks noChangeArrowheads="1"/>
                </p:cNvSpPr>
                <p:nvPr/>
              </p:nvSpPr>
              <p:spPr bwMode="auto">
                <a:xfrm rot="20293949">
                  <a:off x="3811928" y="579331"/>
                  <a:ext cx="860193" cy="13144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square" lIns="0" tIns="0" rIns="0" bIns="0">
                  <a:noAutofit/>
                </a:bodyPr>
                <a:lstStyle/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</a:pPr>
                  <a:r>
                    <a:rPr lang="hu-HU" sz="900" b="1" dirty="0">
                      <a:solidFill>
                        <a:srgbClr val="E30500"/>
                      </a:solidFill>
                      <a:latin typeface="Times New Roman"/>
                      <a:ea typeface="Times New Roman"/>
                      <a:cs typeface="Times New Roman"/>
                    </a:rPr>
                    <a:t>~ 2*/4 </a:t>
                  </a:r>
                  <a:r>
                    <a:rPr lang="en-US" sz="900" b="1" dirty="0" smtClean="0">
                      <a:solidFill>
                        <a:srgbClr val="E30500"/>
                      </a:solidFill>
                      <a:latin typeface="Times New Roman"/>
                      <a:ea typeface="Times New Roman"/>
                      <a:cs typeface="Times New Roman"/>
                    </a:rPr>
                    <a:t> </a:t>
                  </a:r>
                  <a:r>
                    <a:rPr lang="hu-HU" sz="900" b="1" dirty="0" err="1" smtClean="0">
                      <a:solidFill>
                        <a:srgbClr val="E30500"/>
                      </a:solidFill>
                      <a:latin typeface="Times New Roman"/>
                      <a:ea typeface="Times New Roman"/>
                      <a:cs typeface="Times New Roman"/>
                    </a:rPr>
                    <a:t>years</a:t>
                  </a:r>
                  <a:endParaRPr lang="en-US" sz="1600" dirty="0">
                    <a:solidFill>
                      <a:srgbClr val="000000"/>
                    </a:solidFill>
                    <a:latin typeface="Times New Roman"/>
                    <a:ea typeface="Times New Roman"/>
                  </a:endParaRPr>
                </a:p>
              </p:txBody>
            </p:sp>
          </p:grpSp>
          <p:sp>
            <p:nvSpPr>
              <p:cNvPr id="41" name="Rectangle 40"/>
              <p:cNvSpPr>
                <a:spLocks noChangeArrowheads="1"/>
              </p:cNvSpPr>
              <p:nvPr/>
            </p:nvSpPr>
            <p:spPr bwMode="auto">
              <a:xfrm>
                <a:off x="2444876" y="3028556"/>
                <a:ext cx="566474" cy="400444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 lIns="0" tIns="0" rIns="0" bIns="0">
                <a:noAutofit/>
              </a:bodyPr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000" b="1" dirty="0">
                    <a:solidFill>
                      <a:srgbClr val="000000"/>
                    </a:solidFill>
                    <a:latin typeface="Times New Roman"/>
                    <a:ea typeface="Times New Roman"/>
                    <a:cs typeface="Times New Roman"/>
                  </a:rPr>
                  <a:t>DDR2</a:t>
                </a:r>
                <a:endParaRPr lang="en-US" sz="1800" dirty="0">
                  <a:solidFill>
                    <a:srgbClr val="000000"/>
                  </a:solidFill>
                  <a:latin typeface="Times New Roman"/>
                  <a:ea typeface="Times New Roman"/>
                </a:endParaRPr>
              </a:p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000" b="1" dirty="0">
                    <a:solidFill>
                      <a:srgbClr val="000000"/>
                    </a:solidFill>
                    <a:latin typeface="Times New Roman"/>
                    <a:ea typeface="Times New Roman"/>
                    <a:cs typeface="Times New Roman"/>
                  </a:rPr>
                  <a:t>533</a:t>
                </a:r>
                <a:endParaRPr lang="en-US" sz="1800" dirty="0">
                  <a:solidFill>
                    <a:srgbClr val="000000"/>
                  </a:solidFill>
                  <a:latin typeface="Times New Roman"/>
                  <a:ea typeface="Times New Roman"/>
                </a:endParaRPr>
              </a:p>
            </p:txBody>
          </p:sp>
          <p:sp>
            <p:nvSpPr>
              <p:cNvPr id="42" name="Rectangle 41"/>
              <p:cNvSpPr>
                <a:spLocks noChangeArrowheads="1"/>
              </p:cNvSpPr>
              <p:nvPr/>
            </p:nvSpPr>
            <p:spPr bwMode="auto">
              <a:xfrm>
                <a:off x="2919091" y="2843935"/>
                <a:ext cx="572789" cy="460344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 lIns="0" tIns="0" rIns="0" bIns="0">
                <a:noAutofit/>
              </a:bodyPr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000" b="1" dirty="0">
                    <a:solidFill>
                      <a:srgbClr val="000000"/>
                    </a:solidFill>
                    <a:latin typeface="Times New Roman"/>
                    <a:ea typeface="Times New Roman"/>
                    <a:cs typeface="Times New Roman"/>
                  </a:rPr>
                  <a:t>DDR2</a:t>
                </a:r>
                <a:endParaRPr lang="en-US" sz="1800" dirty="0">
                  <a:solidFill>
                    <a:srgbClr val="000000"/>
                  </a:solidFill>
                  <a:latin typeface="Times New Roman"/>
                  <a:ea typeface="Times New Roman"/>
                </a:endParaRPr>
              </a:p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000" b="1" dirty="0">
                    <a:solidFill>
                      <a:srgbClr val="000000"/>
                    </a:solidFill>
                    <a:latin typeface="Times New Roman"/>
                    <a:ea typeface="Times New Roman"/>
                    <a:cs typeface="Times New Roman"/>
                  </a:rPr>
                  <a:t>667</a:t>
                </a:r>
                <a:endParaRPr lang="en-US" sz="1800" dirty="0">
                  <a:solidFill>
                    <a:srgbClr val="000000"/>
                  </a:solidFill>
                  <a:latin typeface="Times New Roman"/>
                  <a:ea typeface="Times New Roman"/>
                </a:endParaRPr>
              </a:p>
            </p:txBody>
          </p:sp>
          <p:sp>
            <p:nvSpPr>
              <p:cNvPr id="43" name="Rectangle 42"/>
              <p:cNvSpPr>
                <a:spLocks noChangeArrowheads="1"/>
              </p:cNvSpPr>
              <p:nvPr/>
            </p:nvSpPr>
            <p:spPr bwMode="auto">
              <a:xfrm>
                <a:off x="3317346" y="2650105"/>
                <a:ext cx="624584" cy="411599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 lIns="0" tIns="0" rIns="0" bIns="0">
                <a:noAutofit/>
              </a:bodyPr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000" b="1" dirty="0">
                    <a:solidFill>
                      <a:srgbClr val="000000"/>
                    </a:solidFill>
                    <a:latin typeface="Times New Roman"/>
                    <a:ea typeface="Times New Roman"/>
                    <a:cs typeface="Times New Roman"/>
                  </a:rPr>
                  <a:t>DDR2</a:t>
                </a:r>
                <a:br>
                  <a:rPr lang="hu-HU" sz="1000" b="1" dirty="0">
                    <a:solidFill>
                      <a:srgbClr val="000000"/>
                    </a:solidFill>
                    <a:latin typeface="Times New Roman"/>
                    <a:ea typeface="Times New Roman"/>
                    <a:cs typeface="Times New Roman"/>
                  </a:rPr>
                </a:br>
                <a:r>
                  <a:rPr lang="hu-HU" sz="1000" b="1" dirty="0">
                    <a:solidFill>
                      <a:srgbClr val="000000"/>
                    </a:solidFill>
                    <a:latin typeface="Times New Roman"/>
                    <a:ea typeface="Times New Roman"/>
                    <a:cs typeface="Times New Roman"/>
                  </a:rPr>
                  <a:t>800</a:t>
                </a:r>
                <a:endParaRPr lang="en-US" sz="1800" dirty="0">
                  <a:solidFill>
                    <a:srgbClr val="000000"/>
                  </a:solidFill>
                  <a:latin typeface="Times New Roman"/>
                  <a:ea typeface="Times New Roman"/>
                </a:endParaRPr>
              </a:p>
            </p:txBody>
          </p:sp>
          <p:sp>
            <p:nvSpPr>
              <p:cNvPr id="46" name="Rectangle 45"/>
              <p:cNvSpPr>
                <a:spLocks noChangeArrowheads="1"/>
              </p:cNvSpPr>
              <p:nvPr/>
            </p:nvSpPr>
            <p:spPr bwMode="auto">
              <a:xfrm>
                <a:off x="6057165" y="2119570"/>
                <a:ext cx="777029" cy="466724"/>
              </a:xfrm>
              <a:prstGeom prst="rect">
                <a:avLst/>
              </a:prstGeom>
              <a:no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0" tIns="0" rIns="0" bIns="0">
                <a:noAutofit/>
              </a:bodyPr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000" b="1" dirty="0">
                    <a:solidFill>
                      <a:srgbClr val="000000"/>
                    </a:solidFill>
                    <a:latin typeface="Times New Roman"/>
                    <a:ea typeface="Times New Roman"/>
                    <a:cs typeface="Times New Roman"/>
                  </a:rPr>
                  <a:t>DDR3</a:t>
                </a:r>
                <a:endParaRPr lang="en-US" sz="1800" dirty="0">
                  <a:solidFill>
                    <a:srgbClr val="000000"/>
                  </a:solidFill>
                  <a:latin typeface="Times New Roman"/>
                  <a:ea typeface="Times New Roman"/>
                </a:endParaRPr>
              </a:p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000" b="1" dirty="0">
                    <a:solidFill>
                      <a:srgbClr val="000000"/>
                    </a:solidFill>
                    <a:latin typeface="Times New Roman"/>
                    <a:ea typeface="Times New Roman"/>
                    <a:cs typeface="Times New Roman"/>
                  </a:rPr>
                  <a:t>1</a:t>
                </a:r>
                <a:r>
                  <a:rPr lang="en-US" sz="1000" b="1" dirty="0">
                    <a:solidFill>
                      <a:srgbClr val="000000"/>
                    </a:solidFill>
                    <a:latin typeface="Times New Roman"/>
                    <a:ea typeface="Times New Roman"/>
                    <a:cs typeface="Times New Roman"/>
                  </a:rPr>
                  <a:t>600</a:t>
                </a:r>
                <a:endParaRPr lang="en-US" sz="1800" dirty="0">
                  <a:solidFill>
                    <a:srgbClr val="000000"/>
                  </a:solidFill>
                  <a:latin typeface="Times New Roman"/>
                  <a:ea typeface="Times New Roman"/>
                </a:endParaRPr>
              </a:p>
            </p:txBody>
          </p:sp>
          <p:sp>
            <p:nvSpPr>
              <p:cNvPr id="47" name="Rectangle 46"/>
              <p:cNvSpPr>
                <a:spLocks noChangeArrowheads="1"/>
              </p:cNvSpPr>
              <p:nvPr/>
            </p:nvSpPr>
            <p:spPr bwMode="auto">
              <a:xfrm>
                <a:off x="4990815" y="5792699"/>
                <a:ext cx="248921" cy="24322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0" tIns="0" rIns="0" bIns="0">
                <a:no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000" dirty="0">
                    <a:solidFill>
                      <a:srgbClr val="000000"/>
                    </a:solidFill>
                    <a:latin typeface="Times New Roman"/>
                    <a:ea typeface="Times New Roman"/>
                    <a:cs typeface="Times New Roman"/>
                  </a:rPr>
                  <a:t>09</a:t>
                </a:r>
                <a:endParaRPr lang="en-US" sz="1800" dirty="0">
                  <a:solidFill>
                    <a:srgbClr val="000000"/>
                  </a:solidFill>
                  <a:latin typeface="Times New Roman"/>
                  <a:ea typeface="Times New Roman"/>
                </a:endParaRPr>
              </a:p>
            </p:txBody>
          </p:sp>
          <p:sp>
            <p:nvSpPr>
              <p:cNvPr id="48" name="Rectangle 47"/>
              <p:cNvSpPr>
                <a:spLocks noChangeArrowheads="1"/>
              </p:cNvSpPr>
              <p:nvPr/>
            </p:nvSpPr>
            <p:spPr bwMode="auto">
              <a:xfrm>
                <a:off x="5917514" y="5813412"/>
                <a:ext cx="217939" cy="21705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0" tIns="0" rIns="0" bIns="0">
                <a:no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000" dirty="0">
                    <a:solidFill>
                      <a:srgbClr val="000000"/>
                    </a:solidFill>
                    <a:latin typeface="Times New Roman"/>
                    <a:ea typeface="Times New Roman"/>
                    <a:cs typeface="Times New Roman"/>
                  </a:rPr>
                  <a:t>11</a:t>
                </a:r>
                <a:endParaRPr lang="en-US" sz="1800" dirty="0">
                  <a:solidFill>
                    <a:srgbClr val="000000"/>
                  </a:solidFill>
                  <a:latin typeface="Times New Roman"/>
                  <a:ea typeface="Times New Roman"/>
                </a:endParaRPr>
              </a:p>
            </p:txBody>
          </p:sp>
          <p:sp>
            <p:nvSpPr>
              <p:cNvPr id="49" name="Rectangle 48"/>
              <p:cNvSpPr>
                <a:spLocks noChangeArrowheads="1"/>
              </p:cNvSpPr>
              <p:nvPr/>
            </p:nvSpPr>
            <p:spPr bwMode="auto">
              <a:xfrm>
                <a:off x="5408689" y="5792814"/>
                <a:ext cx="350496" cy="20531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0" tIns="0" rIns="0" bIns="0">
                <a:no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000" dirty="0">
                    <a:solidFill>
                      <a:srgbClr val="000000"/>
                    </a:solidFill>
                    <a:latin typeface="Times New Roman"/>
                    <a:ea typeface="Times New Roman"/>
                    <a:cs typeface="Times New Roman"/>
                  </a:rPr>
                  <a:t>2010</a:t>
                </a:r>
                <a:endParaRPr lang="en-US" sz="1800" dirty="0">
                  <a:solidFill>
                    <a:srgbClr val="000000"/>
                  </a:solidFill>
                  <a:latin typeface="Times New Roman"/>
                  <a:ea typeface="Times New Roman"/>
                </a:endParaRPr>
              </a:p>
            </p:txBody>
          </p:sp>
          <p:sp>
            <p:nvSpPr>
              <p:cNvPr id="50" name="Rectangle 49"/>
              <p:cNvSpPr>
                <a:spLocks noChangeArrowheads="1"/>
              </p:cNvSpPr>
              <p:nvPr/>
            </p:nvSpPr>
            <p:spPr bwMode="auto">
              <a:xfrm>
                <a:off x="6440109" y="5792699"/>
                <a:ext cx="229436" cy="24284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0" tIns="0" rIns="0" bIns="0">
                <a:no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000" dirty="0">
                    <a:solidFill>
                      <a:srgbClr val="000000"/>
                    </a:solidFill>
                    <a:latin typeface="Times New Roman"/>
                    <a:ea typeface="Times New Roman"/>
                    <a:cs typeface="Times New Roman"/>
                  </a:rPr>
                  <a:t>12</a:t>
                </a:r>
                <a:endParaRPr lang="en-US" sz="1800" dirty="0">
                  <a:solidFill>
                    <a:srgbClr val="000000"/>
                  </a:solidFill>
                  <a:latin typeface="Times New Roman"/>
                  <a:ea typeface="Times New Roman"/>
                </a:endParaRPr>
              </a:p>
            </p:txBody>
          </p:sp>
          <p:sp>
            <p:nvSpPr>
              <p:cNvPr id="51" name="Rectangle 50"/>
              <p:cNvSpPr>
                <a:spLocks noChangeArrowheads="1"/>
              </p:cNvSpPr>
              <p:nvPr/>
            </p:nvSpPr>
            <p:spPr bwMode="auto">
              <a:xfrm>
                <a:off x="6930513" y="5792699"/>
                <a:ext cx="254531" cy="24284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0" tIns="0" rIns="0" bIns="0">
                <a:no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000" dirty="0">
                    <a:solidFill>
                      <a:srgbClr val="000000"/>
                    </a:solidFill>
                    <a:latin typeface="Times New Roman"/>
                    <a:ea typeface="Times New Roman"/>
                    <a:cs typeface="Times New Roman"/>
                  </a:rPr>
                  <a:t>13</a:t>
                </a:r>
                <a:endParaRPr lang="en-US" sz="1800" dirty="0">
                  <a:solidFill>
                    <a:srgbClr val="000000"/>
                  </a:solidFill>
                  <a:latin typeface="Times New Roman"/>
                  <a:ea typeface="Times New Roman"/>
                </a:endParaRPr>
              </a:p>
            </p:txBody>
          </p:sp>
          <p:sp>
            <p:nvSpPr>
              <p:cNvPr id="53" name="Rectangle 52"/>
              <p:cNvSpPr>
                <a:spLocks noChangeArrowheads="1"/>
              </p:cNvSpPr>
              <p:nvPr/>
            </p:nvSpPr>
            <p:spPr bwMode="auto">
              <a:xfrm>
                <a:off x="7891846" y="5792699"/>
                <a:ext cx="235549" cy="24284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0" tIns="0" rIns="0" bIns="0">
                <a:no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000" dirty="0" smtClean="0">
                    <a:solidFill>
                      <a:srgbClr val="000000"/>
                    </a:solidFill>
                    <a:latin typeface="Times New Roman"/>
                    <a:ea typeface="Times New Roman"/>
                    <a:cs typeface="Times New Roman"/>
                  </a:rPr>
                  <a:t>1</a:t>
                </a:r>
                <a:r>
                  <a:rPr lang="en-US" sz="1000" dirty="0" smtClean="0">
                    <a:solidFill>
                      <a:srgbClr val="000000"/>
                    </a:solidFill>
                    <a:latin typeface="Times New Roman"/>
                    <a:ea typeface="Times New Roman"/>
                    <a:cs typeface="Times New Roman"/>
                  </a:rPr>
                  <a:t>5</a:t>
                </a:r>
                <a:endParaRPr lang="en-US" sz="1800" dirty="0">
                  <a:solidFill>
                    <a:srgbClr val="000000"/>
                  </a:solidFill>
                  <a:latin typeface="Times New Roman"/>
                  <a:ea typeface="Times New Roman"/>
                </a:endParaRPr>
              </a:p>
            </p:txBody>
          </p:sp>
          <p:sp>
            <p:nvSpPr>
              <p:cNvPr id="54" name="Rectangle 53"/>
              <p:cNvSpPr>
                <a:spLocks noChangeArrowheads="1"/>
              </p:cNvSpPr>
              <p:nvPr/>
            </p:nvSpPr>
            <p:spPr bwMode="auto">
              <a:xfrm>
                <a:off x="5030889" y="3068960"/>
                <a:ext cx="711241" cy="526387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 lIns="0" tIns="0" rIns="0" bIns="0">
                <a:noAutofit/>
              </a:bodyPr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000" b="1" dirty="0">
                    <a:solidFill>
                      <a:srgbClr val="000000"/>
                    </a:solidFill>
                    <a:latin typeface="Times New Roman"/>
                    <a:ea typeface="Times New Roman"/>
                    <a:cs typeface="Times New Roman"/>
                  </a:rPr>
                  <a:t>DDR3</a:t>
                </a:r>
                <a:endParaRPr lang="en-US" sz="1800" dirty="0">
                  <a:solidFill>
                    <a:srgbClr val="000000"/>
                  </a:solidFill>
                  <a:latin typeface="Times New Roman"/>
                  <a:ea typeface="Times New Roman"/>
                </a:endParaRPr>
              </a:p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000" b="1" dirty="0">
                    <a:solidFill>
                      <a:srgbClr val="000000"/>
                    </a:solidFill>
                    <a:latin typeface="Times New Roman"/>
                    <a:ea typeface="Times New Roman"/>
                    <a:cs typeface="Times New Roman"/>
                  </a:rPr>
                  <a:t>1067</a:t>
                </a:r>
                <a:endParaRPr lang="en-US" sz="1800" dirty="0">
                  <a:solidFill>
                    <a:srgbClr val="000000"/>
                  </a:solidFill>
                  <a:latin typeface="Times New Roman"/>
                  <a:ea typeface="Times New Roman"/>
                </a:endParaRPr>
              </a:p>
            </p:txBody>
          </p:sp>
          <p:sp>
            <p:nvSpPr>
              <p:cNvPr id="55" name="Rectangle 54"/>
              <p:cNvSpPr>
                <a:spLocks noChangeArrowheads="1"/>
              </p:cNvSpPr>
              <p:nvPr/>
            </p:nvSpPr>
            <p:spPr bwMode="auto">
              <a:xfrm>
                <a:off x="871765" y="5792699"/>
                <a:ext cx="384862" cy="24278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0" tIns="0" rIns="0" bIns="0">
                <a:no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000" dirty="0">
                    <a:solidFill>
                      <a:srgbClr val="000000"/>
                    </a:solidFill>
                    <a:latin typeface="Times New Roman"/>
                    <a:ea typeface="Times New Roman"/>
                    <a:cs typeface="Times New Roman"/>
                  </a:rPr>
                  <a:t>2000</a:t>
                </a:r>
                <a:endParaRPr lang="en-US" sz="1800" dirty="0">
                  <a:solidFill>
                    <a:srgbClr val="000000"/>
                  </a:solidFill>
                  <a:latin typeface="Times New Roman"/>
                  <a:ea typeface="Times New Roman"/>
                </a:endParaRPr>
              </a:p>
            </p:txBody>
          </p:sp>
          <p:sp>
            <p:nvSpPr>
              <p:cNvPr id="56" name="Szövegdoboz 79"/>
              <p:cNvSpPr txBox="1"/>
              <p:nvPr/>
            </p:nvSpPr>
            <p:spPr>
              <a:xfrm>
                <a:off x="764403" y="5378447"/>
                <a:ext cx="130357" cy="215579"/>
              </a:xfrm>
              <a:prstGeom prst="rect">
                <a:avLst/>
              </a:prstGeom>
              <a:solidFill>
                <a:schemeClr val="bg1"/>
              </a:solidFill>
            </p:spPr>
            <p:txBody>
              <a:bodyPr wrap="square" lIns="36000" tIns="0" rIns="36000" bIns="0" rtlCol="0">
                <a:no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700">
                    <a:solidFill>
                      <a:srgbClr val="000000"/>
                    </a:solidFill>
                    <a:latin typeface="Verdana"/>
                    <a:ea typeface="Verdana"/>
                    <a:cs typeface="Verdana"/>
                    <a:sym typeface="Symbol"/>
                  </a:rPr>
                  <a:t></a:t>
                </a:r>
                <a:endParaRPr lang="en-US" sz="1200">
                  <a:solidFill>
                    <a:srgbClr val="000000"/>
                  </a:solidFill>
                  <a:latin typeface="Times New Roman"/>
                  <a:ea typeface="Times New Roman"/>
                </a:endParaRPr>
              </a:p>
            </p:txBody>
          </p:sp>
          <p:cxnSp>
            <p:nvCxnSpPr>
              <p:cNvPr id="63" name="Line 15"/>
              <p:cNvCxnSpPr/>
              <p:nvPr/>
            </p:nvCxnSpPr>
            <p:spPr bwMode="auto">
              <a:xfrm flipV="1">
                <a:off x="2943412" y="5689276"/>
                <a:ext cx="0" cy="6169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64" name="Line 18"/>
              <p:cNvCxnSpPr/>
              <p:nvPr/>
            </p:nvCxnSpPr>
            <p:spPr bwMode="auto">
              <a:xfrm flipV="1">
                <a:off x="3383571" y="5685787"/>
                <a:ext cx="0" cy="6169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65" name="Line 19"/>
              <p:cNvCxnSpPr/>
              <p:nvPr/>
            </p:nvCxnSpPr>
            <p:spPr bwMode="auto">
              <a:xfrm flipV="1">
                <a:off x="3867746" y="5686522"/>
                <a:ext cx="0" cy="6169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66" name="Line 20"/>
              <p:cNvCxnSpPr/>
              <p:nvPr/>
            </p:nvCxnSpPr>
            <p:spPr bwMode="auto">
              <a:xfrm flipV="1">
                <a:off x="1608264" y="5685787"/>
                <a:ext cx="0" cy="6169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67" name="Line 22"/>
              <p:cNvCxnSpPr/>
              <p:nvPr/>
            </p:nvCxnSpPr>
            <p:spPr bwMode="auto">
              <a:xfrm flipV="1">
                <a:off x="2048423" y="5685787"/>
                <a:ext cx="0" cy="6169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68" name="Line 23"/>
              <p:cNvCxnSpPr/>
              <p:nvPr/>
            </p:nvCxnSpPr>
            <p:spPr bwMode="auto">
              <a:xfrm flipV="1">
                <a:off x="2488582" y="5689276"/>
                <a:ext cx="0" cy="6169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69" name="Line 66"/>
              <p:cNvCxnSpPr/>
              <p:nvPr/>
            </p:nvCxnSpPr>
            <p:spPr bwMode="auto">
              <a:xfrm flipV="1">
                <a:off x="4351921" y="5685787"/>
                <a:ext cx="0" cy="6169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70" name="Line 67"/>
              <p:cNvCxnSpPr/>
              <p:nvPr/>
            </p:nvCxnSpPr>
            <p:spPr bwMode="auto">
              <a:xfrm flipV="1">
                <a:off x="4850767" y="5686522"/>
                <a:ext cx="0" cy="6169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71" name="Line 18"/>
              <p:cNvCxnSpPr/>
              <p:nvPr/>
            </p:nvCxnSpPr>
            <p:spPr bwMode="auto">
              <a:xfrm flipV="1">
                <a:off x="5290926" y="5685787"/>
                <a:ext cx="0" cy="6169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72" name="Line 19"/>
              <p:cNvCxnSpPr/>
              <p:nvPr/>
            </p:nvCxnSpPr>
            <p:spPr bwMode="auto">
              <a:xfrm flipV="1">
                <a:off x="5789771" y="5683768"/>
                <a:ext cx="0" cy="6169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73" name="Line 66"/>
              <p:cNvCxnSpPr/>
              <p:nvPr/>
            </p:nvCxnSpPr>
            <p:spPr bwMode="auto">
              <a:xfrm flipV="1">
                <a:off x="6273946" y="5675739"/>
                <a:ext cx="0" cy="6169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74" name="Line 67"/>
              <p:cNvCxnSpPr/>
              <p:nvPr/>
            </p:nvCxnSpPr>
            <p:spPr bwMode="auto">
              <a:xfrm flipV="1">
                <a:off x="6772792" y="5678744"/>
                <a:ext cx="0" cy="6169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75" name="Line 18"/>
              <p:cNvCxnSpPr/>
              <p:nvPr/>
            </p:nvCxnSpPr>
            <p:spPr bwMode="auto">
              <a:xfrm flipV="1">
                <a:off x="7256967" y="5670715"/>
                <a:ext cx="0" cy="6169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76" name="Line 19"/>
              <p:cNvCxnSpPr/>
              <p:nvPr/>
            </p:nvCxnSpPr>
            <p:spPr bwMode="auto">
              <a:xfrm flipV="1">
                <a:off x="7755814" y="5665691"/>
                <a:ext cx="0" cy="6169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77" name="Line 59"/>
              <p:cNvCxnSpPr/>
              <p:nvPr/>
            </p:nvCxnSpPr>
            <p:spPr bwMode="auto">
              <a:xfrm flipV="1">
                <a:off x="817262" y="5668423"/>
                <a:ext cx="8503920" cy="20854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 type="none" w="med" len="med"/>
                <a:tailEnd type="arrow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81" name="Line 19"/>
              <p:cNvCxnSpPr/>
              <p:nvPr/>
            </p:nvCxnSpPr>
            <p:spPr bwMode="auto">
              <a:xfrm flipV="1">
                <a:off x="8231617" y="5667378"/>
                <a:ext cx="0" cy="6949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83" name="Line 19"/>
              <p:cNvCxnSpPr/>
              <p:nvPr/>
            </p:nvCxnSpPr>
            <p:spPr bwMode="auto">
              <a:xfrm flipV="1">
                <a:off x="1195396" y="5688958"/>
                <a:ext cx="0" cy="6949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sp>
            <p:nvSpPr>
              <p:cNvPr id="89" name="Rectangle 88"/>
              <p:cNvSpPr>
                <a:spLocks noChangeArrowheads="1"/>
              </p:cNvSpPr>
              <p:nvPr/>
            </p:nvSpPr>
            <p:spPr bwMode="auto">
              <a:xfrm>
                <a:off x="7421085" y="5785935"/>
                <a:ext cx="254531" cy="24284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0" tIns="0" rIns="0" bIns="0">
                <a:no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000" dirty="0" smtClean="0">
                    <a:solidFill>
                      <a:srgbClr val="000000"/>
                    </a:solidFill>
                    <a:latin typeface="Times New Roman"/>
                    <a:ea typeface="Times New Roman"/>
                    <a:cs typeface="Times New Roman"/>
                  </a:rPr>
                  <a:t>1</a:t>
                </a:r>
                <a:r>
                  <a:rPr lang="en-US" sz="1000" dirty="0" smtClean="0">
                    <a:solidFill>
                      <a:srgbClr val="000000"/>
                    </a:solidFill>
                    <a:latin typeface="Times New Roman"/>
                    <a:ea typeface="Times New Roman"/>
                    <a:cs typeface="Times New Roman"/>
                  </a:rPr>
                  <a:t>4</a:t>
                </a:r>
                <a:endParaRPr lang="en-US" sz="1800" dirty="0">
                  <a:solidFill>
                    <a:srgbClr val="000000"/>
                  </a:solidFill>
                  <a:latin typeface="Times New Roman"/>
                  <a:ea typeface="Times New Roman"/>
                </a:endParaRPr>
              </a:p>
            </p:txBody>
          </p:sp>
          <p:sp>
            <p:nvSpPr>
              <p:cNvPr id="99" name="Rectangle 98"/>
              <p:cNvSpPr>
                <a:spLocks noChangeArrowheads="1"/>
              </p:cNvSpPr>
              <p:nvPr/>
            </p:nvSpPr>
            <p:spPr bwMode="auto">
              <a:xfrm>
                <a:off x="3102030" y="3236583"/>
                <a:ext cx="58481" cy="23021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0" tIns="0" rIns="0" bIns="0">
                <a:no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800" dirty="0">
                    <a:solidFill>
                      <a:srgbClr val="000000"/>
                    </a:solidFill>
                    <a:latin typeface="Times New Roman"/>
                    <a:ea typeface="Times New Roman"/>
                    <a:cs typeface="Times New Roman"/>
                  </a:rPr>
                  <a:t>*</a:t>
                </a:r>
                <a:endParaRPr lang="en-US" dirty="0">
                  <a:solidFill>
                    <a:srgbClr val="000000"/>
                  </a:solidFill>
                  <a:latin typeface="Times New Roman"/>
                  <a:ea typeface="Times New Roman"/>
                </a:endParaRPr>
              </a:p>
            </p:txBody>
          </p:sp>
          <p:sp>
            <p:nvSpPr>
              <p:cNvPr id="143" name="Rectangle 142"/>
              <p:cNvSpPr>
                <a:spLocks noChangeArrowheads="1"/>
              </p:cNvSpPr>
              <p:nvPr/>
            </p:nvSpPr>
            <p:spPr bwMode="auto">
              <a:xfrm>
                <a:off x="4760859" y="2367930"/>
                <a:ext cx="711241" cy="526387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 lIns="0" tIns="0" rIns="0" bIns="0">
                <a:noAutofit/>
              </a:bodyPr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000" b="1" dirty="0">
                    <a:solidFill>
                      <a:srgbClr val="000000"/>
                    </a:solidFill>
                    <a:latin typeface="Times New Roman"/>
                    <a:ea typeface="Times New Roman"/>
                    <a:cs typeface="Times New Roman"/>
                  </a:rPr>
                  <a:t>DDR3</a:t>
                </a:r>
                <a:endParaRPr lang="en-US" sz="1800" dirty="0">
                  <a:solidFill>
                    <a:srgbClr val="000000"/>
                  </a:solidFill>
                  <a:latin typeface="Times New Roman"/>
                  <a:ea typeface="Times New Roman"/>
                </a:endParaRPr>
              </a:p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000" b="1" dirty="0" smtClean="0">
                    <a:solidFill>
                      <a:srgbClr val="000000"/>
                    </a:solidFill>
                    <a:latin typeface="Times New Roman"/>
                    <a:ea typeface="Times New Roman"/>
                    <a:cs typeface="Times New Roman"/>
                  </a:rPr>
                  <a:t>1</a:t>
                </a:r>
                <a:r>
                  <a:rPr lang="en-US" sz="1000" b="1" dirty="0" smtClean="0">
                    <a:solidFill>
                      <a:srgbClr val="000000"/>
                    </a:solidFill>
                    <a:latin typeface="Times New Roman"/>
                    <a:ea typeface="Times New Roman"/>
                    <a:cs typeface="Times New Roman"/>
                  </a:rPr>
                  <a:t>333</a:t>
                </a:r>
                <a:endParaRPr lang="en-US" sz="1800" dirty="0">
                  <a:solidFill>
                    <a:srgbClr val="000000"/>
                  </a:solidFill>
                  <a:latin typeface="Times New Roman"/>
                  <a:ea typeface="Times New Roman"/>
                </a:endParaRPr>
              </a:p>
            </p:txBody>
          </p:sp>
          <p:sp>
            <p:nvSpPr>
              <p:cNvPr id="147" name="Rectangle 146"/>
              <p:cNvSpPr>
                <a:spLocks noChangeArrowheads="1"/>
              </p:cNvSpPr>
              <p:nvPr/>
            </p:nvSpPr>
            <p:spPr bwMode="auto">
              <a:xfrm>
                <a:off x="7620396" y="2141704"/>
                <a:ext cx="777029" cy="466724"/>
              </a:xfrm>
              <a:prstGeom prst="rect">
                <a:avLst/>
              </a:prstGeom>
              <a:no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0" tIns="0" rIns="0" bIns="0">
                <a:noAutofit/>
              </a:bodyPr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000" b="1" dirty="0" smtClean="0">
                    <a:solidFill>
                      <a:srgbClr val="000000"/>
                    </a:solidFill>
                    <a:latin typeface="Times New Roman"/>
                    <a:ea typeface="Times New Roman"/>
                    <a:cs typeface="Times New Roman"/>
                  </a:rPr>
                  <a:t>DDR3</a:t>
                </a:r>
                <a:r>
                  <a:rPr lang="en-US" sz="1000" b="1" dirty="0" smtClean="0">
                    <a:solidFill>
                      <a:srgbClr val="000000"/>
                    </a:solidFill>
                    <a:latin typeface="Times New Roman"/>
                    <a:ea typeface="Times New Roman"/>
                    <a:cs typeface="Times New Roman"/>
                  </a:rPr>
                  <a:t>/</a:t>
                </a:r>
                <a:r>
                  <a:rPr lang="hu-HU" sz="1000" b="1" dirty="0" smtClean="0">
                    <a:solidFill>
                      <a:srgbClr val="000000"/>
                    </a:solidFill>
                    <a:latin typeface="Times New Roman"/>
                    <a:ea typeface="Times New Roman"/>
                    <a:cs typeface="Times New Roman"/>
                  </a:rPr>
                  <a:t>1</a:t>
                </a:r>
                <a:r>
                  <a:rPr lang="en-US" sz="1000" b="1" dirty="0" smtClean="0">
                    <a:solidFill>
                      <a:srgbClr val="000000"/>
                    </a:solidFill>
                    <a:latin typeface="Times New Roman"/>
                    <a:ea typeface="Times New Roman"/>
                    <a:cs typeface="Times New Roman"/>
                  </a:rPr>
                  <a:t>866</a:t>
                </a:r>
                <a:endParaRPr lang="en-US" sz="1800" dirty="0">
                  <a:solidFill>
                    <a:srgbClr val="000000"/>
                  </a:solidFill>
                  <a:latin typeface="Times New Roman"/>
                  <a:ea typeface="Times New Roman"/>
                </a:endParaRPr>
              </a:p>
            </p:txBody>
          </p:sp>
          <p:sp>
            <p:nvSpPr>
              <p:cNvPr id="155" name="Rectangle 154"/>
              <p:cNvSpPr>
                <a:spLocks noChangeArrowheads="1"/>
              </p:cNvSpPr>
              <p:nvPr/>
            </p:nvSpPr>
            <p:spPr bwMode="auto">
              <a:xfrm>
                <a:off x="2706555" y="3432595"/>
                <a:ext cx="58481" cy="23021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0" tIns="0" rIns="0" bIns="0">
                <a:no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800" dirty="0">
                    <a:solidFill>
                      <a:srgbClr val="000000"/>
                    </a:solidFill>
                    <a:latin typeface="Times New Roman"/>
                    <a:ea typeface="Times New Roman"/>
                    <a:cs typeface="Times New Roman"/>
                  </a:rPr>
                  <a:t>*</a:t>
                </a:r>
                <a:endParaRPr lang="en-US" dirty="0">
                  <a:solidFill>
                    <a:srgbClr val="000000"/>
                  </a:solidFill>
                  <a:latin typeface="Times New Roman"/>
                  <a:ea typeface="Times New Roman"/>
                </a:endParaRPr>
              </a:p>
            </p:txBody>
          </p:sp>
          <p:cxnSp>
            <p:nvCxnSpPr>
              <p:cNvPr id="167" name="Straight Connector 166"/>
              <p:cNvCxnSpPr/>
              <p:nvPr/>
            </p:nvCxnSpPr>
            <p:spPr>
              <a:xfrm rot="120000" flipV="1">
                <a:off x="4156381" y="2290553"/>
                <a:ext cx="4382762" cy="711482"/>
              </a:xfrm>
              <a:prstGeom prst="line">
                <a:avLst/>
              </a:prstGeom>
              <a:ln w="28575"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2" name="Rectangle 171"/>
              <p:cNvSpPr>
                <a:spLocks noChangeArrowheads="1"/>
              </p:cNvSpPr>
              <p:nvPr/>
            </p:nvSpPr>
            <p:spPr bwMode="auto">
              <a:xfrm>
                <a:off x="1736685" y="3328696"/>
                <a:ext cx="503154" cy="460344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txBody>
              <a:bodyPr wrap="square" lIns="0" tIns="0" rIns="0" bIns="0">
                <a:noAutofit/>
              </a:bodyPr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000" b="1" dirty="0">
                    <a:solidFill>
                      <a:srgbClr val="000000"/>
                    </a:solidFill>
                    <a:latin typeface="Times New Roman"/>
                    <a:ea typeface="Times New Roman"/>
                    <a:cs typeface="Times New Roman"/>
                  </a:rPr>
                  <a:t>DDR</a:t>
                </a:r>
                <a:endParaRPr lang="en-US" sz="1800" dirty="0">
                  <a:solidFill>
                    <a:srgbClr val="000000"/>
                  </a:solidFill>
                  <a:latin typeface="Times New Roman"/>
                  <a:ea typeface="Times New Roman"/>
                </a:endParaRPr>
              </a:p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000" b="1" dirty="0">
                    <a:solidFill>
                      <a:srgbClr val="000000"/>
                    </a:solidFill>
                    <a:latin typeface="Times New Roman"/>
                    <a:ea typeface="Times New Roman"/>
                    <a:cs typeface="Times New Roman"/>
                  </a:rPr>
                  <a:t>333</a:t>
                </a:r>
                <a:endParaRPr lang="en-US" sz="1800" dirty="0">
                  <a:solidFill>
                    <a:srgbClr val="000000"/>
                  </a:solidFill>
                  <a:latin typeface="Times New Roman"/>
                  <a:ea typeface="Times New Roman"/>
                </a:endParaRPr>
              </a:p>
            </p:txBody>
          </p:sp>
          <p:grpSp>
            <p:nvGrpSpPr>
              <p:cNvPr id="173" name="Csoportba foglalás 2"/>
              <p:cNvGrpSpPr/>
              <p:nvPr/>
            </p:nvGrpSpPr>
            <p:grpSpPr>
              <a:xfrm>
                <a:off x="5967157" y="2978949"/>
                <a:ext cx="1065627" cy="288146"/>
                <a:chOff x="4097336" y="1285770"/>
                <a:chExt cx="1052975" cy="164553"/>
              </a:xfrm>
            </p:grpSpPr>
            <p:sp>
              <p:nvSpPr>
                <p:cNvPr id="174" name="Rectangle 173"/>
                <p:cNvSpPr>
                  <a:spLocks noChangeArrowheads="1"/>
                </p:cNvSpPr>
                <p:nvPr/>
              </p:nvSpPr>
              <p:spPr bwMode="auto">
                <a:xfrm rot="21027067">
                  <a:off x="4097336" y="1285770"/>
                  <a:ext cx="1052975" cy="156657"/>
                </a:xfrm>
                <a:prstGeom prst="rect">
                  <a:avLst/>
                </a:prstGeom>
                <a:solidFill>
                  <a:srgbClr val="FFFFCC"/>
                </a:solidFill>
                <a:ln w="0">
                  <a:solidFill>
                    <a:srgbClr val="E305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800">
                    <a:solidFill>
                      <a:srgbClr val="000000"/>
                    </a:solidFill>
                    <a:latin typeface="Verdana"/>
                  </a:endParaRPr>
                </a:p>
              </p:txBody>
            </p:sp>
            <p:sp>
              <p:nvSpPr>
                <p:cNvPr id="175" name="Rectangle 174"/>
                <p:cNvSpPr>
                  <a:spLocks noChangeArrowheads="1"/>
                </p:cNvSpPr>
                <p:nvPr/>
              </p:nvSpPr>
              <p:spPr bwMode="auto">
                <a:xfrm rot="21026351">
                  <a:off x="4273253" y="1318878"/>
                  <a:ext cx="860193" cy="13144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square" lIns="0" tIns="0" rIns="0" bIns="0">
                  <a:noAutofit/>
                </a:bodyPr>
                <a:lstStyle/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</a:pPr>
                  <a:r>
                    <a:rPr lang="hu-HU" sz="900" b="1" dirty="0">
                      <a:solidFill>
                        <a:srgbClr val="E30500"/>
                      </a:solidFill>
                      <a:latin typeface="Times New Roman"/>
                      <a:ea typeface="Times New Roman"/>
                      <a:cs typeface="Times New Roman"/>
                    </a:rPr>
                    <a:t>~ 2</a:t>
                  </a:r>
                  <a:r>
                    <a:rPr lang="hu-HU" sz="900" b="1" dirty="0" smtClean="0">
                      <a:solidFill>
                        <a:srgbClr val="E30500"/>
                      </a:solidFill>
                      <a:latin typeface="Times New Roman"/>
                      <a:ea typeface="Times New Roman"/>
                      <a:cs typeface="Times New Roman"/>
                    </a:rPr>
                    <a:t>*/</a:t>
                  </a:r>
                  <a:r>
                    <a:rPr lang="en-US" sz="900" b="1" dirty="0" smtClean="0">
                      <a:solidFill>
                        <a:srgbClr val="E30500"/>
                      </a:solidFill>
                      <a:latin typeface="Times New Roman"/>
                      <a:ea typeface="Times New Roman"/>
                      <a:cs typeface="Times New Roman"/>
                    </a:rPr>
                    <a:t>8  </a:t>
                  </a:r>
                  <a:r>
                    <a:rPr lang="hu-HU" sz="900" b="1" dirty="0" err="1" smtClean="0">
                      <a:solidFill>
                        <a:srgbClr val="E30500"/>
                      </a:solidFill>
                      <a:latin typeface="Times New Roman"/>
                      <a:ea typeface="Times New Roman"/>
                      <a:cs typeface="Times New Roman"/>
                    </a:rPr>
                    <a:t>years</a:t>
                  </a:r>
                  <a:endParaRPr lang="en-US" sz="1600" dirty="0">
                    <a:solidFill>
                      <a:srgbClr val="000000"/>
                    </a:solidFill>
                    <a:latin typeface="Times New Roman"/>
                    <a:ea typeface="Times New Roman"/>
                  </a:endParaRPr>
                </a:p>
              </p:txBody>
            </p:sp>
          </p:grpSp>
        </p:grpSp>
        <p:sp>
          <p:nvSpPr>
            <p:cNvPr id="180" name="Rectangle 179"/>
            <p:cNvSpPr>
              <a:spLocks noChangeArrowheads="1"/>
            </p:cNvSpPr>
            <p:nvPr/>
          </p:nvSpPr>
          <p:spPr bwMode="auto">
            <a:xfrm>
              <a:off x="993734" y="3316760"/>
              <a:ext cx="548696" cy="49236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txBody>
            <a:bodyPr wrap="square" lIns="0" tIns="0" rIns="0" bIns="0">
              <a:noAutofit/>
            </a:bodyPr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r>
                <a:rPr lang="hu-HU" sz="1000" b="1" dirty="0">
                  <a:solidFill>
                    <a:srgbClr val="000000"/>
                  </a:solidFill>
                  <a:latin typeface="Times New Roman"/>
                  <a:ea typeface="Times New Roman"/>
                  <a:cs typeface="Times New Roman"/>
                </a:rPr>
                <a:t>DDR</a:t>
              </a:r>
              <a:endParaRPr lang="en-US" sz="1800" dirty="0">
                <a:solidFill>
                  <a:srgbClr val="000000"/>
                </a:solidFill>
                <a:latin typeface="Times New Roman"/>
                <a:ea typeface="Times New Roman"/>
              </a:endParaRPr>
            </a:p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r>
                <a:rPr lang="hu-HU" sz="1000" b="1" dirty="0">
                  <a:solidFill>
                    <a:srgbClr val="000000"/>
                  </a:solidFill>
                  <a:latin typeface="Times New Roman"/>
                  <a:ea typeface="Times New Roman"/>
                  <a:cs typeface="Times New Roman"/>
                </a:rPr>
                <a:t>266</a:t>
              </a:r>
              <a:endParaRPr lang="en-US" sz="1800" dirty="0">
                <a:solidFill>
                  <a:srgbClr val="000000"/>
                </a:solidFill>
                <a:latin typeface="Times New Roman"/>
                <a:ea typeface="Times New Roman"/>
              </a:endParaRPr>
            </a:p>
          </p:txBody>
        </p:sp>
        <p:cxnSp>
          <p:nvCxnSpPr>
            <p:cNvPr id="85" name="Straight Connector 84"/>
            <p:cNvCxnSpPr>
              <a:stCxn id="134" idx="2"/>
            </p:cNvCxnSpPr>
            <p:nvPr/>
          </p:nvCxnSpPr>
          <p:spPr>
            <a:xfrm flipV="1">
              <a:off x="3781356" y="1628796"/>
              <a:ext cx="2524699" cy="1192909"/>
            </a:xfrm>
            <a:prstGeom prst="line">
              <a:avLst/>
            </a:prstGeom>
            <a:ln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" name="TextBox 1"/>
            <p:cNvSpPr txBox="1"/>
            <p:nvPr/>
          </p:nvSpPr>
          <p:spPr>
            <a:xfrm>
              <a:off x="2599423" y="3443320"/>
              <a:ext cx="245580" cy="2154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r>
                <a:rPr lang="en-US" sz="800" dirty="0" smtClean="0">
                  <a:solidFill>
                    <a:srgbClr val="000000"/>
                  </a:solidFill>
                  <a:latin typeface="Verdana"/>
                </a:rPr>
                <a:t>x</a:t>
              </a:r>
              <a:endParaRPr lang="en-US" sz="800" dirty="0">
                <a:solidFill>
                  <a:srgbClr val="000000"/>
                </a:solidFill>
                <a:latin typeface="Verdana"/>
              </a:endParaRPr>
            </a:p>
          </p:txBody>
        </p:sp>
        <p:sp>
          <p:nvSpPr>
            <p:cNvPr id="91" name="TextBox 90"/>
            <p:cNvSpPr txBox="1"/>
            <p:nvPr/>
          </p:nvSpPr>
          <p:spPr>
            <a:xfrm>
              <a:off x="3763895" y="3046730"/>
              <a:ext cx="245580" cy="2154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r>
                <a:rPr lang="en-US" sz="800" dirty="0" smtClean="0">
                  <a:solidFill>
                    <a:srgbClr val="000000"/>
                  </a:solidFill>
                  <a:latin typeface="Verdana"/>
                </a:rPr>
                <a:t>x</a:t>
              </a:r>
              <a:endParaRPr lang="en-US" sz="800" dirty="0">
                <a:solidFill>
                  <a:srgbClr val="000000"/>
                </a:solidFill>
                <a:latin typeface="Verdana"/>
              </a:endParaRPr>
            </a:p>
          </p:txBody>
        </p:sp>
        <p:sp>
          <p:nvSpPr>
            <p:cNvPr id="92" name="TextBox 91"/>
            <p:cNvSpPr txBox="1"/>
            <p:nvPr/>
          </p:nvSpPr>
          <p:spPr>
            <a:xfrm>
              <a:off x="4962600" y="2677165"/>
              <a:ext cx="245580" cy="2154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r>
                <a:rPr lang="en-US" sz="800" dirty="0" smtClean="0">
                  <a:solidFill>
                    <a:srgbClr val="000000"/>
                  </a:solidFill>
                  <a:latin typeface="Verdana"/>
                </a:rPr>
                <a:t>x</a:t>
              </a:r>
              <a:endParaRPr lang="en-US" sz="800" dirty="0">
                <a:solidFill>
                  <a:srgbClr val="000000"/>
                </a:solidFill>
                <a:latin typeface="Verdana"/>
              </a:endParaRPr>
            </a:p>
          </p:txBody>
        </p:sp>
        <p:sp>
          <p:nvSpPr>
            <p:cNvPr id="93" name="TextBox 92"/>
            <p:cNvSpPr txBox="1"/>
            <p:nvPr/>
          </p:nvSpPr>
          <p:spPr>
            <a:xfrm>
              <a:off x="6903042" y="2304656"/>
              <a:ext cx="245580" cy="2154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r>
                <a:rPr lang="en-US" sz="800" dirty="0" smtClean="0">
                  <a:solidFill>
                    <a:srgbClr val="000000"/>
                  </a:solidFill>
                  <a:latin typeface="Verdana"/>
                </a:rPr>
                <a:t>x</a:t>
              </a:r>
              <a:endParaRPr lang="en-US" sz="800" dirty="0">
                <a:solidFill>
                  <a:srgbClr val="000000"/>
                </a:solidFill>
                <a:latin typeface="Verdana"/>
              </a:endParaRPr>
            </a:p>
          </p:txBody>
        </p:sp>
        <p:cxnSp>
          <p:nvCxnSpPr>
            <p:cNvPr id="6" name="Straight Connector 5"/>
            <p:cNvCxnSpPr/>
            <p:nvPr/>
          </p:nvCxnSpPr>
          <p:spPr>
            <a:xfrm rot="60000" flipV="1">
              <a:off x="2702285" y="2783283"/>
              <a:ext cx="2260315" cy="773759"/>
            </a:xfrm>
            <a:prstGeom prst="line">
              <a:avLst/>
            </a:prstGeom>
            <a:ln w="1905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7" name="Straight Connector 106"/>
            <p:cNvCxnSpPr/>
            <p:nvPr/>
          </p:nvCxnSpPr>
          <p:spPr>
            <a:xfrm flipV="1">
              <a:off x="4994574" y="1929942"/>
              <a:ext cx="2490406" cy="849580"/>
            </a:xfrm>
            <a:prstGeom prst="line">
              <a:avLst/>
            </a:prstGeom>
            <a:ln>
              <a:solidFill>
                <a:srgbClr val="FF0000"/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0" name="Rectangle 109"/>
            <p:cNvSpPr>
              <a:spLocks noChangeArrowheads="1"/>
            </p:cNvSpPr>
            <p:nvPr/>
          </p:nvSpPr>
          <p:spPr bwMode="auto">
            <a:xfrm>
              <a:off x="1280594" y="3815467"/>
              <a:ext cx="58481" cy="230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r>
                <a:rPr lang="hu-HU" sz="800" dirty="0">
                  <a:solidFill>
                    <a:srgbClr val="000000"/>
                  </a:solidFill>
                  <a:latin typeface="Times New Roman"/>
                  <a:ea typeface="Times New Roman"/>
                  <a:cs typeface="Times New Roman"/>
                </a:rPr>
                <a:t>*</a:t>
              </a:r>
              <a:endParaRPr lang="en-US" dirty="0">
                <a:solidFill>
                  <a:srgbClr val="000000"/>
                </a:solidFill>
                <a:latin typeface="Times New Roman"/>
                <a:ea typeface="Times New Roman"/>
              </a:endParaRPr>
            </a:p>
          </p:txBody>
        </p:sp>
        <p:sp>
          <p:nvSpPr>
            <p:cNvPr id="111" name="Rectangle 110"/>
            <p:cNvSpPr>
              <a:spLocks noChangeArrowheads="1"/>
            </p:cNvSpPr>
            <p:nvPr/>
          </p:nvSpPr>
          <p:spPr bwMode="auto">
            <a:xfrm>
              <a:off x="2309809" y="3591075"/>
              <a:ext cx="755886" cy="461201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>
              <a:noAutofit/>
            </a:bodyPr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r>
                <a:rPr lang="hu-HU" sz="1000" b="1" dirty="0">
                  <a:solidFill>
                    <a:srgbClr val="000000"/>
                  </a:solidFill>
                  <a:latin typeface="Times New Roman"/>
                  <a:ea typeface="Times New Roman"/>
                  <a:cs typeface="Times New Roman"/>
                </a:rPr>
                <a:t>DDR</a:t>
              </a:r>
              <a:endParaRPr lang="en-US" sz="1800" dirty="0">
                <a:solidFill>
                  <a:srgbClr val="000000"/>
                </a:solidFill>
                <a:latin typeface="Times New Roman"/>
                <a:ea typeface="Times New Roman"/>
              </a:endParaRPr>
            </a:p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r>
                <a:rPr lang="hu-HU" sz="1000" b="1" dirty="0">
                  <a:solidFill>
                    <a:srgbClr val="000000"/>
                  </a:solidFill>
                  <a:latin typeface="Times New Roman"/>
                  <a:ea typeface="Times New Roman"/>
                  <a:cs typeface="Times New Roman"/>
                </a:rPr>
                <a:t>400</a:t>
              </a:r>
              <a:endParaRPr lang="en-US" sz="1800" dirty="0">
                <a:solidFill>
                  <a:srgbClr val="000000"/>
                </a:solidFill>
                <a:latin typeface="Times New Roman"/>
                <a:ea typeface="Times New Roman"/>
              </a:endParaRPr>
            </a:p>
          </p:txBody>
        </p:sp>
        <p:sp>
          <p:nvSpPr>
            <p:cNvPr id="112" name="Rectangle 111"/>
            <p:cNvSpPr>
              <a:spLocks noChangeArrowheads="1"/>
            </p:cNvSpPr>
            <p:nvPr/>
          </p:nvSpPr>
          <p:spPr bwMode="auto">
            <a:xfrm>
              <a:off x="3618031" y="3261461"/>
              <a:ext cx="572789" cy="460344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>
              <a:noAutofit/>
            </a:bodyPr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r>
                <a:rPr lang="hu-HU" sz="1000" b="1" dirty="0">
                  <a:solidFill>
                    <a:srgbClr val="000000"/>
                  </a:solidFill>
                  <a:latin typeface="Times New Roman"/>
                  <a:ea typeface="Times New Roman"/>
                  <a:cs typeface="Times New Roman"/>
                </a:rPr>
                <a:t>DDR2</a:t>
              </a:r>
              <a:endParaRPr lang="en-US" sz="1800" dirty="0">
                <a:solidFill>
                  <a:srgbClr val="000000"/>
                </a:solidFill>
                <a:latin typeface="Times New Roman"/>
                <a:ea typeface="Times New Roman"/>
              </a:endParaRPr>
            </a:p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r>
                <a:rPr lang="hu-HU" sz="1000" b="1" dirty="0">
                  <a:solidFill>
                    <a:srgbClr val="000000"/>
                  </a:solidFill>
                  <a:latin typeface="Times New Roman"/>
                  <a:ea typeface="Times New Roman"/>
                  <a:cs typeface="Times New Roman"/>
                </a:rPr>
                <a:t>667</a:t>
              </a:r>
              <a:endParaRPr lang="en-US" sz="1800" dirty="0">
                <a:solidFill>
                  <a:srgbClr val="000000"/>
                </a:solidFill>
                <a:latin typeface="Times New Roman"/>
                <a:ea typeface="Times New Roman"/>
              </a:endParaRPr>
            </a:p>
          </p:txBody>
        </p:sp>
        <p:sp>
          <p:nvSpPr>
            <p:cNvPr id="113" name="Rectangle 112"/>
            <p:cNvSpPr>
              <a:spLocks noChangeArrowheads="1"/>
            </p:cNvSpPr>
            <p:nvPr/>
          </p:nvSpPr>
          <p:spPr bwMode="auto">
            <a:xfrm>
              <a:off x="6654151" y="2543571"/>
              <a:ext cx="777029" cy="466724"/>
            </a:xfrm>
            <a:prstGeom prst="rect">
              <a:avLst/>
            </a:prstGeom>
            <a:no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r>
                <a:rPr lang="hu-HU" sz="1000" b="1" dirty="0">
                  <a:solidFill>
                    <a:srgbClr val="000000"/>
                  </a:solidFill>
                  <a:latin typeface="Times New Roman"/>
                  <a:ea typeface="Times New Roman"/>
                  <a:cs typeface="Times New Roman"/>
                </a:rPr>
                <a:t>DDR3</a:t>
              </a:r>
              <a:endParaRPr lang="en-US" sz="1800" dirty="0">
                <a:solidFill>
                  <a:srgbClr val="000000"/>
                </a:solidFill>
                <a:latin typeface="Times New Roman"/>
                <a:ea typeface="Times New Roman"/>
              </a:endParaRPr>
            </a:p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r>
                <a:rPr lang="hu-HU" sz="1000" b="1" dirty="0">
                  <a:solidFill>
                    <a:srgbClr val="000000"/>
                  </a:solidFill>
                  <a:latin typeface="Times New Roman"/>
                  <a:ea typeface="Times New Roman"/>
                  <a:cs typeface="Times New Roman"/>
                </a:rPr>
                <a:t>1</a:t>
              </a:r>
              <a:r>
                <a:rPr lang="en-US" sz="1000" b="1" dirty="0">
                  <a:solidFill>
                    <a:srgbClr val="000000"/>
                  </a:solidFill>
                  <a:latin typeface="Times New Roman"/>
                  <a:ea typeface="Times New Roman"/>
                  <a:cs typeface="Times New Roman"/>
                </a:rPr>
                <a:t>600</a:t>
              </a:r>
              <a:endParaRPr lang="en-US" sz="1800" dirty="0">
                <a:solidFill>
                  <a:srgbClr val="000000"/>
                </a:solidFill>
                <a:latin typeface="Times New Roman"/>
                <a:ea typeface="Times New Roman"/>
              </a:endParaRPr>
            </a:p>
          </p:txBody>
        </p:sp>
        <p:sp>
          <p:nvSpPr>
            <p:cNvPr id="114" name="Rectangle 113"/>
            <p:cNvSpPr>
              <a:spLocks noChangeArrowheads="1"/>
            </p:cNvSpPr>
            <p:nvPr/>
          </p:nvSpPr>
          <p:spPr bwMode="auto">
            <a:xfrm>
              <a:off x="7217308" y="2411420"/>
              <a:ext cx="777029" cy="466724"/>
            </a:xfrm>
            <a:prstGeom prst="rect">
              <a:avLst/>
            </a:prstGeom>
            <a:no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r>
                <a:rPr lang="hu-HU" sz="1000" b="1" dirty="0" smtClean="0">
                  <a:solidFill>
                    <a:srgbClr val="000000"/>
                  </a:solidFill>
                  <a:latin typeface="Times New Roman"/>
                  <a:ea typeface="Times New Roman"/>
                  <a:cs typeface="Times New Roman"/>
                </a:rPr>
                <a:t>DDR3</a:t>
              </a:r>
              <a:r>
                <a:rPr lang="en-US" sz="1000" b="1" dirty="0" smtClean="0">
                  <a:solidFill>
                    <a:srgbClr val="000000"/>
                  </a:solidFill>
                  <a:latin typeface="Times New Roman"/>
                  <a:ea typeface="Times New Roman"/>
                  <a:cs typeface="Times New Roman"/>
                </a:rPr>
                <a:t>/4</a:t>
              </a:r>
              <a:endParaRPr lang="en-US" sz="1800" dirty="0">
                <a:solidFill>
                  <a:srgbClr val="000000"/>
                </a:solidFill>
                <a:latin typeface="Times New Roman"/>
                <a:ea typeface="Times New Roman"/>
              </a:endParaRPr>
            </a:p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r>
                <a:rPr lang="hu-HU" sz="1000" b="1" dirty="0" smtClean="0">
                  <a:solidFill>
                    <a:srgbClr val="000000"/>
                  </a:solidFill>
                  <a:latin typeface="Times New Roman"/>
                  <a:ea typeface="Times New Roman"/>
                  <a:cs typeface="Times New Roman"/>
                </a:rPr>
                <a:t>1</a:t>
              </a:r>
              <a:r>
                <a:rPr lang="en-US" sz="1000" b="1" dirty="0" smtClean="0">
                  <a:solidFill>
                    <a:srgbClr val="000000"/>
                  </a:solidFill>
                  <a:latin typeface="Times New Roman"/>
                  <a:ea typeface="Times New Roman"/>
                  <a:cs typeface="Times New Roman"/>
                </a:rPr>
                <a:t>866</a:t>
              </a:r>
              <a:endParaRPr lang="en-US" sz="1800" dirty="0">
                <a:solidFill>
                  <a:srgbClr val="000000"/>
                </a:solidFill>
                <a:latin typeface="Times New Roman"/>
                <a:ea typeface="Times New Roman"/>
              </a:endParaRPr>
            </a:p>
          </p:txBody>
        </p:sp>
        <p:sp>
          <p:nvSpPr>
            <p:cNvPr id="128" name="Rectangle 127"/>
            <p:cNvSpPr>
              <a:spLocks noChangeArrowheads="1"/>
            </p:cNvSpPr>
            <p:nvPr/>
          </p:nvSpPr>
          <p:spPr bwMode="auto">
            <a:xfrm>
              <a:off x="1611286" y="3035579"/>
              <a:ext cx="755886" cy="461201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>
              <a:noAutofit/>
            </a:bodyPr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r>
                <a:rPr lang="hu-HU" sz="1000" b="1" dirty="0">
                  <a:solidFill>
                    <a:srgbClr val="000000"/>
                  </a:solidFill>
                  <a:latin typeface="Times New Roman"/>
                  <a:ea typeface="Times New Roman"/>
                  <a:cs typeface="Times New Roman"/>
                </a:rPr>
                <a:t>DDR</a:t>
              </a:r>
              <a:endParaRPr lang="en-US" sz="1800" dirty="0">
                <a:solidFill>
                  <a:srgbClr val="000000"/>
                </a:solidFill>
                <a:latin typeface="Times New Roman"/>
                <a:ea typeface="Times New Roman"/>
              </a:endParaRPr>
            </a:p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r>
                <a:rPr lang="hu-HU" sz="1000" b="1" dirty="0">
                  <a:solidFill>
                    <a:srgbClr val="000000"/>
                  </a:solidFill>
                  <a:latin typeface="Times New Roman"/>
                  <a:ea typeface="Times New Roman"/>
                  <a:cs typeface="Times New Roman"/>
                </a:rPr>
                <a:t>400</a:t>
              </a:r>
              <a:endParaRPr lang="en-US" sz="1800" dirty="0">
                <a:solidFill>
                  <a:srgbClr val="000000"/>
                </a:solidFill>
                <a:latin typeface="Times New Roman"/>
                <a:ea typeface="Times New Roman"/>
              </a:endParaRPr>
            </a:p>
          </p:txBody>
        </p:sp>
        <p:sp>
          <p:nvSpPr>
            <p:cNvPr id="134" name="Rectangle 133"/>
            <p:cNvSpPr>
              <a:spLocks noChangeArrowheads="1"/>
            </p:cNvSpPr>
            <p:nvPr/>
          </p:nvSpPr>
          <p:spPr bwMode="auto">
            <a:xfrm>
              <a:off x="3425735" y="2295318"/>
              <a:ext cx="711241" cy="526387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>
              <a:noAutofit/>
            </a:bodyPr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r>
                <a:rPr lang="hu-HU" sz="1000" b="1" dirty="0">
                  <a:solidFill>
                    <a:srgbClr val="000000"/>
                  </a:solidFill>
                  <a:latin typeface="Times New Roman"/>
                  <a:ea typeface="Times New Roman"/>
                  <a:cs typeface="Times New Roman"/>
                </a:rPr>
                <a:t>DDR3</a:t>
              </a:r>
              <a:endParaRPr lang="en-US" sz="1800" dirty="0">
                <a:solidFill>
                  <a:srgbClr val="000000"/>
                </a:solidFill>
                <a:latin typeface="Times New Roman"/>
                <a:ea typeface="Times New Roman"/>
              </a:endParaRPr>
            </a:p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r>
                <a:rPr lang="hu-HU" sz="1000" b="1" dirty="0">
                  <a:solidFill>
                    <a:srgbClr val="000000"/>
                  </a:solidFill>
                  <a:latin typeface="Times New Roman"/>
                  <a:ea typeface="Times New Roman"/>
                  <a:cs typeface="Times New Roman"/>
                </a:rPr>
                <a:t>1067</a:t>
              </a:r>
              <a:endParaRPr lang="en-US" sz="1800" dirty="0">
                <a:solidFill>
                  <a:srgbClr val="000000"/>
                </a:solidFill>
                <a:latin typeface="Times New Roman"/>
                <a:ea typeface="Times New Roman"/>
              </a:endParaRPr>
            </a:p>
          </p:txBody>
        </p:sp>
        <p:cxnSp>
          <p:nvCxnSpPr>
            <p:cNvPr id="135" name="Straight Connector 134"/>
            <p:cNvCxnSpPr/>
            <p:nvPr/>
          </p:nvCxnSpPr>
          <p:spPr>
            <a:xfrm rot="120000" flipV="1">
              <a:off x="1306182" y="2729684"/>
              <a:ext cx="2484784" cy="1124667"/>
            </a:xfrm>
            <a:prstGeom prst="line">
              <a:avLst/>
            </a:prstGeom>
            <a:ln w="28575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7" name="TextBox 116"/>
            <p:cNvSpPr txBox="1"/>
            <p:nvPr/>
          </p:nvSpPr>
          <p:spPr>
            <a:xfrm>
              <a:off x="885505" y="3814189"/>
              <a:ext cx="561372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r>
                <a:rPr lang="en-US" sz="1200" b="1" dirty="0" smtClean="0">
                  <a:solidFill>
                    <a:srgbClr val="72BFC5"/>
                  </a:solidFill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DTs </a:t>
              </a:r>
              <a:endParaRPr lang="en-US" sz="1200" b="1" dirty="0">
                <a:solidFill>
                  <a:srgbClr val="72BFC5"/>
                </a:solidFill>
                <a:latin typeface="Verdana"/>
                <a:ea typeface="Verdana" panose="020B0604030504040204" pitchFamily="34" charset="0"/>
                <a:cs typeface="Verdana" panose="020B0604030504040204" pitchFamily="34" charset="0"/>
              </a:endParaRPr>
            </a:p>
          </p:txBody>
        </p:sp>
        <p:sp>
          <p:nvSpPr>
            <p:cNvPr id="137" name="TextBox 136"/>
            <p:cNvSpPr txBox="1"/>
            <p:nvPr/>
          </p:nvSpPr>
          <p:spPr>
            <a:xfrm>
              <a:off x="1815428" y="3606715"/>
              <a:ext cx="779381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r>
                <a:rPr lang="en-US" sz="1200" b="1" dirty="0" smtClean="0">
                  <a:solidFill>
                    <a:srgbClr val="FF0000"/>
                  </a:solidFill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4S/</a:t>
              </a:r>
              <a:r>
                <a:rPr lang="en-US" sz="1200" b="1" dirty="0" err="1" smtClean="0">
                  <a:solidFill>
                    <a:srgbClr val="FF0000"/>
                  </a:solidFill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8S</a:t>
              </a:r>
              <a:r>
                <a:rPr lang="en-US" sz="1200" b="1" dirty="0" smtClean="0">
                  <a:solidFill>
                    <a:srgbClr val="FF0000"/>
                  </a:solidFill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 </a:t>
              </a:r>
              <a:endParaRPr lang="en-US" sz="1200" b="1" dirty="0">
                <a:solidFill>
                  <a:srgbClr val="FF0000"/>
                </a:solidFill>
                <a:latin typeface="Verdana"/>
                <a:ea typeface="Verdana" panose="020B0604030504040204" pitchFamily="34" charset="0"/>
                <a:cs typeface="Verdana" panose="020B0604030504040204" pitchFamily="34" charset="0"/>
              </a:endParaRPr>
            </a:p>
          </p:txBody>
        </p:sp>
        <p:sp>
          <p:nvSpPr>
            <p:cNvPr id="103" name="TextBox 102"/>
            <p:cNvSpPr txBox="1"/>
            <p:nvPr/>
          </p:nvSpPr>
          <p:spPr>
            <a:xfrm>
              <a:off x="3968661" y="3872815"/>
              <a:ext cx="1135246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000" dirty="0" smtClean="0"/>
                <a:t>Emergence of</a:t>
              </a:r>
            </a:p>
            <a:p>
              <a:pPr algn="ctr"/>
              <a:r>
                <a:rPr lang="en-US" sz="1000" dirty="0" err="1" smtClean="0"/>
                <a:t>DDR3</a:t>
              </a:r>
              <a:r>
                <a:rPr lang="en-US" sz="1000" dirty="0" smtClean="0"/>
                <a:t> memory</a:t>
              </a:r>
              <a:endParaRPr lang="en-US" sz="1000" dirty="0"/>
            </a:p>
          </p:txBody>
        </p:sp>
        <p:sp>
          <p:nvSpPr>
            <p:cNvPr id="102" name="Down Arrow 101"/>
            <p:cNvSpPr/>
            <p:nvPr/>
          </p:nvSpPr>
          <p:spPr bwMode="auto">
            <a:xfrm rot="10800000">
              <a:off x="4991234" y="3286062"/>
              <a:ext cx="137160" cy="548640"/>
            </a:xfrm>
            <a:prstGeom prst="downArrow">
              <a:avLst/>
            </a:prstGeom>
            <a:noFill/>
            <a:ln w="1587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4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Verdana" pitchFamily="34" charset="0"/>
                <a:cs typeface="Times New Roman" pitchFamily="18" charset="0"/>
              </a:endParaRPr>
            </a:p>
          </p:txBody>
        </p:sp>
        <p:sp>
          <p:nvSpPr>
            <p:cNvPr id="108" name="Down Arrow 107"/>
            <p:cNvSpPr/>
            <p:nvPr/>
          </p:nvSpPr>
          <p:spPr bwMode="auto">
            <a:xfrm rot="10800000">
              <a:off x="3745146" y="3626720"/>
              <a:ext cx="137160" cy="548640"/>
            </a:xfrm>
            <a:prstGeom prst="downArrow">
              <a:avLst/>
            </a:prstGeom>
            <a:noFill/>
            <a:ln w="15875" cap="flat" cmpd="sng" algn="ctr">
              <a:solidFill>
                <a:srgbClr val="72BFC5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4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Verdana" pitchFamily="34" charset="0"/>
                <a:cs typeface="Times New Roman" pitchFamily="18" charset="0"/>
              </a:endParaRPr>
            </a:p>
          </p:txBody>
        </p:sp>
        <p:cxnSp>
          <p:nvCxnSpPr>
            <p:cNvPr id="109" name="Line 18"/>
            <p:cNvCxnSpPr/>
            <p:nvPr/>
          </p:nvCxnSpPr>
          <p:spPr bwMode="auto">
            <a:xfrm flipV="1">
              <a:off x="8359386" y="5515141"/>
              <a:ext cx="0" cy="6169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5" name="Line 18"/>
            <p:cNvCxnSpPr/>
            <p:nvPr/>
          </p:nvCxnSpPr>
          <p:spPr bwMode="auto">
            <a:xfrm flipV="1">
              <a:off x="8821610" y="5515146"/>
              <a:ext cx="0" cy="6169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16" name="Rectangle 115"/>
            <p:cNvSpPr>
              <a:spLocks noChangeArrowheads="1"/>
            </p:cNvSpPr>
            <p:nvPr/>
          </p:nvSpPr>
          <p:spPr bwMode="auto">
            <a:xfrm>
              <a:off x="8034645" y="5642155"/>
              <a:ext cx="235549" cy="2428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r>
                <a:rPr lang="hu-HU" sz="1000" dirty="0" smtClean="0">
                  <a:solidFill>
                    <a:srgbClr val="000000"/>
                  </a:solidFill>
                  <a:latin typeface="Times New Roman"/>
                  <a:ea typeface="Times New Roman"/>
                  <a:cs typeface="Times New Roman"/>
                </a:rPr>
                <a:t>1</a:t>
              </a:r>
              <a:r>
                <a:rPr lang="en-US" sz="1000" dirty="0" smtClean="0">
                  <a:solidFill>
                    <a:srgbClr val="000000"/>
                  </a:solidFill>
                  <a:latin typeface="Times New Roman"/>
                  <a:ea typeface="Times New Roman"/>
                  <a:cs typeface="Times New Roman"/>
                </a:rPr>
                <a:t>6</a:t>
              </a:r>
              <a:endParaRPr lang="en-US" sz="1800" dirty="0">
                <a:solidFill>
                  <a:srgbClr val="000000"/>
                </a:solidFill>
                <a:latin typeface="Times New Roman"/>
                <a:ea typeface="Times New Roman"/>
              </a:endParaRPr>
            </a:p>
          </p:txBody>
        </p:sp>
        <p:sp>
          <p:nvSpPr>
            <p:cNvPr id="118" name="Rectangle 117"/>
            <p:cNvSpPr>
              <a:spLocks noChangeArrowheads="1"/>
            </p:cNvSpPr>
            <p:nvPr/>
          </p:nvSpPr>
          <p:spPr bwMode="auto">
            <a:xfrm>
              <a:off x="8493520" y="5643832"/>
              <a:ext cx="235549" cy="2428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r>
                <a:rPr lang="hu-HU" sz="1000" dirty="0" smtClean="0">
                  <a:solidFill>
                    <a:srgbClr val="000000"/>
                  </a:solidFill>
                  <a:latin typeface="Times New Roman"/>
                  <a:ea typeface="Times New Roman"/>
                  <a:cs typeface="Times New Roman"/>
                </a:rPr>
                <a:t>1</a:t>
              </a:r>
              <a:r>
                <a:rPr lang="en-US" sz="1000" dirty="0" smtClean="0">
                  <a:solidFill>
                    <a:srgbClr val="000000"/>
                  </a:solidFill>
                  <a:latin typeface="Times New Roman"/>
                  <a:ea typeface="Times New Roman"/>
                  <a:cs typeface="Times New Roman"/>
                </a:rPr>
                <a:t>7</a:t>
              </a:r>
              <a:endParaRPr lang="en-US" sz="1800" dirty="0">
                <a:solidFill>
                  <a:srgbClr val="000000"/>
                </a:solidFill>
                <a:latin typeface="Times New Roman"/>
                <a:ea typeface="Times New Roman"/>
              </a:endParaRPr>
            </a:p>
          </p:txBody>
        </p:sp>
        <p:sp>
          <p:nvSpPr>
            <p:cNvPr id="119" name="Rectangle 118"/>
            <p:cNvSpPr>
              <a:spLocks noChangeArrowheads="1"/>
            </p:cNvSpPr>
            <p:nvPr/>
          </p:nvSpPr>
          <p:spPr bwMode="auto">
            <a:xfrm>
              <a:off x="3761725" y="2729684"/>
              <a:ext cx="58481" cy="230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r>
                <a:rPr lang="hu-HU" sz="800" dirty="0">
                  <a:solidFill>
                    <a:srgbClr val="000000"/>
                  </a:solidFill>
                  <a:latin typeface="Times New Roman"/>
                  <a:ea typeface="Times New Roman"/>
                  <a:cs typeface="Times New Roman"/>
                </a:rPr>
                <a:t>*</a:t>
              </a:r>
              <a:endParaRPr lang="en-US" dirty="0">
                <a:solidFill>
                  <a:srgbClr val="000000"/>
                </a:solidFill>
                <a:latin typeface="Times New Roman"/>
                <a:ea typeface="Times New Roman"/>
              </a:endParaRPr>
            </a:p>
          </p:txBody>
        </p:sp>
        <p:sp>
          <p:nvSpPr>
            <p:cNvPr id="120" name="Rectangle 119"/>
            <p:cNvSpPr>
              <a:spLocks noChangeArrowheads="1"/>
            </p:cNvSpPr>
            <p:nvPr/>
          </p:nvSpPr>
          <p:spPr bwMode="auto">
            <a:xfrm>
              <a:off x="3271000" y="2943840"/>
              <a:ext cx="58481" cy="230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r>
                <a:rPr lang="hu-HU" sz="800" dirty="0">
                  <a:solidFill>
                    <a:srgbClr val="000000"/>
                  </a:solidFill>
                  <a:latin typeface="Times New Roman"/>
                  <a:ea typeface="Times New Roman"/>
                  <a:cs typeface="Times New Roman"/>
                </a:rPr>
                <a:t>*</a:t>
              </a:r>
              <a:endParaRPr lang="en-US" dirty="0">
                <a:solidFill>
                  <a:srgbClr val="000000"/>
                </a:solidFill>
                <a:latin typeface="Times New Roman"/>
                <a:ea typeface="Times New Roman"/>
              </a:endParaRPr>
            </a:p>
          </p:txBody>
        </p:sp>
        <p:sp>
          <p:nvSpPr>
            <p:cNvPr id="121" name="Rectangle 120"/>
            <p:cNvSpPr>
              <a:spLocks noChangeArrowheads="1"/>
            </p:cNvSpPr>
            <p:nvPr/>
          </p:nvSpPr>
          <p:spPr bwMode="auto">
            <a:xfrm>
              <a:off x="6100156" y="2406185"/>
              <a:ext cx="58481" cy="230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r>
                <a:rPr lang="hu-HU" sz="800" dirty="0">
                  <a:solidFill>
                    <a:srgbClr val="000000"/>
                  </a:solidFill>
                  <a:latin typeface="Times New Roman"/>
                  <a:ea typeface="Times New Roman"/>
                  <a:cs typeface="Times New Roman"/>
                </a:rPr>
                <a:t>*</a:t>
              </a:r>
              <a:endParaRPr lang="en-US" dirty="0">
                <a:solidFill>
                  <a:srgbClr val="000000"/>
                </a:solidFill>
                <a:latin typeface="Times New Roman"/>
                <a:ea typeface="Times New Roman"/>
              </a:endParaRPr>
            </a:p>
          </p:txBody>
        </p:sp>
        <p:sp>
          <p:nvSpPr>
            <p:cNvPr id="122" name="Rectangle 121"/>
            <p:cNvSpPr>
              <a:spLocks noChangeArrowheads="1"/>
            </p:cNvSpPr>
            <p:nvPr/>
          </p:nvSpPr>
          <p:spPr bwMode="auto">
            <a:xfrm>
              <a:off x="7635708" y="2251177"/>
              <a:ext cx="58481" cy="230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r>
                <a:rPr lang="hu-HU" sz="800" dirty="0">
                  <a:solidFill>
                    <a:srgbClr val="000000"/>
                  </a:solidFill>
                  <a:latin typeface="Times New Roman"/>
                  <a:ea typeface="Times New Roman"/>
                  <a:cs typeface="Times New Roman"/>
                </a:rPr>
                <a:t>*</a:t>
              </a:r>
              <a:endParaRPr lang="en-US" dirty="0">
                <a:solidFill>
                  <a:srgbClr val="000000"/>
                </a:solidFill>
                <a:latin typeface="Times New Roman"/>
                <a:ea typeface="Times New Roman"/>
              </a:endParaRPr>
            </a:p>
          </p:txBody>
        </p:sp>
        <p:sp>
          <p:nvSpPr>
            <p:cNvPr id="123" name="Rectangle 122"/>
            <p:cNvSpPr>
              <a:spLocks noChangeArrowheads="1"/>
            </p:cNvSpPr>
            <p:nvPr/>
          </p:nvSpPr>
          <p:spPr bwMode="auto">
            <a:xfrm>
              <a:off x="1626401" y="3626889"/>
              <a:ext cx="58481" cy="230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r>
                <a:rPr lang="hu-HU" sz="800" dirty="0">
                  <a:solidFill>
                    <a:srgbClr val="000000"/>
                  </a:solidFill>
                  <a:latin typeface="Times New Roman"/>
                  <a:ea typeface="Times New Roman"/>
                  <a:cs typeface="Times New Roman"/>
                </a:rPr>
                <a:t>*</a:t>
              </a:r>
              <a:endParaRPr lang="en-US" dirty="0">
                <a:solidFill>
                  <a:srgbClr val="000000"/>
                </a:solidFill>
                <a:latin typeface="Times New Roman"/>
                <a:ea typeface="Times New Roman"/>
              </a:endParaRPr>
            </a:p>
          </p:txBody>
        </p:sp>
        <p:sp>
          <p:nvSpPr>
            <p:cNvPr id="124" name="Rectangle 123"/>
            <p:cNvSpPr>
              <a:spLocks noChangeArrowheads="1"/>
            </p:cNvSpPr>
            <p:nvPr/>
          </p:nvSpPr>
          <p:spPr bwMode="auto">
            <a:xfrm>
              <a:off x="1958219" y="3495800"/>
              <a:ext cx="58481" cy="230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r>
                <a:rPr lang="hu-HU" sz="800" dirty="0">
                  <a:solidFill>
                    <a:srgbClr val="000000"/>
                  </a:solidFill>
                  <a:latin typeface="Times New Roman"/>
                  <a:ea typeface="Times New Roman"/>
                  <a:cs typeface="Times New Roman"/>
                </a:rPr>
                <a:t>*</a:t>
              </a:r>
              <a:endParaRPr lang="en-US" dirty="0">
                <a:solidFill>
                  <a:srgbClr val="000000"/>
                </a:solidFill>
                <a:latin typeface="Times New Roman"/>
                <a:ea typeface="Times New Roman"/>
              </a:endParaRPr>
            </a:p>
          </p:txBody>
        </p:sp>
        <p:sp>
          <p:nvSpPr>
            <p:cNvPr id="125" name="TextBox 124"/>
            <p:cNvSpPr txBox="1"/>
            <p:nvPr/>
          </p:nvSpPr>
          <p:spPr>
            <a:xfrm>
              <a:off x="8491487" y="1926374"/>
              <a:ext cx="245580" cy="2154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r>
                <a:rPr lang="en-US" sz="800" dirty="0" smtClean="0">
                  <a:solidFill>
                    <a:srgbClr val="000000"/>
                  </a:solidFill>
                  <a:latin typeface="Verdana"/>
                </a:rPr>
                <a:t>x</a:t>
              </a:r>
              <a:endParaRPr lang="en-US" sz="800" dirty="0">
                <a:solidFill>
                  <a:srgbClr val="000000"/>
                </a:solidFill>
                <a:latin typeface="Verdana"/>
              </a:endParaRPr>
            </a:p>
          </p:txBody>
        </p:sp>
        <p:sp>
          <p:nvSpPr>
            <p:cNvPr id="126" name="TextBox 125"/>
            <p:cNvSpPr txBox="1"/>
            <p:nvPr/>
          </p:nvSpPr>
          <p:spPr>
            <a:xfrm>
              <a:off x="7984984" y="2186350"/>
              <a:ext cx="245580" cy="2154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r>
                <a:rPr lang="en-US" sz="800" dirty="0" smtClean="0">
                  <a:solidFill>
                    <a:srgbClr val="000000"/>
                  </a:solidFill>
                  <a:latin typeface="Verdana"/>
                </a:rPr>
                <a:t>x</a:t>
              </a:r>
              <a:endParaRPr lang="en-US" sz="800" dirty="0">
                <a:solidFill>
                  <a:srgbClr val="000000"/>
                </a:solidFill>
                <a:latin typeface="Verdana"/>
              </a:endParaRPr>
            </a:p>
          </p:txBody>
        </p:sp>
        <p:sp>
          <p:nvSpPr>
            <p:cNvPr id="130" name="Rectangle 129"/>
            <p:cNvSpPr>
              <a:spLocks noChangeArrowheads="1"/>
            </p:cNvSpPr>
            <p:nvPr/>
          </p:nvSpPr>
          <p:spPr bwMode="auto">
            <a:xfrm>
              <a:off x="7716842" y="2369081"/>
              <a:ext cx="777029" cy="466724"/>
            </a:xfrm>
            <a:prstGeom prst="rect">
              <a:avLst/>
            </a:prstGeom>
            <a:no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r>
                <a:rPr lang="hu-HU" sz="1000" b="1" dirty="0" smtClean="0">
                  <a:solidFill>
                    <a:srgbClr val="000000"/>
                  </a:solidFill>
                  <a:latin typeface="Times New Roman"/>
                  <a:ea typeface="Times New Roman"/>
                  <a:cs typeface="Times New Roman"/>
                </a:rPr>
                <a:t>DDR</a:t>
              </a:r>
              <a:r>
                <a:rPr lang="en-US" sz="1000" b="1" dirty="0" smtClean="0">
                  <a:solidFill>
                    <a:srgbClr val="000000"/>
                  </a:solidFill>
                  <a:latin typeface="Times New Roman"/>
                  <a:ea typeface="Times New Roman"/>
                  <a:cs typeface="Times New Roman"/>
                </a:rPr>
                <a:t>4</a:t>
              </a:r>
              <a:endParaRPr lang="en-US" sz="1800" dirty="0">
                <a:solidFill>
                  <a:srgbClr val="000000"/>
                </a:solidFill>
                <a:latin typeface="Times New Roman"/>
                <a:ea typeface="Times New Roman"/>
              </a:endParaRPr>
            </a:p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r>
                <a:rPr lang="hu-HU" sz="1000" b="1" dirty="0" smtClean="0">
                  <a:solidFill>
                    <a:srgbClr val="000000"/>
                  </a:solidFill>
                  <a:latin typeface="Times New Roman"/>
                  <a:ea typeface="Times New Roman"/>
                  <a:cs typeface="Times New Roman"/>
                </a:rPr>
                <a:t>1</a:t>
              </a:r>
              <a:r>
                <a:rPr lang="en-US" sz="1000" b="1" dirty="0" smtClean="0">
                  <a:solidFill>
                    <a:srgbClr val="000000"/>
                  </a:solidFill>
                  <a:latin typeface="Times New Roman"/>
                  <a:ea typeface="Times New Roman"/>
                  <a:cs typeface="Times New Roman"/>
                </a:rPr>
                <a:t>866</a:t>
              </a:r>
              <a:endParaRPr lang="en-US" sz="1800" dirty="0">
                <a:solidFill>
                  <a:srgbClr val="000000"/>
                </a:solidFill>
                <a:latin typeface="Times New Roman"/>
                <a:ea typeface="Times New Roman"/>
              </a:endParaRPr>
            </a:p>
          </p:txBody>
        </p:sp>
        <p:sp>
          <p:nvSpPr>
            <p:cNvPr id="131" name="Rectangle 130"/>
            <p:cNvSpPr>
              <a:spLocks noChangeArrowheads="1"/>
            </p:cNvSpPr>
            <p:nvPr/>
          </p:nvSpPr>
          <p:spPr bwMode="auto">
            <a:xfrm>
              <a:off x="8224848" y="2246306"/>
              <a:ext cx="777029" cy="466724"/>
            </a:xfrm>
            <a:prstGeom prst="rect">
              <a:avLst/>
            </a:prstGeom>
            <a:no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r>
                <a:rPr lang="hu-HU" sz="1000" b="1" dirty="0" smtClean="0">
                  <a:solidFill>
                    <a:srgbClr val="000000"/>
                  </a:solidFill>
                  <a:latin typeface="Times New Roman"/>
                  <a:ea typeface="Times New Roman"/>
                  <a:cs typeface="Times New Roman"/>
                </a:rPr>
                <a:t>DDR</a:t>
              </a:r>
              <a:r>
                <a:rPr lang="en-US" sz="1000" b="1" dirty="0" smtClean="0">
                  <a:solidFill>
                    <a:srgbClr val="000000"/>
                  </a:solidFill>
                  <a:latin typeface="Times New Roman"/>
                  <a:ea typeface="Times New Roman"/>
                  <a:cs typeface="Times New Roman"/>
                </a:rPr>
                <a:t>4</a:t>
              </a:r>
              <a:endParaRPr lang="en-US" sz="1800" dirty="0">
                <a:solidFill>
                  <a:srgbClr val="000000"/>
                </a:solidFill>
                <a:latin typeface="Times New Roman"/>
                <a:ea typeface="Times New Roman"/>
              </a:endParaRPr>
            </a:p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r>
                <a:rPr lang="en-US" sz="1000" b="1" dirty="0" smtClean="0">
                  <a:solidFill>
                    <a:srgbClr val="000000"/>
                  </a:solidFill>
                  <a:latin typeface="Times New Roman"/>
                  <a:ea typeface="Times New Roman"/>
                  <a:cs typeface="Times New Roman"/>
                </a:rPr>
                <a:t>2666</a:t>
              </a:r>
              <a:endParaRPr lang="en-US" sz="1800" dirty="0">
                <a:solidFill>
                  <a:srgbClr val="000000"/>
                </a:solidFill>
                <a:latin typeface="Times New Roman"/>
                <a:ea typeface="Times New Roman"/>
              </a:endParaRPr>
            </a:p>
          </p:txBody>
        </p:sp>
        <p:sp>
          <p:nvSpPr>
            <p:cNvPr id="133" name="TextBox 132"/>
            <p:cNvSpPr txBox="1"/>
            <p:nvPr/>
          </p:nvSpPr>
          <p:spPr>
            <a:xfrm>
              <a:off x="7133201" y="3473888"/>
              <a:ext cx="1135246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000" dirty="0" smtClean="0"/>
                <a:t>Emergence of</a:t>
              </a:r>
            </a:p>
            <a:p>
              <a:pPr algn="ctr"/>
              <a:r>
                <a:rPr lang="en-US" sz="1000" dirty="0" err="1" smtClean="0"/>
                <a:t>DDR4</a:t>
              </a:r>
              <a:r>
                <a:rPr lang="en-US" sz="1000" dirty="0" smtClean="0"/>
                <a:t> memory</a:t>
              </a:r>
              <a:endParaRPr lang="en-US" sz="1000" dirty="0"/>
            </a:p>
          </p:txBody>
        </p:sp>
        <p:sp>
          <p:nvSpPr>
            <p:cNvPr id="136" name="Rectangle 135"/>
            <p:cNvSpPr>
              <a:spLocks noChangeArrowheads="1"/>
            </p:cNvSpPr>
            <p:nvPr/>
          </p:nvSpPr>
          <p:spPr bwMode="auto">
            <a:xfrm>
              <a:off x="7793270" y="2152603"/>
              <a:ext cx="58481" cy="230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r>
                <a:rPr lang="hu-HU" sz="800" dirty="0">
                  <a:solidFill>
                    <a:srgbClr val="000000"/>
                  </a:solidFill>
                  <a:latin typeface="Times New Roman"/>
                  <a:ea typeface="Times New Roman"/>
                  <a:cs typeface="Times New Roman"/>
                </a:rPr>
                <a:t>*</a:t>
              </a:r>
              <a:endParaRPr lang="en-US" dirty="0">
                <a:solidFill>
                  <a:srgbClr val="000000"/>
                </a:solidFill>
                <a:latin typeface="Times New Roman"/>
                <a:ea typeface="Times New Roman"/>
              </a:endParaRPr>
            </a:p>
          </p:txBody>
        </p:sp>
        <p:sp>
          <p:nvSpPr>
            <p:cNvPr id="138" name="Rectangle 137"/>
            <p:cNvSpPr>
              <a:spLocks noChangeArrowheads="1"/>
            </p:cNvSpPr>
            <p:nvPr/>
          </p:nvSpPr>
          <p:spPr bwMode="auto">
            <a:xfrm>
              <a:off x="8162383" y="2056295"/>
              <a:ext cx="58481" cy="230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r>
                <a:rPr lang="hu-HU" sz="800" dirty="0">
                  <a:solidFill>
                    <a:srgbClr val="000000"/>
                  </a:solidFill>
                  <a:latin typeface="Times New Roman"/>
                  <a:ea typeface="Times New Roman"/>
                  <a:cs typeface="Times New Roman"/>
                </a:rPr>
                <a:t>*</a:t>
              </a:r>
              <a:endParaRPr lang="en-US" dirty="0">
                <a:solidFill>
                  <a:srgbClr val="000000"/>
                </a:solidFill>
                <a:latin typeface="Times New Roman"/>
                <a:ea typeface="Times New Roman"/>
              </a:endParaRPr>
            </a:p>
          </p:txBody>
        </p:sp>
        <p:sp>
          <p:nvSpPr>
            <p:cNvPr id="139" name="Rectangle 138"/>
            <p:cNvSpPr>
              <a:spLocks noChangeArrowheads="1"/>
            </p:cNvSpPr>
            <p:nvPr/>
          </p:nvSpPr>
          <p:spPr bwMode="auto">
            <a:xfrm>
              <a:off x="7441763" y="1631780"/>
              <a:ext cx="777029" cy="466724"/>
            </a:xfrm>
            <a:prstGeom prst="rect">
              <a:avLst/>
            </a:prstGeom>
            <a:no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en-US" sz="1000" b="1" dirty="0" smtClean="0">
                <a:solidFill>
                  <a:srgbClr val="000000"/>
                </a:solidFill>
                <a:latin typeface="Times New Roman"/>
                <a:ea typeface="Times New Roman"/>
                <a:cs typeface="Times New Roman"/>
              </a:endParaRPr>
            </a:p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r>
                <a:rPr lang="en-US" sz="1000" b="1" dirty="0" err="1" smtClean="0">
                  <a:solidFill>
                    <a:srgbClr val="000000"/>
                  </a:solidFill>
                  <a:latin typeface="Times New Roman"/>
                  <a:ea typeface="Times New Roman"/>
                  <a:cs typeface="Times New Roman"/>
                </a:rPr>
                <a:t>DDR4</a:t>
              </a:r>
              <a:r>
                <a:rPr lang="en-US" sz="1000" b="1" dirty="0" smtClean="0">
                  <a:solidFill>
                    <a:srgbClr val="000000"/>
                  </a:solidFill>
                  <a:latin typeface="Times New Roman"/>
                  <a:ea typeface="Times New Roman"/>
                  <a:cs typeface="Times New Roman"/>
                </a:rPr>
                <a:t>/2133</a:t>
              </a:r>
              <a:endParaRPr lang="en-US" sz="1000" b="1" dirty="0">
                <a:solidFill>
                  <a:srgbClr val="000000"/>
                </a:solidFill>
                <a:latin typeface="Times New Roman"/>
                <a:ea typeface="Times New Roman"/>
                <a:cs typeface="Times New Roman"/>
              </a:endParaRPr>
            </a:p>
          </p:txBody>
        </p:sp>
        <p:sp>
          <p:nvSpPr>
            <p:cNvPr id="140" name="TextBox 139"/>
            <p:cNvSpPr txBox="1"/>
            <p:nvPr/>
          </p:nvSpPr>
          <p:spPr>
            <a:xfrm>
              <a:off x="7466765" y="2185195"/>
              <a:ext cx="245580" cy="2154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r>
                <a:rPr lang="en-US" sz="800" dirty="0" smtClean="0">
                  <a:solidFill>
                    <a:srgbClr val="000000"/>
                  </a:solidFill>
                  <a:latin typeface="Verdana"/>
                </a:rPr>
                <a:t>x</a:t>
              </a:r>
              <a:endParaRPr lang="en-US" sz="800" dirty="0">
                <a:solidFill>
                  <a:srgbClr val="000000"/>
                </a:solidFill>
                <a:latin typeface="Verdana"/>
              </a:endParaRPr>
            </a:p>
          </p:txBody>
        </p:sp>
        <p:cxnSp>
          <p:nvCxnSpPr>
            <p:cNvPr id="141" name="Straight Connector 140"/>
            <p:cNvCxnSpPr/>
            <p:nvPr/>
          </p:nvCxnSpPr>
          <p:spPr>
            <a:xfrm flipV="1">
              <a:off x="4955905" y="2111191"/>
              <a:ext cx="3819795" cy="688754"/>
            </a:xfrm>
            <a:prstGeom prst="line">
              <a:avLst/>
            </a:prstGeom>
            <a:ln w="1905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4" name="Rectangle 143"/>
            <p:cNvSpPr>
              <a:spLocks noChangeArrowheads="1"/>
            </p:cNvSpPr>
            <p:nvPr/>
          </p:nvSpPr>
          <p:spPr bwMode="auto">
            <a:xfrm>
              <a:off x="7744944" y="1426168"/>
              <a:ext cx="777029" cy="466724"/>
            </a:xfrm>
            <a:prstGeom prst="rect">
              <a:avLst/>
            </a:prstGeom>
            <a:no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en-US" sz="1000" b="1" dirty="0" smtClean="0">
                <a:solidFill>
                  <a:srgbClr val="000000"/>
                </a:solidFill>
                <a:latin typeface="Times New Roman"/>
                <a:ea typeface="Times New Roman"/>
                <a:cs typeface="Times New Roman"/>
              </a:endParaRPr>
            </a:p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r>
                <a:rPr lang="en-US" sz="1000" b="1" dirty="0" err="1" smtClean="0">
                  <a:solidFill>
                    <a:srgbClr val="000000"/>
                  </a:solidFill>
                  <a:latin typeface="Times New Roman"/>
                  <a:ea typeface="Times New Roman"/>
                  <a:cs typeface="Times New Roman"/>
                </a:rPr>
                <a:t>DDR4</a:t>
              </a:r>
              <a:r>
                <a:rPr lang="en-US" sz="1000" b="1" dirty="0" smtClean="0">
                  <a:solidFill>
                    <a:srgbClr val="000000"/>
                  </a:solidFill>
                  <a:latin typeface="Times New Roman"/>
                  <a:ea typeface="Times New Roman"/>
                  <a:cs typeface="Times New Roman"/>
                </a:rPr>
                <a:t>/2400</a:t>
              </a:r>
              <a:endParaRPr lang="en-US" sz="1000" b="1" dirty="0">
                <a:solidFill>
                  <a:srgbClr val="000000"/>
                </a:solidFill>
                <a:latin typeface="Times New Roman"/>
                <a:ea typeface="Times New Roman"/>
                <a:cs typeface="Times New Roman"/>
              </a:endParaRPr>
            </a:p>
          </p:txBody>
        </p:sp>
        <p:sp>
          <p:nvSpPr>
            <p:cNvPr id="146" name="Down Arrow 145"/>
            <p:cNvSpPr/>
            <p:nvPr/>
          </p:nvSpPr>
          <p:spPr bwMode="auto">
            <a:xfrm rot="10800000">
              <a:off x="7510306" y="2846794"/>
              <a:ext cx="137160" cy="548640"/>
            </a:xfrm>
            <a:prstGeom prst="downArrow">
              <a:avLst/>
            </a:prstGeom>
            <a:noFill/>
            <a:ln w="1587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4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Verdana" pitchFamily="34" charset="0"/>
                <a:cs typeface="Times New Roman" pitchFamily="18" charset="0"/>
              </a:endParaRPr>
            </a:p>
          </p:txBody>
        </p:sp>
        <p:sp>
          <p:nvSpPr>
            <p:cNvPr id="149" name="Down Arrow 148"/>
            <p:cNvSpPr/>
            <p:nvPr/>
          </p:nvSpPr>
          <p:spPr bwMode="auto">
            <a:xfrm rot="10800000">
              <a:off x="7770300" y="2743701"/>
              <a:ext cx="137160" cy="548640"/>
            </a:xfrm>
            <a:prstGeom prst="downArrow">
              <a:avLst/>
            </a:prstGeom>
            <a:noFill/>
            <a:ln w="15875" cap="flat" cmpd="sng" algn="ctr">
              <a:solidFill>
                <a:srgbClr val="72BFC5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4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Verdana" pitchFamily="34" charset="0"/>
                <a:cs typeface="Times New Roman" pitchFamily="18" charset="0"/>
              </a:endParaRPr>
            </a:p>
          </p:txBody>
        </p:sp>
      </p:grpSp>
      <p:sp>
        <p:nvSpPr>
          <p:cNvPr id="127" name="TextBox 126"/>
          <p:cNvSpPr txBox="1"/>
          <p:nvPr/>
        </p:nvSpPr>
        <p:spPr>
          <a:xfrm>
            <a:off x="8814338" y="6534345"/>
            <a:ext cx="34817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>
                <a:solidFill>
                  <a:srgbClr val="FF0000"/>
                </a:solidFill>
                <a:latin typeface="+mj-lt"/>
              </a:rPr>
              <a:t>*</a:t>
            </a:r>
          </a:p>
        </p:txBody>
      </p:sp>
      <p:sp>
        <p:nvSpPr>
          <p:cNvPr id="4" name="Oval 3"/>
          <p:cNvSpPr/>
          <p:nvPr/>
        </p:nvSpPr>
        <p:spPr bwMode="auto">
          <a:xfrm rot="20140961">
            <a:off x="391984" y="1818608"/>
            <a:ext cx="5099763" cy="2574124"/>
          </a:xfrm>
          <a:prstGeom prst="ellipse">
            <a:avLst/>
          </a:prstGeom>
          <a:noFill/>
          <a:ln w="1587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3300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20339180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</p:bldLst>
  </p:timing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0" y="-26505"/>
            <a:ext cx="9144000" cy="393700"/>
          </a:xfrm>
        </p:spPr>
        <p:txBody>
          <a:bodyPr/>
          <a:lstStyle/>
          <a:p>
            <a:r>
              <a:rPr lang="en-US" altLang="en-US" sz="1600" dirty="0">
                <a:solidFill>
                  <a:srgbClr val="FFFFFF"/>
                </a:solidFill>
                <a:latin typeface="Verdana" pitchFamily="34" charset="0"/>
              </a:rPr>
              <a:t>2.1 Overview of the evolution of key features of high-end server platforms </a:t>
            </a:r>
            <a:r>
              <a:rPr lang="en-US" altLang="en-US" sz="1600" dirty="0" smtClean="0">
                <a:solidFill>
                  <a:srgbClr val="FFFFFF"/>
                </a:solidFill>
                <a:latin typeface="Verdana" pitchFamily="34" charset="0"/>
              </a:rPr>
              <a:t>(14)</a:t>
            </a:r>
            <a:endParaRPr lang="en-US" sz="1600" dirty="0"/>
          </a:p>
        </p:txBody>
      </p:sp>
      <p:sp>
        <p:nvSpPr>
          <p:cNvPr id="3" name="TextBox 2"/>
          <p:cNvSpPr txBox="1"/>
          <p:nvPr/>
        </p:nvSpPr>
        <p:spPr>
          <a:xfrm>
            <a:off x="464094" y="867243"/>
            <a:ext cx="8603766" cy="7386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 fontAlgn="auto"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•"/>
            </a:pPr>
            <a:r>
              <a:rPr lang="en-US" dirty="0" smtClean="0">
                <a:solidFill>
                  <a:srgbClr val="000000"/>
                </a:solidFill>
                <a:latin typeface="Verdana"/>
              </a:rPr>
              <a:t>As the Figure shows, in the</a:t>
            </a:r>
            <a:r>
              <a:rPr lang="hu-HU" dirty="0" smtClean="0">
                <a:solidFill>
                  <a:srgbClr val="000000"/>
                </a:solidFill>
                <a:latin typeface="Verdana"/>
              </a:rPr>
              <a:t> course of </a:t>
            </a:r>
            <a:r>
              <a:rPr lang="en-US" dirty="0" smtClean="0">
                <a:solidFill>
                  <a:srgbClr val="000000"/>
                </a:solidFill>
                <a:latin typeface="Verdana"/>
              </a:rPr>
              <a:t>evolution </a:t>
            </a:r>
            <a:r>
              <a:rPr lang="en-US" dirty="0" smtClean="0">
                <a:solidFill>
                  <a:srgbClr val="0070C0"/>
                </a:solidFill>
                <a:latin typeface="Verdana"/>
              </a:rPr>
              <a:t>transfer rates of </a:t>
            </a:r>
            <a:r>
              <a:rPr lang="hu-HU" dirty="0" smtClean="0">
                <a:solidFill>
                  <a:srgbClr val="FF0000"/>
                </a:solidFill>
                <a:latin typeface="Verdana"/>
              </a:rPr>
              <a:t>DDR2 </a:t>
            </a:r>
            <a:r>
              <a:rPr lang="hu-HU" dirty="0">
                <a:solidFill>
                  <a:srgbClr val="FF0000"/>
                </a:solidFill>
                <a:latin typeface="Verdana"/>
              </a:rPr>
              <a:t>memories</a:t>
            </a:r>
            <a:r>
              <a:rPr lang="en-US" dirty="0">
                <a:solidFill>
                  <a:srgbClr val="FF0000"/>
                </a:solidFill>
                <a:latin typeface="Verdana"/>
              </a:rPr>
              <a:t> </a:t>
            </a:r>
            <a:r>
              <a:rPr lang="hu-HU" dirty="0" smtClean="0">
                <a:solidFill>
                  <a:srgbClr val="FF0000"/>
                </a:solidFill>
                <a:latin typeface="Verdana"/>
              </a:rPr>
              <a:t>doubled </a:t>
            </a:r>
            <a:endParaRPr lang="en-US" dirty="0" smtClean="0">
              <a:solidFill>
                <a:srgbClr val="FF0000"/>
              </a:solidFill>
              <a:latin typeface="Verdana"/>
            </a:endParaRPr>
          </a:p>
          <a:p>
            <a:pPr fontAlgn="auto">
              <a:spcBef>
                <a:spcPts val="0"/>
              </a:spcBef>
              <a:spcAft>
                <a:spcPts val="0"/>
              </a:spcAft>
            </a:pPr>
            <a:r>
              <a:rPr lang="en-US" dirty="0">
                <a:solidFill>
                  <a:srgbClr val="FF0000"/>
                </a:solidFill>
                <a:latin typeface="Verdana"/>
              </a:rPr>
              <a:t> </a:t>
            </a:r>
            <a:r>
              <a:rPr lang="en-US" dirty="0" smtClean="0">
                <a:solidFill>
                  <a:srgbClr val="FF0000"/>
                </a:solidFill>
                <a:latin typeface="Verdana"/>
              </a:rPr>
              <a:t>     </a:t>
            </a:r>
            <a:r>
              <a:rPr lang="hu-HU" dirty="0" smtClean="0">
                <a:solidFill>
                  <a:srgbClr val="FF0000"/>
                </a:solidFill>
                <a:latin typeface="Verdana"/>
              </a:rPr>
              <a:t>roughly </a:t>
            </a:r>
            <a:r>
              <a:rPr lang="hu-HU" dirty="0">
                <a:solidFill>
                  <a:srgbClr val="FF0000"/>
                </a:solidFill>
                <a:latin typeface="Verdana"/>
              </a:rPr>
              <a:t>every four </a:t>
            </a:r>
            <a:r>
              <a:rPr lang="hu-HU" dirty="0" smtClean="0">
                <a:solidFill>
                  <a:srgbClr val="FF0000"/>
                </a:solidFill>
                <a:latin typeface="Verdana"/>
              </a:rPr>
              <a:t>years</a:t>
            </a:r>
            <a:r>
              <a:rPr lang="en-US" dirty="0" smtClean="0">
                <a:solidFill>
                  <a:srgbClr val="0070C0"/>
                </a:solidFill>
                <a:latin typeface="Verdana"/>
              </a:rPr>
              <a:t>, that is roughly half as fast as</a:t>
            </a:r>
            <a:r>
              <a:rPr lang="hu-HU" dirty="0" smtClean="0">
                <a:solidFill>
                  <a:srgbClr val="0070C0"/>
                </a:solidFill>
                <a:latin typeface="Verdana"/>
              </a:rPr>
              <a:t> </a:t>
            </a:r>
            <a:r>
              <a:rPr lang="en-US" dirty="0" smtClean="0">
                <a:solidFill>
                  <a:srgbClr val="0070C0"/>
                </a:solidFill>
                <a:latin typeface="Verdana"/>
              </a:rPr>
              <a:t>transfer rates of core counts</a:t>
            </a:r>
          </a:p>
          <a:p>
            <a:pPr fontAlgn="auto">
              <a:spcBef>
                <a:spcPts val="0"/>
              </a:spcBef>
              <a:spcAft>
                <a:spcPts val="600"/>
              </a:spcAft>
            </a:pPr>
            <a:r>
              <a:rPr lang="en-US" dirty="0">
                <a:solidFill>
                  <a:srgbClr val="0070C0"/>
                </a:solidFill>
                <a:latin typeface="Verdana"/>
              </a:rPr>
              <a:t> </a:t>
            </a:r>
            <a:r>
              <a:rPr lang="en-US" dirty="0" smtClean="0">
                <a:solidFill>
                  <a:srgbClr val="0070C0"/>
                </a:solidFill>
                <a:latin typeface="Verdana"/>
              </a:rPr>
              <a:t>     of high-end 4S/</a:t>
            </a:r>
            <a:r>
              <a:rPr lang="en-US" dirty="0" err="1" smtClean="0">
                <a:solidFill>
                  <a:srgbClr val="0070C0"/>
                </a:solidFill>
                <a:latin typeface="Verdana"/>
              </a:rPr>
              <a:t>8S</a:t>
            </a:r>
            <a:r>
              <a:rPr lang="en-US" dirty="0" smtClean="0">
                <a:solidFill>
                  <a:srgbClr val="0070C0"/>
                </a:solidFill>
                <a:latin typeface="Verdana"/>
              </a:rPr>
              <a:t> server processor</a:t>
            </a:r>
            <a:r>
              <a:rPr lang="hu-HU" dirty="0" smtClean="0">
                <a:solidFill>
                  <a:srgbClr val="0070C0"/>
                </a:solidFill>
                <a:latin typeface="Verdana"/>
              </a:rPr>
              <a:t>s</a:t>
            </a:r>
            <a:r>
              <a:rPr lang="en-US" dirty="0" smtClean="0">
                <a:solidFill>
                  <a:srgbClr val="0070C0"/>
                </a:solidFill>
                <a:latin typeface="Verdana"/>
              </a:rPr>
              <a:t>.</a:t>
            </a:r>
            <a:r>
              <a:rPr lang="en-US" dirty="0" smtClean="0">
                <a:solidFill>
                  <a:srgbClr val="000000"/>
                </a:solidFill>
                <a:latin typeface="Verdana"/>
              </a:rPr>
              <a:t>.</a:t>
            </a:r>
            <a:r>
              <a:rPr lang="hu-HU" dirty="0" smtClean="0">
                <a:solidFill>
                  <a:srgbClr val="000000"/>
                </a:solidFill>
                <a:latin typeface="Verdana"/>
              </a:rPr>
              <a:t> </a:t>
            </a:r>
            <a:endParaRPr lang="en-US" dirty="0">
              <a:solidFill>
                <a:srgbClr val="000000"/>
              </a:solidFill>
              <a:latin typeface="Verdana"/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-4897" y="501642"/>
            <a:ext cx="843852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r>
              <a:rPr lang="hu-HU" b="1" dirty="0" smtClean="0">
                <a:solidFill>
                  <a:srgbClr val="2D2D8A"/>
                </a:solidFill>
                <a:latin typeface="Verdana"/>
              </a:rPr>
              <a:t>b) </a:t>
            </a:r>
            <a:r>
              <a:rPr lang="en-US" b="1" dirty="0" smtClean="0">
                <a:solidFill>
                  <a:srgbClr val="2D2D8A"/>
                </a:solidFill>
                <a:latin typeface="Verdana"/>
              </a:rPr>
              <a:t>Me</a:t>
            </a:r>
            <a:r>
              <a:rPr lang="hu-HU" b="1" dirty="0" smtClean="0">
                <a:solidFill>
                  <a:srgbClr val="2D2D8A"/>
                </a:solidFill>
                <a:latin typeface="Verdana"/>
              </a:rPr>
              <a:t>mory transfer rates in </a:t>
            </a:r>
            <a:r>
              <a:rPr lang="en-US" b="1" dirty="0" smtClean="0">
                <a:solidFill>
                  <a:srgbClr val="2D2D8A"/>
                </a:solidFill>
                <a:latin typeface="Verdana"/>
              </a:rPr>
              <a:t>Intel’s high-end multicore 4S/</a:t>
            </a:r>
            <a:r>
              <a:rPr lang="en-US" b="1" dirty="0" err="1" smtClean="0">
                <a:solidFill>
                  <a:srgbClr val="2D2D8A"/>
                </a:solidFill>
                <a:latin typeface="Verdana"/>
              </a:rPr>
              <a:t>8S</a:t>
            </a:r>
            <a:r>
              <a:rPr lang="en-US" b="1" dirty="0" smtClean="0">
                <a:solidFill>
                  <a:srgbClr val="2D2D8A"/>
                </a:solidFill>
                <a:latin typeface="Verdana"/>
              </a:rPr>
              <a:t> </a:t>
            </a:r>
            <a:r>
              <a:rPr lang="hu-HU" b="1" dirty="0" smtClean="0">
                <a:solidFill>
                  <a:srgbClr val="2D2D8A"/>
                </a:solidFill>
                <a:latin typeface="Verdana"/>
              </a:rPr>
              <a:t>server</a:t>
            </a:r>
            <a:r>
              <a:rPr lang="en-US" b="1" dirty="0" smtClean="0">
                <a:solidFill>
                  <a:srgbClr val="2D2D8A"/>
                </a:solidFill>
                <a:latin typeface="Verdana"/>
              </a:rPr>
              <a:t> processor</a:t>
            </a:r>
            <a:r>
              <a:rPr lang="hu-HU" b="1" dirty="0" smtClean="0">
                <a:solidFill>
                  <a:srgbClr val="2D2D8A"/>
                </a:solidFill>
                <a:latin typeface="Verdana"/>
              </a:rPr>
              <a:t>s -</a:t>
            </a:r>
            <a:r>
              <a:rPr lang="en-US" b="1" dirty="0" smtClean="0">
                <a:solidFill>
                  <a:srgbClr val="2D2D8A"/>
                </a:solidFill>
                <a:latin typeface="Verdana"/>
              </a:rPr>
              <a:t>2</a:t>
            </a:r>
            <a:endParaRPr lang="en-US" b="1" dirty="0">
              <a:solidFill>
                <a:srgbClr val="2D2D8A"/>
              </a:solidFill>
              <a:latin typeface="Verdana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8814338" y="6534345"/>
            <a:ext cx="34817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>
                <a:solidFill>
                  <a:srgbClr val="FF0000"/>
                </a:solidFill>
                <a:latin typeface="+mj-lt"/>
              </a:rPr>
              <a:t>*</a:t>
            </a:r>
          </a:p>
        </p:txBody>
      </p:sp>
    </p:spTree>
    <p:extLst>
      <p:ext uri="{BB962C8B-B14F-4D97-AF65-F5344CB8AC3E}">
        <p14:creationId xmlns:p14="http://schemas.microsoft.com/office/powerpoint/2010/main" val="244553339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" name="TextBox 89"/>
          <p:cNvSpPr txBox="1"/>
          <p:nvPr/>
        </p:nvSpPr>
        <p:spPr>
          <a:xfrm>
            <a:off x="75785" y="515089"/>
            <a:ext cx="845135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r>
              <a:rPr lang="hu-HU" b="1" dirty="0" smtClean="0">
                <a:solidFill>
                  <a:srgbClr val="2D2D8A"/>
                </a:solidFill>
                <a:latin typeface="Verdana"/>
              </a:rPr>
              <a:t>b) </a:t>
            </a:r>
            <a:r>
              <a:rPr lang="en-US" b="1" dirty="0" smtClean="0">
                <a:solidFill>
                  <a:srgbClr val="2D2D8A"/>
                </a:solidFill>
                <a:latin typeface="Verdana"/>
              </a:rPr>
              <a:t>Memory transfer rates in Intel’s DTs and  high-end multicore 4S/</a:t>
            </a:r>
            <a:r>
              <a:rPr lang="en-US" b="1" dirty="0" err="1" smtClean="0">
                <a:solidFill>
                  <a:srgbClr val="2D2D8A"/>
                </a:solidFill>
                <a:latin typeface="Verdana"/>
              </a:rPr>
              <a:t>8S</a:t>
            </a:r>
            <a:r>
              <a:rPr lang="en-US" b="1" dirty="0" smtClean="0">
                <a:solidFill>
                  <a:srgbClr val="2D2D8A"/>
                </a:solidFill>
                <a:latin typeface="Verdana"/>
              </a:rPr>
              <a:t> servers-3</a:t>
            </a:r>
            <a:endParaRPr lang="en-US" b="1" dirty="0">
              <a:solidFill>
                <a:srgbClr val="2D2D8A"/>
              </a:solidFill>
              <a:latin typeface="Verdana"/>
            </a:endParaRPr>
          </a:p>
        </p:txBody>
      </p:sp>
      <p:sp>
        <p:nvSpPr>
          <p:cNvPr id="101" name="Rectangle 22"/>
          <p:cNvSpPr>
            <a:spLocks noChangeArrowheads="1"/>
          </p:cNvSpPr>
          <p:nvPr/>
        </p:nvSpPr>
        <p:spPr bwMode="auto">
          <a:xfrm>
            <a:off x="0" y="0"/>
            <a:ext cx="9144000" cy="393700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600" dirty="0">
                <a:solidFill>
                  <a:srgbClr val="FFFFFF"/>
                </a:solidFill>
                <a:latin typeface="Verdana" pitchFamily="34" charset="0"/>
              </a:rPr>
              <a:t>2.1 Overview of the evolution of key features of high-end server platforms </a:t>
            </a:r>
            <a:r>
              <a:rPr lang="en-US" altLang="en-US" sz="1600" dirty="0" smtClean="0">
                <a:solidFill>
                  <a:srgbClr val="FFFFFF"/>
                </a:solidFill>
                <a:latin typeface="Verdana" pitchFamily="34" charset="0"/>
              </a:rPr>
              <a:t>(15)</a:t>
            </a:r>
            <a:endParaRPr lang="hu-HU" altLang="en-US" sz="1600" dirty="0">
              <a:solidFill>
                <a:srgbClr val="FFFFFF"/>
              </a:solidFill>
              <a:latin typeface="Verdana" pitchFamily="34" charset="0"/>
              <a:cs typeface="Arial" charset="0"/>
            </a:endParaRPr>
          </a:p>
        </p:txBody>
      </p:sp>
      <p:grpSp>
        <p:nvGrpSpPr>
          <p:cNvPr id="3" name="Group 2"/>
          <p:cNvGrpSpPr/>
          <p:nvPr/>
        </p:nvGrpSpPr>
        <p:grpSpPr>
          <a:xfrm>
            <a:off x="-71955" y="1021505"/>
            <a:ext cx="9115390" cy="4865170"/>
            <a:chOff x="-71955" y="1021505"/>
            <a:chExt cx="9115390" cy="4865170"/>
          </a:xfrm>
        </p:grpSpPr>
        <p:grpSp>
          <p:nvGrpSpPr>
            <p:cNvPr id="178" name="Group 177"/>
            <p:cNvGrpSpPr/>
            <p:nvPr/>
          </p:nvGrpSpPr>
          <p:grpSpPr>
            <a:xfrm>
              <a:off x="-71955" y="1021505"/>
              <a:ext cx="9115390" cy="4863050"/>
              <a:chOff x="264220" y="1178750"/>
              <a:chExt cx="9115390" cy="4863050"/>
            </a:xfrm>
          </p:grpSpPr>
          <p:sp>
            <p:nvSpPr>
              <p:cNvPr id="11" name="Rectangle 10"/>
              <p:cNvSpPr>
                <a:spLocks noChangeArrowheads="1"/>
              </p:cNvSpPr>
              <p:nvPr/>
            </p:nvSpPr>
            <p:spPr bwMode="auto">
              <a:xfrm>
                <a:off x="5091685" y="2703514"/>
                <a:ext cx="58481" cy="23021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0" tIns="0" rIns="0" bIns="0">
                <a:no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800" dirty="0">
                    <a:solidFill>
                      <a:srgbClr val="000000"/>
                    </a:solidFill>
                    <a:latin typeface="Times New Roman"/>
                    <a:ea typeface="Times New Roman"/>
                    <a:cs typeface="Times New Roman"/>
                  </a:rPr>
                  <a:t>*</a:t>
                </a:r>
                <a:endParaRPr lang="en-US" dirty="0">
                  <a:solidFill>
                    <a:srgbClr val="000000"/>
                  </a:solidFill>
                  <a:latin typeface="Times New Roman"/>
                  <a:ea typeface="Times New Roman"/>
                </a:endParaRPr>
              </a:p>
            </p:txBody>
          </p:sp>
          <p:sp>
            <p:nvSpPr>
              <p:cNvPr id="14" name="Rectangle 13"/>
              <p:cNvSpPr>
                <a:spLocks noChangeArrowheads="1"/>
              </p:cNvSpPr>
              <p:nvPr/>
            </p:nvSpPr>
            <p:spPr bwMode="auto">
              <a:xfrm>
                <a:off x="264220" y="1178750"/>
                <a:ext cx="1101487" cy="40504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0" tIns="0" rIns="0" bIns="0">
                <a:noAutofit/>
              </a:bodyPr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000" b="1" dirty="0" err="1">
                    <a:solidFill>
                      <a:srgbClr val="000000"/>
                    </a:solidFill>
                    <a:latin typeface="Verdana"/>
                    <a:ea typeface="Times New Roman"/>
                    <a:cs typeface="Times New Roman"/>
                  </a:rPr>
                  <a:t>Transfer</a:t>
                </a:r>
                <a:r>
                  <a:rPr lang="hu-HU" sz="1000" b="1" dirty="0">
                    <a:solidFill>
                      <a:srgbClr val="000000"/>
                    </a:solidFill>
                    <a:latin typeface="Verdana"/>
                    <a:ea typeface="Times New Roman"/>
                    <a:cs typeface="Times New Roman"/>
                  </a:rPr>
                  <a:t> </a:t>
                </a:r>
                <a:r>
                  <a:rPr lang="hu-HU" sz="1000" b="1" dirty="0" err="1">
                    <a:solidFill>
                      <a:srgbClr val="000000"/>
                    </a:solidFill>
                    <a:latin typeface="Verdana"/>
                    <a:ea typeface="Times New Roman"/>
                    <a:cs typeface="Times New Roman"/>
                  </a:rPr>
                  <a:t>rate</a:t>
                </a:r>
                <a:r>
                  <a:rPr lang="hu-HU" sz="1000" b="1" dirty="0">
                    <a:solidFill>
                      <a:srgbClr val="000000"/>
                    </a:solidFill>
                    <a:latin typeface="Verdana"/>
                    <a:ea typeface="Times New Roman"/>
                    <a:cs typeface="Times New Roman"/>
                  </a:rPr>
                  <a:t/>
                </a:r>
                <a:br>
                  <a:rPr lang="hu-HU" sz="1000" b="1" dirty="0">
                    <a:solidFill>
                      <a:srgbClr val="000000"/>
                    </a:solidFill>
                    <a:latin typeface="Verdana"/>
                    <a:ea typeface="Times New Roman"/>
                    <a:cs typeface="Times New Roman"/>
                  </a:rPr>
                </a:br>
                <a:r>
                  <a:rPr lang="hu-HU" sz="1000" b="1" dirty="0">
                    <a:solidFill>
                      <a:srgbClr val="000000"/>
                    </a:solidFill>
                    <a:latin typeface="Verdana"/>
                    <a:ea typeface="Times New Roman"/>
                    <a:cs typeface="Times New Roman"/>
                  </a:rPr>
                  <a:t>(MT/s)</a:t>
                </a:r>
                <a:endParaRPr lang="en-US" sz="1800" dirty="0">
                  <a:solidFill>
                    <a:srgbClr val="000000"/>
                  </a:solidFill>
                  <a:latin typeface="Times New Roman"/>
                  <a:ea typeface="Times New Roman"/>
                </a:endParaRPr>
              </a:p>
            </p:txBody>
          </p:sp>
          <p:cxnSp>
            <p:nvCxnSpPr>
              <p:cNvPr id="15" name="Line 7"/>
              <p:cNvCxnSpPr/>
              <p:nvPr/>
            </p:nvCxnSpPr>
            <p:spPr bwMode="auto">
              <a:xfrm flipV="1">
                <a:off x="817262" y="1628800"/>
                <a:ext cx="0" cy="4068000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 type="none" w="med" len="med"/>
                <a:tailEnd type="arrow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sp>
            <p:nvSpPr>
              <p:cNvPr id="16" name="Rectangle 15"/>
              <p:cNvSpPr>
                <a:spLocks noChangeArrowheads="1"/>
              </p:cNvSpPr>
              <p:nvPr/>
            </p:nvSpPr>
            <p:spPr bwMode="auto">
              <a:xfrm>
                <a:off x="526537" y="5192033"/>
                <a:ext cx="316285" cy="23017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0" tIns="0" rIns="0" bIns="0">
                <a:no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000">
                    <a:solidFill>
                      <a:srgbClr val="000000"/>
                    </a:solidFill>
                    <a:latin typeface="Times New Roman"/>
                    <a:ea typeface="Times New Roman"/>
                    <a:cs typeface="Times New Roman"/>
                  </a:rPr>
                  <a:t>50</a:t>
                </a:r>
                <a:endParaRPr lang="en-US" sz="1800">
                  <a:solidFill>
                    <a:srgbClr val="000000"/>
                  </a:solidFill>
                  <a:latin typeface="Times New Roman"/>
                  <a:ea typeface="Times New Roman"/>
                </a:endParaRPr>
              </a:p>
            </p:txBody>
          </p:sp>
          <p:sp>
            <p:nvSpPr>
              <p:cNvPr id="17" name="Rectangle 16"/>
              <p:cNvSpPr>
                <a:spLocks noChangeArrowheads="1"/>
              </p:cNvSpPr>
              <p:nvPr/>
            </p:nvSpPr>
            <p:spPr bwMode="auto">
              <a:xfrm>
                <a:off x="447251" y="4687373"/>
                <a:ext cx="359159" cy="23017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0" tIns="0" rIns="0" bIns="0">
                <a:no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000" b="1" dirty="0">
                    <a:solidFill>
                      <a:srgbClr val="000000"/>
                    </a:solidFill>
                    <a:latin typeface="Times New Roman"/>
                    <a:ea typeface="Times New Roman"/>
                    <a:cs typeface="Times New Roman"/>
                  </a:rPr>
                  <a:t>100</a:t>
                </a:r>
                <a:endParaRPr lang="en-US" sz="1800" dirty="0">
                  <a:solidFill>
                    <a:srgbClr val="000000"/>
                  </a:solidFill>
                  <a:latin typeface="Times New Roman"/>
                  <a:ea typeface="Times New Roman"/>
                </a:endParaRPr>
              </a:p>
            </p:txBody>
          </p:sp>
          <p:sp>
            <p:nvSpPr>
              <p:cNvPr id="18" name="Rectangle 17"/>
              <p:cNvSpPr>
                <a:spLocks noChangeArrowheads="1"/>
              </p:cNvSpPr>
              <p:nvPr/>
            </p:nvSpPr>
            <p:spPr bwMode="auto">
              <a:xfrm>
                <a:off x="473678" y="3399353"/>
                <a:ext cx="330427" cy="3111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0" tIns="0" rIns="0" bIns="0">
                <a:no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000" dirty="0">
                    <a:solidFill>
                      <a:srgbClr val="000000"/>
                    </a:solidFill>
                    <a:latin typeface="Times New Roman"/>
                    <a:ea typeface="Times New Roman"/>
                    <a:cs typeface="Times New Roman"/>
                  </a:rPr>
                  <a:t>500</a:t>
                </a:r>
                <a:endParaRPr lang="en-US" sz="1800" dirty="0">
                  <a:solidFill>
                    <a:srgbClr val="000000"/>
                  </a:solidFill>
                  <a:latin typeface="Times New Roman"/>
                  <a:ea typeface="Times New Roman"/>
                </a:endParaRPr>
              </a:p>
            </p:txBody>
          </p:sp>
          <p:sp>
            <p:nvSpPr>
              <p:cNvPr id="19" name="Rectangle 18"/>
              <p:cNvSpPr>
                <a:spLocks noChangeArrowheads="1"/>
              </p:cNvSpPr>
              <p:nvPr/>
            </p:nvSpPr>
            <p:spPr bwMode="auto">
              <a:xfrm>
                <a:off x="9029681" y="5858331"/>
                <a:ext cx="349929" cy="18346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0" tIns="0" rIns="0" bIns="0">
                <a:no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000" b="1" dirty="0">
                    <a:solidFill>
                      <a:srgbClr val="000000"/>
                    </a:solidFill>
                    <a:latin typeface="Times New Roman"/>
                    <a:ea typeface="Times New Roman"/>
                    <a:cs typeface="Times New Roman"/>
                  </a:rPr>
                  <a:t>Year</a:t>
                </a:r>
                <a:endParaRPr lang="en-US" sz="1800" dirty="0">
                  <a:solidFill>
                    <a:srgbClr val="000000"/>
                  </a:solidFill>
                  <a:latin typeface="Times New Roman"/>
                  <a:ea typeface="Times New Roman"/>
                </a:endParaRPr>
              </a:p>
            </p:txBody>
          </p:sp>
          <p:sp>
            <p:nvSpPr>
              <p:cNvPr id="20" name="Rectangle 19"/>
              <p:cNvSpPr>
                <a:spLocks noChangeArrowheads="1"/>
              </p:cNvSpPr>
              <p:nvPr/>
            </p:nvSpPr>
            <p:spPr bwMode="auto">
              <a:xfrm>
                <a:off x="2217832" y="5792699"/>
                <a:ext cx="320956" cy="23017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0" tIns="0" rIns="0" bIns="0">
                <a:no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000" dirty="0">
                    <a:solidFill>
                      <a:srgbClr val="000000"/>
                    </a:solidFill>
                    <a:latin typeface="Times New Roman"/>
                    <a:ea typeface="Times New Roman"/>
                    <a:cs typeface="Times New Roman"/>
                  </a:rPr>
                  <a:t>03</a:t>
                </a:r>
                <a:endParaRPr lang="en-US" sz="1800" dirty="0">
                  <a:solidFill>
                    <a:srgbClr val="000000"/>
                  </a:solidFill>
                  <a:latin typeface="Times New Roman"/>
                  <a:ea typeface="Times New Roman"/>
                </a:endParaRPr>
              </a:p>
            </p:txBody>
          </p:sp>
          <p:sp>
            <p:nvSpPr>
              <p:cNvPr id="21" name="Rectangle 20"/>
              <p:cNvSpPr>
                <a:spLocks noChangeArrowheads="1"/>
              </p:cNvSpPr>
              <p:nvPr/>
            </p:nvSpPr>
            <p:spPr bwMode="auto">
              <a:xfrm>
                <a:off x="3075681" y="5792699"/>
                <a:ext cx="319135" cy="24322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0" tIns="0" rIns="0" bIns="0">
                <a:no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000" dirty="0">
                    <a:solidFill>
                      <a:srgbClr val="000000"/>
                    </a:solidFill>
                    <a:latin typeface="Times New Roman"/>
                    <a:ea typeface="Times New Roman"/>
                    <a:cs typeface="Times New Roman"/>
                  </a:rPr>
                  <a:t>05</a:t>
                </a:r>
                <a:endParaRPr lang="en-US" sz="1800" dirty="0">
                  <a:solidFill>
                    <a:srgbClr val="000000"/>
                  </a:solidFill>
                  <a:latin typeface="Times New Roman"/>
                  <a:ea typeface="Times New Roman"/>
                </a:endParaRPr>
              </a:p>
            </p:txBody>
          </p:sp>
          <p:sp>
            <p:nvSpPr>
              <p:cNvPr id="22" name="Rectangle 21"/>
              <p:cNvSpPr>
                <a:spLocks noChangeArrowheads="1"/>
              </p:cNvSpPr>
              <p:nvPr/>
            </p:nvSpPr>
            <p:spPr bwMode="auto">
              <a:xfrm>
                <a:off x="1330740" y="5803830"/>
                <a:ext cx="453773" cy="19363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0" tIns="0" rIns="0" bIns="0">
                <a:no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000" dirty="0">
                    <a:solidFill>
                      <a:srgbClr val="000000"/>
                    </a:solidFill>
                    <a:latin typeface="Times New Roman"/>
                    <a:ea typeface="Times New Roman"/>
                    <a:cs typeface="Times New Roman"/>
                  </a:rPr>
                  <a:t>01</a:t>
                </a:r>
                <a:endParaRPr lang="en-US" sz="1800" dirty="0">
                  <a:solidFill>
                    <a:srgbClr val="000000"/>
                  </a:solidFill>
                  <a:latin typeface="Times New Roman"/>
                  <a:ea typeface="Times New Roman"/>
                </a:endParaRPr>
              </a:p>
            </p:txBody>
          </p:sp>
          <p:sp>
            <p:nvSpPr>
              <p:cNvPr id="23" name="Rectangle 22"/>
              <p:cNvSpPr>
                <a:spLocks noChangeArrowheads="1"/>
              </p:cNvSpPr>
              <p:nvPr/>
            </p:nvSpPr>
            <p:spPr bwMode="auto">
              <a:xfrm>
                <a:off x="1762064" y="5792699"/>
                <a:ext cx="319058" cy="23017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0" tIns="0" rIns="0" bIns="0">
                <a:no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000" dirty="0">
                    <a:solidFill>
                      <a:srgbClr val="000000"/>
                    </a:solidFill>
                    <a:latin typeface="Times New Roman"/>
                    <a:ea typeface="Times New Roman"/>
                    <a:cs typeface="Times New Roman"/>
                  </a:rPr>
                  <a:t>02</a:t>
                </a:r>
                <a:endParaRPr lang="en-US" sz="1800" dirty="0">
                  <a:solidFill>
                    <a:srgbClr val="000000"/>
                  </a:solidFill>
                  <a:latin typeface="Times New Roman"/>
                  <a:ea typeface="Times New Roman"/>
                </a:endParaRPr>
              </a:p>
            </p:txBody>
          </p:sp>
          <p:sp>
            <p:nvSpPr>
              <p:cNvPr id="24" name="Rectangle 23"/>
              <p:cNvSpPr>
                <a:spLocks noChangeArrowheads="1"/>
              </p:cNvSpPr>
              <p:nvPr/>
            </p:nvSpPr>
            <p:spPr bwMode="auto">
              <a:xfrm>
                <a:off x="2616566" y="5792699"/>
                <a:ext cx="319101" cy="2432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0" tIns="0" rIns="0" bIns="0">
                <a:no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000" dirty="0">
                    <a:solidFill>
                      <a:srgbClr val="000000"/>
                    </a:solidFill>
                    <a:latin typeface="Times New Roman"/>
                    <a:ea typeface="Times New Roman"/>
                    <a:cs typeface="Times New Roman"/>
                  </a:rPr>
                  <a:t>04</a:t>
                </a:r>
                <a:endParaRPr lang="en-US" sz="1800" dirty="0">
                  <a:solidFill>
                    <a:srgbClr val="000000"/>
                  </a:solidFill>
                  <a:latin typeface="Times New Roman"/>
                  <a:ea typeface="Times New Roman"/>
                </a:endParaRPr>
              </a:p>
            </p:txBody>
          </p:sp>
          <p:sp>
            <p:nvSpPr>
              <p:cNvPr id="25" name="Rectangle 24"/>
              <p:cNvSpPr>
                <a:spLocks noChangeArrowheads="1"/>
              </p:cNvSpPr>
              <p:nvPr/>
            </p:nvSpPr>
            <p:spPr bwMode="auto">
              <a:xfrm>
                <a:off x="3539639" y="5792699"/>
                <a:ext cx="255108" cy="24322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0" tIns="0" rIns="0" bIns="0">
                <a:no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000" dirty="0">
                    <a:solidFill>
                      <a:srgbClr val="000000"/>
                    </a:solidFill>
                    <a:latin typeface="Times New Roman"/>
                    <a:ea typeface="Times New Roman"/>
                    <a:cs typeface="Times New Roman"/>
                  </a:rPr>
                  <a:t>06</a:t>
                </a:r>
                <a:endParaRPr lang="en-US" sz="1800" dirty="0">
                  <a:solidFill>
                    <a:srgbClr val="000000"/>
                  </a:solidFill>
                  <a:latin typeface="Times New Roman"/>
                  <a:ea typeface="Times New Roman"/>
                </a:endParaRPr>
              </a:p>
            </p:txBody>
          </p:sp>
          <p:sp>
            <p:nvSpPr>
              <p:cNvPr id="26" name="Rectangle 25"/>
              <p:cNvSpPr>
                <a:spLocks noChangeArrowheads="1"/>
              </p:cNvSpPr>
              <p:nvPr/>
            </p:nvSpPr>
            <p:spPr bwMode="auto">
              <a:xfrm>
                <a:off x="4022013" y="5786173"/>
                <a:ext cx="241024" cy="24322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0" tIns="0" rIns="0" bIns="0">
                <a:no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000" dirty="0">
                    <a:solidFill>
                      <a:srgbClr val="000000"/>
                    </a:solidFill>
                    <a:latin typeface="Times New Roman"/>
                    <a:ea typeface="Times New Roman"/>
                    <a:cs typeface="Times New Roman"/>
                  </a:rPr>
                  <a:t>07</a:t>
                </a:r>
                <a:endParaRPr lang="en-US" sz="1800" dirty="0">
                  <a:solidFill>
                    <a:srgbClr val="000000"/>
                  </a:solidFill>
                  <a:latin typeface="Times New Roman"/>
                  <a:ea typeface="Times New Roman"/>
                </a:endParaRPr>
              </a:p>
            </p:txBody>
          </p:sp>
          <p:sp>
            <p:nvSpPr>
              <p:cNvPr id="27" name="Rectangle 26"/>
              <p:cNvSpPr>
                <a:spLocks noChangeArrowheads="1"/>
              </p:cNvSpPr>
              <p:nvPr/>
            </p:nvSpPr>
            <p:spPr bwMode="auto">
              <a:xfrm>
                <a:off x="4484761" y="5792699"/>
                <a:ext cx="225008" cy="24322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0" tIns="0" rIns="0" bIns="0">
                <a:no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000" dirty="0">
                    <a:solidFill>
                      <a:srgbClr val="000000"/>
                    </a:solidFill>
                    <a:latin typeface="Times New Roman"/>
                    <a:ea typeface="Times New Roman"/>
                    <a:cs typeface="Times New Roman"/>
                  </a:rPr>
                  <a:t>08</a:t>
                </a:r>
                <a:endParaRPr lang="en-US" sz="1800" dirty="0">
                  <a:solidFill>
                    <a:srgbClr val="000000"/>
                  </a:solidFill>
                  <a:latin typeface="Times New Roman"/>
                  <a:ea typeface="Times New Roman"/>
                </a:endParaRPr>
              </a:p>
            </p:txBody>
          </p:sp>
          <p:sp>
            <p:nvSpPr>
              <p:cNvPr id="28" name="Rectangle 27"/>
              <p:cNvSpPr>
                <a:spLocks noChangeArrowheads="1"/>
              </p:cNvSpPr>
              <p:nvPr/>
            </p:nvSpPr>
            <p:spPr bwMode="auto">
              <a:xfrm>
                <a:off x="394389" y="2876344"/>
                <a:ext cx="396499" cy="20906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0" tIns="0" rIns="0" bIns="0">
                <a:no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000" b="1" dirty="0">
                    <a:solidFill>
                      <a:srgbClr val="000000"/>
                    </a:solidFill>
                    <a:latin typeface="Times New Roman"/>
                    <a:ea typeface="Times New Roman"/>
                    <a:cs typeface="Times New Roman"/>
                  </a:rPr>
                  <a:t>1000</a:t>
                </a:r>
                <a:endParaRPr lang="en-US" sz="1800" dirty="0">
                  <a:solidFill>
                    <a:srgbClr val="000000"/>
                  </a:solidFill>
                  <a:latin typeface="Times New Roman"/>
                  <a:ea typeface="Times New Roman"/>
                </a:endParaRPr>
              </a:p>
            </p:txBody>
          </p:sp>
          <p:sp>
            <p:nvSpPr>
              <p:cNvPr id="29" name="Rectangle 28"/>
              <p:cNvSpPr>
                <a:spLocks noChangeArrowheads="1"/>
              </p:cNvSpPr>
              <p:nvPr/>
            </p:nvSpPr>
            <p:spPr bwMode="auto">
              <a:xfrm>
                <a:off x="425271" y="1989955"/>
                <a:ext cx="409714" cy="23017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0" tIns="0" rIns="0" bIns="0">
                <a:no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en-US" sz="1000" dirty="0">
                    <a:solidFill>
                      <a:srgbClr val="000000"/>
                    </a:solidFill>
                    <a:latin typeface="Times New Roman"/>
                    <a:ea typeface="Times New Roman"/>
                    <a:cs typeface="Times New Roman"/>
                  </a:rPr>
                  <a:t>3</a:t>
                </a:r>
                <a:r>
                  <a:rPr lang="hu-HU" sz="1000" dirty="0" smtClean="0">
                    <a:solidFill>
                      <a:srgbClr val="000000"/>
                    </a:solidFill>
                    <a:latin typeface="Times New Roman"/>
                    <a:ea typeface="Times New Roman"/>
                    <a:cs typeface="Times New Roman"/>
                  </a:rPr>
                  <a:t>000</a:t>
                </a:r>
                <a:endParaRPr lang="en-US" sz="1800" dirty="0">
                  <a:solidFill>
                    <a:srgbClr val="000000"/>
                  </a:solidFill>
                  <a:latin typeface="Times New Roman"/>
                  <a:ea typeface="Times New Roman"/>
                </a:endParaRPr>
              </a:p>
            </p:txBody>
          </p:sp>
          <p:sp>
            <p:nvSpPr>
              <p:cNvPr id="30" name="Rectangle 29"/>
              <p:cNvSpPr>
                <a:spLocks noChangeArrowheads="1"/>
              </p:cNvSpPr>
              <p:nvPr/>
            </p:nvSpPr>
            <p:spPr bwMode="auto">
              <a:xfrm>
                <a:off x="460476" y="4118709"/>
                <a:ext cx="359159" cy="23017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0" tIns="0" rIns="0" bIns="0">
                <a:no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000" dirty="0">
                    <a:solidFill>
                      <a:srgbClr val="000000"/>
                    </a:solidFill>
                    <a:latin typeface="Times New Roman"/>
                    <a:ea typeface="Times New Roman"/>
                    <a:cs typeface="Times New Roman"/>
                  </a:rPr>
                  <a:t>200</a:t>
                </a:r>
                <a:endParaRPr lang="en-US" sz="1800" dirty="0">
                  <a:solidFill>
                    <a:srgbClr val="000000"/>
                  </a:solidFill>
                  <a:latin typeface="Times New Roman"/>
                  <a:ea typeface="Times New Roman"/>
                </a:endParaRPr>
              </a:p>
            </p:txBody>
          </p:sp>
          <p:sp>
            <p:nvSpPr>
              <p:cNvPr id="31" name="Rectangle 30"/>
              <p:cNvSpPr>
                <a:spLocks noChangeArrowheads="1"/>
              </p:cNvSpPr>
              <p:nvPr/>
            </p:nvSpPr>
            <p:spPr bwMode="auto">
              <a:xfrm>
                <a:off x="422486" y="2307288"/>
                <a:ext cx="409715" cy="23017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0" tIns="0" rIns="0" bIns="0">
                <a:no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en-US" sz="1000" dirty="0" smtClean="0">
                    <a:solidFill>
                      <a:srgbClr val="000000"/>
                    </a:solidFill>
                    <a:latin typeface="Times New Roman"/>
                    <a:ea typeface="Times New Roman"/>
                    <a:cs typeface="Times New Roman"/>
                  </a:rPr>
                  <a:t>2000</a:t>
                </a:r>
                <a:endParaRPr lang="en-US" sz="1800" dirty="0">
                  <a:solidFill>
                    <a:srgbClr val="000000"/>
                  </a:solidFill>
                  <a:latin typeface="Times New Roman"/>
                  <a:ea typeface="Times New Roman"/>
                </a:endParaRPr>
              </a:p>
            </p:txBody>
          </p:sp>
          <p:cxnSp>
            <p:nvCxnSpPr>
              <p:cNvPr id="32" name="Line 3"/>
              <p:cNvCxnSpPr/>
              <p:nvPr/>
            </p:nvCxnSpPr>
            <p:spPr bwMode="auto">
              <a:xfrm>
                <a:off x="716892" y="2955072"/>
                <a:ext cx="850392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33" name="Line 58"/>
              <p:cNvCxnSpPr/>
              <p:nvPr/>
            </p:nvCxnSpPr>
            <p:spPr bwMode="auto">
              <a:xfrm>
                <a:off x="737973" y="3493600"/>
                <a:ext cx="850392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34" name="Line 59"/>
              <p:cNvCxnSpPr/>
              <p:nvPr/>
            </p:nvCxnSpPr>
            <p:spPr bwMode="auto">
              <a:xfrm flipV="1">
                <a:off x="737974" y="2070940"/>
                <a:ext cx="850392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35" name="Line 61"/>
              <p:cNvCxnSpPr/>
              <p:nvPr/>
            </p:nvCxnSpPr>
            <p:spPr bwMode="auto">
              <a:xfrm flipV="1">
                <a:off x="737973" y="4777781"/>
                <a:ext cx="8503920" cy="2779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36" name="Line 62"/>
              <p:cNvCxnSpPr/>
              <p:nvPr/>
            </p:nvCxnSpPr>
            <p:spPr bwMode="auto">
              <a:xfrm>
                <a:off x="751187" y="5316309"/>
                <a:ext cx="850392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37" name="Line 63"/>
              <p:cNvCxnSpPr/>
              <p:nvPr/>
            </p:nvCxnSpPr>
            <p:spPr bwMode="auto">
              <a:xfrm>
                <a:off x="737973" y="4218541"/>
                <a:ext cx="850392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38" name="Line 64"/>
              <p:cNvCxnSpPr/>
              <p:nvPr/>
            </p:nvCxnSpPr>
            <p:spPr bwMode="auto">
              <a:xfrm>
                <a:off x="724759" y="2395832"/>
                <a:ext cx="8503920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grpSp>
            <p:nvGrpSpPr>
              <p:cNvPr id="39" name="Csoportba foglalás 2"/>
              <p:cNvGrpSpPr/>
              <p:nvPr/>
            </p:nvGrpSpPr>
            <p:grpSpPr>
              <a:xfrm>
                <a:off x="1736685" y="2643015"/>
                <a:ext cx="1076752" cy="274319"/>
                <a:chOff x="3608153" y="558137"/>
                <a:chExt cx="1063968" cy="156657"/>
              </a:xfrm>
            </p:grpSpPr>
            <p:sp>
              <p:nvSpPr>
                <p:cNvPr id="57" name="Rectangle 56"/>
                <p:cNvSpPr>
                  <a:spLocks noChangeArrowheads="1"/>
                </p:cNvSpPr>
                <p:nvPr/>
              </p:nvSpPr>
              <p:spPr bwMode="auto">
                <a:xfrm rot="20258931">
                  <a:off x="3608153" y="558137"/>
                  <a:ext cx="1052975" cy="156657"/>
                </a:xfrm>
                <a:prstGeom prst="rect">
                  <a:avLst/>
                </a:prstGeom>
                <a:solidFill>
                  <a:srgbClr val="FFFFCC"/>
                </a:solidFill>
                <a:ln w="0">
                  <a:solidFill>
                    <a:srgbClr val="E305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1800">
                    <a:solidFill>
                      <a:srgbClr val="000000"/>
                    </a:solidFill>
                    <a:latin typeface="Verdana"/>
                  </a:endParaRPr>
                </a:p>
              </p:txBody>
            </p:sp>
            <p:sp>
              <p:nvSpPr>
                <p:cNvPr id="58" name="Rectangle 57"/>
                <p:cNvSpPr>
                  <a:spLocks noChangeArrowheads="1"/>
                </p:cNvSpPr>
                <p:nvPr/>
              </p:nvSpPr>
              <p:spPr bwMode="auto">
                <a:xfrm rot="20293949">
                  <a:off x="3811928" y="579331"/>
                  <a:ext cx="860193" cy="13144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square" lIns="0" tIns="0" rIns="0" bIns="0">
                  <a:noAutofit/>
                </a:bodyPr>
                <a:lstStyle/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</a:pPr>
                  <a:r>
                    <a:rPr lang="hu-HU" sz="900" b="1" dirty="0">
                      <a:solidFill>
                        <a:srgbClr val="E30500"/>
                      </a:solidFill>
                      <a:latin typeface="Times New Roman"/>
                      <a:ea typeface="Times New Roman"/>
                      <a:cs typeface="Times New Roman"/>
                    </a:rPr>
                    <a:t>~ 2*/4 </a:t>
                  </a:r>
                  <a:r>
                    <a:rPr lang="en-US" sz="900" b="1" dirty="0" smtClean="0">
                      <a:solidFill>
                        <a:srgbClr val="E30500"/>
                      </a:solidFill>
                      <a:latin typeface="Times New Roman"/>
                      <a:ea typeface="Times New Roman"/>
                      <a:cs typeface="Times New Roman"/>
                    </a:rPr>
                    <a:t> </a:t>
                  </a:r>
                  <a:r>
                    <a:rPr lang="hu-HU" sz="900" b="1" dirty="0" err="1" smtClean="0">
                      <a:solidFill>
                        <a:srgbClr val="E30500"/>
                      </a:solidFill>
                      <a:latin typeface="Times New Roman"/>
                      <a:ea typeface="Times New Roman"/>
                      <a:cs typeface="Times New Roman"/>
                    </a:rPr>
                    <a:t>years</a:t>
                  </a:r>
                  <a:endParaRPr lang="en-US" sz="1600" dirty="0">
                    <a:solidFill>
                      <a:srgbClr val="000000"/>
                    </a:solidFill>
                    <a:latin typeface="Times New Roman"/>
                    <a:ea typeface="Times New Roman"/>
                  </a:endParaRPr>
                </a:p>
              </p:txBody>
            </p:sp>
          </p:grpSp>
          <p:sp>
            <p:nvSpPr>
              <p:cNvPr id="41" name="Rectangle 40"/>
              <p:cNvSpPr>
                <a:spLocks noChangeArrowheads="1"/>
              </p:cNvSpPr>
              <p:nvPr/>
            </p:nvSpPr>
            <p:spPr bwMode="auto">
              <a:xfrm>
                <a:off x="2444876" y="3028556"/>
                <a:ext cx="566474" cy="400444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 lIns="0" tIns="0" rIns="0" bIns="0">
                <a:noAutofit/>
              </a:bodyPr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000" b="1" dirty="0">
                    <a:solidFill>
                      <a:srgbClr val="000000"/>
                    </a:solidFill>
                    <a:latin typeface="Times New Roman"/>
                    <a:ea typeface="Times New Roman"/>
                    <a:cs typeface="Times New Roman"/>
                  </a:rPr>
                  <a:t>DDR2</a:t>
                </a:r>
                <a:endParaRPr lang="en-US" sz="1800" dirty="0">
                  <a:solidFill>
                    <a:srgbClr val="000000"/>
                  </a:solidFill>
                  <a:latin typeface="Times New Roman"/>
                  <a:ea typeface="Times New Roman"/>
                </a:endParaRPr>
              </a:p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000" b="1" dirty="0">
                    <a:solidFill>
                      <a:srgbClr val="000000"/>
                    </a:solidFill>
                    <a:latin typeface="Times New Roman"/>
                    <a:ea typeface="Times New Roman"/>
                    <a:cs typeface="Times New Roman"/>
                  </a:rPr>
                  <a:t>533</a:t>
                </a:r>
                <a:endParaRPr lang="en-US" sz="1800" dirty="0">
                  <a:solidFill>
                    <a:srgbClr val="000000"/>
                  </a:solidFill>
                  <a:latin typeface="Times New Roman"/>
                  <a:ea typeface="Times New Roman"/>
                </a:endParaRPr>
              </a:p>
            </p:txBody>
          </p:sp>
          <p:sp>
            <p:nvSpPr>
              <p:cNvPr id="42" name="Rectangle 41"/>
              <p:cNvSpPr>
                <a:spLocks noChangeArrowheads="1"/>
              </p:cNvSpPr>
              <p:nvPr/>
            </p:nvSpPr>
            <p:spPr bwMode="auto">
              <a:xfrm>
                <a:off x="2919091" y="2843935"/>
                <a:ext cx="572789" cy="460344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 lIns="0" tIns="0" rIns="0" bIns="0">
                <a:noAutofit/>
              </a:bodyPr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000" b="1" dirty="0">
                    <a:solidFill>
                      <a:srgbClr val="000000"/>
                    </a:solidFill>
                    <a:latin typeface="Times New Roman"/>
                    <a:ea typeface="Times New Roman"/>
                    <a:cs typeface="Times New Roman"/>
                  </a:rPr>
                  <a:t>DDR2</a:t>
                </a:r>
                <a:endParaRPr lang="en-US" sz="1800" dirty="0">
                  <a:solidFill>
                    <a:srgbClr val="000000"/>
                  </a:solidFill>
                  <a:latin typeface="Times New Roman"/>
                  <a:ea typeface="Times New Roman"/>
                </a:endParaRPr>
              </a:p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000" b="1" dirty="0">
                    <a:solidFill>
                      <a:srgbClr val="000000"/>
                    </a:solidFill>
                    <a:latin typeface="Times New Roman"/>
                    <a:ea typeface="Times New Roman"/>
                    <a:cs typeface="Times New Roman"/>
                  </a:rPr>
                  <a:t>667</a:t>
                </a:r>
                <a:endParaRPr lang="en-US" sz="1800" dirty="0">
                  <a:solidFill>
                    <a:srgbClr val="000000"/>
                  </a:solidFill>
                  <a:latin typeface="Times New Roman"/>
                  <a:ea typeface="Times New Roman"/>
                </a:endParaRPr>
              </a:p>
            </p:txBody>
          </p:sp>
          <p:sp>
            <p:nvSpPr>
              <p:cNvPr id="43" name="Rectangle 42"/>
              <p:cNvSpPr>
                <a:spLocks noChangeArrowheads="1"/>
              </p:cNvSpPr>
              <p:nvPr/>
            </p:nvSpPr>
            <p:spPr bwMode="auto">
              <a:xfrm>
                <a:off x="3317346" y="2650105"/>
                <a:ext cx="624584" cy="411599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 lIns="0" tIns="0" rIns="0" bIns="0">
                <a:noAutofit/>
              </a:bodyPr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000" b="1" dirty="0">
                    <a:solidFill>
                      <a:srgbClr val="000000"/>
                    </a:solidFill>
                    <a:latin typeface="Times New Roman"/>
                    <a:ea typeface="Times New Roman"/>
                    <a:cs typeface="Times New Roman"/>
                  </a:rPr>
                  <a:t>DDR2</a:t>
                </a:r>
                <a:br>
                  <a:rPr lang="hu-HU" sz="1000" b="1" dirty="0">
                    <a:solidFill>
                      <a:srgbClr val="000000"/>
                    </a:solidFill>
                    <a:latin typeface="Times New Roman"/>
                    <a:ea typeface="Times New Roman"/>
                    <a:cs typeface="Times New Roman"/>
                  </a:rPr>
                </a:br>
                <a:r>
                  <a:rPr lang="hu-HU" sz="1000" b="1" dirty="0">
                    <a:solidFill>
                      <a:srgbClr val="000000"/>
                    </a:solidFill>
                    <a:latin typeface="Times New Roman"/>
                    <a:ea typeface="Times New Roman"/>
                    <a:cs typeface="Times New Roman"/>
                  </a:rPr>
                  <a:t>800</a:t>
                </a:r>
                <a:endParaRPr lang="en-US" sz="1800" dirty="0">
                  <a:solidFill>
                    <a:srgbClr val="000000"/>
                  </a:solidFill>
                  <a:latin typeface="Times New Roman"/>
                  <a:ea typeface="Times New Roman"/>
                </a:endParaRPr>
              </a:p>
            </p:txBody>
          </p:sp>
          <p:sp>
            <p:nvSpPr>
              <p:cNvPr id="46" name="Rectangle 45"/>
              <p:cNvSpPr>
                <a:spLocks noChangeArrowheads="1"/>
              </p:cNvSpPr>
              <p:nvPr/>
            </p:nvSpPr>
            <p:spPr bwMode="auto">
              <a:xfrm>
                <a:off x="6057165" y="2119570"/>
                <a:ext cx="777029" cy="466724"/>
              </a:xfrm>
              <a:prstGeom prst="rect">
                <a:avLst/>
              </a:prstGeom>
              <a:no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0" tIns="0" rIns="0" bIns="0">
                <a:noAutofit/>
              </a:bodyPr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000" b="1" dirty="0">
                    <a:solidFill>
                      <a:srgbClr val="000000"/>
                    </a:solidFill>
                    <a:latin typeface="Times New Roman"/>
                    <a:ea typeface="Times New Roman"/>
                    <a:cs typeface="Times New Roman"/>
                  </a:rPr>
                  <a:t>DDR3</a:t>
                </a:r>
                <a:endParaRPr lang="en-US" sz="1800" dirty="0">
                  <a:solidFill>
                    <a:srgbClr val="000000"/>
                  </a:solidFill>
                  <a:latin typeface="Times New Roman"/>
                  <a:ea typeface="Times New Roman"/>
                </a:endParaRPr>
              </a:p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000" b="1" dirty="0">
                    <a:solidFill>
                      <a:srgbClr val="000000"/>
                    </a:solidFill>
                    <a:latin typeface="Times New Roman"/>
                    <a:ea typeface="Times New Roman"/>
                    <a:cs typeface="Times New Roman"/>
                  </a:rPr>
                  <a:t>1</a:t>
                </a:r>
                <a:r>
                  <a:rPr lang="en-US" sz="1000" b="1" dirty="0">
                    <a:solidFill>
                      <a:srgbClr val="000000"/>
                    </a:solidFill>
                    <a:latin typeface="Times New Roman"/>
                    <a:ea typeface="Times New Roman"/>
                    <a:cs typeface="Times New Roman"/>
                  </a:rPr>
                  <a:t>600</a:t>
                </a:r>
                <a:endParaRPr lang="en-US" sz="1800" dirty="0">
                  <a:solidFill>
                    <a:srgbClr val="000000"/>
                  </a:solidFill>
                  <a:latin typeface="Times New Roman"/>
                  <a:ea typeface="Times New Roman"/>
                </a:endParaRPr>
              </a:p>
            </p:txBody>
          </p:sp>
          <p:sp>
            <p:nvSpPr>
              <p:cNvPr id="47" name="Rectangle 46"/>
              <p:cNvSpPr>
                <a:spLocks noChangeArrowheads="1"/>
              </p:cNvSpPr>
              <p:nvPr/>
            </p:nvSpPr>
            <p:spPr bwMode="auto">
              <a:xfrm>
                <a:off x="4990815" y="5792699"/>
                <a:ext cx="248921" cy="24322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0" tIns="0" rIns="0" bIns="0">
                <a:no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000" dirty="0">
                    <a:solidFill>
                      <a:srgbClr val="000000"/>
                    </a:solidFill>
                    <a:latin typeface="Times New Roman"/>
                    <a:ea typeface="Times New Roman"/>
                    <a:cs typeface="Times New Roman"/>
                  </a:rPr>
                  <a:t>09</a:t>
                </a:r>
                <a:endParaRPr lang="en-US" sz="1800" dirty="0">
                  <a:solidFill>
                    <a:srgbClr val="000000"/>
                  </a:solidFill>
                  <a:latin typeface="Times New Roman"/>
                  <a:ea typeface="Times New Roman"/>
                </a:endParaRPr>
              </a:p>
            </p:txBody>
          </p:sp>
          <p:sp>
            <p:nvSpPr>
              <p:cNvPr id="48" name="Rectangle 47"/>
              <p:cNvSpPr>
                <a:spLocks noChangeArrowheads="1"/>
              </p:cNvSpPr>
              <p:nvPr/>
            </p:nvSpPr>
            <p:spPr bwMode="auto">
              <a:xfrm>
                <a:off x="5917514" y="5813412"/>
                <a:ext cx="217939" cy="21705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0" tIns="0" rIns="0" bIns="0">
                <a:no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000" dirty="0">
                    <a:solidFill>
                      <a:srgbClr val="000000"/>
                    </a:solidFill>
                    <a:latin typeface="Times New Roman"/>
                    <a:ea typeface="Times New Roman"/>
                    <a:cs typeface="Times New Roman"/>
                  </a:rPr>
                  <a:t>11</a:t>
                </a:r>
                <a:endParaRPr lang="en-US" sz="1800" dirty="0">
                  <a:solidFill>
                    <a:srgbClr val="000000"/>
                  </a:solidFill>
                  <a:latin typeface="Times New Roman"/>
                  <a:ea typeface="Times New Roman"/>
                </a:endParaRPr>
              </a:p>
            </p:txBody>
          </p:sp>
          <p:sp>
            <p:nvSpPr>
              <p:cNvPr id="49" name="Rectangle 48"/>
              <p:cNvSpPr>
                <a:spLocks noChangeArrowheads="1"/>
              </p:cNvSpPr>
              <p:nvPr/>
            </p:nvSpPr>
            <p:spPr bwMode="auto">
              <a:xfrm>
                <a:off x="5408689" y="5792814"/>
                <a:ext cx="350496" cy="20531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0" tIns="0" rIns="0" bIns="0">
                <a:no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000" dirty="0">
                    <a:solidFill>
                      <a:srgbClr val="000000"/>
                    </a:solidFill>
                    <a:latin typeface="Times New Roman"/>
                    <a:ea typeface="Times New Roman"/>
                    <a:cs typeface="Times New Roman"/>
                  </a:rPr>
                  <a:t>2010</a:t>
                </a:r>
                <a:endParaRPr lang="en-US" sz="1800" dirty="0">
                  <a:solidFill>
                    <a:srgbClr val="000000"/>
                  </a:solidFill>
                  <a:latin typeface="Times New Roman"/>
                  <a:ea typeface="Times New Roman"/>
                </a:endParaRPr>
              </a:p>
            </p:txBody>
          </p:sp>
          <p:sp>
            <p:nvSpPr>
              <p:cNvPr id="50" name="Rectangle 49"/>
              <p:cNvSpPr>
                <a:spLocks noChangeArrowheads="1"/>
              </p:cNvSpPr>
              <p:nvPr/>
            </p:nvSpPr>
            <p:spPr bwMode="auto">
              <a:xfrm>
                <a:off x="6440109" y="5792699"/>
                <a:ext cx="229436" cy="24284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0" tIns="0" rIns="0" bIns="0">
                <a:no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000" dirty="0">
                    <a:solidFill>
                      <a:srgbClr val="000000"/>
                    </a:solidFill>
                    <a:latin typeface="Times New Roman"/>
                    <a:ea typeface="Times New Roman"/>
                    <a:cs typeface="Times New Roman"/>
                  </a:rPr>
                  <a:t>12</a:t>
                </a:r>
                <a:endParaRPr lang="en-US" sz="1800" dirty="0">
                  <a:solidFill>
                    <a:srgbClr val="000000"/>
                  </a:solidFill>
                  <a:latin typeface="Times New Roman"/>
                  <a:ea typeface="Times New Roman"/>
                </a:endParaRPr>
              </a:p>
            </p:txBody>
          </p:sp>
          <p:sp>
            <p:nvSpPr>
              <p:cNvPr id="51" name="Rectangle 50"/>
              <p:cNvSpPr>
                <a:spLocks noChangeArrowheads="1"/>
              </p:cNvSpPr>
              <p:nvPr/>
            </p:nvSpPr>
            <p:spPr bwMode="auto">
              <a:xfrm>
                <a:off x="6930513" y="5792699"/>
                <a:ext cx="254531" cy="24284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0" tIns="0" rIns="0" bIns="0">
                <a:no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000" dirty="0">
                    <a:solidFill>
                      <a:srgbClr val="000000"/>
                    </a:solidFill>
                    <a:latin typeface="Times New Roman"/>
                    <a:ea typeface="Times New Roman"/>
                    <a:cs typeface="Times New Roman"/>
                  </a:rPr>
                  <a:t>13</a:t>
                </a:r>
                <a:endParaRPr lang="en-US" sz="1800" dirty="0">
                  <a:solidFill>
                    <a:srgbClr val="000000"/>
                  </a:solidFill>
                  <a:latin typeface="Times New Roman"/>
                  <a:ea typeface="Times New Roman"/>
                </a:endParaRPr>
              </a:p>
            </p:txBody>
          </p:sp>
          <p:sp>
            <p:nvSpPr>
              <p:cNvPr id="53" name="Rectangle 52"/>
              <p:cNvSpPr>
                <a:spLocks noChangeArrowheads="1"/>
              </p:cNvSpPr>
              <p:nvPr/>
            </p:nvSpPr>
            <p:spPr bwMode="auto">
              <a:xfrm>
                <a:off x="7891846" y="5792699"/>
                <a:ext cx="235549" cy="24284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0" tIns="0" rIns="0" bIns="0">
                <a:no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000" dirty="0" smtClean="0">
                    <a:solidFill>
                      <a:srgbClr val="000000"/>
                    </a:solidFill>
                    <a:latin typeface="Times New Roman"/>
                    <a:ea typeface="Times New Roman"/>
                    <a:cs typeface="Times New Roman"/>
                  </a:rPr>
                  <a:t>1</a:t>
                </a:r>
                <a:r>
                  <a:rPr lang="en-US" sz="1000" dirty="0" smtClean="0">
                    <a:solidFill>
                      <a:srgbClr val="000000"/>
                    </a:solidFill>
                    <a:latin typeface="Times New Roman"/>
                    <a:ea typeface="Times New Roman"/>
                    <a:cs typeface="Times New Roman"/>
                  </a:rPr>
                  <a:t>5</a:t>
                </a:r>
                <a:endParaRPr lang="en-US" sz="1800" dirty="0">
                  <a:solidFill>
                    <a:srgbClr val="000000"/>
                  </a:solidFill>
                  <a:latin typeface="Times New Roman"/>
                  <a:ea typeface="Times New Roman"/>
                </a:endParaRPr>
              </a:p>
            </p:txBody>
          </p:sp>
          <p:sp>
            <p:nvSpPr>
              <p:cNvPr id="54" name="Rectangle 53"/>
              <p:cNvSpPr>
                <a:spLocks noChangeArrowheads="1"/>
              </p:cNvSpPr>
              <p:nvPr/>
            </p:nvSpPr>
            <p:spPr bwMode="auto">
              <a:xfrm>
                <a:off x="5030889" y="3068960"/>
                <a:ext cx="711241" cy="526387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 lIns="0" tIns="0" rIns="0" bIns="0">
                <a:noAutofit/>
              </a:bodyPr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000" b="1" dirty="0">
                    <a:solidFill>
                      <a:srgbClr val="000000"/>
                    </a:solidFill>
                    <a:latin typeface="Times New Roman"/>
                    <a:ea typeface="Times New Roman"/>
                    <a:cs typeface="Times New Roman"/>
                  </a:rPr>
                  <a:t>DDR3</a:t>
                </a:r>
                <a:endParaRPr lang="en-US" sz="1800" dirty="0">
                  <a:solidFill>
                    <a:srgbClr val="000000"/>
                  </a:solidFill>
                  <a:latin typeface="Times New Roman"/>
                  <a:ea typeface="Times New Roman"/>
                </a:endParaRPr>
              </a:p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000" b="1" dirty="0">
                    <a:solidFill>
                      <a:srgbClr val="000000"/>
                    </a:solidFill>
                    <a:latin typeface="Times New Roman"/>
                    <a:ea typeface="Times New Roman"/>
                    <a:cs typeface="Times New Roman"/>
                  </a:rPr>
                  <a:t>1067</a:t>
                </a:r>
                <a:endParaRPr lang="en-US" sz="1800" dirty="0">
                  <a:solidFill>
                    <a:srgbClr val="000000"/>
                  </a:solidFill>
                  <a:latin typeface="Times New Roman"/>
                  <a:ea typeface="Times New Roman"/>
                </a:endParaRPr>
              </a:p>
            </p:txBody>
          </p:sp>
          <p:sp>
            <p:nvSpPr>
              <p:cNvPr id="55" name="Rectangle 54"/>
              <p:cNvSpPr>
                <a:spLocks noChangeArrowheads="1"/>
              </p:cNvSpPr>
              <p:nvPr/>
            </p:nvSpPr>
            <p:spPr bwMode="auto">
              <a:xfrm>
                <a:off x="871765" y="5792699"/>
                <a:ext cx="384862" cy="24278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0" tIns="0" rIns="0" bIns="0">
                <a:no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000" dirty="0">
                    <a:solidFill>
                      <a:srgbClr val="000000"/>
                    </a:solidFill>
                    <a:latin typeface="Times New Roman"/>
                    <a:ea typeface="Times New Roman"/>
                    <a:cs typeface="Times New Roman"/>
                  </a:rPr>
                  <a:t>2000</a:t>
                </a:r>
                <a:endParaRPr lang="en-US" sz="1800" dirty="0">
                  <a:solidFill>
                    <a:srgbClr val="000000"/>
                  </a:solidFill>
                  <a:latin typeface="Times New Roman"/>
                  <a:ea typeface="Times New Roman"/>
                </a:endParaRPr>
              </a:p>
            </p:txBody>
          </p:sp>
          <p:sp>
            <p:nvSpPr>
              <p:cNvPr id="56" name="Szövegdoboz 79"/>
              <p:cNvSpPr txBox="1"/>
              <p:nvPr/>
            </p:nvSpPr>
            <p:spPr>
              <a:xfrm>
                <a:off x="764403" y="5378447"/>
                <a:ext cx="130357" cy="215579"/>
              </a:xfrm>
              <a:prstGeom prst="rect">
                <a:avLst/>
              </a:prstGeom>
              <a:solidFill>
                <a:schemeClr val="bg1"/>
              </a:solidFill>
            </p:spPr>
            <p:txBody>
              <a:bodyPr wrap="square" lIns="36000" tIns="0" rIns="36000" bIns="0" rtlCol="0">
                <a:no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700">
                    <a:solidFill>
                      <a:srgbClr val="000000"/>
                    </a:solidFill>
                    <a:latin typeface="Verdana"/>
                    <a:ea typeface="Verdana"/>
                    <a:cs typeface="Verdana"/>
                    <a:sym typeface="Symbol"/>
                  </a:rPr>
                  <a:t></a:t>
                </a:r>
                <a:endParaRPr lang="en-US" sz="1200">
                  <a:solidFill>
                    <a:srgbClr val="000000"/>
                  </a:solidFill>
                  <a:latin typeface="Times New Roman"/>
                  <a:ea typeface="Times New Roman"/>
                </a:endParaRPr>
              </a:p>
            </p:txBody>
          </p:sp>
          <p:cxnSp>
            <p:nvCxnSpPr>
              <p:cNvPr id="63" name="Line 15"/>
              <p:cNvCxnSpPr/>
              <p:nvPr/>
            </p:nvCxnSpPr>
            <p:spPr bwMode="auto">
              <a:xfrm flipV="1">
                <a:off x="2943412" y="5689276"/>
                <a:ext cx="0" cy="6169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64" name="Line 18"/>
              <p:cNvCxnSpPr/>
              <p:nvPr/>
            </p:nvCxnSpPr>
            <p:spPr bwMode="auto">
              <a:xfrm flipV="1">
                <a:off x="3383571" y="5685787"/>
                <a:ext cx="0" cy="6169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65" name="Line 19"/>
              <p:cNvCxnSpPr/>
              <p:nvPr/>
            </p:nvCxnSpPr>
            <p:spPr bwMode="auto">
              <a:xfrm flipV="1">
                <a:off x="3867746" y="5686522"/>
                <a:ext cx="0" cy="6169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66" name="Line 20"/>
              <p:cNvCxnSpPr/>
              <p:nvPr/>
            </p:nvCxnSpPr>
            <p:spPr bwMode="auto">
              <a:xfrm flipV="1">
                <a:off x="1608264" y="5685787"/>
                <a:ext cx="0" cy="6169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67" name="Line 22"/>
              <p:cNvCxnSpPr/>
              <p:nvPr/>
            </p:nvCxnSpPr>
            <p:spPr bwMode="auto">
              <a:xfrm flipV="1">
                <a:off x="2048423" y="5685787"/>
                <a:ext cx="0" cy="6169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68" name="Line 23"/>
              <p:cNvCxnSpPr/>
              <p:nvPr/>
            </p:nvCxnSpPr>
            <p:spPr bwMode="auto">
              <a:xfrm flipV="1">
                <a:off x="2488582" y="5689276"/>
                <a:ext cx="0" cy="6169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69" name="Line 66"/>
              <p:cNvCxnSpPr/>
              <p:nvPr/>
            </p:nvCxnSpPr>
            <p:spPr bwMode="auto">
              <a:xfrm flipV="1">
                <a:off x="4351921" y="5685787"/>
                <a:ext cx="0" cy="6169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70" name="Line 67"/>
              <p:cNvCxnSpPr/>
              <p:nvPr/>
            </p:nvCxnSpPr>
            <p:spPr bwMode="auto">
              <a:xfrm flipV="1">
                <a:off x="4850767" y="5686522"/>
                <a:ext cx="0" cy="6169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71" name="Line 18"/>
              <p:cNvCxnSpPr/>
              <p:nvPr/>
            </p:nvCxnSpPr>
            <p:spPr bwMode="auto">
              <a:xfrm flipV="1">
                <a:off x="5290926" y="5685787"/>
                <a:ext cx="0" cy="6169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72" name="Line 19"/>
              <p:cNvCxnSpPr/>
              <p:nvPr/>
            </p:nvCxnSpPr>
            <p:spPr bwMode="auto">
              <a:xfrm flipV="1">
                <a:off x="5789771" y="5683768"/>
                <a:ext cx="0" cy="6169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73" name="Line 66"/>
              <p:cNvCxnSpPr/>
              <p:nvPr/>
            </p:nvCxnSpPr>
            <p:spPr bwMode="auto">
              <a:xfrm flipV="1">
                <a:off x="6273946" y="5675739"/>
                <a:ext cx="0" cy="6169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74" name="Line 67"/>
              <p:cNvCxnSpPr/>
              <p:nvPr/>
            </p:nvCxnSpPr>
            <p:spPr bwMode="auto">
              <a:xfrm flipV="1">
                <a:off x="6772792" y="5678744"/>
                <a:ext cx="0" cy="6169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75" name="Line 18"/>
              <p:cNvCxnSpPr/>
              <p:nvPr/>
            </p:nvCxnSpPr>
            <p:spPr bwMode="auto">
              <a:xfrm flipV="1">
                <a:off x="7256967" y="5670715"/>
                <a:ext cx="0" cy="6169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76" name="Line 19"/>
              <p:cNvCxnSpPr/>
              <p:nvPr/>
            </p:nvCxnSpPr>
            <p:spPr bwMode="auto">
              <a:xfrm flipV="1">
                <a:off x="7755814" y="5665691"/>
                <a:ext cx="0" cy="6169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77" name="Line 59"/>
              <p:cNvCxnSpPr/>
              <p:nvPr/>
            </p:nvCxnSpPr>
            <p:spPr bwMode="auto">
              <a:xfrm flipV="1">
                <a:off x="817262" y="5668423"/>
                <a:ext cx="8503920" cy="20854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 type="none" w="med" len="med"/>
                <a:tailEnd type="arrow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81" name="Line 19"/>
              <p:cNvCxnSpPr/>
              <p:nvPr/>
            </p:nvCxnSpPr>
            <p:spPr bwMode="auto">
              <a:xfrm flipV="1">
                <a:off x="8231617" y="5667378"/>
                <a:ext cx="0" cy="6949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83" name="Line 19"/>
              <p:cNvCxnSpPr/>
              <p:nvPr/>
            </p:nvCxnSpPr>
            <p:spPr bwMode="auto">
              <a:xfrm flipV="1">
                <a:off x="1195396" y="5688958"/>
                <a:ext cx="0" cy="6949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sp>
            <p:nvSpPr>
              <p:cNvPr id="89" name="Rectangle 88"/>
              <p:cNvSpPr>
                <a:spLocks noChangeArrowheads="1"/>
              </p:cNvSpPr>
              <p:nvPr/>
            </p:nvSpPr>
            <p:spPr bwMode="auto">
              <a:xfrm>
                <a:off x="7421085" y="5785935"/>
                <a:ext cx="254531" cy="24284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0" tIns="0" rIns="0" bIns="0">
                <a:no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000" dirty="0" smtClean="0">
                    <a:solidFill>
                      <a:srgbClr val="000000"/>
                    </a:solidFill>
                    <a:latin typeface="Times New Roman"/>
                    <a:ea typeface="Times New Roman"/>
                    <a:cs typeface="Times New Roman"/>
                  </a:rPr>
                  <a:t>1</a:t>
                </a:r>
                <a:r>
                  <a:rPr lang="en-US" sz="1000" dirty="0" smtClean="0">
                    <a:solidFill>
                      <a:srgbClr val="000000"/>
                    </a:solidFill>
                    <a:latin typeface="Times New Roman"/>
                    <a:ea typeface="Times New Roman"/>
                    <a:cs typeface="Times New Roman"/>
                  </a:rPr>
                  <a:t>4</a:t>
                </a:r>
                <a:endParaRPr lang="en-US" sz="1800" dirty="0">
                  <a:solidFill>
                    <a:srgbClr val="000000"/>
                  </a:solidFill>
                  <a:latin typeface="Times New Roman"/>
                  <a:ea typeface="Times New Roman"/>
                </a:endParaRPr>
              </a:p>
            </p:txBody>
          </p:sp>
          <p:sp>
            <p:nvSpPr>
              <p:cNvPr id="99" name="Rectangle 98"/>
              <p:cNvSpPr>
                <a:spLocks noChangeArrowheads="1"/>
              </p:cNvSpPr>
              <p:nvPr/>
            </p:nvSpPr>
            <p:spPr bwMode="auto">
              <a:xfrm>
                <a:off x="3102030" y="3236583"/>
                <a:ext cx="58481" cy="23021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0" tIns="0" rIns="0" bIns="0">
                <a:no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800" dirty="0">
                    <a:solidFill>
                      <a:srgbClr val="000000"/>
                    </a:solidFill>
                    <a:latin typeface="Times New Roman"/>
                    <a:ea typeface="Times New Roman"/>
                    <a:cs typeface="Times New Roman"/>
                  </a:rPr>
                  <a:t>*</a:t>
                </a:r>
                <a:endParaRPr lang="en-US" dirty="0">
                  <a:solidFill>
                    <a:srgbClr val="000000"/>
                  </a:solidFill>
                  <a:latin typeface="Times New Roman"/>
                  <a:ea typeface="Times New Roman"/>
                </a:endParaRPr>
              </a:p>
            </p:txBody>
          </p:sp>
          <p:sp>
            <p:nvSpPr>
              <p:cNvPr id="143" name="Rectangle 142"/>
              <p:cNvSpPr>
                <a:spLocks noChangeArrowheads="1"/>
              </p:cNvSpPr>
              <p:nvPr/>
            </p:nvSpPr>
            <p:spPr bwMode="auto">
              <a:xfrm>
                <a:off x="4760859" y="2367930"/>
                <a:ext cx="711241" cy="526387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 lIns="0" tIns="0" rIns="0" bIns="0">
                <a:noAutofit/>
              </a:bodyPr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000" b="1" dirty="0">
                    <a:solidFill>
                      <a:srgbClr val="000000"/>
                    </a:solidFill>
                    <a:latin typeface="Times New Roman"/>
                    <a:ea typeface="Times New Roman"/>
                    <a:cs typeface="Times New Roman"/>
                  </a:rPr>
                  <a:t>DDR3</a:t>
                </a:r>
                <a:endParaRPr lang="en-US" sz="1800" dirty="0">
                  <a:solidFill>
                    <a:srgbClr val="000000"/>
                  </a:solidFill>
                  <a:latin typeface="Times New Roman"/>
                  <a:ea typeface="Times New Roman"/>
                </a:endParaRPr>
              </a:p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000" b="1" dirty="0" smtClean="0">
                    <a:solidFill>
                      <a:srgbClr val="000000"/>
                    </a:solidFill>
                    <a:latin typeface="Times New Roman"/>
                    <a:ea typeface="Times New Roman"/>
                    <a:cs typeface="Times New Roman"/>
                  </a:rPr>
                  <a:t>1</a:t>
                </a:r>
                <a:r>
                  <a:rPr lang="en-US" sz="1000" b="1" dirty="0" smtClean="0">
                    <a:solidFill>
                      <a:srgbClr val="000000"/>
                    </a:solidFill>
                    <a:latin typeface="Times New Roman"/>
                    <a:ea typeface="Times New Roman"/>
                    <a:cs typeface="Times New Roman"/>
                  </a:rPr>
                  <a:t>333</a:t>
                </a:r>
                <a:endParaRPr lang="en-US" sz="1800" dirty="0">
                  <a:solidFill>
                    <a:srgbClr val="000000"/>
                  </a:solidFill>
                  <a:latin typeface="Times New Roman"/>
                  <a:ea typeface="Times New Roman"/>
                </a:endParaRPr>
              </a:p>
            </p:txBody>
          </p:sp>
          <p:sp>
            <p:nvSpPr>
              <p:cNvPr id="147" name="Rectangle 146"/>
              <p:cNvSpPr>
                <a:spLocks noChangeArrowheads="1"/>
              </p:cNvSpPr>
              <p:nvPr/>
            </p:nvSpPr>
            <p:spPr bwMode="auto">
              <a:xfrm>
                <a:off x="7620396" y="2141704"/>
                <a:ext cx="777029" cy="466724"/>
              </a:xfrm>
              <a:prstGeom prst="rect">
                <a:avLst/>
              </a:prstGeom>
              <a:no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0" tIns="0" rIns="0" bIns="0">
                <a:noAutofit/>
              </a:bodyPr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000" b="1" dirty="0" smtClean="0">
                    <a:solidFill>
                      <a:srgbClr val="000000"/>
                    </a:solidFill>
                    <a:latin typeface="Times New Roman"/>
                    <a:ea typeface="Times New Roman"/>
                    <a:cs typeface="Times New Roman"/>
                  </a:rPr>
                  <a:t>DDR3</a:t>
                </a:r>
                <a:r>
                  <a:rPr lang="en-US" sz="1000" b="1" dirty="0" smtClean="0">
                    <a:solidFill>
                      <a:srgbClr val="000000"/>
                    </a:solidFill>
                    <a:latin typeface="Times New Roman"/>
                    <a:ea typeface="Times New Roman"/>
                    <a:cs typeface="Times New Roman"/>
                  </a:rPr>
                  <a:t>/</a:t>
                </a:r>
                <a:r>
                  <a:rPr lang="hu-HU" sz="1000" b="1" dirty="0" smtClean="0">
                    <a:solidFill>
                      <a:srgbClr val="000000"/>
                    </a:solidFill>
                    <a:latin typeface="Times New Roman"/>
                    <a:ea typeface="Times New Roman"/>
                    <a:cs typeface="Times New Roman"/>
                  </a:rPr>
                  <a:t>1</a:t>
                </a:r>
                <a:r>
                  <a:rPr lang="en-US" sz="1000" b="1" dirty="0" smtClean="0">
                    <a:solidFill>
                      <a:srgbClr val="000000"/>
                    </a:solidFill>
                    <a:latin typeface="Times New Roman"/>
                    <a:ea typeface="Times New Roman"/>
                    <a:cs typeface="Times New Roman"/>
                  </a:rPr>
                  <a:t>866</a:t>
                </a:r>
                <a:endParaRPr lang="en-US" sz="1800" dirty="0">
                  <a:solidFill>
                    <a:srgbClr val="000000"/>
                  </a:solidFill>
                  <a:latin typeface="Times New Roman"/>
                  <a:ea typeface="Times New Roman"/>
                </a:endParaRPr>
              </a:p>
            </p:txBody>
          </p:sp>
          <p:sp>
            <p:nvSpPr>
              <p:cNvPr id="155" name="Rectangle 154"/>
              <p:cNvSpPr>
                <a:spLocks noChangeArrowheads="1"/>
              </p:cNvSpPr>
              <p:nvPr/>
            </p:nvSpPr>
            <p:spPr bwMode="auto">
              <a:xfrm>
                <a:off x="2706555" y="3432595"/>
                <a:ext cx="58481" cy="23021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0" tIns="0" rIns="0" bIns="0">
                <a:no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800" dirty="0">
                    <a:solidFill>
                      <a:srgbClr val="000000"/>
                    </a:solidFill>
                    <a:latin typeface="Times New Roman"/>
                    <a:ea typeface="Times New Roman"/>
                    <a:cs typeface="Times New Roman"/>
                  </a:rPr>
                  <a:t>*</a:t>
                </a:r>
                <a:endParaRPr lang="en-US" dirty="0">
                  <a:solidFill>
                    <a:srgbClr val="000000"/>
                  </a:solidFill>
                  <a:latin typeface="Times New Roman"/>
                  <a:ea typeface="Times New Roman"/>
                </a:endParaRPr>
              </a:p>
            </p:txBody>
          </p:sp>
          <p:cxnSp>
            <p:nvCxnSpPr>
              <p:cNvPr id="167" name="Straight Connector 166"/>
              <p:cNvCxnSpPr/>
              <p:nvPr/>
            </p:nvCxnSpPr>
            <p:spPr>
              <a:xfrm rot="120000" flipV="1">
                <a:off x="4156381" y="2290553"/>
                <a:ext cx="4382762" cy="711482"/>
              </a:xfrm>
              <a:prstGeom prst="line">
                <a:avLst/>
              </a:prstGeom>
              <a:ln w="28575"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2" name="Rectangle 171"/>
              <p:cNvSpPr>
                <a:spLocks noChangeArrowheads="1"/>
              </p:cNvSpPr>
              <p:nvPr/>
            </p:nvSpPr>
            <p:spPr bwMode="auto">
              <a:xfrm>
                <a:off x="1736685" y="3328696"/>
                <a:ext cx="503154" cy="460344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txBody>
              <a:bodyPr wrap="square" lIns="0" tIns="0" rIns="0" bIns="0">
                <a:noAutofit/>
              </a:bodyPr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000" b="1" dirty="0">
                    <a:solidFill>
                      <a:srgbClr val="000000"/>
                    </a:solidFill>
                    <a:latin typeface="Times New Roman"/>
                    <a:ea typeface="Times New Roman"/>
                    <a:cs typeface="Times New Roman"/>
                  </a:rPr>
                  <a:t>DDR</a:t>
                </a:r>
                <a:endParaRPr lang="en-US" sz="1800" dirty="0">
                  <a:solidFill>
                    <a:srgbClr val="000000"/>
                  </a:solidFill>
                  <a:latin typeface="Times New Roman"/>
                  <a:ea typeface="Times New Roman"/>
                </a:endParaRPr>
              </a:p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hu-HU" sz="1000" b="1" dirty="0">
                    <a:solidFill>
                      <a:srgbClr val="000000"/>
                    </a:solidFill>
                    <a:latin typeface="Times New Roman"/>
                    <a:ea typeface="Times New Roman"/>
                    <a:cs typeface="Times New Roman"/>
                  </a:rPr>
                  <a:t>333</a:t>
                </a:r>
                <a:endParaRPr lang="en-US" sz="1800" dirty="0">
                  <a:solidFill>
                    <a:srgbClr val="000000"/>
                  </a:solidFill>
                  <a:latin typeface="Times New Roman"/>
                  <a:ea typeface="Times New Roman"/>
                </a:endParaRPr>
              </a:p>
            </p:txBody>
          </p:sp>
          <p:grpSp>
            <p:nvGrpSpPr>
              <p:cNvPr id="173" name="Csoportba foglalás 2"/>
              <p:cNvGrpSpPr/>
              <p:nvPr/>
            </p:nvGrpSpPr>
            <p:grpSpPr>
              <a:xfrm>
                <a:off x="5967157" y="2978949"/>
                <a:ext cx="1065627" cy="288146"/>
                <a:chOff x="4097336" y="1285770"/>
                <a:chExt cx="1052975" cy="164553"/>
              </a:xfrm>
            </p:grpSpPr>
            <p:sp>
              <p:nvSpPr>
                <p:cNvPr id="174" name="Rectangle 173"/>
                <p:cNvSpPr>
                  <a:spLocks noChangeArrowheads="1"/>
                </p:cNvSpPr>
                <p:nvPr/>
              </p:nvSpPr>
              <p:spPr bwMode="auto">
                <a:xfrm rot="21027067">
                  <a:off x="4097336" y="1285770"/>
                  <a:ext cx="1052975" cy="156657"/>
                </a:xfrm>
                <a:prstGeom prst="rect">
                  <a:avLst/>
                </a:prstGeom>
                <a:solidFill>
                  <a:srgbClr val="FFFFCC"/>
                </a:solidFill>
                <a:ln w="0">
                  <a:solidFill>
                    <a:srgbClr val="E305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2800">
                    <a:solidFill>
                      <a:srgbClr val="000000"/>
                    </a:solidFill>
                    <a:latin typeface="Verdana"/>
                  </a:endParaRPr>
                </a:p>
              </p:txBody>
            </p:sp>
            <p:sp>
              <p:nvSpPr>
                <p:cNvPr id="175" name="Rectangle 174"/>
                <p:cNvSpPr>
                  <a:spLocks noChangeArrowheads="1"/>
                </p:cNvSpPr>
                <p:nvPr/>
              </p:nvSpPr>
              <p:spPr bwMode="auto">
                <a:xfrm rot="21026351">
                  <a:off x="4273253" y="1318878"/>
                  <a:ext cx="860193" cy="13144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square" lIns="0" tIns="0" rIns="0" bIns="0">
                  <a:noAutofit/>
                </a:bodyPr>
                <a:lstStyle/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</a:pPr>
                  <a:r>
                    <a:rPr lang="hu-HU" sz="900" b="1" dirty="0">
                      <a:solidFill>
                        <a:srgbClr val="E30500"/>
                      </a:solidFill>
                      <a:latin typeface="Times New Roman"/>
                      <a:ea typeface="Times New Roman"/>
                      <a:cs typeface="Times New Roman"/>
                    </a:rPr>
                    <a:t>~ 2</a:t>
                  </a:r>
                  <a:r>
                    <a:rPr lang="hu-HU" sz="900" b="1" dirty="0" smtClean="0">
                      <a:solidFill>
                        <a:srgbClr val="E30500"/>
                      </a:solidFill>
                      <a:latin typeface="Times New Roman"/>
                      <a:ea typeface="Times New Roman"/>
                      <a:cs typeface="Times New Roman"/>
                    </a:rPr>
                    <a:t>*/</a:t>
                  </a:r>
                  <a:r>
                    <a:rPr lang="en-US" sz="900" b="1" dirty="0" smtClean="0">
                      <a:solidFill>
                        <a:srgbClr val="E30500"/>
                      </a:solidFill>
                      <a:latin typeface="Times New Roman"/>
                      <a:ea typeface="Times New Roman"/>
                      <a:cs typeface="Times New Roman"/>
                    </a:rPr>
                    <a:t>8  </a:t>
                  </a:r>
                  <a:r>
                    <a:rPr lang="hu-HU" sz="900" b="1" dirty="0" err="1" smtClean="0">
                      <a:solidFill>
                        <a:srgbClr val="E30500"/>
                      </a:solidFill>
                      <a:latin typeface="Times New Roman"/>
                      <a:ea typeface="Times New Roman"/>
                      <a:cs typeface="Times New Roman"/>
                    </a:rPr>
                    <a:t>years</a:t>
                  </a:r>
                  <a:endParaRPr lang="en-US" sz="1600" dirty="0">
                    <a:solidFill>
                      <a:srgbClr val="000000"/>
                    </a:solidFill>
                    <a:latin typeface="Times New Roman"/>
                    <a:ea typeface="Times New Roman"/>
                  </a:endParaRPr>
                </a:p>
              </p:txBody>
            </p:sp>
          </p:grpSp>
        </p:grpSp>
        <p:sp>
          <p:nvSpPr>
            <p:cNvPr id="180" name="Rectangle 179"/>
            <p:cNvSpPr>
              <a:spLocks noChangeArrowheads="1"/>
            </p:cNvSpPr>
            <p:nvPr/>
          </p:nvSpPr>
          <p:spPr bwMode="auto">
            <a:xfrm>
              <a:off x="993734" y="3316760"/>
              <a:ext cx="548696" cy="49236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txBody>
            <a:bodyPr wrap="square" lIns="0" tIns="0" rIns="0" bIns="0">
              <a:noAutofit/>
            </a:bodyPr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r>
                <a:rPr lang="hu-HU" sz="1000" b="1" dirty="0">
                  <a:solidFill>
                    <a:srgbClr val="000000"/>
                  </a:solidFill>
                  <a:latin typeface="Times New Roman"/>
                  <a:ea typeface="Times New Roman"/>
                  <a:cs typeface="Times New Roman"/>
                </a:rPr>
                <a:t>DDR</a:t>
              </a:r>
              <a:endParaRPr lang="en-US" sz="1800" dirty="0">
                <a:solidFill>
                  <a:srgbClr val="000000"/>
                </a:solidFill>
                <a:latin typeface="Times New Roman"/>
                <a:ea typeface="Times New Roman"/>
              </a:endParaRPr>
            </a:p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r>
                <a:rPr lang="hu-HU" sz="1000" b="1" dirty="0">
                  <a:solidFill>
                    <a:srgbClr val="000000"/>
                  </a:solidFill>
                  <a:latin typeface="Times New Roman"/>
                  <a:ea typeface="Times New Roman"/>
                  <a:cs typeface="Times New Roman"/>
                </a:rPr>
                <a:t>266</a:t>
              </a:r>
              <a:endParaRPr lang="en-US" sz="1800" dirty="0">
                <a:solidFill>
                  <a:srgbClr val="000000"/>
                </a:solidFill>
                <a:latin typeface="Times New Roman"/>
                <a:ea typeface="Times New Roman"/>
              </a:endParaRPr>
            </a:p>
          </p:txBody>
        </p:sp>
        <p:cxnSp>
          <p:nvCxnSpPr>
            <p:cNvPr id="85" name="Straight Connector 84"/>
            <p:cNvCxnSpPr>
              <a:stCxn id="134" idx="2"/>
            </p:cNvCxnSpPr>
            <p:nvPr/>
          </p:nvCxnSpPr>
          <p:spPr>
            <a:xfrm flipV="1">
              <a:off x="3781356" y="1628796"/>
              <a:ext cx="2524699" cy="1192909"/>
            </a:xfrm>
            <a:prstGeom prst="line">
              <a:avLst/>
            </a:prstGeom>
            <a:ln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" name="TextBox 1"/>
            <p:cNvSpPr txBox="1"/>
            <p:nvPr/>
          </p:nvSpPr>
          <p:spPr>
            <a:xfrm>
              <a:off x="2599423" y="3443320"/>
              <a:ext cx="245580" cy="2154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r>
                <a:rPr lang="en-US" sz="800" dirty="0" smtClean="0">
                  <a:solidFill>
                    <a:srgbClr val="000000"/>
                  </a:solidFill>
                  <a:latin typeface="Verdana"/>
                </a:rPr>
                <a:t>x</a:t>
              </a:r>
              <a:endParaRPr lang="en-US" sz="800" dirty="0">
                <a:solidFill>
                  <a:srgbClr val="000000"/>
                </a:solidFill>
                <a:latin typeface="Verdana"/>
              </a:endParaRPr>
            </a:p>
          </p:txBody>
        </p:sp>
        <p:sp>
          <p:nvSpPr>
            <p:cNvPr id="91" name="TextBox 90"/>
            <p:cNvSpPr txBox="1"/>
            <p:nvPr/>
          </p:nvSpPr>
          <p:spPr>
            <a:xfrm>
              <a:off x="3763895" y="3046730"/>
              <a:ext cx="245580" cy="2154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r>
                <a:rPr lang="en-US" sz="800" dirty="0" smtClean="0">
                  <a:solidFill>
                    <a:srgbClr val="000000"/>
                  </a:solidFill>
                  <a:latin typeface="Verdana"/>
                </a:rPr>
                <a:t>x</a:t>
              </a:r>
              <a:endParaRPr lang="en-US" sz="800" dirty="0">
                <a:solidFill>
                  <a:srgbClr val="000000"/>
                </a:solidFill>
                <a:latin typeface="Verdana"/>
              </a:endParaRPr>
            </a:p>
          </p:txBody>
        </p:sp>
        <p:sp>
          <p:nvSpPr>
            <p:cNvPr id="92" name="TextBox 91"/>
            <p:cNvSpPr txBox="1"/>
            <p:nvPr/>
          </p:nvSpPr>
          <p:spPr>
            <a:xfrm>
              <a:off x="4962600" y="2677165"/>
              <a:ext cx="245580" cy="2154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r>
                <a:rPr lang="en-US" sz="800" dirty="0" smtClean="0">
                  <a:solidFill>
                    <a:srgbClr val="000000"/>
                  </a:solidFill>
                  <a:latin typeface="Verdana"/>
                </a:rPr>
                <a:t>x</a:t>
              </a:r>
              <a:endParaRPr lang="en-US" sz="800" dirty="0">
                <a:solidFill>
                  <a:srgbClr val="000000"/>
                </a:solidFill>
                <a:latin typeface="Verdana"/>
              </a:endParaRPr>
            </a:p>
          </p:txBody>
        </p:sp>
        <p:sp>
          <p:nvSpPr>
            <p:cNvPr id="93" name="TextBox 92"/>
            <p:cNvSpPr txBox="1"/>
            <p:nvPr/>
          </p:nvSpPr>
          <p:spPr>
            <a:xfrm>
              <a:off x="6903042" y="2304656"/>
              <a:ext cx="245580" cy="2154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r>
                <a:rPr lang="en-US" sz="800" dirty="0" smtClean="0">
                  <a:solidFill>
                    <a:srgbClr val="000000"/>
                  </a:solidFill>
                  <a:latin typeface="Verdana"/>
                </a:rPr>
                <a:t>x</a:t>
              </a:r>
              <a:endParaRPr lang="en-US" sz="800" dirty="0">
                <a:solidFill>
                  <a:srgbClr val="000000"/>
                </a:solidFill>
                <a:latin typeface="Verdana"/>
              </a:endParaRPr>
            </a:p>
          </p:txBody>
        </p:sp>
        <p:cxnSp>
          <p:nvCxnSpPr>
            <p:cNvPr id="6" name="Straight Connector 5"/>
            <p:cNvCxnSpPr/>
            <p:nvPr/>
          </p:nvCxnSpPr>
          <p:spPr>
            <a:xfrm rot="60000" flipV="1">
              <a:off x="2702285" y="2783283"/>
              <a:ext cx="2260315" cy="773759"/>
            </a:xfrm>
            <a:prstGeom prst="line">
              <a:avLst/>
            </a:prstGeom>
            <a:ln w="1905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7" name="Straight Connector 106"/>
            <p:cNvCxnSpPr/>
            <p:nvPr/>
          </p:nvCxnSpPr>
          <p:spPr>
            <a:xfrm flipV="1">
              <a:off x="4994574" y="1929942"/>
              <a:ext cx="2490406" cy="849580"/>
            </a:xfrm>
            <a:prstGeom prst="line">
              <a:avLst/>
            </a:prstGeom>
            <a:ln>
              <a:solidFill>
                <a:srgbClr val="FF0000"/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0" name="Rectangle 109"/>
            <p:cNvSpPr>
              <a:spLocks noChangeArrowheads="1"/>
            </p:cNvSpPr>
            <p:nvPr/>
          </p:nvSpPr>
          <p:spPr bwMode="auto">
            <a:xfrm>
              <a:off x="1280594" y="3815467"/>
              <a:ext cx="58481" cy="230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r>
                <a:rPr lang="hu-HU" sz="800" dirty="0">
                  <a:solidFill>
                    <a:srgbClr val="000000"/>
                  </a:solidFill>
                  <a:latin typeface="Times New Roman"/>
                  <a:ea typeface="Times New Roman"/>
                  <a:cs typeface="Times New Roman"/>
                </a:rPr>
                <a:t>*</a:t>
              </a:r>
              <a:endParaRPr lang="en-US" dirty="0">
                <a:solidFill>
                  <a:srgbClr val="000000"/>
                </a:solidFill>
                <a:latin typeface="Times New Roman"/>
                <a:ea typeface="Times New Roman"/>
              </a:endParaRPr>
            </a:p>
          </p:txBody>
        </p:sp>
        <p:sp>
          <p:nvSpPr>
            <p:cNvPr id="111" name="Rectangle 110"/>
            <p:cNvSpPr>
              <a:spLocks noChangeArrowheads="1"/>
            </p:cNvSpPr>
            <p:nvPr/>
          </p:nvSpPr>
          <p:spPr bwMode="auto">
            <a:xfrm>
              <a:off x="2309809" y="3591075"/>
              <a:ext cx="755886" cy="461201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>
              <a:noAutofit/>
            </a:bodyPr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r>
                <a:rPr lang="hu-HU" sz="1000" b="1" dirty="0">
                  <a:solidFill>
                    <a:srgbClr val="000000"/>
                  </a:solidFill>
                  <a:latin typeface="Times New Roman"/>
                  <a:ea typeface="Times New Roman"/>
                  <a:cs typeface="Times New Roman"/>
                </a:rPr>
                <a:t>DDR</a:t>
              </a:r>
              <a:endParaRPr lang="en-US" sz="1800" dirty="0">
                <a:solidFill>
                  <a:srgbClr val="000000"/>
                </a:solidFill>
                <a:latin typeface="Times New Roman"/>
                <a:ea typeface="Times New Roman"/>
              </a:endParaRPr>
            </a:p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r>
                <a:rPr lang="hu-HU" sz="1000" b="1" dirty="0">
                  <a:solidFill>
                    <a:srgbClr val="000000"/>
                  </a:solidFill>
                  <a:latin typeface="Times New Roman"/>
                  <a:ea typeface="Times New Roman"/>
                  <a:cs typeface="Times New Roman"/>
                </a:rPr>
                <a:t>400</a:t>
              </a:r>
              <a:endParaRPr lang="en-US" sz="1800" dirty="0">
                <a:solidFill>
                  <a:srgbClr val="000000"/>
                </a:solidFill>
                <a:latin typeface="Times New Roman"/>
                <a:ea typeface="Times New Roman"/>
              </a:endParaRPr>
            </a:p>
          </p:txBody>
        </p:sp>
        <p:sp>
          <p:nvSpPr>
            <p:cNvPr id="112" name="Rectangle 111"/>
            <p:cNvSpPr>
              <a:spLocks noChangeArrowheads="1"/>
            </p:cNvSpPr>
            <p:nvPr/>
          </p:nvSpPr>
          <p:spPr bwMode="auto">
            <a:xfrm>
              <a:off x="3618031" y="3261461"/>
              <a:ext cx="572789" cy="460344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>
              <a:noAutofit/>
            </a:bodyPr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r>
                <a:rPr lang="hu-HU" sz="1000" b="1" dirty="0">
                  <a:solidFill>
                    <a:srgbClr val="000000"/>
                  </a:solidFill>
                  <a:latin typeface="Times New Roman"/>
                  <a:ea typeface="Times New Roman"/>
                  <a:cs typeface="Times New Roman"/>
                </a:rPr>
                <a:t>DDR2</a:t>
              </a:r>
              <a:endParaRPr lang="en-US" sz="1800" dirty="0">
                <a:solidFill>
                  <a:srgbClr val="000000"/>
                </a:solidFill>
                <a:latin typeface="Times New Roman"/>
                <a:ea typeface="Times New Roman"/>
              </a:endParaRPr>
            </a:p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r>
                <a:rPr lang="hu-HU" sz="1000" b="1" dirty="0">
                  <a:solidFill>
                    <a:srgbClr val="000000"/>
                  </a:solidFill>
                  <a:latin typeface="Times New Roman"/>
                  <a:ea typeface="Times New Roman"/>
                  <a:cs typeface="Times New Roman"/>
                </a:rPr>
                <a:t>667</a:t>
              </a:r>
              <a:endParaRPr lang="en-US" sz="1800" dirty="0">
                <a:solidFill>
                  <a:srgbClr val="000000"/>
                </a:solidFill>
                <a:latin typeface="Times New Roman"/>
                <a:ea typeface="Times New Roman"/>
              </a:endParaRPr>
            </a:p>
          </p:txBody>
        </p:sp>
        <p:sp>
          <p:nvSpPr>
            <p:cNvPr id="113" name="Rectangle 112"/>
            <p:cNvSpPr>
              <a:spLocks noChangeArrowheads="1"/>
            </p:cNvSpPr>
            <p:nvPr/>
          </p:nvSpPr>
          <p:spPr bwMode="auto">
            <a:xfrm>
              <a:off x="6654151" y="2543571"/>
              <a:ext cx="777029" cy="466724"/>
            </a:xfrm>
            <a:prstGeom prst="rect">
              <a:avLst/>
            </a:prstGeom>
            <a:no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r>
                <a:rPr lang="hu-HU" sz="1000" b="1" dirty="0">
                  <a:solidFill>
                    <a:srgbClr val="000000"/>
                  </a:solidFill>
                  <a:latin typeface="Times New Roman"/>
                  <a:ea typeface="Times New Roman"/>
                  <a:cs typeface="Times New Roman"/>
                </a:rPr>
                <a:t>DDR3</a:t>
              </a:r>
              <a:endParaRPr lang="en-US" sz="1800" dirty="0">
                <a:solidFill>
                  <a:srgbClr val="000000"/>
                </a:solidFill>
                <a:latin typeface="Times New Roman"/>
                <a:ea typeface="Times New Roman"/>
              </a:endParaRPr>
            </a:p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r>
                <a:rPr lang="hu-HU" sz="1000" b="1" dirty="0">
                  <a:solidFill>
                    <a:srgbClr val="000000"/>
                  </a:solidFill>
                  <a:latin typeface="Times New Roman"/>
                  <a:ea typeface="Times New Roman"/>
                  <a:cs typeface="Times New Roman"/>
                </a:rPr>
                <a:t>1</a:t>
              </a:r>
              <a:r>
                <a:rPr lang="en-US" sz="1000" b="1" dirty="0">
                  <a:solidFill>
                    <a:srgbClr val="000000"/>
                  </a:solidFill>
                  <a:latin typeface="Times New Roman"/>
                  <a:ea typeface="Times New Roman"/>
                  <a:cs typeface="Times New Roman"/>
                </a:rPr>
                <a:t>600</a:t>
              </a:r>
              <a:endParaRPr lang="en-US" sz="1800" dirty="0">
                <a:solidFill>
                  <a:srgbClr val="000000"/>
                </a:solidFill>
                <a:latin typeface="Times New Roman"/>
                <a:ea typeface="Times New Roman"/>
              </a:endParaRPr>
            </a:p>
          </p:txBody>
        </p:sp>
        <p:sp>
          <p:nvSpPr>
            <p:cNvPr id="114" name="Rectangle 113"/>
            <p:cNvSpPr>
              <a:spLocks noChangeArrowheads="1"/>
            </p:cNvSpPr>
            <p:nvPr/>
          </p:nvSpPr>
          <p:spPr bwMode="auto">
            <a:xfrm>
              <a:off x="7217308" y="2411420"/>
              <a:ext cx="777029" cy="466724"/>
            </a:xfrm>
            <a:prstGeom prst="rect">
              <a:avLst/>
            </a:prstGeom>
            <a:no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r>
                <a:rPr lang="hu-HU" sz="1000" b="1" dirty="0" smtClean="0">
                  <a:solidFill>
                    <a:srgbClr val="000000"/>
                  </a:solidFill>
                  <a:latin typeface="Times New Roman"/>
                  <a:ea typeface="Times New Roman"/>
                  <a:cs typeface="Times New Roman"/>
                </a:rPr>
                <a:t>DDR3</a:t>
              </a:r>
              <a:r>
                <a:rPr lang="en-US" sz="1000" b="1" dirty="0" smtClean="0">
                  <a:solidFill>
                    <a:srgbClr val="000000"/>
                  </a:solidFill>
                  <a:latin typeface="Times New Roman"/>
                  <a:ea typeface="Times New Roman"/>
                  <a:cs typeface="Times New Roman"/>
                </a:rPr>
                <a:t>/4</a:t>
              </a:r>
              <a:endParaRPr lang="en-US" sz="1800" dirty="0">
                <a:solidFill>
                  <a:srgbClr val="000000"/>
                </a:solidFill>
                <a:latin typeface="Times New Roman"/>
                <a:ea typeface="Times New Roman"/>
              </a:endParaRPr>
            </a:p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r>
                <a:rPr lang="hu-HU" sz="1000" b="1" dirty="0" smtClean="0">
                  <a:solidFill>
                    <a:srgbClr val="000000"/>
                  </a:solidFill>
                  <a:latin typeface="Times New Roman"/>
                  <a:ea typeface="Times New Roman"/>
                  <a:cs typeface="Times New Roman"/>
                </a:rPr>
                <a:t>1</a:t>
              </a:r>
              <a:r>
                <a:rPr lang="en-US" sz="1000" b="1" dirty="0" smtClean="0">
                  <a:solidFill>
                    <a:srgbClr val="000000"/>
                  </a:solidFill>
                  <a:latin typeface="Times New Roman"/>
                  <a:ea typeface="Times New Roman"/>
                  <a:cs typeface="Times New Roman"/>
                </a:rPr>
                <a:t>866</a:t>
              </a:r>
              <a:endParaRPr lang="en-US" sz="1800" dirty="0">
                <a:solidFill>
                  <a:srgbClr val="000000"/>
                </a:solidFill>
                <a:latin typeface="Times New Roman"/>
                <a:ea typeface="Times New Roman"/>
              </a:endParaRPr>
            </a:p>
          </p:txBody>
        </p:sp>
        <p:sp>
          <p:nvSpPr>
            <p:cNvPr id="128" name="Rectangle 127"/>
            <p:cNvSpPr>
              <a:spLocks noChangeArrowheads="1"/>
            </p:cNvSpPr>
            <p:nvPr/>
          </p:nvSpPr>
          <p:spPr bwMode="auto">
            <a:xfrm>
              <a:off x="1611286" y="3035579"/>
              <a:ext cx="755886" cy="461201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>
              <a:noAutofit/>
            </a:bodyPr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r>
                <a:rPr lang="hu-HU" sz="1000" b="1" dirty="0">
                  <a:solidFill>
                    <a:srgbClr val="000000"/>
                  </a:solidFill>
                  <a:latin typeface="Times New Roman"/>
                  <a:ea typeface="Times New Roman"/>
                  <a:cs typeface="Times New Roman"/>
                </a:rPr>
                <a:t>DDR</a:t>
              </a:r>
              <a:endParaRPr lang="en-US" sz="1800" dirty="0">
                <a:solidFill>
                  <a:srgbClr val="000000"/>
                </a:solidFill>
                <a:latin typeface="Times New Roman"/>
                <a:ea typeface="Times New Roman"/>
              </a:endParaRPr>
            </a:p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r>
                <a:rPr lang="hu-HU" sz="1000" b="1" dirty="0">
                  <a:solidFill>
                    <a:srgbClr val="000000"/>
                  </a:solidFill>
                  <a:latin typeface="Times New Roman"/>
                  <a:ea typeface="Times New Roman"/>
                  <a:cs typeface="Times New Roman"/>
                </a:rPr>
                <a:t>400</a:t>
              </a:r>
              <a:endParaRPr lang="en-US" sz="1800" dirty="0">
                <a:solidFill>
                  <a:srgbClr val="000000"/>
                </a:solidFill>
                <a:latin typeface="Times New Roman"/>
                <a:ea typeface="Times New Roman"/>
              </a:endParaRPr>
            </a:p>
          </p:txBody>
        </p:sp>
        <p:sp>
          <p:nvSpPr>
            <p:cNvPr id="134" name="Rectangle 133"/>
            <p:cNvSpPr>
              <a:spLocks noChangeArrowheads="1"/>
            </p:cNvSpPr>
            <p:nvPr/>
          </p:nvSpPr>
          <p:spPr bwMode="auto">
            <a:xfrm>
              <a:off x="3425735" y="2295318"/>
              <a:ext cx="711241" cy="526387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>
              <a:noAutofit/>
            </a:bodyPr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r>
                <a:rPr lang="hu-HU" sz="1000" b="1" dirty="0">
                  <a:solidFill>
                    <a:srgbClr val="000000"/>
                  </a:solidFill>
                  <a:latin typeface="Times New Roman"/>
                  <a:ea typeface="Times New Roman"/>
                  <a:cs typeface="Times New Roman"/>
                </a:rPr>
                <a:t>DDR3</a:t>
              </a:r>
              <a:endParaRPr lang="en-US" sz="1800" dirty="0">
                <a:solidFill>
                  <a:srgbClr val="000000"/>
                </a:solidFill>
                <a:latin typeface="Times New Roman"/>
                <a:ea typeface="Times New Roman"/>
              </a:endParaRPr>
            </a:p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r>
                <a:rPr lang="hu-HU" sz="1000" b="1" dirty="0">
                  <a:solidFill>
                    <a:srgbClr val="000000"/>
                  </a:solidFill>
                  <a:latin typeface="Times New Roman"/>
                  <a:ea typeface="Times New Roman"/>
                  <a:cs typeface="Times New Roman"/>
                </a:rPr>
                <a:t>1067</a:t>
              </a:r>
              <a:endParaRPr lang="en-US" sz="1800" dirty="0">
                <a:solidFill>
                  <a:srgbClr val="000000"/>
                </a:solidFill>
                <a:latin typeface="Times New Roman"/>
                <a:ea typeface="Times New Roman"/>
              </a:endParaRPr>
            </a:p>
          </p:txBody>
        </p:sp>
        <p:cxnSp>
          <p:nvCxnSpPr>
            <p:cNvPr id="135" name="Straight Connector 134"/>
            <p:cNvCxnSpPr/>
            <p:nvPr/>
          </p:nvCxnSpPr>
          <p:spPr>
            <a:xfrm rot="120000" flipV="1">
              <a:off x="1306182" y="2729684"/>
              <a:ext cx="2484784" cy="1124667"/>
            </a:xfrm>
            <a:prstGeom prst="line">
              <a:avLst/>
            </a:prstGeom>
            <a:ln w="28575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7" name="TextBox 116"/>
            <p:cNvSpPr txBox="1"/>
            <p:nvPr/>
          </p:nvSpPr>
          <p:spPr>
            <a:xfrm>
              <a:off x="885505" y="3814189"/>
              <a:ext cx="561372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r>
                <a:rPr lang="en-US" sz="1200" b="1" dirty="0" smtClean="0">
                  <a:solidFill>
                    <a:srgbClr val="72BFC5"/>
                  </a:solidFill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DTs </a:t>
              </a:r>
              <a:endParaRPr lang="en-US" sz="1200" b="1" dirty="0">
                <a:solidFill>
                  <a:srgbClr val="72BFC5"/>
                </a:solidFill>
                <a:latin typeface="Verdana"/>
                <a:ea typeface="Verdana" panose="020B0604030504040204" pitchFamily="34" charset="0"/>
                <a:cs typeface="Verdana" panose="020B0604030504040204" pitchFamily="34" charset="0"/>
              </a:endParaRPr>
            </a:p>
          </p:txBody>
        </p:sp>
        <p:sp>
          <p:nvSpPr>
            <p:cNvPr id="137" name="TextBox 136"/>
            <p:cNvSpPr txBox="1"/>
            <p:nvPr/>
          </p:nvSpPr>
          <p:spPr>
            <a:xfrm>
              <a:off x="1815428" y="3606715"/>
              <a:ext cx="779381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r>
                <a:rPr lang="en-US" sz="1200" b="1" dirty="0" smtClean="0">
                  <a:solidFill>
                    <a:srgbClr val="FF0000"/>
                  </a:solidFill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4S/</a:t>
              </a:r>
              <a:r>
                <a:rPr lang="en-US" sz="1200" b="1" dirty="0" err="1" smtClean="0">
                  <a:solidFill>
                    <a:srgbClr val="FF0000"/>
                  </a:solidFill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8S</a:t>
              </a:r>
              <a:r>
                <a:rPr lang="en-US" sz="1200" b="1" dirty="0" smtClean="0">
                  <a:solidFill>
                    <a:srgbClr val="FF0000"/>
                  </a:solidFill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 </a:t>
              </a:r>
              <a:endParaRPr lang="en-US" sz="1200" b="1" dirty="0">
                <a:solidFill>
                  <a:srgbClr val="FF0000"/>
                </a:solidFill>
                <a:latin typeface="Verdana"/>
                <a:ea typeface="Verdana" panose="020B0604030504040204" pitchFamily="34" charset="0"/>
                <a:cs typeface="Verdana" panose="020B0604030504040204" pitchFamily="34" charset="0"/>
              </a:endParaRPr>
            </a:p>
          </p:txBody>
        </p:sp>
        <p:sp>
          <p:nvSpPr>
            <p:cNvPr id="103" name="TextBox 102"/>
            <p:cNvSpPr txBox="1"/>
            <p:nvPr/>
          </p:nvSpPr>
          <p:spPr>
            <a:xfrm>
              <a:off x="3968661" y="3872815"/>
              <a:ext cx="1135246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000" dirty="0" smtClean="0"/>
                <a:t>Emergence of</a:t>
              </a:r>
            </a:p>
            <a:p>
              <a:pPr algn="ctr"/>
              <a:r>
                <a:rPr lang="en-US" sz="1000" dirty="0" err="1" smtClean="0"/>
                <a:t>DDR3</a:t>
              </a:r>
              <a:r>
                <a:rPr lang="en-US" sz="1000" dirty="0" smtClean="0"/>
                <a:t> memory</a:t>
              </a:r>
              <a:endParaRPr lang="en-US" sz="1000" dirty="0"/>
            </a:p>
          </p:txBody>
        </p:sp>
        <p:sp>
          <p:nvSpPr>
            <p:cNvPr id="102" name="Down Arrow 101"/>
            <p:cNvSpPr/>
            <p:nvPr/>
          </p:nvSpPr>
          <p:spPr bwMode="auto">
            <a:xfrm rot="10800000">
              <a:off x="4991234" y="3286062"/>
              <a:ext cx="137160" cy="548640"/>
            </a:xfrm>
            <a:prstGeom prst="downArrow">
              <a:avLst/>
            </a:prstGeom>
            <a:noFill/>
            <a:ln w="1587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4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Verdana" pitchFamily="34" charset="0"/>
                <a:cs typeface="Times New Roman" pitchFamily="18" charset="0"/>
              </a:endParaRPr>
            </a:p>
          </p:txBody>
        </p:sp>
        <p:sp>
          <p:nvSpPr>
            <p:cNvPr id="108" name="Down Arrow 107"/>
            <p:cNvSpPr/>
            <p:nvPr/>
          </p:nvSpPr>
          <p:spPr bwMode="auto">
            <a:xfrm rot="10800000">
              <a:off x="3745146" y="3626720"/>
              <a:ext cx="137160" cy="548640"/>
            </a:xfrm>
            <a:prstGeom prst="downArrow">
              <a:avLst/>
            </a:prstGeom>
            <a:noFill/>
            <a:ln w="15875" cap="flat" cmpd="sng" algn="ctr">
              <a:solidFill>
                <a:srgbClr val="72BFC5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4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Verdana" pitchFamily="34" charset="0"/>
                <a:cs typeface="Times New Roman" pitchFamily="18" charset="0"/>
              </a:endParaRPr>
            </a:p>
          </p:txBody>
        </p:sp>
        <p:cxnSp>
          <p:nvCxnSpPr>
            <p:cNvPr id="109" name="Line 18"/>
            <p:cNvCxnSpPr/>
            <p:nvPr/>
          </p:nvCxnSpPr>
          <p:spPr bwMode="auto">
            <a:xfrm flipV="1">
              <a:off x="8359386" y="5515141"/>
              <a:ext cx="0" cy="6169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5" name="Line 18"/>
            <p:cNvCxnSpPr/>
            <p:nvPr/>
          </p:nvCxnSpPr>
          <p:spPr bwMode="auto">
            <a:xfrm flipV="1">
              <a:off x="8821610" y="5515146"/>
              <a:ext cx="0" cy="6169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16" name="Rectangle 115"/>
            <p:cNvSpPr>
              <a:spLocks noChangeArrowheads="1"/>
            </p:cNvSpPr>
            <p:nvPr/>
          </p:nvSpPr>
          <p:spPr bwMode="auto">
            <a:xfrm>
              <a:off x="8034645" y="5642155"/>
              <a:ext cx="235549" cy="2428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r>
                <a:rPr lang="hu-HU" sz="1000" dirty="0" smtClean="0">
                  <a:solidFill>
                    <a:srgbClr val="000000"/>
                  </a:solidFill>
                  <a:latin typeface="Times New Roman"/>
                  <a:ea typeface="Times New Roman"/>
                  <a:cs typeface="Times New Roman"/>
                </a:rPr>
                <a:t>1</a:t>
              </a:r>
              <a:r>
                <a:rPr lang="en-US" sz="1000" dirty="0" smtClean="0">
                  <a:solidFill>
                    <a:srgbClr val="000000"/>
                  </a:solidFill>
                  <a:latin typeface="Times New Roman"/>
                  <a:ea typeface="Times New Roman"/>
                  <a:cs typeface="Times New Roman"/>
                </a:rPr>
                <a:t>6</a:t>
              </a:r>
              <a:endParaRPr lang="en-US" sz="1800" dirty="0">
                <a:solidFill>
                  <a:srgbClr val="000000"/>
                </a:solidFill>
                <a:latin typeface="Times New Roman"/>
                <a:ea typeface="Times New Roman"/>
              </a:endParaRPr>
            </a:p>
          </p:txBody>
        </p:sp>
        <p:sp>
          <p:nvSpPr>
            <p:cNvPr id="118" name="Rectangle 117"/>
            <p:cNvSpPr>
              <a:spLocks noChangeArrowheads="1"/>
            </p:cNvSpPr>
            <p:nvPr/>
          </p:nvSpPr>
          <p:spPr bwMode="auto">
            <a:xfrm>
              <a:off x="8493520" y="5643832"/>
              <a:ext cx="235549" cy="2428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r>
                <a:rPr lang="hu-HU" sz="1000" dirty="0" smtClean="0">
                  <a:solidFill>
                    <a:srgbClr val="000000"/>
                  </a:solidFill>
                  <a:latin typeface="Times New Roman"/>
                  <a:ea typeface="Times New Roman"/>
                  <a:cs typeface="Times New Roman"/>
                </a:rPr>
                <a:t>1</a:t>
              </a:r>
              <a:r>
                <a:rPr lang="en-US" sz="1000" dirty="0" smtClean="0">
                  <a:solidFill>
                    <a:srgbClr val="000000"/>
                  </a:solidFill>
                  <a:latin typeface="Times New Roman"/>
                  <a:ea typeface="Times New Roman"/>
                  <a:cs typeface="Times New Roman"/>
                </a:rPr>
                <a:t>7</a:t>
              </a:r>
              <a:endParaRPr lang="en-US" sz="1800" dirty="0">
                <a:solidFill>
                  <a:srgbClr val="000000"/>
                </a:solidFill>
                <a:latin typeface="Times New Roman"/>
                <a:ea typeface="Times New Roman"/>
              </a:endParaRPr>
            </a:p>
          </p:txBody>
        </p:sp>
        <p:sp>
          <p:nvSpPr>
            <p:cNvPr id="119" name="Rectangle 118"/>
            <p:cNvSpPr>
              <a:spLocks noChangeArrowheads="1"/>
            </p:cNvSpPr>
            <p:nvPr/>
          </p:nvSpPr>
          <p:spPr bwMode="auto">
            <a:xfrm>
              <a:off x="3761725" y="2729684"/>
              <a:ext cx="58481" cy="230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r>
                <a:rPr lang="hu-HU" sz="800" dirty="0">
                  <a:solidFill>
                    <a:srgbClr val="000000"/>
                  </a:solidFill>
                  <a:latin typeface="Times New Roman"/>
                  <a:ea typeface="Times New Roman"/>
                  <a:cs typeface="Times New Roman"/>
                </a:rPr>
                <a:t>*</a:t>
              </a:r>
              <a:endParaRPr lang="en-US" dirty="0">
                <a:solidFill>
                  <a:srgbClr val="000000"/>
                </a:solidFill>
                <a:latin typeface="Times New Roman"/>
                <a:ea typeface="Times New Roman"/>
              </a:endParaRPr>
            </a:p>
          </p:txBody>
        </p:sp>
        <p:sp>
          <p:nvSpPr>
            <p:cNvPr id="120" name="Rectangle 119"/>
            <p:cNvSpPr>
              <a:spLocks noChangeArrowheads="1"/>
            </p:cNvSpPr>
            <p:nvPr/>
          </p:nvSpPr>
          <p:spPr bwMode="auto">
            <a:xfrm>
              <a:off x="3271000" y="2943840"/>
              <a:ext cx="58481" cy="230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r>
                <a:rPr lang="hu-HU" sz="800" dirty="0">
                  <a:solidFill>
                    <a:srgbClr val="000000"/>
                  </a:solidFill>
                  <a:latin typeface="Times New Roman"/>
                  <a:ea typeface="Times New Roman"/>
                  <a:cs typeface="Times New Roman"/>
                </a:rPr>
                <a:t>*</a:t>
              </a:r>
              <a:endParaRPr lang="en-US" dirty="0">
                <a:solidFill>
                  <a:srgbClr val="000000"/>
                </a:solidFill>
                <a:latin typeface="Times New Roman"/>
                <a:ea typeface="Times New Roman"/>
              </a:endParaRPr>
            </a:p>
          </p:txBody>
        </p:sp>
        <p:sp>
          <p:nvSpPr>
            <p:cNvPr id="121" name="Rectangle 120"/>
            <p:cNvSpPr>
              <a:spLocks noChangeArrowheads="1"/>
            </p:cNvSpPr>
            <p:nvPr/>
          </p:nvSpPr>
          <p:spPr bwMode="auto">
            <a:xfrm>
              <a:off x="6100156" y="2406185"/>
              <a:ext cx="58481" cy="230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r>
                <a:rPr lang="hu-HU" sz="800" dirty="0">
                  <a:solidFill>
                    <a:srgbClr val="000000"/>
                  </a:solidFill>
                  <a:latin typeface="Times New Roman"/>
                  <a:ea typeface="Times New Roman"/>
                  <a:cs typeface="Times New Roman"/>
                </a:rPr>
                <a:t>*</a:t>
              </a:r>
              <a:endParaRPr lang="en-US" dirty="0">
                <a:solidFill>
                  <a:srgbClr val="000000"/>
                </a:solidFill>
                <a:latin typeface="Times New Roman"/>
                <a:ea typeface="Times New Roman"/>
              </a:endParaRPr>
            </a:p>
          </p:txBody>
        </p:sp>
        <p:sp>
          <p:nvSpPr>
            <p:cNvPr id="122" name="Rectangle 121"/>
            <p:cNvSpPr>
              <a:spLocks noChangeArrowheads="1"/>
            </p:cNvSpPr>
            <p:nvPr/>
          </p:nvSpPr>
          <p:spPr bwMode="auto">
            <a:xfrm>
              <a:off x="7635708" y="2251177"/>
              <a:ext cx="58481" cy="230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r>
                <a:rPr lang="hu-HU" sz="800" dirty="0">
                  <a:solidFill>
                    <a:srgbClr val="000000"/>
                  </a:solidFill>
                  <a:latin typeface="Times New Roman"/>
                  <a:ea typeface="Times New Roman"/>
                  <a:cs typeface="Times New Roman"/>
                </a:rPr>
                <a:t>*</a:t>
              </a:r>
              <a:endParaRPr lang="en-US" dirty="0">
                <a:solidFill>
                  <a:srgbClr val="000000"/>
                </a:solidFill>
                <a:latin typeface="Times New Roman"/>
                <a:ea typeface="Times New Roman"/>
              </a:endParaRPr>
            </a:p>
          </p:txBody>
        </p:sp>
        <p:sp>
          <p:nvSpPr>
            <p:cNvPr id="123" name="Rectangle 122"/>
            <p:cNvSpPr>
              <a:spLocks noChangeArrowheads="1"/>
            </p:cNvSpPr>
            <p:nvPr/>
          </p:nvSpPr>
          <p:spPr bwMode="auto">
            <a:xfrm>
              <a:off x="1626401" y="3626889"/>
              <a:ext cx="58481" cy="230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r>
                <a:rPr lang="hu-HU" sz="800" dirty="0">
                  <a:solidFill>
                    <a:srgbClr val="000000"/>
                  </a:solidFill>
                  <a:latin typeface="Times New Roman"/>
                  <a:ea typeface="Times New Roman"/>
                  <a:cs typeface="Times New Roman"/>
                </a:rPr>
                <a:t>*</a:t>
              </a:r>
              <a:endParaRPr lang="en-US" dirty="0">
                <a:solidFill>
                  <a:srgbClr val="000000"/>
                </a:solidFill>
                <a:latin typeface="Times New Roman"/>
                <a:ea typeface="Times New Roman"/>
              </a:endParaRPr>
            </a:p>
          </p:txBody>
        </p:sp>
        <p:sp>
          <p:nvSpPr>
            <p:cNvPr id="124" name="Rectangle 123"/>
            <p:cNvSpPr>
              <a:spLocks noChangeArrowheads="1"/>
            </p:cNvSpPr>
            <p:nvPr/>
          </p:nvSpPr>
          <p:spPr bwMode="auto">
            <a:xfrm>
              <a:off x="1958219" y="3495800"/>
              <a:ext cx="58481" cy="230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r>
                <a:rPr lang="hu-HU" sz="800" dirty="0">
                  <a:solidFill>
                    <a:srgbClr val="000000"/>
                  </a:solidFill>
                  <a:latin typeface="Times New Roman"/>
                  <a:ea typeface="Times New Roman"/>
                  <a:cs typeface="Times New Roman"/>
                </a:rPr>
                <a:t>*</a:t>
              </a:r>
              <a:endParaRPr lang="en-US" dirty="0">
                <a:solidFill>
                  <a:srgbClr val="000000"/>
                </a:solidFill>
                <a:latin typeface="Times New Roman"/>
                <a:ea typeface="Times New Roman"/>
              </a:endParaRPr>
            </a:p>
          </p:txBody>
        </p:sp>
        <p:sp>
          <p:nvSpPr>
            <p:cNvPr id="125" name="TextBox 124"/>
            <p:cNvSpPr txBox="1"/>
            <p:nvPr/>
          </p:nvSpPr>
          <p:spPr>
            <a:xfrm>
              <a:off x="8491487" y="1926374"/>
              <a:ext cx="245580" cy="2154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r>
                <a:rPr lang="en-US" sz="800" dirty="0" smtClean="0">
                  <a:solidFill>
                    <a:srgbClr val="000000"/>
                  </a:solidFill>
                  <a:latin typeface="Verdana"/>
                </a:rPr>
                <a:t>x</a:t>
              </a:r>
              <a:endParaRPr lang="en-US" sz="800" dirty="0">
                <a:solidFill>
                  <a:srgbClr val="000000"/>
                </a:solidFill>
                <a:latin typeface="Verdana"/>
              </a:endParaRPr>
            </a:p>
          </p:txBody>
        </p:sp>
        <p:sp>
          <p:nvSpPr>
            <p:cNvPr id="126" name="TextBox 125"/>
            <p:cNvSpPr txBox="1"/>
            <p:nvPr/>
          </p:nvSpPr>
          <p:spPr>
            <a:xfrm>
              <a:off x="7984984" y="2186350"/>
              <a:ext cx="245580" cy="2154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r>
                <a:rPr lang="en-US" sz="800" dirty="0" smtClean="0">
                  <a:solidFill>
                    <a:srgbClr val="000000"/>
                  </a:solidFill>
                  <a:latin typeface="Verdana"/>
                </a:rPr>
                <a:t>x</a:t>
              </a:r>
              <a:endParaRPr lang="en-US" sz="800" dirty="0">
                <a:solidFill>
                  <a:srgbClr val="000000"/>
                </a:solidFill>
                <a:latin typeface="Verdana"/>
              </a:endParaRPr>
            </a:p>
          </p:txBody>
        </p:sp>
        <p:sp>
          <p:nvSpPr>
            <p:cNvPr id="130" name="Rectangle 129"/>
            <p:cNvSpPr>
              <a:spLocks noChangeArrowheads="1"/>
            </p:cNvSpPr>
            <p:nvPr/>
          </p:nvSpPr>
          <p:spPr bwMode="auto">
            <a:xfrm>
              <a:off x="7716842" y="2369081"/>
              <a:ext cx="777029" cy="466724"/>
            </a:xfrm>
            <a:prstGeom prst="rect">
              <a:avLst/>
            </a:prstGeom>
            <a:no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r>
                <a:rPr lang="hu-HU" sz="1000" b="1" dirty="0" smtClean="0">
                  <a:solidFill>
                    <a:srgbClr val="000000"/>
                  </a:solidFill>
                  <a:latin typeface="Times New Roman"/>
                  <a:ea typeface="Times New Roman"/>
                  <a:cs typeface="Times New Roman"/>
                </a:rPr>
                <a:t>DDR</a:t>
              </a:r>
              <a:r>
                <a:rPr lang="en-US" sz="1000" b="1" dirty="0" smtClean="0">
                  <a:solidFill>
                    <a:srgbClr val="000000"/>
                  </a:solidFill>
                  <a:latin typeface="Times New Roman"/>
                  <a:ea typeface="Times New Roman"/>
                  <a:cs typeface="Times New Roman"/>
                </a:rPr>
                <a:t>4</a:t>
              </a:r>
              <a:endParaRPr lang="en-US" sz="1800" dirty="0">
                <a:solidFill>
                  <a:srgbClr val="000000"/>
                </a:solidFill>
                <a:latin typeface="Times New Roman"/>
                <a:ea typeface="Times New Roman"/>
              </a:endParaRPr>
            </a:p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r>
                <a:rPr lang="hu-HU" sz="1000" b="1" dirty="0" smtClean="0">
                  <a:solidFill>
                    <a:srgbClr val="000000"/>
                  </a:solidFill>
                  <a:latin typeface="Times New Roman"/>
                  <a:ea typeface="Times New Roman"/>
                  <a:cs typeface="Times New Roman"/>
                </a:rPr>
                <a:t>1</a:t>
              </a:r>
              <a:r>
                <a:rPr lang="en-US" sz="1000" b="1" dirty="0" smtClean="0">
                  <a:solidFill>
                    <a:srgbClr val="000000"/>
                  </a:solidFill>
                  <a:latin typeface="Times New Roman"/>
                  <a:ea typeface="Times New Roman"/>
                  <a:cs typeface="Times New Roman"/>
                </a:rPr>
                <a:t>866</a:t>
              </a:r>
              <a:endParaRPr lang="en-US" sz="1800" dirty="0">
                <a:solidFill>
                  <a:srgbClr val="000000"/>
                </a:solidFill>
                <a:latin typeface="Times New Roman"/>
                <a:ea typeface="Times New Roman"/>
              </a:endParaRPr>
            </a:p>
          </p:txBody>
        </p:sp>
        <p:sp>
          <p:nvSpPr>
            <p:cNvPr id="131" name="Rectangle 130"/>
            <p:cNvSpPr>
              <a:spLocks noChangeArrowheads="1"/>
            </p:cNvSpPr>
            <p:nvPr/>
          </p:nvSpPr>
          <p:spPr bwMode="auto">
            <a:xfrm>
              <a:off x="8224848" y="2246306"/>
              <a:ext cx="777029" cy="466724"/>
            </a:xfrm>
            <a:prstGeom prst="rect">
              <a:avLst/>
            </a:prstGeom>
            <a:no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r>
                <a:rPr lang="hu-HU" sz="1000" b="1" dirty="0" smtClean="0">
                  <a:solidFill>
                    <a:srgbClr val="000000"/>
                  </a:solidFill>
                  <a:latin typeface="Times New Roman"/>
                  <a:ea typeface="Times New Roman"/>
                  <a:cs typeface="Times New Roman"/>
                </a:rPr>
                <a:t>DDR</a:t>
              </a:r>
              <a:r>
                <a:rPr lang="en-US" sz="1000" b="1" dirty="0" smtClean="0">
                  <a:solidFill>
                    <a:srgbClr val="000000"/>
                  </a:solidFill>
                  <a:latin typeface="Times New Roman"/>
                  <a:ea typeface="Times New Roman"/>
                  <a:cs typeface="Times New Roman"/>
                </a:rPr>
                <a:t>4</a:t>
              </a:r>
              <a:endParaRPr lang="en-US" sz="1800" dirty="0">
                <a:solidFill>
                  <a:srgbClr val="000000"/>
                </a:solidFill>
                <a:latin typeface="Times New Roman"/>
                <a:ea typeface="Times New Roman"/>
              </a:endParaRPr>
            </a:p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r>
                <a:rPr lang="en-US" sz="1000" b="1" dirty="0" smtClean="0">
                  <a:solidFill>
                    <a:srgbClr val="000000"/>
                  </a:solidFill>
                  <a:latin typeface="Times New Roman"/>
                  <a:ea typeface="Times New Roman"/>
                  <a:cs typeface="Times New Roman"/>
                </a:rPr>
                <a:t>2666</a:t>
              </a:r>
              <a:endParaRPr lang="en-US" sz="1800" dirty="0">
                <a:solidFill>
                  <a:srgbClr val="000000"/>
                </a:solidFill>
                <a:latin typeface="Times New Roman"/>
                <a:ea typeface="Times New Roman"/>
              </a:endParaRPr>
            </a:p>
          </p:txBody>
        </p:sp>
        <p:sp>
          <p:nvSpPr>
            <p:cNvPr id="133" name="TextBox 132"/>
            <p:cNvSpPr txBox="1"/>
            <p:nvPr/>
          </p:nvSpPr>
          <p:spPr>
            <a:xfrm>
              <a:off x="7133201" y="3473888"/>
              <a:ext cx="1135246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000" dirty="0" smtClean="0"/>
                <a:t>Emergence of</a:t>
              </a:r>
            </a:p>
            <a:p>
              <a:pPr algn="ctr"/>
              <a:r>
                <a:rPr lang="en-US" sz="1000" dirty="0" err="1" smtClean="0"/>
                <a:t>DDR4</a:t>
              </a:r>
              <a:r>
                <a:rPr lang="en-US" sz="1000" dirty="0" smtClean="0"/>
                <a:t> memory</a:t>
              </a:r>
              <a:endParaRPr lang="en-US" sz="1000" dirty="0"/>
            </a:p>
          </p:txBody>
        </p:sp>
        <p:sp>
          <p:nvSpPr>
            <p:cNvPr id="136" name="Rectangle 135"/>
            <p:cNvSpPr>
              <a:spLocks noChangeArrowheads="1"/>
            </p:cNvSpPr>
            <p:nvPr/>
          </p:nvSpPr>
          <p:spPr bwMode="auto">
            <a:xfrm>
              <a:off x="7793270" y="2152603"/>
              <a:ext cx="58481" cy="230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r>
                <a:rPr lang="hu-HU" sz="800" dirty="0">
                  <a:solidFill>
                    <a:srgbClr val="000000"/>
                  </a:solidFill>
                  <a:latin typeface="Times New Roman"/>
                  <a:ea typeface="Times New Roman"/>
                  <a:cs typeface="Times New Roman"/>
                </a:rPr>
                <a:t>*</a:t>
              </a:r>
              <a:endParaRPr lang="en-US" dirty="0">
                <a:solidFill>
                  <a:srgbClr val="000000"/>
                </a:solidFill>
                <a:latin typeface="Times New Roman"/>
                <a:ea typeface="Times New Roman"/>
              </a:endParaRPr>
            </a:p>
          </p:txBody>
        </p:sp>
        <p:sp>
          <p:nvSpPr>
            <p:cNvPr id="138" name="Rectangle 137"/>
            <p:cNvSpPr>
              <a:spLocks noChangeArrowheads="1"/>
            </p:cNvSpPr>
            <p:nvPr/>
          </p:nvSpPr>
          <p:spPr bwMode="auto">
            <a:xfrm>
              <a:off x="8162383" y="2056295"/>
              <a:ext cx="58481" cy="230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r>
                <a:rPr lang="hu-HU" sz="800" dirty="0">
                  <a:solidFill>
                    <a:srgbClr val="000000"/>
                  </a:solidFill>
                  <a:latin typeface="Times New Roman"/>
                  <a:ea typeface="Times New Roman"/>
                  <a:cs typeface="Times New Roman"/>
                </a:rPr>
                <a:t>*</a:t>
              </a:r>
              <a:endParaRPr lang="en-US" dirty="0">
                <a:solidFill>
                  <a:srgbClr val="000000"/>
                </a:solidFill>
                <a:latin typeface="Times New Roman"/>
                <a:ea typeface="Times New Roman"/>
              </a:endParaRPr>
            </a:p>
          </p:txBody>
        </p:sp>
        <p:sp>
          <p:nvSpPr>
            <p:cNvPr id="139" name="Rectangle 138"/>
            <p:cNvSpPr>
              <a:spLocks noChangeArrowheads="1"/>
            </p:cNvSpPr>
            <p:nvPr/>
          </p:nvSpPr>
          <p:spPr bwMode="auto">
            <a:xfrm>
              <a:off x="7441763" y="1631780"/>
              <a:ext cx="777029" cy="466724"/>
            </a:xfrm>
            <a:prstGeom prst="rect">
              <a:avLst/>
            </a:prstGeom>
            <a:no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en-US" sz="1000" b="1" dirty="0" smtClean="0">
                <a:solidFill>
                  <a:srgbClr val="000000"/>
                </a:solidFill>
                <a:latin typeface="Times New Roman"/>
                <a:ea typeface="Times New Roman"/>
                <a:cs typeface="Times New Roman"/>
              </a:endParaRPr>
            </a:p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r>
                <a:rPr lang="en-US" sz="1000" b="1" dirty="0" err="1" smtClean="0">
                  <a:solidFill>
                    <a:srgbClr val="000000"/>
                  </a:solidFill>
                  <a:latin typeface="Times New Roman"/>
                  <a:ea typeface="Times New Roman"/>
                  <a:cs typeface="Times New Roman"/>
                </a:rPr>
                <a:t>DDR4</a:t>
              </a:r>
              <a:r>
                <a:rPr lang="en-US" sz="1000" b="1" dirty="0" smtClean="0">
                  <a:solidFill>
                    <a:srgbClr val="000000"/>
                  </a:solidFill>
                  <a:latin typeface="Times New Roman"/>
                  <a:ea typeface="Times New Roman"/>
                  <a:cs typeface="Times New Roman"/>
                </a:rPr>
                <a:t>/2133</a:t>
              </a:r>
              <a:endParaRPr lang="en-US" sz="1000" b="1" dirty="0">
                <a:solidFill>
                  <a:srgbClr val="000000"/>
                </a:solidFill>
                <a:latin typeface="Times New Roman"/>
                <a:ea typeface="Times New Roman"/>
                <a:cs typeface="Times New Roman"/>
              </a:endParaRPr>
            </a:p>
          </p:txBody>
        </p:sp>
        <p:sp>
          <p:nvSpPr>
            <p:cNvPr id="140" name="TextBox 139"/>
            <p:cNvSpPr txBox="1"/>
            <p:nvPr/>
          </p:nvSpPr>
          <p:spPr>
            <a:xfrm>
              <a:off x="7466765" y="2185195"/>
              <a:ext cx="245580" cy="2154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r>
                <a:rPr lang="en-US" sz="800" dirty="0" smtClean="0">
                  <a:solidFill>
                    <a:srgbClr val="000000"/>
                  </a:solidFill>
                  <a:latin typeface="Verdana"/>
                </a:rPr>
                <a:t>x</a:t>
              </a:r>
              <a:endParaRPr lang="en-US" sz="800" dirty="0">
                <a:solidFill>
                  <a:srgbClr val="000000"/>
                </a:solidFill>
                <a:latin typeface="Verdana"/>
              </a:endParaRPr>
            </a:p>
          </p:txBody>
        </p:sp>
        <p:cxnSp>
          <p:nvCxnSpPr>
            <p:cNvPr id="141" name="Straight Connector 140"/>
            <p:cNvCxnSpPr/>
            <p:nvPr/>
          </p:nvCxnSpPr>
          <p:spPr>
            <a:xfrm flipV="1">
              <a:off x="4955905" y="2111191"/>
              <a:ext cx="3819795" cy="688754"/>
            </a:xfrm>
            <a:prstGeom prst="line">
              <a:avLst/>
            </a:prstGeom>
            <a:ln w="1905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4" name="Rectangle 143"/>
            <p:cNvSpPr>
              <a:spLocks noChangeArrowheads="1"/>
            </p:cNvSpPr>
            <p:nvPr/>
          </p:nvSpPr>
          <p:spPr bwMode="auto">
            <a:xfrm>
              <a:off x="7744944" y="1426168"/>
              <a:ext cx="777029" cy="466724"/>
            </a:xfrm>
            <a:prstGeom prst="rect">
              <a:avLst/>
            </a:prstGeom>
            <a:no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noAutofit/>
            </a:bodyPr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en-US" sz="1000" b="1" dirty="0" smtClean="0">
                <a:solidFill>
                  <a:srgbClr val="000000"/>
                </a:solidFill>
                <a:latin typeface="Times New Roman"/>
                <a:ea typeface="Times New Roman"/>
                <a:cs typeface="Times New Roman"/>
              </a:endParaRPr>
            </a:p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r>
                <a:rPr lang="en-US" sz="1000" b="1" dirty="0" err="1" smtClean="0">
                  <a:solidFill>
                    <a:srgbClr val="000000"/>
                  </a:solidFill>
                  <a:latin typeface="Times New Roman"/>
                  <a:ea typeface="Times New Roman"/>
                  <a:cs typeface="Times New Roman"/>
                </a:rPr>
                <a:t>DDR4</a:t>
              </a:r>
              <a:r>
                <a:rPr lang="en-US" sz="1000" b="1" dirty="0" smtClean="0">
                  <a:solidFill>
                    <a:srgbClr val="000000"/>
                  </a:solidFill>
                  <a:latin typeface="Times New Roman"/>
                  <a:ea typeface="Times New Roman"/>
                  <a:cs typeface="Times New Roman"/>
                </a:rPr>
                <a:t>/2400</a:t>
              </a:r>
              <a:endParaRPr lang="en-US" sz="1000" b="1" dirty="0">
                <a:solidFill>
                  <a:srgbClr val="000000"/>
                </a:solidFill>
                <a:latin typeface="Times New Roman"/>
                <a:ea typeface="Times New Roman"/>
                <a:cs typeface="Times New Roman"/>
              </a:endParaRPr>
            </a:p>
          </p:txBody>
        </p:sp>
        <p:sp>
          <p:nvSpPr>
            <p:cNvPr id="146" name="Down Arrow 145"/>
            <p:cNvSpPr/>
            <p:nvPr/>
          </p:nvSpPr>
          <p:spPr bwMode="auto">
            <a:xfrm rot="10800000">
              <a:off x="7510306" y="2846794"/>
              <a:ext cx="137160" cy="548640"/>
            </a:xfrm>
            <a:prstGeom prst="downArrow">
              <a:avLst/>
            </a:prstGeom>
            <a:noFill/>
            <a:ln w="1587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4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Verdana" pitchFamily="34" charset="0"/>
                <a:cs typeface="Times New Roman" pitchFamily="18" charset="0"/>
              </a:endParaRPr>
            </a:p>
          </p:txBody>
        </p:sp>
        <p:sp>
          <p:nvSpPr>
            <p:cNvPr id="149" name="Down Arrow 148"/>
            <p:cNvSpPr/>
            <p:nvPr/>
          </p:nvSpPr>
          <p:spPr bwMode="auto">
            <a:xfrm rot="10800000">
              <a:off x="7770300" y="2743701"/>
              <a:ext cx="137160" cy="548640"/>
            </a:xfrm>
            <a:prstGeom prst="downArrow">
              <a:avLst/>
            </a:prstGeom>
            <a:noFill/>
            <a:ln w="15875" cap="flat" cmpd="sng" algn="ctr">
              <a:solidFill>
                <a:srgbClr val="72BFC5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4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Verdana" pitchFamily="34" charset="0"/>
                <a:cs typeface="Times New Roman" pitchFamily="18" charset="0"/>
              </a:endParaRPr>
            </a:p>
          </p:txBody>
        </p:sp>
      </p:grpSp>
      <p:sp>
        <p:nvSpPr>
          <p:cNvPr id="127" name="TextBox 126"/>
          <p:cNvSpPr txBox="1"/>
          <p:nvPr/>
        </p:nvSpPr>
        <p:spPr>
          <a:xfrm>
            <a:off x="8814338" y="6534345"/>
            <a:ext cx="34817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>
                <a:solidFill>
                  <a:srgbClr val="FF0000"/>
                </a:solidFill>
                <a:latin typeface="+mj-lt"/>
              </a:rPr>
              <a:t>*</a:t>
            </a:r>
          </a:p>
        </p:txBody>
      </p:sp>
      <p:sp>
        <p:nvSpPr>
          <p:cNvPr id="4" name="Oval 3"/>
          <p:cNvSpPr/>
          <p:nvPr/>
        </p:nvSpPr>
        <p:spPr bwMode="auto">
          <a:xfrm rot="21150579">
            <a:off x="3747818" y="1259409"/>
            <a:ext cx="5307586" cy="2574124"/>
          </a:xfrm>
          <a:prstGeom prst="ellipse">
            <a:avLst/>
          </a:prstGeom>
          <a:noFill/>
          <a:ln w="1587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3300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21672667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058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hu-HU" altLang="en-US" sz="1600" dirty="0" smtClean="0"/>
              <a:t>1.1 </a:t>
            </a:r>
            <a:r>
              <a:rPr lang="en-US" altLang="en-US" sz="1600" dirty="0" smtClean="0"/>
              <a:t>The worldwide server market </a:t>
            </a:r>
            <a:r>
              <a:rPr lang="hu-HU" altLang="en-US" sz="1600" dirty="0" smtClean="0"/>
              <a:t>(</a:t>
            </a:r>
            <a:r>
              <a:rPr lang="en-US" altLang="en-US" sz="1600" dirty="0" smtClean="0"/>
              <a:t>2</a:t>
            </a:r>
            <a:r>
              <a:rPr lang="hu-HU" altLang="en-US" sz="1600" dirty="0" smtClean="0"/>
              <a:t>)</a:t>
            </a:r>
            <a:endParaRPr lang="en-US" altLang="en-US" sz="1600" dirty="0" smtClean="0"/>
          </a:p>
        </p:txBody>
      </p:sp>
      <p:pic>
        <p:nvPicPr>
          <p:cNvPr id="45059" name="Picture 2" descr="http://images.anandtech.com/doci/9193/RiscVsx86.png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614" t="19969" r="-1322" b="3721"/>
          <a:stretch/>
        </p:blipFill>
        <p:spPr bwMode="auto">
          <a:xfrm>
            <a:off x="180300" y="995840"/>
            <a:ext cx="8885913" cy="412123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TextBox 2"/>
          <p:cNvSpPr txBox="1"/>
          <p:nvPr/>
        </p:nvSpPr>
        <p:spPr>
          <a:xfrm>
            <a:off x="73539" y="510608"/>
            <a:ext cx="882015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Aft>
                <a:spcPct val="35000"/>
              </a:spcAft>
            </a:pPr>
            <a:r>
              <a:rPr lang="en-US" altLang="en-US" b="1" dirty="0" smtClean="0">
                <a:solidFill>
                  <a:srgbClr val="333399"/>
                </a:solidFill>
              </a:rPr>
              <a:t>The </a:t>
            </a:r>
            <a:r>
              <a:rPr lang="en-US" altLang="en-US" b="1" dirty="0">
                <a:solidFill>
                  <a:srgbClr val="333399"/>
                </a:solidFill>
              </a:rPr>
              <a:t>worldwide </a:t>
            </a:r>
            <a:r>
              <a:rPr lang="en-US" altLang="en-US" b="1" dirty="0" smtClean="0">
                <a:solidFill>
                  <a:srgbClr val="333399"/>
                </a:solidFill>
              </a:rPr>
              <a:t>4S (4-socket) server</a:t>
            </a:r>
            <a:r>
              <a:rPr lang="hu-HU" altLang="en-US" b="1" dirty="0" smtClean="0">
                <a:solidFill>
                  <a:srgbClr val="333399"/>
                </a:solidFill>
              </a:rPr>
              <a:t> </a:t>
            </a:r>
            <a:r>
              <a:rPr lang="en-US" altLang="en-US" b="1" dirty="0">
                <a:solidFill>
                  <a:srgbClr val="333399"/>
                </a:solidFill>
              </a:rPr>
              <a:t>market </a:t>
            </a:r>
            <a:r>
              <a:rPr lang="en-US" altLang="en-US" dirty="0">
                <a:solidFill>
                  <a:srgbClr val="000000"/>
                </a:solidFill>
              </a:rPr>
              <a:t>[</a:t>
            </a:r>
            <a:r>
              <a:rPr lang="hu-HU" altLang="en-US" dirty="0">
                <a:solidFill>
                  <a:srgbClr val="000000"/>
                </a:solidFill>
              </a:rPr>
              <a:t>52</a:t>
            </a:r>
            <a:r>
              <a:rPr lang="en-US" altLang="en-US" dirty="0" smtClean="0">
                <a:solidFill>
                  <a:srgbClr val="000000"/>
                </a:solidFill>
              </a:rPr>
              <a:t>]</a:t>
            </a:r>
            <a:endParaRPr lang="en-US" dirty="0"/>
          </a:p>
        </p:txBody>
      </p:sp>
      <p:sp>
        <p:nvSpPr>
          <p:cNvPr id="5" name="TextBox 4"/>
          <p:cNvSpPr txBox="1"/>
          <p:nvPr/>
        </p:nvSpPr>
        <p:spPr>
          <a:xfrm>
            <a:off x="8814338" y="6534345"/>
            <a:ext cx="34817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>
                <a:solidFill>
                  <a:srgbClr val="FF0000"/>
                </a:solidFill>
                <a:latin typeface="+mj-lt"/>
              </a:rPr>
              <a:t>*</a:t>
            </a:r>
          </a:p>
        </p:txBody>
      </p:sp>
      <p:sp>
        <p:nvSpPr>
          <p:cNvPr id="2" name="TextBox 1"/>
          <p:cNvSpPr txBox="1"/>
          <p:nvPr/>
        </p:nvSpPr>
        <p:spPr>
          <a:xfrm>
            <a:off x="134472" y="6400800"/>
            <a:ext cx="280512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err="1" smtClean="0"/>
              <a:t>MSS</a:t>
            </a:r>
            <a:r>
              <a:rPr lang="en-US" dirty="0" smtClean="0"/>
              <a:t>: Market Segment Share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2030138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0" y="-26505"/>
            <a:ext cx="9144000" cy="393700"/>
          </a:xfrm>
        </p:spPr>
        <p:txBody>
          <a:bodyPr/>
          <a:lstStyle/>
          <a:p>
            <a:r>
              <a:rPr lang="en-US" altLang="en-US" sz="1600" dirty="0">
                <a:solidFill>
                  <a:srgbClr val="FFFFFF"/>
                </a:solidFill>
                <a:latin typeface="Verdana" pitchFamily="34" charset="0"/>
              </a:rPr>
              <a:t>2.1 Overview of the evolution of key features of high-end server platforms </a:t>
            </a:r>
            <a:r>
              <a:rPr lang="en-US" altLang="en-US" sz="1600" dirty="0" smtClean="0">
                <a:solidFill>
                  <a:srgbClr val="FFFFFF"/>
                </a:solidFill>
                <a:latin typeface="Verdana" pitchFamily="34" charset="0"/>
              </a:rPr>
              <a:t>(16)</a:t>
            </a:r>
            <a:endParaRPr lang="en-US" sz="1600" dirty="0"/>
          </a:p>
        </p:txBody>
      </p:sp>
      <p:sp>
        <p:nvSpPr>
          <p:cNvPr id="3" name="TextBox 2"/>
          <p:cNvSpPr txBox="1"/>
          <p:nvPr/>
        </p:nvSpPr>
        <p:spPr>
          <a:xfrm>
            <a:off x="464094" y="867243"/>
            <a:ext cx="8354275" cy="7386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 fontAlgn="auto"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•"/>
            </a:pPr>
            <a:r>
              <a:rPr lang="en-US" dirty="0" smtClean="0">
                <a:solidFill>
                  <a:srgbClr val="000000"/>
                </a:solidFill>
                <a:latin typeface="Verdana"/>
              </a:rPr>
              <a:t>Moreover, </a:t>
            </a:r>
            <a:r>
              <a:rPr lang="hu-HU" dirty="0" smtClean="0">
                <a:latin typeface="Verdana"/>
              </a:rPr>
              <a:t>after</a:t>
            </a:r>
            <a:r>
              <a:rPr lang="hu-HU" dirty="0" smtClean="0">
                <a:solidFill>
                  <a:srgbClr val="FF0000"/>
                </a:solidFill>
                <a:latin typeface="Verdana"/>
              </a:rPr>
              <a:t> DDR3 memory </a:t>
            </a:r>
            <a:r>
              <a:rPr lang="hu-HU" dirty="0" smtClean="0">
                <a:latin typeface="Verdana"/>
              </a:rPr>
              <a:t>emerged</a:t>
            </a:r>
            <a:r>
              <a:rPr lang="hu-HU" dirty="0" smtClean="0">
                <a:solidFill>
                  <a:srgbClr val="FF0000"/>
                </a:solidFill>
                <a:latin typeface="Verdana"/>
              </a:rPr>
              <a:t> </a:t>
            </a:r>
            <a:r>
              <a:rPr lang="hu-HU" dirty="0" smtClean="0">
                <a:solidFill>
                  <a:srgbClr val="000000"/>
                </a:solidFill>
                <a:latin typeface="Verdana"/>
              </a:rPr>
              <a:t>the growth rate of memory transfer </a:t>
            </a:r>
            <a:r>
              <a:rPr lang="en-US" dirty="0" smtClean="0">
                <a:solidFill>
                  <a:srgbClr val="000000"/>
                </a:solidFill>
                <a:latin typeface="Verdana"/>
              </a:rPr>
              <a:t>rates</a:t>
            </a:r>
            <a:r>
              <a:rPr lang="hu-HU" dirty="0" smtClean="0">
                <a:solidFill>
                  <a:srgbClr val="000000"/>
                </a:solidFill>
                <a:latin typeface="Verdana"/>
              </a:rPr>
              <a:t> </a:t>
            </a:r>
            <a:endParaRPr lang="en-US" dirty="0" smtClean="0">
              <a:solidFill>
                <a:srgbClr val="000000"/>
              </a:solidFill>
              <a:latin typeface="Verdana"/>
            </a:endParaRPr>
          </a:p>
          <a:p>
            <a:pPr fontAlgn="auto">
              <a:spcBef>
                <a:spcPts val="0"/>
              </a:spcBef>
              <a:spcAft>
                <a:spcPts val="0"/>
              </a:spcAft>
            </a:pPr>
            <a:r>
              <a:rPr lang="en-US" dirty="0">
                <a:solidFill>
                  <a:srgbClr val="000000"/>
                </a:solidFill>
                <a:latin typeface="Verdana"/>
              </a:rPr>
              <a:t> </a:t>
            </a:r>
            <a:r>
              <a:rPr lang="en-US" dirty="0" smtClean="0">
                <a:solidFill>
                  <a:srgbClr val="000000"/>
                </a:solidFill>
                <a:latin typeface="Verdana"/>
              </a:rPr>
              <a:t>     </a:t>
            </a:r>
            <a:r>
              <a:rPr lang="hu-HU" dirty="0" smtClean="0">
                <a:solidFill>
                  <a:srgbClr val="000000"/>
                </a:solidFill>
                <a:latin typeface="Verdana"/>
              </a:rPr>
              <a:t>slowed down to </a:t>
            </a:r>
            <a:r>
              <a:rPr lang="hu-HU" dirty="0" smtClean="0">
                <a:solidFill>
                  <a:srgbClr val="FF0000"/>
                </a:solidFill>
                <a:latin typeface="Verdana"/>
              </a:rPr>
              <a:t>doubling rougly every eight years </a:t>
            </a:r>
            <a:r>
              <a:rPr lang="hu-HU" dirty="0" smtClean="0">
                <a:solidFill>
                  <a:srgbClr val="000000"/>
                </a:solidFill>
                <a:latin typeface="Verdana"/>
              </a:rPr>
              <a:t>due to the higher complexity of this</a:t>
            </a:r>
            <a:endParaRPr lang="en-US" dirty="0" smtClean="0">
              <a:solidFill>
                <a:srgbClr val="000000"/>
              </a:solidFill>
              <a:latin typeface="Verdana"/>
            </a:endParaRPr>
          </a:p>
          <a:p>
            <a:pPr fontAlgn="auto">
              <a:spcBef>
                <a:spcPts val="0"/>
              </a:spcBef>
              <a:spcAft>
                <a:spcPts val="0"/>
              </a:spcAft>
            </a:pPr>
            <a:r>
              <a:rPr lang="en-US" dirty="0">
                <a:solidFill>
                  <a:srgbClr val="000000"/>
                </a:solidFill>
                <a:latin typeface="Verdana"/>
              </a:rPr>
              <a:t> </a:t>
            </a:r>
            <a:r>
              <a:rPr lang="en-US" dirty="0" smtClean="0">
                <a:solidFill>
                  <a:srgbClr val="000000"/>
                </a:solidFill>
                <a:latin typeface="Verdana"/>
              </a:rPr>
              <a:t>    </a:t>
            </a:r>
            <a:r>
              <a:rPr lang="hu-HU" dirty="0" smtClean="0">
                <a:solidFill>
                  <a:srgbClr val="000000"/>
                </a:solidFill>
                <a:latin typeface="Verdana"/>
              </a:rPr>
              <a:t> technology</a:t>
            </a:r>
            <a:r>
              <a:rPr lang="en-US" dirty="0" smtClean="0">
                <a:solidFill>
                  <a:srgbClr val="000000"/>
                </a:solidFill>
                <a:latin typeface="Verdana"/>
              </a:rPr>
              <a:t>.</a:t>
            </a:r>
            <a:r>
              <a:rPr lang="hu-HU" dirty="0" smtClean="0">
                <a:solidFill>
                  <a:srgbClr val="000000"/>
                </a:solidFill>
                <a:latin typeface="Verdana"/>
              </a:rPr>
              <a:t> </a:t>
            </a:r>
            <a:endParaRPr lang="en-US" dirty="0">
              <a:solidFill>
                <a:srgbClr val="000000"/>
              </a:solidFill>
              <a:latin typeface="Verdana"/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-4897" y="501642"/>
            <a:ext cx="862768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r>
              <a:rPr lang="hu-HU" b="1" dirty="0" smtClean="0">
                <a:solidFill>
                  <a:srgbClr val="2D2D8A"/>
                </a:solidFill>
                <a:latin typeface="Verdana"/>
              </a:rPr>
              <a:t>b) </a:t>
            </a:r>
            <a:r>
              <a:rPr lang="en-US" b="1" dirty="0" smtClean="0">
                <a:solidFill>
                  <a:srgbClr val="2D2D8A"/>
                </a:solidFill>
                <a:latin typeface="Verdana"/>
              </a:rPr>
              <a:t>Me</a:t>
            </a:r>
            <a:r>
              <a:rPr lang="hu-HU" b="1" dirty="0" smtClean="0">
                <a:solidFill>
                  <a:srgbClr val="2D2D8A"/>
                </a:solidFill>
                <a:latin typeface="Verdana"/>
              </a:rPr>
              <a:t>mory transfer rates in </a:t>
            </a:r>
            <a:r>
              <a:rPr lang="en-US" b="1" dirty="0" smtClean="0">
                <a:solidFill>
                  <a:srgbClr val="2D2D8A"/>
                </a:solidFill>
                <a:latin typeface="Verdana"/>
              </a:rPr>
              <a:t>Intel’s high-end multicore 4S/</a:t>
            </a:r>
            <a:r>
              <a:rPr lang="en-US" b="1" dirty="0" err="1" smtClean="0">
                <a:solidFill>
                  <a:srgbClr val="2D2D8A"/>
                </a:solidFill>
                <a:latin typeface="Verdana"/>
              </a:rPr>
              <a:t>8S</a:t>
            </a:r>
            <a:r>
              <a:rPr lang="en-US" b="1" dirty="0" smtClean="0">
                <a:solidFill>
                  <a:srgbClr val="2D2D8A"/>
                </a:solidFill>
                <a:latin typeface="Verdana"/>
              </a:rPr>
              <a:t> </a:t>
            </a:r>
            <a:r>
              <a:rPr lang="hu-HU" b="1" dirty="0" smtClean="0">
                <a:solidFill>
                  <a:srgbClr val="2D2D8A"/>
                </a:solidFill>
                <a:latin typeface="Verdana"/>
              </a:rPr>
              <a:t>server</a:t>
            </a:r>
            <a:r>
              <a:rPr lang="en-US" b="1" dirty="0" smtClean="0">
                <a:solidFill>
                  <a:srgbClr val="2D2D8A"/>
                </a:solidFill>
                <a:latin typeface="Verdana"/>
              </a:rPr>
              <a:t> processor</a:t>
            </a:r>
            <a:r>
              <a:rPr lang="hu-HU" b="1" dirty="0" smtClean="0">
                <a:solidFill>
                  <a:srgbClr val="2D2D8A"/>
                </a:solidFill>
                <a:latin typeface="Verdana"/>
              </a:rPr>
              <a:t>s -</a:t>
            </a:r>
            <a:r>
              <a:rPr lang="en-US" b="1" dirty="0" smtClean="0">
                <a:solidFill>
                  <a:srgbClr val="2D2D8A"/>
                </a:solidFill>
                <a:latin typeface="Verdana"/>
              </a:rPr>
              <a:t>4</a:t>
            </a:r>
            <a:endParaRPr lang="en-US" b="1" dirty="0">
              <a:solidFill>
                <a:srgbClr val="2D2D8A"/>
              </a:solidFill>
              <a:latin typeface="Verdana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8814338" y="6534345"/>
            <a:ext cx="34817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>
                <a:solidFill>
                  <a:srgbClr val="FF0000"/>
                </a:solidFill>
                <a:latin typeface="+mj-lt"/>
              </a:rPr>
              <a:t>*</a:t>
            </a:r>
          </a:p>
        </p:txBody>
      </p:sp>
    </p:spTree>
    <p:extLst>
      <p:ext uri="{BB962C8B-B14F-4D97-AF65-F5344CB8AC3E}">
        <p14:creationId xmlns:p14="http://schemas.microsoft.com/office/powerpoint/2010/main" val="39928193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182F76"/>
            </a:gs>
            <a:gs pos="100000">
              <a:srgbClr val="3366FF"/>
            </a:gs>
          </a:gsLst>
          <a:lin ang="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171" name="AutoShape 3"/>
          <p:cNvSpPr>
            <a:spLocks noChangeArrowheads="1"/>
          </p:cNvSpPr>
          <p:nvPr/>
        </p:nvSpPr>
        <p:spPr bwMode="auto">
          <a:xfrm>
            <a:off x="381000" y="981075"/>
            <a:ext cx="8532813" cy="504825"/>
          </a:xfrm>
          <a:prstGeom prst="roundRect">
            <a:avLst>
              <a:gd name="adj" fmla="val 0"/>
            </a:avLst>
          </a:prstGeom>
          <a:solidFill>
            <a:srgbClr val="000080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900" dirty="0" smtClean="0">
                <a:solidFill>
                  <a:srgbClr val="FFFFFF"/>
                </a:solidFill>
                <a:latin typeface="Verdana" pitchFamily="34" charset="0"/>
              </a:rPr>
              <a:t>2.2 The memory bandwidth bottleneck and its resolution</a:t>
            </a:r>
            <a:endParaRPr lang="en-US" altLang="en-US" sz="1900" dirty="0">
              <a:solidFill>
                <a:srgbClr val="FFFFFF"/>
              </a:solidFill>
              <a:latin typeface="Verdan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71133351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sz="1600" dirty="0">
                <a:solidFill>
                  <a:srgbClr val="FFFFFF"/>
                </a:solidFill>
                <a:latin typeface="Verdana" pitchFamily="34" charset="0"/>
              </a:rPr>
              <a:t>2.2 The memory bandwidth bottleneck and its resolution (1)</a:t>
            </a:r>
            <a:endParaRPr lang="en-US" sz="1600" dirty="0"/>
          </a:p>
        </p:txBody>
      </p:sp>
      <p:sp>
        <p:nvSpPr>
          <p:cNvPr id="6" name="TextBox 5"/>
          <p:cNvSpPr txBox="1"/>
          <p:nvPr/>
        </p:nvSpPr>
        <p:spPr>
          <a:xfrm>
            <a:off x="92215" y="816681"/>
            <a:ext cx="284885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r>
              <a:rPr lang="en-US" b="1" dirty="0" smtClean="0">
                <a:solidFill>
                  <a:srgbClr val="2D2D8A"/>
                </a:solidFill>
                <a:latin typeface="Verdana"/>
              </a:rPr>
              <a:t>a) </a:t>
            </a:r>
            <a:r>
              <a:rPr lang="hu-HU" b="1" dirty="0" smtClean="0">
                <a:solidFill>
                  <a:srgbClr val="2D2D8A"/>
                </a:solidFill>
                <a:latin typeface="Verdana"/>
              </a:rPr>
              <a:t>The memory </a:t>
            </a:r>
            <a:r>
              <a:rPr lang="en-US" b="1" dirty="0" smtClean="0">
                <a:solidFill>
                  <a:srgbClr val="2D2D8A"/>
                </a:solidFill>
                <a:latin typeface="Verdana"/>
              </a:rPr>
              <a:t>bottleneck</a:t>
            </a:r>
            <a:endParaRPr lang="en-US" b="1" dirty="0">
              <a:solidFill>
                <a:srgbClr val="2D2D8A"/>
              </a:solidFill>
              <a:latin typeface="Verdana"/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92215" y="510989"/>
            <a:ext cx="590899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accent6"/>
                </a:solidFill>
              </a:rPr>
              <a:t>2.2 The memory bandwidth bottleneck and its </a:t>
            </a:r>
            <a:r>
              <a:rPr lang="en-US" b="1" dirty="0" smtClean="0">
                <a:solidFill>
                  <a:schemeClr val="accent6"/>
                </a:solidFill>
              </a:rPr>
              <a:t>resolution</a:t>
            </a:r>
            <a:endParaRPr lang="en-US" dirty="0"/>
          </a:p>
        </p:txBody>
      </p:sp>
      <p:sp>
        <p:nvSpPr>
          <p:cNvPr id="8" name="TextBox 7"/>
          <p:cNvSpPr txBox="1"/>
          <p:nvPr/>
        </p:nvSpPr>
        <p:spPr>
          <a:xfrm>
            <a:off x="3711383" y="2864223"/>
            <a:ext cx="2698175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err="1" smtClean="0"/>
              <a:t>BW</a:t>
            </a:r>
            <a:r>
              <a:rPr lang="en-US" baseline="-25000" dirty="0" err="1" smtClean="0"/>
              <a:t>M</a:t>
            </a:r>
            <a:r>
              <a:rPr lang="en-US" dirty="0" smtClean="0"/>
              <a:t>/core  = </a:t>
            </a:r>
            <a:r>
              <a:rPr lang="en-US" dirty="0" err="1" smtClean="0"/>
              <a:t>n</a:t>
            </a:r>
            <a:r>
              <a:rPr lang="en-US" baseline="-25000" dirty="0" err="1" smtClean="0"/>
              <a:t>M</a:t>
            </a:r>
            <a:r>
              <a:rPr lang="en-US" dirty="0" smtClean="0"/>
              <a:t> </a:t>
            </a:r>
            <a:r>
              <a:rPr lang="en-US" dirty="0" smtClean="0">
                <a:latin typeface="Cambria Math" panose="02040503050406030204" pitchFamily="18" charset="0"/>
                <a:ea typeface="Cambria Math" panose="02040503050406030204" pitchFamily="18" charset="0"/>
              </a:rPr>
              <a:t>∗ </a:t>
            </a:r>
            <a:r>
              <a:rPr lang="en-US" dirty="0" smtClean="0"/>
              <a:t>w </a:t>
            </a:r>
            <a:r>
              <a:rPr lang="en-US" dirty="0" smtClean="0">
                <a:latin typeface="Cambria Math" panose="02040503050406030204" pitchFamily="18" charset="0"/>
                <a:ea typeface="Cambria Math" panose="02040503050406030204" pitchFamily="18" charset="0"/>
              </a:rPr>
              <a:t>∗ T</a:t>
            </a:r>
            <a:r>
              <a:rPr lang="en-US" baseline="-25000" dirty="0" smtClean="0">
                <a:latin typeface="Cambria Math" panose="02040503050406030204" pitchFamily="18" charset="0"/>
                <a:ea typeface="Cambria Math" panose="02040503050406030204" pitchFamily="18" charset="0"/>
              </a:rPr>
              <a:t>M</a:t>
            </a:r>
            <a:r>
              <a:rPr lang="en-US" dirty="0" smtClean="0"/>
              <a:t> /</a:t>
            </a:r>
            <a:r>
              <a:rPr lang="en-US" dirty="0" err="1" smtClean="0"/>
              <a:t>n</a:t>
            </a:r>
            <a:r>
              <a:rPr lang="en-US" baseline="-25000" dirty="0" err="1" smtClean="0"/>
              <a:t>C</a:t>
            </a:r>
            <a:endParaRPr lang="en-US" baseline="-25000" dirty="0"/>
          </a:p>
        </p:txBody>
      </p:sp>
      <p:sp>
        <p:nvSpPr>
          <p:cNvPr id="9" name="TextBox 8"/>
          <p:cNvSpPr txBox="1"/>
          <p:nvPr/>
        </p:nvSpPr>
        <p:spPr>
          <a:xfrm>
            <a:off x="3751731" y="3227294"/>
            <a:ext cx="5069273" cy="103105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spcAft>
                <a:spcPts val="200"/>
              </a:spcAft>
            </a:pPr>
            <a:r>
              <a:rPr lang="en-US" dirty="0" smtClean="0"/>
              <a:t>with </a:t>
            </a:r>
            <a:r>
              <a:rPr lang="en-US" dirty="0" err="1" smtClean="0"/>
              <a:t>n</a:t>
            </a:r>
            <a:r>
              <a:rPr lang="en-US" baseline="-25000" dirty="0" err="1" smtClean="0"/>
              <a:t>M</a:t>
            </a:r>
            <a:r>
              <a:rPr lang="en-US" dirty="0" smtClean="0"/>
              <a:t>:  Number of memory channels</a:t>
            </a:r>
          </a:p>
          <a:p>
            <a:pPr>
              <a:spcAft>
                <a:spcPts val="200"/>
              </a:spcAft>
            </a:pPr>
            <a:r>
              <a:rPr lang="en-US" dirty="0"/>
              <a:t> </a:t>
            </a:r>
            <a:r>
              <a:rPr lang="en-US" dirty="0" smtClean="0"/>
              <a:t>       w:  Width of a memory channel (8 byte)</a:t>
            </a:r>
          </a:p>
          <a:p>
            <a:pPr>
              <a:spcAft>
                <a:spcPts val="200"/>
              </a:spcAft>
            </a:pPr>
            <a:r>
              <a:rPr lang="en-US" dirty="0"/>
              <a:t> </a:t>
            </a:r>
            <a:r>
              <a:rPr lang="en-US" dirty="0" smtClean="0"/>
              <a:t>      T</a:t>
            </a:r>
            <a:r>
              <a:rPr lang="en-US" baseline="-25000" dirty="0" smtClean="0"/>
              <a:t>M</a:t>
            </a:r>
            <a:r>
              <a:rPr lang="en-US" dirty="0" smtClean="0"/>
              <a:t>:  Transfer rate of the memory (</a:t>
            </a:r>
            <a:r>
              <a:rPr lang="en-US" dirty="0" err="1" smtClean="0"/>
              <a:t>e.g</a:t>
            </a:r>
            <a:r>
              <a:rPr lang="en-US" dirty="0" smtClean="0"/>
              <a:t> 2.4 GT/s)  </a:t>
            </a:r>
          </a:p>
          <a:p>
            <a:pPr>
              <a:spcAft>
                <a:spcPts val="200"/>
              </a:spcAft>
            </a:pPr>
            <a:r>
              <a:rPr lang="en-US" dirty="0"/>
              <a:t> </a:t>
            </a:r>
            <a:r>
              <a:rPr lang="en-US" dirty="0" smtClean="0"/>
              <a:t>      </a:t>
            </a:r>
            <a:r>
              <a:rPr lang="en-US" dirty="0" err="1" smtClean="0"/>
              <a:t>n</a:t>
            </a:r>
            <a:r>
              <a:rPr lang="en-US" baseline="-25000" dirty="0" err="1" smtClean="0"/>
              <a:t>C</a:t>
            </a:r>
            <a:r>
              <a:rPr lang="en-US" dirty="0" smtClean="0"/>
              <a:t>:   Core count</a:t>
            </a:r>
            <a:endParaRPr lang="en-US" dirty="0"/>
          </a:p>
        </p:txBody>
      </p:sp>
      <p:sp>
        <p:nvSpPr>
          <p:cNvPr id="7" name="TextBox 6"/>
          <p:cNvSpPr txBox="1"/>
          <p:nvPr/>
        </p:nvSpPr>
        <p:spPr>
          <a:xfrm>
            <a:off x="499783" y="2501153"/>
            <a:ext cx="668792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>
                <a:solidFill>
                  <a:srgbClr val="0070C0"/>
                </a:solidFill>
                <a:latin typeface="Verdana"/>
              </a:rPr>
              <a:t>The per core memory bandwidth of a socket </a:t>
            </a:r>
            <a:r>
              <a:rPr lang="en-US" dirty="0">
                <a:latin typeface="Verdana"/>
              </a:rPr>
              <a:t>(</a:t>
            </a:r>
            <a:r>
              <a:rPr lang="en-US" dirty="0" err="1">
                <a:latin typeface="Verdana"/>
              </a:rPr>
              <a:t>BW</a:t>
            </a:r>
            <a:r>
              <a:rPr lang="en-US" baseline="-25000" dirty="0" err="1">
                <a:latin typeface="Verdana"/>
              </a:rPr>
              <a:t>M</a:t>
            </a:r>
            <a:r>
              <a:rPr lang="en-US" baseline="-25000" dirty="0">
                <a:latin typeface="Verdana"/>
              </a:rPr>
              <a:t>/</a:t>
            </a:r>
            <a:r>
              <a:rPr lang="en-US" dirty="0">
                <a:latin typeface="Verdana"/>
              </a:rPr>
              <a:t>core) amounts to </a:t>
            </a:r>
            <a:endParaRPr lang="en-US" dirty="0"/>
          </a:p>
        </p:txBody>
      </p:sp>
      <p:sp>
        <p:nvSpPr>
          <p:cNvPr id="11" name="Rounded Rectangle 10"/>
          <p:cNvSpPr/>
          <p:nvPr/>
        </p:nvSpPr>
        <p:spPr bwMode="auto">
          <a:xfrm>
            <a:off x="560296" y="5109880"/>
            <a:ext cx="8229600" cy="1325880"/>
          </a:xfrm>
          <a:prstGeom prst="roundRect">
            <a:avLst/>
          </a:prstGeom>
          <a:solidFill>
            <a:schemeClr val="bg2">
              <a:lumMod val="20000"/>
              <a:lumOff val="80000"/>
            </a:schemeClr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12" name="TextBox 11"/>
          <p:cNvSpPr txBox="1"/>
          <p:nvPr/>
        </p:nvSpPr>
        <p:spPr>
          <a:xfrm>
            <a:off x="685799" y="5271241"/>
            <a:ext cx="8044190" cy="103105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 fontAlgn="auto"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•"/>
            </a:pPr>
            <a:r>
              <a:rPr lang="en-US" dirty="0" smtClean="0">
                <a:solidFill>
                  <a:srgbClr val="FF0000"/>
                </a:solidFill>
                <a:latin typeface="Verdana"/>
              </a:rPr>
              <a:t>If</a:t>
            </a:r>
            <a:r>
              <a:rPr lang="en-US" dirty="0" smtClean="0">
                <a:solidFill>
                  <a:srgbClr val="000000"/>
                </a:solidFill>
                <a:latin typeface="Verdana"/>
              </a:rPr>
              <a:t> in a processor family </a:t>
            </a:r>
            <a:r>
              <a:rPr lang="en-US" dirty="0" smtClean="0">
                <a:solidFill>
                  <a:srgbClr val="FF0000"/>
                </a:solidFill>
                <a:latin typeface="Verdana"/>
              </a:rPr>
              <a:t>the per core memory bandwidth should be preserved </a:t>
            </a:r>
            <a:r>
              <a:rPr lang="en-US" dirty="0" smtClean="0">
                <a:solidFill>
                  <a:srgbClr val="000000"/>
                </a:solidFill>
                <a:latin typeface="Verdana"/>
              </a:rPr>
              <a:t>over</a:t>
            </a:r>
          </a:p>
          <a:p>
            <a:pPr fontAlgn="auto">
              <a:spcBef>
                <a:spcPts val="0"/>
              </a:spcBef>
              <a:spcAft>
                <a:spcPts val="0"/>
              </a:spcAft>
            </a:pPr>
            <a:r>
              <a:rPr lang="en-US" dirty="0" smtClean="0">
                <a:solidFill>
                  <a:srgbClr val="000000"/>
                </a:solidFill>
                <a:latin typeface="Verdana"/>
              </a:rPr>
              <a:t>       generations the emerging</a:t>
            </a:r>
            <a:r>
              <a:rPr lang="en-US" dirty="0" smtClean="0">
                <a:solidFill>
                  <a:srgbClr val="FF0000"/>
                </a:solidFill>
                <a:latin typeface="Verdana"/>
              </a:rPr>
              <a:t> </a:t>
            </a:r>
            <a:r>
              <a:rPr lang="en-US" dirty="0">
                <a:solidFill>
                  <a:srgbClr val="FF0000"/>
                </a:solidFill>
                <a:latin typeface="Verdana"/>
              </a:rPr>
              <a:t>mem</a:t>
            </a:r>
            <a:r>
              <a:rPr lang="hu-HU" dirty="0">
                <a:solidFill>
                  <a:srgbClr val="FF0000"/>
                </a:solidFill>
                <a:latin typeface="Verdana"/>
              </a:rPr>
              <a:t>ory </a:t>
            </a:r>
            <a:r>
              <a:rPr lang="en-US" dirty="0">
                <a:solidFill>
                  <a:srgbClr val="FF0000"/>
                </a:solidFill>
                <a:latin typeface="Verdana"/>
              </a:rPr>
              <a:t>bandwidth </a:t>
            </a:r>
            <a:r>
              <a:rPr lang="en-US" dirty="0" smtClean="0">
                <a:solidFill>
                  <a:srgbClr val="FF0000"/>
                </a:solidFill>
                <a:latin typeface="Verdana"/>
              </a:rPr>
              <a:t>gap </a:t>
            </a:r>
            <a:r>
              <a:rPr lang="en-US" dirty="0" smtClean="0">
                <a:solidFill>
                  <a:srgbClr val="FF0000"/>
                </a:solidFill>
              </a:rPr>
              <a:t>needs </a:t>
            </a:r>
            <a:r>
              <a:rPr lang="en-US" dirty="0">
                <a:solidFill>
                  <a:srgbClr val="FF0000"/>
                </a:solidFill>
              </a:rPr>
              <a:t>to </a:t>
            </a:r>
            <a:r>
              <a:rPr lang="en-US" dirty="0" smtClean="0">
                <a:solidFill>
                  <a:srgbClr val="FF0000"/>
                </a:solidFill>
              </a:rPr>
              <a:t>be  compensated</a:t>
            </a:r>
          </a:p>
          <a:p>
            <a:pPr fontAlgn="auto">
              <a:spcBef>
                <a:spcPts val="0"/>
              </a:spcBef>
              <a:spcAft>
                <a:spcPts val="600"/>
              </a:spcAft>
            </a:pPr>
            <a:r>
              <a:rPr lang="en-US" dirty="0" smtClean="0">
                <a:solidFill>
                  <a:srgbClr val="FF0000"/>
                </a:solidFill>
              </a:rPr>
              <a:t>       by appropriately raising the number of memory </a:t>
            </a:r>
            <a:r>
              <a:rPr lang="en-US" dirty="0">
                <a:solidFill>
                  <a:srgbClr val="FF0000"/>
                </a:solidFill>
              </a:rPr>
              <a:t>channels </a:t>
            </a:r>
            <a:r>
              <a:rPr lang="en-US" dirty="0" smtClean="0">
                <a:solidFill>
                  <a:srgbClr val="FF0000"/>
                </a:solidFill>
              </a:rPr>
              <a:t>(</a:t>
            </a:r>
            <a:r>
              <a:rPr lang="en-US" dirty="0" err="1" smtClean="0">
                <a:solidFill>
                  <a:srgbClr val="FF0000"/>
                </a:solidFill>
              </a:rPr>
              <a:t>n</a:t>
            </a:r>
            <a:r>
              <a:rPr lang="en-US" baseline="-25000" dirty="0" err="1" smtClean="0">
                <a:solidFill>
                  <a:srgbClr val="FF0000"/>
                </a:solidFill>
              </a:rPr>
              <a:t>M</a:t>
            </a:r>
            <a:r>
              <a:rPr lang="en-US" dirty="0" smtClean="0">
                <a:solidFill>
                  <a:srgbClr val="FF0000"/>
                </a:solidFill>
              </a:rPr>
              <a:t>) on </a:t>
            </a:r>
            <a:r>
              <a:rPr lang="en-US" dirty="0">
                <a:solidFill>
                  <a:srgbClr val="FF0000"/>
                </a:solidFill>
              </a:rPr>
              <a:t>the </a:t>
            </a:r>
            <a:r>
              <a:rPr lang="en-US" dirty="0" smtClean="0">
                <a:solidFill>
                  <a:srgbClr val="FF0000"/>
                </a:solidFill>
              </a:rPr>
              <a:t>platform. </a:t>
            </a:r>
            <a:endParaRPr lang="en-US" dirty="0">
              <a:solidFill>
                <a:srgbClr val="FF0000"/>
              </a:solidFill>
            </a:endParaRPr>
          </a:p>
          <a:p>
            <a:pPr fontAlgn="auto">
              <a:spcBef>
                <a:spcPts val="0"/>
              </a:spcBef>
              <a:spcAft>
                <a:spcPts val="0"/>
              </a:spcAft>
            </a:pPr>
            <a:r>
              <a:rPr lang="en-US" dirty="0" smtClean="0">
                <a:solidFill>
                  <a:srgbClr val="000000"/>
                </a:solidFill>
              </a:rPr>
              <a:t>      Here </a:t>
            </a:r>
            <a:r>
              <a:rPr lang="en-US" dirty="0">
                <a:solidFill>
                  <a:srgbClr val="000000"/>
                </a:solidFill>
              </a:rPr>
              <a:t>we assume that the width of the memory channels </a:t>
            </a:r>
            <a:r>
              <a:rPr lang="en-US" dirty="0" smtClean="0">
                <a:solidFill>
                  <a:srgbClr val="000000"/>
                </a:solidFill>
              </a:rPr>
              <a:t>(w) remains </a:t>
            </a:r>
            <a:r>
              <a:rPr lang="en-US" dirty="0">
                <a:solidFill>
                  <a:srgbClr val="000000"/>
                </a:solidFill>
              </a:rPr>
              <a:t>unchanged.  </a:t>
            </a:r>
            <a:endParaRPr lang="en-US" dirty="0"/>
          </a:p>
        </p:txBody>
      </p:sp>
      <p:sp>
        <p:nvSpPr>
          <p:cNvPr id="13" name="TextBox 12"/>
          <p:cNvSpPr txBox="1"/>
          <p:nvPr/>
        </p:nvSpPr>
        <p:spPr>
          <a:xfrm>
            <a:off x="8814338" y="6399875"/>
            <a:ext cx="34817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>
                <a:solidFill>
                  <a:srgbClr val="FF0000"/>
                </a:solidFill>
                <a:latin typeface="+mj-lt"/>
              </a:rPr>
              <a:t>*</a:t>
            </a:r>
          </a:p>
        </p:txBody>
      </p:sp>
      <p:sp>
        <p:nvSpPr>
          <p:cNvPr id="14" name="TextBox 13"/>
          <p:cNvSpPr txBox="1"/>
          <p:nvPr/>
        </p:nvSpPr>
        <p:spPr>
          <a:xfrm>
            <a:off x="502212" y="1150766"/>
            <a:ext cx="7465313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 fontAlgn="auto"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•"/>
            </a:pPr>
            <a:r>
              <a:rPr lang="en-US" dirty="0" smtClean="0">
                <a:solidFill>
                  <a:srgbClr val="000000"/>
                </a:solidFill>
                <a:latin typeface="Verdana"/>
              </a:rPr>
              <a:t>In servers </a:t>
            </a:r>
            <a:r>
              <a:rPr lang="hu-HU" dirty="0">
                <a:solidFill>
                  <a:srgbClr val="0070C0"/>
                </a:solidFill>
                <a:latin typeface="Verdana"/>
              </a:rPr>
              <a:t>every core may run</a:t>
            </a:r>
            <a:r>
              <a:rPr lang="en-US" dirty="0">
                <a:solidFill>
                  <a:srgbClr val="0070C0"/>
                </a:solidFill>
                <a:latin typeface="Verdana"/>
              </a:rPr>
              <a:t> </a:t>
            </a:r>
            <a:r>
              <a:rPr lang="hu-HU" dirty="0">
                <a:solidFill>
                  <a:srgbClr val="0070C0"/>
                </a:solidFill>
                <a:latin typeface="Verdana"/>
              </a:rPr>
              <a:t>independently from each other</a:t>
            </a:r>
            <a:r>
              <a:rPr lang="en-US" dirty="0" smtClean="0">
                <a:solidFill>
                  <a:srgbClr val="0070C0"/>
                </a:solidFill>
                <a:latin typeface="Verdana"/>
              </a:rPr>
              <a:t>, consequently, </a:t>
            </a:r>
            <a:endParaRPr lang="en-US" dirty="0">
              <a:solidFill>
                <a:srgbClr val="0070C0"/>
              </a:solidFill>
              <a:latin typeface="Verdana"/>
            </a:endParaRPr>
          </a:p>
          <a:p>
            <a:pPr fontAlgn="auto">
              <a:spcBef>
                <a:spcPts val="0"/>
              </a:spcBef>
              <a:spcAft>
                <a:spcPts val="600"/>
              </a:spcAft>
            </a:pPr>
            <a:r>
              <a:rPr lang="en-US" dirty="0" smtClean="0">
                <a:solidFill>
                  <a:srgbClr val="0070C0"/>
                </a:solidFill>
                <a:latin typeface="Verdana"/>
              </a:rPr>
              <a:t>       twice </a:t>
            </a:r>
            <a:r>
              <a:rPr lang="en-US" dirty="0">
                <a:solidFill>
                  <a:srgbClr val="0070C0"/>
                </a:solidFill>
                <a:latin typeface="Verdana"/>
              </a:rPr>
              <a:t>as many cores need twice as much </a:t>
            </a:r>
            <a:r>
              <a:rPr lang="en-US" dirty="0" smtClean="0">
                <a:solidFill>
                  <a:srgbClr val="0070C0"/>
                </a:solidFill>
                <a:latin typeface="Verdana"/>
              </a:rPr>
              <a:t>bandwidth.</a:t>
            </a:r>
          </a:p>
        </p:txBody>
      </p:sp>
      <p:sp>
        <p:nvSpPr>
          <p:cNvPr id="17" name="Rounded Rectangle 16"/>
          <p:cNvSpPr/>
          <p:nvPr/>
        </p:nvSpPr>
        <p:spPr bwMode="auto">
          <a:xfrm>
            <a:off x="443756" y="1685358"/>
            <a:ext cx="8229600" cy="731520"/>
          </a:xfrm>
          <a:prstGeom prst="roundRect">
            <a:avLst/>
          </a:prstGeom>
          <a:solidFill>
            <a:schemeClr val="bg2">
              <a:lumMod val="20000"/>
              <a:lumOff val="80000"/>
            </a:schemeClr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519956" y="1676401"/>
            <a:ext cx="7133684" cy="82296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 fontAlgn="auto"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•"/>
            </a:pPr>
            <a:r>
              <a:rPr lang="en-US" dirty="0">
                <a:solidFill>
                  <a:srgbClr val="0070C0"/>
                </a:solidFill>
                <a:latin typeface="Verdana"/>
              </a:rPr>
              <a:t> In other words while processor generations evolve </a:t>
            </a:r>
            <a:r>
              <a:rPr lang="en-US" dirty="0" smtClean="0">
                <a:solidFill>
                  <a:srgbClr val="0070C0"/>
                </a:solidFill>
                <a:latin typeface="Verdana"/>
              </a:rPr>
              <a:t>the</a:t>
            </a:r>
          </a:p>
          <a:p>
            <a:pPr fontAlgn="auto">
              <a:spcBef>
                <a:spcPts val="0"/>
              </a:spcBef>
              <a:spcAft>
                <a:spcPts val="0"/>
              </a:spcAft>
            </a:pPr>
            <a:r>
              <a:rPr lang="en-US" dirty="0" smtClean="0">
                <a:solidFill>
                  <a:srgbClr val="0070C0"/>
                </a:solidFill>
                <a:latin typeface="Verdana"/>
              </a:rPr>
              <a:t>        </a:t>
            </a:r>
            <a:r>
              <a:rPr lang="en-US" dirty="0">
                <a:solidFill>
                  <a:srgbClr val="FF0000"/>
                </a:solidFill>
                <a:latin typeface="Verdana"/>
              </a:rPr>
              <a:t>per core memory </a:t>
            </a:r>
            <a:r>
              <a:rPr lang="en-US" dirty="0" smtClean="0">
                <a:solidFill>
                  <a:srgbClr val="FF0000"/>
                </a:solidFill>
                <a:latin typeface="Verdana"/>
              </a:rPr>
              <a:t>bandwidth should </a:t>
            </a:r>
            <a:r>
              <a:rPr lang="en-US" dirty="0">
                <a:solidFill>
                  <a:srgbClr val="FF0000"/>
                </a:solidFill>
                <a:latin typeface="Verdana"/>
              </a:rPr>
              <a:t>be preserved</a:t>
            </a:r>
            <a:r>
              <a:rPr lang="en-US" dirty="0">
                <a:solidFill>
                  <a:srgbClr val="0070C0"/>
                </a:solidFill>
                <a:latin typeface="Verdana"/>
              </a:rPr>
              <a:t>, in other words </a:t>
            </a:r>
            <a:endParaRPr lang="en-US" dirty="0" smtClean="0">
              <a:solidFill>
                <a:srgbClr val="0070C0"/>
              </a:solidFill>
              <a:latin typeface="Verdana"/>
            </a:endParaRPr>
          </a:p>
          <a:p>
            <a:pPr fontAlgn="auto">
              <a:spcBef>
                <a:spcPts val="0"/>
              </a:spcBef>
              <a:spcAft>
                <a:spcPts val="0"/>
              </a:spcAft>
            </a:pPr>
            <a:r>
              <a:rPr lang="en-US" dirty="0">
                <a:solidFill>
                  <a:srgbClr val="0070C0"/>
                </a:solidFill>
                <a:latin typeface="Verdana"/>
              </a:rPr>
              <a:t> </a:t>
            </a:r>
            <a:r>
              <a:rPr lang="en-US" dirty="0" smtClean="0">
                <a:solidFill>
                  <a:srgbClr val="0070C0"/>
                </a:solidFill>
                <a:latin typeface="Verdana"/>
              </a:rPr>
              <a:t>       </a:t>
            </a:r>
            <a:r>
              <a:rPr lang="en-US" dirty="0" smtClean="0">
                <a:solidFill>
                  <a:srgbClr val="FF0000"/>
                </a:solidFill>
                <a:latin typeface="Verdana"/>
              </a:rPr>
              <a:t>the </a:t>
            </a:r>
            <a:r>
              <a:rPr lang="en-US" dirty="0">
                <a:solidFill>
                  <a:srgbClr val="FF0000"/>
                </a:solidFill>
                <a:latin typeface="Verdana"/>
              </a:rPr>
              <a:t>memory bandwidth needs to be </a:t>
            </a:r>
            <a:r>
              <a:rPr lang="en-US" dirty="0" smtClean="0">
                <a:solidFill>
                  <a:srgbClr val="FF0000"/>
                </a:solidFill>
                <a:latin typeface="Verdana"/>
              </a:rPr>
              <a:t>linearly scaled </a:t>
            </a:r>
            <a:r>
              <a:rPr lang="hu-HU" dirty="0">
                <a:solidFill>
                  <a:srgbClr val="FF0000"/>
                </a:solidFill>
                <a:latin typeface="Verdana"/>
              </a:rPr>
              <a:t>with the core count</a:t>
            </a:r>
            <a:r>
              <a:rPr lang="en-US" dirty="0">
                <a:solidFill>
                  <a:srgbClr val="FF0000"/>
                </a:solidFill>
                <a:latin typeface="Verdana"/>
              </a:rPr>
              <a:t>.</a:t>
            </a:r>
            <a:r>
              <a:rPr lang="hu-HU" dirty="0">
                <a:solidFill>
                  <a:srgbClr val="000000"/>
                </a:solidFill>
                <a:latin typeface="Verdana"/>
              </a:rPr>
              <a:t> </a:t>
            </a:r>
            <a:endParaRPr lang="en-US" dirty="0"/>
          </a:p>
        </p:txBody>
      </p:sp>
      <p:sp>
        <p:nvSpPr>
          <p:cNvPr id="19" name="TextBox 18"/>
          <p:cNvSpPr txBox="1"/>
          <p:nvPr/>
        </p:nvSpPr>
        <p:spPr>
          <a:xfrm>
            <a:off x="479614" y="4303050"/>
            <a:ext cx="8376460" cy="7386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 fontAlgn="auto"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•"/>
            </a:pPr>
            <a:r>
              <a:rPr lang="en-US" dirty="0">
                <a:solidFill>
                  <a:srgbClr val="0070C0"/>
                </a:solidFill>
                <a:latin typeface="Verdana"/>
              </a:rPr>
              <a:t>In subsequent processor generations</a:t>
            </a:r>
            <a:r>
              <a:rPr lang="en-US" dirty="0">
                <a:solidFill>
                  <a:srgbClr val="000000"/>
                </a:solidFill>
                <a:latin typeface="Verdana"/>
              </a:rPr>
              <a:t> however, </a:t>
            </a:r>
            <a:r>
              <a:rPr lang="hu-HU" dirty="0">
                <a:solidFill>
                  <a:srgbClr val="0070C0"/>
                </a:solidFill>
                <a:latin typeface="Verdana"/>
              </a:rPr>
              <a:t>memory transfer </a:t>
            </a:r>
            <a:r>
              <a:rPr lang="en-US" dirty="0">
                <a:solidFill>
                  <a:srgbClr val="0070C0"/>
                </a:solidFill>
                <a:latin typeface="Verdana"/>
              </a:rPr>
              <a:t>rates</a:t>
            </a:r>
            <a:r>
              <a:rPr lang="hu-HU" dirty="0">
                <a:solidFill>
                  <a:srgbClr val="0070C0"/>
                </a:solidFill>
                <a:latin typeface="Verdana"/>
              </a:rPr>
              <a:t> </a:t>
            </a:r>
            <a:r>
              <a:rPr lang="en-US" dirty="0" smtClean="0">
                <a:solidFill>
                  <a:srgbClr val="0070C0"/>
                </a:solidFill>
                <a:latin typeface="Verdana"/>
              </a:rPr>
              <a:t>(T</a:t>
            </a:r>
            <a:r>
              <a:rPr lang="en-US" baseline="-25000" dirty="0" smtClean="0">
                <a:solidFill>
                  <a:srgbClr val="0070C0"/>
                </a:solidFill>
                <a:latin typeface="Verdana"/>
              </a:rPr>
              <a:t>M</a:t>
            </a:r>
            <a:r>
              <a:rPr lang="en-US" dirty="0" smtClean="0">
                <a:solidFill>
                  <a:srgbClr val="0070C0"/>
                </a:solidFill>
                <a:latin typeface="Verdana"/>
              </a:rPr>
              <a:t>) </a:t>
            </a:r>
            <a:r>
              <a:rPr lang="hu-HU" dirty="0" smtClean="0">
                <a:solidFill>
                  <a:srgbClr val="0070C0"/>
                </a:solidFill>
                <a:latin typeface="Verdana"/>
              </a:rPr>
              <a:t>r</a:t>
            </a:r>
            <a:r>
              <a:rPr lang="en-US" dirty="0" err="1">
                <a:solidFill>
                  <a:srgbClr val="0070C0"/>
                </a:solidFill>
                <a:latin typeface="Verdana"/>
              </a:rPr>
              <a:t>ise</a:t>
            </a:r>
            <a:r>
              <a:rPr lang="hu-HU" dirty="0">
                <a:solidFill>
                  <a:srgbClr val="0070C0"/>
                </a:solidFill>
                <a:latin typeface="Verdana"/>
              </a:rPr>
              <a:t> </a:t>
            </a:r>
            <a:r>
              <a:rPr lang="hu-HU" dirty="0" smtClean="0">
                <a:solidFill>
                  <a:srgbClr val="0070C0"/>
                </a:solidFill>
                <a:latin typeface="Verdana"/>
              </a:rPr>
              <a:t>slower </a:t>
            </a:r>
            <a:endParaRPr lang="en-US" dirty="0">
              <a:solidFill>
                <a:srgbClr val="0070C0"/>
              </a:solidFill>
              <a:latin typeface="Verdana"/>
            </a:endParaRPr>
          </a:p>
          <a:p>
            <a:r>
              <a:rPr lang="en-US" dirty="0">
                <a:solidFill>
                  <a:srgbClr val="0070C0"/>
                </a:solidFill>
                <a:latin typeface="Verdana"/>
              </a:rPr>
              <a:t>      </a:t>
            </a:r>
            <a:r>
              <a:rPr lang="en-US" dirty="0" smtClean="0">
                <a:solidFill>
                  <a:srgbClr val="0070C0"/>
                </a:solidFill>
                <a:latin typeface="Verdana"/>
              </a:rPr>
              <a:t>than </a:t>
            </a:r>
            <a:r>
              <a:rPr lang="hu-HU" dirty="0" smtClean="0">
                <a:solidFill>
                  <a:srgbClr val="0070C0"/>
                </a:solidFill>
                <a:latin typeface="Verdana"/>
              </a:rPr>
              <a:t>core </a:t>
            </a:r>
            <a:r>
              <a:rPr lang="hu-HU" dirty="0">
                <a:solidFill>
                  <a:srgbClr val="0070C0"/>
                </a:solidFill>
                <a:latin typeface="Verdana"/>
              </a:rPr>
              <a:t>count</a:t>
            </a:r>
            <a:r>
              <a:rPr lang="en-US" dirty="0" smtClean="0">
                <a:solidFill>
                  <a:srgbClr val="0070C0"/>
                </a:solidFill>
                <a:latin typeface="Verdana"/>
              </a:rPr>
              <a:t>s (</a:t>
            </a:r>
            <a:r>
              <a:rPr lang="en-US" dirty="0" err="1" smtClean="0">
                <a:solidFill>
                  <a:srgbClr val="0070C0"/>
                </a:solidFill>
                <a:latin typeface="Verdana"/>
              </a:rPr>
              <a:t>n</a:t>
            </a:r>
            <a:r>
              <a:rPr lang="en-US" baseline="-25000" dirty="0" err="1" smtClean="0">
                <a:solidFill>
                  <a:srgbClr val="0070C0"/>
                </a:solidFill>
                <a:latin typeface="Verdana"/>
              </a:rPr>
              <a:t>C</a:t>
            </a:r>
            <a:r>
              <a:rPr lang="en-US" dirty="0" smtClean="0">
                <a:solidFill>
                  <a:srgbClr val="0070C0"/>
                </a:solidFill>
                <a:latin typeface="Verdana"/>
              </a:rPr>
              <a:t>) </a:t>
            </a:r>
            <a:r>
              <a:rPr lang="hu-HU" dirty="0" smtClean="0">
                <a:solidFill>
                  <a:srgbClr val="0070C0"/>
                </a:solidFill>
                <a:latin typeface="Verdana"/>
              </a:rPr>
              <a:t>, </a:t>
            </a:r>
            <a:r>
              <a:rPr lang="en-US" dirty="0" smtClean="0">
                <a:latin typeface="Verdana"/>
              </a:rPr>
              <a:t>consequently</a:t>
            </a:r>
            <a:r>
              <a:rPr lang="en-US" dirty="0" smtClean="0">
                <a:solidFill>
                  <a:srgbClr val="0070C0"/>
                </a:solidFill>
                <a:latin typeface="Verdana"/>
              </a:rPr>
              <a:t>, </a:t>
            </a:r>
            <a:r>
              <a:rPr lang="en-US" dirty="0" smtClean="0">
                <a:solidFill>
                  <a:srgbClr val="FF0000"/>
                </a:solidFill>
              </a:rPr>
              <a:t>the </a:t>
            </a:r>
            <a:r>
              <a:rPr lang="en-US" dirty="0">
                <a:solidFill>
                  <a:srgbClr val="FF0000"/>
                </a:solidFill>
              </a:rPr>
              <a:t>per core memory bandwidth </a:t>
            </a:r>
            <a:r>
              <a:rPr lang="en-US" dirty="0" smtClean="0">
                <a:solidFill>
                  <a:srgbClr val="FF0000"/>
                </a:solidFill>
              </a:rPr>
              <a:t>decreases</a:t>
            </a:r>
            <a:r>
              <a:rPr lang="en-US" dirty="0" smtClean="0">
                <a:solidFill>
                  <a:srgbClr val="0070C0"/>
                </a:solidFill>
              </a:rPr>
              <a:t> </a:t>
            </a:r>
            <a:r>
              <a:rPr lang="en-US" dirty="0" smtClean="0"/>
              <a:t>and</a:t>
            </a:r>
          </a:p>
          <a:p>
            <a:r>
              <a:rPr lang="en-US" dirty="0">
                <a:solidFill>
                  <a:srgbClr val="FF0000"/>
                </a:solidFill>
                <a:latin typeface="Verdana"/>
              </a:rPr>
              <a:t> </a:t>
            </a:r>
            <a:r>
              <a:rPr lang="en-US" dirty="0" smtClean="0">
                <a:solidFill>
                  <a:srgbClr val="FF0000"/>
                </a:solidFill>
                <a:latin typeface="Verdana"/>
              </a:rPr>
              <a:t>    </a:t>
            </a:r>
            <a:r>
              <a:rPr lang="en-US" dirty="0">
                <a:solidFill>
                  <a:srgbClr val="FF0000"/>
                </a:solidFill>
                <a:latin typeface="Verdana"/>
              </a:rPr>
              <a:t>a mem</a:t>
            </a:r>
            <a:r>
              <a:rPr lang="hu-HU" dirty="0">
                <a:solidFill>
                  <a:srgbClr val="FF0000"/>
                </a:solidFill>
                <a:latin typeface="Verdana"/>
              </a:rPr>
              <a:t>ory </a:t>
            </a:r>
            <a:r>
              <a:rPr lang="en-US" dirty="0">
                <a:solidFill>
                  <a:srgbClr val="FF0000"/>
                </a:solidFill>
                <a:latin typeface="Verdana"/>
              </a:rPr>
              <a:t>bandwidth gap arises</a:t>
            </a:r>
            <a:r>
              <a:rPr lang="en-US" dirty="0" smtClean="0">
                <a:solidFill>
                  <a:srgbClr val="FF0000"/>
                </a:solidFill>
                <a:latin typeface="Verdana"/>
              </a:rPr>
              <a:t>.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34581115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  <p:bldP spid="9" grpId="0"/>
      <p:bldP spid="7" grpId="0"/>
      <p:bldP spid="11" grpId="0" animBg="1"/>
      <p:bldP spid="12" grpId="0"/>
      <p:bldP spid="13" grpId="0"/>
      <p:bldP spid="14" grpId="0"/>
      <p:bldP spid="17" grpId="0" animBg="1"/>
      <p:bldP spid="18" grpId="0"/>
      <p:bldP spid="19" grpId="0"/>
    </p:bldLst>
  </p:timing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sz="1600" dirty="0">
                <a:solidFill>
                  <a:srgbClr val="FFFFFF"/>
                </a:solidFill>
                <a:latin typeface="Verdana" pitchFamily="34" charset="0"/>
              </a:rPr>
              <a:t>2.2 The memory bandwidth bottleneck and its </a:t>
            </a:r>
            <a:r>
              <a:rPr lang="en-US" altLang="en-US" sz="1600" dirty="0" smtClean="0">
                <a:solidFill>
                  <a:srgbClr val="FFFFFF"/>
                </a:solidFill>
                <a:latin typeface="Verdana" pitchFamily="34" charset="0"/>
              </a:rPr>
              <a:t>resolution (2)</a:t>
            </a:r>
            <a:endParaRPr lang="en-US" sz="1600" dirty="0"/>
          </a:p>
        </p:txBody>
      </p:sp>
      <p:sp>
        <p:nvSpPr>
          <p:cNvPr id="3" name="TextBox 2"/>
          <p:cNvSpPr txBox="1"/>
          <p:nvPr/>
        </p:nvSpPr>
        <p:spPr>
          <a:xfrm>
            <a:off x="106092" y="506435"/>
            <a:ext cx="762901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chemeClr val="accent6"/>
                </a:solidFill>
              </a:rPr>
              <a:t>The number of memory channels (</a:t>
            </a:r>
            <a:r>
              <a:rPr lang="en-US" b="1" dirty="0" err="1" smtClean="0">
                <a:solidFill>
                  <a:schemeClr val="accent6"/>
                </a:solidFill>
              </a:rPr>
              <a:t>n</a:t>
            </a:r>
            <a:r>
              <a:rPr lang="en-US" b="1" baseline="-25000" dirty="0" err="1" smtClean="0">
                <a:solidFill>
                  <a:schemeClr val="accent6"/>
                </a:solidFill>
              </a:rPr>
              <a:t>M</a:t>
            </a:r>
            <a:r>
              <a:rPr lang="en-US" b="1" dirty="0" smtClean="0">
                <a:solidFill>
                  <a:schemeClr val="accent6"/>
                </a:solidFill>
              </a:rPr>
              <a:t>) needed for preserving the per core </a:t>
            </a:r>
          </a:p>
          <a:p>
            <a:r>
              <a:rPr lang="en-US" b="1" dirty="0" smtClean="0">
                <a:solidFill>
                  <a:schemeClr val="accent6"/>
                </a:solidFill>
              </a:rPr>
              <a:t>  memory bandwidth of an n-core high-end server</a:t>
            </a:r>
            <a:endParaRPr lang="en-US" b="1" dirty="0">
              <a:solidFill>
                <a:schemeClr val="accent6"/>
              </a:solidFill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722291100"/>
              </p:ext>
            </p:extLst>
          </p:nvPr>
        </p:nvGraphicFramePr>
        <p:xfrm>
          <a:off x="5735894" y="2313128"/>
          <a:ext cx="2501301" cy="428991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962039"/>
                <a:gridCol w="1539262"/>
              </a:tblGrid>
              <a:tr h="381253">
                <a:tc>
                  <a:txBody>
                    <a:bodyPr/>
                    <a:lstStyle/>
                    <a:p>
                      <a:pPr algn="ctr"/>
                      <a:r>
                        <a:rPr lang="en-US" sz="1200" baseline="0" dirty="0" err="1" smtClean="0"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n</a:t>
                      </a:r>
                      <a:r>
                        <a:rPr lang="en-US" sz="1200" baseline="-25000" dirty="0" err="1" smtClean="0"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C</a:t>
                      </a:r>
                      <a:r>
                        <a:rPr lang="en-US" sz="1200" baseline="0" dirty="0" smtClean="0"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 </a:t>
                      </a:r>
                      <a:endParaRPr lang="en-US" sz="1200" baseline="0" dirty="0">
                        <a:latin typeface="Verdana" panose="020B0604030504040204" pitchFamily="34" charset="0"/>
                        <a:ea typeface="Verdana" panose="020B0604030504040204" pitchFamily="34" charset="0"/>
                        <a:cs typeface="Verdana" panose="020B0604030504040204" pitchFamily="34" charset="0"/>
                      </a:endParaRPr>
                    </a:p>
                  </a:txBody>
                  <a:tcPr anchor="ctr">
                    <a:solidFill>
                      <a:schemeClr val="accent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err="1" smtClean="0"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n</a:t>
                      </a:r>
                      <a:r>
                        <a:rPr lang="en-US" sz="1200" baseline="-25000" dirty="0" err="1" smtClean="0"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M</a:t>
                      </a:r>
                      <a:endParaRPr lang="hu-HU" sz="1200" dirty="0" smtClean="0">
                        <a:latin typeface="Verdana" panose="020B0604030504040204" pitchFamily="34" charset="0"/>
                        <a:ea typeface="Verdana" panose="020B0604030504040204" pitchFamily="34" charset="0"/>
                        <a:cs typeface="Verdana" panose="020B0604030504040204" pitchFamily="34" charset="0"/>
                      </a:endParaRPr>
                    </a:p>
                  </a:txBody>
                  <a:tcPr anchor="ctr">
                    <a:solidFill>
                      <a:schemeClr val="accent1">
                        <a:lumMod val="75000"/>
                      </a:schemeClr>
                    </a:solidFill>
                  </a:tcPr>
                </a:tc>
              </a:tr>
              <a:tr h="300666">
                <a:tc>
                  <a:txBody>
                    <a:bodyPr/>
                    <a:lstStyle/>
                    <a:p>
                      <a:pPr algn="ctr"/>
                      <a:r>
                        <a:rPr lang="hu-HU" sz="1200" dirty="0" smtClean="0"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2</a:t>
                      </a:r>
                      <a:endParaRPr lang="en-US" sz="1200" dirty="0">
                        <a:latin typeface="Verdana" panose="020B0604030504040204" pitchFamily="34" charset="0"/>
                        <a:ea typeface="Verdana" panose="020B0604030504040204" pitchFamily="34" charset="0"/>
                        <a:cs typeface="Verdana" panose="020B0604030504040204" pitchFamily="34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200" dirty="0" smtClean="0">
                          <a:solidFill>
                            <a:srgbClr val="FF000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2.0</a:t>
                      </a:r>
                      <a:endParaRPr lang="en-US" sz="1200" dirty="0">
                        <a:solidFill>
                          <a:srgbClr val="FF0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Verdana" panose="020B0604030504040204" pitchFamily="34" charset="0"/>
                      </a:endParaRPr>
                    </a:p>
                  </a:txBody>
                  <a:tcPr anchor="ctr"/>
                </a:tc>
              </a:tr>
              <a:tr h="300666"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4</a:t>
                      </a:r>
                      <a:endParaRPr lang="en-US" sz="1200" dirty="0">
                        <a:latin typeface="Verdana" panose="020B0604030504040204" pitchFamily="34" charset="0"/>
                        <a:ea typeface="Verdana" panose="020B0604030504040204" pitchFamily="34" charset="0"/>
                        <a:cs typeface="Verdana" panose="020B0604030504040204" pitchFamily="34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200" dirty="0" smtClean="0">
                          <a:solidFill>
                            <a:srgbClr val="FF000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2.8</a:t>
                      </a:r>
                      <a:endParaRPr lang="en-US" sz="1200" dirty="0">
                        <a:solidFill>
                          <a:srgbClr val="FF0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Verdana" panose="020B0604030504040204" pitchFamily="34" charset="0"/>
                      </a:endParaRPr>
                    </a:p>
                  </a:txBody>
                  <a:tcPr anchor="ctr"/>
                </a:tc>
              </a:tr>
              <a:tr h="300666">
                <a:tc>
                  <a:txBody>
                    <a:bodyPr/>
                    <a:lstStyle/>
                    <a:p>
                      <a:pPr algn="ctr"/>
                      <a:r>
                        <a:rPr lang="hu-HU" sz="1200" dirty="0" smtClean="0"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6</a:t>
                      </a:r>
                      <a:endParaRPr lang="en-US" sz="1200" dirty="0">
                        <a:latin typeface="Verdana" panose="020B0604030504040204" pitchFamily="34" charset="0"/>
                        <a:ea typeface="Verdana" panose="020B0604030504040204" pitchFamily="34" charset="0"/>
                        <a:cs typeface="Verdana" panose="020B0604030504040204" pitchFamily="34" charset="0"/>
                      </a:endParaRPr>
                    </a:p>
                  </a:txBody>
                  <a:tcPr anchor="ctr">
                    <a:solidFill>
                      <a:srgbClr val="D2DE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200" dirty="0" smtClean="0">
                          <a:solidFill>
                            <a:srgbClr val="FF000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3.5</a:t>
                      </a:r>
                      <a:endParaRPr lang="en-US" sz="1200" dirty="0">
                        <a:solidFill>
                          <a:srgbClr val="FF0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Verdana" panose="020B0604030504040204" pitchFamily="34" charset="0"/>
                      </a:endParaRPr>
                    </a:p>
                  </a:txBody>
                  <a:tcPr anchor="ctr">
                    <a:solidFill>
                      <a:srgbClr val="D2DEEF"/>
                    </a:solidFill>
                  </a:tcPr>
                </a:tc>
              </a:tr>
              <a:tr h="300666"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8</a:t>
                      </a:r>
                      <a:endParaRPr lang="en-US" sz="1200" dirty="0">
                        <a:latin typeface="Verdana" panose="020B0604030504040204" pitchFamily="34" charset="0"/>
                        <a:ea typeface="Verdana" panose="020B0604030504040204" pitchFamily="34" charset="0"/>
                        <a:cs typeface="Verdana" panose="020B0604030504040204" pitchFamily="34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200" dirty="0" smtClean="0">
                          <a:solidFill>
                            <a:srgbClr val="FF000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4.0</a:t>
                      </a:r>
                      <a:endParaRPr lang="en-US" sz="1200" dirty="0">
                        <a:solidFill>
                          <a:srgbClr val="FF0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Verdana" panose="020B0604030504040204" pitchFamily="34" charset="0"/>
                      </a:endParaRPr>
                    </a:p>
                  </a:txBody>
                  <a:tcPr anchor="ctr"/>
                </a:tc>
              </a:tr>
              <a:tr h="300666">
                <a:tc>
                  <a:txBody>
                    <a:bodyPr/>
                    <a:lstStyle/>
                    <a:p>
                      <a:pPr algn="ctr"/>
                      <a:r>
                        <a:rPr lang="hu-HU" sz="1200" dirty="0" smtClean="0"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10</a:t>
                      </a:r>
                      <a:endParaRPr lang="en-US" sz="1200" dirty="0">
                        <a:latin typeface="Verdana" panose="020B0604030504040204" pitchFamily="34" charset="0"/>
                        <a:ea typeface="Verdana" panose="020B0604030504040204" pitchFamily="34" charset="0"/>
                        <a:cs typeface="Verdana" panose="020B0604030504040204" pitchFamily="34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200" dirty="0" smtClean="0">
                          <a:solidFill>
                            <a:srgbClr val="FF000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4.5</a:t>
                      </a:r>
                      <a:endParaRPr lang="en-US" sz="1200" dirty="0">
                        <a:solidFill>
                          <a:srgbClr val="FF0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Verdana" panose="020B0604030504040204" pitchFamily="34" charset="0"/>
                      </a:endParaRPr>
                    </a:p>
                  </a:txBody>
                  <a:tcPr anchor="ctr"/>
                </a:tc>
              </a:tr>
              <a:tr h="300666"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12</a:t>
                      </a:r>
                      <a:endParaRPr lang="en-US" sz="1200" dirty="0">
                        <a:latin typeface="Verdana" panose="020B0604030504040204" pitchFamily="34" charset="0"/>
                        <a:ea typeface="Verdana" panose="020B0604030504040204" pitchFamily="34" charset="0"/>
                        <a:cs typeface="Verdana" panose="020B0604030504040204" pitchFamily="34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200" dirty="0" smtClean="0">
                          <a:solidFill>
                            <a:srgbClr val="FF000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4.9</a:t>
                      </a:r>
                      <a:endParaRPr lang="en-US" sz="1200" dirty="0">
                        <a:solidFill>
                          <a:srgbClr val="FF0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Verdana" panose="020B0604030504040204" pitchFamily="34" charset="0"/>
                      </a:endParaRPr>
                    </a:p>
                  </a:txBody>
                  <a:tcPr anchor="ctr"/>
                </a:tc>
              </a:tr>
              <a:tr h="300666">
                <a:tc>
                  <a:txBody>
                    <a:bodyPr/>
                    <a:lstStyle/>
                    <a:p>
                      <a:pPr algn="ctr"/>
                      <a:r>
                        <a:rPr lang="hu-HU" sz="1200" dirty="0" smtClean="0"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14</a:t>
                      </a:r>
                      <a:endParaRPr lang="en-US" sz="1200" dirty="0">
                        <a:latin typeface="Verdana" panose="020B0604030504040204" pitchFamily="34" charset="0"/>
                        <a:ea typeface="Verdana" panose="020B0604030504040204" pitchFamily="34" charset="0"/>
                        <a:cs typeface="Verdana" panose="020B0604030504040204" pitchFamily="34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200" dirty="0" smtClean="0">
                          <a:solidFill>
                            <a:srgbClr val="FF000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5.3</a:t>
                      </a:r>
                      <a:endParaRPr lang="en-US" sz="1200" dirty="0">
                        <a:solidFill>
                          <a:srgbClr val="FF0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Verdana" panose="020B0604030504040204" pitchFamily="34" charset="0"/>
                      </a:endParaRPr>
                    </a:p>
                  </a:txBody>
                  <a:tcPr anchor="ctr"/>
                </a:tc>
              </a:tr>
              <a:tr h="300666"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16</a:t>
                      </a:r>
                      <a:endParaRPr lang="en-US" sz="1200" dirty="0">
                        <a:latin typeface="Verdana" panose="020B0604030504040204" pitchFamily="34" charset="0"/>
                        <a:ea typeface="Verdana" panose="020B0604030504040204" pitchFamily="34" charset="0"/>
                        <a:cs typeface="Verdana" panose="020B0604030504040204" pitchFamily="34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200" dirty="0" smtClean="0">
                          <a:solidFill>
                            <a:srgbClr val="FF000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5.6</a:t>
                      </a:r>
                      <a:endParaRPr lang="en-US" sz="1200" dirty="0">
                        <a:solidFill>
                          <a:srgbClr val="FF0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Verdana" panose="020B0604030504040204" pitchFamily="34" charset="0"/>
                      </a:endParaRPr>
                    </a:p>
                  </a:txBody>
                  <a:tcPr anchor="ctr"/>
                </a:tc>
              </a:tr>
              <a:tr h="300666">
                <a:tc>
                  <a:txBody>
                    <a:bodyPr/>
                    <a:lstStyle/>
                    <a:p>
                      <a:pPr algn="ctr"/>
                      <a:r>
                        <a:rPr lang="en-US" sz="1200" dirty="0" smtClean="0"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20</a:t>
                      </a:r>
                      <a:endParaRPr lang="en-US" sz="1200" dirty="0">
                        <a:latin typeface="Verdana" panose="020B0604030504040204" pitchFamily="34" charset="0"/>
                        <a:ea typeface="Verdana" panose="020B0604030504040204" pitchFamily="34" charset="0"/>
                        <a:cs typeface="Verdana" panose="020B0604030504040204" pitchFamily="34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200" dirty="0" smtClean="0">
                          <a:solidFill>
                            <a:srgbClr val="FF000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6.3</a:t>
                      </a:r>
                      <a:endParaRPr lang="en-US" sz="1200" dirty="0">
                        <a:solidFill>
                          <a:srgbClr val="FF0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Verdana" panose="020B0604030504040204" pitchFamily="34" charset="0"/>
                      </a:endParaRPr>
                    </a:p>
                  </a:txBody>
                  <a:tcPr anchor="ctr"/>
                </a:tc>
              </a:tr>
              <a:tr h="300666">
                <a:tc>
                  <a:txBody>
                    <a:bodyPr/>
                    <a:lstStyle/>
                    <a:p>
                      <a:pPr algn="ctr"/>
                      <a:r>
                        <a:rPr lang="hu-HU" sz="1200" dirty="0" smtClean="0"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24</a:t>
                      </a:r>
                      <a:endParaRPr lang="en-US" sz="1200" dirty="0">
                        <a:latin typeface="Verdana" panose="020B0604030504040204" pitchFamily="34" charset="0"/>
                        <a:ea typeface="Verdana" panose="020B0604030504040204" pitchFamily="34" charset="0"/>
                        <a:cs typeface="Verdana" panose="020B0604030504040204" pitchFamily="34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200" dirty="0" smtClean="0">
                          <a:solidFill>
                            <a:srgbClr val="FF000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6.9</a:t>
                      </a:r>
                      <a:endParaRPr lang="en-US" sz="1200" dirty="0">
                        <a:solidFill>
                          <a:srgbClr val="FF0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Verdana" panose="020B0604030504040204" pitchFamily="34" charset="0"/>
                      </a:endParaRPr>
                    </a:p>
                  </a:txBody>
                  <a:tcPr anchor="ctr"/>
                </a:tc>
              </a:tr>
              <a:tr h="300666">
                <a:tc>
                  <a:txBody>
                    <a:bodyPr/>
                    <a:lstStyle/>
                    <a:p>
                      <a:pPr algn="ctr"/>
                      <a:r>
                        <a:rPr lang="hu-HU" sz="1200" dirty="0" smtClean="0"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32</a:t>
                      </a:r>
                      <a:endParaRPr lang="en-US" sz="1200" dirty="0">
                        <a:latin typeface="Verdana" panose="020B0604030504040204" pitchFamily="34" charset="0"/>
                        <a:ea typeface="Verdana" panose="020B0604030504040204" pitchFamily="34" charset="0"/>
                        <a:cs typeface="Verdana" panose="020B0604030504040204" pitchFamily="34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200" dirty="0" smtClean="0">
                          <a:solidFill>
                            <a:srgbClr val="FF000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8.0</a:t>
                      </a:r>
                      <a:endParaRPr lang="en-US" sz="1200" dirty="0">
                        <a:solidFill>
                          <a:srgbClr val="FF0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Verdana" panose="020B0604030504040204" pitchFamily="34" charset="0"/>
                      </a:endParaRPr>
                    </a:p>
                  </a:txBody>
                  <a:tcPr anchor="ctr"/>
                </a:tc>
              </a:tr>
              <a:tr h="300666">
                <a:tc>
                  <a:txBody>
                    <a:bodyPr/>
                    <a:lstStyle/>
                    <a:p>
                      <a:pPr algn="ctr"/>
                      <a:r>
                        <a:rPr lang="hu-HU" sz="1200" dirty="0" smtClean="0"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48</a:t>
                      </a:r>
                      <a:endParaRPr lang="en-US" sz="1200" dirty="0">
                        <a:latin typeface="Verdana" panose="020B0604030504040204" pitchFamily="34" charset="0"/>
                        <a:ea typeface="Verdana" panose="020B0604030504040204" pitchFamily="34" charset="0"/>
                        <a:cs typeface="Verdana" panose="020B0604030504040204" pitchFamily="34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200" dirty="0" smtClean="0">
                          <a:solidFill>
                            <a:srgbClr val="FF000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9.8</a:t>
                      </a:r>
                      <a:endParaRPr lang="en-US" sz="1200" dirty="0">
                        <a:solidFill>
                          <a:srgbClr val="FF0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Verdana" panose="020B0604030504040204" pitchFamily="34" charset="0"/>
                      </a:endParaRPr>
                    </a:p>
                  </a:txBody>
                  <a:tcPr anchor="ctr"/>
                </a:tc>
              </a:tr>
              <a:tr h="300666">
                <a:tc>
                  <a:txBody>
                    <a:bodyPr/>
                    <a:lstStyle/>
                    <a:p>
                      <a:pPr algn="ctr"/>
                      <a:r>
                        <a:rPr lang="hu-HU" sz="1200" dirty="0" smtClean="0"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64</a:t>
                      </a:r>
                      <a:endParaRPr lang="en-US" sz="1200" dirty="0">
                        <a:latin typeface="Verdana" panose="020B0604030504040204" pitchFamily="34" charset="0"/>
                        <a:ea typeface="Verdana" panose="020B0604030504040204" pitchFamily="34" charset="0"/>
                        <a:cs typeface="Verdana" panose="020B0604030504040204" pitchFamily="34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hu-HU" sz="1200" dirty="0" smtClean="0">
                          <a:solidFill>
                            <a:srgbClr val="FF0000"/>
                          </a:solidFill>
                          <a:latin typeface="Verdana" panose="020B0604030504040204" pitchFamily="34" charset="0"/>
                          <a:ea typeface="Verdana" panose="020B0604030504040204" pitchFamily="34" charset="0"/>
                          <a:cs typeface="Verdana" panose="020B0604030504040204" pitchFamily="34" charset="0"/>
                        </a:rPr>
                        <a:t>11.3</a:t>
                      </a:r>
                      <a:endParaRPr lang="en-US" sz="1200" dirty="0">
                        <a:solidFill>
                          <a:srgbClr val="FF0000"/>
                        </a:solidFill>
                        <a:latin typeface="Verdana" panose="020B0604030504040204" pitchFamily="34" charset="0"/>
                        <a:ea typeface="Verdana" panose="020B0604030504040204" pitchFamily="34" charset="0"/>
                        <a:cs typeface="Verdana" panose="020B0604030504040204" pitchFamily="34" charset="0"/>
                      </a:endParaRPr>
                    </a:p>
                  </a:txBody>
                  <a:tcPr anchor="ctr"/>
                </a:tc>
              </a:tr>
            </a:tbl>
          </a:graphicData>
        </a:graphic>
      </p:graphicFrame>
      <p:sp>
        <p:nvSpPr>
          <p:cNvPr id="8" name="TextBox 7"/>
          <p:cNvSpPr txBox="1"/>
          <p:nvPr/>
        </p:nvSpPr>
        <p:spPr>
          <a:xfrm>
            <a:off x="295836" y="1035430"/>
            <a:ext cx="8396722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 fontAlgn="auto"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•"/>
            </a:pPr>
            <a:r>
              <a:rPr lang="hu-HU" dirty="0">
                <a:solidFill>
                  <a:srgbClr val="000000"/>
                </a:solidFill>
                <a:latin typeface="Verdana"/>
              </a:rPr>
              <a:t>It can be shown that </a:t>
            </a:r>
            <a:r>
              <a:rPr lang="en-US" dirty="0" smtClean="0">
                <a:solidFill>
                  <a:srgbClr val="000000"/>
                </a:solidFill>
                <a:latin typeface="Verdana"/>
              </a:rPr>
              <a:t>in case </a:t>
            </a:r>
            <a:r>
              <a:rPr lang="en-US" dirty="0">
                <a:solidFill>
                  <a:srgbClr val="000000"/>
                </a:solidFill>
                <a:latin typeface="Verdana"/>
              </a:rPr>
              <a:t>when core counts and memory transfer rates are rising </a:t>
            </a:r>
            <a:r>
              <a:rPr lang="en-US" dirty="0" smtClean="0">
                <a:solidFill>
                  <a:srgbClr val="000000"/>
                </a:solidFill>
                <a:latin typeface="Verdana"/>
              </a:rPr>
              <a:t>as</a:t>
            </a:r>
          </a:p>
          <a:p>
            <a:pPr fontAlgn="auto">
              <a:spcBef>
                <a:spcPts val="0"/>
              </a:spcBef>
              <a:spcAft>
                <a:spcPts val="0"/>
              </a:spcAft>
            </a:pPr>
            <a:r>
              <a:rPr lang="en-US" dirty="0">
                <a:solidFill>
                  <a:srgbClr val="000000"/>
                </a:solidFill>
                <a:latin typeface="Verdana"/>
              </a:rPr>
              <a:t> </a:t>
            </a:r>
            <a:r>
              <a:rPr lang="en-US" dirty="0" smtClean="0">
                <a:solidFill>
                  <a:srgbClr val="000000"/>
                </a:solidFill>
                <a:latin typeface="Verdana"/>
              </a:rPr>
              <a:t>    discussed before, </a:t>
            </a:r>
            <a:r>
              <a:rPr lang="hu-HU" dirty="0" smtClean="0">
                <a:solidFill>
                  <a:srgbClr val="FF0000"/>
                </a:solidFill>
                <a:latin typeface="Verdana"/>
              </a:rPr>
              <a:t>a </a:t>
            </a:r>
            <a:r>
              <a:rPr lang="en-US" dirty="0">
                <a:solidFill>
                  <a:srgbClr val="FF0000"/>
                </a:solidFill>
                <a:latin typeface="Verdana"/>
              </a:rPr>
              <a:t>high-end </a:t>
            </a:r>
            <a:r>
              <a:rPr lang="hu-HU" dirty="0">
                <a:solidFill>
                  <a:srgbClr val="FF0000"/>
                </a:solidFill>
                <a:latin typeface="Verdana"/>
              </a:rPr>
              <a:t>server </a:t>
            </a:r>
            <a:r>
              <a:rPr lang="en-US" dirty="0" smtClean="0">
                <a:solidFill>
                  <a:srgbClr val="FF0000"/>
                </a:solidFill>
                <a:latin typeface="Verdana"/>
              </a:rPr>
              <a:t>with </a:t>
            </a:r>
            <a:r>
              <a:rPr lang="en-US" dirty="0" err="1" smtClean="0">
                <a:solidFill>
                  <a:srgbClr val="FF0000"/>
                </a:solidFill>
                <a:latin typeface="Verdana"/>
              </a:rPr>
              <a:t>n</a:t>
            </a:r>
            <a:r>
              <a:rPr lang="en-US" baseline="-25000" dirty="0" err="1" smtClean="0">
                <a:solidFill>
                  <a:srgbClr val="FF0000"/>
                </a:solidFill>
                <a:latin typeface="Verdana"/>
              </a:rPr>
              <a:t>C</a:t>
            </a:r>
            <a:r>
              <a:rPr lang="en-US" dirty="0" smtClean="0">
                <a:solidFill>
                  <a:srgbClr val="FF0000"/>
                </a:solidFill>
                <a:latin typeface="Verdana"/>
              </a:rPr>
              <a:t> cores </a:t>
            </a:r>
            <a:r>
              <a:rPr lang="hu-HU" dirty="0" smtClean="0">
                <a:solidFill>
                  <a:srgbClr val="FF0000"/>
                </a:solidFill>
                <a:latin typeface="Verdana"/>
              </a:rPr>
              <a:t>needs </a:t>
            </a:r>
            <a:r>
              <a:rPr lang="en-US" dirty="0" smtClean="0">
                <a:solidFill>
                  <a:srgbClr val="FF0000"/>
                </a:solidFill>
                <a:latin typeface="Verdana"/>
              </a:rPr>
              <a:t> </a:t>
            </a:r>
            <a:r>
              <a:rPr lang="hu-HU" dirty="0">
                <a:solidFill>
                  <a:srgbClr val="FF0000"/>
                </a:solidFill>
                <a:latin typeface="Verdana"/>
              </a:rPr>
              <a:t>approximately </a:t>
            </a:r>
            <a:r>
              <a:rPr lang="en-US" dirty="0" err="1">
                <a:solidFill>
                  <a:srgbClr val="FF0000"/>
                </a:solidFill>
                <a:latin typeface="Verdana"/>
              </a:rPr>
              <a:t>n</a:t>
            </a:r>
            <a:r>
              <a:rPr lang="en-US" baseline="-25000" dirty="0" err="1">
                <a:solidFill>
                  <a:srgbClr val="FF0000"/>
                </a:solidFill>
                <a:latin typeface="Verdana"/>
              </a:rPr>
              <a:t>M</a:t>
            </a:r>
            <a:r>
              <a:rPr lang="en-US" dirty="0">
                <a:solidFill>
                  <a:srgbClr val="FF0000"/>
                </a:solidFill>
                <a:latin typeface="Verdana"/>
              </a:rPr>
              <a:t> = </a:t>
            </a:r>
            <a:r>
              <a:rPr lang="en-US" dirty="0">
                <a:solidFill>
                  <a:srgbClr val="FF0000"/>
                </a:solidFill>
              </a:rPr>
              <a:t>√</a:t>
            </a:r>
            <a:r>
              <a:rPr lang="hu-HU" dirty="0">
                <a:solidFill>
                  <a:srgbClr val="FF0000"/>
                </a:solidFill>
              </a:rPr>
              <a:t>2</a:t>
            </a:r>
            <a:r>
              <a:rPr lang="en-US" dirty="0">
                <a:solidFill>
                  <a:srgbClr val="FF0000"/>
                </a:solidFill>
              </a:rPr>
              <a:t> </a:t>
            </a:r>
            <a:r>
              <a:rPr lang="hu-HU" dirty="0">
                <a:solidFill>
                  <a:srgbClr val="FF0000"/>
                </a:solidFill>
                <a:latin typeface="Cambria Math" panose="02040503050406030204" pitchFamily="18" charset="0"/>
                <a:ea typeface="Cambria Math" panose="02040503050406030204" pitchFamily="18" charset="0"/>
              </a:rPr>
              <a:t>∗</a:t>
            </a:r>
            <a:r>
              <a:rPr lang="hu-HU" dirty="0">
                <a:solidFill>
                  <a:srgbClr val="FF0000"/>
                </a:solidFill>
              </a:rPr>
              <a:t> </a:t>
            </a:r>
            <a:r>
              <a:rPr lang="hu-HU" dirty="0">
                <a:solidFill>
                  <a:srgbClr val="FF0000"/>
                </a:solidFill>
                <a:latin typeface="Verdana"/>
              </a:rPr>
              <a:t>√n </a:t>
            </a:r>
            <a:r>
              <a:rPr lang="hu-HU" dirty="0" smtClean="0">
                <a:solidFill>
                  <a:srgbClr val="FF0000"/>
                </a:solidFill>
                <a:latin typeface="Verdana"/>
              </a:rPr>
              <a:t> </a:t>
            </a:r>
            <a:endParaRPr lang="hu-HU" dirty="0">
              <a:solidFill>
                <a:srgbClr val="FF0000"/>
              </a:solidFill>
              <a:latin typeface="Verdana"/>
            </a:endParaRPr>
          </a:p>
          <a:p>
            <a:pPr fontAlgn="auto">
              <a:spcBef>
                <a:spcPts val="0"/>
              </a:spcBef>
              <a:spcAft>
                <a:spcPts val="0"/>
              </a:spcAft>
            </a:pPr>
            <a:r>
              <a:rPr lang="hu-HU" dirty="0">
                <a:solidFill>
                  <a:srgbClr val="000000"/>
                </a:solidFill>
                <a:latin typeface="Verdana"/>
              </a:rPr>
              <a:t>     </a:t>
            </a:r>
            <a:r>
              <a:rPr lang="en-US" dirty="0" smtClean="0">
                <a:solidFill>
                  <a:srgbClr val="FF0000"/>
                </a:solidFill>
                <a:latin typeface="Verdana"/>
              </a:rPr>
              <a:t>memory channels</a:t>
            </a:r>
            <a:r>
              <a:rPr lang="en-US" dirty="0" smtClean="0">
                <a:solidFill>
                  <a:srgbClr val="000000"/>
                </a:solidFill>
                <a:latin typeface="Verdana"/>
              </a:rPr>
              <a:t> </a:t>
            </a:r>
            <a:r>
              <a:rPr lang="hu-HU" dirty="0" smtClean="0">
                <a:solidFill>
                  <a:srgbClr val="FF0000"/>
                </a:solidFill>
                <a:latin typeface="Verdana"/>
              </a:rPr>
              <a:t>per </a:t>
            </a:r>
            <a:r>
              <a:rPr lang="hu-HU" dirty="0">
                <a:solidFill>
                  <a:srgbClr val="FF0000"/>
                </a:solidFill>
                <a:latin typeface="Verdana"/>
              </a:rPr>
              <a:t>socket</a:t>
            </a:r>
            <a:r>
              <a:rPr lang="en-US" dirty="0">
                <a:solidFill>
                  <a:srgbClr val="FF0000"/>
                </a:solidFill>
                <a:latin typeface="Verdana"/>
              </a:rPr>
              <a:t> for preserving the per core memory </a:t>
            </a:r>
            <a:r>
              <a:rPr lang="en-US" dirty="0" smtClean="0">
                <a:solidFill>
                  <a:srgbClr val="FF0000"/>
                </a:solidFill>
                <a:latin typeface="Verdana"/>
              </a:rPr>
              <a:t>bandwidth</a:t>
            </a:r>
            <a:r>
              <a:rPr lang="en-US" dirty="0">
                <a:solidFill>
                  <a:srgbClr val="FF0000"/>
                </a:solidFill>
                <a:latin typeface="Verdana"/>
              </a:rPr>
              <a:t> </a:t>
            </a:r>
            <a:r>
              <a:rPr lang="en-US" dirty="0" smtClean="0">
                <a:solidFill>
                  <a:srgbClr val="FF0000"/>
                </a:solidFill>
                <a:latin typeface="Verdana"/>
              </a:rPr>
              <a:t>related to</a:t>
            </a:r>
          </a:p>
          <a:p>
            <a:pPr fontAlgn="auto">
              <a:spcBef>
                <a:spcPts val="0"/>
              </a:spcBef>
              <a:spcAft>
                <a:spcPts val="600"/>
              </a:spcAft>
            </a:pPr>
            <a:r>
              <a:rPr lang="en-US" dirty="0" smtClean="0">
                <a:solidFill>
                  <a:srgbClr val="FF0000"/>
                </a:solidFill>
                <a:latin typeface="Verdana"/>
              </a:rPr>
              <a:t>     typical early single core implementations. </a:t>
            </a:r>
          </a:p>
        </p:txBody>
      </p:sp>
      <p:sp>
        <p:nvSpPr>
          <p:cNvPr id="11" name="TextBox 10"/>
          <p:cNvSpPr txBox="1"/>
          <p:nvPr/>
        </p:nvSpPr>
        <p:spPr>
          <a:xfrm>
            <a:off x="111783" y="5862851"/>
            <a:ext cx="5487272" cy="7386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dirty="0" smtClean="0"/>
              <a:t>Table: The number of memory channels (</a:t>
            </a:r>
            <a:r>
              <a:rPr lang="en-US" dirty="0" err="1" smtClean="0"/>
              <a:t>n</a:t>
            </a:r>
            <a:r>
              <a:rPr lang="en-US" baseline="-25000" dirty="0" err="1" smtClean="0"/>
              <a:t>M</a:t>
            </a:r>
            <a:r>
              <a:rPr lang="en-US" dirty="0" smtClean="0"/>
              <a:t>) needed</a:t>
            </a:r>
          </a:p>
          <a:p>
            <a:pPr algn="ctr"/>
            <a:r>
              <a:rPr lang="en-US" dirty="0"/>
              <a:t> </a:t>
            </a:r>
            <a:r>
              <a:rPr lang="en-US" dirty="0" smtClean="0"/>
              <a:t>per socket for preserving the per core memory bandwidth</a:t>
            </a:r>
          </a:p>
          <a:p>
            <a:pPr algn="ctr"/>
            <a:r>
              <a:rPr lang="en-US" dirty="0" smtClean="0"/>
              <a:t> of a high-end server with </a:t>
            </a:r>
            <a:r>
              <a:rPr lang="en-US" dirty="0" err="1" smtClean="0"/>
              <a:t>n</a:t>
            </a:r>
            <a:r>
              <a:rPr lang="en-US" baseline="-25000" dirty="0" err="1" smtClean="0"/>
              <a:t>C</a:t>
            </a:r>
            <a:r>
              <a:rPr lang="en-US" baseline="-25000" dirty="0" smtClean="0"/>
              <a:t> </a:t>
            </a:r>
            <a:r>
              <a:rPr lang="en-US" dirty="0" smtClean="0"/>
              <a:t>cores</a:t>
            </a:r>
            <a:endParaRPr lang="en-US" dirty="0"/>
          </a:p>
        </p:txBody>
      </p:sp>
      <p:sp>
        <p:nvSpPr>
          <p:cNvPr id="5" name="TextBox 4"/>
          <p:cNvSpPr txBox="1"/>
          <p:nvPr/>
        </p:nvSpPr>
        <p:spPr>
          <a:xfrm>
            <a:off x="277906" y="1965512"/>
            <a:ext cx="645131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 smtClean="0">
                <a:solidFill>
                  <a:srgbClr val="0070C0"/>
                </a:solidFill>
                <a:latin typeface="Verdana"/>
              </a:rPr>
              <a:t>Required </a:t>
            </a:r>
            <a:r>
              <a:rPr lang="en-US" dirty="0">
                <a:solidFill>
                  <a:srgbClr val="0070C0"/>
                </a:solidFill>
                <a:latin typeface="Verdana"/>
              </a:rPr>
              <a:t>memory channel numbers </a:t>
            </a:r>
            <a:r>
              <a:rPr lang="en-US" dirty="0">
                <a:latin typeface="Verdana"/>
              </a:rPr>
              <a:t>are shown in the Table below</a:t>
            </a:r>
            <a:r>
              <a:rPr lang="en-US" dirty="0" smtClean="0">
                <a:solidFill>
                  <a:srgbClr val="0070C0"/>
                </a:solidFill>
                <a:latin typeface="Verdana"/>
              </a:rPr>
              <a:t>.</a:t>
            </a:r>
            <a:endParaRPr lang="en-US" dirty="0"/>
          </a:p>
        </p:txBody>
      </p:sp>
      <p:sp>
        <p:nvSpPr>
          <p:cNvPr id="9" name="TextBox 8"/>
          <p:cNvSpPr txBox="1"/>
          <p:nvPr/>
        </p:nvSpPr>
        <p:spPr>
          <a:xfrm>
            <a:off x="8814338" y="6534345"/>
            <a:ext cx="34817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>
                <a:solidFill>
                  <a:srgbClr val="FF0000"/>
                </a:solidFill>
                <a:latin typeface="+mj-lt"/>
              </a:rPr>
              <a:t>*</a:t>
            </a:r>
          </a:p>
        </p:txBody>
      </p:sp>
    </p:spTree>
    <p:extLst>
      <p:ext uri="{BB962C8B-B14F-4D97-AF65-F5344CB8AC3E}">
        <p14:creationId xmlns:p14="http://schemas.microsoft.com/office/powerpoint/2010/main" val="132704695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  <p:bldP spid="11" grpId="0"/>
      <p:bldP spid="5" grpId="0"/>
    </p:bldLst>
  </p:timing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sz="1600" dirty="0">
                <a:solidFill>
                  <a:srgbClr val="FFFFFF"/>
                </a:solidFill>
                <a:latin typeface="Verdana" pitchFamily="34" charset="0"/>
              </a:rPr>
              <a:t>2.2 The memory bandwidth bottleneck and its resolution </a:t>
            </a:r>
            <a:r>
              <a:rPr lang="en-US" altLang="en-US" sz="1600" dirty="0" smtClean="0">
                <a:solidFill>
                  <a:srgbClr val="FFFFFF"/>
                </a:solidFill>
                <a:latin typeface="Verdana" pitchFamily="34" charset="0"/>
              </a:rPr>
              <a:t>(3)</a:t>
            </a:r>
            <a:endParaRPr lang="en-US" sz="1600" dirty="0"/>
          </a:p>
        </p:txBody>
      </p:sp>
      <p:sp>
        <p:nvSpPr>
          <p:cNvPr id="3" name="TextBox 2"/>
          <p:cNvSpPr txBox="1"/>
          <p:nvPr/>
        </p:nvSpPr>
        <p:spPr>
          <a:xfrm>
            <a:off x="351864" y="879944"/>
            <a:ext cx="8287846" cy="7386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r>
              <a:rPr lang="en-US" dirty="0" smtClean="0">
                <a:solidFill>
                  <a:srgbClr val="000000"/>
                </a:solidFill>
                <a:latin typeface="Verdana"/>
              </a:rPr>
              <a:t>In order to preserve the per core memory bandwidth </a:t>
            </a:r>
            <a:r>
              <a:rPr lang="hu-HU" dirty="0" smtClean="0">
                <a:solidFill>
                  <a:srgbClr val="000000"/>
                </a:solidFill>
                <a:latin typeface="Verdana"/>
              </a:rPr>
              <a:t>t</a:t>
            </a:r>
            <a:r>
              <a:rPr lang="en-US" dirty="0">
                <a:solidFill>
                  <a:srgbClr val="000000"/>
                </a:solidFill>
                <a:latin typeface="Verdana"/>
              </a:rPr>
              <a:t>he </a:t>
            </a:r>
            <a:r>
              <a:rPr lang="en-US" dirty="0">
                <a:solidFill>
                  <a:srgbClr val="0070C0"/>
                </a:solidFill>
                <a:latin typeface="Verdana"/>
              </a:rPr>
              <a:t>number of memory </a:t>
            </a:r>
            <a:r>
              <a:rPr lang="en-US" dirty="0" smtClean="0">
                <a:solidFill>
                  <a:srgbClr val="0070C0"/>
                </a:solidFill>
                <a:latin typeface="Verdana"/>
              </a:rPr>
              <a:t>channels</a:t>
            </a:r>
          </a:p>
          <a:p>
            <a:pPr fontAlgn="auto">
              <a:spcBef>
                <a:spcPts val="0"/>
              </a:spcBef>
              <a:spcAft>
                <a:spcPts val="0"/>
              </a:spcAft>
            </a:pPr>
            <a:r>
              <a:rPr lang="en-US" dirty="0">
                <a:solidFill>
                  <a:srgbClr val="0070C0"/>
                </a:solidFill>
                <a:latin typeface="Verdana"/>
              </a:rPr>
              <a:t> </a:t>
            </a:r>
            <a:r>
              <a:rPr lang="en-US" dirty="0" smtClean="0">
                <a:solidFill>
                  <a:srgbClr val="0070C0"/>
                </a:solidFill>
                <a:latin typeface="Verdana"/>
              </a:rPr>
              <a:t>  rose </a:t>
            </a:r>
            <a:r>
              <a:rPr lang="en-US" dirty="0">
                <a:solidFill>
                  <a:srgbClr val="0070C0"/>
                </a:solidFill>
                <a:latin typeface="Verdana"/>
              </a:rPr>
              <a:t>rapidly </a:t>
            </a:r>
            <a:r>
              <a:rPr lang="en-US" dirty="0">
                <a:solidFill>
                  <a:srgbClr val="000000"/>
                </a:solidFill>
                <a:latin typeface="Verdana"/>
              </a:rPr>
              <a:t>from 1 per socket </a:t>
            </a:r>
            <a:r>
              <a:rPr lang="en-US" dirty="0" smtClean="0">
                <a:solidFill>
                  <a:srgbClr val="000000"/>
                </a:solidFill>
                <a:latin typeface="Verdana"/>
              </a:rPr>
              <a:t>to </a:t>
            </a:r>
            <a:r>
              <a:rPr lang="en-US" dirty="0">
                <a:solidFill>
                  <a:srgbClr val="000000"/>
                </a:solidFill>
                <a:latin typeface="Verdana"/>
              </a:rPr>
              <a:t>8 per </a:t>
            </a:r>
            <a:r>
              <a:rPr lang="en-US" dirty="0">
                <a:solidFill>
                  <a:srgbClr val="0070C0"/>
                </a:solidFill>
                <a:latin typeface="Verdana"/>
              </a:rPr>
              <a:t>socket in Intel's high-end server platforms</a:t>
            </a:r>
            <a:r>
              <a:rPr lang="en-US" dirty="0" smtClean="0">
                <a:solidFill>
                  <a:srgbClr val="000000"/>
                </a:solidFill>
                <a:latin typeface="Verdana"/>
              </a:rPr>
              <a:t>,</a:t>
            </a:r>
          </a:p>
          <a:p>
            <a:pPr fontAlgn="auto">
              <a:spcBef>
                <a:spcPts val="0"/>
              </a:spcBef>
              <a:spcAft>
                <a:spcPts val="0"/>
              </a:spcAft>
            </a:pPr>
            <a:r>
              <a:rPr lang="en-US" dirty="0">
                <a:solidFill>
                  <a:srgbClr val="000000"/>
                </a:solidFill>
                <a:latin typeface="Verdana"/>
              </a:rPr>
              <a:t> </a:t>
            </a:r>
            <a:r>
              <a:rPr lang="en-US" dirty="0" smtClean="0">
                <a:solidFill>
                  <a:srgbClr val="000000"/>
                </a:solidFill>
                <a:latin typeface="Verdana"/>
              </a:rPr>
              <a:t>  as </a:t>
            </a:r>
            <a:r>
              <a:rPr lang="en-US" dirty="0">
                <a:solidFill>
                  <a:srgbClr val="000000"/>
                </a:solidFill>
                <a:latin typeface="Verdana"/>
              </a:rPr>
              <a:t>shown in the next Table</a:t>
            </a:r>
            <a:r>
              <a:rPr lang="en-US" dirty="0" smtClean="0">
                <a:solidFill>
                  <a:srgbClr val="000000"/>
                </a:solidFill>
                <a:latin typeface="Verdana"/>
              </a:rPr>
              <a:t>.</a:t>
            </a: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106092" y="506435"/>
            <a:ext cx="810831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chemeClr val="accent6"/>
                </a:solidFill>
              </a:rPr>
              <a:t>The number of memory channels (</a:t>
            </a:r>
            <a:r>
              <a:rPr lang="en-US" b="1" dirty="0" err="1" smtClean="0">
                <a:solidFill>
                  <a:schemeClr val="accent6"/>
                </a:solidFill>
              </a:rPr>
              <a:t>n</a:t>
            </a:r>
            <a:r>
              <a:rPr lang="en-US" b="1" baseline="-25000" dirty="0" err="1" smtClean="0">
                <a:solidFill>
                  <a:schemeClr val="accent6"/>
                </a:solidFill>
              </a:rPr>
              <a:t>M</a:t>
            </a:r>
            <a:r>
              <a:rPr lang="en-US" b="1" dirty="0" smtClean="0">
                <a:solidFill>
                  <a:schemeClr val="accent6"/>
                </a:solidFill>
              </a:rPr>
              <a:t>) provided in Intel's high-end server lines</a:t>
            </a:r>
            <a:endParaRPr lang="en-US" b="1" dirty="0">
              <a:solidFill>
                <a:schemeClr val="accent6"/>
              </a:solidFill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8814338" y="6534345"/>
            <a:ext cx="34817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>
                <a:solidFill>
                  <a:srgbClr val="FF0000"/>
                </a:solidFill>
                <a:latin typeface="+mj-lt"/>
              </a:rPr>
              <a:t>*</a:t>
            </a:r>
          </a:p>
        </p:txBody>
      </p:sp>
    </p:spTree>
    <p:extLst>
      <p:ext uri="{BB962C8B-B14F-4D97-AF65-F5344CB8AC3E}">
        <p14:creationId xmlns:p14="http://schemas.microsoft.com/office/powerpoint/2010/main" val="70798960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</p:bldLst>
  </p:timing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22"/>
          <p:cNvSpPr>
            <a:spLocks noChangeArrowheads="1"/>
          </p:cNvSpPr>
          <p:nvPr/>
        </p:nvSpPr>
        <p:spPr bwMode="auto">
          <a:xfrm>
            <a:off x="0" y="0"/>
            <a:ext cx="9144000" cy="393700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600" dirty="0">
                <a:solidFill>
                  <a:srgbClr val="FFFFFF"/>
                </a:solidFill>
                <a:latin typeface="Verdana" pitchFamily="34" charset="0"/>
              </a:rPr>
              <a:t>2.2 The memory bandwidth bottleneck and its resolution </a:t>
            </a:r>
            <a:r>
              <a:rPr lang="en-US" altLang="en-US" sz="1600" dirty="0" smtClean="0">
                <a:solidFill>
                  <a:srgbClr val="FFFFFF"/>
                </a:solidFill>
                <a:latin typeface="Verdana" pitchFamily="34" charset="0"/>
              </a:rPr>
              <a:t>(</a:t>
            </a:r>
            <a:r>
              <a:rPr lang="en-US" altLang="en-US" sz="1600" dirty="0" err="1" smtClean="0">
                <a:solidFill>
                  <a:srgbClr val="FFFFFF"/>
                </a:solidFill>
                <a:latin typeface="Verdana" pitchFamily="34" charset="0"/>
              </a:rPr>
              <a:t>3b</a:t>
            </a:r>
            <a:r>
              <a:rPr lang="en-US" altLang="en-US" sz="1600" dirty="0" smtClean="0">
                <a:solidFill>
                  <a:srgbClr val="FFFFFF"/>
                </a:solidFill>
                <a:latin typeface="Verdana" pitchFamily="34" charset="0"/>
              </a:rPr>
              <a:t>)</a:t>
            </a:r>
            <a:endParaRPr lang="hu-HU" altLang="en-US" sz="1600" dirty="0">
              <a:solidFill>
                <a:srgbClr val="FFFFFF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92215" y="506877"/>
            <a:ext cx="840967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r>
              <a:rPr lang="hu-HU" b="1" dirty="0" smtClean="0">
                <a:solidFill>
                  <a:srgbClr val="2D2D8A"/>
                </a:solidFill>
                <a:latin typeface="Verdana"/>
              </a:rPr>
              <a:t> </a:t>
            </a:r>
            <a:r>
              <a:rPr lang="en-US" b="1" dirty="0" smtClean="0">
                <a:solidFill>
                  <a:srgbClr val="2D2D8A"/>
                </a:solidFill>
                <a:latin typeface="Verdana"/>
              </a:rPr>
              <a:t>No. and max. transfer rate of memory channels in Intel's high-end server lines</a:t>
            </a:r>
            <a:endParaRPr lang="en-US" b="1" dirty="0">
              <a:solidFill>
                <a:srgbClr val="2D2D8A"/>
              </a:solidFill>
              <a:latin typeface="Verdana"/>
            </a:endParaRPr>
          </a:p>
        </p:txBody>
      </p:sp>
      <p:graphicFrame>
        <p:nvGraphicFramePr>
          <p:cNvPr id="9" name="Table 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885977460"/>
              </p:ext>
            </p:extLst>
          </p:nvPr>
        </p:nvGraphicFramePr>
        <p:xfrm>
          <a:off x="148487" y="1053488"/>
          <a:ext cx="8869679" cy="5712764"/>
        </p:xfrm>
        <a:graphic>
          <a:graphicData uri="http://schemas.openxmlformats.org/drawingml/2006/table">
            <a:tbl>
              <a:tblPr firstRow="1" firstCol="1" bandRow="1"/>
              <a:tblGrid>
                <a:gridCol w="910487"/>
                <a:gridCol w="1019702"/>
                <a:gridCol w="827224"/>
                <a:gridCol w="1369451"/>
                <a:gridCol w="1020308"/>
                <a:gridCol w="873181"/>
                <a:gridCol w="1378706"/>
                <a:gridCol w="1470620"/>
              </a:tblGrid>
              <a:tr h="686595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b="1" dirty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Platform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b="1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Platform topology</a:t>
                      </a:r>
                      <a:endParaRPr lang="en-US" sz="95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b="1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Date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b="1" dirty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of intro.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b="1" dirty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Processor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b="1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Verdana"/>
                        </a:rPr>
                        <a:t>Technology</a:t>
                      </a:r>
                      <a:endParaRPr lang="en-US" sz="950" b="1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b="1" dirty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Core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b="1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count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b="1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(</a:t>
                      </a:r>
                      <a:r>
                        <a:rPr lang="en-US" sz="950" b="1" dirty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up to)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b="1" dirty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No. </a:t>
                      </a:r>
                      <a:r>
                        <a:rPr lang="en-US" sz="950" b="1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 and max. speed of memory channels/socket</a:t>
                      </a: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b="1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Verdana"/>
                        </a:rPr>
                        <a:t>Kind of</a:t>
                      </a: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400"/>
                        </a:spcAft>
                      </a:pPr>
                      <a:r>
                        <a:rPr lang="en-US" sz="950" b="1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Verdana"/>
                        </a:rPr>
                        <a:t>connecting memory</a:t>
                      </a: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b="1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Verdana"/>
                        </a:rPr>
                        <a:t>Socket</a:t>
                      </a:r>
                      <a:endParaRPr lang="en-US" sz="950" b="1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</a:tr>
              <a:tr h="493310">
                <a:tc rowSpan="3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 err="1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Truland</a:t>
                      </a:r>
                      <a:r>
                        <a:rPr lang="en-US" sz="950" dirty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 MP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SMP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w/dual FSBs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3/2005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90 nm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 Pentium 4 </a:t>
                      </a:r>
                      <a:r>
                        <a:rPr lang="en-US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MP</a:t>
                      </a: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(Potomac)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Verdana"/>
                        </a:rPr>
                        <a:t>90 nm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1C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1x</a:t>
                      </a: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DDR2-400/socket</a:t>
                      </a: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300"/>
                        </a:spcAft>
                      </a:pPr>
                      <a:r>
                        <a:rPr lang="en-US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Verdana"/>
                        </a:rPr>
                        <a:t>4 serial channels (IMI) via MCH</a:t>
                      </a: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Verdana"/>
                        </a:rPr>
                        <a:t>LGA 604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</a:tr>
              <a:tr h="385288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11/</a:t>
                      </a:r>
                      <a:r>
                        <a:rPr lang="hu-HU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2005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hu-HU" sz="950" dirty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Xeon </a:t>
                      </a:r>
                      <a:r>
                        <a:rPr lang="hu-HU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7000</a:t>
                      </a:r>
                      <a:r>
                        <a:rPr lang="en-US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 (</a:t>
                      </a:r>
                      <a:r>
                        <a:rPr lang="en-US" sz="950" dirty="0" err="1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P4</a:t>
                      </a:r>
                      <a:r>
                        <a:rPr lang="en-US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)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hu-HU" sz="950" dirty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(</a:t>
                      </a:r>
                      <a:r>
                        <a:rPr lang="hu-HU" sz="950" dirty="0" err="1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Paxville</a:t>
                      </a:r>
                      <a:r>
                        <a:rPr lang="hu-HU" sz="950" dirty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 MP</a:t>
                      </a:r>
                      <a:r>
                        <a:rPr lang="hu-HU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)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Verdana"/>
                        </a:rPr>
                        <a:t>90 nm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hu-HU" sz="950" dirty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2x1C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</a:tr>
              <a:tr h="385288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8/</a:t>
                      </a:r>
                      <a:r>
                        <a:rPr lang="hu-HU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2006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hu-HU" sz="950" dirty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Xeon </a:t>
                      </a:r>
                      <a:r>
                        <a:rPr lang="hu-HU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7100</a:t>
                      </a:r>
                      <a:r>
                        <a:rPr lang="en-US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 (</a:t>
                      </a:r>
                      <a:r>
                        <a:rPr lang="en-US" sz="950" dirty="0" err="1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P4</a:t>
                      </a:r>
                      <a:r>
                        <a:rPr lang="en-US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)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hu-HU" sz="950" dirty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(</a:t>
                      </a:r>
                      <a:r>
                        <a:rPr lang="hu-HU" sz="950" dirty="0" err="1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Tulsa</a:t>
                      </a:r>
                      <a:r>
                        <a:rPr lang="hu-HU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)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Verdana"/>
                        </a:rPr>
                        <a:t>65 nm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hu-HU" sz="950" dirty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2C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AD5"/>
                    </a:solidFill>
                  </a:tcPr>
                </a:tc>
              </a:tr>
              <a:tr h="395637">
                <a:tc rowSpan="3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 err="1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Caneland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SMP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w/Quad FSBs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9/2007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Xeon </a:t>
                      </a:r>
                      <a:r>
                        <a:rPr lang="en-US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7200 (Core 2)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Tigerton </a:t>
                      </a:r>
                      <a:r>
                        <a:rPr lang="en-US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DC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Verdana"/>
                        </a:rPr>
                        <a:t>65 nm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2C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1x</a:t>
                      </a: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DDR2-667/socket</a:t>
                      </a: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(FB-DIMM)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300"/>
                        </a:spcAft>
                      </a:pPr>
                      <a:r>
                        <a:rPr lang="en-US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Verdana"/>
                        </a:rPr>
                        <a:t>4 serial</a:t>
                      </a:r>
                      <a:r>
                        <a:rPr lang="en-US" sz="950" baseline="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Verdana"/>
                        </a:rPr>
                        <a:t> FB-DIMM channels via MCH</a:t>
                      </a:r>
                      <a:endParaRPr lang="en-US" sz="950" dirty="0" smtClean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Verdana"/>
                        </a:rPr>
                        <a:t>LGA 604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</a:tr>
              <a:tr h="38514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9/2007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Xeon </a:t>
                      </a:r>
                      <a:r>
                        <a:rPr lang="en-US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7300 (Core 2)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Tigerton </a:t>
                      </a:r>
                      <a:r>
                        <a:rPr lang="en-US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QC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Verdana"/>
                        </a:rPr>
                        <a:t>65 nm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2x2C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</a:tr>
              <a:tr h="38514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9/2008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Xeon </a:t>
                      </a:r>
                      <a:r>
                        <a:rPr lang="en-US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7400 (Penryn)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(</a:t>
                      </a:r>
                      <a:r>
                        <a:rPr lang="en-US" sz="950" dirty="0" err="1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Dunnington</a:t>
                      </a:r>
                      <a:r>
                        <a:rPr lang="en-US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)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Verdana"/>
                        </a:rPr>
                        <a:t>45 nm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6C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</a:tr>
              <a:tr h="518138">
                <a:tc rowSpan="2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Boxboro-EX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6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 err="1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NUMA</a:t>
                      </a:r>
                      <a:r>
                        <a:rPr lang="en-US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,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fully</a:t>
                      </a: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 connected</a:t>
                      </a: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for 4S</a:t>
                      </a: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platforms, partially connected</a:t>
                      </a: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 for </a:t>
                      </a:r>
                      <a:r>
                        <a:rPr lang="en-US" sz="950" dirty="0" err="1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8S</a:t>
                      </a:r>
                      <a:r>
                        <a:rPr lang="en-US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 platforms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3/2010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Nehalem-EX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(Xeon 7500/ </a:t>
                      </a:r>
                      <a:r>
                        <a:rPr lang="en-US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(</a:t>
                      </a:r>
                      <a:r>
                        <a:rPr lang="en-US" sz="950" dirty="0" err="1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Beckton</a:t>
                      </a:r>
                      <a:r>
                        <a:rPr lang="en-US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) 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Verdana"/>
                        </a:rPr>
                        <a:t>45 nm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8C</a:t>
                      </a:r>
                      <a:endParaRPr lang="en-US" sz="95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8x</a:t>
                      </a: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DDR3-1067/socket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Verdana"/>
                        </a:rPr>
                        <a:t>4 serial channels</a:t>
                      </a: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300"/>
                        </a:spcAft>
                      </a:pPr>
                      <a:r>
                        <a:rPr lang="en-US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Verdana"/>
                        </a:rPr>
                        <a:t>(SMI) /socket</a:t>
                      </a: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Verdana"/>
                        </a:rPr>
                        <a:t>LGA 1567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</a:tr>
              <a:tr h="385288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4/</a:t>
                      </a:r>
                      <a:r>
                        <a:rPr lang="hu-HU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2011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hu-HU" sz="950" dirty="0" err="1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Westmere-EX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(</a:t>
                      </a:r>
                      <a:r>
                        <a:rPr lang="hu-HU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E7-</a:t>
                      </a:r>
                      <a:r>
                        <a:rPr lang="en-US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8</a:t>
                      </a:r>
                      <a:r>
                        <a:rPr lang="hu-HU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800</a:t>
                      </a:r>
                      <a:r>
                        <a:rPr lang="en-US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)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Verdana"/>
                        </a:rPr>
                        <a:t>32 nm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hu-HU" sz="950" dirty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10C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16692">
                <a:tc rowSpan="3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hu-HU" sz="950" dirty="0" err="1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Brickland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2/</a:t>
                      </a:r>
                      <a:r>
                        <a:rPr lang="hu-HU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2014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hu-HU" sz="950" dirty="0" err="1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Ivy</a:t>
                      </a:r>
                      <a:r>
                        <a:rPr lang="hu-HU" sz="950" dirty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 </a:t>
                      </a:r>
                      <a:r>
                        <a:rPr lang="hu-HU" sz="950" dirty="0" err="1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Bridge-EX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hu-HU" sz="950" dirty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(</a:t>
                      </a:r>
                      <a:r>
                        <a:rPr lang="hu-HU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E7-</a:t>
                      </a:r>
                      <a:r>
                        <a:rPr lang="en-US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8</a:t>
                      </a:r>
                      <a:r>
                        <a:rPr lang="hu-HU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800 </a:t>
                      </a:r>
                      <a:r>
                        <a:rPr lang="hu-HU" sz="950" dirty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v2</a:t>
                      </a:r>
                      <a:r>
                        <a:rPr lang="hu-HU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)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Verdana"/>
                        </a:rPr>
                        <a:t>22 nm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hu-HU" sz="950" dirty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15C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hu-HU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8</a:t>
                      </a:r>
                      <a:r>
                        <a:rPr lang="en-US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x</a:t>
                      </a: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 DDR3-1600/socket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Verdana"/>
                        </a:rPr>
                        <a:t>4 parallel channels</a:t>
                      </a: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300"/>
                        </a:spcAft>
                      </a:pPr>
                      <a:r>
                        <a:rPr lang="en-US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Verdana"/>
                        </a:rPr>
                        <a:t>(</a:t>
                      </a:r>
                      <a:r>
                        <a:rPr lang="en-US" sz="950" dirty="0" err="1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Verdana"/>
                        </a:rPr>
                        <a:t>SMI2</a:t>
                      </a:r>
                      <a:r>
                        <a:rPr lang="en-US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Verdana"/>
                        </a:rPr>
                        <a:t>)/socket</a:t>
                      </a: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Verdana"/>
                        </a:rPr>
                        <a:t>LGA-2011-1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</a:tr>
              <a:tr h="385288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5/2015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 err="1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Haswell</a:t>
                      </a:r>
                      <a:r>
                        <a:rPr lang="en-US" sz="950" dirty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-EX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(</a:t>
                      </a:r>
                      <a:r>
                        <a:rPr lang="en-US" sz="950" dirty="0" err="1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E7</a:t>
                      </a:r>
                      <a:r>
                        <a:rPr lang="en-US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-8800 v3)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Verdana"/>
                        </a:rPr>
                        <a:t>22 nm 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 err="1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18C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8x</a:t>
                      </a: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Times New Roman"/>
                        </a:rPr>
                        <a:t>DDR4-1866/socket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85288">
                <a:tc vMerge="1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Verdana"/>
                        </a:rPr>
                        <a:t>6/2016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Verdana"/>
                        </a:rPr>
                        <a:t>Broadwell-EX</a:t>
                      </a: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Verdana"/>
                        </a:rPr>
                        <a:t>(</a:t>
                      </a:r>
                      <a:r>
                        <a:rPr lang="en-US" sz="950" dirty="0" err="1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Verdana"/>
                        </a:rPr>
                        <a:t>E7</a:t>
                      </a:r>
                      <a:r>
                        <a:rPr lang="en-US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Verdana"/>
                        </a:rPr>
                        <a:t>-8800 </a:t>
                      </a:r>
                      <a:r>
                        <a:rPr lang="en-US" sz="950" dirty="0" err="1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Verdana"/>
                        </a:rPr>
                        <a:t>v4</a:t>
                      </a:r>
                      <a:r>
                        <a:rPr lang="en-US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Verdana"/>
                        </a:rPr>
                        <a:t>)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Verdana"/>
                        </a:rPr>
                        <a:t>14 nm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 err="1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Verdana"/>
                        </a:rPr>
                        <a:t>24C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 err="1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Verdana"/>
                        </a:rPr>
                        <a:t>8x</a:t>
                      </a:r>
                      <a:endParaRPr lang="en-US" sz="950" dirty="0" smtClean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 err="1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Verdana"/>
                        </a:rPr>
                        <a:t>DDR4</a:t>
                      </a:r>
                      <a:r>
                        <a:rPr lang="en-US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Verdana"/>
                        </a:rPr>
                        <a:t>-1866/socket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</a:tr>
              <a:tr h="476942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 err="1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Verdana"/>
                        </a:rPr>
                        <a:t>Purley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3F3F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Verdana"/>
                        </a:rPr>
                        <a:t>7/2017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 err="1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Verdana"/>
                        </a:rPr>
                        <a:t>Skylake</a:t>
                      </a:r>
                      <a:r>
                        <a:rPr lang="en-US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Verdana"/>
                        </a:rPr>
                        <a:t>-SP</a:t>
                      </a: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Verdana"/>
                        </a:rPr>
                        <a:t>(Platinum 8100)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Verdana"/>
                        </a:rPr>
                        <a:t>14 nm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 err="1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Verdana"/>
                        </a:rPr>
                        <a:t>28C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 err="1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Verdana"/>
                        </a:rPr>
                        <a:t>6x</a:t>
                      </a:r>
                      <a:endParaRPr lang="en-US" sz="950" dirty="0" smtClean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 err="1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Verdana"/>
                        </a:rPr>
                        <a:t>DDR4</a:t>
                      </a:r>
                      <a:r>
                        <a:rPr lang="en-US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Verdana"/>
                        </a:rPr>
                        <a:t>-2666/socket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Verdana"/>
                        </a:rPr>
                        <a:t>6 direct attached  </a:t>
                      </a:r>
                      <a:r>
                        <a:rPr lang="en-US" sz="950" dirty="0" err="1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Verdana"/>
                        </a:rPr>
                        <a:t>DDR4</a:t>
                      </a:r>
                      <a:r>
                        <a:rPr lang="en-US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Verdana"/>
                        </a:rPr>
                        <a:t> channels/socket</a:t>
                      </a: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50" dirty="0" err="1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Verdana"/>
                        </a:rPr>
                        <a:t>LGA</a:t>
                      </a:r>
                      <a:r>
                        <a:rPr lang="en-US" sz="950" dirty="0" smtClean="0">
                          <a:solidFill>
                            <a:srgbClr val="000000"/>
                          </a:solidFill>
                          <a:effectLst/>
                          <a:latin typeface="Verdana"/>
                          <a:ea typeface="Verdana"/>
                          <a:cs typeface="Verdana"/>
                        </a:rPr>
                        <a:t>-3647</a:t>
                      </a:r>
                      <a:endParaRPr lang="en-US" sz="950" dirty="0">
                        <a:solidFill>
                          <a:srgbClr val="000000"/>
                        </a:solidFill>
                        <a:effectLst/>
                        <a:latin typeface="Verdana"/>
                        <a:ea typeface="Verdana"/>
                        <a:cs typeface="Verdana"/>
                      </a:endParaRPr>
                    </a:p>
                  </a:txBody>
                  <a:tcPr marL="46832" marR="4683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CECFF"/>
                    </a:solidFill>
                  </a:tcPr>
                </a:tc>
              </a:tr>
            </a:tbl>
          </a:graphicData>
        </a:graphic>
      </p:graphicFrame>
      <p:sp>
        <p:nvSpPr>
          <p:cNvPr id="10" name="Rectangle 9"/>
          <p:cNvSpPr/>
          <p:nvPr/>
        </p:nvSpPr>
        <p:spPr bwMode="auto">
          <a:xfrm>
            <a:off x="6172933" y="1040609"/>
            <a:ext cx="1350150" cy="5696913"/>
          </a:xfrm>
          <a:prstGeom prst="rect">
            <a:avLst/>
          </a:prstGeom>
          <a:noFill/>
          <a:ln w="3810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endParaRPr lang="en-US" b="1" smtClean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3905066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pPr eaLnBrk="1" hangingPunct="1"/>
            <a:r>
              <a:rPr lang="en-US" altLang="en-US" sz="1600" dirty="0">
                <a:solidFill>
                  <a:srgbClr val="FFFFFF"/>
                </a:solidFill>
                <a:latin typeface="Verdana" pitchFamily="34" charset="0"/>
              </a:rPr>
              <a:t>2.2 The memory bandwidth bottleneck and its resolution </a:t>
            </a:r>
            <a:r>
              <a:rPr lang="en-US" altLang="en-US" sz="1600" dirty="0" smtClean="0">
                <a:solidFill>
                  <a:srgbClr val="FFFFFF"/>
                </a:solidFill>
                <a:latin typeface="Verdana" pitchFamily="34" charset="0"/>
              </a:rPr>
              <a:t>(4)</a:t>
            </a:r>
            <a:endParaRPr lang="hu-HU" altLang="en-US" sz="1600" dirty="0" smtClean="0"/>
          </a:p>
        </p:txBody>
      </p:sp>
      <p:sp>
        <p:nvSpPr>
          <p:cNvPr id="2" name="Rectangle 1"/>
          <p:cNvSpPr/>
          <p:nvPr/>
        </p:nvSpPr>
        <p:spPr>
          <a:xfrm>
            <a:off x="22413" y="508747"/>
            <a:ext cx="9269505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b="1" dirty="0" smtClean="0">
                <a:solidFill>
                  <a:schemeClr val="accent6"/>
                </a:solidFill>
              </a:rPr>
              <a:t>b) Limitations regarding to the number of standard DRAM channels that can be connected</a:t>
            </a:r>
          </a:p>
          <a:p>
            <a:r>
              <a:rPr lang="en-US" b="1" dirty="0">
                <a:solidFill>
                  <a:schemeClr val="accent6"/>
                </a:solidFill>
              </a:rPr>
              <a:t> </a:t>
            </a:r>
            <a:r>
              <a:rPr lang="en-US" b="1" dirty="0" smtClean="0">
                <a:solidFill>
                  <a:schemeClr val="accent6"/>
                </a:solidFill>
              </a:rPr>
              <a:t>     to the </a:t>
            </a:r>
            <a:r>
              <a:rPr lang="en-US" b="1" dirty="0" err="1" smtClean="0">
                <a:solidFill>
                  <a:schemeClr val="accent6"/>
                </a:solidFill>
              </a:rPr>
              <a:t>MCH</a:t>
            </a:r>
            <a:endParaRPr lang="en-US" b="1" dirty="0">
              <a:solidFill>
                <a:schemeClr val="accent6"/>
              </a:solidFill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121332" y="2685396"/>
            <a:ext cx="8242064" cy="7386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 smtClean="0">
                <a:solidFill>
                  <a:srgbClr val="FF0000"/>
                </a:solidFill>
              </a:rPr>
              <a:t> The number of feasible memory channels is however severely limited typically to two</a:t>
            </a:r>
          </a:p>
          <a:p>
            <a:r>
              <a:rPr lang="en-US" dirty="0" smtClean="0"/>
              <a:t>       </a:t>
            </a:r>
            <a:r>
              <a:rPr lang="en-US" dirty="0" smtClean="0">
                <a:solidFill>
                  <a:srgbClr val="0070C0"/>
                </a:solidFill>
              </a:rPr>
              <a:t>when</a:t>
            </a:r>
            <a:r>
              <a:rPr lang="en-US" dirty="0" smtClean="0"/>
              <a:t> </a:t>
            </a:r>
            <a:r>
              <a:rPr lang="en-US" dirty="0" smtClean="0">
                <a:solidFill>
                  <a:srgbClr val="0070C0"/>
                </a:solidFill>
              </a:rPr>
              <a:t>high speed memory </a:t>
            </a:r>
            <a:r>
              <a:rPr lang="en-US" dirty="0" smtClean="0"/>
              <a:t>(e.g. DDR2/3/4) is attached in </a:t>
            </a:r>
            <a:r>
              <a:rPr lang="en-US" dirty="0">
                <a:solidFill>
                  <a:srgbClr val="0070C0"/>
                </a:solidFill>
              </a:rPr>
              <a:t>the traditional way</a:t>
            </a:r>
            <a:r>
              <a:rPr lang="en-US" dirty="0"/>
              <a:t>, that </a:t>
            </a:r>
            <a:r>
              <a:rPr lang="en-US" dirty="0" smtClean="0"/>
              <a:t>is</a:t>
            </a:r>
          </a:p>
          <a:p>
            <a:r>
              <a:rPr lang="en-US" dirty="0" smtClean="0"/>
              <a:t>       by </a:t>
            </a:r>
            <a:r>
              <a:rPr lang="en-US" dirty="0"/>
              <a:t>parallel DRAM channels via the MCH</a:t>
            </a:r>
            <a:r>
              <a:rPr lang="en-US" dirty="0" smtClean="0"/>
              <a:t>. </a:t>
            </a:r>
            <a:endParaRPr lang="en-US" dirty="0"/>
          </a:p>
        </p:txBody>
      </p:sp>
      <p:sp>
        <p:nvSpPr>
          <p:cNvPr id="7" name="TextBox 6"/>
          <p:cNvSpPr txBox="1"/>
          <p:nvPr/>
        </p:nvSpPr>
        <p:spPr>
          <a:xfrm>
            <a:off x="8814338" y="6534345"/>
            <a:ext cx="34817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>
                <a:solidFill>
                  <a:srgbClr val="FF0000"/>
                </a:solidFill>
                <a:latin typeface="+mj-lt"/>
              </a:rPr>
              <a:t>*</a:t>
            </a:r>
          </a:p>
        </p:txBody>
      </p:sp>
      <p:sp>
        <p:nvSpPr>
          <p:cNvPr id="8" name="Rounded Rectangle 7"/>
          <p:cNvSpPr/>
          <p:nvPr/>
        </p:nvSpPr>
        <p:spPr bwMode="auto">
          <a:xfrm>
            <a:off x="103098" y="1116100"/>
            <a:ext cx="8778240" cy="1371600"/>
          </a:xfrm>
          <a:prstGeom prst="roundRect">
            <a:avLst/>
          </a:prstGeom>
          <a:solidFill>
            <a:schemeClr val="bg2">
              <a:lumMod val="20000"/>
              <a:lumOff val="80000"/>
            </a:schemeClr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122698" y="1170671"/>
            <a:ext cx="8667750" cy="12464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spcAft>
                <a:spcPts val="0"/>
              </a:spcAft>
              <a:buClr>
                <a:schemeClr val="tx1"/>
              </a:buClr>
              <a:buFont typeface="Arial" panose="020B0604020202020204" pitchFamily="34" charset="0"/>
              <a:buChar char="•"/>
            </a:pPr>
            <a:r>
              <a:rPr lang="en-US" dirty="0" smtClean="0">
                <a:solidFill>
                  <a:srgbClr val="FF0000"/>
                </a:solidFill>
              </a:rPr>
              <a:t>Providing </a:t>
            </a:r>
            <a:r>
              <a:rPr lang="en-US" dirty="0">
                <a:solidFill>
                  <a:srgbClr val="FF0000"/>
                </a:solidFill>
              </a:rPr>
              <a:t>enough </a:t>
            </a:r>
            <a:r>
              <a:rPr lang="en-US" dirty="0" smtClean="0">
                <a:solidFill>
                  <a:srgbClr val="FF0000"/>
                </a:solidFill>
              </a:rPr>
              <a:t>memory bandwidth is one of the  </a:t>
            </a:r>
            <a:r>
              <a:rPr lang="en-US" dirty="0">
                <a:solidFill>
                  <a:srgbClr val="FF0000"/>
                </a:solidFill>
              </a:rPr>
              <a:t>key </a:t>
            </a:r>
            <a:r>
              <a:rPr lang="en-US" dirty="0" smtClean="0">
                <a:solidFill>
                  <a:srgbClr val="FF0000"/>
                </a:solidFill>
              </a:rPr>
              <a:t>challenges in designing server</a:t>
            </a:r>
          </a:p>
          <a:p>
            <a:pPr>
              <a:spcAft>
                <a:spcPts val="600"/>
              </a:spcAft>
              <a:buClr>
                <a:schemeClr val="tx1"/>
              </a:buClr>
            </a:pPr>
            <a:r>
              <a:rPr lang="en-US" dirty="0">
                <a:solidFill>
                  <a:srgbClr val="FF0000"/>
                </a:solidFill>
              </a:rPr>
              <a:t> </a:t>
            </a:r>
            <a:r>
              <a:rPr lang="en-US" dirty="0" smtClean="0">
                <a:solidFill>
                  <a:srgbClr val="FF0000"/>
                </a:solidFill>
              </a:rPr>
              <a:t>      processor platforms since multicores emerged</a:t>
            </a:r>
            <a:r>
              <a:rPr lang="en-US" dirty="0" smtClean="0"/>
              <a:t>. </a:t>
            </a:r>
          </a:p>
          <a:p>
            <a:pPr marL="285750" indent="-285750">
              <a:spcAft>
                <a:spcPts val="0"/>
              </a:spcAft>
              <a:buFont typeface="Arial" panose="020B0604020202020204" pitchFamily="34" charset="0"/>
              <a:buChar char="•"/>
            </a:pPr>
            <a:r>
              <a:rPr lang="en-US" dirty="0" smtClean="0"/>
              <a:t>This challenge is </a:t>
            </a:r>
            <a:r>
              <a:rPr lang="en-US" dirty="0" smtClean="0">
                <a:solidFill>
                  <a:srgbClr val="0070C0"/>
                </a:solidFill>
              </a:rPr>
              <a:t>especially hard </a:t>
            </a:r>
            <a:r>
              <a:rPr lang="en-US" dirty="0">
                <a:solidFill>
                  <a:srgbClr val="0070C0"/>
                </a:solidFill>
              </a:rPr>
              <a:t>in multiprocessors </a:t>
            </a:r>
            <a:r>
              <a:rPr lang="en-US" dirty="0" smtClean="0">
                <a:solidFill>
                  <a:srgbClr val="0070C0"/>
                </a:solidFill>
              </a:rPr>
              <a:t>since then the total </a:t>
            </a:r>
            <a:r>
              <a:rPr lang="en-US" dirty="0">
                <a:solidFill>
                  <a:srgbClr val="0070C0"/>
                </a:solidFill>
              </a:rPr>
              <a:t>memory </a:t>
            </a:r>
            <a:r>
              <a:rPr lang="en-US" dirty="0" smtClean="0">
                <a:solidFill>
                  <a:srgbClr val="0070C0"/>
                </a:solidFill>
              </a:rPr>
              <a:t>bandwidth</a:t>
            </a:r>
          </a:p>
          <a:p>
            <a:pPr>
              <a:spcAft>
                <a:spcPts val="0"/>
              </a:spcAft>
            </a:pPr>
            <a:r>
              <a:rPr lang="en-US" dirty="0">
                <a:solidFill>
                  <a:srgbClr val="0070C0"/>
                </a:solidFill>
              </a:rPr>
              <a:t> </a:t>
            </a:r>
            <a:r>
              <a:rPr lang="en-US" dirty="0" smtClean="0">
                <a:solidFill>
                  <a:srgbClr val="0070C0"/>
                </a:solidFill>
              </a:rPr>
              <a:t>      demand is the product of the per core memory bandwidth need multiplied by </a:t>
            </a:r>
            <a:r>
              <a:rPr lang="en-US" dirty="0">
                <a:solidFill>
                  <a:srgbClr val="0070C0"/>
                </a:solidFill>
              </a:rPr>
              <a:t>both the </a:t>
            </a:r>
            <a:endParaRPr lang="en-US" dirty="0" smtClean="0">
              <a:solidFill>
                <a:srgbClr val="0070C0"/>
              </a:solidFill>
            </a:endParaRPr>
          </a:p>
          <a:p>
            <a:pPr>
              <a:spcAft>
                <a:spcPts val="0"/>
              </a:spcAft>
            </a:pPr>
            <a:r>
              <a:rPr lang="en-US" dirty="0">
                <a:solidFill>
                  <a:srgbClr val="0070C0"/>
                </a:solidFill>
              </a:rPr>
              <a:t> </a:t>
            </a:r>
            <a:r>
              <a:rPr lang="en-US" dirty="0" smtClean="0">
                <a:solidFill>
                  <a:srgbClr val="0070C0"/>
                </a:solidFill>
              </a:rPr>
              <a:t>      core count and the processor count.</a:t>
            </a:r>
            <a:r>
              <a:rPr lang="en-US" dirty="0" smtClean="0"/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64089033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8" grpId="0" animBg="1"/>
      <p:bldP spid="10" grpId="0"/>
    </p:bldLst>
  </p:timing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0531" name="Text Box 5"/>
          <p:cNvSpPr txBox="1">
            <a:spLocks noChangeArrowheads="1"/>
          </p:cNvSpPr>
          <p:nvPr/>
        </p:nvSpPr>
        <p:spPr bwMode="auto">
          <a:xfrm>
            <a:off x="269875" y="840099"/>
            <a:ext cx="8596520" cy="73866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solidFill>
                  <a:srgbClr val="0070C0"/>
                </a:solidFill>
                <a:latin typeface="Verdana" pitchFamily="34" charset="0"/>
              </a:rPr>
              <a:t>I</a:t>
            </a:r>
            <a:r>
              <a:rPr lang="en-US" altLang="en-US" sz="1400" dirty="0" smtClean="0">
                <a:solidFill>
                  <a:srgbClr val="0070C0"/>
                </a:solidFill>
                <a:latin typeface="Verdana" pitchFamily="34" charset="0"/>
              </a:rPr>
              <a:t>ntel’s first generation </a:t>
            </a:r>
            <a:r>
              <a:rPr lang="en-US" altLang="en-US" sz="1400" dirty="0">
                <a:solidFill>
                  <a:srgbClr val="0070C0"/>
                </a:solidFill>
                <a:latin typeface="Verdana" pitchFamily="34" charset="0"/>
              </a:rPr>
              <a:t>MP servers </a:t>
            </a:r>
            <a:r>
              <a:rPr lang="en-US" altLang="en-US" sz="1400" dirty="0">
                <a:latin typeface="Verdana" pitchFamily="34" charset="0"/>
              </a:rPr>
              <a:t>made use of </a:t>
            </a:r>
            <a:r>
              <a:rPr lang="en-US" altLang="en-US" sz="1400" dirty="0" smtClean="0">
                <a:latin typeface="Verdana" pitchFamily="34" charset="0"/>
              </a:rPr>
              <a:t>an </a:t>
            </a:r>
            <a:r>
              <a:rPr lang="en-US" altLang="en-US" sz="1400" dirty="0" smtClean="0">
                <a:solidFill>
                  <a:srgbClr val="FF0000"/>
                </a:solidFill>
                <a:latin typeface="Verdana" pitchFamily="34" charset="0"/>
              </a:rPr>
              <a:t>SMP (Symmetric Multiprocessor)</a:t>
            </a:r>
            <a:r>
              <a:rPr lang="en-US" altLang="en-US" sz="1400" dirty="0" smtClean="0">
                <a:latin typeface="Verdana" pitchFamily="34" charset="0"/>
              </a:rPr>
              <a:t> </a:t>
            </a:r>
            <a:r>
              <a:rPr lang="en-US" altLang="en-US" sz="1400" dirty="0" smtClean="0">
                <a:solidFill>
                  <a:srgbClr val="FF0000"/>
                </a:solidFill>
                <a:latin typeface="Verdana" pitchFamily="34" charset="0"/>
              </a:rPr>
              <a:t>topology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solidFill>
                  <a:srgbClr val="FF0000"/>
                </a:solidFill>
                <a:latin typeface="Verdana" pitchFamily="34" charset="0"/>
              </a:rPr>
              <a:t> </a:t>
            </a:r>
            <a:r>
              <a:rPr lang="en-US" altLang="en-US" sz="1400" dirty="0" smtClean="0">
                <a:solidFill>
                  <a:srgbClr val="FF0000"/>
                </a:solidFill>
                <a:latin typeface="Verdana" pitchFamily="34" charset="0"/>
              </a:rPr>
              <a:t> while using </a:t>
            </a:r>
            <a:r>
              <a:rPr lang="en-US" altLang="en-US" sz="1400" dirty="0">
                <a:solidFill>
                  <a:srgbClr val="FF0000"/>
                </a:solidFill>
                <a:latin typeface="Verdana" pitchFamily="34" charset="0"/>
              </a:rPr>
              <a:t>only a </a:t>
            </a:r>
            <a:r>
              <a:rPr lang="en-US" altLang="en-US" sz="1400" dirty="0" smtClean="0">
                <a:solidFill>
                  <a:srgbClr val="FF0000"/>
                </a:solidFill>
                <a:latin typeface="Verdana" pitchFamily="34" charset="0"/>
              </a:rPr>
              <a:t>single </a:t>
            </a:r>
            <a:r>
              <a:rPr lang="en-US" altLang="en-US" sz="1400" dirty="0">
                <a:solidFill>
                  <a:srgbClr val="FF0000"/>
                </a:solidFill>
                <a:latin typeface="Verdana" pitchFamily="34" charset="0"/>
              </a:rPr>
              <a:t>FSB</a:t>
            </a:r>
            <a:r>
              <a:rPr lang="en-US" altLang="en-US" sz="1400" dirty="0">
                <a:latin typeface="Verdana" pitchFamily="34" charset="0"/>
              </a:rPr>
              <a:t> that connects all 4 single core processors to the MCH </a:t>
            </a:r>
            <a:endParaRPr lang="en-US" altLang="en-US" sz="1400" dirty="0" smtClean="0">
              <a:latin typeface="Verdana" pitchFamily="34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dirty="0">
                <a:latin typeface="Verdana" pitchFamily="34" charset="0"/>
              </a:rPr>
              <a:t> </a:t>
            </a:r>
            <a:r>
              <a:rPr lang="en-US" altLang="en-US" sz="1400" dirty="0" smtClean="0">
                <a:latin typeface="Verdana" pitchFamily="34" charset="0"/>
              </a:rPr>
              <a:t> (North Bridge), and provided only two memory channels, </a:t>
            </a:r>
            <a:r>
              <a:rPr lang="en-US" altLang="en-US" sz="1400" dirty="0">
                <a:latin typeface="Verdana" pitchFamily="34" charset="0"/>
              </a:rPr>
              <a:t>as </a:t>
            </a:r>
            <a:r>
              <a:rPr lang="en-US" altLang="en-US" sz="1400" dirty="0" smtClean="0">
                <a:latin typeface="Verdana" pitchFamily="34" charset="0"/>
              </a:rPr>
              <a:t>shown </a:t>
            </a:r>
            <a:r>
              <a:rPr lang="en-US" altLang="en-US" sz="1400" dirty="0">
                <a:latin typeface="Verdana" pitchFamily="34" charset="0"/>
              </a:rPr>
              <a:t>below.  </a:t>
            </a:r>
          </a:p>
        </p:txBody>
      </p:sp>
      <p:sp>
        <p:nvSpPr>
          <p:cNvPr id="150572" name="Text Box 46"/>
          <p:cNvSpPr txBox="1">
            <a:spLocks noChangeArrowheads="1"/>
          </p:cNvSpPr>
          <p:nvPr/>
        </p:nvSpPr>
        <p:spPr bwMode="auto">
          <a:xfrm>
            <a:off x="1025525" y="5209615"/>
            <a:ext cx="7089775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tabLst>
                <a:tab pos="3594100" algn="l"/>
                <a:tab pos="3771900" algn="l"/>
              </a:tabLst>
            </a:pPr>
            <a:r>
              <a:rPr lang="en-US" altLang="en-US" sz="1400" dirty="0" smtClean="0">
                <a:latin typeface="Verdana" pitchFamily="34" charset="0"/>
              </a:rPr>
              <a:t>Figure: Pentium </a:t>
            </a:r>
            <a:r>
              <a:rPr lang="en-US" altLang="en-US" sz="1400" dirty="0">
                <a:latin typeface="Verdana" pitchFamily="34" charset="0"/>
              </a:rPr>
              <a:t>4 MP aimed MP server platform </a:t>
            </a:r>
            <a:r>
              <a:rPr lang="en-US" altLang="en-US" sz="1400" dirty="0" smtClean="0">
                <a:latin typeface="Verdana" pitchFamily="34" charset="0"/>
              </a:rPr>
              <a:t>for </a:t>
            </a:r>
            <a:r>
              <a:rPr lang="en-US" altLang="en-US" sz="1400" dirty="0">
                <a:latin typeface="Verdana" pitchFamily="34" charset="0"/>
              </a:rPr>
              <a:t>single core </a:t>
            </a:r>
            <a:r>
              <a:rPr lang="en-US" altLang="en-US" sz="1400" dirty="0" smtClean="0">
                <a:latin typeface="Verdana" pitchFamily="34" charset="0"/>
              </a:rPr>
              <a:t>processors</a:t>
            </a:r>
            <a:endParaRPr lang="en-US" altLang="en-US" sz="1400" dirty="0">
              <a:latin typeface="Verdana" pitchFamily="34" charset="0"/>
            </a:endParaRPr>
          </a:p>
        </p:txBody>
      </p:sp>
      <p:grpSp>
        <p:nvGrpSpPr>
          <p:cNvPr id="2" name="Group 1"/>
          <p:cNvGrpSpPr/>
          <p:nvPr/>
        </p:nvGrpSpPr>
        <p:grpSpPr>
          <a:xfrm>
            <a:off x="2459038" y="1988578"/>
            <a:ext cx="4329112" cy="2860675"/>
            <a:chOff x="2484438" y="2055813"/>
            <a:chExt cx="4329112" cy="2860675"/>
          </a:xfrm>
        </p:grpSpPr>
        <p:cxnSp>
          <p:nvCxnSpPr>
            <p:cNvPr id="11" name="Egyenes összekötő 10"/>
            <p:cNvCxnSpPr/>
            <p:nvPr/>
          </p:nvCxnSpPr>
          <p:spPr>
            <a:xfrm rot="5400000" flipH="1" flipV="1">
              <a:off x="2736056" y="2812257"/>
              <a:ext cx="360363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" name="Téglalap 3"/>
            <p:cNvSpPr>
              <a:spLocks noChangeArrowheads="1"/>
            </p:cNvSpPr>
            <p:nvPr/>
          </p:nvSpPr>
          <p:spPr bwMode="auto">
            <a:xfrm>
              <a:off x="2484438" y="2055813"/>
              <a:ext cx="863600" cy="647700"/>
            </a:xfrm>
            <a:prstGeom prst="rect">
              <a:avLst/>
            </a:prstGeom>
            <a:solidFill>
              <a:srgbClr val="33CC33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hu-HU" sz="1100" dirty="0" err="1">
                  <a:solidFill>
                    <a:schemeClr val="bg1"/>
                  </a:solidFill>
                  <a:cs typeface="+mn-cs"/>
                </a:rPr>
                <a:t>Xeon</a:t>
              </a:r>
              <a:r>
                <a:rPr lang="hu-HU" sz="1100" dirty="0">
                  <a:solidFill>
                    <a:schemeClr val="bg1"/>
                  </a:solidFill>
                  <a:cs typeface="+mn-cs"/>
                </a:rPr>
                <a:t> MP</a:t>
              </a:r>
              <a:r>
                <a:rPr lang="hu-HU" sz="1100" baseline="30000" dirty="0">
                  <a:solidFill>
                    <a:schemeClr val="bg1"/>
                  </a:solidFill>
                  <a:cs typeface="+mn-cs"/>
                </a:rPr>
                <a:t>1</a:t>
              </a:r>
            </a:p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hu-HU" sz="1100" dirty="0">
                  <a:solidFill>
                    <a:schemeClr val="bg1"/>
                  </a:solidFill>
                  <a:cs typeface="+mn-cs"/>
                </a:rPr>
                <a:t>SC</a:t>
              </a:r>
            </a:p>
          </p:txBody>
        </p:sp>
        <p:sp>
          <p:nvSpPr>
            <p:cNvPr id="7" name="Téglalap 6"/>
            <p:cNvSpPr>
              <a:spLocks noChangeArrowheads="1"/>
            </p:cNvSpPr>
            <p:nvPr/>
          </p:nvSpPr>
          <p:spPr bwMode="auto">
            <a:xfrm>
              <a:off x="3563938" y="2055813"/>
              <a:ext cx="863600" cy="647700"/>
            </a:xfrm>
            <a:prstGeom prst="rect">
              <a:avLst/>
            </a:prstGeom>
            <a:solidFill>
              <a:srgbClr val="33CC33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hu-HU" sz="1100" dirty="0" err="1">
                  <a:solidFill>
                    <a:schemeClr val="bg1"/>
                  </a:solidFill>
                  <a:cs typeface="+mn-cs"/>
                </a:rPr>
                <a:t>Xeon</a:t>
              </a:r>
              <a:r>
                <a:rPr lang="hu-HU" sz="1100" dirty="0">
                  <a:solidFill>
                    <a:schemeClr val="bg1"/>
                  </a:solidFill>
                  <a:cs typeface="+mn-cs"/>
                </a:rPr>
                <a:t> MP</a:t>
              </a:r>
              <a:r>
                <a:rPr lang="hu-HU" sz="1100" baseline="30000" dirty="0">
                  <a:solidFill>
                    <a:schemeClr val="bg1"/>
                  </a:solidFill>
                  <a:cs typeface="+mn-cs"/>
                </a:rPr>
                <a:t>1</a:t>
              </a:r>
            </a:p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hu-HU" sz="1100" dirty="0">
                  <a:solidFill>
                    <a:schemeClr val="bg1"/>
                  </a:solidFill>
                  <a:cs typeface="+mn-cs"/>
                </a:rPr>
                <a:t>SC</a:t>
              </a:r>
            </a:p>
          </p:txBody>
        </p:sp>
        <p:cxnSp>
          <p:nvCxnSpPr>
            <p:cNvPr id="9" name="Egyenes összekötő 8"/>
            <p:cNvCxnSpPr/>
            <p:nvPr/>
          </p:nvCxnSpPr>
          <p:spPr>
            <a:xfrm>
              <a:off x="2916238" y="2992438"/>
              <a:ext cx="3311525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Egyenes összekötő 12"/>
            <p:cNvCxnSpPr/>
            <p:nvPr/>
          </p:nvCxnSpPr>
          <p:spPr>
            <a:xfrm rot="16200000" flipV="1">
              <a:off x="3851275" y="2847976"/>
              <a:ext cx="288925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" name="Egyenes összekötő 15"/>
            <p:cNvCxnSpPr/>
            <p:nvPr/>
          </p:nvCxnSpPr>
          <p:spPr>
            <a:xfrm rot="16200000" flipV="1">
              <a:off x="5003800" y="2847976"/>
              <a:ext cx="288925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" name="Egyenes összekötő 16"/>
            <p:cNvCxnSpPr/>
            <p:nvPr/>
          </p:nvCxnSpPr>
          <p:spPr>
            <a:xfrm rot="16200000" flipV="1">
              <a:off x="6083300" y="2847976"/>
              <a:ext cx="288925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" name="Egyenes összekötő 19"/>
            <p:cNvCxnSpPr>
              <a:stCxn id="19" idx="0"/>
            </p:cNvCxnSpPr>
            <p:nvPr/>
          </p:nvCxnSpPr>
          <p:spPr>
            <a:xfrm rot="16200000" flipV="1">
              <a:off x="4401344" y="3163094"/>
              <a:ext cx="341312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" name="Egyenes összekötő 22"/>
            <p:cNvCxnSpPr/>
            <p:nvPr/>
          </p:nvCxnSpPr>
          <p:spPr>
            <a:xfrm rot="16200000" flipV="1">
              <a:off x="4356100" y="4124325"/>
              <a:ext cx="431800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" name="Egyenes összekötő 25"/>
            <p:cNvCxnSpPr/>
            <p:nvPr/>
          </p:nvCxnSpPr>
          <p:spPr>
            <a:xfrm rot="10800000">
              <a:off x="5260975" y="3470275"/>
              <a:ext cx="647700" cy="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8" name="Téglalap 27"/>
            <p:cNvSpPr/>
            <p:nvPr/>
          </p:nvSpPr>
          <p:spPr>
            <a:xfrm>
              <a:off x="5607050" y="3359150"/>
              <a:ext cx="44450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</a:endParaRPr>
            </a:p>
          </p:txBody>
        </p:sp>
        <p:sp>
          <p:nvSpPr>
            <p:cNvPr id="29" name="Téglalap 28"/>
            <p:cNvSpPr/>
            <p:nvPr/>
          </p:nvSpPr>
          <p:spPr>
            <a:xfrm>
              <a:off x="5692775" y="3359150"/>
              <a:ext cx="46038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</a:endParaRPr>
            </a:p>
          </p:txBody>
        </p:sp>
        <p:sp>
          <p:nvSpPr>
            <p:cNvPr id="30" name="Téglalap 29"/>
            <p:cNvSpPr/>
            <p:nvPr/>
          </p:nvSpPr>
          <p:spPr>
            <a:xfrm>
              <a:off x="5778500" y="3359150"/>
              <a:ext cx="46038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</a:endParaRPr>
            </a:p>
          </p:txBody>
        </p:sp>
        <p:sp>
          <p:nvSpPr>
            <p:cNvPr id="31" name="Téglalap 30"/>
            <p:cNvSpPr/>
            <p:nvPr/>
          </p:nvSpPr>
          <p:spPr>
            <a:xfrm>
              <a:off x="5862638" y="3359150"/>
              <a:ext cx="46037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</a:endParaRPr>
            </a:p>
          </p:txBody>
        </p:sp>
        <p:cxnSp>
          <p:nvCxnSpPr>
            <p:cNvPr id="33" name="Egyenes összekötő 32"/>
            <p:cNvCxnSpPr/>
            <p:nvPr/>
          </p:nvCxnSpPr>
          <p:spPr>
            <a:xfrm rot="10800000">
              <a:off x="5260975" y="3770313"/>
              <a:ext cx="647700" cy="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4" name="Téglalap 33"/>
            <p:cNvSpPr/>
            <p:nvPr/>
          </p:nvSpPr>
          <p:spPr>
            <a:xfrm>
              <a:off x="5607050" y="3665538"/>
              <a:ext cx="44450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</a:endParaRPr>
            </a:p>
          </p:txBody>
        </p:sp>
        <p:sp>
          <p:nvSpPr>
            <p:cNvPr id="35" name="Téglalap 34"/>
            <p:cNvSpPr/>
            <p:nvPr/>
          </p:nvSpPr>
          <p:spPr>
            <a:xfrm>
              <a:off x="5692775" y="3665538"/>
              <a:ext cx="46038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</a:endParaRPr>
            </a:p>
          </p:txBody>
        </p:sp>
        <p:sp>
          <p:nvSpPr>
            <p:cNvPr id="36" name="Téglalap 35"/>
            <p:cNvSpPr/>
            <p:nvPr/>
          </p:nvSpPr>
          <p:spPr>
            <a:xfrm>
              <a:off x="5778500" y="3665538"/>
              <a:ext cx="46038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</a:endParaRPr>
            </a:p>
          </p:txBody>
        </p:sp>
        <p:sp>
          <p:nvSpPr>
            <p:cNvPr id="37" name="Téglalap 36"/>
            <p:cNvSpPr/>
            <p:nvPr/>
          </p:nvSpPr>
          <p:spPr>
            <a:xfrm>
              <a:off x="5862638" y="3665538"/>
              <a:ext cx="46037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chemeClr val="tx1"/>
                  </a:solidFill>
                  <a:prstDash val="solid"/>
                </a:ln>
              </a:endParaRPr>
            </a:p>
          </p:txBody>
        </p:sp>
        <p:sp>
          <p:nvSpPr>
            <p:cNvPr id="54" name="Téglalap 53"/>
            <p:cNvSpPr/>
            <p:nvPr/>
          </p:nvSpPr>
          <p:spPr>
            <a:xfrm>
              <a:off x="3851275" y="4340225"/>
              <a:ext cx="1439863" cy="576263"/>
            </a:xfrm>
            <a:prstGeom prst="rect">
              <a:avLst/>
            </a:prstGeom>
            <a:solidFill>
              <a:schemeClr val="accent6">
                <a:lumMod val="7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100" dirty="0">
                <a:solidFill>
                  <a:schemeClr val="bg1"/>
                </a:solidFill>
                <a:latin typeface="Verdana" pitchFamily="34" charset="0"/>
              </a:endParaRPr>
            </a:p>
          </p:txBody>
        </p:sp>
        <p:sp>
          <p:nvSpPr>
            <p:cNvPr id="150552" name="Szövegdoboz 70"/>
            <p:cNvSpPr txBox="1">
              <a:spLocks noChangeArrowheads="1"/>
            </p:cNvSpPr>
            <p:nvPr/>
          </p:nvSpPr>
          <p:spPr bwMode="auto">
            <a:xfrm>
              <a:off x="4572000" y="3044825"/>
              <a:ext cx="433388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hu-HU" altLang="en-US" sz="1000" dirty="0">
                  <a:latin typeface="Verdana" pitchFamily="34" charset="0"/>
                </a:rPr>
                <a:t>FSB</a:t>
              </a:r>
            </a:p>
          </p:txBody>
        </p:sp>
        <p:sp>
          <p:nvSpPr>
            <p:cNvPr id="59" name="Téglalap 58"/>
            <p:cNvSpPr>
              <a:spLocks noChangeArrowheads="1"/>
            </p:cNvSpPr>
            <p:nvPr/>
          </p:nvSpPr>
          <p:spPr bwMode="auto">
            <a:xfrm>
              <a:off x="4716463" y="2055813"/>
              <a:ext cx="863600" cy="647700"/>
            </a:xfrm>
            <a:prstGeom prst="rect">
              <a:avLst/>
            </a:prstGeom>
            <a:solidFill>
              <a:srgbClr val="33CC33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hu-HU" sz="1100" dirty="0" err="1">
                  <a:solidFill>
                    <a:schemeClr val="bg1"/>
                  </a:solidFill>
                  <a:cs typeface="+mn-cs"/>
                </a:rPr>
                <a:t>Xeon</a:t>
              </a:r>
              <a:r>
                <a:rPr lang="hu-HU" sz="1100" dirty="0">
                  <a:solidFill>
                    <a:schemeClr val="bg1"/>
                  </a:solidFill>
                  <a:cs typeface="+mn-cs"/>
                </a:rPr>
                <a:t> MP</a:t>
              </a:r>
              <a:r>
                <a:rPr lang="hu-HU" sz="1100" baseline="30000" dirty="0">
                  <a:solidFill>
                    <a:schemeClr val="bg1"/>
                  </a:solidFill>
                  <a:cs typeface="+mn-cs"/>
                </a:rPr>
                <a:t>1</a:t>
              </a:r>
            </a:p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hu-HU" sz="1100" dirty="0">
                  <a:solidFill>
                    <a:schemeClr val="bg1"/>
                  </a:solidFill>
                  <a:cs typeface="+mn-cs"/>
                </a:rPr>
                <a:t>SC</a:t>
              </a:r>
            </a:p>
          </p:txBody>
        </p:sp>
        <p:sp>
          <p:nvSpPr>
            <p:cNvPr id="60" name="Téglalap 59"/>
            <p:cNvSpPr>
              <a:spLocks noChangeArrowheads="1"/>
            </p:cNvSpPr>
            <p:nvPr/>
          </p:nvSpPr>
          <p:spPr bwMode="auto">
            <a:xfrm>
              <a:off x="5795963" y="2055813"/>
              <a:ext cx="863600" cy="647700"/>
            </a:xfrm>
            <a:prstGeom prst="rect">
              <a:avLst/>
            </a:prstGeom>
            <a:solidFill>
              <a:srgbClr val="33CC33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hu-HU" sz="1100" dirty="0" err="1">
                  <a:solidFill>
                    <a:schemeClr val="bg1"/>
                  </a:solidFill>
                  <a:cs typeface="+mn-cs"/>
                </a:rPr>
                <a:t>Xeon</a:t>
              </a:r>
              <a:r>
                <a:rPr lang="hu-HU" sz="1100" dirty="0">
                  <a:solidFill>
                    <a:schemeClr val="bg1"/>
                  </a:solidFill>
                  <a:cs typeface="+mn-cs"/>
                </a:rPr>
                <a:t> MP</a:t>
              </a:r>
              <a:r>
                <a:rPr lang="hu-HU" sz="1100" baseline="30000" dirty="0">
                  <a:solidFill>
                    <a:schemeClr val="bg1"/>
                  </a:solidFill>
                  <a:cs typeface="+mn-cs"/>
                </a:rPr>
                <a:t>1</a:t>
              </a:r>
            </a:p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hu-HU" sz="1100" dirty="0">
                  <a:solidFill>
                    <a:schemeClr val="bg1"/>
                  </a:solidFill>
                  <a:cs typeface="+mn-cs"/>
                </a:rPr>
                <a:t>SC</a:t>
              </a:r>
            </a:p>
          </p:txBody>
        </p:sp>
        <p:sp>
          <p:nvSpPr>
            <p:cNvPr id="150555" name="Text Box 29"/>
            <p:cNvSpPr txBox="1">
              <a:spLocks noChangeArrowheads="1"/>
            </p:cNvSpPr>
            <p:nvPr/>
          </p:nvSpPr>
          <p:spPr bwMode="auto">
            <a:xfrm>
              <a:off x="4327525" y="4502150"/>
              <a:ext cx="497252" cy="26161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algn="ctr">
                  <a:solidFill>
                    <a:srgbClr val="FF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100" dirty="0" smtClean="0">
                  <a:solidFill>
                    <a:schemeClr val="bg1"/>
                  </a:solidFill>
                  <a:latin typeface="Verdana" pitchFamily="34" charset="0"/>
                </a:rPr>
                <a:t> </a:t>
              </a:r>
              <a:r>
                <a:rPr lang="en-US" altLang="en-US" sz="1100" dirty="0">
                  <a:solidFill>
                    <a:schemeClr val="bg1"/>
                  </a:solidFill>
                  <a:latin typeface="Verdana" pitchFamily="34" charset="0"/>
                </a:rPr>
                <a:t>ICH</a:t>
              </a:r>
            </a:p>
          </p:txBody>
        </p:sp>
        <p:sp>
          <p:nvSpPr>
            <p:cNvPr id="19" name="Téglalap 18"/>
            <p:cNvSpPr/>
            <p:nvPr/>
          </p:nvSpPr>
          <p:spPr>
            <a:xfrm>
              <a:off x="3852863" y="3333750"/>
              <a:ext cx="1439862" cy="576263"/>
            </a:xfrm>
            <a:prstGeom prst="rect">
              <a:avLst/>
            </a:prstGeom>
            <a:solidFill>
              <a:schemeClr val="tx2">
                <a:lumMod val="60000"/>
                <a:lumOff val="4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hu-HU" sz="1100" dirty="0" smtClean="0">
                  <a:solidFill>
                    <a:schemeClr val="bg1"/>
                  </a:solidFill>
                  <a:latin typeface="Verdana" pitchFamily="34" charset="0"/>
                </a:rPr>
                <a:t>NB</a:t>
              </a:r>
              <a:endParaRPr lang="hu-HU" sz="1100" dirty="0">
                <a:solidFill>
                  <a:schemeClr val="bg1"/>
                </a:solidFill>
                <a:latin typeface="Verdana" pitchFamily="34" charset="0"/>
              </a:endParaRPr>
            </a:p>
          </p:txBody>
        </p:sp>
        <p:sp>
          <p:nvSpPr>
            <p:cNvPr id="150567" name="Text Box 41"/>
            <p:cNvSpPr txBox="1">
              <a:spLocks noChangeArrowheads="1"/>
            </p:cNvSpPr>
            <p:nvPr/>
          </p:nvSpPr>
          <p:spPr bwMode="auto">
            <a:xfrm>
              <a:off x="4537075" y="4006850"/>
              <a:ext cx="882650" cy="24447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algn="ctr">
                  <a:solidFill>
                    <a:srgbClr val="FF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>
                  <a:latin typeface="Verdana" pitchFamily="34" charset="0"/>
                </a:rPr>
                <a:t>E.g. HI 1.5</a:t>
              </a:r>
            </a:p>
          </p:txBody>
        </p:sp>
        <p:sp>
          <p:nvSpPr>
            <p:cNvPr id="150568" name="Text Box 42"/>
            <p:cNvSpPr txBox="1">
              <a:spLocks noChangeArrowheads="1"/>
            </p:cNvSpPr>
            <p:nvPr/>
          </p:nvSpPr>
          <p:spPr bwMode="auto">
            <a:xfrm>
              <a:off x="5559425" y="4540250"/>
              <a:ext cx="1235075" cy="24447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algn="ctr">
                  <a:solidFill>
                    <a:srgbClr val="FF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 dirty="0">
                  <a:latin typeface="Verdana" pitchFamily="34" charset="0"/>
                </a:rPr>
                <a:t>HI 1.5 266 MB/s</a:t>
              </a:r>
            </a:p>
          </p:txBody>
        </p:sp>
        <p:sp>
          <p:nvSpPr>
            <p:cNvPr id="150570" name="Text Box 44"/>
            <p:cNvSpPr txBox="1">
              <a:spLocks noChangeArrowheads="1"/>
            </p:cNvSpPr>
            <p:nvPr/>
          </p:nvSpPr>
          <p:spPr bwMode="auto">
            <a:xfrm>
              <a:off x="5446713" y="3995738"/>
              <a:ext cx="1366837" cy="24447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algn="ctr">
                  <a:solidFill>
                    <a:srgbClr val="FF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>
                  <a:latin typeface="Verdana" pitchFamily="34" charset="0"/>
                </a:rPr>
                <a:t>E.g. DDR-200/266</a:t>
              </a:r>
            </a:p>
          </p:txBody>
        </p:sp>
        <p:sp>
          <p:nvSpPr>
            <p:cNvPr id="21" name="TextBox 20"/>
            <p:cNvSpPr txBox="1"/>
            <p:nvPr/>
          </p:nvSpPr>
          <p:spPr>
            <a:xfrm>
              <a:off x="4960372" y="3042596"/>
              <a:ext cx="1085554" cy="24622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000" dirty="0" smtClean="0"/>
                <a:t>E.g. 400 MT/s</a:t>
              </a:r>
              <a:endParaRPr lang="en-US" sz="1000" dirty="0"/>
            </a:p>
          </p:txBody>
        </p:sp>
      </p:grpSp>
      <p:sp>
        <p:nvSpPr>
          <p:cNvPr id="38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-174"/>
            <a:ext cx="9144000" cy="393700"/>
          </a:xfrm>
        </p:spPr>
        <p:txBody>
          <a:bodyPr/>
          <a:lstStyle/>
          <a:p>
            <a:pPr eaLnBrk="1" hangingPunct="1"/>
            <a:r>
              <a:rPr lang="en-US" altLang="en-US" sz="1600" dirty="0">
                <a:solidFill>
                  <a:srgbClr val="FFFFFF"/>
                </a:solidFill>
                <a:latin typeface="Verdana" pitchFamily="34" charset="0"/>
              </a:rPr>
              <a:t>2.2 The memory bandwidth bottleneck and its resolution </a:t>
            </a:r>
            <a:r>
              <a:rPr lang="en-US" altLang="en-US" sz="1600" dirty="0" smtClean="0">
                <a:solidFill>
                  <a:srgbClr val="FFFFFF"/>
                </a:solidFill>
                <a:latin typeface="Verdana" pitchFamily="34" charset="0"/>
              </a:rPr>
              <a:t>(5)</a:t>
            </a:r>
            <a:endParaRPr lang="hu-HU" altLang="en-US" sz="1600" dirty="0">
              <a:solidFill>
                <a:srgbClr val="FFFFFF"/>
              </a:solidFill>
              <a:latin typeface="Verdana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79180" y="502466"/>
            <a:ext cx="841127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chemeClr val="accent6"/>
                </a:solidFill>
              </a:rPr>
              <a:t>Example: Connecting memory in a Pentium 4-based single core Xeon MP platform</a:t>
            </a:r>
            <a:endParaRPr lang="en-US" b="1" dirty="0">
              <a:solidFill>
                <a:schemeClr val="accent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4092801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9506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07181" y="1104742"/>
            <a:ext cx="8529637" cy="55858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TextBox 3"/>
          <p:cNvSpPr txBox="1"/>
          <p:nvPr/>
        </p:nvSpPr>
        <p:spPr>
          <a:xfrm>
            <a:off x="79180" y="503565"/>
            <a:ext cx="617188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chemeClr val="accent6"/>
                </a:solidFill>
              </a:rPr>
              <a:t>Example for Intel’s early Pentium 4 based server MP </a:t>
            </a:r>
            <a:r>
              <a:rPr lang="en-US" dirty="0" smtClean="0"/>
              <a:t>[</a:t>
            </a:r>
            <a:r>
              <a:rPr lang="hu-HU" dirty="0" smtClean="0"/>
              <a:t>101</a:t>
            </a:r>
            <a:r>
              <a:rPr lang="en-US" dirty="0" smtClean="0"/>
              <a:t>] </a:t>
            </a:r>
            <a:endParaRPr lang="en-US" dirty="0"/>
          </a:p>
        </p:txBody>
      </p:sp>
      <p:sp>
        <p:nvSpPr>
          <p:cNvPr id="6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pPr eaLnBrk="1" hangingPunct="1"/>
            <a:r>
              <a:rPr lang="en-US" altLang="en-US" sz="1600" dirty="0">
                <a:solidFill>
                  <a:srgbClr val="FFFFFF"/>
                </a:solidFill>
                <a:latin typeface="Verdana" pitchFamily="34" charset="0"/>
              </a:rPr>
              <a:t>2.2 The memory bandwidth bottleneck and its resolution </a:t>
            </a:r>
            <a:r>
              <a:rPr lang="en-US" altLang="en-US" sz="1600" dirty="0" smtClean="0">
                <a:solidFill>
                  <a:srgbClr val="FFFFFF"/>
                </a:solidFill>
                <a:latin typeface="Verdana" pitchFamily="34" charset="0"/>
              </a:rPr>
              <a:t>(6)</a:t>
            </a:r>
            <a:endParaRPr lang="hu-HU" altLang="en-US" sz="1600" dirty="0" smtClean="0"/>
          </a:p>
        </p:txBody>
      </p:sp>
      <p:sp>
        <p:nvSpPr>
          <p:cNvPr id="2" name="Rounded Rectangle 1"/>
          <p:cNvSpPr/>
          <p:nvPr/>
        </p:nvSpPr>
        <p:spPr bwMode="auto">
          <a:xfrm>
            <a:off x="307180" y="4301565"/>
            <a:ext cx="2385219" cy="558800"/>
          </a:xfrm>
          <a:prstGeom prst="roundRect">
            <a:avLst/>
          </a:prstGeom>
          <a:noFill/>
          <a:ln w="28575" cap="flat" cmpd="sng" algn="ctr">
            <a:solidFill>
              <a:srgbClr val="FF000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3300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65100697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/>
          <p:cNvSpPr txBox="1"/>
          <p:nvPr/>
        </p:nvSpPr>
        <p:spPr>
          <a:xfrm>
            <a:off x="-87879" y="877387"/>
            <a:ext cx="9014392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     </a:t>
            </a:r>
            <a:r>
              <a:rPr lang="en-US" dirty="0" smtClean="0">
                <a:solidFill>
                  <a:srgbClr val="0070C0"/>
                </a:solidFill>
              </a:rPr>
              <a:t>If </a:t>
            </a:r>
            <a:r>
              <a:rPr lang="en-US" dirty="0">
                <a:solidFill>
                  <a:srgbClr val="0070C0"/>
                </a:solidFill>
              </a:rPr>
              <a:t>high speed </a:t>
            </a:r>
            <a:r>
              <a:rPr lang="en-US" dirty="0"/>
              <a:t>(e.g. DDR2/3/4) </a:t>
            </a:r>
            <a:r>
              <a:rPr lang="en-US" dirty="0">
                <a:solidFill>
                  <a:srgbClr val="0070C0"/>
                </a:solidFill>
              </a:rPr>
              <a:t>DIMMs</a:t>
            </a:r>
            <a:r>
              <a:rPr lang="en-US" dirty="0"/>
              <a:t> are connected </a:t>
            </a:r>
            <a:r>
              <a:rPr lang="en-US" dirty="0">
                <a:solidFill>
                  <a:srgbClr val="0070C0"/>
                </a:solidFill>
              </a:rPr>
              <a:t>via the MCH </a:t>
            </a:r>
            <a:r>
              <a:rPr lang="en-US" dirty="0"/>
              <a:t>to a platform </a:t>
            </a:r>
            <a:r>
              <a:rPr lang="en-US" dirty="0" smtClean="0">
                <a:solidFill>
                  <a:srgbClr val="0070C0"/>
                </a:solidFill>
              </a:rPr>
              <a:t>by standard</a:t>
            </a:r>
          </a:p>
          <a:p>
            <a:r>
              <a:rPr lang="en-US" dirty="0">
                <a:solidFill>
                  <a:srgbClr val="0070C0"/>
                </a:solidFill>
              </a:rPr>
              <a:t> </a:t>
            </a:r>
            <a:r>
              <a:rPr lang="en-US" dirty="0" smtClean="0">
                <a:solidFill>
                  <a:srgbClr val="0070C0"/>
                </a:solidFill>
              </a:rPr>
              <a:t>     </a:t>
            </a:r>
            <a:r>
              <a:rPr lang="en-US" dirty="0">
                <a:solidFill>
                  <a:srgbClr val="0070C0"/>
                </a:solidFill>
              </a:rPr>
              <a:t>parallel </a:t>
            </a:r>
            <a:r>
              <a:rPr lang="en-US" dirty="0" smtClean="0">
                <a:solidFill>
                  <a:srgbClr val="0070C0"/>
                </a:solidFill>
              </a:rPr>
              <a:t>memory buses, </a:t>
            </a:r>
            <a:r>
              <a:rPr lang="en-US" dirty="0">
                <a:solidFill>
                  <a:srgbClr val="0070C0"/>
                </a:solidFill>
              </a:rPr>
              <a:t>a large number of cupper traces are </a:t>
            </a:r>
            <a:r>
              <a:rPr lang="en-US" dirty="0" smtClean="0">
                <a:solidFill>
                  <a:srgbClr val="0070C0"/>
                </a:solidFill>
              </a:rPr>
              <a:t>needed </a:t>
            </a:r>
            <a:r>
              <a:rPr lang="en-US" dirty="0" smtClean="0"/>
              <a:t> </a:t>
            </a:r>
            <a:r>
              <a:rPr lang="en-US" dirty="0" smtClean="0">
                <a:solidFill>
                  <a:srgbClr val="0070C0"/>
                </a:solidFill>
              </a:rPr>
              <a:t>on </a:t>
            </a:r>
            <a:r>
              <a:rPr lang="en-US" dirty="0">
                <a:solidFill>
                  <a:srgbClr val="0070C0"/>
                </a:solidFill>
              </a:rPr>
              <a:t>the </a:t>
            </a:r>
            <a:r>
              <a:rPr lang="en-US" dirty="0" smtClean="0">
                <a:solidFill>
                  <a:srgbClr val="0070C0"/>
                </a:solidFill>
              </a:rPr>
              <a:t>mainboard</a:t>
            </a:r>
            <a:r>
              <a:rPr lang="en-US" dirty="0" smtClean="0"/>
              <a:t>, e.g</a:t>
            </a:r>
            <a:r>
              <a:rPr lang="en-US" dirty="0"/>
              <a:t>. </a:t>
            </a:r>
            <a:endParaRPr lang="en-US" dirty="0" smtClean="0"/>
          </a:p>
          <a:p>
            <a:r>
              <a:rPr lang="en-US" dirty="0"/>
              <a:t> </a:t>
            </a:r>
            <a:r>
              <a:rPr lang="en-US" dirty="0" smtClean="0"/>
              <a:t>     240 </a:t>
            </a:r>
            <a:r>
              <a:rPr lang="en-US" dirty="0"/>
              <a:t>traces for DDR2/DDR3 DIMMs or 284 lines for DDR4 </a:t>
            </a:r>
            <a:r>
              <a:rPr lang="en-US" dirty="0" smtClean="0"/>
              <a:t>DIMMs, to connect the MCH to the</a:t>
            </a:r>
          </a:p>
          <a:p>
            <a:r>
              <a:rPr lang="en-US" dirty="0"/>
              <a:t> </a:t>
            </a:r>
            <a:r>
              <a:rPr lang="en-US" dirty="0" smtClean="0"/>
              <a:t>     DIMM sockets,  as shown in the next Figures.</a:t>
            </a:r>
            <a:endParaRPr lang="en-US" dirty="0"/>
          </a:p>
        </p:txBody>
      </p:sp>
      <p:sp>
        <p:nvSpPr>
          <p:cNvPr id="5" name="TextBox 4"/>
          <p:cNvSpPr txBox="1"/>
          <p:nvPr/>
        </p:nvSpPr>
        <p:spPr>
          <a:xfrm>
            <a:off x="87313" y="503021"/>
            <a:ext cx="808586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chemeClr val="accent6"/>
                </a:solidFill>
              </a:rPr>
              <a:t>Why the number of memory channels is typically limited to two on </a:t>
            </a:r>
            <a:r>
              <a:rPr lang="en-US" b="1" dirty="0" err="1" smtClean="0">
                <a:solidFill>
                  <a:schemeClr val="accent6"/>
                </a:solidFill>
              </a:rPr>
              <a:t>MCHs</a:t>
            </a:r>
            <a:r>
              <a:rPr lang="en-US" b="1" dirty="0" smtClean="0">
                <a:solidFill>
                  <a:schemeClr val="accent6"/>
                </a:solidFill>
              </a:rPr>
              <a:t> ? -1</a:t>
            </a:r>
            <a:endParaRPr lang="en-US" b="1" dirty="0">
              <a:solidFill>
                <a:schemeClr val="accent6"/>
              </a:solidFill>
            </a:endParaRPr>
          </a:p>
        </p:txBody>
      </p:sp>
      <p:sp>
        <p:nvSpPr>
          <p:cNvPr id="6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pPr eaLnBrk="1" hangingPunct="1"/>
            <a:r>
              <a:rPr lang="en-US" altLang="en-US" sz="1600" dirty="0">
                <a:solidFill>
                  <a:srgbClr val="FFFFFF"/>
                </a:solidFill>
                <a:latin typeface="Verdana" pitchFamily="34" charset="0"/>
              </a:rPr>
              <a:t>2.2 The memory bandwidth bottleneck and its resolution </a:t>
            </a:r>
            <a:r>
              <a:rPr lang="en-US" altLang="en-US" sz="1600" dirty="0" smtClean="0">
                <a:solidFill>
                  <a:srgbClr val="FFFFFF"/>
                </a:solidFill>
                <a:latin typeface="Verdana" pitchFamily="34" charset="0"/>
              </a:rPr>
              <a:t>(7)</a:t>
            </a:r>
            <a:endParaRPr lang="hu-HU" altLang="en-US" sz="1600" dirty="0" smtClean="0"/>
          </a:p>
        </p:txBody>
      </p:sp>
      <p:sp>
        <p:nvSpPr>
          <p:cNvPr id="7" name="TextBox 6"/>
          <p:cNvSpPr txBox="1"/>
          <p:nvPr/>
        </p:nvSpPr>
        <p:spPr>
          <a:xfrm>
            <a:off x="8814338" y="6534345"/>
            <a:ext cx="34817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>
                <a:solidFill>
                  <a:srgbClr val="FF0000"/>
                </a:solidFill>
                <a:latin typeface="+mj-lt"/>
              </a:rPr>
              <a:t>*</a:t>
            </a:r>
          </a:p>
        </p:txBody>
      </p:sp>
    </p:spTree>
    <p:extLst>
      <p:ext uri="{BB962C8B-B14F-4D97-AF65-F5344CB8AC3E}">
        <p14:creationId xmlns:p14="http://schemas.microsoft.com/office/powerpoint/2010/main" val="150862552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9460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15394" name="Picture 2" descr="dram_3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70275" y="658813"/>
            <a:ext cx="4537075" cy="4927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15403" name="Text Box 11"/>
          <p:cNvSpPr txBox="1">
            <a:spLocks noChangeArrowheads="1"/>
          </p:cNvSpPr>
          <p:nvPr/>
        </p:nvSpPr>
        <p:spPr bwMode="auto">
          <a:xfrm>
            <a:off x="207963" y="1110228"/>
            <a:ext cx="1800045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rgbClr val="0000FF"/>
                </a:solidFill>
                <a:latin typeface="Verdana" pitchFamily="34" charset="0"/>
              </a:defRPr>
            </a:lvl1pPr>
            <a:lvl2pPr marL="742950" indent="-285750" eaLnBrk="0" hangingPunct="0">
              <a:defRPr sz="1400">
                <a:solidFill>
                  <a:srgbClr val="0000FF"/>
                </a:solidFill>
                <a:latin typeface="Verdana" pitchFamily="34" charset="0"/>
              </a:defRPr>
            </a:lvl2pPr>
            <a:lvl3pPr marL="1143000" indent="-228600" eaLnBrk="0" hangingPunct="0">
              <a:defRPr sz="1400">
                <a:solidFill>
                  <a:srgbClr val="0000FF"/>
                </a:solidFill>
                <a:latin typeface="Verdana" pitchFamily="34" charset="0"/>
              </a:defRPr>
            </a:lvl3pPr>
            <a:lvl4pPr marL="1600200" indent="-228600" eaLnBrk="0" hangingPunct="0">
              <a:defRPr sz="1400">
                <a:solidFill>
                  <a:srgbClr val="0000FF"/>
                </a:solidFill>
                <a:latin typeface="Verdana" pitchFamily="34" charset="0"/>
              </a:defRPr>
            </a:lvl4pPr>
            <a:lvl5pPr marL="2057400" indent="-228600" eaLnBrk="0" hangingPunct="0">
              <a:defRPr sz="1400">
                <a:solidFill>
                  <a:srgbClr val="0000FF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FF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FF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FF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FF"/>
                </a:solidFill>
                <a:latin typeface="Verdana" pitchFamily="34" charset="0"/>
              </a:defRPr>
            </a:lvl9pPr>
          </a:lstStyle>
          <a:p>
            <a:pPr eaLnBrk="1" hangingPunct="1"/>
            <a:r>
              <a:rPr lang="en-US" altLang="en-US" dirty="0">
                <a:solidFill>
                  <a:schemeClr val="tx1"/>
                </a:solidFill>
              </a:rPr>
              <a:t>All </a:t>
            </a:r>
            <a:r>
              <a:rPr lang="en-US" altLang="en-US" dirty="0" smtClean="0">
                <a:solidFill>
                  <a:schemeClr val="tx1"/>
                </a:solidFill>
              </a:rPr>
              <a:t>these </a:t>
            </a:r>
            <a:r>
              <a:rPr lang="hu-HU" altLang="en-US" dirty="0" smtClean="0">
                <a:solidFill>
                  <a:schemeClr val="tx1"/>
                </a:solidFill>
              </a:rPr>
              <a:t>DIMM</a:t>
            </a:r>
            <a:r>
              <a:rPr lang="en-US" altLang="en-US" dirty="0" smtClean="0">
                <a:solidFill>
                  <a:schemeClr val="tx1"/>
                </a:solidFill>
              </a:rPr>
              <a:t>s</a:t>
            </a:r>
          </a:p>
          <a:p>
            <a:pPr eaLnBrk="1" hangingPunct="1"/>
            <a:r>
              <a:rPr lang="en-US" altLang="en-US" dirty="0" smtClean="0">
                <a:solidFill>
                  <a:schemeClr val="tx1"/>
                </a:solidFill>
              </a:rPr>
              <a:t>  are</a:t>
            </a:r>
            <a:r>
              <a:rPr lang="en-US" altLang="en-US" dirty="0" smtClean="0"/>
              <a:t> </a:t>
            </a:r>
            <a:r>
              <a:rPr lang="hu-HU" altLang="en-US" dirty="0">
                <a:solidFill>
                  <a:srgbClr val="0070C0"/>
                </a:solidFill>
              </a:rPr>
              <a:t>8-</a:t>
            </a:r>
            <a:r>
              <a:rPr lang="en-US" altLang="en-US" dirty="0">
                <a:solidFill>
                  <a:srgbClr val="0070C0"/>
                </a:solidFill>
              </a:rPr>
              <a:t>b</a:t>
            </a:r>
            <a:r>
              <a:rPr lang="hu-HU" altLang="en-US" dirty="0" err="1">
                <a:solidFill>
                  <a:srgbClr val="0070C0"/>
                </a:solidFill>
              </a:rPr>
              <a:t>yte</a:t>
            </a:r>
            <a:r>
              <a:rPr lang="hu-HU" altLang="en-US" dirty="0">
                <a:solidFill>
                  <a:srgbClr val="0070C0"/>
                </a:solidFill>
              </a:rPr>
              <a:t> </a:t>
            </a:r>
            <a:r>
              <a:rPr lang="hu-HU" altLang="en-US" dirty="0" err="1">
                <a:solidFill>
                  <a:srgbClr val="0070C0"/>
                </a:solidFill>
              </a:rPr>
              <a:t>wide</a:t>
            </a:r>
            <a:r>
              <a:rPr lang="en-US" altLang="en-US" dirty="0">
                <a:solidFill>
                  <a:srgbClr val="0070C0"/>
                </a:solidFill>
              </a:rPr>
              <a:t>.</a:t>
            </a:r>
          </a:p>
        </p:txBody>
      </p:sp>
      <p:sp>
        <p:nvSpPr>
          <p:cNvPr id="315404" name="Text Box 12"/>
          <p:cNvSpPr txBox="1">
            <a:spLocks noChangeArrowheads="1"/>
          </p:cNvSpPr>
          <p:nvPr/>
        </p:nvSpPr>
        <p:spPr bwMode="auto">
          <a:xfrm>
            <a:off x="80963" y="506936"/>
            <a:ext cx="2553904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rgbClr val="0000FF"/>
                </a:solidFill>
                <a:latin typeface="Verdana" pitchFamily="34" charset="0"/>
              </a:defRPr>
            </a:lvl1pPr>
            <a:lvl2pPr marL="742950" indent="-285750" eaLnBrk="0" hangingPunct="0">
              <a:defRPr sz="1400">
                <a:solidFill>
                  <a:srgbClr val="0000FF"/>
                </a:solidFill>
                <a:latin typeface="Verdana" pitchFamily="34" charset="0"/>
              </a:defRPr>
            </a:lvl2pPr>
            <a:lvl3pPr marL="1143000" indent="-228600" eaLnBrk="0" hangingPunct="0">
              <a:defRPr sz="1400">
                <a:solidFill>
                  <a:srgbClr val="0000FF"/>
                </a:solidFill>
                <a:latin typeface="Verdana" pitchFamily="34" charset="0"/>
              </a:defRPr>
            </a:lvl3pPr>
            <a:lvl4pPr marL="1600200" indent="-228600" eaLnBrk="0" hangingPunct="0">
              <a:defRPr sz="1400">
                <a:solidFill>
                  <a:srgbClr val="0000FF"/>
                </a:solidFill>
                <a:latin typeface="Verdana" pitchFamily="34" charset="0"/>
              </a:defRPr>
            </a:lvl4pPr>
            <a:lvl5pPr marL="2057400" indent="-228600" eaLnBrk="0" hangingPunct="0">
              <a:defRPr sz="1400">
                <a:solidFill>
                  <a:srgbClr val="0000FF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FF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FF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FF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FF"/>
                </a:solidFill>
                <a:latin typeface="Verdana" pitchFamily="34" charset="0"/>
              </a:defRPr>
            </a:lvl9pPr>
          </a:lstStyle>
          <a:p>
            <a:pPr eaLnBrk="1" hangingPunct="1"/>
            <a:r>
              <a:rPr lang="en-US" altLang="en-US" b="1" dirty="0" smtClean="0">
                <a:solidFill>
                  <a:schemeClr val="accent2"/>
                </a:solidFill>
                <a:cs typeface="Times New Roman" pitchFamily="18" charset="0"/>
              </a:rPr>
              <a:t>Pin counts of SDRAM to</a:t>
            </a:r>
          </a:p>
          <a:p>
            <a:pPr eaLnBrk="1" hangingPunct="1"/>
            <a:r>
              <a:rPr lang="en-US" altLang="en-US" b="1" dirty="0" smtClean="0">
                <a:solidFill>
                  <a:schemeClr val="accent2"/>
                </a:solidFill>
                <a:cs typeface="Times New Roman" pitchFamily="18" charset="0"/>
              </a:rPr>
              <a:t> </a:t>
            </a:r>
            <a:r>
              <a:rPr lang="en-US" altLang="en-US" b="1" dirty="0">
                <a:solidFill>
                  <a:schemeClr val="accent2"/>
                </a:solidFill>
                <a:cs typeface="Times New Roman" pitchFamily="18" charset="0"/>
              </a:rPr>
              <a:t>DDR</a:t>
            </a:r>
            <a:r>
              <a:rPr lang="hu-HU" altLang="en-US" b="1" dirty="0">
                <a:solidFill>
                  <a:schemeClr val="accent2"/>
                </a:solidFill>
                <a:latin typeface="Arial" charset="0"/>
                <a:cs typeface="Times New Roman" pitchFamily="18" charset="0"/>
              </a:rPr>
              <a:t>4</a:t>
            </a:r>
            <a:r>
              <a:rPr lang="en-US" altLang="en-US" b="1" dirty="0">
                <a:solidFill>
                  <a:schemeClr val="accent2"/>
                </a:solidFill>
                <a:cs typeface="Times New Roman" pitchFamily="18" charset="0"/>
              </a:rPr>
              <a:t> DIMMs</a:t>
            </a:r>
          </a:p>
        </p:txBody>
      </p:sp>
      <p:pic>
        <p:nvPicPr>
          <p:cNvPr id="315407" name="Picture 15" descr="ddr4-2400-module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51200" y="5405438"/>
            <a:ext cx="4906963" cy="163988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315413" name="Group 21"/>
          <p:cNvGrpSpPr>
            <a:grpSpLocks/>
          </p:cNvGrpSpPr>
          <p:nvPr/>
        </p:nvGrpSpPr>
        <p:grpSpPr bwMode="auto">
          <a:xfrm>
            <a:off x="2378075" y="1065213"/>
            <a:ext cx="6677025" cy="5230812"/>
            <a:chOff x="1498" y="503"/>
            <a:chExt cx="4206" cy="3295"/>
          </a:xfrm>
        </p:grpSpPr>
        <p:sp>
          <p:nvSpPr>
            <p:cNvPr id="315395" name="Text Box 3"/>
            <p:cNvSpPr txBox="1">
              <a:spLocks noChangeArrowheads="1"/>
            </p:cNvSpPr>
            <p:nvPr/>
          </p:nvSpPr>
          <p:spPr bwMode="auto">
            <a:xfrm>
              <a:off x="1498" y="503"/>
              <a:ext cx="528" cy="32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FF"/>
                  </a:solidFill>
                  <a:latin typeface="Verdana" pitchFamily="34" charset="0"/>
                </a:defRPr>
              </a:lvl1pPr>
              <a:lvl2pPr marL="742950" indent="-285750" eaLnBrk="0" hangingPunct="0">
                <a:defRPr sz="1400">
                  <a:solidFill>
                    <a:srgbClr val="0000FF"/>
                  </a:solidFill>
                  <a:latin typeface="Verdana" pitchFamily="34" charset="0"/>
                </a:defRPr>
              </a:lvl2pPr>
              <a:lvl3pPr marL="1143000" indent="-228600" eaLnBrk="0" hangingPunct="0">
                <a:defRPr sz="1400">
                  <a:solidFill>
                    <a:srgbClr val="0000FF"/>
                  </a:solidFill>
                  <a:latin typeface="Verdana" pitchFamily="34" charset="0"/>
                </a:defRPr>
              </a:lvl3pPr>
              <a:lvl4pPr marL="1600200" indent="-228600" eaLnBrk="0" hangingPunct="0">
                <a:defRPr sz="1400">
                  <a:solidFill>
                    <a:srgbClr val="0000FF"/>
                  </a:solidFill>
                  <a:latin typeface="Verdana" pitchFamily="34" charset="0"/>
                </a:defRPr>
              </a:lvl4pPr>
              <a:lvl5pPr marL="2057400" indent="-228600" eaLnBrk="0" hangingPunct="0">
                <a:defRPr sz="1400">
                  <a:solidFill>
                    <a:srgbClr val="0000FF"/>
                  </a:solidFill>
                  <a:latin typeface="Verdana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FF"/>
                  </a:solidFill>
                  <a:latin typeface="Verdana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FF"/>
                  </a:solidFill>
                  <a:latin typeface="Verdana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FF"/>
                  </a:solidFill>
                  <a:latin typeface="Verdana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FF"/>
                  </a:solidFill>
                  <a:latin typeface="Verdana" pitchFamily="34" charset="0"/>
                </a:defRPr>
              </a:lvl9pPr>
            </a:lstStyle>
            <a:p>
              <a:pPr algn="ctr" eaLnBrk="1" hangingPunct="1"/>
              <a:r>
                <a:rPr lang="hu-HU" altLang="en-US" dirty="0">
                  <a:solidFill>
                    <a:schemeClr val="tx1"/>
                  </a:solidFill>
                </a:rPr>
                <a:t>SDRAM</a:t>
              </a:r>
              <a:endParaRPr lang="hu-HU" altLang="en-US" dirty="0">
                <a:solidFill>
                  <a:schemeClr val="tx1"/>
                </a:solidFill>
                <a:latin typeface="Arial" charset="0"/>
              </a:endParaRPr>
            </a:p>
            <a:p>
              <a:pPr algn="ctr" eaLnBrk="1" hangingPunct="1"/>
              <a:r>
                <a:rPr lang="hu-HU" altLang="en-US" dirty="0">
                  <a:solidFill>
                    <a:schemeClr val="tx1"/>
                  </a:solidFill>
                  <a:latin typeface="Arial" charset="0"/>
                </a:rPr>
                <a:t>(SDR)</a:t>
              </a:r>
              <a:endParaRPr lang="en-US" altLang="en-US" dirty="0">
                <a:solidFill>
                  <a:schemeClr val="tx1"/>
                </a:solidFill>
                <a:latin typeface="Arial" charset="0"/>
              </a:endParaRPr>
            </a:p>
          </p:txBody>
        </p:sp>
        <p:sp>
          <p:nvSpPr>
            <p:cNvPr id="315396" name="Text Box 4"/>
            <p:cNvSpPr txBox="1">
              <a:spLocks noChangeArrowheads="1"/>
            </p:cNvSpPr>
            <p:nvPr/>
          </p:nvSpPr>
          <p:spPr bwMode="auto">
            <a:xfrm>
              <a:off x="1511" y="1235"/>
              <a:ext cx="366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FF"/>
                  </a:solidFill>
                  <a:latin typeface="Verdana" pitchFamily="34" charset="0"/>
                </a:defRPr>
              </a:lvl1pPr>
              <a:lvl2pPr marL="742950" indent="-285750" eaLnBrk="0" hangingPunct="0">
                <a:defRPr sz="1400">
                  <a:solidFill>
                    <a:srgbClr val="0000FF"/>
                  </a:solidFill>
                  <a:latin typeface="Verdana" pitchFamily="34" charset="0"/>
                </a:defRPr>
              </a:lvl2pPr>
              <a:lvl3pPr marL="1143000" indent="-228600" eaLnBrk="0" hangingPunct="0">
                <a:defRPr sz="1400">
                  <a:solidFill>
                    <a:srgbClr val="0000FF"/>
                  </a:solidFill>
                  <a:latin typeface="Verdana" pitchFamily="34" charset="0"/>
                </a:defRPr>
              </a:lvl3pPr>
              <a:lvl4pPr marL="1600200" indent="-228600" eaLnBrk="0" hangingPunct="0">
                <a:defRPr sz="1400">
                  <a:solidFill>
                    <a:srgbClr val="0000FF"/>
                  </a:solidFill>
                  <a:latin typeface="Verdana" pitchFamily="34" charset="0"/>
                </a:defRPr>
              </a:lvl4pPr>
              <a:lvl5pPr marL="2057400" indent="-228600" eaLnBrk="0" hangingPunct="0">
                <a:defRPr sz="1400">
                  <a:solidFill>
                    <a:srgbClr val="0000FF"/>
                  </a:solidFill>
                  <a:latin typeface="Verdana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FF"/>
                  </a:solidFill>
                  <a:latin typeface="Verdana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FF"/>
                  </a:solidFill>
                  <a:latin typeface="Verdana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FF"/>
                  </a:solidFill>
                  <a:latin typeface="Verdana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FF"/>
                  </a:solidFill>
                  <a:latin typeface="Verdana" pitchFamily="34" charset="0"/>
                </a:defRPr>
              </a:lvl9pPr>
            </a:lstStyle>
            <a:p>
              <a:pPr eaLnBrk="1" hangingPunct="1"/>
              <a:r>
                <a:rPr lang="hu-HU" altLang="en-US" dirty="0">
                  <a:solidFill>
                    <a:schemeClr val="tx1"/>
                  </a:solidFill>
                </a:rPr>
                <a:t>DDR</a:t>
              </a:r>
              <a:endParaRPr lang="en-US" altLang="en-US" dirty="0">
                <a:solidFill>
                  <a:schemeClr val="tx1"/>
                </a:solidFill>
              </a:endParaRPr>
            </a:p>
          </p:txBody>
        </p:sp>
        <p:sp>
          <p:nvSpPr>
            <p:cNvPr id="315397" name="Text Box 5"/>
            <p:cNvSpPr txBox="1">
              <a:spLocks noChangeArrowheads="1"/>
            </p:cNvSpPr>
            <p:nvPr/>
          </p:nvSpPr>
          <p:spPr bwMode="auto">
            <a:xfrm>
              <a:off x="1503" y="2052"/>
              <a:ext cx="437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FF"/>
                  </a:solidFill>
                  <a:latin typeface="Verdana" pitchFamily="34" charset="0"/>
                </a:defRPr>
              </a:lvl1pPr>
              <a:lvl2pPr marL="742950" indent="-285750" eaLnBrk="0" hangingPunct="0">
                <a:defRPr sz="1400">
                  <a:solidFill>
                    <a:srgbClr val="0000FF"/>
                  </a:solidFill>
                  <a:latin typeface="Verdana" pitchFamily="34" charset="0"/>
                </a:defRPr>
              </a:lvl2pPr>
              <a:lvl3pPr marL="1143000" indent="-228600" eaLnBrk="0" hangingPunct="0">
                <a:defRPr sz="1400">
                  <a:solidFill>
                    <a:srgbClr val="0000FF"/>
                  </a:solidFill>
                  <a:latin typeface="Verdana" pitchFamily="34" charset="0"/>
                </a:defRPr>
              </a:lvl3pPr>
              <a:lvl4pPr marL="1600200" indent="-228600" eaLnBrk="0" hangingPunct="0">
                <a:defRPr sz="1400">
                  <a:solidFill>
                    <a:srgbClr val="0000FF"/>
                  </a:solidFill>
                  <a:latin typeface="Verdana" pitchFamily="34" charset="0"/>
                </a:defRPr>
              </a:lvl4pPr>
              <a:lvl5pPr marL="2057400" indent="-228600" eaLnBrk="0" hangingPunct="0">
                <a:defRPr sz="1400">
                  <a:solidFill>
                    <a:srgbClr val="0000FF"/>
                  </a:solidFill>
                  <a:latin typeface="Verdana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FF"/>
                  </a:solidFill>
                  <a:latin typeface="Verdana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FF"/>
                  </a:solidFill>
                  <a:latin typeface="Verdana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FF"/>
                  </a:solidFill>
                  <a:latin typeface="Verdana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FF"/>
                  </a:solidFill>
                  <a:latin typeface="Verdana" pitchFamily="34" charset="0"/>
                </a:defRPr>
              </a:lvl9pPr>
            </a:lstStyle>
            <a:p>
              <a:pPr eaLnBrk="1" hangingPunct="1"/>
              <a:r>
                <a:rPr lang="hu-HU" altLang="en-US" dirty="0">
                  <a:solidFill>
                    <a:schemeClr val="tx1"/>
                  </a:solidFill>
                </a:rPr>
                <a:t>DDR2</a:t>
              </a:r>
              <a:endParaRPr lang="en-US" altLang="en-US" dirty="0">
                <a:solidFill>
                  <a:schemeClr val="tx1"/>
                </a:solidFill>
              </a:endParaRPr>
            </a:p>
          </p:txBody>
        </p:sp>
        <p:sp>
          <p:nvSpPr>
            <p:cNvPr id="315398" name="Text Box 6"/>
            <p:cNvSpPr txBox="1">
              <a:spLocks noChangeArrowheads="1"/>
            </p:cNvSpPr>
            <p:nvPr/>
          </p:nvSpPr>
          <p:spPr bwMode="auto">
            <a:xfrm>
              <a:off x="1503" y="2812"/>
              <a:ext cx="437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FF"/>
                  </a:solidFill>
                  <a:latin typeface="Verdana" pitchFamily="34" charset="0"/>
                </a:defRPr>
              </a:lvl1pPr>
              <a:lvl2pPr marL="742950" indent="-285750" eaLnBrk="0" hangingPunct="0">
                <a:defRPr sz="1400">
                  <a:solidFill>
                    <a:srgbClr val="0000FF"/>
                  </a:solidFill>
                  <a:latin typeface="Verdana" pitchFamily="34" charset="0"/>
                </a:defRPr>
              </a:lvl2pPr>
              <a:lvl3pPr marL="1143000" indent="-228600" eaLnBrk="0" hangingPunct="0">
                <a:defRPr sz="1400">
                  <a:solidFill>
                    <a:srgbClr val="0000FF"/>
                  </a:solidFill>
                  <a:latin typeface="Verdana" pitchFamily="34" charset="0"/>
                </a:defRPr>
              </a:lvl3pPr>
              <a:lvl4pPr marL="1600200" indent="-228600" eaLnBrk="0" hangingPunct="0">
                <a:defRPr sz="1400">
                  <a:solidFill>
                    <a:srgbClr val="0000FF"/>
                  </a:solidFill>
                  <a:latin typeface="Verdana" pitchFamily="34" charset="0"/>
                </a:defRPr>
              </a:lvl4pPr>
              <a:lvl5pPr marL="2057400" indent="-228600" eaLnBrk="0" hangingPunct="0">
                <a:defRPr sz="1400">
                  <a:solidFill>
                    <a:srgbClr val="0000FF"/>
                  </a:solidFill>
                  <a:latin typeface="Verdana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FF"/>
                  </a:solidFill>
                  <a:latin typeface="Verdana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FF"/>
                  </a:solidFill>
                  <a:latin typeface="Verdana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FF"/>
                  </a:solidFill>
                  <a:latin typeface="Verdana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FF"/>
                  </a:solidFill>
                  <a:latin typeface="Verdana" pitchFamily="34" charset="0"/>
                </a:defRPr>
              </a:lvl9pPr>
            </a:lstStyle>
            <a:p>
              <a:pPr eaLnBrk="1" hangingPunct="1"/>
              <a:r>
                <a:rPr lang="hu-HU" altLang="en-US" dirty="0">
                  <a:solidFill>
                    <a:schemeClr val="tx1"/>
                  </a:solidFill>
                </a:rPr>
                <a:t>DDR3</a:t>
              </a:r>
              <a:endParaRPr lang="en-US" altLang="en-US" dirty="0">
                <a:solidFill>
                  <a:schemeClr val="tx1"/>
                </a:solidFill>
              </a:endParaRPr>
            </a:p>
          </p:txBody>
        </p:sp>
        <p:sp>
          <p:nvSpPr>
            <p:cNvPr id="315399" name="Text Box 7"/>
            <p:cNvSpPr txBox="1">
              <a:spLocks noChangeArrowheads="1"/>
            </p:cNvSpPr>
            <p:nvPr/>
          </p:nvSpPr>
          <p:spPr bwMode="auto">
            <a:xfrm>
              <a:off x="5152" y="575"/>
              <a:ext cx="552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FF"/>
                  </a:solidFill>
                  <a:latin typeface="Verdana" pitchFamily="34" charset="0"/>
                </a:defRPr>
              </a:lvl1pPr>
              <a:lvl2pPr marL="742950" indent="-285750" eaLnBrk="0" hangingPunct="0">
                <a:defRPr sz="1400">
                  <a:solidFill>
                    <a:srgbClr val="0000FF"/>
                  </a:solidFill>
                  <a:latin typeface="Verdana" pitchFamily="34" charset="0"/>
                </a:defRPr>
              </a:lvl2pPr>
              <a:lvl3pPr marL="1143000" indent="-228600" eaLnBrk="0" hangingPunct="0">
                <a:defRPr sz="1400">
                  <a:solidFill>
                    <a:srgbClr val="0000FF"/>
                  </a:solidFill>
                  <a:latin typeface="Verdana" pitchFamily="34" charset="0"/>
                </a:defRPr>
              </a:lvl3pPr>
              <a:lvl4pPr marL="1600200" indent="-228600" eaLnBrk="0" hangingPunct="0">
                <a:defRPr sz="1400">
                  <a:solidFill>
                    <a:srgbClr val="0000FF"/>
                  </a:solidFill>
                  <a:latin typeface="Verdana" pitchFamily="34" charset="0"/>
                </a:defRPr>
              </a:lvl4pPr>
              <a:lvl5pPr marL="2057400" indent="-228600" eaLnBrk="0" hangingPunct="0">
                <a:defRPr sz="1400">
                  <a:solidFill>
                    <a:srgbClr val="0000FF"/>
                  </a:solidFill>
                  <a:latin typeface="Verdana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FF"/>
                  </a:solidFill>
                  <a:latin typeface="Verdana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FF"/>
                  </a:solidFill>
                  <a:latin typeface="Verdana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FF"/>
                  </a:solidFill>
                  <a:latin typeface="Verdana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FF"/>
                  </a:solidFill>
                  <a:latin typeface="Verdana" pitchFamily="34" charset="0"/>
                </a:defRPr>
              </a:lvl9pPr>
            </a:lstStyle>
            <a:p>
              <a:pPr eaLnBrk="1" hangingPunct="1"/>
              <a:r>
                <a:rPr lang="hu-HU" altLang="en-US">
                  <a:solidFill>
                    <a:schemeClr val="tx1"/>
                  </a:solidFill>
                </a:rPr>
                <a:t>168-pin</a:t>
              </a:r>
              <a:endParaRPr lang="en-US" altLang="en-US">
                <a:solidFill>
                  <a:schemeClr val="tx1"/>
                </a:solidFill>
              </a:endParaRPr>
            </a:p>
          </p:txBody>
        </p:sp>
        <p:sp>
          <p:nvSpPr>
            <p:cNvPr id="315400" name="Text Box 8"/>
            <p:cNvSpPr txBox="1">
              <a:spLocks noChangeArrowheads="1"/>
            </p:cNvSpPr>
            <p:nvPr/>
          </p:nvSpPr>
          <p:spPr bwMode="auto">
            <a:xfrm>
              <a:off x="5152" y="1235"/>
              <a:ext cx="552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FF"/>
                  </a:solidFill>
                  <a:latin typeface="Verdana" pitchFamily="34" charset="0"/>
                </a:defRPr>
              </a:lvl1pPr>
              <a:lvl2pPr marL="742950" indent="-285750" eaLnBrk="0" hangingPunct="0">
                <a:defRPr sz="1400">
                  <a:solidFill>
                    <a:srgbClr val="0000FF"/>
                  </a:solidFill>
                  <a:latin typeface="Verdana" pitchFamily="34" charset="0"/>
                </a:defRPr>
              </a:lvl2pPr>
              <a:lvl3pPr marL="1143000" indent="-228600" eaLnBrk="0" hangingPunct="0">
                <a:defRPr sz="1400">
                  <a:solidFill>
                    <a:srgbClr val="0000FF"/>
                  </a:solidFill>
                  <a:latin typeface="Verdana" pitchFamily="34" charset="0"/>
                </a:defRPr>
              </a:lvl3pPr>
              <a:lvl4pPr marL="1600200" indent="-228600" eaLnBrk="0" hangingPunct="0">
                <a:defRPr sz="1400">
                  <a:solidFill>
                    <a:srgbClr val="0000FF"/>
                  </a:solidFill>
                  <a:latin typeface="Verdana" pitchFamily="34" charset="0"/>
                </a:defRPr>
              </a:lvl4pPr>
              <a:lvl5pPr marL="2057400" indent="-228600" eaLnBrk="0" hangingPunct="0">
                <a:defRPr sz="1400">
                  <a:solidFill>
                    <a:srgbClr val="0000FF"/>
                  </a:solidFill>
                  <a:latin typeface="Verdana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FF"/>
                  </a:solidFill>
                  <a:latin typeface="Verdana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FF"/>
                  </a:solidFill>
                  <a:latin typeface="Verdana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FF"/>
                  </a:solidFill>
                  <a:latin typeface="Verdana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FF"/>
                  </a:solidFill>
                  <a:latin typeface="Verdana" pitchFamily="34" charset="0"/>
                </a:defRPr>
              </a:lvl9pPr>
            </a:lstStyle>
            <a:p>
              <a:pPr eaLnBrk="1" hangingPunct="1"/>
              <a:r>
                <a:rPr lang="hu-HU" altLang="en-US">
                  <a:solidFill>
                    <a:schemeClr val="tx1"/>
                  </a:solidFill>
                </a:rPr>
                <a:t>184-pin</a:t>
              </a:r>
              <a:endParaRPr lang="en-US" altLang="en-US">
                <a:solidFill>
                  <a:schemeClr val="tx1"/>
                </a:solidFill>
              </a:endParaRPr>
            </a:p>
          </p:txBody>
        </p:sp>
        <p:sp>
          <p:nvSpPr>
            <p:cNvPr id="315401" name="Text Box 9"/>
            <p:cNvSpPr txBox="1">
              <a:spLocks noChangeArrowheads="1"/>
            </p:cNvSpPr>
            <p:nvPr/>
          </p:nvSpPr>
          <p:spPr bwMode="auto">
            <a:xfrm>
              <a:off x="5112" y="2067"/>
              <a:ext cx="591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FF"/>
                  </a:solidFill>
                  <a:latin typeface="Verdana" pitchFamily="34" charset="0"/>
                </a:defRPr>
              </a:lvl1pPr>
              <a:lvl2pPr marL="742950" indent="-285750" eaLnBrk="0" hangingPunct="0">
                <a:defRPr sz="1400">
                  <a:solidFill>
                    <a:srgbClr val="0000FF"/>
                  </a:solidFill>
                  <a:latin typeface="Verdana" pitchFamily="34" charset="0"/>
                </a:defRPr>
              </a:lvl2pPr>
              <a:lvl3pPr marL="1143000" indent="-228600" eaLnBrk="0" hangingPunct="0">
                <a:defRPr sz="1400">
                  <a:solidFill>
                    <a:srgbClr val="0000FF"/>
                  </a:solidFill>
                  <a:latin typeface="Verdana" pitchFamily="34" charset="0"/>
                </a:defRPr>
              </a:lvl3pPr>
              <a:lvl4pPr marL="1600200" indent="-228600" eaLnBrk="0" hangingPunct="0">
                <a:defRPr sz="1400">
                  <a:solidFill>
                    <a:srgbClr val="0000FF"/>
                  </a:solidFill>
                  <a:latin typeface="Verdana" pitchFamily="34" charset="0"/>
                </a:defRPr>
              </a:lvl4pPr>
              <a:lvl5pPr marL="2057400" indent="-228600" eaLnBrk="0" hangingPunct="0">
                <a:defRPr sz="1400">
                  <a:solidFill>
                    <a:srgbClr val="0000FF"/>
                  </a:solidFill>
                  <a:latin typeface="Verdana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FF"/>
                  </a:solidFill>
                  <a:latin typeface="Verdana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FF"/>
                  </a:solidFill>
                  <a:latin typeface="Verdana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FF"/>
                  </a:solidFill>
                  <a:latin typeface="Verdana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FF"/>
                  </a:solidFill>
                  <a:latin typeface="Verdana" pitchFamily="34" charset="0"/>
                </a:defRPr>
              </a:lvl9pPr>
            </a:lstStyle>
            <a:p>
              <a:pPr eaLnBrk="1" hangingPunct="1"/>
              <a:r>
                <a:rPr lang="hu-HU" altLang="en-US" dirty="0">
                  <a:solidFill>
                    <a:schemeClr val="tx1"/>
                  </a:solidFill>
                </a:rPr>
                <a:t>240- pin</a:t>
              </a:r>
              <a:endParaRPr lang="en-US" altLang="en-US" dirty="0">
                <a:solidFill>
                  <a:schemeClr val="tx1"/>
                </a:solidFill>
              </a:endParaRPr>
            </a:p>
          </p:txBody>
        </p:sp>
        <p:sp>
          <p:nvSpPr>
            <p:cNvPr id="315402" name="Text Box 10"/>
            <p:cNvSpPr txBox="1">
              <a:spLocks noChangeArrowheads="1"/>
            </p:cNvSpPr>
            <p:nvPr/>
          </p:nvSpPr>
          <p:spPr bwMode="auto">
            <a:xfrm>
              <a:off x="5152" y="2828"/>
              <a:ext cx="552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FF"/>
                  </a:solidFill>
                  <a:latin typeface="Verdana" pitchFamily="34" charset="0"/>
                </a:defRPr>
              </a:lvl1pPr>
              <a:lvl2pPr marL="742950" indent="-285750" eaLnBrk="0" hangingPunct="0">
                <a:defRPr sz="1400">
                  <a:solidFill>
                    <a:srgbClr val="0000FF"/>
                  </a:solidFill>
                  <a:latin typeface="Verdana" pitchFamily="34" charset="0"/>
                </a:defRPr>
              </a:lvl2pPr>
              <a:lvl3pPr marL="1143000" indent="-228600" eaLnBrk="0" hangingPunct="0">
                <a:defRPr sz="1400">
                  <a:solidFill>
                    <a:srgbClr val="0000FF"/>
                  </a:solidFill>
                  <a:latin typeface="Verdana" pitchFamily="34" charset="0"/>
                </a:defRPr>
              </a:lvl3pPr>
              <a:lvl4pPr marL="1600200" indent="-228600" eaLnBrk="0" hangingPunct="0">
                <a:defRPr sz="1400">
                  <a:solidFill>
                    <a:srgbClr val="0000FF"/>
                  </a:solidFill>
                  <a:latin typeface="Verdana" pitchFamily="34" charset="0"/>
                </a:defRPr>
              </a:lvl4pPr>
              <a:lvl5pPr marL="2057400" indent="-228600" eaLnBrk="0" hangingPunct="0">
                <a:defRPr sz="1400">
                  <a:solidFill>
                    <a:srgbClr val="0000FF"/>
                  </a:solidFill>
                  <a:latin typeface="Verdana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FF"/>
                  </a:solidFill>
                  <a:latin typeface="Verdana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FF"/>
                  </a:solidFill>
                  <a:latin typeface="Verdana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FF"/>
                  </a:solidFill>
                  <a:latin typeface="Verdana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FF"/>
                  </a:solidFill>
                  <a:latin typeface="Verdana" pitchFamily="34" charset="0"/>
                </a:defRPr>
              </a:lvl9pPr>
            </a:lstStyle>
            <a:p>
              <a:pPr eaLnBrk="1" hangingPunct="1"/>
              <a:r>
                <a:rPr lang="hu-HU" altLang="en-US">
                  <a:solidFill>
                    <a:schemeClr val="tx1"/>
                  </a:solidFill>
                </a:rPr>
                <a:t>240-pin</a:t>
              </a:r>
              <a:endParaRPr lang="en-US" altLang="en-US">
                <a:solidFill>
                  <a:schemeClr val="tx1"/>
                </a:solidFill>
              </a:endParaRPr>
            </a:p>
          </p:txBody>
        </p:sp>
        <p:sp>
          <p:nvSpPr>
            <p:cNvPr id="315408" name="Text Box 6"/>
            <p:cNvSpPr txBox="1">
              <a:spLocks noChangeArrowheads="1"/>
            </p:cNvSpPr>
            <p:nvPr/>
          </p:nvSpPr>
          <p:spPr bwMode="auto">
            <a:xfrm>
              <a:off x="1511" y="3606"/>
              <a:ext cx="428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FF"/>
                  </a:solidFill>
                  <a:latin typeface="Verdana" pitchFamily="34" charset="0"/>
                </a:defRPr>
              </a:lvl1pPr>
              <a:lvl2pPr marL="742950" indent="-285750" eaLnBrk="0" hangingPunct="0">
                <a:defRPr sz="1400">
                  <a:solidFill>
                    <a:srgbClr val="0000FF"/>
                  </a:solidFill>
                  <a:latin typeface="Verdana" pitchFamily="34" charset="0"/>
                </a:defRPr>
              </a:lvl2pPr>
              <a:lvl3pPr marL="1143000" indent="-228600" eaLnBrk="0" hangingPunct="0">
                <a:defRPr sz="1400">
                  <a:solidFill>
                    <a:srgbClr val="0000FF"/>
                  </a:solidFill>
                  <a:latin typeface="Verdana" pitchFamily="34" charset="0"/>
                </a:defRPr>
              </a:lvl3pPr>
              <a:lvl4pPr marL="1600200" indent="-228600" eaLnBrk="0" hangingPunct="0">
                <a:defRPr sz="1400">
                  <a:solidFill>
                    <a:srgbClr val="0000FF"/>
                  </a:solidFill>
                  <a:latin typeface="Verdana" pitchFamily="34" charset="0"/>
                </a:defRPr>
              </a:lvl4pPr>
              <a:lvl5pPr marL="2057400" indent="-228600" eaLnBrk="0" hangingPunct="0">
                <a:defRPr sz="1400">
                  <a:solidFill>
                    <a:srgbClr val="0000FF"/>
                  </a:solidFill>
                  <a:latin typeface="Verdana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FF"/>
                  </a:solidFill>
                  <a:latin typeface="Verdana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FF"/>
                  </a:solidFill>
                  <a:latin typeface="Verdana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FF"/>
                  </a:solidFill>
                  <a:latin typeface="Verdana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FF"/>
                  </a:solidFill>
                  <a:latin typeface="Verdana" pitchFamily="34" charset="0"/>
                </a:defRPr>
              </a:lvl9pPr>
            </a:lstStyle>
            <a:p>
              <a:pPr eaLnBrk="1" hangingPunct="1"/>
              <a:r>
                <a:rPr lang="hu-HU" altLang="en-US" dirty="0">
                  <a:solidFill>
                    <a:schemeClr val="tx1"/>
                  </a:solidFill>
                </a:rPr>
                <a:t>DDR</a:t>
              </a:r>
              <a:r>
                <a:rPr lang="hu-HU" altLang="en-US" dirty="0">
                  <a:solidFill>
                    <a:schemeClr val="tx1"/>
                  </a:solidFill>
                  <a:latin typeface="Arial" charset="0"/>
                </a:rPr>
                <a:t>4</a:t>
              </a:r>
              <a:endParaRPr lang="en-US" altLang="en-US" dirty="0">
                <a:solidFill>
                  <a:schemeClr val="tx1"/>
                </a:solidFill>
                <a:latin typeface="Arial" charset="0"/>
              </a:endParaRPr>
            </a:p>
          </p:txBody>
        </p:sp>
        <p:sp>
          <p:nvSpPr>
            <p:cNvPr id="315409" name="Text Box 10"/>
            <p:cNvSpPr txBox="1">
              <a:spLocks noChangeArrowheads="1"/>
            </p:cNvSpPr>
            <p:nvPr/>
          </p:nvSpPr>
          <p:spPr bwMode="auto">
            <a:xfrm>
              <a:off x="5152" y="3606"/>
              <a:ext cx="534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FF"/>
                  </a:solidFill>
                  <a:latin typeface="Verdana" pitchFamily="34" charset="0"/>
                </a:defRPr>
              </a:lvl1pPr>
              <a:lvl2pPr marL="742950" indent="-285750" eaLnBrk="0" hangingPunct="0">
                <a:defRPr sz="1400">
                  <a:solidFill>
                    <a:srgbClr val="0000FF"/>
                  </a:solidFill>
                  <a:latin typeface="Verdana" pitchFamily="34" charset="0"/>
                </a:defRPr>
              </a:lvl2pPr>
              <a:lvl3pPr marL="1143000" indent="-228600" eaLnBrk="0" hangingPunct="0">
                <a:defRPr sz="1400">
                  <a:solidFill>
                    <a:srgbClr val="0000FF"/>
                  </a:solidFill>
                  <a:latin typeface="Verdana" pitchFamily="34" charset="0"/>
                </a:defRPr>
              </a:lvl3pPr>
              <a:lvl4pPr marL="1600200" indent="-228600" eaLnBrk="0" hangingPunct="0">
                <a:defRPr sz="1400">
                  <a:solidFill>
                    <a:srgbClr val="0000FF"/>
                  </a:solidFill>
                  <a:latin typeface="Verdana" pitchFamily="34" charset="0"/>
                </a:defRPr>
              </a:lvl4pPr>
              <a:lvl5pPr marL="2057400" indent="-228600" eaLnBrk="0" hangingPunct="0">
                <a:defRPr sz="1400">
                  <a:solidFill>
                    <a:srgbClr val="0000FF"/>
                  </a:solidFill>
                  <a:latin typeface="Verdana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FF"/>
                  </a:solidFill>
                  <a:latin typeface="Verdana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FF"/>
                  </a:solidFill>
                  <a:latin typeface="Verdana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FF"/>
                  </a:solidFill>
                  <a:latin typeface="Verdana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FF"/>
                  </a:solidFill>
                  <a:latin typeface="Verdana" pitchFamily="34" charset="0"/>
                </a:defRPr>
              </a:lvl9pPr>
            </a:lstStyle>
            <a:p>
              <a:pPr eaLnBrk="1" hangingPunct="1"/>
              <a:r>
                <a:rPr lang="hu-HU" altLang="en-US">
                  <a:solidFill>
                    <a:schemeClr val="tx1"/>
                  </a:solidFill>
                </a:rPr>
                <a:t>2</a:t>
              </a:r>
              <a:r>
                <a:rPr lang="hu-HU" altLang="en-US">
                  <a:solidFill>
                    <a:schemeClr val="tx1"/>
                  </a:solidFill>
                  <a:latin typeface="Arial" charset="0"/>
                </a:rPr>
                <a:t>84</a:t>
              </a:r>
              <a:r>
                <a:rPr lang="hu-HU" altLang="en-US">
                  <a:solidFill>
                    <a:schemeClr val="tx1"/>
                  </a:solidFill>
                </a:rPr>
                <a:t>-pin</a:t>
              </a:r>
              <a:endParaRPr lang="en-US" altLang="en-US">
                <a:solidFill>
                  <a:schemeClr val="tx1"/>
                </a:solidFill>
              </a:endParaRPr>
            </a:p>
          </p:txBody>
        </p:sp>
      </p:grpSp>
      <p:pic>
        <p:nvPicPr>
          <p:cNvPr id="315410" name="Picture 2" descr="dram_3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70275" y="658813"/>
            <a:ext cx="4537075" cy="4927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15411" name="Picture 19" descr="ddr4-2400-module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51200" y="5380038"/>
            <a:ext cx="4906963" cy="163988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0" name="Rectangle 2"/>
          <p:cNvSpPr txBox="1">
            <a:spLocks noChangeArrowheads="1"/>
          </p:cNvSpPr>
          <p:nvPr/>
        </p:nvSpPr>
        <p:spPr>
          <a:xfrm>
            <a:off x="0" y="0"/>
            <a:ext cx="9144000" cy="3937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9pPr>
          </a:lstStyle>
          <a:p>
            <a:pPr eaLnBrk="1" hangingPunct="1"/>
            <a:r>
              <a:rPr lang="hu-HU" altLang="en-US" sz="1800" kern="0" smtClean="0"/>
              <a:t>2.1 </a:t>
            </a:r>
            <a:r>
              <a:rPr lang="en-US" altLang="en-US" sz="1800" kern="0" smtClean="0"/>
              <a:t>Overview of the Truland MP platform </a:t>
            </a:r>
            <a:r>
              <a:rPr lang="hu-HU" altLang="en-US" sz="1800" kern="0" smtClean="0"/>
              <a:t>(1)</a:t>
            </a:r>
            <a:endParaRPr lang="hu-HU" altLang="en-US" sz="1800" kern="0" dirty="0" smtClean="0"/>
          </a:p>
        </p:txBody>
      </p:sp>
      <p:sp>
        <p:nvSpPr>
          <p:cNvPr id="22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pPr eaLnBrk="1" hangingPunct="1"/>
            <a:r>
              <a:rPr lang="en-US" altLang="en-US" sz="1600" dirty="0">
                <a:solidFill>
                  <a:srgbClr val="FFFFFF"/>
                </a:solidFill>
                <a:latin typeface="Verdana" pitchFamily="34" charset="0"/>
              </a:rPr>
              <a:t>2.2 The memory bandwidth bottleneck and its resolution </a:t>
            </a:r>
            <a:r>
              <a:rPr lang="en-US" altLang="en-US" sz="1600" dirty="0" smtClean="0">
                <a:solidFill>
                  <a:srgbClr val="FFFFFF"/>
                </a:solidFill>
                <a:latin typeface="Verdana" pitchFamily="34" charset="0"/>
              </a:rPr>
              <a:t>(8)</a:t>
            </a:r>
            <a:endParaRPr lang="hu-HU" altLang="en-US" sz="1600" dirty="0" smtClean="0"/>
          </a:p>
        </p:txBody>
      </p:sp>
    </p:spTree>
    <p:extLst>
      <p:ext uri="{BB962C8B-B14F-4D97-AF65-F5344CB8AC3E}">
        <p14:creationId xmlns:p14="http://schemas.microsoft.com/office/powerpoint/2010/main" val="389825960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dirty="0">
                <a:solidFill>
                  <a:srgbClr val="FFFFFF"/>
                </a:solidFill>
                <a:latin typeface="Verdana" pitchFamily="34" charset="0"/>
              </a:rPr>
              <a:t>2.2 The memory bandwidth bottleneck and its resolution (9)</a:t>
            </a:r>
            <a:endParaRPr lang="en-US" dirty="0"/>
          </a:p>
        </p:txBody>
      </p:sp>
      <p:sp>
        <p:nvSpPr>
          <p:cNvPr id="4" name="TextBox 3"/>
          <p:cNvSpPr txBox="1"/>
          <p:nvPr/>
        </p:nvSpPr>
        <p:spPr>
          <a:xfrm>
            <a:off x="96371" y="510990"/>
            <a:ext cx="592822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chemeClr val="accent6"/>
                </a:solidFill>
              </a:rPr>
              <a:t>Example: PCB routing for </a:t>
            </a:r>
            <a:r>
              <a:rPr lang="en-US" b="1" dirty="0" err="1" smtClean="0">
                <a:solidFill>
                  <a:schemeClr val="accent6"/>
                </a:solidFill>
              </a:rPr>
              <a:t>DDR2</a:t>
            </a:r>
            <a:r>
              <a:rPr lang="en-US" b="1" dirty="0" smtClean="0">
                <a:solidFill>
                  <a:schemeClr val="accent6"/>
                </a:solidFill>
              </a:rPr>
              <a:t> </a:t>
            </a:r>
            <a:r>
              <a:rPr lang="en-US" b="1" dirty="0" err="1" smtClean="0">
                <a:solidFill>
                  <a:schemeClr val="accent6"/>
                </a:solidFill>
              </a:rPr>
              <a:t>DIMMs</a:t>
            </a:r>
            <a:r>
              <a:rPr lang="en-US" b="1" dirty="0" smtClean="0">
                <a:solidFill>
                  <a:schemeClr val="accent6"/>
                </a:solidFill>
              </a:rPr>
              <a:t> (240 pins) [169]</a:t>
            </a:r>
            <a:endParaRPr lang="en-US" b="1" dirty="0">
              <a:solidFill>
                <a:schemeClr val="accent6"/>
              </a:solidFill>
            </a:endParaRPr>
          </a:p>
        </p:txBody>
      </p:sp>
      <p:pic>
        <p:nvPicPr>
          <p:cNvPr id="5" name="Picture 5" descr="DDR2">
            <a:hlinkClick r:id="rId2"/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41170" y="1211355"/>
            <a:ext cx="4343400" cy="3779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" name="Text Box 35"/>
          <p:cNvSpPr txBox="1">
            <a:spLocks noChangeArrowheads="1"/>
          </p:cNvSpPr>
          <p:nvPr/>
        </p:nvSpPr>
        <p:spPr bwMode="auto">
          <a:xfrm>
            <a:off x="85170" y="5451662"/>
            <a:ext cx="3120278" cy="3077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altLang="en-US" dirty="0" smtClean="0">
                <a:solidFill>
                  <a:srgbClr val="FF0000"/>
                </a:solidFill>
                <a:latin typeface="+mj-lt"/>
              </a:rPr>
              <a:t>Remark</a:t>
            </a:r>
            <a:r>
              <a:rPr lang="en-US" altLang="en-US" dirty="0" smtClean="0">
                <a:latin typeface="+mj-lt"/>
              </a:rPr>
              <a:t>: It needs a</a:t>
            </a:r>
            <a:r>
              <a:rPr lang="hu-HU" altLang="en-US" dirty="0" smtClean="0">
                <a:latin typeface="+mj-lt"/>
              </a:rPr>
              <a:t> </a:t>
            </a:r>
            <a:r>
              <a:rPr lang="hu-HU" altLang="en-US" dirty="0">
                <a:latin typeface="+mj-lt"/>
              </a:rPr>
              <a:t>3-layer </a:t>
            </a:r>
            <a:r>
              <a:rPr lang="hu-HU" altLang="en-US" dirty="0" smtClean="0">
                <a:latin typeface="+mj-lt"/>
              </a:rPr>
              <a:t>PCB</a:t>
            </a:r>
            <a:r>
              <a:rPr lang="en-US" altLang="en-US" dirty="0" smtClean="0">
                <a:latin typeface="+mj-lt"/>
              </a:rPr>
              <a:t>.</a:t>
            </a:r>
            <a:endParaRPr lang="en-US" altLang="en-US" dirty="0">
              <a:latin typeface="+mj-lt"/>
            </a:endParaRPr>
          </a:p>
        </p:txBody>
      </p:sp>
      <p:cxnSp>
        <p:nvCxnSpPr>
          <p:cNvPr id="11" name="Straight Connector 10"/>
          <p:cNvCxnSpPr/>
          <p:nvPr/>
        </p:nvCxnSpPr>
        <p:spPr bwMode="auto">
          <a:xfrm flipH="1">
            <a:off x="4175073" y="2787250"/>
            <a:ext cx="10511" cy="2203943"/>
          </a:xfrm>
          <a:prstGeom prst="line">
            <a:avLst/>
          </a:prstGeom>
          <a:noFill/>
          <a:ln w="3810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3300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12" name="Straight Connector 11"/>
          <p:cNvCxnSpPr/>
          <p:nvPr/>
        </p:nvCxnSpPr>
        <p:spPr bwMode="auto">
          <a:xfrm flipH="1" flipV="1">
            <a:off x="2440870" y="2724189"/>
            <a:ext cx="1737360" cy="31531"/>
          </a:xfrm>
          <a:prstGeom prst="line">
            <a:avLst/>
          </a:prstGeom>
          <a:noFill/>
          <a:ln w="3810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3300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13" name="Straight Connector 12"/>
          <p:cNvCxnSpPr/>
          <p:nvPr/>
        </p:nvCxnSpPr>
        <p:spPr bwMode="auto">
          <a:xfrm>
            <a:off x="2393570" y="2640105"/>
            <a:ext cx="0" cy="1114097"/>
          </a:xfrm>
          <a:prstGeom prst="line">
            <a:avLst/>
          </a:prstGeom>
          <a:noFill/>
          <a:ln w="3810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3300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</p:spTree>
    <p:extLst>
      <p:ext uri="{BB962C8B-B14F-4D97-AF65-F5344CB8AC3E}">
        <p14:creationId xmlns:p14="http://schemas.microsoft.com/office/powerpoint/2010/main" val="324694691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/>
          <p:cNvSpPr txBox="1"/>
          <p:nvPr/>
        </p:nvSpPr>
        <p:spPr>
          <a:xfrm>
            <a:off x="414889" y="856183"/>
            <a:ext cx="8897937" cy="103105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Clr>
                <a:schemeClr val="tx1"/>
              </a:buClr>
              <a:buFont typeface="Arial" panose="020B0604020202020204" pitchFamily="34" charset="0"/>
              <a:buChar char="•"/>
            </a:pPr>
            <a:r>
              <a:rPr lang="en-US" dirty="0">
                <a:solidFill>
                  <a:srgbClr val="0070C0"/>
                </a:solidFill>
              </a:rPr>
              <a:t>For implementing more than two memory channels </a:t>
            </a:r>
            <a:r>
              <a:rPr lang="en-US" dirty="0" smtClean="0"/>
              <a:t>using the available restricted width</a:t>
            </a:r>
          </a:p>
          <a:p>
            <a:pPr>
              <a:spcAft>
                <a:spcPts val="600"/>
              </a:spcAft>
              <a:buClr>
                <a:schemeClr val="tx1"/>
              </a:buClr>
            </a:pPr>
            <a:r>
              <a:rPr lang="en-US" dirty="0"/>
              <a:t> </a:t>
            </a:r>
            <a:r>
              <a:rPr lang="en-US" dirty="0" smtClean="0"/>
              <a:t>      of the </a:t>
            </a:r>
            <a:r>
              <a:rPr lang="en-US" dirty="0" err="1" smtClean="0"/>
              <a:t>MCH</a:t>
            </a:r>
            <a:r>
              <a:rPr lang="en-US" dirty="0" smtClean="0"/>
              <a:t> </a:t>
            </a:r>
            <a:r>
              <a:rPr lang="en-US" dirty="0" smtClean="0">
                <a:solidFill>
                  <a:srgbClr val="FF0000"/>
                </a:solidFill>
              </a:rPr>
              <a:t>smaller </a:t>
            </a:r>
            <a:r>
              <a:rPr lang="en-US" dirty="0">
                <a:solidFill>
                  <a:srgbClr val="FF0000"/>
                </a:solidFill>
              </a:rPr>
              <a:t>and denser cupper traces </a:t>
            </a:r>
            <a:r>
              <a:rPr lang="en-US" dirty="0" smtClean="0">
                <a:solidFill>
                  <a:srgbClr val="0070C0"/>
                </a:solidFill>
              </a:rPr>
              <a:t>would </a:t>
            </a:r>
            <a:r>
              <a:rPr lang="en-US" dirty="0">
                <a:solidFill>
                  <a:srgbClr val="0070C0"/>
                </a:solidFill>
              </a:rPr>
              <a:t>be required </a:t>
            </a:r>
            <a:r>
              <a:rPr lang="en-US" dirty="0"/>
              <a:t>on the </a:t>
            </a:r>
            <a:r>
              <a:rPr lang="en-US" dirty="0" smtClean="0"/>
              <a:t>mainboard.</a:t>
            </a:r>
            <a:endParaRPr lang="en-US" dirty="0"/>
          </a:p>
          <a:p>
            <a:r>
              <a:rPr lang="en-US" dirty="0"/>
              <a:t>     This however, </a:t>
            </a:r>
            <a:r>
              <a:rPr lang="en-US" dirty="0">
                <a:solidFill>
                  <a:srgbClr val="0070C0"/>
                </a:solidFill>
              </a:rPr>
              <a:t>would cause higher </a:t>
            </a:r>
            <a:r>
              <a:rPr lang="en-US" dirty="0" err="1">
                <a:solidFill>
                  <a:srgbClr val="0070C0"/>
                </a:solidFill>
              </a:rPr>
              <a:t>ohmic</a:t>
            </a:r>
            <a:r>
              <a:rPr lang="en-US" dirty="0">
                <a:solidFill>
                  <a:srgbClr val="0070C0"/>
                </a:solidFill>
              </a:rPr>
              <a:t> resistance and coupling capacitance, which </a:t>
            </a:r>
          </a:p>
          <a:p>
            <a:r>
              <a:rPr lang="en-US" dirty="0">
                <a:solidFill>
                  <a:srgbClr val="0070C0"/>
                </a:solidFill>
              </a:rPr>
              <a:t>       </a:t>
            </a:r>
            <a:r>
              <a:rPr lang="en-US" dirty="0">
                <a:solidFill>
                  <a:srgbClr val="FF0000"/>
                </a:solidFill>
              </a:rPr>
              <a:t>would end up in longer rise and fall </a:t>
            </a:r>
            <a:r>
              <a:rPr lang="en-US" dirty="0" smtClean="0">
                <a:solidFill>
                  <a:srgbClr val="FF0000"/>
                </a:solidFill>
              </a:rPr>
              <a:t>times</a:t>
            </a:r>
            <a:r>
              <a:rPr lang="en-US" dirty="0" smtClean="0">
                <a:solidFill>
                  <a:srgbClr val="0070C0"/>
                </a:solidFill>
              </a:rPr>
              <a:t>,</a:t>
            </a:r>
            <a:r>
              <a:rPr lang="hu-HU" dirty="0" smtClean="0">
                <a:solidFill>
                  <a:srgbClr val="0070C0"/>
                </a:solidFill>
              </a:rPr>
              <a:t> </a:t>
            </a:r>
            <a:r>
              <a:rPr lang="hu-HU" dirty="0" smtClean="0"/>
              <a:t>as indicated next</a:t>
            </a:r>
            <a:r>
              <a:rPr lang="en-US" dirty="0" smtClean="0"/>
              <a:t>.</a:t>
            </a:r>
            <a:endParaRPr lang="en-US" dirty="0"/>
          </a:p>
        </p:txBody>
      </p:sp>
      <p:sp>
        <p:nvSpPr>
          <p:cNvPr id="6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pPr eaLnBrk="1" hangingPunct="1"/>
            <a:r>
              <a:rPr lang="en-US" altLang="en-US" sz="1600" dirty="0">
                <a:solidFill>
                  <a:srgbClr val="FFFFFF"/>
                </a:solidFill>
                <a:latin typeface="Verdana" pitchFamily="34" charset="0"/>
              </a:rPr>
              <a:t>2.2 The memory bandwidth bottleneck and its resolution </a:t>
            </a:r>
            <a:r>
              <a:rPr lang="en-US" altLang="en-US" sz="1600" dirty="0" smtClean="0">
                <a:solidFill>
                  <a:srgbClr val="FFFFFF"/>
                </a:solidFill>
                <a:latin typeface="Verdana" pitchFamily="34" charset="0"/>
              </a:rPr>
              <a:t>(10)</a:t>
            </a:r>
            <a:endParaRPr lang="hu-HU" altLang="en-US" sz="1600" dirty="0" smtClean="0"/>
          </a:p>
        </p:txBody>
      </p:sp>
      <p:sp>
        <p:nvSpPr>
          <p:cNvPr id="7" name="TextBox 6"/>
          <p:cNvSpPr txBox="1"/>
          <p:nvPr/>
        </p:nvSpPr>
        <p:spPr>
          <a:xfrm>
            <a:off x="87313" y="503021"/>
            <a:ext cx="789350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chemeClr val="accent6"/>
                </a:solidFill>
              </a:rPr>
              <a:t>Why the number of memory channels is typically limited to two on </a:t>
            </a:r>
            <a:r>
              <a:rPr lang="en-US" b="1" dirty="0" err="1" smtClean="0">
                <a:solidFill>
                  <a:schemeClr val="accent6"/>
                </a:solidFill>
              </a:rPr>
              <a:t>MCHs</a:t>
            </a:r>
            <a:r>
              <a:rPr lang="en-US" b="1" dirty="0" smtClean="0">
                <a:solidFill>
                  <a:schemeClr val="accent6"/>
                </a:solidFill>
              </a:rPr>
              <a:t> ? -2</a:t>
            </a:r>
            <a:endParaRPr lang="en-US" b="1" dirty="0">
              <a:solidFill>
                <a:schemeClr val="accent6"/>
              </a:solidFill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8814338" y="6534345"/>
            <a:ext cx="34817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>
                <a:solidFill>
                  <a:srgbClr val="FF0000"/>
                </a:solidFill>
                <a:latin typeface="+mj-lt"/>
              </a:rPr>
              <a:t>*</a:t>
            </a:r>
          </a:p>
        </p:txBody>
      </p:sp>
    </p:spTree>
    <p:extLst>
      <p:ext uri="{BB962C8B-B14F-4D97-AF65-F5344CB8AC3E}">
        <p14:creationId xmlns:p14="http://schemas.microsoft.com/office/powerpoint/2010/main" val="247250410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sz="1600" dirty="0">
                <a:solidFill>
                  <a:srgbClr val="FFFFFF"/>
                </a:solidFill>
                <a:latin typeface="Verdana" pitchFamily="34" charset="0"/>
              </a:rPr>
              <a:t>2.2 The memory bandwidth bottleneck and its resolution </a:t>
            </a:r>
            <a:r>
              <a:rPr lang="en-US" altLang="en-US" sz="1600" dirty="0" smtClean="0">
                <a:solidFill>
                  <a:srgbClr val="FFFFFF"/>
                </a:solidFill>
                <a:latin typeface="Verdana" pitchFamily="34" charset="0"/>
              </a:rPr>
              <a:t>(11)</a:t>
            </a:r>
            <a:endParaRPr lang="en-US" sz="1600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4" name="Rectangle 3"/>
              <p:cNvSpPr/>
              <p:nvPr/>
            </p:nvSpPr>
            <p:spPr>
              <a:xfrm>
                <a:off x="4989286" y="1478094"/>
                <a:ext cx="2035365" cy="315792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p>
                        <m:sSupPr>
                          <m:ctrlPr>
                            <a:rPr lang="en-US" i="1" smtClean="0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hu-HU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</a:rPr>
                            <m:t>𝑉𝑐</m:t>
                          </m:r>
                          <m:r>
                            <a:rPr lang="hu-HU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</a:rPr>
                            <m:t>=</m:t>
                          </m:r>
                          <m:r>
                            <a:rPr lang="hu-HU" i="1" smtClean="0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</a:rPr>
                            <m:t>𝑉𝑖𝑛</m:t>
                          </m:r>
                          <m:r>
                            <a:rPr lang="hu-HU" i="1" smtClean="0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</a:rPr>
                            <m:t> </m:t>
                          </m:r>
                          <m:r>
                            <a:rPr lang="hu-HU" i="1" smtClean="0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  <m:r>
                            <a:rPr lang="hu-HU" i="1" smtClean="0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</a:rPr>
                            <m:t> (1− </m:t>
                          </m:r>
                          <m:r>
                            <a:rPr lang="en-US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</a:rPr>
                            <m:t>𝑒</m:t>
                          </m:r>
                        </m:e>
                        <m:sup>
                          <m:r>
                            <a:rPr lang="en-US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</a:rPr>
                            <m:t>−</m:t>
                          </m:r>
                          <m:r>
                            <a:rPr lang="en-US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</a:rPr>
                            <m:t>𝑡</m:t>
                          </m:r>
                          <m:r>
                            <a:rPr lang="hu-HU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</a:rPr>
                            <m:t>/</m:t>
                          </m:r>
                          <m:r>
                            <a:rPr lang="hu-HU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𝜏</m:t>
                          </m:r>
                        </m:sup>
                      </m:sSup>
                      <m:r>
                        <a:rPr lang="hu-HU" i="1" smtClean="0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)</m:t>
                      </m:r>
                    </m:oMath>
                  </m:oMathPara>
                </a14:m>
                <a:endParaRPr lang="en-US" dirty="0">
                  <a:solidFill>
                    <a:srgbClr val="000000"/>
                  </a:solidFill>
                </a:endParaRPr>
              </a:p>
            </p:txBody>
          </p:sp>
        </mc:Choice>
        <mc:Fallback xmlns="">
          <p:sp>
            <p:nvSpPr>
              <p:cNvPr id="4" name="Rectangle 3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989286" y="1478094"/>
                <a:ext cx="2035365" cy="315792"/>
              </a:xfrm>
              <a:prstGeom prst="rect">
                <a:avLst/>
              </a:prstGeom>
              <a:blipFill rotWithShape="0">
                <a:blip r:embed="rId2"/>
                <a:stretch>
                  <a:fillRect b="-9615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5" name="TextBox 4"/>
              <p:cNvSpPr txBox="1"/>
              <p:nvPr/>
            </p:nvSpPr>
            <p:spPr>
              <a:xfrm>
                <a:off x="5430093" y="1781007"/>
                <a:ext cx="1385571" cy="307777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hu-HU" i="1" smtClean="0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𝑤𝑖𝑡h</m:t>
                      </m:r>
                      <m:r>
                        <a:rPr lang="hu-HU" i="1" smtClean="0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 </m:t>
                      </m:r>
                      <m:r>
                        <a:rPr lang="en-US" i="1" smtClean="0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𝜏</m:t>
                      </m:r>
                      <m:r>
                        <a:rPr lang="hu-HU" i="1" smtClean="0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=</m:t>
                      </m:r>
                      <m:r>
                        <a:rPr lang="hu-HU" i="1" smtClean="0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𝑅</m:t>
                      </m:r>
                      <m:r>
                        <a:rPr lang="hu-HU" i="1" smtClean="0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 </m:t>
                      </m:r>
                      <m:r>
                        <a:rPr lang="hu-HU" i="1" smtClean="0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𝑥</m:t>
                      </m:r>
                      <m:r>
                        <a:rPr lang="hu-HU" i="1" smtClean="0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 </m:t>
                      </m:r>
                      <m:r>
                        <a:rPr lang="hu-HU" i="1" smtClean="0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𝐶</m:t>
                      </m:r>
                    </m:oMath>
                  </m:oMathPara>
                </a14:m>
                <a:endParaRPr lang="en-US" dirty="0">
                  <a:solidFill>
                    <a:srgbClr val="000000"/>
                  </a:solidFill>
                </a:endParaRPr>
              </a:p>
            </p:txBody>
          </p:sp>
        </mc:Choice>
        <mc:Fallback xmlns="">
          <p:sp>
            <p:nvSpPr>
              <p:cNvPr id="5" name="TextBox 4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430093" y="1781007"/>
                <a:ext cx="1385571" cy="307777"/>
              </a:xfrm>
              <a:prstGeom prst="rect">
                <a:avLst/>
              </a:prstGeom>
              <a:blipFill rotWithShape="0">
                <a:blip r:embed="rId3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11" name="Group 10"/>
          <p:cNvGrpSpPr/>
          <p:nvPr/>
        </p:nvGrpSpPr>
        <p:grpSpPr>
          <a:xfrm>
            <a:off x="1969578" y="1225794"/>
            <a:ext cx="2381250" cy="1333500"/>
            <a:chOff x="1969578" y="1679399"/>
            <a:chExt cx="2381250" cy="1333500"/>
          </a:xfrm>
        </p:grpSpPr>
        <p:pic>
          <p:nvPicPr>
            <p:cNvPr id="2050" name="Picture 2" descr="https://upload.wikimedia.org/wikipedia/commons/thumb/e/e0/RC_Series_Filter_%28with_V%26I_Labels%29.svg/250px-RC_Series_Filter_%28with_V%26I_Labels%29.svg.png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969578" y="1679399"/>
              <a:ext cx="2381250" cy="133350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6" name="Rectangle 5"/>
            <p:cNvSpPr/>
            <p:nvPr/>
          </p:nvSpPr>
          <p:spPr bwMode="auto">
            <a:xfrm>
              <a:off x="2202288" y="1679399"/>
              <a:ext cx="914400" cy="265310"/>
            </a:xfrm>
            <a:prstGeom prst="rect">
              <a:avLst/>
            </a:prstGeom>
            <a:solidFill>
              <a:schemeClr val="bg1"/>
            </a:solidFill>
            <a:ln w="1587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</p:grpSp>
      <p:sp>
        <p:nvSpPr>
          <p:cNvPr id="7" name="TextBox 6"/>
          <p:cNvSpPr txBox="1"/>
          <p:nvPr/>
        </p:nvSpPr>
        <p:spPr>
          <a:xfrm>
            <a:off x="5022769" y="2108529"/>
            <a:ext cx="113608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i="1" dirty="0" smtClean="0">
                <a:solidFill>
                  <a:srgbClr val="000000"/>
                </a:solidFill>
                <a:latin typeface="Cambria" panose="02040503050406030204" pitchFamily="18" charset="0"/>
              </a:rPr>
              <a:t>For Vin = 1V:</a:t>
            </a:r>
            <a:endParaRPr lang="en-US" i="1" dirty="0">
              <a:solidFill>
                <a:srgbClr val="000000"/>
              </a:solidFill>
              <a:latin typeface="Cambria" panose="02040503050406030204" pitchFamily="18" charset="0"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9" name="Rectangle 8"/>
              <p:cNvSpPr/>
              <p:nvPr/>
            </p:nvSpPr>
            <p:spPr>
              <a:xfrm>
                <a:off x="4974260" y="2428989"/>
                <a:ext cx="1432123" cy="315792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p>
                        <m:sSupPr>
                          <m:ctrlPr>
                            <a:rPr lang="en-US" i="1" smtClean="0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hu-HU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</a:rPr>
                            <m:t>𝑉𝑐</m:t>
                          </m:r>
                          <m:r>
                            <a:rPr lang="hu-HU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</a:rPr>
                            <m:t>=1− </m:t>
                          </m:r>
                          <m:r>
                            <a:rPr lang="en-US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</a:rPr>
                            <m:t>𝑒</m:t>
                          </m:r>
                        </m:e>
                        <m:sup>
                          <m:r>
                            <a:rPr lang="en-US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</a:rPr>
                            <m:t>−</m:t>
                          </m:r>
                          <m:r>
                            <a:rPr lang="en-US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</a:rPr>
                            <m:t>𝑡</m:t>
                          </m:r>
                          <m:r>
                            <a:rPr lang="hu-HU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</a:rPr>
                            <m:t>/</m:t>
                          </m:r>
                          <m:r>
                            <a:rPr lang="hu-HU" i="1">
                              <a:solidFill>
                                <a:srgbClr val="000000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𝜏</m:t>
                          </m:r>
                        </m:sup>
                      </m:sSup>
                    </m:oMath>
                  </m:oMathPara>
                </a14:m>
                <a:endParaRPr lang="en-US" dirty="0">
                  <a:solidFill>
                    <a:srgbClr val="000000"/>
                  </a:solidFill>
                </a:endParaRPr>
              </a:p>
            </p:txBody>
          </p:sp>
        </mc:Choice>
        <mc:Fallback xmlns="">
          <p:sp>
            <p:nvSpPr>
              <p:cNvPr id="9" name="Rectangle 8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974260" y="2428989"/>
                <a:ext cx="1432123" cy="315792"/>
              </a:xfrm>
              <a:prstGeom prst="rect">
                <a:avLst/>
              </a:prstGeom>
              <a:blipFill rotWithShape="0">
                <a:blip r:embed="rId5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8" name="TextBox 7"/>
          <p:cNvSpPr txBox="1"/>
          <p:nvPr/>
        </p:nvSpPr>
        <p:spPr>
          <a:xfrm>
            <a:off x="189068" y="806969"/>
            <a:ext cx="860036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dirty="0" smtClean="0">
                <a:solidFill>
                  <a:srgbClr val="FF0000"/>
                </a:solidFill>
              </a:rPr>
              <a:t>Modeling the temporal behavior of raising the voltage on DIMM traces by a serial RC network</a:t>
            </a:r>
            <a:endParaRPr lang="en-US" dirty="0">
              <a:solidFill>
                <a:srgbClr val="FF0000"/>
              </a:solidFill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80939" y="510757"/>
            <a:ext cx="87761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dirty="0" smtClean="0">
                <a:solidFill>
                  <a:srgbClr val="FF0000"/>
                </a:solidFill>
              </a:rPr>
              <a:t>Remark</a:t>
            </a:r>
            <a:endParaRPr lang="en-US" dirty="0">
              <a:solidFill>
                <a:srgbClr val="FF0000"/>
              </a:solidFill>
            </a:endParaRPr>
          </a:p>
        </p:txBody>
      </p:sp>
      <p:sp>
        <p:nvSpPr>
          <p:cNvPr id="12" name="TextBox 11"/>
          <p:cNvSpPr txBox="1"/>
          <p:nvPr/>
        </p:nvSpPr>
        <p:spPr>
          <a:xfrm>
            <a:off x="1262125" y="3060052"/>
            <a:ext cx="608051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dirty="0" smtClean="0">
                <a:solidFill>
                  <a:srgbClr val="000000"/>
                </a:solidFill>
              </a:rPr>
              <a:t>Figure: The circuit model and the related expression for Vc [135]</a:t>
            </a:r>
            <a:endParaRPr 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0865723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sz="1600" dirty="0">
                <a:solidFill>
                  <a:srgbClr val="FFFFFF"/>
                </a:solidFill>
                <a:latin typeface="Verdana" pitchFamily="34" charset="0"/>
              </a:rPr>
              <a:t>2.2 The memory bandwidth bottleneck and its resolution </a:t>
            </a:r>
            <a:r>
              <a:rPr lang="en-US" altLang="en-US" sz="1600" dirty="0" smtClean="0">
                <a:solidFill>
                  <a:srgbClr val="FFFFFF"/>
                </a:solidFill>
                <a:latin typeface="Verdana" pitchFamily="34" charset="0"/>
              </a:rPr>
              <a:t>(12)</a:t>
            </a:r>
            <a:endParaRPr lang="en-US" sz="1600" dirty="0"/>
          </a:p>
        </p:txBody>
      </p:sp>
      <p:grpSp>
        <p:nvGrpSpPr>
          <p:cNvPr id="10" name="Group 9"/>
          <p:cNvGrpSpPr/>
          <p:nvPr/>
        </p:nvGrpSpPr>
        <p:grpSpPr>
          <a:xfrm>
            <a:off x="1052327" y="1282628"/>
            <a:ext cx="6210867" cy="4222870"/>
            <a:chOff x="1052327" y="1349863"/>
            <a:chExt cx="6210867" cy="4222870"/>
          </a:xfrm>
        </p:grpSpPr>
        <p:pic>
          <p:nvPicPr>
            <p:cNvPr id="4" name="Picture 3"/>
            <p:cNvPicPr>
              <a:picLocks noChangeAspect="1"/>
            </p:cNvPicPr>
            <p:nvPr/>
          </p:nvPicPr>
          <p:blipFill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16671" r="3487"/>
            <a:stretch/>
          </p:blipFill>
          <p:spPr>
            <a:xfrm>
              <a:off x="2190750" y="1506832"/>
              <a:ext cx="4596416" cy="3968571"/>
            </a:xfrm>
            <a:prstGeom prst="rect">
              <a:avLst/>
            </a:prstGeom>
          </p:spPr>
        </p:pic>
        <p:sp>
          <p:nvSpPr>
            <p:cNvPr id="5" name="TextBox 4"/>
            <p:cNvSpPr txBox="1"/>
            <p:nvPr/>
          </p:nvSpPr>
          <p:spPr>
            <a:xfrm>
              <a:off x="1052327" y="1349863"/>
              <a:ext cx="987770" cy="43088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hu-HU" sz="1100" dirty="0" smtClean="0">
                  <a:solidFill>
                    <a:srgbClr val="000000"/>
                  </a:solidFill>
                </a:rPr>
                <a:t>Vc</a:t>
              </a:r>
            </a:p>
            <a:p>
              <a:pPr algn="ctr"/>
              <a:r>
                <a:rPr lang="hu-HU" sz="1100" dirty="0" smtClean="0">
                  <a:solidFill>
                    <a:srgbClr val="000000"/>
                  </a:solidFill>
                </a:rPr>
                <a:t>(Vin = 1 V)</a:t>
              </a:r>
              <a:endParaRPr lang="en-US" sz="1000" dirty="0">
                <a:solidFill>
                  <a:srgbClr val="000000"/>
                </a:solidFill>
              </a:endParaRPr>
            </a:p>
          </p:txBody>
        </p: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6" name="TextBox 5"/>
                <p:cNvSpPr txBox="1"/>
                <p:nvPr/>
              </p:nvSpPr>
              <p:spPr>
                <a:xfrm>
                  <a:off x="2723882" y="2292444"/>
                  <a:ext cx="1247457" cy="223459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p>
                          <m:sSupPr>
                            <m:ctrlPr>
                              <a:rPr lang="en-US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pPr>
                          <m:e>
                            <m:r>
                              <a:rPr lang="hu-HU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𝑉𝑐</m:t>
                            </m:r>
                            <m:r>
                              <a:rPr lang="hu-HU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=1− </m:t>
                            </m:r>
                            <m:r>
                              <a:rPr lang="en-US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𝑒</m:t>
                            </m:r>
                          </m:e>
                          <m:sup>
                            <m:r>
                              <a:rPr lang="en-US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−</m:t>
                            </m:r>
                            <m:r>
                              <a:rPr lang="en-US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𝑡</m:t>
                            </m:r>
                            <m:r>
                              <a:rPr lang="hu-HU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/</m:t>
                            </m:r>
                            <m:r>
                              <a:rPr lang="hu-HU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𝜏</m:t>
                            </m:r>
                          </m:sup>
                        </m:sSup>
                      </m:oMath>
                    </m:oMathPara>
                  </a14:m>
                  <a:endParaRPr lang="en-US" dirty="0">
                    <a:solidFill>
                      <a:srgbClr val="FF0000"/>
                    </a:solidFill>
                  </a:endParaRPr>
                </a:p>
              </p:txBody>
            </p:sp>
          </mc:Choice>
          <mc:Fallback xmlns="">
            <p:sp>
              <p:nvSpPr>
                <p:cNvPr id="6" name="TextBox 5"/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2723882" y="2292444"/>
                  <a:ext cx="1247457" cy="223459"/>
                </a:xfrm>
                <a:prstGeom prst="rect">
                  <a:avLst/>
                </a:prstGeom>
                <a:blipFill rotWithShape="0">
                  <a:blip r:embed="rId3"/>
                  <a:stretch>
                    <a:fillRect l="-1961" t="-2703" b="-8108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3" name="TextBox 2"/>
                <p:cNvSpPr txBox="1"/>
                <p:nvPr/>
              </p:nvSpPr>
              <p:spPr>
                <a:xfrm>
                  <a:off x="6787166" y="5280345"/>
                  <a:ext cx="476028" cy="292388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sz="1300" i="1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</a:rPr>
                          <m:t>𝑡</m:t>
                        </m:r>
                        <m:r>
                          <a:rPr lang="hu-HU" sz="1300" i="1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</a:rPr>
                          <m:t>/</m:t>
                        </m:r>
                        <m:r>
                          <a:rPr lang="hu-HU" sz="1300" i="1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𝜏</m:t>
                        </m:r>
                      </m:oMath>
                    </m:oMathPara>
                  </a14:m>
                  <a:endParaRPr lang="en-US" sz="1300" dirty="0">
                    <a:solidFill>
                      <a:srgbClr val="000000"/>
                    </a:solidFill>
                  </a:endParaRPr>
                </a:p>
              </p:txBody>
            </p:sp>
          </mc:Choice>
          <mc:Fallback xmlns="">
            <p:sp>
              <p:nvSpPr>
                <p:cNvPr id="3" name="TextBox 2"/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6787166" y="5280345"/>
                  <a:ext cx="476028" cy="292388"/>
                </a:xfrm>
                <a:prstGeom prst="rect">
                  <a:avLst/>
                </a:prstGeom>
                <a:blipFill rotWithShape="0">
                  <a:blip r:embed="rId4"/>
                  <a:stretch>
                    <a:fillRect b="-12500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</p:grpSp>
      <p:sp>
        <p:nvSpPr>
          <p:cNvPr id="9" name="TextBox 8"/>
          <p:cNvSpPr txBox="1"/>
          <p:nvPr/>
        </p:nvSpPr>
        <p:spPr>
          <a:xfrm>
            <a:off x="84293" y="506894"/>
            <a:ext cx="873829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b="1" dirty="0" smtClean="0">
                <a:solidFill>
                  <a:srgbClr val="2D2D8A"/>
                </a:solidFill>
              </a:rPr>
              <a:t>Raising the voltage on a capacitor of a serial RC network that modelling DIMM traces </a:t>
            </a:r>
            <a:endParaRPr lang="en-US" b="1" dirty="0">
              <a:solidFill>
                <a:srgbClr val="2D2D8A"/>
              </a:solidFill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12" name="TextBox 11"/>
              <p:cNvSpPr txBox="1"/>
              <p:nvPr/>
            </p:nvSpPr>
            <p:spPr>
              <a:xfrm>
                <a:off x="1105425" y="5674603"/>
                <a:ext cx="848309" cy="2616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14:m>
                  <m:oMath xmlns:m="http://schemas.openxmlformats.org/officeDocument/2006/math">
                    <m:r>
                      <a:rPr lang="hu-HU" sz="1100" i="1">
                        <a:solidFill>
                          <a:srgbClr val="000000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𝜏</m:t>
                    </m:r>
                  </m:oMath>
                </a14:m>
                <a:r>
                  <a:rPr lang="hu-HU" sz="1100" dirty="0" smtClean="0">
                    <a:solidFill>
                      <a:srgbClr val="000000"/>
                    </a:solidFill>
                    <a:latin typeface="Verdana"/>
                  </a:rPr>
                  <a:t> = R * C</a:t>
                </a:r>
                <a:endParaRPr lang="en-US" sz="1100" dirty="0">
                  <a:solidFill>
                    <a:srgbClr val="000000"/>
                  </a:solidFill>
                  <a:latin typeface="Verdana"/>
                </a:endParaRPr>
              </a:p>
            </p:txBody>
          </p:sp>
        </mc:Choice>
        <mc:Fallback xmlns="">
          <p:sp>
            <p:nvSpPr>
              <p:cNvPr id="12" name="TextBox 11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105425" y="5674603"/>
                <a:ext cx="848309" cy="261610"/>
              </a:xfrm>
              <a:prstGeom prst="rect">
                <a:avLst/>
              </a:prstGeom>
              <a:blipFill rotWithShape="0">
                <a:blip r:embed="rId5"/>
                <a:stretch>
                  <a:fillRect t="-2326" b="-13953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48893571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sz="1600" dirty="0">
                <a:solidFill>
                  <a:srgbClr val="FFFFFF"/>
                </a:solidFill>
                <a:latin typeface="Verdana" pitchFamily="34" charset="0"/>
              </a:rPr>
              <a:t>2.2 The memory bandwidth bottleneck and its resolution </a:t>
            </a:r>
            <a:r>
              <a:rPr lang="en-US" altLang="en-US" sz="1600" dirty="0" smtClean="0">
                <a:solidFill>
                  <a:srgbClr val="FFFFFF"/>
                </a:solidFill>
                <a:latin typeface="Verdana" pitchFamily="34" charset="0"/>
              </a:rPr>
              <a:t>(13)</a:t>
            </a:r>
            <a:endParaRPr lang="en-US" sz="1600" dirty="0"/>
          </a:p>
        </p:txBody>
      </p:sp>
      <p:pic>
        <p:nvPicPr>
          <p:cNvPr id="5" name="Picture 4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96046" y="980515"/>
            <a:ext cx="4762500" cy="4762500"/>
          </a:xfrm>
          <a:prstGeom prst="rect">
            <a:avLst/>
          </a:prstGeom>
        </p:spPr>
      </p:pic>
      <p:pic>
        <p:nvPicPr>
          <p:cNvPr id="6" name="Picture 5"/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4299"/>
          <a:stretch/>
        </p:blipFill>
        <p:spPr>
          <a:xfrm>
            <a:off x="3520686" y="980515"/>
            <a:ext cx="4557777" cy="4762500"/>
          </a:xfrm>
          <a:prstGeom prst="rect">
            <a:avLst/>
          </a:prstGeom>
        </p:spPr>
      </p:pic>
      <p:sp>
        <p:nvSpPr>
          <p:cNvPr id="10" name="Rectangle 9"/>
          <p:cNvSpPr/>
          <p:nvPr/>
        </p:nvSpPr>
        <p:spPr bwMode="auto">
          <a:xfrm>
            <a:off x="1068947" y="864604"/>
            <a:ext cx="7521262" cy="922719"/>
          </a:xfrm>
          <a:prstGeom prst="rect">
            <a:avLst/>
          </a:prstGeom>
          <a:solidFill>
            <a:schemeClr val="bg1"/>
          </a:solidFill>
          <a:ln w="1587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endParaRPr lang="en-US" smtClean="0">
              <a:solidFill>
                <a:srgbClr val="000000"/>
              </a:solidFill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84293" y="506894"/>
            <a:ext cx="8284640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b="1" dirty="0" smtClean="0">
                <a:solidFill>
                  <a:srgbClr val="2D2D8A"/>
                </a:solidFill>
              </a:rPr>
              <a:t>Raising the voltage on a capacitor of a serial RC </a:t>
            </a:r>
            <a:r>
              <a:rPr lang="en-US" b="1" dirty="0" smtClean="0">
                <a:solidFill>
                  <a:srgbClr val="2D2D8A"/>
                </a:solidFill>
              </a:rPr>
              <a:t>circuit</a:t>
            </a:r>
            <a:r>
              <a:rPr lang="hu-HU" b="1" dirty="0" smtClean="0">
                <a:solidFill>
                  <a:srgbClr val="2D2D8A"/>
                </a:solidFill>
              </a:rPr>
              <a:t> that models DIMM traces</a:t>
            </a:r>
          </a:p>
          <a:p>
            <a:r>
              <a:rPr lang="hu-HU" b="1" dirty="0">
                <a:solidFill>
                  <a:srgbClr val="2D2D8A"/>
                </a:solidFill>
              </a:rPr>
              <a:t> </a:t>
            </a:r>
            <a:r>
              <a:rPr lang="hu-HU" b="1" dirty="0" smtClean="0">
                <a:solidFill>
                  <a:srgbClr val="2D2D8A"/>
                </a:solidFill>
              </a:rPr>
              <a:t> while </a:t>
            </a:r>
            <a:r>
              <a:rPr lang="el-GR" b="1" dirty="0" smtClean="0">
                <a:solidFill>
                  <a:srgbClr val="2D2D8A"/>
                </a:solidFill>
              </a:rPr>
              <a:t>τ</a:t>
            </a:r>
            <a:r>
              <a:rPr lang="hu-HU" b="1" dirty="0" smtClean="0">
                <a:solidFill>
                  <a:srgbClr val="2D2D8A"/>
                </a:solidFill>
              </a:rPr>
              <a:t> is doubled</a:t>
            </a:r>
            <a:endParaRPr lang="en-US" b="1" dirty="0">
              <a:solidFill>
                <a:srgbClr val="2D2D8A"/>
              </a:solidFill>
            </a:endParaRPr>
          </a:p>
        </p:txBody>
      </p:sp>
      <p:grpSp>
        <p:nvGrpSpPr>
          <p:cNvPr id="3" name="Group 2"/>
          <p:cNvGrpSpPr/>
          <p:nvPr/>
        </p:nvGrpSpPr>
        <p:grpSpPr>
          <a:xfrm>
            <a:off x="422841" y="1278644"/>
            <a:ext cx="8076724" cy="4915149"/>
            <a:chOff x="422841" y="1656679"/>
            <a:chExt cx="8076724" cy="4915149"/>
          </a:xfrm>
        </p:grpSpPr>
        <mc:AlternateContent xmlns:mc="http://schemas.openxmlformats.org/markup-compatibility/2006" xmlns:a14="http://schemas.microsoft.com/office/drawing/2010/main">
          <mc:Choice Requires="a14">
            <p:sp>
              <p:nvSpPr>
                <p:cNvPr id="7" name="TextBox 6"/>
                <p:cNvSpPr txBox="1"/>
                <p:nvPr/>
              </p:nvSpPr>
              <p:spPr>
                <a:xfrm>
                  <a:off x="1526146" y="2318195"/>
                  <a:ext cx="1247457" cy="223459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p>
                          <m:sSupPr>
                            <m:ctrlPr>
                              <a:rPr lang="en-US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pPr>
                          <m:e>
                            <m:r>
                              <a:rPr lang="hu-HU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𝑉𝑐</m:t>
                            </m:r>
                            <m:r>
                              <a:rPr lang="hu-HU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=1− </m:t>
                            </m:r>
                            <m:r>
                              <a:rPr lang="en-US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𝑒</m:t>
                            </m:r>
                          </m:e>
                          <m:sup>
                            <m:r>
                              <a:rPr lang="en-US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−</m:t>
                            </m:r>
                            <m:r>
                              <a:rPr lang="en-US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𝑡</m:t>
                            </m:r>
                            <m:r>
                              <a:rPr lang="hu-HU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/</m:t>
                            </m:r>
                            <m:r>
                              <a:rPr lang="hu-HU" i="1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𝜏</m:t>
                            </m:r>
                          </m:sup>
                        </m:sSup>
                      </m:oMath>
                    </m:oMathPara>
                  </a14:m>
                  <a:endParaRPr lang="en-US" dirty="0">
                    <a:solidFill>
                      <a:srgbClr val="FF0000"/>
                    </a:solidFill>
                  </a:endParaRPr>
                </a:p>
              </p:txBody>
            </p:sp>
          </mc:Choice>
          <mc:Fallback xmlns="">
            <p:sp>
              <p:nvSpPr>
                <p:cNvPr id="7" name="TextBox 6"/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1526146" y="2318195"/>
                  <a:ext cx="1247457" cy="223459"/>
                </a:xfrm>
                <a:prstGeom prst="rect">
                  <a:avLst/>
                </a:prstGeom>
                <a:blipFill rotWithShape="0">
                  <a:blip r:embed="rId4"/>
                  <a:stretch>
                    <a:fillRect l="-1951" t="-2703" b="-8108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8" name="TextBox 7"/>
                <p:cNvSpPr txBox="1"/>
                <p:nvPr/>
              </p:nvSpPr>
              <p:spPr>
                <a:xfrm>
                  <a:off x="1961883" y="4131967"/>
                  <a:ext cx="1322798" cy="223459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p>
                          <m:sSupPr>
                            <m:ctrlPr>
                              <a:rPr lang="en-US" i="1" smtClean="0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pPr>
                          <m:e>
                            <m:r>
                              <a:rPr lang="hu-HU" i="1" smtClean="0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  <m:t>𝑉𝑐</m:t>
                            </m:r>
                            <m:r>
                              <a:rPr lang="hu-HU" i="1" smtClean="0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  <m:t>=1− </m:t>
                            </m:r>
                            <m:r>
                              <a:rPr lang="en-US" i="1" smtClean="0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  <m:t>𝑒</m:t>
                            </m:r>
                          </m:e>
                          <m:sup>
                            <m:r>
                              <a:rPr lang="en-US" i="1" smtClean="0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  <m:t>−</m:t>
                            </m:r>
                            <m:r>
                              <a:rPr lang="en-US" i="1" smtClean="0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  <m:t>𝑡</m:t>
                            </m:r>
                            <m:r>
                              <a:rPr lang="hu-HU" i="1" smtClean="0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</a:rPr>
                              <m:t>/2</m:t>
                            </m:r>
                            <m:r>
                              <a:rPr lang="hu-HU" i="1" smtClean="0">
                                <a:solidFill>
                                  <a:srgbClr val="0070C0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𝜏</m:t>
                            </m:r>
                          </m:sup>
                        </m:sSup>
                      </m:oMath>
                    </m:oMathPara>
                  </a14:m>
                  <a:endParaRPr lang="en-US" dirty="0">
                    <a:solidFill>
                      <a:srgbClr val="0070C0"/>
                    </a:solidFill>
                  </a:endParaRPr>
                </a:p>
              </p:txBody>
            </p:sp>
          </mc:Choice>
          <mc:Fallback xmlns="">
            <p:sp>
              <p:nvSpPr>
                <p:cNvPr id="8" name="TextBox 7"/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1961883" y="4131967"/>
                  <a:ext cx="1322798" cy="223459"/>
                </a:xfrm>
                <a:prstGeom prst="rect">
                  <a:avLst/>
                </a:prstGeom>
                <a:blipFill rotWithShape="0">
                  <a:blip r:embed="rId5"/>
                  <a:stretch>
                    <a:fillRect l="-1843" t="-2703" b="-8108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sp>
          <p:nvSpPr>
            <p:cNvPr id="11" name="TextBox 10"/>
            <p:cNvSpPr txBox="1"/>
            <p:nvPr/>
          </p:nvSpPr>
          <p:spPr>
            <a:xfrm>
              <a:off x="615392" y="1656679"/>
              <a:ext cx="987770" cy="43088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hu-HU" sz="1100" dirty="0" smtClean="0">
                  <a:solidFill>
                    <a:srgbClr val="000000"/>
                  </a:solidFill>
                </a:rPr>
                <a:t>Vc</a:t>
              </a:r>
            </a:p>
            <a:p>
              <a:pPr algn="ctr"/>
              <a:r>
                <a:rPr lang="hu-HU" sz="1100" dirty="0" smtClean="0">
                  <a:solidFill>
                    <a:srgbClr val="000000"/>
                  </a:solidFill>
                </a:rPr>
                <a:t>(Vin = 1 V)</a:t>
              </a:r>
              <a:endParaRPr lang="en-US" sz="1000" dirty="0">
                <a:solidFill>
                  <a:srgbClr val="000000"/>
                </a:solidFill>
              </a:endParaRPr>
            </a:p>
          </p:txBody>
        </p: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2" name="TextBox 11"/>
                <p:cNvSpPr txBox="1"/>
                <p:nvPr/>
              </p:nvSpPr>
              <p:spPr>
                <a:xfrm>
                  <a:off x="8023537" y="6085836"/>
                  <a:ext cx="476028" cy="292388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en-US" sz="1300" i="1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</a:rPr>
                          <m:t>𝑡</m:t>
                        </m:r>
                        <m:r>
                          <a:rPr lang="hu-HU" sz="1300" i="1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</a:rPr>
                          <m:t>/</m:t>
                        </m:r>
                        <m:r>
                          <a:rPr lang="hu-HU" sz="1300" i="1">
                            <a:solidFill>
                              <a:srgbClr val="00000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𝜏</m:t>
                        </m:r>
                      </m:oMath>
                    </m:oMathPara>
                  </a14:m>
                  <a:endParaRPr lang="en-US" sz="1300" dirty="0">
                    <a:solidFill>
                      <a:srgbClr val="000000"/>
                    </a:solidFill>
                  </a:endParaRPr>
                </a:p>
              </p:txBody>
            </p:sp>
          </mc:Choice>
          <mc:Fallback xmlns="">
            <p:sp>
              <p:nvSpPr>
                <p:cNvPr id="12" name="TextBox 11"/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8023537" y="6085836"/>
                  <a:ext cx="476028" cy="292388"/>
                </a:xfrm>
                <a:prstGeom prst="rect">
                  <a:avLst/>
                </a:prstGeom>
                <a:blipFill rotWithShape="0">
                  <a:blip r:embed="rId6"/>
                  <a:stretch>
                    <a:fillRect b="-12500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4" name="TextBox 13"/>
                <p:cNvSpPr txBox="1"/>
                <p:nvPr/>
              </p:nvSpPr>
              <p:spPr>
                <a:xfrm>
                  <a:off x="422841" y="6310218"/>
                  <a:ext cx="848309" cy="26161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14:m>
                    <m:oMath xmlns:m="http://schemas.openxmlformats.org/officeDocument/2006/math">
                      <m:r>
                        <a:rPr lang="hu-HU" sz="1100" i="1">
                          <a:solidFill>
                            <a:srgbClr val="00000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𝜏</m:t>
                      </m:r>
                    </m:oMath>
                  </a14:m>
                  <a:r>
                    <a:rPr lang="hu-HU" sz="1100" dirty="0" smtClean="0">
                      <a:solidFill>
                        <a:srgbClr val="000000"/>
                      </a:solidFill>
                      <a:latin typeface="Verdana"/>
                    </a:rPr>
                    <a:t> = R * C</a:t>
                  </a:r>
                  <a:endParaRPr lang="en-US" sz="1100" dirty="0">
                    <a:solidFill>
                      <a:srgbClr val="000000"/>
                    </a:solidFill>
                    <a:latin typeface="Verdana"/>
                  </a:endParaRPr>
                </a:p>
              </p:txBody>
            </p:sp>
          </mc:Choice>
          <mc:Fallback xmlns="">
            <p:sp>
              <p:nvSpPr>
                <p:cNvPr id="14" name="TextBox 13"/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422841" y="6310218"/>
                  <a:ext cx="848309" cy="261610"/>
                </a:xfrm>
                <a:prstGeom prst="rect">
                  <a:avLst/>
                </a:prstGeom>
                <a:blipFill rotWithShape="0">
                  <a:blip r:embed="rId7"/>
                  <a:stretch>
                    <a:fillRect t="-2326" b="-13953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</p:grpSp>
    </p:spTree>
    <p:extLst>
      <p:ext uri="{BB962C8B-B14F-4D97-AF65-F5344CB8AC3E}">
        <p14:creationId xmlns:p14="http://schemas.microsoft.com/office/powerpoint/2010/main" val="411301594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/>
          <p:cNvSpPr txBox="1"/>
          <p:nvPr/>
        </p:nvSpPr>
        <p:spPr>
          <a:xfrm>
            <a:off x="414889" y="815991"/>
            <a:ext cx="8897937" cy="116955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 smtClean="0">
                <a:solidFill>
                  <a:srgbClr val="0070C0"/>
                </a:solidFill>
              </a:rPr>
              <a:t>Longer rise and fall times, however would prevent maintaining the target memory transfer</a:t>
            </a:r>
          </a:p>
          <a:p>
            <a:r>
              <a:rPr lang="en-US" dirty="0">
                <a:solidFill>
                  <a:srgbClr val="0070C0"/>
                </a:solidFill>
              </a:rPr>
              <a:t> </a:t>
            </a:r>
            <a:r>
              <a:rPr lang="en-US" dirty="0" smtClean="0">
                <a:solidFill>
                  <a:srgbClr val="0070C0"/>
                </a:solidFill>
              </a:rPr>
              <a:t>      rate.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 smtClean="0"/>
              <a:t>As a consequence, </a:t>
            </a:r>
            <a:r>
              <a:rPr lang="en-US" dirty="0" smtClean="0">
                <a:solidFill>
                  <a:srgbClr val="0070C0"/>
                </a:solidFill>
              </a:rPr>
              <a:t>using high speed </a:t>
            </a:r>
            <a:r>
              <a:rPr lang="en-US" dirty="0" smtClean="0"/>
              <a:t>(e.g. </a:t>
            </a:r>
            <a:r>
              <a:rPr lang="en-US" dirty="0" err="1" smtClean="0"/>
              <a:t>DDR2</a:t>
            </a:r>
            <a:r>
              <a:rPr lang="en-US" dirty="0" smtClean="0"/>
              <a:t>/3/4) memory and </a:t>
            </a:r>
            <a:r>
              <a:rPr lang="en-US" dirty="0" smtClean="0">
                <a:solidFill>
                  <a:srgbClr val="0070C0"/>
                </a:solidFill>
              </a:rPr>
              <a:t>connecting memory</a:t>
            </a:r>
          </a:p>
          <a:p>
            <a:r>
              <a:rPr lang="en-US" dirty="0">
                <a:solidFill>
                  <a:srgbClr val="0070C0"/>
                </a:solidFill>
              </a:rPr>
              <a:t> </a:t>
            </a:r>
            <a:r>
              <a:rPr lang="en-US" dirty="0" smtClean="0">
                <a:solidFill>
                  <a:srgbClr val="0070C0"/>
                </a:solidFill>
              </a:rPr>
              <a:t>      centrally to the </a:t>
            </a:r>
            <a:r>
              <a:rPr lang="en-US" dirty="0" err="1" smtClean="0">
                <a:solidFill>
                  <a:srgbClr val="0070C0"/>
                </a:solidFill>
              </a:rPr>
              <a:t>MCH</a:t>
            </a:r>
            <a:r>
              <a:rPr lang="en-US" dirty="0" smtClean="0">
                <a:solidFill>
                  <a:srgbClr val="0070C0"/>
                </a:solidFill>
              </a:rPr>
              <a:t> via the standard parallel memory interface </a:t>
            </a:r>
            <a:r>
              <a:rPr lang="en-US" dirty="0">
                <a:solidFill>
                  <a:srgbClr val="FF0000"/>
                </a:solidFill>
              </a:rPr>
              <a:t>limits the number </a:t>
            </a:r>
            <a:r>
              <a:rPr lang="en-US" dirty="0" smtClean="0">
                <a:solidFill>
                  <a:srgbClr val="FF0000"/>
                </a:solidFill>
              </a:rPr>
              <a:t>of</a:t>
            </a:r>
          </a:p>
          <a:p>
            <a:r>
              <a:rPr lang="en-US" dirty="0">
                <a:solidFill>
                  <a:srgbClr val="FF0000"/>
                </a:solidFill>
              </a:rPr>
              <a:t> </a:t>
            </a:r>
            <a:r>
              <a:rPr lang="en-US" dirty="0" smtClean="0">
                <a:solidFill>
                  <a:srgbClr val="FF0000"/>
                </a:solidFill>
              </a:rPr>
              <a:t>      memory channels more or less to two.</a:t>
            </a:r>
            <a:endParaRPr lang="en-US" dirty="0" smtClean="0"/>
          </a:p>
        </p:txBody>
      </p:sp>
      <p:sp>
        <p:nvSpPr>
          <p:cNvPr id="6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pPr eaLnBrk="1" hangingPunct="1"/>
            <a:r>
              <a:rPr lang="en-US" altLang="en-US" sz="1600" dirty="0">
                <a:solidFill>
                  <a:srgbClr val="FFFFFF"/>
                </a:solidFill>
                <a:latin typeface="Verdana" pitchFamily="34" charset="0"/>
              </a:rPr>
              <a:t>2.2 The memory bandwidth bottleneck and its resolution </a:t>
            </a:r>
            <a:r>
              <a:rPr lang="en-US" altLang="en-US" sz="1600" dirty="0" smtClean="0">
                <a:solidFill>
                  <a:srgbClr val="FFFFFF"/>
                </a:solidFill>
                <a:latin typeface="Verdana" pitchFamily="34" charset="0"/>
              </a:rPr>
              <a:t>(14)</a:t>
            </a:r>
            <a:endParaRPr lang="hu-HU" altLang="en-US" sz="1600" dirty="0" smtClean="0"/>
          </a:p>
        </p:txBody>
      </p:sp>
      <p:sp>
        <p:nvSpPr>
          <p:cNvPr id="7" name="TextBox 6"/>
          <p:cNvSpPr txBox="1"/>
          <p:nvPr/>
        </p:nvSpPr>
        <p:spPr>
          <a:xfrm>
            <a:off x="96838" y="503021"/>
            <a:ext cx="789350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chemeClr val="accent6"/>
                </a:solidFill>
              </a:rPr>
              <a:t>Why the number of memory channels is typically limited to two on </a:t>
            </a:r>
            <a:r>
              <a:rPr lang="en-US" b="1" dirty="0" err="1" smtClean="0">
                <a:solidFill>
                  <a:schemeClr val="accent6"/>
                </a:solidFill>
              </a:rPr>
              <a:t>MCHs</a:t>
            </a:r>
            <a:r>
              <a:rPr lang="en-US" b="1" dirty="0" smtClean="0">
                <a:solidFill>
                  <a:schemeClr val="accent6"/>
                </a:solidFill>
              </a:rPr>
              <a:t> ? -3</a:t>
            </a:r>
            <a:endParaRPr lang="en-US" b="1" dirty="0">
              <a:solidFill>
                <a:schemeClr val="accent6"/>
              </a:solidFill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8814338" y="6534345"/>
            <a:ext cx="34817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>
                <a:solidFill>
                  <a:srgbClr val="FF0000"/>
                </a:solidFill>
                <a:latin typeface="+mj-lt"/>
              </a:rPr>
              <a:t>*</a:t>
            </a:r>
          </a:p>
        </p:txBody>
      </p:sp>
    </p:spTree>
    <p:extLst>
      <p:ext uri="{BB962C8B-B14F-4D97-AF65-F5344CB8AC3E}">
        <p14:creationId xmlns:p14="http://schemas.microsoft.com/office/powerpoint/2010/main" val="119798284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extBox 6"/>
          <p:cNvSpPr txBox="1"/>
          <p:nvPr/>
        </p:nvSpPr>
        <p:spPr>
          <a:xfrm>
            <a:off x="87313" y="503021"/>
            <a:ext cx="730680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chemeClr val="accent6"/>
                </a:solidFill>
              </a:rPr>
              <a:t>c) Approaches for raising the number of memory channels in servers </a:t>
            </a:r>
            <a:endParaRPr lang="en-US" b="1" dirty="0">
              <a:solidFill>
                <a:schemeClr val="accent6"/>
              </a:solidFill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354512" y="830691"/>
            <a:ext cx="7806945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/>
              <a:t>This point will be discussed while considering the </a:t>
            </a:r>
            <a:r>
              <a:rPr lang="en-US" dirty="0" smtClean="0">
                <a:solidFill>
                  <a:srgbClr val="FF0000"/>
                </a:solidFill>
              </a:rPr>
              <a:t>basic design space </a:t>
            </a:r>
            <a:r>
              <a:rPr lang="en-US" dirty="0">
                <a:solidFill>
                  <a:srgbClr val="FF0000"/>
                </a:solidFill>
              </a:rPr>
              <a:t>of </a:t>
            </a:r>
            <a:r>
              <a:rPr lang="en-US" dirty="0" smtClean="0">
                <a:solidFill>
                  <a:srgbClr val="FF0000"/>
                </a:solidFill>
              </a:rPr>
              <a:t>connecting</a:t>
            </a:r>
          </a:p>
          <a:p>
            <a:r>
              <a:rPr lang="en-US" dirty="0" smtClean="0">
                <a:solidFill>
                  <a:srgbClr val="FF0000"/>
                </a:solidFill>
              </a:rPr>
              <a:t>  </a:t>
            </a:r>
            <a:r>
              <a:rPr lang="en-US" dirty="0">
                <a:solidFill>
                  <a:srgbClr val="FF0000"/>
                </a:solidFill>
              </a:rPr>
              <a:t>memory </a:t>
            </a:r>
            <a:r>
              <a:rPr lang="en-US" dirty="0" smtClean="0">
                <a:solidFill>
                  <a:srgbClr val="FF0000"/>
                </a:solidFill>
              </a:rPr>
              <a:t>subsystems </a:t>
            </a:r>
            <a:r>
              <a:rPr lang="en-US" dirty="0">
                <a:solidFill>
                  <a:srgbClr val="FF0000"/>
                </a:solidFill>
              </a:rPr>
              <a:t>to </a:t>
            </a:r>
            <a:r>
              <a:rPr lang="en-US" dirty="0" smtClean="0">
                <a:solidFill>
                  <a:srgbClr val="FF0000"/>
                </a:solidFill>
              </a:rPr>
              <a:t>server platforms.</a:t>
            </a:r>
            <a:endParaRPr lang="en-US" dirty="0">
              <a:solidFill>
                <a:srgbClr val="FF0000"/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sz="1600" dirty="0">
                <a:solidFill>
                  <a:srgbClr val="FFFFFF"/>
                </a:solidFill>
                <a:latin typeface="Verdana" pitchFamily="34" charset="0"/>
              </a:rPr>
              <a:t>2.2 The memory bandwidth bottleneck and its resolution </a:t>
            </a:r>
            <a:r>
              <a:rPr lang="en-US" altLang="en-US" sz="1600" dirty="0" smtClean="0">
                <a:solidFill>
                  <a:srgbClr val="FFFFFF"/>
                </a:solidFill>
                <a:latin typeface="Verdana" pitchFamily="34" charset="0"/>
              </a:rPr>
              <a:t>(15)</a:t>
            </a:r>
            <a:endParaRPr lang="en-US" sz="1600" dirty="0"/>
          </a:p>
        </p:txBody>
      </p:sp>
    </p:spTree>
    <p:extLst>
      <p:ext uri="{BB962C8B-B14F-4D97-AF65-F5344CB8AC3E}">
        <p14:creationId xmlns:p14="http://schemas.microsoft.com/office/powerpoint/2010/main" val="72867206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sz="1600" dirty="0">
                <a:solidFill>
                  <a:srgbClr val="FFFFFF"/>
                </a:solidFill>
                <a:latin typeface="Verdana" pitchFamily="34" charset="0"/>
              </a:rPr>
              <a:t>2.2 The memory bandwidth bottleneck and its resolution </a:t>
            </a:r>
            <a:r>
              <a:rPr lang="en-US" altLang="en-US" sz="1600" dirty="0" smtClean="0">
                <a:solidFill>
                  <a:srgbClr val="FFFFFF"/>
                </a:solidFill>
                <a:latin typeface="Verdana" pitchFamily="34" charset="0"/>
              </a:rPr>
              <a:t>(16)</a:t>
            </a:r>
            <a:endParaRPr lang="en-US" sz="1600" dirty="0"/>
          </a:p>
        </p:txBody>
      </p:sp>
      <p:sp>
        <p:nvSpPr>
          <p:cNvPr id="4" name="Text Box 4"/>
          <p:cNvSpPr txBox="1">
            <a:spLocks noChangeArrowheads="1"/>
          </p:cNvSpPr>
          <p:nvPr/>
        </p:nvSpPr>
        <p:spPr bwMode="auto">
          <a:xfrm>
            <a:off x="190500" y="1874371"/>
            <a:ext cx="4794716" cy="4247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lnSpc>
                <a:spcPct val="90000"/>
              </a:lnSpc>
              <a:spcBef>
                <a:spcPct val="0"/>
              </a:spcBef>
              <a:buNone/>
            </a:pPr>
            <a:r>
              <a:rPr lang="en-US" sz="1200" b="1" dirty="0" smtClean="0">
                <a:solidFill>
                  <a:srgbClr val="000000"/>
                </a:solidFill>
                <a:latin typeface="+mj-lt"/>
                <a:ea typeface="Verdana" panose="020B0604030504040204" pitchFamily="34" charset="0"/>
                <a:cs typeface="Verdana" panose="020B0604030504040204" pitchFamily="34" charset="0"/>
              </a:rPr>
              <a:t>Where to connect the memory subsystem</a:t>
            </a:r>
          </a:p>
          <a:p>
            <a:pPr algn="ctr" eaLnBrk="1" hangingPunct="1">
              <a:lnSpc>
                <a:spcPct val="90000"/>
              </a:lnSpc>
              <a:spcBef>
                <a:spcPct val="0"/>
              </a:spcBef>
              <a:buNone/>
            </a:pPr>
            <a:r>
              <a:rPr lang="en-US" sz="1200" b="1" dirty="0" smtClean="0">
                <a:solidFill>
                  <a:srgbClr val="000000"/>
                </a:solidFill>
                <a:latin typeface="+mj-lt"/>
                <a:ea typeface="Verdana" panose="020B0604030504040204" pitchFamily="34" charset="0"/>
                <a:cs typeface="Verdana" panose="020B0604030504040204" pitchFamily="34" charset="0"/>
              </a:rPr>
              <a:t>to the server platform</a:t>
            </a:r>
            <a:endParaRPr lang="en-US" sz="1200" dirty="0">
              <a:solidFill>
                <a:srgbClr val="000000"/>
              </a:solidFill>
              <a:latin typeface="+mj-lt"/>
              <a:ea typeface="Verdana" panose="020B0604030504040204" pitchFamily="34" charset="0"/>
              <a:cs typeface="Verdana" panose="020B0604030504040204" pitchFamily="34" charset="0"/>
            </a:endParaRPr>
          </a:p>
        </p:txBody>
      </p:sp>
      <p:sp>
        <p:nvSpPr>
          <p:cNvPr id="5" name="Text Box 5"/>
          <p:cNvSpPr txBox="1">
            <a:spLocks noChangeArrowheads="1"/>
          </p:cNvSpPr>
          <p:nvPr/>
        </p:nvSpPr>
        <p:spPr bwMode="auto">
          <a:xfrm>
            <a:off x="6064094" y="1861881"/>
            <a:ext cx="1797287" cy="4247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fontAlgn="base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 dirty="0" smtClean="0">
                <a:solidFill>
                  <a:srgbClr val="000000"/>
                </a:solidFill>
                <a:latin typeface="Verdana" pitchFamily="34" charset="0"/>
                <a:cs typeface="Arial" pitchFamily="34" charset="0"/>
              </a:rPr>
              <a:t>How to connect</a:t>
            </a:r>
          </a:p>
          <a:p>
            <a:pPr algn="ctr" eaLnBrk="1" fontAlgn="base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 dirty="0" err="1" smtClean="0">
                <a:solidFill>
                  <a:srgbClr val="000000"/>
                </a:solidFill>
                <a:latin typeface="Verdana" pitchFamily="34" charset="0"/>
                <a:cs typeface="Arial" pitchFamily="34" charset="0"/>
              </a:rPr>
              <a:t>DIMMs</a:t>
            </a:r>
            <a:r>
              <a:rPr lang="en-US" altLang="en-US" sz="1200" b="1" dirty="0" smtClean="0">
                <a:solidFill>
                  <a:srgbClr val="000000"/>
                </a:solidFill>
                <a:latin typeface="Verdana" pitchFamily="34" charset="0"/>
                <a:cs typeface="Arial" pitchFamily="34" charset="0"/>
              </a:rPr>
              <a:t> to the MCs </a:t>
            </a:r>
            <a:endParaRPr lang="hu-HU" altLang="en-US" sz="1200" b="1" dirty="0">
              <a:solidFill>
                <a:srgbClr val="000000"/>
              </a:solidFill>
              <a:latin typeface="Verdana" pitchFamily="34" charset="0"/>
              <a:cs typeface="Arial" pitchFamily="34" charset="0"/>
            </a:endParaRPr>
          </a:p>
        </p:txBody>
      </p:sp>
      <p:sp>
        <p:nvSpPr>
          <p:cNvPr id="6" name="Oval 7"/>
          <p:cNvSpPr>
            <a:spLocks noChangeArrowheads="1"/>
          </p:cNvSpPr>
          <p:nvPr/>
        </p:nvSpPr>
        <p:spPr bwMode="auto">
          <a:xfrm>
            <a:off x="6900990" y="1725054"/>
            <a:ext cx="69850" cy="60325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>
              <a:solidFill>
                <a:srgbClr val="000000"/>
              </a:solidFill>
              <a:latin typeface="Verdana" pitchFamily="34" charset="0"/>
              <a:cs typeface="Arial" pitchFamily="34" charset="0"/>
            </a:endParaRPr>
          </a:p>
        </p:txBody>
      </p:sp>
      <p:sp>
        <p:nvSpPr>
          <p:cNvPr id="7" name="Line 8"/>
          <p:cNvSpPr>
            <a:spLocks noChangeShapeType="1"/>
          </p:cNvSpPr>
          <p:nvPr/>
        </p:nvSpPr>
        <p:spPr bwMode="auto">
          <a:xfrm>
            <a:off x="4727036" y="1307540"/>
            <a:ext cx="0" cy="21748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  <a:cs typeface="Arial" pitchFamily="34" charset="0"/>
            </a:endParaRPr>
          </a:p>
        </p:txBody>
      </p:sp>
      <p:sp>
        <p:nvSpPr>
          <p:cNvPr id="8" name="Line 10"/>
          <p:cNvSpPr>
            <a:spLocks noChangeShapeType="1"/>
          </p:cNvSpPr>
          <p:nvPr/>
        </p:nvSpPr>
        <p:spPr bwMode="auto">
          <a:xfrm>
            <a:off x="2705100" y="1538236"/>
            <a:ext cx="42291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  <a:cs typeface="Arial" pitchFamily="34" charset="0"/>
            </a:endParaRPr>
          </a:p>
        </p:txBody>
      </p:sp>
      <p:sp>
        <p:nvSpPr>
          <p:cNvPr id="9" name="Line 11"/>
          <p:cNvSpPr>
            <a:spLocks noChangeShapeType="1"/>
          </p:cNvSpPr>
          <p:nvPr/>
        </p:nvSpPr>
        <p:spPr bwMode="auto">
          <a:xfrm flipH="1">
            <a:off x="6939090" y="1532966"/>
            <a:ext cx="1588" cy="18891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  <a:cs typeface="Arial" pitchFamily="34" charset="0"/>
            </a:endParaRPr>
          </a:p>
        </p:txBody>
      </p:sp>
      <p:sp>
        <p:nvSpPr>
          <p:cNvPr id="10" name="Oval 12"/>
          <p:cNvSpPr>
            <a:spLocks noChangeArrowheads="1"/>
          </p:cNvSpPr>
          <p:nvPr/>
        </p:nvSpPr>
        <p:spPr bwMode="auto">
          <a:xfrm>
            <a:off x="2666220" y="1728938"/>
            <a:ext cx="60325" cy="60325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>
              <a:solidFill>
                <a:srgbClr val="000000"/>
              </a:solidFill>
              <a:latin typeface="Verdana" pitchFamily="34" charset="0"/>
              <a:cs typeface="Arial" pitchFamily="34" charset="0"/>
            </a:endParaRPr>
          </a:p>
        </p:txBody>
      </p:sp>
      <p:sp>
        <p:nvSpPr>
          <p:cNvPr id="11" name="Line 13"/>
          <p:cNvSpPr>
            <a:spLocks noChangeShapeType="1"/>
          </p:cNvSpPr>
          <p:nvPr/>
        </p:nvSpPr>
        <p:spPr bwMode="auto">
          <a:xfrm>
            <a:off x="2699558" y="1528913"/>
            <a:ext cx="0" cy="215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srgbClr val="000000"/>
              </a:solidFill>
              <a:cs typeface="Arial" pitchFamily="34" charset="0"/>
            </a:endParaRPr>
          </a:p>
        </p:txBody>
      </p:sp>
      <p:sp>
        <p:nvSpPr>
          <p:cNvPr id="12" name="Text Box 4"/>
          <p:cNvSpPr txBox="1">
            <a:spLocks noChangeArrowheads="1"/>
          </p:cNvSpPr>
          <p:nvPr/>
        </p:nvSpPr>
        <p:spPr bwMode="auto">
          <a:xfrm>
            <a:off x="2037038" y="1047937"/>
            <a:ext cx="5386686" cy="2585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fontAlgn="base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 dirty="0" smtClean="0">
                <a:solidFill>
                  <a:srgbClr val="000000"/>
                </a:solidFill>
                <a:latin typeface="Verdana" pitchFamily="34" charset="0"/>
                <a:cs typeface="Arial" pitchFamily="34" charset="0"/>
              </a:rPr>
              <a:t>Connecting the memory subsystem to server platforms</a:t>
            </a:r>
            <a:endParaRPr lang="hu-HU" altLang="en-US" sz="1200" b="1" dirty="0">
              <a:solidFill>
                <a:srgbClr val="000000"/>
              </a:solidFill>
              <a:latin typeface="Verdana" pitchFamily="34" charset="0"/>
              <a:cs typeface="Arial" pitchFamily="34" charset="0"/>
            </a:endParaRPr>
          </a:p>
        </p:txBody>
      </p:sp>
      <p:sp>
        <p:nvSpPr>
          <p:cNvPr id="22" name="Text Box 4"/>
          <p:cNvSpPr txBox="1">
            <a:spLocks noChangeArrowheads="1"/>
          </p:cNvSpPr>
          <p:nvPr/>
        </p:nvSpPr>
        <p:spPr bwMode="auto">
          <a:xfrm>
            <a:off x="6540" y="536951"/>
            <a:ext cx="8020110" cy="2862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fontAlgn="base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b="1" dirty="0" smtClean="0">
                <a:solidFill>
                  <a:schemeClr val="accent6"/>
                </a:solidFill>
                <a:latin typeface="Verdana" pitchFamily="34" charset="0"/>
                <a:cs typeface="Arial" pitchFamily="34" charset="0"/>
              </a:rPr>
              <a:t>Basic design space of connecting memory subsystems to servers</a:t>
            </a:r>
            <a:endParaRPr lang="hu-HU" altLang="en-US" sz="1400" b="1" dirty="0">
              <a:solidFill>
                <a:schemeClr val="accent6"/>
              </a:solidFill>
              <a:latin typeface="Verdana" pitchFamily="34" charset="0"/>
              <a:cs typeface="Arial" pitchFamily="34" charset="0"/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8814338" y="6534345"/>
            <a:ext cx="34817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>
                <a:solidFill>
                  <a:srgbClr val="FF0000"/>
                </a:solidFill>
                <a:latin typeface="+mj-lt"/>
              </a:rPr>
              <a:t>*</a:t>
            </a:r>
          </a:p>
        </p:txBody>
      </p:sp>
    </p:spTree>
    <p:extLst>
      <p:ext uri="{BB962C8B-B14F-4D97-AF65-F5344CB8AC3E}">
        <p14:creationId xmlns:p14="http://schemas.microsoft.com/office/powerpoint/2010/main" val="262023348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sz="1600" dirty="0">
                <a:solidFill>
                  <a:srgbClr val="FFFFFF"/>
                </a:solidFill>
                <a:latin typeface="Verdana" pitchFamily="34" charset="0"/>
              </a:rPr>
              <a:t>2.2 The memory bandwidth bottleneck and its resolution </a:t>
            </a:r>
            <a:r>
              <a:rPr lang="en-US" altLang="en-US" sz="1600" dirty="0" smtClean="0">
                <a:solidFill>
                  <a:srgbClr val="FFFFFF"/>
                </a:solidFill>
                <a:latin typeface="Verdana" pitchFamily="34" charset="0"/>
              </a:rPr>
              <a:t>(17)</a:t>
            </a:r>
            <a:endParaRPr lang="en-US" sz="1600" dirty="0"/>
          </a:p>
        </p:txBody>
      </p:sp>
      <p:grpSp>
        <p:nvGrpSpPr>
          <p:cNvPr id="3" name="Group 2"/>
          <p:cNvGrpSpPr/>
          <p:nvPr/>
        </p:nvGrpSpPr>
        <p:grpSpPr>
          <a:xfrm>
            <a:off x="1432858" y="1099414"/>
            <a:ext cx="6059522" cy="790456"/>
            <a:chOff x="1432858" y="1206990"/>
            <a:chExt cx="6059522" cy="790456"/>
          </a:xfrm>
        </p:grpSpPr>
        <p:cxnSp>
          <p:nvCxnSpPr>
            <p:cNvPr id="5" name="Line 8"/>
            <p:cNvCxnSpPr/>
            <p:nvPr/>
          </p:nvCxnSpPr>
          <p:spPr bwMode="auto">
            <a:xfrm>
              <a:off x="4478416" y="1651256"/>
              <a:ext cx="0" cy="82585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6" name="Line 13"/>
            <p:cNvCxnSpPr/>
            <p:nvPr/>
          </p:nvCxnSpPr>
          <p:spPr bwMode="auto">
            <a:xfrm flipH="1">
              <a:off x="2596830" y="1749235"/>
              <a:ext cx="1882623" cy="208319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7" name="Text Box 4"/>
            <p:cNvSpPr txBox="1">
              <a:spLocks noChangeArrowheads="1"/>
            </p:cNvSpPr>
            <p:nvPr/>
          </p:nvSpPr>
          <p:spPr bwMode="auto">
            <a:xfrm>
              <a:off x="1432858" y="1206990"/>
              <a:ext cx="6059522" cy="4539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rot="0" vert="horz" wrap="square" lIns="58522" tIns="29261" rIns="58522" bIns="29261" anchor="t" anchorCtr="0">
              <a:noAutofit/>
            </a:bodyPr>
            <a:lstStyle/>
            <a:p>
              <a:pPr algn="ctr">
                <a:lnSpc>
                  <a:spcPct val="90000"/>
                </a:lnSpc>
              </a:pPr>
              <a:r>
                <a:rPr lang="en-US" sz="1200" b="1" dirty="0" smtClean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rPr>
                <a:t>Where to connect the memory subsystem</a:t>
              </a:r>
              <a:endParaRPr lang="en-US" sz="1200" b="1" dirty="0">
                <a:solidFill>
                  <a:srgbClr val="000000"/>
                </a:solidFill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algn="ctr">
                <a:lnSpc>
                  <a:spcPct val="90000"/>
                </a:lnSpc>
              </a:pPr>
              <a:r>
                <a:rPr lang="en-US" sz="1200" b="1" dirty="0" smtClean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rPr>
                <a:t>to the server platform</a:t>
              </a:r>
              <a:endParaRPr lang="en-US" sz="1200" dirty="0">
                <a:solidFill>
                  <a:srgbClr val="000000"/>
                </a:solidFill>
                <a:ea typeface="Verdana" panose="020B0604030504040204" pitchFamily="34" charset="0"/>
                <a:cs typeface="Verdana" panose="020B0604030504040204" pitchFamily="34" charset="0"/>
              </a:endParaRPr>
            </a:p>
          </p:txBody>
        </p:sp>
        <p:cxnSp>
          <p:nvCxnSpPr>
            <p:cNvPr id="22" name="Line 13"/>
            <p:cNvCxnSpPr/>
            <p:nvPr/>
          </p:nvCxnSpPr>
          <p:spPr bwMode="auto">
            <a:xfrm>
              <a:off x="4478339" y="1749235"/>
              <a:ext cx="2019833" cy="226469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26" name="Oval 25"/>
            <p:cNvSpPr>
              <a:spLocks noChangeArrowheads="1"/>
            </p:cNvSpPr>
            <p:nvPr/>
          </p:nvSpPr>
          <p:spPr bwMode="auto">
            <a:xfrm>
              <a:off x="2552722" y="1945554"/>
              <a:ext cx="57239" cy="51892"/>
            </a:xfrm>
            <a:prstGeom prst="ellipse">
              <a:avLst/>
            </a:prstGeom>
            <a:solidFill>
              <a:srgbClr val="FFFFF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rot="0" vert="horz" wrap="square" lIns="91440" tIns="45720" rIns="91440" bIns="45720" anchor="t" anchorCtr="0" upright="1">
              <a:noAutofit/>
            </a:bodyPr>
            <a:lstStyle/>
            <a:p>
              <a:endParaRPr lang="en-US" sz="120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</p:txBody>
        </p:sp>
        <p:sp>
          <p:nvSpPr>
            <p:cNvPr id="27" name="Oval 26"/>
            <p:cNvSpPr>
              <a:spLocks noChangeArrowheads="1"/>
            </p:cNvSpPr>
            <p:nvPr/>
          </p:nvSpPr>
          <p:spPr bwMode="auto">
            <a:xfrm>
              <a:off x="6457972" y="1936029"/>
              <a:ext cx="57239" cy="51892"/>
            </a:xfrm>
            <a:prstGeom prst="ellipse">
              <a:avLst/>
            </a:prstGeom>
            <a:solidFill>
              <a:srgbClr val="FFFFF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rot="0" vert="horz" wrap="square" lIns="91440" tIns="45720" rIns="91440" bIns="45720" anchor="t" anchorCtr="0" upright="1">
              <a:noAutofit/>
            </a:bodyPr>
            <a:lstStyle/>
            <a:p>
              <a:endParaRPr lang="en-US" sz="120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</p:txBody>
        </p:sp>
      </p:grpSp>
      <p:sp>
        <p:nvSpPr>
          <p:cNvPr id="29" name="TextBox 28"/>
          <p:cNvSpPr txBox="1"/>
          <p:nvPr/>
        </p:nvSpPr>
        <p:spPr>
          <a:xfrm>
            <a:off x="56872" y="4480574"/>
            <a:ext cx="4240906" cy="69762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>
              <a:spcAft>
                <a:spcPts val="400"/>
              </a:spcAft>
            </a:pPr>
            <a:r>
              <a:rPr lang="en-US" sz="1200" dirty="0" smtClean="0"/>
              <a:t>Memory is connected at a single point, i.e. centrally.</a:t>
            </a:r>
          </a:p>
          <a:p>
            <a:pPr algn="ctr"/>
            <a:r>
              <a:rPr lang="hu-HU" sz="1200" dirty="0" smtClean="0"/>
              <a:t>It </a:t>
            </a:r>
            <a:r>
              <a:rPr lang="en-US" sz="1200" dirty="0" smtClean="0"/>
              <a:t>cause</a:t>
            </a:r>
            <a:r>
              <a:rPr lang="hu-HU" sz="1200" dirty="0" smtClean="0"/>
              <a:t>s</a:t>
            </a:r>
            <a:r>
              <a:rPr lang="en-US" sz="1200" dirty="0" smtClean="0"/>
              <a:t> </a:t>
            </a:r>
            <a:r>
              <a:rPr lang="en-US" sz="1200" dirty="0" smtClean="0">
                <a:solidFill>
                  <a:srgbClr val="0070C0"/>
                </a:solidFill>
              </a:rPr>
              <a:t>severe bandwidth imitations</a:t>
            </a:r>
          </a:p>
          <a:p>
            <a:pPr algn="ctr"/>
            <a:r>
              <a:rPr lang="hu-HU" sz="1200" dirty="0" smtClean="0"/>
              <a:t>for multiprocessor </a:t>
            </a:r>
            <a:r>
              <a:rPr lang="en-US" sz="1200" dirty="0" smtClean="0"/>
              <a:t>server platforms.</a:t>
            </a:r>
            <a:endParaRPr lang="en-US" sz="1200" dirty="0"/>
          </a:p>
        </p:txBody>
      </p:sp>
      <p:grpSp>
        <p:nvGrpSpPr>
          <p:cNvPr id="10" name="Group 9"/>
          <p:cNvGrpSpPr/>
          <p:nvPr/>
        </p:nvGrpSpPr>
        <p:grpSpPr>
          <a:xfrm>
            <a:off x="606613" y="1958509"/>
            <a:ext cx="3863869" cy="2376550"/>
            <a:chOff x="606613" y="1958509"/>
            <a:chExt cx="3863869" cy="2376550"/>
          </a:xfrm>
        </p:grpSpPr>
        <p:sp>
          <p:nvSpPr>
            <p:cNvPr id="4" name="Text Box 4"/>
            <p:cNvSpPr txBox="1">
              <a:spLocks noChangeArrowheads="1"/>
            </p:cNvSpPr>
            <p:nvPr/>
          </p:nvSpPr>
          <p:spPr bwMode="auto">
            <a:xfrm>
              <a:off x="606613" y="1958509"/>
              <a:ext cx="3454207" cy="67535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rot="0" vert="horz" wrap="square" lIns="58522" tIns="29261" rIns="58522" bIns="29261" anchor="t" anchorCtr="0">
              <a:noAutofit/>
            </a:bodyPr>
            <a:lstStyle/>
            <a:p>
              <a:pPr marL="342265" indent="-342265" algn="ctr">
                <a:lnSpc>
                  <a:spcPts val="1200"/>
                </a:lnSpc>
                <a:spcAft>
                  <a:spcPts val="0"/>
                </a:spcAft>
              </a:pPr>
              <a:r>
                <a:rPr lang="en-US" sz="1200" b="1" dirty="0" smtClean="0">
                  <a:solidFill>
                    <a:srgbClr val="000000"/>
                  </a:solidFill>
                  <a:effectLst/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Connect</a:t>
              </a:r>
              <a:r>
                <a:rPr lang="hu-HU" sz="1200" b="1" dirty="0" smtClean="0">
                  <a:solidFill>
                    <a:srgbClr val="000000"/>
                  </a:solidFill>
                  <a:effectLst/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ing</a:t>
              </a:r>
              <a:r>
                <a:rPr lang="en-US" sz="1200" b="1" dirty="0" smtClean="0">
                  <a:solidFill>
                    <a:srgbClr val="000000"/>
                  </a:solidFill>
                  <a:effectLst/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 </a:t>
              </a:r>
              <a:r>
                <a:rPr lang="en-US" sz="1200" b="1" dirty="0">
                  <a:solidFill>
                    <a:srgbClr val="000000"/>
                  </a:solidFill>
                  <a:effectLst/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memory</a:t>
              </a:r>
              <a:endParaRPr lang="en-US" sz="1200" dirty="0">
                <a:solidFill>
                  <a:srgbClr val="000000"/>
                </a:solidFill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marL="342900" indent="-342900" algn="ctr">
                <a:spcAft>
                  <a:spcPts val="300"/>
                </a:spcAft>
              </a:pPr>
              <a:r>
                <a:rPr lang="en-US" sz="1200" b="1" dirty="0">
                  <a:solidFill>
                    <a:srgbClr val="000000"/>
                  </a:solidFill>
                  <a:effectLst/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 </a:t>
              </a:r>
              <a:r>
                <a:rPr lang="en-US" sz="1200" b="1" dirty="0" smtClean="0">
                  <a:solidFill>
                    <a:srgbClr val="000000"/>
                  </a:solidFill>
                  <a:effectLst/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to the </a:t>
              </a:r>
              <a:r>
                <a:rPr lang="en-US" sz="1200" b="1" dirty="0">
                  <a:solidFill>
                    <a:srgbClr val="000000"/>
                  </a:solidFill>
                  <a:effectLst/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MCH (Memory Control Hub</a:t>
              </a:r>
              <a:r>
                <a:rPr lang="en-US" sz="1200" b="1" dirty="0" smtClean="0">
                  <a:solidFill>
                    <a:srgbClr val="000000"/>
                  </a:solidFill>
                  <a:effectLst/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)</a:t>
              </a:r>
            </a:p>
            <a:p>
              <a:pPr marL="342900" indent="-342900" algn="ctr">
                <a:spcAft>
                  <a:spcPts val="300"/>
                </a:spcAft>
              </a:pPr>
              <a:r>
                <a:rPr lang="en-US" sz="1200" b="1" dirty="0" smtClean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rPr>
                <a:t>(yielding </a:t>
              </a:r>
              <a:r>
                <a:rPr lang="en-US" sz="1200" b="1" dirty="0" err="1" smtClean="0">
                  <a:solidFill>
                    <a:srgbClr val="FF0000"/>
                  </a:solidFill>
                  <a:ea typeface="Verdana" panose="020B0604030504040204" pitchFamily="34" charset="0"/>
                  <a:cs typeface="Verdana" panose="020B0604030504040204" pitchFamily="34" charset="0"/>
                </a:rPr>
                <a:t>SMPs</a:t>
              </a:r>
              <a:r>
                <a:rPr lang="en-US" sz="1200" b="1" dirty="0" smtClean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rPr>
                <a:t>)</a:t>
              </a:r>
              <a:endParaRPr lang="en-US" sz="1200" dirty="0">
                <a:solidFill>
                  <a:srgbClr val="000000"/>
                </a:solidFill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</p:txBody>
        </p:sp>
        <p:sp>
          <p:nvSpPr>
            <p:cNvPr id="18" name="Text Box 1257"/>
            <p:cNvSpPr txBox="1">
              <a:spLocks noChangeArrowheads="1"/>
            </p:cNvSpPr>
            <p:nvPr/>
          </p:nvSpPr>
          <p:spPr bwMode="auto">
            <a:xfrm>
              <a:off x="3591715" y="3864820"/>
              <a:ext cx="878767" cy="28353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BBE0E3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rot="0" vert="horz" wrap="none" lIns="91440" tIns="45720" rIns="91440" bIns="45720" upright="1">
              <a:spAutoFit/>
            </a:bodyPr>
            <a:lstStyle/>
            <a:p>
              <a:pPr algn="ctr">
                <a:lnSpc>
                  <a:spcPct val="115000"/>
                </a:lnSpc>
                <a:spcAft>
                  <a:spcPts val="1000"/>
                </a:spcAft>
              </a:pPr>
              <a:r>
                <a:rPr lang="en-US" sz="1200" b="1" kern="1200" dirty="0">
                  <a:solidFill>
                    <a:srgbClr val="FFFFFF"/>
                  </a:solidFill>
                  <a:effectLst/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Memory</a:t>
              </a:r>
              <a:endParaRPr lang="en-US" sz="1200" dirty="0">
                <a:solidFill>
                  <a:srgbClr val="000000"/>
                </a:solidFill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</p:txBody>
        </p:sp>
        <p:sp>
          <p:nvSpPr>
            <p:cNvPr id="23" name="Téglalap 49"/>
            <p:cNvSpPr>
              <a:spLocks noChangeArrowheads="1"/>
            </p:cNvSpPr>
            <p:nvPr/>
          </p:nvSpPr>
          <p:spPr bwMode="auto">
            <a:xfrm>
              <a:off x="2269601" y="3045185"/>
              <a:ext cx="1323975" cy="370840"/>
            </a:xfrm>
            <a:prstGeom prst="rect">
              <a:avLst/>
            </a:prstGeom>
            <a:solidFill>
              <a:srgbClr val="33CC33"/>
            </a:solidFill>
            <a:ln w="6350" algn="ctr">
              <a:solidFill>
                <a:srgbClr val="000000"/>
              </a:solidFill>
              <a:miter lim="800000"/>
              <a:headEnd/>
              <a:tailEnd/>
            </a:ln>
          </p:spPr>
          <p:txBody>
            <a:bodyPr rot="0" vert="horz" wrap="square" lIns="91440" tIns="45720" rIns="91440" bIns="45720" anchor="ctr" anchorCtr="0">
              <a:noAutofit/>
            </a:bodyPr>
            <a:lstStyle/>
            <a:p>
              <a:pPr algn="ctr">
                <a:spcAft>
                  <a:spcPts val="300"/>
                </a:spcAft>
              </a:pPr>
              <a:r>
                <a:rPr lang="en-US" sz="1200" dirty="0">
                  <a:solidFill>
                    <a:srgbClr val="FFFFFF"/>
                  </a:solidFill>
                  <a:effectLst/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Processor</a:t>
              </a:r>
              <a:endParaRPr lang="en-US" sz="1200" dirty="0">
                <a:solidFill>
                  <a:srgbClr val="000000"/>
                </a:solidFill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</p:txBody>
        </p:sp>
        <p:cxnSp>
          <p:nvCxnSpPr>
            <p:cNvPr id="24" name="Straight Connector 23"/>
            <p:cNvCxnSpPr>
              <a:stCxn id="23" idx="2"/>
            </p:cNvCxnSpPr>
            <p:nvPr/>
          </p:nvCxnSpPr>
          <p:spPr bwMode="auto">
            <a:xfrm flipH="1">
              <a:off x="2929502" y="3416025"/>
              <a:ext cx="2087" cy="370690"/>
            </a:xfrm>
            <a:prstGeom prst="line">
              <a:avLst/>
            </a:pr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933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grpSp>
          <p:nvGrpSpPr>
            <p:cNvPr id="66" name="Group 65"/>
            <p:cNvGrpSpPr/>
            <p:nvPr/>
          </p:nvGrpSpPr>
          <p:grpSpPr>
            <a:xfrm>
              <a:off x="2887320" y="3634308"/>
              <a:ext cx="756066" cy="650014"/>
              <a:chOff x="2605293" y="3597579"/>
              <a:chExt cx="481419" cy="471589"/>
            </a:xfrm>
          </p:grpSpPr>
          <p:cxnSp>
            <p:nvCxnSpPr>
              <p:cNvPr id="67" name="Egyenes összekötő 183"/>
              <p:cNvCxnSpPr>
                <a:cxnSpLocks noChangeShapeType="1"/>
              </p:cNvCxnSpPr>
              <p:nvPr/>
            </p:nvCxnSpPr>
            <p:spPr bwMode="auto">
              <a:xfrm rot="10800000">
                <a:off x="2605293" y="3742854"/>
                <a:ext cx="441325" cy="6350"/>
              </a:xfrm>
              <a:prstGeom prst="line">
                <a:avLst/>
              </a:prstGeom>
              <a:noFill/>
              <a:ln w="3175" algn="ctr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sp>
            <p:nvSpPr>
              <p:cNvPr id="68" name="Téglalap 184"/>
              <p:cNvSpPr>
                <a:spLocks noChangeArrowheads="1"/>
              </p:cNvSpPr>
              <p:nvPr/>
            </p:nvSpPr>
            <p:spPr bwMode="auto">
              <a:xfrm>
                <a:off x="2954949" y="3597579"/>
                <a:ext cx="44450" cy="215900"/>
              </a:xfrm>
              <a:prstGeom prst="rect">
                <a:avLst/>
              </a:prstGeom>
              <a:solidFill>
                <a:srgbClr val="B9CDE5"/>
              </a:solidFill>
              <a:ln w="6350" algn="ctr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hu-HU" sz="1800">
                  <a:ln w="6350">
                    <a:solidFill>
                      <a:srgbClr val="000000"/>
                    </a:solidFill>
                    <a:prstDash val="solid"/>
                  </a:ln>
                  <a:solidFill>
                    <a:srgbClr val="FFFFFF"/>
                  </a:solidFill>
                  <a:latin typeface="Arial"/>
                </a:endParaRPr>
              </a:p>
            </p:txBody>
          </p:sp>
          <p:sp>
            <p:nvSpPr>
              <p:cNvPr id="69" name="Téglalap 185"/>
              <p:cNvSpPr>
                <a:spLocks noChangeArrowheads="1"/>
              </p:cNvSpPr>
              <p:nvPr/>
            </p:nvSpPr>
            <p:spPr bwMode="auto">
              <a:xfrm>
                <a:off x="3040674" y="3597579"/>
                <a:ext cx="46038" cy="215900"/>
              </a:xfrm>
              <a:prstGeom prst="rect">
                <a:avLst/>
              </a:prstGeom>
              <a:solidFill>
                <a:srgbClr val="B9CDE5"/>
              </a:solidFill>
              <a:ln w="6350" algn="ctr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hu-HU" sz="1800">
                  <a:ln w="6350">
                    <a:solidFill>
                      <a:srgbClr val="000000"/>
                    </a:solidFill>
                    <a:prstDash val="solid"/>
                  </a:ln>
                  <a:solidFill>
                    <a:srgbClr val="FFFFFF"/>
                  </a:solidFill>
                  <a:latin typeface="Arial"/>
                </a:endParaRPr>
              </a:p>
            </p:txBody>
          </p:sp>
          <p:cxnSp>
            <p:nvCxnSpPr>
              <p:cNvPr id="70" name="Egyenes összekötő 188"/>
              <p:cNvCxnSpPr>
                <a:cxnSpLocks noChangeShapeType="1"/>
              </p:cNvCxnSpPr>
              <p:nvPr/>
            </p:nvCxnSpPr>
            <p:spPr bwMode="auto">
              <a:xfrm rot="10800000">
                <a:off x="2608874" y="3915891"/>
                <a:ext cx="457200" cy="4763"/>
              </a:xfrm>
              <a:prstGeom prst="line">
                <a:avLst/>
              </a:prstGeom>
              <a:noFill/>
              <a:ln w="3175" algn="ctr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sp>
            <p:nvSpPr>
              <p:cNvPr id="71" name="Téglalap 189"/>
              <p:cNvSpPr>
                <a:spLocks noChangeArrowheads="1"/>
              </p:cNvSpPr>
              <p:nvPr/>
            </p:nvSpPr>
            <p:spPr bwMode="auto">
              <a:xfrm>
                <a:off x="2954949" y="3853268"/>
                <a:ext cx="44450" cy="215900"/>
              </a:xfrm>
              <a:prstGeom prst="rect">
                <a:avLst/>
              </a:prstGeom>
              <a:solidFill>
                <a:srgbClr val="B9CDE5"/>
              </a:solidFill>
              <a:ln w="6350" algn="ctr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hu-HU" sz="1800">
                  <a:ln w="6350">
                    <a:solidFill>
                      <a:srgbClr val="000000"/>
                    </a:solidFill>
                    <a:prstDash val="solid"/>
                  </a:ln>
                  <a:solidFill>
                    <a:srgbClr val="FFFFFF"/>
                  </a:solidFill>
                  <a:latin typeface="Arial"/>
                </a:endParaRPr>
              </a:p>
            </p:txBody>
          </p:sp>
          <p:sp>
            <p:nvSpPr>
              <p:cNvPr id="72" name="Téglalap 190"/>
              <p:cNvSpPr>
                <a:spLocks noChangeArrowheads="1"/>
              </p:cNvSpPr>
              <p:nvPr/>
            </p:nvSpPr>
            <p:spPr bwMode="auto">
              <a:xfrm>
                <a:off x="3040674" y="3853268"/>
                <a:ext cx="46038" cy="215900"/>
              </a:xfrm>
              <a:prstGeom prst="rect">
                <a:avLst/>
              </a:prstGeom>
              <a:solidFill>
                <a:srgbClr val="B9CDE5"/>
              </a:solidFill>
              <a:ln w="6350" algn="ctr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hu-HU" sz="1800">
                  <a:ln w="6350">
                    <a:solidFill>
                      <a:srgbClr val="000000"/>
                    </a:solidFill>
                    <a:prstDash val="solid"/>
                  </a:ln>
                  <a:solidFill>
                    <a:srgbClr val="FFFFFF"/>
                  </a:solidFill>
                  <a:latin typeface="Arial"/>
                </a:endParaRPr>
              </a:p>
            </p:txBody>
          </p:sp>
        </p:grpSp>
        <p:cxnSp>
          <p:nvCxnSpPr>
            <p:cNvPr id="73" name="Line 1269"/>
            <p:cNvCxnSpPr>
              <a:cxnSpLocks noChangeShapeType="1"/>
            </p:cNvCxnSpPr>
            <p:nvPr/>
          </p:nvCxnSpPr>
          <p:spPr bwMode="auto">
            <a:xfrm flipH="1">
              <a:off x="3299288" y="3603539"/>
              <a:ext cx="9326" cy="731520"/>
            </a:xfrm>
            <a:prstGeom prst="line">
              <a:avLst/>
            </a:prstGeom>
            <a:noFill/>
            <a:ln w="22225">
              <a:solidFill>
                <a:srgbClr val="FF3300"/>
              </a:solidFill>
              <a:prstDash val="lg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76" name="Téglalap 46"/>
            <p:cNvSpPr>
              <a:spLocks noChangeArrowheads="1"/>
            </p:cNvSpPr>
            <p:nvPr/>
          </p:nvSpPr>
          <p:spPr bwMode="auto">
            <a:xfrm>
              <a:off x="1761291" y="3786715"/>
              <a:ext cx="1314450" cy="369570"/>
            </a:xfrm>
            <a:prstGeom prst="rect">
              <a:avLst/>
            </a:prstGeom>
            <a:solidFill>
              <a:srgbClr val="558ED5"/>
            </a:solidFill>
            <a:ln w="6350" algn="ctr">
              <a:solidFill>
                <a:srgbClr val="000000"/>
              </a:solidFill>
              <a:miter lim="800000"/>
              <a:headEnd/>
              <a:tailEnd/>
            </a:ln>
          </p:spPr>
          <p:txBody>
            <a:bodyPr rot="0" vert="horz" wrap="square" lIns="91440" tIns="45720" rIns="91440" bIns="45720" anchor="ctr" anchorCtr="0">
              <a:noAutofit/>
            </a:bodyPr>
            <a:lstStyle/>
            <a:p>
              <a:pPr algn="ctr">
                <a:lnSpc>
                  <a:spcPct val="115000"/>
                </a:lnSpc>
                <a:spcAft>
                  <a:spcPts val="300"/>
                </a:spcAft>
              </a:pPr>
              <a:r>
                <a:rPr lang="hu-HU" sz="1200" kern="1200" dirty="0">
                  <a:solidFill>
                    <a:srgbClr val="FFFFFF"/>
                  </a:solidFill>
                  <a:effectLst/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MCH</a:t>
              </a:r>
              <a:endParaRPr lang="en-US" sz="1200" dirty="0">
                <a:solidFill>
                  <a:srgbClr val="000000"/>
                </a:solidFill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</p:txBody>
        </p:sp>
        <p:sp>
          <p:nvSpPr>
            <p:cNvPr id="77" name="Téglalap 49"/>
            <p:cNvSpPr>
              <a:spLocks noChangeArrowheads="1"/>
            </p:cNvSpPr>
            <p:nvPr/>
          </p:nvSpPr>
          <p:spPr bwMode="auto">
            <a:xfrm>
              <a:off x="875596" y="3036221"/>
              <a:ext cx="1323975" cy="370840"/>
            </a:xfrm>
            <a:prstGeom prst="rect">
              <a:avLst/>
            </a:prstGeom>
            <a:solidFill>
              <a:srgbClr val="33CC33"/>
            </a:solidFill>
            <a:ln w="6350" algn="ctr">
              <a:solidFill>
                <a:srgbClr val="000000"/>
              </a:solidFill>
              <a:miter lim="800000"/>
              <a:headEnd/>
              <a:tailEnd/>
            </a:ln>
          </p:spPr>
          <p:txBody>
            <a:bodyPr rot="0" vert="horz" wrap="square" lIns="91440" tIns="45720" rIns="91440" bIns="45720" anchor="ctr" anchorCtr="0">
              <a:noAutofit/>
            </a:bodyPr>
            <a:lstStyle/>
            <a:p>
              <a:pPr algn="ctr">
                <a:spcAft>
                  <a:spcPts val="300"/>
                </a:spcAft>
              </a:pPr>
              <a:r>
                <a:rPr lang="en-US" sz="1200" dirty="0">
                  <a:solidFill>
                    <a:srgbClr val="FFFFFF"/>
                  </a:solidFill>
                  <a:effectLst/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Processor</a:t>
              </a:r>
              <a:endParaRPr lang="en-US" sz="1200" dirty="0">
                <a:solidFill>
                  <a:srgbClr val="000000"/>
                </a:solidFill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</p:txBody>
        </p:sp>
        <p:cxnSp>
          <p:nvCxnSpPr>
            <p:cNvPr id="78" name="Straight Connector 77"/>
            <p:cNvCxnSpPr/>
            <p:nvPr/>
          </p:nvCxnSpPr>
          <p:spPr bwMode="auto">
            <a:xfrm flipH="1">
              <a:off x="1979248" y="3407061"/>
              <a:ext cx="2087" cy="370690"/>
            </a:xfrm>
            <a:prstGeom prst="line">
              <a:avLst/>
            </a:pr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933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</p:grpSp>
      <p:sp>
        <p:nvSpPr>
          <p:cNvPr id="30" name="TextBox 29"/>
          <p:cNvSpPr txBox="1"/>
          <p:nvPr/>
        </p:nvSpPr>
        <p:spPr>
          <a:xfrm>
            <a:off x="449467" y="5818094"/>
            <a:ext cx="7701147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hu-HU" dirty="0" smtClean="0"/>
              <a:t>Figure: Options </a:t>
            </a:r>
            <a:r>
              <a:rPr lang="en-US" dirty="0" smtClean="0"/>
              <a:t>for </a:t>
            </a:r>
            <a:r>
              <a:rPr lang="hu-HU" dirty="0" smtClean="0"/>
              <a:t>the </a:t>
            </a:r>
            <a:r>
              <a:rPr lang="hu-HU" dirty="0"/>
              <a:t>design aspect of </a:t>
            </a:r>
            <a:r>
              <a:rPr lang="en-US" dirty="0" smtClean="0"/>
              <a:t>"Where to connect the memory subsystem</a:t>
            </a:r>
          </a:p>
          <a:p>
            <a:pPr algn="ctr"/>
            <a:r>
              <a:rPr lang="en-US" dirty="0" smtClean="0"/>
              <a:t> to the server platform"</a:t>
            </a:r>
            <a:endParaRPr lang="en-US" dirty="0"/>
          </a:p>
        </p:txBody>
      </p:sp>
      <p:sp>
        <p:nvSpPr>
          <p:cNvPr id="87" name="TextBox 86"/>
          <p:cNvSpPr txBox="1"/>
          <p:nvPr/>
        </p:nvSpPr>
        <p:spPr>
          <a:xfrm>
            <a:off x="84967" y="507017"/>
            <a:ext cx="7269939" cy="2862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>
              <a:lnSpc>
                <a:spcPct val="90000"/>
              </a:lnSpc>
            </a:pPr>
            <a:r>
              <a:rPr lang="en-US" b="1" dirty="0" err="1" smtClean="0">
                <a:solidFill>
                  <a:schemeClr val="accent6"/>
                </a:solidFill>
                <a:ea typeface="Verdana" panose="020B0604030504040204" pitchFamily="34" charset="0"/>
                <a:cs typeface="Verdana" panose="020B0604030504040204" pitchFamily="34" charset="0"/>
              </a:rPr>
              <a:t>c1</a:t>
            </a:r>
            <a:r>
              <a:rPr lang="en-US" b="1" dirty="0" smtClean="0">
                <a:solidFill>
                  <a:schemeClr val="accent6"/>
                </a:solidFill>
                <a:ea typeface="Verdana" panose="020B0604030504040204" pitchFamily="34" charset="0"/>
                <a:cs typeface="Verdana" panose="020B0604030504040204" pitchFamily="34" charset="0"/>
              </a:rPr>
              <a:t>) Where to connect the memory subsystems to the server platforms</a:t>
            </a:r>
            <a:endParaRPr lang="en-US" dirty="0">
              <a:solidFill>
                <a:schemeClr val="accent6"/>
              </a:solidFill>
            </a:endParaRPr>
          </a:p>
        </p:txBody>
      </p:sp>
      <p:sp>
        <p:nvSpPr>
          <p:cNvPr id="61" name="TextBox 60"/>
          <p:cNvSpPr txBox="1"/>
          <p:nvPr/>
        </p:nvSpPr>
        <p:spPr>
          <a:xfrm>
            <a:off x="8814338" y="6534345"/>
            <a:ext cx="34817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>
                <a:solidFill>
                  <a:srgbClr val="FF0000"/>
                </a:solidFill>
                <a:latin typeface="+mj-lt"/>
              </a:rPr>
              <a:t>*</a:t>
            </a:r>
          </a:p>
        </p:txBody>
      </p:sp>
      <p:sp>
        <p:nvSpPr>
          <p:cNvPr id="28" name="TextBox 27"/>
          <p:cNvSpPr txBox="1"/>
          <p:nvPr/>
        </p:nvSpPr>
        <p:spPr>
          <a:xfrm>
            <a:off x="4580645" y="4493274"/>
            <a:ext cx="4249881" cy="13029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>
              <a:spcAft>
                <a:spcPts val="400"/>
              </a:spcAft>
            </a:pPr>
            <a:r>
              <a:rPr lang="en-US" sz="1200" dirty="0" smtClean="0"/>
              <a:t>Memory is connected per processor, i.e. distributed.</a:t>
            </a:r>
          </a:p>
          <a:p>
            <a:pPr algn="ctr">
              <a:spcAft>
                <a:spcPts val="400"/>
              </a:spcAft>
            </a:pPr>
            <a:r>
              <a:rPr lang="en-US" sz="1200" dirty="0"/>
              <a:t>I</a:t>
            </a:r>
            <a:r>
              <a:rPr lang="hu-HU" sz="1200" dirty="0" smtClean="0"/>
              <a:t>t </a:t>
            </a:r>
            <a:r>
              <a:rPr lang="en-US" sz="1200" dirty="0" err="1" smtClean="0"/>
              <a:t>provid</a:t>
            </a:r>
            <a:r>
              <a:rPr lang="hu-HU" sz="1200" dirty="0" smtClean="0"/>
              <a:t>es</a:t>
            </a:r>
            <a:r>
              <a:rPr lang="en-US" sz="1200" dirty="0" smtClean="0"/>
              <a:t> an inherent scaling </a:t>
            </a:r>
          </a:p>
          <a:p>
            <a:pPr algn="ctr"/>
            <a:r>
              <a:rPr lang="en-US" sz="1200" dirty="0" smtClean="0"/>
              <a:t>of the memory channels with the processor count,</a:t>
            </a:r>
          </a:p>
          <a:p>
            <a:pPr algn="ctr"/>
            <a:r>
              <a:rPr lang="en-US" sz="1200" dirty="0" smtClean="0"/>
              <a:t>i.e</a:t>
            </a:r>
            <a:r>
              <a:rPr lang="en-US" sz="1200" dirty="0" smtClean="0">
                <a:solidFill>
                  <a:srgbClr val="0070C0"/>
                </a:solidFill>
              </a:rPr>
              <a:t>. it provides for higher processor counts</a:t>
            </a:r>
          </a:p>
          <a:p>
            <a:pPr algn="ctr"/>
            <a:r>
              <a:rPr lang="en-US" sz="1200" dirty="0" smtClean="0">
                <a:solidFill>
                  <a:srgbClr val="0070C0"/>
                </a:solidFill>
              </a:rPr>
              <a:t> linearly higher memory bandwidth in</a:t>
            </a:r>
          </a:p>
          <a:p>
            <a:pPr algn="ctr"/>
            <a:r>
              <a:rPr lang="en-US" sz="1200" dirty="0" smtClean="0">
                <a:solidFill>
                  <a:srgbClr val="0070C0"/>
                </a:solidFill>
              </a:rPr>
              <a:t> multiprocessor server platform</a:t>
            </a:r>
            <a:r>
              <a:rPr lang="en-US" sz="1200" dirty="0" smtClean="0"/>
              <a:t>.</a:t>
            </a:r>
            <a:endParaRPr lang="en-US" sz="1200" dirty="0"/>
          </a:p>
        </p:txBody>
      </p:sp>
      <p:grpSp>
        <p:nvGrpSpPr>
          <p:cNvPr id="12" name="Group 11"/>
          <p:cNvGrpSpPr/>
          <p:nvPr/>
        </p:nvGrpSpPr>
        <p:grpSpPr>
          <a:xfrm>
            <a:off x="4084880" y="1955534"/>
            <a:ext cx="4457720" cy="2205234"/>
            <a:chOff x="4084880" y="1955534"/>
            <a:chExt cx="4457720" cy="2205234"/>
          </a:xfrm>
        </p:grpSpPr>
        <p:sp>
          <p:nvSpPr>
            <p:cNvPr id="21" name="Right Arrow 20"/>
            <p:cNvSpPr/>
            <p:nvPr/>
          </p:nvSpPr>
          <p:spPr>
            <a:xfrm>
              <a:off x="4084880" y="3197635"/>
              <a:ext cx="396000" cy="77955"/>
            </a:xfrm>
            <a:prstGeom prst="rightArrow">
              <a:avLst/>
            </a:prstGeom>
            <a:solidFill>
              <a:srgbClr val="FF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200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</p:txBody>
        </p:sp>
        <p:sp>
          <p:nvSpPr>
            <p:cNvPr id="8" name="Text Box 4"/>
            <p:cNvSpPr txBox="1">
              <a:spLocks noChangeArrowheads="1"/>
            </p:cNvSpPr>
            <p:nvPr/>
          </p:nvSpPr>
          <p:spPr bwMode="auto">
            <a:xfrm>
              <a:off x="4866155" y="1955534"/>
              <a:ext cx="3231538" cy="5108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rot="0" vert="horz" wrap="square" lIns="58522" tIns="29261" rIns="58522" bIns="29261" anchor="t" anchorCtr="0">
              <a:noAutofit/>
            </a:bodyPr>
            <a:lstStyle/>
            <a:p>
              <a:pPr marL="342265" indent="-342265" algn="ctr">
                <a:lnSpc>
                  <a:spcPts val="1200"/>
                </a:lnSpc>
                <a:spcAft>
                  <a:spcPts val="0"/>
                </a:spcAft>
              </a:pPr>
              <a:r>
                <a:rPr lang="en-US" sz="1200" b="1" dirty="0" smtClean="0">
                  <a:solidFill>
                    <a:srgbClr val="000000"/>
                  </a:solidFill>
                  <a:effectLst/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Connect</a:t>
              </a:r>
              <a:r>
                <a:rPr lang="hu-HU" sz="1200" b="1" dirty="0" smtClean="0">
                  <a:solidFill>
                    <a:srgbClr val="000000"/>
                  </a:solidFill>
                  <a:effectLst/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ing</a:t>
              </a:r>
              <a:r>
                <a:rPr lang="en-US" sz="1200" b="1" dirty="0" smtClean="0">
                  <a:solidFill>
                    <a:srgbClr val="000000"/>
                  </a:solidFill>
                  <a:effectLst/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 memory directly </a:t>
              </a:r>
              <a:endParaRPr lang="en-US" sz="1200" dirty="0">
                <a:solidFill>
                  <a:srgbClr val="000000"/>
                </a:solidFill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  <a:p>
              <a:pPr marL="342900" indent="-342900" algn="ctr">
                <a:spcAft>
                  <a:spcPts val="300"/>
                </a:spcAft>
              </a:pPr>
              <a:r>
                <a:rPr lang="en-US" sz="1200" b="1" dirty="0">
                  <a:solidFill>
                    <a:srgbClr val="000000"/>
                  </a:solidFill>
                  <a:effectLst/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 </a:t>
              </a:r>
              <a:r>
                <a:rPr lang="en-US" sz="1200" b="1" dirty="0" smtClean="0">
                  <a:solidFill>
                    <a:srgbClr val="000000"/>
                  </a:solidFill>
                  <a:effectLst/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to the processors</a:t>
              </a:r>
            </a:p>
            <a:p>
              <a:pPr marL="342900" indent="-342900" algn="ctr">
                <a:spcAft>
                  <a:spcPts val="300"/>
                </a:spcAft>
              </a:pPr>
              <a:r>
                <a:rPr lang="en-US" sz="1200" b="1" dirty="0" smtClean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rPr>
                <a:t>(yielding </a:t>
              </a:r>
              <a:r>
                <a:rPr lang="en-US" sz="1200" b="1" dirty="0" err="1" smtClean="0">
                  <a:solidFill>
                    <a:srgbClr val="FF0000"/>
                  </a:solidFill>
                  <a:ea typeface="Verdana" panose="020B0604030504040204" pitchFamily="34" charset="0"/>
                  <a:cs typeface="Verdana" panose="020B0604030504040204" pitchFamily="34" charset="0"/>
                </a:rPr>
                <a:t>NUMAs</a:t>
              </a:r>
              <a:r>
                <a:rPr lang="en-US" sz="1200" b="1" dirty="0" smtClean="0">
                  <a:solidFill>
                    <a:srgbClr val="000000"/>
                  </a:solidFill>
                  <a:ea typeface="Verdana" panose="020B0604030504040204" pitchFamily="34" charset="0"/>
                  <a:cs typeface="Verdana" panose="020B0604030504040204" pitchFamily="34" charset="0"/>
                </a:rPr>
                <a:t>)</a:t>
              </a:r>
              <a:endParaRPr lang="en-US" sz="1200" dirty="0">
                <a:solidFill>
                  <a:srgbClr val="000000"/>
                </a:solidFill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</p:txBody>
        </p:sp>
        <p:cxnSp>
          <p:nvCxnSpPr>
            <p:cNvPr id="74" name="Straight Connector 73"/>
            <p:cNvCxnSpPr/>
            <p:nvPr/>
          </p:nvCxnSpPr>
          <p:spPr bwMode="auto">
            <a:xfrm flipH="1">
              <a:off x="7411859" y="3420508"/>
              <a:ext cx="2087" cy="370690"/>
            </a:xfrm>
            <a:prstGeom prst="line">
              <a:avLst/>
            </a:pr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933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88" name="Line 1269"/>
            <p:cNvCxnSpPr>
              <a:cxnSpLocks noChangeShapeType="1"/>
            </p:cNvCxnSpPr>
            <p:nvPr/>
          </p:nvCxnSpPr>
          <p:spPr bwMode="auto">
            <a:xfrm flipH="1">
              <a:off x="5213260" y="2908778"/>
              <a:ext cx="9326" cy="731520"/>
            </a:xfrm>
            <a:prstGeom prst="line">
              <a:avLst/>
            </a:prstGeom>
            <a:noFill/>
            <a:ln w="22225">
              <a:solidFill>
                <a:srgbClr val="FF3300"/>
              </a:solidFill>
              <a:prstDash val="lg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89" name="Téglalap 46"/>
            <p:cNvSpPr>
              <a:spLocks noChangeArrowheads="1"/>
            </p:cNvSpPr>
            <p:nvPr/>
          </p:nvSpPr>
          <p:spPr bwMode="auto">
            <a:xfrm>
              <a:off x="6243648" y="3791198"/>
              <a:ext cx="1314450" cy="369570"/>
            </a:xfrm>
            <a:prstGeom prst="rect">
              <a:avLst/>
            </a:prstGeom>
            <a:solidFill>
              <a:srgbClr val="558ED5"/>
            </a:solidFill>
            <a:ln w="6350" algn="ctr">
              <a:solidFill>
                <a:srgbClr val="000000"/>
              </a:solidFill>
              <a:miter lim="800000"/>
              <a:headEnd/>
              <a:tailEnd/>
            </a:ln>
          </p:spPr>
          <p:txBody>
            <a:bodyPr rot="0" vert="horz" wrap="square" lIns="91440" tIns="45720" rIns="91440" bIns="45720" anchor="ctr" anchorCtr="0">
              <a:noAutofit/>
            </a:bodyPr>
            <a:lstStyle/>
            <a:p>
              <a:pPr algn="ctr">
                <a:lnSpc>
                  <a:spcPct val="115000"/>
                </a:lnSpc>
                <a:spcAft>
                  <a:spcPts val="300"/>
                </a:spcAft>
              </a:pPr>
              <a:r>
                <a:rPr lang="hu-HU" sz="1200" kern="1200" dirty="0">
                  <a:solidFill>
                    <a:srgbClr val="FFFFFF"/>
                  </a:solidFill>
                  <a:effectLst/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MCH</a:t>
              </a:r>
              <a:endParaRPr lang="en-US" sz="1200" dirty="0">
                <a:solidFill>
                  <a:srgbClr val="000000"/>
                </a:solidFill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</p:txBody>
        </p:sp>
        <p:cxnSp>
          <p:nvCxnSpPr>
            <p:cNvPr id="91" name="Straight Connector 90"/>
            <p:cNvCxnSpPr/>
            <p:nvPr/>
          </p:nvCxnSpPr>
          <p:spPr bwMode="auto">
            <a:xfrm flipH="1">
              <a:off x="6461605" y="3411544"/>
              <a:ext cx="2087" cy="370690"/>
            </a:xfrm>
            <a:prstGeom prst="line">
              <a:avLst/>
            </a:pr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933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grpSp>
          <p:nvGrpSpPr>
            <p:cNvPr id="92" name="Group 91"/>
            <p:cNvGrpSpPr/>
            <p:nvPr/>
          </p:nvGrpSpPr>
          <p:grpSpPr>
            <a:xfrm>
              <a:off x="7786534" y="2926100"/>
              <a:ext cx="756066" cy="650014"/>
              <a:chOff x="2605293" y="3597579"/>
              <a:chExt cx="481419" cy="471589"/>
            </a:xfrm>
          </p:grpSpPr>
          <p:cxnSp>
            <p:nvCxnSpPr>
              <p:cNvPr id="93" name="Egyenes összekötő 183"/>
              <p:cNvCxnSpPr>
                <a:cxnSpLocks noChangeShapeType="1"/>
              </p:cNvCxnSpPr>
              <p:nvPr/>
            </p:nvCxnSpPr>
            <p:spPr bwMode="auto">
              <a:xfrm rot="10800000">
                <a:off x="2605293" y="3742854"/>
                <a:ext cx="441325" cy="6350"/>
              </a:xfrm>
              <a:prstGeom prst="line">
                <a:avLst/>
              </a:prstGeom>
              <a:noFill/>
              <a:ln w="3175" algn="ctr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sp>
            <p:nvSpPr>
              <p:cNvPr id="94" name="Téglalap 184"/>
              <p:cNvSpPr>
                <a:spLocks noChangeArrowheads="1"/>
              </p:cNvSpPr>
              <p:nvPr/>
            </p:nvSpPr>
            <p:spPr bwMode="auto">
              <a:xfrm>
                <a:off x="2954949" y="3597579"/>
                <a:ext cx="44450" cy="215900"/>
              </a:xfrm>
              <a:prstGeom prst="rect">
                <a:avLst/>
              </a:prstGeom>
              <a:solidFill>
                <a:srgbClr val="B9CDE5"/>
              </a:solidFill>
              <a:ln w="6350" algn="ctr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hu-HU" sz="1800">
                  <a:ln w="6350">
                    <a:solidFill>
                      <a:srgbClr val="000000"/>
                    </a:solidFill>
                    <a:prstDash val="solid"/>
                  </a:ln>
                  <a:solidFill>
                    <a:srgbClr val="FFFFFF"/>
                  </a:solidFill>
                  <a:latin typeface="Arial"/>
                </a:endParaRPr>
              </a:p>
            </p:txBody>
          </p:sp>
          <p:sp>
            <p:nvSpPr>
              <p:cNvPr id="95" name="Téglalap 185"/>
              <p:cNvSpPr>
                <a:spLocks noChangeArrowheads="1"/>
              </p:cNvSpPr>
              <p:nvPr/>
            </p:nvSpPr>
            <p:spPr bwMode="auto">
              <a:xfrm>
                <a:off x="3040674" y="3597579"/>
                <a:ext cx="46038" cy="215900"/>
              </a:xfrm>
              <a:prstGeom prst="rect">
                <a:avLst/>
              </a:prstGeom>
              <a:solidFill>
                <a:srgbClr val="B9CDE5"/>
              </a:solidFill>
              <a:ln w="6350" algn="ctr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hu-HU" sz="1800">
                  <a:ln w="6350">
                    <a:solidFill>
                      <a:srgbClr val="000000"/>
                    </a:solidFill>
                    <a:prstDash val="solid"/>
                  </a:ln>
                  <a:solidFill>
                    <a:srgbClr val="FFFFFF"/>
                  </a:solidFill>
                  <a:latin typeface="Arial"/>
                </a:endParaRPr>
              </a:p>
            </p:txBody>
          </p:sp>
          <p:cxnSp>
            <p:nvCxnSpPr>
              <p:cNvPr id="96" name="Egyenes összekötő 188"/>
              <p:cNvCxnSpPr>
                <a:cxnSpLocks noChangeShapeType="1"/>
              </p:cNvCxnSpPr>
              <p:nvPr/>
            </p:nvCxnSpPr>
            <p:spPr bwMode="auto">
              <a:xfrm rot="10800000">
                <a:off x="2608874" y="3915891"/>
                <a:ext cx="457200" cy="4763"/>
              </a:xfrm>
              <a:prstGeom prst="line">
                <a:avLst/>
              </a:prstGeom>
              <a:noFill/>
              <a:ln w="3175" algn="ctr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sp>
            <p:nvSpPr>
              <p:cNvPr id="97" name="Téglalap 189"/>
              <p:cNvSpPr>
                <a:spLocks noChangeArrowheads="1"/>
              </p:cNvSpPr>
              <p:nvPr/>
            </p:nvSpPr>
            <p:spPr bwMode="auto">
              <a:xfrm>
                <a:off x="2954949" y="3853268"/>
                <a:ext cx="44450" cy="215900"/>
              </a:xfrm>
              <a:prstGeom prst="rect">
                <a:avLst/>
              </a:prstGeom>
              <a:solidFill>
                <a:srgbClr val="B9CDE5"/>
              </a:solidFill>
              <a:ln w="6350" algn="ctr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hu-HU" sz="1800">
                  <a:ln w="6350">
                    <a:solidFill>
                      <a:srgbClr val="000000"/>
                    </a:solidFill>
                    <a:prstDash val="solid"/>
                  </a:ln>
                  <a:solidFill>
                    <a:srgbClr val="FFFFFF"/>
                  </a:solidFill>
                  <a:latin typeface="Arial"/>
                </a:endParaRPr>
              </a:p>
            </p:txBody>
          </p:sp>
          <p:sp>
            <p:nvSpPr>
              <p:cNvPr id="98" name="Téglalap 190"/>
              <p:cNvSpPr>
                <a:spLocks noChangeArrowheads="1"/>
              </p:cNvSpPr>
              <p:nvPr/>
            </p:nvSpPr>
            <p:spPr bwMode="auto">
              <a:xfrm>
                <a:off x="3040674" y="3853268"/>
                <a:ext cx="46038" cy="215900"/>
              </a:xfrm>
              <a:prstGeom prst="rect">
                <a:avLst/>
              </a:prstGeom>
              <a:solidFill>
                <a:srgbClr val="B9CDE5"/>
              </a:solidFill>
              <a:ln w="6350" algn="ctr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hu-HU" sz="1800">
                  <a:ln w="6350">
                    <a:solidFill>
                      <a:srgbClr val="000000"/>
                    </a:solidFill>
                    <a:prstDash val="solid"/>
                  </a:ln>
                  <a:solidFill>
                    <a:srgbClr val="FFFFFF"/>
                  </a:solidFill>
                  <a:latin typeface="Arial"/>
                </a:endParaRPr>
              </a:p>
            </p:txBody>
          </p:sp>
        </p:grpSp>
        <p:grpSp>
          <p:nvGrpSpPr>
            <p:cNvPr id="99" name="Group 98"/>
            <p:cNvGrpSpPr/>
            <p:nvPr/>
          </p:nvGrpSpPr>
          <p:grpSpPr>
            <a:xfrm>
              <a:off x="4852893" y="2912653"/>
              <a:ext cx="766189" cy="650014"/>
              <a:chOff x="2954949" y="3597579"/>
              <a:chExt cx="487863" cy="471589"/>
            </a:xfrm>
          </p:grpSpPr>
          <p:cxnSp>
            <p:nvCxnSpPr>
              <p:cNvPr id="100" name="Egyenes összekötő 183"/>
              <p:cNvCxnSpPr>
                <a:cxnSpLocks noChangeShapeType="1"/>
              </p:cNvCxnSpPr>
              <p:nvPr/>
            </p:nvCxnSpPr>
            <p:spPr bwMode="auto">
              <a:xfrm rot="10800000">
                <a:off x="2973469" y="3742854"/>
                <a:ext cx="441325" cy="6350"/>
              </a:xfrm>
              <a:prstGeom prst="line">
                <a:avLst/>
              </a:prstGeom>
              <a:noFill/>
              <a:ln w="3175" algn="ctr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sp>
            <p:nvSpPr>
              <p:cNvPr id="101" name="Téglalap 184"/>
              <p:cNvSpPr>
                <a:spLocks noChangeArrowheads="1"/>
              </p:cNvSpPr>
              <p:nvPr/>
            </p:nvSpPr>
            <p:spPr bwMode="auto">
              <a:xfrm>
                <a:off x="2954949" y="3597579"/>
                <a:ext cx="44450" cy="215900"/>
              </a:xfrm>
              <a:prstGeom prst="rect">
                <a:avLst/>
              </a:prstGeom>
              <a:solidFill>
                <a:srgbClr val="B9CDE5"/>
              </a:solidFill>
              <a:ln w="6350" algn="ctr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hu-HU" sz="1800">
                  <a:ln w="6350">
                    <a:solidFill>
                      <a:srgbClr val="000000"/>
                    </a:solidFill>
                    <a:prstDash val="solid"/>
                  </a:ln>
                  <a:solidFill>
                    <a:srgbClr val="FFFFFF"/>
                  </a:solidFill>
                  <a:latin typeface="Arial"/>
                </a:endParaRPr>
              </a:p>
            </p:txBody>
          </p:sp>
          <p:sp>
            <p:nvSpPr>
              <p:cNvPr id="102" name="Téglalap 185"/>
              <p:cNvSpPr>
                <a:spLocks noChangeArrowheads="1"/>
              </p:cNvSpPr>
              <p:nvPr/>
            </p:nvSpPr>
            <p:spPr bwMode="auto">
              <a:xfrm>
                <a:off x="3040674" y="3597579"/>
                <a:ext cx="46038" cy="215900"/>
              </a:xfrm>
              <a:prstGeom prst="rect">
                <a:avLst/>
              </a:prstGeom>
              <a:solidFill>
                <a:srgbClr val="B9CDE5"/>
              </a:solidFill>
              <a:ln w="6350" algn="ctr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hu-HU" sz="1800">
                  <a:ln w="6350">
                    <a:solidFill>
                      <a:srgbClr val="000000"/>
                    </a:solidFill>
                    <a:prstDash val="solid"/>
                  </a:ln>
                  <a:solidFill>
                    <a:srgbClr val="FFFFFF"/>
                  </a:solidFill>
                  <a:latin typeface="Arial"/>
                </a:endParaRPr>
              </a:p>
            </p:txBody>
          </p:sp>
          <p:cxnSp>
            <p:nvCxnSpPr>
              <p:cNvPr id="103" name="Egyenes összekötő 188"/>
              <p:cNvCxnSpPr>
                <a:cxnSpLocks noChangeShapeType="1"/>
              </p:cNvCxnSpPr>
              <p:nvPr/>
            </p:nvCxnSpPr>
            <p:spPr bwMode="auto">
              <a:xfrm rot="10800000">
                <a:off x="2985612" y="3915891"/>
                <a:ext cx="457200" cy="4763"/>
              </a:xfrm>
              <a:prstGeom prst="line">
                <a:avLst/>
              </a:prstGeom>
              <a:noFill/>
              <a:ln w="3175" algn="ctr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sp>
            <p:nvSpPr>
              <p:cNvPr id="104" name="Téglalap 189"/>
              <p:cNvSpPr>
                <a:spLocks noChangeArrowheads="1"/>
              </p:cNvSpPr>
              <p:nvPr/>
            </p:nvSpPr>
            <p:spPr bwMode="auto">
              <a:xfrm>
                <a:off x="2954949" y="3853268"/>
                <a:ext cx="44450" cy="215900"/>
              </a:xfrm>
              <a:prstGeom prst="rect">
                <a:avLst/>
              </a:prstGeom>
              <a:solidFill>
                <a:srgbClr val="B9CDE5"/>
              </a:solidFill>
              <a:ln w="6350" algn="ctr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hu-HU" sz="1800">
                  <a:ln w="6350">
                    <a:solidFill>
                      <a:srgbClr val="000000"/>
                    </a:solidFill>
                    <a:prstDash val="solid"/>
                  </a:ln>
                  <a:solidFill>
                    <a:srgbClr val="FFFFFF"/>
                  </a:solidFill>
                  <a:latin typeface="Arial"/>
                </a:endParaRPr>
              </a:p>
            </p:txBody>
          </p:sp>
          <p:sp>
            <p:nvSpPr>
              <p:cNvPr id="105" name="Téglalap 190"/>
              <p:cNvSpPr>
                <a:spLocks noChangeArrowheads="1"/>
              </p:cNvSpPr>
              <p:nvPr/>
            </p:nvSpPr>
            <p:spPr bwMode="auto">
              <a:xfrm>
                <a:off x="3040674" y="3853268"/>
                <a:ext cx="46038" cy="215900"/>
              </a:xfrm>
              <a:prstGeom prst="rect">
                <a:avLst/>
              </a:prstGeom>
              <a:solidFill>
                <a:srgbClr val="B9CDE5"/>
              </a:solidFill>
              <a:ln w="6350" algn="ctr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hu-HU" sz="1800">
                  <a:ln w="6350">
                    <a:solidFill>
                      <a:srgbClr val="000000"/>
                    </a:solidFill>
                    <a:prstDash val="solid"/>
                  </a:ln>
                  <a:solidFill>
                    <a:srgbClr val="FFFFFF"/>
                  </a:solidFill>
                  <a:latin typeface="Arial"/>
                </a:endParaRPr>
              </a:p>
            </p:txBody>
          </p:sp>
        </p:grpSp>
        <p:sp>
          <p:nvSpPr>
            <p:cNvPr id="106" name="Téglalap 49"/>
            <p:cNvSpPr>
              <a:spLocks noChangeArrowheads="1"/>
            </p:cNvSpPr>
            <p:nvPr/>
          </p:nvSpPr>
          <p:spPr bwMode="auto">
            <a:xfrm>
              <a:off x="5357953" y="3040704"/>
              <a:ext cx="1323975" cy="370840"/>
            </a:xfrm>
            <a:prstGeom prst="rect">
              <a:avLst/>
            </a:prstGeom>
            <a:solidFill>
              <a:srgbClr val="33CC33"/>
            </a:solidFill>
            <a:ln w="6350" algn="ctr">
              <a:solidFill>
                <a:srgbClr val="000000"/>
              </a:solidFill>
              <a:miter lim="800000"/>
              <a:headEnd/>
              <a:tailEnd/>
            </a:ln>
          </p:spPr>
          <p:txBody>
            <a:bodyPr rot="0" vert="horz" wrap="square" lIns="91440" tIns="45720" rIns="91440" bIns="45720" anchor="ctr" anchorCtr="0">
              <a:noAutofit/>
            </a:bodyPr>
            <a:lstStyle/>
            <a:p>
              <a:pPr algn="ctr">
                <a:spcAft>
                  <a:spcPts val="300"/>
                </a:spcAft>
              </a:pPr>
              <a:r>
                <a:rPr lang="en-US" sz="1200" dirty="0">
                  <a:solidFill>
                    <a:srgbClr val="FFFFFF"/>
                  </a:solidFill>
                  <a:effectLst/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Processor</a:t>
              </a:r>
              <a:endParaRPr lang="en-US" sz="1200" dirty="0">
                <a:solidFill>
                  <a:srgbClr val="000000"/>
                </a:solidFill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</p:txBody>
        </p:sp>
        <p:sp>
          <p:nvSpPr>
            <p:cNvPr id="107" name="Téglalap 49"/>
            <p:cNvSpPr>
              <a:spLocks noChangeArrowheads="1"/>
            </p:cNvSpPr>
            <p:nvPr/>
          </p:nvSpPr>
          <p:spPr bwMode="auto">
            <a:xfrm>
              <a:off x="6751958" y="3049668"/>
              <a:ext cx="1323975" cy="370840"/>
            </a:xfrm>
            <a:prstGeom prst="rect">
              <a:avLst/>
            </a:prstGeom>
            <a:solidFill>
              <a:srgbClr val="33CC33"/>
            </a:solidFill>
            <a:ln w="6350" algn="ctr">
              <a:solidFill>
                <a:srgbClr val="000000"/>
              </a:solidFill>
              <a:miter lim="800000"/>
              <a:headEnd/>
              <a:tailEnd/>
            </a:ln>
          </p:spPr>
          <p:txBody>
            <a:bodyPr rot="0" vert="horz" wrap="square" lIns="91440" tIns="45720" rIns="91440" bIns="45720" anchor="ctr" anchorCtr="0">
              <a:noAutofit/>
            </a:bodyPr>
            <a:lstStyle/>
            <a:p>
              <a:pPr algn="ctr">
                <a:spcAft>
                  <a:spcPts val="300"/>
                </a:spcAft>
              </a:pPr>
              <a:r>
                <a:rPr lang="en-US" sz="1200" dirty="0">
                  <a:solidFill>
                    <a:srgbClr val="FFFFFF"/>
                  </a:solidFill>
                  <a:effectLst/>
                  <a:latin typeface="Verdana" panose="020B0604030504040204" pitchFamily="34" charset="0"/>
                  <a:ea typeface="Verdana" panose="020B0604030504040204" pitchFamily="34" charset="0"/>
                  <a:cs typeface="Verdana" panose="020B0604030504040204" pitchFamily="34" charset="0"/>
                </a:rPr>
                <a:t>Processor</a:t>
              </a:r>
              <a:endParaRPr lang="en-US" sz="1200" dirty="0">
                <a:solidFill>
                  <a:srgbClr val="000000"/>
                </a:solidFill>
                <a:effectLst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endParaRPr>
            </a:p>
          </p:txBody>
        </p:sp>
        <p:cxnSp>
          <p:nvCxnSpPr>
            <p:cNvPr id="108" name="Line 1269"/>
            <p:cNvCxnSpPr>
              <a:cxnSpLocks noChangeShapeType="1"/>
            </p:cNvCxnSpPr>
            <p:nvPr/>
          </p:nvCxnSpPr>
          <p:spPr bwMode="auto">
            <a:xfrm flipH="1">
              <a:off x="8189538" y="2913261"/>
              <a:ext cx="9326" cy="731520"/>
            </a:xfrm>
            <a:prstGeom prst="line">
              <a:avLst/>
            </a:prstGeom>
            <a:noFill/>
            <a:ln w="22225">
              <a:solidFill>
                <a:srgbClr val="FF3300"/>
              </a:solidFill>
              <a:prstDash val="lg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</p:spTree>
    <p:extLst>
      <p:ext uri="{BB962C8B-B14F-4D97-AF65-F5344CB8AC3E}">
        <p14:creationId xmlns:p14="http://schemas.microsoft.com/office/powerpoint/2010/main" val="273975691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9" grpId="0"/>
      <p:bldP spid="61" grpId="0"/>
      <p:bldP spid="28" grpId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091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2.1 </a:t>
            </a:r>
            <a:r>
              <a:rPr lang="en-US" dirty="0" err="1"/>
              <a:t>Összefoglalás</a:t>
            </a:r>
            <a:r>
              <a:rPr lang="en-US" dirty="0"/>
              <a:t> (1)</a:t>
            </a:r>
          </a:p>
        </p:txBody>
      </p:sp>
      <p:sp>
        <p:nvSpPr>
          <p:cNvPr id="2" name="TextBox 1"/>
          <p:cNvSpPr txBox="1"/>
          <p:nvPr/>
        </p:nvSpPr>
        <p:spPr>
          <a:xfrm>
            <a:off x="146" y="513003"/>
            <a:ext cx="939391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1" dirty="0" smtClean="0">
                <a:solidFill>
                  <a:srgbClr val="2D2D8A"/>
                </a:solidFill>
              </a:rPr>
              <a:t>Intel's vs AMD's </a:t>
            </a:r>
            <a:r>
              <a:rPr lang="en-US" sz="1400" b="1" dirty="0" err="1" smtClean="0">
                <a:solidFill>
                  <a:srgbClr val="2D2D8A"/>
                </a:solidFill>
              </a:rPr>
              <a:t>x86</a:t>
            </a:r>
            <a:r>
              <a:rPr lang="en-US" sz="1400" b="1" dirty="0" smtClean="0">
                <a:solidFill>
                  <a:srgbClr val="2D2D8A"/>
                </a:solidFill>
              </a:rPr>
              <a:t> </a:t>
            </a:r>
            <a:r>
              <a:rPr lang="en-US" sz="1400" b="1" dirty="0">
                <a:solidFill>
                  <a:srgbClr val="2D2D8A"/>
                </a:solidFill>
              </a:rPr>
              <a:t>server market share </a:t>
            </a:r>
            <a:r>
              <a:rPr lang="en-US" sz="1400" b="1" dirty="0" smtClean="0">
                <a:solidFill>
                  <a:srgbClr val="2D2D8A"/>
                </a:solidFill>
              </a:rPr>
              <a:t>(Based on data </a:t>
            </a:r>
            <a:r>
              <a:rPr lang="en-US" sz="1400" b="1" dirty="0">
                <a:solidFill>
                  <a:srgbClr val="2D2D8A"/>
                </a:solidFill>
              </a:rPr>
              <a:t>by IDC, Mercury Research</a:t>
            </a:r>
            <a:r>
              <a:rPr lang="en-US" sz="1400" b="1" dirty="0" smtClean="0">
                <a:solidFill>
                  <a:srgbClr val="2D2D8A"/>
                </a:solidFill>
              </a:rPr>
              <a:t>) </a:t>
            </a:r>
            <a:r>
              <a:rPr lang="en-US" sz="1400" dirty="0" smtClean="0">
                <a:solidFill>
                  <a:srgbClr val="000000"/>
                </a:solidFill>
              </a:rPr>
              <a:t>[171]</a:t>
            </a:r>
            <a:r>
              <a:rPr lang="en-US" sz="1400" b="1" dirty="0" smtClean="0">
                <a:solidFill>
                  <a:srgbClr val="2D2D8A"/>
                </a:solidFill>
              </a:rPr>
              <a:t>  </a:t>
            </a:r>
            <a:endParaRPr lang="en-US" sz="1400" b="1" dirty="0">
              <a:solidFill>
                <a:srgbClr val="2D2D8A"/>
              </a:solidFill>
            </a:endParaRPr>
          </a:p>
        </p:txBody>
      </p:sp>
      <p:grpSp>
        <p:nvGrpSpPr>
          <p:cNvPr id="25" name="Group 24"/>
          <p:cNvGrpSpPr/>
          <p:nvPr/>
        </p:nvGrpSpPr>
        <p:grpSpPr>
          <a:xfrm>
            <a:off x="493058" y="1056754"/>
            <a:ext cx="8045824" cy="5567601"/>
            <a:chOff x="984250" y="901461"/>
            <a:chExt cx="6400800" cy="5567601"/>
          </a:xfrm>
        </p:grpSpPr>
        <p:pic>
          <p:nvPicPr>
            <p:cNvPr id="26" name="Picture 5" descr="amd_intc_server_mkt_trends"/>
            <p:cNvPicPr>
              <a:picLocks noChangeAspect="1" noChangeArrowheads="1"/>
            </p:cNvPicPr>
            <p:nvPr/>
          </p:nvPicPr>
          <p:blipFill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3544"/>
            <a:stretch/>
          </p:blipFill>
          <p:spPr bwMode="auto">
            <a:xfrm>
              <a:off x="984250" y="901461"/>
              <a:ext cx="6400800" cy="556760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27" name="Line 7"/>
            <p:cNvSpPr>
              <a:spLocks noChangeShapeType="1"/>
            </p:cNvSpPr>
            <p:nvPr/>
          </p:nvSpPr>
          <p:spPr bwMode="auto">
            <a:xfrm flipH="1" flipV="1">
              <a:off x="2260600" y="2387600"/>
              <a:ext cx="0" cy="444500"/>
            </a:xfrm>
            <a:prstGeom prst="line">
              <a:avLst/>
            </a:prstGeom>
            <a:noFill/>
            <a:ln w="9525">
              <a:solidFill>
                <a:srgbClr val="FF00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8" name="Text Box 8"/>
            <p:cNvSpPr txBox="1">
              <a:spLocks noChangeArrowheads="1"/>
            </p:cNvSpPr>
            <p:nvPr/>
          </p:nvSpPr>
          <p:spPr bwMode="auto">
            <a:xfrm>
              <a:off x="1951038" y="2838450"/>
              <a:ext cx="1411287" cy="27463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C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FF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sz="1200">
                  <a:solidFill>
                    <a:srgbClr val="000000"/>
                  </a:solidFill>
                </a:rPr>
                <a:t>Core 2 Quad DP</a:t>
              </a:r>
            </a:p>
          </p:txBody>
        </p:sp>
        <p:sp>
          <p:nvSpPr>
            <p:cNvPr id="29" name="Line 9"/>
            <p:cNvSpPr>
              <a:spLocks noChangeShapeType="1"/>
            </p:cNvSpPr>
            <p:nvPr/>
          </p:nvSpPr>
          <p:spPr bwMode="auto">
            <a:xfrm flipH="1" flipV="1">
              <a:off x="3376611" y="1898854"/>
              <a:ext cx="1" cy="479221"/>
            </a:xfrm>
            <a:prstGeom prst="line">
              <a:avLst/>
            </a:prstGeom>
            <a:noFill/>
            <a:ln w="9525">
              <a:solidFill>
                <a:srgbClr val="FF00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0" name="Text Box 10"/>
            <p:cNvSpPr txBox="1">
              <a:spLocks noChangeArrowheads="1"/>
            </p:cNvSpPr>
            <p:nvPr/>
          </p:nvSpPr>
          <p:spPr bwMode="auto">
            <a:xfrm>
              <a:off x="2892425" y="2408238"/>
              <a:ext cx="979488" cy="27463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C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FF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sz="1200">
                  <a:solidFill>
                    <a:srgbClr val="000000"/>
                  </a:solidFill>
                </a:rPr>
                <a:t>Penryn DP</a:t>
              </a:r>
            </a:p>
          </p:txBody>
        </p:sp>
        <p:sp>
          <p:nvSpPr>
            <p:cNvPr id="31" name="Line 11"/>
            <p:cNvSpPr>
              <a:spLocks noChangeShapeType="1"/>
            </p:cNvSpPr>
            <p:nvPr/>
          </p:nvSpPr>
          <p:spPr bwMode="auto">
            <a:xfrm flipH="1" flipV="1">
              <a:off x="4187303" y="1863194"/>
              <a:ext cx="1" cy="419912"/>
            </a:xfrm>
            <a:prstGeom prst="line">
              <a:avLst/>
            </a:prstGeom>
            <a:noFill/>
            <a:ln w="9525">
              <a:solidFill>
                <a:srgbClr val="FF00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2" name="Text Box 12"/>
            <p:cNvSpPr txBox="1">
              <a:spLocks noChangeArrowheads="1"/>
            </p:cNvSpPr>
            <p:nvPr/>
          </p:nvSpPr>
          <p:spPr bwMode="auto">
            <a:xfrm>
              <a:off x="3829050" y="2244725"/>
              <a:ext cx="990600" cy="27463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C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FF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sz="1200">
                  <a:solidFill>
                    <a:srgbClr val="000000"/>
                  </a:solidFill>
                </a:rPr>
                <a:t>Penryn MP</a:t>
              </a:r>
            </a:p>
          </p:txBody>
        </p:sp>
        <p:sp>
          <p:nvSpPr>
            <p:cNvPr id="33" name="Line 13"/>
            <p:cNvSpPr>
              <a:spLocks noChangeShapeType="1"/>
            </p:cNvSpPr>
            <p:nvPr/>
          </p:nvSpPr>
          <p:spPr bwMode="auto">
            <a:xfrm flipH="1" flipV="1">
              <a:off x="5830888" y="1665288"/>
              <a:ext cx="7937" cy="444500"/>
            </a:xfrm>
            <a:prstGeom prst="line">
              <a:avLst/>
            </a:prstGeom>
            <a:noFill/>
            <a:ln w="9525">
              <a:solidFill>
                <a:srgbClr val="FF00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4" name="Text Box 14"/>
            <p:cNvSpPr txBox="1">
              <a:spLocks noChangeArrowheads="1"/>
            </p:cNvSpPr>
            <p:nvPr/>
          </p:nvSpPr>
          <p:spPr bwMode="auto">
            <a:xfrm>
              <a:off x="4979988" y="2116138"/>
              <a:ext cx="1682750" cy="27463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C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FF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sz="1200" dirty="0">
                  <a:solidFill>
                    <a:srgbClr val="000000"/>
                  </a:solidFill>
                </a:rPr>
                <a:t>Nehalem-EX DP/MP</a:t>
              </a:r>
            </a:p>
          </p:txBody>
        </p:sp>
        <p:sp>
          <p:nvSpPr>
            <p:cNvPr id="35" name="Line 15"/>
            <p:cNvSpPr>
              <a:spLocks noChangeShapeType="1"/>
            </p:cNvSpPr>
            <p:nvPr/>
          </p:nvSpPr>
          <p:spPr bwMode="auto">
            <a:xfrm flipH="1" flipV="1">
              <a:off x="1743788" y="2469083"/>
              <a:ext cx="0" cy="427080"/>
            </a:xfrm>
            <a:prstGeom prst="line">
              <a:avLst/>
            </a:prstGeom>
            <a:noFill/>
            <a:ln w="9525">
              <a:solidFill>
                <a:srgbClr val="FF00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6" name="Text Box 16"/>
            <p:cNvSpPr txBox="1">
              <a:spLocks noChangeArrowheads="1"/>
            </p:cNvSpPr>
            <p:nvPr/>
          </p:nvSpPr>
          <p:spPr bwMode="auto">
            <a:xfrm>
              <a:off x="1330325" y="3132138"/>
              <a:ext cx="952500" cy="27463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C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FF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sz="1200">
                  <a:solidFill>
                    <a:srgbClr val="000000"/>
                  </a:solidFill>
                </a:rPr>
                <a:t>Core 2 DP</a:t>
              </a:r>
            </a:p>
          </p:txBody>
        </p:sp>
        <p:sp>
          <p:nvSpPr>
            <p:cNvPr id="37" name="Line 17"/>
            <p:cNvSpPr>
              <a:spLocks noChangeShapeType="1"/>
            </p:cNvSpPr>
            <p:nvPr/>
          </p:nvSpPr>
          <p:spPr bwMode="auto">
            <a:xfrm flipH="1">
              <a:off x="3133725" y="4758764"/>
              <a:ext cx="0" cy="548640"/>
            </a:xfrm>
            <a:prstGeom prst="line">
              <a:avLst/>
            </a:prstGeom>
            <a:noFill/>
            <a:ln w="9525">
              <a:solidFill>
                <a:srgbClr val="FF00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8" name="Text Box 18"/>
            <p:cNvSpPr txBox="1">
              <a:spLocks noChangeArrowheads="1"/>
            </p:cNvSpPr>
            <p:nvPr/>
          </p:nvSpPr>
          <p:spPr bwMode="auto">
            <a:xfrm>
              <a:off x="2332038" y="4286250"/>
              <a:ext cx="1566862" cy="27463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C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FF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sz="1200">
                  <a:solidFill>
                    <a:srgbClr val="000000"/>
                  </a:solidFill>
                </a:rPr>
                <a:t>K10 Barcelona MP</a:t>
              </a:r>
            </a:p>
          </p:txBody>
        </p:sp>
        <p:sp>
          <p:nvSpPr>
            <p:cNvPr id="39" name="Line 19"/>
            <p:cNvSpPr>
              <a:spLocks noChangeShapeType="1"/>
            </p:cNvSpPr>
            <p:nvPr/>
          </p:nvSpPr>
          <p:spPr bwMode="auto">
            <a:xfrm flipH="1">
              <a:off x="4314558" y="4803775"/>
              <a:ext cx="1" cy="503629"/>
            </a:xfrm>
            <a:prstGeom prst="line">
              <a:avLst/>
            </a:prstGeom>
            <a:noFill/>
            <a:ln w="9525">
              <a:solidFill>
                <a:srgbClr val="FF00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40" name="Text Box 20"/>
            <p:cNvSpPr txBox="1">
              <a:spLocks noChangeArrowheads="1"/>
            </p:cNvSpPr>
            <p:nvPr/>
          </p:nvSpPr>
          <p:spPr bwMode="auto">
            <a:xfrm>
              <a:off x="3546475" y="4529138"/>
              <a:ext cx="1528763" cy="27463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C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FF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sz="1200">
                  <a:solidFill>
                    <a:srgbClr val="000000"/>
                  </a:solidFill>
                </a:rPr>
                <a:t>K10 Shanghai MP</a:t>
              </a:r>
            </a:p>
          </p:txBody>
        </p:sp>
        <p:sp>
          <p:nvSpPr>
            <p:cNvPr id="41" name="Line 21"/>
            <p:cNvSpPr>
              <a:spLocks noChangeShapeType="1"/>
            </p:cNvSpPr>
            <p:nvPr/>
          </p:nvSpPr>
          <p:spPr bwMode="auto">
            <a:xfrm>
              <a:off x="6105525" y="5359400"/>
              <a:ext cx="0" cy="368300"/>
            </a:xfrm>
            <a:prstGeom prst="line">
              <a:avLst/>
            </a:prstGeom>
            <a:noFill/>
            <a:ln w="9525">
              <a:solidFill>
                <a:srgbClr val="FF00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42" name="Text Box 22"/>
            <p:cNvSpPr txBox="1">
              <a:spLocks noChangeArrowheads="1"/>
            </p:cNvSpPr>
            <p:nvPr/>
          </p:nvSpPr>
          <p:spPr bwMode="auto">
            <a:xfrm>
              <a:off x="5140325" y="5048250"/>
              <a:ext cx="1900238" cy="27463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C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FF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sz="1200">
                  <a:solidFill>
                    <a:srgbClr val="000000"/>
                  </a:solidFill>
                </a:rPr>
                <a:t>K10 Magny Course MP</a:t>
              </a:r>
            </a:p>
          </p:txBody>
        </p:sp>
        <p:sp>
          <p:nvSpPr>
            <p:cNvPr id="43" name="Line 23"/>
            <p:cNvSpPr>
              <a:spLocks noChangeShapeType="1"/>
            </p:cNvSpPr>
            <p:nvPr/>
          </p:nvSpPr>
          <p:spPr bwMode="auto">
            <a:xfrm>
              <a:off x="5114925" y="5054600"/>
              <a:ext cx="0" cy="457200"/>
            </a:xfrm>
            <a:prstGeom prst="line">
              <a:avLst/>
            </a:prstGeom>
            <a:noFill/>
            <a:ln w="9525">
              <a:solidFill>
                <a:srgbClr val="FF00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44" name="Text Box 24"/>
            <p:cNvSpPr txBox="1">
              <a:spLocks noChangeArrowheads="1"/>
            </p:cNvSpPr>
            <p:nvPr/>
          </p:nvSpPr>
          <p:spPr bwMode="auto">
            <a:xfrm>
              <a:off x="4376738" y="4756150"/>
              <a:ext cx="1489075" cy="27463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C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FF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sz="1200">
                  <a:solidFill>
                    <a:srgbClr val="000000"/>
                  </a:solidFill>
                </a:rPr>
                <a:t>K10 Istambul MP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23495165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sz="1600" dirty="0">
                <a:solidFill>
                  <a:srgbClr val="FFFFFF"/>
                </a:solidFill>
                <a:latin typeface="Verdana" pitchFamily="34" charset="0"/>
              </a:rPr>
              <a:t>2.2 The memory bandwidth bottleneck and its resolution </a:t>
            </a:r>
            <a:r>
              <a:rPr lang="en-US" altLang="en-US" sz="1600" dirty="0" smtClean="0">
                <a:solidFill>
                  <a:srgbClr val="FFFFFF"/>
                </a:solidFill>
                <a:latin typeface="Verdana" pitchFamily="34" charset="0"/>
              </a:rPr>
              <a:t>(18)</a:t>
            </a:r>
            <a:endParaRPr lang="en-US" sz="1600" dirty="0"/>
          </a:p>
        </p:txBody>
      </p:sp>
      <p:sp>
        <p:nvSpPr>
          <p:cNvPr id="5" name="Text Box 122"/>
          <p:cNvSpPr txBox="1">
            <a:spLocks noChangeArrowheads="1"/>
          </p:cNvSpPr>
          <p:nvPr/>
        </p:nvSpPr>
        <p:spPr bwMode="auto">
          <a:xfrm>
            <a:off x="2825966" y="4804299"/>
            <a:ext cx="3320140" cy="6258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 dirty="0">
                <a:solidFill>
                  <a:srgbClr val="000000"/>
                </a:solidFill>
                <a:latin typeface="Verdana" pitchFamily="34" charset="0"/>
              </a:rPr>
              <a:t>Core </a:t>
            </a:r>
            <a:r>
              <a:rPr lang="en-US" altLang="en-US" sz="1100" dirty="0" smtClean="0">
                <a:solidFill>
                  <a:srgbClr val="000000"/>
                </a:solidFill>
                <a:latin typeface="Verdana" pitchFamily="34" charset="0"/>
              </a:rPr>
              <a:t>2/Penryn based </a:t>
            </a:r>
            <a:endParaRPr lang="en-US" altLang="en-US" sz="1100" dirty="0">
              <a:solidFill>
                <a:srgbClr val="000000"/>
              </a:solidFill>
              <a:latin typeface="Verdana" pitchFamily="34" charset="0"/>
            </a:endParaRPr>
          </a:p>
          <a:p>
            <a:pPr algn="ctr" eaLnBrk="1" hangingPunct="1">
              <a:spcBef>
                <a:spcPct val="0"/>
              </a:spcBef>
              <a:spcAft>
                <a:spcPts val="200"/>
              </a:spcAft>
              <a:buFontTx/>
              <a:buNone/>
            </a:pPr>
            <a:r>
              <a:rPr lang="en-US" altLang="en-US" sz="1100" dirty="0" err="1">
                <a:solidFill>
                  <a:srgbClr val="000000"/>
                </a:solidFill>
                <a:latin typeface="Verdana" pitchFamily="34" charset="0"/>
              </a:rPr>
              <a:t>Caneland</a:t>
            </a:r>
            <a:r>
              <a:rPr lang="en-US" altLang="en-US" sz="1100" dirty="0">
                <a:solidFill>
                  <a:srgbClr val="000000"/>
                </a:solidFill>
                <a:latin typeface="Verdana" pitchFamily="34" charset="0"/>
              </a:rPr>
              <a:t> MP server platform (for up to 6 C</a:t>
            </a:r>
            <a:r>
              <a:rPr lang="en-US" altLang="en-US" sz="1100" dirty="0" smtClean="0">
                <a:solidFill>
                  <a:srgbClr val="000000"/>
                </a:solidFill>
                <a:latin typeface="Verdana" pitchFamily="34" charset="0"/>
              </a:rPr>
              <a:t>)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 dirty="0" smtClean="0">
                <a:solidFill>
                  <a:srgbClr val="000000"/>
                </a:solidFill>
                <a:latin typeface="Verdana" pitchFamily="34" charset="0"/>
              </a:rPr>
              <a:t>(2007)</a:t>
            </a:r>
            <a:endParaRPr lang="en-US" altLang="en-US" sz="1100" dirty="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6" name="Text Box 123"/>
          <p:cNvSpPr txBox="1">
            <a:spLocks noChangeArrowheads="1"/>
          </p:cNvSpPr>
          <p:nvPr/>
        </p:nvSpPr>
        <p:spPr bwMode="auto">
          <a:xfrm>
            <a:off x="2440369" y="5501211"/>
            <a:ext cx="4270720" cy="6258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spcAft>
                <a:spcPts val="200"/>
              </a:spcAft>
              <a:buFontTx/>
              <a:buNone/>
            </a:pPr>
            <a:r>
              <a:rPr lang="en-US" altLang="en-US" sz="1100" dirty="0">
                <a:solidFill>
                  <a:srgbClr val="000000"/>
                </a:solidFill>
                <a:latin typeface="Verdana" pitchFamily="34" charset="0"/>
              </a:rPr>
              <a:t>ESI: Enterprise System Interface 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 dirty="0" smtClean="0">
                <a:solidFill>
                  <a:srgbClr val="000000"/>
                </a:solidFill>
                <a:latin typeface="Verdana" pitchFamily="34" charset="0"/>
              </a:rPr>
              <a:t>(4 </a:t>
            </a:r>
            <a:r>
              <a:rPr lang="en-US" altLang="en-US" sz="1100" dirty="0" err="1">
                <a:solidFill>
                  <a:srgbClr val="000000"/>
                </a:solidFill>
                <a:latin typeface="Verdana" pitchFamily="34" charset="0"/>
              </a:rPr>
              <a:t>PCIe</a:t>
            </a:r>
            <a:r>
              <a:rPr lang="en-US" altLang="en-US" sz="1100" dirty="0">
                <a:solidFill>
                  <a:srgbClr val="000000"/>
                </a:solidFill>
                <a:latin typeface="Verdana" pitchFamily="34" charset="0"/>
              </a:rPr>
              <a:t> lanes, 0.25 GB/s per lane (like the DMI interface,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 dirty="0">
                <a:solidFill>
                  <a:srgbClr val="000000"/>
                </a:solidFill>
                <a:latin typeface="Verdana" pitchFamily="34" charset="0"/>
              </a:rPr>
              <a:t>providing 1 GB/s transfer rate in each direction)</a:t>
            </a:r>
          </a:p>
        </p:txBody>
      </p:sp>
      <p:sp>
        <p:nvSpPr>
          <p:cNvPr id="39" name="Rounded Rectangle 38"/>
          <p:cNvSpPr/>
          <p:nvPr/>
        </p:nvSpPr>
        <p:spPr bwMode="auto">
          <a:xfrm>
            <a:off x="5114694" y="2660706"/>
            <a:ext cx="2012063" cy="1935163"/>
          </a:xfrm>
          <a:prstGeom prst="roundRect">
            <a:avLst/>
          </a:prstGeom>
          <a:solidFill>
            <a:srgbClr val="EAEAEA"/>
          </a:solidFill>
          <a:ln w="1587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61" name="Text Box 11"/>
          <p:cNvSpPr txBox="1">
            <a:spLocks noChangeArrowheads="1"/>
          </p:cNvSpPr>
          <p:nvPr/>
        </p:nvSpPr>
        <p:spPr bwMode="auto">
          <a:xfrm>
            <a:off x="77787" y="503779"/>
            <a:ext cx="9028113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b="1" dirty="0" smtClean="0">
                <a:solidFill>
                  <a:srgbClr val="333399"/>
                </a:solidFill>
                <a:latin typeface="Verdana" pitchFamily="34" charset="0"/>
                <a:cs typeface="Times New Roman" pitchFamily="18" charset="0"/>
              </a:rPr>
              <a:t>Example for connecting memory to the </a:t>
            </a:r>
            <a:r>
              <a:rPr lang="en-US" altLang="en-US" sz="1400" b="1" dirty="0" err="1" smtClean="0">
                <a:solidFill>
                  <a:srgbClr val="333399"/>
                </a:solidFill>
                <a:latin typeface="Verdana" pitchFamily="34" charset="0"/>
                <a:cs typeface="Times New Roman" pitchFamily="18" charset="0"/>
              </a:rPr>
              <a:t>MCH</a:t>
            </a:r>
            <a:r>
              <a:rPr lang="en-US" altLang="en-US" sz="1400" b="1" dirty="0" smtClean="0">
                <a:solidFill>
                  <a:srgbClr val="333399"/>
                </a:solidFill>
                <a:latin typeface="Verdana" pitchFamily="34" charset="0"/>
                <a:cs typeface="Times New Roman" pitchFamily="18" charset="0"/>
              </a:rPr>
              <a:t>:  Intel's Core 2/Penryn-</a:t>
            </a:r>
            <a:r>
              <a:rPr lang="en-US" altLang="en-US" sz="1400" b="1" dirty="0" smtClean="0">
                <a:solidFill>
                  <a:srgbClr val="333399"/>
                </a:solidFill>
                <a:latin typeface="Verdana" pitchFamily="34" charset="0"/>
              </a:rPr>
              <a:t>based high-end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b="1" dirty="0">
                <a:solidFill>
                  <a:srgbClr val="333399"/>
                </a:solidFill>
                <a:latin typeface="Verdana" pitchFamily="34" charset="0"/>
              </a:rPr>
              <a:t> </a:t>
            </a:r>
            <a:r>
              <a:rPr lang="en-US" altLang="en-US" sz="1400" b="1" dirty="0" smtClean="0">
                <a:solidFill>
                  <a:srgbClr val="333399"/>
                </a:solidFill>
                <a:latin typeface="Verdana" pitchFamily="34" charset="0"/>
              </a:rPr>
              <a:t> 4S</a:t>
            </a:r>
            <a:r>
              <a:rPr lang="en-US" altLang="en-US" sz="1400" b="1" dirty="0" smtClean="0">
                <a:solidFill>
                  <a:srgbClr val="333399"/>
                </a:solidFill>
                <a:latin typeface="Verdana" pitchFamily="34" charset="0"/>
                <a:cs typeface="Times New Roman" pitchFamily="18" charset="0"/>
              </a:rPr>
              <a:t> server </a:t>
            </a:r>
            <a:r>
              <a:rPr lang="en-US" altLang="en-US" sz="1400" dirty="0" smtClean="0">
                <a:latin typeface="Verdana" pitchFamily="34" charset="0"/>
                <a:cs typeface="Times New Roman" pitchFamily="18" charset="0"/>
              </a:rPr>
              <a:t>[138] </a:t>
            </a:r>
            <a:endParaRPr lang="en-US" altLang="en-US" sz="1400" b="1" dirty="0">
              <a:solidFill>
                <a:srgbClr val="333399"/>
              </a:solidFill>
              <a:latin typeface="Verdana" pitchFamily="34" charset="0"/>
              <a:cs typeface="Times New Roman" pitchFamily="18" charset="0"/>
            </a:endParaRPr>
          </a:p>
        </p:txBody>
      </p:sp>
      <p:cxnSp>
        <p:nvCxnSpPr>
          <p:cNvPr id="89" name="Egyenes összekötő 46"/>
          <p:cNvCxnSpPr/>
          <p:nvPr/>
        </p:nvCxnSpPr>
        <p:spPr>
          <a:xfrm rot="16200000" flipV="1">
            <a:off x="4257436" y="3707336"/>
            <a:ext cx="43180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2" name="Téglalap 60"/>
          <p:cNvSpPr/>
          <p:nvPr/>
        </p:nvSpPr>
        <p:spPr>
          <a:xfrm>
            <a:off x="3752611" y="3927999"/>
            <a:ext cx="1439862" cy="576262"/>
          </a:xfrm>
          <a:prstGeom prst="rect">
            <a:avLst/>
          </a:prstGeom>
          <a:solidFill>
            <a:schemeClr val="accent6">
              <a:lumMod val="75000"/>
            </a:schemeClr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hu-HU" sz="1100" dirty="0">
                <a:solidFill>
                  <a:srgbClr val="FFFFFF"/>
                </a:solidFill>
                <a:latin typeface="Verdana" pitchFamily="34" charset="0"/>
              </a:rPr>
              <a:t>631xESB/</a:t>
            </a:r>
            <a:br>
              <a:rPr lang="hu-HU" sz="1100" dirty="0">
                <a:solidFill>
                  <a:srgbClr val="FFFFFF"/>
                </a:solidFill>
                <a:latin typeface="Verdana" pitchFamily="34" charset="0"/>
              </a:rPr>
            </a:br>
            <a:r>
              <a:rPr lang="hu-HU" sz="1100" dirty="0">
                <a:solidFill>
                  <a:srgbClr val="FFFFFF"/>
                </a:solidFill>
                <a:latin typeface="Verdana" pitchFamily="34" charset="0"/>
              </a:rPr>
              <a:t>632xESB</a:t>
            </a:r>
          </a:p>
        </p:txBody>
      </p:sp>
      <p:sp>
        <p:nvSpPr>
          <p:cNvPr id="113" name="Szövegdoboz 31"/>
          <p:cNvSpPr txBox="1">
            <a:spLocks noChangeArrowheads="1"/>
          </p:cNvSpPr>
          <p:nvPr/>
        </p:nvSpPr>
        <p:spPr bwMode="auto">
          <a:xfrm>
            <a:off x="4493973" y="3684084"/>
            <a:ext cx="406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hu-HU" altLang="en-US" sz="1000" dirty="0">
                <a:solidFill>
                  <a:srgbClr val="000000"/>
                </a:solidFill>
                <a:latin typeface="Verdana" pitchFamily="34" charset="0"/>
              </a:rPr>
              <a:t>ESI</a:t>
            </a:r>
          </a:p>
        </p:txBody>
      </p:sp>
      <p:sp>
        <p:nvSpPr>
          <p:cNvPr id="114" name="Szövegdoboz 31"/>
          <p:cNvSpPr txBox="1">
            <a:spLocks noChangeArrowheads="1"/>
          </p:cNvSpPr>
          <p:nvPr/>
        </p:nvSpPr>
        <p:spPr bwMode="auto">
          <a:xfrm>
            <a:off x="5226465" y="4010362"/>
            <a:ext cx="1246188" cy="428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100" dirty="0" smtClean="0">
                <a:solidFill>
                  <a:srgbClr val="000000"/>
                </a:solidFill>
                <a:latin typeface="Verdana" pitchFamily="34" charset="0"/>
              </a:rPr>
              <a:t>FB-</a:t>
            </a:r>
            <a:r>
              <a:rPr lang="en-US" altLang="en-US" sz="1100" dirty="0" err="1" smtClean="0">
                <a:solidFill>
                  <a:srgbClr val="000000"/>
                </a:solidFill>
                <a:latin typeface="Verdana" pitchFamily="34" charset="0"/>
              </a:rPr>
              <a:t>DIMM</a:t>
            </a:r>
            <a:endParaRPr lang="en-US" altLang="en-US" sz="1100" dirty="0">
              <a:solidFill>
                <a:srgbClr val="000000"/>
              </a:solidFill>
              <a:latin typeface="Verdana" pitchFamily="34" charset="0"/>
            </a:endParaRP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hu-HU" altLang="en-US" sz="1100" dirty="0">
                <a:solidFill>
                  <a:srgbClr val="000000"/>
                </a:solidFill>
                <a:latin typeface="Verdana" pitchFamily="34" charset="0"/>
              </a:rPr>
              <a:t>DDR</a:t>
            </a:r>
            <a:r>
              <a:rPr lang="en-US" altLang="en-US" sz="1100" dirty="0">
                <a:solidFill>
                  <a:srgbClr val="000000"/>
                </a:solidFill>
                <a:latin typeface="Verdana" pitchFamily="34" charset="0"/>
              </a:rPr>
              <a:t>2-533/667</a:t>
            </a:r>
            <a:endParaRPr lang="hu-HU" altLang="en-US" sz="1100" dirty="0">
              <a:solidFill>
                <a:srgbClr val="000000"/>
              </a:solidFill>
              <a:latin typeface="Verdana" pitchFamily="34" charset="0"/>
            </a:endParaRPr>
          </a:p>
        </p:txBody>
      </p:sp>
      <p:grpSp>
        <p:nvGrpSpPr>
          <p:cNvPr id="66" name="Group 65"/>
          <p:cNvGrpSpPr/>
          <p:nvPr/>
        </p:nvGrpSpPr>
        <p:grpSpPr>
          <a:xfrm>
            <a:off x="2195273" y="1289574"/>
            <a:ext cx="4557713" cy="1839819"/>
            <a:chOff x="4365625" y="1509713"/>
            <a:chExt cx="4557713" cy="1839819"/>
          </a:xfrm>
        </p:grpSpPr>
        <p:cxnSp>
          <p:nvCxnSpPr>
            <p:cNvPr id="67" name="Egyenes összekötő 107"/>
            <p:cNvCxnSpPr/>
            <p:nvPr/>
          </p:nvCxnSpPr>
          <p:spPr>
            <a:xfrm rot="16200000" flipV="1">
              <a:off x="5844474" y="2988376"/>
              <a:ext cx="720725" cy="1587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" name="Egyenes összekötő 40"/>
            <p:cNvCxnSpPr/>
            <p:nvPr/>
          </p:nvCxnSpPr>
          <p:spPr>
            <a:xfrm rot="5400000" flipH="1" flipV="1">
              <a:off x="4952206" y="2710657"/>
              <a:ext cx="360363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" name="Egyenes összekötő 108"/>
            <p:cNvCxnSpPr/>
            <p:nvPr/>
          </p:nvCxnSpPr>
          <p:spPr>
            <a:xfrm rot="16200000" flipV="1">
              <a:off x="6701707" y="2973079"/>
              <a:ext cx="731520" cy="1588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0" name="Téglalap 26"/>
            <p:cNvSpPr>
              <a:spLocks noChangeArrowheads="1"/>
            </p:cNvSpPr>
            <p:nvPr/>
          </p:nvSpPr>
          <p:spPr bwMode="auto">
            <a:xfrm>
              <a:off x="4365625" y="2025650"/>
              <a:ext cx="1079500" cy="576263"/>
            </a:xfrm>
            <a:prstGeom prst="rect">
              <a:avLst/>
            </a:prstGeom>
            <a:solidFill>
              <a:srgbClr val="33CC33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hu-HU" sz="1100" dirty="0">
                  <a:solidFill>
                    <a:srgbClr val="FFFFFF"/>
                  </a:solidFill>
                </a:rPr>
                <a:t>Core2 (2C/4C)</a:t>
              </a:r>
            </a:p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hu-HU" sz="1100" dirty="0" err="1">
                  <a:solidFill>
                    <a:srgbClr val="FFFFFF"/>
                  </a:solidFill>
                </a:rPr>
                <a:t>Penryn</a:t>
              </a:r>
              <a:r>
                <a:rPr lang="hu-HU" sz="1100" dirty="0">
                  <a:solidFill>
                    <a:srgbClr val="FFFFFF"/>
                  </a:solidFill>
                </a:rPr>
                <a:t> (6C)</a:t>
              </a:r>
            </a:p>
          </p:txBody>
        </p:sp>
        <p:sp>
          <p:nvSpPr>
            <p:cNvPr id="71" name="Téglalap 31"/>
            <p:cNvSpPr>
              <a:spLocks noChangeArrowheads="1"/>
            </p:cNvSpPr>
            <p:nvPr/>
          </p:nvSpPr>
          <p:spPr bwMode="auto">
            <a:xfrm>
              <a:off x="6684963" y="2025650"/>
              <a:ext cx="1079500" cy="576263"/>
            </a:xfrm>
            <a:prstGeom prst="rect">
              <a:avLst/>
            </a:prstGeom>
            <a:solidFill>
              <a:srgbClr val="33CC33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hu-HU" sz="1100" dirty="0">
                  <a:solidFill>
                    <a:srgbClr val="FFFFFF"/>
                  </a:solidFill>
                </a:rPr>
                <a:t>Core2 (2C/4C)</a:t>
              </a:r>
            </a:p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hu-HU" sz="1100" dirty="0" err="1">
                  <a:solidFill>
                    <a:srgbClr val="FFFFFF"/>
                  </a:solidFill>
                </a:rPr>
                <a:t>Penryn</a:t>
              </a:r>
              <a:r>
                <a:rPr lang="hu-HU" sz="1100" dirty="0">
                  <a:solidFill>
                    <a:srgbClr val="FFFFFF"/>
                  </a:solidFill>
                </a:rPr>
                <a:t> (6C)</a:t>
              </a:r>
            </a:p>
          </p:txBody>
        </p:sp>
        <p:sp>
          <p:nvSpPr>
            <p:cNvPr id="72" name="Téglalap 37"/>
            <p:cNvSpPr>
              <a:spLocks noChangeArrowheads="1"/>
            </p:cNvSpPr>
            <p:nvPr/>
          </p:nvSpPr>
          <p:spPr bwMode="auto">
            <a:xfrm>
              <a:off x="7843838" y="2025650"/>
              <a:ext cx="1079500" cy="576263"/>
            </a:xfrm>
            <a:prstGeom prst="rect">
              <a:avLst/>
            </a:prstGeom>
            <a:solidFill>
              <a:srgbClr val="33CC33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hu-HU" sz="1100" dirty="0">
                  <a:solidFill>
                    <a:srgbClr val="FFFFFF"/>
                  </a:solidFill>
                </a:rPr>
                <a:t>Core2 (2C/4C)</a:t>
              </a:r>
            </a:p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hu-HU" sz="1100" dirty="0" err="1">
                  <a:solidFill>
                    <a:srgbClr val="FFFFFF"/>
                  </a:solidFill>
                </a:rPr>
                <a:t>Penryn</a:t>
              </a:r>
              <a:r>
                <a:rPr lang="hu-HU" sz="1100" dirty="0">
                  <a:solidFill>
                    <a:srgbClr val="FFFFFF"/>
                  </a:solidFill>
                </a:rPr>
                <a:t> (6C)</a:t>
              </a:r>
            </a:p>
          </p:txBody>
        </p:sp>
        <p:sp>
          <p:nvSpPr>
            <p:cNvPr id="73" name="Téglalap 38"/>
            <p:cNvSpPr>
              <a:spLocks noChangeArrowheads="1"/>
            </p:cNvSpPr>
            <p:nvPr/>
          </p:nvSpPr>
          <p:spPr bwMode="auto">
            <a:xfrm>
              <a:off x="5524500" y="2025650"/>
              <a:ext cx="1079500" cy="576263"/>
            </a:xfrm>
            <a:prstGeom prst="rect">
              <a:avLst/>
            </a:prstGeom>
            <a:solidFill>
              <a:srgbClr val="33CC33"/>
            </a:solidFill>
            <a:ln w="635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hu-HU" sz="1100" dirty="0">
                  <a:solidFill>
                    <a:srgbClr val="FFFFFF"/>
                  </a:solidFill>
                </a:rPr>
                <a:t>Core2 (2C/4C)</a:t>
              </a:r>
            </a:p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hu-HU" sz="1100" dirty="0" err="1">
                  <a:solidFill>
                    <a:srgbClr val="FFFFFF"/>
                  </a:solidFill>
                </a:rPr>
                <a:t>Penryn</a:t>
              </a:r>
              <a:r>
                <a:rPr lang="hu-HU" sz="1100" dirty="0">
                  <a:solidFill>
                    <a:srgbClr val="FFFFFF"/>
                  </a:solidFill>
                </a:rPr>
                <a:t> (6C)</a:t>
              </a:r>
            </a:p>
          </p:txBody>
        </p:sp>
        <p:cxnSp>
          <p:nvCxnSpPr>
            <p:cNvPr id="74" name="Egyenes összekötő 39"/>
            <p:cNvCxnSpPr/>
            <p:nvPr/>
          </p:nvCxnSpPr>
          <p:spPr>
            <a:xfrm flipV="1">
              <a:off x="5132388" y="2890838"/>
              <a:ext cx="914400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5" name="Egyenes összekötő 41"/>
            <p:cNvCxnSpPr/>
            <p:nvPr/>
          </p:nvCxnSpPr>
          <p:spPr>
            <a:xfrm rot="5400000" flipH="1" flipV="1">
              <a:off x="5821417" y="3119438"/>
              <a:ext cx="457200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6" name="Egyenes összekötő 42"/>
            <p:cNvCxnSpPr/>
            <p:nvPr/>
          </p:nvCxnSpPr>
          <p:spPr>
            <a:xfrm rot="5400000" flipH="1" flipV="1">
              <a:off x="7000297" y="3119438"/>
              <a:ext cx="457200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" name="Egyenes összekötő 43"/>
            <p:cNvCxnSpPr/>
            <p:nvPr/>
          </p:nvCxnSpPr>
          <p:spPr>
            <a:xfrm rot="16200000" flipV="1">
              <a:off x="8017136" y="2746376"/>
              <a:ext cx="288925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8" name="Egyenes összekötő 61"/>
            <p:cNvCxnSpPr/>
            <p:nvPr/>
          </p:nvCxnSpPr>
          <p:spPr>
            <a:xfrm>
              <a:off x="7223873" y="2890838"/>
              <a:ext cx="936000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9" name="Szövegdoboz 70"/>
            <p:cNvSpPr txBox="1">
              <a:spLocks noChangeArrowheads="1"/>
            </p:cNvSpPr>
            <p:nvPr/>
          </p:nvSpPr>
          <p:spPr bwMode="auto">
            <a:xfrm>
              <a:off x="6152947" y="2746375"/>
              <a:ext cx="982962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hu-HU" altLang="en-US" sz="1000" dirty="0" smtClean="0">
                  <a:solidFill>
                    <a:srgbClr val="000000"/>
                  </a:solidFill>
                  <a:latin typeface="Verdana" pitchFamily="34" charset="0"/>
                </a:rPr>
                <a:t>FSB</a:t>
              </a:r>
              <a:endParaRPr lang="en-US" altLang="en-US" sz="1000" dirty="0" smtClean="0">
                <a:solidFill>
                  <a:srgbClr val="000000"/>
                </a:solidFill>
                <a:latin typeface="Verdana" pitchFamily="34" charset="0"/>
              </a:endParaRPr>
            </a:p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 dirty="0" smtClean="0">
                  <a:solidFill>
                    <a:srgbClr val="000000"/>
                  </a:solidFill>
                  <a:latin typeface="Verdana" pitchFamily="34" charset="0"/>
                </a:rPr>
                <a:t>(1066 MT/s)</a:t>
              </a:r>
              <a:endParaRPr lang="hu-HU" altLang="en-US" sz="1000" dirty="0">
                <a:solidFill>
                  <a:srgbClr val="000000"/>
                </a:solidFill>
                <a:latin typeface="Verdana" pitchFamily="34" charset="0"/>
              </a:endParaRPr>
            </a:p>
          </p:txBody>
        </p:sp>
        <p:sp>
          <p:nvSpPr>
            <p:cNvPr id="80" name="Rectangle 116"/>
            <p:cNvSpPr>
              <a:spLocks noChangeArrowheads="1"/>
            </p:cNvSpPr>
            <p:nvPr/>
          </p:nvSpPr>
          <p:spPr bwMode="auto">
            <a:xfrm>
              <a:off x="4641850" y="1509713"/>
              <a:ext cx="1246188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 i="1">
                  <a:solidFill>
                    <a:srgbClr val="000000"/>
                  </a:solidFill>
                  <a:latin typeface="Verdana" pitchFamily="34" charset="0"/>
                </a:rPr>
                <a:t>Xeon 7200</a:t>
              </a:r>
            </a:p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hu-HU" altLang="en-US" sz="1000" i="1">
                  <a:solidFill>
                    <a:srgbClr val="000000"/>
                  </a:solidFill>
                  <a:latin typeface="Verdana" pitchFamily="34" charset="0"/>
                </a:rPr>
                <a:t>(Tigerton DC)</a:t>
              </a:r>
              <a:r>
                <a:rPr lang="en-US" altLang="en-US" sz="1000" i="1">
                  <a:solidFill>
                    <a:srgbClr val="000000"/>
                  </a:solidFill>
                  <a:latin typeface="Verdana" pitchFamily="34" charset="0"/>
                </a:rPr>
                <a:t> 1x2C</a:t>
              </a:r>
            </a:p>
          </p:txBody>
        </p:sp>
        <p:sp>
          <p:nvSpPr>
            <p:cNvPr id="81" name="Rectangle 117"/>
            <p:cNvSpPr>
              <a:spLocks noChangeArrowheads="1"/>
            </p:cNvSpPr>
            <p:nvPr/>
          </p:nvSpPr>
          <p:spPr bwMode="auto">
            <a:xfrm>
              <a:off x="6097588" y="1519238"/>
              <a:ext cx="1249362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 i="1">
                  <a:solidFill>
                    <a:srgbClr val="000000"/>
                  </a:solidFill>
                  <a:latin typeface="Verdana" pitchFamily="34" charset="0"/>
                </a:rPr>
                <a:t>Xeon 7300</a:t>
              </a:r>
            </a:p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hu-HU" altLang="en-US" sz="1000" i="1">
                  <a:solidFill>
                    <a:srgbClr val="000000"/>
                  </a:solidFill>
                  <a:latin typeface="Verdana" pitchFamily="34" charset="0"/>
                </a:rPr>
                <a:t>(Tigerton</a:t>
              </a:r>
              <a:r>
                <a:rPr lang="en-US" altLang="en-US" sz="1000" i="1">
                  <a:solidFill>
                    <a:srgbClr val="000000"/>
                  </a:solidFill>
                  <a:latin typeface="Verdana" pitchFamily="34" charset="0"/>
                </a:rPr>
                <a:t> QC) 2x2C</a:t>
              </a:r>
            </a:p>
          </p:txBody>
        </p:sp>
        <p:sp>
          <p:nvSpPr>
            <p:cNvPr id="82" name="Rectangle 118"/>
            <p:cNvSpPr>
              <a:spLocks noChangeArrowheads="1"/>
            </p:cNvSpPr>
            <p:nvPr/>
          </p:nvSpPr>
          <p:spPr bwMode="auto">
            <a:xfrm>
              <a:off x="7531100" y="1519238"/>
              <a:ext cx="10731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 i="1">
                  <a:solidFill>
                    <a:srgbClr val="000000"/>
                  </a:solidFill>
                  <a:latin typeface="Verdana" pitchFamily="34" charset="0"/>
                </a:rPr>
                <a:t>Xeon 7400</a:t>
              </a:r>
            </a:p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hu-HU" altLang="en-US" sz="1000" i="1">
                  <a:solidFill>
                    <a:srgbClr val="000000"/>
                  </a:solidFill>
                  <a:latin typeface="Verdana" pitchFamily="34" charset="0"/>
                </a:rPr>
                <a:t>(</a:t>
              </a:r>
              <a:r>
                <a:rPr lang="en-US" altLang="en-US" sz="1000" i="1">
                  <a:solidFill>
                    <a:srgbClr val="000000"/>
                  </a:solidFill>
                  <a:latin typeface="Verdana" pitchFamily="34" charset="0"/>
                </a:rPr>
                <a:t>Dunnington 6C</a:t>
              </a:r>
              <a:r>
                <a:rPr lang="hu-HU" altLang="en-US" sz="1000" i="1">
                  <a:solidFill>
                    <a:srgbClr val="000000"/>
                  </a:solidFill>
                  <a:latin typeface="Verdana" pitchFamily="34" charset="0"/>
                </a:rPr>
                <a:t>)</a:t>
              </a:r>
              <a:endParaRPr lang="en-US" altLang="en-US" sz="1000" i="1">
                <a:solidFill>
                  <a:srgbClr val="000000"/>
                </a:solidFill>
                <a:latin typeface="Verdana" pitchFamily="34" charset="0"/>
              </a:endParaRPr>
            </a:p>
          </p:txBody>
        </p:sp>
        <p:sp>
          <p:nvSpPr>
            <p:cNvPr id="83" name="Text Box 119"/>
            <p:cNvSpPr txBox="1">
              <a:spLocks noChangeArrowheads="1"/>
            </p:cNvSpPr>
            <p:nvPr/>
          </p:nvSpPr>
          <p:spPr bwMode="auto">
            <a:xfrm>
              <a:off x="5916613" y="1533525"/>
              <a:ext cx="241300" cy="24447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algn="ctr">
                  <a:solidFill>
                    <a:srgbClr val="FF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>
                  <a:solidFill>
                    <a:srgbClr val="000000"/>
                  </a:solidFill>
                  <a:latin typeface="Verdana" pitchFamily="34" charset="0"/>
                </a:rPr>
                <a:t>/</a:t>
              </a:r>
            </a:p>
          </p:txBody>
        </p:sp>
        <p:sp>
          <p:nvSpPr>
            <p:cNvPr id="84" name="Text Box 120"/>
            <p:cNvSpPr txBox="1">
              <a:spLocks noChangeArrowheads="1"/>
            </p:cNvSpPr>
            <p:nvPr/>
          </p:nvSpPr>
          <p:spPr bwMode="auto">
            <a:xfrm>
              <a:off x="7364413" y="1533525"/>
              <a:ext cx="241300" cy="24447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19050" algn="ctr">
                  <a:solidFill>
                    <a:srgbClr val="FF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>
                  <a:solidFill>
                    <a:srgbClr val="000000"/>
                  </a:solidFill>
                  <a:latin typeface="Verdana" pitchFamily="34" charset="0"/>
                </a:rPr>
                <a:t>/</a:t>
              </a:r>
            </a:p>
          </p:txBody>
        </p:sp>
      </p:grpSp>
      <p:pic>
        <p:nvPicPr>
          <p:cNvPr id="3" name="Picture 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849561" y="3136366"/>
            <a:ext cx="1444877" cy="585267"/>
          </a:xfrm>
          <a:prstGeom prst="rect">
            <a:avLst/>
          </a:prstGeom>
        </p:spPr>
      </p:pic>
      <p:grpSp>
        <p:nvGrpSpPr>
          <p:cNvPr id="116" name="Group 115"/>
          <p:cNvGrpSpPr/>
          <p:nvPr/>
        </p:nvGrpSpPr>
        <p:grpSpPr>
          <a:xfrm>
            <a:off x="5296638" y="2938542"/>
            <a:ext cx="1737475" cy="949902"/>
            <a:chOff x="7340584" y="2777178"/>
            <a:chExt cx="1737475" cy="949902"/>
          </a:xfrm>
        </p:grpSpPr>
        <p:sp>
          <p:nvSpPr>
            <p:cNvPr id="117" name="Szövegdoboz 31"/>
            <p:cNvSpPr txBox="1">
              <a:spLocks noChangeArrowheads="1"/>
            </p:cNvSpPr>
            <p:nvPr/>
          </p:nvSpPr>
          <p:spPr bwMode="auto">
            <a:xfrm>
              <a:off x="8061435" y="2891865"/>
              <a:ext cx="1016624" cy="76944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100" dirty="0" smtClean="0">
                  <a:solidFill>
                    <a:srgbClr val="000000"/>
                  </a:solidFill>
                  <a:latin typeface="Verdana" pitchFamily="34" charset="0"/>
                </a:rPr>
                <a:t>4 channels</a:t>
              </a:r>
            </a:p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hu-HU" altLang="en-US" sz="1100" dirty="0" smtClean="0">
                  <a:solidFill>
                    <a:srgbClr val="000000"/>
                  </a:solidFill>
                  <a:latin typeface="Verdana" pitchFamily="34" charset="0"/>
                </a:rPr>
                <a:t>up </a:t>
              </a:r>
              <a:r>
                <a:rPr lang="hu-HU" altLang="en-US" sz="1100" dirty="0">
                  <a:solidFill>
                    <a:srgbClr val="000000"/>
                  </a:solidFill>
                  <a:latin typeface="Verdana" pitchFamily="34" charset="0"/>
                </a:rPr>
                <a:t>to</a:t>
              </a:r>
              <a:endParaRPr lang="en-US" altLang="en-US" sz="1100" dirty="0">
                <a:solidFill>
                  <a:srgbClr val="000000"/>
                </a:solidFill>
                <a:latin typeface="Verdana" pitchFamily="34" charset="0"/>
              </a:endParaRPr>
            </a:p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hu-HU" altLang="en-US" sz="1100" dirty="0">
                  <a:solidFill>
                    <a:srgbClr val="000000"/>
                  </a:solidFill>
                  <a:latin typeface="Verdana" pitchFamily="34" charset="0"/>
                </a:rPr>
                <a:t> 8 </a:t>
              </a:r>
              <a:r>
                <a:rPr lang="hu-HU" altLang="en-US" sz="1100" dirty="0" smtClean="0">
                  <a:solidFill>
                    <a:srgbClr val="000000"/>
                  </a:solidFill>
                  <a:latin typeface="Verdana" pitchFamily="34" charset="0"/>
                </a:rPr>
                <a:t>DIMMs</a:t>
              </a:r>
              <a:endParaRPr lang="en-US" altLang="en-US" sz="1100" dirty="0" smtClean="0">
                <a:solidFill>
                  <a:srgbClr val="000000"/>
                </a:solidFill>
                <a:latin typeface="Verdana" pitchFamily="34" charset="0"/>
              </a:endParaRPr>
            </a:p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100" dirty="0" smtClean="0">
                  <a:solidFill>
                    <a:srgbClr val="000000"/>
                  </a:solidFill>
                  <a:latin typeface="Verdana" pitchFamily="34" charset="0"/>
                </a:rPr>
                <a:t>per channel</a:t>
              </a:r>
              <a:endParaRPr lang="hu-HU" altLang="en-US" sz="1100" dirty="0">
                <a:solidFill>
                  <a:srgbClr val="000000"/>
                </a:solidFill>
                <a:latin typeface="Verdana" pitchFamily="34" charset="0"/>
              </a:endParaRPr>
            </a:p>
          </p:txBody>
        </p:sp>
        <p:cxnSp>
          <p:nvCxnSpPr>
            <p:cNvPr id="118" name="Egyenes összekötő 200"/>
            <p:cNvCxnSpPr/>
            <p:nvPr/>
          </p:nvCxnSpPr>
          <p:spPr>
            <a:xfrm rot="10800000" flipH="1">
              <a:off x="7640426" y="3618660"/>
              <a:ext cx="215900" cy="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9" name="Egyenes összekötő 201"/>
            <p:cNvCxnSpPr/>
            <p:nvPr/>
          </p:nvCxnSpPr>
          <p:spPr>
            <a:xfrm flipV="1">
              <a:off x="7351501" y="3474197"/>
              <a:ext cx="288925" cy="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0" name="Egyenes összekötő 202"/>
            <p:cNvCxnSpPr/>
            <p:nvPr/>
          </p:nvCxnSpPr>
          <p:spPr>
            <a:xfrm rot="16200000" flipH="1">
              <a:off x="7568194" y="3546429"/>
              <a:ext cx="144463" cy="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1" name="Egyenes összekötő 115"/>
            <p:cNvCxnSpPr/>
            <p:nvPr/>
          </p:nvCxnSpPr>
          <p:spPr>
            <a:xfrm flipH="1">
              <a:off x="7340584" y="3131297"/>
              <a:ext cx="477838" cy="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2" name="Egyenes összekötő 125"/>
            <p:cNvCxnSpPr/>
            <p:nvPr/>
          </p:nvCxnSpPr>
          <p:spPr>
            <a:xfrm rot="10800000">
              <a:off x="7354767" y="3032690"/>
              <a:ext cx="215900" cy="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3" name="Egyenes összekötő 197"/>
            <p:cNvCxnSpPr/>
            <p:nvPr/>
          </p:nvCxnSpPr>
          <p:spPr>
            <a:xfrm rot="5400000">
              <a:off x="7499229" y="2961253"/>
              <a:ext cx="142875" cy="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4" name="Egyenes összekötő 183"/>
            <p:cNvCxnSpPr/>
            <p:nvPr/>
          </p:nvCxnSpPr>
          <p:spPr bwMode="auto">
            <a:xfrm rot="10800000">
              <a:off x="7572536" y="2890072"/>
              <a:ext cx="274320" cy="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5" name="Téglalap 184"/>
            <p:cNvSpPr/>
            <p:nvPr/>
          </p:nvSpPr>
          <p:spPr bwMode="auto">
            <a:xfrm>
              <a:off x="7730677" y="2777178"/>
              <a:ext cx="44450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sp>
          <p:nvSpPr>
            <p:cNvPr id="126" name="Téglalap 185"/>
            <p:cNvSpPr/>
            <p:nvPr/>
          </p:nvSpPr>
          <p:spPr bwMode="auto">
            <a:xfrm>
              <a:off x="7816403" y="2777178"/>
              <a:ext cx="46038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sp>
          <p:nvSpPr>
            <p:cNvPr id="127" name="Rectangle 126"/>
            <p:cNvSpPr/>
            <p:nvPr/>
          </p:nvSpPr>
          <p:spPr bwMode="auto">
            <a:xfrm>
              <a:off x="7730676" y="2862414"/>
              <a:ext cx="36576" cy="45719"/>
            </a:xfrm>
            <a:prstGeom prst="rect">
              <a:avLst/>
            </a:prstGeom>
            <a:solidFill>
              <a:srgbClr val="C00000"/>
            </a:solidFill>
            <a:ln w="15875" cap="flat" cmpd="sng" algn="ctr">
              <a:solidFill>
                <a:srgbClr val="C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4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Verdana" pitchFamily="34" charset="0"/>
                <a:cs typeface="Times New Roman" pitchFamily="18" charset="0"/>
              </a:endParaRPr>
            </a:p>
          </p:txBody>
        </p:sp>
        <p:sp>
          <p:nvSpPr>
            <p:cNvPr id="128" name="Rectangle 127"/>
            <p:cNvSpPr/>
            <p:nvPr/>
          </p:nvSpPr>
          <p:spPr bwMode="auto">
            <a:xfrm>
              <a:off x="7816682" y="2863921"/>
              <a:ext cx="36576" cy="45719"/>
            </a:xfrm>
            <a:prstGeom prst="rect">
              <a:avLst/>
            </a:prstGeom>
            <a:solidFill>
              <a:srgbClr val="C00000"/>
            </a:solidFill>
            <a:ln w="15875" cap="flat" cmpd="sng" algn="ctr">
              <a:solidFill>
                <a:srgbClr val="C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4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Verdana" pitchFamily="34" charset="0"/>
                <a:cs typeface="Times New Roman" pitchFamily="18" charset="0"/>
              </a:endParaRPr>
            </a:p>
          </p:txBody>
        </p:sp>
        <p:cxnSp>
          <p:nvCxnSpPr>
            <p:cNvPr id="129" name="Straight Connector 128"/>
            <p:cNvCxnSpPr/>
            <p:nvPr/>
          </p:nvCxnSpPr>
          <p:spPr bwMode="auto">
            <a:xfrm>
              <a:off x="7876655" y="2885128"/>
              <a:ext cx="137160" cy="0"/>
            </a:xfrm>
            <a:prstGeom prst="line">
              <a:avLst/>
            </a:prstGeom>
            <a:noFill/>
            <a:ln w="3175" cap="flat" cmpd="sng" algn="ctr">
              <a:solidFill>
                <a:schemeClr val="tx1"/>
              </a:solidFill>
              <a:prstDash val="dash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933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sp>
          <p:nvSpPr>
            <p:cNvPr id="130" name="Téglalap 187"/>
            <p:cNvSpPr/>
            <p:nvPr/>
          </p:nvSpPr>
          <p:spPr bwMode="auto">
            <a:xfrm>
              <a:off x="8024169" y="2777178"/>
              <a:ext cx="46037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sp>
          <p:nvSpPr>
            <p:cNvPr id="131" name="Rectangle 130"/>
            <p:cNvSpPr/>
            <p:nvPr/>
          </p:nvSpPr>
          <p:spPr bwMode="auto">
            <a:xfrm>
              <a:off x="8028112" y="2865428"/>
              <a:ext cx="36576" cy="45719"/>
            </a:xfrm>
            <a:prstGeom prst="rect">
              <a:avLst/>
            </a:prstGeom>
            <a:solidFill>
              <a:srgbClr val="C00000"/>
            </a:solidFill>
            <a:ln w="15875" cap="flat" cmpd="sng" algn="ctr">
              <a:solidFill>
                <a:srgbClr val="C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4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Verdana" pitchFamily="34" charset="0"/>
                <a:cs typeface="Times New Roman" pitchFamily="18" charset="0"/>
              </a:endParaRPr>
            </a:p>
          </p:txBody>
        </p:sp>
        <p:pic>
          <p:nvPicPr>
            <p:cNvPr id="132" name="Picture 131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7738834" y="3025517"/>
              <a:ext cx="347502" cy="219475"/>
            </a:xfrm>
            <a:prstGeom prst="rect">
              <a:avLst/>
            </a:prstGeom>
          </p:spPr>
        </p:pic>
        <p:cxnSp>
          <p:nvCxnSpPr>
            <p:cNvPr id="133" name="Egyenes összekötő 115"/>
            <p:cNvCxnSpPr/>
            <p:nvPr/>
          </p:nvCxnSpPr>
          <p:spPr>
            <a:xfrm flipH="1">
              <a:off x="7341372" y="3368981"/>
              <a:ext cx="477838" cy="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pic>
          <p:nvPicPr>
            <p:cNvPr id="134" name="Picture 133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7739622" y="3263201"/>
              <a:ext cx="347502" cy="219475"/>
            </a:xfrm>
            <a:prstGeom prst="rect">
              <a:avLst/>
            </a:prstGeom>
          </p:spPr>
        </p:pic>
        <p:sp>
          <p:nvSpPr>
            <p:cNvPr id="135" name="Téglalap 184"/>
            <p:cNvSpPr/>
            <p:nvPr/>
          </p:nvSpPr>
          <p:spPr bwMode="auto">
            <a:xfrm>
              <a:off x="7731463" y="3511180"/>
              <a:ext cx="44450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sp>
          <p:nvSpPr>
            <p:cNvPr id="136" name="Téglalap 185"/>
            <p:cNvSpPr/>
            <p:nvPr/>
          </p:nvSpPr>
          <p:spPr bwMode="auto">
            <a:xfrm>
              <a:off x="7817189" y="3511180"/>
              <a:ext cx="46038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sp>
          <p:nvSpPr>
            <p:cNvPr id="137" name="Rectangle 136"/>
            <p:cNvSpPr/>
            <p:nvPr/>
          </p:nvSpPr>
          <p:spPr bwMode="auto">
            <a:xfrm>
              <a:off x="7731462" y="3596416"/>
              <a:ext cx="36576" cy="45719"/>
            </a:xfrm>
            <a:prstGeom prst="rect">
              <a:avLst/>
            </a:prstGeom>
            <a:solidFill>
              <a:srgbClr val="C00000"/>
            </a:solidFill>
            <a:ln w="15875" cap="flat" cmpd="sng" algn="ctr">
              <a:solidFill>
                <a:srgbClr val="C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4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Verdana" pitchFamily="34" charset="0"/>
                <a:cs typeface="Times New Roman" pitchFamily="18" charset="0"/>
              </a:endParaRPr>
            </a:p>
          </p:txBody>
        </p:sp>
        <p:sp>
          <p:nvSpPr>
            <p:cNvPr id="138" name="Rectangle 137"/>
            <p:cNvSpPr/>
            <p:nvPr/>
          </p:nvSpPr>
          <p:spPr bwMode="auto">
            <a:xfrm>
              <a:off x="7817468" y="3597923"/>
              <a:ext cx="36576" cy="45719"/>
            </a:xfrm>
            <a:prstGeom prst="rect">
              <a:avLst/>
            </a:prstGeom>
            <a:solidFill>
              <a:srgbClr val="C00000"/>
            </a:solidFill>
            <a:ln w="15875" cap="flat" cmpd="sng" algn="ctr">
              <a:solidFill>
                <a:srgbClr val="C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4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Verdana" pitchFamily="34" charset="0"/>
                <a:cs typeface="Times New Roman" pitchFamily="18" charset="0"/>
              </a:endParaRPr>
            </a:p>
          </p:txBody>
        </p:sp>
        <p:cxnSp>
          <p:nvCxnSpPr>
            <p:cNvPr id="139" name="Straight Connector 138"/>
            <p:cNvCxnSpPr/>
            <p:nvPr/>
          </p:nvCxnSpPr>
          <p:spPr bwMode="auto">
            <a:xfrm>
              <a:off x="7877441" y="3619130"/>
              <a:ext cx="137160" cy="0"/>
            </a:xfrm>
            <a:prstGeom prst="line">
              <a:avLst/>
            </a:prstGeom>
            <a:noFill/>
            <a:ln w="3175" cap="flat" cmpd="sng" algn="ctr">
              <a:solidFill>
                <a:schemeClr val="tx1"/>
              </a:solidFill>
              <a:prstDash val="dash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933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sp>
          <p:nvSpPr>
            <p:cNvPr id="140" name="Téglalap 187"/>
            <p:cNvSpPr/>
            <p:nvPr/>
          </p:nvSpPr>
          <p:spPr bwMode="auto">
            <a:xfrm>
              <a:off x="8024955" y="3511180"/>
              <a:ext cx="46037" cy="215900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sz="1800">
                <a:ln w="6350">
                  <a:solidFill>
                    <a:srgbClr val="000000"/>
                  </a:solidFill>
                  <a:prstDash val="solid"/>
                </a:ln>
                <a:solidFill>
                  <a:srgbClr val="FFFFFF"/>
                </a:solidFill>
              </a:endParaRPr>
            </a:p>
          </p:txBody>
        </p:sp>
        <p:sp>
          <p:nvSpPr>
            <p:cNvPr id="141" name="Rectangle 140"/>
            <p:cNvSpPr/>
            <p:nvPr/>
          </p:nvSpPr>
          <p:spPr bwMode="auto">
            <a:xfrm>
              <a:off x="8028898" y="3599430"/>
              <a:ext cx="36576" cy="45719"/>
            </a:xfrm>
            <a:prstGeom prst="rect">
              <a:avLst/>
            </a:prstGeom>
            <a:solidFill>
              <a:srgbClr val="C00000"/>
            </a:solidFill>
            <a:ln w="15875" cap="flat" cmpd="sng" algn="ctr">
              <a:solidFill>
                <a:srgbClr val="C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4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Verdana" pitchFamily="34" charset="0"/>
                <a:cs typeface="Times New Roman" pitchFamily="18" charset="0"/>
              </a:endParaRPr>
            </a:p>
          </p:txBody>
        </p:sp>
      </p:grpSp>
      <p:sp>
        <p:nvSpPr>
          <p:cNvPr id="142" name="Oval 132"/>
          <p:cNvSpPr>
            <a:spLocks noChangeArrowheads="1"/>
          </p:cNvSpPr>
          <p:nvPr/>
        </p:nvSpPr>
        <p:spPr bwMode="auto">
          <a:xfrm>
            <a:off x="4268548" y="3644396"/>
            <a:ext cx="825500" cy="304800"/>
          </a:xfrm>
          <a:prstGeom prst="ellipse">
            <a:avLst/>
          </a:prstGeom>
          <a:noFill/>
          <a:ln w="19050" algn="ctr">
            <a:solidFill>
              <a:srgbClr val="FF000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1400">
              <a:solidFill>
                <a:srgbClr val="000000"/>
              </a:solidFill>
              <a:latin typeface="Verdan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73767289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sz="1600" dirty="0">
                <a:solidFill>
                  <a:srgbClr val="FFFFFF"/>
                </a:solidFill>
                <a:latin typeface="Verdana" pitchFamily="34" charset="0"/>
              </a:rPr>
              <a:t>2.2 The memory bandwidth bottleneck and its resolution (19</a:t>
            </a:r>
            <a:r>
              <a:rPr lang="en-US" altLang="en-US" sz="1600" dirty="0" smtClean="0">
                <a:solidFill>
                  <a:srgbClr val="FFFFFF"/>
                </a:solidFill>
                <a:latin typeface="Verdana" pitchFamily="34" charset="0"/>
              </a:rPr>
              <a:t>)</a:t>
            </a:r>
            <a:endParaRPr lang="en-US" sz="1600" dirty="0"/>
          </a:p>
        </p:txBody>
      </p:sp>
      <p:pic>
        <p:nvPicPr>
          <p:cNvPr id="5" name="Picture 4"/>
          <p:cNvPicPr>
            <a:picLocks noChangeAspect="1"/>
          </p:cNvPicPr>
          <p:nvPr/>
        </p:nvPicPr>
        <p:blipFill rotWithShape="1">
          <a:blip r:embed="rId2"/>
          <a:srcRect b="11427"/>
          <a:stretch/>
        </p:blipFill>
        <p:spPr>
          <a:xfrm>
            <a:off x="457200" y="1229753"/>
            <a:ext cx="8091828" cy="3960811"/>
          </a:xfrm>
          <a:prstGeom prst="rect">
            <a:avLst/>
          </a:prstGeom>
        </p:spPr>
      </p:pic>
      <p:sp>
        <p:nvSpPr>
          <p:cNvPr id="7" name="Text Box 11"/>
          <p:cNvSpPr txBox="1">
            <a:spLocks noChangeArrowheads="1"/>
          </p:cNvSpPr>
          <p:nvPr/>
        </p:nvSpPr>
        <p:spPr bwMode="auto">
          <a:xfrm>
            <a:off x="77788" y="503779"/>
            <a:ext cx="9028112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b="1" dirty="0" smtClean="0">
                <a:solidFill>
                  <a:srgbClr val="333399"/>
                </a:solidFill>
                <a:latin typeface="Verdana" pitchFamily="34" charset="0"/>
                <a:cs typeface="Times New Roman" pitchFamily="18" charset="0"/>
              </a:rPr>
              <a:t>Example for connecting memory directly to the processors: Intel's Nehalem-EP </a:t>
            </a:r>
            <a:r>
              <a:rPr lang="en-US" altLang="en-US" sz="1400" b="1" dirty="0" smtClean="0">
                <a:solidFill>
                  <a:srgbClr val="333399"/>
                </a:solidFill>
                <a:latin typeface="Verdana" pitchFamily="34" charset="0"/>
              </a:rPr>
              <a:t>based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400" b="1" dirty="0" smtClean="0">
                <a:solidFill>
                  <a:srgbClr val="333399"/>
                </a:solidFill>
                <a:latin typeface="Verdana" pitchFamily="34" charset="0"/>
              </a:rPr>
              <a:t>  </a:t>
            </a:r>
            <a:r>
              <a:rPr lang="en-US" altLang="en-US" sz="1400" b="1" dirty="0" smtClean="0">
                <a:solidFill>
                  <a:srgbClr val="333399"/>
                </a:solidFill>
                <a:latin typeface="Verdana" pitchFamily="34" charset="0"/>
                <a:cs typeface="Times New Roman" pitchFamily="18" charset="0"/>
              </a:rPr>
              <a:t>DP server architecture </a:t>
            </a:r>
            <a:r>
              <a:rPr lang="en-US" altLang="en-US" sz="1400" dirty="0" smtClean="0">
                <a:latin typeface="Verdana" pitchFamily="34" charset="0"/>
                <a:cs typeface="Times New Roman" pitchFamily="18" charset="0"/>
              </a:rPr>
              <a:t>[172]</a:t>
            </a:r>
            <a:r>
              <a:rPr lang="en-US" altLang="en-US" sz="1400" b="1" dirty="0" smtClean="0">
                <a:solidFill>
                  <a:srgbClr val="333399"/>
                </a:solidFill>
                <a:latin typeface="Verdana" pitchFamily="34" charset="0"/>
                <a:cs typeface="Times New Roman" pitchFamily="18" charset="0"/>
              </a:rPr>
              <a:t> </a:t>
            </a:r>
            <a:endParaRPr lang="en-US" altLang="en-US" sz="1400" b="1" dirty="0">
              <a:solidFill>
                <a:srgbClr val="333399"/>
              </a:solidFill>
              <a:latin typeface="Verdana" pitchFamily="34" charset="0"/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63448916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>
            <a:spLocks noChangeArrowheads="1"/>
          </p:cNvSpPr>
          <p:nvPr/>
        </p:nvSpPr>
        <p:spPr bwMode="auto">
          <a:xfrm>
            <a:off x="1041400" y="2438543"/>
            <a:ext cx="7027545" cy="4297680"/>
          </a:xfrm>
          <a:prstGeom prst="rect">
            <a:avLst/>
          </a:prstGeom>
          <a:solidFill>
            <a:srgbClr val="EAF5F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algn="ctr">
                <a:solidFill>
                  <a:schemeClr val="bg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anchor="ctr">
            <a:noAutofit/>
          </a:bodyPr>
          <a:lstStyle/>
          <a:p>
            <a:endParaRPr lang="en-US" sz="1200">
              <a:solidFill>
                <a:srgbClr val="000000"/>
              </a:solidFill>
            </a:endParaRPr>
          </a:p>
        </p:txBody>
      </p:sp>
      <p:sp>
        <p:nvSpPr>
          <p:cNvPr id="8" name="Rectangle 7"/>
          <p:cNvSpPr>
            <a:spLocks noChangeArrowheads="1"/>
          </p:cNvSpPr>
          <p:nvPr/>
        </p:nvSpPr>
        <p:spPr bwMode="auto">
          <a:xfrm>
            <a:off x="1889065" y="6317280"/>
            <a:ext cx="1287780" cy="4589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noAutofit/>
          </a:bodyPr>
          <a:lstStyle/>
          <a:p>
            <a:pPr algn="ctr">
              <a:spcAft>
                <a:spcPts val="0"/>
              </a:spcAft>
            </a:pPr>
            <a:r>
              <a:rPr lang="en-US" sz="1200" i="1" dirty="0">
                <a:solidFill>
                  <a:srgbClr val="000000"/>
                </a:solidFill>
                <a:latin typeface="Verdana"/>
                <a:ea typeface="Times New Roman"/>
                <a:cs typeface="Times New Roman"/>
              </a:rPr>
              <a:t>Montecito (2C) (2006)</a:t>
            </a:r>
            <a:endParaRPr lang="en-US" sz="1200" dirty="0">
              <a:solidFill>
                <a:srgbClr val="000000"/>
              </a:solidFill>
              <a:latin typeface="Times New Roman"/>
              <a:ea typeface="Times New Roman"/>
            </a:endParaRPr>
          </a:p>
        </p:txBody>
      </p:sp>
      <p:cxnSp>
        <p:nvCxnSpPr>
          <p:cNvPr id="9" name="Line 14"/>
          <p:cNvCxnSpPr/>
          <p:nvPr/>
        </p:nvCxnSpPr>
        <p:spPr bwMode="auto">
          <a:xfrm>
            <a:off x="1333487" y="4500716"/>
            <a:ext cx="6625925" cy="1575"/>
          </a:xfrm>
          <a:prstGeom prst="line">
            <a:avLst/>
          </a:prstGeom>
          <a:noFill/>
          <a:ln w="0">
            <a:solidFill>
              <a:srgbClr val="000000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0" name="Line 15"/>
          <p:cNvCxnSpPr/>
          <p:nvPr/>
        </p:nvCxnSpPr>
        <p:spPr bwMode="auto">
          <a:xfrm>
            <a:off x="1333487" y="6218756"/>
            <a:ext cx="6662437" cy="1574"/>
          </a:xfrm>
          <a:prstGeom prst="line">
            <a:avLst/>
          </a:prstGeom>
          <a:noFill/>
          <a:ln w="0">
            <a:solidFill>
              <a:srgbClr val="000000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1" name="Rectangle 10"/>
          <p:cNvSpPr>
            <a:spLocks noChangeArrowheads="1"/>
          </p:cNvSpPr>
          <p:nvPr/>
        </p:nvSpPr>
        <p:spPr bwMode="auto">
          <a:xfrm>
            <a:off x="4711092" y="3882954"/>
            <a:ext cx="2831238" cy="59644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noAutofit/>
          </a:bodyPr>
          <a:lstStyle/>
          <a:p>
            <a:pPr algn="ctr">
              <a:spcAft>
                <a:spcPts val="0"/>
              </a:spcAft>
            </a:pPr>
            <a:r>
              <a:rPr lang="en-US" sz="1200" i="1" dirty="0">
                <a:solidFill>
                  <a:srgbClr val="000000"/>
                </a:solidFill>
                <a:latin typeface="Verdana"/>
                <a:ea typeface="Times New Roman"/>
                <a:cs typeface="Times New Roman"/>
              </a:rPr>
              <a:t>Opteron  server lines (1C) (2003)</a:t>
            </a:r>
            <a:endParaRPr lang="en-US" sz="1200" dirty="0">
              <a:solidFill>
                <a:srgbClr val="000000"/>
              </a:solidFill>
              <a:latin typeface="Times New Roman"/>
              <a:ea typeface="Times New Roman"/>
            </a:endParaRPr>
          </a:p>
          <a:p>
            <a:pPr algn="ctr">
              <a:spcAft>
                <a:spcPts val="0"/>
              </a:spcAft>
            </a:pPr>
            <a:r>
              <a:rPr lang="en-US" sz="1200" i="1" dirty="0">
                <a:solidFill>
                  <a:srgbClr val="000000"/>
                </a:solidFill>
                <a:latin typeface="Verdana"/>
                <a:ea typeface="Times New Roman"/>
                <a:cs typeface="Times New Roman"/>
              </a:rPr>
              <a:t>Opteron server lines (2C) 2005)</a:t>
            </a:r>
            <a:endParaRPr lang="en-US" sz="1200" dirty="0">
              <a:solidFill>
                <a:srgbClr val="000000"/>
              </a:solidFill>
              <a:latin typeface="Times New Roman"/>
              <a:ea typeface="Times New Roman"/>
            </a:endParaRPr>
          </a:p>
          <a:p>
            <a:pPr algn="ctr">
              <a:spcAft>
                <a:spcPts val="0"/>
              </a:spcAft>
            </a:pPr>
            <a:r>
              <a:rPr lang="en-US" sz="1200" i="1" dirty="0">
                <a:solidFill>
                  <a:srgbClr val="000000"/>
                </a:solidFill>
                <a:latin typeface="Verdana"/>
                <a:ea typeface="Times New Roman"/>
                <a:cs typeface="Times New Roman"/>
              </a:rPr>
              <a:t>and all subsequent AMD lines</a:t>
            </a:r>
            <a:endParaRPr lang="en-US" sz="1200" dirty="0">
              <a:solidFill>
                <a:srgbClr val="000000"/>
              </a:solidFill>
              <a:latin typeface="Times New Roman"/>
              <a:ea typeface="Times New Roman"/>
            </a:endParaRPr>
          </a:p>
        </p:txBody>
      </p:sp>
      <p:sp>
        <p:nvSpPr>
          <p:cNvPr id="12" name="Rectangle 11"/>
          <p:cNvSpPr>
            <a:spLocks noChangeArrowheads="1"/>
          </p:cNvSpPr>
          <p:nvPr/>
        </p:nvSpPr>
        <p:spPr bwMode="auto">
          <a:xfrm>
            <a:off x="1556665" y="4541830"/>
            <a:ext cx="1980347" cy="61740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noAutofit/>
          </a:bodyPr>
          <a:lstStyle/>
          <a:p>
            <a:pPr algn="ctr">
              <a:spcAft>
                <a:spcPts val="0"/>
              </a:spcAft>
            </a:pPr>
            <a:r>
              <a:rPr lang="en-US" sz="1200" i="1" dirty="0">
                <a:solidFill>
                  <a:srgbClr val="000000"/>
                </a:solidFill>
                <a:latin typeface="Verdana"/>
                <a:ea typeface="Times New Roman"/>
                <a:cs typeface="Times New Roman"/>
              </a:rPr>
              <a:t>PA-8800 (2004)</a:t>
            </a:r>
            <a:endParaRPr lang="en-US" sz="1200" dirty="0">
              <a:solidFill>
                <a:srgbClr val="000000"/>
              </a:solidFill>
              <a:latin typeface="Times New Roman"/>
              <a:ea typeface="Times New Roman"/>
            </a:endParaRPr>
          </a:p>
          <a:p>
            <a:pPr algn="ctr">
              <a:spcAft>
                <a:spcPts val="0"/>
              </a:spcAft>
            </a:pPr>
            <a:r>
              <a:rPr lang="en-US" sz="1200" i="1" dirty="0">
                <a:solidFill>
                  <a:srgbClr val="000000"/>
                </a:solidFill>
                <a:latin typeface="Verdana"/>
                <a:ea typeface="Times New Roman"/>
                <a:cs typeface="Times New Roman"/>
              </a:rPr>
              <a:t>PA-8900 (2005)</a:t>
            </a:r>
            <a:endParaRPr lang="en-US" sz="1200" dirty="0">
              <a:solidFill>
                <a:srgbClr val="000000"/>
              </a:solidFill>
              <a:latin typeface="Times New Roman"/>
              <a:ea typeface="Times New Roman"/>
            </a:endParaRPr>
          </a:p>
          <a:p>
            <a:pPr algn="ctr">
              <a:spcAft>
                <a:spcPts val="0"/>
              </a:spcAft>
            </a:pPr>
            <a:r>
              <a:rPr lang="en-US" sz="1200" i="1" dirty="0">
                <a:solidFill>
                  <a:srgbClr val="000000"/>
                </a:solidFill>
                <a:latin typeface="Verdana"/>
                <a:ea typeface="Times New Roman"/>
                <a:cs typeface="Times New Roman"/>
              </a:rPr>
              <a:t>and all previous PA lines</a:t>
            </a:r>
            <a:endParaRPr lang="en-US" sz="1200" dirty="0">
              <a:solidFill>
                <a:srgbClr val="000000"/>
              </a:solidFill>
              <a:latin typeface="Times New Roman"/>
              <a:ea typeface="Times New Roman"/>
            </a:endParaRPr>
          </a:p>
        </p:txBody>
      </p:sp>
      <p:sp>
        <p:nvSpPr>
          <p:cNvPr id="13" name="Rectangle 12"/>
          <p:cNvSpPr>
            <a:spLocks noChangeArrowheads="1"/>
          </p:cNvSpPr>
          <p:nvPr/>
        </p:nvSpPr>
        <p:spPr bwMode="auto">
          <a:xfrm>
            <a:off x="1455995" y="5229928"/>
            <a:ext cx="2178685" cy="100977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noAutofit/>
          </a:bodyPr>
          <a:lstStyle/>
          <a:p>
            <a:pPr algn="ctr">
              <a:spcAft>
                <a:spcPts val="0"/>
              </a:spcAft>
            </a:pPr>
            <a:r>
              <a:rPr lang="en-US" sz="1200" i="1" dirty="0">
                <a:solidFill>
                  <a:srgbClr val="000000"/>
                </a:solidFill>
                <a:latin typeface="Verdana"/>
                <a:ea typeface="Times New Roman"/>
                <a:cs typeface="Times New Roman"/>
              </a:rPr>
              <a:t>Core 2 </a:t>
            </a:r>
            <a:r>
              <a:rPr lang="hu-HU" sz="1200" i="1" dirty="0" err="1">
                <a:solidFill>
                  <a:srgbClr val="000000"/>
                </a:solidFill>
                <a:latin typeface="Verdana"/>
                <a:ea typeface="Times New Roman"/>
                <a:cs typeface="Times New Roman"/>
              </a:rPr>
              <a:t>Duo</a:t>
            </a:r>
            <a:r>
              <a:rPr lang="hu-HU" sz="1200" i="1" dirty="0">
                <a:solidFill>
                  <a:srgbClr val="000000"/>
                </a:solidFill>
                <a:latin typeface="Verdana"/>
                <a:ea typeface="Times New Roman"/>
                <a:cs typeface="Times New Roman"/>
              </a:rPr>
              <a:t> line</a:t>
            </a:r>
            <a:r>
              <a:rPr lang="en-US" sz="1200" i="1" dirty="0">
                <a:solidFill>
                  <a:srgbClr val="000000"/>
                </a:solidFill>
                <a:latin typeface="Verdana"/>
                <a:ea typeface="Times New Roman"/>
                <a:cs typeface="Times New Roman"/>
              </a:rPr>
              <a:t> (2C) (2006)</a:t>
            </a:r>
            <a:endParaRPr lang="en-US" sz="1200" dirty="0">
              <a:solidFill>
                <a:srgbClr val="000000"/>
              </a:solidFill>
              <a:latin typeface="Times New Roman"/>
              <a:ea typeface="Times New Roman"/>
            </a:endParaRPr>
          </a:p>
          <a:p>
            <a:pPr algn="ctr">
              <a:spcAft>
                <a:spcPts val="0"/>
              </a:spcAft>
            </a:pPr>
            <a:r>
              <a:rPr lang="en-US" sz="1200" i="1" dirty="0">
                <a:solidFill>
                  <a:srgbClr val="000000"/>
                </a:solidFill>
                <a:latin typeface="Verdana"/>
                <a:ea typeface="Times New Roman"/>
                <a:cs typeface="Times New Roman"/>
              </a:rPr>
              <a:t>and all preceding Intel lines</a:t>
            </a:r>
            <a:endParaRPr lang="en-US" sz="1200" dirty="0">
              <a:solidFill>
                <a:srgbClr val="000000"/>
              </a:solidFill>
              <a:latin typeface="Times New Roman"/>
              <a:ea typeface="Times New Roman"/>
            </a:endParaRPr>
          </a:p>
          <a:p>
            <a:pPr algn="ctr">
              <a:spcAft>
                <a:spcPts val="0"/>
              </a:spcAft>
            </a:pPr>
            <a:r>
              <a:rPr lang="en-US" sz="1200" i="1" dirty="0">
                <a:solidFill>
                  <a:srgbClr val="000000"/>
                </a:solidFill>
                <a:latin typeface="Verdana"/>
                <a:ea typeface="Times New Roman"/>
                <a:cs typeface="Times New Roman"/>
              </a:rPr>
              <a:t>Core 2 Quad line (2x2C) (2006/2007)</a:t>
            </a:r>
            <a:endParaRPr lang="en-US" sz="1200" dirty="0">
              <a:solidFill>
                <a:srgbClr val="000000"/>
              </a:solidFill>
              <a:latin typeface="Times New Roman"/>
              <a:ea typeface="Times New Roman"/>
            </a:endParaRPr>
          </a:p>
          <a:p>
            <a:pPr algn="ctr">
              <a:spcAft>
                <a:spcPts val="0"/>
              </a:spcAft>
            </a:pPr>
            <a:r>
              <a:rPr lang="en-US" sz="1200" i="1" dirty="0">
                <a:solidFill>
                  <a:srgbClr val="000000"/>
                </a:solidFill>
                <a:latin typeface="Verdana"/>
                <a:ea typeface="Times New Roman"/>
                <a:cs typeface="Times New Roman"/>
              </a:rPr>
              <a:t>Penryn line (2x2C) (2008)</a:t>
            </a:r>
            <a:endParaRPr lang="en-US" sz="1200" dirty="0">
              <a:solidFill>
                <a:srgbClr val="000000"/>
              </a:solidFill>
              <a:latin typeface="Times New Roman"/>
              <a:ea typeface="Times New Roman"/>
            </a:endParaRPr>
          </a:p>
        </p:txBody>
      </p:sp>
      <p:sp>
        <p:nvSpPr>
          <p:cNvPr id="14" name="Text Box 25"/>
          <p:cNvSpPr txBox="1">
            <a:spLocks noChangeArrowheads="1"/>
          </p:cNvSpPr>
          <p:nvPr/>
        </p:nvSpPr>
        <p:spPr bwMode="auto">
          <a:xfrm>
            <a:off x="4889363" y="5358335"/>
            <a:ext cx="2448749" cy="48644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0000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noAutofit/>
          </a:bodyPr>
          <a:lstStyle/>
          <a:p>
            <a:pPr algn="ctr">
              <a:spcAft>
                <a:spcPts val="0"/>
              </a:spcAft>
            </a:pPr>
            <a:r>
              <a:rPr lang="en-US" sz="1200" i="1" dirty="0">
                <a:solidFill>
                  <a:srgbClr val="000000"/>
                </a:solidFill>
                <a:latin typeface="Verdana"/>
                <a:ea typeface="Times New Roman"/>
                <a:cs typeface="Times New Roman"/>
              </a:rPr>
              <a:t>Nehalem lines (4) (2008)</a:t>
            </a:r>
            <a:endParaRPr lang="en-US" sz="1200" dirty="0">
              <a:solidFill>
                <a:srgbClr val="000000"/>
              </a:solidFill>
              <a:latin typeface="Times New Roman"/>
              <a:ea typeface="Times New Roman"/>
            </a:endParaRPr>
          </a:p>
          <a:p>
            <a:pPr algn="ctr">
              <a:spcAft>
                <a:spcPts val="0"/>
              </a:spcAft>
            </a:pPr>
            <a:r>
              <a:rPr lang="en-US" sz="1200" i="1" dirty="0">
                <a:solidFill>
                  <a:srgbClr val="000000"/>
                </a:solidFill>
                <a:latin typeface="Verdana"/>
                <a:ea typeface="Times New Roman"/>
                <a:cs typeface="Times New Roman"/>
              </a:rPr>
              <a:t>and all subsequent Intel lines</a:t>
            </a:r>
            <a:endParaRPr lang="en-US" sz="1200" dirty="0">
              <a:solidFill>
                <a:srgbClr val="000000"/>
              </a:solidFill>
              <a:latin typeface="Times New Roman"/>
              <a:ea typeface="Times New Roman"/>
            </a:endParaRPr>
          </a:p>
        </p:txBody>
      </p:sp>
      <p:sp>
        <p:nvSpPr>
          <p:cNvPr id="16" name="AutoShape 27"/>
          <p:cNvSpPr>
            <a:spLocks noChangeArrowheads="1"/>
          </p:cNvSpPr>
          <p:nvPr/>
        </p:nvSpPr>
        <p:spPr bwMode="auto">
          <a:xfrm>
            <a:off x="4076945" y="5528825"/>
            <a:ext cx="461941" cy="88186"/>
          </a:xfrm>
          <a:prstGeom prst="rightArrow">
            <a:avLst>
              <a:gd name="adj1" fmla="val 50000"/>
              <a:gd name="adj2" fmla="val 129911"/>
            </a:avLst>
          </a:prstGeom>
          <a:solidFill>
            <a:srgbClr val="FF0000"/>
          </a:solidFill>
          <a:ln w="9525">
            <a:solidFill>
              <a:srgbClr val="FF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sz="1200">
              <a:solidFill>
                <a:srgbClr val="000000"/>
              </a:solidFill>
            </a:endParaRPr>
          </a:p>
        </p:txBody>
      </p:sp>
      <p:sp>
        <p:nvSpPr>
          <p:cNvPr id="17" name="Text Box 29"/>
          <p:cNvSpPr txBox="1">
            <a:spLocks noChangeArrowheads="1"/>
          </p:cNvSpPr>
          <p:nvPr/>
        </p:nvSpPr>
        <p:spPr bwMode="auto">
          <a:xfrm>
            <a:off x="5083829" y="6373898"/>
            <a:ext cx="1991237" cy="22867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0000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noAutofit/>
          </a:bodyPr>
          <a:lstStyle/>
          <a:p>
            <a:pPr algn="ctr">
              <a:spcAft>
                <a:spcPts val="0"/>
              </a:spcAft>
            </a:pPr>
            <a:r>
              <a:rPr lang="en-US" sz="1200" i="1" dirty="0">
                <a:solidFill>
                  <a:srgbClr val="000000"/>
                </a:solidFill>
                <a:latin typeface="Verdana"/>
                <a:ea typeface="Times New Roman"/>
                <a:cs typeface="Times New Roman"/>
              </a:rPr>
              <a:t>Tukwila (4C) (2010)</a:t>
            </a:r>
            <a:endParaRPr lang="en-US" sz="1200" dirty="0">
              <a:solidFill>
                <a:srgbClr val="000000"/>
              </a:solidFill>
              <a:latin typeface="Times New Roman"/>
              <a:ea typeface="Times New Roman"/>
            </a:endParaRPr>
          </a:p>
        </p:txBody>
      </p:sp>
      <p:sp>
        <p:nvSpPr>
          <p:cNvPr id="18" name="AutoShape 30"/>
          <p:cNvSpPr>
            <a:spLocks noChangeArrowheads="1"/>
          </p:cNvSpPr>
          <p:nvPr/>
        </p:nvSpPr>
        <p:spPr bwMode="auto">
          <a:xfrm>
            <a:off x="4076945" y="6443619"/>
            <a:ext cx="461942" cy="88186"/>
          </a:xfrm>
          <a:prstGeom prst="rightArrow">
            <a:avLst>
              <a:gd name="adj1" fmla="val 50000"/>
              <a:gd name="adj2" fmla="val 129911"/>
            </a:avLst>
          </a:prstGeom>
          <a:solidFill>
            <a:srgbClr val="FF0000"/>
          </a:solidFill>
          <a:ln w="9525">
            <a:solidFill>
              <a:srgbClr val="FF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sz="1200">
              <a:solidFill>
                <a:srgbClr val="000000"/>
              </a:solidFill>
            </a:endParaRPr>
          </a:p>
        </p:txBody>
      </p:sp>
      <p:sp>
        <p:nvSpPr>
          <p:cNvPr id="19" name="AutoShape 31"/>
          <p:cNvSpPr>
            <a:spLocks noChangeArrowheads="1"/>
          </p:cNvSpPr>
          <p:nvPr/>
        </p:nvSpPr>
        <p:spPr bwMode="auto">
          <a:xfrm>
            <a:off x="4059166" y="4139789"/>
            <a:ext cx="461942" cy="88186"/>
          </a:xfrm>
          <a:prstGeom prst="rightArrow">
            <a:avLst>
              <a:gd name="adj1" fmla="val 50000"/>
              <a:gd name="adj2" fmla="val 129911"/>
            </a:avLst>
          </a:prstGeom>
          <a:solidFill>
            <a:srgbClr val="FF0000"/>
          </a:solidFill>
          <a:ln w="9525">
            <a:solidFill>
              <a:srgbClr val="FF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sz="1200">
              <a:solidFill>
                <a:srgbClr val="000000"/>
              </a:solidFill>
            </a:endParaRPr>
          </a:p>
        </p:txBody>
      </p:sp>
      <p:sp>
        <p:nvSpPr>
          <p:cNvPr id="20" name="Text Box 32"/>
          <p:cNvSpPr txBox="1">
            <a:spLocks noChangeArrowheads="1"/>
          </p:cNvSpPr>
          <p:nvPr/>
        </p:nvSpPr>
        <p:spPr bwMode="auto">
          <a:xfrm>
            <a:off x="1487348" y="3926314"/>
            <a:ext cx="2104390" cy="49929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0000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noAutofit/>
          </a:bodyPr>
          <a:lstStyle/>
          <a:p>
            <a:pPr algn="ctr">
              <a:spcAft>
                <a:spcPts val="0"/>
              </a:spcAft>
            </a:pPr>
            <a:r>
              <a:rPr lang="en-US" sz="1200" dirty="0">
                <a:solidFill>
                  <a:srgbClr val="000000"/>
                </a:solidFill>
                <a:latin typeface="Verdana"/>
                <a:ea typeface="Times New Roman"/>
                <a:cs typeface="Times New Roman"/>
              </a:rPr>
              <a:t>AMD’s K7 lines (1C) </a:t>
            </a:r>
            <a:endParaRPr lang="en-US" sz="1200" dirty="0" smtClean="0">
              <a:solidFill>
                <a:srgbClr val="000000"/>
              </a:solidFill>
              <a:latin typeface="Verdana"/>
              <a:ea typeface="Times New Roman"/>
              <a:cs typeface="Times New Roman"/>
            </a:endParaRPr>
          </a:p>
          <a:p>
            <a:pPr algn="ctr">
              <a:spcAft>
                <a:spcPts val="0"/>
              </a:spcAft>
            </a:pPr>
            <a:r>
              <a:rPr lang="en-US" sz="1200" dirty="0" smtClean="0">
                <a:solidFill>
                  <a:srgbClr val="000000"/>
                </a:solidFill>
                <a:latin typeface="Verdana"/>
                <a:ea typeface="Times New Roman"/>
                <a:cs typeface="Times New Roman"/>
              </a:rPr>
              <a:t>(</a:t>
            </a:r>
            <a:r>
              <a:rPr lang="en-US" sz="1200" dirty="0">
                <a:solidFill>
                  <a:srgbClr val="000000"/>
                </a:solidFill>
                <a:latin typeface="Verdana"/>
                <a:ea typeface="Times New Roman"/>
                <a:cs typeface="Times New Roman"/>
              </a:rPr>
              <a:t>1999-2003)</a:t>
            </a:r>
            <a:endParaRPr lang="en-US" sz="1200" dirty="0">
              <a:solidFill>
                <a:srgbClr val="000000"/>
              </a:solidFill>
              <a:latin typeface="Times New Roman"/>
              <a:ea typeface="Times New Roman"/>
            </a:endParaRPr>
          </a:p>
        </p:txBody>
      </p:sp>
      <p:sp>
        <p:nvSpPr>
          <p:cNvPr id="21" name="Rectangle 20"/>
          <p:cNvSpPr>
            <a:spLocks noChangeArrowheads="1"/>
          </p:cNvSpPr>
          <p:nvPr/>
        </p:nvSpPr>
        <p:spPr bwMode="auto">
          <a:xfrm>
            <a:off x="4977045" y="3349216"/>
            <a:ext cx="2290914" cy="27591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noAutofit/>
          </a:bodyPr>
          <a:lstStyle/>
          <a:p>
            <a:pPr algn="ctr">
              <a:spcAft>
                <a:spcPts val="0"/>
              </a:spcAft>
            </a:pPr>
            <a:r>
              <a:rPr lang="en-US" sz="1200" i="1" dirty="0" err="1">
                <a:solidFill>
                  <a:srgbClr val="000000"/>
                </a:solidFill>
                <a:latin typeface="Verdana"/>
                <a:ea typeface="Times New Roman"/>
                <a:cs typeface="Times New Roman"/>
              </a:rPr>
              <a:t>UltraSPARC</a:t>
            </a:r>
            <a:r>
              <a:rPr lang="en-US" sz="1200" i="1" dirty="0">
                <a:solidFill>
                  <a:srgbClr val="000000"/>
                </a:solidFill>
                <a:latin typeface="Verdana"/>
                <a:ea typeface="Times New Roman"/>
                <a:cs typeface="Times New Roman"/>
              </a:rPr>
              <a:t> III (1C) (2001) </a:t>
            </a:r>
            <a:endParaRPr lang="en-US" sz="1200" dirty="0">
              <a:solidFill>
                <a:srgbClr val="000000"/>
              </a:solidFill>
              <a:latin typeface="Times New Roman"/>
              <a:ea typeface="Times New Roman"/>
            </a:endParaRPr>
          </a:p>
          <a:p>
            <a:pPr algn="ctr">
              <a:spcAft>
                <a:spcPts val="0"/>
              </a:spcAft>
            </a:pPr>
            <a:r>
              <a:rPr lang="en-US" sz="1200" i="1" dirty="0">
                <a:solidFill>
                  <a:srgbClr val="000000"/>
                </a:solidFill>
                <a:latin typeface="Verdana"/>
                <a:ea typeface="Times New Roman"/>
                <a:cs typeface="Times New Roman"/>
              </a:rPr>
              <a:t>and all subsequent Sun lines</a:t>
            </a:r>
            <a:endParaRPr lang="en-US" sz="1200" dirty="0">
              <a:solidFill>
                <a:srgbClr val="000000"/>
              </a:solidFill>
              <a:latin typeface="Times New Roman"/>
              <a:ea typeface="Times New Roman"/>
            </a:endParaRPr>
          </a:p>
        </p:txBody>
      </p:sp>
      <p:sp>
        <p:nvSpPr>
          <p:cNvPr id="22" name="Text Box 34"/>
          <p:cNvSpPr txBox="1">
            <a:spLocks noChangeArrowheads="1"/>
          </p:cNvSpPr>
          <p:nvPr/>
        </p:nvSpPr>
        <p:spPr bwMode="auto">
          <a:xfrm>
            <a:off x="1639506" y="3353162"/>
            <a:ext cx="1805940" cy="22867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0000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noAutofit/>
          </a:bodyPr>
          <a:lstStyle/>
          <a:p>
            <a:pPr algn="ctr">
              <a:spcAft>
                <a:spcPts val="0"/>
              </a:spcAft>
            </a:pPr>
            <a:r>
              <a:rPr lang="en-US" sz="1200" i="1" dirty="0" err="1">
                <a:solidFill>
                  <a:srgbClr val="000000"/>
                </a:solidFill>
                <a:latin typeface="Verdana"/>
                <a:ea typeface="Times New Roman"/>
                <a:cs typeface="Times New Roman"/>
              </a:rPr>
              <a:t>UltraSPARC</a:t>
            </a:r>
            <a:r>
              <a:rPr lang="en-US" sz="1200" i="1" dirty="0">
                <a:solidFill>
                  <a:srgbClr val="000000"/>
                </a:solidFill>
                <a:latin typeface="Verdana"/>
                <a:ea typeface="Times New Roman"/>
                <a:cs typeface="Times New Roman"/>
              </a:rPr>
              <a:t> II (1C) (~1997)</a:t>
            </a:r>
            <a:endParaRPr lang="en-US" sz="1200" dirty="0">
              <a:solidFill>
                <a:srgbClr val="000000"/>
              </a:solidFill>
              <a:latin typeface="Times New Roman"/>
              <a:ea typeface="Times New Roman"/>
            </a:endParaRPr>
          </a:p>
        </p:txBody>
      </p:sp>
      <p:sp>
        <p:nvSpPr>
          <p:cNvPr id="23" name="AutoShape 35"/>
          <p:cNvSpPr>
            <a:spLocks noChangeArrowheads="1"/>
          </p:cNvSpPr>
          <p:nvPr/>
        </p:nvSpPr>
        <p:spPr bwMode="auto">
          <a:xfrm>
            <a:off x="4069794" y="3509071"/>
            <a:ext cx="461942" cy="88186"/>
          </a:xfrm>
          <a:prstGeom prst="rightArrow">
            <a:avLst>
              <a:gd name="adj1" fmla="val 50000"/>
              <a:gd name="adj2" fmla="val 129911"/>
            </a:avLst>
          </a:prstGeom>
          <a:solidFill>
            <a:srgbClr val="FF0000"/>
          </a:solidFill>
          <a:ln w="9525">
            <a:solidFill>
              <a:srgbClr val="FF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sz="1200">
              <a:solidFill>
                <a:srgbClr val="000000"/>
              </a:solidFill>
            </a:endParaRPr>
          </a:p>
        </p:txBody>
      </p:sp>
      <p:cxnSp>
        <p:nvCxnSpPr>
          <p:cNvPr id="24" name="Line 14"/>
          <p:cNvCxnSpPr/>
          <p:nvPr/>
        </p:nvCxnSpPr>
        <p:spPr bwMode="auto">
          <a:xfrm>
            <a:off x="1331227" y="3824242"/>
            <a:ext cx="6625925" cy="1575"/>
          </a:xfrm>
          <a:prstGeom prst="line">
            <a:avLst/>
          </a:prstGeom>
          <a:noFill/>
          <a:ln w="0">
            <a:solidFill>
              <a:srgbClr val="000000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5" name="Line 14"/>
          <p:cNvCxnSpPr/>
          <p:nvPr/>
        </p:nvCxnSpPr>
        <p:spPr bwMode="auto">
          <a:xfrm>
            <a:off x="1319627" y="3323086"/>
            <a:ext cx="6625925" cy="1575"/>
          </a:xfrm>
          <a:prstGeom prst="line">
            <a:avLst/>
          </a:prstGeom>
          <a:noFill/>
          <a:ln w="0">
            <a:solidFill>
              <a:srgbClr val="000000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6" name="Line 14"/>
          <p:cNvCxnSpPr/>
          <p:nvPr/>
        </p:nvCxnSpPr>
        <p:spPr bwMode="auto">
          <a:xfrm>
            <a:off x="1317373" y="5152886"/>
            <a:ext cx="6625925" cy="1575"/>
          </a:xfrm>
          <a:prstGeom prst="line">
            <a:avLst/>
          </a:prstGeom>
          <a:noFill/>
          <a:ln w="0">
            <a:solidFill>
              <a:srgbClr val="000000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28" name="Rectangle 27"/>
          <p:cNvSpPr>
            <a:spLocks noChangeArrowheads="1"/>
          </p:cNvSpPr>
          <p:nvPr/>
        </p:nvSpPr>
        <p:spPr bwMode="auto">
          <a:xfrm>
            <a:off x="1046717" y="1204353"/>
            <a:ext cx="7022228" cy="1234440"/>
          </a:xfrm>
          <a:prstGeom prst="rect">
            <a:avLst/>
          </a:prstGeom>
          <a:solidFill>
            <a:srgbClr val="EAEAEA"/>
          </a:solidFill>
          <a:ln w="9525" algn="ctr">
            <a:solidFill>
              <a:schemeClr val="bg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anchor="ctr">
            <a:noAutofit/>
          </a:bodyPr>
          <a:lstStyle/>
          <a:p>
            <a:endParaRPr lang="en-US" sz="1200">
              <a:solidFill>
                <a:srgbClr val="000000"/>
              </a:solidFill>
              <a:ea typeface="Verdana" panose="020B0604030504040204" pitchFamily="34" charset="0"/>
              <a:cs typeface="Verdana" panose="020B0604030504040204" pitchFamily="34" charset="0"/>
            </a:endParaRPr>
          </a:p>
        </p:txBody>
      </p:sp>
      <p:sp>
        <p:nvSpPr>
          <p:cNvPr id="29" name="Rectangle 28"/>
          <p:cNvSpPr>
            <a:spLocks noChangeArrowheads="1"/>
          </p:cNvSpPr>
          <p:nvPr/>
        </p:nvSpPr>
        <p:spPr bwMode="auto">
          <a:xfrm>
            <a:off x="2723766" y="1344876"/>
            <a:ext cx="3179494" cy="2918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noAutofit/>
          </a:bodyPr>
          <a:lstStyle/>
          <a:p>
            <a:pPr algn="ctr">
              <a:spcAft>
                <a:spcPts val="0"/>
              </a:spcAft>
            </a:pPr>
            <a:r>
              <a:rPr lang="en-US" sz="1200" b="1" dirty="0" smtClean="0">
                <a:solidFill>
                  <a:srgbClr val="000000"/>
                </a:solidFill>
                <a:ea typeface="Verdana" panose="020B0604030504040204" pitchFamily="34" charset="0"/>
                <a:cs typeface="Verdana" panose="020B0604030504040204" pitchFamily="34" charset="0"/>
              </a:rPr>
              <a:t>Connection point </a:t>
            </a:r>
            <a:r>
              <a:rPr lang="en-US" sz="1200" b="1" dirty="0">
                <a:solidFill>
                  <a:srgbClr val="000000"/>
                </a:solidFill>
                <a:ea typeface="Verdana" panose="020B0604030504040204" pitchFamily="34" charset="0"/>
                <a:cs typeface="Verdana" panose="020B0604030504040204" pitchFamily="34" charset="0"/>
              </a:rPr>
              <a:t>of </a:t>
            </a:r>
            <a:r>
              <a:rPr lang="en-US" sz="1200" b="1" dirty="0" smtClean="0">
                <a:solidFill>
                  <a:srgbClr val="000000"/>
                </a:solidFill>
                <a:ea typeface="Verdana" panose="020B0604030504040204" pitchFamily="34" charset="0"/>
                <a:cs typeface="Verdana" panose="020B0604030504040204" pitchFamily="34" charset="0"/>
              </a:rPr>
              <a:t>memory</a:t>
            </a:r>
            <a:endParaRPr lang="en-US" sz="1200" b="1" dirty="0">
              <a:solidFill>
                <a:srgbClr val="000000"/>
              </a:solidFill>
              <a:ea typeface="Verdana" panose="020B0604030504040204" pitchFamily="34" charset="0"/>
              <a:cs typeface="Verdana" panose="020B0604030504040204" pitchFamily="34" charset="0"/>
            </a:endParaRPr>
          </a:p>
        </p:txBody>
      </p:sp>
      <p:sp>
        <p:nvSpPr>
          <p:cNvPr id="30" name="Rectangle 29"/>
          <p:cNvSpPr>
            <a:spLocks noChangeArrowheads="1"/>
          </p:cNvSpPr>
          <p:nvPr/>
        </p:nvSpPr>
        <p:spPr bwMode="auto">
          <a:xfrm>
            <a:off x="4061014" y="1931402"/>
            <a:ext cx="4076700" cy="28389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noAutofit/>
          </a:bodyPr>
          <a:lstStyle/>
          <a:p>
            <a:pPr algn="ctr">
              <a:spcAft>
                <a:spcPts val="200"/>
              </a:spcAft>
            </a:pPr>
            <a:r>
              <a:rPr lang="en-US" sz="1200" b="1" dirty="0" smtClean="0">
                <a:solidFill>
                  <a:srgbClr val="000000"/>
                </a:solidFill>
                <a:ea typeface="Verdana" panose="020B0604030504040204" pitchFamily="34" charset="0"/>
                <a:cs typeface="Verdana" panose="020B0604030504040204" pitchFamily="34" charset="0"/>
              </a:rPr>
              <a:t>Connecting  </a:t>
            </a:r>
            <a:r>
              <a:rPr lang="en-US" sz="1200" b="1" dirty="0">
                <a:solidFill>
                  <a:srgbClr val="000000"/>
                </a:solidFill>
                <a:ea typeface="Verdana" panose="020B0604030504040204" pitchFamily="34" charset="0"/>
                <a:cs typeface="Verdana" panose="020B0604030504040204" pitchFamily="34" charset="0"/>
              </a:rPr>
              <a:t>memory to the processor(s</a:t>
            </a:r>
            <a:r>
              <a:rPr lang="en-US" sz="1200" b="1" dirty="0" smtClean="0">
                <a:solidFill>
                  <a:srgbClr val="000000"/>
                </a:solidFill>
                <a:ea typeface="Verdana" panose="020B0604030504040204" pitchFamily="34" charset="0"/>
                <a:cs typeface="Verdana" panose="020B0604030504040204" pitchFamily="34" charset="0"/>
              </a:rPr>
              <a:t>)</a:t>
            </a:r>
          </a:p>
          <a:p>
            <a:pPr algn="ctr">
              <a:spcAft>
                <a:spcPts val="0"/>
              </a:spcAft>
            </a:pPr>
            <a:r>
              <a:rPr lang="en-US" sz="1200" b="1" dirty="0" smtClean="0">
                <a:solidFill>
                  <a:srgbClr val="000000"/>
                </a:solidFill>
                <a:ea typeface="Verdana" panose="020B0604030504040204" pitchFamily="34" charset="0"/>
                <a:cs typeface="Verdana" panose="020B0604030504040204" pitchFamily="34" charset="0"/>
              </a:rPr>
              <a:t>(</a:t>
            </a:r>
            <a:r>
              <a:rPr lang="en-US" sz="1200" b="1" dirty="0" err="1" smtClean="0">
                <a:solidFill>
                  <a:srgbClr val="000000"/>
                </a:solidFill>
                <a:ea typeface="Verdana" panose="020B0604030504040204" pitchFamily="34" charset="0"/>
                <a:cs typeface="Verdana" panose="020B0604030504040204" pitchFamily="34" charset="0"/>
              </a:rPr>
              <a:t>NUMA</a:t>
            </a:r>
            <a:r>
              <a:rPr lang="en-US" sz="1200" b="1" dirty="0" smtClean="0">
                <a:solidFill>
                  <a:srgbClr val="000000"/>
                </a:solidFill>
                <a:ea typeface="Verdana" panose="020B0604030504040204" pitchFamily="34" charset="0"/>
                <a:cs typeface="Verdana" panose="020B0604030504040204" pitchFamily="34" charset="0"/>
              </a:rPr>
              <a:t>) </a:t>
            </a:r>
            <a:endParaRPr lang="en-US" sz="1200" b="1" dirty="0">
              <a:solidFill>
                <a:srgbClr val="000000"/>
              </a:solidFill>
              <a:ea typeface="Verdana" panose="020B0604030504040204" pitchFamily="34" charset="0"/>
              <a:cs typeface="Verdana" panose="020B0604030504040204" pitchFamily="34" charset="0"/>
            </a:endParaRPr>
          </a:p>
        </p:txBody>
      </p:sp>
      <p:sp>
        <p:nvSpPr>
          <p:cNvPr id="31" name="Rectangle 30"/>
          <p:cNvSpPr>
            <a:spLocks noChangeArrowheads="1"/>
          </p:cNvSpPr>
          <p:nvPr/>
        </p:nvSpPr>
        <p:spPr bwMode="auto">
          <a:xfrm>
            <a:off x="1138718" y="1939859"/>
            <a:ext cx="2826931" cy="34544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noAutofit/>
          </a:bodyPr>
          <a:lstStyle/>
          <a:p>
            <a:pPr algn="ctr">
              <a:spcAft>
                <a:spcPts val="200"/>
              </a:spcAft>
            </a:pPr>
            <a:r>
              <a:rPr lang="en-US" sz="1200" b="1" dirty="0" smtClean="0">
                <a:solidFill>
                  <a:srgbClr val="000000"/>
                </a:solidFill>
                <a:ea typeface="Verdana" panose="020B0604030504040204" pitchFamily="34" charset="0"/>
                <a:cs typeface="Verdana" panose="020B0604030504040204" pitchFamily="34" charset="0"/>
              </a:rPr>
              <a:t>Connecting </a:t>
            </a:r>
            <a:r>
              <a:rPr lang="en-US" sz="1200" b="1" dirty="0">
                <a:solidFill>
                  <a:srgbClr val="000000"/>
                </a:solidFill>
                <a:ea typeface="Verdana" panose="020B0604030504040204" pitchFamily="34" charset="0"/>
                <a:cs typeface="Verdana" panose="020B0604030504040204" pitchFamily="34" charset="0"/>
              </a:rPr>
              <a:t>memory to the </a:t>
            </a:r>
            <a:r>
              <a:rPr lang="en-US" sz="1200" b="1" dirty="0" err="1" smtClean="0">
                <a:solidFill>
                  <a:srgbClr val="000000"/>
                </a:solidFill>
                <a:ea typeface="Verdana" panose="020B0604030504040204" pitchFamily="34" charset="0"/>
                <a:cs typeface="Verdana" panose="020B0604030504040204" pitchFamily="34" charset="0"/>
              </a:rPr>
              <a:t>MCH</a:t>
            </a:r>
            <a:endParaRPr lang="en-US" sz="1200" b="1" dirty="0" smtClean="0">
              <a:solidFill>
                <a:srgbClr val="000000"/>
              </a:solidFill>
              <a:ea typeface="Verdana" panose="020B0604030504040204" pitchFamily="34" charset="0"/>
              <a:cs typeface="Verdana" panose="020B0604030504040204" pitchFamily="34" charset="0"/>
            </a:endParaRPr>
          </a:p>
          <a:p>
            <a:pPr algn="ctr">
              <a:spcAft>
                <a:spcPts val="0"/>
              </a:spcAft>
            </a:pPr>
            <a:r>
              <a:rPr lang="en-US" sz="1200" b="1" dirty="0" smtClean="0">
                <a:solidFill>
                  <a:srgbClr val="000000"/>
                </a:solidFill>
                <a:ea typeface="Verdana" panose="020B0604030504040204" pitchFamily="34" charset="0"/>
                <a:cs typeface="Verdana" panose="020B0604030504040204" pitchFamily="34" charset="0"/>
              </a:rPr>
              <a:t>(</a:t>
            </a:r>
            <a:r>
              <a:rPr lang="en-US" sz="1200" b="1" dirty="0" err="1" smtClean="0">
                <a:solidFill>
                  <a:srgbClr val="000000"/>
                </a:solidFill>
                <a:ea typeface="Verdana" panose="020B0604030504040204" pitchFamily="34" charset="0"/>
                <a:cs typeface="Verdana" panose="020B0604030504040204" pitchFamily="34" charset="0"/>
              </a:rPr>
              <a:t>SMP</a:t>
            </a:r>
            <a:r>
              <a:rPr lang="en-US" sz="1200" b="1" dirty="0" smtClean="0">
                <a:solidFill>
                  <a:srgbClr val="000000"/>
                </a:solidFill>
                <a:ea typeface="Verdana" panose="020B0604030504040204" pitchFamily="34" charset="0"/>
                <a:cs typeface="Verdana" panose="020B0604030504040204" pitchFamily="34" charset="0"/>
              </a:rPr>
              <a:t>)</a:t>
            </a:r>
            <a:endParaRPr lang="en-US" sz="1200" b="1" dirty="0">
              <a:solidFill>
                <a:srgbClr val="000000"/>
              </a:solidFill>
              <a:ea typeface="Verdana" panose="020B0604030504040204" pitchFamily="34" charset="0"/>
              <a:cs typeface="Verdana" panose="020B0604030504040204" pitchFamily="34" charset="0"/>
            </a:endParaRPr>
          </a:p>
        </p:txBody>
      </p:sp>
      <p:cxnSp>
        <p:nvCxnSpPr>
          <p:cNvPr id="32" name="Line 9"/>
          <p:cNvCxnSpPr/>
          <p:nvPr/>
        </p:nvCxnSpPr>
        <p:spPr bwMode="auto">
          <a:xfrm flipH="1">
            <a:off x="2546350" y="1559673"/>
            <a:ext cx="1711325" cy="250871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" name="Line 10"/>
          <p:cNvCxnSpPr/>
          <p:nvPr/>
        </p:nvCxnSpPr>
        <p:spPr bwMode="auto">
          <a:xfrm>
            <a:off x="4271740" y="1559673"/>
            <a:ext cx="1830612" cy="26987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34" name="Oval 33"/>
          <p:cNvSpPr>
            <a:spLocks noChangeArrowheads="1"/>
          </p:cNvSpPr>
          <p:nvPr/>
        </p:nvSpPr>
        <p:spPr bwMode="auto">
          <a:xfrm>
            <a:off x="2511786" y="1810544"/>
            <a:ext cx="60325" cy="52969"/>
          </a:xfrm>
          <a:prstGeom prst="ellipse">
            <a:avLst/>
          </a:prstGeom>
          <a:solidFill>
            <a:srgbClr val="FFFFFF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 sz="1200">
              <a:solidFill>
                <a:srgbClr val="000000"/>
              </a:solidFill>
              <a:ea typeface="Verdana" panose="020B0604030504040204" pitchFamily="34" charset="0"/>
              <a:cs typeface="Verdana" panose="020B0604030504040204" pitchFamily="34" charset="0"/>
            </a:endParaRPr>
          </a:p>
        </p:txBody>
      </p:sp>
      <p:sp>
        <p:nvSpPr>
          <p:cNvPr id="35" name="Oval 34"/>
          <p:cNvSpPr>
            <a:spLocks noChangeArrowheads="1"/>
          </p:cNvSpPr>
          <p:nvPr/>
        </p:nvSpPr>
        <p:spPr bwMode="auto">
          <a:xfrm>
            <a:off x="6062323" y="1810544"/>
            <a:ext cx="69850" cy="52969"/>
          </a:xfrm>
          <a:prstGeom prst="ellipse">
            <a:avLst/>
          </a:prstGeom>
          <a:solidFill>
            <a:srgbClr val="FFFFFF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 sz="1200">
              <a:solidFill>
                <a:srgbClr val="000000"/>
              </a:solidFill>
              <a:ea typeface="Verdana" panose="020B0604030504040204" pitchFamily="34" charset="0"/>
              <a:cs typeface="Verdana" panose="020B0604030504040204" pitchFamily="34" charset="0"/>
            </a:endParaRPr>
          </a:p>
        </p:txBody>
      </p:sp>
      <p:sp>
        <p:nvSpPr>
          <p:cNvPr id="36" name="TextBox 35"/>
          <p:cNvSpPr txBox="1"/>
          <p:nvPr/>
        </p:nvSpPr>
        <p:spPr>
          <a:xfrm>
            <a:off x="8312" y="504452"/>
            <a:ext cx="921277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rgbClr val="2D2D8A"/>
                </a:solidFill>
              </a:rPr>
              <a:t>Transition of connecting memory to the processor(s) in the course of processor evolution</a:t>
            </a:r>
            <a:endParaRPr lang="en-US" b="1" dirty="0">
              <a:solidFill>
                <a:srgbClr val="2D2D8A"/>
              </a:solidFill>
            </a:endParaRPr>
          </a:p>
        </p:txBody>
      </p:sp>
      <p:sp>
        <p:nvSpPr>
          <p:cNvPr id="37" name="Rectangle 6"/>
          <p:cNvSpPr>
            <a:spLocks noGrp="1" noChangeArrowheads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pPr eaLnBrk="1" hangingPunct="1"/>
            <a:r>
              <a:rPr lang="en-US" altLang="en-US" sz="1600" dirty="0">
                <a:solidFill>
                  <a:srgbClr val="FFFFFF"/>
                </a:solidFill>
                <a:latin typeface="Verdana" pitchFamily="34" charset="0"/>
              </a:rPr>
              <a:t>2.2 The memory bandwidth bottleneck and its resolution </a:t>
            </a:r>
            <a:r>
              <a:rPr lang="en-US" altLang="en-US" sz="1600" dirty="0" smtClean="0">
                <a:solidFill>
                  <a:srgbClr val="FFFFFF"/>
                </a:solidFill>
                <a:latin typeface="Verdana" pitchFamily="34" charset="0"/>
              </a:rPr>
              <a:t>(20)</a:t>
            </a:r>
            <a:endParaRPr lang="hu-HU" altLang="en-US" sz="1600" dirty="0" smtClean="0"/>
          </a:p>
        </p:txBody>
      </p:sp>
      <p:sp>
        <p:nvSpPr>
          <p:cNvPr id="38" name="Rectangle 37"/>
          <p:cNvSpPr>
            <a:spLocks noChangeArrowheads="1"/>
          </p:cNvSpPr>
          <p:nvPr/>
        </p:nvSpPr>
        <p:spPr bwMode="auto">
          <a:xfrm>
            <a:off x="4397734" y="2508505"/>
            <a:ext cx="3361930" cy="79947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noAutofit/>
          </a:bodyPr>
          <a:lstStyle/>
          <a:p>
            <a:pPr algn="ctr">
              <a:spcAft>
                <a:spcPts val="0"/>
              </a:spcAft>
            </a:pPr>
            <a:r>
              <a:rPr lang="en-US" sz="1200" i="1" dirty="0" err="1" smtClean="0">
                <a:solidFill>
                  <a:srgbClr val="000000"/>
                </a:solidFill>
                <a:latin typeface="Verdana"/>
                <a:ea typeface="Times New Roman"/>
                <a:cs typeface="Times New Roman"/>
              </a:rPr>
              <a:t>POWER1</a:t>
            </a:r>
            <a:r>
              <a:rPr lang="en-US" sz="1200" i="1" dirty="0" smtClean="0">
                <a:solidFill>
                  <a:srgbClr val="000000"/>
                </a:solidFill>
                <a:latin typeface="Verdana"/>
                <a:ea typeface="Times New Roman"/>
                <a:cs typeface="Times New Roman"/>
              </a:rPr>
              <a:t> (RS/6000) (1990)</a:t>
            </a:r>
          </a:p>
          <a:p>
            <a:pPr algn="ctr">
              <a:spcAft>
                <a:spcPts val="0"/>
              </a:spcAft>
            </a:pPr>
            <a:r>
              <a:rPr lang="en-US" sz="1200" i="1" dirty="0" smtClean="0">
                <a:solidFill>
                  <a:srgbClr val="000000"/>
                </a:solidFill>
                <a:latin typeface="Verdana"/>
                <a:ea typeface="Times New Roman"/>
                <a:cs typeface="Times New Roman"/>
              </a:rPr>
              <a:t>direct connection via external circuitry</a:t>
            </a:r>
            <a:endParaRPr lang="en-US" sz="1200" i="1" dirty="0">
              <a:solidFill>
                <a:srgbClr val="000000"/>
              </a:solidFill>
              <a:latin typeface="Verdana"/>
              <a:ea typeface="Times New Roman"/>
              <a:cs typeface="Times New Roman"/>
            </a:endParaRPr>
          </a:p>
          <a:p>
            <a:pPr algn="ctr">
              <a:spcAft>
                <a:spcPts val="0"/>
              </a:spcAft>
            </a:pPr>
            <a:r>
              <a:rPr lang="en-US" sz="1200" i="1" dirty="0" smtClean="0">
                <a:solidFill>
                  <a:srgbClr val="000000"/>
                </a:solidFill>
                <a:latin typeface="Verdana"/>
                <a:ea typeface="Times New Roman"/>
                <a:cs typeface="Times New Roman"/>
              </a:rPr>
              <a:t>since </a:t>
            </a:r>
            <a:r>
              <a:rPr lang="en-US" sz="1200" i="1" dirty="0" err="1" smtClean="0">
                <a:solidFill>
                  <a:srgbClr val="000000"/>
                </a:solidFill>
                <a:latin typeface="Verdana"/>
                <a:ea typeface="Times New Roman"/>
                <a:cs typeface="Times New Roman"/>
              </a:rPr>
              <a:t>POWER5</a:t>
            </a:r>
            <a:r>
              <a:rPr lang="en-US" sz="1200" i="1" dirty="0" smtClean="0">
                <a:solidFill>
                  <a:srgbClr val="000000"/>
                </a:solidFill>
                <a:latin typeface="Verdana"/>
                <a:ea typeface="Times New Roman"/>
                <a:cs typeface="Times New Roman"/>
              </a:rPr>
              <a:t> </a:t>
            </a:r>
            <a:r>
              <a:rPr lang="en-US" sz="1200" i="1" dirty="0">
                <a:solidFill>
                  <a:srgbClr val="000000"/>
                </a:solidFill>
                <a:latin typeface="Verdana"/>
                <a:ea typeface="Times New Roman"/>
                <a:cs typeface="Times New Roman"/>
              </a:rPr>
              <a:t>(2C) (2005</a:t>
            </a:r>
            <a:r>
              <a:rPr lang="en-US" sz="1200" i="1" dirty="0" smtClean="0">
                <a:solidFill>
                  <a:srgbClr val="000000"/>
                </a:solidFill>
                <a:latin typeface="Verdana"/>
                <a:ea typeface="Times New Roman"/>
                <a:cs typeface="Times New Roman"/>
              </a:rPr>
              <a:t>)</a:t>
            </a:r>
          </a:p>
          <a:p>
            <a:pPr algn="ctr">
              <a:spcAft>
                <a:spcPts val="0"/>
              </a:spcAft>
            </a:pPr>
            <a:r>
              <a:rPr lang="en-US" sz="1200" i="1" dirty="0" smtClean="0">
                <a:solidFill>
                  <a:srgbClr val="000000"/>
                </a:solidFill>
                <a:latin typeface="Verdana"/>
                <a:ea typeface="Times New Roman"/>
                <a:cs typeface="Times New Roman"/>
              </a:rPr>
              <a:t>on-die integrated mem. controller</a:t>
            </a:r>
            <a:endParaRPr lang="en-US" sz="1200" dirty="0">
              <a:solidFill>
                <a:srgbClr val="000000"/>
              </a:solidFill>
              <a:latin typeface="Times New Roman"/>
              <a:ea typeface="Times New Roman"/>
            </a:endParaRPr>
          </a:p>
        </p:txBody>
      </p:sp>
    </p:spTree>
    <p:extLst>
      <p:ext uri="{BB962C8B-B14F-4D97-AF65-F5344CB8AC3E}">
        <p14:creationId xmlns:p14="http://schemas.microsoft.com/office/powerpoint/2010/main" val="365594824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sz="1600" dirty="0">
                <a:solidFill>
                  <a:srgbClr val="FFFFFF"/>
                </a:solidFill>
                <a:latin typeface="Verdana" pitchFamily="34" charset="0"/>
              </a:rPr>
              <a:t>2.2 The memory bandwidth bottleneck and its resolution </a:t>
            </a:r>
            <a:r>
              <a:rPr lang="en-US" altLang="en-US" sz="1600" dirty="0" smtClean="0">
                <a:solidFill>
                  <a:srgbClr val="FFFFFF"/>
                </a:solidFill>
                <a:latin typeface="Verdana" pitchFamily="34" charset="0"/>
              </a:rPr>
              <a:t>(21)</a:t>
            </a:r>
            <a:endParaRPr lang="en-US" sz="1600" dirty="0"/>
          </a:p>
        </p:txBody>
      </p:sp>
      <p:grpSp>
        <p:nvGrpSpPr>
          <p:cNvPr id="3" name="Group 2"/>
          <p:cNvGrpSpPr/>
          <p:nvPr/>
        </p:nvGrpSpPr>
        <p:grpSpPr>
          <a:xfrm>
            <a:off x="2067750" y="1040311"/>
            <a:ext cx="4417664" cy="574748"/>
            <a:chOff x="2067750" y="1040311"/>
            <a:chExt cx="4417664" cy="574748"/>
          </a:xfrm>
        </p:grpSpPr>
        <p:cxnSp>
          <p:nvCxnSpPr>
            <p:cNvPr id="6" name="Line 13"/>
            <p:cNvCxnSpPr>
              <a:endCxn id="7" idx="6"/>
            </p:cNvCxnSpPr>
            <p:nvPr/>
          </p:nvCxnSpPr>
          <p:spPr bwMode="auto">
            <a:xfrm flipH="1">
              <a:off x="2127259" y="1357394"/>
              <a:ext cx="2070463" cy="20738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7" name="Oval 6"/>
            <p:cNvSpPr>
              <a:spLocks noChangeArrowheads="1"/>
            </p:cNvSpPr>
            <p:nvPr/>
          </p:nvSpPr>
          <p:spPr bwMode="auto">
            <a:xfrm>
              <a:off x="2067750" y="1530076"/>
              <a:ext cx="59509" cy="69401"/>
            </a:xfrm>
            <a:prstGeom prst="ellipse">
              <a:avLst/>
            </a:prstGeom>
            <a:solidFill>
              <a:srgbClr val="FFFFFF"/>
            </a:solidFill>
            <a:ln w="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sz="1200">
                <a:latin typeface="+mj-lt"/>
              </a:endParaRPr>
            </a:p>
          </p:txBody>
        </p:sp>
        <p:cxnSp>
          <p:nvCxnSpPr>
            <p:cNvPr id="8" name="Line 13"/>
            <p:cNvCxnSpPr/>
            <p:nvPr/>
          </p:nvCxnSpPr>
          <p:spPr bwMode="auto">
            <a:xfrm>
              <a:off x="4197721" y="1357394"/>
              <a:ext cx="2255082" cy="22039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9" name="Oval 8"/>
            <p:cNvSpPr>
              <a:spLocks noChangeArrowheads="1"/>
            </p:cNvSpPr>
            <p:nvPr/>
          </p:nvSpPr>
          <p:spPr bwMode="auto">
            <a:xfrm>
              <a:off x="6425905" y="1545658"/>
              <a:ext cx="59509" cy="69401"/>
            </a:xfrm>
            <a:prstGeom prst="ellipse">
              <a:avLst/>
            </a:prstGeom>
            <a:solidFill>
              <a:srgbClr val="FFFFFF"/>
            </a:solidFill>
            <a:ln w="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sz="1200">
                <a:latin typeface="+mj-lt"/>
              </a:endParaRPr>
            </a:p>
          </p:txBody>
        </p:sp>
        <p:sp>
          <p:nvSpPr>
            <p:cNvPr id="18" name="TextBox 17"/>
            <p:cNvSpPr txBox="1"/>
            <p:nvPr/>
          </p:nvSpPr>
          <p:spPr>
            <a:xfrm>
              <a:off x="2615868" y="1040311"/>
              <a:ext cx="3231975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200" b="1" dirty="0" smtClean="0">
                  <a:latin typeface="+mj-lt"/>
                  <a:ea typeface="Verdana" panose="020B0604030504040204" pitchFamily="34" charset="0"/>
                  <a:cs typeface="Verdana" panose="020B0604030504040204" pitchFamily="34" charset="0"/>
                </a:rPr>
                <a:t>How to connect </a:t>
              </a:r>
              <a:r>
                <a:rPr lang="en-US" sz="1200" b="1" dirty="0" err="1" smtClean="0">
                  <a:latin typeface="+mj-lt"/>
                  <a:ea typeface="Verdana" panose="020B0604030504040204" pitchFamily="34" charset="0"/>
                  <a:cs typeface="Verdana" panose="020B0604030504040204" pitchFamily="34" charset="0"/>
                </a:rPr>
                <a:t>DIMMs</a:t>
              </a:r>
              <a:r>
                <a:rPr lang="en-US" sz="1200" b="1" dirty="0" smtClean="0">
                  <a:latin typeface="+mj-lt"/>
                  <a:ea typeface="Verdana" panose="020B0604030504040204" pitchFamily="34" charset="0"/>
                  <a:cs typeface="Verdana" panose="020B0604030504040204" pitchFamily="34" charset="0"/>
                </a:rPr>
                <a:t> to the MCs</a:t>
              </a:r>
              <a:endParaRPr lang="hu-HU" altLang="en-US" sz="1200" b="1" dirty="0">
                <a:solidFill>
                  <a:srgbClr val="000000"/>
                </a:solidFill>
                <a:cs typeface="Arial" pitchFamily="34" charset="0"/>
              </a:endParaRPr>
            </a:p>
          </p:txBody>
        </p:sp>
      </p:grpSp>
      <p:sp>
        <p:nvSpPr>
          <p:cNvPr id="4" name="Text Box 4"/>
          <p:cNvSpPr txBox="1">
            <a:spLocks noChangeArrowheads="1"/>
          </p:cNvSpPr>
          <p:nvPr/>
        </p:nvSpPr>
        <p:spPr bwMode="auto">
          <a:xfrm>
            <a:off x="616324" y="1607168"/>
            <a:ext cx="2854840" cy="47912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noAutofit/>
          </a:bodyPr>
          <a:lstStyle/>
          <a:p>
            <a:pPr algn="ctr">
              <a:lnSpc>
                <a:spcPct val="90000"/>
              </a:lnSpc>
              <a:spcAft>
                <a:spcPts val="0"/>
              </a:spcAft>
            </a:pPr>
            <a:r>
              <a:rPr lang="en-US" sz="1200" b="1" kern="1200" dirty="0" smtClean="0">
                <a:solidFill>
                  <a:srgbClr val="000000"/>
                </a:solidFill>
                <a:effectLst/>
                <a:latin typeface="+mj-lt"/>
                <a:ea typeface="Times New Roman"/>
                <a:cs typeface="Times New Roman"/>
              </a:rPr>
              <a:t>Connecting </a:t>
            </a:r>
            <a:r>
              <a:rPr lang="hu-HU" sz="1200" b="1" dirty="0" smtClean="0">
                <a:solidFill>
                  <a:srgbClr val="000000"/>
                </a:solidFill>
                <a:latin typeface="+mj-lt"/>
                <a:ea typeface="Times New Roman"/>
                <a:cs typeface="Times New Roman"/>
              </a:rPr>
              <a:t>DIMMs</a:t>
            </a:r>
            <a:r>
              <a:rPr lang="en-US" sz="1200" b="1" dirty="0" smtClean="0">
                <a:solidFill>
                  <a:srgbClr val="000000"/>
                </a:solidFill>
                <a:latin typeface="+mj-lt"/>
                <a:ea typeface="Times New Roman"/>
                <a:cs typeface="Times New Roman"/>
              </a:rPr>
              <a:t> </a:t>
            </a:r>
          </a:p>
          <a:p>
            <a:pPr algn="ctr">
              <a:lnSpc>
                <a:spcPct val="90000"/>
              </a:lnSpc>
              <a:spcAft>
                <a:spcPts val="0"/>
              </a:spcAft>
            </a:pPr>
            <a:r>
              <a:rPr lang="en-US" sz="1200" b="1" dirty="0" smtClean="0">
                <a:solidFill>
                  <a:srgbClr val="000000"/>
                </a:solidFill>
                <a:latin typeface="+mj-lt"/>
                <a:ea typeface="Times New Roman"/>
                <a:cs typeface="Times New Roman"/>
              </a:rPr>
              <a:t>via standard DRAM interfaces</a:t>
            </a:r>
          </a:p>
          <a:p>
            <a:pPr algn="ctr">
              <a:lnSpc>
                <a:spcPct val="90000"/>
              </a:lnSpc>
              <a:spcAft>
                <a:spcPts val="0"/>
              </a:spcAft>
            </a:pPr>
            <a:r>
              <a:rPr lang="en-US" sz="1200" b="1" dirty="0" smtClean="0">
                <a:solidFill>
                  <a:srgbClr val="000000"/>
                </a:solidFill>
                <a:latin typeface="+mj-lt"/>
                <a:ea typeface="Times New Roman"/>
                <a:cs typeface="Times New Roman"/>
              </a:rPr>
              <a:t>directly </a:t>
            </a:r>
            <a:r>
              <a:rPr lang="en-US" sz="1200" b="1" kern="1200" dirty="0" smtClean="0">
                <a:solidFill>
                  <a:srgbClr val="000000"/>
                </a:solidFill>
                <a:effectLst/>
                <a:latin typeface="+mj-lt"/>
                <a:ea typeface="Times New Roman"/>
                <a:cs typeface="Times New Roman"/>
              </a:rPr>
              <a:t> to the MCs</a:t>
            </a:r>
            <a:endParaRPr lang="en-US" sz="1200" dirty="0">
              <a:solidFill>
                <a:srgbClr val="000000"/>
              </a:solidFill>
              <a:effectLst/>
              <a:latin typeface="+mj-lt"/>
              <a:ea typeface="Times New Roman"/>
            </a:endParaRPr>
          </a:p>
        </p:txBody>
      </p:sp>
      <p:sp>
        <p:nvSpPr>
          <p:cNvPr id="25" name="Text Box 1791"/>
          <p:cNvSpPr txBox="1">
            <a:spLocks noChangeArrowheads="1"/>
          </p:cNvSpPr>
          <p:nvPr/>
        </p:nvSpPr>
        <p:spPr bwMode="auto">
          <a:xfrm>
            <a:off x="157711" y="2277729"/>
            <a:ext cx="3990219" cy="131655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>
                    <a:alpha val="0"/>
                  </a:srgb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FF0000"/>
                </a:solidFill>
                <a:miter lim="800000"/>
                <a:headEnd/>
                <a:tailEnd/>
              </a14:hiddenLine>
            </a:ext>
          </a:extLst>
        </p:spPr>
        <p:txBody>
          <a:bodyPr rot="0" vert="horz" wrap="square" lIns="63094" tIns="31547" rIns="63094" bIns="31547" upright="1">
            <a:noAutofit/>
          </a:bodyPr>
          <a:lstStyle/>
          <a:p>
            <a:pPr algn="ctr">
              <a:spcAft>
                <a:spcPts val="300"/>
              </a:spcAft>
            </a:pPr>
            <a:r>
              <a:rPr lang="en-US" sz="1200" dirty="0" smtClean="0">
                <a:solidFill>
                  <a:srgbClr val="000000"/>
                </a:solidFill>
                <a:effectLst/>
                <a:ea typeface="Verdana" panose="020B0604030504040204" pitchFamily="34" charset="0"/>
                <a:cs typeface="Verdana" panose="020B0604030504040204" pitchFamily="34" charset="0"/>
              </a:rPr>
              <a:t>DIMMs are connected to  one or more memory </a:t>
            </a:r>
            <a:r>
              <a:rPr lang="en-US" sz="1200" dirty="0" smtClean="0">
                <a:solidFill>
                  <a:srgbClr val="0070C0"/>
                </a:solidFill>
                <a:effectLst/>
                <a:ea typeface="Verdana" panose="020B0604030504040204" pitchFamily="34" charset="0"/>
                <a:cs typeface="Verdana" panose="020B0604030504040204" pitchFamily="34" charset="0"/>
              </a:rPr>
              <a:t>controllers (MCs)  directly by standard DRAM interfaces</a:t>
            </a:r>
            <a:r>
              <a:rPr lang="en-US" sz="1200" dirty="0" smtClean="0">
                <a:solidFill>
                  <a:srgbClr val="000000"/>
                </a:solidFill>
                <a:effectLst/>
                <a:ea typeface="Verdana" panose="020B0604030504040204" pitchFamily="34" charset="0"/>
                <a:cs typeface="Verdana" panose="020B0604030504040204" pitchFamily="34" charset="0"/>
              </a:rPr>
              <a:t>.</a:t>
            </a:r>
          </a:p>
          <a:p>
            <a:pPr algn="ctr">
              <a:spcAft>
                <a:spcPts val="0"/>
              </a:spcAft>
            </a:pPr>
            <a:endParaRPr lang="en-US" sz="1200" dirty="0">
              <a:solidFill>
                <a:srgbClr val="000000"/>
              </a:solidFill>
              <a:effectLst/>
              <a:ea typeface="Verdana" panose="020B0604030504040204" pitchFamily="34" charset="0"/>
              <a:cs typeface="Verdana" panose="020B0604030504040204" pitchFamily="34" charset="0"/>
            </a:endParaRPr>
          </a:p>
        </p:txBody>
      </p:sp>
      <p:sp>
        <p:nvSpPr>
          <p:cNvPr id="54" name="TextBox 53"/>
          <p:cNvSpPr txBox="1"/>
          <p:nvPr/>
        </p:nvSpPr>
        <p:spPr>
          <a:xfrm>
            <a:off x="2085300" y="5070728"/>
            <a:ext cx="1409361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200" dirty="0" smtClean="0"/>
              <a:t>Standard DRAM</a:t>
            </a:r>
          </a:p>
          <a:p>
            <a:pPr algn="ctr"/>
            <a:r>
              <a:rPr lang="en-US" sz="1200" dirty="0" smtClean="0"/>
              <a:t>interface</a:t>
            </a:r>
            <a:endParaRPr lang="en-US" sz="1200" dirty="0"/>
          </a:p>
        </p:txBody>
      </p:sp>
      <p:cxnSp>
        <p:nvCxnSpPr>
          <p:cNvPr id="55" name="Straight Arrow Connector 54"/>
          <p:cNvCxnSpPr/>
          <p:nvPr/>
        </p:nvCxnSpPr>
        <p:spPr bwMode="auto">
          <a:xfrm flipV="1">
            <a:off x="2741260" y="4756826"/>
            <a:ext cx="0" cy="323392"/>
          </a:xfrm>
          <a:prstGeom prst="straightConnector1">
            <a:avLst/>
          </a:prstGeom>
          <a:noFill/>
          <a:ln w="38100" cap="flat" cmpd="sng" algn="ctr">
            <a:solidFill>
              <a:srgbClr val="FF0000"/>
            </a:solidFill>
            <a:prstDash val="solid"/>
            <a:round/>
            <a:headEnd type="none" w="med" len="med"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3300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grpSp>
        <p:nvGrpSpPr>
          <p:cNvPr id="56" name="Group 55"/>
          <p:cNvGrpSpPr/>
          <p:nvPr/>
        </p:nvGrpSpPr>
        <p:grpSpPr>
          <a:xfrm>
            <a:off x="2631752" y="3995559"/>
            <a:ext cx="889374" cy="801305"/>
            <a:chOff x="2303796" y="3012722"/>
            <a:chExt cx="889374" cy="801305"/>
          </a:xfrm>
        </p:grpSpPr>
        <p:cxnSp>
          <p:nvCxnSpPr>
            <p:cNvPr id="57" name="Egyenes összekötő 172"/>
            <p:cNvCxnSpPr/>
            <p:nvPr/>
          </p:nvCxnSpPr>
          <p:spPr bwMode="auto">
            <a:xfrm rot="10800000">
              <a:off x="2303796" y="3534627"/>
              <a:ext cx="540000" cy="0"/>
            </a:xfrm>
            <a:prstGeom prst="line">
              <a:avLst/>
            </a:prstGeom>
            <a:noFill/>
            <a:ln w="3175" cap="flat" cmpd="sng" algn="ctr">
              <a:solidFill>
                <a:sysClr val="windowText" lastClr="000000"/>
              </a:solidFill>
              <a:prstDash val="solid"/>
            </a:ln>
            <a:effectLst/>
          </p:spPr>
        </p:cxnSp>
        <p:sp>
          <p:nvSpPr>
            <p:cNvPr id="58" name="Téglalap 173"/>
            <p:cNvSpPr/>
            <p:nvPr/>
          </p:nvSpPr>
          <p:spPr bwMode="auto">
            <a:xfrm>
              <a:off x="2649055" y="3350477"/>
              <a:ext cx="44450" cy="215900"/>
            </a:xfrm>
            <a:prstGeom prst="rect">
              <a:avLst/>
            </a:prstGeom>
            <a:solidFill>
              <a:srgbClr val="4F81BD">
                <a:lumMod val="40000"/>
                <a:lumOff val="60000"/>
              </a:srgbClr>
            </a:solidFill>
            <a:ln w="6350" cap="flat" cmpd="sng" algn="ctr">
              <a:solidFill>
                <a:sysClr val="windowText" lastClr="000000"/>
              </a:solidFill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sz="1200" b="0" i="0" u="none" strike="noStrike" kern="0" cap="none" spc="0" normalizeH="0" baseline="0" noProof="0" dirty="0">
                <a:ln w="6350">
                  <a:solidFill>
                    <a:prstClr val="black"/>
                  </a:solidFill>
                  <a:prstDash val="solid"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59" name="Téglalap 174"/>
            <p:cNvSpPr/>
            <p:nvPr/>
          </p:nvSpPr>
          <p:spPr bwMode="auto">
            <a:xfrm>
              <a:off x="2734781" y="3350477"/>
              <a:ext cx="46037" cy="215900"/>
            </a:xfrm>
            <a:prstGeom prst="rect">
              <a:avLst/>
            </a:prstGeom>
            <a:solidFill>
              <a:srgbClr val="4F81BD">
                <a:lumMod val="40000"/>
                <a:lumOff val="60000"/>
              </a:srgbClr>
            </a:solidFill>
            <a:ln w="6350" cap="flat" cmpd="sng" algn="ctr">
              <a:solidFill>
                <a:sysClr val="windowText" lastClr="000000"/>
              </a:solidFill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sz="1200" b="0" i="0" u="none" strike="noStrike" kern="0" cap="none" spc="0" normalizeH="0" baseline="0" noProof="0" dirty="0">
                <a:ln w="6350">
                  <a:solidFill>
                    <a:prstClr val="black"/>
                  </a:solidFill>
                  <a:prstDash val="solid"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60" name="Téglalap 175"/>
            <p:cNvSpPr/>
            <p:nvPr/>
          </p:nvSpPr>
          <p:spPr bwMode="auto">
            <a:xfrm>
              <a:off x="2820506" y="3350477"/>
              <a:ext cx="46037" cy="215900"/>
            </a:xfrm>
            <a:prstGeom prst="rect">
              <a:avLst/>
            </a:prstGeom>
            <a:solidFill>
              <a:srgbClr val="4F81BD">
                <a:lumMod val="40000"/>
                <a:lumOff val="60000"/>
              </a:srgbClr>
            </a:solidFill>
            <a:ln w="6350" cap="flat" cmpd="sng" algn="ctr">
              <a:solidFill>
                <a:sysClr val="windowText" lastClr="000000"/>
              </a:solidFill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sz="1200" b="0" i="0" u="none" strike="noStrike" kern="0" cap="none" spc="0" normalizeH="0" baseline="0" noProof="0" dirty="0">
                <a:ln w="6350">
                  <a:solidFill>
                    <a:prstClr val="black"/>
                  </a:solidFill>
                  <a:prstDash val="solid"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cxnSp>
          <p:nvCxnSpPr>
            <p:cNvPr id="61" name="Egyenes összekötő 177"/>
            <p:cNvCxnSpPr/>
            <p:nvPr/>
          </p:nvCxnSpPr>
          <p:spPr bwMode="auto">
            <a:xfrm rot="10800000">
              <a:off x="2303796" y="3704490"/>
              <a:ext cx="540000" cy="0"/>
            </a:xfrm>
            <a:prstGeom prst="line">
              <a:avLst/>
            </a:prstGeom>
            <a:noFill/>
            <a:ln w="3175" cap="flat" cmpd="sng" algn="ctr">
              <a:solidFill>
                <a:sysClr val="windowText" lastClr="000000"/>
              </a:solidFill>
              <a:prstDash val="solid"/>
            </a:ln>
            <a:effectLst/>
          </p:spPr>
        </p:cxnSp>
        <p:sp>
          <p:nvSpPr>
            <p:cNvPr id="62" name="Téglalap 178"/>
            <p:cNvSpPr/>
            <p:nvPr/>
          </p:nvSpPr>
          <p:spPr bwMode="auto">
            <a:xfrm>
              <a:off x="2649055" y="3598127"/>
              <a:ext cx="44450" cy="215900"/>
            </a:xfrm>
            <a:prstGeom prst="rect">
              <a:avLst/>
            </a:prstGeom>
            <a:solidFill>
              <a:srgbClr val="4F81BD">
                <a:lumMod val="40000"/>
                <a:lumOff val="60000"/>
              </a:srgbClr>
            </a:solidFill>
            <a:ln w="6350" cap="flat" cmpd="sng" algn="ctr">
              <a:solidFill>
                <a:sysClr val="windowText" lastClr="000000"/>
              </a:solidFill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sz="1200" b="0" i="0" u="none" strike="noStrike" kern="0" cap="none" spc="0" normalizeH="0" baseline="0" noProof="0" dirty="0">
                <a:ln w="6350">
                  <a:solidFill>
                    <a:prstClr val="black"/>
                  </a:solidFill>
                  <a:prstDash val="solid"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63" name="Téglalap 179"/>
            <p:cNvSpPr/>
            <p:nvPr/>
          </p:nvSpPr>
          <p:spPr bwMode="auto">
            <a:xfrm>
              <a:off x="2734781" y="3598127"/>
              <a:ext cx="46037" cy="215900"/>
            </a:xfrm>
            <a:prstGeom prst="rect">
              <a:avLst/>
            </a:prstGeom>
            <a:solidFill>
              <a:srgbClr val="4F81BD">
                <a:lumMod val="40000"/>
                <a:lumOff val="60000"/>
              </a:srgbClr>
            </a:solidFill>
            <a:ln w="6350" cap="flat" cmpd="sng" algn="ctr">
              <a:solidFill>
                <a:sysClr val="windowText" lastClr="000000"/>
              </a:solidFill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sz="1200" b="0" i="0" u="none" strike="noStrike" kern="0" cap="none" spc="0" normalizeH="0" baseline="0" noProof="0" dirty="0">
                <a:ln w="6350">
                  <a:solidFill>
                    <a:prstClr val="black"/>
                  </a:solidFill>
                  <a:prstDash val="solid"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64" name="Téglalap 180"/>
            <p:cNvSpPr/>
            <p:nvPr/>
          </p:nvSpPr>
          <p:spPr bwMode="auto">
            <a:xfrm>
              <a:off x="2820506" y="3598127"/>
              <a:ext cx="46037" cy="215900"/>
            </a:xfrm>
            <a:prstGeom prst="rect">
              <a:avLst/>
            </a:prstGeom>
            <a:solidFill>
              <a:srgbClr val="4F81BD">
                <a:lumMod val="40000"/>
                <a:lumOff val="60000"/>
              </a:srgbClr>
            </a:solidFill>
            <a:ln w="6350" cap="flat" cmpd="sng" algn="ctr">
              <a:solidFill>
                <a:sysClr val="windowText" lastClr="000000"/>
              </a:solidFill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sz="1200" b="0" i="0" u="none" strike="noStrike" kern="0" cap="none" spc="0" normalizeH="0" baseline="0" noProof="0" dirty="0">
                <a:ln w="6350">
                  <a:solidFill>
                    <a:prstClr val="black"/>
                  </a:solidFill>
                  <a:prstDash val="solid"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65" name="TextBox 64"/>
            <p:cNvSpPr txBox="1"/>
            <p:nvPr/>
          </p:nvSpPr>
          <p:spPr>
            <a:xfrm>
              <a:off x="2485925" y="3012722"/>
              <a:ext cx="707245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200" dirty="0" smtClean="0"/>
                <a:t>DIMMs</a:t>
              </a:r>
              <a:endParaRPr lang="en-US" sz="1200" dirty="0"/>
            </a:p>
          </p:txBody>
        </p:sp>
      </p:grpSp>
      <p:sp>
        <p:nvSpPr>
          <p:cNvPr id="71" name="Oval 70"/>
          <p:cNvSpPr/>
          <p:nvPr/>
        </p:nvSpPr>
        <p:spPr bwMode="auto">
          <a:xfrm>
            <a:off x="970426" y="4268261"/>
            <a:ext cx="1682993" cy="709055"/>
          </a:xfrm>
          <a:prstGeom prst="ellipse">
            <a:avLst/>
          </a:prstGeom>
          <a:solidFill>
            <a:schemeClr val="bg1">
              <a:lumMod val="85000"/>
            </a:schemeClr>
          </a:solidFill>
          <a:ln w="1587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72" name="TextBox 71"/>
          <p:cNvSpPr txBox="1"/>
          <p:nvPr/>
        </p:nvSpPr>
        <p:spPr>
          <a:xfrm>
            <a:off x="1022312" y="4338048"/>
            <a:ext cx="155042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200" dirty="0" smtClean="0"/>
              <a:t>MC in</a:t>
            </a:r>
          </a:p>
          <a:p>
            <a:pPr algn="ctr"/>
            <a:r>
              <a:rPr lang="en-US" sz="1200" dirty="0" err="1" smtClean="0"/>
              <a:t>MCH</a:t>
            </a:r>
            <a:r>
              <a:rPr lang="en-US" sz="1200" dirty="0" smtClean="0"/>
              <a:t> or processor</a:t>
            </a:r>
            <a:endParaRPr lang="en-US" sz="1200" dirty="0"/>
          </a:p>
        </p:txBody>
      </p:sp>
      <p:sp>
        <p:nvSpPr>
          <p:cNvPr id="77" name="TextBox 76"/>
          <p:cNvSpPr txBox="1"/>
          <p:nvPr/>
        </p:nvSpPr>
        <p:spPr>
          <a:xfrm>
            <a:off x="136712" y="510989"/>
            <a:ext cx="412805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err="1" smtClean="0">
                <a:solidFill>
                  <a:schemeClr val="accent6"/>
                </a:solidFill>
                <a:ea typeface="Verdana" panose="020B0604030504040204" pitchFamily="34" charset="0"/>
                <a:cs typeface="Verdana" panose="020B0604030504040204" pitchFamily="34" charset="0"/>
              </a:rPr>
              <a:t>c2</a:t>
            </a:r>
            <a:r>
              <a:rPr lang="en-US" b="1" dirty="0" smtClean="0">
                <a:solidFill>
                  <a:schemeClr val="accent6"/>
                </a:solidFill>
                <a:ea typeface="Verdana" panose="020B0604030504040204" pitchFamily="34" charset="0"/>
                <a:cs typeface="Verdana" panose="020B0604030504040204" pitchFamily="34" charset="0"/>
              </a:rPr>
              <a:t>) How to connect </a:t>
            </a:r>
            <a:r>
              <a:rPr lang="en-US" b="1" dirty="0" err="1" smtClean="0">
                <a:solidFill>
                  <a:schemeClr val="accent6"/>
                </a:solidFill>
                <a:ea typeface="Verdana" panose="020B0604030504040204" pitchFamily="34" charset="0"/>
                <a:cs typeface="Verdana" panose="020B0604030504040204" pitchFamily="34" charset="0"/>
              </a:rPr>
              <a:t>DIMMs</a:t>
            </a:r>
            <a:r>
              <a:rPr lang="en-US" b="1" dirty="0" smtClean="0">
                <a:solidFill>
                  <a:schemeClr val="accent6"/>
                </a:solidFill>
                <a:ea typeface="Verdana" panose="020B0604030504040204" pitchFamily="34" charset="0"/>
                <a:cs typeface="Verdana" panose="020B0604030504040204" pitchFamily="34" charset="0"/>
              </a:rPr>
              <a:t> to the MCs</a:t>
            </a:r>
            <a:endParaRPr lang="en-US" dirty="0">
              <a:solidFill>
                <a:schemeClr val="accent6"/>
              </a:solidFill>
            </a:endParaRPr>
          </a:p>
        </p:txBody>
      </p:sp>
      <p:sp>
        <p:nvSpPr>
          <p:cNvPr id="19" name="Text Box 4"/>
          <p:cNvSpPr txBox="1">
            <a:spLocks noChangeArrowheads="1"/>
          </p:cNvSpPr>
          <p:nvPr/>
        </p:nvSpPr>
        <p:spPr bwMode="auto">
          <a:xfrm>
            <a:off x="4192817" y="1607168"/>
            <a:ext cx="4485013" cy="45634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noAutofit/>
          </a:bodyPr>
          <a:lstStyle/>
          <a:p>
            <a:pPr algn="ctr">
              <a:lnSpc>
                <a:spcPct val="90000"/>
              </a:lnSpc>
              <a:spcAft>
                <a:spcPts val="0"/>
              </a:spcAft>
            </a:pPr>
            <a:r>
              <a:rPr lang="en-US" sz="1200" b="1" kern="1200" dirty="0" smtClean="0">
                <a:solidFill>
                  <a:srgbClr val="000000"/>
                </a:solidFill>
                <a:effectLst/>
                <a:latin typeface="+mj-lt"/>
                <a:ea typeface="Times New Roman"/>
                <a:cs typeface="Times New Roman"/>
              </a:rPr>
              <a:t>Connecting </a:t>
            </a:r>
            <a:r>
              <a:rPr lang="hu-HU" sz="1200" b="1" dirty="0" smtClean="0">
                <a:solidFill>
                  <a:srgbClr val="000000"/>
                </a:solidFill>
                <a:latin typeface="+mj-lt"/>
                <a:ea typeface="Times New Roman"/>
                <a:cs typeface="Times New Roman"/>
              </a:rPr>
              <a:t>DIMMs</a:t>
            </a:r>
            <a:r>
              <a:rPr lang="en-US" sz="1200" b="1" kern="1200" dirty="0" smtClean="0">
                <a:solidFill>
                  <a:srgbClr val="000000"/>
                </a:solidFill>
                <a:effectLst/>
                <a:latin typeface="+mj-lt"/>
                <a:ea typeface="Times New Roman"/>
                <a:cs typeface="Times New Roman"/>
              </a:rPr>
              <a:t> </a:t>
            </a:r>
          </a:p>
          <a:p>
            <a:pPr algn="ctr">
              <a:lnSpc>
                <a:spcPct val="90000"/>
              </a:lnSpc>
              <a:spcAft>
                <a:spcPts val="0"/>
              </a:spcAft>
            </a:pPr>
            <a:r>
              <a:rPr lang="hu-HU" sz="1200" b="1" kern="1200" dirty="0" smtClean="0">
                <a:solidFill>
                  <a:srgbClr val="000000"/>
                </a:solidFill>
                <a:effectLst/>
                <a:latin typeface="+mj-lt"/>
                <a:ea typeface="Times New Roman"/>
                <a:cs typeface="Times New Roman"/>
              </a:rPr>
              <a:t>via </a:t>
            </a:r>
            <a:r>
              <a:rPr lang="en-US" sz="1200" b="1" kern="1200" dirty="0" smtClean="0">
                <a:solidFill>
                  <a:srgbClr val="000000"/>
                </a:solidFill>
                <a:effectLst/>
                <a:latin typeface="+mj-lt"/>
                <a:ea typeface="Times New Roman"/>
                <a:cs typeface="Times New Roman"/>
              </a:rPr>
              <a:t>low-line-count links and</a:t>
            </a:r>
          </a:p>
          <a:p>
            <a:pPr algn="ctr">
              <a:lnSpc>
                <a:spcPct val="90000"/>
              </a:lnSpc>
              <a:spcAft>
                <a:spcPts val="0"/>
              </a:spcAft>
            </a:pPr>
            <a:r>
              <a:rPr lang="en-US" sz="1200" b="1" kern="1200" dirty="0" smtClean="0">
                <a:solidFill>
                  <a:srgbClr val="000000"/>
                </a:solidFill>
                <a:effectLst/>
                <a:latin typeface="+mj-lt"/>
                <a:ea typeface="Times New Roman"/>
                <a:cs typeface="Times New Roman"/>
              </a:rPr>
              <a:t> </a:t>
            </a:r>
            <a:r>
              <a:rPr lang="hu-HU" sz="1200" b="1" kern="1200" dirty="0" smtClean="0">
                <a:solidFill>
                  <a:srgbClr val="000000"/>
                </a:solidFill>
                <a:effectLst/>
                <a:latin typeface="+mj-lt"/>
                <a:ea typeface="Times New Roman"/>
                <a:cs typeface="Times New Roman"/>
              </a:rPr>
              <a:t>memory buffers </a:t>
            </a:r>
            <a:r>
              <a:rPr lang="en-US" sz="1200" b="1" kern="1200" dirty="0" smtClean="0">
                <a:solidFill>
                  <a:srgbClr val="000000"/>
                </a:solidFill>
                <a:effectLst/>
                <a:latin typeface="+mj-lt"/>
                <a:ea typeface="Times New Roman"/>
                <a:cs typeface="Times New Roman"/>
              </a:rPr>
              <a:t> (</a:t>
            </a:r>
            <a:r>
              <a:rPr lang="en-US" sz="1200" b="1" kern="1200" dirty="0" err="1" smtClean="0">
                <a:solidFill>
                  <a:srgbClr val="000000"/>
                </a:solidFill>
                <a:effectLst/>
                <a:latin typeface="+mj-lt"/>
                <a:ea typeface="Times New Roman"/>
                <a:cs typeface="Times New Roman"/>
              </a:rPr>
              <a:t>MBs</a:t>
            </a:r>
            <a:r>
              <a:rPr lang="en-US" sz="1200" b="1" kern="1200" dirty="0" smtClean="0">
                <a:solidFill>
                  <a:srgbClr val="000000"/>
                </a:solidFill>
                <a:effectLst/>
                <a:latin typeface="+mj-lt"/>
                <a:ea typeface="Times New Roman"/>
                <a:cs typeface="Times New Roman"/>
              </a:rPr>
              <a:t>) </a:t>
            </a:r>
            <a:r>
              <a:rPr lang="hu-HU" sz="1200" b="1" kern="1200" dirty="0" smtClean="0">
                <a:solidFill>
                  <a:srgbClr val="000000"/>
                </a:solidFill>
                <a:effectLst/>
                <a:latin typeface="+mj-lt"/>
                <a:ea typeface="Times New Roman"/>
                <a:cs typeface="Times New Roman"/>
              </a:rPr>
              <a:t> to the MCs</a:t>
            </a:r>
            <a:endParaRPr lang="en-US" sz="1200" dirty="0">
              <a:solidFill>
                <a:srgbClr val="000000"/>
              </a:solidFill>
              <a:effectLst/>
              <a:latin typeface="+mj-lt"/>
              <a:ea typeface="Times New Roman"/>
            </a:endParaRPr>
          </a:p>
        </p:txBody>
      </p:sp>
      <p:sp>
        <p:nvSpPr>
          <p:cNvPr id="24" name="Right Arrow 23"/>
          <p:cNvSpPr/>
          <p:nvPr/>
        </p:nvSpPr>
        <p:spPr bwMode="auto">
          <a:xfrm>
            <a:off x="3958284" y="1682741"/>
            <a:ext cx="306000" cy="90000"/>
          </a:xfrm>
          <a:prstGeom prst="rightArrow">
            <a:avLst/>
          </a:prstGeom>
          <a:solidFill>
            <a:srgbClr val="FF0000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200" b="0" i="0" u="none" strike="noStrike" cap="none" normalizeH="0" baseline="0" smtClean="0">
              <a:ln>
                <a:noFill/>
              </a:ln>
              <a:solidFill>
                <a:srgbClr val="0000FF"/>
              </a:solidFill>
              <a:effectLst/>
              <a:latin typeface="+mj-lt"/>
            </a:endParaRPr>
          </a:p>
        </p:txBody>
      </p:sp>
      <p:sp>
        <p:nvSpPr>
          <p:cNvPr id="26" name="Text Box 1791"/>
          <p:cNvSpPr txBox="1">
            <a:spLocks noChangeArrowheads="1"/>
          </p:cNvSpPr>
          <p:nvPr/>
        </p:nvSpPr>
        <p:spPr bwMode="auto">
          <a:xfrm>
            <a:off x="4147931" y="2281420"/>
            <a:ext cx="4702475" cy="13232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>
                    <a:alpha val="0"/>
                  </a:srgb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FF0000"/>
                </a:solidFill>
                <a:miter lim="800000"/>
                <a:headEnd/>
                <a:tailEnd/>
              </a14:hiddenLine>
            </a:ext>
          </a:extLst>
        </p:spPr>
        <p:txBody>
          <a:bodyPr rot="0" vert="horz" wrap="square" lIns="63094" tIns="31547" rIns="63094" bIns="31547" upright="1">
            <a:noAutofit/>
          </a:bodyPr>
          <a:lstStyle/>
          <a:p>
            <a:pPr algn="ctr">
              <a:spcAft>
                <a:spcPts val="100"/>
              </a:spcAft>
            </a:pPr>
            <a:r>
              <a:rPr lang="en-US" sz="1200" dirty="0" smtClean="0">
                <a:solidFill>
                  <a:srgbClr val="000000"/>
                </a:solidFill>
                <a:effectLst/>
                <a:ea typeface="Verdana" panose="020B0604030504040204" pitchFamily="34" charset="0"/>
                <a:cs typeface="Verdana" panose="020B0604030504040204" pitchFamily="34" charset="0"/>
              </a:rPr>
              <a:t>DIMMs are connected to one or more</a:t>
            </a:r>
          </a:p>
          <a:p>
            <a:pPr algn="ctr">
              <a:spcAft>
                <a:spcPts val="300"/>
              </a:spcAft>
            </a:pPr>
            <a:r>
              <a:rPr lang="en-US" sz="1200" dirty="0" smtClean="0">
                <a:solidFill>
                  <a:srgbClr val="000000"/>
                </a:solidFill>
                <a:effectLst/>
                <a:ea typeface="Verdana" panose="020B0604030504040204" pitchFamily="34" charset="0"/>
                <a:cs typeface="Verdana" panose="020B0604030504040204" pitchFamily="34" charset="0"/>
              </a:rPr>
              <a:t> memory controllers (MCs) via </a:t>
            </a:r>
            <a:r>
              <a:rPr lang="en-US" sz="1200" dirty="0" smtClean="0">
                <a:solidFill>
                  <a:srgbClr val="0070C0"/>
                </a:solidFill>
                <a:effectLst/>
                <a:ea typeface="Verdana" panose="020B0604030504040204" pitchFamily="34" charset="0"/>
                <a:cs typeface="Verdana" panose="020B0604030504040204" pitchFamily="34" charset="0"/>
              </a:rPr>
              <a:t>low-line-count interfaces and interface converters, called memory buffers (</a:t>
            </a:r>
            <a:r>
              <a:rPr lang="en-US" sz="1200" dirty="0" err="1" smtClean="0">
                <a:solidFill>
                  <a:srgbClr val="0070C0"/>
                </a:solidFill>
                <a:effectLst/>
                <a:ea typeface="Verdana" panose="020B0604030504040204" pitchFamily="34" charset="0"/>
                <a:cs typeface="Verdana" panose="020B0604030504040204" pitchFamily="34" charset="0"/>
              </a:rPr>
              <a:t>MBs</a:t>
            </a:r>
            <a:r>
              <a:rPr lang="en-US" sz="1200" dirty="0" smtClean="0">
                <a:solidFill>
                  <a:srgbClr val="0070C0"/>
                </a:solidFill>
                <a:effectLst/>
                <a:ea typeface="Verdana" panose="020B0604030504040204" pitchFamily="34" charset="0"/>
                <a:cs typeface="Verdana" panose="020B0604030504040204" pitchFamily="34" charset="0"/>
              </a:rPr>
              <a:t>).</a:t>
            </a:r>
          </a:p>
        </p:txBody>
      </p:sp>
      <p:grpSp>
        <p:nvGrpSpPr>
          <p:cNvPr id="70" name="Group 69"/>
          <p:cNvGrpSpPr/>
          <p:nvPr/>
        </p:nvGrpSpPr>
        <p:grpSpPr>
          <a:xfrm>
            <a:off x="5585561" y="3777709"/>
            <a:ext cx="2701770" cy="2014660"/>
            <a:chOff x="4966999" y="3522216"/>
            <a:chExt cx="2701770" cy="2014660"/>
          </a:xfrm>
        </p:grpSpPr>
        <p:grpSp>
          <p:nvGrpSpPr>
            <p:cNvPr id="27" name="Group 26"/>
            <p:cNvGrpSpPr/>
            <p:nvPr/>
          </p:nvGrpSpPr>
          <p:grpSpPr>
            <a:xfrm>
              <a:off x="5793464" y="3863636"/>
              <a:ext cx="1517483" cy="976313"/>
              <a:chOff x="5793464" y="3453792"/>
              <a:chExt cx="1517483" cy="976313"/>
            </a:xfrm>
          </p:grpSpPr>
          <p:cxnSp>
            <p:nvCxnSpPr>
              <p:cNvPr id="28" name="Egyenes összekötő 170"/>
              <p:cNvCxnSpPr/>
              <p:nvPr/>
            </p:nvCxnSpPr>
            <p:spPr bwMode="auto">
              <a:xfrm rot="10800000" flipV="1">
                <a:off x="5793464" y="4142767"/>
                <a:ext cx="350838" cy="0"/>
              </a:xfrm>
              <a:prstGeom prst="line">
                <a:avLst/>
              </a:prstGeom>
              <a:noFill/>
              <a:ln w="3175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</p:cxnSp>
          <p:cxnSp>
            <p:nvCxnSpPr>
              <p:cNvPr id="29" name="Egyenes összekötő 171"/>
              <p:cNvCxnSpPr/>
              <p:nvPr/>
            </p:nvCxnSpPr>
            <p:spPr bwMode="auto">
              <a:xfrm rot="10800000" flipV="1">
                <a:off x="5793464" y="3718905"/>
                <a:ext cx="350838" cy="0"/>
              </a:xfrm>
              <a:prstGeom prst="line">
                <a:avLst/>
              </a:prstGeom>
              <a:noFill/>
              <a:ln w="3175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</p:cxnSp>
          <p:cxnSp>
            <p:nvCxnSpPr>
              <p:cNvPr id="30" name="Egyenes összekötő 172"/>
              <p:cNvCxnSpPr/>
              <p:nvPr/>
            </p:nvCxnSpPr>
            <p:spPr bwMode="auto">
              <a:xfrm rot="10800000">
                <a:off x="6646438" y="3637942"/>
                <a:ext cx="647700" cy="0"/>
              </a:xfrm>
              <a:prstGeom prst="line">
                <a:avLst/>
              </a:prstGeom>
              <a:noFill/>
              <a:ln w="3175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</p:cxnSp>
          <p:sp>
            <p:nvSpPr>
              <p:cNvPr id="31" name="Téglalap 173"/>
              <p:cNvSpPr/>
              <p:nvPr/>
            </p:nvSpPr>
            <p:spPr bwMode="auto">
              <a:xfrm>
                <a:off x="7093459" y="3453792"/>
                <a:ext cx="44450" cy="215900"/>
              </a:xfrm>
              <a:prstGeom prst="rect">
                <a:avLst/>
              </a:prstGeom>
              <a:solidFill>
                <a:srgbClr val="4F81BD">
                  <a:lumMod val="40000"/>
                  <a:lumOff val="60000"/>
                </a:srgbClr>
              </a:solidFill>
              <a:ln w="6350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hu-HU" sz="1200" b="0" i="0" u="none" strike="noStrike" kern="0" cap="none" spc="0" normalizeH="0" baseline="0" noProof="0" dirty="0">
                  <a:ln w="6350">
                    <a:solidFill>
                      <a:prstClr val="black"/>
                    </a:solidFill>
                    <a:prstDash val="solid"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2" name="Téglalap 174"/>
              <p:cNvSpPr/>
              <p:nvPr/>
            </p:nvSpPr>
            <p:spPr bwMode="auto">
              <a:xfrm>
                <a:off x="7179185" y="3453792"/>
                <a:ext cx="46037" cy="215900"/>
              </a:xfrm>
              <a:prstGeom prst="rect">
                <a:avLst/>
              </a:prstGeom>
              <a:solidFill>
                <a:srgbClr val="4F81BD">
                  <a:lumMod val="40000"/>
                  <a:lumOff val="60000"/>
                </a:srgbClr>
              </a:solidFill>
              <a:ln w="6350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hu-HU" sz="1200" b="0" i="0" u="none" strike="noStrike" kern="0" cap="none" spc="0" normalizeH="0" baseline="0" noProof="0" dirty="0">
                  <a:ln w="6350">
                    <a:solidFill>
                      <a:prstClr val="black"/>
                    </a:solidFill>
                    <a:prstDash val="solid"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3" name="Téglalap 175"/>
              <p:cNvSpPr/>
              <p:nvPr/>
            </p:nvSpPr>
            <p:spPr bwMode="auto">
              <a:xfrm>
                <a:off x="7264910" y="3453792"/>
                <a:ext cx="46037" cy="215900"/>
              </a:xfrm>
              <a:prstGeom prst="rect">
                <a:avLst/>
              </a:prstGeom>
              <a:solidFill>
                <a:srgbClr val="4F81BD">
                  <a:lumMod val="40000"/>
                  <a:lumOff val="60000"/>
                </a:srgbClr>
              </a:solidFill>
              <a:ln w="6350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hu-HU" sz="1200" b="0" i="0" u="none" strike="noStrike" kern="0" cap="none" spc="0" normalizeH="0" baseline="0" noProof="0" dirty="0">
                  <a:ln w="6350">
                    <a:solidFill>
                      <a:prstClr val="black"/>
                    </a:solidFill>
                    <a:prstDash val="solid"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cxnSp>
            <p:nvCxnSpPr>
              <p:cNvPr id="34" name="Egyenes összekötő 177"/>
              <p:cNvCxnSpPr/>
              <p:nvPr/>
            </p:nvCxnSpPr>
            <p:spPr bwMode="auto">
              <a:xfrm rot="10800000">
                <a:off x="6640500" y="3807805"/>
                <a:ext cx="647700" cy="0"/>
              </a:xfrm>
              <a:prstGeom prst="line">
                <a:avLst/>
              </a:prstGeom>
              <a:noFill/>
              <a:ln w="3175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</p:cxnSp>
          <p:sp>
            <p:nvSpPr>
              <p:cNvPr id="35" name="Téglalap 178"/>
              <p:cNvSpPr/>
              <p:nvPr/>
            </p:nvSpPr>
            <p:spPr bwMode="auto">
              <a:xfrm>
                <a:off x="7093459" y="3701442"/>
                <a:ext cx="44450" cy="215900"/>
              </a:xfrm>
              <a:prstGeom prst="rect">
                <a:avLst/>
              </a:prstGeom>
              <a:solidFill>
                <a:srgbClr val="4F81BD">
                  <a:lumMod val="40000"/>
                  <a:lumOff val="60000"/>
                </a:srgbClr>
              </a:solidFill>
              <a:ln w="6350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hu-HU" sz="1200" b="0" i="0" u="none" strike="noStrike" kern="0" cap="none" spc="0" normalizeH="0" baseline="0" noProof="0" dirty="0">
                  <a:ln w="6350">
                    <a:solidFill>
                      <a:prstClr val="black"/>
                    </a:solidFill>
                    <a:prstDash val="solid"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6" name="Téglalap 179"/>
              <p:cNvSpPr/>
              <p:nvPr/>
            </p:nvSpPr>
            <p:spPr bwMode="auto">
              <a:xfrm>
                <a:off x="7179185" y="3701442"/>
                <a:ext cx="46037" cy="215900"/>
              </a:xfrm>
              <a:prstGeom prst="rect">
                <a:avLst/>
              </a:prstGeom>
              <a:solidFill>
                <a:srgbClr val="4F81BD">
                  <a:lumMod val="40000"/>
                  <a:lumOff val="60000"/>
                </a:srgbClr>
              </a:solidFill>
              <a:ln w="6350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hu-HU" sz="1200" b="0" i="0" u="none" strike="noStrike" kern="0" cap="none" spc="0" normalizeH="0" baseline="0" noProof="0" dirty="0">
                  <a:ln w="6350">
                    <a:solidFill>
                      <a:prstClr val="black"/>
                    </a:solidFill>
                    <a:prstDash val="solid"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7" name="Téglalap 180"/>
              <p:cNvSpPr/>
              <p:nvPr/>
            </p:nvSpPr>
            <p:spPr bwMode="auto">
              <a:xfrm>
                <a:off x="7264910" y="3701442"/>
                <a:ext cx="46037" cy="215900"/>
              </a:xfrm>
              <a:prstGeom prst="rect">
                <a:avLst/>
              </a:prstGeom>
              <a:solidFill>
                <a:srgbClr val="4F81BD">
                  <a:lumMod val="40000"/>
                  <a:lumOff val="60000"/>
                </a:srgbClr>
              </a:solidFill>
              <a:ln w="6350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hu-HU" sz="1200" b="0" i="0" u="none" strike="noStrike" kern="0" cap="none" spc="0" normalizeH="0" baseline="0" noProof="0" dirty="0">
                  <a:ln w="6350">
                    <a:solidFill>
                      <a:prstClr val="black"/>
                    </a:solidFill>
                    <a:prstDash val="solid"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8" name="Téglalap 182"/>
              <p:cNvSpPr/>
              <p:nvPr/>
            </p:nvSpPr>
            <p:spPr bwMode="auto">
              <a:xfrm>
                <a:off x="6170005" y="3576030"/>
                <a:ext cx="647700" cy="287337"/>
              </a:xfrm>
              <a:prstGeom prst="rect">
                <a:avLst/>
              </a:prstGeom>
              <a:solidFill>
                <a:srgbClr val="1F497D">
                  <a:lumMod val="40000"/>
                  <a:lumOff val="60000"/>
                </a:srgbClr>
              </a:solidFill>
              <a:ln w="6350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anchor="ctr"/>
              <a:lstStyle>
                <a:lvl1pPr>
                  <a:defRPr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200" b="0" i="0" u="none" strike="noStrike" kern="0" cap="none" spc="0" normalizeH="0" baseline="0" noProof="0" dirty="0" smtClean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Verdana" pitchFamily="34" charset="0"/>
                    <a:ea typeface="+mn-ea"/>
                    <a:cs typeface="+mn-cs"/>
                  </a:rPr>
                  <a:t>MB</a:t>
                </a:r>
                <a:endParaRPr kumimoji="0" lang="hu-HU" altLang="en-US" sz="12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+mn-cs"/>
                </a:endParaRPr>
              </a:p>
            </p:txBody>
          </p:sp>
          <p:cxnSp>
            <p:nvCxnSpPr>
              <p:cNvPr id="39" name="Egyenes összekötő 183"/>
              <p:cNvCxnSpPr/>
              <p:nvPr/>
            </p:nvCxnSpPr>
            <p:spPr bwMode="auto">
              <a:xfrm rot="10800000">
                <a:off x="6644500" y="4069742"/>
                <a:ext cx="647700" cy="0"/>
              </a:xfrm>
              <a:prstGeom prst="line">
                <a:avLst/>
              </a:prstGeom>
              <a:noFill/>
              <a:ln w="3175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</p:cxnSp>
          <p:sp>
            <p:nvSpPr>
              <p:cNvPr id="40" name="Téglalap 184"/>
              <p:cNvSpPr/>
              <p:nvPr/>
            </p:nvSpPr>
            <p:spPr bwMode="auto">
              <a:xfrm>
                <a:off x="7093459" y="3963380"/>
                <a:ext cx="44450" cy="215900"/>
              </a:xfrm>
              <a:prstGeom prst="rect">
                <a:avLst/>
              </a:prstGeom>
              <a:solidFill>
                <a:srgbClr val="4F81BD">
                  <a:lumMod val="40000"/>
                  <a:lumOff val="60000"/>
                </a:srgbClr>
              </a:solidFill>
              <a:ln w="6350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hu-HU" sz="1200" b="0" i="0" u="none" strike="noStrike" kern="0" cap="none" spc="0" normalizeH="0" baseline="0" noProof="0" dirty="0">
                  <a:ln w="6350">
                    <a:solidFill>
                      <a:prstClr val="black"/>
                    </a:solidFill>
                    <a:prstDash val="solid"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1" name="Téglalap 185"/>
              <p:cNvSpPr/>
              <p:nvPr/>
            </p:nvSpPr>
            <p:spPr bwMode="auto">
              <a:xfrm>
                <a:off x="7179185" y="3963380"/>
                <a:ext cx="46037" cy="215900"/>
              </a:xfrm>
              <a:prstGeom prst="rect">
                <a:avLst/>
              </a:prstGeom>
              <a:solidFill>
                <a:srgbClr val="4F81BD">
                  <a:lumMod val="40000"/>
                  <a:lumOff val="60000"/>
                </a:srgbClr>
              </a:solidFill>
              <a:ln w="6350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hu-HU" sz="1200" b="0" i="0" u="none" strike="noStrike" kern="0" cap="none" spc="0" normalizeH="0" baseline="0" noProof="0" dirty="0">
                  <a:ln w="6350">
                    <a:solidFill>
                      <a:prstClr val="black"/>
                    </a:solidFill>
                    <a:prstDash val="solid"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2" name="Téglalap 186"/>
              <p:cNvSpPr/>
              <p:nvPr/>
            </p:nvSpPr>
            <p:spPr bwMode="auto">
              <a:xfrm>
                <a:off x="7264910" y="3963380"/>
                <a:ext cx="46037" cy="215900"/>
              </a:xfrm>
              <a:prstGeom prst="rect">
                <a:avLst/>
              </a:prstGeom>
              <a:solidFill>
                <a:srgbClr val="4F81BD">
                  <a:lumMod val="40000"/>
                  <a:lumOff val="60000"/>
                </a:srgbClr>
              </a:solidFill>
              <a:ln w="6350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hu-HU" sz="1200" b="0" i="0" u="none" strike="noStrike" kern="0" cap="none" spc="0" normalizeH="0" baseline="0" noProof="0" dirty="0">
                  <a:ln w="6350">
                    <a:solidFill>
                      <a:prstClr val="black"/>
                    </a:solidFill>
                    <a:prstDash val="solid"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cxnSp>
            <p:nvCxnSpPr>
              <p:cNvPr id="43" name="Egyenes összekötő 188"/>
              <p:cNvCxnSpPr/>
              <p:nvPr/>
            </p:nvCxnSpPr>
            <p:spPr bwMode="auto">
              <a:xfrm rot="10800000">
                <a:off x="6640500" y="4242780"/>
                <a:ext cx="647700" cy="0"/>
              </a:xfrm>
              <a:prstGeom prst="line">
                <a:avLst/>
              </a:prstGeom>
              <a:noFill/>
              <a:ln w="3175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</p:cxnSp>
          <p:sp>
            <p:nvSpPr>
              <p:cNvPr id="44" name="Téglalap 189"/>
              <p:cNvSpPr/>
              <p:nvPr/>
            </p:nvSpPr>
            <p:spPr bwMode="auto">
              <a:xfrm>
                <a:off x="7093459" y="4214205"/>
                <a:ext cx="44450" cy="215900"/>
              </a:xfrm>
              <a:prstGeom prst="rect">
                <a:avLst/>
              </a:prstGeom>
              <a:solidFill>
                <a:srgbClr val="4F81BD">
                  <a:lumMod val="40000"/>
                  <a:lumOff val="60000"/>
                </a:srgbClr>
              </a:solidFill>
              <a:ln w="6350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hu-HU" sz="1200" b="0" i="0" u="none" strike="noStrike" kern="0" cap="none" spc="0" normalizeH="0" baseline="0" noProof="0" dirty="0">
                  <a:ln w="6350">
                    <a:solidFill>
                      <a:prstClr val="black"/>
                    </a:solidFill>
                    <a:prstDash val="solid"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5" name="Téglalap 190"/>
              <p:cNvSpPr/>
              <p:nvPr/>
            </p:nvSpPr>
            <p:spPr bwMode="auto">
              <a:xfrm>
                <a:off x="7179185" y="4214205"/>
                <a:ext cx="46037" cy="215900"/>
              </a:xfrm>
              <a:prstGeom prst="rect">
                <a:avLst/>
              </a:prstGeom>
              <a:solidFill>
                <a:srgbClr val="4F81BD">
                  <a:lumMod val="40000"/>
                  <a:lumOff val="60000"/>
                </a:srgbClr>
              </a:solidFill>
              <a:ln w="6350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hu-HU" sz="1200" b="0" i="0" u="none" strike="noStrike" kern="0" cap="none" spc="0" normalizeH="0" baseline="0" noProof="0" dirty="0">
                  <a:ln w="6350">
                    <a:solidFill>
                      <a:prstClr val="black"/>
                    </a:solidFill>
                    <a:prstDash val="solid"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6" name="Téglalap 191"/>
              <p:cNvSpPr/>
              <p:nvPr/>
            </p:nvSpPr>
            <p:spPr bwMode="auto">
              <a:xfrm>
                <a:off x="7264910" y="4214205"/>
                <a:ext cx="46037" cy="215900"/>
              </a:xfrm>
              <a:prstGeom prst="rect">
                <a:avLst/>
              </a:prstGeom>
              <a:solidFill>
                <a:srgbClr val="4F81BD">
                  <a:lumMod val="40000"/>
                  <a:lumOff val="60000"/>
                </a:srgbClr>
              </a:solidFill>
              <a:ln w="6350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hu-HU" sz="1200" b="0" i="0" u="none" strike="noStrike" kern="0" cap="none" spc="0" normalizeH="0" baseline="0" noProof="0" dirty="0">
                  <a:ln w="6350">
                    <a:solidFill>
                      <a:prstClr val="black"/>
                    </a:solidFill>
                    <a:prstDash val="solid"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7" name="Téglalap 193"/>
              <p:cNvSpPr/>
              <p:nvPr/>
            </p:nvSpPr>
            <p:spPr bwMode="auto">
              <a:xfrm>
                <a:off x="6170005" y="3998305"/>
                <a:ext cx="647700" cy="287337"/>
              </a:xfrm>
              <a:prstGeom prst="rect">
                <a:avLst/>
              </a:prstGeom>
              <a:solidFill>
                <a:srgbClr val="1F497D">
                  <a:lumMod val="40000"/>
                  <a:lumOff val="60000"/>
                </a:srgbClr>
              </a:solidFill>
              <a:ln w="6350" cap="flat" cmpd="sng" algn="ctr">
                <a:solidFill>
                  <a:sysClr val="windowText" lastClr="000000"/>
                </a:solidFill>
                <a:prstDash val="solid"/>
              </a:ln>
              <a:effectLst/>
            </p:spPr>
            <p:txBody>
              <a:bodyPr anchor="ctr"/>
              <a:lstStyle>
                <a:lvl1pPr>
                  <a:defRPr>
                    <a:solidFill>
                      <a:schemeClr val="tx1"/>
                    </a:solidFill>
                    <a:latin typeface="Arial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itchFamily="34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itchFamily="34" charset="0"/>
                  </a:defRPr>
                </a:lvl9pPr>
              </a:lstStyle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200" b="0" i="0" u="none" strike="noStrike" kern="0" cap="none" spc="0" normalizeH="0" baseline="0" noProof="0" dirty="0" smtClean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Verdana" pitchFamily="34" charset="0"/>
                    <a:ea typeface="+mn-ea"/>
                    <a:cs typeface="+mn-cs"/>
                  </a:rPr>
                  <a:t>MB</a:t>
                </a:r>
                <a:endParaRPr kumimoji="0" lang="hu-HU" altLang="en-US" sz="12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+mn-cs"/>
                </a:endParaRPr>
              </a:p>
            </p:txBody>
          </p:sp>
        </p:grpSp>
        <p:sp>
          <p:nvSpPr>
            <p:cNvPr id="49" name="TextBox 48"/>
            <p:cNvSpPr txBox="1"/>
            <p:nvPr/>
          </p:nvSpPr>
          <p:spPr>
            <a:xfrm>
              <a:off x="6259408" y="5060674"/>
              <a:ext cx="1409361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200" dirty="0" smtClean="0"/>
                <a:t>Standard DRAM</a:t>
              </a:r>
            </a:p>
            <a:p>
              <a:pPr algn="ctr"/>
              <a:r>
                <a:rPr lang="en-US" sz="1200" dirty="0" smtClean="0"/>
                <a:t>interface</a:t>
              </a:r>
              <a:endParaRPr lang="en-US" sz="1200" dirty="0"/>
            </a:p>
          </p:txBody>
        </p:sp>
        <p:sp>
          <p:nvSpPr>
            <p:cNvPr id="50" name="TextBox 49"/>
            <p:cNvSpPr txBox="1"/>
            <p:nvPr/>
          </p:nvSpPr>
          <p:spPr>
            <a:xfrm>
              <a:off x="4966999" y="5075211"/>
              <a:ext cx="1300357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200" dirty="0" smtClean="0"/>
                <a:t>Low line count</a:t>
              </a:r>
            </a:p>
            <a:p>
              <a:pPr algn="ctr"/>
              <a:r>
                <a:rPr lang="en-US" sz="1200" dirty="0" smtClean="0"/>
                <a:t>interface</a:t>
              </a:r>
              <a:endParaRPr lang="en-US" sz="1200" dirty="0"/>
            </a:p>
          </p:txBody>
        </p:sp>
        <p:cxnSp>
          <p:nvCxnSpPr>
            <p:cNvPr id="51" name="Straight Arrow Connector 50"/>
            <p:cNvCxnSpPr/>
            <p:nvPr/>
          </p:nvCxnSpPr>
          <p:spPr bwMode="auto">
            <a:xfrm flipV="1">
              <a:off x="5712395" y="4648763"/>
              <a:ext cx="188961" cy="288000"/>
            </a:xfrm>
            <a:prstGeom prst="straightConnector1">
              <a:avLst/>
            </a:prstGeom>
            <a:noFill/>
            <a:ln w="38100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933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52" name="Straight Arrow Connector 51"/>
            <p:cNvCxnSpPr/>
            <p:nvPr/>
          </p:nvCxnSpPr>
          <p:spPr bwMode="auto">
            <a:xfrm flipV="1">
              <a:off x="6956564" y="4694929"/>
              <a:ext cx="0" cy="323392"/>
            </a:xfrm>
            <a:prstGeom prst="straightConnector1">
              <a:avLst/>
            </a:prstGeom>
            <a:noFill/>
            <a:ln w="38100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933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sp>
          <p:nvSpPr>
            <p:cNvPr id="66" name="TextBox 65"/>
            <p:cNvSpPr txBox="1"/>
            <p:nvPr/>
          </p:nvSpPr>
          <p:spPr>
            <a:xfrm>
              <a:off x="6874070" y="3522216"/>
              <a:ext cx="707245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200" dirty="0" smtClean="0"/>
                <a:t>DIMMs</a:t>
              </a:r>
              <a:endParaRPr lang="en-US" sz="1200" dirty="0"/>
            </a:p>
          </p:txBody>
        </p:sp>
      </p:grpSp>
      <p:sp>
        <p:nvSpPr>
          <p:cNvPr id="67" name="Right Arrow 66"/>
          <p:cNvSpPr/>
          <p:nvPr/>
        </p:nvSpPr>
        <p:spPr>
          <a:xfrm>
            <a:off x="3879282" y="4569914"/>
            <a:ext cx="396000" cy="77955"/>
          </a:xfrm>
          <a:prstGeom prst="rightArrow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200" dirty="0"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</p:txBody>
      </p:sp>
      <p:sp>
        <p:nvSpPr>
          <p:cNvPr id="68" name="TextBox 67"/>
          <p:cNvSpPr txBox="1"/>
          <p:nvPr/>
        </p:nvSpPr>
        <p:spPr>
          <a:xfrm>
            <a:off x="963509" y="5858435"/>
            <a:ext cx="696376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sz="1200" dirty="0" smtClean="0"/>
              <a:t>Figure:</a:t>
            </a:r>
            <a:r>
              <a:rPr lang="en-US" sz="1200" dirty="0" smtClean="0"/>
              <a:t> Options for</a:t>
            </a:r>
            <a:r>
              <a:rPr lang="hu-HU" sz="1200" dirty="0" smtClean="0"/>
              <a:t> </a:t>
            </a:r>
            <a:r>
              <a:rPr lang="en-US" sz="1200" dirty="0" smtClean="0"/>
              <a:t>implementing the connection path between the MCs and the </a:t>
            </a:r>
            <a:r>
              <a:rPr lang="en-US" sz="1200" dirty="0" err="1" smtClean="0"/>
              <a:t>DIMMs</a:t>
            </a:r>
            <a:endParaRPr lang="en-US" sz="1200" dirty="0"/>
          </a:p>
        </p:txBody>
      </p:sp>
      <p:grpSp>
        <p:nvGrpSpPr>
          <p:cNvPr id="75" name="Group 74"/>
          <p:cNvGrpSpPr/>
          <p:nvPr/>
        </p:nvGrpSpPr>
        <p:grpSpPr>
          <a:xfrm>
            <a:off x="4901448" y="4245850"/>
            <a:ext cx="1682993" cy="709055"/>
            <a:chOff x="4229098" y="3990357"/>
            <a:chExt cx="1682993" cy="709055"/>
          </a:xfrm>
        </p:grpSpPr>
        <p:sp>
          <p:nvSpPr>
            <p:cNvPr id="73" name="Oval 72"/>
            <p:cNvSpPr/>
            <p:nvPr/>
          </p:nvSpPr>
          <p:spPr bwMode="auto">
            <a:xfrm>
              <a:off x="4229098" y="3990357"/>
              <a:ext cx="1682993" cy="709055"/>
            </a:xfrm>
            <a:prstGeom prst="ellipse">
              <a:avLst/>
            </a:prstGeom>
            <a:solidFill>
              <a:schemeClr val="bg1">
                <a:lumMod val="85000"/>
              </a:schemeClr>
            </a:solidFill>
            <a:ln w="1587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4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Verdana" pitchFamily="34" charset="0"/>
                <a:cs typeface="Times New Roman" pitchFamily="18" charset="0"/>
              </a:endParaRPr>
            </a:p>
          </p:txBody>
        </p:sp>
        <p:sp>
          <p:nvSpPr>
            <p:cNvPr id="74" name="TextBox 73"/>
            <p:cNvSpPr txBox="1"/>
            <p:nvPr/>
          </p:nvSpPr>
          <p:spPr>
            <a:xfrm>
              <a:off x="4254090" y="4073591"/>
              <a:ext cx="1550425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200" dirty="0" smtClean="0"/>
                <a:t>MC in</a:t>
              </a:r>
            </a:p>
            <a:p>
              <a:pPr algn="ctr"/>
              <a:r>
                <a:rPr lang="en-US" sz="1200" dirty="0" err="1" smtClean="0"/>
                <a:t>MCH</a:t>
              </a:r>
              <a:r>
                <a:rPr lang="en-US" sz="1200" dirty="0" smtClean="0"/>
                <a:t> or processor</a:t>
              </a:r>
              <a:endParaRPr lang="en-US" sz="1200" dirty="0"/>
            </a:p>
          </p:txBody>
        </p:sp>
      </p:grpSp>
      <p:sp>
        <p:nvSpPr>
          <p:cNvPr id="76" name="TextBox 75"/>
          <p:cNvSpPr txBox="1"/>
          <p:nvPr/>
        </p:nvSpPr>
        <p:spPr>
          <a:xfrm>
            <a:off x="6411905" y="3603355"/>
            <a:ext cx="1409361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200" dirty="0" smtClean="0"/>
              <a:t>Memory Buffers</a:t>
            </a:r>
          </a:p>
          <a:p>
            <a:pPr algn="ctr"/>
            <a:r>
              <a:rPr lang="en-US" sz="1200" dirty="0" smtClean="0"/>
              <a:t>(</a:t>
            </a:r>
            <a:r>
              <a:rPr lang="en-US" sz="1200" dirty="0" err="1" smtClean="0"/>
              <a:t>MBs</a:t>
            </a:r>
            <a:r>
              <a:rPr lang="en-US" sz="1200" dirty="0" smtClean="0"/>
              <a:t>)</a:t>
            </a:r>
            <a:endParaRPr lang="en-US" sz="1200" dirty="0"/>
          </a:p>
        </p:txBody>
      </p:sp>
      <p:sp>
        <p:nvSpPr>
          <p:cNvPr id="69" name="TextBox 68"/>
          <p:cNvSpPr txBox="1"/>
          <p:nvPr/>
        </p:nvSpPr>
        <p:spPr>
          <a:xfrm>
            <a:off x="8814338" y="6534345"/>
            <a:ext cx="34817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>
                <a:solidFill>
                  <a:srgbClr val="FF0000"/>
                </a:solidFill>
                <a:latin typeface="+mj-lt"/>
              </a:rPr>
              <a:t>*</a:t>
            </a:r>
          </a:p>
        </p:txBody>
      </p:sp>
      <p:sp>
        <p:nvSpPr>
          <p:cNvPr id="12" name="Rectangle 11"/>
          <p:cNvSpPr/>
          <p:nvPr/>
        </p:nvSpPr>
        <p:spPr>
          <a:xfrm>
            <a:off x="3886198" y="2911165"/>
            <a:ext cx="5311592" cy="67197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algn="ctr">
              <a:spcAft>
                <a:spcPts val="100"/>
              </a:spcAft>
            </a:pPr>
            <a:r>
              <a:rPr lang="en-US" sz="1200" dirty="0">
                <a:solidFill>
                  <a:srgbClr val="000000"/>
                </a:solidFill>
                <a:ea typeface="Verdana" panose="020B0604030504040204" pitchFamily="34" charset="0"/>
                <a:cs typeface="Verdana" panose="020B0604030504040204" pitchFamily="34" charset="0"/>
              </a:rPr>
              <a:t>This option allows </a:t>
            </a:r>
            <a:r>
              <a:rPr lang="en-US" sz="1200" dirty="0">
                <a:solidFill>
                  <a:srgbClr val="0070C0"/>
                </a:solidFill>
                <a:ea typeface="Verdana" panose="020B0604030504040204" pitchFamily="34" charset="0"/>
                <a:cs typeface="Verdana" panose="020B0604030504040204" pitchFamily="34" charset="0"/>
              </a:rPr>
              <a:t>to connect more memory channels</a:t>
            </a:r>
          </a:p>
          <a:p>
            <a:pPr lvl="0" algn="ctr">
              <a:spcAft>
                <a:spcPts val="100"/>
              </a:spcAft>
            </a:pPr>
            <a:r>
              <a:rPr lang="en-US" sz="1200" dirty="0">
                <a:solidFill>
                  <a:srgbClr val="000000"/>
                </a:solidFill>
                <a:ea typeface="Verdana" panose="020B0604030504040204" pitchFamily="34" charset="0"/>
                <a:cs typeface="Verdana" panose="020B0604030504040204" pitchFamily="34" charset="0"/>
              </a:rPr>
              <a:t>than feasible by using standard DRAM memory </a:t>
            </a:r>
            <a:r>
              <a:rPr lang="en-US" sz="1200" dirty="0" smtClean="0">
                <a:solidFill>
                  <a:srgbClr val="000000"/>
                </a:solidFill>
                <a:ea typeface="Verdana" panose="020B0604030504040204" pitchFamily="34" charset="0"/>
                <a:cs typeface="Verdana" panose="020B0604030504040204" pitchFamily="34" charset="0"/>
              </a:rPr>
              <a:t>interfaces</a:t>
            </a:r>
          </a:p>
          <a:p>
            <a:pPr lvl="0" algn="ctr">
              <a:spcAft>
                <a:spcPts val="100"/>
              </a:spcAft>
            </a:pPr>
            <a:r>
              <a:rPr lang="en-US" sz="1200" dirty="0" smtClean="0">
                <a:solidFill>
                  <a:srgbClr val="000000"/>
                </a:solidFill>
                <a:ea typeface="Verdana" panose="020B0604030504040204" pitchFamily="34" charset="0"/>
                <a:cs typeface="Verdana" panose="020B0604030504040204" pitchFamily="34" charset="0"/>
              </a:rPr>
              <a:t>but the </a:t>
            </a:r>
            <a:r>
              <a:rPr lang="en-US" sz="1200" dirty="0" err="1" smtClean="0">
                <a:solidFill>
                  <a:srgbClr val="000000"/>
                </a:solidFill>
                <a:ea typeface="Verdana" panose="020B0604030504040204" pitchFamily="34" charset="0"/>
                <a:cs typeface="Verdana" panose="020B0604030504040204" pitchFamily="34" charset="0"/>
              </a:rPr>
              <a:t>MBs</a:t>
            </a:r>
            <a:r>
              <a:rPr lang="en-US" sz="1200" dirty="0" smtClean="0">
                <a:solidFill>
                  <a:srgbClr val="000000"/>
                </a:solidFill>
                <a:ea typeface="Verdana" panose="020B0604030504040204" pitchFamily="34" charset="0"/>
                <a:cs typeface="Verdana" panose="020B0604030504040204" pitchFamily="34" charset="0"/>
              </a:rPr>
              <a:t> have </a:t>
            </a:r>
            <a:r>
              <a:rPr lang="en-US" sz="1200" dirty="0" smtClean="0">
                <a:solidFill>
                  <a:srgbClr val="0070C0"/>
                </a:solidFill>
                <a:ea typeface="Verdana" panose="020B0604030504040204" pitchFamily="34" charset="0"/>
                <a:cs typeface="Verdana" panose="020B0604030504040204" pitchFamily="34" charset="0"/>
              </a:rPr>
              <a:t>additional power consumption</a:t>
            </a:r>
            <a:r>
              <a:rPr lang="en-US" sz="1200" dirty="0" smtClean="0">
                <a:solidFill>
                  <a:srgbClr val="000000"/>
                </a:solidFill>
                <a:ea typeface="Verdana" panose="020B0604030504040204" pitchFamily="34" charset="0"/>
                <a:cs typeface="Verdana" panose="020B0604030504040204" pitchFamily="34" charset="0"/>
              </a:rPr>
              <a:t>.</a:t>
            </a:r>
            <a:endParaRPr lang="en-US" sz="1200" dirty="0">
              <a:solidFill>
                <a:srgbClr val="000000"/>
              </a:solidFill>
              <a:ea typeface="Verdana" panose="020B0604030504040204" pitchFamily="34" charset="0"/>
              <a:cs typeface="Verdana" panose="020B060403050404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85251185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5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>
                      <p:stCondLst>
                        <p:cond delay="indefinite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9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0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25" grpId="0"/>
      <p:bldP spid="54" grpId="0"/>
      <p:bldP spid="71" grpId="0" animBg="1"/>
      <p:bldP spid="72" grpId="0"/>
      <p:bldP spid="19" grpId="0"/>
      <p:bldP spid="24" grpId="0" animBg="1"/>
      <p:bldP spid="26" grpId="0"/>
      <p:bldP spid="67" grpId="0" animBg="1"/>
      <p:bldP spid="76" grpId="0"/>
      <p:bldP spid="12" grpId="0"/>
    </p:bldLst>
  </p:timing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sz="1600" dirty="0">
                <a:solidFill>
                  <a:srgbClr val="FFFFFF"/>
                </a:solidFill>
                <a:latin typeface="Verdana" pitchFamily="34" charset="0"/>
              </a:rPr>
              <a:t>2.2 The memory bandwidth bottleneck and its resolution </a:t>
            </a:r>
            <a:r>
              <a:rPr lang="en-US" altLang="en-US" sz="1600" dirty="0" smtClean="0">
                <a:solidFill>
                  <a:srgbClr val="FFFFFF"/>
                </a:solidFill>
                <a:latin typeface="Verdana" pitchFamily="34" charset="0"/>
              </a:rPr>
              <a:t>(22)</a:t>
            </a:r>
            <a:endParaRPr lang="en-US" sz="1600" dirty="0"/>
          </a:p>
        </p:txBody>
      </p:sp>
      <p:sp>
        <p:nvSpPr>
          <p:cNvPr id="4" name="TextBox 3"/>
          <p:cNvSpPr txBox="1"/>
          <p:nvPr/>
        </p:nvSpPr>
        <p:spPr>
          <a:xfrm>
            <a:off x="82924" y="510989"/>
            <a:ext cx="60625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>
                <a:solidFill>
                  <a:srgbClr val="FF0000"/>
                </a:solidFill>
              </a:rPr>
              <a:t>Note</a:t>
            </a:r>
            <a:endParaRPr lang="en-US" dirty="0">
              <a:solidFill>
                <a:srgbClr val="FF0000"/>
              </a:solidFill>
            </a:endParaRPr>
          </a:p>
        </p:txBody>
      </p:sp>
      <p:sp>
        <p:nvSpPr>
          <p:cNvPr id="7" name="Rectangle 6"/>
          <p:cNvSpPr/>
          <p:nvPr/>
        </p:nvSpPr>
        <p:spPr bwMode="auto">
          <a:xfrm>
            <a:off x="284628" y="956226"/>
            <a:ext cx="8406653" cy="1410456"/>
          </a:xfrm>
          <a:prstGeom prst="rect">
            <a:avLst/>
          </a:prstGeom>
          <a:solidFill>
            <a:schemeClr val="bg1">
              <a:lumMod val="95000"/>
            </a:schemeClr>
          </a:solidFill>
          <a:ln w="1587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4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Verdana" pitchFamily="34" charset="0"/>
                <a:cs typeface="Times New Roman" pitchFamily="18" charset="0"/>
              </a:rPr>
              <a:t> 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338417" y="1089211"/>
            <a:ext cx="7839326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/>
              <a:t>Based on the above discussion </a:t>
            </a:r>
            <a:r>
              <a:rPr lang="en-US" dirty="0" smtClean="0">
                <a:solidFill>
                  <a:srgbClr val="0070C0"/>
                </a:solidFill>
              </a:rPr>
              <a:t>there are two orthogonal options to raise the number</a:t>
            </a:r>
          </a:p>
          <a:p>
            <a:r>
              <a:rPr lang="en-US" dirty="0">
                <a:solidFill>
                  <a:srgbClr val="0070C0"/>
                </a:solidFill>
              </a:rPr>
              <a:t> </a:t>
            </a:r>
            <a:r>
              <a:rPr lang="en-US" dirty="0" smtClean="0">
                <a:solidFill>
                  <a:srgbClr val="0070C0"/>
                </a:solidFill>
              </a:rPr>
              <a:t> of memory channels:</a:t>
            </a:r>
            <a:endParaRPr lang="en-US" dirty="0">
              <a:solidFill>
                <a:srgbClr val="0070C0"/>
              </a:solidFill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507075" y="1667725"/>
            <a:ext cx="8502454" cy="56169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342900" indent="-342900">
              <a:spcAft>
                <a:spcPts val="300"/>
              </a:spcAft>
              <a:buAutoNum type="alphaLcParenR"/>
            </a:pPr>
            <a:r>
              <a:rPr lang="en-US" dirty="0" smtClean="0"/>
              <a:t>Connecting </a:t>
            </a:r>
            <a:r>
              <a:rPr lang="en-US" dirty="0"/>
              <a:t>memory </a:t>
            </a:r>
            <a:r>
              <a:rPr lang="en-US" dirty="0" smtClean="0"/>
              <a:t>directly to </a:t>
            </a:r>
            <a:r>
              <a:rPr lang="en-US" dirty="0"/>
              <a:t>the </a:t>
            </a:r>
            <a:r>
              <a:rPr lang="en-US" dirty="0" smtClean="0"/>
              <a:t>processors</a:t>
            </a:r>
          </a:p>
          <a:p>
            <a:pPr marL="342900" indent="-342900">
              <a:buAutoNum type="alphaLcParenR"/>
            </a:pPr>
            <a:r>
              <a:rPr lang="en-US" dirty="0"/>
              <a:t>Connecting </a:t>
            </a:r>
            <a:r>
              <a:rPr lang="en-US" dirty="0" err="1"/>
              <a:t>DIMMs</a:t>
            </a:r>
            <a:r>
              <a:rPr lang="en-US" dirty="0"/>
              <a:t> via low line count links </a:t>
            </a:r>
            <a:r>
              <a:rPr lang="en-US" dirty="0" smtClean="0"/>
              <a:t>and  </a:t>
            </a:r>
            <a:r>
              <a:rPr lang="en-US" dirty="0"/>
              <a:t>memory buffers  </a:t>
            </a:r>
            <a:r>
              <a:rPr lang="en-US" dirty="0" smtClean="0"/>
              <a:t>(</a:t>
            </a:r>
            <a:r>
              <a:rPr lang="en-US" dirty="0" err="1" smtClean="0"/>
              <a:t>MBs</a:t>
            </a:r>
            <a:r>
              <a:rPr lang="en-US" dirty="0"/>
              <a:t>)  to the </a:t>
            </a:r>
            <a:r>
              <a:rPr lang="en-US" dirty="0" smtClean="0"/>
              <a:t>MCs.</a:t>
            </a:r>
            <a:endParaRPr lang="en-US" dirty="0"/>
          </a:p>
        </p:txBody>
      </p:sp>
      <p:sp>
        <p:nvSpPr>
          <p:cNvPr id="10" name="TextBox 9"/>
          <p:cNvSpPr txBox="1"/>
          <p:nvPr/>
        </p:nvSpPr>
        <p:spPr>
          <a:xfrm>
            <a:off x="8814338" y="6534345"/>
            <a:ext cx="34817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>
                <a:solidFill>
                  <a:srgbClr val="FF0000"/>
                </a:solidFill>
                <a:latin typeface="+mj-lt"/>
              </a:rPr>
              <a:t>*</a:t>
            </a:r>
          </a:p>
        </p:txBody>
      </p:sp>
    </p:spTree>
    <p:extLst>
      <p:ext uri="{BB962C8B-B14F-4D97-AF65-F5344CB8AC3E}">
        <p14:creationId xmlns:p14="http://schemas.microsoft.com/office/powerpoint/2010/main" val="236995791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sz="1600" dirty="0">
                <a:solidFill>
                  <a:srgbClr val="FFFFFF"/>
                </a:solidFill>
                <a:latin typeface="Verdana" pitchFamily="34" charset="0"/>
              </a:rPr>
              <a:t>2.2 The memory bandwidth bottleneck and its resolution </a:t>
            </a:r>
            <a:r>
              <a:rPr lang="en-US" altLang="en-US" sz="1600" dirty="0" smtClean="0">
                <a:solidFill>
                  <a:srgbClr val="FFFFFF"/>
                </a:solidFill>
                <a:latin typeface="Verdana" pitchFamily="34" charset="0"/>
              </a:rPr>
              <a:t>(24)</a:t>
            </a:r>
            <a:endParaRPr lang="en-US" sz="1600" dirty="0"/>
          </a:p>
        </p:txBody>
      </p:sp>
      <p:sp>
        <p:nvSpPr>
          <p:cNvPr id="12" name="Text Box 4"/>
          <p:cNvSpPr txBox="1">
            <a:spLocks noChangeArrowheads="1"/>
          </p:cNvSpPr>
          <p:nvPr/>
        </p:nvSpPr>
        <p:spPr bwMode="auto">
          <a:xfrm>
            <a:off x="5567083" y="1968356"/>
            <a:ext cx="3160061" cy="39302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noAutofit/>
          </a:bodyPr>
          <a:lstStyle/>
          <a:p>
            <a:pPr algn="ctr">
              <a:lnSpc>
                <a:spcPct val="90000"/>
              </a:lnSpc>
              <a:spcAft>
                <a:spcPts val="0"/>
              </a:spcAft>
            </a:pPr>
            <a:r>
              <a:rPr lang="en-US" sz="1200" b="1" kern="1200" dirty="0" smtClean="0">
                <a:solidFill>
                  <a:srgbClr val="000000"/>
                </a:solidFill>
                <a:effectLst/>
                <a:latin typeface="+mj-lt"/>
                <a:ea typeface="Times New Roman"/>
                <a:cs typeface="Times New Roman"/>
              </a:rPr>
              <a:t>Using low-line-count parallel links to connect </a:t>
            </a:r>
            <a:r>
              <a:rPr lang="en-US" sz="1200" b="1" kern="1200" dirty="0" err="1" smtClean="0">
                <a:solidFill>
                  <a:srgbClr val="000000"/>
                </a:solidFill>
                <a:effectLst/>
                <a:latin typeface="+mj-lt"/>
                <a:ea typeface="Times New Roman"/>
                <a:cs typeface="Times New Roman"/>
              </a:rPr>
              <a:t>MBs</a:t>
            </a:r>
            <a:r>
              <a:rPr lang="en-US" sz="1200" b="1" kern="1200" dirty="0" smtClean="0">
                <a:solidFill>
                  <a:srgbClr val="000000"/>
                </a:solidFill>
                <a:effectLst/>
                <a:latin typeface="+mj-lt"/>
                <a:ea typeface="Times New Roman"/>
                <a:cs typeface="Times New Roman"/>
              </a:rPr>
              <a:t> to the MCs</a:t>
            </a:r>
          </a:p>
        </p:txBody>
      </p:sp>
      <p:grpSp>
        <p:nvGrpSpPr>
          <p:cNvPr id="3" name="Group 2"/>
          <p:cNvGrpSpPr/>
          <p:nvPr/>
        </p:nvGrpSpPr>
        <p:grpSpPr>
          <a:xfrm>
            <a:off x="750381" y="1365122"/>
            <a:ext cx="8070892" cy="554995"/>
            <a:chOff x="441100" y="1365122"/>
            <a:chExt cx="8070892" cy="554995"/>
          </a:xfrm>
        </p:grpSpPr>
        <p:sp>
          <p:nvSpPr>
            <p:cNvPr id="13" name="Text Box 4"/>
            <p:cNvSpPr txBox="1">
              <a:spLocks noChangeArrowheads="1"/>
            </p:cNvSpPr>
            <p:nvPr/>
          </p:nvSpPr>
          <p:spPr bwMode="auto">
            <a:xfrm>
              <a:off x="441100" y="1365122"/>
              <a:ext cx="8070892" cy="3186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noAutofit/>
            </a:bodyPr>
            <a:lstStyle/>
            <a:p>
              <a:pPr algn="ctr">
                <a:lnSpc>
                  <a:spcPct val="90000"/>
                </a:lnSpc>
                <a:spcAft>
                  <a:spcPts val="0"/>
                </a:spcAft>
              </a:pPr>
              <a:r>
                <a:rPr lang="en-US" sz="1200" b="1" kern="1200" dirty="0" smtClean="0">
                  <a:solidFill>
                    <a:srgbClr val="000000"/>
                  </a:solidFill>
                  <a:effectLst/>
                  <a:latin typeface="+mj-lt"/>
                  <a:ea typeface="Times New Roman"/>
                  <a:cs typeface="Times New Roman"/>
                </a:rPr>
                <a:t>Connecting </a:t>
              </a:r>
              <a:r>
                <a:rPr lang="hu-HU" sz="1200" b="1" dirty="0" smtClean="0">
                  <a:solidFill>
                    <a:srgbClr val="000000"/>
                  </a:solidFill>
                  <a:latin typeface="+mj-lt"/>
                  <a:ea typeface="Times New Roman"/>
                  <a:cs typeface="Times New Roman"/>
                </a:rPr>
                <a:t>DIMMs</a:t>
              </a:r>
              <a:r>
                <a:rPr lang="en-US" sz="1200" b="1" kern="1200" dirty="0" smtClean="0">
                  <a:solidFill>
                    <a:srgbClr val="000000"/>
                  </a:solidFill>
                  <a:effectLst/>
                  <a:latin typeface="+mj-lt"/>
                  <a:ea typeface="Times New Roman"/>
                  <a:cs typeface="Times New Roman"/>
                </a:rPr>
                <a:t> </a:t>
              </a:r>
              <a:r>
                <a:rPr lang="hu-HU" sz="1200" b="1" kern="1200" dirty="0" smtClean="0">
                  <a:solidFill>
                    <a:srgbClr val="000000"/>
                  </a:solidFill>
                  <a:effectLst/>
                  <a:latin typeface="+mj-lt"/>
                  <a:ea typeface="Times New Roman"/>
                  <a:cs typeface="Times New Roman"/>
                </a:rPr>
                <a:t>via </a:t>
              </a:r>
              <a:r>
                <a:rPr lang="en-US" sz="1200" b="1" kern="1200" dirty="0" smtClean="0">
                  <a:solidFill>
                    <a:srgbClr val="000000"/>
                  </a:solidFill>
                  <a:effectLst/>
                  <a:latin typeface="+mj-lt"/>
                  <a:ea typeface="Times New Roman"/>
                  <a:cs typeface="Times New Roman"/>
                </a:rPr>
                <a:t>low-line-count links and </a:t>
              </a:r>
              <a:r>
                <a:rPr lang="hu-HU" sz="1200" b="1" kern="1200" dirty="0" smtClean="0">
                  <a:solidFill>
                    <a:srgbClr val="000000"/>
                  </a:solidFill>
                  <a:effectLst/>
                  <a:latin typeface="+mj-lt"/>
                  <a:ea typeface="Times New Roman"/>
                  <a:cs typeface="Times New Roman"/>
                </a:rPr>
                <a:t>memory buffers </a:t>
              </a:r>
              <a:r>
                <a:rPr lang="en-US" sz="1200" b="1" kern="1200" dirty="0" smtClean="0">
                  <a:solidFill>
                    <a:srgbClr val="000000"/>
                  </a:solidFill>
                  <a:effectLst/>
                  <a:latin typeface="+mj-lt"/>
                  <a:ea typeface="Times New Roman"/>
                  <a:cs typeface="Times New Roman"/>
                </a:rPr>
                <a:t>(</a:t>
              </a:r>
              <a:r>
                <a:rPr lang="en-US" sz="1200" b="1" kern="1200" dirty="0" err="1" smtClean="0">
                  <a:solidFill>
                    <a:srgbClr val="000000"/>
                  </a:solidFill>
                  <a:effectLst/>
                  <a:latin typeface="+mj-lt"/>
                  <a:ea typeface="Times New Roman"/>
                  <a:cs typeface="Times New Roman"/>
                </a:rPr>
                <a:t>MBs</a:t>
              </a:r>
              <a:r>
                <a:rPr lang="en-US" sz="1200" b="1" kern="1200" dirty="0" smtClean="0">
                  <a:solidFill>
                    <a:srgbClr val="000000"/>
                  </a:solidFill>
                  <a:effectLst/>
                  <a:latin typeface="+mj-lt"/>
                  <a:ea typeface="Times New Roman"/>
                  <a:cs typeface="Times New Roman"/>
                </a:rPr>
                <a:t>) </a:t>
              </a:r>
              <a:r>
                <a:rPr lang="hu-HU" sz="1200" b="1" kern="1200" dirty="0" smtClean="0">
                  <a:solidFill>
                    <a:srgbClr val="000000"/>
                  </a:solidFill>
                  <a:effectLst/>
                  <a:latin typeface="+mj-lt"/>
                  <a:ea typeface="Times New Roman"/>
                  <a:cs typeface="Times New Roman"/>
                </a:rPr>
                <a:t> to the MCs</a:t>
              </a:r>
              <a:endParaRPr lang="en-US" sz="1200" dirty="0">
                <a:solidFill>
                  <a:srgbClr val="000000"/>
                </a:solidFill>
                <a:effectLst/>
                <a:latin typeface="+mj-lt"/>
                <a:ea typeface="Times New Roman"/>
              </a:endParaRPr>
            </a:p>
          </p:txBody>
        </p:sp>
        <p:cxnSp>
          <p:nvCxnSpPr>
            <p:cNvPr id="14" name="Line 13"/>
            <p:cNvCxnSpPr/>
            <p:nvPr/>
          </p:nvCxnSpPr>
          <p:spPr bwMode="auto">
            <a:xfrm flipH="1">
              <a:off x="2433919" y="1717667"/>
              <a:ext cx="2209801" cy="16780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5" name="Oval 14"/>
            <p:cNvSpPr>
              <a:spLocks noChangeArrowheads="1"/>
            </p:cNvSpPr>
            <p:nvPr/>
          </p:nvSpPr>
          <p:spPr bwMode="auto">
            <a:xfrm>
              <a:off x="2403938" y="1850717"/>
              <a:ext cx="59509" cy="69400"/>
            </a:xfrm>
            <a:prstGeom prst="ellipse">
              <a:avLst/>
            </a:prstGeom>
            <a:solidFill>
              <a:srgbClr val="FFFFFF"/>
            </a:solidFill>
            <a:ln w="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sz="1200">
                <a:latin typeface="+mj-lt"/>
              </a:endParaRPr>
            </a:p>
          </p:txBody>
        </p:sp>
        <p:cxnSp>
          <p:nvCxnSpPr>
            <p:cNvPr id="16" name="Line 13"/>
            <p:cNvCxnSpPr/>
            <p:nvPr/>
          </p:nvCxnSpPr>
          <p:spPr bwMode="auto">
            <a:xfrm>
              <a:off x="4643719" y="1717667"/>
              <a:ext cx="2209800" cy="14923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7" name="Oval 16"/>
            <p:cNvSpPr>
              <a:spLocks noChangeArrowheads="1"/>
            </p:cNvSpPr>
            <p:nvPr/>
          </p:nvSpPr>
          <p:spPr bwMode="auto">
            <a:xfrm>
              <a:off x="6824900" y="1831144"/>
              <a:ext cx="59509" cy="69400"/>
            </a:xfrm>
            <a:prstGeom prst="ellipse">
              <a:avLst/>
            </a:prstGeom>
            <a:solidFill>
              <a:srgbClr val="FFFFFF"/>
            </a:solidFill>
            <a:ln w="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sz="1200">
                <a:latin typeface="+mj-lt"/>
              </a:endParaRPr>
            </a:p>
          </p:txBody>
        </p:sp>
      </p:grpSp>
      <p:sp>
        <p:nvSpPr>
          <p:cNvPr id="19" name="TextBox 18"/>
          <p:cNvSpPr txBox="1"/>
          <p:nvPr/>
        </p:nvSpPr>
        <p:spPr>
          <a:xfrm>
            <a:off x="5186076" y="2487707"/>
            <a:ext cx="3962400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spcAft>
                <a:spcPts val="0"/>
              </a:spcAft>
            </a:pPr>
            <a:r>
              <a:rPr lang="en-US" sz="1200" dirty="0" smtClean="0"/>
              <a:t>The links are implemented as  </a:t>
            </a:r>
          </a:p>
          <a:p>
            <a:pPr algn="ctr"/>
            <a:r>
              <a:rPr lang="en-US" sz="1200" dirty="0" smtClean="0"/>
              <a:t> </a:t>
            </a:r>
            <a:r>
              <a:rPr lang="en-US" sz="1200" dirty="0" smtClean="0">
                <a:solidFill>
                  <a:srgbClr val="0070C0"/>
                </a:solidFill>
              </a:rPr>
              <a:t>64-bit </a:t>
            </a:r>
            <a:r>
              <a:rPr lang="en-US" sz="1200" dirty="0">
                <a:solidFill>
                  <a:srgbClr val="0070C0"/>
                </a:solidFill>
              </a:rPr>
              <a:t>parallel, bidirectional </a:t>
            </a:r>
            <a:r>
              <a:rPr lang="en-US" sz="1200" dirty="0" smtClean="0">
                <a:solidFill>
                  <a:srgbClr val="0070C0"/>
                </a:solidFill>
              </a:rPr>
              <a:t>channels </a:t>
            </a:r>
          </a:p>
          <a:p>
            <a:pPr algn="ctr"/>
            <a:r>
              <a:rPr lang="en-US" sz="1200" dirty="0" smtClean="0"/>
              <a:t>typically with </a:t>
            </a:r>
            <a:r>
              <a:rPr lang="en-US" sz="1200" dirty="0" smtClean="0">
                <a:solidFill>
                  <a:srgbClr val="0070C0"/>
                </a:solidFill>
              </a:rPr>
              <a:t>single-ended </a:t>
            </a:r>
            <a:r>
              <a:rPr lang="en-US" sz="1200" dirty="0">
                <a:solidFill>
                  <a:srgbClr val="0070C0"/>
                </a:solidFill>
              </a:rPr>
              <a:t>voltage reference </a:t>
            </a:r>
            <a:r>
              <a:rPr lang="en-US" sz="1200" dirty="0" smtClean="0">
                <a:solidFill>
                  <a:srgbClr val="0070C0"/>
                </a:solidFill>
              </a:rPr>
              <a:t>signaling</a:t>
            </a:r>
            <a:r>
              <a:rPr lang="en-US" sz="1200" dirty="0" smtClean="0"/>
              <a:t>,  termed </a:t>
            </a:r>
            <a:r>
              <a:rPr lang="en-US" sz="1200" dirty="0" err="1" smtClean="0">
                <a:solidFill>
                  <a:srgbClr val="0070C0"/>
                </a:solidFill>
              </a:rPr>
              <a:t>VMSE</a:t>
            </a:r>
            <a:endParaRPr lang="en-US" sz="1200" dirty="0" smtClean="0">
              <a:solidFill>
                <a:srgbClr val="0070C0"/>
              </a:solidFill>
            </a:endParaRPr>
          </a:p>
          <a:p>
            <a:pPr algn="ctr"/>
            <a:r>
              <a:rPr lang="en-US" sz="1200" dirty="0" smtClean="0"/>
              <a:t> (Voltage Mode Single Ended) signaling </a:t>
            </a:r>
          </a:p>
        </p:txBody>
      </p:sp>
      <p:sp>
        <p:nvSpPr>
          <p:cNvPr id="32" name="TextBox 31"/>
          <p:cNvSpPr txBox="1"/>
          <p:nvPr/>
        </p:nvSpPr>
        <p:spPr>
          <a:xfrm>
            <a:off x="5046821" y="5759764"/>
            <a:ext cx="392286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200" i="1" dirty="0" smtClean="0">
                <a:solidFill>
                  <a:srgbClr val="000000"/>
                </a:solidFill>
                <a:latin typeface="Verdana"/>
              </a:rPr>
              <a:t>Used in Intel's </a:t>
            </a:r>
            <a:r>
              <a:rPr lang="en-US" sz="1200" i="1" dirty="0" err="1" smtClean="0">
                <a:solidFill>
                  <a:srgbClr val="000000"/>
                </a:solidFill>
                <a:latin typeface="Verdana"/>
              </a:rPr>
              <a:t>Brickland</a:t>
            </a:r>
            <a:r>
              <a:rPr lang="en-US" sz="1200" i="1" dirty="0" smtClean="0">
                <a:solidFill>
                  <a:srgbClr val="000000"/>
                </a:solidFill>
                <a:latin typeface="Verdana"/>
              </a:rPr>
              <a:t> platform (2014 -2016) </a:t>
            </a:r>
          </a:p>
          <a:p>
            <a:pPr algn="ctr">
              <a:spcAft>
                <a:spcPts val="100"/>
              </a:spcAft>
            </a:pPr>
            <a:r>
              <a:rPr lang="en-US" sz="1200" i="1" dirty="0" smtClean="0">
                <a:solidFill>
                  <a:srgbClr val="000000"/>
                </a:solidFill>
                <a:latin typeface="Verdana"/>
              </a:rPr>
              <a:t>for </a:t>
            </a:r>
            <a:r>
              <a:rPr lang="en-US" sz="1200" i="1" dirty="0" err="1" smtClean="0">
                <a:solidFill>
                  <a:srgbClr val="000000"/>
                </a:solidFill>
                <a:latin typeface="Verdana"/>
              </a:rPr>
              <a:t>15C</a:t>
            </a:r>
            <a:r>
              <a:rPr lang="en-US" sz="1200" i="1" dirty="0" smtClean="0">
                <a:solidFill>
                  <a:srgbClr val="000000"/>
                </a:solidFill>
                <a:latin typeface="Verdana"/>
              </a:rPr>
              <a:t>/</a:t>
            </a:r>
            <a:r>
              <a:rPr lang="en-US" sz="1200" i="1" dirty="0" err="1" smtClean="0">
                <a:solidFill>
                  <a:srgbClr val="000000"/>
                </a:solidFill>
                <a:latin typeface="Verdana"/>
              </a:rPr>
              <a:t>18C</a:t>
            </a:r>
            <a:r>
              <a:rPr lang="en-US" sz="1200" i="1" dirty="0" smtClean="0">
                <a:solidFill>
                  <a:srgbClr val="000000"/>
                </a:solidFill>
                <a:latin typeface="Verdana"/>
              </a:rPr>
              <a:t>/</a:t>
            </a:r>
            <a:r>
              <a:rPr lang="en-US" sz="1200" i="1" dirty="0" err="1" smtClean="0">
                <a:solidFill>
                  <a:srgbClr val="000000"/>
                </a:solidFill>
                <a:latin typeface="Verdana"/>
              </a:rPr>
              <a:t>24C</a:t>
            </a:r>
            <a:endParaRPr lang="en-US" sz="1200" i="1" dirty="0" smtClean="0">
              <a:solidFill>
                <a:srgbClr val="000000"/>
              </a:solidFill>
              <a:latin typeface="Verdana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27470" y="504420"/>
            <a:ext cx="846097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chemeClr val="accent6"/>
                </a:solidFill>
                <a:ea typeface="Times New Roman"/>
                <a:cs typeface="Times New Roman"/>
              </a:rPr>
              <a:t>Connecting </a:t>
            </a:r>
            <a:r>
              <a:rPr lang="hu-HU" b="1" dirty="0">
                <a:solidFill>
                  <a:schemeClr val="accent6"/>
                </a:solidFill>
                <a:ea typeface="Times New Roman"/>
                <a:cs typeface="Times New Roman"/>
              </a:rPr>
              <a:t>DIMMs</a:t>
            </a:r>
            <a:r>
              <a:rPr lang="en-US" b="1" dirty="0">
                <a:solidFill>
                  <a:schemeClr val="accent6"/>
                </a:solidFill>
                <a:ea typeface="Times New Roman"/>
                <a:cs typeface="Times New Roman"/>
              </a:rPr>
              <a:t> </a:t>
            </a:r>
            <a:r>
              <a:rPr lang="hu-HU" b="1" dirty="0">
                <a:solidFill>
                  <a:schemeClr val="accent6"/>
                </a:solidFill>
                <a:ea typeface="Times New Roman"/>
                <a:cs typeface="Times New Roman"/>
              </a:rPr>
              <a:t>via </a:t>
            </a:r>
            <a:r>
              <a:rPr lang="en-US" b="1" dirty="0">
                <a:solidFill>
                  <a:schemeClr val="accent6"/>
                </a:solidFill>
                <a:ea typeface="Times New Roman"/>
                <a:cs typeface="Times New Roman"/>
              </a:rPr>
              <a:t>low line count links and </a:t>
            </a:r>
            <a:r>
              <a:rPr lang="hu-HU" b="1" dirty="0">
                <a:solidFill>
                  <a:schemeClr val="accent6"/>
                </a:solidFill>
                <a:ea typeface="Times New Roman"/>
                <a:cs typeface="Times New Roman"/>
              </a:rPr>
              <a:t>memory buffers </a:t>
            </a:r>
            <a:r>
              <a:rPr lang="en-US" b="1" dirty="0">
                <a:solidFill>
                  <a:schemeClr val="accent6"/>
                </a:solidFill>
                <a:ea typeface="Times New Roman"/>
                <a:cs typeface="Times New Roman"/>
              </a:rPr>
              <a:t> </a:t>
            </a:r>
            <a:r>
              <a:rPr lang="en-US" b="1" dirty="0" smtClean="0">
                <a:solidFill>
                  <a:schemeClr val="accent6"/>
                </a:solidFill>
                <a:ea typeface="Times New Roman"/>
                <a:cs typeface="Times New Roman"/>
              </a:rPr>
              <a:t>(</a:t>
            </a:r>
            <a:r>
              <a:rPr lang="en-US" b="1" dirty="0" err="1" smtClean="0">
                <a:solidFill>
                  <a:schemeClr val="accent6"/>
                </a:solidFill>
                <a:ea typeface="Times New Roman"/>
                <a:cs typeface="Times New Roman"/>
              </a:rPr>
              <a:t>MBs</a:t>
            </a:r>
            <a:r>
              <a:rPr lang="en-US" b="1" dirty="0">
                <a:solidFill>
                  <a:schemeClr val="accent6"/>
                </a:solidFill>
                <a:ea typeface="Times New Roman"/>
                <a:cs typeface="Times New Roman"/>
              </a:rPr>
              <a:t>) </a:t>
            </a:r>
            <a:r>
              <a:rPr lang="hu-HU" b="1" dirty="0">
                <a:solidFill>
                  <a:schemeClr val="accent6"/>
                </a:solidFill>
                <a:ea typeface="Times New Roman"/>
                <a:cs typeface="Times New Roman"/>
              </a:rPr>
              <a:t> to the </a:t>
            </a:r>
            <a:r>
              <a:rPr lang="hu-HU" b="1" dirty="0" smtClean="0">
                <a:solidFill>
                  <a:schemeClr val="accent6"/>
                </a:solidFill>
                <a:ea typeface="Times New Roman"/>
                <a:cs typeface="Times New Roman"/>
              </a:rPr>
              <a:t>MCs</a:t>
            </a:r>
            <a:endParaRPr lang="en-US" dirty="0">
              <a:solidFill>
                <a:schemeClr val="accent6"/>
              </a:solidFill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91478" y="874059"/>
            <a:ext cx="572143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/>
              <a:t>Here there are </a:t>
            </a:r>
            <a:r>
              <a:rPr lang="en-US" dirty="0" smtClean="0">
                <a:solidFill>
                  <a:srgbClr val="FF0000"/>
                </a:solidFill>
              </a:rPr>
              <a:t>two basic options for implementing the links:</a:t>
            </a:r>
            <a:endParaRPr lang="en-US" dirty="0"/>
          </a:p>
        </p:txBody>
      </p:sp>
      <p:sp>
        <p:nvSpPr>
          <p:cNvPr id="20" name="Text Box 4"/>
          <p:cNvSpPr txBox="1">
            <a:spLocks noChangeArrowheads="1"/>
          </p:cNvSpPr>
          <p:nvPr/>
        </p:nvSpPr>
        <p:spPr bwMode="auto">
          <a:xfrm>
            <a:off x="1329477" y="1967719"/>
            <a:ext cx="3029048" cy="39302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noAutofit/>
          </a:bodyPr>
          <a:lstStyle/>
          <a:p>
            <a:pPr algn="ctr">
              <a:lnSpc>
                <a:spcPct val="90000"/>
              </a:lnSpc>
              <a:spcAft>
                <a:spcPts val="0"/>
              </a:spcAft>
            </a:pPr>
            <a:r>
              <a:rPr lang="en-US" sz="1200" b="1" kern="1200" dirty="0" smtClean="0">
                <a:solidFill>
                  <a:srgbClr val="000000"/>
                </a:solidFill>
                <a:effectLst/>
                <a:latin typeface="+mj-lt"/>
                <a:ea typeface="Times New Roman"/>
                <a:cs typeface="Times New Roman"/>
              </a:rPr>
              <a:t>Using low-line-count serial links to connect </a:t>
            </a:r>
            <a:r>
              <a:rPr lang="en-US" sz="1200" b="1" kern="1200" dirty="0" err="1" smtClean="0">
                <a:solidFill>
                  <a:srgbClr val="000000"/>
                </a:solidFill>
                <a:effectLst/>
                <a:latin typeface="+mj-lt"/>
                <a:ea typeface="Times New Roman"/>
                <a:cs typeface="Times New Roman"/>
              </a:rPr>
              <a:t>MBs</a:t>
            </a:r>
            <a:r>
              <a:rPr lang="en-US" sz="1200" b="1" kern="1200" dirty="0" smtClean="0">
                <a:solidFill>
                  <a:srgbClr val="000000"/>
                </a:solidFill>
                <a:effectLst/>
                <a:latin typeface="+mj-lt"/>
                <a:ea typeface="Times New Roman"/>
                <a:cs typeface="Times New Roman"/>
              </a:rPr>
              <a:t> to the MCs</a:t>
            </a:r>
            <a:endParaRPr lang="en-US" sz="1200" dirty="0">
              <a:solidFill>
                <a:srgbClr val="000000"/>
              </a:solidFill>
              <a:effectLst/>
              <a:latin typeface="+mj-lt"/>
              <a:ea typeface="Times New Roman"/>
            </a:endParaRPr>
          </a:p>
        </p:txBody>
      </p:sp>
      <p:pic>
        <p:nvPicPr>
          <p:cNvPr id="22" name="Picture 2" descr="LVDS Electrical Interface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0592" y="3224571"/>
            <a:ext cx="5184101" cy="158518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3" name="TextBox 22"/>
          <p:cNvSpPr txBox="1"/>
          <p:nvPr/>
        </p:nvSpPr>
        <p:spPr>
          <a:xfrm>
            <a:off x="766482" y="4854391"/>
            <a:ext cx="3833101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Figure: Example for differential signaling [170]</a:t>
            </a:r>
            <a:endParaRPr lang="en-US" sz="1200" dirty="0"/>
          </a:p>
        </p:txBody>
      </p:sp>
      <p:sp>
        <p:nvSpPr>
          <p:cNvPr id="26" name="TextBox 25"/>
          <p:cNvSpPr txBox="1"/>
          <p:nvPr/>
        </p:nvSpPr>
        <p:spPr>
          <a:xfrm>
            <a:off x="396568" y="5750807"/>
            <a:ext cx="4357283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200" i="1" dirty="0" smtClean="0">
                <a:solidFill>
                  <a:srgbClr val="000000"/>
                </a:solidFill>
                <a:latin typeface="Verdana"/>
              </a:rPr>
              <a:t>Used in Intel's early 4S or </a:t>
            </a:r>
            <a:r>
              <a:rPr lang="en-US" sz="1200" i="1" dirty="0" err="1" smtClean="0">
                <a:solidFill>
                  <a:srgbClr val="000000"/>
                </a:solidFill>
                <a:latin typeface="Verdana"/>
              </a:rPr>
              <a:t>8S</a:t>
            </a:r>
            <a:r>
              <a:rPr lang="en-US" sz="1200" i="1" dirty="0" smtClean="0">
                <a:solidFill>
                  <a:srgbClr val="000000"/>
                </a:solidFill>
                <a:latin typeface="Verdana"/>
              </a:rPr>
              <a:t> </a:t>
            </a:r>
          </a:p>
          <a:p>
            <a:pPr algn="ctr"/>
            <a:r>
              <a:rPr lang="en-US" sz="1200" i="1" dirty="0" err="1" smtClean="0">
                <a:solidFill>
                  <a:srgbClr val="000000"/>
                </a:solidFill>
                <a:latin typeface="Verdana"/>
              </a:rPr>
              <a:t>Truland</a:t>
            </a:r>
            <a:r>
              <a:rPr lang="en-US" sz="1200" i="1" dirty="0" smtClean="0">
                <a:solidFill>
                  <a:srgbClr val="000000"/>
                </a:solidFill>
                <a:latin typeface="Verdana"/>
              </a:rPr>
              <a:t> MP and Boxboro-EX platforms (2005 - 2011) </a:t>
            </a:r>
          </a:p>
          <a:p>
            <a:pPr algn="ctr">
              <a:spcAft>
                <a:spcPts val="100"/>
              </a:spcAft>
            </a:pPr>
            <a:r>
              <a:rPr lang="en-US" sz="1200" i="1" dirty="0" smtClean="0">
                <a:solidFill>
                  <a:srgbClr val="000000"/>
                </a:solidFill>
                <a:latin typeface="Verdana"/>
              </a:rPr>
              <a:t>for </a:t>
            </a:r>
            <a:r>
              <a:rPr lang="en-US" sz="1200" i="1" dirty="0" err="1" smtClean="0">
                <a:solidFill>
                  <a:srgbClr val="000000"/>
                </a:solidFill>
                <a:latin typeface="Verdana"/>
              </a:rPr>
              <a:t>2C</a:t>
            </a:r>
            <a:r>
              <a:rPr lang="en-US" sz="1200" i="1" dirty="0" smtClean="0">
                <a:solidFill>
                  <a:srgbClr val="000000"/>
                </a:solidFill>
                <a:latin typeface="Verdana"/>
              </a:rPr>
              <a:t> to </a:t>
            </a:r>
            <a:r>
              <a:rPr lang="en-US" sz="1200" i="1" dirty="0" err="1" smtClean="0">
                <a:solidFill>
                  <a:srgbClr val="000000"/>
                </a:solidFill>
                <a:latin typeface="Verdana"/>
              </a:rPr>
              <a:t>10C</a:t>
            </a:r>
            <a:endParaRPr lang="en-US" sz="1200" i="1" dirty="0" smtClean="0">
              <a:solidFill>
                <a:srgbClr val="000000"/>
              </a:solidFill>
              <a:latin typeface="Verdana"/>
            </a:endParaRPr>
          </a:p>
        </p:txBody>
      </p:sp>
      <p:sp>
        <p:nvSpPr>
          <p:cNvPr id="27" name="TextBox 26"/>
          <p:cNvSpPr txBox="1"/>
          <p:nvPr/>
        </p:nvSpPr>
        <p:spPr>
          <a:xfrm>
            <a:off x="8814338" y="6534345"/>
            <a:ext cx="34817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>
                <a:solidFill>
                  <a:srgbClr val="FF0000"/>
                </a:solidFill>
                <a:latin typeface="+mj-lt"/>
              </a:rPr>
              <a:t>*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128945" y="2501154"/>
            <a:ext cx="5242910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lvl="0" algn="ctr"/>
            <a:r>
              <a:rPr lang="en-US" sz="1200" dirty="0"/>
              <a:t>The </a:t>
            </a:r>
            <a:r>
              <a:rPr lang="en-US" sz="1200" dirty="0" smtClean="0"/>
              <a:t>links are implemented as</a:t>
            </a:r>
          </a:p>
          <a:p>
            <a:pPr lvl="0" algn="ctr"/>
            <a:r>
              <a:rPr lang="en-US" sz="1200" dirty="0" smtClean="0"/>
              <a:t> </a:t>
            </a:r>
            <a:r>
              <a:rPr lang="en-US" sz="1200" dirty="0">
                <a:solidFill>
                  <a:srgbClr val="0070C0"/>
                </a:solidFill>
              </a:rPr>
              <a:t>two unidirectional</a:t>
            </a:r>
            <a:r>
              <a:rPr lang="en-US" sz="1200" dirty="0" smtClean="0">
                <a:solidFill>
                  <a:srgbClr val="0070C0"/>
                </a:solidFill>
              </a:rPr>
              <a:t>,  </a:t>
            </a:r>
            <a:r>
              <a:rPr lang="en-US" sz="1200" dirty="0">
                <a:solidFill>
                  <a:srgbClr val="0070C0"/>
                </a:solidFill>
              </a:rPr>
              <a:t>Point-to-Point serial, packet based </a:t>
            </a:r>
            <a:r>
              <a:rPr lang="en-US" sz="1200" dirty="0" smtClean="0">
                <a:solidFill>
                  <a:srgbClr val="0070C0"/>
                </a:solidFill>
              </a:rPr>
              <a:t>channels,</a:t>
            </a:r>
            <a:endParaRPr lang="en-US" sz="1200" dirty="0">
              <a:solidFill>
                <a:srgbClr val="0070C0"/>
              </a:solidFill>
            </a:endParaRPr>
          </a:p>
          <a:p>
            <a:pPr lvl="0" algn="ctr">
              <a:spcAft>
                <a:spcPts val="600"/>
              </a:spcAft>
            </a:pPr>
            <a:r>
              <a:rPr lang="en-US" sz="1200" dirty="0">
                <a:solidFill>
                  <a:srgbClr val="0070C0"/>
                </a:solidFill>
              </a:rPr>
              <a:t>typically with differential signaling</a:t>
            </a:r>
            <a:r>
              <a:rPr lang="en-US" sz="1200" dirty="0" smtClean="0">
                <a:solidFill>
                  <a:srgbClr val="000000"/>
                </a:solidFill>
              </a:rPr>
              <a:t>.</a:t>
            </a:r>
            <a:endParaRPr lang="en-US" dirty="0"/>
          </a:p>
        </p:txBody>
      </p:sp>
      <p:sp>
        <p:nvSpPr>
          <p:cNvPr id="8" name="TextBox 7"/>
          <p:cNvSpPr txBox="1"/>
          <p:nvPr/>
        </p:nvSpPr>
        <p:spPr>
          <a:xfrm>
            <a:off x="5041729" y="5275708"/>
            <a:ext cx="3924857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lvl="0" algn="ctr">
              <a:spcAft>
                <a:spcPts val="0"/>
              </a:spcAft>
            </a:pPr>
            <a:r>
              <a:rPr lang="en-US" sz="1200" dirty="0">
                <a:solidFill>
                  <a:srgbClr val="000000"/>
                </a:solidFill>
              </a:rPr>
              <a:t>Benefit: </a:t>
            </a:r>
            <a:r>
              <a:rPr lang="en-US" sz="1200" dirty="0" smtClean="0">
                <a:solidFill>
                  <a:srgbClr val="FF0000"/>
                </a:solidFill>
              </a:rPr>
              <a:t>No need for serial/parallel conversion</a:t>
            </a:r>
          </a:p>
          <a:p>
            <a:pPr lvl="0" algn="ctr">
              <a:spcAft>
                <a:spcPts val="0"/>
              </a:spcAft>
            </a:pPr>
            <a:r>
              <a:rPr lang="en-US" sz="1200" dirty="0" smtClean="0"/>
              <a:t>in the </a:t>
            </a:r>
            <a:r>
              <a:rPr lang="en-US" sz="1200" dirty="0" err="1" smtClean="0"/>
              <a:t>MBs</a:t>
            </a:r>
            <a:r>
              <a:rPr lang="en-US" sz="1200" dirty="0" smtClean="0"/>
              <a:t>, only interface conversion is required</a:t>
            </a:r>
            <a:endParaRPr lang="en-US" dirty="0"/>
          </a:p>
        </p:txBody>
      </p:sp>
      <p:sp>
        <p:nvSpPr>
          <p:cNvPr id="24" name="TextBox 23"/>
          <p:cNvSpPr txBox="1"/>
          <p:nvPr/>
        </p:nvSpPr>
        <p:spPr>
          <a:xfrm>
            <a:off x="540769" y="6414235"/>
            <a:ext cx="411747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>
              <a:spcAft>
                <a:spcPts val="0"/>
              </a:spcAft>
            </a:pPr>
            <a:r>
              <a:rPr lang="en-US" sz="1200" dirty="0" smtClean="0"/>
              <a:t>Implemented links (IMI, </a:t>
            </a:r>
            <a:r>
              <a:rPr lang="en-US" sz="1200" dirty="0" err="1" smtClean="0"/>
              <a:t>SMI</a:t>
            </a:r>
            <a:r>
              <a:rPr lang="en-US" sz="1200" dirty="0" smtClean="0"/>
              <a:t>) have about </a:t>
            </a:r>
            <a:r>
              <a:rPr lang="en-US" sz="1200" dirty="0" smtClean="0">
                <a:solidFill>
                  <a:srgbClr val="0070C0"/>
                </a:solidFill>
              </a:rPr>
              <a:t>70 lines </a:t>
            </a:r>
          </a:p>
          <a:p>
            <a:pPr algn="ctr">
              <a:spcAft>
                <a:spcPts val="600"/>
              </a:spcAft>
            </a:pPr>
            <a:r>
              <a:rPr lang="en-US" sz="1200" dirty="0" smtClean="0"/>
              <a:t>(vs. 240 for </a:t>
            </a:r>
            <a:r>
              <a:rPr lang="en-US" sz="1200" dirty="0" err="1" smtClean="0"/>
              <a:t>DDR2</a:t>
            </a:r>
            <a:r>
              <a:rPr lang="en-US" sz="1200" dirty="0" smtClean="0"/>
              <a:t>/3).</a:t>
            </a:r>
          </a:p>
        </p:txBody>
      </p:sp>
      <p:sp>
        <p:nvSpPr>
          <p:cNvPr id="25" name="TextBox 24"/>
          <p:cNvSpPr txBox="1"/>
          <p:nvPr/>
        </p:nvSpPr>
        <p:spPr>
          <a:xfrm>
            <a:off x="807" y="5257797"/>
            <a:ext cx="520334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lvl="0" algn="ctr">
              <a:spcAft>
                <a:spcPts val="0"/>
              </a:spcAft>
            </a:pPr>
            <a:r>
              <a:rPr lang="en-US" sz="1200" dirty="0">
                <a:solidFill>
                  <a:srgbClr val="000000"/>
                </a:solidFill>
              </a:rPr>
              <a:t>Drawback: </a:t>
            </a:r>
            <a:r>
              <a:rPr lang="en-US" sz="1200" dirty="0" smtClean="0">
                <a:solidFill>
                  <a:srgbClr val="000000"/>
                </a:solidFill>
              </a:rPr>
              <a:t>The </a:t>
            </a:r>
            <a:r>
              <a:rPr lang="en-US" sz="1200" dirty="0" err="1" smtClean="0">
                <a:solidFill>
                  <a:srgbClr val="000000"/>
                </a:solidFill>
              </a:rPr>
              <a:t>MBs</a:t>
            </a:r>
            <a:r>
              <a:rPr lang="en-US" sz="1200" dirty="0" smtClean="0">
                <a:solidFill>
                  <a:srgbClr val="000000"/>
                </a:solidFill>
              </a:rPr>
              <a:t> have to perform </a:t>
            </a:r>
            <a:r>
              <a:rPr lang="en-US" sz="1200" dirty="0" smtClean="0">
                <a:solidFill>
                  <a:srgbClr val="FF0000"/>
                </a:solidFill>
              </a:rPr>
              <a:t>serial/parallel conversion</a:t>
            </a:r>
            <a:r>
              <a:rPr lang="en-US" sz="1200" dirty="0" smtClean="0">
                <a:solidFill>
                  <a:srgbClr val="000000"/>
                </a:solidFill>
              </a:rPr>
              <a:t>,</a:t>
            </a:r>
            <a:endParaRPr lang="en-US" sz="1200" dirty="0">
              <a:solidFill>
                <a:srgbClr val="000000"/>
              </a:solidFill>
            </a:endParaRPr>
          </a:p>
          <a:p>
            <a:pPr lvl="0" algn="ctr"/>
            <a:r>
              <a:rPr lang="en-US" sz="1200" dirty="0">
                <a:solidFill>
                  <a:srgbClr val="000000"/>
                </a:solidFill>
              </a:rPr>
              <a:t> this increases dissipation</a:t>
            </a:r>
            <a:r>
              <a:rPr lang="en-US" sz="1200" dirty="0" smtClean="0">
                <a:solidFill>
                  <a:srgbClr val="000000"/>
                </a:solidFill>
              </a:rPr>
              <a:t>.</a:t>
            </a:r>
            <a:endParaRPr lang="en-US" dirty="0"/>
          </a:p>
        </p:txBody>
      </p:sp>
      <p:sp>
        <p:nvSpPr>
          <p:cNvPr id="9" name="TextBox 8"/>
          <p:cNvSpPr txBox="1"/>
          <p:nvPr/>
        </p:nvSpPr>
        <p:spPr>
          <a:xfrm>
            <a:off x="5243036" y="6410642"/>
            <a:ext cx="360547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lvl="0" algn="ctr">
              <a:spcAft>
                <a:spcPts val="0"/>
              </a:spcAft>
            </a:pPr>
            <a:r>
              <a:rPr lang="en-US" sz="1200" dirty="0">
                <a:solidFill>
                  <a:srgbClr val="000000"/>
                </a:solidFill>
              </a:rPr>
              <a:t>Intel's </a:t>
            </a:r>
            <a:r>
              <a:rPr lang="en-US" sz="1200" dirty="0" smtClean="0">
                <a:solidFill>
                  <a:srgbClr val="000000"/>
                </a:solidFill>
              </a:rPr>
              <a:t>implementation (the </a:t>
            </a:r>
            <a:r>
              <a:rPr lang="en-US" sz="1200" dirty="0" err="1">
                <a:solidFill>
                  <a:srgbClr val="0070C0"/>
                </a:solidFill>
              </a:rPr>
              <a:t>SMI</a:t>
            </a:r>
            <a:r>
              <a:rPr lang="en-US" sz="1200" dirty="0">
                <a:solidFill>
                  <a:srgbClr val="0070C0"/>
                </a:solidFill>
              </a:rPr>
              <a:t> 2 </a:t>
            </a:r>
            <a:r>
              <a:rPr lang="en-US" sz="1200" dirty="0" smtClean="0">
                <a:solidFill>
                  <a:srgbClr val="0070C0"/>
                </a:solidFill>
              </a:rPr>
              <a:t>interface)</a:t>
            </a:r>
          </a:p>
          <a:p>
            <a:pPr lvl="0" algn="ctr">
              <a:spcAft>
                <a:spcPts val="600"/>
              </a:spcAft>
            </a:pPr>
            <a:r>
              <a:rPr lang="en-US" sz="1200" dirty="0" smtClean="0"/>
              <a:t>comprises</a:t>
            </a:r>
            <a:r>
              <a:rPr lang="en-US" sz="1200" dirty="0" smtClean="0">
                <a:solidFill>
                  <a:srgbClr val="0070C0"/>
                </a:solidFill>
              </a:rPr>
              <a:t> about 110 lines.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41598083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>
                      <p:stCondLst>
                        <p:cond delay="indefinite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9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0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>
                      <p:stCondLst>
                        <p:cond delay="indefinite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5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6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/>
      <p:bldP spid="19" grpId="0"/>
      <p:bldP spid="32" grpId="0"/>
      <p:bldP spid="6" grpId="0"/>
      <p:bldP spid="20" grpId="0"/>
      <p:bldP spid="23" grpId="0"/>
      <p:bldP spid="26" grpId="0"/>
      <p:bldP spid="5" grpId="0"/>
      <p:bldP spid="8" grpId="0"/>
      <p:bldP spid="24" grpId="0"/>
      <p:bldP spid="25" grpId="0"/>
      <p:bldP spid="9" grpId="0"/>
    </p:bldLst>
  </p:timing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sz="1600" dirty="0">
                <a:solidFill>
                  <a:srgbClr val="FFFFFF"/>
                </a:solidFill>
                <a:latin typeface="Verdana" pitchFamily="34" charset="0"/>
              </a:rPr>
              <a:t>2.2 The memory bandwidth bottleneck and its resolution </a:t>
            </a:r>
            <a:r>
              <a:rPr lang="en-US" altLang="en-US" sz="1600" dirty="0" smtClean="0">
                <a:solidFill>
                  <a:srgbClr val="FFFFFF"/>
                </a:solidFill>
                <a:latin typeface="Verdana" pitchFamily="34" charset="0"/>
              </a:rPr>
              <a:t>(25)</a:t>
            </a:r>
            <a:endParaRPr lang="en-US" sz="1600" dirty="0"/>
          </a:p>
        </p:txBody>
      </p:sp>
      <p:sp>
        <p:nvSpPr>
          <p:cNvPr id="18" name="TextBox 17"/>
          <p:cNvSpPr txBox="1"/>
          <p:nvPr/>
        </p:nvSpPr>
        <p:spPr>
          <a:xfrm>
            <a:off x="87695" y="510989"/>
            <a:ext cx="636744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chemeClr val="accent6"/>
                </a:solidFill>
                <a:ea typeface="Times New Roman"/>
                <a:cs typeface="Times New Roman"/>
              </a:rPr>
              <a:t>If using low-line-count serial </a:t>
            </a:r>
            <a:r>
              <a:rPr lang="en-US" b="1" dirty="0">
                <a:solidFill>
                  <a:schemeClr val="accent6"/>
                </a:solidFill>
                <a:ea typeface="Times New Roman"/>
                <a:cs typeface="Times New Roman"/>
              </a:rPr>
              <a:t>links </a:t>
            </a:r>
            <a:r>
              <a:rPr lang="en-US" b="1" dirty="0" smtClean="0">
                <a:solidFill>
                  <a:schemeClr val="accent6"/>
                </a:solidFill>
                <a:ea typeface="Times New Roman"/>
                <a:cs typeface="Times New Roman"/>
              </a:rPr>
              <a:t>how to implement </a:t>
            </a:r>
            <a:r>
              <a:rPr lang="hu-HU" b="1" dirty="0" smtClean="0">
                <a:solidFill>
                  <a:schemeClr val="accent6"/>
                </a:solidFill>
                <a:ea typeface="Times New Roman"/>
                <a:cs typeface="Times New Roman"/>
              </a:rPr>
              <a:t>MBs</a:t>
            </a:r>
            <a:r>
              <a:rPr lang="en-US" b="1" dirty="0" smtClean="0">
                <a:solidFill>
                  <a:schemeClr val="accent6"/>
                </a:solidFill>
                <a:ea typeface="Times New Roman"/>
                <a:cs typeface="Times New Roman"/>
              </a:rPr>
              <a:t>?</a:t>
            </a:r>
            <a:endParaRPr lang="en-US" dirty="0">
              <a:solidFill>
                <a:schemeClr val="accent6"/>
              </a:solidFill>
            </a:endParaRPr>
          </a:p>
        </p:txBody>
      </p:sp>
      <p:grpSp>
        <p:nvGrpSpPr>
          <p:cNvPr id="20" name="Group 19"/>
          <p:cNvGrpSpPr/>
          <p:nvPr/>
        </p:nvGrpSpPr>
        <p:grpSpPr>
          <a:xfrm>
            <a:off x="143436" y="860612"/>
            <a:ext cx="8301319" cy="1497480"/>
            <a:chOff x="143436" y="860612"/>
            <a:chExt cx="8301319" cy="1497480"/>
          </a:xfrm>
        </p:grpSpPr>
        <p:sp>
          <p:nvSpPr>
            <p:cNvPr id="4" name="Rectangle 3"/>
            <p:cNvSpPr/>
            <p:nvPr/>
          </p:nvSpPr>
          <p:spPr>
            <a:xfrm>
              <a:off x="1304368" y="1440820"/>
              <a:ext cx="6819900" cy="258532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>
                <a:lnSpc>
                  <a:spcPct val="90000"/>
                </a:lnSpc>
                <a:spcAft>
                  <a:spcPts val="0"/>
                </a:spcAft>
              </a:pPr>
              <a:r>
                <a:rPr lang="en-US" sz="1200" b="1" dirty="0" smtClean="0">
                  <a:solidFill>
                    <a:srgbClr val="000000"/>
                  </a:solidFill>
                  <a:ea typeface="Times New Roman"/>
                  <a:cs typeface="Times New Roman"/>
                </a:rPr>
                <a:t>If using low-line-count serial links how to implement </a:t>
              </a:r>
              <a:r>
                <a:rPr lang="hu-HU" sz="1200" b="1" dirty="0" smtClean="0">
                  <a:solidFill>
                    <a:srgbClr val="000000"/>
                  </a:solidFill>
                  <a:ea typeface="Times New Roman"/>
                  <a:cs typeface="Times New Roman"/>
                </a:rPr>
                <a:t>MBs</a:t>
              </a:r>
              <a:r>
                <a:rPr lang="en-US" sz="1200" b="1" dirty="0" smtClean="0">
                  <a:solidFill>
                    <a:srgbClr val="000000"/>
                  </a:solidFill>
                  <a:ea typeface="Times New Roman"/>
                  <a:cs typeface="Times New Roman"/>
                </a:rPr>
                <a:t>?</a:t>
              </a:r>
              <a:endParaRPr lang="en-US" sz="1200" dirty="0">
                <a:solidFill>
                  <a:srgbClr val="000000"/>
                </a:solidFill>
                <a:ea typeface="Times New Roman"/>
              </a:endParaRPr>
            </a:p>
          </p:txBody>
        </p:sp>
        <p:sp>
          <p:nvSpPr>
            <p:cNvPr id="5" name="Text Box 4"/>
            <p:cNvSpPr txBox="1">
              <a:spLocks noChangeArrowheads="1"/>
            </p:cNvSpPr>
            <p:nvPr/>
          </p:nvSpPr>
          <p:spPr bwMode="auto">
            <a:xfrm>
              <a:off x="5246956" y="1938227"/>
              <a:ext cx="3197799" cy="39302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noAutofit/>
            </a:bodyPr>
            <a:lstStyle/>
            <a:p>
              <a:pPr algn="ctr">
                <a:lnSpc>
                  <a:spcPct val="90000"/>
                </a:lnSpc>
                <a:spcAft>
                  <a:spcPts val="0"/>
                </a:spcAft>
              </a:pPr>
              <a:r>
                <a:rPr lang="en-US" sz="1200" b="1" kern="1200" dirty="0" smtClean="0">
                  <a:solidFill>
                    <a:srgbClr val="000000"/>
                  </a:solidFill>
                  <a:effectLst/>
                  <a:latin typeface="+mj-lt"/>
                  <a:ea typeface="Times New Roman"/>
                  <a:cs typeface="Times New Roman"/>
                </a:rPr>
                <a:t>Using on-</a:t>
              </a:r>
              <a:r>
                <a:rPr lang="en-US" sz="1200" b="1" kern="1200" dirty="0" err="1" smtClean="0">
                  <a:solidFill>
                    <a:srgbClr val="000000"/>
                  </a:solidFill>
                  <a:effectLst/>
                  <a:latin typeface="+mj-lt"/>
                  <a:ea typeface="Times New Roman"/>
                  <a:cs typeface="Times New Roman"/>
                </a:rPr>
                <a:t>DIMM</a:t>
              </a:r>
              <a:r>
                <a:rPr lang="en-US" sz="1200" b="1" kern="1200" dirty="0" smtClean="0">
                  <a:solidFill>
                    <a:srgbClr val="000000"/>
                  </a:solidFill>
                  <a:effectLst/>
                  <a:latin typeface="+mj-lt"/>
                  <a:ea typeface="Times New Roman"/>
                  <a:cs typeface="Times New Roman"/>
                </a:rPr>
                <a:t> </a:t>
              </a:r>
              <a:r>
                <a:rPr lang="en-US" sz="1200" b="1" kern="1200" dirty="0" err="1" smtClean="0">
                  <a:solidFill>
                    <a:srgbClr val="000000"/>
                  </a:solidFill>
                  <a:effectLst/>
                  <a:latin typeface="+mj-lt"/>
                  <a:ea typeface="Times New Roman"/>
                  <a:cs typeface="Times New Roman"/>
                </a:rPr>
                <a:t>MBs</a:t>
              </a:r>
              <a:endParaRPr lang="en-US" sz="1200" b="1" kern="1200" dirty="0" smtClean="0">
                <a:solidFill>
                  <a:srgbClr val="000000"/>
                </a:solidFill>
                <a:effectLst/>
                <a:latin typeface="+mj-lt"/>
                <a:ea typeface="Times New Roman"/>
                <a:cs typeface="Times New Roman"/>
              </a:endParaRPr>
            </a:p>
            <a:p>
              <a:pPr algn="ctr">
                <a:lnSpc>
                  <a:spcPct val="90000"/>
                </a:lnSpc>
                <a:spcAft>
                  <a:spcPts val="0"/>
                </a:spcAft>
              </a:pPr>
              <a:r>
                <a:rPr lang="en-US" sz="1200" b="1" dirty="0" smtClean="0">
                  <a:solidFill>
                    <a:srgbClr val="000000"/>
                  </a:solidFill>
                  <a:latin typeface="+mj-lt"/>
                  <a:ea typeface="Times New Roman"/>
                  <a:cs typeface="Times New Roman"/>
                </a:rPr>
                <a:t>(</a:t>
              </a:r>
              <a:r>
                <a:rPr lang="hu-HU" sz="1200" b="1" kern="1200" dirty="0" smtClean="0">
                  <a:solidFill>
                    <a:srgbClr val="000000"/>
                  </a:solidFill>
                  <a:effectLst/>
                  <a:latin typeface="+mj-lt"/>
                  <a:ea typeface="Times New Roman"/>
                  <a:cs typeface="Times New Roman"/>
                </a:rPr>
                <a:t>FB-DIMM</a:t>
              </a:r>
              <a:r>
                <a:rPr lang="en-US" sz="1200" b="1" kern="1200" dirty="0" smtClean="0">
                  <a:solidFill>
                    <a:srgbClr val="000000"/>
                  </a:solidFill>
                  <a:effectLst/>
                  <a:latin typeface="+mj-lt"/>
                  <a:ea typeface="Times New Roman"/>
                  <a:cs typeface="Times New Roman"/>
                </a:rPr>
                <a:t>s)</a:t>
              </a:r>
              <a:endParaRPr lang="en-US" sz="1200" dirty="0">
                <a:solidFill>
                  <a:srgbClr val="000000"/>
                </a:solidFill>
                <a:effectLst/>
                <a:latin typeface="+mj-lt"/>
                <a:ea typeface="Times New Roman"/>
              </a:endParaRPr>
            </a:p>
          </p:txBody>
        </p:sp>
        <p:grpSp>
          <p:nvGrpSpPr>
            <p:cNvPr id="6" name="Group 5"/>
            <p:cNvGrpSpPr/>
            <p:nvPr/>
          </p:nvGrpSpPr>
          <p:grpSpPr>
            <a:xfrm>
              <a:off x="2526469" y="1751403"/>
              <a:ext cx="4355266" cy="179028"/>
              <a:chOff x="-804849" y="75922"/>
              <a:chExt cx="3640550" cy="155555"/>
            </a:xfrm>
          </p:grpSpPr>
          <p:cxnSp>
            <p:nvCxnSpPr>
              <p:cNvPr id="7" name="Line 13"/>
              <p:cNvCxnSpPr>
                <a:endCxn id="8" idx="6"/>
              </p:cNvCxnSpPr>
              <p:nvPr/>
            </p:nvCxnSpPr>
            <p:spPr bwMode="auto">
              <a:xfrm flipH="1">
                <a:off x="-755106" y="75922"/>
                <a:ext cx="1792577" cy="125405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sp>
            <p:nvSpPr>
              <p:cNvPr id="8" name="Oval 7"/>
              <p:cNvSpPr>
                <a:spLocks noChangeArrowheads="1"/>
              </p:cNvSpPr>
              <p:nvPr/>
            </p:nvSpPr>
            <p:spPr bwMode="auto">
              <a:xfrm>
                <a:off x="-804849" y="171176"/>
                <a:ext cx="49743" cy="60301"/>
              </a:xfrm>
              <a:prstGeom prst="ellipse">
                <a:avLst/>
              </a:prstGeom>
              <a:solidFill>
                <a:srgbClr val="FFFFFF"/>
              </a:solidFill>
              <a:ln w="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sz="1200">
                  <a:latin typeface="+mj-lt"/>
                </a:endParaRPr>
              </a:p>
            </p:txBody>
          </p:sp>
          <p:cxnSp>
            <p:nvCxnSpPr>
              <p:cNvPr id="9" name="Line 13"/>
              <p:cNvCxnSpPr/>
              <p:nvPr/>
            </p:nvCxnSpPr>
            <p:spPr bwMode="auto">
              <a:xfrm>
                <a:off x="1037470" y="75922"/>
                <a:ext cx="1778391" cy="12762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sp>
            <p:nvSpPr>
              <p:cNvPr id="10" name="Oval 9"/>
              <p:cNvSpPr>
                <a:spLocks noChangeArrowheads="1"/>
              </p:cNvSpPr>
              <p:nvPr/>
            </p:nvSpPr>
            <p:spPr bwMode="auto">
              <a:xfrm>
                <a:off x="2785958" y="162020"/>
                <a:ext cx="49743" cy="60301"/>
              </a:xfrm>
              <a:prstGeom prst="ellipse">
                <a:avLst/>
              </a:prstGeom>
              <a:solidFill>
                <a:srgbClr val="FFFFFF"/>
              </a:solidFill>
              <a:ln w="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sz="1200">
                  <a:latin typeface="+mj-lt"/>
                </a:endParaRPr>
              </a:p>
            </p:txBody>
          </p:sp>
        </p:grpSp>
        <p:sp>
          <p:nvSpPr>
            <p:cNvPr id="11" name="Text Box 4"/>
            <p:cNvSpPr txBox="1">
              <a:spLocks noChangeArrowheads="1"/>
            </p:cNvSpPr>
            <p:nvPr/>
          </p:nvSpPr>
          <p:spPr bwMode="auto">
            <a:xfrm>
              <a:off x="1357517" y="1965066"/>
              <a:ext cx="2488342" cy="39302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noAutofit/>
            </a:bodyPr>
            <a:lstStyle/>
            <a:p>
              <a:pPr algn="ctr">
                <a:lnSpc>
                  <a:spcPct val="90000"/>
                </a:lnSpc>
                <a:spcAft>
                  <a:spcPts val="0"/>
                </a:spcAft>
              </a:pPr>
              <a:r>
                <a:rPr lang="en-US" sz="1200" b="1" kern="1200" dirty="0" smtClean="0">
                  <a:solidFill>
                    <a:srgbClr val="000000"/>
                  </a:solidFill>
                  <a:effectLst/>
                  <a:latin typeface="+mj-lt"/>
                  <a:ea typeface="Times New Roman"/>
                  <a:cs typeface="Times New Roman"/>
                </a:rPr>
                <a:t>Using on-</a:t>
              </a:r>
              <a:r>
                <a:rPr lang="en-US" sz="1200" b="1" dirty="0" smtClean="0">
                  <a:solidFill>
                    <a:srgbClr val="000000"/>
                  </a:solidFill>
                  <a:latin typeface="+mj-lt"/>
                  <a:ea typeface="Times New Roman"/>
                  <a:cs typeface="Times New Roman"/>
                </a:rPr>
                <a:t>board </a:t>
              </a:r>
              <a:r>
                <a:rPr lang="en-US" sz="1200" b="1" dirty="0" err="1" smtClean="0">
                  <a:solidFill>
                    <a:srgbClr val="000000"/>
                  </a:solidFill>
                  <a:latin typeface="+mj-lt"/>
                  <a:ea typeface="Times New Roman"/>
                  <a:cs typeface="Times New Roman"/>
                </a:rPr>
                <a:t>MBs</a:t>
              </a:r>
              <a:endParaRPr lang="en-US" sz="1200" b="1" dirty="0" smtClean="0">
                <a:solidFill>
                  <a:srgbClr val="000000"/>
                </a:solidFill>
                <a:latin typeface="+mj-lt"/>
                <a:ea typeface="Times New Roman"/>
                <a:cs typeface="Times New Roman"/>
              </a:endParaRPr>
            </a:p>
            <a:p>
              <a:pPr algn="ctr">
                <a:lnSpc>
                  <a:spcPct val="90000"/>
                </a:lnSpc>
                <a:spcAft>
                  <a:spcPts val="0"/>
                </a:spcAft>
              </a:pPr>
              <a:r>
                <a:rPr lang="en-US" sz="1200" b="1" kern="1200" dirty="0" smtClean="0">
                  <a:solidFill>
                    <a:srgbClr val="000000"/>
                  </a:solidFill>
                  <a:effectLst/>
                  <a:latin typeface="+mj-lt"/>
                  <a:ea typeface="Times New Roman"/>
                  <a:cs typeface="Times New Roman"/>
                </a:rPr>
                <a:t>(on </a:t>
              </a:r>
              <a:r>
                <a:rPr lang="en-US" sz="1200" b="1" dirty="0" smtClean="0">
                  <a:solidFill>
                    <a:srgbClr val="000000"/>
                  </a:solidFill>
                  <a:latin typeface="+mj-lt"/>
                  <a:ea typeface="Times New Roman"/>
                  <a:cs typeface="Times New Roman"/>
                </a:rPr>
                <a:t>mainboard/riser card)</a:t>
              </a:r>
              <a:endParaRPr lang="en-US" sz="1200" dirty="0">
                <a:solidFill>
                  <a:srgbClr val="000000"/>
                </a:solidFill>
                <a:effectLst/>
                <a:latin typeface="+mj-lt"/>
                <a:ea typeface="Times New Roman"/>
              </a:endParaRPr>
            </a:p>
          </p:txBody>
        </p:sp>
        <p:sp>
          <p:nvSpPr>
            <p:cNvPr id="24" name="TextBox 23"/>
            <p:cNvSpPr txBox="1"/>
            <p:nvPr/>
          </p:nvSpPr>
          <p:spPr>
            <a:xfrm>
              <a:off x="143436" y="860612"/>
              <a:ext cx="6706388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 smtClean="0"/>
                <a:t>For implementing </a:t>
              </a:r>
              <a:r>
                <a:rPr lang="en-US" dirty="0" err="1" smtClean="0"/>
                <a:t>MBs</a:t>
              </a:r>
              <a:r>
                <a:rPr lang="en-US" dirty="0" smtClean="0"/>
                <a:t> there are </a:t>
              </a:r>
              <a:r>
                <a:rPr lang="en-US" dirty="0" smtClean="0">
                  <a:solidFill>
                    <a:srgbClr val="FF0000"/>
                  </a:solidFill>
                </a:rPr>
                <a:t>two design choices, </a:t>
              </a:r>
              <a:r>
                <a:rPr lang="en-US" dirty="0" smtClean="0"/>
                <a:t>as indicated below.</a:t>
              </a:r>
              <a:endParaRPr lang="en-US" dirty="0"/>
            </a:p>
          </p:txBody>
        </p:sp>
      </p:grpSp>
      <p:sp>
        <p:nvSpPr>
          <p:cNvPr id="30" name="TextBox 29"/>
          <p:cNvSpPr txBox="1"/>
          <p:nvPr/>
        </p:nvSpPr>
        <p:spPr>
          <a:xfrm>
            <a:off x="8814338" y="6534345"/>
            <a:ext cx="34817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>
                <a:solidFill>
                  <a:srgbClr val="FF0000"/>
                </a:solidFill>
                <a:latin typeface="+mj-lt"/>
              </a:rPr>
              <a:t>*</a:t>
            </a:r>
          </a:p>
        </p:txBody>
      </p:sp>
      <p:sp>
        <p:nvSpPr>
          <p:cNvPr id="25" name="TextBox 24"/>
          <p:cNvSpPr txBox="1"/>
          <p:nvPr/>
        </p:nvSpPr>
        <p:spPr>
          <a:xfrm>
            <a:off x="793387" y="2918006"/>
            <a:ext cx="357982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i="1" dirty="0" smtClean="0">
                <a:solidFill>
                  <a:srgbClr val="0070C0"/>
                </a:solidFill>
              </a:rPr>
              <a:t>Intel's IMI </a:t>
            </a:r>
            <a:r>
              <a:rPr lang="en-US" sz="1200" i="1" dirty="0">
                <a:solidFill>
                  <a:srgbClr val="0070C0"/>
                </a:solidFill>
              </a:rPr>
              <a:t>(Independent Memory Interface)</a:t>
            </a:r>
          </a:p>
        </p:txBody>
      </p:sp>
      <p:sp>
        <p:nvSpPr>
          <p:cNvPr id="28" name="TextBox 27"/>
          <p:cNvSpPr txBox="1"/>
          <p:nvPr/>
        </p:nvSpPr>
        <p:spPr>
          <a:xfrm>
            <a:off x="76201" y="2680820"/>
            <a:ext cx="925253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i="1" dirty="0" smtClean="0"/>
              <a:t>Examples</a:t>
            </a:r>
            <a:endParaRPr lang="en-US" sz="1200" i="1" dirty="0"/>
          </a:p>
        </p:txBody>
      </p:sp>
      <p:sp>
        <p:nvSpPr>
          <p:cNvPr id="29" name="TextBox 28"/>
          <p:cNvSpPr txBox="1"/>
          <p:nvPr/>
        </p:nvSpPr>
        <p:spPr>
          <a:xfrm>
            <a:off x="375185" y="2433922"/>
            <a:ext cx="436209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200" dirty="0" smtClean="0"/>
              <a:t>The </a:t>
            </a:r>
            <a:r>
              <a:rPr lang="en-US" sz="1200" dirty="0" err="1" smtClean="0">
                <a:solidFill>
                  <a:srgbClr val="0070C0"/>
                </a:solidFill>
              </a:rPr>
              <a:t>MBs</a:t>
            </a:r>
            <a:r>
              <a:rPr lang="en-US" sz="1200" dirty="0" smtClean="0"/>
              <a:t> are placed </a:t>
            </a:r>
            <a:r>
              <a:rPr lang="en-US" sz="1200" dirty="0" smtClean="0">
                <a:solidFill>
                  <a:srgbClr val="0070C0"/>
                </a:solidFill>
              </a:rPr>
              <a:t>on the mainboard </a:t>
            </a:r>
            <a:r>
              <a:rPr lang="en-US" sz="1200" dirty="0" smtClean="0"/>
              <a:t>or riser cards</a:t>
            </a:r>
          </a:p>
        </p:txBody>
      </p:sp>
      <p:sp>
        <p:nvSpPr>
          <p:cNvPr id="31" name="TextBox 30"/>
          <p:cNvSpPr txBox="1"/>
          <p:nvPr/>
        </p:nvSpPr>
        <p:spPr>
          <a:xfrm>
            <a:off x="1268975" y="3137645"/>
            <a:ext cx="2658100" cy="107978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>
              <a:spcAft>
                <a:spcPts val="100"/>
              </a:spcAft>
            </a:pPr>
            <a:r>
              <a:rPr lang="en-US" sz="1200" i="1" dirty="0" smtClean="0">
                <a:solidFill>
                  <a:srgbClr val="000000"/>
                </a:solidFill>
                <a:latin typeface="Verdana"/>
              </a:rPr>
              <a:t>Used to attach </a:t>
            </a:r>
            <a:r>
              <a:rPr lang="en-US" sz="1200" i="1" dirty="0" err="1" smtClean="0">
                <a:solidFill>
                  <a:srgbClr val="000000"/>
                </a:solidFill>
                <a:latin typeface="Verdana"/>
              </a:rPr>
              <a:t>MBs</a:t>
            </a:r>
            <a:r>
              <a:rPr lang="en-US" sz="1200" i="1" dirty="0" smtClean="0">
                <a:solidFill>
                  <a:srgbClr val="000000"/>
                </a:solidFill>
                <a:latin typeface="Verdana"/>
              </a:rPr>
              <a:t> to the </a:t>
            </a:r>
            <a:r>
              <a:rPr lang="en-US" sz="1200" i="1" dirty="0" err="1" smtClean="0">
                <a:solidFill>
                  <a:srgbClr val="000000"/>
                </a:solidFill>
                <a:latin typeface="Verdana"/>
              </a:rPr>
              <a:t>MCH</a:t>
            </a:r>
            <a:r>
              <a:rPr lang="en-US" sz="1200" i="1" dirty="0" smtClean="0">
                <a:solidFill>
                  <a:srgbClr val="000000"/>
                </a:solidFill>
                <a:latin typeface="Verdana"/>
              </a:rPr>
              <a:t> </a:t>
            </a:r>
          </a:p>
          <a:p>
            <a:pPr algn="ctr">
              <a:spcAft>
                <a:spcPts val="100"/>
              </a:spcAft>
            </a:pPr>
            <a:r>
              <a:rPr lang="en-US" sz="1200" i="1" dirty="0" smtClean="0">
                <a:solidFill>
                  <a:srgbClr val="000000"/>
                </a:solidFill>
                <a:latin typeface="Verdana"/>
              </a:rPr>
              <a:t>in the Pentium 4 Xeon based </a:t>
            </a:r>
          </a:p>
          <a:p>
            <a:pPr algn="ctr">
              <a:spcAft>
                <a:spcPts val="100"/>
              </a:spcAft>
            </a:pPr>
            <a:r>
              <a:rPr lang="en-US" sz="1200" i="1" dirty="0" err="1" smtClean="0">
                <a:solidFill>
                  <a:srgbClr val="000000"/>
                </a:solidFill>
                <a:latin typeface="Verdana"/>
              </a:rPr>
              <a:t>Truland</a:t>
            </a:r>
            <a:r>
              <a:rPr lang="en-US" sz="1200" i="1" dirty="0" smtClean="0">
                <a:solidFill>
                  <a:srgbClr val="000000"/>
                </a:solidFill>
                <a:latin typeface="Verdana"/>
              </a:rPr>
              <a:t> MP platform </a:t>
            </a:r>
          </a:p>
          <a:p>
            <a:pPr algn="ctr">
              <a:spcAft>
                <a:spcPts val="200"/>
              </a:spcAft>
            </a:pPr>
            <a:r>
              <a:rPr lang="en-US" sz="1200" i="1" dirty="0" smtClean="0">
                <a:solidFill>
                  <a:srgbClr val="000000"/>
                </a:solidFill>
                <a:latin typeface="Verdana"/>
              </a:rPr>
              <a:t>(</a:t>
            </a:r>
            <a:r>
              <a:rPr lang="en-US" sz="1200" i="1" dirty="0">
                <a:solidFill>
                  <a:srgbClr val="000000"/>
                </a:solidFill>
                <a:latin typeface="Verdana"/>
              </a:rPr>
              <a:t>2005/2006)</a:t>
            </a:r>
          </a:p>
          <a:p>
            <a:pPr algn="ctr">
              <a:spcAft>
                <a:spcPts val="100"/>
              </a:spcAft>
            </a:pPr>
            <a:r>
              <a:rPr lang="en-US" sz="1200" i="1" dirty="0" smtClean="0">
                <a:solidFill>
                  <a:srgbClr val="000000"/>
                </a:solidFill>
                <a:latin typeface="Verdana"/>
              </a:rPr>
              <a:t>(for </a:t>
            </a:r>
            <a:r>
              <a:rPr lang="hu-HU" sz="1200" i="1" dirty="0" smtClean="0">
                <a:solidFill>
                  <a:srgbClr val="000000"/>
                </a:solidFill>
                <a:latin typeface="Verdana"/>
              </a:rPr>
              <a:t>1</a:t>
            </a:r>
            <a:r>
              <a:rPr lang="en-US" sz="1200" i="1" dirty="0">
                <a:solidFill>
                  <a:srgbClr val="000000"/>
                </a:solidFill>
                <a:latin typeface="Verdana"/>
              </a:rPr>
              <a:t>C/</a:t>
            </a:r>
            <a:r>
              <a:rPr lang="hu-HU" sz="1200" i="1" dirty="0">
                <a:solidFill>
                  <a:srgbClr val="000000"/>
                </a:solidFill>
                <a:latin typeface="Verdana"/>
              </a:rPr>
              <a:t>2x</a:t>
            </a:r>
            <a:r>
              <a:rPr lang="en-US" sz="1200" i="1" dirty="0" err="1" smtClean="0">
                <a:solidFill>
                  <a:srgbClr val="000000"/>
                </a:solidFill>
                <a:latin typeface="Verdana"/>
              </a:rPr>
              <a:t>1C</a:t>
            </a:r>
            <a:r>
              <a:rPr lang="en-US" sz="1200" i="1" dirty="0" smtClean="0">
                <a:solidFill>
                  <a:srgbClr val="000000"/>
                </a:solidFill>
                <a:latin typeface="Verdana"/>
              </a:rPr>
              <a:t>/</a:t>
            </a:r>
            <a:r>
              <a:rPr lang="en-US" sz="1200" i="1" dirty="0" err="1" smtClean="0">
                <a:solidFill>
                  <a:srgbClr val="000000"/>
                </a:solidFill>
                <a:latin typeface="Verdana"/>
              </a:rPr>
              <a:t>2C</a:t>
            </a:r>
            <a:r>
              <a:rPr lang="en-US" sz="1200" i="1" dirty="0" smtClean="0">
                <a:solidFill>
                  <a:srgbClr val="000000"/>
                </a:solidFill>
                <a:latin typeface="Verdana"/>
              </a:rPr>
              <a:t>)</a:t>
            </a:r>
            <a:endParaRPr lang="en-US" sz="1200" i="1" dirty="0"/>
          </a:p>
        </p:txBody>
      </p:sp>
    </p:spTree>
    <p:extLst>
      <p:ext uri="{BB962C8B-B14F-4D97-AF65-F5344CB8AC3E}">
        <p14:creationId xmlns:p14="http://schemas.microsoft.com/office/powerpoint/2010/main" val="422391505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5" grpId="0"/>
      <p:bldP spid="28" grpId="0"/>
      <p:bldP spid="29" grpId="0"/>
      <p:bldP spid="31" grpId="0"/>
    </p:bldLst>
  </p:timing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pPr eaLnBrk="1" hangingPunct="1"/>
            <a:r>
              <a:rPr lang="en-US" altLang="en-US" sz="1600" dirty="0">
                <a:solidFill>
                  <a:srgbClr val="FFFFFF"/>
                </a:solidFill>
                <a:latin typeface="Verdana" pitchFamily="34" charset="0"/>
              </a:rPr>
              <a:t>2.2 The memory bandwidth bottleneck and its resolution </a:t>
            </a:r>
            <a:r>
              <a:rPr lang="en-US" altLang="en-US" sz="1600" dirty="0" smtClean="0">
                <a:solidFill>
                  <a:srgbClr val="FFFFFF"/>
                </a:solidFill>
                <a:latin typeface="Verdana" pitchFamily="34" charset="0"/>
              </a:rPr>
              <a:t>(26)</a:t>
            </a:r>
            <a:endParaRPr lang="hu-HU" altLang="en-US" sz="1600" dirty="0" smtClean="0"/>
          </a:p>
        </p:txBody>
      </p:sp>
      <p:sp>
        <p:nvSpPr>
          <p:cNvPr id="2" name="TextBox 1"/>
          <p:cNvSpPr txBox="1"/>
          <p:nvPr/>
        </p:nvSpPr>
        <p:spPr>
          <a:xfrm>
            <a:off x="-5227" y="510989"/>
            <a:ext cx="950933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chemeClr val="accent6"/>
                </a:solidFill>
              </a:rPr>
              <a:t>Example: Using low-line-count serial links and on-board </a:t>
            </a:r>
            <a:r>
              <a:rPr lang="en-US" b="1" dirty="0" err="1" smtClean="0">
                <a:solidFill>
                  <a:schemeClr val="accent6"/>
                </a:solidFill>
              </a:rPr>
              <a:t>MBs</a:t>
            </a:r>
            <a:r>
              <a:rPr lang="en-US" b="1" dirty="0" smtClean="0">
                <a:solidFill>
                  <a:schemeClr val="accent6"/>
                </a:solidFill>
              </a:rPr>
              <a:t> to attach </a:t>
            </a:r>
            <a:r>
              <a:rPr lang="en-US" b="1" dirty="0" err="1" smtClean="0">
                <a:solidFill>
                  <a:schemeClr val="accent6"/>
                </a:solidFill>
              </a:rPr>
              <a:t>DIMMs</a:t>
            </a:r>
            <a:r>
              <a:rPr lang="en-US" b="1" dirty="0" smtClean="0">
                <a:solidFill>
                  <a:schemeClr val="accent6"/>
                </a:solidFill>
              </a:rPr>
              <a:t> to the </a:t>
            </a:r>
            <a:r>
              <a:rPr lang="en-US" b="1" dirty="0" err="1" smtClean="0">
                <a:solidFill>
                  <a:schemeClr val="accent6"/>
                </a:solidFill>
              </a:rPr>
              <a:t>MCH</a:t>
            </a:r>
            <a:endParaRPr lang="en-US" b="1" dirty="0" smtClean="0">
              <a:solidFill>
                <a:schemeClr val="accent6"/>
              </a:solidFill>
            </a:endParaRPr>
          </a:p>
          <a:p>
            <a:r>
              <a:rPr lang="en-US" altLang="en-US" b="1" dirty="0" smtClean="0">
                <a:solidFill>
                  <a:srgbClr val="2D2D8A"/>
                </a:solidFill>
              </a:rPr>
              <a:t>                     </a:t>
            </a:r>
            <a:r>
              <a:rPr lang="hu-HU" altLang="en-US" b="1" dirty="0" smtClean="0">
                <a:solidFill>
                  <a:srgbClr val="2D2D8A"/>
                </a:solidFill>
              </a:rPr>
              <a:t>in Intel’s </a:t>
            </a:r>
            <a:r>
              <a:rPr lang="en-US" altLang="en-US" b="1" dirty="0" smtClean="0">
                <a:solidFill>
                  <a:srgbClr val="2D2D8A"/>
                </a:solidFill>
              </a:rPr>
              <a:t>Pentium 4 based </a:t>
            </a:r>
            <a:r>
              <a:rPr lang="en-US" altLang="en-US" b="1" dirty="0" err="1" smtClean="0">
                <a:solidFill>
                  <a:srgbClr val="2D2D8A"/>
                </a:solidFill>
              </a:rPr>
              <a:t>Truland</a:t>
            </a:r>
            <a:r>
              <a:rPr lang="en-US" altLang="en-US" b="1" dirty="0" smtClean="0">
                <a:solidFill>
                  <a:srgbClr val="2D2D8A"/>
                </a:solidFill>
              </a:rPr>
              <a:t> </a:t>
            </a:r>
            <a:r>
              <a:rPr lang="hu-HU" altLang="en-US" b="1" dirty="0" smtClean="0">
                <a:solidFill>
                  <a:srgbClr val="2D2D8A"/>
                </a:solidFill>
              </a:rPr>
              <a:t>MP server platform </a:t>
            </a:r>
            <a:r>
              <a:rPr lang="en-US" altLang="en-US" b="1" dirty="0" smtClean="0">
                <a:solidFill>
                  <a:srgbClr val="2D2D8A"/>
                </a:solidFill>
              </a:rPr>
              <a:t>(2005) </a:t>
            </a:r>
            <a:r>
              <a:rPr lang="hu-HU" altLang="en-US" dirty="0" smtClean="0">
                <a:solidFill>
                  <a:srgbClr val="000000"/>
                </a:solidFill>
              </a:rPr>
              <a:t>[</a:t>
            </a:r>
            <a:r>
              <a:rPr lang="en-US" altLang="en-US" dirty="0" smtClean="0">
                <a:solidFill>
                  <a:srgbClr val="000000"/>
                </a:solidFill>
              </a:rPr>
              <a:t>164</a:t>
            </a:r>
            <a:r>
              <a:rPr lang="hu-HU" altLang="en-US" dirty="0" smtClean="0">
                <a:solidFill>
                  <a:srgbClr val="000000"/>
                </a:solidFill>
              </a:rPr>
              <a:t>] </a:t>
            </a:r>
            <a:r>
              <a:rPr lang="en-US" b="1" dirty="0" smtClean="0">
                <a:solidFill>
                  <a:schemeClr val="accent6"/>
                </a:solidFill>
              </a:rPr>
              <a:t>  </a:t>
            </a:r>
            <a:endParaRPr lang="en-US" b="1" dirty="0">
              <a:solidFill>
                <a:schemeClr val="accent6"/>
              </a:solidFill>
            </a:endParaRP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000571" y="1333689"/>
            <a:ext cx="7142857" cy="5428571"/>
          </a:xfrm>
          <a:prstGeom prst="rect">
            <a:avLst/>
          </a:prstGeom>
        </p:spPr>
      </p:pic>
      <p:cxnSp>
        <p:nvCxnSpPr>
          <p:cNvPr id="4" name="Straight Connector 3"/>
          <p:cNvCxnSpPr/>
          <p:nvPr/>
        </p:nvCxnSpPr>
        <p:spPr bwMode="auto">
          <a:xfrm flipH="1">
            <a:off x="3939989" y="3124200"/>
            <a:ext cx="13447" cy="2281518"/>
          </a:xfrm>
          <a:prstGeom prst="line">
            <a:avLst/>
          </a:prstGeom>
          <a:noFill/>
          <a:ln w="28575" cap="flat" cmpd="sng" algn="ctr">
            <a:solidFill>
              <a:srgbClr val="FF000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3300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5" name="TextBox 4"/>
          <p:cNvSpPr txBox="1"/>
          <p:nvPr/>
        </p:nvSpPr>
        <p:spPr>
          <a:xfrm>
            <a:off x="3590365" y="5325036"/>
            <a:ext cx="68640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err="1" smtClean="0">
                <a:solidFill>
                  <a:srgbClr val="FF0000"/>
                </a:solidFill>
              </a:rPr>
              <a:t>4x</a:t>
            </a:r>
            <a:r>
              <a:rPr lang="en-US" sz="1200" dirty="0" smtClean="0">
                <a:solidFill>
                  <a:srgbClr val="FF0000"/>
                </a:solidFill>
              </a:rPr>
              <a:t> IMI</a:t>
            </a:r>
            <a:endParaRPr lang="en-US" sz="1200" dirty="0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5232529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8484" name="Text Box 7"/>
          <p:cNvSpPr txBox="1">
            <a:spLocks noChangeArrowheads="1"/>
          </p:cNvSpPr>
          <p:nvPr/>
        </p:nvSpPr>
        <p:spPr bwMode="auto">
          <a:xfrm>
            <a:off x="1152990" y="1536705"/>
            <a:ext cx="701675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hu-HU" altLang="en-US" sz="1200" dirty="0">
                <a:solidFill>
                  <a:srgbClr val="000000"/>
                </a:solidFill>
                <a:latin typeface="Verdana" pitchFamily="34" charset="0"/>
              </a:rPr>
              <a:t> DDR2</a:t>
            </a:r>
            <a:endParaRPr lang="en-US" altLang="en-US" sz="1200" dirty="0">
              <a:solidFill>
                <a:srgbClr val="000000"/>
              </a:solidFill>
              <a:latin typeface="Verdana" pitchFamily="34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200" dirty="0" err="1">
                <a:solidFill>
                  <a:srgbClr val="000000"/>
                </a:solidFill>
                <a:latin typeface="Verdana" pitchFamily="34" charset="0"/>
              </a:rPr>
              <a:t>DIMMs</a:t>
            </a:r>
            <a:endParaRPr lang="en-US" altLang="en-US" sz="1200" dirty="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148487" name="Text Box 11"/>
          <p:cNvSpPr txBox="1">
            <a:spLocks noChangeArrowheads="1"/>
          </p:cNvSpPr>
          <p:nvPr/>
        </p:nvSpPr>
        <p:spPr bwMode="auto">
          <a:xfrm>
            <a:off x="7285879" y="2886261"/>
            <a:ext cx="1146789" cy="46166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200" dirty="0" smtClean="0">
                <a:solidFill>
                  <a:srgbClr val="000000"/>
                </a:solidFill>
                <a:latin typeface="Verdana" pitchFamily="34" charset="0"/>
              </a:rPr>
              <a:t>4 x </a:t>
            </a:r>
            <a:r>
              <a:rPr lang="hu-HU" altLang="en-US" sz="1200" dirty="0" smtClean="0">
                <a:solidFill>
                  <a:srgbClr val="000000"/>
                </a:solidFill>
                <a:latin typeface="Verdana" pitchFamily="34" charset="0"/>
              </a:rPr>
              <a:t>Xeon DC</a:t>
            </a:r>
            <a:endParaRPr lang="en-US" altLang="en-US" sz="1200" dirty="0" smtClean="0">
              <a:solidFill>
                <a:srgbClr val="000000"/>
              </a:solidFill>
              <a:latin typeface="Verdana" pitchFamily="34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200" dirty="0" smtClean="0">
                <a:solidFill>
                  <a:srgbClr val="000000"/>
                </a:solidFill>
                <a:latin typeface="Verdana" pitchFamily="34" charset="0"/>
              </a:rPr>
              <a:t>7000/7100</a:t>
            </a:r>
            <a:endParaRPr lang="en-US" altLang="en-US" sz="1200" dirty="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148488" name="Text Box 12"/>
          <p:cNvSpPr txBox="1">
            <a:spLocks noChangeArrowheads="1"/>
          </p:cNvSpPr>
          <p:nvPr/>
        </p:nvSpPr>
        <p:spPr bwMode="auto">
          <a:xfrm>
            <a:off x="7467600" y="3601571"/>
            <a:ext cx="941388" cy="2746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hu-HU" altLang="en-US" sz="1200">
                <a:solidFill>
                  <a:srgbClr val="000000"/>
                </a:solidFill>
                <a:latin typeface="Verdana" pitchFamily="34" charset="0"/>
              </a:rPr>
              <a:t>E8501 NB</a:t>
            </a:r>
            <a:endParaRPr lang="en-US" altLang="en-US" sz="120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148490" name="Text Box 15"/>
          <p:cNvSpPr txBox="1">
            <a:spLocks noChangeArrowheads="1"/>
          </p:cNvSpPr>
          <p:nvPr/>
        </p:nvSpPr>
        <p:spPr bwMode="auto">
          <a:xfrm>
            <a:off x="7527925" y="5100544"/>
            <a:ext cx="935038" cy="2746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hu-HU" altLang="en-US" sz="1200">
                <a:solidFill>
                  <a:srgbClr val="000000"/>
                </a:solidFill>
                <a:latin typeface="Verdana" pitchFamily="34" charset="0"/>
              </a:rPr>
              <a:t>ICH5R SB</a:t>
            </a:r>
            <a:endParaRPr lang="en-US" altLang="en-US" sz="120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148492" name="Text Box 18"/>
          <p:cNvSpPr txBox="1">
            <a:spLocks noChangeArrowheads="1"/>
          </p:cNvSpPr>
          <p:nvPr/>
        </p:nvSpPr>
        <p:spPr bwMode="auto">
          <a:xfrm>
            <a:off x="836772" y="3741644"/>
            <a:ext cx="1276311" cy="46166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200" dirty="0">
                <a:solidFill>
                  <a:srgbClr val="000000"/>
                </a:solidFill>
                <a:latin typeface="Verdana" pitchFamily="34" charset="0"/>
              </a:rPr>
              <a:t>2 x </a:t>
            </a:r>
            <a:r>
              <a:rPr lang="en-US" altLang="en-US" sz="1200" dirty="0" smtClean="0">
                <a:solidFill>
                  <a:srgbClr val="000000"/>
                </a:solidFill>
                <a:latin typeface="Verdana" pitchFamily="34" charset="0"/>
              </a:rPr>
              <a:t>MB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200" dirty="0" smtClean="0">
                <a:solidFill>
                  <a:srgbClr val="000000"/>
                </a:solidFill>
                <a:latin typeface="Verdana" pitchFamily="34" charset="0"/>
              </a:rPr>
              <a:t>(termed </a:t>
            </a:r>
            <a:r>
              <a:rPr lang="en-US" altLang="en-US" sz="1200" dirty="0" err="1" smtClean="0">
                <a:solidFill>
                  <a:srgbClr val="000000"/>
                </a:solidFill>
                <a:latin typeface="Verdana" pitchFamily="34" charset="0"/>
              </a:rPr>
              <a:t>XMB</a:t>
            </a:r>
            <a:r>
              <a:rPr lang="en-US" altLang="en-US" sz="1200" dirty="0" smtClean="0">
                <a:solidFill>
                  <a:srgbClr val="000000"/>
                </a:solidFill>
                <a:latin typeface="Verdana" pitchFamily="34" charset="0"/>
              </a:rPr>
              <a:t>)</a:t>
            </a:r>
            <a:endParaRPr lang="en-US" altLang="en-US" sz="1200" dirty="0">
              <a:solidFill>
                <a:srgbClr val="000000"/>
              </a:solidFill>
              <a:latin typeface="Verdana" pitchFamily="34" charset="0"/>
            </a:endParaRPr>
          </a:p>
        </p:txBody>
      </p:sp>
      <p:sp>
        <p:nvSpPr>
          <p:cNvPr id="148493" name="Text Box 19"/>
          <p:cNvSpPr txBox="1">
            <a:spLocks noChangeArrowheads="1"/>
          </p:cNvSpPr>
          <p:nvPr/>
        </p:nvSpPr>
        <p:spPr bwMode="auto">
          <a:xfrm>
            <a:off x="839853" y="2167683"/>
            <a:ext cx="1276311" cy="46166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200" dirty="0">
                <a:solidFill>
                  <a:srgbClr val="000000"/>
                </a:solidFill>
                <a:latin typeface="Verdana" pitchFamily="34" charset="0"/>
              </a:rPr>
              <a:t>2 x </a:t>
            </a:r>
            <a:r>
              <a:rPr lang="en-US" altLang="en-US" sz="1200" dirty="0" smtClean="0">
                <a:solidFill>
                  <a:srgbClr val="000000"/>
                </a:solidFill>
                <a:latin typeface="Verdana" pitchFamily="34" charset="0"/>
              </a:rPr>
              <a:t>MB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200" dirty="0" smtClean="0">
                <a:solidFill>
                  <a:srgbClr val="000000"/>
                </a:solidFill>
                <a:latin typeface="Verdana" pitchFamily="34" charset="0"/>
              </a:rPr>
              <a:t>(termed </a:t>
            </a:r>
            <a:r>
              <a:rPr lang="en-US" altLang="en-US" sz="1200" dirty="0" err="1" smtClean="0">
                <a:solidFill>
                  <a:srgbClr val="000000"/>
                </a:solidFill>
                <a:latin typeface="Verdana" pitchFamily="34" charset="0"/>
              </a:rPr>
              <a:t>XMB</a:t>
            </a:r>
            <a:r>
              <a:rPr lang="en-US" altLang="en-US" sz="1200" dirty="0" smtClean="0">
                <a:solidFill>
                  <a:srgbClr val="000000"/>
                </a:solidFill>
                <a:latin typeface="Verdana" pitchFamily="34" charset="0"/>
              </a:rPr>
              <a:t>)</a:t>
            </a:r>
            <a:endParaRPr lang="en-US" altLang="en-US" sz="1200" dirty="0">
              <a:solidFill>
                <a:srgbClr val="000000"/>
              </a:solidFill>
              <a:latin typeface="Verdana" pitchFamily="34" charset="0"/>
            </a:endParaRPr>
          </a:p>
        </p:txBody>
      </p:sp>
      <p:pic>
        <p:nvPicPr>
          <p:cNvPr id="15" name="Picture 14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227932" y="1401204"/>
            <a:ext cx="4695469" cy="5141313"/>
          </a:xfrm>
          <a:prstGeom prst="rect">
            <a:avLst/>
          </a:prstGeom>
        </p:spPr>
      </p:pic>
      <p:sp>
        <p:nvSpPr>
          <p:cNvPr id="17" name="Line 14"/>
          <p:cNvSpPr>
            <a:spLocks noChangeShapeType="1"/>
          </p:cNvSpPr>
          <p:nvPr/>
        </p:nvSpPr>
        <p:spPr bwMode="auto">
          <a:xfrm flipH="1" flipV="1">
            <a:off x="5308600" y="3182471"/>
            <a:ext cx="2159000" cy="546100"/>
          </a:xfrm>
          <a:prstGeom prst="line">
            <a:avLst/>
          </a:prstGeom>
          <a:noFill/>
          <a:ln w="9525">
            <a:solidFill>
              <a:srgbClr val="FF33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8" name="Line 16"/>
          <p:cNvSpPr>
            <a:spLocks noChangeShapeType="1"/>
          </p:cNvSpPr>
          <p:nvPr/>
        </p:nvSpPr>
        <p:spPr bwMode="auto">
          <a:xfrm flipH="1">
            <a:off x="5486400" y="5221194"/>
            <a:ext cx="1905000" cy="0"/>
          </a:xfrm>
          <a:prstGeom prst="line">
            <a:avLst/>
          </a:prstGeom>
          <a:noFill/>
          <a:ln w="9525">
            <a:solidFill>
              <a:srgbClr val="FF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9" name="TextBox 18"/>
          <p:cNvSpPr txBox="1"/>
          <p:nvPr/>
        </p:nvSpPr>
        <p:spPr>
          <a:xfrm>
            <a:off x="-78440" y="510989"/>
            <a:ext cx="950933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chemeClr val="accent6"/>
                </a:solidFill>
              </a:rPr>
              <a:t>Example: Using low-line-count </a:t>
            </a:r>
            <a:r>
              <a:rPr lang="en-US" b="1" dirty="0">
                <a:solidFill>
                  <a:schemeClr val="accent6"/>
                </a:solidFill>
              </a:rPr>
              <a:t>serial links and on-board </a:t>
            </a:r>
            <a:r>
              <a:rPr lang="en-US" b="1" dirty="0" err="1">
                <a:solidFill>
                  <a:schemeClr val="accent6"/>
                </a:solidFill>
              </a:rPr>
              <a:t>MBs</a:t>
            </a:r>
            <a:r>
              <a:rPr lang="en-US" b="1" dirty="0">
                <a:solidFill>
                  <a:schemeClr val="accent6"/>
                </a:solidFill>
              </a:rPr>
              <a:t> to </a:t>
            </a:r>
            <a:r>
              <a:rPr lang="en-US" b="1" dirty="0" smtClean="0">
                <a:solidFill>
                  <a:schemeClr val="accent6"/>
                </a:solidFill>
              </a:rPr>
              <a:t>attach </a:t>
            </a:r>
            <a:r>
              <a:rPr lang="en-US" b="1" dirty="0" err="1" smtClean="0">
                <a:solidFill>
                  <a:schemeClr val="accent6"/>
                </a:solidFill>
              </a:rPr>
              <a:t>DIMMs</a:t>
            </a:r>
            <a:r>
              <a:rPr lang="en-US" b="1" dirty="0" smtClean="0">
                <a:solidFill>
                  <a:schemeClr val="accent6"/>
                </a:solidFill>
              </a:rPr>
              <a:t> to the </a:t>
            </a:r>
            <a:r>
              <a:rPr lang="en-US" b="1" dirty="0" err="1" smtClean="0">
                <a:solidFill>
                  <a:schemeClr val="accent6"/>
                </a:solidFill>
              </a:rPr>
              <a:t>MCH</a:t>
            </a:r>
            <a:endParaRPr lang="en-US" b="1" dirty="0">
              <a:solidFill>
                <a:schemeClr val="accent6"/>
              </a:solidFill>
            </a:endParaRPr>
          </a:p>
          <a:p>
            <a:r>
              <a:rPr lang="en-US" altLang="en-US" b="1" dirty="0" smtClean="0">
                <a:solidFill>
                  <a:srgbClr val="2D2D8A"/>
                </a:solidFill>
              </a:rPr>
              <a:t>                  </a:t>
            </a:r>
            <a:r>
              <a:rPr lang="hu-HU" altLang="en-US" b="1" dirty="0" smtClean="0">
                <a:solidFill>
                  <a:srgbClr val="2D2D8A"/>
                </a:solidFill>
              </a:rPr>
              <a:t>in </a:t>
            </a:r>
            <a:r>
              <a:rPr lang="en-US" altLang="en-US" b="1" dirty="0" err="1" smtClean="0">
                <a:solidFill>
                  <a:srgbClr val="2D2D8A"/>
                </a:solidFill>
              </a:rPr>
              <a:t>Supermicro's</a:t>
            </a:r>
            <a:r>
              <a:rPr lang="en-US" altLang="en-US" b="1" dirty="0" smtClean="0">
                <a:solidFill>
                  <a:srgbClr val="2D2D8A"/>
                </a:solidFill>
              </a:rPr>
              <a:t> Pentium 4 based </a:t>
            </a:r>
            <a:r>
              <a:rPr lang="en-US" altLang="en-US" b="1" dirty="0" err="1" smtClean="0">
                <a:solidFill>
                  <a:srgbClr val="2D2D8A"/>
                </a:solidFill>
              </a:rPr>
              <a:t>Truland</a:t>
            </a:r>
            <a:r>
              <a:rPr lang="en-US" altLang="en-US" b="1" dirty="0" smtClean="0">
                <a:solidFill>
                  <a:srgbClr val="2D2D8A"/>
                </a:solidFill>
              </a:rPr>
              <a:t> </a:t>
            </a:r>
            <a:r>
              <a:rPr lang="hu-HU" altLang="en-US" b="1" dirty="0" smtClean="0">
                <a:solidFill>
                  <a:srgbClr val="2D2D8A"/>
                </a:solidFill>
              </a:rPr>
              <a:t>MP server </a:t>
            </a:r>
            <a:r>
              <a:rPr lang="en-US" altLang="en-US" b="1" dirty="0" smtClean="0">
                <a:solidFill>
                  <a:srgbClr val="2D2D8A"/>
                </a:solidFill>
              </a:rPr>
              <a:t>board (</a:t>
            </a:r>
            <a:r>
              <a:rPr lang="en-US" altLang="en-US" b="1" dirty="0" err="1" smtClean="0">
                <a:solidFill>
                  <a:srgbClr val="2D2D8A"/>
                </a:solidFill>
              </a:rPr>
              <a:t>X6QT8</a:t>
            </a:r>
            <a:r>
              <a:rPr lang="en-US" altLang="en-US" b="1" dirty="0" smtClean="0">
                <a:solidFill>
                  <a:srgbClr val="2D2D8A"/>
                </a:solidFill>
              </a:rPr>
              <a:t>)</a:t>
            </a:r>
            <a:r>
              <a:rPr lang="hu-HU" altLang="en-US" b="1" dirty="0" smtClean="0">
                <a:solidFill>
                  <a:srgbClr val="2D2D8A"/>
                </a:solidFill>
              </a:rPr>
              <a:t> </a:t>
            </a:r>
            <a:r>
              <a:rPr lang="en-US" altLang="en-US" b="1" dirty="0" smtClean="0">
                <a:solidFill>
                  <a:srgbClr val="2D2D8A"/>
                </a:solidFill>
              </a:rPr>
              <a:t>(2006) </a:t>
            </a:r>
            <a:r>
              <a:rPr lang="hu-HU" altLang="en-US" dirty="0" smtClean="0">
                <a:solidFill>
                  <a:srgbClr val="000000"/>
                </a:solidFill>
              </a:rPr>
              <a:t>[</a:t>
            </a:r>
            <a:r>
              <a:rPr lang="en-US" altLang="en-US" dirty="0" smtClean="0">
                <a:solidFill>
                  <a:srgbClr val="000000"/>
                </a:solidFill>
              </a:rPr>
              <a:t>165</a:t>
            </a:r>
            <a:r>
              <a:rPr lang="hu-HU" altLang="en-US" dirty="0" smtClean="0">
                <a:solidFill>
                  <a:srgbClr val="000000"/>
                </a:solidFill>
              </a:rPr>
              <a:t>] </a:t>
            </a:r>
            <a:r>
              <a:rPr lang="en-US" b="1" dirty="0" smtClean="0">
                <a:solidFill>
                  <a:schemeClr val="accent6"/>
                </a:solidFill>
              </a:rPr>
              <a:t>  </a:t>
            </a:r>
            <a:endParaRPr lang="en-US" b="1" dirty="0">
              <a:solidFill>
                <a:schemeClr val="accent6"/>
              </a:solidFill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457200" y="6521822"/>
            <a:ext cx="7732886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altLang="en-US" dirty="0"/>
              <a:t>Supermicro Motherboards, </a:t>
            </a:r>
            <a:r>
              <a:rPr lang="hu-HU" altLang="en-US" dirty="0" smtClean="0"/>
              <a:t>X</a:t>
            </a:r>
            <a:r>
              <a:rPr lang="en-US" altLang="en-US" dirty="0" err="1" smtClean="0"/>
              <a:t>6QT8</a:t>
            </a:r>
            <a:r>
              <a:rPr lang="hu-HU" altLang="en-US" dirty="0" smtClean="0"/>
              <a:t>, </a:t>
            </a:r>
            <a:r>
              <a:rPr lang="hu-HU" altLang="en-US" dirty="0"/>
              <a:t>User Manual,</a:t>
            </a:r>
          </a:p>
          <a:p>
            <a:r>
              <a:rPr lang="hu-HU" altLang="en-US" dirty="0"/>
              <a:t> https://</a:t>
            </a:r>
            <a:r>
              <a:rPr lang="hu-HU" altLang="en-US" dirty="0" smtClean="0"/>
              <a:t>www.supermicro.com/products/motherboard/Xeon7000/E8501/X6QT8.cfm</a:t>
            </a:r>
            <a:endParaRPr lang="en-US" dirty="0"/>
          </a:p>
        </p:txBody>
      </p:sp>
      <p:sp>
        <p:nvSpPr>
          <p:cNvPr id="21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pPr eaLnBrk="1" hangingPunct="1"/>
            <a:r>
              <a:rPr lang="en-US" altLang="en-US" sz="1600" dirty="0">
                <a:solidFill>
                  <a:srgbClr val="FFFFFF"/>
                </a:solidFill>
                <a:latin typeface="Verdana" pitchFamily="34" charset="0"/>
              </a:rPr>
              <a:t>2.2 The memory bandwidth bottleneck and its resolution </a:t>
            </a:r>
            <a:r>
              <a:rPr lang="en-US" altLang="en-US" sz="1600" dirty="0" smtClean="0">
                <a:solidFill>
                  <a:srgbClr val="FFFFFF"/>
                </a:solidFill>
                <a:latin typeface="Verdana" pitchFamily="34" charset="0"/>
              </a:rPr>
              <a:t>(27)</a:t>
            </a:r>
            <a:endParaRPr lang="hu-HU" altLang="en-US" sz="1600" dirty="0" smtClean="0"/>
          </a:p>
        </p:txBody>
      </p:sp>
      <p:sp>
        <p:nvSpPr>
          <p:cNvPr id="2" name="Rounded Rectangle 1"/>
          <p:cNvSpPr/>
          <p:nvPr/>
        </p:nvSpPr>
        <p:spPr bwMode="auto">
          <a:xfrm>
            <a:off x="2837329" y="1909482"/>
            <a:ext cx="1573306" cy="773654"/>
          </a:xfrm>
          <a:prstGeom prst="roundRect">
            <a:avLst/>
          </a:prstGeom>
          <a:noFill/>
          <a:ln w="38100" cap="flat" cmpd="sng" algn="ctr">
            <a:solidFill>
              <a:srgbClr val="FF000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3300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16" name="Rounded Rectangle 15"/>
          <p:cNvSpPr/>
          <p:nvPr/>
        </p:nvSpPr>
        <p:spPr bwMode="auto">
          <a:xfrm>
            <a:off x="2828365" y="3635183"/>
            <a:ext cx="1573306" cy="773654"/>
          </a:xfrm>
          <a:prstGeom prst="roundRect">
            <a:avLst/>
          </a:prstGeom>
          <a:noFill/>
          <a:ln w="38100" cap="flat" cmpd="sng" algn="ctr">
            <a:solidFill>
              <a:srgbClr val="FF000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3300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4" name="Oval 3"/>
          <p:cNvSpPr/>
          <p:nvPr/>
        </p:nvSpPr>
        <p:spPr bwMode="auto">
          <a:xfrm>
            <a:off x="4558553" y="2696583"/>
            <a:ext cx="1075765" cy="952047"/>
          </a:xfrm>
          <a:prstGeom prst="ellipse">
            <a:avLst/>
          </a:prstGeom>
          <a:noFill/>
          <a:ln w="38100" cap="flat" cmpd="sng" algn="ctr">
            <a:solidFill>
              <a:srgbClr val="FF000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3300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06148192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sz="1600" dirty="0">
                <a:solidFill>
                  <a:srgbClr val="FFFFFF"/>
                </a:solidFill>
                <a:latin typeface="Verdana" pitchFamily="34" charset="0"/>
              </a:rPr>
              <a:t>2.2 The memory bandwidth bottleneck and its resolution </a:t>
            </a:r>
            <a:r>
              <a:rPr lang="en-US" altLang="en-US" sz="1600" dirty="0" smtClean="0">
                <a:solidFill>
                  <a:srgbClr val="FFFFFF"/>
                </a:solidFill>
                <a:latin typeface="Verdana" pitchFamily="34" charset="0"/>
              </a:rPr>
              <a:t>(25)</a:t>
            </a:r>
            <a:endParaRPr lang="en-US" sz="1600" dirty="0"/>
          </a:p>
        </p:txBody>
      </p:sp>
      <p:sp>
        <p:nvSpPr>
          <p:cNvPr id="18" name="TextBox 17"/>
          <p:cNvSpPr txBox="1"/>
          <p:nvPr/>
        </p:nvSpPr>
        <p:spPr>
          <a:xfrm>
            <a:off x="87695" y="510989"/>
            <a:ext cx="636744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chemeClr val="accent6"/>
                </a:solidFill>
                <a:ea typeface="Times New Roman"/>
                <a:cs typeface="Times New Roman"/>
              </a:rPr>
              <a:t>If using low-line-count serial </a:t>
            </a:r>
            <a:r>
              <a:rPr lang="en-US" b="1" dirty="0">
                <a:solidFill>
                  <a:schemeClr val="accent6"/>
                </a:solidFill>
                <a:ea typeface="Times New Roman"/>
                <a:cs typeface="Times New Roman"/>
              </a:rPr>
              <a:t>links </a:t>
            </a:r>
            <a:r>
              <a:rPr lang="en-US" b="1" dirty="0" smtClean="0">
                <a:solidFill>
                  <a:schemeClr val="accent6"/>
                </a:solidFill>
                <a:ea typeface="Times New Roman"/>
                <a:cs typeface="Times New Roman"/>
              </a:rPr>
              <a:t>how to implement </a:t>
            </a:r>
            <a:r>
              <a:rPr lang="hu-HU" b="1" dirty="0" smtClean="0">
                <a:solidFill>
                  <a:schemeClr val="accent6"/>
                </a:solidFill>
                <a:ea typeface="Times New Roman"/>
                <a:cs typeface="Times New Roman"/>
              </a:rPr>
              <a:t>MBs</a:t>
            </a:r>
            <a:r>
              <a:rPr lang="en-US" b="1" dirty="0" smtClean="0">
                <a:solidFill>
                  <a:schemeClr val="accent6"/>
                </a:solidFill>
                <a:ea typeface="Times New Roman"/>
                <a:cs typeface="Times New Roman"/>
              </a:rPr>
              <a:t>?</a:t>
            </a:r>
            <a:endParaRPr lang="en-US" dirty="0">
              <a:solidFill>
                <a:schemeClr val="accent6"/>
              </a:solidFill>
            </a:endParaRPr>
          </a:p>
        </p:txBody>
      </p:sp>
      <p:grpSp>
        <p:nvGrpSpPr>
          <p:cNvPr id="20" name="Group 19"/>
          <p:cNvGrpSpPr/>
          <p:nvPr/>
        </p:nvGrpSpPr>
        <p:grpSpPr>
          <a:xfrm>
            <a:off x="143436" y="860612"/>
            <a:ext cx="8301319" cy="1497480"/>
            <a:chOff x="143436" y="860612"/>
            <a:chExt cx="8301319" cy="1497480"/>
          </a:xfrm>
        </p:grpSpPr>
        <p:sp>
          <p:nvSpPr>
            <p:cNvPr id="4" name="Rectangle 3"/>
            <p:cNvSpPr/>
            <p:nvPr/>
          </p:nvSpPr>
          <p:spPr>
            <a:xfrm>
              <a:off x="1304368" y="1440820"/>
              <a:ext cx="6819900" cy="258532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>
                <a:lnSpc>
                  <a:spcPct val="90000"/>
                </a:lnSpc>
                <a:spcAft>
                  <a:spcPts val="0"/>
                </a:spcAft>
              </a:pPr>
              <a:r>
                <a:rPr lang="en-US" sz="1200" b="1" dirty="0" smtClean="0">
                  <a:solidFill>
                    <a:srgbClr val="000000"/>
                  </a:solidFill>
                  <a:ea typeface="Times New Roman"/>
                  <a:cs typeface="Times New Roman"/>
                </a:rPr>
                <a:t>If using low-line-count serial links how to implement </a:t>
              </a:r>
              <a:r>
                <a:rPr lang="hu-HU" sz="1200" b="1" dirty="0" smtClean="0">
                  <a:solidFill>
                    <a:srgbClr val="000000"/>
                  </a:solidFill>
                  <a:ea typeface="Times New Roman"/>
                  <a:cs typeface="Times New Roman"/>
                </a:rPr>
                <a:t>MBs</a:t>
              </a:r>
              <a:r>
                <a:rPr lang="en-US" sz="1200" b="1" dirty="0" smtClean="0">
                  <a:solidFill>
                    <a:srgbClr val="000000"/>
                  </a:solidFill>
                  <a:ea typeface="Times New Roman"/>
                  <a:cs typeface="Times New Roman"/>
                </a:rPr>
                <a:t>?</a:t>
              </a:r>
              <a:endParaRPr lang="en-US" sz="1200" dirty="0">
                <a:solidFill>
                  <a:srgbClr val="000000"/>
                </a:solidFill>
                <a:ea typeface="Times New Roman"/>
              </a:endParaRPr>
            </a:p>
          </p:txBody>
        </p:sp>
        <p:sp>
          <p:nvSpPr>
            <p:cNvPr id="5" name="Text Box 4"/>
            <p:cNvSpPr txBox="1">
              <a:spLocks noChangeArrowheads="1"/>
            </p:cNvSpPr>
            <p:nvPr/>
          </p:nvSpPr>
          <p:spPr bwMode="auto">
            <a:xfrm>
              <a:off x="5246956" y="1938227"/>
              <a:ext cx="3197799" cy="39302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noAutofit/>
            </a:bodyPr>
            <a:lstStyle/>
            <a:p>
              <a:pPr algn="ctr">
                <a:lnSpc>
                  <a:spcPct val="90000"/>
                </a:lnSpc>
                <a:spcAft>
                  <a:spcPts val="0"/>
                </a:spcAft>
              </a:pPr>
              <a:r>
                <a:rPr lang="en-US" sz="1200" b="1" kern="1200" dirty="0" smtClean="0">
                  <a:solidFill>
                    <a:srgbClr val="000000"/>
                  </a:solidFill>
                  <a:effectLst/>
                  <a:latin typeface="+mj-lt"/>
                  <a:ea typeface="Times New Roman"/>
                  <a:cs typeface="Times New Roman"/>
                </a:rPr>
                <a:t>Using on-</a:t>
              </a:r>
              <a:r>
                <a:rPr lang="en-US" sz="1200" b="1" kern="1200" dirty="0" err="1" smtClean="0">
                  <a:solidFill>
                    <a:srgbClr val="000000"/>
                  </a:solidFill>
                  <a:effectLst/>
                  <a:latin typeface="+mj-lt"/>
                  <a:ea typeface="Times New Roman"/>
                  <a:cs typeface="Times New Roman"/>
                </a:rPr>
                <a:t>DIMM</a:t>
              </a:r>
              <a:r>
                <a:rPr lang="en-US" sz="1200" b="1" kern="1200" dirty="0" smtClean="0">
                  <a:solidFill>
                    <a:srgbClr val="000000"/>
                  </a:solidFill>
                  <a:effectLst/>
                  <a:latin typeface="+mj-lt"/>
                  <a:ea typeface="Times New Roman"/>
                  <a:cs typeface="Times New Roman"/>
                </a:rPr>
                <a:t> </a:t>
              </a:r>
              <a:r>
                <a:rPr lang="en-US" sz="1200" b="1" kern="1200" dirty="0" err="1" smtClean="0">
                  <a:solidFill>
                    <a:srgbClr val="000000"/>
                  </a:solidFill>
                  <a:effectLst/>
                  <a:latin typeface="+mj-lt"/>
                  <a:ea typeface="Times New Roman"/>
                  <a:cs typeface="Times New Roman"/>
                </a:rPr>
                <a:t>MBs</a:t>
              </a:r>
              <a:endParaRPr lang="en-US" sz="1200" b="1" kern="1200" dirty="0" smtClean="0">
                <a:solidFill>
                  <a:srgbClr val="000000"/>
                </a:solidFill>
                <a:effectLst/>
                <a:latin typeface="+mj-lt"/>
                <a:ea typeface="Times New Roman"/>
                <a:cs typeface="Times New Roman"/>
              </a:endParaRPr>
            </a:p>
            <a:p>
              <a:pPr algn="ctr">
                <a:lnSpc>
                  <a:spcPct val="90000"/>
                </a:lnSpc>
                <a:spcAft>
                  <a:spcPts val="0"/>
                </a:spcAft>
              </a:pPr>
              <a:r>
                <a:rPr lang="en-US" sz="1200" b="1" dirty="0" smtClean="0">
                  <a:solidFill>
                    <a:srgbClr val="000000"/>
                  </a:solidFill>
                  <a:latin typeface="+mj-lt"/>
                  <a:ea typeface="Times New Roman"/>
                  <a:cs typeface="Times New Roman"/>
                </a:rPr>
                <a:t>(</a:t>
              </a:r>
              <a:r>
                <a:rPr lang="hu-HU" sz="1200" b="1" kern="1200" dirty="0" smtClean="0">
                  <a:solidFill>
                    <a:srgbClr val="000000"/>
                  </a:solidFill>
                  <a:effectLst/>
                  <a:latin typeface="+mj-lt"/>
                  <a:ea typeface="Times New Roman"/>
                  <a:cs typeface="Times New Roman"/>
                </a:rPr>
                <a:t>FB-DIMM</a:t>
              </a:r>
              <a:r>
                <a:rPr lang="en-US" sz="1200" b="1" kern="1200" dirty="0" smtClean="0">
                  <a:solidFill>
                    <a:srgbClr val="000000"/>
                  </a:solidFill>
                  <a:effectLst/>
                  <a:latin typeface="+mj-lt"/>
                  <a:ea typeface="Times New Roman"/>
                  <a:cs typeface="Times New Roman"/>
                </a:rPr>
                <a:t>s)</a:t>
              </a:r>
              <a:endParaRPr lang="en-US" sz="1200" dirty="0">
                <a:solidFill>
                  <a:srgbClr val="000000"/>
                </a:solidFill>
                <a:effectLst/>
                <a:latin typeface="+mj-lt"/>
                <a:ea typeface="Times New Roman"/>
              </a:endParaRPr>
            </a:p>
          </p:txBody>
        </p:sp>
        <p:grpSp>
          <p:nvGrpSpPr>
            <p:cNvPr id="6" name="Group 5"/>
            <p:cNvGrpSpPr/>
            <p:nvPr/>
          </p:nvGrpSpPr>
          <p:grpSpPr>
            <a:xfrm>
              <a:off x="2526469" y="1751403"/>
              <a:ext cx="4355266" cy="179028"/>
              <a:chOff x="-804849" y="75922"/>
              <a:chExt cx="3640550" cy="155555"/>
            </a:xfrm>
          </p:grpSpPr>
          <p:cxnSp>
            <p:nvCxnSpPr>
              <p:cNvPr id="7" name="Line 13"/>
              <p:cNvCxnSpPr>
                <a:endCxn id="8" idx="6"/>
              </p:cNvCxnSpPr>
              <p:nvPr/>
            </p:nvCxnSpPr>
            <p:spPr bwMode="auto">
              <a:xfrm flipH="1">
                <a:off x="-755106" y="75922"/>
                <a:ext cx="1792577" cy="125405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sp>
            <p:nvSpPr>
              <p:cNvPr id="8" name="Oval 7"/>
              <p:cNvSpPr>
                <a:spLocks noChangeArrowheads="1"/>
              </p:cNvSpPr>
              <p:nvPr/>
            </p:nvSpPr>
            <p:spPr bwMode="auto">
              <a:xfrm>
                <a:off x="-804849" y="171176"/>
                <a:ext cx="49743" cy="60301"/>
              </a:xfrm>
              <a:prstGeom prst="ellipse">
                <a:avLst/>
              </a:prstGeom>
              <a:solidFill>
                <a:srgbClr val="FFFFFF"/>
              </a:solidFill>
              <a:ln w="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sz="1200">
                  <a:latin typeface="+mj-lt"/>
                </a:endParaRPr>
              </a:p>
            </p:txBody>
          </p:sp>
          <p:cxnSp>
            <p:nvCxnSpPr>
              <p:cNvPr id="9" name="Line 13"/>
              <p:cNvCxnSpPr/>
              <p:nvPr/>
            </p:nvCxnSpPr>
            <p:spPr bwMode="auto">
              <a:xfrm>
                <a:off x="1037470" y="75922"/>
                <a:ext cx="1778391" cy="12762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sp>
            <p:nvSpPr>
              <p:cNvPr id="10" name="Oval 9"/>
              <p:cNvSpPr>
                <a:spLocks noChangeArrowheads="1"/>
              </p:cNvSpPr>
              <p:nvPr/>
            </p:nvSpPr>
            <p:spPr bwMode="auto">
              <a:xfrm>
                <a:off x="2785958" y="162020"/>
                <a:ext cx="49743" cy="60301"/>
              </a:xfrm>
              <a:prstGeom prst="ellipse">
                <a:avLst/>
              </a:prstGeom>
              <a:solidFill>
                <a:srgbClr val="FFFFFF"/>
              </a:solidFill>
              <a:ln w="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sz="1200">
                  <a:latin typeface="+mj-lt"/>
                </a:endParaRPr>
              </a:p>
            </p:txBody>
          </p:sp>
        </p:grpSp>
        <p:sp>
          <p:nvSpPr>
            <p:cNvPr id="11" name="Text Box 4"/>
            <p:cNvSpPr txBox="1">
              <a:spLocks noChangeArrowheads="1"/>
            </p:cNvSpPr>
            <p:nvPr/>
          </p:nvSpPr>
          <p:spPr bwMode="auto">
            <a:xfrm>
              <a:off x="1357517" y="1965066"/>
              <a:ext cx="2488342" cy="39302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noAutofit/>
            </a:bodyPr>
            <a:lstStyle/>
            <a:p>
              <a:pPr algn="ctr">
                <a:lnSpc>
                  <a:spcPct val="90000"/>
                </a:lnSpc>
                <a:spcAft>
                  <a:spcPts val="0"/>
                </a:spcAft>
              </a:pPr>
              <a:r>
                <a:rPr lang="en-US" sz="1200" b="1" kern="1200" dirty="0" smtClean="0">
                  <a:solidFill>
                    <a:srgbClr val="000000"/>
                  </a:solidFill>
                  <a:effectLst/>
                  <a:latin typeface="+mj-lt"/>
                  <a:ea typeface="Times New Roman"/>
                  <a:cs typeface="Times New Roman"/>
                </a:rPr>
                <a:t>Using on-</a:t>
              </a:r>
              <a:r>
                <a:rPr lang="en-US" sz="1200" b="1" dirty="0" smtClean="0">
                  <a:solidFill>
                    <a:srgbClr val="000000"/>
                  </a:solidFill>
                  <a:latin typeface="+mj-lt"/>
                  <a:ea typeface="Times New Roman"/>
                  <a:cs typeface="Times New Roman"/>
                </a:rPr>
                <a:t>board </a:t>
              </a:r>
              <a:r>
                <a:rPr lang="en-US" sz="1200" b="1" dirty="0" err="1" smtClean="0">
                  <a:solidFill>
                    <a:srgbClr val="000000"/>
                  </a:solidFill>
                  <a:latin typeface="+mj-lt"/>
                  <a:ea typeface="Times New Roman"/>
                  <a:cs typeface="Times New Roman"/>
                </a:rPr>
                <a:t>MBs</a:t>
              </a:r>
              <a:endParaRPr lang="en-US" sz="1200" b="1" dirty="0" smtClean="0">
                <a:solidFill>
                  <a:srgbClr val="000000"/>
                </a:solidFill>
                <a:latin typeface="+mj-lt"/>
                <a:ea typeface="Times New Roman"/>
                <a:cs typeface="Times New Roman"/>
              </a:endParaRPr>
            </a:p>
            <a:p>
              <a:pPr algn="ctr">
                <a:lnSpc>
                  <a:spcPct val="90000"/>
                </a:lnSpc>
                <a:spcAft>
                  <a:spcPts val="0"/>
                </a:spcAft>
              </a:pPr>
              <a:r>
                <a:rPr lang="en-US" sz="1200" b="1" kern="1200" dirty="0" smtClean="0">
                  <a:solidFill>
                    <a:srgbClr val="000000"/>
                  </a:solidFill>
                  <a:effectLst/>
                  <a:latin typeface="+mj-lt"/>
                  <a:ea typeface="Times New Roman"/>
                  <a:cs typeface="Times New Roman"/>
                </a:rPr>
                <a:t>(on </a:t>
              </a:r>
              <a:r>
                <a:rPr lang="en-US" sz="1200" b="1" dirty="0" smtClean="0">
                  <a:solidFill>
                    <a:srgbClr val="000000"/>
                  </a:solidFill>
                  <a:latin typeface="+mj-lt"/>
                  <a:ea typeface="Times New Roman"/>
                  <a:cs typeface="Times New Roman"/>
                </a:rPr>
                <a:t>mainboard/riser card)</a:t>
              </a:r>
              <a:endParaRPr lang="en-US" sz="1200" dirty="0">
                <a:solidFill>
                  <a:srgbClr val="000000"/>
                </a:solidFill>
                <a:effectLst/>
                <a:latin typeface="+mj-lt"/>
                <a:ea typeface="Times New Roman"/>
              </a:endParaRPr>
            </a:p>
          </p:txBody>
        </p:sp>
        <p:sp>
          <p:nvSpPr>
            <p:cNvPr id="24" name="TextBox 23"/>
            <p:cNvSpPr txBox="1"/>
            <p:nvPr/>
          </p:nvSpPr>
          <p:spPr>
            <a:xfrm>
              <a:off x="143436" y="860612"/>
              <a:ext cx="6706388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 smtClean="0"/>
                <a:t>For implementing </a:t>
              </a:r>
              <a:r>
                <a:rPr lang="en-US" dirty="0" err="1" smtClean="0"/>
                <a:t>MBs</a:t>
              </a:r>
              <a:r>
                <a:rPr lang="en-US" dirty="0" smtClean="0"/>
                <a:t> there are </a:t>
              </a:r>
              <a:r>
                <a:rPr lang="en-US" dirty="0" smtClean="0">
                  <a:solidFill>
                    <a:srgbClr val="FF0000"/>
                  </a:solidFill>
                </a:rPr>
                <a:t>two design choices, </a:t>
              </a:r>
              <a:r>
                <a:rPr lang="en-US" dirty="0" smtClean="0"/>
                <a:t>as indicated below.</a:t>
              </a:r>
              <a:endParaRPr lang="en-US" dirty="0"/>
            </a:p>
          </p:txBody>
        </p:sp>
      </p:grpSp>
      <p:sp>
        <p:nvSpPr>
          <p:cNvPr id="30" name="TextBox 29"/>
          <p:cNvSpPr txBox="1"/>
          <p:nvPr/>
        </p:nvSpPr>
        <p:spPr>
          <a:xfrm>
            <a:off x="8814338" y="6534345"/>
            <a:ext cx="34817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>
                <a:solidFill>
                  <a:srgbClr val="FF0000"/>
                </a:solidFill>
                <a:latin typeface="+mj-lt"/>
              </a:rPr>
              <a:t>*</a:t>
            </a:r>
          </a:p>
        </p:txBody>
      </p:sp>
      <p:sp>
        <p:nvSpPr>
          <p:cNvPr id="25" name="TextBox 24"/>
          <p:cNvSpPr txBox="1"/>
          <p:nvPr/>
        </p:nvSpPr>
        <p:spPr>
          <a:xfrm>
            <a:off x="793387" y="2918006"/>
            <a:ext cx="357982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i="1" dirty="0" smtClean="0">
                <a:solidFill>
                  <a:srgbClr val="0070C0"/>
                </a:solidFill>
              </a:rPr>
              <a:t>Intel's IMI </a:t>
            </a:r>
            <a:r>
              <a:rPr lang="en-US" sz="1200" i="1" dirty="0">
                <a:solidFill>
                  <a:srgbClr val="0070C0"/>
                </a:solidFill>
              </a:rPr>
              <a:t>(Independent Memory Interface)</a:t>
            </a:r>
          </a:p>
        </p:txBody>
      </p:sp>
      <p:sp>
        <p:nvSpPr>
          <p:cNvPr id="27" name="TextBox 26"/>
          <p:cNvSpPr txBox="1"/>
          <p:nvPr/>
        </p:nvSpPr>
        <p:spPr>
          <a:xfrm>
            <a:off x="920875" y="4262715"/>
            <a:ext cx="3337773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lvl="0"/>
            <a:r>
              <a:rPr lang="en-US" sz="1200" i="1" dirty="0" smtClean="0">
                <a:solidFill>
                  <a:srgbClr val="0070C0"/>
                </a:solidFill>
              </a:rPr>
              <a:t>Intel's </a:t>
            </a:r>
            <a:r>
              <a:rPr lang="en-US" sz="1200" i="1" dirty="0" err="1" smtClean="0">
                <a:solidFill>
                  <a:srgbClr val="0070C0"/>
                </a:solidFill>
              </a:rPr>
              <a:t>SMI</a:t>
            </a:r>
            <a:r>
              <a:rPr lang="en-US" sz="1200" i="1" dirty="0" smtClean="0">
                <a:solidFill>
                  <a:srgbClr val="0070C0"/>
                </a:solidFill>
              </a:rPr>
              <a:t> (Scalable </a:t>
            </a:r>
            <a:r>
              <a:rPr lang="en-US" sz="1200" i="1" dirty="0">
                <a:solidFill>
                  <a:srgbClr val="0070C0"/>
                </a:solidFill>
              </a:rPr>
              <a:t>Memory </a:t>
            </a:r>
            <a:r>
              <a:rPr lang="en-US" sz="1200" i="1" dirty="0" smtClean="0">
                <a:solidFill>
                  <a:srgbClr val="0070C0"/>
                </a:solidFill>
              </a:rPr>
              <a:t>Interface)</a:t>
            </a:r>
            <a:endParaRPr lang="en-US" i="1" dirty="0">
              <a:solidFill>
                <a:srgbClr val="0070C0"/>
              </a:solidFill>
            </a:endParaRPr>
          </a:p>
        </p:txBody>
      </p:sp>
      <p:sp>
        <p:nvSpPr>
          <p:cNvPr id="28" name="TextBox 27"/>
          <p:cNvSpPr txBox="1"/>
          <p:nvPr/>
        </p:nvSpPr>
        <p:spPr>
          <a:xfrm>
            <a:off x="76201" y="2680820"/>
            <a:ext cx="925253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i="1" dirty="0" smtClean="0"/>
              <a:t>Examples</a:t>
            </a:r>
            <a:endParaRPr lang="en-US" sz="1200" i="1" dirty="0"/>
          </a:p>
        </p:txBody>
      </p:sp>
      <p:sp>
        <p:nvSpPr>
          <p:cNvPr id="29" name="TextBox 28"/>
          <p:cNvSpPr txBox="1"/>
          <p:nvPr/>
        </p:nvSpPr>
        <p:spPr>
          <a:xfrm>
            <a:off x="375185" y="2433922"/>
            <a:ext cx="436209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200" dirty="0" smtClean="0"/>
              <a:t>The </a:t>
            </a:r>
            <a:r>
              <a:rPr lang="en-US" sz="1200" dirty="0" err="1" smtClean="0">
                <a:solidFill>
                  <a:srgbClr val="0070C0"/>
                </a:solidFill>
              </a:rPr>
              <a:t>MBs</a:t>
            </a:r>
            <a:r>
              <a:rPr lang="en-US" sz="1200" dirty="0" smtClean="0"/>
              <a:t> are placed </a:t>
            </a:r>
            <a:r>
              <a:rPr lang="en-US" sz="1200" dirty="0" smtClean="0">
                <a:solidFill>
                  <a:srgbClr val="0070C0"/>
                </a:solidFill>
              </a:rPr>
              <a:t>on the mainboard </a:t>
            </a:r>
            <a:r>
              <a:rPr lang="en-US" sz="1200" dirty="0" smtClean="0"/>
              <a:t>or riser cards</a:t>
            </a:r>
          </a:p>
        </p:txBody>
      </p:sp>
      <p:sp>
        <p:nvSpPr>
          <p:cNvPr id="31" name="TextBox 30"/>
          <p:cNvSpPr txBox="1"/>
          <p:nvPr/>
        </p:nvSpPr>
        <p:spPr>
          <a:xfrm>
            <a:off x="1268975" y="3137645"/>
            <a:ext cx="2658100" cy="107978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>
              <a:spcAft>
                <a:spcPts val="100"/>
              </a:spcAft>
            </a:pPr>
            <a:r>
              <a:rPr lang="en-US" sz="1200" i="1" dirty="0" smtClean="0">
                <a:solidFill>
                  <a:srgbClr val="000000"/>
                </a:solidFill>
                <a:latin typeface="Verdana"/>
              </a:rPr>
              <a:t>Used to attach </a:t>
            </a:r>
            <a:r>
              <a:rPr lang="en-US" sz="1200" i="1" dirty="0" err="1" smtClean="0">
                <a:solidFill>
                  <a:srgbClr val="000000"/>
                </a:solidFill>
                <a:latin typeface="Verdana"/>
              </a:rPr>
              <a:t>MBs</a:t>
            </a:r>
            <a:r>
              <a:rPr lang="en-US" sz="1200" i="1" dirty="0" smtClean="0">
                <a:solidFill>
                  <a:srgbClr val="000000"/>
                </a:solidFill>
                <a:latin typeface="Verdana"/>
              </a:rPr>
              <a:t> to the </a:t>
            </a:r>
            <a:r>
              <a:rPr lang="en-US" sz="1200" i="1" dirty="0" err="1" smtClean="0">
                <a:solidFill>
                  <a:srgbClr val="000000"/>
                </a:solidFill>
                <a:latin typeface="Verdana"/>
              </a:rPr>
              <a:t>MCH</a:t>
            </a:r>
            <a:r>
              <a:rPr lang="en-US" sz="1200" i="1" dirty="0" smtClean="0">
                <a:solidFill>
                  <a:srgbClr val="000000"/>
                </a:solidFill>
                <a:latin typeface="Verdana"/>
              </a:rPr>
              <a:t> </a:t>
            </a:r>
          </a:p>
          <a:p>
            <a:pPr algn="ctr">
              <a:spcAft>
                <a:spcPts val="100"/>
              </a:spcAft>
            </a:pPr>
            <a:r>
              <a:rPr lang="en-US" sz="1200" i="1" dirty="0" smtClean="0">
                <a:solidFill>
                  <a:srgbClr val="000000"/>
                </a:solidFill>
                <a:latin typeface="Verdana"/>
              </a:rPr>
              <a:t>in the Pentium 4 Xeon based </a:t>
            </a:r>
          </a:p>
          <a:p>
            <a:pPr algn="ctr">
              <a:spcAft>
                <a:spcPts val="100"/>
              </a:spcAft>
            </a:pPr>
            <a:r>
              <a:rPr lang="en-US" sz="1200" i="1" dirty="0" err="1" smtClean="0">
                <a:solidFill>
                  <a:srgbClr val="000000"/>
                </a:solidFill>
                <a:latin typeface="Verdana"/>
              </a:rPr>
              <a:t>Truland</a:t>
            </a:r>
            <a:r>
              <a:rPr lang="en-US" sz="1200" i="1" dirty="0" smtClean="0">
                <a:solidFill>
                  <a:srgbClr val="000000"/>
                </a:solidFill>
                <a:latin typeface="Verdana"/>
              </a:rPr>
              <a:t> MP platform </a:t>
            </a:r>
          </a:p>
          <a:p>
            <a:pPr algn="ctr">
              <a:spcAft>
                <a:spcPts val="200"/>
              </a:spcAft>
            </a:pPr>
            <a:r>
              <a:rPr lang="en-US" sz="1200" i="1" dirty="0" smtClean="0">
                <a:solidFill>
                  <a:srgbClr val="000000"/>
                </a:solidFill>
                <a:latin typeface="Verdana"/>
              </a:rPr>
              <a:t>(</a:t>
            </a:r>
            <a:r>
              <a:rPr lang="en-US" sz="1200" i="1" dirty="0">
                <a:solidFill>
                  <a:srgbClr val="000000"/>
                </a:solidFill>
                <a:latin typeface="Verdana"/>
              </a:rPr>
              <a:t>2005/2006)</a:t>
            </a:r>
          </a:p>
          <a:p>
            <a:pPr algn="ctr">
              <a:spcAft>
                <a:spcPts val="100"/>
              </a:spcAft>
            </a:pPr>
            <a:r>
              <a:rPr lang="en-US" sz="1200" i="1" dirty="0" smtClean="0">
                <a:solidFill>
                  <a:srgbClr val="000000"/>
                </a:solidFill>
                <a:latin typeface="Verdana"/>
              </a:rPr>
              <a:t>(for </a:t>
            </a:r>
            <a:r>
              <a:rPr lang="hu-HU" sz="1200" i="1" dirty="0" smtClean="0">
                <a:solidFill>
                  <a:srgbClr val="000000"/>
                </a:solidFill>
                <a:latin typeface="Verdana"/>
              </a:rPr>
              <a:t>1</a:t>
            </a:r>
            <a:r>
              <a:rPr lang="en-US" sz="1200" i="1" dirty="0">
                <a:solidFill>
                  <a:srgbClr val="000000"/>
                </a:solidFill>
                <a:latin typeface="Verdana"/>
              </a:rPr>
              <a:t>C/</a:t>
            </a:r>
            <a:r>
              <a:rPr lang="hu-HU" sz="1200" i="1" dirty="0">
                <a:solidFill>
                  <a:srgbClr val="000000"/>
                </a:solidFill>
                <a:latin typeface="Verdana"/>
              </a:rPr>
              <a:t>2x</a:t>
            </a:r>
            <a:r>
              <a:rPr lang="en-US" sz="1200" i="1" dirty="0" err="1" smtClean="0">
                <a:solidFill>
                  <a:srgbClr val="000000"/>
                </a:solidFill>
                <a:latin typeface="Verdana"/>
              </a:rPr>
              <a:t>1C</a:t>
            </a:r>
            <a:r>
              <a:rPr lang="en-US" sz="1200" i="1" dirty="0" smtClean="0">
                <a:solidFill>
                  <a:srgbClr val="000000"/>
                </a:solidFill>
                <a:latin typeface="Verdana"/>
              </a:rPr>
              <a:t>/</a:t>
            </a:r>
            <a:r>
              <a:rPr lang="en-US" sz="1200" i="1" dirty="0" err="1" smtClean="0">
                <a:solidFill>
                  <a:srgbClr val="000000"/>
                </a:solidFill>
                <a:latin typeface="Verdana"/>
              </a:rPr>
              <a:t>2C</a:t>
            </a:r>
            <a:r>
              <a:rPr lang="en-US" sz="1200" i="1" dirty="0" smtClean="0">
                <a:solidFill>
                  <a:srgbClr val="000000"/>
                </a:solidFill>
                <a:latin typeface="Verdana"/>
              </a:rPr>
              <a:t>)</a:t>
            </a:r>
            <a:endParaRPr lang="en-US" sz="1200" i="1" dirty="0"/>
          </a:p>
        </p:txBody>
      </p:sp>
      <p:sp>
        <p:nvSpPr>
          <p:cNvPr id="32" name="TextBox 31"/>
          <p:cNvSpPr txBox="1"/>
          <p:nvPr/>
        </p:nvSpPr>
        <p:spPr>
          <a:xfrm>
            <a:off x="475220" y="4486828"/>
            <a:ext cx="4308359" cy="148758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>
              <a:spcAft>
                <a:spcPts val="100"/>
              </a:spcAft>
            </a:pPr>
            <a:r>
              <a:rPr lang="en-US" sz="1200" i="1" dirty="0" smtClean="0">
                <a:solidFill>
                  <a:srgbClr val="000000"/>
                </a:solidFill>
                <a:latin typeface="Verdana"/>
              </a:rPr>
              <a:t>Used to attach </a:t>
            </a:r>
            <a:r>
              <a:rPr lang="en-US" sz="1200" i="1" dirty="0" err="1" smtClean="0">
                <a:solidFill>
                  <a:srgbClr val="000000"/>
                </a:solidFill>
                <a:latin typeface="Verdana"/>
              </a:rPr>
              <a:t>MBs</a:t>
            </a:r>
            <a:r>
              <a:rPr lang="en-US" sz="1200" i="1" dirty="0" smtClean="0">
                <a:solidFill>
                  <a:srgbClr val="000000"/>
                </a:solidFill>
                <a:latin typeface="Verdana"/>
              </a:rPr>
              <a:t> to the processors </a:t>
            </a:r>
          </a:p>
          <a:p>
            <a:pPr algn="ctr">
              <a:spcAft>
                <a:spcPts val="100"/>
              </a:spcAft>
            </a:pPr>
            <a:r>
              <a:rPr lang="en-US" sz="1200" i="1" dirty="0" smtClean="0">
                <a:solidFill>
                  <a:srgbClr val="000000"/>
                </a:solidFill>
                <a:latin typeface="Verdana"/>
              </a:rPr>
              <a:t>in the </a:t>
            </a:r>
            <a:r>
              <a:rPr lang="en-US" sz="1200" i="1" dirty="0">
                <a:solidFill>
                  <a:srgbClr val="000000"/>
                </a:solidFill>
                <a:latin typeface="Verdana"/>
              </a:rPr>
              <a:t>Ivy Bridge/Nehalem-EX/</a:t>
            </a:r>
            <a:r>
              <a:rPr lang="en-US" sz="1200" i="1" dirty="0" err="1">
                <a:solidFill>
                  <a:srgbClr val="000000"/>
                </a:solidFill>
                <a:latin typeface="Verdana"/>
              </a:rPr>
              <a:t>Westmere</a:t>
            </a:r>
            <a:r>
              <a:rPr lang="en-US" sz="1200" i="1" dirty="0">
                <a:solidFill>
                  <a:srgbClr val="000000"/>
                </a:solidFill>
                <a:latin typeface="Verdana"/>
              </a:rPr>
              <a:t>-EX </a:t>
            </a:r>
            <a:r>
              <a:rPr lang="en-US" sz="1200" i="1" dirty="0" smtClean="0">
                <a:solidFill>
                  <a:srgbClr val="000000"/>
                </a:solidFill>
                <a:latin typeface="Verdana"/>
              </a:rPr>
              <a:t>based</a:t>
            </a:r>
          </a:p>
          <a:p>
            <a:pPr algn="ctr">
              <a:spcAft>
                <a:spcPts val="100"/>
              </a:spcAft>
            </a:pPr>
            <a:r>
              <a:rPr lang="en-US" sz="1200" i="1" dirty="0" smtClean="0">
                <a:solidFill>
                  <a:srgbClr val="000000"/>
                </a:solidFill>
                <a:latin typeface="Verdana"/>
              </a:rPr>
              <a:t>Boxboro-EX platform </a:t>
            </a:r>
          </a:p>
          <a:p>
            <a:pPr algn="ctr">
              <a:spcAft>
                <a:spcPts val="100"/>
              </a:spcAft>
            </a:pPr>
            <a:r>
              <a:rPr lang="en-US" sz="1200" i="1" dirty="0" smtClean="0">
                <a:solidFill>
                  <a:srgbClr val="000000"/>
                </a:solidFill>
                <a:latin typeface="Verdana"/>
              </a:rPr>
              <a:t>(2010/2011)</a:t>
            </a:r>
            <a:endParaRPr lang="en-US" sz="1200" i="1" dirty="0">
              <a:solidFill>
                <a:srgbClr val="000000"/>
              </a:solidFill>
              <a:latin typeface="Verdana"/>
            </a:endParaRPr>
          </a:p>
          <a:p>
            <a:pPr algn="ctr">
              <a:spcAft>
                <a:spcPts val="300"/>
              </a:spcAft>
            </a:pPr>
            <a:r>
              <a:rPr lang="en-US" sz="1200" i="1" dirty="0" smtClean="0">
                <a:solidFill>
                  <a:srgbClr val="000000"/>
                </a:solidFill>
                <a:latin typeface="Verdana"/>
              </a:rPr>
              <a:t> (for </a:t>
            </a:r>
            <a:r>
              <a:rPr lang="en-US" sz="1200" i="1" dirty="0" err="1" smtClean="0">
                <a:solidFill>
                  <a:srgbClr val="000000"/>
                </a:solidFill>
                <a:latin typeface="Verdana"/>
              </a:rPr>
              <a:t>8C</a:t>
            </a:r>
            <a:r>
              <a:rPr lang="en-US" sz="1200" i="1" dirty="0" smtClean="0">
                <a:solidFill>
                  <a:srgbClr val="000000"/>
                </a:solidFill>
                <a:latin typeface="Verdana"/>
              </a:rPr>
              <a:t>/</a:t>
            </a:r>
            <a:r>
              <a:rPr lang="en-US" sz="1200" i="1" dirty="0" err="1" smtClean="0">
                <a:solidFill>
                  <a:srgbClr val="000000"/>
                </a:solidFill>
                <a:latin typeface="Verdana"/>
              </a:rPr>
              <a:t>10C</a:t>
            </a:r>
            <a:r>
              <a:rPr lang="en-US" sz="1200" i="1" dirty="0" smtClean="0">
                <a:solidFill>
                  <a:srgbClr val="000000"/>
                </a:solidFill>
                <a:latin typeface="Verdana"/>
              </a:rPr>
              <a:t>)</a:t>
            </a:r>
          </a:p>
          <a:p>
            <a:pPr algn="ctr">
              <a:spcAft>
                <a:spcPts val="100"/>
              </a:spcAft>
            </a:pPr>
            <a:r>
              <a:rPr lang="en-US" sz="1200" i="1" dirty="0" smtClean="0">
                <a:solidFill>
                  <a:srgbClr val="000000"/>
                </a:solidFill>
                <a:latin typeface="Verdana"/>
              </a:rPr>
              <a:t>(Introduced since  </a:t>
            </a:r>
            <a:r>
              <a:rPr lang="en-US" sz="1200" dirty="0">
                <a:latin typeface="Verdana"/>
              </a:rPr>
              <a:t>no </a:t>
            </a:r>
            <a:r>
              <a:rPr lang="en-US" sz="1200" dirty="0" err="1">
                <a:latin typeface="Verdana"/>
              </a:rPr>
              <a:t>DDR3</a:t>
            </a:r>
            <a:r>
              <a:rPr lang="en-US" sz="1200" dirty="0">
                <a:latin typeface="Verdana"/>
              </a:rPr>
              <a:t> based FB-</a:t>
            </a:r>
            <a:r>
              <a:rPr lang="en-US" sz="1200" dirty="0" err="1">
                <a:latin typeface="Verdana"/>
              </a:rPr>
              <a:t>DIMM</a:t>
            </a:r>
            <a:r>
              <a:rPr lang="en-US" sz="1200" dirty="0">
                <a:latin typeface="Verdana"/>
              </a:rPr>
              <a:t> </a:t>
            </a:r>
            <a:r>
              <a:rPr lang="en-US" sz="1200" dirty="0" smtClean="0">
                <a:latin typeface="Verdana"/>
              </a:rPr>
              <a:t>memory</a:t>
            </a:r>
            <a:endParaRPr lang="en-US" sz="1200" dirty="0">
              <a:latin typeface="Verdana"/>
            </a:endParaRPr>
          </a:p>
          <a:p>
            <a:pPr algn="ctr">
              <a:spcAft>
                <a:spcPts val="100"/>
              </a:spcAft>
            </a:pPr>
            <a:r>
              <a:rPr lang="en-US" sz="1200" dirty="0">
                <a:latin typeface="Verdana"/>
              </a:rPr>
              <a:t>became available</a:t>
            </a:r>
            <a:r>
              <a:rPr lang="en-US" sz="1200" dirty="0" smtClean="0">
                <a:latin typeface="Verdana"/>
              </a:rPr>
              <a:t>)</a:t>
            </a:r>
            <a:endParaRPr lang="en-US" sz="1200" i="1" dirty="0"/>
          </a:p>
        </p:txBody>
      </p:sp>
    </p:spTree>
    <p:extLst>
      <p:ext uri="{BB962C8B-B14F-4D97-AF65-F5344CB8AC3E}">
        <p14:creationId xmlns:p14="http://schemas.microsoft.com/office/powerpoint/2010/main" val="176495064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7" grpId="0"/>
      <p:bldP spid="32" grpId="0"/>
    </p:bldLst>
  </p:timing>
</p:sld>
</file>

<file path=ppt/theme/theme1.xml><?xml version="1.0" encoding="utf-8"?>
<a:theme xmlns:a="http://schemas.openxmlformats.org/drawingml/2006/main" name="2_Default Design">
  <a:themeElements>
    <a:clrScheme name="2_Default Desig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2_Default Design">
      <a:majorFont>
        <a:latin typeface="Verdana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15875" cap="flat" cmpd="sng" algn="ctr">
          <a:solidFill>
            <a:srgbClr val="FF0000"/>
          </a:solidFill>
          <a:prstDash val="solid"/>
          <a:round/>
          <a:headEnd type="none" w="med" len="med"/>
          <a:tailEnd type="none" w="med" len="med"/>
        </a:ln>
        <a:effectLst/>
        <a:extLst>
          <a:ext uri="{909E8E84-426E-40DD-AFC4-6F175D3DCCD1}">
            <a14:hiddenFill xmlns:a14="http://schemas.microsoft.com/office/drawing/2010/main">
              <a:solidFill>
                <a:srgbClr val="993300"/>
              </a:solidFill>
            </a14:hiddenFill>
          </a:ex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0" tIns="0" rIns="0" bIns="0" numCol="1" anchor="ctr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altLang="en-US" sz="14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Verdana" pitchFamily="34" charset="0"/>
            <a:cs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15875" cap="flat" cmpd="sng" algn="ctr">
          <a:solidFill>
            <a:srgbClr val="FF0000"/>
          </a:solidFill>
          <a:prstDash val="solid"/>
          <a:round/>
          <a:headEnd type="none" w="med" len="med"/>
          <a:tailEnd type="none" w="med" len="med"/>
        </a:ln>
        <a:effectLst/>
        <a:extLst>
          <a:ext uri="{909E8E84-426E-40DD-AFC4-6F175D3DCCD1}">
            <a14:hiddenFill xmlns:a14="http://schemas.microsoft.com/office/drawing/2010/main">
              <a:solidFill>
                <a:srgbClr val="993300"/>
              </a:solidFill>
            </a14:hiddenFill>
          </a:ex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0" tIns="0" rIns="0" bIns="0" numCol="1" anchor="ctr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altLang="en-US" sz="14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Verdana" pitchFamily="34" charset="0"/>
            <a:cs typeface="Times New Roman" pitchFamily="18" charset="0"/>
          </a:defRPr>
        </a:defPPr>
      </a:lstStyle>
    </a:lnDef>
  </a:objectDefaults>
  <a:extraClrSchemeLst>
    <a:extraClrScheme>
      <a:clrScheme name="2_Default Desig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2_Default Desig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2_Default Desig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2_Default Desig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2_Default Desig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2_Default Desig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2_Default Desig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2_Default Desig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2_Default Desig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2_Default Desig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2_Default Desig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2_Default Desig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10.xml><?xml version="1.0" encoding="utf-8"?>
<a:theme xmlns:a="http://schemas.openxmlformats.org/drawingml/2006/main" name="21_Default Design">
  <a:themeElements>
    <a:clrScheme name="1_Default Desig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1_Default Design">
      <a:majorFont>
        <a:latin typeface="Verdana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15875" cap="flat" cmpd="sng" algn="ctr">
          <a:solidFill>
            <a:srgbClr val="FF0000"/>
          </a:solidFill>
          <a:prstDash val="solid"/>
          <a:round/>
          <a:headEnd type="none" w="med" len="med"/>
          <a:tailEnd type="none" w="med" len="med"/>
        </a:ln>
        <a:effectLst/>
        <a:extLst>
          <a:ext uri="{909E8E84-426E-40DD-AFC4-6F175D3DCCD1}">
            <a14:hiddenFill xmlns:a14="http://schemas.microsoft.com/office/drawing/2010/main">
              <a:solidFill>
                <a:srgbClr val="993300"/>
              </a:solidFill>
            </a14:hiddenFill>
          </a:ex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0" tIns="0" rIns="0" bIns="0" numCol="1" anchor="ctr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altLang="en-US" sz="14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Verdana" pitchFamily="34" charset="0"/>
            <a:cs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15875" cap="flat" cmpd="sng" algn="ctr">
          <a:solidFill>
            <a:srgbClr val="FF0000"/>
          </a:solidFill>
          <a:prstDash val="solid"/>
          <a:round/>
          <a:headEnd type="none" w="med" len="med"/>
          <a:tailEnd type="none" w="med" len="med"/>
        </a:ln>
        <a:effectLst/>
        <a:extLst>
          <a:ext uri="{909E8E84-426E-40DD-AFC4-6F175D3DCCD1}">
            <a14:hiddenFill xmlns:a14="http://schemas.microsoft.com/office/drawing/2010/main">
              <a:solidFill>
                <a:srgbClr val="993300"/>
              </a:solidFill>
            </a14:hiddenFill>
          </a:ex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0" tIns="0" rIns="0" bIns="0" numCol="1" anchor="ctr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altLang="en-US" sz="14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Verdana" pitchFamily="34" charset="0"/>
            <a:cs typeface="Times New Roman" pitchFamily="18" charset="0"/>
          </a:defRPr>
        </a:defPPr>
      </a:lstStyle>
    </a:lnDef>
  </a:objectDefaults>
  <a:extraClrSchemeLst>
    <a:extraClrScheme>
      <a:clrScheme name="1_Default Desig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Default Desig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Default Desig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Default Desig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Default Desig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Default Desig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11.xml><?xml version="1.0" encoding="utf-8"?>
<a:theme xmlns:a="http://schemas.openxmlformats.org/drawingml/2006/main" name="22_Default Design">
  <a:themeElements>
    <a:clrScheme name="1_Default Desig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1_Default Design">
      <a:majorFont>
        <a:latin typeface="Verdana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15875" cap="flat" cmpd="sng" algn="ctr">
          <a:solidFill>
            <a:srgbClr val="FF0000"/>
          </a:solidFill>
          <a:prstDash val="solid"/>
          <a:round/>
          <a:headEnd type="none" w="med" len="med"/>
          <a:tailEnd type="none" w="med" len="med"/>
        </a:ln>
        <a:effectLst/>
        <a:extLst>
          <a:ext uri="{909E8E84-426E-40DD-AFC4-6F175D3DCCD1}">
            <a14:hiddenFill xmlns:a14="http://schemas.microsoft.com/office/drawing/2010/main">
              <a:solidFill>
                <a:srgbClr val="993300"/>
              </a:solidFill>
            </a14:hiddenFill>
          </a:ex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0" tIns="0" rIns="0" bIns="0" numCol="1" anchor="ctr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altLang="en-US" sz="14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Verdana" pitchFamily="34" charset="0"/>
            <a:cs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15875" cap="flat" cmpd="sng" algn="ctr">
          <a:solidFill>
            <a:srgbClr val="FF0000"/>
          </a:solidFill>
          <a:prstDash val="solid"/>
          <a:round/>
          <a:headEnd type="none" w="med" len="med"/>
          <a:tailEnd type="none" w="med" len="med"/>
        </a:ln>
        <a:effectLst/>
        <a:extLst>
          <a:ext uri="{909E8E84-426E-40DD-AFC4-6F175D3DCCD1}">
            <a14:hiddenFill xmlns:a14="http://schemas.microsoft.com/office/drawing/2010/main">
              <a:solidFill>
                <a:srgbClr val="993300"/>
              </a:solidFill>
            </a14:hiddenFill>
          </a:ex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0" tIns="0" rIns="0" bIns="0" numCol="1" anchor="ctr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altLang="en-US" sz="14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Verdana" pitchFamily="34" charset="0"/>
            <a:cs typeface="Times New Roman" pitchFamily="18" charset="0"/>
          </a:defRPr>
        </a:defPPr>
      </a:lstStyle>
    </a:lnDef>
  </a:objectDefaults>
  <a:extraClrSchemeLst>
    <a:extraClrScheme>
      <a:clrScheme name="1_Default Desig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Default Desig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Default Desig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Default Desig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Default Desig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Default Desig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12.xml><?xml version="1.0" encoding="utf-8"?>
<a:theme xmlns:a="http://schemas.openxmlformats.org/drawingml/2006/main" name="23_Default Design">
  <a:themeElements>
    <a:clrScheme name="1_Default Desig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1_Default Design">
      <a:majorFont>
        <a:latin typeface="Verdana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15875" cap="flat" cmpd="sng" algn="ctr">
          <a:solidFill>
            <a:srgbClr val="FF0000"/>
          </a:solidFill>
          <a:prstDash val="solid"/>
          <a:round/>
          <a:headEnd type="none" w="med" len="med"/>
          <a:tailEnd type="none" w="med" len="med"/>
        </a:ln>
        <a:effectLst/>
        <a:extLst>
          <a:ext uri="{909E8E84-426E-40DD-AFC4-6F175D3DCCD1}">
            <a14:hiddenFill xmlns:a14="http://schemas.microsoft.com/office/drawing/2010/main">
              <a:solidFill>
                <a:srgbClr val="993300"/>
              </a:solidFill>
            </a14:hiddenFill>
          </a:ex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0" tIns="0" rIns="0" bIns="0" numCol="1" anchor="ctr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altLang="en-US" sz="14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Verdana" pitchFamily="34" charset="0"/>
            <a:cs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15875" cap="flat" cmpd="sng" algn="ctr">
          <a:solidFill>
            <a:srgbClr val="FF0000"/>
          </a:solidFill>
          <a:prstDash val="solid"/>
          <a:round/>
          <a:headEnd type="none" w="med" len="med"/>
          <a:tailEnd type="none" w="med" len="med"/>
        </a:ln>
        <a:effectLst/>
        <a:extLst>
          <a:ext uri="{909E8E84-426E-40DD-AFC4-6F175D3DCCD1}">
            <a14:hiddenFill xmlns:a14="http://schemas.microsoft.com/office/drawing/2010/main">
              <a:solidFill>
                <a:srgbClr val="993300"/>
              </a:solidFill>
            </a14:hiddenFill>
          </a:ex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0" tIns="0" rIns="0" bIns="0" numCol="1" anchor="ctr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altLang="en-US" sz="14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Verdana" pitchFamily="34" charset="0"/>
            <a:cs typeface="Times New Roman" pitchFamily="18" charset="0"/>
          </a:defRPr>
        </a:defPPr>
      </a:lstStyle>
    </a:lnDef>
  </a:objectDefaults>
  <a:extraClrSchemeLst>
    <a:extraClrScheme>
      <a:clrScheme name="1_Default Desig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Default Desig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Default Desig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Default Desig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Default Desig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Default Desig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13.xml><?xml version="1.0" encoding="utf-8"?>
<a:theme xmlns:a="http://schemas.openxmlformats.org/drawingml/2006/main" name="24_Default Design">
  <a:themeElements>
    <a:clrScheme name="1_Default Desig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1_Default Design">
      <a:majorFont>
        <a:latin typeface="Verdana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15875" cap="flat" cmpd="sng" algn="ctr">
          <a:solidFill>
            <a:srgbClr val="FF0000"/>
          </a:solidFill>
          <a:prstDash val="solid"/>
          <a:round/>
          <a:headEnd type="none" w="med" len="med"/>
          <a:tailEnd type="none" w="med" len="med"/>
        </a:ln>
        <a:effectLst/>
        <a:extLst>
          <a:ext uri="{909E8E84-426E-40DD-AFC4-6F175D3DCCD1}">
            <a14:hiddenFill xmlns:a14="http://schemas.microsoft.com/office/drawing/2010/main">
              <a:solidFill>
                <a:srgbClr val="993300"/>
              </a:solidFill>
            </a14:hiddenFill>
          </a:ex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0" tIns="0" rIns="0" bIns="0" numCol="1" anchor="ctr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altLang="en-US" sz="14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Verdana" pitchFamily="34" charset="0"/>
            <a:cs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15875" cap="flat" cmpd="sng" algn="ctr">
          <a:solidFill>
            <a:srgbClr val="FF0000"/>
          </a:solidFill>
          <a:prstDash val="solid"/>
          <a:round/>
          <a:headEnd type="none" w="med" len="med"/>
          <a:tailEnd type="none" w="med" len="med"/>
        </a:ln>
        <a:effectLst/>
        <a:extLst>
          <a:ext uri="{909E8E84-426E-40DD-AFC4-6F175D3DCCD1}">
            <a14:hiddenFill xmlns:a14="http://schemas.microsoft.com/office/drawing/2010/main">
              <a:solidFill>
                <a:srgbClr val="993300"/>
              </a:solidFill>
            </a14:hiddenFill>
          </a:ex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0" tIns="0" rIns="0" bIns="0" numCol="1" anchor="ctr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altLang="en-US" sz="14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Verdana" pitchFamily="34" charset="0"/>
            <a:cs typeface="Times New Roman" pitchFamily="18" charset="0"/>
          </a:defRPr>
        </a:defPPr>
      </a:lstStyle>
    </a:lnDef>
  </a:objectDefaults>
  <a:extraClrSchemeLst>
    <a:extraClrScheme>
      <a:clrScheme name="1_Default Desig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Default Desig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Default Desig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Default Desig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Default Desig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Default Desig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14.xml><?xml version="1.0" encoding="utf-8"?>
<a:theme xmlns:a="http://schemas.openxmlformats.org/drawingml/2006/main" name="25_Default Design">
  <a:themeElements>
    <a:clrScheme name="1_Default Desig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1_Default Design">
      <a:majorFont>
        <a:latin typeface="Verdana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15875" cap="flat" cmpd="sng" algn="ctr">
          <a:solidFill>
            <a:srgbClr val="FF0000"/>
          </a:solidFill>
          <a:prstDash val="solid"/>
          <a:round/>
          <a:headEnd type="none" w="med" len="med"/>
          <a:tailEnd type="none" w="med" len="med"/>
        </a:ln>
        <a:effectLst/>
        <a:extLst>
          <a:ext uri="{909E8E84-426E-40DD-AFC4-6F175D3DCCD1}">
            <a14:hiddenFill xmlns:a14="http://schemas.microsoft.com/office/drawing/2010/main">
              <a:solidFill>
                <a:srgbClr val="993300"/>
              </a:solidFill>
            </a14:hiddenFill>
          </a:ex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0" tIns="0" rIns="0" bIns="0" numCol="1" anchor="ctr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altLang="en-US" sz="14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Verdana" pitchFamily="34" charset="0"/>
            <a:cs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15875" cap="flat" cmpd="sng" algn="ctr">
          <a:solidFill>
            <a:srgbClr val="FF0000"/>
          </a:solidFill>
          <a:prstDash val="solid"/>
          <a:round/>
          <a:headEnd type="none" w="med" len="med"/>
          <a:tailEnd type="none" w="med" len="med"/>
        </a:ln>
        <a:effectLst/>
        <a:extLst>
          <a:ext uri="{909E8E84-426E-40DD-AFC4-6F175D3DCCD1}">
            <a14:hiddenFill xmlns:a14="http://schemas.microsoft.com/office/drawing/2010/main">
              <a:solidFill>
                <a:srgbClr val="993300"/>
              </a:solidFill>
            </a14:hiddenFill>
          </a:ex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0" tIns="0" rIns="0" bIns="0" numCol="1" anchor="ctr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altLang="en-US" sz="14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Verdana" pitchFamily="34" charset="0"/>
            <a:cs typeface="Times New Roman" pitchFamily="18" charset="0"/>
          </a:defRPr>
        </a:defPPr>
      </a:lstStyle>
    </a:lnDef>
  </a:objectDefaults>
  <a:extraClrSchemeLst>
    <a:extraClrScheme>
      <a:clrScheme name="1_Default Desig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Default Desig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Default Desig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Default Desig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Default Desig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Default Desig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15.xml><?xml version="1.0" encoding="utf-8"?>
<a:theme xmlns:a="http://schemas.openxmlformats.org/drawingml/2006/main" name="4_Default Design">
  <a:themeElements>
    <a:clrScheme name="2_Default Desig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2_Default Design">
      <a:majorFont>
        <a:latin typeface="Verdana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15875" cap="flat" cmpd="sng" algn="ctr">
          <a:solidFill>
            <a:srgbClr val="FF0000"/>
          </a:solidFill>
          <a:prstDash val="solid"/>
          <a:round/>
          <a:headEnd type="none" w="med" len="med"/>
          <a:tailEnd type="none" w="med" len="med"/>
        </a:ln>
        <a:effectLst/>
        <a:extLst>
          <a:ext uri="{909E8E84-426E-40DD-AFC4-6F175D3DCCD1}">
            <a14:hiddenFill xmlns:a14="http://schemas.microsoft.com/office/drawing/2010/main">
              <a:solidFill>
                <a:srgbClr val="993300"/>
              </a:solidFill>
            </a14:hiddenFill>
          </a:ex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0" tIns="0" rIns="0" bIns="0" numCol="1" anchor="ctr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altLang="en-US" sz="14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Verdana" pitchFamily="34" charset="0"/>
            <a:cs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15875" cap="flat" cmpd="sng" algn="ctr">
          <a:solidFill>
            <a:srgbClr val="FF0000"/>
          </a:solidFill>
          <a:prstDash val="solid"/>
          <a:round/>
          <a:headEnd type="none" w="med" len="med"/>
          <a:tailEnd type="none" w="med" len="med"/>
        </a:ln>
        <a:effectLst/>
        <a:extLst>
          <a:ext uri="{909E8E84-426E-40DD-AFC4-6F175D3DCCD1}">
            <a14:hiddenFill xmlns:a14="http://schemas.microsoft.com/office/drawing/2010/main">
              <a:solidFill>
                <a:srgbClr val="993300"/>
              </a:solidFill>
            </a14:hiddenFill>
          </a:ex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0" tIns="0" rIns="0" bIns="0" numCol="1" anchor="ctr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altLang="en-US" sz="14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Verdana" pitchFamily="34" charset="0"/>
            <a:cs typeface="Times New Roman" pitchFamily="18" charset="0"/>
          </a:defRPr>
        </a:defPPr>
      </a:lstStyle>
    </a:lnDef>
  </a:objectDefaults>
  <a:extraClrSchemeLst>
    <a:extraClrScheme>
      <a:clrScheme name="2_Default Desig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2_Default Desig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2_Default Desig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2_Default Desig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2_Default Desig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2_Default Desig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2_Default Desig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2_Default Desig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2_Default Desig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2_Default Desig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2_Default Desig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2_Default Desig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16.xml><?xml version="1.0" encoding="utf-8"?>
<a:theme xmlns:a="http://schemas.openxmlformats.org/drawingml/2006/main" name="5_Default Design">
  <a:themeElements>
    <a:clrScheme name="1_Default Desig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1_Default Design">
      <a:majorFont>
        <a:latin typeface="Verdana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15875" cap="flat" cmpd="sng" algn="ctr">
          <a:solidFill>
            <a:srgbClr val="FF0000"/>
          </a:solidFill>
          <a:prstDash val="solid"/>
          <a:round/>
          <a:headEnd type="none" w="med" len="med"/>
          <a:tailEnd type="none" w="med" len="med"/>
        </a:ln>
        <a:effectLst/>
        <a:extLst>
          <a:ext uri="{909E8E84-426E-40DD-AFC4-6F175D3DCCD1}">
            <a14:hiddenFill xmlns:a14="http://schemas.microsoft.com/office/drawing/2010/main">
              <a:solidFill>
                <a:srgbClr val="993300"/>
              </a:solidFill>
            </a14:hiddenFill>
          </a:ex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0" tIns="0" rIns="0" bIns="0" numCol="1" anchor="ctr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altLang="en-US" sz="14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Verdana" pitchFamily="34" charset="0"/>
            <a:cs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15875" cap="flat" cmpd="sng" algn="ctr">
          <a:solidFill>
            <a:srgbClr val="FF0000"/>
          </a:solidFill>
          <a:prstDash val="solid"/>
          <a:round/>
          <a:headEnd type="none" w="med" len="med"/>
          <a:tailEnd type="none" w="med" len="med"/>
        </a:ln>
        <a:effectLst/>
        <a:extLst>
          <a:ext uri="{909E8E84-426E-40DD-AFC4-6F175D3DCCD1}">
            <a14:hiddenFill xmlns:a14="http://schemas.microsoft.com/office/drawing/2010/main">
              <a:solidFill>
                <a:srgbClr val="993300"/>
              </a:solidFill>
            </a14:hiddenFill>
          </a:ex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0" tIns="0" rIns="0" bIns="0" numCol="1" anchor="ctr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altLang="en-US" sz="14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Verdana" pitchFamily="34" charset="0"/>
            <a:cs typeface="Times New Roman" pitchFamily="18" charset="0"/>
          </a:defRPr>
        </a:defPPr>
      </a:lstStyle>
    </a:lnDef>
  </a:objectDefaults>
  <a:extraClrSchemeLst>
    <a:extraClrScheme>
      <a:clrScheme name="1_Default Desig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Default Desig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Default Desig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Default Desig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Default Desig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Default Desig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17.xml><?xml version="1.0" encoding="utf-8"?>
<a:theme xmlns:a="http://schemas.openxmlformats.org/drawingml/2006/main" name="6_Default Design">
  <a:themeElements>
    <a:clrScheme name="3_Default Desig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3_Default Design">
      <a:majorFont>
        <a:latin typeface="Verdana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3_Default Desig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3_Default Desig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3_Default Desig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3_Default Desig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3_Default Desig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3_Default Desig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3_Default Desig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3_Default Desig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3_Default Desig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3_Default Desig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3_Default Desig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3_Default Desig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18.xml><?xml version="1.0" encoding="utf-8"?>
<a:theme xmlns:a="http://schemas.openxmlformats.org/drawingml/2006/main" name="8_Default Design">
  <a:themeElements>
    <a:clrScheme name="1_Default Desig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Custom 2">
      <a:majorFont>
        <a:latin typeface="Verdana"/>
        <a:ea typeface=""/>
        <a:cs typeface=""/>
      </a:majorFont>
      <a:minorFont>
        <a:latin typeface="Verdan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19050" cap="flat" cmpd="sng" algn="ctr">
          <a:solidFill>
            <a:srgbClr val="FF0000"/>
          </a:solidFill>
          <a:prstDash val="solid"/>
          <a:round/>
          <a:headEnd type="none" w="med" len="med"/>
          <a:tailEnd type="none" w="med" len="med"/>
        </a:ln>
        <a:effectLst/>
        <a:extLst>
          <a:ext uri="{909E8E84-426E-40DD-AFC4-6F175D3DCCD1}">
            <a14:hiddenFill xmlns:a14="http://schemas.microsoft.com/office/drawing/2010/main">
              <a:solidFill>
                <a:schemeClr val="accent1"/>
              </a:solidFill>
            </a14:hiddenFill>
          </a:ex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altLang="en-US" sz="1400" b="1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Verdana" pitchFamily="34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19050" cap="flat" cmpd="sng" algn="ctr">
          <a:solidFill>
            <a:srgbClr val="FF0000"/>
          </a:solidFill>
          <a:prstDash val="solid"/>
          <a:round/>
          <a:headEnd type="none" w="med" len="med"/>
          <a:tailEnd type="none" w="med" len="med"/>
        </a:ln>
        <a:effectLst/>
        <a:extLst>
          <a:ext uri="{909E8E84-426E-40DD-AFC4-6F175D3DCCD1}">
            <a14:hiddenFill xmlns:a14="http://schemas.microsoft.com/office/drawing/2010/main">
              <a:solidFill>
                <a:schemeClr val="accent1"/>
              </a:solidFill>
            </a14:hiddenFill>
          </a:ex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altLang="en-US" sz="1400" b="1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Verdana" pitchFamily="34" charset="0"/>
          </a:defRPr>
        </a:defPPr>
      </a:lstStyle>
    </a:lnDef>
  </a:objectDefaults>
  <a:extraClrSchemeLst>
    <a:extraClrScheme>
      <a:clrScheme name="1_Default Desig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Default Desig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Default Desig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Default Desig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Default Desig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Default Desig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19.xml><?xml version="1.0" encoding="utf-8"?>
<a:theme xmlns:a="http://schemas.openxmlformats.org/drawingml/2006/main" name="Office Them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Fusion09_Public_BLK_WIDE">
  <a:themeElements>
    <a:clrScheme name="Fusion09_Public_BLK_WIDE 1">
      <a:dk1>
        <a:srgbClr val="009966"/>
      </a:dk1>
      <a:lt1>
        <a:srgbClr val="FFFFFF"/>
      </a:lt1>
      <a:dk2>
        <a:srgbClr val="000000"/>
      </a:dk2>
      <a:lt2>
        <a:srgbClr val="A4ACB4"/>
      </a:lt2>
      <a:accent1>
        <a:srgbClr val="D31919"/>
      </a:accent1>
      <a:accent2>
        <a:srgbClr val="767DC5"/>
      </a:accent2>
      <a:accent3>
        <a:srgbClr val="AAAAAA"/>
      </a:accent3>
      <a:accent4>
        <a:srgbClr val="DADADA"/>
      </a:accent4>
      <a:accent5>
        <a:srgbClr val="E6ABAB"/>
      </a:accent5>
      <a:accent6>
        <a:srgbClr val="6A71B2"/>
      </a:accent6>
      <a:hlink>
        <a:srgbClr val="00A8DC"/>
      </a:hlink>
      <a:folHlink>
        <a:srgbClr val="008254"/>
      </a:folHlink>
    </a:clrScheme>
    <a:fontScheme name="Fusion09_Public_BLK_WIDE">
      <a:majorFont>
        <a:latin typeface="Verdana"/>
        <a:ea typeface=""/>
        <a:cs typeface=""/>
      </a:majorFont>
      <a:minorFont>
        <a:latin typeface="Verdan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15875" cap="flat" cmpd="sng" algn="ctr">
          <a:solidFill>
            <a:srgbClr val="FF0000"/>
          </a:solidFill>
          <a:prstDash val="solid"/>
          <a:round/>
          <a:headEnd type="none" w="med" len="med"/>
          <a:tailEnd type="none" w="med" len="med"/>
        </a:ln>
        <a:effectLst/>
        <a:extLst>
          <a:ext uri="{909E8E84-426E-40DD-AFC4-6F175D3DCCD1}">
            <a14:hiddenFill xmlns:a14="http://schemas.microsoft.com/office/drawing/2010/main">
              <a:solidFill>
                <a:srgbClr val="993300"/>
              </a:solidFill>
            </a14:hiddenFill>
          </a:ex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0" tIns="0" rIns="0" bIns="0" numCol="1" anchor="ctr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altLang="en-US" sz="14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Verdana" pitchFamily="34" charset="0"/>
            <a:cs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15875" cap="flat" cmpd="sng" algn="ctr">
          <a:solidFill>
            <a:srgbClr val="FF0000"/>
          </a:solidFill>
          <a:prstDash val="solid"/>
          <a:round/>
          <a:headEnd type="none" w="med" len="med"/>
          <a:tailEnd type="none" w="med" len="med"/>
        </a:ln>
        <a:effectLst/>
        <a:extLst>
          <a:ext uri="{909E8E84-426E-40DD-AFC4-6F175D3DCCD1}">
            <a14:hiddenFill xmlns:a14="http://schemas.microsoft.com/office/drawing/2010/main">
              <a:solidFill>
                <a:srgbClr val="993300"/>
              </a:solidFill>
            </a14:hiddenFill>
          </a:ex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0" tIns="0" rIns="0" bIns="0" numCol="1" anchor="ctr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altLang="en-US" sz="14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Verdana" pitchFamily="34" charset="0"/>
            <a:cs typeface="Times New Roman" pitchFamily="18" charset="0"/>
          </a:defRPr>
        </a:defPPr>
      </a:lstStyle>
    </a:lnDef>
  </a:objectDefaults>
  <a:extraClrSchemeLst>
    <a:extraClrScheme>
      <a:clrScheme name="Fusion09_Public_BLK_WIDE 1">
        <a:dk1>
          <a:srgbClr val="009966"/>
        </a:dk1>
        <a:lt1>
          <a:srgbClr val="FFFFFF"/>
        </a:lt1>
        <a:dk2>
          <a:srgbClr val="000000"/>
        </a:dk2>
        <a:lt2>
          <a:srgbClr val="A4ACB4"/>
        </a:lt2>
        <a:accent1>
          <a:srgbClr val="D31919"/>
        </a:accent1>
        <a:accent2>
          <a:srgbClr val="767DC5"/>
        </a:accent2>
        <a:accent3>
          <a:srgbClr val="AAAAAA"/>
        </a:accent3>
        <a:accent4>
          <a:srgbClr val="DADADA"/>
        </a:accent4>
        <a:accent5>
          <a:srgbClr val="E6ABAB"/>
        </a:accent5>
        <a:accent6>
          <a:srgbClr val="6A71B2"/>
        </a:accent6>
        <a:hlink>
          <a:srgbClr val="00A8DC"/>
        </a:hlink>
        <a:folHlink>
          <a:srgbClr val="008254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20.xml><?xml version="1.0" encoding="utf-8"?>
<a:theme xmlns:a="http://schemas.openxmlformats.org/drawingml/2006/main" name="Office Them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1_Default Design">
  <a:themeElements>
    <a:clrScheme name="1_Default Desig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1_Default Design">
      <a:majorFont>
        <a:latin typeface="Verdana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15875" cap="flat" cmpd="sng" algn="ctr">
          <a:solidFill>
            <a:srgbClr val="FF0000"/>
          </a:solidFill>
          <a:prstDash val="solid"/>
          <a:round/>
          <a:headEnd type="none" w="med" len="med"/>
          <a:tailEnd type="none" w="med" len="med"/>
        </a:ln>
        <a:effectLst/>
        <a:extLst>
          <a:ext uri="{909E8E84-426E-40DD-AFC4-6F175D3DCCD1}">
            <a14:hiddenFill xmlns:a14="http://schemas.microsoft.com/office/drawing/2010/main">
              <a:solidFill>
                <a:srgbClr val="993300"/>
              </a:solidFill>
            </a14:hiddenFill>
          </a:ex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0" tIns="0" rIns="0" bIns="0" numCol="1" anchor="ctr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altLang="en-US" sz="14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Verdana" pitchFamily="34" charset="0"/>
            <a:cs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15875" cap="flat" cmpd="sng" algn="ctr">
          <a:solidFill>
            <a:srgbClr val="FF0000"/>
          </a:solidFill>
          <a:prstDash val="solid"/>
          <a:round/>
          <a:headEnd type="none" w="med" len="med"/>
          <a:tailEnd type="none" w="med" len="med"/>
        </a:ln>
        <a:effectLst/>
        <a:extLst>
          <a:ext uri="{909E8E84-426E-40DD-AFC4-6F175D3DCCD1}">
            <a14:hiddenFill xmlns:a14="http://schemas.microsoft.com/office/drawing/2010/main">
              <a:solidFill>
                <a:srgbClr val="993300"/>
              </a:solidFill>
            </a14:hiddenFill>
          </a:ex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0" tIns="0" rIns="0" bIns="0" numCol="1" anchor="ctr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altLang="en-US" sz="14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Verdana" pitchFamily="34" charset="0"/>
            <a:cs typeface="Times New Roman" pitchFamily="18" charset="0"/>
          </a:defRPr>
        </a:defPPr>
      </a:lstStyle>
    </a:lnDef>
  </a:objectDefaults>
  <a:extraClrSchemeLst>
    <a:extraClrScheme>
      <a:clrScheme name="1_Default Desig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Default Desig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Default Desig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Default Desig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Default Desig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Default Desig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4.xml><?xml version="1.0" encoding="utf-8"?>
<a:theme xmlns:a="http://schemas.openxmlformats.org/drawingml/2006/main" name="7_Default Design">
  <a:themeElements>
    <a:clrScheme name="1_Default Desig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1_Default Design">
      <a:majorFont>
        <a:latin typeface="Verdana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15875" cap="flat" cmpd="sng" algn="ctr">
          <a:solidFill>
            <a:srgbClr val="FF0000"/>
          </a:solidFill>
          <a:prstDash val="solid"/>
          <a:round/>
          <a:headEnd type="none" w="med" len="med"/>
          <a:tailEnd type="none" w="med" len="med"/>
        </a:ln>
        <a:effectLst/>
        <a:extLst>
          <a:ext uri="{909E8E84-426E-40DD-AFC4-6F175D3DCCD1}">
            <a14:hiddenFill xmlns:a14="http://schemas.microsoft.com/office/drawing/2010/main">
              <a:solidFill>
                <a:srgbClr val="993300"/>
              </a:solidFill>
            </a14:hiddenFill>
          </a:ex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0" tIns="0" rIns="0" bIns="0" numCol="1" anchor="ctr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altLang="en-US" sz="14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Verdana" pitchFamily="34" charset="0"/>
            <a:cs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15875" cap="flat" cmpd="sng" algn="ctr">
          <a:solidFill>
            <a:srgbClr val="FF0000"/>
          </a:solidFill>
          <a:prstDash val="solid"/>
          <a:round/>
          <a:headEnd type="none" w="med" len="med"/>
          <a:tailEnd type="none" w="med" len="med"/>
        </a:ln>
        <a:effectLst/>
        <a:extLst>
          <a:ext uri="{909E8E84-426E-40DD-AFC4-6F175D3DCCD1}">
            <a14:hiddenFill xmlns:a14="http://schemas.microsoft.com/office/drawing/2010/main">
              <a:solidFill>
                <a:srgbClr val="993300"/>
              </a:solidFill>
            </a14:hiddenFill>
          </a:ex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0" tIns="0" rIns="0" bIns="0" numCol="1" anchor="ctr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altLang="en-US" sz="14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Verdana" pitchFamily="34" charset="0"/>
            <a:cs typeface="Times New Roman" pitchFamily="18" charset="0"/>
          </a:defRPr>
        </a:defPPr>
      </a:lstStyle>
    </a:lnDef>
  </a:objectDefaults>
  <a:extraClrSchemeLst>
    <a:extraClrScheme>
      <a:clrScheme name="1_Default Desig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Default Desig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Default Desig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Default Desig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Default Desig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Default Desig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5.xml><?xml version="1.0" encoding="utf-8"?>
<a:theme xmlns:a="http://schemas.openxmlformats.org/drawingml/2006/main" name="9_Default Design">
  <a:themeElements>
    <a:clrScheme name="1_Default Desig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1_Default Design">
      <a:majorFont>
        <a:latin typeface="Verdana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15875" cap="flat" cmpd="sng" algn="ctr">
          <a:solidFill>
            <a:srgbClr val="FF0000"/>
          </a:solidFill>
          <a:prstDash val="solid"/>
          <a:round/>
          <a:headEnd type="none" w="med" len="med"/>
          <a:tailEnd type="none" w="med" len="med"/>
        </a:ln>
        <a:effectLst/>
        <a:extLst>
          <a:ext uri="{909E8E84-426E-40DD-AFC4-6F175D3DCCD1}">
            <a14:hiddenFill xmlns:a14="http://schemas.microsoft.com/office/drawing/2010/main">
              <a:solidFill>
                <a:srgbClr val="993300"/>
              </a:solidFill>
            </a14:hiddenFill>
          </a:ex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0" tIns="0" rIns="0" bIns="0" numCol="1" anchor="ctr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altLang="en-US" sz="14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Verdana" pitchFamily="34" charset="0"/>
            <a:cs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15875" cap="flat" cmpd="sng" algn="ctr">
          <a:solidFill>
            <a:srgbClr val="FF0000"/>
          </a:solidFill>
          <a:prstDash val="solid"/>
          <a:round/>
          <a:headEnd type="none" w="med" len="med"/>
          <a:tailEnd type="none" w="med" len="med"/>
        </a:ln>
        <a:effectLst/>
        <a:extLst>
          <a:ext uri="{909E8E84-426E-40DD-AFC4-6F175D3DCCD1}">
            <a14:hiddenFill xmlns:a14="http://schemas.microsoft.com/office/drawing/2010/main">
              <a:solidFill>
                <a:srgbClr val="993300"/>
              </a:solidFill>
            </a14:hiddenFill>
          </a:ex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0" tIns="0" rIns="0" bIns="0" numCol="1" anchor="ctr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altLang="en-US" sz="14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Verdana" pitchFamily="34" charset="0"/>
            <a:cs typeface="Times New Roman" pitchFamily="18" charset="0"/>
          </a:defRPr>
        </a:defPPr>
      </a:lstStyle>
    </a:lnDef>
  </a:objectDefaults>
  <a:extraClrSchemeLst>
    <a:extraClrScheme>
      <a:clrScheme name="1_Default Desig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Default Desig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Default Desig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Default Desig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Default Desig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Default Desig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6.xml><?xml version="1.0" encoding="utf-8"?>
<a:theme xmlns:a="http://schemas.openxmlformats.org/drawingml/2006/main" name="18_Default Design">
  <a:themeElements>
    <a:clrScheme name="2_Default Desig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2_Default Design">
      <a:majorFont>
        <a:latin typeface="Verdana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15875" cap="flat" cmpd="sng" algn="ctr">
          <a:solidFill>
            <a:srgbClr val="FF0000"/>
          </a:solidFill>
          <a:prstDash val="solid"/>
          <a:round/>
          <a:headEnd type="none" w="med" len="med"/>
          <a:tailEnd type="none" w="med" len="med"/>
        </a:ln>
        <a:effectLst/>
        <a:extLst>
          <a:ext uri="{909E8E84-426E-40DD-AFC4-6F175D3DCCD1}">
            <a14:hiddenFill xmlns:a14="http://schemas.microsoft.com/office/drawing/2010/main">
              <a:solidFill>
                <a:srgbClr val="993300"/>
              </a:solidFill>
            </a14:hiddenFill>
          </a:ex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0" tIns="0" rIns="0" bIns="0" numCol="1" anchor="ctr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altLang="en-US" sz="14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Verdana" pitchFamily="34" charset="0"/>
            <a:cs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15875" cap="flat" cmpd="sng" algn="ctr">
          <a:solidFill>
            <a:srgbClr val="FF0000"/>
          </a:solidFill>
          <a:prstDash val="solid"/>
          <a:round/>
          <a:headEnd type="none" w="med" len="med"/>
          <a:tailEnd type="none" w="med" len="med"/>
        </a:ln>
        <a:effectLst/>
        <a:extLst>
          <a:ext uri="{909E8E84-426E-40DD-AFC4-6F175D3DCCD1}">
            <a14:hiddenFill xmlns:a14="http://schemas.microsoft.com/office/drawing/2010/main">
              <a:solidFill>
                <a:srgbClr val="993300"/>
              </a:solidFill>
            </a14:hiddenFill>
          </a:ex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0" tIns="0" rIns="0" bIns="0" numCol="1" anchor="ctr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altLang="en-US" sz="14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Verdana" pitchFamily="34" charset="0"/>
            <a:cs typeface="Times New Roman" pitchFamily="18" charset="0"/>
          </a:defRPr>
        </a:defPPr>
      </a:lstStyle>
    </a:lnDef>
  </a:objectDefaults>
  <a:extraClrSchemeLst>
    <a:extraClrScheme>
      <a:clrScheme name="2_Default Desig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2_Default Desig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2_Default Desig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2_Default Desig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2_Default Desig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2_Default Desig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2_Default Desig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2_Default Desig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2_Default Desig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2_Default Desig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2_Default Desig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2_Default Desig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7.xml><?xml version="1.0" encoding="utf-8"?>
<a:theme xmlns:a="http://schemas.openxmlformats.org/drawingml/2006/main" name="19_Default Design">
  <a:themeElements>
    <a:clrScheme name="2_Default Desig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2_Default Design">
      <a:majorFont>
        <a:latin typeface="Verdana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15875" cap="flat" cmpd="sng" algn="ctr">
          <a:solidFill>
            <a:srgbClr val="FF0000"/>
          </a:solidFill>
          <a:prstDash val="solid"/>
          <a:round/>
          <a:headEnd type="none" w="med" len="med"/>
          <a:tailEnd type="none" w="med" len="med"/>
        </a:ln>
        <a:effectLst/>
        <a:extLst>
          <a:ext uri="{909E8E84-426E-40DD-AFC4-6F175D3DCCD1}">
            <a14:hiddenFill xmlns:a14="http://schemas.microsoft.com/office/drawing/2010/main">
              <a:solidFill>
                <a:srgbClr val="993300"/>
              </a:solidFill>
            </a14:hiddenFill>
          </a:ex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0" tIns="0" rIns="0" bIns="0" numCol="1" anchor="ctr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altLang="en-US" sz="14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Verdana" pitchFamily="34" charset="0"/>
            <a:cs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15875" cap="flat" cmpd="sng" algn="ctr">
          <a:solidFill>
            <a:srgbClr val="FF0000"/>
          </a:solidFill>
          <a:prstDash val="solid"/>
          <a:round/>
          <a:headEnd type="none" w="med" len="med"/>
          <a:tailEnd type="none" w="med" len="med"/>
        </a:ln>
        <a:effectLst/>
        <a:extLst>
          <a:ext uri="{909E8E84-426E-40DD-AFC4-6F175D3DCCD1}">
            <a14:hiddenFill xmlns:a14="http://schemas.microsoft.com/office/drawing/2010/main">
              <a:solidFill>
                <a:srgbClr val="993300"/>
              </a:solidFill>
            </a14:hiddenFill>
          </a:ex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0" tIns="0" rIns="0" bIns="0" numCol="1" anchor="ctr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altLang="en-US" sz="14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Verdana" pitchFamily="34" charset="0"/>
            <a:cs typeface="Times New Roman" pitchFamily="18" charset="0"/>
          </a:defRPr>
        </a:defPPr>
      </a:lstStyle>
    </a:lnDef>
  </a:objectDefaults>
  <a:extraClrSchemeLst>
    <a:extraClrScheme>
      <a:clrScheme name="2_Default Desig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2_Default Desig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2_Default Desig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2_Default Desig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2_Default Desig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2_Default Desig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2_Default Desig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2_Default Desig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2_Default Desig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2_Default Desig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2_Default Desig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2_Default Desig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8.xml><?xml version="1.0" encoding="utf-8"?>
<a:theme xmlns:a="http://schemas.openxmlformats.org/drawingml/2006/main" name="20_Default Design">
  <a:themeElements>
    <a:clrScheme name="1_Default Desig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1_Default Design">
      <a:majorFont>
        <a:latin typeface="Verdana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15875" cap="flat" cmpd="sng" algn="ctr">
          <a:solidFill>
            <a:srgbClr val="FF0000"/>
          </a:solidFill>
          <a:prstDash val="solid"/>
          <a:round/>
          <a:headEnd type="none" w="med" len="med"/>
          <a:tailEnd type="none" w="med" len="med"/>
        </a:ln>
        <a:effectLst/>
        <a:extLst>
          <a:ext uri="{909E8E84-426E-40DD-AFC4-6F175D3DCCD1}">
            <a14:hiddenFill xmlns:a14="http://schemas.microsoft.com/office/drawing/2010/main">
              <a:solidFill>
                <a:srgbClr val="993300"/>
              </a:solidFill>
            </a14:hiddenFill>
          </a:ex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0" tIns="0" rIns="0" bIns="0" numCol="1" anchor="ctr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altLang="en-US" sz="14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Verdana" pitchFamily="34" charset="0"/>
            <a:cs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15875" cap="flat" cmpd="sng" algn="ctr">
          <a:solidFill>
            <a:srgbClr val="FF0000"/>
          </a:solidFill>
          <a:prstDash val="solid"/>
          <a:round/>
          <a:headEnd type="none" w="med" len="med"/>
          <a:tailEnd type="none" w="med" len="med"/>
        </a:ln>
        <a:effectLst/>
        <a:extLst>
          <a:ext uri="{909E8E84-426E-40DD-AFC4-6F175D3DCCD1}">
            <a14:hiddenFill xmlns:a14="http://schemas.microsoft.com/office/drawing/2010/main">
              <a:solidFill>
                <a:srgbClr val="993300"/>
              </a:solidFill>
            </a14:hiddenFill>
          </a:ex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0" tIns="0" rIns="0" bIns="0" numCol="1" anchor="ctr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altLang="en-US" sz="14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Verdana" pitchFamily="34" charset="0"/>
            <a:cs typeface="Times New Roman" pitchFamily="18" charset="0"/>
          </a:defRPr>
        </a:defPPr>
      </a:lstStyle>
    </a:lnDef>
  </a:objectDefaults>
  <a:extraClrSchemeLst>
    <a:extraClrScheme>
      <a:clrScheme name="1_Default Desig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Default Desig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Default Desig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Default Desig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Default Desig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Default Desig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9.xml><?xml version="1.0" encoding="utf-8"?>
<a:theme xmlns:a="http://schemas.openxmlformats.org/drawingml/2006/main" name="3_Default Design">
  <a:themeElements>
    <a:clrScheme name="1_Default Desig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1_Default Design">
      <a:majorFont>
        <a:latin typeface="Verdana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15875" cap="flat" cmpd="sng" algn="ctr">
          <a:solidFill>
            <a:srgbClr val="FF0000"/>
          </a:solidFill>
          <a:prstDash val="solid"/>
          <a:round/>
          <a:headEnd type="none" w="med" len="med"/>
          <a:tailEnd type="none" w="med" len="med"/>
        </a:ln>
        <a:effectLst/>
        <a:extLst>
          <a:ext uri="{909E8E84-426E-40DD-AFC4-6F175D3DCCD1}">
            <a14:hiddenFill xmlns:a14="http://schemas.microsoft.com/office/drawing/2010/main">
              <a:solidFill>
                <a:srgbClr val="993300"/>
              </a:solidFill>
            </a14:hiddenFill>
          </a:ex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0" tIns="0" rIns="0" bIns="0" numCol="1" anchor="ctr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altLang="en-US" sz="14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Verdana" pitchFamily="34" charset="0"/>
            <a:cs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15875" cap="flat" cmpd="sng" algn="ctr">
          <a:solidFill>
            <a:srgbClr val="FF0000"/>
          </a:solidFill>
          <a:prstDash val="solid"/>
          <a:round/>
          <a:headEnd type="none" w="med" len="med"/>
          <a:tailEnd type="none" w="med" len="med"/>
        </a:ln>
        <a:effectLst/>
        <a:extLst>
          <a:ext uri="{909E8E84-426E-40DD-AFC4-6F175D3DCCD1}">
            <a14:hiddenFill xmlns:a14="http://schemas.microsoft.com/office/drawing/2010/main">
              <a:solidFill>
                <a:srgbClr val="993300"/>
              </a:solidFill>
            </a14:hiddenFill>
          </a:ex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0" tIns="0" rIns="0" bIns="0" numCol="1" anchor="ctr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altLang="en-US" sz="14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Verdana" pitchFamily="34" charset="0"/>
            <a:cs typeface="Times New Roman" pitchFamily="18" charset="0"/>
          </a:defRPr>
        </a:defPPr>
      </a:lstStyle>
    </a:lnDef>
  </a:objectDefaults>
  <a:extraClrSchemeLst>
    <a:extraClrScheme>
      <a:clrScheme name="1_Default Desig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Default Desig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Default Desig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Default Desig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Default Desig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Default Desig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270980</TotalTime>
  <Words>30659</Words>
  <Application>Microsoft Office PowerPoint</Application>
  <PresentationFormat>On-screen Show (4:3)</PresentationFormat>
  <Paragraphs>6420</Paragraphs>
  <Slides>329</Slides>
  <Notes>37</Notes>
  <HiddenSlides>0</HiddenSlides>
  <MMClips>0</MMClips>
  <ScaleCrop>false</ScaleCrop>
  <HeadingPairs>
    <vt:vector size="6" baseType="variant">
      <vt:variant>
        <vt:lpstr>Fonts Used</vt:lpstr>
      </vt:variant>
      <vt:variant>
        <vt:i4>8</vt:i4>
      </vt:variant>
      <vt:variant>
        <vt:lpstr>Theme</vt:lpstr>
      </vt:variant>
      <vt:variant>
        <vt:i4>18</vt:i4>
      </vt:variant>
      <vt:variant>
        <vt:lpstr>Slide Titles</vt:lpstr>
      </vt:variant>
      <vt:variant>
        <vt:i4>329</vt:i4>
      </vt:variant>
    </vt:vector>
  </HeadingPairs>
  <TitlesOfParts>
    <vt:vector size="355" baseType="lpstr">
      <vt:lpstr>Arial</vt:lpstr>
      <vt:lpstr>Calibri</vt:lpstr>
      <vt:lpstr>Cambria</vt:lpstr>
      <vt:lpstr>Cambria Math</vt:lpstr>
      <vt:lpstr>Symbol</vt:lpstr>
      <vt:lpstr>Times New Roman</vt:lpstr>
      <vt:lpstr>Verdana</vt:lpstr>
      <vt:lpstr>Wingdings</vt:lpstr>
      <vt:lpstr>2_Default Design</vt:lpstr>
      <vt:lpstr>Fusion09_Public_BLK_WIDE</vt:lpstr>
      <vt:lpstr>1_Default Design</vt:lpstr>
      <vt:lpstr>7_Default Design</vt:lpstr>
      <vt:lpstr>9_Default Design</vt:lpstr>
      <vt:lpstr>18_Default Design</vt:lpstr>
      <vt:lpstr>19_Default Design</vt:lpstr>
      <vt:lpstr>20_Default Design</vt:lpstr>
      <vt:lpstr>3_Default Design</vt:lpstr>
      <vt:lpstr>21_Default Design</vt:lpstr>
      <vt:lpstr>22_Default Design</vt:lpstr>
      <vt:lpstr>23_Default Design</vt:lpstr>
      <vt:lpstr>24_Default Design</vt:lpstr>
      <vt:lpstr>25_Default Design</vt:lpstr>
      <vt:lpstr>4_Default Design</vt:lpstr>
      <vt:lpstr>5_Default Design</vt:lpstr>
      <vt:lpstr>6_Default Design</vt:lpstr>
      <vt:lpstr>8_Default Design</vt:lpstr>
      <vt:lpstr>PowerPoint Presentation</vt:lpstr>
      <vt:lpstr>PowerPoint Presentation</vt:lpstr>
      <vt:lpstr>Intel’s high performance MP platforms</vt:lpstr>
      <vt:lpstr>PowerPoint Presentation</vt:lpstr>
      <vt:lpstr>PowerPoint Presentation</vt:lpstr>
      <vt:lpstr>1.1 The worldwide server market (1)</vt:lpstr>
      <vt:lpstr>1.1 The worldwide server market (2)</vt:lpstr>
      <vt:lpstr>PowerPoint Presentation</vt:lpstr>
      <vt:lpstr>2.1 Összefoglalás (1)</vt:lpstr>
      <vt:lpstr>1.1 The worldwide server market (3)</vt:lpstr>
      <vt:lpstr>1.1 The worldwide server market (4)</vt:lpstr>
      <vt:lpstr>PowerPoint Presentation</vt:lpstr>
      <vt:lpstr>1.2 The platform concept (1)</vt:lpstr>
      <vt:lpstr>1.2 The platform concept (2)</vt:lpstr>
      <vt:lpstr>1.2 The platform concept (3)</vt:lpstr>
      <vt:lpstr>1.2 The platform concept (4)</vt:lpstr>
      <vt:lpstr>1.2 The platform concept (5)</vt:lpstr>
      <vt:lpstr>PowerPoint Presentation</vt:lpstr>
      <vt:lpstr>PowerPoint Presentation</vt:lpstr>
      <vt:lpstr>1.3 Server platforms classified according to their scalability (1)</vt:lpstr>
      <vt:lpstr>PowerPoint Presentation</vt:lpstr>
      <vt:lpstr>1.4 Multiprocessor server platforms classified according to their memory arch. (1)</vt:lpstr>
      <vt:lpstr>1.4 Multiprocessor server platforms classified according to their memory arch. (2)</vt:lpstr>
      <vt:lpstr>1.4 Multiprocessor server platforms classified according to their memory arch. (3)</vt:lpstr>
      <vt:lpstr>1.4 Multiprocessor server platforms classified according to their memory arch. (4)</vt:lpstr>
      <vt:lpstr>PowerPoint Presentation</vt:lpstr>
      <vt:lpstr>1.5 Platforms classified according to the number of chips constituting the chipset (1)</vt:lpstr>
      <vt:lpstr>1.5 Platforms classified according to the number of chips constituting the chipset (2)</vt:lpstr>
      <vt:lpstr>1.5 Platforms classified according to the number of chips constituting the chipset (3)</vt:lpstr>
      <vt:lpstr>PowerPoint Presentation</vt:lpstr>
      <vt:lpstr>1.6 Naming schemes of Intel’s servers (1)</vt:lpstr>
      <vt:lpstr>1.6 Naming schemes of Intel’s servers (1)</vt:lpstr>
      <vt:lpstr>1.6 Naming schemes of Intel’s servers (1b)</vt:lpstr>
      <vt:lpstr>1.6 Naming schemes of Intel’s servers (2)</vt:lpstr>
      <vt:lpstr>1.6 Naming schemes of Intel’s servers (3)</vt:lpstr>
      <vt:lpstr>1.6 Naming schemes of Intel’s servers (4b)</vt:lpstr>
      <vt:lpstr>1.6 Naming schemes of Intel’s servers (5)</vt:lpstr>
      <vt:lpstr>1.6 Naming schemes of Intel’s servers (6)</vt:lpstr>
      <vt:lpstr>1.6 Naming schemes of Intel’s servers (7)</vt:lpstr>
      <vt:lpstr>1.6 Naming schemes of Intel’s servers (8)</vt:lpstr>
      <vt:lpstr>1.6 Naming schemes of Intel’s servers (9)</vt:lpstr>
      <vt:lpstr>1.6 Naming schemes of Intel’s servers (10)</vt:lpstr>
      <vt:lpstr>1.6 Naming schemes of Intel’s servers (11)</vt:lpstr>
      <vt:lpstr>1.6 Naming schemes of Intel’s servers (12)</vt:lpstr>
      <vt:lpstr>PowerPoint Presentation</vt:lpstr>
      <vt:lpstr>1.7 Overview of Intel’s high-end server platforms (1)</vt:lpstr>
      <vt:lpstr>PowerPoint Presentation</vt:lpstr>
      <vt:lpstr>1.7 Overview of Intel’s high-end server platforms (3)</vt:lpstr>
      <vt:lpstr>PowerPoint Presentation</vt:lpstr>
      <vt:lpstr>PowerPoint Presentation</vt:lpstr>
      <vt:lpstr> 2.1 Overview of the evolution of key features of high-end server platforms (1) </vt:lpstr>
      <vt:lpstr>PowerPoint Presentation</vt:lpstr>
      <vt:lpstr>2.1 Overview of the evolution of key features of high-end server platforms (4)</vt:lpstr>
      <vt:lpstr>2.1 Overview of the evolution of key features of high-end server platforms (5)</vt:lpstr>
      <vt:lpstr>2.1 Overview of the evolution of key features of high-end server platforms (5b)</vt:lpstr>
      <vt:lpstr>2.1 Overview of the evolution of key features of high-end server platforms (5c)</vt:lpstr>
      <vt:lpstr>2.1 Overview of the evolution of key features of high-end server platforms (5d)</vt:lpstr>
      <vt:lpstr>2.1 Overview of the evolution of key features of high-end server platforms (6)</vt:lpstr>
      <vt:lpstr>PowerPoint Presentation</vt:lpstr>
      <vt:lpstr>2.1 Overview of the evolution of key features of high-end server platforms (8)</vt:lpstr>
      <vt:lpstr>2.1 Overview of the evolution of key features of high-end server platforms (9)</vt:lpstr>
      <vt:lpstr>2.1 Overview of the evolution of key features of high-end server platforms (10)</vt:lpstr>
      <vt:lpstr>2.1 Overview of the evolution of key features of high-end server platforms (11)</vt:lpstr>
      <vt:lpstr>2.1 Overview of the evolution of key features of high-end server platforms (11b)</vt:lpstr>
      <vt:lpstr>2.1 Overview of the evolution of key features of high-end server platforms (11c)</vt:lpstr>
      <vt:lpstr>2.1 Overview of the evolution of key features of high-end server platforms (12)</vt:lpstr>
      <vt:lpstr>PowerPoint Presentation</vt:lpstr>
      <vt:lpstr>2.1 Overview of the evolution of key features of high-end server platforms (14)</vt:lpstr>
      <vt:lpstr>PowerPoint Presentation</vt:lpstr>
      <vt:lpstr>2.1 Overview of the evolution of key features of high-end server platforms (16)</vt:lpstr>
      <vt:lpstr>PowerPoint Presentation</vt:lpstr>
      <vt:lpstr>2.2 The memory bandwidth bottleneck and its resolution (1)</vt:lpstr>
      <vt:lpstr>2.2 The memory bandwidth bottleneck and its resolution (2)</vt:lpstr>
      <vt:lpstr>2.2 The memory bandwidth bottleneck and its resolution (3)</vt:lpstr>
      <vt:lpstr>PowerPoint Presentation</vt:lpstr>
      <vt:lpstr>2.2 The memory bandwidth bottleneck and its resolution (4)</vt:lpstr>
      <vt:lpstr>2.2 The memory bandwidth bottleneck and its resolution (5)</vt:lpstr>
      <vt:lpstr>2.2 The memory bandwidth bottleneck and its resolution (6)</vt:lpstr>
      <vt:lpstr>2.2 The memory bandwidth bottleneck and its resolution (7)</vt:lpstr>
      <vt:lpstr>2.2 The memory bandwidth bottleneck and its resolution (8)</vt:lpstr>
      <vt:lpstr>2.2 The memory bandwidth bottleneck and its resolution (9)</vt:lpstr>
      <vt:lpstr>2.2 The memory bandwidth bottleneck and its resolution (10)</vt:lpstr>
      <vt:lpstr>2.2 The memory bandwidth bottleneck and its resolution (11)</vt:lpstr>
      <vt:lpstr>2.2 The memory bandwidth bottleneck and its resolution (12)</vt:lpstr>
      <vt:lpstr>2.2 The memory bandwidth bottleneck and its resolution (13)</vt:lpstr>
      <vt:lpstr>2.2 The memory bandwidth bottleneck and its resolution (14)</vt:lpstr>
      <vt:lpstr>2.2 The memory bandwidth bottleneck and its resolution (15)</vt:lpstr>
      <vt:lpstr>2.2 The memory bandwidth bottleneck and its resolution (16)</vt:lpstr>
      <vt:lpstr>2.2 The memory bandwidth bottleneck and its resolution (17)</vt:lpstr>
      <vt:lpstr>2.2 The memory bandwidth bottleneck and its resolution (18)</vt:lpstr>
      <vt:lpstr>2.2 The memory bandwidth bottleneck and its resolution (19)</vt:lpstr>
      <vt:lpstr>2.2 The memory bandwidth bottleneck and its resolution (20)</vt:lpstr>
      <vt:lpstr>2.2 The memory bandwidth bottleneck and its resolution (21)</vt:lpstr>
      <vt:lpstr>2.2 The memory bandwidth bottleneck and its resolution (22)</vt:lpstr>
      <vt:lpstr>2.2 The memory bandwidth bottleneck and its resolution (24)</vt:lpstr>
      <vt:lpstr>2.2 The memory bandwidth bottleneck and its resolution (25)</vt:lpstr>
      <vt:lpstr>2.2 The memory bandwidth bottleneck and its resolution (26)</vt:lpstr>
      <vt:lpstr>2.2 The memory bandwidth bottleneck and its resolution (27)</vt:lpstr>
      <vt:lpstr>2.2 The memory bandwidth bottleneck and its resolution (25)</vt:lpstr>
      <vt:lpstr>PowerPoint Presentation</vt:lpstr>
      <vt:lpstr>2.2 The memory bandwidth bottleneck and its resolution (36)</vt:lpstr>
      <vt:lpstr>2.2 The memory bandwidth bottleneck and its resolution (25)</vt:lpstr>
      <vt:lpstr>2.2 The memory bandwidth bottleneck and its resolution (28)</vt:lpstr>
      <vt:lpstr>2.2 The memory bandwidth bottleneck and its resolution (29)</vt:lpstr>
      <vt:lpstr>2.2 The memory bandwidth bottleneck and its resolution (29b)</vt:lpstr>
      <vt:lpstr>2.2 The memory bandwidth bottleneck and its resolution (30)</vt:lpstr>
      <vt:lpstr>2.2 The memory bandwidth bottleneck and its resolution (31)</vt:lpstr>
      <vt:lpstr>PowerPoint Presentation</vt:lpstr>
      <vt:lpstr>2.2 The memory bandwidth bottleneck and its resolution (33)</vt:lpstr>
      <vt:lpstr>2.2 The memory bandwidth bottleneck and its resolution (34)</vt:lpstr>
      <vt:lpstr>2.2 The memory bandwidth bottleneck and its resolution (25)</vt:lpstr>
      <vt:lpstr>PowerPoint Presentation</vt:lpstr>
      <vt:lpstr>2.3 Overview of the evolution of high-end server platforms (10)</vt:lpstr>
      <vt:lpstr>PowerPoint Presentation</vt:lpstr>
      <vt:lpstr>PowerPoint Presentation</vt:lpstr>
      <vt:lpstr>PowerPoint Presentation</vt:lpstr>
      <vt:lpstr>2.2 The memory bandwidth bottleneck and its resolution (37)</vt:lpstr>
      <vt:lpstr>2.2 The memory bandwidth bottleneck and its resolution (38)</vt:lpstr>
      <vt:lpstr>2.2 The memory bandwidth bottleneck and its resolution (39)</vt:lpstr>
      <vt:lpstr>2.2 The memory bandwidth bottleneck and its resolution (40)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2.3 Overview of the evolution of high-end server platforms (8)</vt:lpstr>
      <vt:lpstr>2.3 Overview of the evolution of high-end server platforms (9)</vt:lpstr>
      <vt:lpstr>2.3 Overview of the evolution of high-end server platforms (10)</vt:lpstr>
      <vt:lpstr>2.3 Overview of the evolution of high-end server platforms (11)</vt:lpstr>
      <vt:lpstr>2.3 Overview of the evolution of high-end server platforms (12)</vt:lpstr>
      <vt:lpstr>2.3 Overview of the evolution of high-end server platforms (13)</vt:lpstr>
      <vt:lpstr>PowerPoint Presentation</vt:lpstr>
      <vt:lpstr>PowerPoint Presentation</vt:lpstr>
      <vt:lpstr>2.3 Overview of the evolution of high-end server platforms (16)</vt:lpstr>
      <vt:lpstr>2.3 Overview of the evolution of high-end server platforms (17)</vt:lpstr>
      <vt:lpstr>2.3 Overview of the evolution of high-end server platforms (18)</vt:lpstr>
      <vt:lpstr>PowerPoint Presentation</vt:lpstr>
      <vt:lpstr>PowerPoint Presentation</vt:lpstr>
      <vt:lpstr>PowerPoint Presentation</vt:lpstr>
      <vt:lpstr>3.1 Overview of the Brickland platform (2)</vt:lpstr>
      <vt:lpstr>3.1 Overview of the Brickland platform (3)</vt:lpstr>
      <vt:lpstr>PowerPoint Presentation</vt:lpstr>
      <vt:lpstr>3.2 Key innovations of the Brickland platform (1)</vt:lpstr>
      <vt:lpstr>3.2.1 Connecting PCIe links direct to the processors rather than to the MCH (1)</vt:lpstr>
      <vt:lpstr>3.2.1 Connecting PCIe links direct to the processors rather than to the MCH (2)</vt:lpstr>
      <vt:lpstr>3.2.1 Connecting PCIe links direct to the processors rather than to the MCH (3)</vt:lpstr>
      <vt:lpstr>3.2.1 Connecting PCIe links direct to the processors rather than to the MCH (4)</vt:lpstr>
      <vt:lpstr>3.2.1 Connecting PCIe links direct to the processors rather than to the MCH (5)</vt:lpstr>
      <vt:lpstr>3.2.1 Connecting PCIe links direct to the processors rather than to the MCH (6)</vt:lpstr>
      <vt:lpstr>3.2.1 Connecting PCIe links direct to the processors rather than to the MCH (7)</vt:lpstr>
      <vt:lpstr>3.2.1 Connecting PCIe links direct to the processors rather than to the MCH (8)</vt:lpstr>
      <vt:lpstr>3.2.1 Connecting PCIe links direct to the processors rather than to the MCH (9)</vt:lpstr>
      <vt:lpstr>3.2.2 New memory buffer design (1)</vt:lpstr>
      <vt:lpstr>3.2.2 New memory buffer design (2)</vt:lpstr>
      <vt:lpstr>3.2.2 New memory buffer design (3)</vt:lpstr>
      <vt:lpstr>3.2.2 New memory buffer design (4)</vt:lpstr>
      <vt:lpstr>3.2.2 New memory buffer design (5)</vt:lpstr>
      <vt:lpstr>3.2.2 New memory buffer design (6)</vt:lpstr>
      <vt:lpstr>3.2.2 New memory buffer design (7)</vt:lpstr>
      <vt:lpstr>3.2.2 New memory buffer design (8)</vt:lpstr>
      <vt:lpstr>PowerPoint Presentation</vt:lpstr>
      <vt:lpstr>3.3 The Ivy Bridge-EX (E7-8800 v2) 4S/8S processor line (1)</vt:lpstr>
      <vt:lpstr>3.3 The Ivy Bridge-EX (E7-8800 v2) 4S/8S processor line (2)</vt:lpstr>
      <vt:lpstr>3.3 The Ivy Bridge-EX (E7-8800 v2) 4S/8S processor line (3)</vt:lpstr>
      <vt:lpstr>3.3 The Ivy Bridge-EX (E7-8800 v2) 4S/8S processor line (4)</vt:lpstr>
      <vt:lpstr>3.3 The Ivy Bridge-EX (E7-8800 v2) 4S/8S processor line (5)</vt:lpstr>
      <vt:lpstr>3.3 The Ivy Bridge-EX (E7-8800 v2) 4S/8S processor line (6)</vt:lpstr>
      <vt:lpstr>3.3 The Ivy Bridge-EX (E7-8800 v2) 4S/8S processor line (7)</vt:lpstr>
      <vt:lpstr>3.3 The Ivy Bridge-EX (E7-8800 v2) 4S/8S processor line (8)</vt:lpstr>
      <vt:lpstr>3.3 The Ivy Bridge-EX (E7-8800 v2) 4S/8S processor line (9)</vt:lpstr>
      <vt:lpstr>PowerPoint Presentation</vt:lpstr>
      <vt:lpstr>3.4 The Haswell-EX (E7-8800 v3) 4S/8S processor line (1)</vt:lpstr>
      <vt:lpstr>3.4 The Haswell-EX (E7-8800 v3) 4S/8S processor line (2)</vt:lpstr>
      <vt:lpstr>3.4 The Haswell-EX (E7-8800 v3) 48S processor line (3)</vt:lpstr>
      <vt:lpstr>3.4 The Haswell-EX (E7-8800 v3) 4S/8S processor line (4)</vt:lpstr>
      <vt:lpstr>3.4 The Haswell-EX (E7-8800 v3) 4S/8S processor line (5)</vt:lpstr>
      <vt:lpstr>3.4 The Haswell-EX (E7-8800 v3) 4S/8S processor line (6)</vt:lpstr>
      <vt:lpstr>3.4 The Haswell-EX (E7-8800 v3) 4S/8S processor line (7)</vt:lpstr>
      <vt:lpstr>3.4 The Haswell-EX (E7-8800 v3) 4S/8S processor line (8)</vt:lpstr>
      <vt:lpstr>3.4 The Haswell-EX (E7-8800 v3) 4S/8S processor line (9)</vt:lpstr>
      <vt:lpstr>3.4 The Haswell-EX (E7-8800 v3) 4S/8S processor line (10)</vt:lpstr>
      <vt:lpstr>3.4 The Haswell-EX (E7-8800 v3) 4S/8S processor line (11)</vt:lpstr>
      <vt:lpstr>3.4 The Haswell-EX (E7-8800 v3) 4S/8S processor line (12)</vt:lpstr>
      <vt:lpstr>3.4 The Haswell-EX (E7-8800 v3) 4S/8S processor line (13)</vt:lpstr>
      <vt:lpstr>3.4 The Haswell-EX (E7-8800 v3) 4S/8S processor line (14)</vt:lpstr>
      <vt:lpstr>3.4 The Haswell-EX (E7-8800 v3) 4S/8S processor line (15)</vt:lpstr>
      <vt:lpstr>3.4 The Haswell-EX (E7-8800 v3) 4S/8S processor line (16)</vt:lpstr>
      <vt:lpstr>3.4 The Haswell-EX (E7-8800 v3) 4S/8S processor line (17)</vt:lpstr>
      <vt:lpstr>3.4 The Haswell-EX (E7-8800 v3) 4S/8S processor line (18)</vt:lpstr>
      <vt:lpstr>3.4 The Haswell-EX (E7-8800 v3) 4S/8S processor line (19)</vt:lpstr>
      <vt:lpstr>3.4 The Haswell-EX (E7-8800 v3) 4S/8S processor line (20)</vt:lpstr>
      <vt:lpstr>3.4 The Haswell-EX (E7-8800 v3) 4S/8S processor line (21)</vt:lpstr>
      <vt:lpstr>3.4 The Haswell-EX (E7-8800 v3) 4S/8S processor line (22)</vt:lpstr>
      <vt:lpstr>3.4 The Haswell-EX (E7-8800 v3) 4S/8S processor line (23)</vt:lpstr>
      <vt:lpstr>PowerPoint Presentation</vt:lpstr>
      <vt:lpstr>3.5 The Broadwell-EX (E7-8800 v4) 4S/8S processor line (1)</vt:lpstr>
      <vt:lpstr>3.5 The Broadwell-EX (E7-8800 v4) 4S/8S processor line (2)</vt:lpstr>
      <vt:lpstr>3.5 The Broadwell-EX (E7-8800 v4) 4S/8S processor line (3)</vt:lpstr>
      <vt:lpstr>3.5 The Broadwell-EX (E7-8800 v4) 4S/8S processor line (4)</vt:lpstr>
      <vt:lpstr>3.5 The Broadwell-EX (E7-8800 v4) 4S/8S processor line (5)</vt:lpstr>
      <vt:lpstr>3.5 The Broadwell-EX (E7-8800 v4) 4S/8S processor line (6)</vt:lpstr>
      <vt:lpstr>3.5 The Broadwell-EX (E7-8800 v4) 4S/8S processor line (7)</vt:lpstr>
      <vt:lpstr>3.5 The Broadwell-EX (E7-8800 v4) 4S/8S processor line (8)</vt:lpstr>
      <vt:lpstr>PowerPoint Presentation</vt:lpstr>
      <vt:lpstr>PowerPoint Presentation</vt:lpstr>
      <vt:lpstr>4.1 Overview of the Purley platform (1)</vt:lpstr>
      <vt:lpstr>4.1 Overview of the Purley platform (2)</vt:lpstr>
      <vt:lpstr>4.1 Overview of the Purley platform (3)</vt:lpstr>
      <vt:lpstr>4.1 Overview of the Purley platform (4)</vt:lpstr>
      <vt:lpstr>4.1 Overview of the Purley platform (5)</vt:lpstr>
      <vt:lpstr>4.1 Overview of the Purley platform (6)</vt:lpstr>
      <vt:lpstr>4.1 Overview of the Purley platform (7)</vt:lpstr>
      <vt:lpstr>4.1 Overview of the Purley platform (8)</vt:lpstr>
      <vt:lpstr>4.1 Overview of the Purley platform (9)</vt:lpstr>
      <vt:lpstr>4.1 Overview of the Purley platform (10)</vt:lpstr>
      <vt:lpstr>4.1 Overview of the Purley platform (11)</vt:lpstr>
      <vt:lpstr>4.1 Overview of the Purley platform (12)</vt:lpstr>
      <vt:lpstr>4.1 Overview of the Purley platform (13)</vt:lpstr>
      <vt:lpstr>4.1 Overview of the Purley platform (14)</vt:lpstr>
      <vt:lpstr>4.1 Overview of the Purley platform (15)</vt:lpstr>
      <vt:lpstr>4.1 Overview of the Purley platform (16)</vt:lpstr>
      <vt:lpstr>4.1 Overview of the Purley platform (17)</vt:lpstr>
      <vt:lpstr>4.1 Overview of the Purley platform (18)</vt:lpstr>
      <vt:lpstr>4.1 Overview of the Purley platform (19)</vt:lpstr>
      <vt:lpstr>PowerPoint Presentation</vt:lpstr>
      <vt:lpstr>PowerPoint Presentation</vt:lpstr>
      <vt:lpstr>4.2.1 Overview (1)</vt:lpstr>
      <vt:lpstr>4.2.1 Overview (2)</vt:lpstr>
      <vt:lpstr>4.2.1 Overview (3)</vt:lpstr>
      <vt:lpstr>4.2.1 Overview (4)</vt:lpstr>
      <vt:lpstr>4.2.1 Overview (5)</vt:lpstr>
      <vt:lpstr>4.2.1 Overview (6)</vt:lpstr>
      <vt:lpstr>4.2.1 Overview (7)</vt:lpstr>
      <vt:lpstr>4.2.1 Overview (8)</vt:lpstr>
      <vt:lpstr>4.2.1 Overview (9)</vt:lpstr>
      <vt:lpstr>4.2.1 Overview (10)</vt:lpstr>
      <vt:lpstr>4.2.1 Overview (10b)</vt:lpstr>
      <vt:lpstr>4.2.1 Overview (11)</vt:lpstr>
      <vt:lpstr>4.2.1 Overview (12)</vt:lpstr>
      <vt:lpstr>PowerPoint Presentation</vt:lpstr>
      <vt:lpstr>4.2.2 Key innovations of the Skylake-SP processor line - Overview (1)</vt:lpstr>
      <vt:lpstr>4.2.2 Key innovations of the Skylake-SP processor line - Overview (2)</vt:lpstr>
      <vt:lpstr>4.2.2 Key innovations of the Skylake-SP processor line - Overview (3)</vt:lpstr>
      <vt:lpstr>PowerPoint Presentation</vt:lpstr>
      <vt:lpstr>a)  AVX512 (1)</vt:lpstr>
      <vt:lpstr>a)  AVX512 (2)</vt:lpstr>
      <vt:lpstr>a)  AVX512 (3)</vt:lpstr>
      <vt:lpstr>a)  AVX512 (4)</vt:lpstr>
      <vt:lpstr>a)  AVX512 (5)</vt:lpstr>
      <vt:lpstr>a)  AVX512 (6)</vt:lpstr>
      <vt:lpstr>a)  AVX512 (7)</vt:lpstr>
      <vt:lpstr>PowerPoint Presentation</vt:lpstr>
      <vt:lpstr>b) Re-architected L2/L3 cache hierarchy (1)</vt:lpstr>
      <vt:lpstr>b) Re-architected L2/L3 cache hierarchy (2)</vt:lpstr>
      <vt:lpstr>b) Re-architected L2/L3 cache hierarchy (3)</vt:lpstr>
      <vt:lpstr>b) Re-architected L2/L3 cache hierarchy (4)</vt:lpstr>
      <vt:lpstr>b) Re-architected L2/L3 cache hierarchy (5)</vt:lpstr>
      <vt:lpstr>b) Re-architected L2/L3 cache hierarchy (6)</vt:lpstr>
      <vt:lpstr>b) Re-architected L2/L3 cache hierarchy (7)</vt:lpstr>
      <vt:lpstr>b) Re-architected L2/L3 cache hierarchy (8)</vt:lpstr>
      <vt:lpstr>b) Re-architected L2/L3 cache hierarchy (9)</vt:lpstr>
      <vt:lpstr>b) Re-architected L2/L3 cache hierarchy (10)</vt:lpstr>
      <vt:lpstr>PowerPoint Presentation</vt:lpstr>
      <vt:lpstr>c) 6 direct attached DDR4 memory channels (1)</vt:lpstr>
      <vt:lpstr> c) 6 direct attached DDR4 memory channels (2)</vt:lpstr>
      <vt:lpstr>c) 6 direct attached DDR4 memory channels (3)</vt:lpstr>
      <vt:lpstr>c) 6 direct attached DDR4 memory channels (4)</vt:lpstr>
      <vt:lpstr>c) 6 direct attached DDR4 memory channels (5)</vt:lpstr>
      <vt:lpstr>c) 6 direct attached DDR4 memory channels (6)</vt:lpstr>
      <vt:lpstr>c) 6 direct attached DDR4 memory channels (7)</vt:lpstr>
      <vt:lpstr>c) 6 direct attached DDR4 memory channels (8)</vt:lpstr>
      <vt:lpstr>c) 6 direct attached DDR4 memory channels (9)</vt:lpstr>
      <vt:lpstr>PowerPoint Presentation</vt:lpstr>
      <vt:lpstr>d) Mesh architecture (1)</vt:lpstr>
      <vt:lpstr>d) Mesh architecture (2)</vt:lpstr>
      <vt:lpstr>d) Mesh architecture (3)</vt:lpstr>
      <vt:lpstr>d) Mesh architecture (4)</vt:lpstr>
      <vt:lpstr>PowerPoint Presentation</vt:lpstr>
      <vt:lpstr>d) Mesh architecture (6)</vt:lpstr>
      <vt:lpstr>d) Mesh architecture (7)</vt:lpstr>
      <vt:lpstr>d) Mesh architecture (8)</vt:lpstr>
      <vt:lpstr>PowerPoint Presentation</vt:lpstr>
      <vt:lpstr>e) UPI (Ultra Path interconnect) (1)</vt:lpstr>
      <vt:lpstr>PowerPoint Presentation</vt:lpstr>
      <vt:lpstr>f) In-package integrated OmniPath host fabric interface (1)</vt:lpstr>
      <vt:lpstr>f) In-package integrated OmniPath host fabric interface (2)</vt:lpstr>
      <vt:lpstr>f) In-package integrated OmniPath host fabric interface (3)</vt:lpstr>
      <vt:lpstr>PowerPoint Presentation</vt:lpstr>
      <vt:lpstr>PowerPoint Presentation</vt:lpstr>
      <vt:lpstr>PowerPoint Presentation</vt:lpstr>
      <vt:lpstr>PowerPoint Presentation</vt:lpstr>
      <vt:lpstr>f) In-package integrated OmniPath host fabric interface (8)</vt:lpstr>
      <vt:lpstr>PowerPoint Presentation</vt:lpstr>
      <vt:lpstr>f) In-package integrated OmniPath host fabric interface (10)</vt:lpstr>
      <vt:lpstr>PowerPoint Presentation</vt:lpstr>
      <vt:lpstr>g) New socket (LGA 3647) (1)</vt:lpstr>
      <vt:lpstr>g) New socket (LGA 3647) (2)</vt:lpstr>
      <vt:lpstr>g) New socket (LGA 3647) (3)</vt:lpstr>
      <vt:lpstr>PowerPoint Presentation</vt:lpstr>
      <vt:lpstr>PowerPoint Presentation</vt:lpstr>
      <vt:lpstr>PowerPoint Presentation</vt:lpstr>
      <vt:lpstr>5. References (1)</vt:lpstr>
      <vt:lpstr>5. References (2)</vt:lpstr>
      <vt:lpstr>5. References (3)</vt:lpstr>
      <vt:lpstr>5. References (4)</vt:lpstr>
      <vt:lpstr>5. References (5)</vt:lpstr>
      <vt:lpstr>5. References (6)</vt:lpstr>
      <vt:lpstr>5. References (7)</vt:lpstr>
      <vt:lpstr>5. References (8)</vt:lpstr>
      <vt:lpstr>5. References (9)</vt:lpstr>
      <vt:lpstr>5. References (10)</vt:lpstr>
      <vt:lpstr>5. References (11)</vt:lpstr>
      <vt:lpstr>5. References (12)</vt:lpstr>
      <vt:lpstr>5. References (13)</vt:lpstr>
      <vt:lpstr>5. References (14)</vt:lpstr>
      <vt:lpstr>5. References (15)</vt:lpstr>
      <vt:lpstr>5. References (16)</vt:lpstr>
      <vt:lpstr>5. References (17)</vt:lpstr>
      <vt:lpstr>5. References (18)</vt:lpstr>
      <vt:lpstr>5. References (19)</vt:lpstr>
      <vt:lpstr>5. References (20)</vt:lpstr>
      <vt:lpstr>5. References (21)</vt:lpstr>
      <vt:lpstr>PowerPoint Presentation</vt:lpstr>
      <vt:lpstr>PowerPoint Presentation</vt:lpstr>
    </vt:vector>
  </TitlesOfParts>
  <Company>BMF/NIK</Company>
  <LinksUpToDate>false</LinksUpToDate>
  <SharedDoc>false</SharedDoc>
  <HyperlinksChanged>false</HyperlinksChanged>
  <AppVersion>15.0000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Slide 1</dc:title>
  <dc:creator>Sima Dezso</dc:creator>
  <cp:lastModifiedBy>sima</cp:lastModifiedBy>
  <cp:revision>4382</cp:revision>
  <cp:lastPrinted>2017-10-25T10:08:15Z</cp:lastPrinted>
  <dcterms:created xsi:type="dcterms:W3CDTF">2007-11-09T14:18:24Z</dcterms:created>
  <dcterms:modified xsi:type="dcterms:W3CDTF">2017-11-07T14:08:49Z</dcterms:modified>
</cp:coreProperties>
</file>