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97" r:id="rId1"/>
    <p:sldMasterId id="2147483709" r:id="rId2"/>
    <p:sldMasterId id="2147483721" r:id="rId3"/>
    <p:sldMasterId id="2147483734" r:id="rId4"/>
    <p:sldMasterId id="2147483746" r:id="rId5"/>
    <p:sldMasterId id="2147483759" r:id="rId6"/>
  </p:sldMasterIdLst>
  <p:notesMasterIdLst>
    <p:notesMasterId r:id="rId143"/>
  </p:notesMasterIdLst>
  <p:sldIdLst>
    <p:sldId id="257" r:id="rId7"/>
    <p:sldId id="258" r:id="rId8"/>
    <p:sldId id="754" r:id="rId9"/>
    <p:sldId id="896" r:id="rId10"/>
    <p:sldId id="261" r:id="rId11"/>
    <p:sldId id="326" r:id="rId12"/>
    <p:sldId id="327" r:id="rId13"/>
    <p:sldId id="328" r:id="rId14"/>
    <p:sldId id="329" r:id="rId15"/>
    <p:sldId id="718" r:id="rId16"/>
    <p:sldId id="965" r:id="rId17"/>
    <p:sldId id="964" r:id="rId18"/>
    <p:sldId id="726" r:id="rId19"/>
    <p:sldId id="892" r:id="rId20"/>
    <p:sldId id="816" r:id="rId21"/>
    <p:sldId id="880" r:id="rId22"/>
    <p:sldId id="893" r:id="rId23"/>
    <p:sldId id="358" r:id="rId24"/>
    <p:sldId id="502" r:id="rId25"/>
    <p:sldId id="904" r:id="rId26"/>
    <p:sldId id="338" r:id="rId27"/>
    <p:sldId id="714" r:id="rId28"/>
    <p:sldId id="355" r:id="rId29"/>
    <p:sldId id="749" r:id="rId30"/>
    <p:sldId id="866" r:id="rId31"/>
    <p:sldId id="753" r:id="rId32"/>
    <p:sldId id="906" r:id="rId33"/>
    <p:sldId id="296" r:id="rId34"/>
    <p:sldId id="908" r:id="rId35"/>
    <p:sldId id="266" r:id="rId36"/>
    <p:sldId id="267" r:id="rId37"/>
    <p:sldId id="716" r:id="rId38"/>
    <p:sldId id="268" r:id="rId39"/>
    <p:sldId id="910" r:id="rId40"/>
    <p:sldId id="882" r:id="rId41"/>
    <p:sldId id="376" r:id="rId42"/>
    <p:sldId id="963" r:id="rId43"/>
    <p:sldId id="748" r:id="rId44"/>
    <p:sldId id="750" r:id="rId45"/>
    <p:sldId id="960" r:id="rId46"/>
    <p:sldId id="861" r:id="rId47"/>
    <p:sldId id="762" r:id="rId48"/>
    <p:sldId id="771" r:id="rId49"/>
    <p:sldId id="788" r:id="rId50"/>
    <p:sldId id="270" r:id="rId51"/>
    <p:sldId id="968" r:id="rId52"/>
    <p:sldId id="914" r:id="rId53"/>
    <p:sldId id="921" r:id="rId54"/>
    <p:sldId id="920" r:id="rId55"/>
    <p:sldId id="928" r:id="rId56"/>
    <p:sldId id="930" r:id="rId57"/>
    <p:sldId id="929" r:id="rId58"/>
    <p:sldId id="962" r:id="rId59"/>
    <p:sldId id="934" r:id="rId60"/>
    <p:sldId id="935" r:id="rId61"/>
    <p:sldId id="924" r:id="rId62"/>
    <p:sldId id="931" r:id="rId63"/>
    <p:sldId id="271" r:id="rId64"/>
    <p:sldId id="361" r:id="rId65"/>
    <p:sldId id="936" r:id="rId66"/>
    <p:sldId id="966" r:id="rId67"/>
    <p:sldId id="967" r:id="rId68"/>
    <p:sldId id="938" r:id="rId69"/>
    <p:sldId id="937" r:id="rId70"/>
    <p:sldId id="939" r:id="rId71"/>
    <p:sldId id="941" r:id="rId72"/>
    <p:sldId id="942" r:id="rId73"/>
    <p:sldId id="946" r:id="rId74"/>
    <p:sldId id="940" r:id="rId75"/>
    <p:sldId id="944" r:id="rId76"/>
    <p:sldId id="957" r:id="rId77"/>
    <p:sldId id="945" r:id="rId78"/>
    <p:sldId id="958" r:id="rId79"/>
    <p:sldId id="951" r:id="rId80"/>
    <p:sldId id="954" r:id="rId81"/>
    <p:sldId id="395" r:id="rId82"/>
    <p:sldId id="396" r:id="rId83"/>
    <p:sldId id="767" r:id="rId84"/>
    <p:sldId id="956" r:id="rId85"/>
    <p:sldId id="789" r:id="rId86"/>
    <p:sldId id="778" r:id="rId87"/>
    <p:sldId id="777" r:id="rId88"/>
    <p:sldId id="779" r:id="rId89"/>
    <p:sldId id="784" r:id="rId90"/>
    <p:sldId id="785" r:id="rId91"/>
    <p:sldId id="786" r:id="rId92"/>
    <p:sldId id="780" r:id="rId93"/>
    <p:sldId id="783" r:id="rId94"/>
    <p:sldId id="768" r:id="rId95"/>
    <p:sldId id="792" r:id="rId96"/>
    <p:sldId id="709" r:id="rId97"/>
    <p:sldId id="370" r:id="rId98"/>
    <p:sldId id="371" r:id="rId99"/>
    <p:sldId id="372" r:id="rId100"/>
    <p:sldId id="959" r:id="rId101"/>
    <p:sldId id="814" r:id="rId102"/>
    <p:sldId id="375" r:id="rId103"/>
    <p:sldId id="812" r:id="rId104"/>
    <p:sldId id="855" r:id="rId105"/>
    <p:sldId id="770" r:id="rId106"/>
    <p:sldId id="769" r:id="rId107"/>
    <p:sldId id="793" r:id="rId108"/>
    <p:sldId id="465" r:id="rId109"/>
    <p:sldId id="824" r:id="rId110"/>
    <p:sldId id="841" r:id="rId111"/>
    <p:sldId id="823" r:id="rId112"/>
    <p:sldId id="825" r:id="rId113"/>
    <p:sldId id="844" r:id="rId114"/>
    <p:sldId id="845" r:id="rId115"/>
    <p:sldId id="846" r:id="rId116"/>
    <p:sldId id="847" r:id="rId117"/>
    <p:sldId id="884" r:id="rId118"/>
    <p:sldId id="848" r:id="rId119"/>
    <p:sldId id="899" r:id="rId120"/>
    <p:sldId id="849" r:id="rId121"/>
    <p:sldId id="854" r:id="rId122"/>
    <p:sldId id="850" r:id="rId123"/>
    <p:sldId id="851" r:id="rId124"/>
    <p:sldId id="852" r:id="rId125"/>
    <p:sldId id="853" r:id="rId126"/>
    <p:sldId id="795" r:id="rId127"/>
    <p:sldId id="388" r:id="rId128"/>
    <p:sldId id="796" r:id="rId129"/>
    <p:sldId id="389" r:id="rId130"/>
    <p:sldId id="797" r:id="rId131"/>
    <p:sldId id="289" r:id="rId132"/>
    <p:sldId id="290" r:id="rId133"/>
    <p:sldId id="304" r:id="rId134"/>
    <p:sldId id="706" r:id="rId135"/>
    <p:sldId id="707" r:id="rId136"/>
    <p:sldId id="715" r:id="rId137"/>
    <p:sldId id="798" r:id="rId138"/>
    <p:sldId id="799" r:id="rId139"/>
    <p:sldId id="903" r:id="rId140"/>
    <p:sldId id="913" r:id="rId141"/>
    <p:sldId id="961" r:id="rId142"/>
  </p:sldIdLst>
  <p:sldSz cx="9144000" cy="6858000" type="screen4x3"/>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72" userDrawn="1">
          <p15:clr>
            <a:srgbClr val="A4A3A4"/>
          </p15:clr>
        </p15:guide>
        <p15:guide id="2" orient="horz" pos="771" userDrawn="1">
          <p15:clr>
            <a:srgbClr val="A4A3A4"/>
          </p15:clr>
        </p15:guide>
        <p15:guide id="3" orient="horz" pos="317" userDrawn="1">
          <p15:clr>
            <a:srgbClr val="A4A3A4"/>
          </p15:clr>
        </p15:guide>
        <p15:guide id="4" pos="612" userDrawn="1">
          <p15:clr>
            <a:srgbClr val="A4A3A4"/>
          </p15:clr>
        </p15:guide>
        <p15:guide id="5" pos="243" userDrawn="1">
          <p15:clr>
            <a:srgbClr val="A4A3A4"/>
          </p15:clr>
        </p15:guide>
        <p15:guide id="6" pos="73" userDrawn="1">
          <p15:clr>
            <a:srgbClr val="A4A3A4"/>
          </p15:clr>
        </p15:guide>
        <p15:guide id="7" pos="432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4545"/>
    <a:srgbClr val="5A5A5A"/>
    <a:srgbClr val="D2A000"/>
    <a:srgbClr val="3333FF"/>
    <a:srgbClr val="FF3737"/>
    <a:srgbClr val="FFFF66"/>
    <a:srgbClr val="FFFF00"/>
    <a:srgbClr val="000000"/>
    <a:srgbClr val="FF33CC"/>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74" autoAdjust="0"/>
    <p:restoredTop sz="99328" autoAdjust="0"/>
  </p:normalViewPr>
  <p:slideViewPr>
    <p:cSldViewPr snapToObjects="1" showGuides="1">
      <p:cViewPr varScale="1">
        <p:scale>
          <a:sx n="71" d="100"/>
          <a:sy n="71" d="100"/>
        </p:scale>
        <p:origin x="1194" y="66"/>
      </p:cViewPr>
      <p:guideLst>
        <p:guide orient="horz" pos="572"/>
        <p:guide orient="horz" pos="771"/>
        <p:guide orient="horz" pos="317"/>
        <p:guide pos="612"/>
        <p:guide pos="243"/>
        <p:guide pos="73"/>
        <p:guide pos="4326"/>
      </p:guideLst>
    </p:cSldViewPr>
  </p:slideViewPr>
  <p:notesTextViewPr>
    <p:cViewPr>
      <p:scale>
        <a:sx n="1" d="1"/>
        <a:sy n="1" d="1"/>
      </p:scale>
      <p:origin x="0" y="0"/>
    </p:cViewPr>
  </p:notesTextViewPr>
  <p:gridSpacing cx="45005" cy="45005"/>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4"/>
            <a:ext cx="2944283" cy="49657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8646" y="4"/>
            <a:ext cx="2944283" cy="496571"/>
          </a:xfrm>
          <a:prstGeom prst="rect">
            <a:avLst/>
          </a:prstGeom>
        </p:spPr>
        <p:txBody>
          <a:bodyPr vert="horz" lIns="91440" tIns="45720" rIns="91440" bIns="45720" rtlCol="0"/>
          <a:lstStyle>
            <a:lvl1pPr algn="r">
              <a:defRPr sz="1200"/>
            </a:lvl1pPr>
          </a:lstStyle>
          <a:p>
            <a:fld id="{19DB0495-58CC-4EF6-97F8-1133796C7CDE}" type="datetimeFigureOut">
              <a:rPr lang="en-US" smtClean="0"/>
              <a:t>11/28/2017</a:t>
            </a:fld>
            <a:endParaRPr lang="en-US"/>
          </a:p>
        </p:txBody>
      </p:sp>
      <p:sp>
        <p:nvSpPr>
          <p:cNvPr id="4" name="Slide Image Placeholder 3"/>
          <p:cNvSpPr>
            <a:spLocks noGrp="1" noRot="1" noChangeAspect="1"/>
          </p:cNvSpPr>
          <p:nvPr>
            <p:ph type="sldImg" idx="2"/>
          </p:nvPr>
        </p:nvSpPr>
        <p:spPr>
          <a:xfrm>
            <a:off x="914400" y="746125"/>
            <a:ext cx="4965700" cy="37242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17419"/>
            <a:ext cx="5435600" cy="4469129"/>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9433110"/>
            <a:ext cx="2944283" cy="49657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8646" y="9433110"/>
            <a:ext cx="2944283" cy="496571"/>
          </a:xfrm>
          <a:prstGeom prst="rect">
            <a:avLst/>
          </a:prstGeom>
        </p:spPr>
        <p:txBody>
          <a:bodyPr vert="horz" lIns="91440" tIns="45720" rIns="91440" bIns="45720" rtlCol="0" anchor="b"/>
          <a:lstStyle>
            <a:lvl1pPr algn="r">
              <a:defRPr sz="1200"/>
            </a:lvl1pPr>
          </a:lstStyle>
          <a:p>
            <a:fld id="{261133A8-0DFE-46B0-8F21-47DBA7175835}" type="slidenum">
              <a:rPr lang="en-US" smtClean="0"/>
              <a:t>‹#›</a:t>
            </a:fld>
            <a:endParaRPr lang="en-US"/>
          </a:p>
        </p:txBody>
      </p:sp>
    </p:spTree>
    <p:extLst>
      <p:ext uri="{BB962C8B-B14F-4D97-AF65-F5344CB8AC3E}">
        <p14:creationId xmlns:p14="http://schemas.microsoft.com/office/powerpoint/2010/main" val="1567292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3</a:t>
            </a:fld>
            <a:endParaRPr lang="en-US" altLang="en-US" smtClean="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3</a:t>
            </a:fld>
            <a:endParaRPr lang="en-US" altLang="en-US" smtClean="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2492197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102</a:t>
            </a:fld>
            <a:endParaRPr lang="en-US" altLang="en-US" smtClean="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102</a:t>
            </a:fld>
            <a:endParaRPr lang="en-US" altLang="en-US" smtClean="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4213093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121</a:t>
            </a:fld>
            <a:endParaRPr lang="en-US" altLang="en-US" smtClean="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121</a:t>
            </a:fld>
            <a:endParaRPr lang="en-US" altLang="en-US" smtClean="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512617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125</a:t>
            </a:fld>
            <a:endParaRPr lang="en-US" altLang="en-US" smtClean="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125</a:t>
            </a:fld>
            <a:endParaRPr lang="en-US" altLang="en-US" smtClean="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3145571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85" eaLnBrk="0" hangingPunct="0">
              <a:defRPr sz="1400">
                <a:solidFill>
                  <a:schemeClr val="tx1"/>
                </a:solidFill>
                <a:latin typeface="Verdana" pitchFamily="34" charset="0"/>
              </a:defRPr>
            </a:lvl1pPr>
            <a:lvl2pPr marL="735198" indent="-282768" defTabSz="914285" eaLnBrk="0" hangingPunct="0">
              <a:defRPr sz="1400">
                <a:solidFill>
                  <a:schemeClr val="tx1"/>
                </a:solidFill>
                <a:latin typeface="Verdana" pitchFamily="34" charset="0"/>
              </a:defRPr>
            </a:lvl2pPr>
            <a:lvl3pPr marL="1131073" indent="-226214" defTabSz="914285" eaLnBrk="0" hangingPunct="0">
              <a:defRPr sz="1400">
                <a:solidFill>
                  <a:schemeClr val="tx1"/>
                </a:solidFill>
                <a:latin typeface="Verdana" pitchFamily="34" charset="0"/>
              </a:defRPr>
            </a:lvl3pPr>
            <a:lvl4pPr marL="1583502" indent="-226214" defTabSz="914285" eaLnBrk="0" hangingPunct="0">
              <a:defRPr sz="1400">
                <a:solidFill>
                  <a:schemeClr val="tx1"/>
                </a:solidFill>
                <a:latin typeface="Verdana" pitchFamily="34" charset="0"/>
              </a:defRPr>
            </a:lvl4pPr>
            <a:lvl5pPr marL="2035932" indent="-226214" defTabSz="914285" eaLnBrk="0" hangingPunct="0">
              <a:defRPr sz="1400">
                <a:solidFill>
                  <a:schemeClr val="tx1"/>
                </a:solidFill>
                <a:latin typeface="Verdana" pitchFamily="34" charset="0"/>
              </a:defRPr>
            </a:lvl5pPr>
            <a:lvl6pPr marL="2488361" indent="-226214" defTabSz="914285" eaLnBrk="0" fontAlgn="base" hangingPunct="0">
              <a:spcBef>
                <a:spcPct val="0"/>
              </a:spcBef>
              <a:spcAft>
                <a:spcPct val="0"/>
              </a:spcAft>
              <a:defRPr sz="1400">
                <a:solidFill>
                  <a:schemeClr val="tx1"/>
                </a:solidFill>
                <a:latin typeface="Verdana" pitchFamily="34" charset="0"/>
              </a:defRPr>
            </a:lvl6pPr>
            <a:lvl7pPr marL="2940789" indent="-226214" defTabSz="914285" eaLnBrk="0" fontAlgn="base" hangingPunct="0">
              <a:spcBef>
                <a:spcPct val="0"/>
              </a:spcBef>
              <a:spcAft>
                <a:spcPct val="0"/>
              </a:spcAft>
              <a:defRPr sz="1400">
                <a:solidFill>
                  <a:schemeClr val="tx1"/>
                </a:solidFill>
                <a:latin typeface="Verdana" pitchFamily="34" charset="0"/>
              </a:defRPr>
            </a:lvl7pPr>
            <a:lvl8pPr marL="3393219" indent="-226214" defTabSz="914285" eaLnBrk="0" fontAlgn="base" hangingPunct="0">
              <a:spcBef>
                <a:spcPct val="0"/>
              </a:spcBef>
              <a:spcAft>
                <a:spcPct val="0"/>
              </a:spcAft>
              <a:defRPr sz="1400">
                <a:solidFill>
                  <a:schemeClr val="tx1"/>
                </a:solidFill>
                <a:latin typeface="Verdana" pitchFamily="34" charset="0"/>
              </a:defRPr>
            </a:lvl8pPr>
            <a:lvl9pPr marL="3845648" indent="-226214" defTabSz="914285"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126</a:t>
            </a:fld>
            <a:endParaRPr lang="en-US" sz="1200">
              <a:solidFill>
                <a:srgbClr val="000000"/>
              </a:solidFill>
              <a:latin typeface="Arial" pitchFamily="34" charset="0"/>
            </a:endParaRPr>
          </a:p>
        </p:txBody>
      </p:sp>
    </p:spTree>
    <p:extLst>
      <p:ext uri="{BB962C8B-B14F-4D97-AF65-F5344CB8AC3E}">
        <p14:creationId xmlns:p14="http://schemas.microsoft.com/office/powerpoint/2010/main" val="182560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85" eaLnBrk="0" hangingPunct="0">
              <a:defRPr sz="1400">
                <a:solidFill>
                  <a:schemeClr val="tx1"/>
                </a:solidFill>
                <a:latin typeface="Verdana" pitchFamily="34" charset="0"/>
              </a:defRPr>
            </a:lvl1pPr>
            <a:lvl2pPr marL="735198" indent="-282768" defTabSz="914285" eaLnBrk="0" hangingPunct="0">
              <a:defRPr sz="1400">
                <a:solidFill>
                  <a:schemeClr val="tx1"/>
                </a:solidFill>
                <a:latin typeface="Verdana" pitchFamily="34" charset="0"/>
              </a:defRPr>
            </a:lvl2pPr>
            <a:lvl3pPr marL="1131073" indent="-226214" defTabSz="914285" eaLnBrk="0" hangingPunct="0">
              <a:defRPr sz="1400">
                <a:solidFill>
                  <a:schemeClr val="tx1"/>
                </a:solidFill>
                <a:latin typeface="Verdana" pitchFamily="34" charset="0"/>
              </a:defRPr>
            </a:lvl3pPr>
            <a:lvl4pPr marL="1583502" indent="-226214" defTabSz="914285" eaLnBrk="0" hangingPunct="0">
              <a:defRPr sz="1400">
                <a:solidFill>
                  <a:schemeClr val="tx1"/>
                </a:solidFill>
                <a:latin typeface="Verdana" pitchFamily="34" charset="0"/>
              </a:defRPr>
            </a:lvl4pPr>
            <a:lvl5pPr marL="2035932" indent="-226214" defTabSz="914285" eaLnBrk="0" hangingPunct="0">
              <a:defRPr sz="1400">
                <a:solidFill>
                  <a:schemeClr val="tx1"/>
                </a:solidFill>
                <a:latin typeface="Verdana" pitchFamily="34" charset="0"/>
              </a:defRPr>
            </a:lvl5pPr>
            <a:lvl6pPr marL="2488361" indent="-226214" defTabSz="914285" eaLnBrk="0" fontAlgn="base" hangingPunct="0">
              <a:spcBef>
                <a:spcPct val="0"/>
              </a:spcBef>
              <a:spcAft>
                <a:spcPct val="0"/>
              </a:spcAft>
              <a:defRPr sz="1400">
                <a:solidFill>
                  <a:schemeClr val="tx1"/>
                </a:solidFill>
                <a:latin typeface="Verdana" pitchFamily="34" charset="0"/>
              </a:defRPr>
            </a:lvl6pPr>
            <a:lvl7pPr marL="2940789" indent="-226214" defTabSz="914285" eaLnBrk="0" fontAlgn="base" hangingPunct="0">
              <a:spcBef>
                <a:spcPct val="0"/>
              </a:spcBef>
              <a:spcAft>
                <a:spcPct val="0"/>
              </a:spcAft>
              <a:defRPr sz="1400">
                <a:solidFill>
                  <a:schemeClr val="tx1"/>
                </a:solidFill>
                <a:latin typeface="Verdana" pitchFamily="34" charset="0"/>
              </a:defRPr>
            </a:lvl7pPr>
            <a:lvl8pPr marL="3393219" indent="-226214" defTabSz="914285" eaLnBrk="0" fontAlgn="base" hangingPunct="0">
              <a:spcBef>
                <a:spcPct val="0"/>
              </a:spcBef>
              <a:spcAft>
                <a:spcPct val="0"/>
              </a:spcAft>
              <a:defRPr sz="1400">
                <a:solidFill>
                  <a:schemeClr val="tx1"/>
                </a:solidFill>
                <a:latin typeface="Verdana" pitchFamily="34" charset="0"/>
              </a:defRPr>
            </a:lvl8pPr>
            <a:lvl9pPr marL="3845648" indent="-226214" defTabSz="914285"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127</a:t>
            </a:fld>
            <a:endParaRPr lang="en-US" sz="1200">
              <a:solidFill>
                <a:srgbClr val="000000"/>
              </a:solidFill>
              <a:latin typeface="Arial" pitchFamily="34" charset="0"/>
            </a:endParaRPr>
          </a:p>
        </p:txBody>
      </p:sp>
    </p:spTree>
    <p:extLst>
      <p:ext uri="{BB962C8B-B14F-4D97-AF65-F5344CB8AC3E}">
        <p14:creationId xmlns:p14="http://schemas.microsoft.com/office/powerpoint/2010/main" val="572054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85" eaLnBrk="0" hangingPunct="0">
              <a:defRPr sz="1400">
                <a:solidFill>
                  <a:schemeClr val="tx1"/>
                </a:solidFill>
                <a:latin typeface="Verdana" pitchFamily="34" charset="0"/>
              </a:defRPr>
            </a:lvl1pPr>
            <a:lvl2pPr marL="735198" indent="-282768" defTabSz="914285" eaLnBrk="0" hangingPunct="0">
              <a:defRPr sz="1400">
                <a:solidFill>
                  <a:schemeClr val="tx1"/>
                </a:solidFill>
                <a:latin typeface="Verdana" pitchFamily="34" charset="0"/>
              </a:defRPr>
            </a:lvl2pPr>
            <a:lvl3pPr marL="1131073" indent="-226214" defTabSz="914285" eaLnBrk="0" hangingPunct="0">
              <a:defRPr sz="1400">
                <a:solidFill>
                  <a:schemeClr val="tx1"/>
                </a:solidFill>
                <a:latin typeface="Verdana" pitchFamily="34" charset="0"/>
              </a:defRPr>
            </a:lvl3pPr>
            <a:lvl4pPr marL="1583502" indent="-226214" defTabSz="914285" eaLnBrk="0" hangingPunct="0">
              <a:defRPr sz="1400">
                <a:solidFill>
                  <a:schemeClr val="tx1"/>
                </a:solidFill>
                <a:latin typeface="Verdana" pitchFamily="34" charset="0"/>
              </a:defRPr>
            </a:lvl4pPr>
            <a:lvl5pPr marL="2035932" indent="-226214" defTabSz="914285" eaLnBrk="0" hangingPunct="0">
              <a:defRPr sz="1400">
                <a:solidFill>
                  <a:schemeClr val="tx1"/>
                </a:solidFill>
                <a:latin typeface="Verdana" pitchFamily="34" charset="0"/>
              </a:defRPr>
            </a:lvl5pPr>
            <a:lvl6pPr marL="2488361" indent="-226214" defTabSz="914285" eaLnBrk="0" fontAlgn="base" hangingPunct="0">
              <a:spcBef>
                <a:spcPct val="0"/>
              </a:spcBef>
              <a:spcAft>
                <a:spcPct val="0"/>
              </a:spcAft>
              <a:defRPr sz="1400">
                <a:solidFill>
                  <a:schemeClr val="tx1"/>
                </a:solidFill>
                <a:latin typeface="Verdana" pitchFamily="34" charset="0"/>
              </a:defRPr>
            </a:lvl6pPr>
            <a:lvl7pPr marL="2940789" indent="-226214" defTabSz="914285" eaLnBrk="0" fontAlgn="base" hangingPunct="0">
              <a:spcBef>
                <a:spcPct val="0"/>
              </a:spcBef>
              <a:spcAft>
                <a:spcPct val="0"/>
              </a:spcAft>
              <a:defRPr sz="1400">
                <a:solidFill>
                  <a:schemeClr val="tx1"/>
                </a:solidFill>
                <a:latin typeface="Verdana" pitchFamily="34" charset="0"/>
              </a:defRPr>
            </a:lvl7pPr>
            <a:lvl8pPr marL="3393219" indent="-226214" defTabSz="914285" eaLnBrk="0" fontAlgn="base" hangingPunct="0">
              <a:spcBef>
                <a:spcPct val="0"/>
              </a:spcBef>
              <a:spcAft>
                <a:spcPct val="0"/>
              </a:spcAft>
              <a:defRPr sz="1400">
                <a:solidFill>
                  <a:schemeClr val="tx1"/>
                </a:solidFill>
                <a:latin typeface="Verdana" pitchFamily="34" charset="0"/>
              </a:defRPr>
            </a:lvl8pPr>
            <a:lvl9pPr marL="3845648" indent="-226214" defTabSz="914285"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128</a:t>
            </a:fld>
            <a:endParaRPr lang="en-US" sz="1200">
              <a:solidFill>
                <a:srgbClr val="000000"/>
              </a:solidFill>
              <a:latin typeface="Arial" pitchFamily="34" charset="0"/>
            </a:endParaRPr>
          </a:p>
        </p:txBody>
      </p:sp>
    </p:spTree>
    <p:extLst>
      <p:ext uri="{BB962C8B-B14F-4D97-AF65-F5344CB8AC3E}">
        <p14:creationId xmlns:p14="http://schemas.microsoft.com/office/powerpoint/2010/main" val="2225435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7B784C-0CE6-4D47-8F52-8DBE4E85EE7A}"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586866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26</a:t>
            </a:fld>
            <a:endParaRPr lang="en-US" altLang="en-US" smtClean="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26</a:t>
            </a:fld>
            <a:endParaRPr lang="en-US" altLang="en-US" smtClean="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4284951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7B784C-0CE6-4D47-8F52-8DBE4E85EE7A}"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170852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42</a:t>
            </a:fld>
            <a:endParaRPr lang="en-US" altLang="en-US" smtClean="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42</a:t>
            </a:fld>
            <a:endParaRPr lang="en-US" altLang="en-US" smtClean="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1849424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44</a:t>
            </a:fld>
            <a:endParaRPr lang="en-US" altLang="en-US" smtClean="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44</a:t>
            </a:fld>
            <a:endParaRPr lang="en-US" altLang="en-US" smtClean="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4100367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80</a:t>
            </a:fld>
            <a:endParaRPr lang="en-US" altLang="en-US" smtClean="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80</a:t>
            </a:fld>
            <a:endParaRPr lang="en-US" altLang="en-US" smtClean="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2992785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89</a:t>
            </a:fld>
            <a:endParaRPr lang="en-US" altLang="en-US" smtClean="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89</a:t>
            </a:fld>
            <a:endParaRPr lang="en-US" altLang="en-US" smtClean="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697720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90</a:t>
            </a:fld>
            <a:endParaRPr lang="en-US" altLang="en-US" smtClean="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90</a:t>
            </a:fld>
            <a:endParaRPr lang="en-US" altLang="en-US" smtClean="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2413251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94C95A3E-1A16-433A-875D-10C178DDD9C7}" type="datetimeFigureOut">
              <a:rPr lang="en-US">
                <a:solidFill>
                  <a:srgbClr val="000000"/>
                </a:solidFill>
              </a:rPr>
              <a:pPr/>
              <a:t>11/28/2017</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3AC62D-2C84-44E0-BD94-22DABFE69D0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36109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32D0482-6DB4-43F6-A56F-84B219FE5C34}" type="datetimeFigureOut">
              <a:rPr lang="en-US">
                <a:solidFill>
                  <a:srgbClr val="000000"/>
                </a:solidFill>
              </a:rPr>
              <a:pPr/>
              <a:t>11/28/2017</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A613740-5D40-4234-BB56-21D7609B679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07149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1539B9F-9C78-41FA-8C66-EEA4571F01A2}" type="datetimeFigureOut">
              <a:rPr lang="en-US">
                <a:solidFill>
                  <a:srgbClr val="000000"/>
                </a:solidFill>
              </a:rPr>
              <a:pPr/>
              <a:t>11/28/2017</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ED2D880-1BD8-4C48-BF23-5146EAAAF81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44556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8FB6BB2C-226B-45A7-873E-CC8D325203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7468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338B1548-2BA3-40F8-8D6E-C51109FF9D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9948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421E5317-0817-40E0-BD04-1A9B16492E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40214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B8AF3409-3797-45DF-AE4F-BB3C94A48E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78475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smtClean="0"/>
            </a:lvl1pPr>
          </a:lstStyle>
          <a:p>
            <a:pPr>
              <a:defRPr/>
            </a:pPr>
            <a:fld id="{F43080BA-3CD2-4EC5-8F4F-ACA88574BA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7498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smtClean="0"/>
            </a:lvl1pPr>
          </a:lstStyle>
          <a:p>
            <a:pPr>
              <a:defRPr/>
            </a:pPr>
            <a:fld id="{32FE5546-159B-4AD4-B93C-EDA6D1C551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9455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4C86714B-1EBF-4757-99D5-1C49FCF999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17606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DA92475E-75C5-4169-9E44-E32FEC499E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7999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44CF0EC-AEB7-4DA1-8F3B-CA4078BDA7EB}" type="datetimeFigureOut">
              <a:rPr lang="en-US">
                <a:solidFill>
                  <a:srgbClr val="000000"/>
                </a:solidFill>
              </a:rPr>
              <a:pPr/>
              <a:t>11/28/2017</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5EC0B06-BCFC-4826-B448-D702D698420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59755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112EEF3C-4632-4A30-B1D1-3F05BC7E81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44377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1FD6EFD8-6EB5-4BBE-87F4-A385234686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9351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D7E46780-493A-43F2-A436-C9DC06B96B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63577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D73FE5-D902-46D2-B81E-D30B1B136E27}" type="slidenum">
              <a:rPr lang="en-US"/>
              <a:pPr>
                <a:defRPr/>
              </a:pPr>
              <a:t>‹#›</a:t>
            </a:fld>
            <a:endParaRPr lang="en-US"/>
          </a:p>
        </p:txBody>
      </p:sp>
    </p:spTree>
    <p:extLst>
      <p:ext uri="{BB962C8B-B14F-4D97-AF65-F5344CB8AC3E}">
        <p14:creationId xmlns:p14="http://schemas.microsoft.com/office/powerpoint/2010/main" val="36271075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76E968-35E0-4B35-93A0-B15D0E853099}" type="slidenum">
              <a:rPr lang="en-US"/>
              <a:pPr>
                <a:defRPr/>
              </a:pPr>
              <a:t>‹#›</a:t>
            </a:fld>
            <a:endParaRPr lang="en-US"/>
          </a:p>
        </p:txBody>
      </p:sp>
    </p:spTree>
    <p:extLst>
      <p:ext uri="{BB962C8B-B14F-4D97-AF65-F5344CB8AC3E}">
        <p14:creationId xmlns:p14="http://schemas.microsoft.com/office/powerpoint/2010/main" val="13551325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6B5FFC-FA84-4AEA-89BC-1D553877B33C}" type="slidenum">
              <a:rPr lang="en-US"/>
              <a:pPr>
                <a:defRPr/>
              </a:pPr>
              <a:t>‹#›</a:t>
            </a:fld>
            <a:endParaRPr lang="en-US"/>
          </a:p>
        </p:txBody>
      </p:sp>
    </p:spTree>
    <p:extLst>
      <p:ext uri="{BB962C8B-B14F-4D97-AF65-F5344CB8AC3E}">
        <p14:creationId xmlns:p14="http://schemas.microsoft.com/office/powerpoint/2010/main" val="15201704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B47D0E-16C3-4DAF-96FF-5E1C947BE8F3}" type="slidenum">
              <a:rPr lang="en-US"/>
              <a:pPr>
                <a:defRPr/>
              </a:pPr>
              <a:t>‹#›</a:t>
            </a:fld>
            <a:endParaRPr lang="en-US"/>
          </a:p>
        </p:txBody>
      </p:sp>
    </p:spTree>
    <p:extLst>
      <p:ext uri="{BB962C8B-B14F-4D97-AF65-F5344CB8AC3E}">
        <p14:creationId xmlns:p14="http://schemas.microsoft.com/office/powerpoint/2010/main" val="12169124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1590EC1-472F-4BAD-8ECB-5423D333F71A}" type="slidenum">
              <a:rPr lang="en-US"/>
              <a:pPr>
                <a:defRPr/>
              </a:pPr>
              <a:t>‹#›</a:t>
            </a:fld>
            <a:endParaRPr lang="en-US"/>
          </a:p>
        </p:txBody>
      </p:sp>
    </p:spTree>
    <p:extLst>
      <p:ext uri="{BB962C8B-B14F-4D97-AF65-F5344CB8AC3E}">
        <p14:creationId xmlns:p14="http://schemas.microsoft.com/office/powerpoint/2010/main" val="3142534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460" y="3898"/>
            <a:ext cx="9144000" cy="392400"/>
          </a:xfrm>
          <a:solidFill>
            <a:srgbClr val="0000FF"/>
          </a:solidFill>
        </p:spPr>
        <p:txBody>
          <a:bodyPr/>
          <a:lstStyle>
            <a:lvl1pPr algn="ctr">
              <a:defRPr sz="1800">
                <a:latin typeface="+mn-lt"/>
              </a:defRPr>
            </a:lvl1pPr>
          </a:lstStyle>
          <a:p>
            <a:r>
              <a:rPr lang="en-US" dirty="0" smtClean="0"/>
              <a:t>Click to edit</a:t>
            </a:r>
            <a:endParaRPr lang="en-US" dirty="0"/>
          </a:p>
        </p:txBody>
      </p:sp>
    </p:spTree>
    <p:extLst>
      <p:ext uri="{BB962C8B-B14F-4D97-AF65-F5344CB8AC3E}">
        <p14:creationId xmlns:p14="http://schemas.microsoft.com/office/powerpoint/2010/main" val="6314371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F62071-DB06-4AA1-83C1-2DED61C5B4CA}" type="slidenum">
              <a:rPr lang="en-US"/>
              <a:pPr>
                <a:defRPr/>
              </a:pPr>
              <a:t>‹#›</a:t>
            </a:fld>
            <a:endParaRPr lang="en-US"/>
          </a:p>
        </p:txBody>
      </p:sp>
    </p:spTree>
    <p:extLst>
      <p:ext uri="{BB962C8B-B14F-4D97-AF65-F5344CB8AC3E}">
        <p14:creationId xmlns:p14="http://schemas.microsoft.com/office/powerpoint/2010/main" val="2192604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04E7D70E-1CD1-487C-A2A7-8442818F388D}" type="datetimeFigureOut">
              <a:rPr lang="en-US">
                <a:solidFill>
                  <a:srgbClr val="000000"/>
                </a:solidFill>
              </a:rPr>
              <a:pPr/>
              <a:t>11/28/2017</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B4F5A1-5681-4638-871F-CA3AE28DC40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755252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3441734-B569-4339-B0D1-FF3E7241CBE1}" type="slidenum">
              <a:rPr lang="en-US"/>
              <a:pPr>
                <a:defRPr/>
              </a:pPr>
              <a:t>‹#›</a:t>
            </a:fld>
            <a:endParaRPr lang="en-US"/>
          </a:p>
        </p:txBody>
      </p:sp>
    </p:spTree>
    <p:extLst>
      <p:ext uri="{BB962C8B-B14F-4D97-AF65-F5344CB8AC3E}">
        <p14:creationId xmlns:p14="http://schemas.microsoft.com/office/powerpoint/2010/main" val="9234186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25D4C2-91AB-4B86-88E5-12CA82A292E3}" type="slidenum">
              <a:rPr lang="en-US"/>
              <a:pPr>
                <a:defRPr/>
              </a:pPr>
              <a:t>‹#›</a:t>
            </a:fld>
            <a:endParaRPr lang="en-US"/>
          </a:p>
        </p:txBody>
      </p:sp>
    </p:spTree>
    <p:extLst>
      <p:ext uri="{BB962C8B-B14F-4D97-AF65-F5344CB8AC3E}">
        <p14:creationId xmlns:p14="http://schemas.microsoft.com/office/powerpoint/2010/main" val="10859287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F87231-833E-45D8-9B6D-EA572D4A8AF7}" type="slidenum">
              <a:rPr lang="en-US"/>
              <a:pPr>
                <a:defRPr/>
              </a:pPr>
              <a:t>‹#›</a:t>
            </a:fld>
            <a:endParaRPr lang="en-US"/>
          </a:p>
        </p:txBody>
      </p:sp>
    </p:spTree>
    <p:extLst>
      <p:ext uri="{BB962C8B-B14F-4D97-AF65-F5344CB8AC3E}">
        <p14:creationId xmlns:p14="http://schemas.microsoft.com/office/powerpoint/2010/main" val="30624926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768057-C9E1-4654-A59A-099A3AF351A8}" type="slidenum">
              <a:rPr lang="en-US"/>
              <a:pPr>
                <a:defRPr/>
              </a:pPr>
              <a:t>‹#›</a:t>
            </a:fld>
            <a:endParaRPr lang="en-US"/>
          </a:p>
        </p:txBody>
      </p:sp>
    </p:spTree>
    <p:extLst>
      <p:ext uri="{BB962C8B-B14F-4D97-AF65-F5344CB8AC3E}">
        <p14:creationId xmlns:p14="http://schemas.microsoft.com/office/powerpoint/2010/main" val="33043465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ECC148-84BA-4689-B465-D20516F99C34}" type="slidenum">
              <a:rPr lang="en-US"/>
              <a:pPr>
                <a:defRPr/>
              </a:pPr>
              <a:t>‹#›</a:t>
            </a:fld>
            <a:endParaRPr lang="en-US"/>
          </a:p>
        </p:txBody>
      </p:sp>
    </p:spTree>
    <p:extLst>
      <p:ext uri="{BB962C8B-B14F-4D97-AF65-F5344CB8AC3E}">
        <p14:creationId xmlns:p14="http://schemas.microsoft.com/office/powerpoint/2010/main" val="19241660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1D51F-ADCE-40D0-BF27-B62BBC751D18}" type="slidenum">
              <a:rPr lang="en-US"/>
              <a:pPr>
                <a:defRPr/>
              </a:pPr>
              <a:t>‹#›</a:t>
            </a:fld>
            <a:endParaRPr lang="en-US"/>
          </a:p>
        </p:txBody>
      </p:sp>
    </p:spTree>
    <p:extLst>
      <p:ext uri="{BB962C8B-B14F-4D97-AF65-F5344CB8AC3E}">
        <p14:creationId xmlns:p14="http://schemas.microsoft.com/office/powerpoint/2010/main" val="8086964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BCA839-D65F-49C3-B927-07529CBB903B}" type="slidenum">
              <a:rPr lang="en-US"/>
              <a:pPr>
                <a:defRPr/>
              </a:pPr>
              <a:t>‹#›</a:t>
            </a:fld>
            <a:endParaRPr lang="en-US"/>
          </a:p>
        </p:txBody>
      </p:sp>
    </p:spTree>
    <p:extLst>
      <p:ext uri="{BB962C8B-B14F-4D97-AF65-F5344CB8AC3E}">
        <p14:creationId xmlns:p14="http://schemas.microsoft.com/office/powerpoint/2010/main" val="27170342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2FE3E9-C92A-4242-92B7-350C8CB7180D}" type="slidenum">
              <a:rPr lang="en-US"/>
              <a:pPr>
                <a:defRPr/>
              </a:pPr>
              <a:t>‹#›</a:t>
            </a:fld>
            <a:endParaRPr lang="en-US"/>
          </a:p>
        </p:txBody>
      </p:sp>
    </p:spTree>
    <p:extLst>
      <p:ext uri="{BB962C8B-B14F-4D97-AF65-F5344CB8AC3E}">
        <p14:creationId xmlns:p14="http://schemas.microsoft.com/office/powerpoint/2010/main" val="30669262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319421-57B0-4F97-A410-959DF2CEE37F}" type="slidenum">
              <a:rPr lang="en-US"/>
              <a:pPr>
                <a:defRPr/>
              </a:pPr>
              <a:t>‹#›</a:t>
            </a:fld>
            <a:endParaRPr lang="en-US"/>
          </a:p>
        </p:txBody>
      </p:sp>
    </p:spTree>
    <p:extLst>
      <p:ext uri="{BB962C8B-B14F-4D97-AF65-F5344CB8AC3E}">
        <p14:creationId xmlns:p14="http://schemas.microsoft.com/office/powerpoint/2010/main" val="2789159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24FFF02-553D-4335-84BF-A37B591A2B59}" type="slidenum">
              <a:rPr lang="en-US"/>
              <a:pPr>
                <a:defRPr/>
              </a:pPr>
              <a:t>‹#›</a:t>
            </a:fld>
            <a:endParaRPr lang="en-US"/>
          </a:p>
        </p:txBody>
      </p:sp>
    </p:spTree>
    <p:extLst>
      <p:ext uri="{BB962C8B-B14F-4D97-AF65-F5344CB8AC3E}">
        <p14:creationId xmlns:p14="http://schemas.microsoft.com/office/powerpoint/2010/main" val="460268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A3874719-6AA8-4DA2-8355-8D48648ACD6C}" type="datetimeFigureOut">
              <a:rPr lang="en-US">
                <a:solidFill>
                  <a:srgbClr val="000000"/>
                </a:solidFill>
              </a:rPr>
              <a:pPr/>
              <a:t>11/28/2017</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51F4760-DCE2-48D3-8831-A7033BA8A61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64202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15BD3FF-4C3D-40E9-9463-C0480A7E0CDD}" type="slidenum">
              <a:rPr lang="en-US"/>
              <a:pPr>
                <a:defRPr/>
              </a:pPr>
              <a:t>‹#›</a:t>
            </a:fld>
            <a:endParaRPr lang="en-US"/>
          </a:p>
        </p:txBody>
      </p:sp>
    </p:spTree>
    <p:extLst>
      <p:ext uri="{BB962C8B-B14F-4D97-AF65-F5344CB8AC3E}">
        <p14:creationId xmlns:p14="http://schemas.microsoft.com/office/powerpoint/2010/main" val="6705523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5769A7D-2158-4551-AD13-E06D85D6E8F3}" type="slidenum">
              <a:rPr lang="en-US"/>
              <a:pPr>
                <a:defRPr/>
              </a:pPr>
              <a:t>‹#›</a:t>
            </a:fld>
            <a:endParaRPr lang="en-US"/>
          </a:p>
        </p:txBody>
      </p:sp>
    </p:spTree>
    <p:extLst>
      <p:ext uri="{BB962C8B-B14F-4D97-AF65-F5344CB8AC3E}">
        <p14:creationId xmlns:p14="http://schemas.microsoft.com/office/powerpoint/2010/main" val="6464949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E673D5-793F-43D4-8703-70E88EA357A8}" type="slidenum">
              <a:rPr lang="en-US"/>
              <a:pPr>
                <a:defRPr/>
              </a:pPr>
              <a:t>‹#›</a:t>
            </a:fld>
            <a:endParaRPr lang="en-US"/>
          </a:p>
        </p:txBody>
      </p:sp>
    </p:spTree>
    <p:extLst>
      <p:ext uri="{BB962C8B-B14F-4D97-AF65-F5344CB8AC3E}">
        <p14:creationId xmlns:p14="http://schemas.microsoft.com/office/powerpoint/2010/main" val="39363938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AA6271-18CB-480A-B7E6-D52BEA90940C}" type="slidenum">
              <a:rPr lang="en-US"/>
              <a:pPr>
                <a:defRPr/>
              </a:pPr>
              <a:t>‹#›</a:t>
            </a:fld>
            <a:endParaRPr lang="en-US"/>
          </a:p>
        </p:txBody>
      </p:sp>
    </p:spTree>
    <p:extLst>
      <p:ext uri="{BB962C8B-B14F-4D97-AF65-F5344CB8AC3E}">
        <p14:creationId xmlns:p14="http://schemas.microsoft.com/office/powerpoint/2010/main" val="27579030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B70887-6531-4CA4-879B-0D93167E29F4}" type="slidenum">
              <a:rPr lang="en-US"/>
              <a:pPr>
                <a:defRPr/>
              </a:pPr>
              <a:t>‹#›</a:t>
            </a:fld>
            <a:endParaRPr lang="en-US"/>
          </a:p>
        </p:txBody>
      </p:sp>
    </p:spTree>
    <p:extLst>
      <p:ext uri="{BB962C8B-B14F-4D97-AF65-F5344CB8AC3E}">
        <p14:creationId xmlns:p14="http://schemas.microsoft.com/office/powerpoint/2010/main" val="38181557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7813"/>
            <a:ext cx="2057400" cy="5853112"/>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7813"/>
            <a:ext cx="6019800" cy="5853112"/>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02138E-9B43-42EF-A5F3-8A7D4C6E8F5F}" type="slidenum">
              <a:rPr lang="en-US"/>
              <a:pPr>
                <a:defRPr/>
              </a:pPr>
              <a:t>‹#›</a:t>
            </a:fld>
            <a:endParaRPr lang="en-US"/>
          </a:p>
        </p:txBody>
      </p:sp>
    </p:spTree>
    <p:extLst>
      <p:ext uri="{BB962C8B-B14F-4D97-AF65-F5344CB8AC3E}">
        <p14:creationId xmlns:p14="http://schemas.microsoft.com/office/powerpoint/2010/main" val="32945621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35AEA859-1FBD-492C-B728-F9B5FDA3948F}" type="slidenum">
              <a:rPr lang="en-US"/>
              <a:pPr>
                <a:defRPr/>
              </a:pPr>
              <a:t>‹#›</a:t>
            </a:fld>
            <a:endParaRPr lang="en-US"/>
          </a:p>
        </p:txBody>
      </p:sp>
    </p:spTree>
    <p:extLst>
      <p:ext uri="{BB962C8B-B14F-4D97-AF65-F5344CB8AC3E}">
        <p14:creationId xmlns:p14="http://schemas.microsoft.com/office/powerpoint/2010/main" val="36951503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494A8D3E-3776-416F-A664-C25D87E51414}" type="slidenum">
              <a:rPr lang="en-US"/>
              <a:pPr>
                <a:defRPr/>
              </a:pPr>
              <a:t>‹#›</a:t>
            </a:fld>
            <a:endParaRPr lang="en-US"/>
          </a:p>
        </p:txBody>
      </p:sp>
    </p:spTree>
    <p:extLst>
      <p:ext uri="{BB962C8B-B14F-4D97-AF65-F5344CB8AC3E}">
        <p14:creationId xmlns:p14="http://schemas.microsoft.com/office/powerpoint/2010/main" val="38455919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5D436388-307E-48ED-B679-858C6E5682C9}" type="slidenum">
              <a:rPr lang="en-US"/>
              <a:pPr>
                <a:defRPr/>
              </a:pPr>
              <a:t>‹#›</a:t>
            </a:fld>
            <a:endParaRPr lang="en-US"/>
          </a:p>
        </p:txBody>
      </p:sp>
    </p:spTree>
    <p:extLst>
      <p:ext uri="{BB962C8B-B14F-4D97-AF65-F5344CB8AC3E}">
        <p14:creationId xmlns:p14="http://schemas.microsoft.com/office/powerpoint/2010/main" val="1588998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AAF9ADC9-3E27-44DA-B2AE-B3C707DCE20D}" type="slidenum">
              <a:rPr lang="en-US"/>
              <a:pPr>
                <a:defRPr/>
              </a:pPr>
              <a:t>‹#›</a:t>
            </a:fld>
            <a:endParaRPr lang="en-US"/>
          </a:p>
        </p:txBody>
      </p:sp>
    </p:spTree>
    <p:extLst>
      <p:ext uri="{BB962C8B-B14F-4D97-AF65-F5344CB8AC3E}">
        <p14:creationId xmlns:p14="http://schemas.microsoft.com/office/powerpoint/2010/main" val="357923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44221698-6126-45CB-98BE-D8AEF6F83135}" type="datetimeFigureOut">
              <a:rPr lang="en-US">
                <a:solidFill>
                  <a:srgbClr val="000000"/>
                </a:solidFill>
              </a:rPr>
              <a:pPr/>
              <a:t>11/28/2017</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8099715-DE08-45EF-81A2-D3BC767A50F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648297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73758EC6-CCD6-42AC-9823-2B7603B06E33}" type="slidenum">
              <a:rPr lang="en-US"/>
              <a:pPr>
                <a:defRPr/>
              </a:pPr>
              <a:t>‹#›</a:t>
            </a:fld>
            <a:endParaRPr lang="en-US"/>
          </a:p>
        </p:txBody>
      </p:sp>
    </p:spTree>
    <p:extLst>
      <p:ext uri="{BB962C8B-B14F-4D97-AF65-F5344CB8AC3E}">
        <p14:creationId xmlns:p14="http://schemas.microsoft.com/office/powerpoint/2010/main" val="22105442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655FC11D-C778-4699-96C3-8835C197E531}" type="slidenum">
              <a:rPr lang="en-US"/>
              <a:pPr>
                <a:defRPr/>
              </a:pPr>
              <a:t>‹#›</a:t>
            </a:fld>
            <a:endParaRPr lang="en-US"/>
          </a:p>
        </p:txBody>
      </p:sp>
    </p:spTree>
    <p:extLst>
      <p:ext uri="{BB962C8B-B14F-4D97-AF65-F5344CB8AC3E}">
        <p14:creationId xmlns:p14="http://schemas.microsoft.com/office/powerpoint/2010/main" val="40542193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C93E9B7A-50CC-401A-A1BD-2DD8F55F1348}" type="slidenum">
              <a:rPr lang="en-US"/>
              <a:pPr>
                <a:defRPr/>
              </a:pPr>
              <a:t>‹#›</a:t>
            </a:fld>
            <a:endParaRPr lang="en-US"/>
          </a:p>
        </p:txBody>
      </p:sp>
    </p:spTree>
    <p:extLst>
      <p:ext uri="{BB962C8B-B14F-4D97-AF65-F5344CB8AC3E}">
        <p14:creationId xmlns:p14="http://schemas.microsoft.com/office/powerpoint/2010/main" val="17473783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449907A-C9DE-436C-8305-5AA11DF95D7E}" type="slidenum">
              <a:rPr lang="en-US"/>
              <a:pPr>
                <a:defRPr/>
              </a:pPr>
              <a:t>‹#›</a:t>
            </a:fld>
            <a:endParaRPr lang="en-US"/>
          </a:p>
        </p:txBody>
      </p:sp>
    </p:spTree>
    <p:extLst>
      <p:ext uri="{BB962C8B-B14F-4D97-AF65-F5344CB8AC3E}">
        <p14:creationId xmlns:p14="http://schemas.microsoft.com/office/powerpoint/2010/main" val="20424379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A0237561-2B3F-4D72-9FAF-A6F919EB841E}" type="slidenum">
              <a:rPr lang="en-US"/>
              <a:pPr>
                <a:defRPr/>
              </a:pPr>
              <a:t>‹#›</a:t>
            </a:fld>
            <a:endParaRPr lang="en-US"/>
          </a:p>
        </p:txBody>
      </p:sp>
    </p:spTree>
    <p:extLst>
      <p:ext uri="{BB962C8B-B14F-4D97-AF65-F5344CB8AC3E}">
        <p14:creationId xmlns:p14="http://schemas.microsoft.com/office/powerpoint/2010/main" val="9600318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DE6BB42-0C31-4CFB-B147-1AAE1EDF10CF}" type="slidenum">
              <a:rPr lang="en-US"/>
              <a:pPr>
                <a:defRPr/>
              </a:pPr>
              <a:t>‹#›</a:t>
            </a:fld>
            <a:endParaRPr lang="en-US"/>
          </a:p>
        </p:txBody>
      </p:sp>
    </p:spTree>
    <p:extLst>
      <p:ext uri="{BB962C8B-B14F-4D97-AF65-F5344CB8AC3E}">
        <p14:creationId xmlns:p14="http://schemas.microsoft.com/office/powerpoint/2010/main" val="30240370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F8C9C813-C3EC-49FF-AA04-29CCD43FFCCE}" type="slidenum">
              <a:rPr lang="en-US"/>
              <a:pPr>
                <a:defRPr/>
              </a:pPr>
              <a:t>‹#›</a:t>
            </a:fld>
            <a:endParaRPr lang="en-US"/>
          </a:p>
        </p:txBody>
      </p:sp>
    </p:spTree>
    <p:extLst>
      <p:ext uri="{BB962C8B-B14F-4D97-AF65-F5344CB8AC3E}">
        <p14:creationId xmlns:p14="http://schemas.microsoft.com/office/powerpoint/2010/main" val="26842614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937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A6F0074C-8013-41EE-8EF0-BE450A379113}" type="slidenum">
              <a:rPr lang="en-US"/>
              <a:pPr>
                <a:defRPr/>
              </a:pPr>
              <a:t>‹#›</a:t>
            </a:fld>
            <a:endParaRPr lang="en-US"/>
          </a:p>
        </p:txBody>
      </p:sp>
    </p:spTree>
    <p:extLst>
      <p:ext uri="{BB962C8B-B14F-4D97-AF65-F5344CB8AC3E}">
        <p14:creationId xmlns:p14="http://schemas.microsoft.com/office/powerpoint/2010/main" val="28005276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B79A414-E239-4197-9C72-BE7E2F0B399D}" type="slidenum">
              <a:rPr lang="en-US"/>
              <a:pPr>
                <a:defRPr/>
              </a:pPr>
              <a:t>‹#›</a:t>
            </a:fld>
            <a:endParaRPr lang="en-US"/>
          </a:p>
        </p:txBody>
      </p:sp>
    </p:spTree>
    <p:extLst>
      <p:ext uri="{BB962C8B-B14F-4D97-AF65-F5344CB8AC3E}">
        <p14:creationId xmlns:p14="http://schemas.microsoft.com/office/powerpoint/2010/main" val="14676893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5240BE07-A114-4229-A434-81848DB190DA}" type="slidenum">
              <a:rPr lang="en-US"/>
              <a:pPr>
                <a:defRPr/>
              </a:pPr>
              <a:t>‹#›</a:t>
            </a:fld>
            <a:endParaRPr lang="en-US"/>
          </a:p>
        </p:txBody>
      </p:sp>
    </p:spTree>
    <p:extLst>
      <p:ext uri="{BB962C8B-B14F-4D97-AF65-F5344CB8AC3E}">
        <p14:creationId xmlns:p14="http://schemas.microsoft.com/office/powerpoint/2010/main" val="557809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95DA97A4-42E8-4224-AB8F-5BF112C274BF}" type="datetimeFigureOut">
              <a:rPr lang="en-US">
                <a:solidFill>
                  <a:srgbClr val="000000"/>
                </a:solidFill>
              </a:rPr>
              <a:pPr/>
              <a:t>11/28/2017</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82D2E94-A9E0-4445-A996-7F28EE1FBD2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5393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93FAE26-13E2-4ED6-8BE1-7D8B1014A297}" type="slidenum">
              <a:rPr lang="en-US"/>
              <a:pPr>
                <a:defRPr/>
              </a:pPr>
              <a:t>‹#›</a:t>
            </a:fld>
            <a:endParaRPr lang="en-US"/>
          </a:p>
        </p:txBody>
      </p:sp>
    </p:spTree>
    <p:extLst>
      <p:ext uri="{BB962C8B-B14F-4D97-AF65-F5344CB8AC3E}">
        <p14:creationId xmlns:p14="http://schemas.microsoft.com/office/powerpoint/2010/main" val="790288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FEAFF025-74C9-4082-A1D8-BF8069E86C6E}" type="slidenum">
              <a:rPr lang="en-US"/>
              <a:pPr>
                <a:defRPr/>
              </a:pPr>
              <a:t>‹#›</a:t>
            </a:fld>
            <a:endParaRPr lang="en-US"/>
          </a:p>
        </p:txBody>
      </p:sp>
    </p:spTree>
    <p:extLst>
      <p:ext uri="{BB962C8B-B14F-4D97-AF65-F5344CB8AC3E}">
        <p14:creationId xmlns:p14="http://schemas.microsoft.com/office/powerpoint/2010/main" val="38291682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C125382A-3DF0-4797-BE0F-445E10A4FB45}" type="slidenum">
              <a:rPr lang="en-US"/>
              <a:pPr>
                <a:defRPr/>
              </a:pPr>
              <a:t>‹#›</a:t>
            </a:fld>
            <a:endParaRPr lang="en-US"/>
          </a:p>
        </p:txBody>
      </p:sp>
    </p:spTree>
    <p:extLst>
      <p:ext uri="{BB962C8B-B14F-4D97-AF65-F5344CB8AC3E}">
        <p14:creationId xmlns:p14="http://schemas.microsoft.com/office/powerpoint/2010/main" val="35657588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1B349859-308B-44EF-A27B-55BF25424D66}" type="slidenum">
              <a:rPr lang="en-US"/>
              <a:pPr>
                <a:defRPr/>
              </a:pPr>
              <a:t>‹#›</a:t>
            </a:fld>
            <a:endParaRPr lang="en-US"/>
          </a:p>
        </p:txBody>
      </p:sp>
    </p:spTree>
    <p:extLst>
      <p:ext uri="{BB962C8B-B14F-4D97-AF65-F5344CB8AC3E}">
        <p14:creationId xmlns:p14="http://schemas.microsoft.com/office/powerpoint/2010/main" val="30250003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68BD18B-46BE-49D5-8E30-1AECAEBD1CD7}" type="slidenum">
              <a:rPr lang="en-US"/>
              <a:pPr>
                <a:defRPr/>
              </a:pPr>
              <a:t>‹#›</a:t>
            </a:fld>
            <a:endParaRPr lang="en-US"/>
          </a:p>
        </p:txBody>
      </p:sp>
    </p:spTree>
    <p:extLst>
      <p:ext uri="{BB962C8B-B14F-4D97-AF65-F5344CB8AC3E}">
        <p14:creationId xmlns:p14="http://schemas.microsoft.com/office/powerpoint/2010/main" val="36300594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79B6EA3-FDDD-438E-9163-541F1F5CE217}" type="slidenum">
              <a:rPr lang="en-US"/>
              <a:pPr>
                <a:defRPr/>
              </a:pPr>
              <a:t>‹#›</a:t>
            </a:fld>
            <a:endParaRPr lang="en-US"/>
          </a:p>
        </p:txBody>
      </p:sp>
    </p:spTree>
    <p:extLst>
      <p:ext uri="{BB962C8B-B14F-4D97-AF65-F5344CB8AC3E}">
        <p14:creationId xmlns:p14="http://schemas.microsoft.com/office/powerpoint/2010/main" val="10896095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A4A9BE35-29C3-4B97-839D-9DE43E662838}" type="slidenum">
              <a:rPr lang="en-US"/>
              <a:pPr>
                <a:defRPr/>
              </a:pPr>
              <a:t>‹#›</a:t>
            </a:fld>
            <a:endParaRPr lang="en-US"/>
          </a:p>
        </p:txBody>
      </p:sp>
    </p:spTree>
    <p:extLst>
      <p:ext uri="{BB962C8B-B14F-4D97-AF65-F5344CB8AC3E}">
        <p14:creationId xmlns:p14="http://schemas.microsoft.com/office/powerpoint/2010/main" val="37900201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52F286BB-3F6F-42E1-A81B-B1512385034D}" type="slidenum">
              <a:rPr lang="en-US"/>
              <a:pPr>
                <a:defRPr/>
              </a:pPr>
              <a:t>‹#›</a:t>
            </a:fld>
            <a:endParaRPr lang="en-US"/>
          </a:p>
        </p:txBody>
      </p:sp>
    </p:spTree>
    <p:extLst>
      <p:ext uri="{BB962C8B-B14F-4D97-AF65-F5344CB8AC3E}">
        <p14:creationId xmlns:p14="http://schemas.microsoft.com/office/powerpoint/2010/main" val="2955576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58000" y="0"/>
            <a:ext cx="2286000" cy="6126163"/>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0" y="0"/>
            <a:ext cx="6705600" cy="6126163"/>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8D7AB8CC-E3BB-4996-AEFA-356CB70AC9E5}" type="slidenum">
              <a:rPr lang="en-US"/>
              <a:pPr>
                <a:defRPr/>
              </a:pPr>
              <a:t>‹#›</a:t>
            </a:fld>
            <a:endParaRPr lang="en-US"/>
          </a:p>
        </p:txBody>
      </p:sp>
    </p:spTree>
    <p:extLst>
      <p:ext uri="{BB962C8B-B14F-4D97-AF65-F5344CB8AC3E}">
        <p14:creationId xmlns:p14="http://schemas.microsoft.com/office/powerpoint/2010/main" val="42204194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bl" preserve="1">
  <p:cSld name="Cím és táblázat">
    <p:spTree>
      <p:nvGrpSpPr>
        <p:cNvPr id="1" name=""/>
        <p:cNvGrpSpPr/>
        <p:nvPr/>
      </p:nvGrpSpPr>
      <p:grpSpPr>
        <a:xfrm>
          <a:off x="0" y="0"/>
          <a:ext cx="0" cy="0"/>
          <a:chOff x="0" y="0"/>
          <a:chExt cx="0" cy="0"/>
        </a:xfrm>
      </p:grpSpPr>
      <p:sp>
        <p:nvSpPr>
          <p:cNvPr id="2" name="Cím 1"/>
          <p:cNvSpPr>
            <a:spLocks noGrp="1"/>
          </p:cNvSpPr>
          <p:nvPr>
            <p:ph type="title"/>
          </p:nvPr>
        </p:nvSpPr>
        <p:spPr>
          <a:xfrm>
            <a:off x="0" y="0"/>
            <a:ext cx="9144000" cy="393700"/>
          </a:xfrm>
        </p:spPr>
        <p:txBody>
          <a:bodyPr/>
          <a:lstStyle/>
          <a:p>
            <a:r>
              <a:rPr lang="hu-HU" smtClean="0"/>
              <a:t>Mintacím szerkesztése</a:t>
            </a:r>
            <a:endParaRPr lang="hu-HU"/>
          </a:p>
        </p:txBody>
      </p:sp>
      <p:sp>
        <p:nvSpPr>
          <p:cNvPr id="3" name="Táblázat helye 2"/>
          <p:cNvSpPr>
            <a:spLocks noGrp="1"/>
          </p:cNvSpPr>
          <p:nvPr>
            <p:ph type="tbl" idx="1"/>
          </p:nvPr>
        </p:nvSpPr>
        <p:spPr>
          <a:xfrm>
            <a:off x="457200" y="1600200"/>
            <a:ext cx="8229600" cy="4525963"/>
          </a:xfrm>
        </p:spPr>
        <p:txBody>
          <a:bodyPr/>
          <a:lstStyle/>
          <a:p>
            <a:pPr lvl="0"/>
            <a:endParaRPr lang="hu-HU"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4BBE1E43-4B64-4081-B5EC-220B08B76C4B}" type="slidenum">
              <a:rPr lang="en-US"/>
              <a:pPr>
                <a:defRPr/>
              </a:pPr>
              <a:t>‹#›</a:t>
            </a:fld>
            <a:endParaRPr lang="en-US"/>
          </a:p>
        </p:txBody>
      </p:sp>
    </p:spTree>
    <p:extLst>
      <p:ext uri="{BB962C8B-B14F-4D97-AF65-F5344CB8AC3E}">
        <p14:creationId xmlns:p14="http://schemas.microsoft.com/office/powerpoint/2010/main" val="365655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9870F58C-9A82-406D-AAF1-1D3A88FAE1EE}" type="datetimeFigureOut">
              <a:rPr lang="en-US">
                <a:solidFill>
                  <a:srgbClr val="000000"/>
                </a:solidFill>
              </a:rPr>
              <a:pPr/>
              <a:t>11/28/2017</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0C64390-3F1C-4E2A-8F8F-FADF133BEF6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72366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28EC541F-6335-484F-8466-96210B12654E}" type="datetimeFigureOut">
              <a:rPr lang="en-US">
                <a:solidFill>
                  <a:srgbClr val="000000"/>
                </a:solidFill>
              </a:rPr>
              <a:pPr/>
              <a:t>11/28/2017</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89BF6DF-1205-4A5D-9127-1D0718630C2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40923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9856AB1F-E4B8-4D45-A826-31DD067B875E}" type="datetimeFigureOut">
              <a:rPr lang="en-US">
                <a:solidFill>
                  <a:srgbClr val="000000"/>
                </a:solidFill>
              </a:rPr>
              <a:pPr/>
              <a:t>11/28/2017</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0AD73C-6709-421A-8237-54F31F31D95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09827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0" y="0"/>
            <a:ext cx="9144000" cy="3937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758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758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latin typeface="+mn-lt"/>
              </a:defRPr>
            </a:lvl1pPr>
          </a:lstStyle>
          <a:p>
            <a:pPr fontAlgn="base">
              <a:spcBef>
                <a:spcPct val="0"/>
              </a:spcBef>
              <a:spcAft>
                <a:spcPct val="0"/>
              </a:spcAft>
            </a:pPr>
            <a:fld id="{5A70AA9F-562B-4412-935D-349D4194DB43}" type="datetimeFigureOut">
              <a:rPr lang="en-US">
                <a:solidFill>
                  <a:srgbClr val="000000"/>
                </a:solidFill>
              </a:rPr>
              <a:pPr fontAlgn="base">
                <a:spcBef>
                  <a:spcPct val="0"/>
                </a:spcBef>
                <a:spcAft>
                  <a:spcPct val="0"/>
                </a:spcAft>
              </a:pPr>
              <a:t>11/28/2017</a:t>
            </a:fld>
            <a:endParaRPr lang="en-US">
              <a:solidFill>
                <a:srgbClr val="000000"/>
              </a:solidFill>
            </a:endParaRPr>
          </a:p>
        </p:txBody>
      </p:sp>
      <p:sp>
        <p:nvSpPr>
          <p:cNvPr id="6758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pPr algn="ctr" fontAlgn="base">
              <a:spcBef>
                <a:spcPct val="0"/>
              </a:spcBef>
              <a:spcAft>
                <a:spcPct val="0"/>
              </a:spcAft>
            </a:pPr>
            <a:endParaRPr lang="en-US">
              <a:solidFill>
                <a:srgbClr val="000000"/>
              </a:solidFill>
            </a:endParaRPr>
          </a:p>
        </p:txBody>
      </p:sp>
      <p:sp>
        <p:nvSpPr>
          <p:cNvPr id="67590" name="Rectangle 6"/>
          <p:cNvSpPr>
            <a:spLocks noGrp="1" noChangeArrowheads="1"/>
          </p:cNvSpPr>
          <p:nvPr>
            <p:ph type="sldNum" sz="quarter" idx="4"/>
          </p:nvPr>
        </p:nvSpPr>
        <p:spPr bwMode="auto">
          <a:xfrm>
            <a:off x="8356600" y="25400"/>
            <a:ext cx="762000"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chemeClr val="bg1"/>
                </a:solidFill>
                <a:latin typeface="+mn-lt"/>
              </a:defRPr>
            </a:lvl1pPr>
          </a:lstStyle>
          <a:p>
            <a:pPr fontAlgn="base">
              <a:spcBef>
                <a:spcPct val="0"/>
              </a:spcBef>
              <a:spcAft>
                <a:spcPct val="0"/>
              </a:spcAft>
            </a:pPr>
            <a:fld id="{F046C4DC-FB77-4EA4-906D-1BC6795A1BB8}" type="slidenum">
              <a:rPr lang="en-US">
                <a:solidFill>
                  <a:srgbClr val="FFFFFF"/>
                </a:solidFill>
              </a:rPr>
              <a:pPr fontAlgn="base">
                <a:spcBef>
                  <a:spcPct val="0"/>
                </a:spcBef>
                <a:spcAft>
                  <a:spcPct val="0"/>
                </a:spcAft>
              </a:pPr>
              <a:t>‹#›</a:t>
            </a:fld>
            <a:endParaRPr lang="en-US">
              <a:solidFill>
                <a:srgbClr val="FFFFFF"/>
              </a:solidFill>
            </a:endParaRPr>
          </a:p>
        </p:txBody>
      </p:sp>
    </p:spTree>
    <p:extLst>
      <p:ext uri="{BB962C8B-B14F-4D97-AF65-F5344CB8AC3E}">
        <p14:creationId xmlns:p14="http://schemas.microsoft.com/office/powerpoint/2010/main" val="49298561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fontAlgn="base">
        <a:spcBef>
          <a:spcPct val="0"/>
        </a:spcBef>
        <a:spcAft>
          <a:spcPct val="0"/>
        </a:spcAft>
        <a:defRPr>
          <a:solidFill>
            <a:schemeClr val="bg1"/>
          </a:solidFill>
          <a:latin typeface="+mj-lt"/>
          <a:ea typeface="+mj-ea"/>
          <a:cs typeface="+mj-cs"/>
        </a:defRPr>
      </a:lvl1pPr>
      <a:lvl2pPr algn="ctr" rtl="0" fontAlgn="base">
        <a:spcBef>
          <a:spcPct val="0"/>
        </a:spcBef>
        <a:spcAft>
          <a:spcPct val="0"/>
        </a:spcAft>
        <a:defRPr>
          <a:solidFill>
            <a:schemeClr val="bg1"/>
          </a:solidFill>
          <a:latin typeface="Verdana" pitchFamily="34" charset="0"/>
        </a:defRPr>
      </a:lvl2pPr>
      <a:lvl3pPr algn="ctr" rtl="0" fontAlgn="base">
        <a:spcBef>
          <a:spcPct val="0"/>
        </a:spcBef>
        <a:spcAft>
          <a:spcPct val="0"/>
        </a:spcAft>
        <a:defRPr>
          <a:solidFill>
            <a:schemeClr val="bg1"/>
          </a:solidFill>
          <a:latin typeface="Verdana" pitchFamily="34" charset="0"/>
        </a:defRPr>
      </a:lvl3pPr>
      <a:lvl4pPr algn="ctr" rtl="0" fontAlgn="base">
        <a:spcBef>
          <a:spcPct val="0"/>
        </a:spcBef>
        <a:spcAft>
          <a:spcPct val="0"/>
        </a:spcAft>
        <a:defRPr>
          <a:solidFill>
            <a:schemeClr val="bg1"/>
          </a:solidFill>
          <a:latin typeface="Verdana" pitchFamily="34" charset="0"/>
        </a:defRPr>
      </a:lvl4pPr>
      <a:lvl5pPr algn="ctr" rtl="0" fontAlgn="base">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65891"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38948"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b="0"/>
            </a:lvl1pPr>
          </a:lstStyle>
          <a:p>
            <a:pPr fontAlgn="base">
              <a:spcBef>
                <a:spcPct val="0"/>
              </a:spcBef>
              <a:spcAft>
                <a:spcPct val="0"/>
              </a:spcAft>
              <a:defRPr/>
            </a:pPr>
            <a:endParaRPr lang="en-US">
              <a:solidFill>
                <a:srgbClr val="000000"/>
              </a:solidFill>
            </a:endParaRPr>
          </a:p>
        </p:txBody>
      </p:sp>
      <p:sp>
        <p:nvSpPr>
          <p:cNvPr id="338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0"/>
            </a:lvl1pPr>
          </a:lstStyle>
          <a:p>
            <a:pPr fontAlgn="base">
              <a:spcBef>
                <a:spcPct val="0"/>
              </a:spcBef>
              <a:spcAft>
                <a:spcPct val="0"/>
              </a:spcAft>
              <a:defRPr/>
            </a:pPr>
            <a:endParaRPr lang="en-US">
              <a:solidFill>
                <a:srgbClr val="000000"/>
              </a:solidFill>
            </a:endParaRPr>
          </a:p>
        </p:txBody>
      </p:sp>
      <p:sp>
        <p:nvSpPr>
          <p:cNvPr id="338950"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0"/>
            </a:lvl1pPr>
          </a:lstStyle>
          <a:p>
            <a:pPr fontAlgn="base">
              <a:spcBef>
                <a:spcPct val="0"/>
              </a:spcBef>
              <a:spcAft>
                <a:spcPct val="0"/>
              </a:spcAft>
              <a:defRPr/>
            </a:pPr>
            <a:fld id="{01CD914A-4919-40F1-8226-167E7384F52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96391858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iming>
    <p:tnLst>
      <p:par>
        <p:cTn id="1" dur="indefinite" restart="never" nodeType="tmRoot"/>
      </p:par>
    </p:tnLst>
  </p:timing>
  <p:txStyles>
    <p:titleStyle>
      <a:lvl1pPr algn="l" rtl="0" fontAlgn="base">
        <a:spcBef>
          <a:spcPct val="0"/>
        </a:spcBef>
        <a:spcAft>
          <a:spcPct val="0"/>
        </a:spcAft>
        <a:defRPr sz="4400">
          <a:solidFill>
            <a:schemeClr val="bg1"/>
          </a:solidFill>
          <a:latin typeface="+mj-lt"/>
          <a:ea typeface="+mj-ea"/>
          <a:cs typeface="+mj-cs"/>
        </a:defRPr>
      </a:lvl1pPr>
      <a:lvl2pPr algn="l" rtl="0" fontAlgn="base">
        <a:spcBef>
          <a:spcPct val="0"/>
        </a:spcBef>
        <a:spcAft>
          <a:spcPct val="0"/>
        </a:spcAft>
        <a:defRPr sz="4400">
          <a:solidFill>
            <a:schemeClr val="bg1"/>
          </a:solidFill>
          <a:latin typeface="Garamond" pitchFamily="18" charset="0"/>
        </a:defRPr>
      </a:lvl2pPr>
      <a:lvl3pPr algn="l" rtl="0" fontAlgn="base">
        <a:spcBef>
          <a:spcPct val="0"/>
        </a:spcBef>
        <a:spcAft>
          <a:spcPct val="0"/>
        </a:spcAft>
        <a:defRPr sz="4400">
          <a:solidFill>
            <a:schemeClr val="bg1"/>
          </a:solidFill>
          <a:latin typeface="Garamond" pitchFamily="18" charset="0"/>
        </a:defRPr>
      </a:lvl3pPr>
      <a:lvl4pPr algn="l" rtl="0" fontAlgn="base">
        <a:spcBef>
          <a:spcPct val="0"/>
        </a:spcBef>
        <a:spcAft>
          <a:spcPct val="0"/>
        </a:spcAft>
        <a:defRPr sz="4400">
          <a:solidFill>
            <a:schemeClr val="bg1"/>
          </a:solidFill>
          <a:latin typeface="Garamond" pitchFamily="18" charset="0"/>
        </a:defRPr>
      </a:lvl4pPr>
      <a:lvl5pPr algn="l" rtl="0" fontAlgn="base">
        <a:spcBef>
          <a:spcPct val="0"/>
        </a:spcBef>
        <a:spcAft>
          <a:spcPct val="0"/>
        </a:spcAft>
        <a:defRPr sz="4400">
          <a:solidFill>
            <a:schemeClr val="bg1"/>
          </a:solidFill>
          <a:latin typeface="Garamond" pitchFamily="18" charset="0"/>
        </a:defRPr>
      </a:lvl5pPr>
      <a:lvl6pPr marL="457200" algn="l" rtl="0" fontAlgn="base">
        <a:spcBef>
          <a:spcPct val="0"/>
        </a:spcBef>
        <a:spcAft>
          <a:spcPct val="0"/>
        </a:spcAft>
        <a:defRPr sz="4400">
          <a:solidFill>
            <a:schemeClr val="bg1"/>
          </a:solidFill>
          <a:latin typeface="Garamond" pitchFamily="18" charset="0"/>
        </a:defRPr>
      </a:lvl6pPr>
      <a:lvl7pPr marL="914400" algn="l" rtl="0" fontAlgn="base">
        <a:spcBef>
          <a:spcPct val="0"/>
        </a:spcBef>
        <a:spcAft>
          <a:spcPct val="0"/>
        </a:spcAft>
        <a:defRPr sz="4400">
          <a:solidFill>
            <a:schemeClr val="bg1"/>
          </a:solidFill>
          <a:latin typeface="Garamond" pitchFamily="18" charset="0"/>
        </a:defRPr>
      </a:lvl7pPr>
      <a:lvl8pPr marL="1371600" algn="l" rtl="0" fontAlgn="base">
        <a:spcBef>
          <a:spcPct val="0"/>
        </a:spcBef>
        <a:spcAft>
          <a:spcPct val="0"/>
        </a:spcAft>
        <a:defRPr sz="4400">
          <a:solidFill>
            <a:schemeClr val="bg1"/>
          </a:solidFill>
          <a:latin typeface="Garamond" pitchFamily="18" charset="0"/>
        </a:defRPr>
      </a:lvl8pPr>
      <a:lvl9pPr marL="1828800" algn="l" rtl="0" fontAlgn="base">
        <a:spcBef>
          <a:spcPct val="0"/>
        </a:spcBef>
        <a:spcAft>
          <a:spcPct val="0"/>
        </a:spcAft>
        <a:defRPr sz="4400">
          <a:solidFill>
            <a:schemeClr val="bg1"/>
          </a:solidFill>
          <a:latin typeface="Garamond" pitchFamily="18" charset="0"/>
        </a:defRPr>
      </a:lvl9pPr>
    </p:titleStyle>
    <p:bodyStyle>
      <a:lvl1pPr marL="342900" indent="-342900" algn="l" rtl="0" fontAlgn="base">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fontAlgn="base">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38948"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latin typeface="+mn-lt"/>
              </a:defRPr>
            </a:lvl1pPr>
          </a:lstStyle>
          <a:p>
            <a:pPr fontAlgn="base">
              <a:spcBef>
                <a:spcPct val="0"/>
              </a:spcBef>
              <a:spcAft>
                <a:spcPct val="0"/>
              </a:spcAft>
              <a:defRPr/>
            </a:pPr>
            <a:endParaRPr lang="en-US"/>
          </a:p>
        </p:txBody>
      </p:sp>
      <p:sp>
        <p:nvSpPr>
          <p:cNvPr id="338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000000"/>
                </a:solidFill>
                <a:latin typeface="+mn-lt"/>
              </a:defRPr>
            </a:lvl1pPr>
          </a:lstStyle>
          <a:p>
            <a:pPr fontAlgn="base">
              <a:spcBef>
                <a:spcPct val="0"/>
              </a:spcBef>
              <a:spcAft>
                <a:spcPct val="0"/>
              </a:spcAft>
              <a:defRPr/>
            </a:pPr>
            <a:endParaRPr lang="en-US"/>
          </a:p>
        </p:txBody>
      </p:sp>
      <p:sp>
        <p:nvSpPr>
          <p:cNvPr id="338950"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000000"/>
                </a:solidFill>
                <a:latin typeface="+mn-lt"/>
              </a:defRPr>
            </a:lvl1pPr>
          </a:lstStyle>
          <a:p>
            <a:pPr fontAlgn="base">
              <a:spcBef>
                <a:spcPct val="0"/>
              </a:spcBef>
              <a:spcAft>
                <a:spcPct val="0"/>
              </a:spcAft>
              <a:defRPr/>
            </a:pPr>
            <a:fld id="{D447DF1A-9F14-4ECB-A856-F82C4AE6D13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95135691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bg1"/>
          </a:solidFill>
          <a:latin typeface="+mn-lt"/>
          <a:ea typeface="+mj-ea"/>
          <a:cs typeface="+mj-cs"/>
        </a:defRPr>
      </a:lvl1pPr>
      <a:lvl2pPr algn="ctr" rtl="0" eaLnBrk="0" fontAlgn="base" hangingPunct="0">
        <a:spcBef>
          <a:spcPct val="0"/>
        </a:spcBef>
        <a:spcAft>
          <a:spcPct val="0"/>
        </a:spcAft>
        <a:defRPr sz="3600">
          <a:solidFill>
            <a:schemeClr val="bg1"/>
          </a:solidFill>
          <a:latin typeface="Verdana" pitchFamily="34" charset="0"/>
        </a:defRPr>
      </a:lvl2pPr>
      <a:lvl3pPr algn="ctr" rtl="0" eaLnBrk="0" fontAlgn="base" hangingPunct="0">
        <a:spcBef>
          <a:spcPct val="0"/>
        </a:spcBef>
        <a:spcAft>
          <a:spcPct val="0"/>
        </a:spcAft>
        <a:defRPr sz="3600">
          <a:solidFill>
            <a:schemeClr val="bg1"/>
          </a:solidFill>
          <a:latin typeface="Verdana" pitchFamily="34" charset="0"/>
        </a:defRPr>
      </a:lvl3pPr>
      <a:lvl4pPr algn="ctr" rtl="0" eaLnBrk="0" fontAlgn="base" hangingPunct="0">
        <a:spcBef>
          <a:spcPct val="0"/>
        </a:spcBef>
        <a:spcAft>
          <a:spcPct val="0"/>
        </a:spcAft>
        <a:defRPr sz="3600">
          <a:solidFill>
            <a:schemeClr val="bg1"/>
          </a:solidFill>
          <a:latin typeface="Verdana" pitchFamily="34" charset="0"/>
        </a:defRPr>
      </a:lvl4pPr>
      <a:lvl5pPr algn="ctr" rtl="0" eaLnBrk="0" fontAlgn="base" hangingPunct="0">
        <a:spcBef>
          <a:spcPct val="0"/>
        </a:spcBef>
        <a:spcAft>
          <a:spcPct val="0"/>
        </a:spcAft>
        <a:defRPr sz="3600">
          <a:solidFill>
            <a:schemeClr val="bg1"/>
          </a:solidFill>
          <a:latin typeface="Verdana" pitchFamily="34" charset="0"/>
        </a:defRPr>
      </a:lvl5pPr>
      <a:lvl6pPr marL="457200" algn="l" rtl="0" fontAlgn="base">
        <a:spcBef>
          <a:spcPct val="0"/>
        </a:spcBef>
        <a:spcAft>
          <a:spcPct val="0"/>
        </a:spcAft>
        <a:defRPr sz="4400">
          <a:solidFill>
            <a:schemeClr val="bg1"/>
          </a:solidFill>
          <a:latin typeface="Garamond" pitchFamily="18" charset="0"/>
        </a:defRPr>
      </a:lvl6pPr>
      <a:lvl7pPr marL="914400" algn="l" rtl="0" fontAlgn="base">
        <a:spcBef>
          <a:spcPct val="0"/>
        </a:spcBef>
        <a:spcAft>
          <a:spcPct val="0"/>
        </a:spcAft>
        <a:defRPr sz="4400">
          <a:solidFill>
            <a:schemeClr val="bg1"/>
          </a:solidFill>
          <a:latin typeface="Garamond" pitchFamily="18" charset="0"/>
        </a:defRPr>
      </a:lvl7pPr>
      <a:lvl8pPr marL="1371600" algn="l" rtl="0" fontAlgn="base">
        <a:spcBef>
          <a:spcPct val="0"/>
        </a:spcBef>
        <a:spcAft>
          <a:spcPct val="0"/>
        </a:spcAft>
        <a:defRPr sz="4400">
          <a:solidFill>
            <a:schemeClr val="bg1"/>
          </a:solidFill>
          <a:latin typeface="Garamond" pitchFamily="18" charset="0"/>
        </a:defRPr>
      </a:lvl8pPr>
      <a:lvl9pPr marL="1828800" algn="l" rtl="0" fontAlgn="base">
        <a:spcBef>
          <a:spcPct val="0"/>
        </a:spcBef>
        <a:spcAft>
          <a:spcPct val="0"/>
        </a:spcAft>
        <a:defRPr sz="4400">
          <a:solidFill>
            <a:schemeClr val="bg1"/>
          </a:solidFill>
          <a:latin typeface="Garamond" pitchFamily="18"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38948"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defRPr>
            </a:lvl1pPr>
          </a:lstStyle>
          <a:p>
            <a:pPr fontAlgn="base">
              <a:spcBef>
                <a:spcPct val="0"/>
              </a:spcBef>
              <a:spcAft>
                <a:spcPct val="0"/>
              </a:spcAft>
              <a:defRPr/>
            </a:pPr>
            <a:endParaRPr lang="en-US"/>
          </a:p>
        </p:txBody>
      </p:sp>
      <p:sp>
        <p:nvSpPr>
          <p:cNvPr id="338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000000"/>
                </a:solidFill>
              </a:defRPr>
            </a:lvl1pPr>
          </a:lstStyle>
          <a:p>
            <a:pPr fontAlgn="base">
              <a:spcBef>
                <a:spcPct val="0"/>
              </a:spcBef>
              <a:spcAft>
                <a:spcPct val="0"/>
              </a:spcAft>
              <a:defRPr/>
            </a:pPr>
            <a:endParaRPr lang="en-US"/>
          </a:p>
        </p:txBody>
      </p:sp>
      <p:sp>
        <p:nvSpPr>
          <p:cNvPr id="338950"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000000"/>
                </a:solidFill>
              </a:defRPr>
            </a:lvl1pPr>
          </a:lstStyle>
          <a:p>
            <a:pPr fontAlgn="base">
              <a:spcBef>
                <a:spcPct val="0"/>
              </a:spcBef>
              <a:spcAft>
                <a:spcPct val="0"/>
              </a:spcAft>
              <a:defRPr/>
            </a:pPr>
            <a:fld id="{6D314CC6-81AB-4E13-9F33-5E08E66EF55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18423453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iming>
    <p:tnLst>
      <p:par>
        <p:cTn id="1" dur="indefinite" restart="never" nodeType="tmRoot"/>
      </p:par>
    </p:tnLst>
  </p:timing>
  <p:txStyles>
    <p:titleStyle>
      <a:lvl1pPr algn="l" rtl="0" eaLnBrk="0" fontAlgn="base" hangingPunct="0">
        <a:spcBef>
          <a:spcPct val="0"/>
        </a:spcBef>
        <a:spcAft>
          <a:spcPct val="0"/>
        </a:spcAft>
        <a:defRPr sz="44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Garamond" pitchFamily="18" charset="0"/>
        </a:defRPr>
      </a:lvl2pPr>
      <a:lvl3pPr algn="l" rtl="0" eaLnBrk="0" fontAlgn="base" hangingPunct="0">
        <a:spcBef>
          <a:spcPct val="0"/>
        </a:spcBef>
        <a:spcAft>
          <a:spcPct val="0"/>
        </a:spcAft>
        <a:defRPr sz="4400">
          <a:solidFill>
            <a:schemeClr val="bg1"/>
          </a:solidFill>
          <a:latin typeface="Garamond" pitchFamily="18" charset="0"/>
        </a:defRPr>
      </a:lvl3pPr>
      <a:lvl4pPr algn="l" rtl="0" eaLnBrk="0" fontAlgn="base" hangingPunct="0">
        <a:spcBef>
          <a:spcPct val="0"/>
        </a:spcBef>
        <a:spcAft>
          <a:spcPct val="0"/>
        </a:spcAft>
        <a:defRPr sz="4400">
          <a:solidFill>
            <a:schemeClr val="bg1"/>
          </a:solidFill>
          <a:latin typeface="Garamond" pitchFamily="18" charset="0"/>
        </a:defRPr>
      </a:lvl4pPr>
      <a:lvl5pPr algn="l" rtl="0" eaLnBrk="0" fontAlgn="base" hangingPunct="0">
        <a:spcBef>
          <a:spcPct val="0"/>
        </a:spcBef>
        <a:spcAft>
          <a:spcPct val="0"/>
        </a:spcAft>
        <a:defRPr sz="4400">
          <a:solidFill>
            <a:schemeClr val="bg1"/>
          </a:solidFill>
          <a:latin typeface="Garamond" pitchFamily="18" charset="0"/>
        </a:defRPr>
      </a:lvl5pPr>
      <a:lvl6pPr marL="457200" algn="l" rtl="0" fontAlgn="base">
        <a:spcBef>
          <a:spcPct val="0"/>
        </a:spcBef>
        <a:spcAft>
          <a:spcPct val="0"/>
        </a:spcAft>
        <a:defRPr sz="4400">
          <a:solidFill>
            <a:schemeClr val="bg1"/>
          </a:solidFill>
          <a:latin typeface="Garamond" pitchFamily="18" charset="0"/>
        </a:defRPr>
      </a:lvl6pPr>
      <a:lvl7pPr marL="914400" algn="l" rtl="0" fontAlgn="base">
        <a:spcBef>
          <a:spcPct val="0"/>
        </a:spcBef>
        <a:spcAft>
          <a:spcPct val="0"/>
        </a:spcAft>
        <a:defRPr sz="4400">
          <a:solidFill>
            <a:schemeClr val="bg1"/>
          </a:solidFill>
          <a:latin typeface="Garamond" pitchFamily="18" charset="0"/>
        </a:defRPr>
      </a:lvl7pPr>
      <a:lvl8pPr marL="1371600" algn="l" rtl="0" fontAlgn="base">
        <a:spcBef>
          <a:spcPct val="0"/>
        </a:spcBef>
        <a:spcAft>
          <a:spcPct val="0"/>
        </a:spcAft>
        <a:defRPr sz="4400">
          <a:solidFill>
            <a:schemeClr val="bg1"/>
          </a:solidFill>
          <a:latin typeface="Garamond" pitchFamily="18" charset="0"/>
        </a:defRPr>
      </a:lvl8pPr>
      <a:lvl9pPr marL="1828800" algn="l" rtl="0" fontAlgn="base">
        <a:spcBef>
          <a:spcPct val="0"/>
        </a:spcBef>
        <a:spcAft>
          <a:spcPct val="0"/>
        </a:spcAft>
        <a:defRPr sz="4400">
          <a:solidFill>
            <a:schemeClr val="bg1"/>
          </a:solidFill>
          <a:latin typeface="Garamond" pitchFamily="18"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0"/>
            <a:ext cx="9144000" cy="393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cs typeface="+mn-cs"/>
              </a:defRPr>
            </a:lvl1pPr>
          </a:lstStyle>
          <a:p>
            <a:pPr fontAlgn="base">
              <a:spcBef>
                <a:spcPct val="0"/>
              </a:spcBef>
              <a:spcAft>
                <a:spcPct val="0"/>
              </a:spcAft>
              <a:defRPr/>
            </a:pPr>
            <a:endParaRPr lang="en-US"/>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cs typeface="+mn-cs"/>
              </a:defRPr>
            </a:lvl1pPr>
          </a:lstStyle>
          <a:p>
            <a:pPr fontAlgn="base">
              <a:spcBef>
                <a:spcPct val="0"/>
              </a:spcBef>
              <a:spcAft>
                <a:spcPct val="0"/>
              </a:spcAft>
              <a:defRPr/>
            </a:pPr>
            <a:endParaRPr lang="en-US"/>
          </a:p>
        </p:txBody>
      </p:sp>
      <p:sp>
        <p:nvSpPr>
          <p:cNvPr id="5126" name="Rectangle 6"/>
          <p:cNvSpPr>
            <a:spLocks noGrp="1" noChangeArrowheads="1"/>
          </p:cNvSpPr>
          <p:nvPr>
            <p:ph type="sldNum" sz="quarter" idx="4"/>
          </p:nvPr>
        </p:nvSpPr>
        <p:spPr bwMode="auto">
          <a:xfrm>
            <a:off x="8356600" y="25400"/>
            <a:ext cx="762000" cy="273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FF"/>
                </a:solidFill>
                <a:latin typeface="+mn-lt"/>
                <a:cs typeface="+mn-cs"/>
              </a:defRPr>
            </a:lvl1pPr>
          </a:lstStyle>
          <a:p>
            <a:pPr fontAlgn="base">
              <a:spcBef>
                <a:spcPct val="0"/>
              </a:spcBef>
              <a:spcAft>
                <a:spcPct val="0"/>
              </a:spcAft>
              <a:defRPr/>
            </a:pPr>
            <a:fld id="{8985544E-E864-4144-BCE2-0051B2C6479F}"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59107979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393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cs typeface="+mn-cs"/>
              </a:defRPr>
            </a:lvl1pPr>
          </a:lstStyle>
          <a:p>
            <a:pPr fontAlgn="base">
              <a:spcBef>
                <a:spcPct val="0"/>
              </a:spcBef>
              <a:spcAft>
                <a:spcPct val="0"/>
              </a:spcAft>
              <a:defRPr/>
            </a:pPr>
            <a:endParaRPr lang="en-US"/>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cs typeface="+mn-cs"/>
              </a:defRPr>
            </a:lvl1pPr>
          </a:lstStyle>
          <a:p>
            <a:pPr fontAlgn="base">
              <a:spcBef>
                <a:spcPct val="0"/>
              </a:spcBef>
              <a:spcAft>
                <a:spcPct val="0"/>
              </a:spcAft>
              <a:defRPr/>
            </a:pPr>
            <a:endParaRPr lang="en-US"/>
          </a:p>
        </p:txBody>
      </p:sp>
      <p:sp>
        <p:nvSpPr>
          <p:cNvPr id="5126" name="Rectangle 6"/>
          <p:cNvSpPr>
            <a:spLocks noGrp="1" noChangeArrowheads="1"/>
          </p:cNvSpPr>
          <p:nvPr>
            <p:ph type="sldNum" sz="quarter" idx="4"/>
          </p:nvPr>
        </p:nvSpPr>
        <p:spPr bwMode="auto">
          <a:xfrm>
            <a:off x="8356600" y="25400"/>
            <a:ext cx="762000" cy="273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FF"/>
                </a:solidFill>
                <a:latin typeface="+mn-lt"/>
                <a:cs typeface="+mn-cs"/>
              </a:defRPr>
            </a:lvl1pPr>
          </a:lstStyle>
          <a:p>
            <a:pPr fontAlgn="base">
              <a:spcBef>
                <a:spcPct val="0"/>
              </a:spcBef>
              <a:spcAft>
                <a:spcPct val="0"/>
              </a:spcAft>
              <a:defRPr/>
            </a:pPr>
            <a:fld id="{086F7CB5-7D1B-420E-9AC6-03B292490CE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52426892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2.xml"/></Relationships>
</file>

<file path=ppt/slides/_rels/slide10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11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8.xml"/></Relationships>
</file>

<file path=ppt/slides/_rels/slide11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8.xml"/></Relationships>
</file>

<file path=ppt/slides/_rels/slide11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jpeg"/><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30.xml.rels><?xml version="1.0" encoding="UTF-8" standalone="yes"?>
<Relationships xmlns="http://schemas.openxmlformats.org/package/2006/relationships"><Relationship Id="rId3" Type="http://schemas.openxmlformats.org/officeDocument/2006/relationships/hyperlink" Target="//upload.wikimedia.org/wikipedia/commons/e/e0/Steve_Jobs_with_the_Apple_iPad_no_logo_(cropped).jpg" TargetMode="External"/><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17.jpeg"/></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28.xml"/><Relationship Id="rId4" Type="http://schemas.openxmlformats.org/officeDocument/2006/relationships/image" Target="../media/image2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3.xml"/></Relationships>
</file>

<file path=ppt/slides/_rels/slide6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6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8.xml"/></Relationships>
</file>

<file path=ppt/slides/_rels/slide7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8.xml"/></Relationships>
</file>

<file path=ppt/slides/_rels/slide8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8.xml"/></Relationships>
</file>

<file path=ppt/slides/_rels/slide8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66FF">
                <a:gamma/>
                <a:shade val="46275"/>
                <a:invGamma/>
              </a:srgbClr>
            </a:gs>
            <a:gs pos="100000">
              <a:srgbClr val="3366FF"/>
            </a:gs>
          </a:gsLst>
          <a:lin ang="0" scaled="1"/>
        </a:gra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subTitle" idx="1"/>
          </p:nvPr>
        </p:nvSpPr>
        <p:spPr>
          <a:xfrm>
            <a:off x="1187450" y="3284538"/>
            <a:ext cx="6705600" cy="2981325"/>
          </a:xfrm>
        </p:spPr>
        <p:txBody>
          <a:bodyPr/>
          <a:lstStyle/>
          <a:p>
            <a:pPr>
              <a:lnSpc>
                <a:spcPct val="90000"/>
              </a:lnSpc>
              <a:spcAft>
                <a:spcPct val="50000"/>
              </a:spcAft>
            </a:pPr>
            <a:r>
              <a:rPr lang="en-US" dirty="0">
                <a:solidFill>
                  <a:schemeClr val="bg1"/>
                </a:solidFill>
                <a:latin typeface="Verdana" pitchFamily="34" charset="0"/>
              </a:rPr>
              <a:t>Sima </a:t>
            </a:r>
            <a:r>
              <a:rPr lang="en-US" dirty="0" err="1">
                <a:solidFill>
                  <a:schemeClr val="bg1"/>
                </a:solidFill>
                <a:latin typeface="Verdana" pitchFamily="34" charset="0"/>
              </a:rPr>
              <a:t>Dezső</a:t>
            </a:r>
            <a:endParaRPr lang="hu-HU" dirty="0">
              <a:solidFill>
                <a:schemeClr val="bg1"/>
              </a:solidFill>
              <a:latin typeface="Verdana" pitchFamily="34" charset="0"/>
            </a:endParaRPr>
          </a:p>
          <a:p>
            <a:pPr>
              <a:lnSpc>
                <a:spcPct val="90000"/>
              </a:lnSpc>
              <a:spcAft>
                <a:spcPct val="50000"/>
              </a:spcAft>
            </a:pPr>
            <a:endParaRPr lang="hu-HU" dirty="0">
              <a:solidFill>
                <a:schemeClr val="accent2"/>
              </a:solidFill>
              <a:latin typeface="Verdana" pitchFamily="34" charset="0"/>
            </a:endParaRPr>
          </a:p>
          <a:p>
            <a:pPr>
              <a:lnSpc>
                <a:spcPct val="90000"/>
              </a:lnSpc>
              <a:spcAft>
                <a:spcPct val="50000"/>
              </a:spcAft>
            </a:pPr>
            <a:endParaRPr lang="hu-HU" dirty="0">
              <a:solidFill>
                <a:schemeClr val="accent2"/>
              </a:solidFill>
              <a:latin typeface="Verdana" pitchFamily="34" charset="0"/>
            </a:endParaRPr>
          </a:p>
          <a:p>
            <a:pPr>
              <a:lnSpc>
                <a:spcPct val="90000"/>
              </a:lnSpc>
              <a:spcAft>
                <a:spcPct val="25000"/>
              </a:spcAft>
            </a:pPr>
            <a:r>
              <a:rPr lang="en-US" dirty="0" smtClean="0">
                <a:solidFill>
                  <a:schemeClr val="bg1"/>
                </a:solidFill>
                <a:latin typeface="Verdana" pitchFamily="34" charset="0"/>
              </a:rPr>
              <a:t>Nov.</a:t>
            </a:r>
            <a:r>
              <a:rPr lang="hu-HU" dirty="0" smtClean="0">
                <a:solidFill>
                  <a:schemeClr val="bg1"/>
                </a:solidFill>
                <a:latin typeface="Verdana" pitchFamily="34" charset="0"/>
              </a:rPr>
              <a:t> 20</a:t>
            </a:r>
            <a:r>
              <a:rPr lang="en-US" dirty="0" smtClean="0">
                <a:solidFill>
                  <a:schemeClr val="bg1"/>
                </a:solidFill>
                <a:latin typeface="Verdana" pitchFamily="34" charset="0"/>
              </a:rPr>
              <a:t>17</a:t>
            </a:r>
            <a:endParaRPr lang="hu-HU" dirty="0">
              <a:solidFill>
                <a:schemeClr val="bg1"/>
              </a:solidFill>
              <a:latin typeface="Verdana" pitchFamily="34" charset="0"/>
            </a:endParaRPr>
          </a:p>
        </p:txBody>
      </p:sp>
      <p:sp>
        <p:nvSpPr>
          <p:cNvPr id="68611" name="Text Box 3"/>
          <p:cNvSpPr txBox="1">
            <a:spLocks noChangeArrowheads="1"/>
          </p:cNvSpPr>
          <p:nvPr/>
        </p:nvSpPr>
        <p:spPr bwMode="auto">
          <a:xfrm>
            <a:off x="4036953" y="6357938"/>
            <a:ext cx="951030" cy="30777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type="none" w="med"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fontAlgn="base">
              <a:spcBef>
                <a:spcPct val="0"/>
              </a:spcBef>
              <a:spcAft>
                <a:spcPct val="0"/>
              </a:spcAft>
            </a:pPr>
            <a:r>
              <a:rPr lang="hu-HU" sz="1400" dirty="0">
                <a:solidFill>
                  <a:srgbClr val="FFFFFF"/>
                </a:solidFill>
                <a:latin typeface="Verdana" pitchFamily="34" charset="0"/>
              </a:rPr>
              <a:t>(Ver. </a:t>
            </a:r>
            <a:r>
              <a:rPr lang="en-US" sz="1400" smtClean="0">
                <a:solidFill>
                  <a:srgbClr val="FFFFFF"/>
                </a:solidFill>
                <a:latin typeface="Verdana" pitchFamily="34" charset="0"/>
              </a:rPr>
              <a:t>2.3</a:t>
            </a:r>
            <a:r>
              <a:rPr lang="hu-HU" sz="1400" smtClean="0">
                <a:solidFill>
                  <a:srgbClr val="FFFFFF"/>
                </a:solidFill>
                <a:latin typeface="Verdana" pitchFamily="34" charset="0"/>
              </a:rPr>
              <a:t>)</a:t>
            </a:r>
            <a:endParaRPr lang="en-US" sz="1400" dirty="0">
              <a:solidFill>
                <a:srgbClr val="FFFFFF"/>
              </a:solidFill>
              <a:latin typeface="Verdana" pitchFamily="34" charset="0"/>
            </a:endParaRPr>
          </a:p>
        </p:txBody>
      </p:sp>
      <p:sp>
        <p:nvSpPr>
          <p:cNvPr id="68612" name="Text Box 4"/>
          <p:cNvSpPr txBox="1">
            <a:spLocks noChangeArrowheads="1"/>
          </p:cNvSpPr>
          <p:nvPr/>
        </p:nvSpPr>
        <p:spPr bwMode="auto">
          <a:xfrm>
            <a:off x="7082305" y="6372225"/>
            <a:ext cx="1938992" cy="30777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type="none" w="med"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fontAlgn="base">
              <a:spcBef>
                <a:spcPct val="0"/>
              </a:spcBef>
              <a:spcAft>
                <a:spcPct val="0"/>
              </a:spcAft>
            </a:pPr>
            <a:r>
              <a:rPr lang="hu-HU" sz="1400" dirty="0">
                <a:solidFill>
                  <a:srgbClr val="FFFFFF"/>
                </a:solidFill>
                <a:latin typeface="Verdana" pitchFamily="34" charset="0"/>
                <a:sym typeface="Symbol" pitchFamily="18" charset="2"/>
              </a:rPr>
              <a:t> </a:t>
            </a:r>
            <a:r>
              <a:rPr lang="hu-HU" sz="1400" dirty="0">
                <a:solidFill>
                  <a:srgbClr val="FFFFFF"/>
                </a:solidFill>
                <a:latin typeface="Verdana" pitchFamily="34" charset="0"/>
              </a:rPr>
              <a:t>Sima</a:t>
            </a:r>
            <a:r>
              <a:rPr lang="hu-HU" sz="1400" dirty="0">
                <a:solidFill>
                  <a:srgbClr val="FFFFFF"/>
                </a:solidFill>
                <a:latin typeface="Verdana" pitchFamily="34" charset="0"/>
                <a:sym typeface="Symbol" pitchFamily="18" charset="2"/>
              </a:rPr>
              <a:t> </a:t>
            </a:r>
            <a:r>
              <a:rPr lang="hu-HU" sz="1400" dirty="0">
                <a:solidFill>
                  <a:srgbClr val="FFFFFF"/>
                </a:solidFill>
                <a:latin typeface="Verdana" pitchFamily="34" charset="0"/>
              </a:rPr>
              <a:t>Dezső, 20</a:t>
            </a:r>
            <a:r>
              <a:rPr lang="en-US" sz="1400" dirty="0" smtClean="0">
                <a:solidFill>
                  <a:srgbClr val="FFFFFF"/>
                </a:solidFill>
                <a:latin typeface="Verdana" pitchFamily="34" charset="0"/>
              </a:rPr>
              <a:t>17</a:t>
            </a:r>
            <a:endParaRPr lang="en-US" sz="1400" dirty="0">
              <a:solidFill>
                <a:srgbClr val="FFFFFF"/>
              </a:solidFill>
              <a:latin typeface="Verdana" pitchFamily="34" charset="0"/>
            </a:endParaRPr>
          </a:p>
        </p:txBody>
      </p:sp>
      <p:sp>
        <p:nvSpPr>
          <p:cNvPr id="68613" name="Rectangle 5"/>
          <p:cNvSpPr>
            <a:spLocks noChangeArrowheads="1"/>
          </p:cNvSpPr>
          <p:nvPr/>
        </p:nvSpPr>
        <p:spPr bwMode="auto">
          <a:xfrm>
            <a:off x="504825" y="1313765"/>
            <a:ext cx="813435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dirty="0" smtClean="0">
                <a:solidFill>
                  <a:srgbClr val="FF0000"/>
                </a:solidFill>
                <a:latin typeface="Verdana" pitchFamily="34" charset="0"/>
              </a:rPr>
              <a:t>The mobile boom</a:t>
            </a:r>
            <a:endParaRPr lang="hu-HU" sz="4400" dirty="0">
              <a:solidFill>
                <a:srgbClr val="FF0000"/>
              </a:solidFill>
              <a:latin typeface="Verdana" pitchFamily="34" charset="0"/>
            </a:endParaRPr>
          </a:p>
        </p:txBody>
      </p:sp>
    </p:spTree>
    <p:extLst>
      <p:ext uri="{BB962C8B-B14F-4D97-AF65-F5344CB8AC3E}">
        <p14:creationId xmlns:p14="http://schemas.microsoft.com/office/powerpoint/2010/main" val="17625379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934" y="513072"/>
            <a:ext cx="3772186" cy="369332"/>
          </a:xfrm>
          <a:prstGeom prst="rect">
            <a:avLst/>
          </a:prstGeom>
          <a:noFill/>
        </p:spPr>
        <p:txBody>
          <a:bodyPr wrap="none" rtlCol="0">
            <a:spAutoFit/>
          </a:bodyPr>
          <a:lstStyle/>
          <a:p>
            <a:r>
              <a:rPr lang="en-US" dirty="0" smtClean="0">
                <a:solidFill>
                  <a:schemeClr val="accent6"/>
                </a:solidFill>
              </a:rPr>
              <a:t>Early spread of smartphones-2</a:t>
            </a:r>
            <a:endParaRPr lang="en-US" dirty="0">
              <a:solidFill>
                <a:schemeClr val="accent6"/>
              </a:solidFill>
            </a:endParaRPr>
          </a:p>
        </p:txBody>
      </p:sp>
      <p:sp>
        <p:nvSpPr>
          <p:cNvPr id="5" name="Rectangle 4"/>
          <p:cNvSpPr/>
          <p:nvPr/>
        </p:nvSpPr>
        <p:spPr>
          <a:xfrm>
            <a:off x="127634" y="971350"/>
            <a:ext cx="8945272" cy="584775"/>
          </a:xfrm>
          <a:prstGeom prst="rect">
            <a:avLst/>
          </a:prstGeom>
        </p:spPr>
        <p:txBody>
          <a:bodyPr wrap="square">
            <a:spAutoFit/>
          </a:bodyPr>
          <a:lstStyle/>
          <a:p>
            <a:pPr marL="285750" lvl="0" indent="-285750">
              <a:buClr>
                <a:srgbClr val="000000"/>
              </a:buClr>
              <a:buFont typeface="Arial" pitchFamily="34" charset="0"/>
              <a:buChar char="•"/>
            </a:pPr>
            <a:r>
              <a:rPr lang="en-US" sz="1600" dirty="0" smtClean="0">
                <a:solidFill>
                  <a:srgbClr val="FF0000"/>
                </a:solidFill>
              </a:rPr>
              <a:t>Google’s </a:t>
            </a:r>
            <a:r>
              <a:rPr lang="en-US" sz="1600" dirty="0">
                <a:solidFill>
                  <a:srgbClr val="FF0000"/>
                </a:solidFill>
              </a:rPr>
              <a:t>Android </a:t>
            </a:r>
            <a:r>
              <a:rPr lang="en-US" sz="1600" dirty="0">
                <a:solidFill>
                  <a:srgbClr val="000000"/>
                </a:solidFill>
              </a:rPr>
              <a:t>was unveiled also in </a:t>
            </a:r>
            <a:r>
              <a:rPr lang="en-US" sz="1600" dirty="0">
                <a:solidFill>
                  <a:srgbClr val="3333FF"/>
                </a:solidFill>
              </a:rPr>
              <a:t>2007</a:t>
            </a:r>
            <a:r>
              <a:rPr lang="en-US" sz="1600" dirty="0">
                <a:solidFill>
                  <a:srgbClr val="000000"/>
                </a:solidFill>
              </a:rPr>
              <a:t> with </a:t>
            </a:r>
            <a:r>
              <a:rPr lang="en-US" sz="1600" dirty="0">
                <a:solidFill>
                  <a:srgbClr val="3333FF"/>
                </a:solidFill>
              </a:rPr>
              <a:t>first Android-powered phones </a:t>
            </a:r>
          </a:p>
          <a:p>
            <a:pPr lvl="0"/>
            <a:r>
              <a:rPr lang="en-US" sz="1600" dirty="0">
                <a:solidFill>
                  <a:srgbClr val="000000"/>
                </a:solidFill>
              </a:rPr>
              <a:t>     sold </a:t>
            </a:r>
            <a:r>
              <a:rPr lang="en-US" sz="1600" dirty="0">
                <a:solidFill>
                  <a:srgbClr val="3333FF"/>
                </a:solidFill>
              </a:rPr>
              <a:t>in 10/2008 </a:t>
            </a:r>
            <a:r>
              <a:rPr lang="en-US" sz="1600" dirty="0">
                <a:solidFill>
                  <a:srgbClr val="000000"/>
                </a:solidFill>
              </a:rPr>
              <a:t>[6]. </a:t>
            </a:r>
          </a:p>
        </p:txBody>
      </p:sp>
      <p:sp>
        <p:nvSpPr>
          <p:cNvPr id="7"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(6)</a:t>
            </a:r>
            <a:endParaRPr lang="en-US" dirty="0"/>
          </a:p>
        </p:txBody>
      </p:sp>
      <p:sp>
        <p:nvSpPr>
          <p:cNvPr id="6" name="TextBox 5"/>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50111136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4.1 </a:t>
            </a:r>
            <a:r>
              <a:rPr lang="en-US" dirty="0">
                <a:solidFill>
                  <a:srgbClr val="FFFFFF"/>
                </a:solidFill>
                <a:latin typeface="Verdana" pitchFamily="34" charset="0"/>
              </a:rPr>
              <a:t>Intel’s and AMD’s response to the mobile boom </a:t>
            </a:r>
            <a:r>
              <a:rPr lang="en-US" dirty="0" smtClean="0">
                <a:solidFill>
                  <a:srgbClr val="FFFFFF"/>
                </a:solidFill>
                <a:latin typeface="Verdana" pitchFamily="34" charset="0"/>
              </a:rPr>
              <a:t>(9)</a:t>
            </a:r>
            <a:endParaRPr lang="en-US" dirty="0"/>
          </a:p>
        </p:txBody>
      </p:sp>
      <p:sp>
        <p:nvSpPr>
          <p:cNvPr id="3" name="TextBox 2"/>
          <p:cNvSpPr txBox="1"/>
          <p:nvPr/>
        </p:nvSpPr>
        <p:spPr>
          <a:xfrm>
            <a:off x="692681" y="1512455"/>
            <a:ext cx="3257238" cy="1192634"/>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smtClean="0"/>
              <a:t>Nintendo Wii U (2012)</a:t>
            </a:r>
          </a:p>
          <a:p>
            <a:pPr marL="285750" indent="-285750">
              <a:spcAft>
                <a:spcPts val="300"/>
              </a:spcAft>
              <a:buFont typeface="Arial" panose="020B0604020202020204" pitchFamily="34" charset="0"/>
              <a:buChar char="•"/>
            </a:pPr>
            <a:r>
              <a:rPr lang="en-US" sz="1600" dirty="0" smtClean="0"/>
              <a:t>Sony </a:t>
            </a:r>
            <a:r>
              <a:rPr lang="en-US" sz="1600" dirty="0" err="1" smtClean="0"/>
              <a:t>Playstation</a:t>
            </a:r>
            <a:r>
              <a:rPr lang="en-US" sz="1600" dirty="0" smtClean="0"/>
              <a:t> 4 (2013)</a:t>
            </a:r>
          </a:p>
          <a:p>
            <a:pPr marL="285750" indent="-285750">
              <a:spcAft>
                <a:spcPts val="300"/>
              </a:spcAft>
              <a:buFont typeface="Arial" panose="020B0604020202020204" pitchFamily="34" charset="0"/>
              <a:buChar char="•"/>
            </a:pPr>
            <a:r>
              <a:rPr lang="en-US" sz="1600" dirty="0" smtClean="0"/>
              <a:t>Microsoft Xbox One (2013)</a:t>
            </a:r>
          </a:p>
          <a:p>
            <a:pPr marL="285750" indent="-285750">
              <a:spcAft>
                <a:spcPts val="300"/>
              </a:spcAft>
              <a:buFont typeface="Arial" panose="020B0604020202020204" pitchFamily="34" charset="0"/>
              <a:buChar char="•"/>
            </a:pPr>
            <a:r>
              <a:rPr lang="en-US" sz="1600" dirty="0" err="1" smtClean="0"/>
              <a:t>Ataribox</a:t>
            </a:r>
            <a:r>
              <a:rPr lang="en-US" sz="1600" dirty="0" smtClean="0"/>
              <a:t> (2017).</a:t>
            </a:r>
            <a:endParaRPr lang="en-US" sz="1600" dirty="0"/>
          </a:p>
        </p:txBody>
      </p:sp>
      <p:sp>
        <p:nvSpPr>
          <p:cNvPr id="4" name="TextBox 3"/>
          <p:cNvSpPr txBox="1"/>
          <p:nvPr/>
        </p:nvSpPr>
        <p:spPr>
          <a:xfrm>
            <a:off x="122929" y="518881"/>
            <a:ext cx="7371057" cy="369332"/>
          </a:xfrm>
          <a:prstGeom prst="rect">
            <a:avLst/>
          </a:prstGeom>
          <a:noFill/>
        </p:spPr>
        <p:txBody>
          <a:bodyPr wrap="none" rtlCol="0">
            <a:spAutoFit/>
          </a:bodyPr>
          <a:lstStyle/>
          <a:p>
            <a:r>
              <a:rPr lang="en-US" dirty="0" smtClean="0">
                <a:solidFill>
                  <a:schemeClr val="accent6"/>
                </a:solidFill>
              </a:rPr>
              <a:t>Use of AMD’s low power Jaguar architecture in game consoles</a:t>
            </a:r>
            <a:endParaRPr lang="en-US" dirty="0">
              <a:solidFill>
                <a:schemeClr val="accent6"/>
              </a:solidFill>
            </a:endParaRPr>
          </a:p>
        </p:txBody>
      </p:sp>
      <p:sp>
        <p:nvSpPr>
          <p:cNvPr id="5" name="TextBox 4"/>
          <p:cNvSpPr txBox="1"/>
          <p:nvPr/>
        </p:nvSpPr>
        <p:spPr>
          <a:xfrm>
            <a:off x="306802" y="927390"/>
            <a:ext cx="8729697" cy="584775"/>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en-US" sz="1600" dirty="0" smtClean="0">
                <a:solidFill>
                  <a:srgbClr val="0070C0"/>
                </a:solidFill>
              </a:rPr>
              <a:t>Most recent game consoles </a:t>
            </a:r>
            <a:r>
              <a:rPr lang="en-US" sz="1600" dirty="0" smtClean="0"/>
              <a:t>are based on  AMD’s low power </a:t>
            </a:r>
            <a:r>
              <a:rPr lang="en-US" sz="1600" dirty="0" smtClean="0">
                <a:solidFill>
                  <a:srgbClr val="FF0000"/>
                </a:solidFill>
              </a:rPr>
              <a:t>Jaguar architecture</a:t>
            </a:r>
            <a:r>
              <a:rPr lang="en-US" sz="1600" dirty="0" smtClean="0"/>
              <a:t>,</a:t>
            </a:r>
          </a:p>
          <a:p>
            <a:r>
              <a:rPr lang="en-US" sz="1600" dirty="0"/>
              <a:t> </a:t>
            </a:r>
            <a:r>
              <a:rPr lang="en-US" sz="1600" dirty="0" smtClean="0"/>
              <a:t>    including  </a:t>
            </a:r>
            <a:endParaRPr lang="en-US" sz="1600" dirty="0"/>
          </a:p>
        </p:txBody>
      </p:sp>
      <p:sp>
        <p:nvSpPr>
          <p:cNvPr id="6" name="TextBox 5"/>
          <p:cNvSpPr txBox="1"/>
          <p:nvPr/>
        </p:nvSpPr>
        <p:spPr>
          <a:xfrm>
            <a:off x="306802" y="2727880"/>
            <a:ext cx="8712065"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These consoles have a </a:t>
            </a:r>
            <a:r>
              <a:rPr lang="en-US" sz="1600" dirty="0" err="1" smtClean="0"/>
              <a:t>noticable</a:t>
            </a:r>
            <a:r>
              <a:rPr lang="en-US" sz="1600" dirty="0" smtClean="0"/>
              <a:t> global market share, as indicated in the next</a:t>
            </a:r>
          </a:p>
          <a:p>
            <a:r>
              <a:rPr lang="en-US" sz="1600" dirty="0"/>
              <a:t> </a:t>
            </a:r>
            <a:r>
              <a:rPr lang="en-US" sz="1600" dirty="0" smtClean="0"/>
              <a:t>     Figure. </a:t>
            </a:r>
            <a:endParaRPr lang="en-US" sz="1600" dirty="0"/>
          </a:p>
        </p:txBody>
      </p:sp>
      <p:sp>
        <p:nvSpPr>
          <p:cNvPr id="7" name="TextBox 6"/>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8422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4.1 </a:t>
            </a:r>
            <a:r>
              <a:rPr lang="en-US" dirty="0">
                <a:solidFill>
                  <a:srgbClr val="FFFFFF"/>
                </a:solidFill>
                <a:latin typeface="Verdana" pitchFamily="34" charset="0"/>
              </a:rPr>
              <a:t>Intel’s and AMD’s response to the mobile boom </a:t>
            </a:r>
            <a:r>
              <a:rPr lang="en-US" dirty="0" smtClean="0">
                <a:solidFill>
                  <a:srgbClr val="FFFFFF"/>
                </a:solidFill>
                <a:latin typeface="Verdana" pitchFamily="34" charset="0"/>
              </a:rPr>
              <a:t>(</a:t>
            </a:r>
            <a:r>
              <a:rPr lang="hu-HU" dirty="0" smtClean="0">
                <a:solidFill>
                  <a:srgbClr val="FFFFFF"/>
                </a:solidFill>
                <a:latin typeface="Verdana" pitchFamily="34" charset="0"/>
              </a:rPr>
              <a:t>1</a:t>
            </a:r>
            <a:r>
              <a:rPr lang="en-US" dirty="0" smtClean="0">
                <a:solidFill>
                  <a:srgbClr val="FFFFFF"/>
                </a:solidFill>
                <a:latin typeface="Verdana" pitchFamily="34" charset="0"/>
              </a:rPr>
              <a:t>0)</a:t>
            </a:r>
            <a:endParaRPr lang="en-US" dirty="0"/>
          </a:p>
        </p:txBody>
      </p:sp>
      <p:sp>
        <p:nvSpPr>
          <p:cNvPr id="4" name="TextBox 3"/>
          <p:cNvSpPr txBox="1"/>
          <p:nvPr/>
        </p:nvSpPr>
        <p:spPr>
          <a:xfrm>
            <a:off x="142807" y="517734"/>
            <a:ext cx="9096529" cy="646331"/>
          </a:xfrm>
          <a:prstGeom prst="rect">
            <a:avLst/>
          </a:prstGeom>
          <a:noFill/>
        </p:spPr>
        <p:txBody>
          <a:bodyPr wrap="none" rtlCol="0">
            <a:spAutoFit/>
          </a:bodyPr>
          <a:lstStyle/>
          <a:p>
            <a:r>
              <a:rPr lang="en-US" dirty="0" smtClean="0">
                <a:solidFill>
                  <a:schemeClr val="accent6"/>
                </a:solidFill>
              </a:rPr>
              <a:t>Global unit sales of current generation video game consoles 2008-2014</a:t>
            </a:r>
            <a:r>
              <a:rPr lang="hu-HU" dirty="0" smtClean="0">
                <a:solidFill>
                  <a:schemeClr val="accent6"/>
                </a:solidFill>
              </a:rPr>
              <a:t> </a:t>
            </a:r>
            <a:r>
              <a:rPr lang="en-US" dirty="0" smtClean="0"/>
              <a:t>[</a:t>
            </a:r>
            <a:r>
              <a:rPr lang="hu-HU" dirty="0" smtClean="0"/>
              <a:t>64</a:t>
            </a:r>
            <a:r>
              <a:rPr lang="en-US" dirty="0" smtClean="0"/>
              <a:t>]</a:t>
            </a:r>
          </a:p>
          <a:p>
            <a:r>
              <a:rPr lang="en-US" dirty="0" smtClean="0">
                <a:solidFill>
                  <a:schemeClr val="accent6"/>
                </a:solidFill>
              </a:rPr>
              <a:t>  (in million units)</a:t>
            </a:r>
            <a:endParaRPr lang="en-US" dirty="0">
              <a:solidFill>
                <a:schemeClr val="accent6"/>
              </a:solidFill>
            </a:endParaRPr>
          </a:p>
        </p:txBody>
      </p:sp>
      <p:grpSp>
        <p:nvGrpSpPr>
          <p:cNvPr id="6" name="Group 5"/>
          <p:cNvGrpSpPr/>
          <p:nvPr/>
        </p:nvGrpSpPr>
        <p:grpSpPr>
          <a:xfrm>
            <a:off x="296863" y="1431214"/>
            <a:ext cx="8687277" cy="4883346"/>
            <a:chOff x="296863" y="1676399"/>
            <a:chExt cx="8687277" cy="4883346"/>
          </a:xfrm>
        </p:grpSpPr>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849" t="9569" r="3343" b="11148"/>
            <a:stretch/>
          </p:blipFill>
          <p:spPr bwMode="auto">
            <a:xfrm>
              <a:off x="296863" y="1676399"/>
              <a:ext cx="8687277" cy="4883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2209036" y="5994286"/>
              <a:ext cx="1710190" cy="270029"/>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781689" y="6264315"/>
              <a:ext cx="1485165" cy="270030"/>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7812360" y="5998745"/>
              <a:ext cx="1125125" cy="270030"/>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4058360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sz="1900" dirty="0" smtClean="0">
                <a:solidFill>
                  <a:srgbClr val="FFFFFF"/>
                </a:solidFill>
                <a:latin typeface="Verdana" pitchFamily="34" charset="0"/>
              </a:rPr>
              <a:t>4.2 Microsoft’s </a:t>
            </a:r>
            <a:r>
              <a:rPr lang="en-US" sz="1900" dirty="0">
                <a:solidFill>
                  <a:srgbClr val="FFFFFF"/>
                </a:solidFill>
                <a:latin typeface="Verdana" pitchFamily="34" charset="0"/>
              </a:rPr>
              <a:t>response to </a:t>
            </a:r>
            <a:r>
              <a:rPr lang="hu-HU" sz="1900" dirty="0" smtClean="0">
                <a:solidFill>
                  <a:srgbClr val="FFFFFF"/>
                </a:solidFill>
                <a:latin typeface="Verdana" pitchFamily="34" charset="0"/>
              </a:rPr>
              <a:t>address </a:t>
            </a:r>
            <a:r>
              <a:rPr lang="en-US" sz="1900" dirty="0" smtClean="0">
                <a:solidFill>
                  <a:srgbClr val="FFFFFF"/>
                </a:solidFill>
                <a:latin typeface="Verdana" pitchFamily="34" charset="0"/>
              </a:rPr>
              <a:t>the </a:t>
            </a:r>
            <a:r>
              <a:rPr lang="en-US" sz="1900" dirty="0">
                <a:solidFill>
                  <a:srgbClr val="FFFFFF"/>
                </a:solidFill>
                <a:latin typeface="Verdana" pitchFamily="34" charset="0"/>
              </a:rPr>
              <a:t>mobile </a:t>
            </a:r>
            <a:r>
              <a:rPr lang="en-US" sz="1900" dirty="0" smtClean="0">
                <a:solidFill>
                  <a:srgbClr val="FFFFFF"/>
                </a:solidFill>
                <a:latin typeface="Verdana" pitchFamily="34" charset="0"/>
              </a:rPr>
              <a:t>boom</a:t>
            </a:r>
            <a:endParaRPr lang="en-US" sz="1900" dirty="0">
              <a:solidFill>
                <a:srgbClr val="FFFFFF"/>
              </a:solidFill>
              <a:latin typeface="Verdana" pitchFamily="34" charset="0"/>
            </a:endParaRPr>
          </a:p>
        </p:txBody>
      </p:sp>
    </p:spTree>
    <p:extLst>
      <p:ext uri="{BB962C8B-B14F-4D97-AF65-F5344CB8AC3E}">
        <p14:creationId xmlns:p14="http://schemas.microsoft.com/office/powerpoint/2010/main" val="20808695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http://static.cdn-seekingalpha.com/uploads/2014/7/10/11806781-1405025375504182-Vladislav-Deshkovich_origin.png"/>
          <p:cNvPicPr>
            <a:picLocks noChangeAspect="1" noChangeArrowheads="1"/>
          </p:cNvPicPr>
          <p:nvPr/>
        </p:nvPicPr>
        <p:blipFill rotWithShape="1">
          <a:blip r:embed="rId2">
            <a:extLst>
              <a:ext uri="{28A0092B-C50C-407E-A947-70E740481C1C}">
                <a14:useLocalDpi xmlns:a14="http://schemas.microsoft.com/office/drawing/2010/main" val="0"/>
              </a:ext>
            </a:extLst>
          </a:blip>
          <a:srcRect t="14198" b="11562"/>
          <a:stretch/>
        </p:blipFill>
        <p:spPr bwMode="auto">
          <a:xfrm>
            <a:off x="718955" y="1628800"/>
            <a:ext cx="7695855" cy="4038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2868" y="516661"/>
            <a:ext cx="6667979" cy="369332"/>
          </a:xfrm>
          <a:prstGeom prst="rect">
            <a:avLst/>
          </a:prstGeom>
          <a:noFill/>
        </p:spPr>
        <p:txBody>
          <a:bodyPr wrap="none" rtlCol="0">
            <a:spAutoFit/>
          </a:bodyPr>
          <a:lstStyle/>
          <a:p>
            <a:r>
              <a:rPr lang="en-US" dirty="0" smtClean="0">
                <a:solidFill>
                  <a:schemeClr val="accent6"/>
                </a:solidFill>
              </a:rPr>
              <a:t>4.2 Microsoft’s response to </a:t>
            </a:r>
            <a:r>
              <a:rPr lang="hu-HU" dirty="0" smtClean="0">
                <a:solidFill>
                  <a:schemeClr val="accent6"/>
                </a:solidFill>
              </a:rPr>
              <a:t>address </a:t>
            </a:r>
            <a:r>
              <a:rPr lang="en-US" dirty="0" smtClean="0">
                <a:solidFill>
                  <a:schemeClr val="accent6"/>
                </a:solidFill>
              </a:rPr>
              <a:t>the mobile boom</a:t>
            </a:r>
            <a:r>
              <a:rPr lang="hu-HU" dirty="0" smtClean="0">
                <a:solidFill>
                  <a:schemeClr val="accent6"/>
                </a:solidFill>
              </a:rPr>
              <a:t> </a:t>
            </a:r>
            <a:r>
              <a:rPr lang="en-US" dirty="0" smtClean="0">
                <a:solidFill>
                  <a:schemeClr val="accent6"/>
                </a:solidFill>
              </a:rPr>
              <a:t>-1</a:t>
            </a:r>
            <a:endParaRPr lang="en-US" dirty="0">
              <a:solidFill>
                <a:schemeClr val="accent6"/>
              </a:solidFill>
            </a:endParaRPr>
          </a:p>
        </p:txBody>
      </p:sp>
      <p:sp>
        <p:nvSpPr>
          <p:cNvPr id="6" name="TextBox 5"/>
          <p:cNvSpPr txBox="1"/>
          <p:nvPr/>
        </p:nvSpPr>
        <p:spPr>
          <a:xfrm>
            <a:off x="127003" y="925114"/>
            <a:ext cx="5144806" cy="369332"/>
          </a:xfrm>
          <a:prstGeom prst="rect">
            <a:avLst/>
          </a:prstGeom>
          <a:noFill/>
        </p:spPr>
        <p:txBody>
          <a:bodyPr wrap="none" rtlCol="0">
            <a:spAutoFit/>
          </a:bodyPr>
          <a:lstStyle/>
          <a:p>
            <a:r>
              <a:rPr lang="en-US" dirty="0" smtClean="0">
                <a:solidFill>
                  <a:schemeClr val="accent6"/>
                </a:solidFill>
              </a:rPr>
              <a:t>Worldwide software revenues in 2013 </a:t>
            </a:r>
            <a:r>
              <a:rPr lang="en-US" dirty="0" smtClean="0"/>
              <a:t>[25]</a:t>
            </a:r>
            <a:endParaRPr lang="en-US" dirty="0"/>
          </a:p>
        </p:txBody>
      </p:sp>
      <p:sp>
        <p:nvSpPr>
          <p:cNvPr id="7" name="Title 1"/>
          <p:cNvSpPr>
            <a:spLocks noGrp="1"/>
          </p:cNvSpPr>
          <p:nvPr>
            <p:ph type="title"/>
          </p:nvPr>
        </p:nvSpPr>
        <p:spPr>
          <a:xfrm>
            <a:off x="-11460" y="3898"/>
            <a:ext cx="9144000" cy="392400"/>
          </a:xfrm>
        </p:spPr>
        <p:txBody>
          <a:bodyPr/>
          <a:lstStyle/>
          <a:p>
            <a:r>
              <a:rPr lang="en-US" dirty="0" smtClean="0"/>
              <a:t/>
            </a:r>
            <a:br>
              <a:rPr lang="en-US" dirty="0" smtClean="0"/>
            </a:br>
            <a:r>
              <a:rPr lang="en-US" dirty="0" smtClean="0">
                <a:solidFill>
                  <a:srgbClr val="FFFFFF"/>
                </a:solidFill>
                <a:latin typeface="Verdana" pitchFamily="34" charset="0"/>
              </a:rPr>
              <a:t>4.2 </a:t>
            </a:r>
            <a:r>
              <a:rPr lang="en-US" dirty="0">
                <a:solidFill>
                  <a:srgbClr val="FFFFFF"/>
                </a:solidFill>
                <a:latin typeface="Verdana" pitchFamily="34" charset="0"/>
              </a:rPr>
              <a:t>Microsoft’s response to the mobile </a:t>
            </a:r>
            <a:r>
              <a:rPr lang="en-US" dirty="0" smtClean="0">
                <a:solidFill>
                  <a:srgbClr val="FFFFFF"/>
                </a:solidFill>
                <a:latin typeface="Verdana" pitchFamily="34" charset="0"/>
              </a:rPr>
              <a:t>boom (1)</a:t>
            </a:r>
            <a:r>
              <a:rPr lang="en-US" dirty="0">
                <a:solidFill>
                  <a:srgbClr val="FFFFFF"/>
                </a:solidFill>
                <a:latin typeface="Verdana" pitchFamily="34" charset="0"/>
              </a:rPr>
              <a:t/>
            </a:r>
            <a:br>
              <a:rPr lang="en-US" dirty="0">
                <a:solidFill>
                  <a:srgbClr val="FFFFFF"/>
                </a:solidFill>
                <a:latin typeface="Verdana" pitchFamily="34" charset="0"/>
              </a:rPr>
            </a:br>
            <a:endParaRPr lang="en-US" dirty="0"/>
          </a:p>
        </p:txBody>
      </p:sp>
    </p:spTree>
    <p:extLst>
      <p:ext uri="{BB962C8B-B14F-4D97-AF65-F5344CB8AC3E}">
        <p14:creationId xmlns:p14="http://schemas.microsoft.com/office/powerpoint/2010/main" val="63726296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4.2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a:t>
            </a:r>
            <a:r>
              <a:rPr lang="hu-HU" dirty="0" smtClean="0">
                <a:solidFill>
                  <a:srgbClr val="FFFFFF"/>
                </a:solidFill>
                <a:latin typeface="Verdana" pitchFamily="34" charset="0"/>
              </a:rPr>
              <a:t>2</a:t>
            </a:r>
            <a:r>
              <a:rPr lang="en-US" dirty="0" smtClean="0">
                <a:solidFill>
                  <a:srgbClr val="FFFFFF"/>
                </a:solidFill>
                <a:latin typeface="Verdana" pitchFamily="34" charset="0"/>
              </a:rPr>
              <a:t>)</a:t>
            </a:r>
            <a:endParaRPr lang="en-US" dirty="0"/>
          </a:p>
        </p:txBody>
      </p:sp>
      <p:sp>
        <p:nvSpPr>
          <p:cNvPr id="6" name="Rectangle 5"/>
          <p:cNvSpPr/>
          <p:nvPr/>
        </p:nvSpPr>
        <p:spPr>
          <a:xfrm>
            <a:off x="2069717" y="1178750"/>
            <a:ext cx="4951997" cy="292388"/>
          </a:xfrm>
          <a:prstGeom prst="rect">
            <a:avLst/>
          </a:prstGeom>
        </p:spPr>
        <p:txBody>
          <a:bodyPr wrap="none">
            <a:spAutoFit/>
          </a:bodyPr>
          <a:lstStyle/>
          <a:p>
            <a:pPr lvl="0" algn="ctr"/>
            <a:r>
              <a:rPr lang="hu-HU" altLang="en-US" sz="1300" b="1" dirty="0" smtClean="0">
                <a:solidFill>
                  <a:srgbClr val="000000"/>
                </a:solidFill>
              </a:rPr>
              <a:t>Microsoft's response to address the mobile boom</a:t>
            </a:r>
            <a:endParaRPr lang="en-US" altLang="en-US" sz="1300" b="1" dirty="0">
              <a:solidFill>
                <a:srgbClr val="000000"/>
              </a:solidFill>
            </a:endParaRPr>
          </a:p>
        </p:txBody>
      </p:sp>
      <p:sp>
        <p:nvSpPr>
          <p:cNvPr id="7" name="Text Box 4"/>
          <p:cNvSpPr txBox="1">
            <a:spLocks noChangeArrowheads="1"/>
          </p:cNvSpPr>
          <p:nvPr/>
        </p:nvSpPr>
        <p:spPr bwMode="auto">
          <a:xfrm>
            <a:off x="2816805" y="2044472"/>
            <a:ext cx="340120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Introduction of </a:t>
            </a:r>
          </a:p>
          <a:p>
            <a:pPr algn="ctr">
              <a:spcBef>
                <a:spcPct val="0"/>
              </a:spcBef>
              <a:buClrTx/>
              <a:buSzTx/>
              <a:buFontTx/>
              <a:buNone/>
            </a:pPr>
            <a:r>
              <a:rPr lang="hu-HU" altLang="en-US" sz="1300" b="1" dirty="0" smtClean="0">
                <a:solidFill>
                  <a:srgbClr val="000000"/>
                </a:solidFill>
              </a:rPr>
              <a:t>Windows based OSs</a:t>
            </a:r>
          </a:p>
          <a:p>
            <a:pPr algn="ctr">
              <a:spcBef>
                <a:spcPct val="0"/>
              </a:spcBef>
              <a:buClrTx/>
              <a:buSzTx/>
              <a:buFontTx/>
              <a:buNone/>
            </a:pPr>
            <a:r>
              <a:rPr lang="hu-HU" altLang="en-US" sz="1300" b="1" dirty="0" smtClean="0">
                <a:solidFill>
                  <a:srgbClr val="000000"/>
                </a:solidFill>
              </a:rPr>
              <a:t>for smartphones</a:t>
            </a:r>
            <a:endParaRPr lang="en-US" altLang="en-US" sz="1300" b="1" dirty="0">
              <a:solidFill>
                <a:srgbClr val="000000"/>
              </a:solidFill>
            </a:endParaRPr>
          </a:p>
        </p:txBody>
      </p:sp>
      <p:sp>
        <p:nvSpPr>
          <p:cNvPr id="8" name="Oval 13"/>
          <p:cNvSpPr>
            <a:spLocks noChangeArrowheads="1"/>
          </p:cNvSpPr>
          <p:nvPr/>
        </p:nvSpPr>
        <p:spPr bwMode="auto">
          <a:xfrm>
            <a:off x="1414268" y="1988155"/>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9" name="Line 17"/>
          <p:cNvSpPr>
            <a:spLocks noChangeShapeType="1"/>
          </p:cNvSpPr>
          <p:nvPr/>
        </p:nvSpPr>
        <p:spPr bwMode="auto">
          <a:xfrm flipV="1">
            <a:off x="1458925" y="1809363"/>
            <a:ext cx="6030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10" name="Line 25"/>
          <p:cNvSpPr>
            <a:spLocks noChangeShapeType="1"/>
          </p:cNvSpPr>
          <p:nvPr/>
        </p:nvSpPr>
        <p:spPr bwMode="auto">
          <a:xfrm>
            <a:off x="1458924" y="180565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11" name="Oval 13"/>
          <p:cNvSpPr>
            <a:spLocks noChangeArrowheads="1"/>
          </p:cNvSpPr>
          <p:nvPr/>
        </p:nvSpPr>
        <p:spPr bwMode="auto">
          <a:xfrm>
            <a:off x="7451842" y="1989742"/>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12" name="Line 29"/>
          <p:cNvSpPr>
            <a:spLocks noChangeShapeType="1"/>
          </p:cNvSpPr>
          <p:nvPr/>
        </p:nvSpPr>
        <p:spPr bwMode="auto">
          <a:xfrm flipH="1">
            <a:off x="7486856" y="1805635"/>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cxnSp>
        <p:nvCxnSpPr>
          <p:cNvPr id="14" name="Straight Connector 13"/>
          <p:cNvCxnSpPr/>
          <p:nvPr/>
        </p:nvCxnSpPr>
        <p:spPr bwMode="auto">
          <a:xfrm>
            <a:off x="4539694" y="1552037"/>
            <a:ext cx="1" cy="24447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 Box 4"/>
          <p:cNvSpPr txBox="1">
            <a:spLocks noChangeArrowheads="1"/>
          </p:cNvSpPr>
          <p:nvPr/>
        </p:nvSpPr>
        <p:spPr bwMode="auto">
          <a:xfrm>
            <a:off x="5961360" y="2048370"/>
            <a:ext cx="308683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Vision to become</a:t>
            </a:r>
            <a:endParaRPr lang="en-US" altLang="en-US" sz="1300" b="1" dirty="0">
              <a:solidFill>
                <a:srgbClr val="000000"/>
              </a:solidFill>
            </a:endParaRPr>
          </a:p>
          <a:p>
            <a:pPr algn="ctr">
              <a:spcBef>
                <a:spcPct val="0"/>
              </a:spcBef>
              <a:buClrTx/>
              <a:buSzTx/>
              <a:buFontTx/>
              <a:buNone/>
            </a:pPr>
            <a:r>
              <a:rPr lang="en-US" altLang="en-US" sz="1300" b="1" dirty="0" smtClean="0">
                <a:solidFill>
                  <a:srgbClr val="000000"/>
                </a:solidFill>
              </a:rPr>
              <a:t>a </a:t>
            </a:r>
            <a:r>
              <a:rPr lang="en-US" altLang="en-US" sz="1300" b="1" dirty="0">
                <a:solidFill>
                  <a:srgbClr val="000000"/>
                </a:solidFill>
              </a:rPr>
              <a:t>devices and services </a:t>
            </a:r>
          </a:p>
          <a:p>
            <a:pPr algn="ctr">
              <a:spcBef>
                <a:spcPct val="0"/>
              </a:spcBef>
              <a:buClrTx/>
              <a:buSzTx/>
              <a:buFontTx/>
              <a:buNone/>
            </a:pPr>
            <a:r>
              <a:rPr lang="en-US" altLang="en-US" sz="1300" b="1" dirty="0" smtClean="0">
                <a:solidFill>
                  <a:srgbClr val="000000"/>
                </a:solidFill>
              </a:rPr>
              <a:t>company</a:t>
            </a:r>
            <a:endParaRPr lang="en-US" altLang="en-US" sz="1300" b="1" dirty="0">
              <a:solidFill>
                <a:srgbClr val="000000"/>
              </a:solidFill>
            </a:endParaRPr>
          </a:p>
        </p:txBody>
      </p:sp>
      <p:sp>
        <p:nvSpPr>
          <p:cNvPr id="16" name="Oval 13"/>
          <p:cNvSpPr>
            <a:spLocks noChangeArrowheads="1"/>
          </p:cNvSpPr>
          <p:nvPr/>
        </p:nvSpPr>
        <p:spPr bwMode="auto">
          <a:xfrm>
            <a:off x="4506913" y="1991318"/>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17" name="Line 25"/>
          <p:cNvSpPr>
            <a:spLocks noChangeShapeType="1"/>
          </p:cNvSpPr>
          <p:nvPr/>
        </p:nvSpPr>
        <p:spPr bwMode="auto">
          <a:xfrm>
            <a:off x="4538869" y="1808820"/>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18" name="TextBox 17"/>
          <p:cNvSpPr txBox="1"/>
          <p:nvPr/>
        </p:nvSpPr>
        <p:spPr>
          <a:xfrm>
            <a:off x="117259" y="512423"/>
            <a:ext cx="6213560" cy="369332"/>
          </a:xfrm>
          <a:prstGeom prst="rect">
            <a:avLst/>
          </a:prstGeom>
          <a:noFill/>
        </p:spPr>
        <p:txBody>
          <a:bodyPr wrap="none" rtlCol="0">
            <a:spAutoFit/>
          </a:bodyPr>
          <a:lstStyle/>
          <a:p>
            <a:r>
              <a:rPr lang="hu-HU" dirty="0" smtClean="0">
                <a:solidFill>
                  <a:schemeClr val="accent6"/>
                </a:solidFill>
              </a:rPr>
              <a:t>Microsoft's response to address the mobile boom -2</a:t>
            </a:r>
            <a:endParaRPr lang="en-US" dirty="0">
              <a:solidFill>
                <a:schemeClr val="accent6"/>
              </a:solidFill>
            </a:endParaRPr>
          </a:p>
        </p:txBody>
      </p:sp>
      <p:sp>
        <p:nvSpPr>
          <p:cNvPr id="19" name="Text Box 4"/>
          <p:cNvSpPr txBox="1">
            <a:spLocks noChangeArrowheads="1"/>
          </p:cNvSpPr>
          <p:nvPr/>
        </p:nvSpPr>
        <p:spPr bwMode="auto">
          <a:xfrm>
            <a:off x="-63515" y="2051377"/>
            <a:ext cx="319535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Widening</a:t>
            </a:r>
            <a:r>
              <a:rPr lang="en-US" altLang="en-US" sz="1300" b="1" dirty="0" smtClean="0">
                <a:solidFill>
                  <a:srgbClr val="000000"/>
                </a:solidFill>
              </a:rPr>
              <a:t> </a:t>
            </a:r>
            <a:r>
              <a:rPr lang="en-US" altLang="en-US" sz="1300" b="1" dirty="0">
                <a:solidFill>
                  <a:srgbClr val="000000"/>
                </a:solidFill>
              </a:rPr>
              <a:t>the </a:t>
            </a:r>
            <a:r>
              <a:rPr lang="en-US" altLang="en-US" sz="1300" b="1" dirty="0" smtClean="0">
                <a:solidFill>
                  <a:srgbClr val="000000"/>
                </a:solidFill>
              </a:rPr>
              <a:t>scope</a:t>
            </a:r>
            <a:endParaRPr lang="hu-HU" altLang="en-US" sz="1300" b="1" dirty="0" smtClean="0">
              <a:solidFill>
                <a:srgbClr val="000000"/>
              </a:solidFill>
            </a:endParaRPr>
          </a:p>
          <a:p>
            <a:pPr algn="ctr">
              <a:spcBef>
                <a:spcPct val="0"/>
              </a:spcBef>
              <a:buClrTx/>
              <a:buSzTx/>
              <a:buFontTx/>
              <a:buNone/>
            </a:pPr>
            <a:r>
              <a:rPr lang="en-US" altLang="en-US" sz="1300" b="1" dirty="0" smtClean="0">
                <a:solidFill>
                  <a:srgbClr val="000000"/>
                </a:solidFill>
              </a:rPr>
              <a:t> </a:t>
            </a:r>
            <a:r>
              <a:rPr lang="en-US" altLang="en-US" sz="1300" b="1" dirty="0">
                <a:solidFill>
                  <a:srgbClr val="000000"/>
                </a:solidFill>
              </a:rPr>
              <a:t>of </a:t>
            </a:r>
            <a:r>
              <a:rPr lang="en-US" altLang="en-US" sz="1300" b="1" dirty="0" smtClean="0">
                <a:solidFill>
                  <a:srgbClr val="000000"/>
                </a:solidFill>
              </a:rPr>
              <a:t>Windows</a:t>
            </a:r>
            <a:r>
              <a:rPr lang="hu-HU" altLang="en-US" sz="1300" b="1" dirty="0" smtClean="0">
                <a:solidFill>
                  <a:srgbClr val="000000"/>
                </a:solidFill>
              </a:rPr>
              <a:t> </a:t>
            </a:r>
            <a:r>
              <a:rPr lang="en-US" altLang="en-US" sz="1300" b="1" dirty="0" smtClean="0">
                <a:solidFill>
                  <a:srgbClr val="000000"/>
                </a:solidFill>
              </a:rPr>
              <a:t>to </a:t>
            </a:r>
            <a:r>
              <a:rPr lang="en-US" altLang="en-US" sz="1300" b="1" dirty="0">
                <a:solidFill>
                  <a:srgbClr val="000000"/>
                </a:solidFill>
              </a:rPr>
              <a:t>cover also touchscreen </a:t>
            </a:r>
            <a:r>
              <a:rPr lang="en-US" altLang="en-US" sz="1300" b="1" dirty="0" smtClean="0">
                <a:solidFill>
                  <a:srgbClr val="000000"/>
                </a:solidFill>
              </a:rPr>
              <a:t>tablets</a:t>
            </a:r>
            <a:endParaRPr lang="en-US" altLang="en-US" sz="1300" b="1" dirty="0">
              <a:solidFill>
                <a:srgbClr val="000000"/>
              </a:solidFill>
            </a:endParaRPr>
          </a:p>
        </p:txBody>
      </p:sp>
      <p:sp>
        <p:nvSpPr>
          <p:cNvPr id="20" name="TextBox 19"/>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0868226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4.2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a:t>
            </a:r>
            <a:r>
              <a:rPr lang="hu-HU" dirty="0" smtClean="0">
                <a:solidFill>
                  <a:srgbClr val="FFFFFF"/>
                </a:solidFill>
                <a:latin typeface="Verdana" pitchFamily="34" charset="0"/>
              </a:rPr>
              <a:t>3</a:t>
            </a:r>
            <a:r>
              <a:rPr lang="en-US" dirty="0" smtClean="0">
                <a:solidFill>
                  <a:srgbClr val="FFFFFF"/>
                </a:solidFill>
                <a:latin typeface="Verdana" pitchFamily="34" charset="0"/>
              </a:rPr>
              <a:t>)</a:t>
            </a:r>
            <a:endParaRPr lang="en-US" dirty="0"/>
          </a:p>
        </p:txBody>
      </p:sp>
      <p:sp>
        <p:nvSpPr>
          <p:cNvPr id="3" name="TextBox 2"/>
          <p:cNvSpPr txBox="1"/>
          <p:nvPr/>
        </p:nvSpPr>
        <p:spPr>
          <a:xfrm>
            <a:off x="121754" y="515564"/>
            <a:ext cx="8280920" cy="369332"/>
          </a:xfrm>
          <a:prstGeom prst="rect">
            <a:avLst/>
          </a:prstGeom>
          <a:noFill/>
        </p:spPr>
        <p:txBody>
          <a:bodyPr wrap="square" rtlCol="0">
            <a:spAutoFit/>
          </a:bodyPr>
          <a:lstStyle/>
          <a:p>
            <a:pPr>
              <a:spcBef>
                <a:spcPct val="0"/>
              </a:spcBef>
            </a:pPr>
            <a:r>
              <a:rPr lang="hu-HU" dirty="0">
                <a:solidFill>
                  <a:schemeClr val="accent6"/>
                </a:solidFill>
              </a:rPr>
              <a:t>a</a:t>
            </a:r>
            <a:r>
              <a:rPr lang="hu-HU" dirty="0" smtClean="0">
                <a:solidFill>
                  <a:schemeClr val="accent6"/>
                </a:solidFill>
              </a:rPr>
              <a:t>) W</a:t>
            </a:r>
            <a:r>
              <a:rPr lang="en-US" dirty="0" err="1" smtClean="0">
                <a:solidFill>
                  <a:schemeClr val="accent6"/>
                </a:solidFill>
              </a:rPr>
              <a:t>idening</a:t>
            </a:r>
            <a:r>
              <a:rPr lang="en-US" dirty="0" smtClean="0">
                <a:solidFill>
                  <a:schemeClr val="accent6"/>
                </a:solidFill>
              </a:rPr>
              <a:t> </a:t>
            </a:r>
            <a:r>
              <a:rPr lang="en-US" dirty="0">
                <a:solidFill>
                  <a:schemeClr val="accent6"/>
                </a:solidFill>
              </a:rPr>
              <a:t>the scope</a:t>
            </a:r>
            <a:r>
              <a:rPr lang="hu-HU" dirty="0">
                <a:solidFill>
                  <a:schemeClr val="accent6"/>
                </a:solidFill>
              </a:rPr>
              <a:t> </a:t>
            </a:r>
            <a:r>
              <a:rPr lang="en-US" dirty="0">
                <a:solidFill>
                  <a:schemeClr val="accent6"/>
                </a:solidFill>
              </a:rPr>
              <a:t>of Windows to cover </a:t>
            </a:r>
            <a:r>
              <a:rPr lang="en-US" dirty="0" smtClean="0">
                <a:solidFill>
                  <a:schemeClr val="accent6"/>
                </a:solidFill>
              </a:rPr>
              <a:t>also</a:t>
            </a:r>
            <a:r>
              <a:rPr lang="hu-HU" dirty="0" smtClean="0">
                <a:solidFill>
                  <a:schemeClr val="accent6"/>
                </a:solidFill>
              </a:rPr>
              <a:t> </a:t>
            </a:r>
            <a:r>
              <a:rPr lang="en-US" dirty="0" smtClean="0">
                <a:solidFill>
                  <a:schemeClr val="accent6"/>
                </a:solidFill>
              </a:rPr>
              <a:t>touchscreen tablets</a:t>
            </a:r>
            <a:endParaRPr lang="en-US" dirty="0">
              <a:solidFill>
                <a:schemeClr val="accent6"/>
              </a:solidFill>
            </a:endParaRPr>
          </a:p>
        </p:txBody>
      </p:sp>
      <p:sp>
        <p:nvSpPr>
          <p:cNvPr id="4" name="TextBox 3"/>
          <p:cNvSpPr txBox="1"/>
          <p:nvPr/>
        </p:nvSpPr>
        <p:spPr>
          <a:xfrm>
            <a:off x="476545" y="1284697"/>
            <a:ext cx="7681847" cy="1762021"/>
          </a:xfrm>
          <a:prstGeom prst="rect">
            <a:avLst/>
          </a:prstGeom>
          <a:noFill/>
        </p:spPr>
        <p:txBody>
          <a:bodyPr wrap="none" rtlCol="0">
            <a:spAutoFit/>
          </a:bodyPr>
          <a:lstStyle/>
          <a:p>
            <a:pPr marL="285750" indent="-285750">
              <a:spcAft>
                <a:spcPts val="300"/>
              </a:spcAft>
              <a:buFont typeface="Arial" pitchFamily="34" charset="0"/>
              <a:buChar char="•"/>
            </a:pPr>
            <a:r>
              <a:rPr lang="en-US" sz="1600" dirty="0" smtClean="0"/>
              <a:t>2012      </a:t>
            </a:r>
            <a:r>
              <a:rPr lang="en-US" sz="1600" dirty="0"/>
              <a:t>Windows </a:t>
            </a:r>
            <a:r>
              <a:rPr lang="en-US" sz="1600" dirty="0" smtClean="0"/>
              <a:t>8 </a:t>
            </a:r>
            <a:r>
              <a:rPr lang="hu-HU" sz="1600" dirty="0" smtClean="0"/>
              <a:t>it </a:t>
            </a:r>
            <a:r>
              <a:rPr lang="en-US" sz="1600" dirty="0" smtClean="0"/>
              <a:t>aim</a:t>
            </a:r>
            <a:r>
              <a:rPr lang="hu-HU" sz="1600" dirty="0" smtClean="0"/>
              <a:t>s</a:t>
            </a:r>
            <a:r>
              <a:rPr lang="en-US" sz="1600" dirty="0" smtClean="0"/>
              <a:t> </a:t>
            </a:r>
            <a:r>
              <a:rPr lang="en-US" sz="1600" dirty="0"/>
              <a:t>to cover PCs, notebooks and also </a:t>
            </a:r>
            <a:r>
              <a:rPr lang="en-US" sz="1600" dirty="0" smtClean="0"/>
              <a:t>tablets</a:t>
            </a:r>
          </a:p>
          <a:p>
            <a:pPr marL="285750" indent="-285750">
              <a:spcAft>
                <a:spcPts val="300"/>
              </a:spcAft>
              <a:buFont typeface="Arial" pitchFamily="34" charset="0"/>
              <a:buChar char="•"/>
            </a:pPr>
            <a:r>
              <a:rPr lang="en-US" sz="1600" dirty="0" smtClean="0"/>
              <a:t>2013      Windows 8.1 </a:t>
            </a:r>
          </a:p>
          <a:p>
            <a:pPr marL="285750" indent="-285750">
              <a:spcAft>
                <a:spcPts val="300"/>
              </a:spcAft>
              <a:buFont typeface="Arial" pitchFamily="34" charset="0"/>
              <a:buChar char="•"/>
            </a:pPr>
            <a:r>
              <a:rPr lang="en-US" sz="1600" dirty="0" smtClean="0"/>
              <a:t>2014      Windows 8.1 with Bing for low cost devices</a:t>
            </a:r>
          </a:p>
          <a:p>
            <a:pPr marL="285750" indent="-285750">
              <a:spcAft>
                <a:spcPts val="300"/>
              </a:spcAft>
              <a:buFont typeface="Arial" pitchFamily="34" charset="0"/>
              <a:buChar char="•"/>
            </a:pPr>
            <a:r>
              <a:rPr lang="en-US" sz="1600" dirty="0" smtClean="0"/>
              <a:t>2014      Windows 9 skipped</a:t>
            </a:r>
          </a:p>
          <a:p>
            <a:pPr marL="285750" indent="-285750">
              <a:spcAft>
                <a:spcPts val="300"/>
              </a:spcAft>
              <a:buFont typeface="Arial" pitchFamily="34" charset="0"/>
              <a:buChar char="•"/>
            </a:pPr>
            <a:r>
              <a:rPr lang="en-US" sz="1600" dirty="0" smtClean="0"/>
              <a:t>2014      Windows 10 Technical Preview</a:t>
            </a:r>
          </a:p>
          <a:p>
            <a:pPr marL="285750" indent="-285750">
              <a:spcAft>
                <a:spcPts val="300"/>
              </a:spcAft>
              <a:buFont typeface="Arial" pitchFamily="34" charset="0"/>
              <a:buChar char="•"/>
            </a:pPr>
            <a:r>
              <a:rPr lang="en-US" sz="1600" dirty="0" smtClean="0"/>
              <a:t>2015      Windows 10 general availability</a:t>
            </a:r>
            <a:endParaRPr lang="en-US" sz="1600" dirty="0"/>
          </a:p>
        </p:txBody>
      </p:sp>
      <p:sp>
        <p:nvSpPr>
          <p:cNvPr id="5" name="TextBox 4"/>
          <p:cNvSpPr txBox="1"/>
          <p:nvPr/>
        </p:nvSpPr>
        <p:spPr>
          <a:xfrm>
            <a:off x="161510" y="3672025"/>
            <a:ext cx="8280665" cy="584775"/>
          </a:xfrm>
          <a:prstGeom prst="rect">
            <a:avLst/>
          </a:prstGeom>
          <a:noFill/>
        </p:spPr>
        <p:txBody>
          <a:bodyPr wrap="none" rtlCol="0">
            <a:spAutoFit/>
          </a:bodyPr>
          <a:lstStyle/>
          <a:p>
            <a:r>
              <a:rPr lang="en-US" sz="1600" dirty="0" smtClean="0">
                <a:solidFill>
                  <a:srgbClr val="3333FF"/>
                </a:solidFill>
              </a:rPr>
              <a:t>     </a:t>
            </a:r>
            <a:r>
              <a:rPr lang="en-US" sz="1600" dirty="0">
                <a:solidFill>
                  <a:srgbClr val="0070C0"/>
                </a:solidFill>
              </a:rPr>
              <a:t>Market reflections</a:t>
            </a:r>
            <a:r>
              <a:rPr lang="en-US" sz="1600" dirty="0">
                <a:solidFill>
                  <a:srgbClr val="000000"/>
                </a:solidFill>
              </a:rPr>
              <a:t>: </a:t>
            </a:r>
            <a:r>
              <a:rPr lang="en-US" sz="1600" dirty="0" smtClean="0">
                <a:solidFill>
                  <a:srgbClr val="000000"/>
                </a:solidFill>
              </a:rPr>
              <a:t>Windows </a:t>
            </a:r>
            <a:r>
              <a:rPr lang="en-US" sz="1600" dirty="0">
                <a:solidFill>
                  <a:srgbClr val="000000"/>
                </a:solidFill>
              </a:rPr>
              <a:t>8 earned </a:t>
            </a:r>
            <a:r>
              <a:rPr lang="en-US" sz="1600" dirty="0">
                <a:solidFill>
                  <a:srgbClr val="0070C0"/>
                </a:solidFill>
              </a:rPr>
              <a:t>moderate success</a:t>
            </a:r>
            <a:r>
              <a:rPr lang="en-US" sz="1600" dirty="0" smtClean="0">
                <a:solidFill>
                  <a:srgbClr val="000000"/>
                </a:solidFill>
              </a:rPr>
              <a:t>,</a:t>
            </a:r>
            <a:r>
              <a:rPr lang="hu-HU" sz="1600" dirty="0" smtClean="0">
                <a:solidFill>
                  <a:srgbClr val="000000"/>
                </a:solidFill>
              </a:rPr>
              <a:t> </a:t>
            </a:r>
            <a:r>
              <a:rPr lang="en-US" sz="1600" dirty="0" smtClean="0">
                <a:solidFill>
                  <a:srgbClr val="000000"/>
                </a:solidFill>
              </a:rPr>
              <a:t>Android </a:t>
            </a:r>
            <a:r>
              <a:rPr lang="en-US" sz="1600" dirty="0">
                <a:solidFill>
                  <a:srgbClr val="000000"/>
                </a:solidFill>
              </a:rPr>
              <a:t>and iOS </a:t>
            </a:r>
            <a:endParaRPr lang="hu-HU" sz="1600" dirty="0" smtClean="0">
              <a:solidFill>
                <a:srgbClr val="000000"/>
              </a:solidFill>
            </a:endParaRPr>
          </a:p>
          <a:p>
            <a:r>
              <a:rPr lang="hu-HU" sz="1600" dirty="0">
                <a:solidFill>
                  <a:srgbClr val="000000"/>
                </a:solidFill>
              </a:rPr>
              <a:t> </a:t>
            </a:r>
            <a:r>
              <a:rPr lang="hu-HU" sz="1600" dirty="0" smtClean="0">
                <a:solidFill>
                  <a:srgbClr val="000000"/>
                </a:solidFill>
              </a:rPr>
              <a:t>      </a:t>
            </a:r>
            <a:r>
              <a:rPr lang="en-US" sz="1600" dirty="0" smtClean="0">
                <a:solidFill>
                  <a:srgbClr val="000000"/>
                </a:solidFill>
              </a:rPr>
              <a:t>dominate</a:t>
            </a:r>
            <a:r>
              <a:rPr lang="hu-HU" sz="1600" dirty="0" smtClean="0">
                <a:solidFill>
                  <a:srgbClr val="000000"/>
                </a:solidFill>
              </a:rPr>
              <a:t>d</a:t>
            </a:r>
            <a:r>
              <a:rPr lang="en-US" sz="1600" dirty="0" smtClean="0">
                <a:solidFill>
                  <a:srgbClr val="000000"/>
                </a:solidFill>
              </a:rPr>
              <a:t> further on the market</a:t>
            </a:r>
            <a:r>
              <a:rPr lang="hu-HU" sz="1600" dirty="0" smtClean="0">
                <a:solidFill>
                  <a:srgbClr val="000000"/>
                </a:solidFill>
              </a:rPr>
              <a:t> for smartphones and tablets</a:t>
            </a:r>
            <a:r>
              <a:rPr lang="en-US" sz="1600" dirty="0" smtClean="0">
                <a:solidFill>
                  <a:srgbClr val="000000"/>
                </a:solidFill>
              </a:rPr>
              <a:t>.</a:t>
            </a:r>
          </a:p>
        </p:txBody>
      </p:sp>
      <p:sp>
        <p:nvSpPr>
          <p:cNvPr id="6" name="TextBox 5"/>
          <p:cNvSpPr txBox="1"/>
          <p:nvPr/>
        </p:nvSpPr>
        <p:spPr>
          <a:xfrm>
            <a:off x="206515" y="3086960"/>
            <a:ext cx="9075882" cy="584775"/>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en-US" sz="1600" dirty="0" smtClean="0">
                <a:solidFill>
                  <a:srgbClr val="FF0000"/>
                </a:solidFill>
              </a:rPr>
              <a:t>Windows 8</a:t>
            </a:r>
            <a:r>
              <a:rPr lang="en-US" sz="1600" dirty="0" smtClean="0"/>
              <a:t> was Microsoft’s </a:t>
            </a:r>
            <a:r>
              <a:rPr lang="hu-HU" sz="1600" dirty="0" smtClean="0"/>
              <a:t>first </a:t>
            </a:r>
            <a:r>
              <a:rPr lang="en-US" sz="1600" dirty="0" smtClean="0"/>
              <a:t>try </a:t>
            </a:r>
            <a:r>
              <a:rPr lang="en-US" sz="1600" dirty="0">
                <a:solidFill>
                  <a:srgbClr val="0070C0"/>
                </a:solidFill>
              </a:rPr>
              <a:t>to cover the whole spectrum of computers </a:t>
            </a:r>
            <a:r>
              <a:rPr lang="en-US" sz="1600" dirty="0" smtClean="0"/>
              <a:t>from </a:t>
            </a:r>
          </a:p>
          <a:p>
            <a:r>
              <a:rPr lang="en-US" sz="1600" dirty="0"/>
              <a:t> </a:t>
            </a:r>
            <a:r>
              <a:rPr lang="en-US" sz="1600" dirty="0" smtClean="0"/>
              <a:t>     server</a:t>
            </a:r>
            <a:r>
              <a:rPr lang="hu-HU" sz="1600" dirty="0" smtClean="0"/>
              <a:t>s</a:t>
            </a:r>
            <a:r>
              <a:rPr lang="en-US" sz="1600" dirty="0" smtClean="0"/>
              <a:t> through desktops and notebooks till touchscreen tablets </a:t>
            </a:r>
            <a:r>
              <a:rPr lang="en-US" sz="1600" dirty="0">
                <a:solidFill>
                  <a:srgbClr val="0070C0"/>
                </a:solidFill>
              </a:rPr>
              <a:t>by a single OS.  </a:t>
            </a:r>
          </a:p>
        </p:txBody>
      </p:sp>
      <p:sp>
        <p:nvSpPr>
          <p:cNvPr id="7" name="TextBox 6"/>
          <p:cNvSpPr txBox="1"/>
          <p:nvPr/>
        </p:nvSpPr>
        <p:spPr>
          <a:xfrm>
            <a:off x="194252" y="4615912"/>
            <a:ext cx="8048998" cy="1154162"/>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smtClean="0"/>
              <a:t>In 5/2014 Microsoft announced </a:t>
            </a:r>
            <a:r>
              <a:rPr lang="en-US" sz="1600" dirty="0" smtClean="0">
                <a:solidFill>
                  <a:srgbClr val="FF0000"/>
                </a:solidFill>
              </a:rPr>
              <a:t>Windows 8.1 with Bing.</a:t>
            </a:r>
          </a:p>
          <a:p>
            <a:r>
              <a:rPr lang="en-US" sz="1600" dirty="0" smtClean="0">
                <a:solidFill>
                  <a:srgbClr val="FF0000"/>
                </a:solidFill>
              </a:rPr>
              <a:t>    </a:t>
            </a:r>
            <a:r>
              <a:rPr lang="en-US" sz="1600" dirty="0" smtClean="0">
                <a:solidFill>
                  <a:srgbClr val="0070C0"/>
                </a:solidFill>
              </a:rPr>
              <a:t>It is the same as Windows 8, but is shipped with the Internet Explorer as</a:t>
            </a:r>
          </a:p>
          <a:p>
            <a:pPr>
              <a:spcAft>
                <a:spcPts val="300"/>
              </a:spcAft>
            </a:pPr>
            <a:r>
              <a:rPr lang="en-US" sz="1600" dirty="0" smtClean="0">
                <a:solidFill>
                  <a:srgbClr val="0070C0"/>
                </a:solidFill>
              </a:rPr>
              <a:t>      the default search engine.</a:t>
            </a:r>
          </a:p>
          <a:p>
            <a:r>
              <a:rPr lang="en-US" sz="1600" dirty="0" smtClean="0">
                <a:solidFill>
                  <a:srgbClr val="FF0000"/>
                </a:solidFill>
              </a:rPr>
              <a:t>    </a:t>
            </a:r>
            <a:r>
              <a:rPr lang="en-US" sz="1600" dirty="0" smtClean="0"/>
              <a:t>It will be delivered </a:t>
            </a:r>
            <a:r>
              <a:rPr lang="en-US" sz="1600" dirty="0">
                <a:solidFill>
                  <a:srgbClr val="0070C0"/>
                </a:solidFill>
              </a:rPr>
              <a:t>for hardware manufacturers for free</a:t>
            </a:r>
            <a:r>
              <a:rPr lang="en-US" sz="1600" dirty="0" smtClean="0"/>
              <a:t>.   </a:t>
            </a:r>
            <a:endParaRPr lang="en-US" sz="1600" dirty="0"/>
          </a:p>
        </p:txBody>
      </p:sp>
      <p:sp>
        <p:nvSpPr>
          <p:cNvPr id="8" name="TextBox 7"/>
          <p:cNvSpPr txBox="1"/>
          <p:nvPr/>
        </p:nvSpPr>
        <p:spPr>
          <a:xfrm>
            <a:off x="174036" y="5799891"/>
            <a:ext cx="8959056" cy="869469"/>
          </a:xfrm>
          <a:prstGeom prst="rect">
            <a:avLst/>
          </a:prstGeom>
          <a:noFill/>
        </p:spPr>
        <p:txBody>
          <a:bodyPr wrap="none" rtlCol="0">
            <a:spAutoFit/>
          </a:bodyPr>
          <a:lstStyle/>
          <a:p>
            <a:pPr marL="285750" indent="-285750">
              <a:spcAft>
                <a:spcPts val="300"/>
              </a:spcAft>
              <a:buClr>
                <a:schemeClr val="tx1"/>
              </a:buClr>
              <a:buFont typeface="Arial" panose="020B0604020202020204" pitchFamily="34" charset="0"/>
              <a:buChar char="•"/>
            </a:pPr>
            <a:r>
              <a:rPr lang="en-US" sz="1600" dirty="0" smtClean="0">
                <a:solidFill>
                  <a:srgbClr val="FF0000"/>
                </a:solidFill>
              </a:rPr>
              <a:t>Windows 10 </a:t>
            </a:r>
            <a:r>
              <a:rPr lang="en-US" sz="1600" dirty="0" smtClean="0"/>
              <a:t>is released in 07/2015, it provides an updated Start menu.</a:t>
            </a:r>
          </a:p>
          <a:p>
            <a:r>
              <a:rPr lang="en-US" sz="1600" dirty="0"/>
              <a:t> </a:t>
            </a:r>
            <a:r>
              <a:rPr lang="en-US" sz="1600" dirty="0" smtClean="0"/>
              <a:t>   To encourage its adoption Microsoft made it available </a:t>
            </a:r>
            <a:r>
              <a:rPr lang="en-US" sz="1600" dirty="0" smtClean="0">
                <a:solidFill>
                  <a:srgbClr val="0070C0"/>
                </a:solidFill>
              </a:rPr>
              <a:t>free of charge during its</a:t>
            </a:r>
          </a:p>
          <a:p>
            <a:r>
              <a:rPr lang="en-US" sz="1600" dirty="0">
                <a:solidFill>
                  <a:srgbClr val="0070C0"/>
                </a:solidFill>
              </a:rPr>
              <a:t> </a:t>
            </a:r>
            <a:r>
              <a:rPr lang="en-US" sz="1600" dirty="0" smtClean="0">
                <a:solidFill>
                  <a:srgbClr val="0070C0"/>
                </a:solidFill>
              </a:rPr>
              <a:t>     first year of availability</a:t>
            </a:r>
            <a:r>
              <a:rPr lang="en-US" sz="1600" dirty="0" smtClean="0"/>
              <a:t> to users with genuine copies of Windows 7/Windows 8.1.</a:t>
            </a:r>
            <a:endParaRPr lang="en-US" sz="1600" dirty="0"/>
          </a:p>
        </p:txBody>
      </p:sp>
      <p:sp>
        <p:nvSpPr>
          <p:cNvPr id="9" name="TextBox 8"/>
          <p:cNvSpPr txBox="1"/>
          <p:nvPr/>
        </p:nvSpPr>
        <p:spPr>
          <a:xfrm>
            <a:off x="203928" y="4257090"/>
            <a:ext cx="4901919" cy="338554"/>
          </a:xfrm>
          <a:prstGeom prst="rect">
            <a:avLst/>
          </a:prstGeom>
          <a:noFill/>
        </p:spPr>
        <p:txBody>
          <a:bodyPr wrap="none" rtlCol="0">
            <a:spAutoFit/>
          </a:bodyPr>
          <a:lstStyle/>
          <a:p>
            <a:pPr marL="285750" lvl="0" indent="-285750">
              <a:buClr>
                <a:schemeClr val="tx1"/>
              </a:buClr>
              <a:buFont typeface="Arial" panose="020B0604020202020204" pitchFamily="34" charset="0"/>
              <a:buChar char="•"/>
            </a:pPr>
            <a:r>
              <a:rPr lang="en-US" sz="1600" dirty="0">
                <a:solidFill>
                  <a:srgbClr val="FF0000"/>
                </a:solidFill>
              </a:rPr>
              <a:t>Windows 8.1 </a:t>
            </a:r>
            <a:r>
              <a:rPr lang="en-US" sz="1600" dirty="0">
                <a:solidFill>
                  <a:srgbClr val="000000"/>
                </a:solidFill>
              </a:rPr>
              <a:t>is an </a:t>
            </a:r>
            <a:r>
              <a:rPr lang="en-US" sz="1600" dirty="0">
                <a:solidFill>
                  <a:srgbClr val="0070C0"/>
                </a:solidFill>
              </a:rPr>
              <a:t>upgrade for Windows 8</a:t>
            </a:r>
            <a:r>
              <a:rPr lang="en-US" sz="1600" dirty="0" smtClean="0">
                <a:solidFill>
                  <a:srgbClr val="000000"/>
                </a:solidFill>
              </a:rPr>
              <a:t>.</a:t>
            </a:r>
            <a:endParaRPr lang="en-US" dirty="0"/>
          </a:p>
        </p:txBody>
      </p:sp>
      <p:sp>
        <p:nvSpPr>
          <p:cNvPr id="10" name="TextBox 9"/>
          <p:cNvSpPr txBox="1"/>
          <p:nvPr/>
        </p:nvSpPr>
        <p:spPr>
          <a:xfrm>
            <a:off x="346779" y="931350"/>
            <a:ext cx="6609438" cy="338554"/>
          </a:xfrm>
          <a:prstGeom prst="rect">
            <a:avLst/>
          </a:prstGeom>
          <a:noFill/>
        </p:spPr>
        <p:txBody>
          <a:bodyPr wrap="none" rtlCol="0">
            <a:spAutoFit/>
          </a:bodyPr>
          <a:lstStyle/>
          <a:p>
            <a:r>
              <a:rPr lang="hu-HU" sz="1600" dirty="0" smtClean="0">
                <a:solidFill>
                  <a:srgbClr val="FF0000"/>
                </a:solidFill>
              </a:rPr>
              <a:t>OS releases aiming at covering touch screen tablets as well: </a:t>
            </a:r>
            <a:endParaRPr lang="en-US" sz="1600" dirty="0">
              <a:solidFill>
                <a:srgbClr val="FF0000"/>
              </a:solidFill>
            </a:endParaRPr>
          </a:p>
        </p:txBody>
      </p:sp>
    </p:spTree>
    <p:extLst>
      <p:ext uri="{BB962C8B-B14F-4D97-AF65-F5344CB8AC3E}">
        <p14:creationId xmlns:p14="http://schemas.microsoft.com/office/powerpoint/2010/main" val="296748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additive="base">
                                        <p:cTn id="2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 calcmode="lin" valueType="num">
                                      <p:cBhvr additive="base">
                                        <p:cTn id="2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4.2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a:t>
            </a:r>
            <a:r>
              <a:rPr lang="hu-HU" dirty="0" smtClean="0">
                <a:solidFill>
                  <a:srgbClr val="FFFFFF"/>
                </a:solidFill>
                <a:latin typeface="Verdana" pitchFamily="34" charset="0"/>
              </a:rPr>
              <a:t>4</a:t>
            </a:r>
            <a:r>
              <a:rPr lang="en-US" dirty="0" smtClean="0">
                <a:solidFill>
                  <a:srgbClr val="FFFFFF"/>
                </a:solidFill>
                <a:latin typeface="Verdana" pitchFamily="34" charset="0"/>
              </a:rPr>
              <a:t>)</a:t>
            </a:r>
            <a:endParaRPr lang="en-US" dirty="0"/>
          </a:p>
        </p:txBody>
      </p:sp>
      <p:sp>
        <p:nvSpPr>
          <p:cNvPr id="3" name="TextBox 2"/>
          <p:cNvSpPr txBox="1"/>
          <p:nvPr/>
        </p:nvSpPr>
        <p:spPr>
          <a:xfrm>
            <a:off x="121949" y="518302"/>
            <a:ext cx="6641562" cy="369332"/>
          </a:xfrm>
          <a:prstGeom prst="rect">
            <a:avLst/>
          </a:prstGeom>
          <a:noFill/>
        </p:spPr>
        <p:txBody>
          <a:bodyPr wrap="none" rtlCol="0">
            <a:spAutoFit/>
          </a:bodyPr>
          <a:lstStyle/>
          <a:p>
            <a:r>
              <a:rPr lang="hu-HU" dirty="0">
                <a:solidFill>
                  <a:schemeClr val="accent6"/>
                </a:solidFill>
              </a:rPr>
              <a:t>b</a:t>
            </a:r>
            <a:r>
              <a:rPr lang="hu-HU" dirty="0" smtClean="0">
                <a:solidFill>
                  <a:schemeClr val="accent6"/>
                </a:solidFill>
              </a:rPr>
              <a:t>) Introduction of Windows based OSs for smartphones</a:t>
            </a:r>
            <a:endParaRPr lang="en-US" dirty="0">
              <a:solidFill>
                <a:schemeClr val="accent6"/>
              </a:solidFill>
            </a:endParaRPr>
          </a:p>
        </p:txBody>
      </p:sp>
      <p:sp>
        <p:nvSpPr>
          <p:cNvPr id="4" name="TextBox 3"/>
          <p:cNvSpPr txBox="1"/>
          <p:nvPr/>
        </p:nvSpPr>
        <p:spPr>
          <a:xfrm>
            <a:off x="863682" y="2634394"/>
            <a:ext cx="4068358" cy="1426031"/>
          </a:xfrm>
          <a:prstGeom prst="rect">
            <a:avLst/>
          </a:prstGeom>
          <a:noFill/>
        </p:spPr>
        <p:txBody>
          <a:bodyPr wrap="none" rtlCol="0">
            <a:spAutoFit/>
          </a:bodyPr>
          <a:lstStyle/>
          <a:p>
            <a:pPr marL="342900" indent="-342900">
              <a:spcAft>
                <a:spcPts val="200"/>
              </a:spcAft>
              <a:buAutoNum type="arabicPlain" startAt="2010"/>
            </a:pPr>
            <a:r>
              <a:rPr lang="hu-HU" sz="1600" dirty="0" smtClean="0"/>
              <a:t>      </a:t>
            </a:r>
            <a:r>
              <a:rPr lang="en-US" sz="1600" dirty="0" smtClean="0"/>
              <a:t>Windows </a:t>
            </a:r>
            <a:r>
              <a:rPr lang="en-US" sz="1600" dirty="0"/>
              <a:t>Phone 7 </a:t>
            </a:r>
            <a:endParaRPr lang="hu-HU" sz="1600" dirty="0" smtClean="0"/>
          </a:p>
          <a:p>
            <a:pPr>
              <a:spcAft>
                <a:spcPts val="200"/>
              </a:spcAft>
            </a:pPr>
            <a:r>
              <a:rPr lang="hu-HU" sz="1600" dirty="0"/>
              <a:t> </a:t>
            </a:r>
            <a:r>
              <a:rPr lang="hu-HU" sz="1600" dirty="0" smtClean="0"/>
              <a:t>            It earned moderate success.</a:t>
            </a:r>
            <a:endParaRPr lang="en-US" sz="1600" dirty="0"/>
          </a:p>
          <a:p>
            <a:pPr marL="342900" indent="-342900">
              <a:spcAft>
                <a:spcPts val="200"/>
              </a:spcAft>
              <a:buAutoNum type="arabicPlain" startAt="2012"/>
            </a:pPr>
            <a:r>
              <a:rPr lang="hu-HU" sz="1600" dirty="0" smtClean="0"/>
              <a:t>      Windows Phone 8</a:t>
            </a:r>
          </a:p>
          <a:p>
            <a:pPr marL="342900" indent="-342900">
              <a:spcAft>
                <a:spcPts val="200"/>
              </a:spcAft>
              <a:buAutoNum type="arabicPlain" startAt="2014"/>
            </a:pPr>
            <a:r>
              <a:rPr lang="hu-HU" sz="1600" dirty="0" smtClean="0"/>
              <a:t>      Windows Phone 8.1</a:t>
            </a:r>
          </a:p>
          <a:p>
            <a:pPr marL="342900" indent="-342900">
              <a:spcAft>
                <a:spcPts val="200"/>
              </a:spcAft>
              <a:buAutoNum type="arabicPlain" startAt="2014"/>
            </a:pPr>
            <a:r>
              <a:rPr lang="hu-HU" sz="1600" dirty="0" smtClean="0"/>
              <a:t>      Windows 10 Mobile </a:t>
            </a:r>
            <a:endParaRPr lang="en-US" sz="1600" dirty="0"/>
          </a:p>
        </p:txBody>
      </p:sp>
      <p:sp>
        <p:nvSpPr>
          <p:cNvPr id="6" name="Rectangle 5"/>
          <p:cNvSpPr/>
          <p:nvPr/>
        </p:nvSpPr>
        <p:spPr>
          <a:xfrm>
            <a:off x="341530" y="933605"/>
            <a:ext cx="9316035" cy="1400383"/>
          </a:xfrm>
          <a:prstGeom prst="rect">
            <a:avLst/>
          </a:prstGeom>
        </p:spPr>
        <p:txBody>
          <a:bodyPr wrap="square">
            <a:spAutoFit/>
          </a:bodyPr>
          <a:lstStyle/>
          <a:p>
            <a:pPr marL="285750" indent="-285750">
              <a:buFont typeface="Arial" panose="020B0604020202020204" pitchFamily="34" charset="0"/>
              <a:buChar char="•"/>
            </a:pPr>
            <a:r>
              <a:rPr lang="hu-HU" sz="1600" dirty="0" smtClean="0">
                <a:solidFill>
                  <a:srgbClr val="0070C0"/>
                </a:solidFill>
              </a:rPr>
              <a:t>In 10/2010 </a:t>
            </a:r>
            <a:r>
              <a:rPr lang="hu-HU" sz="1600" dirty="0" smtClean="0"/>
              <a:t>Microsoft introduced a </a:t>
            </a:r>
            <a:r>
              <a:rPr lang="hu-HU" sz="1600" dirty="0" smtClean="0">
                <a:solidFill>
                  <a:srgbClr val="0070C0"/>
                </a:solidFill>
              </a:rPr>
              <a:t>Windows based OS </a:t>
            </a:r>
            <a:r>
              <a:rPr lang="en-US" sz="1600" dirty="0" smtClean="0">
                <a:solidFill>
                  <a:srgbClr val="0070C0"/>
                </a:solidFill>
              </a:rPr>
              <a:t>designed</a:t>
            </a:r>
            <a:r>
              <a:rPr lang="hu-HU" sz="1600" dirty="0" smtClean="0">
                <a:solidFill>
                  <a:srgbClr val="0070C0"/>
                </a:solidFill>
              </a:rPr>
              <a:t> especially </a:t>
            </a:r>
            <a:r>
              <a:rPr lang="en-US" sz="1600" dirty="0" smtClean="0">
                <a:solidFill>
                  <a:srgbClr val="0070C0"/>
                </a:solidFill>
              </a:rPr>
              <a:t>for</a:t>
            </a:r>
            <a:endParaRPr lang="hu-HU" sz="1600" dirty="0" smtClean="0">
              <a:solidFill>
                <a:srgbClr val="0070C0"/>
              </a:solidFill>
            </a:endParaRPr>
          </a:p>
          <a:p>
            <a:pPr>
              <a:spcAft>
                <a:spcPts val="600"/>
              </a:spcAft>
            </a:pPr>
            <a:r>
              <a:rPr lang="hu-HU" sz="1600" dirty="0">
                <a:solidFill>
                  <a:srgbClr val="0070C0"/>
                </a:solidFill>
              </a:rPr>
              <a:t> </a:t>
            </a:r>
            <a:r>
              <a:rPr lang="en-US" sz="1600" dirty="0" smtClean="0">
                <a:solidFill>
                  <a:srgbClr val="0070C0"/>
                </a:solidFill>
              </a:rPr>
              <a:t> </a:t>
            </a:r>
            <a:r>
              <a:rPr lang="hu-HU" sz="1600" dirty="0" smtClean="0">
                <a:solidFill>
                  <a:srgbClr val="0070C0"/>
                </a:solidFill>
              </a:rPr>
              <a:t>     smart</a:t>
            </a:r>
            <a:r>
              <a:rPr lang="en-US" sz="1600" dirty="0" smtClean="0">
                <a:solidFill>
                  <a:srgbClr val="0070C0"/>
                </a:solidFill>
              </a:rPr>
              <a:t>phones</a:t>
            </a:r>
            <a:r>
              <a:rPr lang="hu-HU" sz="1600" dirty="0" smtClean="0"/>
              <a:t>, called the </a:t>
            </a:r>
            <a:r>
              <a:rPr lang="hu-HU" sz="1600" dirty="0" smtClean="0">
                <a:solidFill>
                  <a:srgbClr val="0070C0"/>
                </a:solidFill>
              </a:rPr>
              <a:t>Windows Phone 7</a:t>
            </a:r>
            <a:r>
              <a:rPr lang="hu-HU" sz="1600" dirty="0" smtClean="0"/>
              <a:t>.</a:t>
            </a:r>
          </a:p>
          <a:p>
            <a:r>
              <a:rPr lang="hu-HU" sz="1600" dirty="0" smtClean="0"/>
              <a:t>    (Here we note that Microsoft provided </a:t>
            </a:r>
            <a:r>
              <a:rPr lang="hu-HU" sz="1600" dirty="0" smtClean="0">
                <a:solidFill>
                  <a:srgbClr val="0070C0"/>
                </a:solidFill>
              </a:rPr>
              <a:t>also previously OSs for embedded or </a:t>
            </a:r>
          </a:p>
          <a:p>
            <a:r>
              <a:rPr lang="hu-HU" sz="1600" dirty="0">
                <a:solidFill>
                  <a:srgbClr val="0070C0"/>
                </a:solidFill>
              </a:rPr>
              <a:t> </a:t>
            </a:r>
            <a:r>
              <a:rPr lang="hu-HU" sz="1600" dirty="0" smtClean="0">
                <a:solidFill>
                  <a:srgbClr val="0070C0"/>
                </a:solidFill>
              </a:rPr>
              <a:t>      mobile devices</a:t>
            </a:r>
            <a:r>
              <a:rPr lang="hu-HU" sz="1600" dirty="0" smtClean="0"/>
              <a:t> (like Windows Mobile 2003), but these OSs were based on the</a:t>
            </a:r>
          </a:p>
          <a:p>
            <a:r>
              <a:rPr lang="hu-HU" sz="1600" dirty="0"/>
              <a:t> </a:t>
            </a:r>
            <a:r>
              <a:rPr lang="hu-HU" sz="1600" dirty="0" smtClean="0"/>
              <a:t>      Windows CE, an OS for embedded devices, optimized for minimal memory). </a:t>
            </a:r>
            <a:endParaRPr lang="en-US" sz="1600" dirty="0"/>
          </a:p>
        </p:txBody>
      </p:sp>
      <p:sp>
        <p:nvSpPr>
          <p:cNvPr id="7" name="TextBox 6"/>
          <p:cNvSpPr txBox="1"/>
          <p:nvPr/>
        </p:nvSpPr>
        <p:spPr>
          <a:xfrm>
            <a:off x="322426" y="2338749"/>
            <a:ext cx="5203476" cy="338554"/>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solidFill>
                  <a:srgbClr val="0070C0"/>
                </a:solidFill>
              </a:rPr>
              <a:t>Releases of Microsoft's Windows Phone family</a:t>
            </a:r>
            <a:endParaRPr lang="en-US" sz="1600" dirty="0">
              <a:solidFill>
                <a:srgbClr val="0070C0"/>
              </a:solidFill>
            </a:endParaRPr>
          </a:p>
        </p:txBody>
      </p:sp>
      <p:sp>
        <p:nvSpPr>
          <p:cNvPr id="8" name="TextBox 7"/>
          <p:cNvSpPr txBox="1"/>
          <p:nvPr/>
        </p:nvSpPr>
        <p:spPr>
          <a:xfrm>
            <a:off x="321567" y="5105532"/>
            <a:ext cx="8807026" cy="907941"/>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Despite Microsoft's efforts, </a:t>
            </a:r>
            <a:r>
              <a:rPr lang="hu-HU" sz="1600" dirty="0" smtClean="0">
                <a:solidFill>
                  <a:srgbClr val="FF0000"/>
                </a:solidFill>
              </a:rPr>
              <a:t>Windows based phone OSs could not achieve notable</a:t>
            </a:r>
          </a:p>
          <a:p>
            <a:pPr>
              <a:spcAft>
                <a:spcPts val="600"/>
              </a:spcAft>
            </a:pPr>
            <a:r>
              <a:rPr lang="hu-HU" sz="1600" dirty="0">
                <a:solidFill>
                  <a:srgbClr val="FF0000"/>
                </a:solidFill>
              </a:rPr>
              <a:t> </a:t>
            </a:r>
            <a:r>
              <a:rPr lang="hu-HU" sz="1600" dirty="0" smtClean="0">
                <a:solidFill>
                  <a:srgbClr val="FF0000"/>
                </a:solidFill>
              </a:rPr>
              <a:t>     market share,</a:t>
            </a:r>
            <a:r>
              <a:rPr lang="hu-HU" sz="1600" dirty="0" smtClean="0"/>
              <a:t> as indicated in the next Figure.  </a:t>
            </a:r>
            <a:endParaRPr lang="en-US" sz="1600" dirty="0" smtClean="0"/>
          </a:p>
          <a:p>
            <a:pPr marL="285750" indent="-285750">
              <a:buFont typeface="Arial" panose="020B0604020202020204" pitchFamily="34" charset="0"/>
              <a:buChar char="•"/>
            </a:pPr>
            <a:r>
              <a:rPr lang="en-US" sz="1600" dirty="0" smtClean="0"/>
              <a:t>Finally, in 10/2017 Intel cancelled Windows 10 Mobile.</a:t>
            </a:r>
            <a:endParaRPr lang="en-US" sz="1600" dirty="0"/>
          </a:p>
        </p:txBody>
      </p:sp>
      <p:sp>
        <p:nvSpPr>
          <p:cNvPr id="5" name="TextBox 4"/>
          <p:cNvSpPr txBox="1"/>
          <p:nvPr/>
        </p:nvSpPr>
        <p:spPr>
          <a:xfrm>
            <a:off x="1781690" y="3174164"/>
            <a:ext cx="184731" cy="369332"/>
          </a:xfrm>
          <a:prstGeom prst="rect">
            <a:avLst/>
          </a:prstGeom>
          <a:noFill/>
        </p:spPr>
        <p:txBody>
          <a:bodyPr wrap="none" rtlCol="0">
            <a:spAutoFit/>
          </a:bodyPr>
          <a:lstStyle/>
          <a:p>
            <a:endParaRPr lang="en-US" dirty="0"/>
          </a:p>
        </p:txBody>
      </p:sp>
      <p:sp>
        <p:nvSpPr>
          <p:cNvPr id="9" name="TextBox 8"/>
          <p:cNvSpPr txBox="1"/>
          <p:nvPr/>
        </p:nvSpPr>
        <p:spPr>
          <a:xfrm>
            <a:off x="611560" y="4074554"/>
            <a:ext cx="8219879" cy="974626"/>
          </a:xfrm>
          <a:prstGeom prst="rect">
            <a:avLst/>
          </a:prstGeom>
          <a:noFill/>
        </p:spPr>
        <p:txBody>
          <a:bodyPr wrap="none" rtlCol="0">
            <a:spAutoFit/>
          </a:bodyPr>
          <a:lstStyle/>
          <a:p>
            <a:r>
              <a:rPr lang="en-US" dirty="0">
                <a:solidFill>
                  <a:srgbClr val="FF0000"/>
                </a:solidFill>
              </a:rPr>
              <a:t>Windows 10 Mobile </a:t>
            </a:r>
            <a:r>
              <a:rPr lang="en-US" dirty="0"/>
              <a:t>is designed </a:t>
            </a:r>
            <a:r>
              <a:rPr lang="en-US" dirty="0" smtClean="0">
                <a:solidFill>
                  <a:srgbClr val="0070C0"/>
                </a:solidFill>
              </a:rPr>
              <a:t>to run both on ARM and </a:t>
            </a:r>
            <a:r>
              <a:rPr lang="en-US" dirty="0" err="1" smtClean="0">
                <a:solidFill>
                  <a:srgbClr val="0070C0"/>
                </a:solidFill>
              </a:rPr>
              <a:t>x86</a:t>
            </a:r>
            <a:r>
              <a:rPr lang="en-US" dirty="0" smtClean="0">
                <a:solidFill>
                  <a:srgbClr val="0070C0"/>
                </a:solidFill>
              </a:rPr>
              <a:t>-32</a:t>
            </a:r>
          </a:p>
          <a:p>
            <a:pPr>
              <a:spcAft>
                <a:spcPts val="400"/>
              </a:spcAft>
            </a:pPr>
            <a:r>
              <a:rPr lang="en-US" dirty="0"/>
              <a:t> </a:t>
            </a:r>
            <a:r>
              <a:rPr lang="en-US" dirty="0" smtClean="0"/>
              <a:t> architectures</a:t>
            </a:r>
            <a:r>
              <a:rPr lang="en-US" dirty="0"/>
              <a:t>. </a:t>
            </a:r>
            <a:endParaRPr lang="en-US" dirty="0" smtClean="0"/>
          </a:p>
          <a:p>
            <a:r>
              <a:rPr lang="en-US" dirty="0" smtClean="0"/>
              <a:t>Windows 10 Mobile was </a:t>
            </a:r>
            <a:r>
              <a:rPr lang="en-US" dirty="0" smtClean="0">
                <a:solidFill>
                  <a:srgbClr val="0070C0"/>
                </a:solidFill>
              </a:rPr>
              <a:t>released for Lumia </a:t>
            </a:r>
            <a:r>
              <a:rPr lang="en-US" dirty="0" smtClean="0"/>
              <a:t>smartphones </a:t>
            </a:r>
            <a:r>
              <a:rPr lang="en-US" dirty="0" smtClean="0">
                <a:solidFill>
                  <a:srgbClr val="0070C0"/>
                </a:solidFill>
              </a:rPr>
              <a:t>in 11/2015.</a:t>
            </a:r>
            <a:endParaRPr lang="en-US" dirty="0">
              <a:solidFill>
                <a:srgbClr val="0070C0"/>
              </a:solidFill>
            </a:endParaRPr>
          </a:p>
        </p:txBody>
      </p:sp>
      <p:sp>
        <p:nvSpPr>
          <p:cNvPr id="10" name="TextBox 9"/>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11840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nodePh="1">
                                  <p:stCondLst>
                                    <p:cond delay="0"/>
                                  </p:stCondLst>
                                  <p:endCondLst>
                                    <p:cond evt="begin" delay="0">
                                      <p:tn val="19"/>
                                    </p:cond>
                                  </p:end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5" grpId="0"/>
      <p:bldP spid="9"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4.2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a:t>
            </a:r>
            <a:r>
              <a:rPr lang="hu-HU" dirty="0" smtClean="0">
                <a:solidFill>
                  <a:srgbClr val="FFFFFF"/>
                </a:solidFill>
                <a:latin typeface="Verdana" pitchFamily="34" charset="0"/>
              </a:rPr>
              <a:t>5</a:t>
            </a:r>
            <a:r>
              <a:rPr lang="en-US" dirty="0" smtClean="0">
                <a:solidFill>
                  <a:srgbClr val="FFFFFF"/>
                </a:solidFill>
                <a:latin typeface="Verdana" pitchFamily="34" charset="0"/>
              </a:rPr>
              <a:t>)</a:t>
            </a:r>
            <a:endParaRPr lang="en-US" dirty="0"/>
          </a:p>
        </p:txBody>
      </p:sp>
      <p:sp>
        <p:nvSpPr>
          <p:cNvPr id="4" name="TextBox 3"/>
          <p:cNvSpPr txBox="1"/>
          <p:nvPr/>
        </p:nvSpPr>
        <p:spPr>
          <a:xfrm>
            <a:off x="128045" y="519422"/>
            <a:ext cx="8654292" cy="646331"/>
          </a:xfrm>
          <a:prstGeom prst="rect">
            <a:avLst/>
          </a:prstGeom>
          <a:noFill/>
        </p:spPr>
        <p:txBody>
          <a:bodyPr wrap="none" rtlCol="0">
            <a:spAutoFit/>
          </a:bodyPr>
          <a:lstStyle/>
          <a:p>
            <a:r>
              <a:rPr lang="hu-HU" dirty="0" smtClean="0">
                <a:solidFill>
                  <a:schemeClr val="accent6"/>
                </a:solidFill>
              </a:rPr>
              <a:t>Global market share of leading smartphone OSs in terms of sales figures</a:t>
            </a:r>
          </a:p>
          <a:p>
            <a:r>
              <a:rPr lang="hu-HU" dirty="0">
                <a:solidFill>
                  <a:schemeClr val="accent6"/>
                </a:solidFill>
              </a:rPr>
              <a:t> </a:t>
            </a:r>
            <a:r>
              <a:rPr lang="hu-HU" dirty="0" smtClean="0">
                <a:solidFill>
                  <a:schemeClr val="accent6"/>
                </a:solidFill>
              </a:rPr>
              <a:t> to end users from Q1 2009 to Q3 2015 [</a:t>
            </a:r>
            <a:r>
              <a:rPr lang="en-US" dirty="0" smtClean="0">
                <a:solidFill>
                  <a:schemeClr val="accent6"/>
                </a:solidFill>
              </a:rPr>
              <a:t>42</a:t>
            </a:r>
            <a:r>
              <a:rPr lang="hu-HU" dirty="0" smtClean="0">
                <a:solidFill>
                  <a:schemeClr val="accent6"/>
                </a:solidFill>
              </a:rPr>
              <a:t>]</a:t>
            </a:r>
            <a:endParaRPr lang="en-US" dirty="0">
              <a:solidFill>
                <a:schemeClr val="accent6"/>
              </a:solidFill>
            </a:endParaRPr>
          </a:p>
        </p:txBody>
      </p:sp>
      <p:grpSp>
        <p:nvGrpSpPr>
          <p:cNvPr id="6" name="Group 5"/>
          <p:cNvGrpSpPr/>
          <p:nvPr/>
        </p:nvGrpSpPr>
        <p:grpSpPr>
          <a:xfrm>
            <a:off x="71499" y="1448780"/>
            <a:ext cx="9072501" cy="4410490"/>
            <a:chOff x="71499" y="1403775"/>
            <a:chExt cx="9072501" cy="4410490"/>
          </a:xfrm>
        </p:grpSpPr>
        <p:pic>
          <p:nvPicPr>
            <p:cNvPr id="1028" name="Picture 4" descr="statistic_id266136_global-market-share-held-by-smartphone-operating-systems-2009-2015-by-quarter"/>
            <p:cNvPicPr>
              <a:picLocks noChangeAspect="1" noChangeArrowheads="1"/>
            </p:cNvPicPr>
            <p:nvPr/>
          </p:nvPicPr>
          <p:blipFill rotWithShape="1">
            <a:blip r:embed="rId2">
              <a:extLst>
                <a:ext uri="{28A0092B-C50C-407E-A947-70E740481C1C}">
                  <a14:useLocalDpi xmlns:a14="http://schemas.microsoft.com/office/drawing/2010/main" val="0"/>
                </a:ext>
              </a:extLst>
            </a:blip>
            <a:srcRect l="2920" t="11591" r="2581" b="41350"/>
            <a:stretch/>
          </p:blipFill>
          <p:spPr bwMode="auto">
            <a:xfrm>
              <a:off x="71500" y="1403775"/>
              <a:ext cx="9001000" cy="33303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statistic_id266136_global-market-share-held-by-smartphone-operating-systems-2009-2015-by-quarter"/>
            <p:cNvPicPr>
              <a:picLocks noChangeAspect="1" noChangeArrowheads="1"/>
            </p:cNvPicPr>
            <p:nvPr/>
          </p:nvPicPr>
          <p:blipFill rotWithShape="1">
            <a:blip r:embed="rId2">
              <a:extLst>
                <a:ext uri="{28A0092B-C50C-407E-A947-70E740481C1C}">
                  <a14:useLocalDpi xmlns:a14="http://schemas.microsoft.com/office/drawing/2010/main" val="0"/>
                </a:ext>
              </a:extLst>
            </a:blip>
            <a:srcRect l="2920" t="64373" r="-727" b="25452"/>
            <a:stretch/>
          </p:blipFill>
          <p:spPr bwMode="auto">
            <a:xfrm>
              <a:off x="71499" y="4689140"/>
              <a:ext cx="9061041" cy="7200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statistic_id266136_global-market-share-held-by-smartphone-operating-systems-2009-2015-by-quarter"/>
            <p:cNvPicPr>
              <a:picLocks noChangeAspect="1" noChangeArrowheads="1"/>
            </p:cNvPicPr>
            <p:nvPr/>
          </p:nvPicPr>
          <p:blipFill rotWithShape="1">
            <a:blip r:embed="rId2">
              <a:extLst>
                <a:ext uri="{28A0092B-C50C-407E-A947-70E740481C1C}">
                  <a14:useLocalDpi xmlns:a14="http://schemas.microsoft.com/office/drawing/2010/main" val="0"/>
                </a:ext>
              </a:extLst>
            </a:blip>
            <a:srcRect l="2920" t="57378" r="88575" b="34991"/>
            <a:stretch/>
          </p:blipFill>
          <p:spPr bwMode="auto">
            <a:xfrm>
              <a:off x="116505" y="4644135"/>
              <a:ext cx="810090" cy="5400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statistic_id266136_global-market-share-held-by-smartphone-operating-systems-2009-2015-by-quarter"/>
            <p:cNvPicPr>
              <a:picLocks noChangeAspect="1" noChangeArrowheads="1"/>
            </p:cNvPicPr>
            <p:nvPr/>
          </p:nvPicPr>
          <p:blipFill rotWithShape="1">
            <a:blip r:embed="rId2">
              <a:extLst>
                <a:ext uri="{28A0092B-C50C-407E-A947-70E740481C1C}">
                  <a14:useLocalDpi xmlns:a14="http://schemas.microsoft.com/office/drawing/2010/main" val="0"/>
                </a:ext>
              </a:extLst>
            </a:blip>
            <a:srcRect l="2920" t="79636" r="-727" b="14641"/>
            <a:stretch/>
          </p:blipFill>
          <p:spPr bwMode="auto">
            <a:xfrm>
              <a:off x="71499" y="5409221"/>
              <a:ext cx="9072501" cy="4050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2184429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4.2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a:t>
            </a:r>
            <a:r>
              <a:rPr lang="hu-HU" dirty="0" smtClean="0">
                <a:solidFill>
                  <a:srgbClr val="FFFFFF"/>
                </a:solidFill>
                <a:latin typeface="Verdana" pitchFamily="34" charset="0"/>
              </a:rPr>
              <a:t>6</a:t>
            </a:r>
            <a:r>
              <a:rPr lang="en-US" dirty="0" smtClean="0">
                <a:solidFill>
                  <a:srgbClr val="FFFFFF"/>
                </a:solidFill>
                <a:latin typeface="Verdana" pitchFamily="34" charset="0"/>
              </a:rPr>
              <a:t>)</a:t>
            </a:r>
            <a:endParaRPr lang="en-US" dirty="0"/>
          </a:p>
        </p:txBody>
      </p:sp>
      <p:sp>
        <p:nvSpPr>
          <p:cNvPr id="3" name="Rectangle 2"/>
          <p:cNvSpPr/>
          <p:nvPr/>
        </p:nvSpPr>
        <p:spPr>
          <a:xfrm>
            <a:off x="1346765" y="3775377"/>
            <a:ext cx="6397905" cy="292388"/>
          </a:xfrm>
          <a:prstGeom prst="rect">
            <a:avLst/>
          </a:prstGeom>
        </p:spPr>
        <p:txBody>
          <a:bodyPr wrap="none">
            <a:spAutoFit/>
          </a:bodyPr>
          <a:lstStyle/>
          <a:p>
            <a:pPr lvl="0" algn="ctr"/>
            <a:r>
              <a:rPr lang="hu-HU" altLang="en-US" sz="1300" b="1" dirty="0" smtClean="0">
                <a:solidFill>
                  <a:srgbClr val="000000"/>
                </a:solidFill>
              </a:rPr>
              <a:t>Microsoft's activities to become a devices and services company</a:t>
            </a:r>
            <a:endParaRPr lang="en-US" altLang="en-US" sz="1300" b="1" dirty="0">
              <a:solidFill>
                <a:srgbClr val="000000"/>
              </a:solidFill>
            </a:endParaRPr>
          </a:p>
        </p:txBody>
      </p:sp>
      <p:sp>
        <p:nvSpPr>
          <p:cNvPr id="4" name="Text Box 4"/>
          <p:cNvSpPr txBox="1">
            <a:spLocks noChangeArrowheads="1"/>
          </p:cNvSpPr>
          <p:nvPr/>
        </p:nvSpPr>
        <p:spPr bwMode="auto">
          <a:xfrm>
            <a:off x="-198530" y="4641099"/>
            <a:ext cx="340120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Taking part in</a:t>
            </a:r>
          </a:p>
          <a:p>
            <a:pPr algn="ctr">
              <a:spcBef>
                <a:spcPct val="0"/>
              </a:spcBef>
              <a:buClrTx/>
              <a:buSzTx/>
              <a:buFontTx/>
              <a:buNone/>
            </a:pPr>
            <a:r>
              <a:rPr lang="en-US" altLang="en-US" sz="1300" b="1" dirty="0" smtClean="0">
                <a:solidFill>
                  <a:srgbClr val="000000"/>
                </a:solidFill>
              </a:rPr>
              <a:t> </a:t>
            </a:r>
            <a:r>
              <a:rPr lang="en-US" altLang="en-US" sz="1300" b="1" dirty="0">
                <a:solidFill>
                  <a:srgbClr val="000000"/>
                </a:solidFill>
              </a:rPr>
              <a:t>the </a:t>
            </a:r>
            <a:r>
              <a:rPr lang="hu-HU" altLang="en-US" sz="1300" b="1" dirty="0" smtClean="0">
                <a:solidFill>
                  <a:srgbClr val="000000"/>
                </a:solidFill>
              </a:rPr>
              <a:t>game console market</a:t>
            </a:r>
            <a:endParaRPr lang="en-US" altLang="en-US" sz="1300" b="1" dirty="0">
              <a:solidFill>
                <a:srgbClr val="000000"/>
              </a:solidFill>
            </a:endParaRPr>
          </a:p>
        </p:txBody>
      </p:sp>
      <p:sp>
        <p:nvSpPr>
          <p:cNvPr id="5" name="Oval 13"/>
          <p:cNvSpPr>
            <a:spLocks noChangeArrowheads="1"/>
          </p:cNvSpPr>
          <p:nvPr/>
        </p:nvSpPr>
        <p:spPr bwMode="auto">
          <a:xfrm>
            <a:off x="1414268" y="4584782"/>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6" name="Line 17"/>
          <p:cNvSpPr>
            <a:spLocks noChangeShapeType="1"/>
          </p:cNvSpPr>
          <p:nvPr/>
        </p:nvSpPr>
        <p:spPr bwMode="auto">
          <a:xfrm flipV="1">
            <a:off x="1458925" y="4405990"/>
            <a:ext cx="6030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7" name="Line 25"/>
          <p:cNvSpPr>
            <a:spLocks noChangeShapeType="1"/>
          </p:cNvSpPr>
          <p:nvPr/>
        </p:nvSpPr>
        <p:spPr bwMode="auto">
          <a:xfrm>
            <a:off x="1458924" y="4402284"/>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8" name="Oval 13"/>
          <p:cNvSpPr>
            <a:spLocks noChangeArrowheads="1"/>
          </p:cNvSpPr>
          <p:nvPr/>
        </p:nvSpPr>
        <p:spPr bwMode="auto">
          <a:xfrm>
            <a:off x="7451842" y="4586369"/>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9" name="Line 29"/>
          <p:cNvSpPr>
            <a:spLocks noChangeShapeType="1"/>
          </p:cNvSpPr>
          <p:nvPr/>
        </p:nvSpPr>
        <p:spPr bwMode="auto">
          <a:xfrm flipH="1">
            <a:off x="7486856" y="4402262"/>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10" name="Text Box 4"/>
          <p:cNvSpPr txBox="1">
            <a:spLocks noChangeArrowheads="1"/>
          </p:cNvSpPr>
          <p:nvPr/>
        </p:nvSpPr>
        <p:spPr bwMode="auto">
          <a:xfrm>
            <a:off x="2951820" y="4648004"/>
            <a:ext cx="319535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Introduction of the </a:t>
            </a:r>
          </a:p>
          <a:p>
            <a:pPr algn="ctr">
              <a:spcBef>
                <a:spcPct val="0"/>
              </a:spcBef>
              <a:buClrTx/>
              <a:buSzTx/>
              <a:buFontTx/>
              <a:buNone/>
            </a:pPr>
            <a:r>
              <a:rPr lang="hu-HU" altLang="en-US" sz="1300" b="1" dirty="0" smtClean="0">
                <a:solidFill>
                  <a:srgbClr val="000000"/>
                </a:solidFill>
              </a:rPr>
              <a:t>Surface line of tablets</a:t>
            </a:r>
            <a:endParaRPr lang="en-US" altLang="en-US" sz="1300" b="1" dirty="0">
              <a:solidFill>
                <a:srgbClr val="000000"/>
              </a:solidFill>
            </a:endParaRPr>
          </a:p>
        </p:txBody>
      </p:sp>
      <p:cxnSp>
        <p:nvCxnSpPr>
          <p:cNvPr id="11" name="Straight Connector 10"/>
          <p:cNvCxnSpPr/>
          <p:nvPr/>
        </p:nvCxnSpPr>
        <p:spPr bwMode="auto">
          <a:xfrm>
            <a:off x="4539694" y="4148664"/>
            <a:ext cx="1" cy="24447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 Box 4"/>
          <p:cNvSpPr txBox="1">
            <a:spLocks noChangeArrowheads="1"/>
          </p:cNvSpPr>
          <p:nvPr/>
        </p:nvSpPr>
        <p:spPr bwMode="auto">
          <a:xfrm>
            <a:off x="5961360" y="4644997"/>
            <a:ext cx="308683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Entering the</a:t>
            </a:r>
          </a:p>
          <a:p>
            <a:pPr algn="ctr">
              <a:spcBef>
                <a:spcPct val="0"/>
              </a:spcBef>
              <a:buClrTx/>
              <a:buSzTx/>
              <a:buFontTx/>
              <a:buNone/>
            </a:pPr>
            <a:r>
              <a:rPr lang="hu-HU" altLang="en-US" sz="1300" b="1" dirty="0" smtClean="0">
                <a:solidFill>
                  <a:srgbClr val="000000"/>
                </a:solidFill>
              </a:rPr>
              <a:t> phone business</a:t>
            </a:r>
            <a:endParaRPr lang="en-US" altLang="en-US" sz="1300" b="1" dirty="0">
              <a:solidFill>
                <a:srgbClr val="000000"/>
              </a:solidFill>
            </a:endParaRPr>
          </a:p>
        </p:txBody>
      </p:sp>
      <p:sp>
        <p:nvSpPr>
          <p:cNvPr id="13" name="Oval 13"/>
          <p:cNvSpPr>
            <a:spLocks noChangeArrowheads="1"/>
          </p:cNvSpPr>
          <p:nvPr/>
        </p:nvSpPr>
        <p:spPr bwMode="auto">
          <a:xfrm>
            <a:off x="4506913" y="4587945"/>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14" name="Line 25"/>
          <p:cNvSpPr>
            <a:spLocks noChangeShapeType="1"/>
          </p:cNvSpPr>
          <p:nvPr/>
        </p:nvSpPr>
        <p:spPr bwMode="auto">
          <a:xfrm>
            <a:off x="4538869" y="440544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20" name="TextBox 19"/>
          <p:cNvSpPr txBox="1"/>
          <p:nvPr/>
        </p:nvSpPr>
        <p:spPr>
          <a:xfrm>
            <a:off x="130138" y="512423"/>
            <a:ext cx="8847137" cy="369332"/>
          </a:xfrm>
          <a:prstGeom prst="rect">
            <a:avLst/>
          </a:prstGeom>
          <a:noFill/>
        </p:spPr>
        <p:txBody>
          <a:bodyPr wrap="square" rtlCol="0">
            <a:spAutoFit/>
          </a:bodyPr>
          <a:lstStyle/>
          <a:p>
            <a:pPr>
              <a:spcBef>
                <a:spcPct val="0"/>
              </a:spcBef>
              <a:buClrTx/>
              <a:buSzTx/>
              <a:buFontTx/>
              <a:buNone/>
            </a:pPr>
            <a:r>
              <a:rPr lang="hu-HU" altLang="en-US" dirty="0" smtClean="0">
                <a:solidFill>
                  <a:schemeClr val="accent6"/>
                </a:solidFill>
              </a:rPr>
              <a:t>c) Microsoft's vision to become</a:t>
            </a:r>
            <a:r>
              <a:rPr lang="en-US" altLang="en-US" dirty="0" smtClean="0">
                <a:solidFill>
                  <a:schemeClr val="accent6"/>
                </a:solidFill>
              </a:rPr>
              <a:t> </a:t>
            </a:r>
            <a:r>
              <a:rPr lang="en-US" altLang="en-US" dirty="0">
                <a:solidFill>
                  <a:schemeClr val="accent6"/>
                </a:solidFill>
              </a:rPr>
              <a:t>a devices and </a:t>
            </a:r>
            <a:r>
              <a:rPr lang="en-US" altLang="en-US" dirty="0" smtClean="0">
                <a:solidFill>
                  <a:schemeClr val="accent6"/>
                </a:solidFill>
              </a:rPr>
              <a:t>services</a:t>
            </a:r>
            <a:r>
              <a:rPr lang="hu-HU" altLang="en-US" dirty="0" smtClean="0">
                <a:solidFill>
                  <a:schemeClr val="accent6"/>
                </a:solidFill>
              </a:rPr>
              <a:t> </a:t>
            </a:r>
            <a:r>
              <a:rPr lang="en-US" altLang="en-US" dirty="0" smtClean="0">
                <a:solidFill>
                  <a:schemeClr val="accent6"/>
                </a:solidFill>
              </a:rPr>
              <a:t>company</a:t>
            </a:r>
            <a:endParaRPr lang="en-US" dirty="0">
              <a:solidFill>
                <a:schemeClr val="accent6"/>
              </a:solidFill>
            </a:endParaRPr>
          </a:p>
        </p:txBody>
      </p:sp>
      <p:sp>
        <p:nvSpPr>
          <p:cNvPr id="21" name="TextBox 20"/>
          <p:cNvSpPr txBox="1"/>
          <p:nvPr/>
        </p:nvSpPr>
        <p:spPr>
          <a:xfrm>
            <a:off x="136942" y="1294440"/>
            <a:ext cx="8881715" cy="1128514"/>
          </a:xfrm>
          <a:prstGeom prst="rect">
            <a:avLst/>
          </a:prstGeom>
          <a:noFill/>
        </p:spPr>
        <p:txBody>
          <a:bodyPr wrap="square" rtlCol="0">
            <a:spAutoFit/>
          </a:bodyPr>
          <a:lstStyle/>
          <a:p>
            <a:r>
              <a:rPr lang="en-US" sz="1600" dirty="0" smtClean="0"/>
              <a:t>“I </a:t>
            </a:r>
            <a:r>
              <a:rPr lang="en-US" sz="1600" dirty="0"/>
              <a:t>think that in a back-looking view, </a:t>
            </a:r>
            <a:r>
              <a:rPr lang="en-US" sz="1600" dirty="0">
                <a:solidFill>
                  <a:srgbClr val="3333FF"/>
                </a:solidFill>
              </a:rPr>
              <a:t>people would say we were a </a:t>
            </a:r>
            <a:r>
              <a:rPr lang="en-US" sz="1600" dirty="0" smtClean="0">
                <a:solidFill>
                  <a:srgbClr val="3333FF"/>
                </a:solidFill>
              </a:rPr>
              <a:t>software company</a:t>
            </a:r>
            <a:r>
              <a:rPr lang="en-US" sz="1600" dirty="0" smtClean="0"/>
              <a:t>.</a:t>
            </a:r>
          </a:p>
          <a:p>
            <a:pPr>
              <a:spcAft>
                <a:spcPts val="400"/>
              </a:spcAft>
            </a:pPr>
            <a:r>
              <a:rPr lang="en-US" sz="1600" dirty="0" smtClean="0"/>
              <a:t>  That's </a:t>
            </a:r>
            <a:r>
              <a:rPr lang="en-US" sz="1600" dirty="0"/>
              <a:t>kind of how we were born.</a:t>
            </a:r>
          </a:p>
          <a:p>
            <a:r>
              <a:rPr lang="en-US" sz="1600" dirty="0"/>
              <a:t>I think when you look forward, our core capability will be software, (but</a:t>
            </a:r>
            <a:r>
              <a:rPr lang="en-US" sz="1600" dirty="0" smtClean="0"/>
              <a:t>)</a:t>
            </a:r>
          </a:p>
          <a:p>
            <a:r>
              <a:rPr lang="en-US" sz="1600" dirty="0"/>
              <a:t> </a:t>
            </a:r>
            <a:r>
              <a:rPr lang="en-US" sz="1600" dirty="0" smtClean="0"/>
              <a:t> </a:t>
            </a:r>
            <a:r>
              <a:rPr lang="en-US" sz="1600" dirty="0">
                <a:solidFill>
                  <a:srgbClr val="3333FF"/>
                </a:solidFill>
              </a:rPr>
              <a:t>you'll probably think of us more as a devices-and-services company</a:t>
            </a:r>
            <a:r>
              <a:rPr lang="en-US" sz="1600" dirty="0" smtClean="0"/>
              <a:t>.” [22]</a:t>
            </a:r>
            <a:endParaRPr lang="en-US" sz="1600" dirty="0"/>
          </a:p>
        </p:txBody>
      </p:sp>
      <p:sp>
        <p:nvSpPr>
          <p:cNvPr id="22" name="TextBox 21"/>
          <p:cNvSpPr txBox="1"/>
          <p:nvPr/>
        </p:nvSpPr>
        <p:spPr>
          <a:xfrm>
            <a:off x="701570" y="3256432"/>
            <a:ext cx="6664838" cy="338554"/>
          </a:xfrm>
          <a:prstGeom prst="rect">
            <a:avLst/>
          </a:prstGeom>
          <a:noFill/>
        </p:spPr>
        <p:txBody>
          <a:bodyPr wrap="none" rtlCol="0">
            <a:spAutoFit/>
          </a:bodyPr>
          <a:lstStyle/>
          <a:p>
            <a:r>
              <a:rPr lang="hu-HU" sz="1600" dirty="0" smtClean="0">
                <a:solidFill>
                  <a:srgbClr val="FF0000"/>
                </a:solidFill>
              </a:rPr>
              <a:t>Microsoft's vision to become</a:t>
            </a:r>
            <a:r>
              <a:rPr lang="en-US" sz="1600" dirty="0" smtClean="0">
                <a:solidFill>
                  <a:srgbClr val="FF0000"/>
                </a:solidFill>
              </a:rPr>
              <a:t> a devices-and-services company</a:t>
            </a:r>
            <a:endParaRPr lang="en-US" sz="1600" dirty="0">
              <a:solidFill>
                <a:srgbClr val="FF0000"/>
              </a:solidFill>
            </a:endParaRPr>
          </a:p>
        </p:txBody>
      </p:sp>
      <p:sp>
        <p:nvSpPr>
          <p:cNvPr id="23" name="TextBox 22"/>
          <p:cNvSpPr txBox="1"/>
          <p:nvPr/>
        </p:nvSpPr>
        <p:spPr>
          <a:xfrm>
            <a:off x="131147" y="929260"/>
            <a:ext cx="4105611" cy="338554"/>
          </a:xfrm>
          <a:prstGeom prst="rect">
            <a:avLst/>
          </a:prstGeom>
          <a:noFill/>
        </p:spPr>
        <p:txBody>
          <a:bodyPr wrap="none" rtlCol="0">
            <a:spAutoFit/>
          </a:bodyPr>
          <a:lstStyle/>
          <a:p>
            <a:r>
              <a:rPr lang="en-US" sz="1600" dirty="0" smtClean="0"/>
              <a:t>Ballmer (CEO of Microsoft in 9/2012):</a:t>
            </a:r>
            <a:endParaRPr lang="en-US" sz="1600" dirty="0"/>
          </a:p>
        </p:txBody>
      </p:sp>
      <p:sp>
        <p:nvSpPr>
          <p:cNvPr id="24" name="Down Arrow 23"/>
          <p:cNvSpPr/>
          <p:nvPr/>
        </p:nvSpPr>
        <p:spPr>
          <a:xfrm>
            <a:off x="4505310" y="2582688"/>
            <a:ext cx="108000" cy="468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 name="TextBox 24"/>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62029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ppt_x"/>
                                          </p:val>
                                        </p:tav>
                                        <p:tav tm="100000">
                                          <p:val>
                                            <p:strVal val="#ppt_x"/>
                                          </p:val>
                                        </p:tav>
                                      </p:tavLst>
                                    </p:anim>
                                    <p:anim calcmode="lin" valueType="num">
                                      <p:cBhvr additive="base">
                                        <p:cTn id="54" dur="500" fill="hold"/>
                                        <p:tgtEl>
                                          <p:spTgt spid="1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animBg="1"/>
      <p:bldP spid="8" grpId="0" animBg="1"/>
      <p:bldP spid="9" grpId="0" animBg="1"/>
      <p:bldP spid="10" grpId="0"/>
      <p:bldP spid="12" grpId="0"/>
      <p:bldP spid="13" grpId="0" animBg="1"/>
      <p:bldP spid="14" grpId="0" animBg="1"/>
      <p:bldP spid="22" grpId="0"/>
      <p:bldP spid="24"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4.2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a:t>
            </a:r>
            <a:r>
              <a:rPr lang="hu-HU" dirty="0" smtClean="0">
                <a:solidFill>
                  <a:srgbClr val="FFFFFF"/>
                </a:solidFill>
                <a:latin typeface="Verdana" pitchFamily="34" charset="0"/>
              </a:rPr>
              <a:t>7</a:t>
            </a:r>
            <a:r>
              <a:rPr lang="en-US" dirty="0" smtClean="0">
                <a:solidFill>
                  <a:srgbClr val="FFFFFF"/>
                </a:solidFill>
                <a:latin typeface="Verdana" pitchFamily="34" charset="0"/>
              </a:rPr>
              <a:t>)</a:t>
            </a:r>
            <a:endParaRPr lang="en-US" dirty="0"/>
          </a:p>
        </p:txBody>
      </p:sp>
      <p:pic>
        <p:nvPicPr>
          <p:cNvPr id="3" name="Picture 28" descr="https://upload.wikimedia.org/wikipedia/commons/thumb/4/43/Xbox-console.jpg/1280px-Xbox-conso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6825" y="2124915"/>
            <a:ext cx="5535615" cy="25407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1318" y="519422"/>
            <a:ext cx="7003199" cy="369332"/>
          </a:xfrm>
          <a:prstGeom prst="rect">
            <a:avLst/>
          </a:prstGeom>
          <a:noFill/>
        </p:spPr>
        <p:txBody>
          <a:bodyPr wrap="none" rtlCol="0">
            <a:spAutoFit/>
          </a:bodyPr>
          <a:lstStyle/>
          <a:p>
            <a:r>
              <a:rPr lang="hu-HU" dirty="0" smtClean="0">
                <a:solidFill>
                  <a:schemeClr val="accent6"/>
                </a:solidFill>
              </a:rPr>
              <a:t>ca) Microsoft's participation in the game console market []</a:t>
            </a:r>
            <a:endParaRPr lang="en-US" dirty="0">
              <a:solidFill>
                <a:schemeClr val="accent6"/>
              </a:solidFill>
            </a:endParaRPr>
          </a:p>
        </p:txBody>
      </p:sp>
      <p:sp>
        <p:nvSpPr>
          <p:cNvPr id="5" name="TextBox 4"/>
          <p:cNvSpPr txBox="1"/>
          <p:nvPr/>
        </p:nvSpPr>
        <p:spPr>
          <a:xfrm>
            <a:off x="2937388" y="4845641"/>
            <a:ext cx="5697009" cy="338554"/>
          </a:xfrm>
          <a:prstGeom prst="rect">
            <a:avLst/>
          </a:prstGeom>
          <a:noFill/>
        </p:spPr>
        <p:txBody>
          <a:bodyPr wrap="none" rtlCol="0">
            <a:spAutoFit/>
          </a:bodyPr>
          <a:lstStyle/>
          <a:p>
            <a:r>
              <a:rPr lang="hu-HU" sz="1600" dirty="0" smtClean="0"/>
              <a:t>Picture: The original </a:t>
            </a:r>
            <a:r>
              <a:rPr lang="en-US" sz="1600" dirty="0" smtClean="0"/>
              <a:t>Xbox </a:t>
            </a:r>
            <a:r>
              <a:rPr lang="en-US" sz="1600" dirty="0"/>
              <a:t>console with </a:t>
            </a:r>
            <a:r>
              <a:rPr lang="hu-HU" sz="1600" dirty="0" smtClean="0"/>
              <a:t>the </a:t>
            </a:r>
            <a:r>
              <a:rPr lang="en-US" sz="1600" dirty="0" smtClean="0"/>
              <a:t>Controller</a:t>
            </a:r>
            <a:endParaRPr lang="en-US" sz="1600" dirty="0"/>
          </a:p>
        </p:txBody>
      </p:sp>
      <p:sp>
        <p:nvSpPr>
          <p:cNvPr id="6" name="TextBox 5"/>
          <p:cNvSpPr txBox="1"/>
          <p:nvPr/>
        </p:nvSpPr>
        <p:spPr>
          <a:xfrm>
            <a:off x="296863" y="6302351"/>
            <a:ext cx="4649158" cy="276999"/>
          </a:xfrm>
          <a:prstGeom prst="rect">
            <a:avLst/>
          </a:prstGeom>
          <a:noFill/>
        </p:spPr>
        <p:txBody>
          <a:bodyPr wrap="none" rtlCol="0">
            <a:spAutoFit/>
          </a:bodyPr>
          <a:lstStyle/>
          <a:p>
            <a:r>
              <a:rPr lang="en-US" sz="1200" dirty="0" smtClean="0"/>
              <a:t>Source of the picture: https</a:t>
            </a:r>
            <a:r>
              <a:rPr lang="en-US" sz="1200" dirty="0"/>
              <a:t>://en.wikipedia.org/wiki/Xbox</a:t>
            </a:r>
          </a:p>
        </p:txBody>
      </p:sp>
      <p:sp>
        <p:nvSpPr>
          <p:cNvPr id="9" name="TextBox 8"/>
          <p:cNvSpPr txBox="1"/>
          <p:nvPr/>
        </p:nvSpPr>
        <p:spPr>
          <a:xfrm>
            <a:off x="324716" y="924467"/>
            <a:ext cx="7518020" cy="338554"/>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Microsoft created a </a:t>
            </a:r>
            <a:r>
              <a:rPr lang="hu-HU" sz="1600" dirty="0" smtClean="0">
                <a:solidFill>
                  <a:srgbClr val="0070C0"/>
                </a:solidFill>
              </a:rPr>
              <a:t>family of video game consoles</a:t>
            </a:r>
            <a:r>
              <a:rPr lang="hu-HU" sz="1600" dirty="0" smtClean="0"/>
              <a:t>, dubbed as </a:t>
            </a:r>
            <a:r>
              <a:rPr lang="hu-HU" sz="1600" dirty="0" smtClean="0">
                <a:solidFill>
                  <a:srgbClr val="FF0000"/>
                </a:solidFill>
              </a:rPr>
              <a:t>Xbox</a:t>
            </a:r>
            <a:r>
              <a:rPr lang="hu-HU" sz="1600" dirty="0" smtClean="0"/>
              <a:t>.</a:t>
            </a:r>
            <a:endParaRPr lang="en-US" sz="1600" dirty="0"/>
          </a:p>
        </p:txBody>
      </p:sp>
      <p:sp>
        <p:nvSpPr>
          <p:cNvPr id="10" name="TextBox 9"/>
          <p:cNvSpPr txBox="1"/>
          <p:nvPr/>
        </p:nvSpPr>
        <p:spPr>
          <a:xfrm>
            <a:off x="324716" y="1239502"/>
            <a:ext cx="3728521" cy="338554"/>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solidFill>
                  <a:srgbClr val="0070C0"/>
                </a:solidFill>
              </a:rPr>
              <a:t>Main models </a:t>
            </a:r>
            <a:r>
              <a:rPr lang="hu-HU" sz="1600" dirty="0" smtClean="0"/>
              <a:t>of the Xbox family</a:t>
            </a:r>
            <a:endParaRPr lang="en-US" sz="1600" dirty="0"/>
          </a:p>
        </p:txBody>
      </p:sp>
      <p:sp>
        <p:nvSpPr>
          <p:cNvPr id="11" name="TextBox 10"/>
          <p:cNvSpPr txBox="1"/>
          <p:nvPr/>
        </p:nvSpPr>
        <p:spPr>
          <a:xfrm>
            <a:off x="808315" y="1546696"/>
            <a:ext cx="2668936" cy="907941"/>
          </a:xfrm>
          <a:prstGeom prst="rect">
            <a:avLst/>
          </a:prstGeom>
          <a:noFill/>
        </p:spPr>
        <p:txBody>
          <a:bodyPr wrap="none" rtlCol="0">
            <a:spAutoFit/>
          </a:bodyPr>
          <a:lstStyle/>
          <a:p>
            <a:pPr>
              <a:spcAft>
                <a:spcPts val="300"/>
              </a:spcAft>
            </a:pPr>
            <a:r>
              <a:rPr lang="hu-HU" sz="1600" dirty="0" smtClean="0"/>
              <a:t>2001: The original Xbox</a:t>
            </a:r>
          </a:p>
          <a:p>
            <a:pPr>
              <a:spcAft>
                <a:spcPts val="300"/>
              </a:spcAft>
            </a:pPr>
            <a:r>
              <a:rPr lang="hu-HU" sz="1600" dirty="0" smtClean="0"/>
              <a:t>2005: Xbox 360</a:t>
            </a:r>
          </a:p>
          <a:p>
            <a:pPr>
              <a:spcAft>
                <a:spcPts val="300"/>
              </a:spcAft>
            </a:pPr>
            <a:r>
              <a:rPr lang="hu-HU" sz="1600" dirty="0" smtClean="0"/>
              <a:t>2013: Xbox One</a:t>
            </a:r>
            <a:endParaRPr lang="en-US" sz="1600" dirty="0"/>
          </a:p>
        </p:txBody>
      </p:sp>
      <p:sp>
        <p:nvSpPr>
          <p:cNvPr id="12" name="TextBox 11"/>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6114076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rbc-smartphones-pcs-2011.gif"/>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6" descr="rbc-smartphones-pcs-2011.gif"/>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8" descr="rbc-smartphones-pcs-2011.gif"/>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10" descr="rbc-smartphones-pcs-2011.gif"/>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12" descr="rbc-smartphones-pcs-2011.gif"/>
          <p:cNvSpPr>
            <a:spLocks noChangeAspect="1" noChangeArrowheads="1"/>
          </p:cNvSpPr>
          <p:nvPr/>
        </p:nvSpPr>
        <p:spPr bwMode="auto">
          <a:xfrm>
            <a:off x="673100" y="4730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7181" name="Picture 13"/>
          <p:cNvPicPr>
            <a:picLocks noChangeAspect="1" noChangeArrowheads="1"/>
          </p:cNvPicPr>
          <p:nvPr/>
        </p:nvPicPr>
        <p:blipFill rotWithShape="1">
          <a:blip r:embed="rId2">
            <a:extLst>
              <a:ext uri="{28A0092B-C50C-407E-A947-70E740481C1C}">
                <a14:useLocalDpi xmlns:a14="http://schemas.microsoft.com/office/drawing/2010/main" val="0"/>
              </a:ext>
            </a:extLst>
          </a:blip>
          <a:srcRect l="1771" t="27875" r="47237" b="19789"/>
          <a:stretch/>
        </p:blipFill>
        <p:spPr bwMode="auto">
          <a:xfrm>
            <a:off x="656565" y="998730"/>
            <a:ext cx="7689495" cy="4932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130278" y="520659"/>
            <a:ext cx="7958525" cy="369332"/>
          </a:xfrm>
          <a:prstGeom prst="rect">
            <a:avLst/>
          </a:prstGeom>
          <a:noFill/>
        </p:spPr>
        <p:txBody>
          <a:bodyPr wrap="none" rtlCol="0">
            <a:spAutoFit/>
          </a:bodyPr>
          <a:lstStyle/>
          <a:p>
            <a:r>
              <a:rPr lang="en-US" dirty="0" smtClean="0">
                <a:solidFill>
                  <a:srgbClr val="2D2D8A"/>
                </a:solidFill>
              </a:rPr>
              <a:t>Emergence and rapid </a:t>
            </a:r>
            <a:r>
              <a:rPr lang="en-US" dirty="0">
                <a:solidFill>
                  <a:srgbClr val="2D2D8A"/>
                </a:solidFill>
              </a:rPr>
              <a:t>increase of smartphone sales </a:t>
            </a:r>
            <a:r>
              <a:rPr lang="en-US" dirty="0" smtClean="0">
                <a:solidFill>
                  <a:srgbClr val="2D2D8A"/>
                </a:solidFill>
              </a:rPr>
              <a:t>2005-2011 </a:t>
            </a:r>
            <a:r>
              <a:rPr lang="en-US" dirty="0" smtClean="0">
                <a:solidFill>
                  <a:srgbClr val="000000"/>
                </a:solidFill>
              </a:rPr>
              <a:t>[</a:t>
            </a:r>
            <a:r>
              <a:rPr lang="hu-HU" dirty="0" smtClean="0">
                <a:solidFill>
                  <a:srgbClr val="000000"/>
                </a:solidFill>
              </a:rPr>
              <a:t>4</a:t>
            </a:r>
            <a:r>
              <a:rPr lang="en-US" dirty="0" smtClean="0">
                <a:solidFill>
                  <a:srgbClr val="000000"/>
                </a:solidFill>
              </a:rPr>
              <a:t>]</a:t>
            </a:r>
            <a:endParaRPr lang="en-US" dirty="0">
              <a:solidFill>
                <a:srgbClr val="000000"/>
              </a:solidFill>
            </a:endParaRPr>
          </a:p>
        </p:txBody>
      </p:sp>
      <p:sp>
        <p:nvSpPr>
          <p:cNvPr id="2" name="TextBox 1"/>
          <p:cNvSpPr txBox="1"/>
          <p:nvPr/>
        </p:nvSpPr>
        <p:spPr>
          <a:xfrm>
            <a:off x="5863366" y="5409220"/>
            <a:ext cx="1543949" cy="492443"/>
          </a:xfrm>
          <a:prstGeom prst="rect">
            <a:avLst/>
          </a:prstGeom>
          <a:noFill/>
        </p:spPr>
        <p:txBody>
          <a:bodyPr wrap="none" rtlCol="0">
            <a:spAutoFit/>
          </a:bodyPr>
          <a:lstStyle/>
          <a:p>
            <a:r>
              <a:rPr lang="en-US" sz="1300" dirty="0" smtClean="0"/>
              <a:t>A: Actual values</a:t>
            </a:r>
          </a:p>
          <a:p>
            <a:r>
              <a:rPr lang="en-US" sz="1300" dirty="0" smtClean="0"/>
              <a:t>E: Estimated</a:t>
            </a:r>
            <a:endParaRPr lang="en-US" sz="1300" dirty="0"/>
          </a:p>
        </p:txBody>
      </p:sp>
      <p:sp>
        <p:nvSpPr>
          <p:cNvPr id="12" name="Title 1"/>
          <p:cNvSpPr>
            <a:spLocks noGrp="1"/>
          </p:cNvSpPr>
          <p:nvPr>
            <p:ph type="title"/>
          </p:nvPr>
        </p:nvSpPr>
        <p:spPr>
          <a:xfrm>
            <a:off x="0" y="0"/>
            <a:ext cx="9144000" cy="393700"/>
          </a:xfrm>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(7)</a:t>
            </a:r>
            <a:endParaRPr lang="en-US" dirty="0"/>
          </a:p>
        </p:txBody>
      </p:sp>
      <p:sp>
        <p:nvSpPr>
          <p:cNvPr id="4" name="TextBox 3"/>
          <p:cNvSpPr txBox="1"/>
          <p:nvPr/>
        </p:nvSpPr>
        <p:spPr>
          <a:xfrm>
            <a:off x="1762085" y="1988840"/>
            <a:ext cx="3454792" cy="307777"/>
          </a:xfrm>
          <a:prstGeom prst="rect">
            <a:avLst/>
          </a:prstGeom>
          <a:noFill/>
        </p:spPr>
        <p:txBody>
          <a:bodyPr wrap="none" rtlCol="0">
            <a:spAutoFit/>
          </a:bodyPr>
          <a:lstStyle/>
          <a:p>
            <a:r>
              <a:rPr lang="en-US" sz="1400" dirty="0" smtClean="0"/>
              <a:t>PC sales: Desktop + Notebook sales</a:t>
            </a:r>
            <a:endParaRPr lang="en-US" sz="1400" dirty="0"/>
          </a:p>
        </p:txBody>
      </p:sp>
    </p:spTree>
    <p:extLst>
      <p:ext uri="{BB962C8B-B14F-4D97-AF65-F5344CB8AC3E}">
        <p14:creationId xmlns:p14="http://schemas.microsoft.com/office/powerpoint/2010/main" val="1705285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4.2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a:t>
            </a:r>
            <a:r>
              <a:rPr lang="hu-HU" dirty="0" smtClean="0">
                <a:solidFill>
                  <a:srgbClr val="FFFFFF"/>
                </a:solidFill>
                <a:latin typeface="Verdana" pitchFamily="34" charset="0"/>
              </a:rPr>
              <a:t>8</a:t>
            </a:r>
            <a:r>
              <a:rPr lang="en-US" dirty="0" smtClean="0">
                <a:solidFill>
                  <a:srgbClr val="FFFFFF"/>
                </a:solidFill>
                <a:latin typeface="Verdana" pitchFamily="34" charset="0"/>
              </a:rPr>
              <a:t>)</a:t>
            </a:r>
            <a:endParaRPr lang="en-US" dirty="0"/>
          </a:p>
        </p:txBody>
      </p:sp>
      <p:sp>
        <p:nvSpPr>
          <p:cNvPr id="3" name="Text Box 6"/>
          <p:cNvSpPr txBox="1">
            <a:spLocks noChangeArrowheads="1"/>
          </p:cNvSpPr>
          <p:nvPr/>
        </p:nvSpPr>
        <p:spPr bwMode="auto">
          <a:xfrm>
            <a:off x="5971859" y="2010476"/>
            <a:ext cx="18918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b="1" dirty="0" smtClean="0">
                <a:solidFill>
                  <a:srgbClr val="000000"/>
                </a:solidFill>
              </a:rPr>
              <a:t>Surface Pro lines</a:t>
            </a:r>
            <a:endParaRPr lang="en-US" b="1" dirty="0">
              <a:solidFill>
                <a:srgbClr val="000000"/>
              </a:solidFill>
            </a:endParaRPr>
          </a:p>
        </p:txBody>
      </p:sp>
      <p:sp>
        <p:nvSpPr>
          <p:cNvPr id="4" name="Line 9"/>
          <p:cNvSpPr>
            <a:spLocks noChangeShapeType="1"/>
          </p:cNvSpPr>
          <p:nvPr/>
        </p:nvSpPr>
        <p:spPr bwMode="auto">
          <a:xfrm>
            <a:off x="4743329" y="1497713"/>
            <a:ext cx="0" cy="246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400" dirty="0">
              <a:solidFill>
                <a:srgbClr val="000000"/>
              </a:solidFill>
              <a:latin typeface="Verdana" pitchFamily="34" charset="0"/>
            </a:endParaRPr>
          </a:p>
        </p:txBody>
      </p:sp>
      <p:sp>
        <p:nvSpPr>
          <p:cNvPr id="5" name="Text Box 13"/>
          <p:cNvSpPr txBox="1">
            <a:spLocks noChangeArrowheads="1"/>
          </p:cNvSpPr>
          <p:nvPr/>
        </p:nvSpPr>
        <p:spPr bwMode="auto">
          <a:xfrm>
            <a:off x="2833224" y="1161184"/>
            <a:ext cx="387477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b="1" dirty="0" smtClean="0">
                <a:solidFill>
                  <a:srgbClr val="000000"/>
                </a:solidFill>
              </a:rPr>
              <a:t>Microsoft’s Surface family of tablets</a:t>
            </a:r>
            <a:endParaRPr lang="en-US" b="1" dirty="0">
              <a:solidFill>
                <a:srgbClr val="000000"/>
              </a:solidFill>
            </a:endParaRPr>
          </a:p>
        </p:txBody>
      </p:sp>
      <p:sp>
        <p:nvSpPr>
          <p:cNvPr id="7" name="Text Box 5"/>
          <p:cNvSpPr txBox="1">
            <a:spLocks noChangeArrowheads="1"/>
          </p:cNvSpPr>
          <p:nvPr/>
        </p:nvSpPr>
        <p:spPr bwMode="auto">
          <a:xfrm>
            <a:off x="1844671" y="2010476"/>
            <a:ext cx="148630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b="1" dirty="0" smtClean="0">
                <a:solidFill>
                  <a:srgbClr val="000000"/>
                </a:solidFill>
              </a:rPr>
              <a:t>Surface lines</a:t>
            </a:r>
            <a:endParaRPr lang="en-US" b="1" dirty="0">
              <a:solidFill>
                <a:srgbClr val="000000"/>
              </a:solidFill>
            </a:endParaRPr>
          </a:p>
        </p:txBody>
      </p:sp>
      <p:sp>
        <p:nvSpPr>
          <p:cNvPr id="8" name="Text Box 14"/>
          <p:cNvSpPr txBox="1">
            <a:spLocks noChangeArrowheads="1"/>
          </p:cNvSpPr>
          <p:nvPr/>
        </p:nvSpPr>
        <p:spPr bwMode="auto">
          <a:xfrm>
            <a:off x="362298" y="2511334"/>
            <a:ext cx="4358244" cy="992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pPr>
            <a:r>
              <a:rPr lang="en-US" dirty="0" smtClean="0">
                <a:solidFill>
                  <a:srgbClr val="000000"/>
                </a:solidFill>
              </a:rPr>
              <a:t>First Surface tablets are NVIDIA’s </a:t>
            </a:r>
            <a:r>
              <a:rPr lang="en-US" dirty="0" err="1" smtClean="0">
                <a:solidFill>
                  <a:srgbClr val="000000"/>
                </a:solidFill>
              </a:rPr>
              <a:t>Tegra</a:t>
            </a:r>
            <a:r>
              <a:rPr lang="en-US" dirty="0" smtClean="0">
                <a:solidFill>
                  <a:srgbClr val="000000"/>
                </a:solidFill>
              </a:rPr>
              <a:t> based</a:t>
            </a:r>
          </a:p>
          <a:p>
            <a:pPr algn="ctr" eaLnBrk="1" fontAlgn="base" hangingPunct="1">
              <a:spcBef>
                <a:spcPct val="0"/>
              </a:spcBef>
              <a:spcAft>
                <a:spcPts val="300"/>
              </a:spcAft>
            </a:pPr>
            <a:r>
              <a:rPr lang="en-US" dirty="0" smtClean="0">
                <a:solidFill>
                  <a:srgbClr val="000000"/>
                </a:solidFill>
              </a:rPr>
              <a:t>and run under Windows RT/Windows 8.1</a:t>
            </a:r>
          </a:p>
          <a:p>
            <a:pPr algn="ctr" eaLnBrk="1" fontAlgn="base" hangingPunct="1">
              <a:spcBef>
                <a:spcPct val="0"/>
              </a:spcBef>
            </a:pPr>
            <a:r>
              <a:rPr lang="en-US" dirty="0" smtClean="0">
                <a:solidFill>
                  <a:srgbClr val="000000"/>
                </a:solidFill>
              </a:rPr>
              <a:t>Recent Surface tablets are Intel’s Atom based</a:t>
            </a:r>
          </a:p>
          <a:p>
            <a:pPr algn="ctr" eaLnBrk="1" fontAlgn="base" hangingPunct="1">
              <a:spcBef>
                <a:spcPct val="0"/>
              </a:spcBef>
            </a:pPr>
            <a:r>
              <a:rPr lang="en-US" dirty="0" smtClean="0">
                <a:solidFill>
                  <a:srgbClr val="000000"/>
                </a:solidFill>
              </a:rPr>
              <a:t>and are running under Windows 8.1</a:t>
            </a:r>
            <a:endParaRPr lang="en-US" dirty="0">
              <a:solidFill>
                <a:srgbClr val="000000"/>
              </a:solidFill>
            </a:endParaRPr>
          </a:p>
        </p:txBody>
      </p:sp>
      <p:cxnSp>
        <p:nvCxnSpPr>
          <p:cNvPr id="9" name="Straight Connector 8"/>
          <p:cNvCxnSpPr/>
          <p:nvPr/>
        </p:nvCxnSpPr>
        <p:spPr>
          <a:xfrm flipH="1">
            <a:off x="2557867" y="1738424"/>
            <a:ext cx="2185462" cy="1871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751037" y="1738424"/>
            <a:ext cx="2175894" cy="1871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3"/>
          <p:cNvSpPr>
            <a:spLocks noChangeArrowheads="1"/>
          </p:cNvSpPr>
          <p:nvPr/>
        </p:nvSpPr>
        <p:spPr bwMode="auto">
          <a:xfrm>
            <a:off x="2533019" y="1903946"/>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13" name="Oval 13"/>
          <p:cNvSpPr>
            <a:spLocks noChangeArrowheads="1"/>
          </p:cNvSpPr>
          <p:nvPr/>
        </p:nvSpPr>
        <p:spPr bwMode="auto">
          <a:xfrm>
            <a:off x="6915631" y="1894588"/>
            <a:ext cx="65087" cy="61913"/>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14" name="Rectangle 13"/>
          <p:cNvSpPr/>
          <p:nvPr/>
        </p:nvSpPr>
        <p:spPr>
          <a:xfrm>
            <a:off x="5161367" y="2515933"/>
            <a:ext cx="3506088" cy="738664"/>
          </a:xfrm>
          <a:prstGeom prst="rect">
            <a:avLst/>
          </a:prstGeom>
        </p:spPr>
        <p:txBody>
          <a:bodyPr wrap="none">
            <a:spAutoFit/>
          </a:bodyPr>
          <a:lstStyle/>
          <a:p>
            <a:pPr lvl="0" algn="ctr" fontAlgn="base">
              <a:spcBef>
                <a:spcPct val="0"/>
              </a:spcBef>
            </a:pPr>
            <a:r>
              <a:rPr lang="en-US" sz="1400" dirty="0" smtClean="0">
                <a:solidFill>
                  <a:srgbClr val="000000"/>
                </a:solidFill>
              </a:rPr>
              <a:t>Surface Pro tablets are Core 2 based</a:t>
            </a:r>
          </a:p>
          <a:p>
            <a:pPr lvl="0" algn="ctr" fontAlgn="base">
              <a:spcBef>
                <a:spcPct val="0"/>
              </a:spcBef>
            </a:pPr>
            <a:r>
              <a:rPr lang="en-US" sz="1400" dirty="0" smtClean="0">
                <a:solidFill>
                  <a:srgbClr val="000000"/>
                </a:solidFill>
              </a:rPr>
              <a:t>and run under Windows 8</a:t>
            </a:r>
          </a:p>
          <a:p>
            <a:pPr lvl="0" algn="ctr" fontAlgn="base">
              <a:spcBef>
                <a:spcPct val="0"/>
              </a:spcBef>
            </a:pPr>
            <a:r>
              <a:rPr lang="en-US" sz="1400" dirty="0" smtClean="0">
                <a:solidFill>
                  <a:srgbClr val="000000"/>
                </a:solidFill>
              </a:rPr>
              <a:t>or subsequent Windows versions</a:t>
            </a:r>
            <a:endParaRPr lang="en-US" sz="1400" dirty="0">
              <a:solidFill>
                <a:srgbClr val="000000"/>
              </a:solidFill>
            </a:endParaRPr>
          </a:p>
        </p:txBody>
      </p:sp>
      <p:sp>
        <p:nvSpPr>
          <p:cNvPr id="16" name="TextBox 15"/>
          <p:cNvSpPr txBox="1"/>
          <p:nvPr/>
        </p:nvSpPr>
        <p:spPr>
          <a:xfrm>
            <a:off x="6123885" y="3644926"/>
            <a:ext cx="1699504" cy="307777"/>
          </a:xfrm>
          <a:prstGeom prst="rect">
            <a:avLst/>
          </a:prstGeom>
          <a:noFill/>
        </p:spPr>
        <p:txBody>
          <a:bodyPr wrap="none" rtlCol="0">
            <a:spAutoFit/>
          </a:bodyPr>
          <a:lstStyle/>
          <a:p>
            <a:r>
              <a:rPr lang="en-US" sz="1400" dirty="0" smtClean="0"/>
              <a:t>High end models</a:t>
            </a:r>
            <a:endParaRPr lang="en-US" sz="1400" dirty="0"/>
          </a:p>
        </p:txBody>
      </p:sp>
      <p:sp>
        <p:nvSpPr>
          <p:cNvPr id="17" name="TextBox 16"/>
          <p:cNvSpPr txBox="1"/>
          <p:nvPr/>
        </p:nvSpPr>
        <p:spPr>
          <a:xfrm>
            <a:off x="1443334" y="3637668"/>
            <a:ext cx="2249334" cy="307777"/>
          </a:xfrm>
          <a:prstGeom prst="rect">
            <a:avLst/>
          </a:prstGeom>
          <a:noFill/>
        </p:spPr>
        <p:txBody>
          <a:bodyPr wrap="none" rtlCol="0">
            <a:spAutoFit/>
          </a:bodyPr>
          <a:lstStyle/>
          <a:p>
            <a:r>
              <a:rPr lang="en-US" sz="1400" dirty="0" smtClean="0"/>
              <a:t>Less expensive models</a:t>
            </a:r>
            <a:endParaRPr lang="en-US" sz="1400" dirty="0"/>
          </a:p>
        </p:txBody>
      </p:sp>
      <p:sp>
        <p:nvSpPr>
          <p:cNvPr id="18" name="TextBox 17"/>
          <p:cNvSpPr txBox="1"/>
          <p:nvPr/>
        </p:nvSpPr>
        <p:spPr>
          <a:xfrm>
            <a:off x="117143" y="514139"/>
            <a:ext cx="5740674" cy="369332"/>
          </a:xfrm>
          <a:prstGeom prst="rect">
            <a:avLst/>
          </a:prstGeom>
          <a:noFill/>
        </p:spPr>
        <p:txBody>
          <a:bodyPr wrap="none" rtlCol="0">
            <a:spAutoFit/>
          </a:bodyPr>
          <a:lstStyle/>
          <a:p>
            <a:r>
              <a:rPr lang="hu-HU" dirty="0" smtClean="0">
                <a:solidFill>
                  <a:schemeClr val="accent6"/>
                </a:solidFill>
              </a:rPr>
              <a:t>cb) Introduction of </a:t>
            </a:r>
            <a:r>
              <a:rPr lang="en-US" dirty="0" smtClean="0">
                <a:solidFill>
                  <a:schemeClr val="accent6"/>
                </a:solidFill>
              </a:rPr>
              <a:t>the Surface family of tablets</a:t>
            </a:r>
            <a:endParaRPr lang="en-US" dirty="0">
              <a:solidFill>
                <a:schemeClr val="accent6"/>
              </a:solidFill>
            </a:endParaRPr>
          </a:p>
        </p:txBody>
      </p:sp>
      <p:sp>
        <p:nvSpPr>
          <p:cNvPr id="19" name="TextBox 18"/>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72987269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áblázat 1"/>
          <p:cNvGraphicFramePr>
            <a:graphicFrameLocks noGrp="1"/>
          </p:cNvGraphicFramePr>
          <p:nvPr>
            <p:extLst>
              <p:ext uri="{D42A27DB-BD31-4B8C-83A1-F6EECF244321}">
                <p14:modId xmlns:p14="http://schemas.microsoft.com/office/powerpoint/2010/main" val="2731955342"/>
              </p:ext>
            </p:extLst>
          </p:nvPr>
        </p:nvGraphicFramePr>
        <p:xfrm>
          <a:off x="297115" y="1472020"/>
          <a:ext cx="8460350" cy="1698295"/>
        </p:xfrm>
        <a:graphic>
          <a:graphicData uri="http://schemas.openxmlformats.org/drawingml/2006/table">
            <a:tbl>
              <a:tblPr firstRow="1" bandRow="1">
                <a:tableStyleId>{5940675A-B579-460E-94D1-54222C63F5DA}</a:tableStyleId>
              </a:tblPr>
              <a:tblGrid>
                <a:gridCol w="1470175"/>
                <a:gridCol w="990110"/>
                <a:gridCol w="1530170"/>
                <a:gridCol w="1215135"/>
                <a:gridCol w="900100"/>
                <a:gridCol w="2354660"/>
              </a:tblGrid>
              <a:tr h="468935">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Model</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Intro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Processor</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Word </a:t>
                      </a:r>
                      <a:r>
                        <a:rPr lang="hu-HU" sz="1300" dirty="0" err="1" smtClean="0">
                          <a:latin typeface="Verdana" panose="020B0604030504040204" pitchFamily="34" charset="0"/>
                          <a:ea typeface="Verdana" panose="020B0604030504040204" pitchFamily="34" charset="0"/>
                          <a:cs typeface="Verdana" panose="020B0604030504040204" pitchFamily="34" charset="0"/>
                        </a:rPr>
                        <a:t>length</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Core</a:t>
                      </a:r>
                      <a:r>
                        <a:rPr lang="hu-HU" sz="1300" dirty="0" smtClean="0">
                          <a:latin typeface="Verdana" panose="020B0604030504040204" pitchFamily="34" charset="0"/>
                          <a:ea typeface="Verdana" panose="020B0604030504040204" pitchFamily="34" charset="0"/>
                          <a:cs typeface="Verdana" panose="020B0604030504040204" pitchFamily="34" charset="0"/>
                        </a:rPr>
                        <a:t> </a:t>
                      </a:r>
                      <a:r>
                        <a:rPr lang="hu-HU" sz="1300" dirty="0" err="1" smtClean="0">
                          <a:latin typeface="Verdana" panose="020B0604030504040204" pitchFamily="34" charset="0"/>
                          <a:ea typeface="Verdana" panose="020B0604030504040204" pitchFamily="34" charset="0"/>
                          <a:cs typeface="Verdana" panose="020B0604030504040204" pitchFamily="34" charset="0"/>
                        </a:rPr>
                        <a:t>nr</a:t>
                      </a:r>
                      <a:r>
                        <a:rPr lang="en-US" sz="1300" dirty="0" smtClean="0">
                          <a:latin typeface="Verdana" panose="020B0604030504040204" pitchFamily="34" charset="0"/>
                          <a:ea typeface="Verdana" panose="020B0604030504040204" pitchFamily="34" charset="0"/>
                          <a:cs typeface="Verdana" panose="020B0604030504040204" pitchFamily="34" charset="0"/>
                        </a:rPr>
                        <a: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OS</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r>
              <a:tr h="370840">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Surface</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10/2012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Tegra</a:t>
                      </a:r>
                      <a:r>
                        <a:rPr lang="hu-HU" sz="1300" dirty="0" smtClean="0">
                          <a:latin typeface="Verdana" panose="020B0604030504040204" pitchFamily="34" charset="0"/>
                          <a:ea typeface="Verdana" panose="020B0604030504040204" pitchFamily="34" charset="0"/>
                          <a:cs typeface="Verdana" panose="020B0604030504040204" pitchFamily="34" charset="0"/>
                        </a:rPr>
                        <a:t> 3</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32</a:t>
                      </a:r>
                      <a:r>
                        <a:rPr lang="en-US" sz="1300" dirty="0" smtClean="0">
                          <a:latin typeface="Verdana" panose="020B0604030504040204" pitchFamily="34" charset="0"/>
                          <a:ea typeface="Verdana" panose="020B0604030504040204" pitchFamily="34" charset="0"/>
                          <a:cs typeface="Verdana" panose="020B0604030504040204" pitchFamily="34" charset="0"/>
                        </a:rPr>
                        <a:t>-bit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4</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Windows RT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370840">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Surface</a:t>
                      </a:r>
                      <a:r>
                        <a:rPr lang="hu-HU" sz="1300" baseline="0" dirty="0" smtClean="0">
                          <a:latin typeface="Verdana" panose="020B0604030504040204" pitchFamily="34" charset="0"/>
                          <a:ea typeface="Verdana" panose="020B0604030504040204" pitchFamily="34" charset="0"/>
                          <a:cs typeface="Verdana" panose="020B0604030504040204" pitchFamily="34" charset="0"/>
                        </a:rPr>
                        <a:t> 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10/2013</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Tegra</a:t>
                      </a:r>
                      <a:r>
                        <a:rPr lang="hu-HU" sz="1300" dirty="0" smtClean="0">
                          <a:latin typeface="Verdana" panose="020B0604030504040204" pitchFamily="34" charset="0"/>
                          <a:ea typeface="Verdana" panose="020B0604030504040204" pitchFamily="34" charset="0"/>
                          <a:cs typeface="Verdana" panose="020B0604030504040204" pitchFamily="34" charset="0"/>
                        </a:rPr>
                        <a:t> 4</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32</a:t>
                      </a:r>
                      <a:r>
                        <a:rPr lang="en-US" sz="1300" dirty="0" smtClean="0">
                          <a:latin typeface="Verdana" panose="020B0604030504040204" pitchFamily="34" charset="0"/>
                          <a:ea typeface="Verdana" panose="020B0604030504040204" pitchFamily="34" charset="0"/>
                          <a:cs typeface="Verdana" panose="020B0604030504040204" pitchFamily="34" charset="0"/>
                        </a:rPr>
                        <a:t>-bit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5</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Windows RT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370840">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Surface</a:t>
                      </a:r>
                      <a:r>
                        <a:rPr lang="en-US" sz="1300" baseline="0" dirty="0" smtClean="0">
                          <a:latin typeface="Verdana" panose="020B0604030504040204" pitchFamily="34" charset="0"/>
                          <a:ea typeface="Verdana" panose="020B0604030504040204" pitchFamily="34" charset="0"/>
                          <a:cs typeface="Verdana" panose="020B0604030504040204" pitchFamily="34" charset="0"/>
                        </a:rPr>
                        <a:t> 3</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05/2015</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Atom X7-Z8700</a:t>
                      </a:r>
                    </a:p>
                    <a:p>
                      <a:pPr algn="ctr"/>
                      <a:r>
                        <a:rPr lang="en-US" sz="1300" dirty="0" err="1" smtClean="0">
                          <a:latin typeface="Verdana" panose="020B0604030504040204" pitchFamily="34" charset="0"/>
                          <a:ea typeface="Verdana" panose="020B0604030504040204" pitchFamily="34" charset="0"/>
                          <a:cs typeface="Verdana" panose="020B0604030504040204" pitchFamily="34" charset="0"/>
                        </a:rPr>
                        <a:t>Airmont</a:t>
                      </a:r>
                      <a:r>
                        <a:rPr lang="en-US" sz="1300" dirty="0" smtClean="0">
                          <a:latin typeface="Verdana" panose="020B0604030504040204" pitchFamily="34" charset="0"/>
                          <a:ea typeface="Verdana" panose="020B0604030504040204" pitchFamily="34" charset="0"/>
                          <a:cs typeface="Verdana" panose="020B0604030504040204" pitchFamily="34" charset="0"/>
                        </a:rPr>
                        <a:t> core</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64-bit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4</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Windows 8.1</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bl>
          </a:graphicData>
        </a:graphic>
      </p:graphicFrame>
      <p:sp>
        <p:nvSpPr>
          <p:cNvPr id="4" name="TextBox 3"/>
          <p:cNvSpPr txBox="1"/>
          <p:nvPr/>
        </p:nvSpPr>
        <p:spPr>
          <a:xfrm>
            <a:off x="746575" y="3360476"/>
            <a:ext cx="7500579" cy="338554"/>
          </a:xfrm>
          <a:prstGeom prst="rect">
            <a:avLst/>
          </a:prstGeom>
          <a:noFill/>
        </p:spPr>
        <p:txBody>
          <a:bodyPr wrap="none" rtlCol="0">
            <a:spAutoFit/>
          </a:bodyPr>
          <a:lstStyle/>
          <a:p>
            <a:r>
              <a:rPr lang="en-US" sz="1600" dirty="0" smtClean="0"/>
              <a:t>Table: Microsoft’s ARM/Intel Atom-based Surface RT /Surface 2 tablets</a:t>
            </a:r>
            <a:endParaRPr lang="en-US" sz="1600" dirty="0"/>
          </a:p>
        </p:txBody>
      </p:sp>
      <p:sp>
        <p:nvSpPr>
          <p:cNvPr id="5" name="TextBox 4"/>
          <p:cNvSpPr txBox="1"/>
          <p:nvPr/>
        </p:nvSpPr>
        <p:spPr>
          <a:xfrm>
            <a:off x="116003" y="513086"/>
            <a:ext cx="5035674" cy="369332"/>
          </a:xfrm>
          <a:prstGeom prst="rect">
            <a:avLst/>
          </a:prstGeom>
          <a:noFill/>
        </p:spPr>
        <p:txBody>
          <a:bodyPr wrap="none" rtlCol="0">
            <a:spAutoFit/>
          </a:bodyPr>
          <a:lstStyle/>
          <a:p>
            <a:r>
              <a:rPr lang="hu-HU" dirty="0" smtClean="0">
                <a:solidFill>
                  <a:schemeClr val="accent6"/>
                </a:solidFill>
              </a:rPr>
              <a:t>Overview of </a:t>
            </a:r>
            <a:r>
              <a:rPr lang="en-US" dirty="0" smtClean="0">
                <a:solidFill>
                  <a:schemeClr val="accent6"/>
                </a:solidFill>
              </a:rPr>
              <a:t>Microsoft’s Surface tablets -1</a:t>
            </a:r>
            <a:endParaRPr lang="en-US" sz="1600" dirty="0">
              <a:solidFill>
                <a:schemeClr val="accent6"/>
              </a:solidFill>
            </a:endParaRPr>
          </a:p>
        </p:txBody>
      </p:sp>
      <p:sp>
        <p:nvSpPr>
          <p:cNvPr id="7" name="TextBox 6"/>
          <p:cNvSpPr txBox="1"/>
          <p:nvPr/>
        </p:nvSpPr>
        <p:spPr>
          <a:xfrm>
            <a:off x="127003" y="865882"/>
            <a:ext cx="5150577" cy="338554"/>
          </a:xfrm>
          <a:prstGeom prst="rect">
            <a:avLst/>
          </a:prstGeom>
          <a:noFill/>
        </p:spPr>
        <p:txBody>
          <a:bodyPr wrap="none" rtlCol="0">
            <a:spAutoFit/>
          </a:bodyPr>
          <a:lstStyle/>
          <a:p>
            <a:r>
              <a:rPr lang="en-US" sz="1600" dirty="0" smtClean="0">
                <a:solidFill>
                  <a:srgbClr val="FF0000"/>
                </a:solidFill>
              </a:rPr>
              <a:t>Main features of Microsoft’s Surface</a:t>
            </a:r>
            <a:r>
              <a:rPr lang="hu-HU" sz="1600" dirty="0" smtClean="0">
                <a:solidFill>
                  <a:srgbClr val="FF0000"/>
                </a:solidFill>
              </a:rPr>
              <a:t> </a:t>
            </a:r>
            <a:r>
              <a:rPr lang="en-US" sz="1600" dirty="0" smtClean="0">
                <a:solidFill>
                  <a:srgbClr val="FF0000"/>
                </a:solidFill>
              </a:rPr>
              <a:t>tablet line</a:t>
            </a:r>
            <a:endParaRPr lang="en-US" sz="1600" dirty="0">
              <a:solidFill>
                <a:srgbClr val="FF0000"/>
              </a:solidFill>
            </a:endParaRPr>
          </a:p>
        </p:txBody>
      </p:sp>
      <p:sp>
        <p:nvSpPr>
          <p:cNvPr id="9" name="Rectangle 8"/>
          <p:cNvSpPr/>
          <p:nvPr/>
        </p:nvSpPr>
        <p:spPr>
          <a:xfrm>
            <a:off x="297115" y="4329100"/>
            <a:ext cx="8730380" cy="584775"/>
          </a:xfrm>
          <a:prstGeom prst="rect">
            <a:avLst/>
          </a:prstGeom>
        </p:spPr>
        <p:txBody>
          <a:bodyPr wrap="square">
            <a:spAutoFit/>
          </a:bodyPr>
          <a:lstStyle/>
          <a:p>
            <a:r>
              <a:rPr lang="en-US" sz="1600" dirty="0">
                <a:solidFill>
                  <a:srgbClr val="3333FF"/>
                </a:solidFill>
              </a:rPr>
              <a:t>The exclusivity of Windows RT drastically limits app availability</a:t>
            </a:r>
            <a:r>
              <a:rPr lang="en-US" sz="1600" dirty="0"/>
              <a:t>, and is one of the main reasons why </a:t>
            </a:r>
            <a:r>
              <a:rPr lang="en-US" sz="1600" dirty="0">
                <a:solidFill>
                  <a:srgbClr val="3333FF"/>
                </a:solidFill>
              </a:rPr>
              <a:t>sales of Surface tablets remained lower than expected </a:t>
            </a:r>
            <a:r>
              <a:rPr lang="en-US" sz="1600" dirty="0" smtClean="0"/>
              <a:t>[21].</a:t>
            </a:r>
            <a:r>
              <a:rPr lang="en-US" sz="1600" dirty="0" smtClean="0">
                <a:solidFill>
                  <a:srgbClr val="FF0000"/>
                </a:solidFill>
              </a:rPr>
              <a:t> </a:t>
            </a:r>
            <a:endParaRPr lang="en-US" sz="1600" dirty="0"/>
          </a:p>
        </p:txBody>
      </p:sp>
      <p:sp>
        <p:nvSpPr>
          <p:cNvPr id="12" name="Title 1"/>
          <p:cNvSpPr>
            <a:spLocks noGrp="1"/>
          </p:cNvSpPr>
          <p:nvPr>
            <p:ph type="title"/>
          </p:nvPr>
        </p:nvSpPr>
        <p:spPr>
          <a:xfrm>
            <a:off x="-11460" y="3898"/>
            <a:ext cx="9144000" cy="392400"/>
          </a:xfrm>
        </p:spPr>
        <p:txBody>
          <a:bodyPr/>
          <a:lstStyle/>
          <a:p>
            <a:r>
              <a:rPr lang="en-US" dirty="0" smtClean="0"/>
              <a:t/>
            </a:r>
            <a:br>
              <a:rPr lang="en-US" dirty="0" smtClean="0"/>
            </a:br>
            <a:r>
              <a:rPr lang="en-US" dirty="0" smtClean="0">
                <a:solidFill>
                  <a:srgbClr val="FFFFFF"/>
                </a:solidFill>
                <a:latin typeface="Verdana" pitchFamily="34" charset="0"/>
              </a:rPr>
              <a:t>4.2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a:t>
            </a:r>
            <a:r>
              <a:rPr lang="hu-HU" dirty="0" smtClean="0">
                <a:solidFill>
                  <a:srgbClr val="FFFFFF"/>
                </a:solidFill>
                <a:latin typeface="Verdana" pitchFamily="34" charset="0"/>
              </a:rPr>
              <a:t>9</a:t>
            </a:r>
            <a:r>
              <a:rPr lang="en-US" dirty="0" smtClean="0">
                <a:solidFill>
                  <a:srgbClr val="FFFFFF"/>
                </a:solidFill>
                <a:latin typeface="Verdana" pitchFamily="34" charset="0"/>
              </a:rPr>
              <a:t>)</a:t>
            </a:r>
            <a:r>
              <a:rPr lang="en-US" dirty="0">
                <a:solidFill>
                  <a:srgbClr val="FFFFFF"/>
                </a:solidFill>
                <a:latin typeface="Verdana" pitchFamily="34" charset="0"/>
              </a:rPr>
              <a:t/>
            </a:r>
            <a:br>
              <a:rPr lang="en-US" dirty="0">
                <a:solidFill>
                  <a:srgbClr val="FFFFFF"/>
                </a:solidFill>
                <a:latin typeface="Verdana" pitchFamily="34" charset="0"/>
              </a:rPr>
            </a:br>
            <a:endParaRPr lang="en-US" dirty="0"/>
          </a:p>
        </p:txBody>
      </p:sp>
      <p:sp>
        <p:nvSpPr>
          <p:cNvPr id="3" name="TextBox 2"/>
          <p:cNvSpPr txBox="1"/>
          <p:nvPr/>
        </p:nvSpPr>
        <p:spPr>
          <a:xfrm>
            <a:off x="308489" y="4014065"/>
            <a:ext cx="8268995" cy="338554"/>
          </a:xfrm>
          <a:prstGeom prst="rect">
            <a:avLst/>
          </a:prstGeom>
          <a:noFill/>
        </p:spPr>
        <p:txBody>
          <a:bodyPr wrap="none" rtlCol="0">
            <a:spAutoFit/>
          </a:bodyPr>
          <a:lstStyle/>
          <a:p>
            <a:pPr>
              <a:spcAft>
                <a:spcPts val="400"/>
              </a:spcAft>
            </a:pPr>
            <a:r>
              <a:rPr lang="en-US" sz="1600" dirty="0" smtClean="0">
                <a:solidFill>
                  <a:srgbClr val="FF0000"/>
                </a:solidFill>
              </a:rPr>
              <a:t>Note</a:t>
            </a:r>
            <a:r>
              <a:rPr lang="en-US" sz="1600" dirty="0" smtClean="0"/>
              <a:t> that </a:t>
            </a:r>
            <a:r>
              <a:rPr lang="en-US" sz="1600" dirty="0" smtClean="0">
                <a:solidFill>
                  <a:srgbClr val="0070C0"/>
                </a:solidFill>
              </a:rPr>
              <a:t>NVidia's </a:t>
            </a:r>
            <a:r>
              <a:rPr lang="en-US" sz="1600" dirty="0" err="1" smtClean="0">
                <a:solidFill>
                  <a:srgbClr val="0070C0"/>
                </a:solidFill>
              </a:rPr>
              <a:t>Tegra</a:t>
            </a:r>
            <a:r>
              <a:rPr lang="en-US" sz="1600" dirty="0" smtClean="0">
                <a:solidFill>
                  <a:srgbClr val="0070C0"/>
                </a:solidFill>
              </a:rPr>
              <a:t> processors and Windows RT are 32-bit </a:t>
            </a:r>
            <a:r>
              <a:rPr lang="en-US" sz="1600" dirty="0" err="1" smtClean="0">
                <a:solidFill>
                  <a:srgbClr val="0070C0"/>
                </a:solidFill>
              </a:rPr>
              <a:t>ARMv7</a:t>
            </a:r>
            <a:r>
              <a:rPr lang="en-US" sz="1600" dirty="0" smtClean="0">
                <a:solidFill>
                  <a:srgbClr val="0070C0"/>
                </a:solidFill>
              </a:rPr>
              <a:t> based</a:t>
            </a:r>
            <a:r>
              <a:rPr lang="en-US" sz="1600" dirty="0" smtClean="0"/>
              <a:t>.</a:t>
            </a:r>
          </a:p>
        </p:txBody>
      </p:sp>
      <p:sp>
        <p:nvSpPr>
          <p:cNvPr id="10" name="TextBox 9"/>
          <p:cNvSpPr txBox="1"/>
          <p:nvPr/>
        </p:nvSpPr>
        <p:spPr>
          <a:xfrm>
            <a:off x="295610" y="4901286"/>
            <a:ext cx="7576305" cy="338554"/>
          </a:xfrm>
          <a:prstGeom prst="rect">
            <a:avLst/>
          </a:prstGeom>
          <a:noFill/>
        </p:spPr>
        <p:txBody>
          <a:bodyPr wrap="none" rtlCol="0">
            <a:spAutoFit/>
          </a:bodyPr>
          <a:lstStyle/>
          <a:p>
            <a:pPr lvl="0"/>
            <a:r>
              <a:rPr lang="en-US" sz="1600" dirty="0">
                <a:solidFill>
                  <a:srgbClr val="0070C0"/>
                </a:solidFill>
              </a:rPr>
              <a:t>In 2015 Microsoft dropped production of devices based on Windows RT</a:t>
            </a:r>
            <a:r>
              <a:rPr lang="en-US" sz="1600" dirty="0" smtClean="0">
                <a:solidFill>
                  <a:srgbClr val="0070C0"/>
                </a:solidFill>
              </a:rPr>
              <a:t>.</a:t>
            </a:r>
            <a:endParaRPr lang="en-US" dirty="0"/>
          </a:p>
        </p:txBody>
      </p:sp>
    </p:spTree>
    <p:extLst>
      <p:ext uri="{BB962C8B-B14F-4D97-AF65-F5344CB8AC3E}">
        <p14:creationId xmlns:p14="http://schemas.microsoft.com/office/powerpoint/2010/main" val="18535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áblázat 7"/>
          <p:cNvGraphicFramePr>
            <a:graphicFrameLocks noGrp="1"/>
          </p:cNvGraphicFramePr>
          <p:nvPr>
            <p:extLst>
              <p:ext uri="{D42A27DB-BD31-4B8C-83A1-F6EECF244321}">
                <p14:modId xmlns:p14="http://schemas.microsoft.com/office/powerpoint/2010/main" val="1791301509"/>
              </p:ext>
            </p:extLst>
          </p:nvPr>
        </p:nvGraphicFramePr>
        <p:xfrm>
          <a:off x="276920" y="1504306"/>
          <a:ext cx="8480545" cy="2439975"/>
        </p:xfrm>
        <a:graphic>
          <a:graphicData uri="http://schemas.openxmlformats.org/drawingml/2006/table">
            <a:tbl>
              <a:tblPr firstRow="1" bandRow="1">
                <a:tableStyleId>{5940675A-B579-460E-94D1-54222C63F5DA}</a:tableStyleId>
              </a:tblPr>
              <a:tblGrid>
                <a:gridCol w="1470175"/>
                <a:gridCol w="990110"/>
                <a:gridCol w="1537665"/>
                <a:gridCol w="1230125"/>
                <a:gridCol w="885110"/>
                <a:gridCol w="2367360"/>
              </a:tblGrid>
              <a:tr h="468935">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Model</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Intro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Processor</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Word </a:t>
                      </a:r>
                      <a:r>
                        <a:rPr lang="hu-HU" sz="1300" dirty="0" err="1" smtClean="0">
                          <a:latin typeface="Verdana" panose="020B0604030504040204" pitchFamily="34" charset="0"/>
                          <a:ea typeface="Verdana" panose="020B0604030504040204" pitchFamily="34" charset="0"/>
                          <a:cs typeface="Verdana" panose="020B0604030504040204" pitchFamily="34" charset="0"/>
                        </a:rPr>
                        <a:t>length</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Core</a:t>
                      </a:r>
                      <a:r>
                        <a:rPr lang="hu-HU" sz="1300" dirty="0" smtClean="0">
                          <a:latin typeface="Verdana" panose="020B0604030504040204" pitchFamily="34" charset="0"/>
                          <a:ea typeface="Verdana" panose="020B0604030504040204" pitchFamily="34" charset="0"/>
                          <a:cs typeface="Verdana" panose="020B0604030504040204" pitchFamily="34" charset="0"/>
                        </a:rPr>
                        <a:t> </a:t>
                      </a:r>
                      <a:r>
                        <a:rPr lang="hu-HU" sz="1300" dirty="0" err="1" smtClean="0">
                          <a:latin typeface="Verdana" panose="020B0604030504040204" pitchFamily="34" charset="0"/>
                          <a:ea typeface="Verdana" panose="020B0604030504040204" pitchFamily="34" charset="0"/>
                          <a:cs typeface="Verdana" panose="020B0604030504040204" pitchFamily="34" charset="0"/>
                        </a:rPr>
                        <a:t>nr</a:t>
                      </a:r>
                      <a:r>
                        <a:rPr lang="en-US" sz="1300" dirty="0" smtClean="0">
                          <a:latin typeface="Verdana" panose="020B0604030504040204" pitchFamily="34" charset="0"/>
                          <a:ea typeface="Verdana" panose="020B0604030504040204" pitchFamily="34" charset="0"/>
                          <a:cs typeface="Verdana" panose="020B0604030504040204" pitchFamily="34" charset="0"/>
                        </a:rPr>
                        <a: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OS</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r>
              <a:tr h="370840">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Surface</a:t>
                      </a:r>
                      <a:r>
                        <a:rPr lang="hu-HU" sz="1300" dirty="0" smtClean="0">
                          <a:latin typeface="Verdana" panose="020B0604030504040204" pitchFamily="34" charset="0"/>
                          <a:ea typeface="Verdana" panose="020B0604030504040204" pitchFamily="34" charset="0"/>
                          <a:cs typeface="Verdana" panose="020B0604030504040204" pitchFamily="34" charset="0"/>
                        </a:rPr>
                        <a:t> Pro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0</a:t>
                      </a:r>
                      <a:r>
                        <a:rPr lang="hu-HU" sz="1300" dirty="0" smtClean="0">
                          <a:latin typeface="Verdana" panose="020B0604030504040204" pitchFamily="34" charset="0"/>
                          <a:ea typeface="Verdana" panose="020B0604030504040204" pitchFamily="34" charset="0"/>
                          <a:cs typeface="Verdana" panose="020B0604030504040204" pitchFamily="34" charset="0"/>
                        </a:rPr>
                        <a:t>2/2013</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Ivy</a:t>
                      </a:r>
                      <a:r>
                        <a:rPr lang="hu-HU" sz="1300" dirty="0" smtClean="0">
                          <a:latin typeface="Verdana" panose="020B0604030504040204" pitchFamily="34" charset="0"/>
                          <a:ea typeface="Verdana" panose="020B0604030504040204" pitchFamily="34" charset="0"/>
                          <a:cs typeface="Verdana" panose="020B0604030504040204" pitchFamily="34" charset="0"/>
                        </a:rPr>
                        <a:t> </a:t>
                      </a:r>
                      <a:r>
                        <a:rPr lang="hu-HU" sz="1300" dirty="0" err="1" smtClean="0">
                          <a:latin typeface="Verdana" panose="020B0604030504040204" pitchFamily="34" charset="0"/>
                          <a:ea typeface="Verdana" panose="020B0604030504040204" pitchFamily="34" charset="0"/>
                          <a:cs typeface="Verdana" panose="020B0604030504040204" pitchFamily="34" charset="0"/>
                        </a:rPr>
                        <a:t>Bridge</a:t>
                      </a:r>
                      <a:r>
                        <a:rPr lang="hu-HU" sz="1300" dirty="0" smtClean="0">
                          <a:latin typeface="Verdana" panose="020B0604030504040204" pitchFamily="34" charset="0"/>
                          <a:ea typeface="Verdana" panose="020B0604030504040204" pitchFamily="34" charset="0"/>
                          <a:cs typeface="Verdana" panose="020B0604030504040204" pitchFamily="34" charset="0"/>
                        </a:rPr>
                        <a:t> i5</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64-bit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Windows 8 Pro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370840">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Surface</a:t>
                      </a:r>
                      <a:r>
                        <a:rPr lang="hu-HU" sz="1300" dirty="0" smtClean="0">
                          <a:latin typeface="Verdana" panose="020B0604030504040204" pitchFamily="34" charset="0"/>
                          <a:ea typeface="Verdana" panose="020B0604030504040204" pitchFamily="34" charset="0"/>
                          <a:cs typeface="Verdana" panose="020B0604030504040204" pitchFamily="34" charset="0"/>
                        </a:rPr>
                        <a:t> Pro</a:t>
                      </a:r>
                      <a:r>
                        <a:rPr lang="hu-HU" sz="1300" baseline="0" dirty="0" smtClean="0">
                          <a:latin typeface="Verdana" panose="020B0604030504040204" pitchFamily="34" charset="0"/>
                          <a:ea typeface="Verdana" panose="020B0604030504040204" pitchFamily="34" charset="0"/>
                          <a:cs typeface="Verdana" panose="020B0604030504040204" pitchFamily="34" charset="0"/>
                        </a:rPr>
                        <a:t> 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10/2013</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Haswell</a:t>
                      </a:r>
                      <a:r>
                        <a:rPr lang="hu-HU" sz="1300" dirty="0" smtClean="0">
                          <a:latin typeface="Verdana" panose="020B0604030504040204" pitchFamily="34" charset="0"/>
                          <a:ea typeface="Verdana" panose="020B0604030504040204" pitchFamily="34" charset="0"/>
                          <a:cs typeface="Verdana" panose="020B0604030504040204" pitchFamily="34" charset="0"/>
                        </a:rPr>
                        <a:t> i5</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64-bit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Windows 8.1 Pro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370840">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Surface</a:t>
                      </a:r>
                      <a:r>
                        <a:rPr lang="hu-HU" sz="1300" dirty="0" smtClean="0">
                          <a:latin typeface="Verdana" panose="020B0604030504040204" pitchFamily="34" charset="0"/>
                          <a:ea typeface="Verdana" panose="020B0604030504040204" pitchFamily="34" charset="0"/>
                          <a:cs typeface="Verdana" panose="020B0604030504040204" pitchFamily="34" charset="0"/>
                        </a:rPr>
                        <a:t> Pro 3</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0</a:t>
                      </a:r>
                      <a:r>
                        <a:rPr lang="hu-HU" sz="1300" dirty="0" smtClean="0">
                          <a:latin typeface="Verdana" panose="020B0604030504040204" pitchFamily="34" charset="0"/>
                          <a:ea typeface="Verdana" panose="020B0604030504040204" pitchFamily="34" charset="0"/>
                          <a:cs typeface="Verdana" panose="020B0604030504040204" pitchFamily="34" charset="0"/>
                        </a:rPr>
                        <a:t>6/2014</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Haswell</a:t>
                      </a:r>
                      <a:r>
                        <a:rPr lang="hu-HU" sz="1300" dirty="0" smtClean="0">
                          <a:latin typeface="Verdana" panose="020B0604030504040204" pitchFamily="34" charset="0"/>
                          <a:ea typeface="Verdana" panose="020B0604030504040204" pitchFamily="34" charset="0"/>
                          <a:cs typeface="Verdana" panose="020B0604030504040204" pitchFamily="34" charset="0"/>
                        </a:rPr>
                        <a:t> i3/i5/i7</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64-bit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Windows 8.1 Pro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370840">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Surface Pro 4</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10/2015</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err="1" smtClean="0">
                          <a:latin typeface="Verdana" panose="020B0604030504040204" pitchFamily="34" charset="0"/>
                          <a:ea typeface="Verdana" panose="020B0604030504040204" pitchFamily="34" charset="0"/>
                          <a:cs typeface="Verdana" panose="020B0604030504040204" pitchFamily="34" charset="0"/>
                        </a:rPr>
                        <a:t>Skylake</a:t>
                      </a:r>
                      <a:r>
                        <a:rPr lang="en-US" sz="1300" dirty="0" smtClean="0">
                          <a:latin typeface="Verdana" panose="020B0604030504040204" pitchFamily="34" charset="0"/>
                          <a:ea typeface="Verdana" panose="020B0604030504040204" pitchFamily="34" charset="0"/>
                          <a:cs typeface="Verdana" panose="020B0604030504040204" pitchFamily="34" charset="0"/>
                        </a:rPr>
                        <a:t>-U </a:t>
                      </a:r>
                      <a:r>
                        <a:rPr lang="en-US" sz="1300" dirty="0" err="1" smtClean="0">
                          <a:latin typeface="Verdana" panose="020B0604030504040204" pitchFamily="34" charset="0"/>
                          <a:ea typeface="Verdana" panose="020B0604030504040204" pitchFamily="34" charset="0"/>
                          <a:cs typeface="Verdana" panose="020B0604030504040204" pitchFamily="34" charset="0"/>
                        </a:rPr>
                        <a:t>i5</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64-bit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Windows 10 Pro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370840">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Surface Pro 2017</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06/2017</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err="1" smtClean="0">
                          <a:latin typeface="Verdana" panose="020B0604030504040204" pitchFamily="34" charset="0"/>
                          <a:ea typeface="Verdana" panose="020B0604030504040204" pitchFamily="34" charset="0"/>
                          <a:cs typeface="Verdana" panose="020B0604030504040204" pitchFamily="34" charset="0"/>
                        </a:rPr>
                        <a:t>Kaby</a:t>
                      </a:r>
                      <a:r>
                        <a:rPr lang="en-US" sz="1300" dirty="0" smtClean="0">
                          <a:latin typeface="Verdana" panose="020B0604030504040204" pitchFamily="34" charset="0"/>
                          <a:ea typeface="Verdana" panose="020B0604030504040204" pitchFamily="34" charset="0"/>
                          <a:cs typeface="Verdana" panose="020B0604030504040204" pitchFamily="34" charset="0"/>
                        </a:rPr>
                        <a:t> Lake </a:t>
                      </a:r>
                      <a:r>
                        <a:rPr lang="en-US" sz="1300" dirty="0" err="1" smtClean="0">
                          <a:latin typeface="Verdana" panose="020B0604030504040204" pitchFamily="34" charset="0"/>
                          <a:ea typeface="Verdana" panose="020B0604030504040204" pitchFamily="34" charset="0"/>
                          <a:cs typeface="Verdana" panose="020B0604030504040204" pitchFamily="34" charset="0"/>
                        </a:rPr>
                        <a:t>m3</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64-bit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Windows</a:t>
                      </a:r>
                      <a:r>
                        <a:rPr lang="en-US" sz="1300" baseline="0" dirty="0" smtClean="0">
                          <a:latin typeface="Verdana" panose="020B0604030504040204" pitchFamily="34" charset="0"/>
                          <a:ea typeface="Verdana" panose="020B0604030504040204" pitchFamily="34" charset="0"/>
                          <a:cs typeface="Verdana" panose="020B0604030504040204" pitchFamily="34" charset="0"/>
                        </a:rPr>
                        <a:t> 10 Pro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bl>
          </a:graphicData>
        </a:graphic>
      </p:graphicFrame>
      <p:sp>
        <p:nvSpPr>
          <p:cNvPr id="6" name="TextBox 5"/>
          <p:cNvSpPr txBox="1"/>
          <p:nvPr/>
        </p:nvSpPr>
        <p:spPr>
          <a:xfrm>
            <a:off x="1466655" y="4215571"/>
            <a:ext cx="6138027" cy="338554"/>
          </a:xfrm>
          <a:prstGeom prst="rect">
            <a:avLst/>
          </a:prstGeom>
          <a:noFill/>
        </p:spPr>
        <p:txBody>
          <a:bodyPr wrap="none" rtlCol="0">
            <a:spAutoFit/>
          </a:bodyPr>
          <a:lstStyle/>
          <a:p>
            <a:r>
              <a:rPr lang="en-US" sz="1600" dirty="0" smtClean="0"/>
              <a:t>Table: Microsoft’s Intel Core 2-based Surface Pro tablets</a:t>
            </a:r>
            <a:endParaRPr lang="en-US" sz="1600" dirty="0"/>
          </a:p>
        </p:txBody>
      </p:sp>
      <p:sp>
        <p:nvSpPr>
          <p:cNvPr id="5" name="TextBox 4"/>
          <p:cNvSpPr txBox="1"/>
          <p:nvPr/>
        </p:nvSpPr>
        <p:spPr>
          <a:xfrm>
            <a:off x="125942" y="513086"/>
            <a:ext cx="5035674" cy="369332"/>
          </a:xfrm>
          <a:prstGeom prst="rect">
            <a:avLst/>
          </a:prstGeom>
          <a:noFill/>
        </p:spPr>
        <p:txBody>
          <a:bodyPr wrap="none" rtlCol="0">
            <a:spAutoFit/>
          </a:bodyPr>
          <a:lstStyle/>
          <a:p>
            <a:r>
              <a:rPr lang="hu-HU" dirty="0" smtClean="0">
                <a:solidFill>
                  <a:schemeClr val="accent6"/>
                </a:solidFill>
              </a:rPr>
              <a:t>Overview of </a:t>
            </a:r>
            <a:r>
              <a:rPr lang="en-US" dirty="0" smtClean="0">
                <a:solidFill>
                  <a:schemeClr val="accent6"/>
                </a:solidFill>
              </a:rPr>
              <a:t>Microsoft’s Surface tablets -2</a:t>
            </a:r>
            <a:endParaRPr lang="en-US" sz="1600" dirty="0">
              <a:solidFill>
                <a:schemeClr val="accent6"/>
              </a:solidFill>
            </a:endParaRPr>
          </a:p>
        </p:txBody>
      </p:sp>
      <p:sp>
        <p:nvSpPr>
          <p:cNvPr id="7" name="TextBox 6"/>
          <p:cNvSpPr txBox="1"/>
          <p:nvPr/>
        </p:nvSpPr>
        <p:spPr>
          <a:xfrm>
            <a:off x="136942" y="865882"/>
            <a:ext cx="5379806" cy="338554"/>
          </a:xfrm>
          <a:prstGeom prst="rect">
            <a:avLst/>
          </a:prstGeom>
          <a:noFill/>
        </p:spPr>
        <p:txBody>
          <a:bodyPr wrap="none" rtlCol="0">
            <a:spAutoFit/>
          </a:bodyPr>
          <a:lstStyle/>
          <a:p>
            <a:r>
              <a:rPr lang="en-US" sz="1600" dirty="0" smtClean="0">
                <a:solidFill>
                  <a:srgbClr val="FF0000"/>
                </a:solidFill>
              </a:rPr>
              <a:t>Main features of Microsoft’s </a:t>
            </a:r>
            <a:r>
              <a:rPr lang="hu-HU" sz="1600" dirty="0" smtClean="0">
                <a:solidFill>
                  <a:srgbClr val="FF0000"/>
                </a:solidFill>
              </a:rPr>
              <a:t>Surface Pro </a:t>
            </a:r>
            <a:r>
              <a:rPr lang="en-US" sz="1600" dirty="0" smtClean="0">
                <a:solidFill>
                  <a:srgbClr val="FF0000"/>
                </a:solidFill>
              </a:rPr>
              <a:t>tablet line</a:t>
            </a:r>
            <a:endParaRPr lang="en-US" sz="1600" dirty="0">
              <a:solidFill>
                <a:srgbClr val="FF0000"/>
              </a:solidFill>
            </a:endParaRPr>
          </a:p>
        </p:txBody>
      </p:sp>
      <p:sp>
        <p:nvSpPr>
          <p:cNvPr id="12" name="Title 1"/>
          <p:cNvSpPr>
            <a:spLocks noGrp="1"/>
          </p:cNvSpPr>
          <p:nvPr>
            <p:ph type="title"/>
          </p:nvPr>
        </p:nvSpPr>
        <p:spPr>
          <a:xfrm>
            <a:off x="-11460" y="3898"/>
            <a:ext cx="9144000" cy="392400"/>
          </a:xfrm>
        </p:spPr>
        <p:txBody>
          <a:bodyPr/>
          <a:lstStyle/>
          <a:p>
            <a:r>
              <a:rPr lang="en-US" dirty="0" smtClean="0"/>
              <a:t/>
            </a:r>
            <a:br>
              <a:rPr lang="en-US" dirty="0" smtClean="0"/>
            </a:br>
            <a:r>
              <a:rPr lang="en-US" dirty="0" smtClean="0">
                <a:solidFill>
                  <a:srgbClr val="FFFFFF"/>
                </a:solidFill>
                <a:latin typeface="Verdana" pitchFamily="34" charset="0"/>
              </a:rPr>
              <a:t>4.2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(10)</a:t>
            </a:r>
            <a:r>
              <a:rPr lang="en-US" dirty="0">
                <a:solidFill>
                  <a:srgbClr val="FFFFFF"/>
                </a:solidFill>
                <a:latin typeface="Verdana" pitchFamily="34" charset="0"/>
              </a:rPr>
              <a:t/>
            </a:r>
            <a:br>
              <a:rPr lang="en-US" dirty="0">
                <a:solidFill>
                  <a:srgbClr val="FFFFFF"/>
                </a:solidFill>
                <a:latin typeface="Verdana" pitchFamily="34" charset="0"/>
              </a:rPr>
            </a:br>
            <a:endParaRPr lang="en-US" dirty="0"/>
          </a:p>
        </p:txBody>
      </p:sp>
    </p:spTree>
    <p:extLst>
      <p:ext uri="{BB962C8B-B14F-4D97-AF65-F5344CB8AC3E}">
        <p14:creationId xmlns:p14="http://schemas.microsoft.com/office/powerpoint/2010/main" val="163693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cstate="print">
            <a:extLst>
              <a:ext uri="{28A0092B-C50C-407E-A947-70E740481C1C}">
                <a14:useLocalDpi xmlns:a14="http://schemas.microsoft.com/office/drawing/2010/main" val="0"/>
              </a:ext>
            </a:extLst>
          </a:blip>
          <a:srcRect/>
          <a:stretch/>
        </p:blipFill>
        <p:spPr bwMode="auto">
          <a:xfrm>
            <a:off x="206515" y="1799452"/>
            <a:ext cx="4668400" cy="3158540"/>
          </a:xfrm>
          <a:prstGeom prst="rect">
            <a:avLst/>
          </a:prstGeom>
          <a:ln>
            <a:noFill/>
          </a:ln>
          <a:extLst>
            <a:ext uri="{53640926-AAD7-44D8-BBD7-CCE9431645EC}">
              <a14:shadowObscured xmlns:a14="http://schemas.microsoft.com/office/drawing/2010/main"/>
            </a:ext>
          </a:extLst>
        </p:spPr>
      </p:pic>
      <p:pic>
        <p:nvPicPr>
          <p:cNvPr id="5" name="Picture 2" descr="Microsoft Surface Pro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561" y="1718810"/>
            <a:ext cx="3769909" cy="28259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25690" y="517734"/>
            <a:ext cx="5171609" cy="369332"/>
          </a:xfrm>
          <a:prstGeom prst="rect">
            <a:avLst/>
          </a:prstGeom>
          <a:noFill/>
        </p:spPr>
        <p:txBody>
          <a:bodyPr wrap="none" rtlCol="0">
            <a:spAutoFit/>
          </a:bodyPr>
          <a:lstStyle/>
          <a:p>
            <a:r>
              <a:rPr lang="hu-HU" dirty="0" smtClean="0">
                <a:solidFill>
                  <a:schemeClr val="accent6"/>
                </a:solidFill>
              </a:rPr>
              <a:t>Example: </a:t>
            </a:r>
            <a:r>
              <a:rPr lang="en-US" dirty="0" smtClean="0">
                <a:solidFill>
                  <a:schemeClr val="accent6"/>
                </a:solidFill>
              </a:rPr>
              <a:t>Windows Surface Pro 3 (8/2014)</a:t>
            </a:r>
          </a:p>
        </p:txBody>
      </p:sp>
      <p:sp>
        <p:nvSpPr>
          <p:cNvPr id="10" name="TextBox 9"/>
          <p:cNvSpPr txBox="1"/>
          <p:nvPr/>
        </p:nvSpPr>
        <p:spPr>
          <a:xfrm>
            <a:off x="125691" y="931599"/>
            <a:ext cx="3060002" cy="697627"/>
          </a:xfrm>
          <a:prstGeom prst="rect">
            <a:avLst/>
          </a:prstGeom>
          <a:noFill/>
        </p:spPr>
        <p:txBody>
          <a:bodyPr wrap="square" rtlCol="0">
            <a:spAutoFit/>
          </a:bodyPr>
          <a:lstStyle/>
          <a:p>
            <a:pPr>
              <a:spcAft>
                <a:spcPts val="400"/>
              </a:spcAft>
            </a:pPr>
            <a:r>
              <a:rPr lang="en-US" dirty="0" smtClean="0"/>
              <a:t>2 </a:t>
            </a:r>
            <a:r>
              <a:rPr lang="en-US" dirty="0"/>
              <a:t>in 1 tablet 12”</a:t>
            </a:r>
          </a:p>
          <a:p>
            <a:r>
              <a:rPr lang="en-US" dirty="0"/>
              <a:t>Aim: Replacing laptops</a:t>
            </a:r>
          </a:p>
        </p:txBody>
      </p:sp>
      <p:sp>
        <p:nvSpPr>
          <p:cNvPr id="7" name="TextBox 6"/>
          <p:cNvSpPr txBox="1"/>
          <p:nvPr/>
        </p:nvSpPr>
        <p:spPr>
          <a:xfrm>
            <a:off x="1106615" y="5048002"/>
            <a:ext cx="2473754" cy="584775"/>
          </a:xfrm>
          <a:prstGeom prst="rect">
            <a:avLst/>
          </a:prstGeom>
          <a:noFill/>
        </p:spPr>
        <p:txBody>
          <a:bodyPr wrap="none" rtlCol="0">
            <a:spAutoFit/>
          </a:bodyPr>
          <a:lstStyle/>
          <a:p>
            <a:pPr algn="ctr"/>
            <a:r>
              <a:rPr lang="en-US" sz="1600" dirty="0" smtClean="0"/>
              <a:t>Intel’s Surface Pro 3</a:t>
            </a:r>
          </a:p>
          <a:p>
            <a:pPr algn="ctr"/>
            <a:r>
              <a:rPr lang="en-US" sz="1600" dirty="0" smtClean="0"/>
              <a:t> used as a laptop [22]</a:t>
            </a:r>
            <a:endParaRPr lang="en-US" sz="1600" dirty="0"/>
          </a:p>
        </p:txBody>
      </p:sp>
      <p:sp>
        <p:nvSpPr>
          <p:cNvPr id="11" name="TextBox 10"/>
          <p:cNvSpPr txBox="1"/>
          <p:nvPr/>
        </p:nvSpPr>
        <p:spPr>
          <a:xfrm>
            <a:off x="5659932" y="5048002"/>
            <a:ext cx="2422458" cy="584775"/>
          </a:xfrm>
          <a:prstGeom prst="rect">
            <a:avLst/>
          </a:prstGeom>
          <a:noFill/>
        </p:spPr>
        <p:txBody>
          <a:bodyPr wrap="none" rtlCol="0">
            <a:spAutoFit/>
          </a:bodyPr>
          <a:lstStyle/>
          <a:p>
            <a:pPr algn="ctr"/>
            <a:r>
              <a:rPr lang="en-US" sz="1600" dirty="0" smtClean="0"/>
              <a:t>Intel’s Surface Pro 3</a:t>
            </a:r>
          </a:p>
          <a:p>
            <a:pPr algn="ctr"/>
            <a:r>
              <a:rPr lang="en-US" sz="1600" dirty="0" smtClean="0"/>
              <a:t> used as a tablet [23]</a:t>
            </a:r>
            <a:endParaRPr lang="en-US" sz="1600" dirty="0"/>
          </a:p>
        </p:txBody>
      </p:sp>
      <p:sp>
        <p:nvSpPr>
          <p:cNvPr id="12" name="Title 1"/>
          <p:cNvSpPr>
            <a:spLocks noGrp="1"/>
          </p:cNvSpPr>
          <p:nvPr>
            <p:ph type="title"/>
          </p:nvPr>
        </p:nvSpPr>
        <p:spPr>
          <a:xfrm>
            <a:off x="-11460" y="3898"/>
            <a:ext cx="9144000" cy="392400"/>
          </a:xfrm>
        </p:spPr>
        <p:txBody>
          <a:bodyPr/>
          <a:lstStyle/>
          <a:p>
            <a:r>
              <a:rPr lang="en-US" dirty="0" smtClean="0"/>
              <a:t/>
            </a:r>
            <a:br>
              <a:rPr lang="en-US" dirty="0" smtClean="0"/>
            </a:br>
            <a:r>
              <a:rPr lang="en-US" dirty="0" smtClean="0">
                <a:solidFill>
                  <a:srgbClr val="FFFFFF"/>
                </a:solidFill>
                <a:latin typeface="Verdana" pitchFamily="34" charset="0"/>
              </a:rPr>
              <a:t>4.2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a:t>
            </a:r>
            <a:r>
              <a:rPr lang="hu-HU" dirty="0" smtClean="0">
                <a:solidFill>
                  <a:srgbClr val="FFFFFF"/>
                </a:solidFill>
                <a:latin typeface="Verdana" pitchFamily="34" charset="0"/>
              </a:rPr>
              <a:t>1</a:t>
            </a:r>
            <a:r>
              <a:rPr lang="en-US" dirty="0" smtClean="0">
                <a:solidFill>
                  <a:srgbClr val="FFFFFF"/>
                </a:solidFill>
                <a:latin typeface="Verdana" pitchFamily="34" charset="0"/>
              </a:rPr>
              <a:t>1)</a:t>
            </a:r>
            <a:r>
              <a:rPr lang="en-US" dirty="0">
                <a:solidFill>
                  <a:srgbClr val="FFFFFF"/>
                </a:solidFill>
                <a:latin typeface="Verdana" pitchFamily="34" charset="0"/>
              </a:rPr>
              <a:t/>
            </a:r>
            <a:br>
              <a:rPr lang="en-US" dirty="0">
                <a:solidFill>
                  <a:srgbClr val="FFFFFF"/>
                </a:solidFill>
                <a:latin typeface="Verdana" pitchFamily="34" charset="0"/>
              </a:rPr>
            </a:br>
            <a:endParaRPr lang="en-US" dirty="0"/>
          </a:p>
        </p:txBody>
      </p:sp>
    </p:spTree>
    <p:extLst>
      <p:ext uri="{BB962C8B-B14F-4D97-AF65-F5344CB8AC3E}">
        <p14:creationId xmlns:p14="http://schemas.microsoft.com/office/powerpoint/2010/main" val="254472189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4.2 Microsoft’s response to the mobile boom (</a:t>
            </a:r>
            <a:r>
              <a:rPr lang="hu-HU" dirty="0" smtClean="0">
                <a:solidFill>
                  <a:srgbClr val="FFFFFF"/>
                </a:solidFill>
                <a:latin typeface="Verdana" pitchFamily="34" charset="0"/>
              </a:rPr>
              <a:t>1</a:t>
            </a:r>
            <a:r>
              <a:rPr lang="en-US" dirty="0" smtClean="0">
                <a:solidFill>
                  <a:srgbClr val="FFFFFF"/>
                </a:solidFill>
                <a:latin typeface="Verdana" pitchFamily="34" charset="0"/>
              </a:rPr>
              <a:t>2)</a:t>
            </a:r>
            <a:endParaRPr lang="en-US" dirty="0"/>
          </a:p>
        </p:txBody>
      </p:sp>
      <p:pic>
        <p:nvPicPr>
          <p:cNvPr id="3" name="Picture 2"/>
          <p:cNvPicPr>
            <a:picLocks noChangeAspect="1"/>
          </p:cNvPicPr>
          <p:nvPr/>
        </p:nvPicPr>
        <p:blipFill>
          <a:blip r:embed="rId2"/>
          <a:stretch>
            <a:fillRect/>
          </a:stretch>
        </p:blipFill>
        <p:spPr>
          <a:xfrm>
            <a:off x="26495" y="1268760"/>
            <a:ext cx="9054389" cy="3915435"/>
          </a:xfrm>
          <a:prstGeom prst="rect">
            <a:avLst/>
          </a:prstGeom>
        </p:spPr>
      </p:pic>
      <p:sp>
        <p:nvSpPr>
          <p:cNvPr id="5" name="TextBox 4"/>
          <p:cNvSpPr txBox="1"/>
          <p:nvPr/>
        </p:nvSpPr>
        <p:spPr>
          <a:xfrm>
            <a:off x="119428" y="514173"/>
            <a:ext cx="3664786" cy="369332"/>
          </a:xfrm>
          <a:prstGeom prst="rect">
            <a:avLst/>
          </a:prstGeom>
          <a:noFill/>
        </p:spPr>
        <p:txBody>
          <a:bodyPr wrap="none" rtlCol="0">
            <a:spAutoFit/>
          </a:bodyPr>
          <a:lstStyle/>
          <a:p>
            <a:r>
              <a:rPr lang="en-US" dirty="0" smtClean="0">
                <a:solidFill>
                  <a:schemeClr val="accent6"/>
                </a:solidFill>
              </a:rPr>
              <a:t>Further Surface products [84]</a:t>
            </a:r>
            <a:endParaRPr lang="en-US" dirty="0">
              <a:solidFill>
                <a:schemeClr val="accent6"/>
              </a:solidFill>
            </a:endParaRPr>
          </a:p>
        </p:txBody>
      </p:sp>
    </p:spTree>
    <p:extLst>
      <p:ext uri="{BB962C8B-B14F-4D97-AF65-F5344CB8AC3E}">
        <p14:creationId xmlns:p14="http://schemas.microsoft.com/office/powerpoint/2010/main" val="201041104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tatic.cdn-seekingalpha.com/uploads/2014/8/7/29943265-14074307073642259-Steve-Guenette_origin.png"/>
          <p:cNvPicPr>
            <a:picLocks noChangeAspect="1" noChangeArrowheads="1"/>
          </p:cNvPicPr>
          <p:nvPr/>
        </p:nvPicPr>
        <p:blipFill rotWithShape="1">
          <a:blip r:embed="rId2">
            <a:extLst>
              <a:ext uri="{28A0092B-C50C-407E-A947-70E740481C1C}">
                <a14:useLocalDpi xmlns:a14="http://schemas.microsoft.com/office/drawing/2010/main" val="0"/>
              </a:ext>
            </a:extLst>
          </a:blip>
          <a:srcRect t="17012"/>
          <a:stretch/>
        </p:blipFill>
        <p:spPr bwMode="auto">
          <a:xfrm>
            <a:off x="1165430" y="1088740"/>
            <a:ext cx="6795755" cy="33805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7831" y="519836"/>
            <a:ext cx="7807715" cy="369332"/>
          </a:xfrm>
          <a:prstGeom prst="rect">
            <a:avLst/>
          </a:prstGeom>
          <a:noFill/>
        </p:spPr>
        <p:txBody>
          <a:bodyPr wrap="none" rtlCol="0">
            <a:spAutoFit/>
          </a:bodyPr>
          <a:lstStyle/>
          <a:p>
            <a:r>
              <a:rPr lang="en-US" dirty="0" smtClean="0">
                <a:solidFill>
                  <a:schemeClr val="accent6"/>
                </a:solidFill>
              </a:rPr>
              <a:t>Early financial performance of Microsoft’s Surface business </a:t>
            </a:r>
            <a:r>
              <a:rPr lang="en-US" dirty="0" smtClean="0"/>
              <a:t>[24] </a:t>
            </a:r>
            <a:endParaRPr lang="en-US" dirty="0"/>
          </a:p>
        </p:txBody>
      </p:sp>
      <p:sp>
        <p:nvSpPr>
          <p:cNvPr id="6" name="Title 1"/>
          <p:cNvSpPr>
            <a:spLocks noGrp="1"/>
          </p:cNvSpPr>
          <p:nvPr>
            <p:ph type="title"/>
          </p:nvPr>
        </p:nvSpPr>
        <p:spPr>
          <a:xfrm>
            <a:off x="-11460" y="3898"/>
            <a:ext cx="9144000" cy="392400"/>
          </a:xfrm>
        </p:spPr>
        <p:txBody>
          <a:bodyPr/>
          <a:lstStyle/>
          <a:p>
            <a:r>
              <a:rPr lang="en-US" dirty="0" smtClean="0"/>
              <a:t/>
            </a:r>
            <a:br>
              <a:rPr lang="en-US" dirty="0" smtClean="0"/>
            </a:br>
            <a:r>
              <a:rPr lang="en-US" dirty="0" smtClean="0">
                <a:solidFill>
                  <a:srgbClr val="FFFFFF"/>
                </a:solidFill>
                <a:latin typeface="Verdana" pitchFamily="34" charset="0"/>
              </a:rPr>
              <a:t>4.2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a:t>
            </a:r>
            <a:r>
              <a:rPr lang="hu-HU" dirty="0" smtClean="0">
                <a:solidFill>
                  <a:srgbClr val="FFFFFF"/>
                </a:solidFill>
                <a:latin typeface="Verdana" pitchFamily="34" charset="0"/>
              </a:rPr>
              <a:t>1</a:t>
            </a:r>
            <a:r>
              <a:rPr lang="en-US" dirty="0" smtClean="0">
                <a:solidFill>
                  <a:srgbClr val="FFFFFF"/>
                </a:solidFill>
                <a:latin typeface="Verdana" pitchFamily="34" charset="0"/>
              </a:rPr>
              <a:t>3)</a:t>
            </a:r>
            <a:r>
              <a:rPr lang="en-US" dirty="0">
                <a:solidFill>
                  <a:srgbClr val="FFFFFF"/>
                </a:solidFill>
                <a:latin typeface="Verdana" pitchFamily="34" charset="0"/>
              </a:rPr>
              <a:t/>
            </a:r>
            <a:br>
              <a:rPr lang="en-US" dirty="0">
                <a:solidFill>
                  <a:srgbClr val="FFFFFF"/>
                </a:solidFill>
                <a:latin typeface="Verdana" pitchFamily="34" charset="0"/>
              </a:rPr>
            </a:br>
            <a:endParaRPr lang="en-US" dirty="0"/>
          </a:p>
        </p:txBody>
      </p:sp>
    </p:spTree>
    <p:extLst>
      <p:ext uri="{BB962C8B-B14F-4D97-AF65-F5344CB8AC3E}">
        <p14:creationId xmlns:p14="http://schemas.microsoft.com/office/powerpoint/2010/main" val="41122004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7" y="3898"/>
            <a:ext cx="9144000" cy="392400"/>
          </a:xfrm>
        </p:spPr>
        <p:txBody>
          <a:bodyPr/>
          <a:lstStyle/>
          <a:p>
            <a:r>
              <a:rPr lang="en-US" dirty="0" smtClean="0">
                <a:solidFill>
                  <a:srgbClr val="FFFFFF"/>
                </a:solidFill>
                <a:latin typeface="Verdana" pitchFamily="34" charset="0"/>
              </a:rPr>
              <a:t>4.2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a:t>
            </a:r>
            <a:r>
              <a:rPr lang="hu-HU" dirty="0" smtClean="0">
                <a:solidFill>
                  <a:srgbClr val="FFFFFF"/>
                </a:solidFill>
                <a:latin typeface="Verdana" pitchFamily="34" charset="0"/>
              </a:rPr>
              <a:t>1</a:t>
            </a:r>
            <a:r>
              <a:rPr lang="en-US" dirty="0" smtClean="0">
                <a:solidFill>
                  <a:srgbClr val="FFFFFF"/>
                </a:solidFill>
                <a:latin typeface="Verdana" pitchFamily="34" charset="0"/>
              </a:rPr>
              <a:t>4)</a:t>
            </a:r>
            <a:endParaRPr lang="en-US" dirty="0"/>
          </a:p>
        </p:txBody>
      </p:sp>
      <p:sp>
        <p:nvSpPr>
          <p:cNvPr id="4" name="Rectangle 3"/>
          <p:cNvSpPr/>
          <p:nvPr/>
        </p:nvSpPr>
        <p:spPr>
          <a:xfrm>
            <a:off x="361966" y="923856"/>
            <a:ext cx="8955996" cy="1477328"/>
          </a:xfrm>
          <a:prstGeom prst="rect">
            <a:avLst/>
          </a:prstGeom>
        </p:spPr>
        <p:txBody>
          <a:bodyPr wrap="square">
            <a:spAutoFit/>
          </a:bodyPr>
          <a:lstStyle/>
          <a:p>
            <a:pPr marL="285750" lvl="0" indent="-285750">
              <a:buFont typeface="Arial" panose="020B0604020202020204" pitchFamily="34" charset="0"/>
              <a:buChar char="•"/>
            </a:pPr>
            <a:r>
              <a:rPr lang="hu-HU" sz="1600" dirty="0" smtClean="0">
                <a:solidFill>
                  <a:srgbClr val="000000"/>
                </a:solidFill>
              </a:rPr>
              <a:t>9/</a:t>
            </a:r>
            <a:r>
              <a:rPr lang="en-US" sz="1600" dirty="0" smtClean="0">
                <a:solidFill>
                  <a:srgbClr val="000000"/>
                </a:solidFill>
              </a:rPr>
              <a:t>201</a:t>
            </a:r>
            <a:r>
              <a:rPr lang="hu-HU" sz="1600" dirty="0">
                <a:solidFill>
                  <a:srgbClr val="000000"/>
                </a:solidFill>
              </a:rPr>
              <a:t>3</a:t>
            </a:r>
            <a:r>
              <a:rPr lang="en-US" sz="1600" dirty="0">
                <a:solidFill>
                  <a:srgbClr val="000000"/>
                </a:solidFill>
              </a:rPr>
              <a:t>: Microsoft </a:t>
            </a:r>
            <a:r>
              <a:rPr lang="hu-HU" sz="1600" dirty="0">
                <a:solidFill>
                  <a:srgbClr val="000000"/>
                </a:solidFill>
              </a:rPr>
              <a:t>announces their plan to acquire the </a:t>
            </a:r>
            <a:r>
              <a:rPr lang="en-US" sz="1600" dirty="0">
                <a:solidFill>
                  <a:srgbClr val="3333FF"/>
                </a:solidFill>
              </a:rPr>
              <a:t>phone business</a:t>
            </a:r>
            <a:r>
              <a:rPr lang="hu-HU" sz="1600" dirty="0">
                <a:solidFill>
                  <a:srgbClr val="3333FF"/>
                </a:solidFill>
              </a:rPr>
              <a:t> of Nokia,</a:t>
            </a:r>
          </a:p>
          <a:p>
            <a:pPr lvl="0">
              <a:spcAft>
                <a:spcPts val="300"/>
              </a:spcAft>
            </a:pPr>
            <a:r>
              <a:rPr lang="hu-HU" sz="1600" dirty="0">
                <a:solidFill>
                  <a:srgbClr val="000000"/>
                </a:solidFill>
              </a:rPr>
              <a:t>                including the Lumia brand.</a:t>
            </a:r>
          </a:p>
          <a:p>
            <a:pPr marL="285750" lvl="0" indent="-285750">
              <a:spcAft>
                <a:spcPts val="300"/>
              </a:spcAft>
              <a:buFont typeface="Arial" panose="020B0604020202020204" pitchFamily="34" charset="0"/>
              <a:buChar char="•"/>
            </a:pPr>
            <a:r>
              <a:rPr lang="hu-HU" sz="1600" dirty="0" smtClean="0">
                <a:solidFill>
                  <a:srgbClr val="000000"/>
                </a:solidFill>
              </a:rPr>
              <a:t>4/2014</a:t>
            </a:r>
            <a:r>
              <a:rPr lang="hu-HU" sz="1600" dirty="0">
                <a:solidFill>
                  <a:srgbClr val="000000"/>
                </a:solidFill>
              </a:rPr>
              <a:t>: Microsoft finalyses the acqisition </a:t>
            </a:r>
            <a:r>
              <a:rPr lang="hu-HU" sz="1600" dirty="0" smtClean="0">
                <a:solidFill>
                  <a:srgbClr val="000000"/>
                </a:solidFill>
              </a:rPr>
              <a:t>by paying </a:t>
            </a:r>
            <a:r>
              <a:rPr lang="hu-HU" sz="1600" dirty="0">
                <a:solidFill>
                  <a:srgbClr val="000000"/>
                </a:solidFill>
              </a:rPr>
              <a:t>about 7 billion USD to Nokia,</a:t>
            </a:r>
          </a:p>
          <a:p>
            <a:pPr lvl="0">
              <a:spcAft>
                <a:spcPts val="600"/>
              </a:spcAft>
            </a:pPr>
            <a:r>
              <a:rPr lang="hu-HU" sz="1600" dirty="0">
                <a:solidFill>
                  <a:srgbClr val="000000"/>
                </a:solidFill>
              </a:rPr>
              <a:t>                and taking over about 25000 </a:t>
            </a:r>
            <a:r>
              <a:rPr lang="hu-HU" sz="1600" dirty="0" smtClean="0">
                <a:solidFill>
                  <a:srgbClr val="000000"/>
                </a:solidFill>
              </a:rPr>
              <a:t>Nokia </a:t>
            </a:r>
            <a:r>
              <a:rPr lang="hu-HU" sz="1600" dirty="0">
                <a:solidFill>
                  <a:srgbClr val="000000"/>
                </a:solidFill>
              </a:rPr>
              <a:t>employees</a:t>
            </a:r>
            <a:r>
              <a:rPr lang="hu-HU" sz="1600" dirty="0" smtClean="0">
                <a:solidFill>
                  <a:srgbClr val="000000"/>
                </a:solidFill>
              </a:rPr>
              <a:t>.</a:t>
            </a:r>
          </a:p>
          <a:p>
            <a:pPr marL="285750" indent="-285750">
              <a:spcAft>
                <a:spcPts val="300"/>
              </a:spcAft>
              <a:buFont typeface="Arial" panose="020B0604020202020204" pitchFamily="34" charset="0"/>
              <a:buChar char="•"/>
            </a:pPr>
            <a:r>
              <a:rPr lang="hu-HU" sz="1600" dirty="0" smtClean="0"/>
              <a:t>11/</a:t>
            </a:r>
            <a:r>
              <a:rPr lang="en-US" sz="1600" dirty="0" smtClean="0"/>
              <a:t>2014</a:t>
            </a:r>
            <a:r>
              <a:rPr lang="hu-HU" sz="1600" dirty="0" smtClean="0"/>
              <a:t>:</a:t>
            </a:r>
            <a:r>
              <a:rPr lang="en-US" sz="1600" dirty="0" smtClean="0"/>
              <a:t> </a:t>
            </a:r>
            <a:r>
              <a:rPr lang="en-US" sz="1600" dirty="0">
                <a:solidFill>
                  <a:srgbClr val="3333FF"/>
                </a:solidFill>
              </a:rPr>
              <a:t>Microsoft </a:t>
            </a:r>
            <a:r>
              <a:rPr lang="hu-HU" sz="1600" dirty="0">
                <a:solidFill>
                  <a:srgbClr val="3333FF"/>
                </a:solidFill>
              </a:rPr>
              <a:t>rebranded the Nokia Lumia line to Microsoft Lumia line</a:t>
            </a:r>
            <a:r>
              <a:rPr lang="hu-HU" sz="1600" dirty="0" smtClean="0"/>
              <a:t>.</a:t>
            </a:r>
            <a:endParaRPr lang="en-US" sz="1600" dirty="0">
              <a:solidFill>
                <a:srgbClr val="000000"/>
              </a:solidFill>
            </a:endParaRPr>
          </a:p>
        </p:txBody>
      </p:sp>
      <p:sp>
        <p:nvSpPr>
          <p:cNvPr id="5" name="TextBox 4"/>
          <p:cNvSpPr txBox="1"/>
          <p:nvPr/>
        </p:nvSpPr>
        <p:spPr>
          <a:xfrm>
            <a:off x="132468" y="515851"/>
            <a:ext cx="8555424" cy="369332"/>
          </a:xfrm>
          <a:prstGeom prst="rect">
            <a:avLst/>
          </a:prstGeom>
          <a:noFill/>
        </p:spPr>
        <p:txBody>
          <a:bodyPr wrap="square" rtlCol="0">
            <a:spAutoFit/>
          </a:bodyPr>
          <a:lstStyle/>
          <a:p>
            <a:pPr>
              <a:spcBef>
                <a:spcPct val="0"/>
              </a:spcBef>
              <a:buClrTx/>
              <a:buSzTx/>
              <a:buFontTx/>
              <a:buNone/>
            </a:pPr>
            <a:r>
              <a:rPr lang="hu-HU" altLang="en-US" dirty="0" smtClean="0">
                <a:solidFill>
                  <a:schemeClr val="accent6"/>
                </a:solidFill>
              </a:rPr>
              <a:t>cc) Microsoft's move to enter the  </a:t>
            </a:r>
            <a:r>
              <a:rPr lang="hu-HU" altLang="en-US" dirty="0">
                <a:solidFill>
                  <a:schemeClr val="accent6"/>
                </a:solidFill>
              </a:rPr>
              <a:t>phone </a:t>
            </a:r>
            <a:r>
              <a:rPr lang="hu-HU" altLang="en-US" dirty="0" smtClean="0">
                <a:solidFill>
                  <a:schemeClr val="accent6"/>
                </a:solidFill>
              </a:rPr>
              <a:t>business</a:t>
            </a:r>
            <a:endParaRPr lang="en-US" dirty="0">
              <a:solidFill>
                <a:schemeClr val="accent6"/>
              </a:solidFill>
            </a:endParaRPr>
          </a:p>
        </p:txBody>
      </p:sp>
      <p:sp>
        <p:nvSpPr>
          <p:cNvPr id="6" name="TextBox 5"/>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57729696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0" y="3898"/>
            <a:ext cx="9144000" cy="392400"/>
          </a:xfrm>
        </p:spPr>
        <p:txBody>
          <a:bodyPr/>
          <a:lstStyle/>
          <a:p>
            <a:r>
              <a:rPr lang="en-US" dirty="0" smtClean="0">
                <a:solidFill>
                  <a:srgbClr val="FFFFFF"/>
                </a:solidFill>
                <a:latin typeface="Verdana" pitchFamily="34" charset="0"/>
              </a:rPr>
              <a:t>4.2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a:t>
            </a:r>
            <a:r>
              <a:rPr lang="hu-HU" dirty="0" smtClean="0">
                <a:solidFill>
                  <a:srgbClr val="FFFFFF"/>
                </a:solidFill>
                <a:latin typeface="Verdana" pitchFamily="34" charset="0"/>
              </a:rPr>
              <a:t>1</a:t>
            </a:r>
            <a:r>
              <a:rPr lang="en-US" dirty="0" smtClean="0">
                <a:solidFill>
                  <a:srgbClr val="FFFFFF"/>
                </a:solidFill>
                <a:latin typeface="Verdana" pitchFamily="34" charset="0"/>
              </a:rPr>
              <a:t>5)</a:t>
            </a:r>
            <a:endParaRPr lang="en-US" dirty="0"/>
          </a:p>
        </p:txBody>
      </p:sp>
      <p:pic>
        <p:nvPicPr>
          <p:cNvPr id="3" name="Picture 25" descr="https://upload.wikimedia.org/wikipedia/commons/1/10/Microsoft_Lumia_535_Back_showing_Microsoft_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1810" y="1313765"/>
            <a:ext cx="3701314" cy="28803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1632" y="519422"/>
            <a:ext cx="9138207" cy="369332"/>
          </a:xfrm>
          <a:prstGeom prst="rect">
            <a:avLst/>
          </a:prstGeom>
          <a:noFill/>
        </p:spPr>
        <p:txBody>
          <a:bodyPr wrap="none" rtlCol="0">
            <a:spAutoFit/>
          </a:bodyPr>
          <a:lstStyle/>
          <a:p>
            <a:r>
              <a:rPr lang="hu-HU" dirty="0" smtClean="0">
                <a:solidFill>
                  <a:schemeClr val="accent6"/>
                </a:solidFill>
              </a:rPr>
              <a:t>The first Microsoft branded Lumia phone (the Lumia 535 from 11/2014) [</a:t>
            </a:r>
            <a:r>
              <a:rPr lang="en-US" dirty="0" smtClean="0">
                <a:solidFill>
                  <a:schemeClr val="accent6"/>
                </a:solidFill>
              </a:rPr>
              <a:t>85</a:t>
            </a:r>
            <a:r>
              <a:rPr lang="hu-HU" dirty="0" smtClean="0">
                <a:solidFill>
                  <a:schemeClr val="accent6"/>
                </a:solidFill>
              </a:rPr>
              <a:t>]</a:t>
            </a:r>
            <a:endParaRPr lang="en-US" dirty="0">
              <a:solidFill>
                <a:schemeClr val="accent6"/>
              </a:solidFill>
            </a:endParaRPr>
          </a:p>
        </p:txBody>
      </p:sp>
    </p:spTree>
    <p:extLst>
      <p:ext uri="{BB962C8B-B14F-4D97-AF65-F5344CB8AC3E}">
        <p14:creationId xmlns:p14="http://schemas.microsoft.com/office/powerpoint/2010/main" val="74770667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4.2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a:t>
            </a:r>
            <a:r>
              <a:rPr lang="hu-HU" dirty="0" smtClean="0">
                <a:solidFill>
                  <a:srgbClr val="FFFFFF"/>
                </a:solidFill>
                <a:latin typeface="Verdana" pitchFamily="34" charset="0"/>
              </a:rPr>
              <a:t>1</a:t>
            </a:r>
            <a:r>
              <a:rPr lang="en-US" dirty="0" smtClean="0">
                <a:solidFill>
                  <a:srgbClr val="FFFFFF"/>
                </a:solidFill>
                <a:latin typeface="Verdana" pitchFamily="34" charset="0"/>
              </a:rPr>
              <a:t>6)</a:t>
            </a:r>
            <a:endParaRPr lang="en-US"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8448"/>
            <a:ext cx="9144000" cy="2101103"/>
          </a:xfrm>
          <a:prstGeom prst="rect">
            <a:avLst/>
          </a:prstGeom>
        </p:spPr>
      </p:pic>
      <p:sp>
        <p:nvSpPr>
          <p:cNvPr id="6" name="TextBox 5"/>
          <p:cNvSpPr txBox="1"/>
          <p:nvPr/>
        </p:nvSpPr>
        <p:spPr>
          <a:xfrm>
            <a:off x="236332" y="931483"/>
            <a:ext cx="8928470" cy="584775"/>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Microsoft's acquisition of Nokia's phone business </a:t>
            </a:r>
            <a:r>
              <a:rPr lang="hu-HU" sz="1600" dirty="0" smtClean="0">
                <a:solidFill>
                  <a:srgbClr val="0070C0"/>
                </a:solidFill>
              </a:rPr>
              <a:t>did not seriously boost the sale</a:t>
            </a:r>
          </a:p>
          <a:p>
            <a:r>
              <a:rPr lang="hu-HU" sz="1600" dirty="0" smtClean="0">
                <a:solidFill>
                  <a:srgbClr val="0070C0"/>
                </a:solidFill>
              </a:rPr>
              <a:t>     figures of Windows phone based Lumia devices</a:t>
            </a:r>
            <a:r>
              <a:rPr lang="hu-HU" sz="1600" dirty="0" smtClean="0"/>
              <a:t>, as indicated in the Figure below. </a:t>
            </a:r>
            <a:endParaRPr lang="en-US" sz="1600" dirty="0"/>
          </a:p>
        </p:txBody>
      </p:sp>
      <p:sp>
        <p:nvSpPr>
          <p:cNvPr id="7" name="TextBox 6"/>
          <p:cNvSpPr txBox="1"/>
          <p:nvPr/>
        </p:nvSpPr>
        <p:spPr>
          <a:xfrm>
            <a:off x="-243535" y="4689140"/>
            <a:ext cx="9593908" cy="584775"/>
          </a:xfrm>
          <a:prstGeom prst="rect">
            <a:avLst/>
          </a:prstGeom>
          <a:noFill/>
        </p:spPr>
        <p:txBody>
          <a:bodyPr wrap="none" rtlCol="0">
            <a:spAutoFit/>
          </a:bodyPr>
          <a:lstStyle/>
          <a:p>
            <a:pPr algn="ctr"/>
            <a:r>
              <a:rPr lang="hu-HU" sz="1600" dirty="0" smtClean="0"/>
              <a:t>Figure: </a:t>
            </a:r>
            <a:r>
              <a:rPr lang="en-US" sz="1600" dirty="0"/>
              <a:t>Quarterly </a:t>
            </a:r>
            <a:r>
              <a:rPr lang="en-US" sz="1600" dirty="0" smtClean="0"/>
              <a:t>sale</a:t>
            </a:r>
            <a:r>
              <a:rPr lang="hu-HU" sz="1600" dirty="0" smtClean="0"/>
              <a:t> figure</a:t>
            </a:r>
            <a:r>
              <a:rPr lang="en-US" sz="1600" dirty="0" smtClean="0"/>
              <a:t>s of </a:t>
            </a:r>
            <a:r>
              <a:rPr lang="en-US" sz="1600" dirty="0"/>
              <a:t>Lumia devices (million units</a:t>
            </a:r>
            <a:r>
              <a:rPr lang="en-US" sz="1600" dirty="0" smtClean="0"/>
              <a:t>)</a:t>
            </a:r>
            <a:r>
              <a:rPr lang="hu-HU" sz="1600" dirty="0" smtClean="0"/>
              <a:t> [</a:t>
            </a:r>
            <a:r>
              <a:rPr lang="en-US" sz="1600" dirty="0" smtClean="0"/>
              <a:t>85</a:t>
            </a:r>
            <a:r>
              <a:rPr lang="hu-HU" sz="1600" dirty="0" smtClean="0"/>
              <a:t>] </a:t>
            </a:r>
          </a:p>
          <a:p>
            <a:pPr algn="ctr"/>
            <a:r>
              <a:rPr lang="hu-HU" sz="1600" dirty="0" smtClean="0"/>
              <a:t>(Nokia introduced the Lumia brand for a series of smartphones running Windows phone)</a:t>
            </a:r>
            <a:endParaRPr lang="en-US" sz="1600" dirty="0"/>
          </a:p>
        </p:txBody>
      </p:sp>
      <p:cxnSp>
        <p:nvCxnSpPr>
          <p:cNvPr id="9" name="Straight Connector 8"/>
          <p:cNvCxnSpPr/>
          <p:nvPr/>
        </p:nvCxnSpPr>
        <p:spPr>
          <a:xfrm>
            <a:off x="5427095" y="2438890"/>
            <a:ext cx="0" cy="216024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494583" y="1943835"/>
            <a:ext cx="1816523" cy="430887"/>
          </a:xfrm>
          <a:prstGeom prst="rect">
            <a:avLst/>
          </a:prstGeom>
          <a:noFill/>
        </p:spPr>
        <p:txBody>
          <a:bodyPr wrap="none" rtlCol="0">
            <a:spAutoFit/>
          </a:bodyPr>
          <a:lstStyle/>
          <a:p>
            <a:pPr algn="ctr"/>
            <a:r>
              <a:rPr lang="hu-HU" sz="1100" dirty="0" smtClean="0"/>
              <a:t>Microsoft ackquires</a:t>
            </a:r>
          </a:p>
          <a:p>
            <a:pPr algn="ctr"/>
            <a:r>
              <a:rPr lang="hu-HU" sz="1100" dirty="0" smtClean="0"/>
              <a:t> Nokia's phone buiness</a:t>
            </a:r>
            <a:endParaRPr lang="en-US" sz="1100" dirty="0"/>
          </a:p>
        </p:txBody>
      </p:sp>
      <p:sp>
        <p:nvSpPr>
          <p:cNvPr id="11" name="TextBox 10"/>
          <p:cNvSpPr txBox="1"/>
          <p:nvPr/>
        </p:nvSpPr>
        <p:spPr>
          <a:xfrm>
            <a:off x="246271" y="5401379"/>
            <a:ext cx="8907823" cy="584775"/>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On the contrary, </a:t>
            </a:r>
            <a:r>
              <a:rPr lang="hu-HU" sz="1600" dirty="0" smtClean="0">
                <a:solidFill>
                  <a:srgbClr val="0070C0"/>
                </a:solidFill>
              </a:rPr>
              <a:t>in about two years sale figures desreased below 1 % of the total</a:t>
            </a:r>
          </a:p>
          <a:p>
            <a:pPr>
              <a:spcAft>
                <a:spcPts val="600"/>
              </a:spcAft>
            </a:pPr>
            <a:r>
              <a:rPr lang="hu-HU" sz="1600" dirty="0">
                <a:solidFill>
                  <a:srgbClr val="0070C0"/>
                </a:solidFill>
              </a:rPr>
              <a:t> </a:t>
            </a:r>
            <a:r>
              <a:rPr lang="hu-HU" sz="1600" dirty="0" smtClean="0">
                <a:solidFill>
                  <a:srgbClr val="0070C0"/>
                </a:solidFill>
              </a:rPr>
              <a:t>    world sales </a:t>
            </a:r>
            <a:r>
              <a:rPr lang="hu-HU" sz="1600" dirty="0" smtClean="0"/>
              <a:t>of smartphones, as indicated in the Figure.</a:t>
            </a:r>
          </a:p>
        </p:txBody>
      </p:sp>
      <p:sp>
        <p:nvSpPr>
          <p:cNvPr id="12" name="TextBox 11"/>
          <p:cNvSpPr txBox="1"/>
          <p:nvPr/>
        </p:nvSpPr>
        <p:spPr>
          <a:xfrm>
            <a:off x="4272292" y="2438890"/>
            <a:ext cx="453970" cy="261610"/>
          </a:xfrm>
          <a:prstGeom prst="rect">
            <a:avLst/>
          </a:prstGeom>
          <a:noFill/>
        </p:spPr>
        <p:txBody>
          <a:bodyPr wrap="none" rtlCol="0">
            <a:spAutoFit/>
          </a:bodyPr>
          <a:lstStyle/>
          <a:p>
            <a:r>
              <a:rPr lang="hu-HU" sz="1050" dirty="0" smtClean="0"/>
              <a:t>378</a:t>
            </a:r>
            <a:endParaRPr lang="en-US" sz="1050" dirty="0"/>
          </a:p>
        </p:txBody>
      </p:sp>
      <p:cxnSp>
        <p:nvCxnSpPr>
          <p:cNvPr id="16" name="Straight Connector 15"/>
          <p:cNvCxnSpPr/>
          <p:nvPr/>
        </p:nvCxnSpPr>
        <p:spPr>
          <a:xfrm flipV="1">
            <a:off x="4413235" y="3718421"/>
            <a:ext cx="4545982" cy="399"/>
          </a:xfrm>
          <a:prstGeom prst="line">
            <a:avLst/>
          </a:prstGeom>
          <a:ln w="28575">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677345" y="2683078"/>
            <a:ext cx="1487908" cy="430887"/>
          </a:xfrm>
          <a:prstGeom prst="rect">
            <a:avLst/>
          </a:prstGeom>
          <a:noFill/>
        </p:spPr>
        <p:txBody>
          <a:bodyPr wrap="none" rtlCol="0">
            <a:spAutoFit/>
          </a:bodyPr>
          <a:lstStyle/>
          <a:p>
            <a:pPr algn="ctr"/>
            <a:r>
              <a:rPr lang="hu-HU" sz="1100" dirty="0" smtClean="0"/>
              <a:t>1 % of worldwide</a:t>
            </a:r>
          </a:p>
          <a:p>
            <a:pPr algn="ctr"/>
            <a:r>
              <a:rPr lang="hu-HU" sz="1100" dirty="0" smtClean="0"/>
              <a:t>smartphone sales </a:t>
            </a:r>
            <a:endParaRPr lang="en-US" sz="1100" dirty="0"/>
          </a:p>
        </p:txBody>
      </p:sp>
      <p:cxnSp>
        <p:nvCxnSpPr>
          <p:cNvPr id="22" name="Straight Arrow Connector 21"/>
          <p:cNvCxnSpPr/>
          <p:nvPr/>
        </p:nvCxnSpPr>
        <p:spPr>
          <a:xfrm>
            <a:off x="8802470" y="3113965"/>
            <a:ext cx="0" cy="495055"/>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29392" y="512243"/>
            <a:ext cx="4939173" cy="369332"/>
          </a:xfrm>
          <a:prstGeom prst="rect">
            <a:avLst/>
          </a:prstGeom>
          <a:noFill/>
        </p:spPr>
        <p:txBody>
          <a:bodyPr wrap="none" rtlCol="0">
            <a:spAutoFit/>
          </a:bodyPr>
          <a:lstStyle/>
          <a:p>
            <a:r>
              <a:rPr lang="hu-HU" dirty="0" smtClean="0">
                <a:solidFill>
                  <a:schemeClr val="accent6"/>
                </a:solidFill>
              </a:rPr>
              <a:t>The outcome of Microsoft's Nokia deal -1</a:t>
            </a:r>
            <a:endParaRPr lang="en-US" dirty="0">
              <a:solidFill>
                <a:schemeClr val="accent6"/>
              </a:solidFill>
            </a:endParaRPr>
          </a:p>
        </p:txBody>
      </p:sp>
      <p:cxnSp>
        <p:nvCxnSpPr>
          <p:cNvPr id="15" name="Straight Connector 14"/>
          <p:cNvCxnSpPr/>
          <p:nvPr/>
        </p:nvCxnSpPr>
        <p:spPr>
          <a:xfrm>
            <a:off x="6372200" y="2438890"/>
            <a:ext cx="0" cy="216024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213058" y="1943835"/>
            <a:ext cx="2499402" cy="430887"/>
          </a:xfrm>
          <a:prstGeom prst="rect">
            <a:avLst/>
          </a:prstGeom>
          <a:noFill/>
        </p:spPr>
        <p:txBody>
          <a:bodyPr wrap="none" rtlCol="0">
            <a:spAutoFit/>
          </a:bodyPr>
          <a:lstStyle/>
          <a:p>
            <a:pPr algn="ctr"/>
            <a:r>
              <a:rPr lang="hu-HU" sz="1100" dirty="0" smtClean="0"/>
              <a:t>Rebranding the Nokia Lumia line</a:t>
            </a:r>
          </a:p>
          <a:p>
            <a:pPr algn="ctr"/>
            <a:r>
              <a:rPr lang="hu-HU" sz="1100" dirty="0" smtClean="0"/>
              <a:t>to Microsoft Lumia line</a:t>
            </a:r>
            <a:endParaRPr lang="en-US" sz="1100" dirty="0"/>
          </a:p>
        </p:txBody>
      </p:sp>
    </p:spTree>
    <p:extLst>
      <p:ext uri="{BB962C8B-B14F-4D97-AF65-F5344CB8AC3E}">
        <p14:creationId xmlns:p14="http://schemas.microsoft.com/office/powerpoint/2010/main" val="382071392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4.2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a:t>
            </a:r>
            <a:r>
              <a:rPr lang="hu-HU" dirty="0" smtClean="0">
                <a:solidFill>
                  <a:srgbClr val="FFFFFF"/>
                </a:solidFill>
                <a:latin typeface="Verdana" pitchFamily="34" charset="0"/>
              </a:rPr>
              <a:t>1</a:t>
            </a:r>
            <a:r>
              <a:rPr lang="en-US" dirty="0" smtClean="0">
                <a:solidFill>
                  <a:srgbClr val="FFFFFF"/>
                </a:solidFill>
                <a:latin typeface="Verdana" pitchFamily="34" charset="0"/>
              </a:rPr>
              <a:t>7)</a:t>
            </a:r>
            <a:endParaRPr lang="en-US" dirty="0"/>
          </a:p>
        </p:txBody>
      </p:sp>
      <p:sp>
        <p:nvSpPr>
          <p:cNvPr id="3" name="TextBox 2"/>
          <p:cNvSpPr txBox="1"/>
          <p:nvPr/>
        </p:nvSpPr>
        <p:spPr>
          <a:xfrm>
            <a:off x="334290" y="1264629"/>
            <a:ext cx="8664488" cy="2616101"/>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hu-HU" sz="1600" dirty="0"/>
              <a:t>In 7/2015 </a:t>
            </a:r>
            <a:r>
              <a:rPr lang="hu-HU" sz="1600" dirty="0">
                <a:solidFill>
                  <a:srgbClr val="0070C0"/>
                </a:solidFill>
              </a:rPr>
              <a:t>Microsoft restructured Microsoft Mobile </a:t>
            </a:r>
            <a:r>
              <a:rPr lang="hu-HU" sz="1600" dirty="0"/>
              <a:t>and </a:t>
            </a:r>
            <a:r>
              <a:rPr lang="hu-HU" sz="1600" dirty="0">
                <a:solidFill>
                  <a:srgbClr val="0070C0"/>
                </a:solidFill>
              </a:rPr>
              <a:t>laid off 7200 employees</a:t>
            </a:r>
            <a:r>
              <a:rPr lang="hu-HU" sz="1600" dirty="0" smtClean="0"/>
              <a:t>.</a:t>
            </a:r>
          </a:p>
          <a:p>
            <a:pPr marL="285750" indent="-285750">
              <a:buFont typeface="Arial" panose="020B0604020202020204" pitchFamily="34" charset="0"/>
              <a:buChar char="•"/>
            </a:pPr>
            <a:r>
              <a:rPr lang="hu-HU" sz="1600" dirty="0" smtClean="0"/>
              <a:t>In 5/2016 Microsoft made </a:t>
            </a:r>
            <a:r>
              <a:rPr lang="hu-HU" sz="1600" dirty="0"/>
              <a:t>the decision </a:t>
            </a:r>
            <a:r>
              <a:rPr lang="hu-HU" sz="1600" dirty="0">
                <a:solidFill>
                  <a:srgbClr val="0070C0"/>
                </a:solidFill>
              </a:rPr>
              <a:t>to sell their feature </a:t>
            </a:r>
            <a:r>
              <a:rPr lang="hu-HU" sz="1600" dirty="0" smtClean="0">
                <a:solidFill>
                  <a:srgbClr val="0070C0"/>
                </a:solidFill>
              </a:rPr>
              <a:t>phone business</a:t>
            </a:r>
          </a:p>
          <a:p>
            <a:pPr>
              <a:spcAft>
                <a:spcPts val="600"/>
              </a:spcAft>
            </a:pPr>
            <a:r>
              <a:rPr lang="hu-HU" sz="1600" dirty="0">
                <a:solidFill>
                  <a:srgbClr val="0070C0"/>
                </a:solidFill>
              </a:rPr>
              <a:t> </a:t>
            </a:r>
            <a:r>
              <a:rPr lang="hu-HU" sz="1600" dirty="0" smtClean="0">
                <a:solidFill>
                  <a:srgbClr val="0070C0"/>
                </a:solidFill>
              </a:rPr>
              <a:t>     to </a:t>
            </a:r>
            <a:r>
              <a:rPr lang="hu-HU" sz="1600" dirty="0">
                <a:solidFill>
                  <a:srgbClr val="0070C0"/>
                </a:solidFill>
              </a:rPr>
              <a:t>Foxconn</a:t>
            </a:r>
            <a:r>
              <a:rPr lang="hu-HU" sz="1600" dirty="0"/>
              <a:t> (Taiwan</a:t>
            </a:r>
            <a:r>
              <a:rPr lang="hu-HU" sz="1600" dirty="0" smtClean="0"/>
              <a:t>), for 350 million USD.</a:t>
            </a:r>
            <a:endParaRPr lang="en-US" sz="1600" dirty="0"/>
          </a:p>
          <a:p>
            <a:pPr>
              <a:spcAft>
                <a:spcPts val="600"/>
              </a:spcAft>
            </a:pPr>
            <a:r>
              <a:rPr lang="hu-HU" sz="1600" dirty="0" smtClean="0"/>
              <a:t>    As a consequence, 4500 Microsoft employes were moved to Foxconn.</a:t>
            </a:r>
          </a:p>
          <a:p>
            <a:pPr marL="285750" indent="-285750">
              <a:buFont typeface="Arial" panose="020B0604020202020204" pitchFamily="34" charset="0"/>
              <a:buChar char="•"/>
            </a:pPr>
            <a:r>
              <a:rPr lang="hu-HU" sz="1600" dirty="0" smtClean="0"/>
              <a:t>At the same time </a:t>
            </a:r>
            <a:r>
              <a:rPr lang="en-US" sz="1600" dirty="0" smtClean="0"/>
              <a:t>Microsoft </a:t>
            </a:r>
            <a:r>
              <a:rPr lang="hu-HU" sz="1600" dirty="0" smtClean="0"/>
              <a:t>confirmed that </a:t>
            </a:r>
            <a:r>
              <a:rPr lang="en-US" sz="1600" dirty="0" smtClean="0">
                <a:solidFill>
                  <a:srgbClr val="FF0000"/>
                </a:solidFill>
              </a:rPr>
              <a:t>it </a:t>
            </a:r>
            <a:r>
              <a:rPr lang="en-US" sz="1600" dirty="0">
                <a:solidFill>
                  <a:srgbClr val="FF0000"/>
                </a:solidFill>
              </a:rPr>
              <a:t>will continue to </a:t>
            </a:r>
            <a:r>
              <a:rPr lang="en-US" sz="1600" dirty="0" smtClean="0">
                <a:solidFill>
                  <a:srgbClr val="FF0000"/>
                </a:solidFill>
              </a:rPr>
              <a:t>develop</a:t>
            </a:r>
            <a:endParaRPr lang="hu-HU" sz="1600" dirty="0" smtClean="0">
              <a:solidFill>
                <a:srgbClr val="FF0000"/>
              </a:solidFill>
            </a:endParaRPr>
          </a:p>
          <a:p>
            <a:r>
              <a:rPr lang="hu-HU" sz="1600" dirty="0">
                <a:solidFill>
                  <a:srgbClr val="FF0000"/>
                </a:solidFill>
              </a:rPr>
              <a:t> </a:t>
            </a:r>
            <a:r>
              <a:rPr lang="hu-HU" sz="1600" dirty="0" smtClean="0">
                <a:solidFill>
                  <a:srgbClr val="FF0000"/>
                </a:solidFill>
              </a:rPr>
              <a:t>    </a:t>
            </a:r>
            <a:r>
              <a:rPr lang="en-US" sz="1600" dirty="0" smtClean="0">
                <a:solidFill>
                  <a:srgbClr val="FF0000"/>
                </a:solidFill>
              </a:rPr>
              <a:t> </a:t>
            </a:r>
            <a:r>
              <a:rPr lang="en-US" sz="1600" dirty="0">
                <a:solidFill>
                  <a:srgbClr val="FF0000"/>
                </a:solidFill>
              </a:rPr>
              <a:t>Windows </a:t>
            </a:r>
            <a:r>
              <a:rPr lang="en-US" sz="1600" dirty="0" smtClean="0">
                <a:solidFill>
                  <a:srgbClr val="FF0000"/>
                </a:solidFill>
              </a:rPr>
              <a:t>10</a:t>
            </a:r>
            <a:r>
              <a:rPr lang="hu-HU" sz="1600" dirty="0" smtClean="0">
                <a:solidFill>
                  <a:srgbClr val="FF0000"/>
                </a:solidFill>
              </a:rPr>
              <a:t> </a:t>
            </a:r>
            <a:r>
              <a:rPr lang="en-US" sz="1600" dirty="0" smtClean="0">
                <a:solidFill>
                  <a:srgbClr val="FF0000"/>
                </a:solidFill>
              </a:rPr>
              <a:t>Mobile</a:t>
            </a:r>
            <a:r>
              <a:rPr lang="en-US" sz="1600" dirty="0">
                <a:solidFill>
                  <a:srgbClr val="FF0000"/>
                </a:solidFill>
              </a:rPr>
              <a:t>,</a:t>
            </a:r>
            <a:r>
              <a:rPr lang="en-US" sz="1600" dirty="0">
                <a:solidFill>
                  <a:srgbClr val="0070C0"/>
                </a:solidFill>
              </a:rPr>
              <a:t> and support </a:t>
            </a:r>
            <a:r>
              <a:rPr lang="en-US" sz="1600" dirty="0" smtClean="0">
                <a:solidFill>
                  <a:srgbClr val="0070C0"/>
                </a:solidFill>
              </a:rPr>
              <a:t>existing </a:t>
            </a:r>
            <a:r>
              <a:rPr lang="en-US" sz="1600" dirty="0">
                <a:solidFill>
                  <a:srgbClr val="0070C0"/>
                </a:solidFill>
              </a:rPr>
              <a:t>Lumia phones and ones </a:t>
            </a:r>
            <a:r>
              <a:rPr lang="hu-HU" sz="1600" dirty="0" smtClean="0">
                <a:solidFill>
                  <a:srgbClr val="0070C0"/>
                </a:solidFill>
              </a:rPr>
              <a:t>built </a:t>
            </a:r>
          </a:p>
          <a:p>
            <a:pPr>
              <a:spcAft>
                <a:spcPts val="600"/>
              </a:spcAft>
            </a:pPr>
            <a:r>
              <a:rPr lang="hu-HU" sz="1600" dirty="0" smtClean="0">
                <a:solidFill>
                  <a:srgbClr val="0070C0"/>
                </a:solidFill>
              </a:rPr>
              <a:t>      by</a:t>
            </a:r>
            <a:r>
              <a:rPr lang="en-US" sz="1600" dirty="0" smtClean="0">
                <a:solidFill>
                  <a:srgbClr val="0070C0"/>
                </a:solidFill>
              </a:rPr>
              <a:t> </a:t>
            </a:r>
            <a:r>
              <a:rPr lang="en-US" sz="1600" dirty="0">
                <a:solidFill>
                  <a:srgbClr val="0070C0"/>
                </a:solidFill>
              </a:rPr>
              <a:t>third-party </a:t>
            </a:r>
            <a:r>
              <a:rPr lang="en-US" sz="1600" dirty="0" smtClean="0">
                <a:solidFill>
                  <a:srgbClr val="0070C0"/>
                </a:solidFill>
              </a:rPr>
              <a:t>phone</a:t>
            </a:r>
            <a:r>
              <a:rPr lang="hu-HU" sz="1600" dirty="0" smtClean="0">
                <a:solidFill>
                  <a:srgbClr val="0070C0"/>
                </a:solidFill>
              </a:rPr>
              <a:t> </a:t>
            </a:r>
            <a:r>
              <a:rPr lang="en-US" sz="1600" dirty="0" smtClean="0">
                <a:solidFill>
                  <a:srgbClr val="0070C0"/>
                </a:solidFill>
              </a:rPr>
              <a:t>makers</a:t>
            </a:r>
            <a:r>
              <a:rPr lang="hu-HU" sz="1600" dirty="0" smtClean="0">
                <a:solidFill>
                  <a:srgbClr val="0070C0"/>
                </a:solidFill>
              </a:rPr>
              <a:t> </a:t>
            </a:r>
            <a:r>
              <a:rPr lang="hu-HU" sz="1600" dirty="0" smtClean="0"/>
              <a:t>[</a:t>
            </a:r>
            <a:r>
              <a:rPr lang="en-US" sz="1600" dirty="0" smtClean="0"/>
              <a:t>86</a:t>
            </a:r>
            <a:r>
              <a:rPr lang="hu-HU" sz="1600" dirty="0" smtClean="0"/>
              <a:t>].</a:t>
            </a:r>
          </a:p>
          <a:p>
            <a:pPr marL="285750" indent="-285750">
              <a:buFont typeface="Arial" panose="020B0604020202020204" pitchFamily="34" charset="0"/>
              <a:buChar char="•"/>
            </a:pPr>
            <a:r>
              <a:rPr lang="hu-HU" sz="1600" dirty="0" smtClean="0"/>
              <a:t>However, at this announcement </a:t>
            </a:r>
            <a:r>
              <a:rPr lang="hu-HU" sz="1600" dirty="0" smtClean="0">
                <a:solidFill>
                  <a:srgbClr val="3333FF"/>
                </a:solidFill>
              </a:rPr>
              <a:t>Microsoft did not give any hint about the</a:t>
            </a:r>
          </a:p>
          <a:p>
            <a:r>
              <a:rPr lang="hu-HU" sz="1600" dirty="0">
                <a:solidFill>
                  <a:srgbClr val="3333FF"/>
                </a:solidFill>
              </a:rPr>
              <a:t> </a:t>
            </a:r>
            <a:r>
              <a:rPr lang="hu-HU" sz="1600" dirty="0" smtClean="0">
                <a:solidFill>
                  <a:srgbClr val="3333FF"/>
                </a:solidFill>
              </a:rPr>
              <a:t>     continuation of </a:t>
            </a:r>
            <a:r>
              <a:rPr lang="en-US" sz="1600" dirty="0" smtClean="0">
                <a:solidFill>
                  <a:srgbClr val="3333FF"/>
                </a:solidFill>
              </a:rPr>
              <a:t>develop</a:t>
            </a:r>
            <a:r>
              <a:rPr lang="hu-HU" sz="1600" dirty="0" smtClean="0">
                <a:solidFill>
                  <a:srgbClr val="3333FF"/>
                </a:solidFill>
              </a:rPr>
              <a:t>ing </a:t>
            </a:r>
            <a:r>
              <a:rPr lang="en-US" sz="1600" dirty="0" smtClean="0">
                <a:solidFill>
                  <a:srgbClr val="3333FF"/>
                </a:solidFill>
              </a:rPr>
              <a:t>Lumia </a:t>
            </a:r>
            <a:r>
              <a:rPr lang="hu-HU" sz="1600" dirty="0" smtClean="0">
                <a:solidFill>
                  <a:srgbClr val="3333FF"/>
                </a:solidFill>
              </a:rPr>
              <a:t>phones</a:t>
            </a:r>
            <a:r>
              <a:rPr lang="hu-HU" sz="1600" dirty="0" smtClean="0">
                <a:solidFill>
                  <a:srgbClr val="FF0000"/>
                </a:solidFill>
              </a:rPr>
              <a:t>.</a:t>
            </a:r>
            <a:endParaRPr lang="en-US" sz="1600" dirty="0"/>
          </a:p>
        </p:txBody>
      </p:sp>
      <p:sp>
        <p:nvSpPr>
          <p:cNvPr id="5" name="TextBox 4"/>
          <p:cNvSpPr txBox="1"/>
          <p:nvPr/>
        </p:nvSpPr>
        <p:spPr>
          <a:xfrm>
            <a:off x="126079" y="512243"/>
            <a:ext cx="5003293" cy="369332"/>
          </a:xfrm>
          <a:prstGeom prst="rect">
            <a:avLst/>
          </a:prstGeom>
          <a:noFill/>
        </p:spPr>
        <p:txBody>
          <a:bodyPr wrap="none" rtlCol="0">
            <a:spAutoFit/>
          </a:bodyPr>
          <a:lstStyle/>
          <a:p>
            <a:r>
              <a:rPr lang="hu-HU" dirty="0" smtClean="0">
                <a:solidFill>
                  <a:schemeClr val="accent6"/>
                </a:solidFill>
              </a:rPr>
              <a:t>The outcome of Microsoft's Nokia deal -2</a:t>
            </a:r>
            <a:endParaRPr lang="en-US" dirty="0">
              <a:solidFill>
                <a:schemeClr val="accent6"/>
              </a:solidFill>
            </a:endParaRPr>
          </a:p>
        </p:txBody>
      </p:sp>
      <p:sp>
        <p:nvSpPr>
          <p:cNvPr id="6" name="TextBox 5"/>
          <p:cNvSpPr txBox="1"/>
          <p:nvPr/>
        </p:nvSpPr>
        <p:spPr>
          <a:xfrm>
            <a:off x="86523" y="928585"/>
            <a:ext cx="8000908" cy="338554"/>
          </a:xfrm>
          <a:prstGeom prst="rect">
            <a:avLst/>
          </a:prstGeom>
          <a:noFill/>
        </p:spPr>
        <p:txBody>
          <a:bodyPr wrap="none" rtlCol="0">
            <a:spAutoFit/>
          </a:bodyPr>
          <a:lstStyle/>
          <a:p>
            <a:r>
              <a:rPr lang="hu-HU" sz="1600" dirty="0" smtClean="0">
                <a:solidFill>
                  <a:srgbClr val="FF0000"/>
                </a:solidFill>
              </a:rPr>
              <a:t>Consequences of deminishing sales figures of Windows based Lumia phones</a:t>
            </a:r>
            <a:endParaRPr lang="en-US" sz="1600" dirty="0">
              <a:solidFill>
                <a:srgbClr val="FF0000"/>
              </a:solidFill>
            </a:endParaRPr>
          </a:p>
        </p:txBody>
      </p:sp>
      <p:sp>
        <p:nvSpPr>
          <p:cNvPr id="7" name="TextBox 6"/>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24158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1. Emergence and spread of smartphones (8)</a:t>
            </a:r>
            <a:endParaRPr lang="en-US" dirty="0"/>
          </a:p>
        </p:txBody>
      </p:sp>
      <p:pic>
        <p:nvPicPr>
          <p:cNvPr id="5" name="Picture 4"/>
          <p:cNvPicPr>
            <a:picLocks noChangeAspect="1"/>
          </p:cNvPicPr>
          <p:nvPr/>
        </p:nvPicPr>
        <p:blipFill rotWithShape="1">
          <a:blip r:embed="rId2"/>
          <a:srcRect l="5703" t="13233" r="18008" b="8855"/>
          <a:stretch/>
        </p:blipFill>
        <p:spPr>
          <a:xfrm>
            <a:off x="791580" y="1223963"/>
            <a:ext cx="7695855" cy="4418910"/>
          </a:xfrm>
          <a:prstGeom prst="rect">
            <a:avLst/>
          </a:prstGeom>
        </p:spPr>
      </p:pic>
      <p:sp>
        <p:nvSpPr>
          <p:cNvPr id="6" name="TextBox 5"/>
          <p:cNvSpPr txBox="1"/>
          <p:nvPr/>
        </p:nvSpPr>
        <p:spPr>
          <a:xfrm>
            <a:off x="122929" y="512517"/>
            <a:ext cx="7055073" cy="369332"/>
          </a:xfrm>
          <a:prstGeom prst="rect">
            <a:avLst/>
          </a:prstGeom>
          <a:noFill/>
        </p:spPr>
        <p:txBody>
          <a:bodyPr wrap="none" rtlCol="0">
            <a:spAutoFit/>
          </a:bodyPr>
          <a:lstStyle/>
          <a:p>
            <a:r>
              <a:rPr lang="en-US" dirty="0" smtClean="0">
                <a:solidFill>
                  <a:schemeClr val="accent6"/>
                </a:solidFill>
              </a:rPr>
              <a:t>Worldwide unit shipments of smartphones 2007-2016 </a:t>
            </a:r>
            <a:r>
              <a:rPr lang="en-US" dirty="0" smtClean="0"/>
              <a:t>[28]</a:t>
            </a:r>
            <a:endParaRPr lang="en-US" dirty="0"/>
          </a:p>
        </p:txBody>
      </p:sp>
    </p:spTree>
    <p:extLst>
      <p:ext uri="{BB962C8B-B14F-4D97-AF65-F5344CB8AC3E}">
        <p14:creationId xmlns:p14="http://schemas.microsoft.com/office/powerpoint/2010/main" val="378352003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4.2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a:t>
            </a:r>
            <a:r>
              <a:rPr lang="hu-HU" dirty="0" smtClean="0">
                <a:solidFill>
                  <a:srgbClr val="FFFFFF"/>
                </a:solidFill>
                <a:latin typeface="Verdana" pitchFamily="34" charset="0"/>
              </a:rPr>
              <a:t>1</a:t>
            </a:r>
            <a:r>
              <a:rPr lang="en-US" dirty="0" smtClean="0">
                <a:solidFill>
                  <a:srgbClr val="FFFFFF"/>
                </a:solidFill>
                <a:latin typeface="Verdana" pitchFamily="34" charset="0"/>
              </a:rPr>
              <a:t>8)</a:t>
            </a:r>
            <a:endParaRPr lang="en-US" dirty="0"/>
          </a:p>
        </p:txBody>
      </p:sp>
      <p:sp>
        <p:nvSpPr>
          <p:cNvPr id="3" name="TextBox 2"/>
          <p:cNvSpPr txBox="1"/>
          <p:nvPr/>
        </p:nvSpPr>
        <p:spPr>
          <a:xfrm>
            <a:off x="157015" y="518791"/>
            <a:ext cx="5432706" cy="338554"/>
          </a:xfrm>
          <a:prstGeom prst="rect">
            <a:avLst/>
          </a:prstGeom>
          <a:noFill/>
        </p:spPr>
        <p:txBody>
          <a:bodyPr wrap="none" rtlCol="0">
            <a:spAutoFit/>
          </a:bodyPr>
          <a:lstStyle/>
          <a:p>
            <a:r>
              <a:rPr lang="hu-HU" sz="1600" dirty="0" smtClean="0">
                <a:solidFill>
                  <a:srgbClr val="FF0000"/>
                </a:solidFill>
              </a:rPr>
              <a:t>Remarks on the decline of Nokia's phone business </a:t>
            </a:r>
            <a:endParaRPr lang="en-US" sz="1600" dirty="0">
              <a:solidFill>
                <a:srgbClr val="FF0000"/>
              </a:solidFill>
            </a:endParaRPr>
          </a:p>
        </p:txBody>
      </p:sp>
      <p:sp>
        <p:nvSpPr>
          <p:cNvPr id="4" name="TextBox 3"/>
          <p:cNvSpPr txBox="1"/>
          <p:nvPr/>
        </p:nvSpPr>
        <p:spPr>
          <a:xfrm>
            <a:off x="263935" y="926636"/>
            <a:ext cx="9297738" cy="2900794"/>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About the same time when Google's Android </a:t>
            </a:r>
            <a:r>
              <a:rPr lang="en-US" sz="1600" dirty="0" smtClean="0"/>
              <a:t>surpassed</a:t>
            </a:r>
            <a:r>
              <a:rPr lang="hu-HU" sz="1600" dirty="0" smtClean="0"/>
              <a:t> the sales figures Nokia's </a:t>
            </a:r>
          </a:p>
          <a:p>
            <a:r>
              <a:rPr lang="hu-HU" sz="1600" dirty="0"/>
              <a:t> </a:t>
            </a:r>
            <a:r>
              <a:rPr lang="hu-HU" sz="1600" dirty="0" smtClean="0"/>
              <a:t>     previously leading Symbian mobile OS, in 2/2011</a:t>
            </a:r>
            <a:r>
              <a:rPr lang="hu-HU" sz="1600" dirty="0" smtClean="0">
                <a:solidFill>
                  <a:srgbClr val="0070C0"/>
                </a:solidFill>
              </a:rPr>
              <a:t>, Nokia set up a business </a:t>
            </a:r>
          </a:p>
          <a:p>
            <a:r>
              <a:rPr lang="hu-HU" sz="1600" dirty="0">
                <a:solidFill>
                  <a:srgbClr val="0070C0"/>
                </a:solidFill>
              </a:rPr>
              <a:t> </a:t>
            </a:r>
            <a:r>
              <a:rPr lang="hu-HU" sz="1600" dirty="0" smtClean="0">
                <a:solidFill>
                  <a:srgbClr val="0070C0"/>
                </a:solidFill>
              </a:rPr>
              <a:t>     partnership with Microsoft </a:t>
            </a:r>
            <a:r>
              <a:rPr lang="hu-HU" sz="1600" dirty="0" smtClean="0"/>
              <a:t>and </a:t>
            </a:r>
            <a:r>
              <a:rPr lang="hu-HU" sz="1600" dirty="0" smtClean="0">
                <a:solidFill>
                  <a:srgbClr val="FF0000"/>
                </a:solidFill>
              </a:rPr>
              <a:t>adopted Windows Phone as its primary platform</a:t>
            </a:r>
          </a:p>
          <a:p>
            <a:pPr>
              <a:spcAft>
                <a:spcPts val="600"/>
              </a:spcAft>
            </a:pPr>
            <a:r>
              <a:rPr lang="hu-HU" sz="1600" dirty="0">
                <a:solidFill>
                  <a:srgbClr val="FF0000"/>
                </a:solidFill>
              </a:rPr>
              <a:t> </a:t>
            </a:r>
            <a:r>
              <a:rPr lang="hu-HU" sz="1600" dirty="0" smtClean="0">
                <a:solidFill>
                  <a:srgbClr val="FF0000"/>
                </a:solidFill>
              </a:rPr>
              <a:t>     for future smartphones.</a:t>
            </a:r>
          </a:p>
          <a:p>
            <a:pPr marL="285750" indent="-285750">
              <a:spcAft>
                <a:spcPts val="600"/>
              </a:spcAft>
              <a:buFont typeface="Arial" panose="020B0604020202020204" pitchFamily="34" charset="0"/>
              <a:buChar char="•"/>
            </a:pPr>
            <a:r>
              <a:rPr lang="hu-HU" sz="1600" dirty="0" smtClean="0"/>
              <a:t>Nokia's next smartphones, dubbed as the </a:t>
            </a:r>
            <a:r>
              <a:rPr lang="hu-HU" sz="1600" dirty="0" smtClean="0">
                <a:solidFill>
                  <a:srgbClr val="0070C0"/>
                </a:solidFill>
              </a:rPr>
              <a:t>Lumia line</a:t>
            </a:r>
            <a:r>
              <a:rPr lang="hu-HU" sz="1600" dirty="0" smtClean="0"/>
              <a:t>, run under </a:t>
            </a:r>
            <a:r>
              <a:rPr lang="hu-HU" sz="1600" dirty="0" smtClean="0">
                <a:solidFill>
                  <a:srgbClr val="0070C0"/>
                </a:solidFill>
              </a:rPr>
              <a:t>Windows Phone 7</a:t>
            </a:r>
            <a:r>
              <a:rPr lang="hu-HU" sz="1600" dirty="0" smtClean="0"/>
              <a:t>.</a:t>
            </a:r>
          </a:p>
          <a:p>
            <a:pPr marL="285750" indent="-285750">
              <a:spcAft>
                <a:spcPts val="600"/>
              </a:spcAft>
              <a:buFont typeface="Arial" panose="020B0604020202020204" pitchFamily="34" charset="0"/>
              <a:buChar char="•"/>
            </a:pPr>
            <a:r>
              <a:rPr lang="hu-HU" sz="1600" dirty="0" smtClean="0"/>
              <a:t>The new line gained only </a:t>
            </a:r>
            <a:r>
              <a:rPr lang="hu-HU" sz="1600" dirty="0" smtClean="0">
                <a:solidFill>
                  <a:srgbClr val="3333FF"/>
                </a:solidFill>
              </a:rPr>
              <a:t>moderate success</a:t>
            </a:r>
            <a:r>
              <a:rPr lang="hu-HU" sz="1600" dirty="0" smtClean="0"/>
              <a:t>. </a:t>
            </a:r>
          </a:p>
          <a:p>
            <a:pPr marL="285750" indent="-285750">
              <a:buFont typeface="Arial" panose="020B0604020202020204" pitchFamily="34" charset="0"/>
              <a:buChar char="•"/>
            </a:pPr>
            <a:r>
              <a:rPr lang="hu-HU" sz="1600" dirty="0" smtClean="0"/>
              <a:t>Subsequently, </a:t>
            </a:r>
            <a:r>
              <a:rPr lang="hu-HU" sz="1600" dirty="0" smtClean="0">
                <a:solidFill>
                  <a:srgbClr val="3333FF"/>
                </a:solidFill>
              </a:rPr>
              <a:t>in 9/</a:t>
            </a:r>
            <a:r>
              <a:rPr lang="en-US" sz="1600" dirty="0" smtClean="0">
                <a:solidFill>
                  <a:srgbClr val="3333FF"/>
                </a:solidFill>
              </a:rPr>
              <a:t>201</a:t>
            </a:r>
            <a:r>
              <a:rPr lang="hu-HU" sz="1600" dirty="0" smtClean="0">
                <a:solidFill>
                  <a:srgbClr val="3333FF"/>
                </a:solidFill>
              </a:rPr>
              <a:t>3 </a:t>
            </a:r>
            <a:r>
              <a:rPr lang="en-US" sz="1600" dirty="0" smtClean="0"/>
              <a:t>Microsoft </a:t>
            </a:r>
            <a:r>
              <a:rPr lang="hu-HU" sz="1600" dirty="0" smtClean="0"/>
              <a:t>and Nokia agreed that </a:t>
            </a:r>
            <a:r>
              <a:rPr lang="hu-HU" sz="1600" dirty="0" smtClean="0">
                <a:solidFill>
                  <a:srgbClr val="0070C0"/>
                </a:solidFill>
              </a:rPr>
              <a:t>Microsoft will acquire</a:t>
            </a:r>
          </a:p>
          <a:p>
            <a:pPr>
              <a:spcAft>
                <a:spcPts val="600"/>
              </a:spcAft>
            </a:pPr>
            <a:r>
              <a:rPr lang="hu-HU" sz="1600" dirty="0"/>
              <a:t> </a:t>
            </a:r>
            <a:r>
              <a:rPr lang="hu-HU" sz="1600" dirty="0" smtClean="0"/>
              <a:t>      </a:t>
            </a:r>
            <a:r>
              <a:rPr lang="hu-HU" sz="1600" dirty="0"/>
              <a:t>the </a:t>
            </a:r>
            <a:r>
              <a:rPr lang="en-US" sz="1600" dirty="0" smtClean="0">
                <a:solidFill>
                  <a:srgbClr val="3333FF"/>
                </a:solidFill>
              </a:rPr>
              <a:t>phone</a:t>
            </a:r>
            <a:r>
              <a:rPr lang="hu-HU" sz="1600" dirty="0" smtClean="0">
                <a:solidFill>
                  <a:srgbClr val="3333FF"/>
                </a:solidFill>
              </a:rPr>
              <a:t> business of </a:t>
            </a:r>
            <a:r>
              <a:rPr lang="hu-HU" sz="1600" dirty="0">
                <a:solidFill>
                  <a:srgbClr val="3333FF"/>
                </a:solidFill>
              </a:rPr>
              <a:t>Nokia</a:t>
            </a:r>
            <a:r>
              <a:rPr lang="hu-HU" sz="1600" dirty="0" smtClean="0">
                <a:solidFill>
                  <a:srgbClr val="3333FF"/>
                </a:solidFill>
              </a:rPr>
              <a:t>, </a:t>
            </a:r>
            <a:r>
              <a:rPr lang="hu-HU" sz="1600" dirty="0" smtClean="0"/>
              <a:t>including related patents and the </a:t>
            </a:r>
            <a:r>
              <a:rPr lang="hu-HU" sz="1600" dirty="0"/>
              <a:t>Lumia brand.</a:t>
            </a:r>
          </a:p>
          <a:p>
            <a:pPr marL="285750" indent="-285750">
              <a:spcAft>
                <a:spcPts val="300"/>
              </a:spcAft>
              <a:buFont typeface="Arial" panose="020B0604020202020204" pitchFamily="34" charset="0"/>
              <a:buChar char="•"/>
            </a:pPr>
            <a:r>
              <a:rPr lang="hu-HU" sz="1600" dirty="0" smtClean="0"/>
              <a:t>In 4/2014 the acquisiton becam finalized, Microsoft paid </a:t>
            </a:r>
            <a:r>
              <a:rPr lang="hu-HU" sz="1600" dirty="0"/>
              <a:t>about 7 billion </a:t>
            </a:r>
            <a:r>
              <a:rPr lang="hu-HU" sz="1600" dirty="0" smtClean="0"/>
              <a:t>USD</a:t>
            </a:r>
          </a:p>
          <a:p>
            <a:pPr>
              <a:spcAft>
                <a:spcPts val="600"/>
              </a:spcAft>
            </a:pPr>
            <a:r>
              <a:rPr lang="hu-HU" sz="1600" dirty="0"/>
              <a:t> </a:t>
            </a:r>
            <a:r>
              <a:rPr lang="hu-HU" sz="1600" dirty="0" smtClean="0"/>
              <a:t>     </a:t>
            </a:r>
            <a:r>
              <a:rPr lang="hu-HU" sz="1600" dirty="0"/>
              <a:t>to </a:t>
            </a:r>
            <a:r>
              <a:rPr lang="hu-HU" sz="1600" dirty="0" smtClean="0"/>
              <a:t>Nokia and took over </a:t>
            </a:r>
            <a:r>
              <a:rPr lang="hu-HU" sz="1600" dirty="0"/>
              <a:t>about 25000 </a:t>
            </a:r>
            <a:r>
              <a:rPr lang="hu-HU" sz="1600" dirty="0" smtClean="0"/>
              <a:t>Nokia </a:t>
            </a:r>
            <a:r>
              <a:rPr lang="hu-HU" sz="1600" dirty="0"/>
              <a:t>employees</a:t>
            </a:r>
            <a:r>
              <a:rPr lang="hu-HU" sz="1600" dirty="0" smtClean="0"/>
              <a:t>.</a:t>
            </a:r>
          </a:p>
        </p:txBody>
      </p:sp>
    </p:spTree>
    <p:extLst>
      <p:ext uri="{BB962C8B-B14F-4D97-AF65-F5344CB8AC3E}">
        <p14:creationId xmlns:p14="http://schemas.microsoft.com/office/powerpoint/2010/main" val="187819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 calcmode="lin" valueType="num">
                                      <p:cBhvr additive="base">
                                        <p:cTn id="2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 calcmode="lin" valueType="num">
                                      <p:cBhvr additive="base">
                                        <p:cTn id="3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anim calcmode="lin" valueType="num">
                                      <p:cBhvr additive="base">
                                        <p:cTn id="3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anim calcmode="lin" valueType="num">
                                      <p:cBhvr additive="base">
                                        <p:cTn id="43"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anim calcmode="lin" valueType="num">
                                      <p:cBhvr additive="base">
                                        <p:cTn id="47"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smtClean="0">
                <a:solidFill>
                  <a:srgbClr val="FFFFFF"/>
                </a:solidFill>
                <a:latin typeface="Verdana" pitchFamily="34" charset="0"/>
                <a:cs typeface="Arial" charset="0"/>
              </a:rPr>
              <a:t>5. Conclusions</a:t>
            </a:r>
          </a:p>
        </p:txBody>
      </p:sp>
    </p:spTree>
    <p:extLst>
      <p:ext uri="{BB962C8B-B14F-4D97-AF65-F5344CB8AC3E}">
        <p14:creationId xmlns:p14="http://schemas.microsoft.com/office/powerpoint/2010/main" val="24996963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Conclusions (1)</a:t>
            </a:r>
            <a:endParaRPr lang="en-US" dirty="0"/>
          </a:p>
        </p:txBody>
      </p:sp>
      <p:sp>
        <p:nvSpPr>
          <p:cNvPr id="6" name="TextBox 5"/>
          <p:cNvSpPr txBox="1"/>
          <p:nvPr/>
        </p:nvSpPr>
        <p:spPr>
          <a:xfrm>
            <a:off x="127276" y="519655"/>
            <a:ext cx="2198038" cy="369332"/>
          </a:xfrm>
          <a:prstGeom prst="rect">
            <a:avLst/>
          </a:prstGeom>
          <a:noFill/>
        </p:spPr>
        <p:txBody>
          <a:bodyPr wrap="none" rtlCol="0">
            <a:spAutoFit/>
          </a:bodyPr>
          <a:lstStyle/>
          <a:p>
            <a:r>
              <a:rPr lang="en-US" dirty="0" smtClean="0">
                <a:solidFill>
                  <a:srgbClr val="2D2D8A"/>
                </a:solidFill>
              </a:rPr>
              <a:t>5. Conclusions</a:t>
            </a:r>
            <a:r>
              <a:rPr lang="hu-HU" dirty="0" smtClean="0">
                <a:solidFill>
                  <a:srgbClr val="2D2D8A"/>
                </a:solidFill>
              </a:rPr>
              <a:t> </a:t>
            </a:r>
            <a:r>
              <a:rPr lang="en-US" dirty="0" smtClean="0">
                <a:solidFill>
                  <a:srgbClr val="2D2D8A"/>
                </a:solidFill>
              </a:rPr>
              <a:t>-1</a:t>
            </a:r>
            <a:endParaRPr lang="en-US" dirty="0">
              <a:solidFill>
                <a:srgbClr val="2D2D8A"/>
              </a:solidFill>
            </a:endParaRPr>
          </a:p>
        </p:txBody>
      </p:sp>
      <p:sp>
        <p:nvSpPr>
          <p:cNvPr id="10" name="Rectangle 9"/>
          <p:cNvSpPr/>
          <p:nvPr/>
        </p:nvSpPr>
        <p:spPr>
          <a:xfrm>
            <a:off x="56871" y="971546"/>
            <a:ext cx="4743062" cy="13954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TextBox 10"/>
          <p:cNvSpPr txBox="1"/>
          <p:nvPr/>
        </p:nvSpPr>
        <p:spPr>
          <a:xfrm>
            <a:off x="326901" y="1362218"/>
            <a:ext cx="2117503" cy="869469"/>
          </a:xfrm>
          <a:prstGeom prst="rect">
            <a:avLst/>
          </a:prstGeom>
          <a:noFill/>
        </p:spPr>
        <p:txBody>
          <a:bodyPr wrap="none" rtlCol="0">
            <a:spAutoFit/>
          </a:bodyPr>
          <a:lstStyle/>
          <a:p>
            <a:pPr marL="285750" indent="-285750">
              <a:buFont typeface="Arial" pitchFamily="34" charset="0"/>
              <a:buChar char="•"/>
            </a:pPr>
            <a:r>
              <a:rPr lang="en-US" sz="1600" dirty="0">
                <a:solidFill>
                  <a:srgbClr val="002060"/>
                </a:solidFill>
              </a:rPr>
              <a:t> </a:t>
            </a:r>
            <a:r>
              <a:rPr lang="en-US" sz="1600" dirty="0">
                <a:solidFill>
                  <a:srgbClr val="3333FF"/>
                </a:solidFill>
              </a:rPr>
              <a:t>new paradigms</a:t>
            </a:r>
          </a:p>
          <a:p>
            <a:pPr marL="285750" indent="-285750">
              <a:spcAft>
                <a:spcPts val="300"/>
              </a:spcAft>
              <a:buClr>
                <a:schemeClr val="tx1"/>
              </a:buClr>
              <a:buFont typeface="Arial" pitchFamily="34" charset="0"/>
              <a:buChar char="•"/>
            </a:pPr>
            <a:r>
              <a:rPr lang="en-US" sz="1600" dirty="0">
                <a:solidFill>
                  <a:srgbClr val="3333FF"/>
                </a:solidFill>
              </a:rPr>
              <a:t> new devices</a:t>
            </a:r>
          </a:p>
          <a:p>
            <a:pPr marL="285750" indent="-285750">
              <a:buClr>
                <a:schemeClr val="tx1"/>
              </a:buClr>
              <a:buFont typeface="Arial" pitchFamily="34" charset="0"/>
              <a:buChar char="•"/>
            </a:pPr>
            <a:r>
              <a:rPr lang="en-US" sz="1600" dirty="0">
                <a:solidFill>
                  <a:srgbClr val="3333FF"/>
                </a:solidFill>
              </a:rPr>
              <a:t> new players</a:t>
            </a:r>
          </a:p>
        </p:txBody>
      </p:sp>
      <p:sp>
        <p:nvSpPr>
          <p:cNvPr id="12" name="TextBox 11"/>
          <p:cNvSpPr txBox="1"/>
          <p:nvPr/>
        </p:nvSpPr>
        <p:spPr>
          <a:xfrm>
            <a:off x="146881" y="1016552"/>
            <a:ext cx="4624599" cy="338554"/>
          </a:xfrm>
          <a:prstGeom prst="rect">
            <a:avLst/>
          </a:prstGeom>
          <a:noFill/>
        </p:spPr>
        <p:txBody>
          <a:bodyPr wrap="none" rtlCol="0">
            <a:spAutoFit/>
          </a:bodyPr>
          <a:lstStyle/>
          <a:p>
            <a:r>
              <a:rPr lang="en-US" sz="1600" dirty="0">
                <a:solidFill>
                  <a:srgbClr val="000000"/>
                </a:solidFill>
              </a:rPr>
              <a:t>Informatics came into a </a:t>
            </a:r>
            <a:r>
              <a:rPr lang="en-US" sz="1600" dirty="0">
                <a:solidFill>
                  <a:srgbClr val="FF0000"/>
                </a:solidFill>
              </a:rPr>
              <a:t>transitional phase </a:t>
            </a:r>
          </a:p>
        </p:txBody>
      </p:sp>
      <p:sp>
        <p:nvSpPr>
          <p:cNvPr id="7" name="TextBox 6"/>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11275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a:t>
            </a:r>
            <a:r>
              <a:rPr lang="en-US" dirty="0"/>
              <a:t>Conclusions </a:t>
            </a:r>
            <a:r>
              <a:rPr lang="en-US" dirty="0" smtClean="0"/>
              <a:t>(2)</a:t>
            </a:r>
            <a:endParaRPr lang="en-US" dirty="0"/>
          </a:p>
        </p:txBody>
      </p:sp>
      <p:sp>
        <p:nvSpPr>
          <p:cNvPr id="3" name="TextBox 2"/>
          <p:cNvSpPr txBox="1"/>
          <p:nvPr/>
        </p:nvSpPr>
        <p:spPr>
          <a:xfrm>
            <a:off x="119405" y="927914"/>
            <a:ext cx="8943561" cy="584775"/>
          </a:xfrm>
          <a:prstGeom prst="rect">
            <a:avLst/>
          </a:prstGeom>
          <a:noFill/>
        </p:spPr>
        <p:txBody>
          <a:bodyPr wrap="square" rtlCol="0">
            <a:spAutoFit/>
          </a:bodyPr>
          <a:lstStyle/>
          <a:p>
            <a:r>
              <a:rPr lang="en-US" sz="1600" dirty="0">
                <a:solidFill>
                  <a:srgbClr val="3333FF"/>
                </a:solidFill>
              </a:rPr>
              <a:t>Established companies </a:t>
            </a:r>
            <a:r>
              <a:rPr lang="en-US" sz="1600" dirty="0" smtClean="0">
                <a:solidFill>
                  <a:srgbClr val="3333FF"/>
                </a:solidFill>
              </a:rPr>
              <a:t>have to </a:t>
            </a:r>
            <a:r>
              <a:rPr lang="en-US" sz="1600" dirty="0" smtClean="0">
                <a:solidFill>
                  <a:srgbClr val="FF0000"/>
                </a:solidFill>
              </a:rPr>
              <a:t>respond early, quick and in an appropriate way</a:t>
            </a:r>
          </a:p>
          <a:p>
            <a:r>
              <a:rPr lang="en-US" sz="1600" dirty="0">
                <a:solidFill>
                  <a:srgbClr val="3333FF"/>
                </a:solidFill>
              </a:rPr>
              <a:t> </a:t>
            </a:r>
            <a:r>
              <a:rPr lang="en-US" sz="1600" dirty="0" smtClean="0">
                <a:solidFill>
                  <a:srgbClr val="3333FF"/>
                </a:solidFill>
              </a:rPr>
              <a:t> to the new challenges, else…</a:t>
            </a:r>
            <a:endParaRPr lang="en-US" sz="1600" dirty="0">
              <a:solidFill>
                <a:srgbClr val="3333FF"/>
              </a:solidFill>
            </a:endParaRPr>
          </a:p>
        </p:txBody>
      </p:sp>
      <p:sp>
        <p:nvSpPr>
          <p:cNvPr id="4" name="TextBox 3"/>
          <p:cNvSpPr txBox="1"/>
          <p:nvPr/>
        </p:nvSpPr>
        <p:spPr>
          <a:xfrm>
            <a:off x="349540" y="1556053"/>
            <a:ext cx="8596649" cy="2421176"/>
          </a:xfrm>
          <a:prstGeom prst="rect">
            <a:avLst/>
          </a:prstGeom>
          <a:noFill/>
        </p:spPr>
        <p:txBody>
          <a:bodyPr wrap="none" rtlCol="0">
            <a:spAutoFit/>
          </a:bodyPr>
          <a:lstStyle/>
          <a:p>
            <a:pPr marL="285750" indent="-285750">
              <a:spcAft>
                <a:spcPts val="400"/>
              </a:spcAft>
              <a:buFont typeface="Arial" panose="020B0604020202020204" pitchFamily="34" charset="0"/>
              <a:buChar char="•"/>
            </a:pPr>
            <a:r>
              <a:rPr lang="en-US" sz="1600" dirty="0" smtClean="0"/>
              <a:t>8/2010 Intel acquires </a:t>
            </a:r>
            <a:r>
              <a:rPr lang="en-US" sz="1600" dirty="0" smtClean="0">
                <a:solidFill>
                  <a:srgbClr val="3333FF"/>
                </a:solidFill>
              </a:rPr>
              <a:t>Infineon’s</a:t>
            </a:r>
            <a:r>
              <a:rPr lang="en-US" sz="1600" dirty="0" smtClean="0"/>
              <a:t> (former Siemens) </a:t>
            </a:r>
            <a:r>
              <a:rPr lang="en-US" sz="1600" dirty="0" smtClean="0">
                <a:solidFill>
                  <a:srgbClr val="3333FF"/>
                </a:solidFill>
              </a:rPr>
              <a:t>Wireless Solutions </a:t>
            </a:r>
            <a:r>
              <a:rPr lang="en-US" sz="1600" dirty="0" smtClean="0"/>
              <a:t>business</a:t>
            </a:r>
          </a:p>
          <a:p>
            <a:pPr marL="285750" indent="-285750">
              <a:spcAft>
                <a:spcPts val="400"/>
              </a:spcAft>
              <a:buFont typeface="Arial" panose="020B0604020202020204" pitchFamily="34" charset="0"/>
              <a:buChar char="•"/>
            </a:pPr>
            <a:r>
              <a:rPr lang="en-US" sz="1600" dirty="0" smtClean="0"/>
              <a:t>8/2011 Google acquires </a:t>
            </a:r>
            <a:r>
              <a:rPr lang="en-US" sz="1600" dirty="0" smtClean="0">
                <a:solidFill>
                  <a:srgbClr val="3333FF"/>
                </a:solidFill>
              </a:rPr>
              <a:t>Motorola Mobility</a:t>
            </a:r>
          </a:p>
          <a:p>
            <a:pPr marL="285750" indent="-285750">
              <a:spcAft>
                <a:spcPts val="400"/>
              </a:spcAft>
              <a:buFont typeface="Arial" panose="020B0604020202020204" pitchFamily="34" charset="0"/>
              <a:buChar char="•"/>
            </a:pPr>
            <a:r>
              <a:rPr lang="en-US" sz="1600" dirty="0" smtClean="0"/>
              <a:t>9/2013 Microsoft purchases </a:t>
            </a:r>
            <a:r>
              <a:rPr lang="en-US" sz="1600" dirty="0" smtClean="0">
                <a:solidFill>
                  <a:srgbClr val="3333FF"/>
                </a:solidFill>
              </a:rPr>
              <a:t>Nokia’s phone business</a:t>
            </a:r>
          </a:p>
          <a:p>
            <a:pPr marL="285750" indent="-285750">
              <a:spcAft>
                <a:spcPts val="400"/>
              </a:spcAft>
              <a:buFont typeface="Arial" panose="020B0604020202020204" pitchFamily="34" charset="0"/>
              <a:buChar char="•"/>
            </a:pPr>
            <a:r>
              <a:rPr lang="en-US" sz="1600" dirty="0" smtClean="0"/>
              <a:t>9/2013 </a:t>
            </a:r>
            <a:r>
              <a:rPr lang="en-US" sz="1600" dirty="0" smtClean="0">
                <a:solidFill>
                  <a:srgbClr val="3333FF"/>
                </a:solidFill>
              </a:rPr>
              <a:t>BlackBerry</a:t>
            </a:r>
            <a:r>
              <a:rPr lang="en-US" sz="1600" dirty="0" smtClean="0"/>
              <a:t> lays off 4500 employees (~ 40% of their workforce)</a:t>
            </a:r>
          </a:p>
          <a:p>
            <a:pPr marL="285750" indent="-285750">
              <a:spcAft>
                <a:spcPts val="400"/>
              </a:spcAft>
              <a:buFont typeface="Arial" panose="020B0604020202020204" pitchFamily="34" charset="0"/>
              <a:buChar char="•"/>
            </a:pPr>
            <a:r>
              <a:rPr lang="en-US" sz="1600" dirty="0"/>
              <a:t>6/2014 Broadcom decides to exit the baseband </a:t>
            </a:r>
            <a:r>
              <a:rPr lang="en-US" sz="1600" dirty="0" smtClean="0"/>
              <a:t>business</a:t>
            </a:r>
          </a:p>
          <a:p>
            <a:pPr marL="285750" indent="-285750">
              <a:spcAft>
                <a:spcPts val="400"/>
              </a:spcAft>
              <a:buFont typeface="Arial" panose="020B0604020202020204" pitchFamily="34" charset="0"/>
              <a:buChar char="•"/>
            </a:pPr>
            <a:r>
              <a:rPr lang="en-US" sz="1600" dirty="0" smtClean="0"/>
              <a:t>~ 2016 AMD leaves the mobile market</a:t>
            </a:r>
          </a:p>
          <a:p>
            <a:pPr marL="285750" indent="-285750">
              <a:spcAft>
                <a:spcPts val="400"/>
              </a:spcAft>
              <a:buFont typeface="Arial" panose="020B0604020202020204" pitchFamily="34" charset="0"/>
              <a:buChar char="•"/>
            </a:pPr>
            <a:r>
              <a:rPr lang="en-US" sz="1600" dirty="0" smtClean="0"/>
              <a:t>4/2016 Intel leaves the mobile market</a:t>
            </a:r>
          </a:p>
          <a:p>
            <a:pPr marL="285750" indent="-285750">
              <a:spcAft>
                <a:spcPts val="400"/>
              </a:spcAft>
              <a:buFont typeface="Arial" panose="020B0604020202020204" pitchFamily="34" charset="0"/>
              <a:buChar char="•"/>
            </a:pPr>
            <a:r>
              <a:rPr lang="en-US" sz="1600" dirty="0" smtClean="0"/>
              <a:t>5/2016 </a:t>
            </a:r>
            <a:r>
              <a:rPr lang="en-US" sz="1600" dirty="0"/>
              <a:t>NVIDIA states that they will moving out from the smartphone market</a:t>
            </a:r>
            <a:endParaRPr lang="en-US" sz="1600" dirty="0" smtClean="0"/>
          </a:p>
        </p:txBody>
      </p:sp>
      <p:sp>
        <p:nvSpPr>
          <p:cNvPr id="5" name="Rectangle 4"/>
          <p:cNvSpPr/>
          <p:nvPr/>
        </p:nvSpPr>
        <p:spPr>
          <a:xfrm>
            <a:off x="143796" y="519166"/>
            <a:ext cx="1885453" cy="369332"/>
          </a:xfrm>
          <a:prstGeom prst="rect">
            <a:avLst/>
          </a:prstGeom>
        </p:spPr>
        <p:txBody>
          <a:bodyPr wrap="none">
            <a:spAutoFit/>
          </a:bodyPr>
          <a:lstStyle/>
          <a:p>
            <a:r>
              <a:rPr lang="en-US" dirty="0" smtClean="0">
                <a:solidFill>
                  <a:srgbClr val="2D2D8A"/>
                </a:solidFill>
              </a:rPr>
              <a:t>Conclusions-</a:t>
            </a:r>
            <a:r>
              <a:rPr lang="hu-HU" dirty="0" smtClean="0">
                <a:solidFill>
                  <a:srgbClr val="2D2D8A"/>
                </a:solidFill>
              </a:rPr>
              <a:t> </a:t>
            </a:r>
            <a:r>
              <a:rPr lang="en-US" dirty="0" smtClean="0">
                <a:solidFill>
                  <a:srgbClr val="2D2D8A"/>
                </a:solidFill>
              </a:rPr>
              <a:t>2</a:t>
            </a:r>
            <a:endParaRPr lang="en-US" dirty="0">
              <a:solidFill>
                <a:srgbClr val="2D2D8A"/>
              </a:solidFill>
            </a:endParaRPr>
          </a:p>
        </p:txBody>
      </p:sp>
    </p:spTree>
    <p:extLst>
      <p:ext uri="{BB962C8B-B14F-4D97-AF65-F5344CB8AC3E}">
        <p14:creationId xmlns:p14="http://schemas.microsoft.com/office/powerpoint/2010/main" val="299212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1653" y="1512496"/>
            <a:ext cx="4119846" cy="933589"/>
          </a:xfrm>
          <a:prstGeom prst="rect">
            <a:avLst/>
          </a:prstGeom>
          <a:noFill/>
        </p:spPr>
        <p:txBody>
          <a:bodyPr wrap="none" rtlCol="0">
            <a:spAutoFit/>
          </a:bodyPr>
          <a:lstStyle/>
          <a:p>
            <a:pPr marL="285750" indent="-285750">
              <a:spcAft>
                <a:spcPts val="400"/>
              </a:spcAft>
              <a:buFont typeface="Arial" pitchFamily="34" charset="0"/>
              <a:buChar char="•"/>
            </a:pPr>
            <a:r>
              <a:rPr lang="en-US" sz="1600" dirty="0">
                <a:solidFill>
                  <a:srgbClr val="000000"/>
                </a:solidFill>
              </a:rPr>
              <a:t>  1/2011 AMD:        </a:t>
            </a:r>
            <a:r>
              <a:rPr lang="en-US" sz="1600" dirty="0" smtClean="0">
                <a:solidFill>
                  <a:srgbClr val="000000"/>
                </a:solidFill>
              </a:rPr>
              <a:t>  Dirk </a:t>
            </a:r>
            <a:r>
              <a:rPr lang="en-US" sz="1600" dirty="0">
                <a:solidFill>
                  <a:srgbClr val="000000"/>
                </a:solidFill>
              </a:rPr>
              <a:t>Meyer</a:t>
            </a:r>
          </a:p>
          <a:p>
            <a:pPr marL="285750" indent="-285750">
              <a:spcAft>
                <a:spcPts val="400"/>
              </a:spcAft>
              <a:buFont typeface="Arial" pitchFamily="34" charset="0"/>
              <a:buChar char="•"/>
            </a:pPr>
            <a:r>
              <a:rPr lang="en-US" sz="1600" dirty="0">
                <a:solidFill>
                  <a:srgbClr val="000000"/>
                </a:solidFill>
              </a:rPr>
              <a:t>11/2012 Intel:       </a:t>
            </a:r>
            <a:r>
              <a:rPr lang="en-US" sz="1600" dirty="0" smtClean="0">
                <a:solidFill>
                  <a:srgbClr val="000000"/>
                </a:solidFill>
              </a:rPr>
              <a:t>   </a:t>
            </a:r>
            <a:r>
              <a:rPr lang="en-US" sz="1600" dirty="0">
                <a:solidFill>
                  <a:srgbClr val="000000"/>
                </a:solidFill>
              </a:rPr>
              <a:t>Paul </a:t>
            </a:r>
            <a:r>
              <a:rPr lang="en-US" sz="1600" dirty="0" err="1">
                <a:solidFill>
                  <a:srgbClr val="000000"/>
                </a:solidFill>
              </a:rPr>
              <a:t>Otellini</a:t>
            </a:r>
            <a:endParaRPr lang="en-US" sz="1600" dirty="0">
              <a:solidFill>
                <a:srgbClr val="000000"/>
              </a:solidFill>
            </a:endParaRPr>
          </a:p>
          <a:p>
            <a:pPr marL="285750" indent="-285750">
              <a:spcAft>
                <a:spcPts val="400"/>
              </a:spcAft>
              <a:buFont typeface="Arial" pitchFamily="34" charset="0"/>
              <a:buChar char="•"/>
            </a:pPr>
            <a:r>
              <a:rPr lang="en-US" sz="1600" dirty="0">
                <a:solidFill>
                  <a:srgbClr val="000000"/>
                </a:solidFill>
              </a:rPr>
              <a:t>  8/2013 Microsoft: </a:t>
            </a:r>
            <a:r>
              <a:rPr lang="en-US" sz="1600" dirty="0" smtClean="0">
                <a:solidFill>
                  <a:srgbClr val="000000"/>
                </a:solidFill>
              </a:rPr>
              <a:t>  Steve </a:t>
            </a:r>
            <a:r>
              <a:rPr lang="en-US" sz="1600" dirty="0">
                <a:solidFill>
                  <a:srgbClr val="000000"/>
                </a:solidFill>
              </a:rPr>
              <a:t>Ballmer</a:t>
            </a:r>
          </a:p>
        </p:txBody>
      </p:sp>
      <p:sp>
        <p:nvSpPr>
          <p:cNvPr id="6" name="TextBox 5"/>
          <p:cNvSpPr txBox="1"/>
          <p:nvPr/>
        </p:nvSpPr>
        <p:spPr>
          <a:xfrm>
            <a:off x="141359" y="921902"/>
            <a:ext cx="8473217" cy="584775"/>
          </a:xfrm>
          <a:prstGeom prst="rect">
            <a:avLst/>
          </a:prstGeom>
          <a:noFill/>
        </p:spPr>
        <p:txBody>
          <a:bodyPr wrap="none" rtlCol="0">
            <a:spAutoFit/>
          </a:bodyPr>
          <a:lstStyle/>
          <a:p>
            <a:r>
              <a:rPr lang="en-US" sz="1600" dirty="0" smtClean="0">
                <a:solidFill>
                  <a:srgbClr val="FF0000"/>
                </a:solidFill>
              </a:rPr>
              <a:t>Even the largest IT firms have a hard time to cope with </a:t>
            </a:r>
            <a:r>
              <a:rPr lang="en-US" sz="1600" dirty="0" smtClean="0"/>
              <a:t>as indicated by </a:t>
            </a:r>
          </a:p>
          <a:p>
            <a:r>
              <a:rPr lang="en-US" sz="1600" dirty="0" smtClean="0">
                <a:solidFill>
                  <a:srgbClr val="000000"/>
                </a:solidFill>
              </a:rPr>
              <a:t>  </a:t>
            </a:r>
            <a:r>
              <a:rPr lang="en-US" sz="1600" dirty="0" smtClean="0">
                <a:solidFill>
                  <a:srgbClr val="3333FF"/>
                </a:solidFill>
              </a:rPr>
              <a:t>resignation </a:t>
            </a:r>
            <a:r>
              <a:rPr lang="en-US" sz="1600" dirty="0">
                <a:solidFill>
                  <a:srgbClr val="3333FF"/>
                </a:solidFill>
              </a:rPr>
              <a:t>of  AMD’s, Intel’s and Microsoft’s </a:t>
            </a:r>
            <a:r>
              <a:rPr lang="en-US" sz="1600" dirty="0" smtClean="0">
                <a:solidFill>
                  <a:srgbClr val="3333FF"/>
                </a:solidFill>
              </a:rPr>
              <a:t>CEOs </a:t>
            </a:r>
            <a:r>
              <a:rPr lang="en-US" sz="1600" dirty="0" smtClean="0">
                <a:solidFill>
                  <a:srgbClr val="000000"/>
                </a:solidFill>
              </a:rPr>
              <a:t>(</a:t>
            </a:r>
            <a:r>
              <a:rPr lang="en-US" sz="1600" dirty="0">
                <a:solidFill>
                  <a:srgbClr val="000000"/>
                </a:solidFill>
              </a:rPr>
              <a:t>Chief Execution Officers</a:t>
            </a:r>
            <a:r>
              <a:rPr lang="en-US" sz="1600" dirty="0" smtClean="0">
                <a:solidFill>
                  <a:srgbClr val="000000"/>
                </a:solidFill>
              </a:rPr>
              <a:t>):</a:t>
            </a:r>
            <a:r>
              <a:rPr lang="en-US" sz="1600" dirty="0" smtClean="0"/>
              <a:t>  </a:t>
            </a:r>
            <a:endParaRPr lang="en-US" sz="1600" dirty="0"/>
          </a:p>
        </p:txBody>
      </p:sp>
      <p:sp>
        <p:nvSpPr>
          <p:cNvPr id="7" name="Title 1"/>
          <p:cNvSpPr>
            <a:spLocks noGrp="1"/>
          </p:cNvSpPr>
          <p:nvPr>
            <p:ph type="title"/>
          </p:nvPr>
        </p:nvSpPr>
        <p:spPr>
          <a:xfrm>
            <a:off x="-11460" y="3898"/>
            <a:ext cx="9144000" cy="392400"/>
          </a:xfrm>
        </p:spPr>
        <p:txBody>
          <a:bodyPr/>
          <a:lstStyle/>
          <a:p>
            <a:r>
              <a:rPr lang="en-US" dirty="0"/>
              <a:t>5</a:t>
            </a:r>
            <a:r>
              <a:rPr lang="en-US" dirty="0" smtClean="0"/>
              <a:t>. Conclusions (3)</a:t>
            </a:r>
            <a:endParaRPr lang="en-US" dirty="0"/>
          </a:p>
        </p:txBody>
      </p:sp>
      <p:sp>
        <p:nvSpPr>
          <p:cNvPr id="5" name="TextBox 4"/>
          <p:cNvSpPr txBox="1"/>
          <p:nvPr/>
        </p:nvSpPr>
        <p:spPr>
          <a:xfrm>
            <a:off x="127003" y="2543182"/>
            <a:ext cx="7740196" cy="584775"/>
          </a:xfrm>
          <a:prstGeom prst="rect">
            <a:avLst/>
          </a:prstGeom>
          <a:noFill/>
        </p:spPr>
        <p:txBody>
          <a:bodyPr wrap="none" rtlCol="0">
            <a:spAutoFit/>
          </a:bodyPr>
          <a:lstStyle/>
          <a:p>
            <a:r>
              <a:rPr lang="en-US" sz="1600" dirty="0">
                <a:solidFill>
                  <a:srgbClr val="3333FF"/>
                </a:solidFill>
              </a:rPr>
              <a:t>But it is also an </a:t>
            </a:r>
            <a:r>
              <a:rPr lang="en-US" sz="1600" dirty="0">
                <a:solidFill>
                  <a:srgbClr val="FF0000"/>
                </a:solidFill>
              </a:rPr>
              <a:t>opportunity and challenge </a:t>
            </a:r>
            <a:r>
              <a:rPr lang="en-US" sz="1600" dirty="0">
                <a:solidFill>
                  <a:srgbClr val="3333FF"/>
                </a:solidFill>
              </a:rPr>
              <a:t>for individuals and institutions</a:t>
            </a:r>
          </a:p>
          <a:p>
            <a:r>
              <a:rPr lang="en-US" sz="1600" dirty="0">
                <a:solidFill>
                  <a:srgbClr val="3333FF"/>
                </a:solidFill>
              </a:rPr>
              <a:t>  to catch up with the progress and make benefit of it.  </a:t>
            </a:r>
          </a:p>
        </p:txBody>
      </p:sp>
      <p:sp>
        <p:nvSpPr>
          <p:cNvPr id="8" name="TextBox 7"/>
          <p:cNvSpPr txBox="1"/>
          <p:nvPr/>
        </p:nvSpPr>
        <p:spPr>
          <a:xfrm>
            <a:off x="140804" y="519655"/>
            <a:ext cx="1885453" cy="369332"/>
          </a:xfrm>
          <a:prstGeom prst="rect">
            <a:avLst/>
          </a:prstGeom>
          <a:noFill/>
        </p:spPr>
        <p:txBody>
          <a:bodyPr wrap="none" rtlCol="0">
            <a:spAutoFit/>
          </a:bodyPr>
          <a:lstStyle/>
          <a:p>
            <a:r>
              <a:rPr lang="en-US" dirty="0" smtClean="0">
                <a:solidFill>
                  <a:srgbClr val="2D2D8A"/>
                </a:solidFill>
              </a:rPr>
              <a:t>Conclusions</a:t>
            </a:r>
            <a:r>
              <a:rPr lang="hu-HU" dirty="0" smtClean="0">
                <a:solidFill>
                  <a:srgbClr val="2D2D8A"/>
                </a:solidFill>
              </a:rPr>
              <a:t> </a:t>
            </a:r>
            <a:r>
              <a:rPr lang="en-US" dirty="0" smtClean="0">
                <a:solidFill>
                  <a:srgbClr val="2D2D8A"/>
                </a:solidFill>
              </a:rPr>
              <a:t>-3</a:t>
            </a:r>
            <a:endParaRPr lang="en-US" dirty="0">
              <a:solidFill>
                <a:srgbClr val="2D2D8A"/>
              </a:solidFill>
            </a:endParaRPr>
          </a:p>
        </p:txBody>
      </p:sp>
      <p:sp>
        <p:nvSpPr>
          <p:cNvPr id="9" name="TextBox 8"/>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90764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smtClean="0">
                <a:solidFill>
                  <a:srgbClr val="FFFFFF"/>
                </a:solidFill>
                <a:latin typeface="Verdana" pitchFamily="34" charset="0"/>
                <a:cs typeface="Arial" charset="0"/>
              </a:rPr>
              <a:t>6. References</a:t>
            </a:r>
          </a:p>
        </p:txBody>
      </p:sp>
    </p:spTree>
    <p:extLst>
      <p:ext uri="{BB962C8B-B14F-4D97-AF65-F5344CB8AC3E}">
        <p14:creationId xmlns:p14="http://schemas.microsoft.com/office/powerpoint/2010/main" val="424425116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4"/>
          <p:cNvSpPr>
            <a:spLocks noChangeArrowheads="1"/>
          </p:cNvSpPr>
          <p:nvPr/>
        </p:nvSpPr>
        <p:spPr bwMode="auto">
          <a:xfrm>
            <a:off x="180975" y="1005760"/>
            <a:ext cx="62161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[1]: </a:t>
            </a:r>
            <a:r>
              <a:rPr lang="hu-HU" sz="1400" dirty="0">
                <a:solidFill>
                  <a:srgbClr val="000000"/>
                </a:solidFill>
              </a:rPr>
              <a:t>Bártfai D., Merre felé tartanak a hardverek?, Aug. 22-24 2007</a:t>
            </a:r>
          </a:p>
        </p:txBody>
      </p:sp>
      <p:sp>
        <p:nvSpPr>
          <p:cNvPr id="139267"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algn="ctr" fontAlgn="base">
              <a:spcBef>
                <a:spcPct val="0"/>
              </a:spcBef>
              <a:spcAft>
                <a:spcPct val="0"/>
              </a:spcAft>
            </a:pPr>
            <a:r>
              <a:rPr lang="en-US" dirty="0" smtClean="0">
                <a:solidFill>
                  <a:srgbClr val="FFFFFF"/>
                </a:solidFill>
              </a:rPr>
              <a:t>6. </a:t>
            </a:r>
            <a:r>
              <a:rPr lang="en-US" dirty="0">
                <a:solidFill>
                  <a:srgbClr val="FFFFFF"/>
                </a:solidFill>
              </a:rPr>
              <a:t>References (</a:t>
            </a:r>
            <a:r>
              <a:rPr lang="hu-HU" dirty="0">
                <a:solidFill>
                  <a:srgbClr val="FFFFFF"/>
                </a:solidFill>
              </a:rPr>
              <a:t>1</a:t>
            </a:r>
            <a:r>
              <a:rPr lang="en-US" dirty="0">
                <a:solidFill>
                  <a:srgbClr val="FFFFFF"/>
                </a:solidFill>
              </a:rPr>
              <a:t>)</a:t>
            </a:r>
          </a:p>
        </p:txBody>
      </p:sp>
      <p:sp>
        <p:nvSpPr>
          <p:cNvPr id="138244" name="Text Box 11"/>
          <p:cNvSpPr txBox="1">
            <a:spLocks noChangeArrowheads="1"/>
          </p:cNvSpPr>
          <p:nvPr/>
        </p:nvSpPr>
        <p:spPr bwMode="auto">
          <a:xfrm>
            <a:off x="176213" y="2124203"/>
            <a:ext cx="86032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dirty="0" smtClean="0">
                <a:solidFill>
                  <a:srgbClr val="000000"/>
                </a:solidFill>
              </a:rPr>
              <a:t>[</a:t>
            </a:r>
            <a:r>
              <a:rPr lang="hu-HU" dirty="0" smtClean="0">
                <a:solidFill>
                  <a:srgbClr val="000000"/>
                </a:solidFill>
              </a:rPr>
              <a:t>3</a:t>
            </a:r>
            <a:r>
              <a:rPr lang="en-US" dirty="0" smtClean="0">
                <a:solidFill>
                  <a:srgbClr val="000000"/>
                </a:solidFill>
              </a:rPr>
              <a:t>]: </a:t>
            </a:r>
            <a:r>
              <a:rPr lang="en-US" dirty="0">
                <a:solidFill>
                  <a:srgbClr val="000000"/>
                </a:solidFill>
              </a:rPr>
              <a:t>AMD 2013 Mobility APU Introduction,</a:t>
            </a:r>
            <a:r>
              <a:rPr lang="hu-HU" dirty="0">
                <a:solidFill>
                  <a:srgbClr val="000000"/>
                </a:solidFill>
              </a:rPr>
              <a:t> May 22 2013,</a:t>
            </a:r>
            <a:endParaRPr lang="en-US" dirty="0">
              <a:solidFill>
                <a:srgbClr val="000000"/>
              </a:solidFill>
            </a:endParaRPr>
          </a:p>
          <a:p>
            <a:pPr eaLnBrk="1" fontAlgn="base" hangingPunct="1">
              <a:spcBef>
                <a:spcPct val="0"/>
              </a:spcBef>
              <a:spcAft>
                <a:spcPct val="0"/>
              </a:spcAft>
            </a:pPr>
            <a:r>
              <a:rPr lang="en-US" dirty="0">
                <a:solidFill>
                  <a:srgbClr val="000000"/>
                </a:solidFill>
              </a:rPr>
              <a:t>          http://www.slideshare.net/AMD/amd-2013-mobility-apu-introduction-deck-final-for-lp</a:t>
            </a:r>
          </a:p>
        </p:txBody>
      </p:sp>
      <p:sp>
        <p:nvSpPr>
          <p:cNvPr id="139269" name="Text Box 11"/>
          <p:cNvSpPr txBox="1">
            <a:spLocks noChangeArrowheads="1"/>
          </p:cNvSpPr>
          <p:nvPr/>
        </p:nvSpPr>
        <p:spPr bwMode="auto">
          <a:xfrm>
            <a:off x="171450" y="2716347"/>
            <a:ext cx="829733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4</a:t>
            </a:r>
            <a:r>
              <a:rPr lang="en-US" dirty="0" smtClean="0">
                <a:solidFill>
                  <a:srgbClr val="000000"/>
                </a:solidFill>
              </a:rPr>
              <a:t>]: </a:t>
            </a:r>
            <a:r>
              <a:rPr lang="hu-HU" dirty="0" err="1">
                <a:solidFill>
                  <a:srgbClr val="000000"/>
                </a:solidFill>
              </a:rPr>
              <a:t>Frommer</a:t>
            </a:r>
            <a:r>
              <a:rPr lang="hu-HU" dirty="0">
                <a:solidFill>
                  <a:srgbClr val="000000"/>
                </a:solidFill>
              </a:rPr>
              <a:t> D</a:t>
            </a:r>
            <a:r>
              <a:rPr lang="en-US" dirty="0">
                <a:solidFill>
                  <a:srgbClr val="000000"/>
                </a:solidFill>
              </a:rPr>
              <a:t>., CHART OF THE DAY: Smartphone Sales To Beat PC Sales By 2011</a:t>
            </a:r>
            <a:r>
              <a:rPr lang="hu-HU" dirty="0">
                <a:solidFill>
                  <a:srgbClr val="000000"/>
                </a:solidFill>
              </a:rPr>
              <a:t>,</a:t>
            </a:r>
            <a:endParaRPr lang="en-US" dirty="0">
              <a:solidFill>
                <a:srgbClr val="000000"/>
              </a:solidFill>
            </a:endParaRPr>
          </a:p>
          <a:p>
            <a:pPr eaLnBrk="1" fontAlgn="base" hangingPunct="1">
              <a:spcBef>
                <a:spcPct val="0"/>
              </a:spcBef>
              <a:spcAft>
                <a:spcPct val="0"/>
              </a:spcAft>
            </a:pPr>
            <a:r>
              <a:rPr lang="en-US" dirty="0">
                <a:solidFill>
                  <a:srgbClr val="000000"/>
                </a:solidFill>
              </a:rPr>
              <a:t>          </a:t>
            </a:r>
            <a:r>
              <a:rPr lang="hu-HU" dirty="0">
                <a:solidFill>
                  <a:srgbClr val="000000"/>
                </a:solidFill>
              </a:rPr>
              <a:t>Business </a:t>
            </a:r>
            <a:r>
              <a:rPr lang="hu-HU" dirty="0" err="1">
                <a:solidFill>
                  <a:srgbClr val="000000"/>
                </a:solidFill>
              </a:rPr>
              <a:t>Insider</a:t>
            </a:r>
            <a:r>
              <a:rPr lang="hu-HU" dirty="0">
                <a:solidFill>
                  <a:srgbClr val="000000"/>
                </a:solidFill>
              </a:rPr>
              <a:t>, Aug. 21 2009, </a:t>
            </a:r>
            <a:r>
              <a:rPr lang="en-US" dirty="0">
                <a:solidFill>
                  <a:srgbClr val="000000"/>
                </a:solidFill>
              </a:rPr>
              <a:t>http://www.businessinsider.com/chart-of-the-day-</a:t>
            </a:r>
            <a:endParaRPr lang="hu-HU" dirty="0">
              <a:solidFill>
                <a:srgbClr val="000000"/>
              </a:solidFill>
            </a:endParaRPr>
          </a:p>
          <a:p>
            <a:pPr eaLnBrk="1" fontAlgn="base" hangingPunct="1">
              <a:spcBef>
                <a:spcPct val="0"/>
              </a:spcBef>
              <a:spcAft>
                <a:spcPct val="0"/>
              </a:spcAft>
            </a:pPr>
            <a:r>
              <a:rPr lang="hu-HU" dirty="0">
                <a:solidFill>
                  <a:srgbClr val="000000"/>
                </a:solidFill>
              </a:rPr>
              <a:t>          </a:t>
            </a:r>
            <a:r>
              <a:rPr lang="en-US" dirty="0">
                <a:solidFill>
                  <a:srgbClr val="000000"/>
                </a:solidFill>
              </a:rPr>
              <a:t>smartphone-sales-to-beat-pc-sales-by-2011-2009-8</a:t>
            </a:r>
          </a:p>
        </p:txBody>
      </p:sp>
      <p:sp>
        <p:nvSpPr>
          <p:cNvPr id="139271" name="Text Box 11"/>
          <p:cNvSpPr txBox="1">
            <a:spLocks noChangeArrowheads="1"/>
          </p:cNvSpPr>
          <p:nvPr/>
        </p:nvSpPr>
        <p:spPr bwMode="auto">
          <a:xfrm>
            <a:off x="176213" y="3555145"/>
            <a:ext cx="73638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5</a:t>
            </a:r>
            <a:r>
              <a:rPr lang="en-US" dirty="0" smtClean="0">
                <a:solidFill>
                  <a:srgbClr val="000000"/>
                </a:solidFill>
              </a:rPr>
              <a:t>]: </a:t>
            </a:r>
            <a:r>
              <a:rPr lang="hu-HU" dirty="0" err="1">
                <a:solidFill>
                  <a:srgbClr val="000000"/>
                </a:solidFill>
              </a:rPr>
              <a:t>Wikipedia</a:t>
            </a:r>
            <a:r>
              <a:rPr lang="hu-HU" dirty="0">
                <a:solidFill>
                  <a:srgbClr val="000000"/>
                </a:solidFill>
              </a:rPr>
              <a:t>, </a:t>
            </a:r>
            <a:r>
              <a:rPr lang="hu-HU" dirty="0" err="1">
                <a:solidFill>
                  <a:srgbClr val="000000"/>
                </a:solidFill>
              </a:rPr>
              <a:t>BlackBerry</a:t>
            </a:r>
            <a:r>
              <a:rPr lang="hu-HU" dirty="0">
                <a:solidFill>
                  <a:srgbClr val="000000"/>
                </a:solidFill>
              </a:rPr>
              <a:t> Pearl, http://en.wikipedia.org/wiki/BlackBerry_Pearl</a:t>
            </a:r>
            <a:endParaRPr lang="en-US" dirty="0" smtClean="0">
              <a:solidFill>
                <a:srgbClr val="000000"/>
              </a:solidFill>
            </a:endParaRPr>
          </a:p>
        </p:txBody>
      </p:sp>
      <p:sp>
        <p:nvSpPr>
          <p:cNvPr id="139272" name="Text Box 11"/>
          <p:cNvSpPr txBox="1">
            <a:spLocks noChangeArrowheads="1"/>
          </p:cNvSpPr>
          <p:nvPr/>
        </p:nvSpPr>
        <p:spPr bwMode="auto">
          <a:xfrm>
            <a:off x="176213" y="3875931"/>
            <a:ext cx="67024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defRPr/>
            </a:pPr>
            <a:r>
              <a:rPr lang="en-US" dirty="0" smtClean="0">
                <a:solidFill>
                  <a:srgbClr val="000000"/>
                </a:solidFill>
              </a:rPr>
              <a:t>[</a:t>
            </a:r>
            <a:r>
              <a:rPr lang="hu-HU" dirty="0" smtClean="0">
                <a:solidFill>
                  <a:srgbClr val="000000"/>
                </a:solidFill>
              </a:rPr>
              <a:t>6</a:t>
            </a:r>
            <a:r>
              <a:rPr lang="en-US" dirty="0" smtClean="0">
                <a:solidFill>
                  <a:srgbClr val="000000"/>
                </a:solidFill>
              </a:rPr>
              <a:t>]: </a:t>
            </a:r>
            <a:r>
              <a:rPr lang="hu-HU" kern="0" dirty="0" err="1">
                <a:solidFill>
                  <a:srgbClr val="000000"/>
                </a:solidFill>
                <a:cs typeface="Times New Roman" pitchFamily="18" charset="0"/>
              </a:rPr>
              <a:t>Wikipedia</a:t>
            </a:r>
            <a:r>
              <a:rPr lang="hu-HU" kern="0" dirty="0">
                <a:solidFill>
                  <a:srgbClr val="000000"/>
                </a:solidFill>
                <a:cs typeface="Times New Roman" pitchFamily="18" charset="0"/>
              </a:rPr>
              <a:t>, </a:t>
            </a:r>
            <a:r>
              <a:rPr lang="hu-HU" dirty="0" err="1">
                <a:solidFill>
                  <a:srgbClr val="000000"/>
                </a:solidFill>
              </a:rPr>
              <a:t>Android</a:t>
            </a:r>
            <a:r>
              <a:rPr lang="hu-HU" dirty="0">
                <a:solidFill>
                  <a:srgbClr val="000000"/>
                </a:solidFill>
              </a:rPr>
              <a:t> (</a:t>
            </a:r>
            <a:r>
              <a:rPr lang="hu-HU" dirty="0" err="1">
                <a:solidFill>
                  <a:srgbClr val="000000"/>
                </a:solidFill>
              </a:rPr>
              <a:t>operating</a:t>
            </a:r>
            <a:r>
              <a:rPr lang="hu-HU" dirty="0">
                <a:solidFill>
                  <a:srgbClr val="000000"/>
                </a:solidFill>
              </a:rPr>
              <a:t> </a:t>
            </a:r>
            <a:r>
              <a:rPr lang="hu-HU" dirty="0" err="1">
                <a:solidFill>
                  <a:srgbClr val="000000"/>
                </a:solidFill>
              </a:rPr>
              <a:t>system</a:t>
            </a:r>
            <a:r>
              <a:rPr lang="hu-HU" dirty="0">
                <a:solidFill>
                  <a:srgbClr val="000000"/>
                </a:solidFill>
              </a:rPr>
              <a:t>)</a:t>
            </a:r>
            <a:r>
              <a:rPr lang="hu-HU" kern="0" dirty="0">
                <a:solidFill>
                  <a:srgbClr val="000000"/>
                </a:solidFill>
              </a:rPr>
              <a:t>,</a:t>
            </a:r>
            <a:endParaRPr lang="en-US" kern="0" dirty="0">
              <a:solidFill>
                <a:srgbClr val="000000"/>
              </a:solidFill>
              <a:cs typeface="Times New Roman" pitchFamily="18" charset="0"/>
            </a:endParaRPr>
          </a:p>
          <a:p>
            <a:pPr fontAlgn="base">
              <a:spcBef>
                <a:spcPct val="0"/>
              </a:spcBef>
              <a:spcAft>
                <a:spcPct val="0"/>
              </a:spcAft>
              <a:defRPr/>
            </a:pPr>
            <a:r>
              <a:rPr lang="en-US" kern="0" dirty="0">
                <a:solidFill>
                  <a:srgbClr val="000000"/>
                </a:solidFill>
                <a:cs typeface="Times New Roman" pitchFamily="18" charset="0"/>
              </a:rPr>
              <a:t> </a:t>
            </a:r>
            <a:r>
              <a:rPr lang="hu-HU" kern="0" dirty="0">
                <a:solidFill>
                  <a:srgbClr val="000000"/>
                </a:solidFill>
                <a:cs typeface="Times New Roman" pitchFamily="18" charset="0"/>
              </a:rPr>
              <a:t>         http://en.wikipedia.org/wiki/Android_%28operating_system%29</a:t>
            </a:r>
            <a:endParaRPr lang="en-US" kern="0" dirty="0">
              <a:solidFill>
                <a:srgbClr val="000000"/>
              </a:solidFill>
              <a:cs typeface="Times New Roman" pitchFamily="18" charset="0"/>
            </a:endParaRPr>
          </a:p>
        </p:txBody>
      </p:sp>
      <p:sp>
        <p:nvSpPr>
          <p:cNvPr id="139273" name="Rectangle 11"/>
          <p:cNvSpPr>
            <a:spLocks noChangeArrowheads="1"/>
          </p:cNvSpPr>
          <p:nvPr/>
        </p:nvSpPr>
        <p:spPr bwMode="auto">
          <a:xfrm>
            <a:off x="184150" y="1349071"/>
            <a:ext cx="920477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fontAlgn="base">
              <a:spcBef>
                <a:spcPct val="0"/>
              </a:spcBef>
              <a:spcAft>
                <a:spcPct val="0"/>
              </a:spcAft>
              <a:defRPr/>
            </a:pPr>
            <a:r>
              <a:rPr lang="en-US" sz="1400" dirty="0">
                <a:solidFill>
                  <a:srgbClr val="000000"/>
                </a:solidFill>
              </a:rPr>
              <a:t>[2]: </a:t>
            </a:r>
            <a:r>
              <a:rPr lang="hu-HU" sz="1400" dirty="0">
                <a:solidFill>
                  <a:srgbClr val="000000"/>
                </a:solidFill>
              </a:rPr>
              <a:t>Smith S.L</a:t>
            </a:r>
            <a:r>
              <a:rPr lang="en-US" sz="1400" dirty="0">
                <a:solidFill>
                  <a:srgbClr val="000000"/>
                </a:solidFill>
              </a:rPr>
              <a:t>., </a:t>
            </a:r>
            <a:r>
              <a:rPr lang="hu-HU" sz="1400" dirty="0">
                <a:solidFill>
                  <a:srgbClr val="000000"/>
                </a:solidFill>
              </a:rPr>
              <a:t>Intel </a:t>
            </a:r>
            <a:r>
              <a:rPr lang="hu-HU" sz="1400" dirty="0" err="1">
                <a:solidFill>
                  <a:srgbClr val="000000"/>
                </a:solidFill>
              </a:rPr>
              <a:t>Strategy</a:t>
            </a:r>
            <a:r>
              <a:rPr lang="hu-HU" sz="1400" dirty="0">
                <a:solidFill>
                  <a:srgbClr val="000000"/>
                </a:solidFill>
              </a:rPr>
              <a:t> &amp; </a:t>
            </a:r>
            <a:r>
              <a:rPr lang="hu-HU" sz="1400" dirty="0" err="1">
                <a:solidFill>
                  <a:srgbClr val="000000"/>
                </a:solidFill>
              </a:rPr>
              <a:t>Technology</a:t>
            </a:r>
            <a:r>
              <a:rPr lang="hu-HU" sz="1400" dirty="0">
                <a:solidFill>
                  <a:srgbClr val="000000"/>
                </a:solidFill>
              </a:rPr>
              <a:t> Update, </a:t>
            </a:r>
            <a:r>
              <a:rPr lang="hu-HU" sz="1400" dirty="0" err="1">
                <a:solidFill>
                  <a:srgbClr val="000000"/>
                </a:solidFill>
              </a:rPr>
              <a:t>Barclays</a:t>
            </a:r>
            <a:r>
              <a:rPr lang="hu-HU" sz="1400" dirty="0">
                <a:solidFill>
                  <a:srgbClr val="000000"/>
                </a:solidFill>
              </a:rPr>
              <a:t> Capital Global </a:t>
            </a:r>
            <a:r>
              <a:rPr lang="hu-HU" sz="1400" dirty="0" err="1">
                <a:solidFill>
                  <a:srgbClr val="000000"/>
                </a:solidFill>
              </a:rPr>
              <a:t>Technology</a:t>
            </a:r>
            <a:r>
              <a:rPr lang="hu-HU" sz="1400" dirty="0">
                <a:solidFill>
                  <a:srgbClr val="000000"/>
                </a:solidFill>
              </a:rPr>
              <a:t> </a:t>
            </a:r>
            <a:r>
              <a:rPr lang="hu-HU" sz="1400" dirty="0" err="1">
                <a:solidFill>
                  <a:srgbClr val="000000"/>
                </a:solidFill>
              </a:rPr>
              <a:t>Conf</a:t>
            </a:r>
            <a:r>
              <a:rPr lang="hu-HU" sz="1400" dirty="0">
                <a:solidFill>
                  <a:srgbClr val="000000"/>
                </a:solidFill>
              </a:rPr>
              <a:t>.,</a:t>
            </a:r>
            <a:endParaRPr lang="en-US" sz="1400" dirty="0">
              <a:solidFill>
                <a:srgbClr val="000000"/>
              </a:solidFill>
            </a:endParaRPr>
          </a:p>
          <a:p>
            <a:pPr fontAlgn="base">
              <a:spcBef>
                <a:spcPct val="0"/>
              </a:spcBef>
              <a:spcAft>
                <a:spcPct val="0"/>
              </a:spcAft>
              <a:defRPr/>
            </a:pPr>
            <a:r>
              <a:rPr lang="hu-HU" sz="1400" dirty="0">
                <a:solidFill>
                  <a:srgbClr val="000000"/>
                </a:solidFill>
              </a:rPr>
              <a:t>          Dec. 2011, http://files.shareholder.com/downloads/INTC/1576180143x0x526852/c9868a3a-</a:t>
            </a:r>
          </a:p>
          <a:p>
            <a:pPr fontAlgn="base">
              <a:spcBef>
                <a:spcPct val="0"/>
              </a:spcBef>
              <a:spcAft>
                <a:spcPct val="0"/>
              </a:spcAft>
              <a:defRPr/>
            </a:pPr>
            <a:r>
              <a:rPr lang="hu-HU" sz="1400" dirty="0">
                <a:solidFill>
                  <a:srgbClr val="000000"/>
                </a:solidFill>
              </a:rPr>
              <a:t>          494e-4506-bcc6-a631aca1fd75/Steve%20Smith%20Barclays%20Dec%202011.pdf</a:t>
            </a:r>
            <a:endParaRPr lang="en-US" sz="1100" dirty="0">
              <a:solidFill>
                <a:srgbClr val="000000"/>
              </a:solidFill>
            </a:endParaRPr>
          </a:p>
        </p:txBody>
      </p:sp>
      <p:sp>
        <p:nvSpPr>
          <p:cNvPr id="139274" name="Text Box 11"/>
          <p:cNvSpPr txBox="1">
            <a:spLocks noChangeArrowheads="1"/>
          </p:cNvSpPr>
          <p:nvPr/>
        </p:nvSpPr>
        <p:spPr bwMode="auto">
          <a:xfrm>
            <a:off x="174625" y="4443371"/>
            <a:ext cx="903619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7</a:t>
            </a:r>
            <a:r>
              <a:rPr lang="en-US" dirty="0" smtClean="0">
                <a:solidFill>
                  <a:srgbClr val="000000"/>
                </a:solidFill>
              </a:rPr>
              <a:t>]: </a:t>
            </a:r>
            <a:r>
              <a:rPr lang="hu-HU" dirty="0" err="1">
                <a:solidFill>
                  <a:srgbClr val="000000"/>
                </a:solidFill>
              </a:rPr>
              <a:t>Ciufo</a:t>
            </a:r>
            <a:r>
              <a:rPr lang="hu-HU" dirty="0">
                <a:solidFill>
                  <a:srgbClr val="000000"/>
                </a:solidFill>
              </a:rPr>
              <a:t> C.A., </a:t>
            </a:r>
            <a:r>
              <a:rPr lang="en-US" dirty="0" err="1">
                <a:solidFill>
                  <a:srgbClr val="000000"/>
                </a:solidFill>
              </a:rPr>
              <a:t>Tizen</a:t>
            </a:r>
            <a:r>
              <a:rPr lang="en-US" dirty="0">
                <a:solidFill>
                  <a:srgbClr val="000000"/>
                </a:solidFill>
              </a:rPr>
              <a:t> OS for Smartphones – Intel’s Biggest Bet Yet</a:t>
            </a:r>
            <a:r>
              <a:rPr lang="hu-HU" dirty="0">
                <a:solidFill>
                  <a:srgbClr val="000000"/>
                </a:solidFill>
              </a:rPr>
              <a:t>, Jan. 4 2013,</a:t>
            </a:r>
            <a:endParaRPr lang="en-US" dirty="0">
              <a:solidFill>
                <a:srgbClr val="000000"/>
              </a:solidFill>
            </a:endParaRPr>
          </a:p>
          <a:p>
            <a:pPr eaLnBrk="1" hangingPunct="1"/>
            <a:r>
              <a:rPr lang="hu-HU" dirty="0">
                <a:solidFill>
                  <a:srgbClr val="000000"/>
                </a:solidFill>
              </a:rPr>
              <a:t>          http://eecatalog.com/caciufo/2013/01/04/samsung-hedges-apple-google-bets-with-intels-</a:t>
            </a:r>
          </a:p>
          <a:p>
            <a:pPr eaLnBrk="1" hangingPunct="1"/>
            <a:r>
              <a:rPr lang="hu-HU" dirty="0">
                <a:solidFill>
                  <a:srgbClr val="000000"/>
                </a:solidFill>
              </a:rPr>
              <a:t>          html5-based-tizen/</a:t>
            </a:r>
            <a:endParaRPr lang="en-US" dirty="0">
              <a:solidFill>
                <a:srgbClr val="000000"/>
              </a:solidFill>
            </a:endParaRPr>
          </a:p>
        </p:txBody>
      </p:sp>
      <p:sp>
        <p:nvSpPr>
          <p:cNvPr id="13" name="Text Box 11"/>
          <p:cNvSpPr txBox="1">
            <a:spLocks noChangeArrowheads="1"/>
          </p:cNvSpPr>
          <p:nvPr/>
        </p:nvSpPr>
        <p:spPr bwMode="auto">
          <a:xfrm>
            <a:off x="187465" y="5209500"/>
            <a:ext cx="80509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a:solidFill>
                  <a:srgbClr val="000000"/>
                </a:solidFill>
              </a:rPr>
              <a:t>8</a:t>
            </a:r>
            <a:r>
              <a:rPr lang="en-US" dirty="0" smtClean="0">
                <a:solidFill>
                  <a:srgbClr val="000000"/>
                </a:solidFill>
              </a:rPr>
              <a:t>]: </a:t>
            </a:r>
            <a:r>
              <a:rPr lang="hu-HU" dirty="0" err="1">
                <a:solidFill>
                  <a:srgbClr val="000000"/>
                </a:solidFill>
              </a:rPr>
              <a:t>Introduction</a:t>
            </a:r>
            <a:r>
              <a:rPr lang="hu-HU" dirty="0">
                <a:solidFill>
                  <a:srgbClr val="000000"/>
                </a:solidFill>
              </a:rPr>
              <a:t> of </a:t>
            </a:r>
            <a:r>
              <a:rPr lang="hu-HU" dirty="0" err="1">
                <a:solidFill>
                  <a:srgbClr val="000000"/>
                </a:solidFill>
              </a:rPr>
              <a:t>the</a:t>
            </a:r>
            <a:r>
              <a:rPr lang="hu-HU" dirty="0">
                <a:solidFill>
                  <a:srgbClr val="000000"/>
                </a:solidFill>
              </a:rPr>
              <a:t> </a:t>
            </a:r>
            <a:r>
              <a:rPr lang="hu-HU" dirty="0" err="1">
                <a:solidFill>
                  <a:srgbClr val="000000"/>
                </a:solidFill>
              </a:rPr>
              <a:t>Next</a:t>
            </a:r>
            <a:r>
              <a:rPr lang="hu-HU" dirty="0">
                <a:solidFill>
                  <a:srgbClr val="000000"/>
                </a:solidFill>
              </a:rPr>
              <a:t> </a:t>
            </a:r>
            <a:r>
              <a:rPr lang="hu-HU" dirty="0" err="1">
                <a:solidFill>
                  <a:srgbClr val="000000"/>
                </a:solidFill>
              </a:rPr>
              <a:t>Generation</a:t>
            </a:r>
            <a:r>
              <a:rPr lang="hu-HU" dirty="0">
                <a:solidFill>
                  <a:srgbClr val="000000"/>
                </a:solidFill>
              </a:rPr>
              <a:t> Intel Atom </a:t>
            </a:r>
            <a:r>
              <a:rPr lang="hu-HU" dirty="0" err="1">
                <a:solidFill>
                  <a:srgbClr val="000000"/>
                </a:solidFill>
              </a:rPr>
              <a:t>Processor</a:t>
            </a:r>
            <a:r>
              <a:rPr lang="hu-HU" dirty="0">
                <a:solidFill>
                  <a:srgbClr val="000000"/>
                </a:solidFill>
              </a:rPr>
              <a:t>, </a:t>
            </a:r>
            <a:r>
              <a:rPr lang="hu-HU" dirty="0" err="1">
                <a:solidFill>
                  <a:srgbClr val="000000"/>
                </a:solidFill>
              </a:rPr>
              <a:t>Oak</a:t>
            </a:r>
            <a:r>
              <a:rPr lang="hu-HU" dirty="0">
                <a:solidFill>
                  <a:srgbClr val="000000"/>
                </a:solidFill>
              </a:rPr>
              <a:t> </a:t>
            </a:r>
            <a:r>
              <a:rPr lang="hu-HU" dirty="0" err="1">
                <a:solidFill>
                  <a:srgbClr val="000000"/>
                </a:solidFill>
              </a:rPr>
              <a:t>Trail</a:t>
            </a:r>
            <a:r>
              <a:rPr lang="hu-HU" dirty="0">
                <a:solidFill>
                  <a:srgbClr val="000000"/>
                </a:solidFill>
              </a:rPr>
              <a:t> Z670, 4/2011,</a:t>
            </a:r>
          </a:p>
          <a:p>
            <a:r>
              <a:rPr lang="hu-HU" dirty="0">
                <a:solidFill>
                  <a:srgbClr val="000000"/>
                </a:solidFill>
              </a:rPr>
              <a:t>          http://newsroom.intel.com/docs/DOC-1976</a:t>
            </a:r>
            <a:endParaRPr lang="en-US" dirty="0">
              <a:solidFill>
                <a:srgbClr val="000000"/>
              </a:solidFill>
            </a:endParaRPr>
          </a:p>
        </p:txBody>
      </p:sp>
      <p:sp>
        <p:nvSpPr>
          <p:cNvPr id="11" name="Text Box 11"/>
          <p:cNvSpPr txBox="1">
            <a:spLocks noChangeArrowheads="1"/>
          </p:cNvSpPr>
          <p:nvPr/>
        </p:nvSpPr>
        <p:spPr bwMode="auto">
          <a:xfrm>
            <a:off x="181115" y="5800337"/>
            <a:ext cx="840486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pPr>
            <a:r>
              <a:rPr lang="en-US" dirty="0" smtClean="0">
                <a:solidFill>
                  <a:srgbClr val="000000"/>
                </a:solidFill>
              </a:rPr>
              <a:t>[9]: </a:t>
            </a:r>
            <a:r>
              <a:rPr lang="en-US" dirty="0">
                <a:solidFill>
                  <a:srgbClr val="000000"/>
                </a:solidFill>
              </a:rPr>
              <a:t>Apple Maintains 48 Percent Share of Global Branded Tablet Shipments in Q1 2013</a:t>
            </a:r>
            <a:r>
              <a:rPr lang="hu-HU" dirty="0">
                <a:solidFill>
                  <a:srgbClr val="000000"/>
                </a:solidFill>
              </a:rPr>
              <a:t>,</a:t>
            </a:r>
            <a:endParaRPr lang="en-US" dirty="0">
              <a:solidFill>
                <a:srgbClr val="000000"/>
              </a:solidFill>
            </a:endParaRPr>
          </a:p>
          <a:p>
            <a:pPr fontAlgn="base">
              <a:spcBef>
                <a:spcPct val="0"/>
              </a:spcBef>
              <a:spcAft>
                <a:spcPct val="0"/>
              </a:spcAft>
            </a:pPr>
            <a:r>
              <a:rPr lang="en-US" dirty="0">
                <a:solidFill>
                  <a:srgbClr val="000000"/>
                </a:solidFill>
              </a:rPr>
              <a:t> </a:t>
            </a:r>
            <a:r>
              <a:rPr lang="hu-HU" dirty="0">
                <a:solidFill>
                  <a:srgbClr val="000000"/>
                </a:solidFill>
              </a:rPr>
              <a:t>         </a:t>
            </a:r>
            <a:r>
              <a:rPr lang="hu-HU" dirty="0" err="1">
                <a:solidFill>
                  <a:srgbClr val="000000"/>
                </a:solidFill>
              </a:rPr>
              <a:t>Strategy</a:t>
            </a:r>
            <a:r>
              <a:rPr lang="hu-HU" dirty="0">
                <a:solidFill>
                  <a:srgbClr val="000000"/>
                </a:solidFill>
              </a:rPr>
              <a:t> </a:t>
            </a:r>
            <a:r>
              <a:rPr lang="hu-HU" dirty="0" err="1">
                <a:solidFill>
                  <a:srgbClr val="000000"/>
                </a:solidFill>
              </a:rPr>
              <a:t>Analytics</a:t>
            </a:r>
            <a:r>
              <a:rPr lang="hu-HU" dirty="0">
                <a:solidFill>
                  <a:srgbClr val="000000"/>
                </a:solidFill>
              </a:rPr>
              <a:t>, </a:t>
            </a:r>
            <a:r>
              <a:rPr lang="hu-HU" dirty="0" err="1">
                <a:solidFill>
                  <a:srgbClr val="000000"/>
                </a:solidFill>
              </a:rPr>
              <a:t>April</a:t>
            </a:r>
            <a:r>
              <a:rPr lang="hu-HU" dirty="0">
                <a:solidFill>
                  <a:srgbClr val="000000"/>
                </a:solidFill>
              </a:rPr>
              <a:t> 25 2013, Boston,</a:t>
            </a:r>
          </a:p>
          <a:p>
            <a:pPr fontAlgn="base">
              <a:spcBef>
                <a:spcPct val="0"/>
              </a:spcBef>
              <a:spcAft>
                <a:spcPct val="0"/>
              </a:spcAft>
            </a:pPr>
            <a:r>
              <a:rPr lang="hu-HU" dirty="0">
                <a:solidFill>
                  <a:srgbClr val="000000"/>
                </a:solidFill>
              </a:rPr>
              <a:t>          http://www.strategyanalytics.com/default.aspx?mod=pressreleaseviewer&amp;a0=5351</a:t>
            </a:r>
            <a:endParaRPr lang="en-US" dirty="0">
              <a:solidFill>
                <a:srgbClr val="000000"/>
              </a:solidFill>
            </a:endParaRPr>
          </a:p>
        </p:txBody>
      </p:sp>
      <p:sp>
        <p:nvSpPr>
          <p:cNvPr id="2" name="TextBox 1"/>
          <p:cNvSpPr txBox="1"/>
          <p:nvPr/>
        </p:nvSpPr>
        <p:spPr>
          <a:xfrm>
            <a:off x="184129" y="616409"/>
            <a:ext cx="1769202" cy="369332"/>
          </a:xfrm>
          <a:prstGeom prst="rect">
            <a:avLst/>
          </a:prstGeom>
          <a:noFill/>
        </p:spPr>
        <p:txBody>
          <a:bodyPr wrap="none" rtlCol="0">
            <a:spAutoFit/>
          </a:bodyPr>
          <a:lstStyle/>
          <a:p>
            <a:r>
              <a:rPr lang="en-US" dirty="0" smtClean="0">
                <a:solidFill>
                  <a:srgbClr val="2D2D8A"/>
                </a:solidFill>
              </a:rPr>
              <a:t>6. </a:t>
            </a:r>
            <a:r>
              <a:rPr lang="en-US" dirty="0">
                <a:solidFill>
                  <a:srgbClr val="2D2D8A"/>
                </a:solidFill>
              </a:rPr>
              <a:t>References</a:t>
            </a:r>
          </a:p>
        </p:txBody>
      </p:sp>
    </p:spTree>
    <p:extLst>
      <p:ext uri="{BB962C8B-B14F-4D97-AF65-F5344CB8AC3E}">
        <p14:creationId xmlns:p14="http://schemas.microsoft.com/office/powerpoint/2010/main" val="314528285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4"/>
          <p:cNvSpPr>
            <a:spLocks noChangeArrowheads="1"/>
          </p:cNvSpPr>
          <p:nvPr/>
        </p:nvSpPr>
        <p:spPr bwMode="auto">
          <a:xfrm>
            <a:off x="180975" y="647700"/>
            <a:ext cx="64986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[10]: </a:t>
            </a:r>
            <a:r>
              <a:rPr lang="hu-HU" sz="1400" dirty="0" err="1">
                <a:solidFill>
                  <a:srgbClr val="000000"/>
                </a:solidFill>
              </a:rPr>
              <a:t>Goto</a:t>
            </a:r>
            <a:r>
              <a:rPr lang="hu-HU" sz="1400" dirty="0">
                <a:solidFill>
                  <a:srgbClr val="000000"/>
                </a:solidFill>
              </a:rPr>
              <a:t> H., ARM </a:t>
            </a:r>
            <a:r>
              <a:rPr lang="hu-HU" sz="1400" dirty="0" err="1">
                <a:solidFill>
                  <a:srgbClr val="000000"/>
                </a:solidFill>
              </a:rPr>
              <a:t>Cortex</a:t>
            </a:r>
            <a:r>
              <a:rPr lang="hu-HU" sz="1400" dirty="0">
                <a:solidFill>
                  <a:srgbClr val="000000"/>
                </a:solidFill>
              </a:rPr>
              <a:t> – A </a:t>
            </a:r>
            <a:r>
              <a:rPr lang="hu-HU" sz="1400" dirty="0" err="1">
                <a:solidFill>
                  <a:srgbClr val="000000"/>
                </a:solidFill>
              </a:rPr>
              <a:t>Family</a:t>
            </a:r>
            <a:r>
              <a:rPr lang="hu-HU" sz="1400" dirty="0">
                <a:solidFill>
                  <a:srgbClr val="000000"/>
                </a:solidFill>
              </a:rPr>
              <a:t> </a:t>
            </a:r>
            <a:r>
              <a:rPr lang="hu-HU" sz="1400" dirty="0" err="1">
                <a:solidFill>
                  <a:srgbClr val="000000"/>
                </a:solidFill>
              </a:rPr>
              <a:t>Architecture</a:t>
            </a:r>
            <a:r>
              <a:rPr lang="hu-HU" sz="1400" dirty="0">
                <a:solidFill>
                  <a:srgbClr val="000000"/>
                </a:solidFill>
              </a:rPr>
              <a:t>, 2010,</a:t>
            </a:r>
          </a:p>
          <a:p>
            <a:r>
              <a:rPr lang="hu-HU" sz="1400" dirty="0">
                <a:solidFill>
                  <a:srgbClr val="000000"/>
                </a:solidFill>
              </a:rPr>
              <a:t>          </a:t>
            </a:r>
            <a:r>
              <a:rPr lang="en-US" sz="1400" dirty="0">
                <a:solidFill>
                  <a:srgbClr val="000000"/>
                </a:solidFill>
              </a:rPr>
              <a:t>http://pc.watch.impress.co.jp/video/pcw/docs/423/409/p1.pdf</a:t>
            </a:r>
          </a:p>
        </p:txBody>
      </p:sp>
      <p:sp>
        <p:nvSpPr>
          <p:cNvPr id="139267"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algn="ctr" fontAlgn="base">
              <a:spcBef>
                <a:spcPct val="0"/>
              </a:spcBef>
              <a:spcAft>
                <a:spcPct val="0"/>
              </a:spcAft>
            </a:pPr>
            <a:r>
              <a:rPr lang="en-US" dirty="0" smtClean="0">
                <a:solidFill>
                  <a:srgbClr val="FFFFFF"/>
                </a:solidFill>
              </a:rPr>
              <a:t>6. References </a:t>
            </a:r>
            <a:r>
              <a:rPr lang="en-US" dirty="0">
                <a:solidFill>
                  <a:srgbClr val="FFFFFF"/>
                </a:solidFill>
              </a:rPr>
              <a:t>(2)</a:t>
            </a:r>
          </a:p>
        </p:txBody>
      </p:sp>
      <p:sp>
        <p:nvSpPr>
          <p:cNvPr id="138244" name="Text Box 11"/>
          <p:cNvSpPr txBox="1">
            <a:spLocks noChangeArrowheads="1"/>
          </p:cNvSpPr>
          <p:nvPr/>
        </p:nvSpPr>
        <p:spPr bwMode="auto">
          <a:xfrm>
            <a:off x="176213" y="1866525"/>
            <a:ext cx="5243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dirty="0" smtClean="0">
                <a:solidFill>
                  <a:srgbClr val="000000"/>
                </a:solidFill>
              </a:rPr>
              <a:t>[12]: Wikipedia, </a:t>
            </a:r>
            <a:r>
              <a:rPr lang="en-US" dirty="0" err="1" smtClean="0">
                <a:solidFill>
                  <a:srgbClr val="000000"/>
                </a:solidFill>
              </a:rPr>
              <a:t>iPad</a:t>
            </a:r>
            <a:r>
              <a:rPr lang="en-US" dirty="0" smtClean="0">
                <a:solidFill>
                  <a:srgbClr val="000000"/>
                </a:solidFill>
              </a:rPr>
              <a:t>, http://en.wikipedia.org/wiki/IPad</a:t>
            </a:r>
            <a:endParaRPr lang="en-US" dirty="0">
              <a:solidFill>
                <a:srgbClr val="000000"/>
              </a:solidFill>
            </a:endParaRPr>
          </a:p>
        </p:txBody>
      </p:sp>
      <p:sp>
        <p:nvSpPr>
          <p:cNvPr id="139273" name="Rectangle 11"/>
          <p:cNvSpPr>
            <a:spLocks noChangeArrowheads="1"/>
          </p:cNvSpPr>
          <p:nvPr/>
        </p:nvSpPr>
        <p:spPr bwMode="auto">
          <a:xfrm>
            <a:off x="184150" y="1256060"/>
            <a:ext cx="92047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1400" dirty="0">
                <a:solidFill>
                  <a:srgbClr val="000000"/>
                </a:solidFill>
              </a:rPr>
              <a:t>[11]: </a:t>
            </a:r>
            <a:r>
              <a:rPr lang="hu-HU" sz="1400" dirty="0" err="1">
                <a:solidFill>
                  <a:srgbClr val="000000"/>
                </a:solidFill>
              </a:rPr>
              <a:t>Eul</a:t>
            </a:r>
            <a:r>
              <a:rPr lang="hu-HU" sz="1400" dirty="0">
                <a:solidFill>
                  <a:srgbClr val="000000"/>
                </a:solidFill>
              </a:rPr>
              <a:t> H., Bell M., Mobile </a:t>
            </a:r>
            <a:r>
              <a:rPr lang="hu-HU" sz="1400" dirty="0" err="1">
                <a:solidFill>
                  <a:srgbClr val="000000"/>
                </a:solidFill>
              </a:rPr>
              <a:t>at</a:t>
            </a:r>
            <a:r>
              <a:rPr lang="hu-HU" sz="1400" dirty="0">
                <a:solidFill>
                  <a:srgbClr val="000000"/>
                </a:solidFill>
              </a:rPr>
              <a:t> Intel, </a:t>
            </a:r>
            <a:r>
              <a:rPr lang="hu-HU" sz="1400" dirty="0" err="1">
                <a:solidFill>
                  <a:srgbClr val="000000"/>
                </a:solidFill>
              </a:rPr>
              <a:t>Investor</a:t>
            </a:r>
            <a:r>
              <a:rPr lang="hu-HU" sz="1400" dirty="0">
                <a:solidFill>
                  <a:srgbClr val="000000"/>
                </a:solidFill>
              </a:rPr>
              <a:t> Meeting 2012,</a:t>
            </a:r>
          </a:p>
          <a:p>
            <a:r>
              <a:rPr lang="hu-HU" sz="1400" dirty="0">
                <a:solidFill>
                  <a:srgbClr val="000000"/>
                </a:solidFill>
              </a:rPr>
              <a:t>          http://www.cnx-software.com/pdf/Intel_2012/2012_Intel_Investor_Meeting_Eul_Bell.pdf</a:t>
            </a:r>
            <a:endParaRPr lang="en-US" sz="1400" dirty="0">
              <a:solidFill>
                <a:srgbClr val="000000"/>
              </a:solidFill>
            </a:endParaRPr>
          </a:p>
        </p:txBody>
      </p:sp>
      <p:sp>
        <p:nvSpPr>
          <p:cNvPr id="6" name="Text Box 11"/>
          <p:cNvSpPr txBox="1">
            <a:spLocks noChangeArrowheads="1"/>
          </p:cNvSpPr>
          <p:nvPr/>
        </p:nvSpPr>
        <p:spPr bwMode="auto">
          <a:xfrm>
            <a:off x="176213" y="2225806"/>
            <a:ext cx="8707577" cy="39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defRPr/>
            </a:pPr>
            <a:r>
              <a:rPr lang="en-US" dirty="0" smtClean="0">
                <a:solidFill>
                  <a:srgbClr val="000000"/>
                </a:solidFill>
              </a:rPr>
              <a:t>[13]: </a:t>
            </a:r>
            <a:r>
              <a:rPr lang="hu-HU" dirty="0" err="1" smtClean="0">
                <a:solidFill>
                  <a:srgbClr val="000000"/>
                </a:solidFill>
              </a:rPr>
              <a:t>Tablet</a:t>
            </a:r>
            <a:r>
              <a:rPr lang="hu-HU" dirty="0" smtClean="0">
                <a:solidFill>
                  <a:srgbClr val="000000"/>
                </a:solidFill>
              </a:rPr>
              <a:t> </a:t>
            </a:r>
            <a:r>
              <a:rPr lang="hu-HU" dirty="0" err="1" smtClean="0">
                <a:solidFill>
                  <a:srgbClr val="000000"/>
                </a:solidFill>
              </a:rPr>
              <a:t>Platforms</a:t>
            </a:r>
            <a:r>
              <a:rPr lang="hu-HU" dirty="0" smtClean="0">
                <a:solidFill>
                  <a:srgbClr val="000000"/>
                </a:solidFill>
              </a:rPr>
              <a:t> </a:t>
            </a:r>
            <a:r>
              <a:rPr lang="hu-HU" dirty="0" err="1" smtClean="0">
                <a:solidFill>
                  <a:srgbClr val="000000"/>
                </a:solidFill>
              </a:rPr>
              <a:t>with</a:t>
            </a:r>
            <a:r>
              <a:rPr lang="hu-HU" dirty="0" smtClean="0">
                <a:solidFill>
                  <a:srgbClr val="000000"/>
                </a:solidFill>
              </a:rPr>
              <a:t> </a:t>
            </a:r>
            <a:r>
              <a:rPr lang="hu-HU" dirty="0" err="1" smtClean="0">
                <a:solidFill>
                  <a:srgbClr val="000000"/>
                </a:solidFill>
              </a:rPr>
              <a:t>Next</a:t>
            </a:r>
            <a:r>
              <a:rPr lang="hu-HU" dirty="0" smtClean="0">
                <a:solidFill>
                  <a:srgbClr val="000000"/>
                </a:solidFill>
              </a:rPr>
              <a:t> </a:t>
            </a:r>
            <a:r>
              <a:rPr lang="hu-HU" dirty="0" err="1" smtClean="0">
                <a:solidFill>
                  <a:srgbClr val="000000"/>
                </a:solidFill>
              </a:rPr>
              <a:t>Generation</a:t>
            </a:r>
            <a:r>
              <a:rPr lang="hu-HU" dirty="0" smtClean="0">
                <a:solidFill>
                  <a:srgbClr val="000000"/>
                </a:solidFill>
              </a:rPr>
              <a:t> Intel Atom </a:t>
            </a:r>
            <a:r>
              <a:rPr lang="hu-HU" dirty="0" err="1" smtClean="0">
                <a:solidFill>
                  <a:srgbClr val="000000"/>
                </a:solidFill>
              </a:rPr>
              <a:t>Processor</a:t>
            </a:r>
            <a:r>
              <a:rPr lang="hu-HU" dirty="0" smtClean="0">
                <a:solidFill>
                  <a:srgbClr val="000000"/>
                </a:solidFill>
              </a:rPr>
              <a:t> and Microsoft Windows 8,</a:t>
            </a:r>
            <a:endParaRPr lang="en-US" kern="0" dirty="0">
              <a:solidFill>
                <a:srgbClr val="000000"/>
              </a:solidFill>
              <a:cs typeface="Times New Roman" pitchFamily="18" charset="0"/>
            </a:endParaRPr>
          </a:p>
          <a:p>
            <a:pPr fontAlgn="base">
              <a:spcBef>
                <a:spcPct val="0"/>
              </a:spcBef>
              <a:spcAft>
                <a:spcPct val="0"/>
              </a:spcAft>
              <a:defRPr/>
            </a:pPr>
            <a:r>
              <a:rPr lang="en-US" kern="0" dirty="0">
                <a:solidFill>
                  <a:srgbClr val="000000"/>
                </a:solidFill>
                <a:cs typeface="Times New Roman" pitchFamily="18" charset="0"/>
              </a:rPr>
              <a:t> </a:t>
            </a:r>
            <a:r>
              <a:rPr lang="hu-HU" kern="0" dirty="0" smtClean="0">
                <a:solidFill>
                  <a:srgbClr val="000000"/>
                </a:solidFill>
                <a:cs typeface="Times New Roman" pitchFamily="18" charset="0"/>
              </a:rPr>
              <a:t>         IDF 2012</a:t>
            </a:r>
            <a:endParaRPr lang="en-US" kern="0" dirty="0">
              <a:solidFill>
                <a:srgbClr val="000000"/>
              </a:solidFill>
              <a:cs typeface="Times New Roman" pitchFamily="18" charset="0"/>
            </a:endParaRPr>
          </a:p>
        </p:txBody>
      </p:sp>
      <p:sp>
        <p:nvSpPr>
          <p:cNvPr id="7" name="Text Box 11"/>
          <p:cNvSpPr txBox="1">
            <a:spLocks noChangeArrowheads="1"/>
          </p:cNvSpPr>
          <p:nvPr/>
        </p:nvSpPr>
        <p:spPr bwMode="auto">
          <a:xfrm>
            <a:off x="174625" y="2753925"/>
            <a:ext cx="92481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[14]: </a:t>
            </a:r>
            <a:r>
              <a:rPr lang="hu-HU" dirty="0" smtClean="0">
                <a:solidFill>
                  <a:srgbClr val="000000"/>
                </a:solidFill>
              </a:rPr>
              <a:t>The $15.3 </a:t>
            </a:r>
            <a:r>
              <a:rPr lang="hu-HU" dirty="0" err="1" smtClean="0">
                <a:solidFill>
                  <a:srgbClr val="000000"/>
                </a:solidFill>
              </a:rPr>
              <a:t>Billion</a:t>
            </a:r>
            <a:r>
              <a:rPr lang="hu-HU" dirty="0" smtClean="0">
                <a:solidFill>
                  <a:srgbClr val="000000"/>
                </a:solidFill>
              </a:rPr>
              <a:t> Server Market – </a:t>
            </a:r>
            <a:r>
              <a:rPr lang="hu-HU" dirty="0" err="1" smtClean="0">
                <a:solidFill>
                  <a:srgbClr val="000000"/>
                </a:solidFill>
              </a:rPr>
              <a:t>Surprisingly</a:t>
            </a:r>
            <a:r>
              <a:rPr lang="hu-HU" dirty="0" smtClean="0">
                <a:solidFill>
                  <a:srgbClr val="000000"/>
                </a:solidFill>
              </a:rPr>
              <a:t> </a:t>
            </a:r>
            <a:r>
              <a:rPr lang="hu-HU" dirty="0" err="1" smtClean="0">
                <a:solidFill>
                  <a:srgbClr val="000000"/>
                </a:solidFill>
              </a:rPr>
              <a:t>Buoyant</a:t>
            </a:r>
            <a:r>
              <a:rPr lang="hu-HU" dirty="0" smtClean="0">
                <a:solidFill>
                  <a:srgbClr val="000000"/>
                </a:solidFill>
              </a:rPr>
              <a:t> </a:t>
            </a:r>
            <a:r>
              <a:rPr lang="hu-HU" dirty="0" err="1" smtClean="0">
                <a:solidFill>
                  <a:srgbClr val="000000"/>
                </a:solidFill>
              </a:rPr>
              <a:t>In</a:t>
            </a:r>
            <a:r>
              <a:rPr lang="hu-HU" dirty="0" smtClean="0">
                <a:solidFill>
                  <a:srgbClr val="000000"/>
                </a:solidFill>
              </a:rPr>
              <a:t> Q1 2012, IT </a:t>
            </a:r>
            <a:r>
              <a:rPr lang="hu-HU" dirty="0" err="1" smtClean="0">
                <a:solidFill>
                  <a:srgbClr val="000000"/>
                </a:solidFill>
              </a:rPr>
              <a:t>Candor</a:t>
            </a:r>
            <a:r>
              <a:rPr lang="hu-HU" dirty="0" smtClean="0">
                <a:solidFill>
                  <a:srgbClr val="000000"/>
                </a:solidFill>
              </a:rPr>
              <a:t>, </a:t>
            </a:r>
            <a:r>
              <a:rPr lang="hu-HU" dirty="0" err="1" smtClean="0">
                <a:solidFill>
                  <a:srgbClr val="000000"/>
                </a:solidFill>
              </a:rPr>
              <a:t>July</a:t>
            </a:r>
            <a:r>
              <a:rPr lang="hu-HU" dirty="0" smtClean="0">
                <a:solidFill>
                  <a:srgbClr val="000000"/>
                </a:solidFill>
              </a:rPr>
              <a:t> 3 2012,</a:t>
            </a:r>
            <a:endParaRPr lang="en-US" dirty="0">
              <a:solidFill>
                <a:srgbClr val="000000"/>
              </a:solidFill>
            </a:endParaRPr>
          </a:p>
          <a:p>
            <a:pPr eaLnBrk="1" hangingPunct="1"/>
            <a:r>
              <a:rPr lang="hu-HU" dirty="0">
                <a:solidFill>
                  <a:srgbClr val="000000"/>
                </a:solidFill>
              </a:rPr>
              <a:t>          http://www.itcandor.com/server-q112/</a:t>
            </a:r>
            <a:endParaRPr lang="en-US" dirty="0">
              <a:solidFill>
                <a:srgbClr val="000000"/>
              </a:solidFill>
            </a:endParaRPr>
          </a:p>
        </p:txBody>
      </p:sp>
      <p:sp>
        <p:nvSpPr>
          <p:cNvPr id="8" name="Text Box 11"/>
          <p:cNvSpPr txBox="1">
            <a:spLocks noChangeArrowheads="1"/>
          </p:cNvSpPr>
          <p:nvPr/>
        </p:nvSpPr>
        <p:spPr bwMode="auto">
          <a:xfrm>
            <a:off x="176213" y="3327311"/>
            <a:ext cx="894680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dirty="0" smtClean="0">
                <a:solidFill>
                  <a:srgbClr val="000000"/>
                </a:solidFill>
              </a:rPr>
              <a:t>[15]: </a:t>
            </a:r>
            <a:r>
              <a:rPr lang="hu-HU" dirty="0" err="1" smtClean="0">
                <a:solidFill>
                  <a:srgbClr val="000000"/>
                </a:solidFill>
              </a:rPr>
              <a:t>Shah</a:t>
            </a:r>
            <a:r>
              <a:rPr lang="hu-HU" dirty="0" smtClean="0">
                <a:solidFill>
                  <a:srgbClr val="000000"/>
                </a:solidFill>
              </a:rPr>
              <a:t> A., </a:t>
            </a:r>
            <a:r>
              <a:rPr lang="en-US" dirty="0">
                <a:solidFill>
                  <a:srgbClr val="000000"/>
                </a:solidFill>
              </a:rPr>
              <a:t>Intel Loses Laptop Chip Market Share to AMD in </a:t>
            </a:r>
            <a:r>
              <a:rPr lang="en-US" dirty="0" smtClean="0">
                <a:solidFill>
                  <a:srgbClr val="000000"/>
                </a:solidFill>
              </a:rPr>
              <a:t>Q3</a:t>
            </a:r>
            <a:r>
              <a:rPr lang="hu-HU" dirty="0" smtClean="0">
                <a:solidFill>
                  <a:srgbClr val="000000"/>
                </a:solidFill>
              </a:rPr>
              <a:t>, PC World, Nov. 3 2011,</a:t>
            </a:r>
            <a:endParaRPr lang="hu-HU" dirty="0">
              <a:solidFill>
                <a:srgbClr val="000000"/>
              </a:solidFill>
            </a:endParaRPr>
          </a:p>
          <a:p>
            <a:pPr eaLnBrk="1" hangingPunct="1"/>
            <a:r>
              <a:rPr lang="hu-HU" dirty="0">
                <a:solidFill>
                  <a:srgbClr val="000000"/>
                </a:solidFill>
              </a:rPr>
              <a:t> </a:t>
            </a:r>
            <a:r>
              <a:rPr lang="hu-HU" dirty="0" smtClean="0">
                <a:solidFill>
                  <a:srgbClr val="000000"/>
                </a:solidFill>
              </a:rPr>
              <a:t>         http</a:t>
            </a:r>
            <a:r>
              <a:rPr lang="hu-HU" dirty="0">
                <a:solidFill>
                  <a:srgbClr val="000000"/>
                </a:solidFill>
              </a:rPr>
              <a:t>://www.pcworld.com/article/243114/intel_loses_laptop_chip_market_share_to_amd</a:t>
            </a:r>
            <a:r>
              <a:rPr lang="hu-HU" dirty="0" smtClean="0">
                <a:solidFill>
                  <a:srgbClr val="000000"/>
                </a:solidFill>
              </a:rPr>
              <a:t>_</a:t>
            </a:r>
          </a:p>
          <a:p>
            <a:pPr eaLnBrk="1" hangingPunct="1"/>
            <a:r>
              <a:rPr lang="hu-HU" dirty="0">
                <a:solidFill>
                  <a:srgbClr val="000000"/>
                </a:solidFill>
              </a:rPr>
              <a:t> </a:t>
            </a:r>
            <a:r>
              <a:rPr lang="hu-HU" dirty="0" smtClean="0">
                <a:solidFill>
                  <a:srgbClr val="000000"/>
                </a:solidFill>
              </a:rPr>
              <a:t>         </a:t>
            </a:r>
            <a:r>
              <a:rPr lang="hu-HU" dirty="0" err="1" smtClean="0">
                <a:solidFill>
                  <a:srgbClr val="000000"/>
                </a:solidFill>
              </a:rPr>
              <a:t>in</a:t>
            </a:r>
            <a:r>
              <a:rPr lang="hu-HU" dirty="0" smtClean="0">
                <a:solidFill>
                  <a:srgbClr val="000000"/>
                </a:solidFill>
              </a:rPr>
              <a:t>_q3.html</a:t>
            </a:r>
            <a:endParaRPr lang="en-US" dirty="0">
              <a:solidFill>
                <a:srgbClr val="000000"/>
              </a:solidFill>
            </a:endParaRPr>
          </a:p>
        </p:txBody>
      </p:sp>
      <p:sp>
        <p:nvSpPr>
          <p:cNvPr id="9" name="Text Box 11"/>
          <p:cNvSpPr txBox="1">
            <a:spLocks noChangeArrowheads="1"/>
          </p:cNvSpPr>
          <p:nvPr/>
        </p:nvSpPr>
        <p:spPr bwMode="auto">
          <a:xfrm>
            <a:off x="176213" y="4170750"/>
            <a:ext cx="82604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defRPr/>
            </a:pPr>
            <a:r>
              <a:rPr lang="en-US" dirty="0" smtClean="0">
                <a:solidFill>
                  <a:srgbClr val="000000"/>
                </a:solidFill>
              </a:rPr>
              <a:t>[16]: </a:t>
            </a:r>
            <a:r>
              <a:rPr lang="hu-HU" kern="0" dirty="0" err="1" smtClean="0">
                <a:solidFill>
                  <a:srgbClr val="000000"/>
                </a:solidFill>
                <a:cs typeface="Times New Roman" pitchFamily="18" charset="0"/>
              </a:rPr>
              <a:t>Perry</a:t>
            </a:r>
            <a:r>
              <a:rPr lang="hu-HU" kern="0" dirty="0" smtClean="0">
                <a:solidFill>
                  <a:srgbClr val="000000"/>
                </a:solidFill>
                <a:cs typeface="Times New Roman" pitchFamily="18" charset="0"/>
              </a:rPr>
              <a:t> D., </a:t>
            </a:r>
            <a:r>
              <a:rPr lang="en-US" dirty="0">
                <a:solidFill>
                  <a:srgbClr val="000000"/>
                </a:solidFill>
              </a:rPr>
              <a:t>AMD Steals Market Share From </a:t>
            </a:r>
            <a:r>
              <a:rPr lang="en-US" dirty="0" smtClean="0">
                <a:solidFill>
                  <a:srgbClr val="000000"/>
                </a:solidFill>
              </a:rPr>
              <a:t>Intel</a:t>
            </a:r>
            <a:r>
              <a:rPr lang="hu-HU" kern="0" dirty="0" smtClean="0">
                <a:solidFill>
                  <a:srgbClr val="000000"/>
                </a:solidFill>
              </a:rPr>
              <a:t>, Tom’s Hardware, </a:t>
            </a:r>
            <a:r>
              <a:rPr lang="hu-HU" kern="0" dirty="0" err="1" smtClean="0">
                <a:solidFill>
                  <a:srgbClr val="000000"/>
                </a:solidFill>
              </a:rPr>
              <a:t>March</a:t>
            </a:r>
            <a:r>
              <a:rPr lang="hu-HU" kern="0" dirty="0" smtClean="0">
                <a:solidFill>
                  <a:srgbClr val="000000"/>
                </a:solidFill>
              </a:rPr>
              <a:t> 16 2012,</a:t>
            </a:r>
            <a:endParaRPr lang="en-US" kern="0" dirty="0">
              <a:solidFill>
                <a:srgbClr val="000000"/>
              </a:solidFill>
              <a:cs typeface="Times New Roman" pitchFamily="18" charset="0"/>
            </a:endParaRPr>
          </a:p>
          <a:p>
            <a:pPr fontAlgn="base">
              <a:spcBef>
                <a:spcPct val="0"/>
              </a:spcBef>
              <a:spcAft>
                <a:spcPct val="0"/>
              </a:spcAft>
              <a:defRPr/>
            </a:pPr>
            <a:r>
              <a:rPr lang="en-US" kern="0" dirty="0">
                <a:solidFill>
                  <a:srgbClr val="000000"/>
                </a:solidFill>
                <a:cs typeface="Times New Roman" pitchFamily="18" charset="0"/>
              </a:rPr>
              <a:t> </a:t>
            </a:r>
            <a:r>
              <a:rPr lang="hu-HU" kern="0" dirty="0" smtClean="0">
                <a:solidFill>
                  <a:srgbClr val="000000"/>
                </a:solidFill>
                <a:cs typeface="Times New Roman" pitchFamily="18" charset="0"/>
              </a:rPr>
              <a:t>         http</a:t>
            </a:r>
            <a:r>
              <a:rPr lang="hu-HU" kern="0" dirty="0">
                <a:solidFill>
                  <a:srgbClr val="000000"/>
                </a:solidFill>
                <a:cs typeface="Times New Roman" pitchFamily="18" charset="0"/>
              </a:rPr>
              <a:t>://</a:t>
            </a:r>
            <a:r>
              <a:rPr lang="hu-HU" kern="0" dirty="0" smtClean="0">
                <a:solidFill>
                  <a:srgbClr val="000000"/>
                </a:solidFill>
                <a:cs typeface="Times New Roman" pitchFamily="18" charset="0"/>
              </a:rPr>
              <a:t>www.tomshardware.com/news/amd-intel-cpu-processor,15041.html</a:t>
            </a:r>
            <a:endParaRPr lang="en-US" kern="0" dirty="0">
              <a:solidFill>
                <a:srgbClr val="000000"/>
              </a:solidFill>
              <a:cs typeface="Times New Roman" pitchFamily="18" charset="0"/>
            </a:endParaRPr>
          </a:p>
        </p:txBody>
      </p:sp>
      <p:sp>
        <p:nvSpPr>
          <p:cNvPr id="11" name="Text Box 11"/>
          <p:cNvSpPr txBox="1">
            <a:spLocks noChangeArrowheads="1"/>
          </p:cNvSpPr>
          <p:nvPr/>
        </p:nvSpPr>
        <p:spPr bwMode="auto">
          <a:xfrm>
            <a:off x="187465" y="4779729"/>
            <a:ext cx="8961556"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dirty="0" smtClean="0">
                <a:solidFill>
                  <a:srgbClr val="000000"/>
                </a:solidFill>
              </a:rPr>
              <a:t>[17]: </a:t>
            </a:r>
            <a:r>
              <a:rPr lang="hu-HU" dirty="0" err="1" smtClean="0">
                <a:solidFill>
                  <a:srgbClr val="000000"/>
                </a:solidFill>
              </a:rPr>
              <a:t>Shilov</a:t>
            </a:r>
            <a:r>
              <a:rPr lang="hu-HU" dirty="0" smtClean="0">
                <a:solidFill>
                  <a:srgbClr val="000000"/>
                </a:solidFill>
              </a:rPr>
              <a:t> A., </a:t>
            </a:r>
            <a:r>
              <a:rPr lang="en-US" dirty="0">
                <a:solidFill>
                  <a:srgbClr val="000000"/>
                </a:solidFill>
              </a:rPr>
              <a:t>AMD Shows Off Opteron "</a:t>
            </a:r>
            <a:r>
              <a:rPr lang="en-US" dirty="0" err="1">
                <a:solidFill>
                  <a:srgbClr val="000000"/>
                </a:solidFill>
              </a:rPr>
              <a:t>Interlagos</a:t>
            </a:r>
            <a:r>
              <a:rPr lang="en-US" dirty="0">
                <a:solidFill>
                  <a:srgbClr val="000000"/>
                </a:solidFill>
              </a:rPr>
              <a:t>" Again: No Performance Benchmarks, </a:t>
            </a:r>
            <a:endParaRPr lang="hu-HU" dirty="0" smtClean="0">
              <a:solidFill>
                <a:srgbClr val="000000"/>
              </a:solidFill>
            </a:endParaRPr>
          </a:p>
          <a:p>
            <a:pPr eaLnBrk="1" hangingPunct="1"/>
            <a:r>
              <a:rPr lang="hu-HU" dirty="0">
                <a:solidFill>
                  <a:srgbClr val="000000"/>
                </a:solidFill>
              </a:rPr>
              <a:t> </a:t>
            </a:r>
            <a:r>
              <a:rPr lang="hu-HU" dirty="0" smtClean="0">
                <a:solidFill>
                  <a:srgbClr val="000000"/>
                </a:solidFill>
              </a:rPr>
              <a:t>         </a:t>
            </a:r>
            <a:r>
              <a:rPr lang="en-US" dirty="0" smtClean="0">
                <a:solidFill>
                  <a:srgbClr val="000000"/>
                </a:solidFill>
              </a:rPr>
              <a:t>No </a:t>
            </a:r>
            <a:r>
              <a:rPr lang="en-US" dirty="0">
                <a:solidFill>
                  <a:srgbClr val="000000"/>
                </a:solidFill>
              </a:rPr>
              <a:t>Design Wins, No Launch Date </a:t>
            </a:r>
            <a:r>
              <a:rPr lang="en-US" dirty="0" smtClean="0">
                <a:solidFill>
                  <a:srgbClr val="000000"/>
                </a:solidFill>
              </a:rPr>
              <a:t>Announced</a:t>
            </a:r>
            <a:r>
              <a:rPr lang="hu-HU" dirty="0" smtClean="0">
                <a:solidFill>
                  <a:srgbClr val="000000"/>
                </a:solidFill>
              </a:rPr>
              <a:t>, </a:t>
            </a:r>
            <a:r>
              <a:rPr lang="hu-HU" dirty="0" err="1" smtClean="0">
                <a:solidFill>
                  <a:srgbClr val="000000"/>
                </a:solidFill>
              </a:rPr>
              <a:t>Xbit</a:t>
            </a:r>
            <a:r>
              <a:rPr lang="hu-HU" dirty="0" smtClean="0">
                <a:solidFill>
                  <a:srgbClr val="000000"/>
                </a:solidFill>
              </a:rPr>
              <a:t> </a:t>
            </a:r>
            <a:r>
              <a:rPr lang="hu-HU" dirty="0" err="1" smtClean="0">
                <a:solidFill>
                  <a:srgbClr val="000000"/>
                </a:solidFill>
              </a:rPr>
              <a:t>Labs</a:t>
            </a:r>
            <a:r>
              <a:rPr lang="hu-HU" dirty="0" smtClean="0">
                <a:solidFill>
                  <a:srgbClr val="000000"/>
                </a:solidFill>
              </a:rPr>
              <a:t>, Aug. 3 2011,</a:t>
            </a:r>
            <a:endParaRPr lang="hu-HU" dirty="0">
              <a:solidFill>
                <a:srgbClr val="000000"/>
              </a:solidFill>
            </a:endParaRPr>
          </a:p>
          <a:p>
            <a:pPr eaLnBrk="1" hangingPunct="1"/>
            <a:r>
              <a:rPr lang="hu-HU" dirty="0">
                <a:solidFill>
                  <a:srgbClr val="000000"/>
                </a:solidFill>
              </a:rPr>
              <a:t> </a:t>
            </a:r>
            <a:r>
              <a:rPr lang="hu-HU" dirty="0" smtClean="0">
                <a:solidFill>
                  <a:srgbClr val="000000"/>
                </a:solidFill>
              </a:rPr>
              <a:t>         http://www.xbitlabs.com/news/cpu/display/20110803103016_AMD_Shows_Off_Opteron_</a:t>
            </a:r>
          </a:p>
          <a:p>
            <a:pPr eaLnBrk="1" hangingPunct="1"/>
            <a:r>
              <a:rPr lang="hu-HU" dirty="0" smtClean="0">
                <a:solidFill>
                  <a:srgbClr val="000000"/>
                </a:solidFill>
              </a:rPr>
              <a:t>          </a:t>
            </a:r>
            <a:r>
              <a:rPr lang="hu-HU" dirty="0" err="1" smtClean="0">
                <a:solidFill>
                  <a:srgbClr val="000000"/>
                </a:solidFill>
              </a:rPr>
              <a:t>Interlagos</a:t>
            </a:r>
            <a:r>
              <a:rPr lang="hu-HU" dirty="0" smtClean="0">
                <a:solidFill>
                  <a:srgbClr val="000000"/>
                </a:solidFill>
              </a:rPr>
              <a:t>_Again_No_Performance_</a:t>
            </a:r>
            <a:r>
              <a:rPr lang="hu-HU" dirty="0" err="1" smtClean="0">
                <a:solidFill>
                  <a:srgbClr val="000000"/>
                </a:solidFill>
              </a:rPr>
              <a:t>Benchmarks</a:t>
            </a:r>
            <a:r>
              <a:rPr lang="hu-HU" dirty="0" smtClean="0">
                <a:solidFill>
                  <a:srgbClr val="000000"/>
                </a:solidFill>
              </a:rPr>
              <a:t>_No_Design_</a:t>
            </a:r>
            <a:r>
              <a:rPr lang="hu-HU" dirty="0" err="1" smtClean="0">
                <a:solidFill>
                  <a:srgbClr val="000000"/>
                </a:solidFill>
              </a:rPr>
              <a:t>Wins</a:t>
            </a:r>
            <a:r>
              <a:rPr lang="hu-HU" dirty="0" smtClean="0">
                <a:solidFill>
                  <a:srgbClr val="000000"/>
                </a:solidFill>
              </a:rPr>
              <a:t>_No_</a:t>
            </a:r>
            <a:r>
              <a:rPr lang="hu-HU" dirty="0" err="1" smtClean="0">
                <a:solidFill>
                  <a:srgbClr val="000000"/>
                </a:solidFill>
              </a:rPr>
              <a:t>Launch</a:t>
            </a:r>
            <a:r>
              <a:rPr lang="hu-HU" dirty="0" smtClean="0">
                <a:solidFill>
                  <a:srgbClr val="000000"/>
                </a:solidFill>
              </a:rPr>
              <a:t>_</a:t>
            </a:r>
            <a:r>
              <a:rPr lang="hu-HU" dirty="0" err="1" smtClean="0">
                <a:solidFill>
                  <a:srgbClr val="000000"/>
                </a:solidFill>
              </a:rPr>
              <a:t>Date</a:t>
            </a:r>
            <a:r>
              <a:rPr lang="hu-HU" dirty="0" smtClean="0">
                <a:solidFill>
                  <a:srgbClr val="000000"/>
                </a:solidFill>
              </a:rPr>
              <a:t>_</a:t>
            </a:r>
          </a:p>
          <a:p>
            <a:pPr eaLnBrk="1" hangingPunct="1"/>
            <a:r>
              <a:rPr lang="hu-HU" dirty="0" smtClean="0">
                <a:solidFill>
                  <a:srgbClr val="000000"/>
                </a:solidFill>
              </a:rPr>
              <a:t>          </a:t>
            </a:r>
            <a:r>
              <a:rPr lang="hu-HU" dirty="0" err="1" smtClean="0">
                <a:solidFill>
                  <a:srgbClr val="000000"/>
                </a:solidFill>
              </a:rPr>
              <a:t>Announced.html</a:t>
            </a:r>
            <a:endParaRPr lang="en-US" dirty="0">
              <a:solidFill>
                <a:srgbClr val="000000"/>
              </a:solidFill>
            </a:endParaRPr>
          </a:p>
        </p:txBody>
      </p:sp>
      <p:sp>
        <p:nvSpPr>
          <p:cNvPr id="12" name="Text Box 11"/>
          <p:cNvSpPr txBox="1">
            <a:spLocks noChangeArrowheads="1"/>
          </p:cNvSpPr>
          <p:nvPr/>
        </p:nvSpPr>
        <p:spPr bwMode="auto">
          <a:xfrm>
            <a:off x="187465" y="5994285"/>
            <a:ext cx="87796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[18</a:t>
            </a:r>
            <a:r>
              <a:rPr lang="en-US" dirty="0">
                <a:solidFill>
                  <a:srgbClr val="000000"/>
                </a:solidFill>
              </a:rPr>
              <a:t>]: Arthur C., PC business still waning as Microsoft's Windows 8 fails to lift </a:t>
            </a:r>
            <a:r>
              <a:rPr lang="en-US" dirty="0" smtClean="0">
                <a:solidFill>
                  <a:srgbClr val="000000"/>
                </a:solidFill>
              </a:rPr>
              <a:t>it, </a:t>
            </a:r>
            <a:r>
              <a:rPr lang="en-US" dirty="0"/>
              <a:t>11 July </a:t>
            </a:r>
            <a:r>
              <a:rPr lang="en-US" dirty="0" smtClean="0"/>
              <a:t>2013,</a:t>
            </a:r>
          </a:p>
          <a:p>
            <a:r>
              <a:rPr lang="en-US" dirty="0"/>
              <a:t> </a:t>
            </a:r>
            <a:r>
              <a:rPr lang="en-US" dirty="0" smtClean="0"/>
              <a:t>         http</a:t>
            </a:r>
            <a:r>
              <a:rPr lang="en-US" dirty="0"/>
              <a:t>://www.theguardian.com/technology/2013/jul/11/pc-business-microsoft-windows-8 </a:t>
            </a:r>
            <a:endParaRPr lang="en-US" dirty="0">
              <a:solidFill>
                <a:srgbClr val="000000"/>
              </a:solidFill>
            </a:endParaRPr>
          </a:p>
        </p:txBody>
      </p:sp>
    </p:spTree>
    <p:extLst>
      <p:ext uri="{BB962C8B-B14F-4D97-AF65-F5344CB8AC3E}">
        <p14:creationId xmlns:p14="http://schemas.microsoft.com/office/powerpoint/2010/main" val="105580693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algn="ctr" fontAlgn="base">
              <a:spcBef>
                <a:spcPct val="0"/>
              </a:spcBef>
              <a:spcAft>
                <a:spcPct val="0"/>
              </a:spcAft>
            </a:pPr>
            <a:r>
              <a:rPr lang="en-US" dirty="0" smtClean="0">
                <a:solidFill>
                  <a:srgbClr val="FFFFFF"/>
                </a:solidFill>
              </a:rPr>
              <a:t>6. References (3)</a:t>
            </a:r>
            <a:endParaRPr lang="en-US" dirty="0">
              <a:solidFill>
                <a:srgbClr val="FFFFFF"/>
              </a:solidFill>
            </a:endParaRPr>
          </a:p>
        </p:txBody>
      </p:sp>
      <p:sp>
        <p:nvSpPr>
          <p:cNvPr id="14" name="Rectangle 4"/>
          <p:cNvSpPr>
            <a:spLocks noChangeArrowheads="1"/>
          </p:cNvSpPr>
          <p:nvPr/>
        </p:nvSpPr>
        <p:spPr bwMode="auto">
          <a:xfrm>
            <a:off x="180975" y="655530"/>
            <a:ext cx="83697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smtClean="0">
                <a:solidFill>
                  <a:srgbClr val="000000"/>
                </a:solidFill>
              </a:rPr>
              <a:t>[19]: </a:t>
            </a:r>
            <a:r>
              <a:rPr lang="en-US" sz="1400" dirty="0" err="1"/>
              <a:t>Golson</a:t>
            </a:r>
            <a:r>
              <a:rPr lang="en-US" sz="1400" dirty="0"/>
              <a:t> J., Steve Jobs Envisioned the </a:t>
            </a:r>
            <a:r>
              <a:rPr lang="en-US" sz="1400" dirty="0" err="1"/>
              <a:t>iPad</a:t>
            </a:r>
            <a:r>
              <a:rPr lang="en-US" sz="1400" dirty="0"/>
              <a:t> in </a:t>
            </a:r>
            <a:r>
              <a:rPr lang="en-US" sz="1400" dirty="0" smtClean="0"/>
              <a:t>1983, </a:t>
            </a:r>
            <a:r>
              <a:rPr lang="en-US" sz="1400" dirty="0" err="1" smtClean="0"/>
              <a:t>MacRumors</a:t>
            </a:r>
            <a:r>
              <a:rPr lang="en-US" sz="1400" dirty="0" smtClean="0"/>
              <a:t>, Oct. </a:t>
            </a:r>
            <a:r>
              <a:rPr lang="en-US" sz="1400" dirty="0"/>
              <a:t>2, </a:t>
            </a:r>
            <a:r>
              <a:rPr lang="en-US" sz="1400" dirty="0" smtClean="0"/>
              <a:t>2012,</a:t>
            </a:r>
          </a:p>
          <a:p>
            <a:r>
              <a:rPr lang="en-US" sz="1400" dirty="0"/>
              <a:t>          http://www.macrumors.com/2012/10/02/steve-jobs-envisioned-the-ipad-in-1983/ </a:t>
            </a:r>
            <a:endParaRPr lang="en-US" sz="1400" dirty="0" smtClean="0">
              <a:solidFill>
                <a:srgbClr val="000000"/>
              </a:solidFill>
            </a:endParaRPr>
          </a:p>
        </p:txBody>
      </p:sp>
      <p:sp>
        <p:nvSpPr>
          <p:cNvPr id="3" name="TextBox 2"/>
          <p:cNvSpPr txBox="1"/>
          <p:nvPr/>
        </p:nvSpPr>
        <p:spPr>
          <a:xfrm>
            <a:off x="179032" y="1178750"/>
            <a:ext cx="8964967" cy="738664"/>
          </a:xfrm>
          <a:prstGeom prst="rect">
            <a:avLst/>
          </a:prstGeom>
          <a:noFill/>
        </p:spPr>
        <p:txBody>
          <a:bodyPr wrap="square" rtlCol="0">
            <a:spAutoFit/>
          </a:bodyPr>
          <a:lstStyle/>
          <a:p>
            <a:r>
              <a:rPr lang="en-US" sz="1400" dirty="0" smtClean="0"/>
              <a:t>[20]: </a:t>
            </a:r>
            <a:r>
              <a:rPr lang="en-US" sz="1400" dirty="0" err="1" smtClean="0"/>
              <a:t>Yarow</a:t>
            </a:r>
            <a:r>
              <a:rPr lang="en-US" sz="1400" dirty="0" smtClean="0"/>
              <a:t> J., </a:t>
            </a:r>
            <a:r>
              <a:rPr lang="en-US" sz="1400" dirty="0"/>
              <a:t>Steve Ballmer's Biggest Mistakes As CEO Of </a:t>
            </a:r>
            <a:r>
              <a:rPr lang="en-US" sz="1400" dirty="0" smtClean="0"/>
              <a:t>Microsoft, Business Insider, Aug. 27</a:t>
            </a:r>
          </a:p>
          <a:p>
            <a:r>
              <a:rPr lang="en-US" sz="1400" dirty="0"/>
              <a:t>           2013, </a:t>
            </a:r>
            <a:endParaRPr lang="en-US" sz="1400" dirty="0" smtClean="0"/>
          </a:p>
          <a:p>
            <a:r>
              <a:rPr lang="en-US" sz="1400" dirty="0"/>
              <a:t>        </a:t>
            </a:r>
          </a:p>
        </p:txBody>
      </p:sp>
      <p:sp>
        <p:nvSpPr>
          <p:cNvPr id="10" name="TextBox 9"/>
          <p:cNvSpPr txBox="1"/>
          <p:nvPr/>
        </p:nvSpPr>
        <p:spPr>
          <a:xfrm>
            <a:off x="726970" y="1628800"/>
            <a:ext cx="8352419" cy="523220"/>
          </a:xfrm>
          <a:prstGeom prst="rect">
            <a:avLst/>
          </a:prstGeom>
          <a:noFill/>
        </p:spPr>
        <p:txBody>
          <a:bodyPr wrap="square" rtlCol="0">
            <a:spAutoFit/>
          </a:bodyPr>
          <a:lstStyle/>
          <a:p>
            <a:r>
              <a:rPr lang="en-US" sz="1400" dirty="0" smtClean="0"/>
              <a:t>  http</a:t>
            </a:r>
            <a:r>
              <a:rPr lang="en-US" sz="1400" dirty="0"/>
              <a:t>://</a:t>
            </a:r>
            <a:r>
              <a:rPr lang="en-US" sz="1400" dirty="0" smtClean="0"/>
              <a:t>www.businessinsider.com/steve-ballmers-most-epic-mistakes-as-ceo-of-microsoft-</a:t>
            </a:r>
          </a:p>
          <a:p>
            <a:r>
              <a:rPr lang="en-US" sz="1400" dirty="0" smtClean="0"/>
              <a:t>  2013-8?op=1</a:t>
            </a:r>
            <a:endParaRPr lang="en-US" sz="1400" dirty="0"/>
          </a:p>
        </p:txBody>
      </p:sp>
      <p:sp>
        <p:nvSpPr>
          <p:cNvPr id="7" name="Rectangle 4"/>
          <p:cNvSpPr>
            <a:spLocks noChangeArrowheads="1"/>
          </p:cNvSpPr>
          <p:nvPr/>
        </p:nvSpPr>
        <p:spPr bwMode="auto">
          <a:xfrm>
            <a:off x="174210" y="2168860"/>
            <a:ext cx="86592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[21]: </a:t>
            </a:r>
            <a:r>
              <a:rPr lang="en-US" sz="1400" dirty="0" smtClean="0">
                <a:solidFill>
                  <a:srgbClr val="000000"/>
                </a:solidFill>
              </a:rPr>
              <a:t>Arora, P., Microsoft </a:t>
            </a:r>
            <a:r>
              <a:rPr lang="en-US" sz="1400" dirty="0">
                <a:solidFill>
                  <a:srgbClr val="000000"/>
                </a:solidFill>
              </a:rPr>
              <a:t>Is Not Killing The Surface RT Lineup</a:t>
            </a:r>
            <a:r>
              <a:rPr lang="en-US" sz="1400" dirty="0" smtClean="0">
                <a:solidFill>
                  <a:srgbClr val="000000"/>
                </a:solidFill>
              </a:rPr>
              <a:t>? Seeking Alpha, Aug. 25 2014, </a:t>
            </a:r>
          </a:p>
          <a:p>
            <a:r>
              <a:rPr lang="en-US" sz="1400" dirty="0">
                <a:solidFill>
                  <a:srgbClr val="000000"/>
                </a:solidFill>
              </a:rPr>
              <a:t> </a:t>
            </a:r>
            <a:r>
              <a:rPr lang="en-US" sz="1400" dirty="0" smtClean="0">
                <a:solidFill>
                  <a:srgbClr val="000000"/>
                </a:solidFill>
              </a:rPr>
              <a:t>         </a:t>
            </a:r>
            <a:r>
              <a:rPr lang="en-US" sz="1400" dirty="0" smtClean="0"/>
              <a:t>http</a:t>
            </a:r>
            <a:r>
              <a:rPr lang="en-US" sz="1400" dirty="0"/>
              <a:t>://www.macrumors.com/2012/10/02/steve-jobs-envisioned-the-ipad-in-1983/ </a:t>
            </a:r>
            <a:endParaRPr lang="en-US" sz="1400" dirty="0" smtClean="0">
              <a:solidFill>
                <a:srgbClr val="000000"/>
              </a:solidFill>
            </a:endParaRPr>
          </a:p>
        </p:txBody>
      </p:sp>
      <p:sp>
        <p:nvSpPr>
          <p:cNvPr id="9" name="Rectangle 4"/>
          <p:cNvSpPr>
            <a:spLocks noChangeArrowheads="1"/>
          </p:cNvSpPr>
          <p:nvPr/>
        </p:nvSpPr>
        <p:spPr bwMode="auto">
          <a:xfrm>
            <a:off x="161510" y="2725760"/>
            <a:ext cx="82255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[22]: Surface Pro 3 Fact sheet May </a:t>
            </a:r>
            <a:r>
              <a:rPr lang="en-US" sz="1400" dirty="0" smtClean="0">
                <a:solidFill>
                  <a:srgbClr val="000000"/>
                </a:solidFill>
              </a:rPr>
              <a:t>2014, Microsoft,</a:t>
            </a:r>
          </a:p>
          <a:p>
            <a:r>
              <a:rPr lang="en-US" sz="1400" dirty="0">
                <a:solidFill>
                  <a:srgbClr val="000000"/>
                </a:solidFill>
              </a:rPr>
              <a:t>          http://www.microsoft.com/global/eu/PublishingImages/Surfacepro3texhspecs.pdf</a:t>
            </a:r>
            <a:endParaRPr lang="en-US" sz="1400" dirty="0" smtClean="0">
              <a:solidFill>
                <a:srgbClr val="000000"/>
              </a:solidFill>
            </a:endParaRPr>
          </a:p>
        </p:txBody>
      </p:sp>
      <p:sp>
        <p:nvSpPr>
          <p:cNvPr id="11" name="Rectangle 4"/>
          <p:cNvSpPr>
            <a:spLocks noChangeArrowheads="1"/>
          </p:cNvSpPr>
          <p:nvPr/>
        </p:nvSpPr>
        <p:spPr bwMode="auto">
          <a:xfrm>
            <a:off x="161510" y="3265820"/>
            <a:ext cx="59294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a:t>
            </a:r>
            <a:r>
              <a:rPr lang="en-US" sz="1400" dirty="0" smtClean="0">
                <a:solidFill>
                  <a:srgbClr val="000000"/>
                </a:solidFill>
              </a:rPr>
              <a:t>23]: Microsoft Surface Pro, NDTV Gadget, May 2014,</a:t>
            </a:r>
          </a:p>
          <a:p>
            <a:r>
              <a:rPr lang="en-US" sz="1400" dirty="0">
                <a:solidFill>
                  <a:srgbClr val="000000"/>
                </a:solidFill>
              </a:rPr>
              <a:t>          http://</a:t>
            </a:r>
            <a:r>
              <a:rPr lang="en-US" sz="1400" dirty="0" smtClean="0">
                <a:solidFill>
                  <a:srgbClr val="000000"/>
                </a:solidFill>
              </a:rPr>
              <a:t>gadgets.ndtv.com/microsoft-surface-pro-3-1611</a:t>
            </a:r>
          </a:p>
        </p:txBody>
      </p:sp>
      <p:sp>
        <p:nvSpPr>
          <p:cNvPr id="12" name="Rectangle 4"/>
          <p:cNvSpPr>
            <a:spLocks noChangeArrowheads="1"/>
          </p:cNvSpPr>
          <p:nvPr/>
        </p:nvSpPr>
        <p:spPr bwMode="auto">
          <a:xfrm>
            <a:off x="174210" y="3825043"/>
            <a:ext cx="909518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[24]: </a:t>
            </a:r>
            <a:r>
              <a:rPr lang="en-US" sz="1400" dirty="0" err="1">
                <a:solidFill>
                  <a:srgbClr val="000000"/>
                </a:solidFill>
              </a:rPr>
              <a:t>Guenette</a:t>
            </a:r>
            <a:r>
              <a:rPr lang="en-US" sz="1400" dirty="0">
                <a:solidFill>
                  <a:srgbClr val="000000"/>
                </a:solidFill>
              </a:rPr>
              <a:t> S., Nearly $2 Billion In The Hole, Microsoft Continues To Dive Deeper Into </a:t>
            </a:r>
            <a:r>
              <a:rPr lang="en-US" sz="1400" dirty="0" smtClean="0">
                <a:solidFill>
                  <a:srgbClr val="000000"/>
                </a:solidFill>
              </a:rPr>
              <a:t>Tablets, </a:t>
            </a:r>
            <a:endParaRPr lang="en-US" sz="1400" dirty="0">
              <a:solidFill>
                <a:srgbClr val="000000"/>
              </a:solidFill>
            </a:endParaRPr>
          </a:p>
          <a:p>
            <a:r>
              <a:rPr lang="en-US" sz="1400" dirty="0" smtClean="0">
                <a:solidFill>
                  <a:srgbClr val="000000"/>
                </a:solidFill>
              </a:rPr>
              <a:t>          Seeking Alpha, Aug</a:t>
            </a:r>
            <a:r>
              <a:rPr lang="en-US" sz="1400" dirty="0">
                <a:solidFill>
                  <a:srgbClr val="000000"/>
                </a:solidFill>
              </a:rPr>
              <a:t>. 8, </a:t>
            </a:r>
            <a:r>
              <a:rPr lang="en-US" sz="1400" dirty="0" smtClean="0">
                <a:solidFill>
                  <a:srgbClr val="000000"/>
                </a:solidFill>
              </a:rPr>
              <a:t>2014,</a:t>
            </a:r>
          </a:p>
          <a:p>
            <a:r>
              <a:rPr lang="en-US" sz="1400" dirty="0">
                <a:solidFill>
                  <a:srgbClr val="000000"/>
                </a:solidFill>
              </a:rPr>
              <a:t>          http://</a:t>
            </a:r>
            <a:r>
              <a:rPr lang="en-US" sz="1400" dirty="0" smtClean="0">
                <a:solidFill>
                  <a:srgbClr val="000000"/>
                </a:solidFill>
              </a:rPr>
              <a:t>seekingalpha.com/article/2402725-nearly-2-billion-in-the-hole-microsoft-continues</a:t>
            </a:r>
          </a:p>
          <a:p>
            <a:r>
              <a:rPr lang="en-US" sz="1400" dirty="0">
                <a:solidFill>
                  <a:srgbClr val="000000"/>
                </a:solidFill>
              </a:rPr>
              <a:t> </a:t>
            </a:r>
            <a:r>
              <a:rPr lang="en-US" sz="1400" dirty="0" smtClean="0">
                <a:solidFill>
                  <a:srgbClr val="000000"/>
                </a:solidFill>
              </a:rPr>
              <a:t>         -</a:t>
            </a:r>
            <a:r>
              <a:rPr lang="en-US" sz="1400" dirty="0">
                <a:solidFill>
                  <a:srgbClr val="000000"/>
                </a:solidFill>
              </a:rPr>
              <a:t>to-dive-deeper-into-tablets</a:t>
            </a:r>
            <a:endParaRPr lang="en-US" sz="1400" dirty="0" smtClean="0">
              <a:solidFill>
                <a:srgbClr val="000000"/>
              </a:solidFill>
            </a:endParaRPr>
          </a:p>
        </p:txBody>
      </p:sp>
      <p:sp>
        <p:nvSpPr>
          <p:cNvPr id="15" name="Rectangle 4"/>
          <p:cNvSpPr>
            <a:spLocks noChangeArrowheads="1"/>
          </p:cNvSpPr>
          <p:nvPr/>
        </p:nvSpPr>
        <p:spPr bwMode="auto">
          <a:xfrm>
            <a:off x="181115" y="4750985"/>
            <a:ext cx="75538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[25]: </a:t>
            </a:r>
            <a:r>
              <a:rPr lang="en-US" sz="1400" dirty="0" err="1">
                <a:solidFill>
                  <a:srgbClr val="000000"/>
                </a:solidFill>
              </a:rPr>
              <a:t>Deskovich</a:t>
            </a:r>
            <a:r>
              <a:rPr lang="en-US" sz="1400" dirty="0">
                <a:solidFill>
                  <a:srgbClr val="000000"/>
                </a:solidFill>
              </a:rPr>
              <a:t> V., Microsoft: A Monopoly No More? </a:t>
            </a:r>
            <a:r>
              <a:rPr lang="en-US" sz="1400" dirty="0" smtClean="0">
                <a:solidFill>
                  <a:srgbClr val="000000"/>
                </a:solidFill>
              </a:rPr>
              <a:t>Seeking Alpha, Jul</a:t>
            </a:r>
            <a:r>
              <a:rPr lang="en-US" sz="1400" dirty="0">
                <a:solidFill>
                  <a:srgbClr val="000000"/>
                </a:solidFill>
              </a:rPr>
              <a:t>. 11, 2014</a:t>
            </a:r>
          </a:p>
          <a:p>
            <a:r>
              <a:rPr lang="en-US" sz="1400" dirty="0" smtClean="0"/>
              <a:t>          http</a:t>
            </a:r>
            <a:r>
              <a:rPr lang="en-US" sz="1400" dirty="0"/>
              <a:t>://</a:t>
            </a:r>
            <a:r>
              <a:rPr lang="en-US" sz="1400" dirty="0" smtClean="0"/>
              <a:t>seekingalpha.com/article/2309835-microsoft-a-monopoly-no-more</a:t>
            </a:r>
            <a:endParaRPr lang="en-US" sz="1400" dirty="0"/>
          </a:p>
        </p:txBody>
      </p:sp>
      <p:sp>
        <p:nvSpPr>
          <p:cNvPr id="17" name="Rectangle 4"/>
          <p:cNvSpPr>
            <a:spLocks noChangeArrowheads="1"/>
          </p:cNvSpPr>
          <p:nvPr/>
        </p:nvSpPr>
        <p:spPr bwMode="auto">
          <a:xfrm>
            <a:off x="181115" y="5319210"/>
            <a:ext cx="863781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[26]: </a:t>
            </a:r>
            <a:r>
              <a:rPr lang="en-US" sz="1400" dirty="0" smtClean="0">
                <a:solidFill>
                  <a:srgbClr val="000000"/>
                </a:solidFill>
              </a:rPr>
              <a:t>Gill R., Intel’s </a:t>
            </a:r>
            <a:r>
              <a:rPr lang="en-US" sz="1400" dirty="0">
                <a:solidFill>
                  <a:srgbClr val="000000"/>
                </a:solidFill>
              </a:rPr>
              <a:t>Core i5-655K &amp; Core i7-875K: Overclocked and </a:t>
            </a:r>
            <a:r>
              <a:rPr lang="en-US" sz="1400" dirty="0" smtClean="0">
                <a:solidFill>
                  <a:srgbClr val="000000"/>
                </a:solidFill>
              </a:rPr>
              <a:t>Analyzed, </a:t>
            </a:r>
            <a:r>
              <a:rPr lang="en-US" sz="1400" dirty="0" err="1" smtClean="0">
                <a:solidFill>
                  <a:srgbClr val="000000"/>
                </a:solidFill>
              </a:rPr>
              <a:t>AnandTech</a:t>
            </a:r>
            <a:r>
              <a:rPr lang="en-US" sz="1400" dirty="0" smtClean="0">
                <a:solidFill>
                  <a:srgbClr val="000000"/>
                </a:solidFill>
              </a:rPr>
              <a:t>,</a:t>
            </a:r>
          </a:p>
          <a:p>
            <a:r>
              <a:rPr lang="en-US" sz="1400" dirty="0" smtClean="0">
                <a:solidFill>
                  <a:srgbClr val="000000"/>
                </a:solidFill>
              </a:rPr>
              <a:t>          May 28 2010, </a:t>
            </a:r>
            <a:r>
              <a:rPr lang="en-US" sz="1400" dirty="0" smtClean="0"/>
              <a:t>http</a:t>
            </a:r>
            <a:r>
              <a:rPr lang="en-US" sz="1400" dirty="0"/>
              <a:t>://</a:t>
            </a:r>
            <a:r>
              <a:rPr lang="en-US" sz="1400" dirty="0" smtClean="0"/>
              <a:t>www.anandtech.com/show/3742/intels-core-i5655k-core-i7875k-</a:t>
            </a:r>
          </a:p>
          <a:p>
            <a:r>
              <a:rPr lang="en-US" sz="1400" dirty="0"/>
              <a:t> </a:t>
            </a:r>
            <a:r>
              <a:rPr lang="en-US" sz="1400" dirty="0" smtClean="0"/>
              <a:t>         overclocked-and-</a:t>
            </a:r>
            <a:r>
              <a:rPr lang="en-US" sz="1400" dirty="0" err="1" smtClean="0"/>
              <a:t>analysed</a:t>
            </a:r>
            <a:r>
              <a:rPr lang="en-US" sz="1400" dirty="0" smtClean="0"/>
              <a:t>-</a:t>
            </a:r>
            <a:r>
              <a:rPr lang="en-US" sz="1400" dirty="0"/>
              <a:t>/</a:t>
            </a:r>
            <a:r>
              <a:rPr lang="en-US" sz="1400" dirty="0" smtClean="0"/>
              <a:t>2          </a:t>
            </a:r>
            <a:endParaRPr lang="en-US" sz="1400" dirty="0"/>
          </a:p>
        </p:txBody>
      </p:sp>
      <p:sp>
        <p:nvSpPr>
          <p:cNvPr id="19" name="Rectangle 4"/>
          <p:cNvSpPr>
            <a:spLocks noChangeArrowheads="1"/>
          </p:cNvSpPr>
          <p:nvPr/>
        </p:nvSpPr>
        <p:spPr bwMode="auto">
          <a:xfrm>
            <a:off x="161510" y="6065711"/>
            <a:ext cx="899970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[27]: </a:t>
            </a:r>
            <a:r>
              <a:rPr lang="en-US" sz="1400" dirty="0" err="1" smtClean="0">
                <a:solidFill>
                  <a:srgbClr val="000000"/>
                </a:solidFill>
              </a:rPr>
              <a:t>Shimpi</a:t>
            </a:r>
            <a:r>
              <a:rPr lang="en-US" sz="1400" dirty="0" smtClean="0">
                <a:solidFill>
                  <a:srgbClr val="000000"/>
                </a:solidFill>
              </a:rPr>
              <a:t> A. L., AMD </a:t>
            </a:r>
            <a:r>
              <a:rPr lang="en-US" sz="1400" dirty="0" err="1">
                <a:solidFill>
                  <a:srgbClr val="000000"/>
                </a:solidFill>
              </a:rPr>
              <a:t>Beema</a:t>
            </a:r>
            <a:r>
              <a:rPr lang="en-US" sz="1400" dirty="0">
                <a:solidFill>
                  <a:srgbClr val="000000"/>
                </a:solidFill>
              </a:rPr>
              <a:t>/Mullins Architecture &amp; Performance </a:t>
            </a:r>
            <a:r>
              <a:rPr lang="en-US" sz="1400" dirty="0" smtClean="0">
                <a:solidFill>
                  <a:srgbClr val="000000"/>
                </a:solidFill>
              </a:rPr>
              <a:t>Preview, </a:t>
            </a:r>
            <a:r>
              <a:rPr lang="en-US" sz="1400" dirty="0" err="1" smtClean="0">
                <a:solidFill>
                  <a:srgbClr val="000000"/>
                </a:solidFill>
              </a:rPr>
              <a:t>AnandTech</a:t>
            </a:r>
            <a:r>
              <a:rPr lang="en-US" sz="1400" dirty="0" smtClean="0">
                <a:solidFill>
                  <a:srgbClr val="000000"/>
                </a:solidFill>
              </a:rPr>
              <a:t>, </a:t>
            </a:r>
          </a:p>
          <a:p>
            <a:r>
              <a:rPr lang="en-US" sz="1400" dirty="0">
                <a:solidFill>
                  <a:srgbClr val="000000"/>
                </a:solidFill>
              </a:rPr>
              <a:t> </a:t>
            </a:r>
            <a:r>
              <a:rPr lang="en-US" sz="1400" dirty="0" smtClean="0">
                <a:solidFill>
                  <a:srgbClr val="000000"/>
                </a:solidFill>
              </a:rPr>
              <a:t>          April </a:t>
            </a:r>
            <a:r>
              <a:rPr lang="en-US" sz="1400" dirty="0">
                <a:solidFill>
                  <a:srgbClr val="000000"/>
                </a:solidFill>
              </a:rPr>
              <a:t>29, 2014, http://</a:t>
            </a:r>
            <a:r>
              <a:rPr lang="en-US" sz="1400" dirty="0" smtClean="0">
                <a:solidFill>
                  <a:srgbClr val="000000"/>
                </a:solidFill>
              </a:rPr>
              <a:t>www.anandtech.com/show/7974/amd-beema-mullins-architecture-</a:t>
            </a:r>
          </a:p>
          <a:p>
            <a:r>
              <a:rPr lang="en-US" sz="1400" dirty="0">
                <a:solidFill>
                  <a:srgbClr val="000000"/>
                </a:solidFill>
              </a:rPr>
              <a:t> </a:t>
            </a:r>
            <a:r>
              <a:rPr lang="en-US" sz="1400" dirty="0" smtClean="0">
                <a:solidFill>
                  <a:srgbClr val="000000"/>
                </a:solidFill>
              </a:rPr>
              <a:t>          a10-micro-6700t-performance-preview</a:t>
            </a:r>
            <a:endParaRPr lang="en-US" sz="1400" dirty="0"/>
          </a:p>
        </p:txBody>
      </p:sp>
    </p:spTree>
    <p:extLst>
      <p:ext uri="{BB962C8B-B14F-4D97-AF65-F5344CB8AC3E}">
        <p14:creationId xmlns:p14="http://schemas.microsoft.com/office/powerpoint/2010/main" val="248952079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70178" y="640539"/>
            <a:ext cx="84571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a:t>
            </a:r>
            <a:r>
              <a:rPr lang="en-US" sz="1400" dirty="0" smtClean="0">
                <a:solidFill>
                  <a:srgbClr val="000000"/>
                </a:solidFill>
                <a:latin typeface="+mj-lt"/>
              </a:rPr>
              <a:t>28</a:t>
            </a:r>
            <a:r>
              <a:rPr lang="en-US" sz="1400" dirty="0">
                <a:solidFill>
                  <a:srgbClr val="000000"/>
                </a:solidFill>
                <a:latin typeface="+mj-lt"/>
              </a:rPr>
              <a:t>]: </a:t>
            </a:r>
            <a:r>
              <a:rPr lang="en-US" sz="1400" dirty="0" smtClean="0">
                <a:solidFill>
                  <a:srgbClr val="000000"/>
                </a:solidFill>
                <a:latin typeface="+mj-lt"/>
              </a:rPr>
              <a:t>Wilson S., &amp; </a:t>
            </a:r>
            <a:r>
              <a:rPr lang="en-US" sz="1400" dirty="0" err="1" smtClean="0">
                <a:solidFill>
                  <a:srgbClr val="000000"/>
                </a:solidFill>
                <a:latin typeface="+mj-lt"/>
              </a:rPr>
              <a:t>Wigginton</a:t>
            </a:r>
            <a:r>
              <a:rPr lang="en-US" sz="1400" dirty="0" smtClean="0">
                <a:solidFill>
                  <a:srgbClr val="000000"/>
                </a:solidFill>
                <a:latin typeface="+mj-lt"/>
              </a:rPr>
              <a:t> C., Making </a:t>
            </a:r>
            <a:r>
              <a:rPr lang="en-US" sz="1400" dirty="0">
                <a:solidFill>
                  <a:srgbClr val="000000"/>
                </a:solidFill>
                <a:latin typeface="+mj-lt"/>
              </a:rPr>
              <a:t>open innovation work in </a:t>
            </a:r>
            <a:r>
              <a:rPr lang="en-US" sz="1400" dirty="0" smtClean="0">
                <a:solidFill>
                  <a:srgbClr val="000000"/>
                </a:solidFill>
                <a:latin typeface="+mj-lt"/>
              </a:rPr>
              <a:t>mobile - Insights </a:t>
            </a:r>
            <a:r>
              <a:rPr lang="en-US" sz="1400" dirty="0">
                <a:solidFill>
                  <a:srgbClr val="000000"/>
                </a:solidFill>
                <a:latin typeface="+mj-lt"/>
              </a:rPr>
              <a:t>from </a:t>
            </a:r>
            <a:r>
              <a:rPr lang="en-US" sz="1400" dirty="0" smtClean="0">
                <a:solidFill>
                  <a:srgbClr val="000000"/>
                </a:solidFill>
                <a:latin typeface="+mj-lt"/>
              </a:rPr>
              <a:t>the</a:t>
            </a:r>
          </a:p>
          <a:p>
            <a:r>
              <a:rPr lang="en-US" sz="1400" dirty="0">
                <a:solidFill>
                  <a:srgbClr val="000000"/>
                </a:solidFill>
                <a:latin typeface="+mj-lt"/>
              </a:rPr>
              <a:t> </a:t>
            </a:r>
            <a:r>
              <a:rPr lang="en-US" sz="1400" dirty="0" smtClean="0">
                <a:solidFill>
                  <a:srgbClr val="000000"/>
                </a:solidFill>
                <a:latin typeface="+mj-lt"/>
              </a:rPr>
              <a:t>          </a:t>
            </a:r>
            <a:r>
              <a:rPr lang="en-US" sz="1400" dirty="0">
                <a:solidFill>
                  <a:srgbClr val="000000"/>
                </a:solidFill>
                <a:latin typeface="+mj-lt"/>
              </a:rPr>
              <a:t>semiconductor </a:t>
            </a:r>
            <a:r>
              <a:rPr lang="en-US" sz="1400" dirty="0" smtClean="0">
                <a:solidFill>
                  <a:srgbClr val="000000"/>
                </a:solidFill>
                <a:latin typeface="+mj-lt"/>
              </a:rPr>
              <a:t>industry, Deloitte University Press, July 24v2013,</a:t>
            </a:r>
          </a:p>
          <a:p>
            <a:r>
              <a:rPr lang="en-US" sz="1400" dirty="0">
                <a:solidFill>
                  <a:srgbClr val="000000"/>
                </a:solidFill>
                <a:latin typeface="+mj-lt"/>
              </a:rPr>
              <a:t> </a:t>
            </a:r>
            <a:r>
              <a:rPr lang="en-US" sz="1400" dirty="0" smtClean="0">
                <a:solidFill>
                  <a:srgbClr val="000000"/>
                </a:solidFill>
                <a:latin typeface="+mj-lt"/>
              </a:rPr>
              <a:t>          </a:t>
            </a:r>
            <a:r>
              <a:rPr lang="en-US" sz="1400" dirty="0">
                <a:latin typeface="+mj-lt"/>
              </a:rPr>
              <a:t>http://dupress.com/articles/making-open-innovation-work-in-mobile</a:t>
            </a:r>
            <a:r>
              <a:rPr lang="en-US" sz="1400" dirty="0" smtClean="0">
                <a:latin typeface="+mj-lt"/>
              </a:rPr>
              <a:t>/</a:t>
            </a:r>
            <a:endParaRPr lang="en-US" sz="1400" dirty="0" smtClean="0">
              <a:solidFill>
                <a:srgbClr val="000000"/>
              </a:solidFill>
              <a:latin typeface="+mj-lt"/>
            </a:endParaRPr>
          </a:p>
        </p:txBody>
      </p:sp>
      <p:sp>
        <p:nvSpPr>
          <p:cNvPr id="10" name="Rectangle 4"/>
          <p:cNvSpPr>
            <a:spLocks noChangeArrowheads="1"/>
          </p:cNvSpPr>
          <p:nvPr/>
        </p:nvSpPr>
        <p:spPr bwMode="auto">
          <a:xfrm>
            <a:off x="168113" y="1383625"/>
            <a:ext cx="91217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[30]: </a:t>
            </a:r>
            <a:r>
              <a:rPr lang="en-US" sz="1400" dirty="0" smtClean="0">
                <a:solidFill>
                  <a:srgbClr val="000000"/>
                </a:solidFill>
                <a:latin typeface="+mj-lt"/>
              </a:rPr>
              <a:t>Arora P., Wait</a:t>
            </a:r>
            <a:r>
              <a:rPr lang="en-US" sz="1400" dirty="0">
                <a:solidFill>
                  <a:srgbClr val="000000"/>
                </a:solidFill>
                <a:latin typeface="+mj-lt"/>
              </a:rPr>
              <a:t>, Microsoft Is Not Killing The Surface RT Lineup? </a:t>
            </a:r>
            <a:r>
              <a:rPr lang="en-US" sz="1400" dirty="0" smtClean="0">
                <a:solidFill>
                  <a:srgbClr val="000000"/>
                </a:solidFill>
                <a:latin typeface="+mj-lt"/>
              </a:rPr>
              <a:t>Seeking Alpha, Aug</a:t>
            </a:r>
            <a:r>
              <a:rPr lang="en-US" sz="1400" dirty="0">
                <a:solidFill>
                  <a:srgbClr val="000000"/>
                </a:solidFill>
                <a:latin typeface="+mj-lt"/>
              </a:rPr>
              <a:t>. 25, </a:t>
            </a:r>
            <a:r>
              <a:rPr lang="en-US" sz="1400" dirty="0" smtClean="0">
                <a:solidFill>
                  <a:srgbClr val="000000"/>
                </a:solidFill>
                <a:latin typeface="+mj-lt"/>
              </a:rPr>
              <a:t>2014,</a:t>
            </a:r>
          </a:p>
          <a:p>
            <a:r>
              <a:rPr lang="en-US" sz="1400" dirty="0" smtClean="0">
                <a:latin typeface="+mj-lt"/>
              </a:rPr>
              <a:t>           http</a:t>
            </a:r>
            <a:r>
              <a:rPr lang="en-US" sz="1400" dirty="0">
                <a:latin typeface="+mj-lt"/>
              </a:rPr>
              <a:t>://</a:t>
            </a:r>
            <a:r>
              <a:rPr lang="en-US" sz="1400" dirty="0" smtClean="0">
                <a:latin typeface="+mj-lt"/>
              </a:rPr>
              <a:t>seekingalpha.com/article/2447735-wait-microsoft-is-not-killing-the-surface-rt-lineup</a:t>
            </a:r>
            <a:endParaRPr lang="en-US" sz="1400" dirty="0">
              <a:latin typeface="+mj-lt"/>
            </a:endParaRPr>
          </a:p>
        </p:txBody>
      </p:sp>
      <p:sp>
        <p:nvSpPr>
          <p:cNvPr id="11" name="Rectangle 10"/>
          <p:cNvSpPr/>
          <p:nvPr/>
        </p:nvSpPr>
        <p:spPr>
          <a:xfrm>
            <a:off x="165844" y="1968690"/>
            <a:ext cx="8982490" cy="523220"/>
          </a:xfrm>
          <a:prstGeom prst="rect">
            <a:avLst/>
          </a:prstGeom>
        </p:spPr>
        <p:txBody>
          <a:bodyPr wrap="square">
            <a:spAutoFit/>
          </a:bodyPr>
          <a:lstStyle/>
          <a:p>
            <a:r>
              <a:rPr lang="en-US" sz="1400" dirty="0" smtClean="0">
                <a:latin typeface="+mj-lt"/>
              </a:rPr>
              <a:t>[31]: Hodgins K., Apple </a:t>
            </a:r>
            <a:r>
              <a:rPr lang="en-US" sz="1400" dirty="0">
                <a:latin typeface="+mj-lt"/>
              </a:rPr>
              <a:t>Maintains Narrowing Lead in Tablet Market </a:t>
            </a:r>
            <a:r>
              <a:rPr lang="en-US" sz="1400" dirty="0" smtClean="0">
                <a:latin typeface="+mj-lt"/>
              </a:rPr>
              <a:t>Share, </a:t>
            </a:r>
            <a:r>
              <a:rPr lang="en-US" sz="1400" dirty="0" err="1" smtClean="0">
                <a:latin typeface="+mj-lt"/>
              </a:rPr>
              <a:t>MacRumors</a:t>
            </a:r>
            <a:r>
              <a:rPr lang="en-US" sz="1400" dirty="0" smtClean="0">
                <a:latin typeface="+mj-lt"/>
              </a:rPr>
              <a:t>, May </a:t>
            </a:r>
            <a:r>
              <a:rPr lang="en-US" sz="1400" dirty="0">
                <a:latin typeface="+mj-lt"/>
              </a:rPr>
              <a:t>1, </a:t>
            </a:r>
          </a:p>
          <a:p>
            <a:r>
              <a:rPr lang="en-US" sz="1400" dirty="0" smtClean="0">
                <a:latin typeface="+mj-lt"/>
              </a:rPr>
              <a:t>           http</a:t>
            </a:r>
            <a:r>
              <a:rPr lang="en-US" sz="1400" dirty="0">
                <a:latin typeface="+mj-lt"/>
              </a:rPr>
              <a:t>://www.macrumors.com/2014/05/01/apple-tablet-market-share-1q14</a:t>
            </a:r>
          </a:p>
        </p:txBody>
      </p:sp>
      <p:sp>
        <p:nvSpPr>
          <p:cNvPr id="13" name="Rectangle 4"/>
          <p:cNvSpPr>
            <a:spLocks noChangeArrowheads="1"/>
          </p:cNvSpPr>
          <p:nvPr/>
        </p:nvSpPr>
        <p:spPr bwMode="auto">
          <a:xfrm>
            <a:off x="163779" y="2536915"/>
            <a:ext cx="92355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a:t>
            </a:r>
            <a:r>
              <a:rPr lang="en-US" sz="1400" dirty="0" smtClean="0">
                <a:solidFill>
                  <a:srgbClr val="000000"/>
                </a:solidFill>
                <a:latin typeface="+mj-lt"/>
              </a:rPr>
              <a:t>32]: Arora P., Wait</a:t>
            </a:r>
            <a:r>
              <a:rPr lang="en-US" sz="1400" dirty="0">
                <a:solidFill>
                  <a:srgbClr val="000000"/>
                </a:solidFill>
                <a:latin typeface="+mj-lt"/>
              </a:rPr>
              <a:t>, Microsoft Is Not Killing The Surface RT Lineup? </a:t>
            </a:r>
            <a:r>
              <a:rPr lang="en-US" sz="1400" dirty="0" smtClean="0">
                <a:solidFill>
                  <a:srgbClr val="000000"/>
                </a:solidFill>
                <a:latin typeface="+mj-lt"/>
              </a:rPr>
              <a:t>Seeking Alpha, Aug</a:t>
            </a:r>
            <a:r>
              <a:rPr lang="en-US" sz="1400" dirty="0">
                <a:solidFill>
                  <a:srgbClr val="000000"/>
                </a:solidFill>
                <a:latin typeface="+mj-lt"/>
              </a:rPr>
              <a:t>. 25, </a:t>
            </a:r>
            <a:r>
              <a:rPr lang="en-US" sz="1400" dirty="0" smtClean="0">
                <a:solidFill>
                  <a:srgbClr val="000000"/>
                </a:solidFill>
                <a:latin typeface="+mj-lt"/>
              </a:rPr>
              <a:t>2014,</a:t>
            </a:r>
          </a:p>
          <a:p>
            <a:r>
              <a:rPr lang="en-US" sz="1400" dirty="0" smtClean="0">
                <a:latin typeface="+mj-lt"/>
              </a:rPr>
              <a:t>           http</a:t>
            </a:r>
            <a:r>
              <a:rPr lang="en-US" sz="1400" dirty="0">
                <a:latin typeface="+mj-lt"/>
              </a:rPr>
              <a:t>://</a:t>
            </a:r>
            <a:r>
              <a:rPr lang="en-US" sz="1400" dirty="0" smtClean="0">
                <a:latin typeface="+mj-lt"/>
              </a:rPr>
              <a:t>seekingalpha.com/article/2447735-wait-microsoft-is-not-killing-the-surface-rt-lineup</a:t>
            </a:r>
            <a:endParaRPr lang="en-US" sz="1400" dirty="0">
              <a:latin typeface="+mj-lt"/>
            </a:endParaRPr>
          </a:p>
        </p:txBody>
      </p:sp>
      <p:sp>
        <p:nvSpPr>
          <p:cNvPr id="15" name="Rectangle 4"/>
          <p:cNvSpPr>
            <a:spLocks noChangeArrowheads="1"/>
          </p:cNvSpPr>
          <p:nvPr/>
        </p:nvSpPr>
        <p:spPr bwMode="auto">
          <a:xfrm>
            <a:off x="165542" y="3093815"/>
            <a:ext cx="897117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[33]: </a:t>
            </a:r>
            <a:r>
              <a:rPr lang="en-US" sz="1400" dirty="0" err="1" smtClean="0">
                <a:solidFill>
                  <a:srgbClr val="000000"/>
                </a:solidFill>
                <a:latin typeface="+mj-lt"/>
              </a:rPr>
              <a:t>Eul</a:t>
            </a:r>
            <a:r>
              <a:rPr lang="en-US" sz="1400" dirty="0" smtClean="0">
                <a:solidFill>
                  <a:srgbClr val="000000"/>
                </a:solidFill>
                <a:latin typeface="+mj-lt"/>
              </a:rPr>
              <a:t> H., &amp; Bell M., Mobile at Intel, Investor Meeting 2012, Intel,</a:t>
            </a:r>
          </a:p>
          <a:p>
            <a:r>
              <a:rPr lang="en-US" sz="1400" dirty="0" smtClean="0">
                <a:latin typeface="+mj-lt"/>
              </a:rPr>
              <a:t>           http</a:t>
            </a:r>
            <a:r>
              <a:rPr lang="en-US" sz="1400" dirty="0">
                <a:latin typeface="+mj-lt"/>
              </a:rPr>
              <a:t>://</a:t>
            </a:r>
            <a:r>
              <a:rPr lang="en-US" sz="1400" dirty="0" smtClean="0">
                <a:latin typeface="+mj-lt"/>
              </a:rPr>
              <a:t>www.cnx-software.com/pdf/Intel_2012/2012_Intel_Investor_Meeting_Eul_Bell.pdf</a:t>
            </a:r>
            <a:r>
              <a:rPr lang="en-US" sz="1400" dirty="0" smtClean="0">
                <a:solidFill>
                  <a:srgbClr val="000000"/>
                </a:solidFill>
                <a:latin typeface="+mj-lt"/>
              </a:rPr>
              <a:t> </a:t>
            </a:r>
            <a:endParaRPr lang="en-US" sz="1400" dirty="0">
              <a:latin typeface="+mj-lt"/>
            </a:endParaRPr>
          </a:p>
        </p:txBody>
      </p:sp>
      <p:sp>
        <p:nvSpPr>
          <p:cNvPr id="17" name="Rectangle 4"/>
          <p:cNvSpPr>
            <a:spLocks noChangeArrowheads="1"/>
          </p:cNvSpPr>
          <p:nvPr/>
        </p:nvSpPr>
        <p:spPr bwMode="auto">
          <a:xfrm>
            <a:off x="165542" y="3664660"/>
            <a:ext cx="900323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[34]: Qualcomm dominates smartphone chip and baseband, tablet processor </a:t>
            </a:r>
            <a:r>
              <a:rPr lang="en-US" sz="1400" dirty="0" smtClean="0">
                <a:solidFill>
                  <a:srgbClr val="000000"/>
                </a:solidFill>
                <a:latin typeface="+mj-lt"/>
              </a:rPr>
              <a:t>markets, Mobile </a:t>
            </a:r>
          </a:p>
          <a:p>
            <a:r>
              <a:rPr lang="en-US" sz="1400" dirty="0">
                <a:solidFill>
                  <a:srgbClr val="000000"/>
                </a:solidFill>
                <a:latin typeface="+mj-lt"/>
              </a:rPr>
              <a:t> </a:t>
            </a:r>
            <a:r>
              <a:rPr lang="en-US" sz="1400" dirty="0" smtClean="0">
                <a:solidFill>
                  <a:srgbClr val="000000"/>
                </a:solidFill>
                <a:latin typeface="+mj-lt"/>
              </a:rPr>
              <a:t>          Europe, </a:t>
            </a:r>
            <a:r>
              <a:rPr lang="en-US" sz="1400" dirty="0" smtClean="0">
                <a:latin typeface="+mj-lt"/>
              </a:rPr>
              <a:t>February 17 </a:t>
            </a:r>
            <a:r>
              <a:rPr lang="en-US" sz="1400" dirty="0">
                <a:latin typeface="+mj-lt"/>
              </a:rPr>
              <a:t>2014</a:t>
            </a:r>
            <a:endParaRPr lang="en-US" sz="1400" dirty="0" smtClean="0">
              <a:solidFill>
                <a:srgbClr val="000000"/>
              </a:solidFill>
              <a:latin typeface="+mj-lt"/>
            </a:endParaRPr>
          </a:p>
          <a:p>
            <a:r>
              <a:rPr lang="en-US" sz="1400" dirty="0">
                <a:latin typeface="+mj-lt"/>
              </a:rPr>
              <a:t> </a:t>
            </a:r>
            <a:r>
              <a:rPr lang="en-US" sz="1400" dirty="0" smtClean="0">
                <a:latin typeface="+mj-lt"/>
              </a:rPr>
              <a:t>          http</a:t>
            </a:r>
            <a:r>
              <a:rPr lang="en-US" sz="1400" dirty="0">
                <a:latin typeface="+mj-lt"/>
              </a:rPr>
              <a:t>://</a:t>
            </a:r>
            <a:r>
              <a:rPr lang="en-US" sz="1400" dirty="0" smtClean="0">
                <a:latin typeface="+mj-lt"/>
              </a:rPr>
              <a:t>www.mobileeurope.co.uk/Press-Wire/qualcomm-dominates-smartphone-chip-and</a:t>
            </a:r>
          </a:p>
          <a:p>
            <a:r>
              <a:rPr lang="en-US" sz="1400" dirty="0">
                <a:latin typeface="+mj-lt"/>
              </a:rPr>
              <a:t> </a:t>
            </a:r>
            <a:r>
              <a:rPr lang="en-US" sz="1400" dirty="0" smtClean="0">
                <a:latin typeface="+mj-lt"/>
              </a:rPr>
              <a:t>          -baseband-tablet-processor-markets</a:t>
            </a:r>
            <a:endParaRPr lang="en-US" sz="1400" dirty="0">
              <a:solidFill>
                <a:srgbClr val="000000"/>
              </a:solidFill>
              <a:latin typeface="+mj-lt"/>
            </a:endParaRPr>
          </a:p>
        </p:txBody>
      </p:sp>
      <p:sp>
        <p:nvSpPr>
          <p:cNvPr id="20" name="Rectangle 4"/>
          <p:cNvSpPr>
            <a:spLocks noChangeArrowheads="1"/>
          </p:cNvSpPr>
          <p:nvPr/>
        </p:nvSpPr>
        <p:spPr bwMode="auto">
          <a:xfrm>
            <a:off x="169876" y="4600763"/>
            <a:ext cx="888063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[35]: Gartner Says Worldwide Tablet Sales Grew 68 Percent in 2013, With Android Capturing </a:t>
            </a:r>
            <a:r>
              <a:rPr lang="en-US" sz="1400" dirty="0" smtClean="0">
                <a:solidFill>
                  <a:srgbClr val="000000"/>
                </a:solidFill>
                <a:latin typeface="+mj-lt"/>
              </a:rPr>
              <a:t>62</a:t>
            </a:r>
          </a:p>
          <a:p>
            <a:r>
              <a:rPr lang="en-US" sz="1400" dirty="0">
                <a:solidFill>
                  <a:srgbClr val="000000"/>
                </a:solidFill>
                <a:latin typeface="+mj-lt"/>
              </a:rPr>
              <a:t> </a:t>
            </a:r>
            <a:r>
              <a:rPr lang="en-US" sz="1400" dirty="0" smtClean="0">
                <a:solidFill>
                  <a:srgbClr val="000000"/>
                </a:solidFill>
                <a:latin typeface="+mj-lt"/>
              </a:rPr>
              <a:t>          </a:t>
            </a:r>
            <a:r>
              <a:rPr lang="en-US" sz="1400" dirty="0">
                <a:solidFill>
                  <a:srgbClr val="000000"/>
                </a:solidFill>
                <a:latin typeface="+mj-lt"/>
              </a:rPr>
              <a:t>Percent of the </a:t>
            </a:r>
            <a:r>
              <a:rPr lang="en-US" sz="1400" dirty="0" smtClean="0">
                <a:solidFill>
                  <a:srgbClr val="000000"/>
                </a:solidFill>
                <a:latin typeface="+mj-lt"/>
              </a:rPr>
              <a:t>Market, Gartner, Newsroom, March </a:t>
            </a:r>
            <a:r>
              <a:rPr lang="en-US" sz="1400" dirty="0">
                <a:solidFill>
                  <a:srgbClr val="000000"/>
                </a:solidFill>
                <a:latin typeface="+mj-lt"/>
              </a:rPr>
              <a:t>3, </a:t>
            </a:r>
            <a:r>
              <a:rPr lang="en-US" sz="1400" dirty="0" smtClean="0">
                <a:solidFill>
                  <a:srgbClr val="000000"/>
                </a:solidFill>
                <a:latin typeface="+mj-lt"/>
              </a:rPr>
              <a:t>2014,</a:t>
            </a:r>
          </a:p>
          <a:p>
            <a:r>
              <a:rPr lang="en-US" sz="1400" dirty="0" smtClean="0">
                <a:solidFill>
                  <a:srgbClr val="000000"/>
                </a:solidFill>
                <a:latin typeface="+mj-lt"/>
              </a:rPr>
              <a:t>           http</a:t>
            </a:r>
            <a:r>
              <a:rPr lang="en-US" sz="1400" dirty="0">
                <a:solidFill>
                  <a:srgbClr val="000000"/>
                </a:solidFill>
                <a:latin typeface="+mj-lt"/>
              </a:rPr>
              <a:t>://www.gartner.com/newsroom/id/2674215 </a:t>
            </a:r>
          </a:p>
        </p:txBody>
      </p:sp>
      <p:sp>
        <p:nvSpPr>
          <p:cNvPr id="21" name="Rectangle 4"/>
          <p:cNvSpPr>
            <a:spLocks noChangeArrowheads="1"/>
          </p:cNvSpPr>
          <p:nvPr/>
        </p:nvSpPr>
        <p:spPr bwMode="auto">
          <a:xfrm>
            <a:off x="168113" y="5384841"/>
            <a:ext cx="913070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a:t>
            </a:r>
            <a:r>
              <a:rPr lang="en-US" sz="1400" dirty="0" smtClean="0">
                <a:solidFill>
                  <a:srgbClr val="000000"/>
                </a:solidFill>
                <a:latin typeface="+mj-lt"/>
              </a:rPr>
              <a:t>36]: </a:t>
            </a:r>
            <a:r>
              <a:rPr lang="en-US" sz="1400" dirty="0" err="1" smtClean="0">
                <a:solidFill>
                  <a:srgbClr val="000000"/>
                </a:solidFill>
                <a:latin typeface="+mj-lt"/>
              </a:rPr>
              <a:t>Trefis</a:t>
            </a:r>
            <a:r>
              <a:rPr lang="en-US" sz="1400" dirty="0" smtClean="0">
                <a:solidFill>
                  <a:srgbClr val="000000"/>
                </a:solidFill>
                <a:latin typeface="+mj-lt"/>
              </a:rPr>
              <a:t> Team, </a:t>
            </a:r>
            <a:r>
              <a:rPr lang="en-US" sz="1400" dirty="0">
                <a:solidFill>
                  <a:srgbClr val="000000"/>
                </a:solidFill>
                <a:latin typeface="+mj-lt"/>
              </a:rPr>
              <a:t>Why Intel Can Gain Additional Share In The Mobile Market, Forbes, 5/09/2014</a:t>
            </a:r>
          </a:p>
          <a:p>
            <a:r>
              <a:rPr lang="en-US" sz="1400" dirty="0">
                <a:latin typeface="+mj-lt"/>
              </a:rPr>
              <a:t> </a:t>
            </a:r>
            <a:r>
              <a:rPr lang="en-US" sz="1400" dirty="0" smtClean="0">
                <a:latin typeface="+mj-lt"/>
              </a:rPr>
              <a:t>          http</a:t>
            </a:r>
            <a:r>
              <a:rPr lang="en-US" sz="1400" dirty="0">
                <a:latin typeface="+mj-lt"/>
              </a:rPr>
              <a:t>://</a:t>
            </a:r>
            <a:r>
              <a:rPr lang="en-US" sz="1400" dirty="0" smtClean="0">
                <a:latin typeface="+mj-lt"/>
              </a:rPr>
              <a:t>www.forbes.com/sites/greatspeculations/2014/05/09/why-intel-can-gain-additional-</a:t>
            </a:r>
          </a:p>
          <a:p>
            <a:r>
              <a:rPr lang="en-US" sz="1400" dirty="0">
                <a:latin typeface="+mj-lt"/>
              </a:rPr>
              <a:t> </a:t>
            </a:r>
            <a:r>
              <a:rPr lang="en-US" sz="1400" dirty="0" smtClean="0">
                <a:latin typeface="+mj-lt"/>
              </a:rPr>
              <a:t>          share-in-the-mobile-market</a:t>
            </a:r>
            <a:endParaRPr lang="en-US" sz="1400" dirty="0">
              <a:solidFill>
                <a:srgbClr val="000000"/>
              </a:solidFill>
              <a:latin typeface="+mj-lt"/>
            </a:endParaRPr>
          </a:p>
        </p:txBody>
      </p:sp>
      <p:sp>
        <p:nvSpPr>
          <p:cNvPr id="22"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algn="ctr" fontAlgn="base">
              <a:spcBef>
                <a:spcPct val="0"/>
              </a:spcBef>
              <a:spcAft>
                <a:spcPct val="0"/>
              </a:spcAft>
            </a:pPr>
            <a:r>
              <a:rPr lang="en-US" dirty="0" smtClean="0">
                <a:solidFill>
                  <a:srgbClr val="FFFFFF"/>
                </a:solidFill>
                <a:latin typeface="+mj-lt"/>
              </a:rPr>
              <a:t>6. References (4)</a:t>
            </a:r>
            <a:endParaRPr lang="en-US" dirty="0">
              <a:solidFill>
                <a:srgbClr val="FFFFFF"/>
              </a:solidFill>
              <a:latin typeface="+mj-lt"/>
            </a:endParaRPr>
          </a:p>
        </p:txBody>
      </p:sp>
    </p:spTree>
    <p:extLst>
      <p:ext uri="{BB962C8B-B14F-4D97-AF65-F5344CB8AC3E}">
        <p14:creationId xmlns:p14="http://schemas.microsoft.com/office/powerpoint/2010/main" val="18057288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Sima Dezső\Documents\market_data\PCs-smartphones-and-tablets-unit-shipment-forecast-until-2017.jpg"/>
          <p:cNvPicPr>
            <a:picLocks noChangeAspect="1" noChangeArrowheads="1"/>
          </p:cNvPicPr>
          <p:nvPr/>
        </p:nvPicPr>
        <p:blipFill rotWithShape="1">
          <a:blip r:embed="rId2">
            <a:extLst>
              <a:ext uri="{28A0092B-C50C-407E-A947-70E740481C1C}">
                <a14:useLocalDpi xmlns:a14="http://schemas.microsoft.com/office/drawing/2010/main" val="0"/>
              </a:ext>
            </a:extLst>
          </a:blip>
          <a:srcRect t="11745" b="7412"/>
          <a:stretch/>
        </p:blipFill>
        <p:spPr bwMode="auto">
          <a:xfrm>
            <a:off x="1196743" y="1214696"/>
            <a:ext cx="6840642" cy="56346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22929" y="512517"/>
            <a:ext cx="9039591" cy="369332"/>
          </a:xfrm>
          <a:prstGeom prst="rect">
            <a:avLst/>
          </a:prstGeom>
          <a:noFill/>
        </p:spPr>
        <p:txBody>
          <a:bodyPr wrap="none" rtlCol="0">
            <a:spAutoFit/>
          </a:bodyPr>
          <a:lstStyle/>
          <a:p>
            <a:r>
              <a:rPr lang="en-US" dirty="0" smtClean="0">
                <a:solidFill>
                  <a:schemeClr val="accent6"/>
                </a:solidFill>
              </a:rPr>
              <a:t>Worldwide unit shipment estimates of PCs vs. smartphones 2011-2017 </a:t>
            </a:r>
            <a:r>
              <a:rPr lang="en-US" dirty="0" smtClean="0"/>
              <a:t>[28]</a:t>
            </a:r>
            <a:endParaRPr lang="en-US" dirty="0"/>
          </a:p>
        </p:txBody>
      </p:sp>
      <p:sp>
        <p:nvSpPr>
          <p:cNvPr id="3" name="TextBox 2"/>
          <p:cNvSpPr txBox="1"/>
          <p:nvPr/>
        </p:nvSpPr>
        <p:spPr>
          <a:xfrm>
            <a:off x="161510" y="6451593"/>
            <a:ext cx="1645002" cy="307777"/>
          </a:xfrm>
          <a:prstGeom prst="rect">
            <a:avLst/>
          </a:prstGeom>
          <a:noFill/>
        </p:spPr>
        <p:txBody>
          <a:bodyPr wrap="none" rtlCol="0">
            <a:spAutoFit/>
          </a:bodyPr>
          <a:lstStyle/>
          <a:p>
            <a:r>
              <a:rPr lang="en-US" sz="1400" dirty="0" smtClean="0"/>
              <a:t>Source: Gartner</a:t>
            </a:r>
            <a:endParaRPr lang="en-US" sz="1400" dirty="0"/>
          </a:p>
        </p:txBody>
      </p:sp>
      <p:sp>
        <p:nvSpPr>
          <p:cNvPr id="10"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(9)</a:t>
            </a:r>
            <a:endParaRPr lang="en-US" dirty="0"/>
          </a:p>
        </p:txBody>
      </p:sp>
      <p:sp>
        <p:nvSpPr>
          <p:cNvPr id="2" name="TextBox 1"/>
          <p:cNvSpPr txBox="1"/>
          <p:nvPr/>
        </p:nvSpPr>
        <p:spPr>
          <a:xfrm>
            <a:off x="3401870" y="1223755"/>
            <a:ext cx="3555395" cy="292388"/>
          </a:xfrm>
          <a:prstGeom prst="rect">
            <a:avLst/>
          </a:prstGeom>
          <a:noFill/>
        </p:spPr>
        <p:txBody>
          <a:bodyPr wrap="square" rtlCol="0">
            <a:spAutoFit/>
          </a:bodyPr>
          <a:lstStyle/>
          <a:p>
            <a:r>
              <a:rPr lang="en-US" sz="1300" dirty="0" err="1" smtClean="0"/>
              <a:t>CAGR</a:t>
            </a:r>
            <a:r>
              <a:rPr lang="en-US" sz="1300" dirty="0" smtClean="0"/>
              <a:t>: Compound Annual Growth Rate</a:t>
            </a:r>
            <a:endParaRPr lang="en-US" sz="1300" dirty="0"/>
          </a:p>
        </p:txBody>
      </p:sp>
    </p:spTree>
    <p:extLst>
      <p:ext uri="{BB962C8B-B14F-4D97-AF65-F5344CB8AC3E}">
        <p14:creationId xmlns:p14="http://schemas.microsoft.com/office/powerpoint/2010/main" val="415226756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1510" y="665111"/>
            <a:ext cx="8783558" cy="523220"/>
          </a:xfrm>
          <a:prstGeom prst="rect">
            <a:avLst/>
          </a:prstGeom>
        </p:spPr>
        <p:txBody>
          <a:bodyPr wrap="none">
            <a:spAutoFit/>
          </a:bodyPr>
          <a:lstStyle/>
          <a:p>
            <a:r>
              <a:rPr lang="en-US" sz="1400" dirty="0" smtClean="0">
                <a:latin typeface="+mj-lt"/>
              </a:rPr>
              <a:t>[37]: Meeker M., Devitt S., Vu L., Internet </a:t>
            </a:r>
            <a:r>
              <a:rPr lang="en-US" sz="1400" dirty="0">
                <a:latin typeface="+mj-lt"/>
              </a:rPr>
              <a:t>Trends, </a:t>
            </a:r>
            <a:r>
              <a:rPr lang="en-US" sz="1400" dirty="0" smtClean="0">
                <a:latin typeface="+mj-lt"/>
              </a:rPr>
              <a:t>CM Summit, Morgan Stanley, New York,</a:t>
            </a:r>
          </a:p>
          <a:p>
            <a:r>
              <a:rPr lang="en-US" sz="1400" dirty="0">
                <a:latin typeface="+mj-lt"/>
              </a:rPr>
              <a:t> </a:t>
            </a:r>
            <a:r>
              <a:rPr lang="en-US" sz="1400" dirty="0" smtClean="0">
                <a:latin typeface="+mj-lt"/>
              </a:rPr>
              <a:t>         June </a:t>
            </a:r>
            <a:r>
              <a:rPr lang="en-US" sz="1400" dirty="0">
                <a:latin typeface="+mj-lt"/>
              </a:rPr>
              <a:t>7, </a:t>
            </a:r>
            <a:r>
              <a:rPr lang="en-US" sz="1400" dirty="0" smtClean="0">
                <a:latin typeface="+mj-lt"/>
              </a:rPr>
              <a:t>2010, http</a:t>
            </a:r>
            <a:r>
              <a:rPr lang="en-US" sz="1400" dirty="0">
                <a:latin typeface="+mj-lt"/>
              </a:rPr>
              <a:t>://demo.tizra.com/Morgan-Stanley-Internet-Trends-June-7-2010/3</a:t>
            </a:r>
          </a:p>
        </p:txBody>
      </p:sp>
      <p:sp>
        <p:nvSpPr>
          <p:cNvPr id="5" name="Rectangle 4"/>
          <p:cNvSpPr/>
          <p:nvPr/>
        </p:nvSpPr>
        <p:spPr>
          <a:xfrm>
            <a:off x="161510" y="1205171"/>
            <a:ext cx="7438190" cy="523220"/>
          </a:xfrm>
          <a:prstGeom prst="rect">
            <a:avLst/>
          </a:prstGeom>
        </p:spPr>
        <p:txBody>
          <a:bodyPr wrap="none">
            <a:spAutoFit/>
          </a:bodyPr>
          <a:lstStyle/>
          <a:p>
            <a:r>
              <a:rPr lang="en-US" sz="1400" dirty="0">
                <a:latin typeface="+mj-lt"/>
              </a:rPr>
              <a:t>[38]: Hardy E., BlackBerry Pearl 8100 </a:t>
            </a:r>
            <a:r>
              <a:rPr lang="en-US" sz="1400" dirty="0" smtClean="0">
                <a:latin typeface="+mj-lt"/>
              </a:rPr>
              <a:t>Review, </a:t>
            </a:r>
            <a:r>
              <a:rPr lang="en-US" sz="1400" dirty="0" err="1" smtClean="0">
                <a:latin typeface="+mj-lt"/>
              </a:rPr>
              <a:t>Brighthand</a:t>
            </a:r>
            <a:r>
              <a:rPr lang="en-US" sz="1400" dirty="0" smtClean="0">
                <a:latin typeface="+mj-lt"/>
              </a:rPr>
              <a:t>, November 15 2006,</a:t>
            </a:r>
          </a:p>
          <a:p>
            <a:r>
              <a:rPr lang="en-US" sz="1400" dirty="0" smtClean="0">
                <a:latin typeface="+mj-lt"/>
              </a:rPr>
              <a:t>          http</a:t>
            </a:r>
            <a:r>
              <a:rPr lang="en-US" sz="1400" dirty="0">
                <a:latin typeface="+mj-lt"/>
              </a:rPr>
              <a:t>://www.brighthand.com/phonereview/blackberry-pearl-8100-review</a:t>
            </a:r>
            <a:r>
              <a:rPr lang="en-US" sz="1400" dirty="0" smtClean="0">
                <a:latin typeface="+mj-lt"/>
              </a:rPr>
              <a:t>/</a:t>
            </a:r>
            <a:endParaRPr lang="en-US" sz="1400" dirty="0">
              <a:latin typeface="+mj-lt"/>
            </a:endParaRPr>
          </a:p>
        </p:txBody>
      </p:sp>
      <p:sp>
        <p:nvSpPr>
          <p:cNvPr id="7" name="Rectangle 6"/>
          <p:cNvSpPr/>
          <p:nvPr/>
        </p:nvSpPr>
        <p:spPr>
          <a:xfrm>
            <a:off x="168415" y="1762071"/>
            <a:ext cx="6631944" cy="307777"/>
          </a:xfrm>
          <a:prstGeom prst="rect">
            <a:avLst/>
          </a:prstGeom>
        </p:spPr>
        <p:txBody>
          <a:bodyPr wrap="none">
            <a:spAutoFit/>
          </a:bodyPr>
          <a:lstStyle/>
          <a:p>
            <a:r>
              <a:rPr lang="en-US" sz="1400" dirty="0">
                <a:latin typeface="+mj-lt"/>
              </a:rPr>
              <a:t>[</a:t>
            </a:r>
            <a:r>
              <a:rPr lang="en-US" sz="1400" dirty="0" smtClean="0">
                <a:latin typeface="+mj-lt"/>
              </a:rPr>
              <a:t>39]: Nokia 7650, Wikipedia, </a:t>
            </a:r>
            <a:r>
              <a:rPr lang="en-US" sz="1400" dirty="0">
                <a:latin typeface="+mj-lt"/>
              </a:rPr>
              <a:t>http://</a:t>
            </a:r>
            <a:r>
              <a:rPr lang="en-US" sz="1400" dirty="0" smtClean="0">
                <a:latin typeface="+mj-lt"/>
              </a:rPr>
              <a:t>en.wikipedia.org/wiki/Nokia_7650 </a:t>
            </a:r>
            <a:endParaRPr lang="en-US" sz="1400" dirty="0">
              <a:latin typeface="+mj-lt"/>
            </a:endParaRPr>
          </a:p>
        </p:txBody>
      </p:sp>
      <p:sp>
        <p:nvSpPr>
          <p:cNvPr id="11" name="Rectangle 10"/>
          <p:cNvSpPr/>
          <p:nvPr/>
        </p:nvSpPr>
        <p:spPr>
          <a:xfrm>
            <a:off x="161510" y="2112529"/>
            <a:ext cx="8834470" cy="738664"/>
          </a:xfrm>
          <a:prstGeom prst="rect">
            <a:avLst/>
          </a:prstGeom>
        </p:spPr>
        <p:txBody>
          <a:bodyPr wrap="none">
            <a:spAutoFit/>
          </a:bodyPr>
          <a:lstStyle/>
          <a:p>
            <a:r>
              <a:rPr lang="en-US" sz="1400" dirty="0" smtClean="0">
                <a:latin typeface="+mj-lt"/>
              </a:rPr>
              <a:t>[40]: </a:t>
            </a:r>
            <a:r>
              <a:rPr lang="en-US" sz="1400" dirty="0">
                <a:latin typeface="+mj-lt"/>
              </a:rPr>
              <a:t>Bokil-</a:t>
            </a:r>
            <a:r>
              <a:rPr lang="en-US" sz="1400" dirty="0" err="1">
                <a:latin typeface="+mj-lt"/>
              </a:rPr>
              <a:t>Paranjape</a:t>
            </a:r>
            <a:r>
              <a:rPr lang="en-US" sz="1400" dirty="0">
                <a:latin typeface="+mj-lt"/>
              </a:rPr>
              <a:t> S., Worldwide smartphone sales hit 267 million in Q1 2014: Trend </a:t>
            </a:r>
            <a:r>
              <a:rPr lang="en-US" sz="1400" dirty="0" smtClean="0">
                <a:latin typeface="+mj-lt"/>
              </a:rPr>
              <a:t>Force, </a:t>
            </a:r>
            <a:endParaRPr lang="hu-HU" sz="1400" dirty="0" smtClean="0">
              <a:latin typeface="+mj-lt"/>
            </a:endParaRPr>
          </a:p>
          <a:p>
            <a:r>
              <a:rPr lang="hu-HU" sz="1400" dirty="0">
                <a:latin typeface="+mj-lt"/>
              </a:rPr>
              <a:t> </a:t>
            </a:r>
            <a:r>
              <a:rPr lang="hu-HU" sz="1400" dirty="0" smtClean="0">
                <a:latin typeface="+mj-lt"/>
              </a:rPr>
              <a:t>          </a:t>
            </a:r>
            <a:r>
              <a:rPr lang="en-US" sz="1400" dirty="0" err="1" smtClean="0">
                <a:latin typeface="+mj-lt"/>
              </a:rPr>
              <a:t>Phonearena</a:t>
            </a:r>
            <a:r>
              <a:rPr lang="en-US" sz="1400" dirty="0" smtClean="0">
                <a:latin typeface="+mj-lt"/>
              </a:rPr>
              <a:t>,</a:t>
            </a:r>
            <a:r>
              <a:rPr lang="hu-HU" sz="1400" dirty="0" smtClean="0">
                <a:latin typeface="+mj-lt"/>
              </a:rPr>
              <a:t> </a:t>
            </a:r>
            <a:r>
              <a:rPr lang="en-US" sz="1400" dirty="0" smtClean="0">
                <a:latin typeface="+mj-lt"/>
              </a:rPr>
              <a:t>April </a:t>
            </a:r>
            <a:r>
              <a:rPr lang="en-US" sz="1400" dirty="0">
                <a:latin typeface="+mj-lt"/>
              </a:rPr>
              <a:t>18 2014, http://</a:t>
            </a:r>
            <a:r>
              <a:rPr lang="en-US" sz="1400" dirty="0" smtClean="0">
                <a:latin typeface="+mj-lt"/>
              </a:rPr>
              <a:t>www.fonearena.com/blog/101450/worldwide-</a:t>
            </a:r>
            <a:endParaRPr lang="hu-HU" sz="1400" dirty="0" smtClean="0">
              <a:latin typeface="+mj-lt"/>
            </a:endParaRPr>
          </a:p>
          <a:p>
            <a:r>
              <a:rPr lang="hu-HU" sz="1400" dirty="0">
                <a:latin typeface="+mj-lt"/>
              </a:rPr>
              <a:t> </a:t>
            </a:r>
            <a:r>
              <a:rPr lang="hu-HU" sz="1400" dirty="0" smtClean="0">
                <a:latin typeface="+mj-lt"/>
              </a:rPr>
              <a:t>          </a:t>
            </a:r>
            <a:r>
              <a:rPr lang="en-US" sz="1400" dirty="0" smtClean="0">
                <a:latin typeface="+mj-lt"/>
              </a:rPr>
              <a:t>smartphone-sales-hit-267-million-in-q1-2014-trend-force.html</a:t>
            </a:r>
            <a:endParaRPr lang="en-US" sz="1400" dirty="0">
              <a:latin typeface="+mj-lt"/>
            </a:endParaRPr>
          </a:p>
        </p:txBody>
      </p:sp>
      <p:sp>
        <p:nvSpPr>
          <p:cNvPr id="13" name="Rectangle 12"/>
          <p:cNvSpPr/>
          <p:nvPr/>
        </p:nvSpPr>
        <p:spPr>
          <a:xfrm>
            <a:off x="177385" y="2861354"/>
            <a:ext cx="8870570" cy="738664"/>
          </a:xfrm>
          <a:prstGeom prst="rect">
            <a:avLst/>
          </a:prstGeom>
        </p:spPr>
        <p:txBody>
          <a:bodyPr wrap="none">
            <a:spAutoFit/>
          </a:bodyPr>
          <a:lstStyle/>
          <a:p>
            <a:r>
              <a:rPr lang="en-US" sz="1400" dirty="0" smtClean="0">
                <a:latin typeface="+mj-lt"/>
              </a:rPr>
              <a:t>[41]: </a:t>
            </a:r>
            <a:r>
              <a:rPr lang="en-US" sz="1400" dirty="0" err="1" smtClean="0">
                <a:latin typeface="+mj-lt"/>
              </a:rPr>
              <a:t>Grifiths</a:t>
            </a:r>
            <a:r>
              <a:rPr lang="en-US" sz="1400" dirty="0" smtClean="0">
                <a:latin typeface="+mj-lt"/>
              </a:rPr>
              <a:t> H., </a:t>
            </a:r>
            <a:r>
              <a:rPr lang="en-US" sz="1400" dirty="0">
                <a:latin typeface="+mj-lt"/>
              </a:rPr>
              <a:t>How the ubiquity of </a:t>
            </a:r>
            <a:r>
              <a:rPr lang="en-US" sz="1400" dirty="0" smtClean="0">
                <a:latin typeface="+mj-lt"/>
              </a:rPr>
              <a:t>today’s smartphones </a:t>
            </a:r>
            <a:r>
              <a:rPr lang="en-US" sz="1400" dirty="0">
                <a:latin typeface="+mj-lt"/>
              </a:rPr>
              <a:t>make an </a:t>
            </a:r>
            <a:r>
              <a:rPr lang="en-US" sz="1400" dirty="0" smtClean="0">
                <a:latin typeface="+mj-lt"/>
              </a:rPr>
              <a:t>ideal platform </a:t>
            </a:r>
            <a:r>
              <a:rPr lang="en-US" sz="1400" dirty="0">
                <a:latin typeface="+mj-lt"/>
              </a:rPr>
              <a:t>for </a:t>
            </a:r>
            <a:r>
              <a:rPr lang="en-US" sz="1400" dirty="0" smtClean="0">
                <a:latin typeface="+mj-lt"/>
              </a:rPr>
              <a:t>delivering</a:t>
            </a:r>
          </a:p>
          <a:p>
            <a:r>
              <a:rPr lang="en-US" sz="1400" dirty="0">
                <a:latin typeface="+mj-lt"/>
              </a:rPr>
              <a:t> </a:t>
            </a:r>
            <a:r>
              <a:rPr lang="en-US" sz="1400" dirty="0" smtClean="0">
                <a:latin typeface="+mj-lt"/>
              </a:rPr>
              <a:t>         campus-based </a:t>
            </a:r>
            <a:r>
              <a:rPr lang="en-US" sz="1400" dirty="0">
                <a:latin typeface="+mj-lt"/>
              </a:rPr>
              <a:t>services, </a:t>
            </a:r>
            <a:r>
              <a:rPr lang="en-US" sz="1400" dirty="0" err="1">
                <a:latin typeface="+mj-lt"/>
              </a:rPr>
              <a:t>Ombiel</a:t>
            </a:r>
            <a:r>
              <a:rPr lang="en-US" sz="1400" dirty="0">
                <a:latin typeface="+mj-lt"/>
              </a:rPr>
              <a:t>, 2010, </a:t>
            </a:r>
            <a:r>
              <a:rPr lang="en-US" sz="1400" dirty="0" smtClean="0">
                <a:latin typeface="+mj-lt"/>
              </a:rPr>
              <a:t>   </a:t>
            </a:r>
          </a:p>
          <a:p>
            <a:r>
              <a:rPr lang="en-US" sz="1400" dirty="0" smtClean="0">
                <a:latin typeface="+mj-lt"/>
              </a:rPr>
              <a:t>          http</a:t>
            </a:r>
            <a:r>
              <a:rPr lang="en-US" sz="1400" dirty="0">
                <a:latin typeface="+mj-lt"/>
              </a:rPr>
              <a:t>://</a:t>
            </a:r>
            <a:r>
              <a:rPr lang="en-US" sz="1400" dirty="0" smtClean="0">
                <a:latin typeface="+mj-lt"/>
              </a:rPr>
              <a:t>www.rms-inc.com/files/datasheets/Ombiel_Whitepaper.pdf</a:t>
            </a:r>
            <a:endParaRPr lang="en-US" sz="1400" dirty="0">
              <a:latin typeface="+mj-lt"/>
            </a:endParaRPr>
          </a:p>
        </p:txBody>
      </p:sp>
      <p:sp>
        <p:nvSpPr>
          <p:cNvPr id="16" name="Rectangle 15"/>
          <p:cNvSpPr/>
          <p:nvPr/>
        </p:nvSpPr>
        <p:spPr>
          <a:xfrm>
            <a:off x="161510" y="3590436"/>
            <a:ext cx="8734507" cy="523220"/>
          </a:xfrm>
          <a:prstGeom prst="rect">
            <a:avLst/>
          </a:prstGeom>
        </p:spPr>
        <p:txBody>
          <a:bodyPr wrap="none">
            <a:spAutoFit/>
          </a:bodyPr>
          <a:lstStyle/>
          <a:p>
            <a:r>
              <a:rPr lang="en-US" sz="1400" dirty="0" smtClean="0">
                <a:latin typeface="+mj-lt"/>
              </a:rPr>
              <a:t>[42]: Richter F</a:t>
            </a:r>
            <a:r>
              <a:rPr lang="en-US" sz="1400" dirty="0">
                <a:latin typeface="+mj-lt"/>
              </a:rPr>
              <a:t>., Android To Retain Big Lead In Maturing Smartphone </a:t>
            </a:r>
            <a:r>
              <a:rPr lang="en-US" sz="1400" dirty="0" smtClean="0">
                <a:latin typeface="+mj-lt"/>
              </a:rPr>
              <a:t>Market, </a:t>
            </a:r>
            <a:r>
              <a:rPr lang="en-US" sz="1400" dirty="0" err="1" smtClean="0">
                <a:latin typeface="+mj-lt"/>
              </a:rPr>
              <a:t>Statista</a:t>
            </a:r>
            <a:r>
              <a:rPr lang="en-US" sz="1400" dirty="0" smtClean="0">
                <a:latin typeface="+mj-lt"/>
              </a:rPr>
              <a:t>, March 4</a:t>
            </a:r>
          </a:p>
          <a:p>
            <a:r>
              <a:rPr lang="en-US" sz="1400" dirty="0">
                <a:latin typeface="+mj-lt"/>
              </a:rPr>
              <a:t>          2014, http://www.statista.com/chart/1961/smartphone-market-share-2014 </a:t>
            </a:r>
          </a:p>
        </p:txBody>
      </p:sp>
      <p:sp>
        <p:nvSpPr>
          <p:cNvPr id="19" name="Rectangle 18"/>
          <p:cNvSpPr/>
          <p:nvPr/>
        </p:nvSpPr>
        <p:spPr>
          <a:xfrm>
            <a:off x="161510" y="4147336"/>
            <a:ext cx="8356327" cy="738664"/>
          </a:xfrm>
          <a:prstGeom prst="rect">
            <a:avLst/>
          </a:prstGeom>
        </p:spPr>
        <p:txBody>
          <a:bodyPr wrap="none">
            <a:spAutoFit/>
          </a:bodyPr>
          <a:lstStyle/>
          <a:p>
            <a:r>
              <a:rPr lang="en-US" sz="1400" dirty="0">
                <a:latin typeface="+mj-lt"/>
              </a:rPr>
              <a:t>[43]: Smartphone Apps Processor Revenue Reached $4.7 Billion in Q1 2014 says </a:t>
            </a:r>
            <a:r>
              <a:rPr lang="en-US" sz="1400" dirty="0" smtClean="0">
                <a:latin typeface="+mj-lt"/>
              </a:rPr>
              <a:t>Strategy</a:t>
            </a:r>
          </a:p>
          <a:p>
            <a:r>
              <a:rPr lang="en-US" sz="1400" dirty="0">
                <a:latin typeface="+mj-lt"/>
              </a:rPr>
              <a:t> </a:t>
            </a:r>
            <a:r>
              <a:rPr lang="en-US" sz="1400" dirty="0" smtClean="0">
                <a:latin typeface="+mj-lt"/>
              </a:rPr>
              <a:t>         Analytics, Strategy Analytics, </a:t>
            </a:r>
            <a:r>
              <a:rPr lang="en-US" sz="1400" dirty="0">
                <a:latin typeface="+mj-lt"/>
              </a:rPr>
              <a:t>J</a:t>
            </a:r>
            <a:r>
              <a:rPr lang="en-US" sz="1400" dirty="0" smtClean="0">
                <a:latin typeface="+mj-lt"/>
              </a:rPr>
              <a:t>uly 14 2014, </a:t>
            </a:r>
          </a:p>
          <a:p>
            <a:r>
              <a:rPr lang="en-US" sz="1400" dirty="0">
                <a:latin typeface="+mj-lt"/>
              </a:rPr>
              <a:t>          http://www.strategyanalytics.com/default.aspx?mod=pressreleaseviewer&amp;a0=5543</a:t>
            </a:r>
            <a:endParaRPr lang="en-US" sz="1400" dirty="0" smtClean="0">
              <a:latin typeface="+mj-lt"/>
            </a:endParaRPr>
          </a:p>
        </p:txBody>
      </p:sp>
      <p:sp>
        <p:nvSpPr>
          <p:cNvPr id="23" name="Rectangle 22"/>
          <p:cNvSpPr/>
          <p:nvPr/>
        </p:nvSpPr>
        <p:spPr>
          <a:xfrm>
            <a:off x="161510" y="4876997"/>
            <a:ext cx="8714052" cy="738664"/>
          </a:xfrm>
          <a:prstGeom prst="rect">
            <a:avLst/>
          </a:prstGeom>
        </p:spPr>
        <p:txBody>
          <a:bodyPr wrap="none">
            <a:spAutoFit/>
          </a:bodyPr>
          <a:lstStyle/>
          <a:p>
            <a:r>
              <a:rPr lang="en-US" sz="1400" dirty="0">
                <a:latin typeface="+mj-lt"/>
              </a:rPr>
              <a:t>[44]: Klug B. &amp; </a:t>
            </a:r>
            <a:r>
              <a:rPr lang="en-US" sz="1400" dirty="0" err="1">
                <a:latin typeface="+mj-lt"/>
              </a:rPr>
              <a:t>Shimpi</a:t>
            </a:r>
            <a:r>
              <a:rPr lang="en-US" sz="1400" dirty="0">
                <a:latin typeface="+mj-lt"/>
              </a:rPr>
              <a:t> A. L., Qualcomm's New Snapdragon S4: MSM8960 &amp; Krait </a:t>
            </a:r>
            <a:r>
              <a:rPr lang="en-US" sz="1400" dirty="0" smtClean="0">
                <a:latin typeface="+mj-lt"/>
              </a:rPr>
              <a:t>Architecture</a:t>
            </a:r>
          </a:p>
          <a:p>
            <a:r>
              <a:rPr lang="en-US" sz="1400" dirty="0">
                <a:latin typeface="+mj-lt"/>
              </a:rPr>
              <a:t> </a:t>
            </a:r>
            <a:r>
              <a:rPr lang="en-US" sz="1400" dirty="0" smtClean="0">
                <a:latin typeface="+mj-lt"/>
              </a:rPr>
              <a:t>         Explored, </a:t>
            </a:r>
            <a:r>
              <a:rPr lang="en-US" sz="1400" dirty="0" err="1" smtClean="0">
                <a:latin typeface="+mj-lt"/>
              </a:rPr>
              <a:t>AnandTech</a:t>
            </a:r>
            <a:r>
              <a:rPr lang="en-US" sz="1400" dirty="0" smtClean="0">
                <a:latin typeface="+mj-lt"/>
              </a:rPr>
              <a:t>, Oct. 7 2011</a:t>
            </a:r>
            <a:r>
              <a:rPr lang="en-US" sz="1400" dirty="0">
                <a:latin typeface="+mj-lt"/>
              </a:rPr>
              <a:t>, http://</a:t>
            </a:r>
            <a:r>
              <a:rPr lang="en-US" sz="1400" dirty="0" smtClean="0">
                <a:latin typeface="+mj-lt"/>
              </a:rPr>
              <a:t>www.anandtech.com/show/4940/qualcomm-</a:t>
            </a:r>
          </a:p>
          <a:p>
            <a:r>
              <a:rPr lang="en-US" sz="1400" dirty="0">
                <a:latin typeface="+mj-lt"/>
              </a:rPr>
              <a:t> </a:t>
            </a:r>
            <a:r>
              <a:rPr lang="en-US" sz="1400" dirty="0" smtClean="0">
                <a:latin typeface="+mj-lt"/>
              </a:rPr>
              <a:t>         new-snapdragon-s4-msm8960-krait-architecture</a:t>
            </a:r>
          </a:p>
        </p:txBody>
      </p:sp>
      <p:sp>
        <p:nvSpPr>
          <p:cNvPr id="24" name="Rectangle 23"/>
          <p:cNvSpPr/>
          <p:nvPr/>
        </p:nvSpPr>
        <p:spPr>
          <a:xfrm>
            <a:off x="161848" y="5615661"/>
            <a:ext cx="9045667" cy="738664"/>
          </a:xfrm>
          <a:prstGeom prst="rect">
            <a:avLst/>
          </a:prstGeom>
        </p:spPr>
        <p:txBody>
          <a:bodyPr wrap="square">
            <a:spAutoFit/>
          </a:bodyPr>
          <a:lstStyle/>
          <a:p>
            <a:r>
              <a:rPr lang="en-US" sz="1400" dirty="0" smtClean="0">
                <a:solidFill>
                  <a:srgbClr val="000000"/>
                </a:solidFill>
                <a:latin typeface="+mj-lt"/>
              </a:rPr>
              <a:t>[45]: </a:t>
            </a:r>
            <a:r>
              <a:rPr lang="en-US" sz="1400" dirty="0">
                <a:solidFill>
                  <a:srgbClr val="000000"/>
                </a:solidFill>
                <a:latin typeface="+mj-lt"/>
              </a:rPr>
              <a:t>Lomas N., Report: Intel Gained Just 0.2% Of Smartphone Chip Market In 1H As Qualcomm</a:t>
            </a:r>
          </a:p>
          <a:p>
            <a:r>
              <a:rPr lang="en-US" sz="1400" dirty="0">
                <a:solidFill>
                  <a:srgbClr val="000000"/>
                </a:solidFill>
                <a:latin typeface="+mj-lt"/>
              </a:rPr>
              <a:t>           Milked LTE </a:t>
            </a:r>
            <a:r>
              <a:rPr lang="en-US" sz="1400" dirty="0" smtClean="0">
                <a:solidFill>
                  <a:srgbClr val="000000"/>
                </a:solidFill>
                <a:latin typeface="+mj-lt"/>
              </a:rPr>
              <a:t>Lead, </a:t>
            </a:r>
            <a:r>
              <a:rPr lang="en-US" sz="1400" dirty="0">
                <a:solidFill>
                  <a:srgbClr val="000000"/>
                </a:solidFill>
                <a:latin typeface="+mj-lt"/>
              </a:rPr>
              <a:t>Tech Crunch, Oct. 5 2012, http://techcrunch.com/2012/10/05/report-</a:t>
            </a:r>
          </a:p>
          <a:p>
            <a:r>
              <a:rPr lang="en-US" sz="1400" dirty="0">
                <a:solidFill>
                  <a:srgbClr val="000000"/>
                </a:solidFill>
                <a:latin typeface="+mj-lt"/>
              </a:rPr>
              <a:t>           intel-gained-just-0-2-of-smartphone-chip-market-in-1h-as-qualcomm-milked-lte-lead</a:t>
            </a:r>
          </a:p>
        </p:txBody>
      </p:sp>
      <p:sp>
        <p:nvSpPr>
          <p:cNvPr id="25"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algn="ctr" fontAlgn="base">
              <a:spcBef>
                <a:spcPct val="0"/>
              </a:spcBef>
              <a:spcAft>
                <a:spcPct val="0"/>
              </a:spcAft>
            </a:pPr>
            <a:r>
              <a:rPr lang="en-US" dirty="0" smtClean="0">
                <a:solidFill>
                  <a:srgbClr val="FFFFFF"/>
                </a:solidFill>
                <a:latin typeface="+mj-lt"/>
              </a:rPr>
              <a:t>6. References (5)</a:t>
            </a:r>
            <a:endParaRPr lang="en-US" dirty="0">
              <a:solidFill>
                <a:srgbClr val="FFFFFF"/>
              </a:solidFill>
              <a:latin typeface="+mj-lt"/>
            </a:endParaRPr>
          </a:p>
        </p:txBody>
      </p:sp>
    </p:spTree>
    <p:extLst>
      <p:ext uri="{BB962C8B-B14F-4D97-AF65-F5344CB8AC3E}">
        <p14:creationId xmlns:p14="http://schemas.microsoft.com/office/powerpoint/2010/main" val="117234742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1510" y="637035"/>
            <a:ext cx="8979509" cy="738664"/>
          </a:xfrm>
          <a:prstGeom prst="rect">
            <a:avLst/>
          </a:prstGeom>
        </p:spPr>
        <p:txBody>
          <a:bodyPr wrap="none">
            <a:spAutoFit/>
          </a:bodyPr>
          <a:lstStyle/>
          <a:p>
            <a:r>
              <a:rPr lang="en-US" sz="1400" dirty="0">
                <a:latin typeface="+mj-lt"/>
              </a:rPr>
              <a:t>[46]: Klug B., Intel XMM7160 LTE Modem Demonstrated on Live </a:t>
            </a:r>
            <a:r>
              <a:rPr lang="en-US" sz="1400" dirty="0" smtClean="0">
                <a:latin typeface="+mj-lt"/>
              </a:rPr>
              <a:t>Network, </a:t>
            </a:r>
            <a:r>
              <a:rPr lang="en-US" sz="1400" dirty="0" err="1" smtClean="0">
                <a:latin typeface="+mj-lt"/>
              </a:rPr>
              <a:t>AnandTech</a:t>
            </a:r>
            <a:r>
              <a:rPr lang="en-US" sz="1400" dirty="0" smtClean="0">
                <a:latin typeface="+mj-lt"/>
              </a:rPr>
              <a:t>, Sept. 11</a:t>
            </a:r>
          </a:p>
          <a:p>
            <a:r>
              <a:rPr lang="en-US" sz="1400" dirty="0">
                <a:latin typeface="+mj-lt"/>
              </a:rPr>
              <a:t> </a:t>
            </a:r>
            <a:r>
              <a:rPr lang="en-US" sz="1400" dirty="0" smtClean="0">
                <a:latin typeface="+mj-lt"/>
              </a:rPr>
              <a:t>          2013, </a:t>
            </a:r>
            <a:r>
              <a:rPr lang="en-US" sz="1400" dirty="0">
                <a:latin typeface="+mj-lt"/>
              </a:rPr>
              <a:t>http://</a:t>
            </a:r>
            <a:r>
              <a:rPr lang="en-US" sz="1400" dirty="0" smtClean="0">
                <a:latin typeface="+mj-lt"/>
              </a:rPr>
              <a:t>www.anandtech.com/show/7321/intel-xmm7160-lte-modem-demonstrated-</a:t>
            </a:r>
          </a:p>
          <a:p>
            <a:r>
              <a:rPr lang="en-US" sz="1400" dirty="0">
                <a:latin typeface="+mj-lt"/>
              </a:rPr>
              <a:t> </a:t>
            </a:r>
            <a:r>
              <a:rPr lang="en-US" sz="1400" dirty="0" smtClean="0">
                <a:latin typeface="+mj-lt"/>
              </a:rPr>
              <a:t>          on-live-network</a:t>
            </a:r>
            <a:endParaRPr lang="en-US" sz="1400" dirty="0">
              <a:latin typeface="+mj-lt"/>
            </a:endParaRPr>
          </a:p>
        </p:txBody>
      </p:sp>
      <p:sp>
        <p:nvSpPr>
          <p:cNvPr id="5"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algn="ctr" fontAlgn="base">
              <a:spcBef>
                <a:spcPct val="0"/>
              </a:spcBef>
              <a:spcAft>
                <a:spcPct val="0"/>
              </a:spcAft>
            </a:pPr>
            <a:r>
              <a:rPr lang="en-US" dirty="0" smtClean="0">
                <a:solidFill>
                  <a:srgbClr val="FFFFFF"/>
                </a:solidFill>
                <a:latin typeface="+mj-lt"/>
              </a:rPr>
              <a:t>6. References (6)</a:t>
            </a:r>
            <a:endParaRPr lang="en-US" dirty="0">
              <a:solidFill>
                <a:srgbClr val="FFFFFF"/>
              </a:solidFill>
              <a:latin typeface="+mj-lt"/>
            </a:endParaRPr>
          </a:p>
        </p:txBody>
      </p:sp>
      <p:sp>
        <p:nvSpPr>
          <p:cNvPr id="6" name="Rectangle 5"/>
          <p:cNvSpPr/>
          <p:nvPr/>
        </p:nvSpPr>
        <p:spPr>
          <a:xfrm>
            <a:off x="161510" y="1425445"/>
            <a:ext cx="8967968" cy="523220"/>
          </a:xfrm>
          <a:prstGeom prst="rect">
            <a:avLst/>
          </a:prstGeom>
        </p:spPr>
        <p:txBody>
          <a:bodyPr wrap="none">
            <a:spAutoFit/>
          </a:bodyPr>
          <a:lstStyle/>
          <a:p>
            <a:r>
              <a:rPr lang="en-US" sz="1400" dirty="0">
                <a:latin typeface="+mj-lt"/>
              </a:rPr>
              <a:t>[47]: </a:t>
            </a:r>
            <a:r>
              <a:rPr lang="en-US" sz="1400" dirty="0" err="1">
                <a:latin typeface="+mj-lt"/>
              </a:rPr>
              <a:t>Bocha</a:t>
            </a:r>
            <a:r>
              <a:rPr lang="en-US" sz="1400" dirty="0">
                <a:latin typeface="+mj-lt"/>
              </a:rPr>
              <a:t>, Apple iPhone </a:t>
            </a:r>
            <a:r>
              <a:rPr lang="en-US" sz="1400" dirty="0" err="1" smtClean="0">
                <a:latin typeface="+mj-lt"/>
              </a:rPr>
              <a:t>megateszt</a:t>
            </a:r>
            <a:r>
              <a:rPr lang="en-US" sz="1400" dirty="0" smtClean="0">
                <a:latin typeface="+mj-lt"/>
              </a:rPr>
              <a:t>, </a:t>
            </a:r>
            <a:r>
              <a:rPr lang="en-US" sz="1400" dirty="0" err="1" smtClean="0">
                <a:latin typeface="+mj-lt"/>
              </a:rPr>
              <a:t>Mobilarena</a:t>
            </a:r>
            <a:r>
              <a:rPr lang="en-US" sz="1400" dirty="0" smtClean="0">
                <a:latin typeface="+mj-lt"/>
              </a:rPr>
              <a:t>, </a:t>
            </a:r>
            <a:r>
              <a:rPr lang="en-US" sz="1400" dirty="0" smtClean="0"/>
              <a:t>2007-07-23,</a:t>
            </a:r>
          </a:p>
          <a:p>
            <a:r>
              <a:rPr lang="en-US" sz="1400" dirty="0" smtClean="0">
                <a:latin typeface="+mj-lt"/>
              </a:rPr>
              <a:t>           http</a:t>
            </a:r>
            <a:r>
              <a:rPr lang="en-US" sz="1400" dirty="0">
                <a:latin typeface="+mj-lt"/>
              </a:rPr>
              <a:t>://mobilarena.hu/teszt/apple_iphone_megateszt_a_bunbeeses_almaja/bevezeto.html</a:t>
            </a:r>
          </a:p>
        </p:txBody>
      </p:sp>
      <p:sp>
        <p:nvSpPr>
          <p:cNvPr id="7" name="Rectangle 6"/>
          <p:cNvSpPr/>
          <p:nvPr/>
        </p:nvSpPr>
        <p:spPr>
          <a:xfrm>
            <a:off x="161510" y="2017415"/>
            <a:ext cx="8392297" cy="523220"/>
          </a:xfrm>
          <a:prstGeom prst="rect">
            <a:avLst/>
          </a:prstGeom>
        </p:spPr>
        <p:txBody>
          <a:bodyPr wrap="none">
            <a:spAutoFit/>
          </a:bodyPr>
          <a:lstStyle/>
          <a:p>
            <a:r>
              <a:rPr lang="en-US" sz="1400" dirty="0" smtClean="0">
                <a:latin typeface="+mj-lt"/>
              </a:rPr>
              <a:t>[48]: </a:t>
            </a:r>
            <a:r>
              <a:rPr lang="en-US" sz="1400" dirty="0" err="1">
                <a:latin typeface="+mj-lt"/>
              </a:rPr>
              <a:t>Shimpi</a:t>
            </a:r>
            <a:r>
              <a:rPr lang="en-US" sz="1400" dirty="0">
                <a:latin typeface="+mj-lt"/>
              </a:rPr>
              <a:t> A.L., Apple's Cyclone Microarchitecture Detailed, </a:t>
            </a:r>
            <a:r>
              <a:rPr lang="en-US" sz="1400" dirty="0" err="1">
                <a:latin typeface="+mj-lt"/>
              </a:rPr>
              <a:t>AnandTech</a:t>
            </a:r>
            <a:r>
              <a:rPr lang="en-US" sz="1400" dirty="0">
                <a:latin typeface="+mj-lt"/>
              </a:rPr>
              <a:t>, March 31 2014,</a:t>
            </a:r>
          </a:p>
          <a:p>
            <a:r>
              <a:rPr lang="en-US" sz="1400" dirty="0">
                <a:latin typeface="+mj-lt"/>
              </a:rPr>
              <a:t>           </a:t>
            </a:r>
            <a:r>
              <a:rPr lang="en-US" sz="1400" dirty="0" smtClean="0">
                <a:latin typeface="+mj-lt"/>
              </a:rPr>
              <a:t>http</a:t>
            </a:r>
            <a:r>
              <a:rPr lang="en-US" sz="1400" dirty="0">
                <a:latin typeface="+mj-lt"/>
              </a:rPr>
              <a:t>://www.anandtech.com/show/7910/apples-cyclone-microarchitecture-detailed</a:t>
            </a:r>
          </a:p>
        </p:txBody>
      </p:sp>
      <p:sp>
        <p:nvSpPr>
          <p:cNvPr id="8" name="Rectangle 7"/>
          <p:cNvSpPr/>
          <p:nvPr/>
        </p:nvSpPr>
        <p:spPr>
          <a:xfrm>
            <a:off x="177385" y="2595575"/>
            <a:ext cx="8836137" cy="954107"/>
          </a:xfrm>
          <a:prstGeom prst="rect">
            <a:avLst/>
          </a:prstGeom>
        </p:spPr>
        <p:txBody>
          <a:bodyPr wrap="none">
            <a:spAutoFit/>
          </a:bodyPr>
          <a:lstStyle/>
          <a:p>
            <a:r>
              <a:rPr lang="en-US" sz="1400" dirty="0" smtClean="0">
                <a:latin typeface="+mj-lt"/>
              </a:rPr>
              <a:t>[49]: </a:t>
            </a:r>
            <a:r>
              <a:rPr lang="en-US" sz="1400" dirty="0" err="1" smtClean="0">
                <a:latin typeface="+mj-lt"/>
              </a:rPr>
              <a:t>Dilger</a:t>
            </a:r>
            <a:r>
              <a:rPr lang="en-US" sz="1400" dirty="0" smtClean="0">
                <a:latin typeface="+mj-lt"/>
              </a:rPr>
              <a:t> D.E., </a:t>
            </a:r>
            <a:r>
              <a:rPr lang="en-US" sz="1400" dirty="0">
                <a:latin typeface="+mj-lt"/>
              </a:rPr>
              <a:t>Apple's new A8X powered iPad Air 2 smokes new Android tablets, including </a:t>
            </a:r>
            <a:endParaRPr lang="en-US" sz="1400" dirty="0" smtClean="0">
              <a:latin typeface="+mj-lt"/>
            </a:endParaRPr>
          </a:p>
          <a:p>
            <a:r>
              <a:rPr lang="en-US" sz="1400" dirty="0">
                <a:latin typeface="+mj-lt"/>
              </a:rPr>
              <a:t> </a:t>
            </a:r>
            <a:r>
              <a:rPr lang="en-US" sz="1400" dirty="0" smtClean="0">
                <a:latin typeface="+mj-lt"/>
              </a:rPr>
              <a:t>          </a:t>
            </a:r>
            <a:r>
              <a:rPr lang="en-US" sz="1400" dirty="0" err="1" smtClean="0">
                <a:latin typeface="+mj-lt"/>
              </a:rPr>
              <a:t>Nvidia's</a:t>
            </a:r>
            <a:r>
              <a:rPr lang="en-US" sz="1400" dirty="0" smtClean="0">
                <a:latin typeface="+mj-lt"/>
              </a:rPr>
              <a:t> </a:t>
            </a:r>
            <a:r>
              <a:rPr lang="en-US" sz="1400" dirty="0" err="1">
                <a:latin typeface="+mj-lt"/>
              </a:rPr>
              <a:t>Tegra</a:t>
            </a:r>
            <a:r>
              <a:rPr lang="en-US" sz="1400" dirty="0">
                <a:latin typeface="+mj-lt"/>
              </a:rPr>
              <a:t> K1 Shield Tablet [u</a:t>
            </a:r>
            <a:r>
              <a:rPr lang="en-US" sz="1400" dirty="0" smtClean="0">
                <a:latin typeface="+mj-lt"/>
              </a:rPr>
              <a:t>], Apple Insider, Oct. 21 2014,    </a:t>
            </a:r>
            <a:endParaRPr lang="en-US" sz="1400" dirty="0">
              <a:latin typeface="+mj-lt"/>
            </a:endParaRPr>
          </a:p>
          <a:p>
            <a:r>
              <a:rPr lang="en-US" sz="1400" dirty="0" smtClean="0">
                <a:latin typeface="+mj-lt"/>
              </a:rPr>
              <a:t>           http</a:t>
            </a:r>
            <a:r>
              <a:rPr lang="en-US" sz="1400" dirty="0">
                <a:latin typeface="+mj-lt"/>
              </a:rPr>
              <a:t>://</a:t>
            </a:r>
            <a:r>
              <a:rPr lang="en-US" sz="1400" dirty="0" smtClean="0">
                <a:latin typeface="+mj-lt"/>
              </a:rPr>
              <a:t>appleinsider.com/articles/14/10/21/apples-new-a8x-powered-ipad-air-2-smokes-</a:t>
            </a:r>
          </a:p>
          <a:p>
            <a:r>
              <a:rPr lang="en-US" sz="1400" dirty="0">
                <a:latin typeface="+mj-lt"/>
              </a:rPr>
              <a:t> </a:t>
            </a:r>
            <a:r>
              <a:rPr lang="en-US" sz="1400" dirty="0" smtClean="0">
                <a:latin typeface="+mj-lt"/>
              </a:rPr>
              <a:t>          new-android-tablets-including-nvidias-tegra-k1</a:t>
            </a:r>
            <a:endParaRPr lang="en-US" sz="1400" dirty="0">
              <a:latin typeface="+mj-lt"/>
            </a:endParaRPr>
          </a:p>
        </p:txBody>
      </p:sp>
      <p:sp>
        <p:nvSpPr>
          <p:cNvPr id="9" name="Rectangle 8"/>
          <p:cNvSpPr/>
          <p:nvPr/>
        </p:nvSpPr>
        <p:spPr>
          <a:xfrm>
            <a:off x="161510" y="3633776"/>
            <a:ext cx="8993616" cy="954107"/>
          </a:xfrm>
          <a:prstGeom prst="rect">
            <a:avLst/>
          </a:prstGeom>
        </p:spPr>
        <p:txBody>
          <a:bodyPr wrap="none">
            <a:spAutoFit/>
          </a:bodyPr>
          <a:lstStyle/>
          <a:p>
            <a:r>
              <a:rPr lang="en-US" sz="1400" dirty="0" smtClean="0">
                <a:latin typeface="+mj-lt"/>
              </a:rPr>
              <a:t>[50]: </a:t>
            </a:r>
            <a:r>
              <a:rPr lang="en-US" sz="1400" dirty="0" err="1" smtClean="0">
                <a:latin typeface="+mj-lt"/>
              </a:rPr>
              <a:t>Dilger</a:t>
            </a:r>
            <a:r>
              <a:rPr lang="en-US" sz="1400" dirty="0" smtClean="0">
                <a:latin typeface="+mj-lt"/>
              </a:rPr>
              <a:t> D.E., </a:t>
            </a:r>
            <a:r>
              <a:rPr lang="en-US" sz="1400" dirty="0">
                <a:latin typeface="+mj-lt"/>
              </a:rPr>
              <a:t>Apple Inc. A8X iPad chip causing big problems for Intel, Qualcomm, Samsung </a:t>
            </a:r>
            <a:endParaRPr lang="en-US" sz="1400" dirty="0" smtClean="0">
              <a:latin typeface="+mj-lt"/>
            </a:endParaRPr>
          </a:p>
          <a:p>
            <a:r>
              <a:rPr lang="en-US" sz="1400" dirty="0">
                <a:latin typeface="+mj-lt"/>
              </a:rPr>
              <a:t> </a:t>
            </a:r>
            <a:r>
              <a:rPr lang="en-US" sz="1400" dirty="0" smtClean="0">
                <a:latin typeface="+mj-lt"/>
              </a:rPr>
              <a:t>          and </a:t>
            </a:r>
            <a:r>
              <a:rPr lang="en-US" sz="1400" dirty="0" err="1" smtClean="0">
                <a:latin typeface="+mj-lt"/>
              </a:rPr>
              <a:t>Nvidia</a:t>
            </a:r>
            <a:r>
              <a:rPr lang="en-US" sz="1400" dirty="0" smtClean="0">
                <a:latin typeface="+mj-lt"/>
              </a:rPr>
              <a:t>, Apple Insider, Nov. 14 2014,</a:t>
            </a:r>
            <a:endParaRPr lang="en-US" sz="1400" dirty="0">
              <a:latin typeface="+mj-lt"/>
            </a:endParaRPr>
          </a:p>
          <a:p>
            <a:r>
              <a:rPr lang="en-US" sz="1400" dirty="0" smtClean="0">
                <a:latin typeface="+mj-lt"/>
              </a:rPr>
              <a:t>           http</a:t>
            </a:r>
            <a:r>
              <a:rPr lang="en-US" sz="1400" dirty="0">
                <a:latin typeface="+mj-lt"/>
              </a:rPr>
              <a:t>://</a:t>
            </a:r>
            <a:r>
              <a:rPr lang="en-US" sz="1400" dirty="0" smtClean="0">
                <a:latin typeface="+mj-lt"/>
              </a:rPr>
              <a:t>appleinsider.com/articles/14/11/15/apple-inc-a8x-ipad-chip-causing-big-problems-</a:t>
            </a:r>
          </a:p>
          <a:p>
            <a:r>
              <a:rPr lang="en-US" sz="1400" dirty="0">
                <a:latin typeface="+mj-lt"/>
              </a:rPr>
              <a:t> </a:t>
            </a:r>
            <a:r>
              <a:rPr lang="en-US" sz="1400" dirty="0" smtClean="0">
                <a:latin typeface="+mj-lt"/>
              </a:rPr>
              <a:t>          for-intel-</a:t>
            </a:r>
            <a:r>
              <a:rPr lang="en-US" sz="1400" dirty="0" err="1" smtClean="0">
                <a:latin typeface="+mj-lt"/>
              </a:rPr>
              <a:t>qualcomm</a:t>
            </a:r>
            <a:r>
              <a:rPr lang="en-US" sz="1400" dirty="0" smtClean="0">
                <a:latin typeface="+mj-lt"/>
              </a:rPr>
              <a:t>-</a:t>
            </a:r>
            <a:r>
              <a:rPr lang="en-US" sz="1400" dirty="0" err="1" smtClean="0">
                <a:latin typeface="+mj-lt"/>
              </a:rPr>
              <a:t>samsung</a:t>
            </a:r>
            <a:r>
              <a:rPr lang="en-US" sz="1400" dirty="0" smtClean="0">
                <a:latin typeface="+mj-lt"/>
              </a:rPr>
              <a:t>-and-</a:t>
            </a:r>
            <a:r>
              <a:rPr lang="en-US" sz="1400" dirty="0" err="1" smtClean="0">
                <a:latin typeface="+mj-lt"/>
              </a:rPr>
              <a:t>nvidia</a:t>
            </a:r>
            <a:endParaRPr lang="en-US" sz="1400" dirty="0">
              <a:latin typeface="+mj-lt"/>
            </a:endParaRPr>
          </a:p>
        </p:txBody>
      </p:sp>
      <p:sp>
        <p:nvSpPr>
          <p:cNvPr id="11" name="Rectangle 22"/>
          <p:cNvSpPr/>
          <p:nvPr/>
        </p:nvSpPr>
        <p:spPr>
          <a:xfrm>
            <a:off x="161510" y="4668425"/>
            <a:ext cx="8255850" cy="523220"/>
          </a:xfrm>
          <a:prstGeom prst="rect">
            <a:avLst/>
          </a:prstGeom>
        </p:spPr>
        <p:txBody>
          <a:bodyPr wrap="none">
            <a:spAutoFit/>
          </a:bodyPr>
          <a:lstStyle/>
          <a:p>
            <a:r>
              <a:rPr lang="en-US" sz="1400" dirty="0" smtClean="0">
                <a:latin typeface="+mj-lt"/>
              </a:rPr>
              <a:t>[</a:t>
            </a:r>
            <a:r>
              <a:rPr lang="hu-HU" sz="1400" dirty="0" smtClean="0">
                <a:latin typeface="+mj-lt"/>
              </a:rPr>
              <a:t>51</a:t>
            </a:r>
            <a:r>
              <a:rPr lang="en-US" sz="1400" dirty="0">
                <a:latin typeface="+mj-lt"/>
              </a:rPr>
              <a:t>]: De </a:t>
            </a:r>
            <a:r>
              <a:rPr lang="en-US" sz="1400" dirty="0" err="1">
                <a:latin typeface="+mj-lt"/>
              </a:rPr>
              <a:t>Gelas</a:t>
            </a:r>
            <a:r>
              <a:rPr lang="en-US" sz="1400" dirty="0">
                <a:latin typeface="+mj-lt"/>
              </a:rPr>
              <a:t> J., The Intel Xeon E7-8800 v3 Review: The POWER8 Killer?, </a:t>
            </a:r>
            <a:r>
              <a:rPr lang="en-US" sz="1400" dirty="0" err="1">
                <a:latin typeface="+mj-lt"/>
              </a:rPr>
              <a:t>AnandTech</a:t>
            </a:r>
            <a:r>
              <a:rPr lang="en-US" sz="1400" dirty="0">
                <a:latin typeface="+mj-lt"/>
              </a:rPr>
              <a:t>,</a:t>
            </a:r>
          </a:p>
          <a:p>
            <a:r>
              <a:rPr lang="en-US" sz="1400" dirty="0">
                <a:latin typeface="+mj-lt"/>
              </a:rPr>
              <a:t>          </a:t>
            </a:r>
            <a:r>
              <a:rPr lang="hu-HU" sz="1400" dirty="0" smtClean="0">
                <a:latin typeface="+mj-lt"/>
              </a:rPr>
              <a:t> </a:t>
            </a:r>
            <a:r>
              <a:rPr lang="en-US" sz="1400" dirty="0" smtClean="0">
                <a:latin typeface="+mj-lt"/>
              </a:rPr>
              <a:t>May </a:t>
            </a:r>
            <a:r>
              <a:rPr lang="en-US" sz="1400" dirty="0">
                <a:latin typeface="+mj-lt"/>
              </a:rPr>
              <a:t>8, 2015, http://www.anandtech.com/show/9193/the-xeon-e78800-v3-review</a:t>
            </a:r>
          </a:p>
        </p:txBody>
      </p:sp>
      <p:sp>
        <p:nvSpPr>
          <p:cNvPr id="12" name="Rectangle 23"/>
          <p:cNvSpPr/>
          <p:nvPr/>
        </p:nvSpPr>
        <p:spPr>
          <a:xfrm>
            <a:off x="161848" y="5267300"/>
            <a:ext cx="9180682" cy="738664"/>
          </a:xfrm>
          <a:prstGeom prst="rect">
            <a:avLst/>
          </a:prstGeom>
        </p:spPr>
        <p:txBody>
          <a:bodyPr wrap="square">
            <a:spAutoFit/>
          </a:bodyPr>
          <a:lstStyle/>
          <a:p>
            <a:r>
              <a:rPr lang="en-US" sz="1400" dirty="0" smtClean="0">
                <a:solidFill>
                  <a:srgbClr val="000000"/>
                </a:solidFill>
                <a:latin typeface="+mj-lt"/>
              </a:rPr>
              <a:t>[</a:t>
            </a:r>
            <a:r>
              <a:rPr lang="hu-HU" sz="1400" dirty="0" smtClean="0">
                <a:solidFill>
                  <a:srgbClr val="000000"/>
                </a:solidFill>
                <a:latin typeface="+mj-lt"/>
              </a:rPr>
              <a:t>52</a:t>
            </a:r>
            <a:r>
              <a:rPr lang="en-US" sz="1400" dirty="0">
                <a:solidFill>
                  <a:srgbClr val="000000"/>
                </a:solidFill>
                <a:latin typeface="+mj-lt"/>
              </a:rPr>
              <a:t>]: Global PC shipments from 1st quarter 2009 to 2nd quarter 2015, by vendor (in million units</a:t>
            </a:r>
            <a:r>
              <a:rPr lang="en-US" sz="1400" dirty="0" smtClean="0">
                <a:solidFill>
                  <a:srgbClr val="000000"/>
                </a:solidFill>
                <a:latin typeface="+mj-lt"/>
              </a:rPr>
              <a:t>)</a:t>
            </a:r>
            <a:r>
              <a:rPr lang="hu-HU" sz="1400" dirty="0" smtClean="0">
                <a:solidFill>
                  <a:srgbClr val="000000"/>
                </a:solidFill>
                <a:latin typeface="+mj-lt"/>
              </a:rPr>
              <a:t>,</a:t>
            </a:r>
          </a:p>
          <a:p>
            <a:r>
              <a:rPr lang="hu-HU" sz="1400" dirty="0">
                <a:solidFill>
                  <a:srgbClr val="000000"/>
                </a:solidFill>
                <a:latin typeface="+mj-lt"/>
              </a:rPr>
              <a:t> </a:t>
            </a:r>
            <a:r>
              <a:rPr lang="hu-HU" sz="1400" dirty="0" smtClean="0">
                <a:solidFill>
                  <a:srgbClr val="000000"/>
                </a:solidFill>
                <a:latin typeface="+mj-lt"/>
              </a:rPr>
              <a:t>          </a:t>
            </a:r>
            <a:r>
              <a:rPr lang="hu-HU" sz="1400" dirty="0" err="1" smtClean="0">
                <a:solidFill>
                  <a:srgbClr val="000000"/>
                </a:solidFill>
                <a:latin typeface="+mj-lt"/>
              </a:rPr>
              <a:t>Statista</a:t>
            </a:r>
            <a:r>
              <a:rPr lang="hu-HU" sz="1400" dirty="0">
                <a:solidFill>
                  <a:srgbClr val="000000"/>
                </a:solidFill>
                <a:latin typeface="+mj-lt"/>
              </a:rPr>
              <a:t>, http://</a:t>
            </a:r>
            <a:r>
              <a:rPr lang="hu-HU" sz="1400" dirty="0" smtClean="0">
                <a:solidFill>
                  <a:srgbClr val="000000"/>
                </a:solidFill>
                <a:latin typeface="+mj-lt"/>
              </a:rPr>
              <a:t>www.statista.com/statistics/263393/global-pc-shipments-since-1st-</a:t>
            </a:r>
          </a:p>
          <a:p>
            <a:r>
              <a:rPr lang="hu-HU" sz="1400" dirty="0">
                <a:solidFill>
                  <a:srgbClr val="000000"/>
                </a:solidFill>
                <a:latin typeface="+mj-lt"/>
              </a:rPr>
              <a:t> </a:t>
            </a:r>
            <a:r>
              <a:rPr lang="hu-HU" sz="1400" dirty="0" smtClean="0">
                <a:solidFill>
                  <a:srgbClr val="000000"/>
                </a:solidFill>
                <a:latin typeface="+mj-lt"/>
              </a:rPr>
              <a:t>          quarter-2009-by-vendor</a:t>
            </a:r>
            <a:r>
              <a:rPr lang="hu-HU" sz="1400" dirty="0">
                <a:solidFill>
                  <a:srgbClr val="000000"/>
                </a:solidFill>
                <a:latin typeface="+mj-lt"/>
              </a:rPr>
              <a:t>/</a:t>
            </a:r>
            <a:endParaRPr lang="en-US" sz="1400" dirty="0">
              <a:solidFill>
                <a:srgbClr val="000000"/>
              </a:solidFill>
              <a:latin typeface="+mj-lt"/>
            </a:endParaRPr>
          </a:p>
        </p:txBody>
      </p:sp>
    </p:spTree>
    <p:extLst>
      <p:ext uri="{BB962C8B-B14F-4D97-AF65-F5344CB8AC3E}">
        <p14:creationId xmlns:p14="http://schemas.microsoft.com/office/powerpoint/2010/main" val="322280836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1510" y="637035"/>
            <a:ext cx="8601585" cy="523220"/>
          </a:xfrm>
          <a:prstGeom prst="rect">
            <a:avLst/>
          </a:prstGeom>
        </p:spPr>
        <p:txBody>
          <a:bodyPr wrap="none">
            <a:spAutoFit/>
          </a:bodyPr>
          <a:lstStyle/>
          <a:p>
            <a:r>
              <a:rPr lang="en-US" sz="1400" dirty="0" smtClean="0">
                <a:solidFill>
                  <a:srgbClr val="000000"/>
                </a:solidFill>
                <a:latin typeface="Verdana"/>
              </a:rPr>
              <a:t>[</a:t>
            </a:r>
            <a:r>
              <a:rPr lang="hu-HU" sz="1400" dirty="0" smtClean="0">
                <a:solidFill>
                  <a:srgbClr val="000000"/>
                </a:solidFill>
                <a:latin typeface="Verdana"/>
              </a:rPr>
              <a:t>53</a:t>
            </a:r>
            <a:r>
              <a:rPr lang="en-US" sz="1400" dirty="0">
                <a:solidFill>
                  <a:srgbClr val="000000"/>
                </a:solidFill>
                <a:latin typeface="Verdana"/>
              </a:rPr>
              <a:t>]: Gartner Says Worldwide Smartphone Sales Recorded Slowest Growth Rate Since </a:t>
            </a:r>
            <a:r>
              <a:rPr lang="en-US" sz="1400" dirty="0" smtClean="0">
                <a:solidFill>
                  <a:srgbClr val="000000"/>
                </a:solidFill>
                <a:latin typeface="Verdana"/>
              </a:rPr>
              <a:t>2013</a:t>
            </a:r>
            <a:r>
              <a:rPr lang="hu-HU" sz="1400" dirty="0" smtClean="0">
                <a:solidFill>
                  <a:srgbClr val="000000"/>
                </a:solidFill>
                <a:latin typeface="Verdana"/>
              </a:rPr>
              <a:t>,</a:t>
            </a:r>
          </a:p>
          <a:p>
            <a:r>
              <a:rPr lang="hu-HU" sz="1400" dirty="0">
                <a:solidFill>
                  <a:srgbClr val="000000"/>
                </a:solidFill>
                <a:latin typeface="Verdana"/>
              </a:rPr>
              <a:t>           Gartner, </a:t>
            </a:r>
            <a:r>
              <a:rPr lang="hu-HU" sz="1400" dirty="0" err="1">
                <a:solidFill>
                  <a:srgbClr val="000000"/>
                </a:solidFill>
                <a:latin typeface="Verdana"/>
              </a:rPr>
              <a:t>Newsroom</a:t>
            </a:r>
            <a:r>
              <a:rPr lang="hu-HU" sz="1400" dirty="0">
                <a:solidFill>
                  <a:srgbClr val="000000"/>
                </a:solidFill>
                <a:latin typeface="Verdana"/>
              </a:rPr>
              <a:t>, </a:t>
            </a:r>
            <a:r>
              <a:rPr lang="hu-HU" sz="1400" dirty="0" smtClean="0">
                <a:solidFill>
                  <a:srgbClr val="000000"/>
                </a:solidFill>
                <a:latin typeface="Verdana"/>
              </a:rPr>
              <a:t>Aug. </a:t>
            </a:r>
            <a:r>
              <a:rPr lang="hu-HU" sz="1400" dirty="0">
                <a:solidFill>
                  <a:srgbClr val="000000"/>
                </a:solidFill>
                <a:latin typeface="Verdana"/>
              </a:rPr>
              <a:t>20 2015, http://www.gartner.com/newsroom/id/3115517</a:t>
            </a:r>
            <a:endParaRPr lang="en-US" sz="1400" dirty="0">
              <a:solidFill>
                <a:srgbClr val="000000"/>
              </a:solidFill>
              <a:latin typeface="Verdana"/>
            </a:endParaRPr>
          </a:p>
        </p:txBody>
      </p:sp>
      <p:sp>
        <p:nvSpPr>
          <p:cNvPr id="5"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algn="ctr" fontAlgn="base">
              <a:spcBef>
                <a:spcPct val="0"/>
              </a:spcBef>
              <a:spcAft>
                <a:spcPct val="0"/>
              </a:spcAft>
            </a:pPr>
            <a:r>
              <a:rPr lang="en-US" dirty="0" smtClean="0">
                <a:solidFill>
                  <a:srgbClr val="FFFFFF"/>
                </a:solidFill>
                <a:latin typeface="Verdana"/>
              </a:rPr>
              <a:t>6. References (</a:t>
            </a:r>
            <a:r>
              <a:rPr lang="hu-HU" dirty="0" smtClean="0">
                <a:solidFill>
                  <a:srgbClr val="FFFFFF"/>
                </a:solidFill>
                <a:latin typeface="Verdana"/>
              </a:rPr>
              <a:t>7</a:t>
            </a:r>
            <a:r>
              <a:rPr lang="en-US" dirty="0" smtClean="0">
                <a:solidFill>
                  <a:srgbClr val="FFFFFF"/>
                </a:solidFill>
                <a:latin typeface="Verdana"/>
              </a:rPr>
              <a:t>)</a:t>
            </a:r>
            <a:endParaRPr lang="en-US" dirty="0">
              <a:solidFill>
                <a:srgbClr val="FFFFFF"/>
              </a:solidFill>
              <a:latin typeface="Verdana"/>
            </a:endParaRPr>
          </a:p>
        </p:txBody>
      </p:sp>
      <p:sp>
        <p:nvSpPr>
          <p:cNvPr id="6" name="Rectangle 5"/>
          <p:cNvSpPr/>
          <p:nvPr/>
        </p:nvSpPr>
        <p:spPr>
          <a:xfrm>
            <a:off x="161510" y="1240185"/>
            <a:ext cx="8312468" cy="954107"/>
          </a:xfrm>
          <a:prstGeom prst="rect">
            <a:avLst/>
          </a:prstGeom>
        </p:spPr>
        <p:txBody>
          <a:bodyPr wrap="none">
            <a:spAutoFit/>
          </a:bodyPr>
          <a:lstStyle/>
          <a:p>
            <a:r>
              <a:rPr lang="en-US" sz="1400" dirty="0" smtClean="0">
                <a:solidFill>
                  <a:srgbClr val="000000"/>
                </a:solidFill>
                <a:latin typeface="Verdana"/>
              </a:rPr>
              <a:t>[</a:t>
            </a:r>
            <a:r>
              <a:rPr lang="hu-HU" sz="1400" dirty="0" smtClean="0">
                <a:solidFill>
                  <a:srgbClr val="000000"/>
                </a:solidFill>
                <a:latin typeface="Verdana"/>
              </a:rPr>
              <a:t>54</a:t>
            </a:r>
            <a:r>
              <a:rPr lang="en-US" sz="1400" dirty="0">
                <a:solidFill>
                  <a:srgbClr val="000000"/>
                </a:solidFill>
                <a:latin typeface="Verdana"/>
              </a:rPr>
              <a:t>]: </a:t>
            </a:r>
            <a:r>
              <a:rPr lang="en-US" sz="1400" dirty="0" err="1">
                <a:solidFill>
                  <a:srgbClr val="000000"/>
                </a:solidFill>
                <a:latin typeface="Verdana"/>
              </a:rPr>
              <a:t>Leswing</a:t>
            </a:r>
            <a:r>
              <a:rPr lang="en-US" sz="1400" dirty="0">
                <a:solidFill>
                  <a:srgbClr val="000000"/>
                </a:solidFill>
                <a:latin typeface="Verdana"/>
              </a:rPr>
              <a:t> K., Asus </a:t>
            </a:r>
            <a:r>
              <a:rPr lang="en-US" sz="1400" dirty="0" err="1">
                <a:solidFill>
                  <a:srgbClr val="000000"/>
                </a:solidFill>
                <a:latin typeface="Verdana"/>
              </a:rPr>
              <a:t>Zenfone</a:t>
            </a:r>
            <a:r>
              <a:rPr lang="en-US" sz="1400" dirty="0">
                <a:solidFill>
                  <a:srgbClr val="000000"/>
                </a:solidFill>
                <a:latin typeface="Verdana"/>
              </a:rPr>
              <a:t> 2 Preview: Intel's Best Chance In Years To Break Into</a:t>
            </a:r>
          </a:p>
          <a:p>
            <a:r>
              <a:rPr lang="en-US" sz="1400" dirty="0">
                <a:solidFill>
                  <a:srgbClr val="000000"/>
                </a:solidFill>
                <a:latin typeface="Verdana"/>
              </a:rPr>
              <a:t>           Smartphones, International Business Time, May 19 2015, </a:t>
            </a:r>
          </a:p>
          <a:p>
            <a:r>
              <a:rPr lang="en-US" sz="1400" dirty="0">
                <a:solidFill>
                  <a:srgbClr val="000000"/>
                </a:solidFill>
                <a:latin typeface="Verdana"/>
              </a:rPr>
              <a:t>           http://www.ibtimes.com/asus-zenfone-2-preview-intels-best-chance-years-break-</a:t>
            </a:r>
          </a:p>
          <a:p>
            <a:r>
              <a:rPr lang="en-US" sz="1400" dirty="0">
                <a:solidFill>
                  <a:srgbClr val="000000"/>
                </a:solidFill>
                <a:latin typeface="Verdana"/>
              </a:rPr>
              <a:t>           smartphones-1929726 </a:t>
            </a:r>
          </a:p>
        </p:txBody>
      </p:sp>
      <p:sp>
        <p:nvSpPr>
          <p:cNvPr id="8" name="Rectangle 7"/>
          <p:cNvSpPr/>
          <p:nvPr/>
        </p:nvSpPr>
        <p:spPr>
          <a:xfrm>
            <a:off x="177385" y="2249345"/>
            <a:ext cx="7678769" cy="523220"/>
          </a:xfrm>
          <a:prstGeom prst="rect">
            <a:avLst/>
          </a:prstGeom>
        </p:spPr>
        <p:txBody>
          <a:bodyPr wrap="none">
            <a:spAutoFit/>
          </a:bodyPr>
          <a:lstStyle/>
          <a:p>
            <a:r>
              <a:rPr lang="en-US" sz="1400" dirty="0" smtClean="0">
                <a:solidFill>
                  <a:srgbClr val="000000"/>
                </a:solidFill>
                <a:latin typeface="Verdana"/>
              </a:rPr>
              <a:t>[</a:t>
            </a:r>
            <a:r>
              <a:rPr lang="hu-HU" sz="1400" dirty="0" smtClean="0">
                <a:solidFill>
                  <a:srgbClr val="000000"/>
                </a:solidFill>
                <a:latin typeface="Verdana"/>
              </a:rPr>
              <a:t>55</a:t>
            </a:r>
            <a:r>
              <a:rPr lang="en-US" sz="1400" dirty="0" smtClean="0">
                <a:solidFill>
                  <a:srgbClr val="000000"/>
                </a:solidFill>
                <a:latin typeface="Verdana"/>
              </a:rPr>
              <a:t>]: </a:t>
            </a:r>
            <a:r>
              <a:rPr lang="hu-HU" sz="1400" dirty="0" smtClean="0">
                <a:solidFill>
                  <a:srgbClr val="000000"/>
                </a:solidFill>
                <a:latin typeface="Verdana"/>
              </a:rPr>
              <a:t>Richter F., </a:t>
            </a:r>
            <a:r>
              <a:rPr lang="en-US" sz="1400" dirty="0">
                <a:solidFill>
                  <a:srgbClr val="000000"/>
                </a:solidFill>
                <a:latin typeface="Verdana"/>
              </a:rPr>
              <a:t>Tablets to Outsell PCs Worldwide by </a:t>
            </a:r>
            <a:r>
              <a:rPr lang="en-US" sz="1400" dirty="0" smtClean="0">
                <a:solidFill>
                  <a:srgbClr val="000000"/>
                </a:solidFill>
                <a:latin typeface="Verdana"/>
              </a:rPr>
              <a:t>2015</a:t>
            </a:r>
            <a:r>
              <a:rPr lang="hu-HU" sz="1400" dirty="0" smtClean="0">
                <a:solidFill>
                  <a:srgbClr val="000000"/>
                </a:solidFill>
                <a:latin typeface="Verdana"/>
              </a:rPr>
              <a:t>, </a:t>
            </a:r>
            <a:r>
              <a:rPr lang="hu-HU" sz="1400" dirty="0" err="1" smtClean="0">
                <a:solidFill>
                  <a:srgbClr val="000000"/>
                </a:solidFill>
                <a:latin typeface="Verdana"/>
              </a:rPr>
              <a:t>Statista</a:t>
            </a:r>
            <a:r>
              <a:rPr lang="hu-HU" sz="1400" dirty="0" smtClean="0">
                <a:solidFill>
                  <a:srgbClr val="000000"/>
                </a:solidFill>
                <a:latin typeface="Verdana"/>
              </a:rPr>
              <a:t>, Febr. 28 2014,</a:t>
            </a:r>
          </a:p>
          <a:p>
            <a:r>
              <a:rPr lang="hu-HU" sz="1400" dirty="0" smtClean="0">
                <a:solidFill>
                  <a:srgbClr val="000000"/>
                </a:solidFill>
                <a:latin typeface="Verdana"/>
              </a:rPr>
              <a:t>           </a:t>
            </a:r>
            <a:r>
              <a:rPr lang="en-US" sz="1400" dirty="0" smtClean="0">
                <a:solidFill>
                  <a:srgbClr val="000000"/>
                </a:solidFill>
                <a:latin typeface="Verdana"/>
              </a:rPr>
              <a:t>http</a:t>
            </a:r>
            <a:r>
              <a:rPr lang="en-US" sz="1400" dirty="0">
                <a:solidFill>
                  <a:srgbClr val="000000"/>
                </a:solidFill>
                <a:latin typeface="Verdana"/>
              </a:rPr>
              <a:t>://www.statista.com/chart/1138/tablet-and-pc-shipment-forecast/</a:t>
            </a:r>
          </a:p>
        </p:txBody>
      </p:sp>
      <p:sp>
        <p:nvSpPr>
          <p:cNvPr id="9" name="Rectangle 8"/>
          <p:cNvSpPr/>
          <p:nvPr/>
        </p:nvSpPr>
        <p:spPr>
          <a:xfrm>
            <a:off x="161510" y="2834410"/>
            <a:ext cx="8993616" cy="954107"/>
          </a:xfrm>
          <a:prstGeom prst="rect">
            <a:avLst/>
          </a:prstGeom>
        </p:spPr>
        <p:txBody>
          <a:bodyPr wrap="none">
            <a:spAutoFit/>
          </a:bodyPr>
          <a:lstStyle/>
          <a:p>
            <a:r>
              <a:rPr lang="en-US" sz="1400" dirty="0">
                <a:solidFill>
                  <a:srgbClr val="000000"/>
                </a:solidFill>
                <a:latin typeface="Verdana"/>
              </a:rPr>
              <a:t>[</a:t>
            </a:r>
            <a:r>
              <a:rPr lang="en-US" sz="1400" dirty="0" smtClean="0">
                <a:solidFill>
                  <a:srgbClr val="000000"/>
                </a:solidFill>
                <a:latin typeface="Verdana"/>
              </a:rPr>
              <a:t>5</a:t>
            </a:r>
            <a:r>
              <a:rPr lang="hu-HU" sz="1400" dirty="0" smtClean="0">
                <a:solidFill>
                  <a:srgbClr val="000000"/>
                </a:solidFill>
                <a:latin typeface="Verdana"/>
              </a:rPr>
              <a:t>6</a:t>
            </a:r>
            <a:r>
              <a:rPr lang="en-US" sz="1400" dirty="0" smtClean="0">
                <a:solidFill>
                  <a:srgbClr val="000000"/>
                </a:solidFill>
                <a:latin typeface="Verdana"/>
              </a:rPr>
              <a:t>]: </a:t>
            </a:r>
            <a:r>
              <a:rPr lang="en-US" sz="1400" dirty="0" err="1">
                <a:solidFill>
                  <a:srgbClr val="000000"/>
                </a:solidFill>
                <a:latin typeface="Verdana"/>
              </a:rPr>
              <a:t>Dilger</a:t>
            </a:r>
            <a:r>
              <a:rPr lang="en-US" sz="1400" dirty="0">
                <a:solidFill>
                  <a:srgbClr val="000000"/>
                </a:solidFill>
                <a:latin typeface="Verdana"/>
              </a:rPr>
              <a:t> D. E., After losing Apple's iPad business, Intel has bled $7 billion while heavily</a:t>
            </a:r>
          </a:p>
          <a:p>
            <a:r>
              <a:rPr lang="en-US" sz="1400" dirty="0">
                <a:solidFill>
                  <a:srgbClr val="000000"/>
                </a:solidFill>
                <a:latin typeface="Verdana"/>
              </a:rPr>
              <a:t>           subsidizing cheap x86 Atom Android tablets, </a:t>
            </a:r>
            <a:r>
              <a:rPr lang="en-US" sz="1400" dirty="0" err="1">
                <a:solidFill>
                  <a:srgbClr val="000000"/>
                </a:solidFill>
                <a:latin typeface="Verdana"/>
              </a:rPr>
              <a:t>Appleinsider</a:t>
            </a:r>
            <a:r>
              <a:rPr lang="en-US" sz="1400" dirty="0">
                <a:solidFill>
                  <a:srgbClr val="000000"/>
                </a:solidFill>
                <a:latin typeface="Verdana"/>
              </a:rPr>
              <a:t>, November 16, 2014,</a:t>
            </a:r>
          </a:p>
          <a:p>
            <a:r>
              <a:rPr lang="en-US" sz="1400" dirty="0">
                <a:solidFill>
                  <a:srgbClr val="000000"/>
                </a:solidFill>
                <a:latin typeface="Verdana"/>
              </a:rPr>
              <a:t>           http://appleinsider.com/articles/14/11/16/after-losing-apples-ipad-business-intel-has-</a:t>
            </a:r>
          </a:p>
          <a:p>
            <a:r>
              <a:rPr lang="en-US" sz="1400" dirty="0">
                <a:solidFill>
                  <a:srgbClr val="000000"/>
                </a:solidFill>
                <a:latin typeface="Verdana"/>
              </a:rPr>
              <a:t>           bled-7-billion-while-heavily-subsidizing-cheap-x86-atom-android-tablets</a:t>
            </a:r>
          </a:p>
        </p:txBody>
      </p:sp>
      <p:sp>
        <p:nvSpPr>
          <p:cNvPr id="11" name="Rectangle 22"/>
          <p:cNvSpPr/>
          <p:nvPr/>
        </p:nvSpPr>
        <p:spPr>
          <a:xfrm>
            <a:off x="161510" y="3843570"/>
            <a:ext cx="8803307" cy="523220"/>
          </a:xfrm>
          <a:prstGeom prst="rect">
            <a:avLst/>
          </a:prstGeom>
        </p:spPr>
        <p:txBody>
          <a:bodyPr wrap="none">
            <a:spAutoFit/>
          </a:bodyPr>
          <a:lstStyle/>
          <a:p>
            <a:r>
              <a:rPr lang="en-US" sz="1400" dirty="0" smtClean="0">
                <a:solidFill>
                  <a:srgbClr val="000000"/>
                </a:solidFill>
                <a:latin typeface="Verdana"/>
              </a:rPr>
              <a:t>[</a:t>
            </a:r>
            <a:r>
              <a:rPr lang="hu-HU" sz="1400" dirty="0" smtClean="0">
                <a:solidFill>
                  <a:srgbClr val="000000"/>
                </a:solidFill>
                <a:latin typeface="Verdana"/>
              </a:rPr>
              <a:t>57</a:t>
            </a:r>
            <a:r>
              <a:rPr lang="en-US" sz="1400" dirty="0">
                <a:solidFill>
                  <a:srgbClr val="000000"/>
                </a:solidFill>
                <a:latin typeface="Verdana"/>
              </a:rPr>
              <a:t>]: Smartphone and tablet processor market share in 2014, May 7 2015</a:t>
            </a:r>
          </a:p>
          <a:p>
            <a:r>
              <a:rPr lang="en-US" sz="1400" dirty="0">
                <a:solidFill>
                  <a:srgbClr val="000000"/>
                </a:solidFill>
                <a:latin typeface="Verdana"/>
              </a:rPr>
              <a:t>         </a:t>
            </a:r>
            <a:r>
              <a:rPr lang="hu-HU" sz="1400" dirty="0" smtClean="0">
                <a:solidFill>
                  <a:srgbClr val="000000"/>
                </a:solidFill>
                <a:latin typeface="Verdana"/>
              </a:rPr>
              <a:t>  </a:t>
            </a:r>
            <a:r>
              <a:rPr lang="en-US" sz="1400" dirty="0" smtClean="0">
                <a:solidFill>
                  <a:srgbClr val="000000"/>
                </a:solidFill>
                <a:latin typeface="Verdana"/>
              </a:rPr>
              <a:t>http</a:t>
            </a:r>
            <a:r>
              <a:rPr lang="en-US" sz="1400" dirty="0">
                <a:solidFill>
                  <a:srgbClr val="000000"/>
                </a:solidFill>
                <a:latin typeface="Verdana"/>
              </a:rPr>
              <a:t>://mobilesemi.blogspot.hu/2015/05/smartphone-and-tablet-processor-market.html</a:t>
            </a:r>
          </a:p>
        </p:txBody>
      </p:sp>
      <p:sp>
        <p:nvSpPr>
          <p:cNvPr id="12" name="Rectangle 23"/>
          <p:cNvSpPr/>
          <p:nvPr/>
        </p:nvSpPr>
        <p:spPr>
          <a:xfrm>
            <a:off x="161848" y="4442445"/>
            <a:ext cx="9180682" cy="738664"/>
          </a:xfrm>
          <a:prstGeom prst="rect">
            <a:avLst/>
          </a:prstGeom>
        </p:spPr>
        <p:txBody>
          <a:bodyPr wrap="square">
            <a:spAutoFit/>
          </a:bodyPr>
          <a:lstStyle/>
          <a:p>
            <a:r>
              <a:rPr lang="en-US" sz="1400" dirty="0" smtClean="0">
                <a:solidFill>
                  <a:srgbClr val="000000"/>
                </a:solidFill>
                <a:latin typeface="Verdana"/>
              </a:rPr>
              <a:t>[</a:t>
            </a:r>
            <a:r>
              <a:rPr lang="hu-HU" sz="1400" dirty="0" smtClean="0">
                <a:solidFill>
                  <a:srgbClr val="000000"/>
                </a:solidFill>
                <a:latin typeface="Verdana"/>
              </a:rPr>
              <a:t>58</a:t>
            </a:r>
            <a:r>
              <a:rPr lang="en-US" sz="1400" dirty="0">
                <a:solidFill>
                  <a:srgbClr val="000000"/>
                </a:solidFill>
                <a:latin typeface="Verdana"/>
              </a:rPr>
              <a:t>]: </a:t>
            </a:r>
            <a:r>
              <a:rPr lang="en-US" sz="1400" dirty="0" err="1">
                <a:solidFill>
                  <a:srgbClr val="000000"/>
                </a:solidFill>
                <a:latin typeface="Verdana"/>
              </a:rPr>
              <a:t>Cutress</a:t>
            </a:r>
            <a:r>
              <a:rPr lang="en-US" sz="1400" dirty="0">
                <a:solidFill>
                  <a:srgbClr val="000000"/>
                </a:solidFill>
                <a:latin typeface="Verdana"/>
              </a:rPr>
              <a:t> I., The Intel </a:t>
            </a:r>
            <a:r>
              <a:rPr lang="en-US" sz="1400" dirty="0" err="1">
                <a:solidFill>
                  <a:srgbClr val="000000"/>
                </a:solidFill>
                <a:latin typeface="Verdana"/>
              </a:rPr>
              <a:t>Skylake</a:t>
            </a:r>
            <a:r>
              <a:rPr lang="en-US" sz="1400" dirty="0">
                <a:solidFill>
                  <a:srgbClr val="000000"/>
                </a:solidFill>
                <a:latin typeface="Verdana"/>
              </a:rPr>
              <a:t> Mobile and Desktop Launch, with Architecture Analysis,</a:t>
            </a:r>
          </a:p>
          <a:p>
            <a:r>
              <a:rPr lang="en-US" sz="1400" dirty="0">
                <a:solidFill>
                  <a:srgbClr val="000000"/>
                </a:solidFill>
                <a:latin typeface="Verdana"/>
              </a:rPr>
              <a:t>           </a:t>
            </a:r>
            <a:r>
              <a:rPr lang="en-US" sz="1400" dirty="0" err="1" smtClean="0">
                <a:solidFill>
                  <a:srgbClr val="000000"/>
                </a:solidFill>
                <a:latin typeface="Verdana"/>
              </a:rPr>
              <a:t>AnandTech</a:t>
            </a:r>
            <a:r>
              <a:rPr lang="en-US" sz="1400" dirty="0">
                <a:solidFill>
                  <a:srgbClr val="000000"/>
                </a:solidFill>
                <a:latin typeface="Verdana"/>
              </a:rPr>
              <a:t>, Sept. 1 2015, http://www.anandtech.com/show/9582/intel-skylake-mobile-</a:t>
            </a:r>
          </a:p>
          <a:p>
            <a:r>
              <a:rPr lang="en-US" sz="1400" dirty="0">
                <a:solidFill>
                  <a:srgbClr val="000000"/>
                </a:solidFill>
                <a:latin typeface="Verdana"/>
              </a:rPr>
              <a:t>           </a:t>
            </a:r>
            <a:r>
              <a:rPr lang="en-US" sz="1400" dirty="0" smtClean="0">
                <a:solidFill>
                  <a:srgbClr val="000000"/>
                </a:solidFill>
                <a:latin typeface="Verdana"/>
              </a:rPr>
              <a:t>desktop-launch-architecture-analysis</a:t>
            </a:r>
            <a:endParaRPr lang="en-US" sz="1400" dirty="0">
              <a:solidFill>
                <a:srgbClr val="000000"/>
              </a:solidFill>
              <a:latin typeface="Verdana"/>
            </a:endParaRPr>
          </a:p>
        </p:txBody>
      </p:sp>
      <p:sp>
        <p:nvSpPr>
          <p:cNvPr id="10" name="Rectangle 23"/>
          <p:cNvSpPr/>
          <p:nvPr/>
        </p:nvSpPr>
        <p:spPr>
          <a:xfrm>
            <a:off x="161848" y="5229200"/>
            <a:ext cx="9180682" cy="738664"/>
          </a:xfrm>
          <a:prstGeom prst="rect">
            <a:avLst/>
          </a:prstGeom>
        </p:spPr>
        <p:txBody>
          <a:bodyPr wrap="square">
            <a:spAutoFit/>
          </a:bodyPr>
          <a:lstStyle/>
          <a:p>
            <a:r>
              <a:rPr lang="en-US" sz="1400" dirty="0" smtClean="0">
                <a:solidFill>
                  <a:srgbClr val="000000"/>
                </a:solidFill>
                <a:latin typeface="+mj-lt"/>
              </a:rPr>
              <a:t>[</a:t>
            </a:r>
            <a:r>
              <a:rPr lang="hu-HU" sz="1400" dirty="0" smtClean="0">
                <a:solidFill>
                  <a:srgbClr val="000000"/>
                </a:solidFill>
                <a:latin typeface="+mj-lt"/>
              </a:rPr>
              <a:t>59</a:t>
            </a:r>
            <a:r>
              <a:rPr lang="en-US" sz="1400" dirty="0">
                <a:solidFill>
                  <a:srgbClr val="000000"/>
                </a:solidFill>
                <a:latin typeface="+mj-lt"/>
              </a:rPr>
              <a:t>]: Klug B., The State of Qualcomm's Modems - WTR1605 and MDM9x25, </a:t>
            </a:r>
            <a:r>
              <a:rPr lang="en-US" sz="1400" dirty="0" err="1">
                <a:solidFill>
                  <a:srgbClr val="000000"/>
                </a:solidFill>
                <a:latin typeface="+mj-lt"/>
              </a:rPr>
              <a:t>AnandTech</a:t>
            </a:r>
            <a:r>
              <a:rPr lang="en-US" sz="1400" dirty="0">
                <a:solidFill>
                  <a:srgbClr val="000000"/>
                </a:solidFill>
                <a:latin typeface="+mj-lt"/>
              </a:rPr>
              <a:t>, </a:t>
            </a:r>
          </a:p>
          <a:p>
            <a:r>
              <a:rPr lang="en-US" sz="1400" dirty="0">
                <a:solidFill>
                  <a:srgbClr val="000000"/>
                </a:solidFill>
                <a:latin typeface="+mj-lt"/>
              </a:rPr>
              <a:t>          </a:t>
            </a:r>
            <a:r>
              <a:rPr lang="hu-HU" sz="1400" dirty="0" smtClean="0">
                <a:solidFill>
                  <a:srgbClr val="000000"/>
                </a:solidFill>
                <a:latin typeface="+mj-lt"/>
              </a:rPr>
              <a:t> </a:t>
            </a:r>
            <a:r>
              <a:rPr lang="en-US" sz="1400" dirty="0" smtClean="0">
                <a:solidFill>
                  <a:srgbClr val="000000"/>
                </a:solidFill>
                <a:latin typeface="+mj-lt"/>
              </a:rPr>
              <a:t>Jan</a:t>
            </a:r>
            <a:r>
              <a:rPr lang="en-US" sz="1400" dirty="0">
                <a:solidFill>
                  <a:srgbClr val="000000"/>
                </a:solidFill>
                <a:latin typeface="+mj-lt"/>
              </a:rPr>
              <a:t>. 4 2013, http://www.anandtech.com/print/6541/the-state-of-qualcomms-modems-</a:t>
            </a:r>
          </a:p>
          <a:p>
            <a:r>
              <a:rPr lang="en-US" sz="1400" dirty="0">
                <a:solidFill>
                  <a:srgbClr val="000000"/>
                </a:solidFill>
                <a:latin typeface="+mj-lt"/>
              </a:rPr>
              <a:t>          </a:t>
            </a:r>
            <a:r>
              <a:rPr lang="hu-HU" sz="1400" dirty="0" smtClean="0">
                <a:solidFill>
                  <a:srgbClr val="000000"/>
                </a:solidFill>
                <a:latin typeface="+mj-lt"/>
              </a:rPr>
              <a:t> </a:t>
            </a:r>
            <a:r>
              <a:rPr lang="en-US" sz="1400" dirty="0" smtClean="0">
                <a:solidFill>
                  <a:srgbClr val="000000"/>
                </a:solidFill>
                <a:latin typeface="+mj-lt"/>
              </a:rPr>
              <a:t>wtr1605-and-mdm9x25</a:t>
            </a:r>
            <a:endParaRPr lang="en-US" sz="1400" dirty="0">
              <a:solidFill>
                <a:srgbClr val="000000"/>
              </a:solidFill>
              <a:latin typeface="+mj-lt"/>
            </a:endParaRPr>
          </a:p>
        </p:txBody>
      </p:sp>
      <p:sp>
        <p:nvSpPr>
          <p:cNvPr id="13" name="Rectangle 22"/>
          <p:cNvSpPr/>
          <p:nvPr/>
        </p:nvSpPr>
        <p:spPr>
          <a:xfrm>
            <a:off x="177940" y="6008505"/>
            <a:ext cx="6917406" cy="523220"/>
          </a:xfrm>
          <a:prstGeom prst="rect">
            <a:avLst/>
          </a:prstGeom>
        </p:spPr>
        <p:txBody>
          <a:bodyPr wrap="none">
            <a:spAutoFit/>
          </a:bodyPr>
          <a:lstStyle/>
          <a:p>
            <a:r>
              <a:rPr lang="en-US" sz="1400" dirty="0" smtClean="0">
                <a:solidFill>
                  <a:srgbClr val="000000"/>
                </a:solidFill>
                <a:latin typeface="Verdana"/>
              </a:rPr>
              <a:t>[</a:t>
            </a:r>
            <a:r>
              <a:rPr lang="hu-HU" sz="1400" dirty="0" smtClean="0">
                <a:solidFill>
                  <a:srgbClr val="000000"/>
                </a:solidFill>
                <a:latin typeface="Verdana"/>
              </a:rPr>
              <a:t>60</a:t>
            </a:r>
            <a:r>
              <a:rPr lang="en-US" sz="1400" dirty="0" smtClean="0">
                <a:solidFill>
                  <a:srgbClr val="000000"/>
                </a:solidFill>
                <a:latin typeface="Verdana"/>
              </a:rPr>
              <a:t>]: </a:t>
            </a:r>
            <a:r>
              <a:rPr lang="hu-HU" sz="1400" dirty="0" err="1">
                <a:solidFill>
                  <a:srgbClr val="000000"/>
                </a:solidFill>
                <a:latin typeface="Verdana" pitchFamily="34" charset="0"/>
                <a:cs typeface="Times New Roman" pitchFamily="18" charset="0"/>
              </a:rPr>
              <a:t>iPhone</a:t>
            </a:r>
            <a:r>
              <a:rPr lang="hu-HU" sz="1400" dirty="0">
                <a:solidFill>
                  <a:srgbClr val="000000"/>
                </a:solidFill>
                <a:latin typeface="Verdana" pitchFamily="34" charset="0"/>
                <a:cs typeface="Times New Roman" pitchFamily="18" charset="0"/>
              </a:rPr>
              <a:t> 6 Plus </a:t>
            </a:r>
            <a:r>
              <a:rPr lang="hu-HU" sz="1400" dirty="0" err="1">
                <a:solidFill>
                  <a:srgbClr val="000000"/>
                </a:solidFill>
                <a:latin typeface="Verdana" pitchFamily="34" charset="0"/>
                <a:cs typeface="Times New Roman" pitchFamily="18" charset="0"/>
              </a:rPr>
              <a:t>Teardown</a:t>
            </a:r>
            <a:r>
              <a:rPr lang="hu-HU" sz="1400" dirty="0">
                <a:solidFill>
                  <a:srgbClr val="000000"/>
                </a:solidFill>
                <a:latin typeface="Verdana" pitchFamily="34" charset="0"/>
                <a:cs typeface="Times New Roman" pitchFamily="18" charset="0"/>
              </a:rPr>
              <a:t>, </a:t>
            </a:r>
            <a:r>
              <a:rPr lang="hu-HU" sz="1400" dirty="0" err="1">
                <a:solidFill>
                  <a:srgbClr val="000000"/>
                </a:solidFill>
                <a:latin typeface="Verdana" pitchFamily="34" charset="0"/>
                <a:cs typeface="Times New Roman" pitchFamily="18" charset="0"/>
              </a:rPr>
              <a:t>iFixit</a:t>
            </a:r>
            <a:r>
              <a:rPr lang="hu-HU" sz="1400" dirty="0">
                <a:solidFill>
                  <a:srgbClr val="000000"/>
                </a:solidFill>
                <a:latin typeface="Verdana" pitchFamily="34" charset="0"/>
                <a:cs typeface="Times New Roman" pitchFamily="18" charset="0"/>
              </a:rPr>
              <a:t>,</a:t>
            </a:r>
          </a:p>
          <a:p>
            <a:r>
              <a:rPr lang="hu-HU" sz="1400" dirty="0">
                <a:solidFill>
                  <a:srgbClr val="000000"/>
                </a:solidFill>
                <a:latin typeface="Verdana" pitchFamily="34" charset="0"/>
                <a:cs typeface="Times New Roman" pitchFamily="18" charset="0"/>
              </a:rPr>
              <a:t>          </a:t>
            </a:r>
            <a:r>
              <a:rPr lang="hu-HU" sz="1400" dirty="0" smtClean="0">
                <a:solidFill>
                  <a:srgbClr val="000000"/>
                </a:solidFill>
                <a:latin typeface="Verdana" pitchFamily="34" charset="0"/>
                <a:cs typeface="Times New Roman" pitchFamily="18" charset="0"/>
              </a:rPr>
              <a:t> https</a:t>
            </a:r>
            <a:r>
              <a:rPr lang="hu-HU" sz="1400" dirty="0">
                <a:solidFill>
                  <a:srgbClr val="000000"/>
                </a:solidFill>
                <a:latin typeface="Verdana" pitchFamily="34" charset="0"/>
                <a:cs typeface="Times New Roman" pitchFamily="18" charset="0"/>
              </a:rPr>
              <a:t>://www.ifixit.com/Teardown/iPhone+6+Plus+Teardown/29206</a:t>
            </a:r>
            <a:endParaRPr lang="en-US" sz="1400" dirty="0"/>
          </a:p>
        </p:txBody>
      </p:sp>
    </p:spTree>
    <p:extLst>
      <p:ext uri="{BB962C8B-B14F-4D97-AF65-F5344CB8AC3E}">
        <p14:creationId xmlns:p14="http://schemas.microsoft.com/office/powerpoint/2010/main" val="1853537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1510" y="637035"/>
            <a:ext cx="8849795" cy="738664"/>
          </a:xfrm>
          <a:prstGeom prst="rect">
            <a:avLst/>
          </a:prstGeom>
        </p:spPr>
        <p:txBody>
          <a:bodyPr wrap="none">
            <a:spAutoFit/>
          </a:bodyPr>
          <a:lstStyle/>
          <a:p>
            <a:r>
              <a:rPr lang="en-US" sz="1400" dirty="0" smtClean="0">
                <a:solidFill>
                  <a:srgbClr val="000000"/>
                </a:solidFill>
                <a:latin typeface="Verdana"/>
              </a:rPr>
              <a:t>[</a:t>
            </a:r>
            <a:r>
              <a:rPr lang="hu-HU" sz="1400" dirty="0" smtClean="0">
                <a:solidFill>
                  <a:srgbClr val="000000"/>
                </a:solidFill>
                <a:latin typeface="Verdana"/>
              </a:rPr>
              <a:t>61</a:t>
            </a:r>
            <a:r>
              <a:rPr lang="en-US" sz="1400" dirty="0">
                <a:solidFill>
                  <a:srgbClr val="000000"/>
                </a:solidFill>
                <a:latin typeface="Verdana"/>
              </a:rPr>
              <a:t>]: Ho J., Qualcomm Details Hexagon 680 DSP in Snapdragon 820: Accelerated Imaging,</a:t>
            </a:r>
          </a:p>
          <a:p>
            <a:r>
              <a:rPr lang="en-US" sz="1400" dirty="0">
                <a:solidFill>
                  <a:srgbClr val="000000"/>
                </a:solidFill>
                <a:latin typeface="Verdana"/>
              </a:rPr>
              <a:t>          </a:t>
            </a:r>
            <a:r>
              <a:rPr lang="hu-HU" sz="1400" dirty="0" smtClean="0">
                <a:solidFill>
                  <a:srgbClr val="000000"/>
                </a:solidFill>
                <a:latin typeface="Verdana"/>
              </a:rPr>
              <a:t> </a:t>
            </a:r>
            <a:r>
              <a:rPr lang="en-US" sz="1400" dirty="0" err="1" smtClean="0">
                <a:solidFill>
                  <a:srgbClr val="000000"/>
                </a:solidFill>
                <a:latin typeface="Verdana"/>
              </a:rPr>
              <a:t>AnandTech</a:t>
            </a:r>
            <a:r>
              <a:rPr lang="en-US" sz="1400" dirty="0">
                <a:solidFill>
                  <a:srgbClr val="000000"/>
                </a:solidFill>
                <a:latin typeface="Verdana"/>
              </a:rPr>
              <a:t>, August 24, 2015, http://www.anandtech.com/print/9552/qualcomm-details-</a:t>
            </a:r>
          </a:p>
          <a:p>
            <a:r>
              <a:rPr lang="en-US" sz="1400" dirty="0">
                <a:solidFill>
                  <a:srgbClr val="000000"/>
                </a:solidFill>
                <a:latin typeface="Verdana"/>
              </a:rPr>
              <a:t>          </a:t>
            </a:r>
            <a:r>
              <a:rPr lang="hu-HU" sz="1400" dirty="0" smtClean="0">
                <a:solidFill>
                  <a:srgbClr val="000000"/>
                </a:solidFill>
                <a:latin typeface="Verdana"/>
              </a:rPr>
              <a:t> </a:t>
            </a:r>
            <a:r>
              <a:rPr lang="en-US" sz="1400" dirty="0" smtClean="0">
                <a:solidFill>
                  <a:srgbClr val="000000"/>
                </a:solidFill>
                <a:latin typeface="Verdana"/>
              </a:rPr>
              <a:t>hexagon-680-dsp-in-snapdragon-820-accelerated-imaging</a:t>
            </a:r>
            <a:endParaRPr lang="en-US" sz="1400" dirty="0">
              <a:solidFill>
                <a:srgbClr val="000000"/>
              </a:solidFill>
              <a:latin typeface="Verdana"/>
            </a:endParaRPr>
          </a:p>
        </p:txBody>
      </p:sp>
      <p:sp>
        <p:nvSpPr>
          <p:cNvPr id="5"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algn="ctr" fontAlgn="base">
              <a:spcBef>
                <a:spcPct val="0"/>
              </a:spcBef>
              <a:spcAft>
                <a:spcPct val="0"/>
              </a:spcAft>
            </a:pPr>
            <a:r>
              <a:rPr lang="en-US" dirty="0" smtClean="0">
                <a:solidFill>
                  <a:srgbClr val="FFFFFF"/>
                </a:solidFill>
                <a:latin typeface="Verdana"/>
              </a:rPr>
              <a:t>6. References (</a:t>
            </a:r>
            <a:r>
              <a:rPr lang="hu-HU" dirty="0">
                <a:solidFill>
                  <a:srgbClr val="FFFFFF"/>
                </a:solidFill>
                <a:latin typeface="Verdana"/>
              </a:rPr>
              <a:t>8</a:t>
            </a:r>
            <a:r>
              <a:rPr lang="en-US" dirty="0" smtClean="0">
                <a:solidFill>
                  <a:srgbClr val="FFFFFF"/>
                </a:solidFill>
                <a:latin typeface="Verdana"/>
              </a:rPr>
              <a:t>)</a:t>
            </a:r>
            <a:endParaRPr lang="en-US" dirty="0">
              <a:solidFill>
                <a:srgbClr val="FFFFFF"/>
              </a:solidFill>
              <a:latin typeface="Verdana"/>
            </a:endParaRPr>
          </a:p>
        </p:txBody>
      </p:sp>
      <p:sp>
        <p:nvSpPr>
          <p:cNvPr id="6" name="Rectangle 5"/>
          <p:cNvSpPr/>
          <p:nvPr/>
        </p:nvSpPr>
        <p:spPr>
          <a:xfrm>
            <a:off x="161510" y="1430196"/>
            <a:ext cx="8502712" cy="738664"/>
          </a:xfrm>
          <a:prstGeom prst="rect">
            <a:avLst/>
          </a:prstGeom>
        </p:spPr>
        <p:txBody>
          <a:bodyPr wrap="none">
            <a:spAutoFit/>
          </a:bodyPr>
          <a:lstStyle/>
          <a:p>
            <a:r>
              <a:rPr lang="en-US" sz="1400" dirty="0" smtClean="0">
                <a:solidFill>
                  <a:srgbClr val="000000"/>
                </a:solidFill>
                <a:latin typeface="Verdana"/>
              </a:rPr>
              <a:t>[</a:t>
            </a:r>
            <a:r>
              <a:rPr lang="hu-HU" sz="1400" dirty="0" smtClean="0">
                <a:solidFill>
                  <a:srgbClr val="000000"/>
                </a:solidFill>
                <a:latin typeface="Verdana"/>
              </a:rPr>
              <a:t>62</a:t>
            </a:r>
            <a:r>
              <a:rPr lang="en-US" sz="1400" dirty="0" smtClean="0">
                <a:solidFill>
                  <a:srgbClr val="000000"/>
                </a:solidFill>
                <a:latin typeface="Verdana"/>
              </a:rPr>
              <a:t>]: </a:t>
            </a:r>
            <a:r>
              <a:rPr lang="en-US" sz="1400" dirty="0">
                <a:solidFill>
                  <a:srgbClr val="000000"/>
                </a:solidFill>
                <a:latin typeface="Verdana"/>
              </a:rPr>
              <a:t>QSC6055/QSC6065/QSC6075/QSC6085 Hardware Training, Introductions and Device </a:t>
            </a:r>
          </a:p>
          <a:p>
            <a:r>
              <a:rPr lang="en-US" sz="1400" dirty="0">
                <a:solidFill>
                  <a:srgbClr val="000000"/>
                </a:solidFill>
                <a:latin typeface="Verdana"/>
              </a:rPr>
              <a:t>          Overview, 80-VC881-21 Rev. A, April 2007,</a:t>
            </a:r>
          </a:p>
          <a:p>
            <a:r>
              <a:rPr lang="en-US" sz="1400" dirty="0">
                <a:solidFill>
                  <a:srgbClr val="000000"/>
                </a:solidFill>
                <a:latin typeface="Verdana"/>
              </a:rPr>
              <a:t>          http://www.droid-developers.org/images/3/3c/Qsc6085-overview.pdf </a:t>
            </a:r>
          </a:p>
        </p:txBody>
      </p:sp>
      <p:sp>
        <p:nvSpPr>
          <p:cNvPr id="8" name="Rectangle 7"/>
          <p:cNvSpPr/>
          <p:nvPr/>
        </p:nvSpPr>
        <p:spPr>
          <a:xfrm>
            <a:off x="177385" y="2249345"/>
            <a:ext cx="8639032" cy="523220"/>
          </a:xfrm>
          <a:prstGeom prst="rect">
            <a:avLst/>
          </a:prstGeom>
        </p:spPr>
        <p:txBody>
          <a:bodyPr wrap="none">
            <a:spAutoFit/>
          </a:bodyPr>
          <a:lstStyle/>
          <a:p>
            <a:r>
              <a:rPr lang="en-US" sz="1400" dirty="0" smtClean="0">
                <a:solidFill>
                  <a:srgbClr val="000000"/>
                </a:solidFill>
                <a:latin typeface="Verdana"/>
              </a:rPr>
              <a:t>[</a:t>
            </a:r>
            <a:r>
              <a:rPr lang="hu-HU" sz="1400" dirty="0" smtClean="0">
                <a:solidFill>
                  <a:srgbClr val="000000"/>
                </a:solidFill>
                <a:latin typeface="Verdana"/>
              </a:rPr>
              <a:t>63</a:t>
            </a:r>
            <a:r>
              <a:rPr lang="en-US" sz="1400" dirty="0">
                <a:solidFill>
                  <a:srgbClr val="000000"/>
                </a:solidFill>
                <a:latin typeface="Verdana"/>
              </a:rPr>
              <a:t>]: James D., Inside Today’s Systems &amp; Chips: A Survey of the Past Year, </a:t>
            </a:r>
            <a:r>
              <a:rPr lang="en-US" sz="1400" dirty="0" err="1">
                <a:solidFill>
                  <a:srgbClr val="000000"/>
                </a:solidFill>
                <a:latin typeface="Verdana"/>
              </a:rPr>
              <a:t>Chipworks</a:t>
            </a:r>
            <a:r>
              <a:rPr lang="en-US" sz="1400" dirty="0">
                <a:solidFill>
                  <a:srgbClr val="000000"/>
                </a:solidFill>
                <a:latin typeface="Verdana"/>
              </a:rPr>
              <a:t>, 2013,</a:t>
            </a:r>
          </a:p>
          <a:p>
            <a:r>
              <a:rPr lang="en-US" sz="1400" dirty="0">
                <a:solidFill>
                  <a:srgbClr val="000000"/>
                </a:solidFill>
                <a:latin typeface="Verdana"/>
              </a:rPr>
              <a:t>          </a:t>
            </a:r>
            <a:r>
              <a:rPr lang="hu-HU" sz="1400" dirty="0" smtClean="0">
                <a:solidFill>
                  <a:srgbClr val="000000"/>
                </a:solidFill>
                <a:latin typeface="Verdana"/>
              </a:rPr>
              <a:t> </a:t>
            </a:r>
            <a:r>
              <a:rPr lang="en-US" sz="1400" dirty="0" smtClean="0">
                <a:solidFill>
                  <a:srgbClr val="000000"/>
                </a:solidFill>
                <a:latin typeface="Verdana"/>
              </a:rPr>
              <a:t>http</a:t>
            </a:r>
            <a:r>
              <a:rPr lang="en-US" sz="1400" dirty="0">
                <a:solidFill>
                  <a:srgbClr val="000000"/>
                </a:solidFill>
                <a:latin typeface="Verdana"/>
              </a:rPr>
              <a:t>://theconfab.com/wp-content/uploads/2014/dick_james_confab14.pdf</a:t>
            </a:r>
          </a:p>
        </p:txBody>
      </p:sp>
      <p:sp>
        <p:nvSpPr>
          <p:cNvPr id="9" name="Rectangle 8"/>
          <p:cNvSpPr/>
          <p:nvPr/>
        </p:nvSpPr>
        <p:spPr>
          <a:xfrm>
            <a:off x="161510" y="2782894"/>
            <a:ext cx="8921097" cy="738664"/>
          </a:xfrm>
          <a:prstGeom prst="rect">
            <a:avLst/>
          </a:prstGeom>
        </p:spPr>
        <p:txBody>
          <a:bodyPr wrap="none">
            <a:spAutoFit/>
          </a:bodyPr>
          <a:lstStyle/>
          <a:p>
            <a:r>
              <a:rPr lang="en-US" sz="1400" dirty="0" smtClean="0">
                <a:solidFill>
                  <a:srgbClr val="000000"/>
                </a:solidFill>
                <a:latin typeface="Verdana"/>
              </a:rPr>
              <a:t>[</a:t>
            </a:r>
            <a:r>
              <a:rPr lang="hu-HU" sz="1400" dirty="0" smtClean="0">
                <a:solidFill>
                  <a:srgbClr val="000000"/>
                </a:solidFill>
                <a:latin typeface="Verdana"/>
              </a:rPr>
              <a:t>64</a:t>
            </a:r>
            <a:r>
              <a:rPr lang="en-US" sz="1400" dirty="0">
                <a:solidFill>
                  <a:srgbClr val="000000"/>
                </a:solidFill>
                <a:latin typeface="Verdana"/>
              </a:rPr>
              <a:t>]: Global unit sales of current generation video game consoles from 2008 to 2014 (in million </a:t>
            </a:r>
            <a:endParaRPr lang="hu-HU" sz="1400" dirty="0" smtClean="0">
              <a:solidFill>
                <a:srgbClr val="000000"/>
              </a:solidFill>
              <a:latin typeface="Verdana"/>
            </a:endParaRPr>
          </a:p>
          <a:p>
            <a:r>
              <a:rPr lang="hu-HU" sz="1400" dirty="0">
                <a:solidFill>
                  <a:srgbClr val="000000"/>
                </a:solidFill>
                <a:latin typeface="Verdana"/>
              </a:rPr>
              <a:t> </a:t>
            </a:r>
            <a:r>
              <a:rPr lang="hu-HU" sz="1400" dirty="0" smtClean="0">
                <a:solidFill>
                  <a:srgbClr val="000000"/>
                </a:solidFill>
                <a:latin typeface="Verdana"/>
              </a:rPr>
              <a:t>          </a:t>
            </a:r>
            <a:r>
              <a:rPr lang="en-US" sz="1400" dirty="0" smtClean="0">
                <a:solidFill>
                  <a:srgbClr val="000000"/>
                </a:solidFill>
                <a:latin typeface="Verdana"/>
              </a:rPr>
              <a:t>units)</a:t>
            </a:r>
            <a:r>
              <a:rPr lang="hu-HU" sz="1400" dirty="0" smtClean="0">
                <a:solidFill>
                  <a:srgbClr val="000000"/>
                </a:solidFill>
                <a:latin typeface="Verdana"/>
              </a:rPr>
              <a:t>, </a:t>
            </a:r>
            <a:r>
              <a:rPr lang="hu-HU" sz="1400" dirty="0" err="1" smtClean="0">
                <a:solidFill>
                  <a:srgbClr val="000000"/>
                </a:solidFill>
                <a:latin typeface="Verdana"/>
              </a:rPr>
              <a:t>Statista</a:t>
            </a:r>
            <a:r>
              <a:rPr lang="hu-HU" sz="1400" dirty="0">
                <a:solidFill>
                  <a:srgbClr val="000000"/>
                </a:solidFill>
                <a:latin typeface="Verdana"/>
              </a:rPr>
              <a:t>, http://</a:t>
            </a:r>
            <a:r>
              <a:rPr lang="hu-HU" sz="1400" dirty="0" smtClean="0">
                <a:solidFill>
                  <a:srgbClr val="000000"/>
                </a:solidFill>
                <a:latin typeface="Verdana"/>
              </a:rPr>
              <a:t>www.statista.com/statistics/276768/global-unit-sales-of-video-</a:t>
            </a:r>
          </a:p>
          <a:p>
            <a:r>
              <a:rPr lang="hu-HU" sz="1400" dirty="0">
                <a:solidFill>
                  <a:srgbClr val="000000"/>
                </a:solidFill>
                <a:latin typeface="Verdana"/>
              </a:rPr>
              <a:t> </a:t>
            </a:r>
            <a:r>
              <a:rPr lang="hu-HU" sz="1400" dirty="0" smtClean="0">
                <a:solidFill>
                  <a:srgbClr val="000000"/>
                </a:solidFill>
                <a:latin typeface="Verdana"/>
              </a:rPr>
              <a:t>          </a:t>
            </a:r>
            <a:r>
              <a:rPr lang="hu-HU" sz="1400" dirty="0" err="1" smtClean="0">
                <a:solidFill>
                  <a:srgbClr val="000000"/>
                </a:solidFill>
                <a:latin typeface="Verdana"/>
              </a:rPr>
              <a:t>game-consoles</a:t>
            </a:r>
            <a:r>
              <a:rPr lang="hu-HU" sz="1400" dirty="0">
                <a:solidFill>
                  <a:srgbClr val="000000"/>
                </a:solidFill>
                <a:latin typeface="Verdana"/>
              </a:rPr>
              <a:t>/</a:t>
            </a:r>
            <a:endParaRPr lang="en-US" sz="1400" dirty="0">
              <a:solidFill>
                <a:srgbClr val="000000"/>
              </a:solidFill>
              <a:latin typeface="Verdana"/>
            </a:endParaRPr>
          </a:p>
        </p:txBody>
      </p:sp>
      <p:sp>
        <p:nvSpPr>
          <p:cNvPr id="2" name="TextBox 1"/>
          <p:cNvSpPr txBox="1"/>
          <p:nvPr/>
        </p:nvSpPr>
        <p:spPr>
          <a:xfrm>
            <a:off x="193831" y="3550850"/>
            <a:ext cx="5697714" cy="523220"/>
          </a:xfrm>
          <a:prstGeom prst="rect">
            <a:avLst/>
          </a:prstGeom>
          <a:noFill/>
        </p:spPr>
        <p:txBody>
          <a:bodyPr wrap="none" rtlCol="0">
            <a:spAutoFit/>
          </a:bodyPr>
          <a:lstStyle/>
          <a:p>
            <a:r>
              <a:rPr lang="hu-HU" sz="1400" dirty="0" smtClean="0">
                <a:latin typeface="+mj-lt"/>
              </a:rPr>
              <a:t>[65]: </a:t>
            </a:r>
            <a:r>
              <a:rPr lang="en-US" sz="1400" dirty="0">
                <a:latin typeface="+mj-lt"/>
              </a:rPr>
              <a:t>CPU </a:t>
            </a:r>
            <a:r>
              <a:rPr lang="en-US" sz="1400" dirty="0" smtClean="0">
                <a:latin typeface="+mj-lt"/>
              </a:rPr>
              <a:t>Benchmarks</a:t>
            </a:r>
            <a:r>
              <a:rPr lang="hu-HU" sz="1400" dirty="0">
                <a:latin typeface="+mj-lt"/>
              </a:rPr>
              <a:t>, Passmark Software, 10th june 2016</a:t>
            </a:r>
            <a:r>
              <a:rPr lang="hu-HU" sz="1400" dirty="0" smtClean="0">
                <a:latin typeface="+mj-lt"/>
              </a:rPr>
              <a:t>,</a:t>
            </a:r>
          </a:p>
          <a:p>
            <a:r>
              <a:rPr lang="hu-HU" sz="1400" dirty="0">
                <a:latin typeface="+mj-lt"/>
              </a:rPr>
              <a:t> </a:t>
            </a:r>
            <a:r>
              <a:rPr lang="hu-HU" sz="1400" dirty="0" smtClean="0">
                <a:latin typeface="+mj-lt"/>
              </a:rPr>
              <a:t>          http</a:t>
            </a:r>
            <a:r>
              <a:rPr lang="hu-HU" sz="1400" dirty="0">
                <a:latin typeface="+mj-lt"/>
              </a:rPr>
              <a:t>://www.cpubenchmark.net/market_share.html</a:t>
            </a:r>
            <a:endParaRPr lang="en-US" sz="1400" dirty="0">
              <a:latin typeface="+mj-lt"/>
            </a:endParaRPr>
          </a:p>
        </p:txBody>
      </p:sp>
      <p:sp>
        <p:nvSpPr>
          <p:cNvPr id="3" name="TextBox 2"/>
          <p:cNvSpPr txBox="1"/>
          <p:nvPr/>
        </p:nvSpPr>
        <p:spPr>
          <a:xfrm>
            <a:off x="180952" y="4116382"/>
            <a:ext cx="9033755" cy="954107"/>
          </a:xfrm>
          <a:prstGeom prst="rect">
            <a:avLst/>
          </a:prstGeom>
          <a:noFill/>
        </p:spPr>
        <p:txBody>
          <a:bodyPr wrap="none" rtlCol="0">
            <a:spAutoFit/>
          </a:bodyPr>
          <a:lstStyle/>
          <a:p>
            <a:r>
              <a:rPr lang="hu-HU" sz="1400" dirty="0">
                <a:latin typeface="+mj-lt"/>
              </a:rPr>
              <a:t>[66]: </a:t>
            </a:r>
            <a:r>
              <a:rPr lang="hu-HU" sz="1400" dirty="0" smtClean="0">
                <a:latin typeface="+mj-lt"/>
              </a:rPr>
              <a:t>Anchorite, </a:t>
            </a:r>
            <a:r>
              <a:rPr lang="en-US" sz="1400" dirty="0" smtClean="0">
                <a:latin typeface="+mj-lt"/>
              </a:rPr>
              <a:t>AMD Is A Threat To Intel's X86 Market Share, Not Vice Versa</a:t>
            </a:r>
            <a:r>
              <a:rPr lang="hu-HU" sz="1400" dirty="0" smtClean="0">
                <a:latin typeface="+mj-lt"/>
              </a:rPr>
              <a:t>, Seeking Alpha,</a:t>
            </a:r>
          </a:p>
          <a:p>
            <a:r>
              <a:rPr lang="hu-HU" sz="1400" dirty="0">
                <a:latin typeface="+mj-lt"/>
              </a:rPr>
              <a:t> </a:t>
            </a:r>
            <a:r>
              <a:rPr lang="hu-HU" sz="1400" dirty="0" smtClean="0">
                <a:latin typeface="+mj-lt"/>
              </a:rPr>
              <a:t>          </a:t>
            </a:r>
            <a:r>
              <a:rPr lang="en-US" sz="1400" dirty="0" smtClean="0"/>
              <a:t>Jun</a:t>
            </a:r>
            <a:r>
              <a:rPr lang="en-US" sz="1400" dirty="0"/>
              <a:t>. 10, 2016 </a:t>
            </a:r>
            <a:r>
              <a:rPr lang="hu-HU" sz="1400" dirty="0" smtClean="0"/>
              <a:t>,</a:t>
            </a:r>
          </a:p>
          <a:p>
            <a:r>
              <a:rPr lang="hu-HU" sz="1400" dirty="0" smtClean="0">
                <a:latin typeface="+mj-lt"/>
              </a:rPr>
              <a:t>           </a:t>
            </a:r>
            <a:r>
              <a:rPr lang="en-US" sz="1400" dirty="0" smtClean="0">
                <a:latin typeface="+mj-lt"/>
              </a:rPr>
              <a:t>http</a:t>
            </a:r>
            <a:r>
              <a:rPr lang="en-US" sz="1400" dirty="0">
                <a:latin typeface="+mj-lt"/>
              </a:rPr>
              <a:t>://seekingalpha.com/article/3981352-amd-threat-intels-x86-market-share-vice-versa</a:t>
            </a:r>
            <a:r>
              <a:rPr lang="en-US" sz="1400" dirty="0" smtClean="0">
                <a:latin typeface="+mj-lt"/>
              </a:rPr>
              <a:t>?</a:t>
            </a:r>
            <a:endParaRPr lang="hu-HU" sz="1400" dirty="0" smtClean="0">
              <a:latin typeface="+mj-lt"/>
            </a:endParaRPr>
          </a:p>
          <a:p>
            <a:r>
              <a:rPr lang="hu-HU" sz="1400" dirty="0">
                <a:latin typeface="+mj-lt"/>
              </a:rPr>
              <a:t> </a:t>
            </a:r>
            <a:r>
              <a:rPr lang="hu-HU" sz="1400" dirty="0" smtClean="0">
                <a:latin typeface="+mj-lt"/>
              </a:rPr>
              <a:t>          </a:t>
            </a:r>
            <a:r>
              <a:rPr lang="en-US" sz="1400" dirty="0" err="1" smtClean="0">
                <a:latin typeface="+mj-lt"/>
              </a:rPr>
              <a:t>auth_param</a:t>
            </a:r>
            <a:r>
              <a:rPr lang="en-US" sz="1400" dirty="0" smtClean="0">
                <a:latin typeface="+mj-lt"/>
              </a:rPr>
              <a:t>=djq9a:1blm8ut:579a4c85ebfd66607461f023a383c45c</a:t>
            </a:r>
            <a:endParaRPr lang="en-US" sz="1400" dirty="0">
              <a:latin typeface="+mj-lt"/>
            </a:endParaRPr>
          </a:p>
        </p:txBody>
      </p:sp>
      <p:sp>
        <p:nvSpPr>
          <p:cNvPr id="7" name="TextBox 6"/>
          <p:cNvSpPr txBox="1"/>
          <p:nvPr/>
        </p:nvSpPr>
        <p:spPr>
          <a:xfrm>
            <a:off x="271105" y="5119657"/>
            <a:ext cx="7989880" cy="738664"/>
          </a:xfrm>
          <a:prstGeom prst="rect">
            <a:avLst/>
          </a:prstGeom>
          <a:noFill/>
        </p:spPr>
        <p:txBody>
          <a:bodyPr wrap="none" rtlCol="0">
            <a:spAutoFit/>
          </a:bodyPr>
          <a:lstStyle/>
          <a:p>
            <a:r>
              <a:rPr lang="hu-HU" sz="1400" dirty="0" smtClean="0">
                <a:latin typeface="+mj-lt"/>
              </a:rPr>
              <a:t>[67]: </a:t>
            </a:r>
            <a:r>
              <a:rPr lang="en-US" sz="1400" dirty="0">
                <a:latin typeface="+mj-lt"/>
              </a:rPr>
              <a:t>Gartner Says Five of Top 10 Worldwide Mobile Phone Vendors Increased Sales </a:t>
            </a:r>
            <a:r>
              <a:rPr lang="en-US" sz="1400" dirty="0" smtClean="0">
                <a:latin typeface="+mj-lt"/>
              </a:rPr>
              <a:t>in</a:t>
            </a:r>
            <a:endParaRPr lang="hu-HU" sz="1400" dirty="0" smtClean="0">
              <a:latin typeface="+mj-lt"/>
            </a:endParaRPr>
          </a:p>
          <a:p>
            <a:r>
              <a:rPr lang="hu-HU" sz="1400" dirty="0">
                <a:latin typeface="+mj-lt"/>
              </a:rPr>
              <a:t> </a:t>
            </a:r>
            <a:r>
              <a:rPr lang="hu-HU" sz="1400" dirty="0" smtClean="0">
                <a:latin typeface="+mj-lt"/>
              </a:rPr>
              <a:t>       </a:t>
            </a:r>
            <a:r>
              <a:rPr lang="en-US" sz="1400" dirty="0" smtClean="0">
                <a:latin typeface="+mj-lt"/>
              </a:rPr>
              <a:t> </a:t>
            </a:r>
            <a:r>
              <a:rPr lang="en-US" sz="1400" dirty="0">
                <a:latin typeface="+mj-lt"/>
              </a:rPr>
              <a:t>Second Quarter of </a:t>
            </a:r>
            <a:r>
              <a:rPr lang="en-US" sz="1400" dirty="0" smtClean="0">
                <a:latin typeface="+mj-lt"/>
              </a:rPr>
              <a:t>2016</a:t>
            </a:r>
            <a:r>
              <a:rPr lang="hu-HU" sz="1400" dirty="0" smtClean="0">
                <a:latin typeface="+mj-lt"/>
              </a:rPr>
              <a:t>, Gartner, Aug. 19, </a:t>
            </a:r>
            <a:r>
              <a:rPr lang="hu-HU" sz="1400" dirty="0">
                <a:latin typeface="+mj-lt"/>
              </a:rPr>
              <a:t>2016</a:t>
            </a:r>
            <a:r>
              <a:rPr lang="hu-HU" sz="1400" dirty="0" smtClean="0">
                <a:latin typeface="+mj-lt"/>
              </a:rPr>
              <a:t>,</a:t>
            </a:r>
          </a:p>
          <a:p>
            <a:r>
              <a:rPr lang="hu-HU" sz="1400" dirty="0">
                <a:latin typeface="+mj-lt"/>
              </a:rPr>
              <a:t> </a:t>
            </a:r>
            <a:r>
              <a:rPr lang="hu-HU" sz="1400" dirty="0" smtClean="0">
                <a:latin typeface="+mj-lt"/>
              </a:rPr>
              <a:t>        </a:t>
            </a:r>
            <a:r>
              <a:rPr lang="hu-HU" sz="1400" dirty="0">
                <a:latin typeface="+mj-lt"/>
              </a:rPr>
              <a:t>http://www.gartner.com/newsroom/id/3415117</a:t>
            </a:r>
            <a:endParaRPr lang="en-US" sz="1400" dirty="0">
              <a:latin typeface="+mj-lt"/>
            </a:endParaRPr>
          </a:p>
        </p:txBody>
      </p:sp>
      <p:sp>
        <p:nvSpPr>
          <p:cNvPr id="10" name="TextBox 9"/>
          <p:cNvSpPr txBox="1"/>
          <p:nvPr/>
        </p:nvSpPr>
        <p:spPr>
          <a:xfrm>
            <a:off x="270767" y="5891110"/>
            <a:ext cx="8793561" cy="1169551"/>
          </a:xfrm>
          <a:prstGeom prst="rect">
            <a:avLst/>
          </a:prstGeom>
          <a:noFill/>
        </p:spPr>
        <p:txBody>
          <a:bodyPr wrap="none" rtlCol="0">
            <a:spAutoFit/>
          </a:bodyPr>
          <a:lstStyle/>
          <a:p>
            <a:r>
              <a:rPr lang="hu-HU" sz="1400" dirty="0" smtClean="0">
                <a:latin typeface="+mj-lt"/>
              </a:rPr>
              <a:t>[68]: Jan C.-H., </a:t>
            </a:r>
            <a:r>
              <a:rPr lang="en-US" sz="1400" dirty="0" smtClean="0">
                <a:latin typeface="+mj-lt"/>
              </a:rPr>
              <a:t>RF </a:t>
            </a:r>
            <a:r>
              <a:rPr lang="en-US" sz="1400" dirty="0">
                <a:latin typeface="+mj-lt"/>
              </a:rPr>
              <a:t>CMOS Technology Scaling in High-k/Metal Gate Era for RF </a:t>
            </a:r>
            <a:r>
              <a:rPr lang="en-US" sz="1400" dirty="0" err="1">
                <a:latin typeface="+mj-lt"/>
              </a:rPr>
              <a:t>SoC</a:t>
            </a:r>
            <a:r>
              <a:rPr lang="en-US" sz="1400" dirty="0">
                <a:latin typeface="+mj-lt"/>
              </a:rPr>
              <a:t> (</a:t>
            </a:r>
            <a:r>
              <a:rPr lang="en-US" sz="1400" dirty="0" smtClean="0">
                <a:latin typeface="+mj-lt"/>
              </a:rPr>
              <a:t>System-on-</a:t>
            </a:r>
          </a:p>
          <a:p>
            <a:r>
              <a:rPr lang="en-US" sz="1400" dirty="0">
                <a:latin typeface="+mj-lt"/>
              </a:rPr>
              <a:t> </a:t>
            </a:r>
            <a:r>
              <a:rPr lang="en-US" sz="1400" dirty="0" smtClean="0">
                <a:latin typeface="+mj-lt"/>
              </a:rPr>
              <a:t>           Chip) Applications</a:t>
            </a:r>
            <a:r>
              <a:rPr lang="hu-HU" sz="1400" dirty="0" smtClean="0">
                <a:latin typeface="+mj-lt"/>
              </a:rPr>
              <a:t>,</a:t>
            </a:r>
            <a:r>
              <a:rPr lang="en-US" sz="1400" dirty="0" smtClean="0">
                <a:latin typeface="+mj-lt"/>
              </a:rPr>
              <a:t> </a:t>
            </a:r>
            <a:r>
              <a:rPr lang="en-US" sz="1400" dirty="0">
                <a:latin typeface="+mj-lt"/>
              </a:rPr>
              <a:t>IEDM ’10, San Francisco</a:t>
            </a:r>
            <a:r>
              <a:rPr lang="hu-HU" sz="1400" dirty="0">
                <a:latin typeface="+mj-lt"/>
              </a:rPr>
              <a:t> </a:t>
            </a:r>
            <a:r>
              <a:rPr lang="hu-HU" sz="1400" dirty="0" smtClean="0">
                <a:latin typeface="+mj-lt"/>
              </a:rPr>
              <a:t>2010,</a:t>
            </a:r>
            <a:endParaRPr lang="hu-HU" sz="1400" dirty="0">
              <a:latin typeface="+mj-lt"/>
            </a:endParaRPr>
          </a:p>
          <a:p>
            <a:r>
              <a:rPr lang="hu-HU" sz="1400" dirty="0" smtClean="0">
                <a:latin typeface="+mj-lt"/>
              </a:rPr>
              <a:t>            </a:t>
            </a:r>
            <a:r>
              <a:rPr lang="en-US" sz="1400" dirty="0" smtClean="0">
                <a:latin typeface="+mj-lt"/>
              </a:rPr>
              <a:t>http</a:t>
            </a:r>
            <a:r>
              <a:rPr lang="en-US" sz="1400" dirty="0">
                <a:latin typeface="+mj-lt"/>
              </a:rPr>
              <a:t>://</a:t>
            </a:r>
            <a:r>
              <a:rPr lang="en-US" sz="1400" dirty="0" err="1" smtClean="0">
                <a:latin typeface="+mj-lt"/>
              </a:rPr>
              <a:t>www.intel.com.br</a:t>
            </a:r>
            <a:r>
              <a:rPr lang="en-US" sz="1400" dirty="0" smtClean="0">
                <a:latin typeface="+mj-lt"/>
              </a:rPr>
              <a:t>/content/dam/doc/technology-brief/</a:t>
            </a:r>
            <a:r>
              <a:rPr lang="en-US" sz="1400" dirty="0" err="1" smtClean="0">
                <a:latin typeface="+mj-lt"/>
              </a:rPr>
              <a:t>32nm</a:t>
            </a:r>
            <a:r>
              <a:rPr lang="en-US" sz="1400" dirty="0" smtClean="0">
                <a:latin typeface="+mj-lt"/>
              </a:rPr>
              <a:t>-</a:t>
            </a:r>
            <a:r>
              <a:rPr lang="en-US" sz="1400" dirty="0" err="1" smtClean="0">
                <a:latin typeface="+mj-lt"/>
              </a:rPr>
              <a:t>soc</a:t>
            </a:r>
            <a:r>
              <a:rPr lang="en-US" sz="1400" dirty="0" smtClean="0">
                <a:latin typeface="+mj-lt"/>
              </a:rPr>
              <a:t>-with-</a:t>
            </a:r>
            <a:r>
              <a:rPr lang="en-US" sz="1400" dirty="0" err="1" smtClean="0">
                <a:latin typeface="+mj-lt"/>
              </a:rPr>
              <a:t>rf</a:t>
            </a:r>
            <a:r>
              <a:rPr lang="en-US" sz="1400" dirty="0" smtClean="0">
                <a:latin typeface="+mj-lt"/>
              </a:rPr>
              <a:t>-</a:t>
            </a:r>
            <a:r>
              <a:rPr lang="en-US" sz="1400" dirty="0" err="1" smtClean="0">
                <a:latin typeface="+mj-lt"/>
              </a:rPr>
              <a:t>cmos</a:t>
            </a:r>
            <a:r>
              <a:rPr lang="en-US" sz="1400" dirty="0" smtClean="0">
                <a:latin typeface="+mj-lt"/>
              </a:rPr>
              <a:t>-</a:t>
            </a:r>
          </a:p>
          <a:p>
            <a:r>
              <a:rPr lang="en-US" sz="1400" dirty="0">
                <a:latin typeface="+mj-lt"/>
              </a:rPr>
              <a:t> </a:t>
            </a:r>
            <a:r>
              <a:rPr lang="en-US" sz="1400" dirty="0" smtClean="0">
                <a:latin typeface="+mj-lt"/>
              </a:rPr>
              <a:t>           technology-</a:t>
            </a:r>
            <a:r>
              <a:rPr lang="en-US" sz="1400" dirty="0" err="1" smtClean="0">
                <a:latin typeface="+mj-lt"/>
              </a:rPr>
              <a:t>presentation.pdf</a:t>
            </a:r>
            <a:endParaRPr lang="en-US" sz="1400" dirty="0">
              <a:latin typeface="+mj-lt"/>
            </a:endParaRPr>
          </a:p>
          <a:p>
            <a:r>
              <a:rPr lang="hu-HU" sz="1400" dirty="0" smtClean="0">
                <a:latin typeface="+mj-lt"/>
              </a:rPr>
              <a:t>  </a:t>
            </a:r>
            <a:endParaRPr lang="en-US" sz="1400" dirty="0">
              <a:latin typeface="+mj-lt"/>
            </a:endParaRPr>
          </a:p>
        </p:txBody>
      </p:sp>
    </p:spTree>
    <p:extLst>
      <p:ext uri="{BB962C8B-B14F-4D97-AF65-F5344CB8AC3E}">
        <p14:creationId xmlns:p14="http://schemas.microsoft.com/office/powerpoint/2010/main" val="279770468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 References </a:t>
            </a:r>
            <a:r>
              <a:rPr lang="en-US" dirty="0" smtClean="0">
                <a:solidFill>
                  <a:srgbClr val="FFFFFF"/>
                </a:solidFill>
              </a:rPr>
              <a:t>(9)</a:t>
            </a:r>
            <a:endParaRPr lang="en-US" dirty="0"/>
          </a:p>
        </p:txBody>
      </p:sp>
      <p:sp>
        <p:nvSpPr>
          <p:cNvPr id="3" name="TextBox 2"/>
          <p:cNvSpPr txBox="1"/>
          <p:nvPr/>
        </p:nvSpPr>
        <p:spPr>
          <a:xfrm>
            <a:off x="206515" y="683695"/>
            <a:ext cx="6668620" cy="523220"/>
          </a:xfrm>
          <a:prstGeom prst="rect">
            <a:avLst/>
          </a:prstGeom>
          <a:noFill/>
        </p:spPr>
        <p:txBody>
          <a:bodyPr wrap="none" rtlCol="0">
            <a:spAutoFit/>
          </a:bodyPr>
          <a:lstStyle/>
          <a:p>
            <a:r>
              <a:rPr lang="en-US" sz="1400" dirty="0">
                <a:latin typeface="+mj-lt"/>
              </a:rPr>
              <a:t>[69]: Smartphone Vendor </a:t>
            </a:r>
            <a:r>
              <a:rPr lang="en-US" sz="1400" dirty="0" smtClean="0">
                <a:latin typeface="+mj-lt"/>
              </a:rPr>
              <a:t>Market </a:t>
            </a:r>
            <a:r>
              <a:rPr lang="en-US" sz="1400" dirty="0">
                <a:latin typeface="+mj-lt"/>
              </a:rPr>
              <a:t>Share, 2017 </a:t>
            </a:r>
            <a:r>
              <a:rPr lang="en-US" sz="1400" dirty="0" err="1">
                <a:latin typeface="+mj-lt"/>
              </a:rPr>
              <a:t>Q1</a:t>
            </a:r>
            <a:r>
              <a:rPr lang="en-US" sz="1400" dirty="0">
                <a:latin typeface="+mj-lt"/>
              </a:rPr>
              <a:t>, IDC </a:t>
            </a:r>
            <a:r>
              <a:rPr lang="en-US" sz="1400" dirty="0" smtClean="0">
                <a:latin typeface="+mj-lt"/>
              </a:rPr>
              <a:t>,</a:t>
            </a:r>
            <a:endParaRPr lang="en-US" sz="1400" dirty="0">
              <a:latin typeface="+mj-lt"/>
            </a:endParaRPr>
          </a:p>
          <a:p>
            <a:r>
              <a:rPr lang="en-US" sz="1400" dirty="0" smtClean="0">
                <a:latin typeface="+mj-lt"/>
              </a:rPr>
              <a:t>           https</a:t>
            </a:r>
            <a:r>
              <a:rPr lang="en-US" sz="1400" dirty="0">
                <a:latin typeface="+mj-lt"/>
              </a:rPr>
              <a:t>://</a:t>
            </a:r>
            <a:r>
              <a:rPr lang="en-US" sz="1400" dirty="0" err="1" smtClean="0">
                <a:latin typeface="+mj-lt"/>
              </a:rPr>
              <a:t>www.idc.com</a:t>
            </a:r>
            <a:r>
              <a:rPr lang="en-US" sz="1400" dirty="0" smtClean="0">
                <a:latin typeface="+mj-lt"/>
              </a:rPr>
              <a:t>/promo/smartphone-market-share/vendor  </a:t>
            </a:r>
            <a:endParaRPr lang="en-US" sz="1400" dirty="0">
              <a:latin typeface="+mj-lt"/>
            </a:endParaRPr>
          </a:p>
        </p:txBody>
      </p:sp>
      <p:sp>
        <p:nvSpPr>
          <p:cNvPr id="5" name="TextBox 4"/>
          <p:cNvSpPr txBox="1"/>
          <p:nvPr/>
        </p:nvSpPr>
        <p:spPr>
          <a:xfrm>
            <a:off x="193068" y="1268760"/>
            <a:ext cx="6247031" cy="523220"/>
          </a:xfrm>
          <a:prstGeom prst="rect">
            <a:avLst/>
          </a:prstGeom>
          <a:noFill/>
        </p:spPr>
        <p:txBody>
          <a:bodyPr wrap="none" rtlCol="0">
            <a:spAutoFit/>
          </a:bodyPr>
          <a:lstStyle/>
          <a:p>
            <a:r>
              <a:rPr lang="en-US" sz="1400" dirty="0">
                <a:latin typeface="+mj-lt"/>
              </a:rPr>
              <a:t>[70]: Smartphone OS Market Share, 2017 </a:t>
            </a:r>
            <a:r>
              <a:rPr lang="en-US" sz="1400" dirty="0" err="1">
                <a:latin typeface="+mj-lt"/>
              </a:rPr>
              <a:t>Q1</a:t>
            </a:r>
            <a:r>
              <a:rPr lang="en-US" sz="1400" dirty="0">
                <a:latin typeface="+mj-lt"/>
              </a:rPr>
              <a:t>, IDC,</a:t>
            </a:r>
          </a:p>
          <a:p>
            <a:r>
              <a:rPr lang="en-US" sz="1400" dirty="0" smtClean="0">
                <a:latin typeface="+mj-lt"/>
              </a:rPr>
              <a:t>           https</a:t>
            </a:r>
            <a:r>
              <a:rPr lang="en-US" sz="1400" dirty="0">
                <a:latin typeface="+mj-lt"/>
              </a:rPr>
              <a:t>://</a:t>
            </a:r>
            <a:r>
              <a:rPr lang="en-US" sz="1400" dirty="0" err="1" smtClean="0">
                <a:latin typeface="+mj-lt"/>
              </a:rPr>
              <a:t>www.idc.com</a:t>
            </a:r>
            <a:r>
              <a:rPr lang="en-US" sz="1400" dirty="0" smtClean="0">
                <a:latin typeface="+mj-lt"/>
              </a:rPr>
              <a:t>/promo/smartphone-market-share/</a:t>
            </a:r>
            <a:r>
              <a:rPr lang="en-US" sz="1400" dirty="0" err="1" smtClean="0">
                <a:latin typeface="+mj-lt"/>
              </a:rPr>
              <a:t>os</a:t>
            </a:r>
            <a:r>
              <a:rPr lang="en-US" sz="1400" dirty="0" smtClean="0">
                <a:latin typeface="+mj-lt"/>
              </a:rPr>
              <a:t> </a:t>
            </a:r>
            <a:endParaRPr lang="en-US" sz="1400" dirty="0">
              <a:latin typeface="+mj-lt"/>
            </a:endParaRPr>
          </a:p>
        </p:txBody>
      </p:sp>
      <p:sp>
        <p:nvSpPr>
          <p:cNvPr id="7" name="TextBox 6"/>
          <p:cNvSpPr txBox="1"/>
          <p:nvPr/>
        </p:nvSpPr>
        <p:spPr>
          <a:xfrm>
            <a:off x="216181" y="1926269"/>
            <a:ext cx="9028497" cy="954107"/>
          </a:xfrm>
          <a:prstGeom prst="rect">
            <a:avLst/>
          </a:prstGeom>
          <a:noFill/>
        </p:spPr>
        <p:txBody>
          <a:bodyPr wrap="none" rtlCol="0">
            <a:spAutoFit/>
          </a:bodyPr>
          <a:lstStyle/>
          <a:p>
            <a:r>
              <a:rPr lang="en-US" sz="1400" dirty="0" smtClean="0">
                <a:latin typeface="+mj-lt"/>
              </a:rPr>
              <a:t>[71</a:t>
            </a:r>
            <a:r>
              <a:rPr lang="en-US" sz="1400" dirty="0">
                <a:latin typeface="+mj-lt"/>
              </a:rPr>
              <a:t>]: Apple Tied with </a:t>
            </a:r>
            <a:r>
              <a:rPr lang="en-US" sz="1400" dirty="0" err="1">
                <a:latin typeface="+mj-lt"/>
              </a:rPr>
              <a:t>MediaTek</a:t>
            </a:r>
            <a:r>
              <a:rPr lang="en-US" sz="1400" dirty="0">
                <a:latin typeface="+mj-lt"/>
              </a:rPr>
              <a:t> for the #2 Spot in the Global Smartphone Applications </a:t>
            </a:r>
            <a:r>
              <a:rPr lang="en-US" sz="1400" dirty="0" smtClean="0">
                <a:latin typeface="+mj-lt"/>
              </a:rPr>
              <a:t>Processor</a:t>
            </a:r>
          </a:p>
          <a:p>
            <a:r>
              <a:rPr lang="en-US" sz="1400" dirty="0">
                <a:latin typeface="+mj-lt"/>
              </a:rPr>
              <a:t> </a:t>
            </a:r>
            <a:r>
              <a:rPr lang="en-US" sz="1400" dirty="0" smtClean="0">
                <a:latin typeface="+mj-lt"/>
              </a:rPr>
              <a:t>          Market, Patently Apple, 2107,</a:t>
            </a:r>
          </a:p>
          <a:p>
            <a:r>
              <a:rPr lang="en-US" sz="1400" dirty="0" smtClean="0">
                <a:latin typeface="+mj-lt"/>
              </a:rPr>
              <a:t>           http</a:t>
            </a:r>
            <a:r>
              <a:rPr lang="en-US" sz="1400" dirty="0">
                <a:latin typeface="+mj-lt"/>
              </a:rPr>
              <a:t>://</a:t>
            </a:r>
            <a:r>
              <a:rPr lang="en-US" sz="1400" dirty="0" err="1" smtClean="0">
                <a:latin typeface="+mj-lt"/>
              </a:rPr>
              <a:t>www.patentlyapple.com</a:t>
            </a:r>
            <a:r>
              <a:rPr lang="en-US" sz="1400" dirty="0" smtClean="0">
                <a:latin typeface="+mj-lt"/>
              </a:rPr>
              <a:t>/patently-apple/2017/10/apple-tied-with-</a:t>
            </a:r>
            <a:r>
              <a:rPr lang="en-US" sz="1400" dirty="0" err="1" smtClean="0">
                <a:latin typeface="+mj-lt"/>
              </a:rPr>
              <a:t>mediatek</a:t>
            </a:r>
            <a:r>
              <a:rPr lang="en-US" sz="1400" dirty="0" smtClean="0">
                <a:latin typeface="+mj-lt"/>
              </a:rPr>
              <a:t>-for-the-</a:t>
            </a:r>
          </a:p>
          <a:p>
            <a:r>
              <a:rPr lang="en-US" sz="1400" dirty="0">
                <a:latin typeface="+mj-lt"/>
              </a:rPr>
              <a:t> </a:t>
            </a:r>
            <a:r>
              <a:rPr lang="en-US" sz="1400" dirty="0" smtClean="0">
                <a:latin typeface="+mj-lt"/>
              </a:rPr>
              <a:t>         2-spot-in-the-global-smartphone-applications-processor-market.html</a:t>
            </a:r>
            <a:endParaRPr lang="en-US" sz="1400" dirty="0">
              <a:latin typeface="+mj-lt"/>
            </a:endParaRPr>
          </a:p>
        </p:txBody>
      </p:sp>
      <p:sp>
        <p:nvSpPr>
          <p:cNvPr id="8" name="TextBox 7"/>
          <p:cNvSpPr txBox="1"/>
          <p:nvPr/>
        </p:nvSpPr>
        <p:spPr>
          <a:xfrm>
            <a:off x="206515" y="2888940"/>
            <a:ext cx="8914941" cy="523220"/>
          </a:xfrm>
          <a:prstGeom prst="rect">
            <a:avLst/>
          </a:prstGeom>
          <a:noFill/>
        </p:spPr>
        <p:txBody>
          <a:bodyPr wrap="none" rtlCol="0">
            <a:spAutoFit/>
          </a:bodyPr>
          <a:lstStyle/>
          <a:p>
            <a:r>
              <a:rPr lang="en-US" sz="1400" dirty="0">
                <a:latin typeface="+mj-lt"/>
              </a:rPr>
              <a:t>[72]: Kay A. C</a:t>
            </a:r>
            <a:r>
              <a:rPr lang="en-US" sz="1400" dirty="0" smtClean="0">
                <a:latin typeface="+mj-lt"/>
              </a:rPr>
              <a:t>., (</a:t>
            </a:r>
            <a:r>
              <a:rPr lang="en-US" sz="1400" dirty="0">
                <a:latin typeface="+mj-lt"/>
              </a:rPr>
              <a:t>Xerox Palo Alto Research </a:t>
            </a:r>
            <a:r>
              <a:rPr lang="en-US" sz="1400" dirty="0" smtClean="0">
                <a:latin typeface="+mj-lt"/>
              </a:rPr>
              <a:t>Center) A </a:t>
            </a:r>
            <a:r>
              <a:rPr lang="en-US" sz="1400" dirty="0">
                <a:latin typeface="+mj-lt"/>
              </a:rPr>
              <a:t>Personal Computer for Children of All </a:t>
            </a:r>
            <a:r>
              <a:rPr lang="en-US" sz="1400" dirty="0" smtClean="0">
                <a:latin typeface="+mj-lt"/>
              </a:rPr>
              <a:t>Ages,</a:t>
            </a:r>
            <a:endParaRPr lang="en-US" sz="1400" dirty="0">
              <a:latin typeface="+mj-lt"/>
            </a:endParaRPr>
          </a:p>
          <a:p>
            <a:r>
              <a:rPr lang="en-US" sz="1400" dirty="0" smtClean="0">
                <a:latin typeface="+mj-lt"/>
              </a:rPr>
              <a:t>          Proceedings </a:t>
            </a:r>
            <a:r>
              <a:rPr lang="en-US" sz="1400" dirty="0">
                <a:latin typeface="+mj-lt"/>
              </a:rPr>
              <a:t>of the ACM National Conference, Boston Aug. </a:t>
            </a:r>
            <a:r>
              <a:rPr lang="en-US" sz="1400" dirty="0" smtClean="0">
                <a:latin typeface="+mj-lt"/>
              </a:rPr>
              <a:t>1972 Vol. 1 Article No. 1.</a:t>
            </a:r>
            <a:endParaRPr lang="en-US" sz="1400" dirty="0">
              <a:latin typeface="+mj-lt"/>
            </a:endParaRPr>
          </a:p>
        </p:txBody>
      </p:sp>
      <p:sp>
        <p:nvSpPr>
          <p:cNvPr id="10" name="TextBox 9"/>
          <p:cNvSpPr txBox="1"/>
          <p:nvPr/>
        </p:nvSpPr>
        <p:spPr>
          <a:xfrm>
            <a:off x="243075" y="3474005"/>
            <a:ext cx="8815427" cy="738664"/>
          </a:xfrm>
          <a:prstGeom prst="rect">
            <a:avLst/>
          </a:prstGeom>
          <a:noFill/>
        </p:spPr>
        <p:txBody>
          <a:bodyPr wrap="none" rtlCol="0">
            <a:spAutoFit/>
          </a:bodyPr>
          <a:lstStyle/>
          <a:p>
            <a:r>
              <a:rPr lang="en-US" sz="1400" dirty="0" smtClean="0">
                <a:latin typeface="+mj-lt"/>
              </a:rPr>
              <a:t>[73</a:t>
            </a:r>
            <a:r>
              <a:rPr lang="en-US" sz="1400" dirty="0">
                <a:latin typeface="+mj-lt"/>
              </a:rPr>
              <a:t>]: </a:t>
            </a:r>
            <a:r>
              <a:rPr lang="en-US" sz="1400" dirty="0" err="1" smtClean="0">
                <a:latin typeface="+mj-lt"/>
              </a:rPr>
              <a:t>Gruener</a:t>
            </a:r>
            <a:r>
              <a:rPr lang="en-US" sz="1400" dirty="0" smtClean="0">
                <a:latin typeface="+mj-lt"/>
              </a:rPr>
              <a:t> W., Did </a:t>
            </a:r>
            <a:r>
              <a:rPr lang="en-US" sz="1400" dirty="0">
                <a:latin typeface="+mj-lt"/>
              </a:rPr>
              <a:t>Steve Jobs Steal The iPad? Genius Inventor Alan Kay Reveals </a:t>
            </a:r>
            <a:r>
              <a:rPr lang="en-US" sz="1400" dirty="0" smtClean="0">
                <a:latin typeface="+mj-lt"/>
              </a:rPr>
              <a:t>All, Tom's </a:t>
            </a:r>
          </a:p>
          <a:p>
            <a:r>
              <a:rPr lang="en-US" sz="1400" dirty="0" smtClean="0">
                <a:latin typeface="+mj-lt"/>
              </a:rPr>
              <a:t>         Hardware, April </a:t>
            </a:r>
            <a:r>
              <a:rPr lang="en-US" sz="1400" dirty="0">
                <a:latin typeface="+mj-lt"/>
              </a:rPr>
              <a:t>17, </a:t>
            </a:r>
            <a:r>
              <a:rPr lang="en-US" sz="1400" dirty="0" smtClean="0">
                <a:latin typeface="+mj-lt"/>
              </a:rPr>
              <a:t>2010,</a:t>
            </a:r>
          </a:p>
          <a:p>
            <a:r>
              <a:rPr lang="en-US" sz="1400" dirty="0" smtClean="0">
                <a:latin typeface="+mj-lt"/>
              </a:rPr>
              <a:t>          http</a:t>
            </a:r>
            <a:r>
              <a:rPr lang="en-US" sz="1400" dirty="0">
                <a:latin typeface="+mj-lt"/>
              </a:rPr>
              <a:t>://</a:t>
            </a:r>
            <a:r>
              <a:rPr lang="en-US" sz="1400" dirty="0" err="1">
                <a:latin typeface="+mj-lt"/>
              </a:rPr>
              <a:t>www.tomshardware.com</a:t>
            </a:r>
            <a:r>
              <a:rPr lang="en-US" sz="1400" dirty="0">
                <a:latin typeface="+mj-lt"/>
              </a:rPr>
              <a:t>/news/</a:t>
            </a:r>
            <a:r>
              <a:rPr lang="en-US" sz="1400" dirty="0" err="1">
                <a:latin typeface="+mj-lt"/>
              </a:rPr>
              <a:t>alan</a:t>
            </a:r>
            <a:r>
              <a:rPr lang="en-US" sz="1400" dirty="0">
                <a:latin typeface="+mj-lt"/>
              </a:rPr>
              <a:t>-kay-</a:t>
            </a:r>
            <a:r>
              <a:rPr lang="en-US" sz="1400" dirty="0" err="1">
                <a:latin typeface="+mj-lt"/>
              </a:rPr>
              <a:t>steve</a:t>
            </a:r>
            <a:r>
              <a:rPr lang="en-US" sz="1400" dirty="0">
                <a:latin typeface="+mj-lt"/>
              </a:rPr>
              <a:t>-jobs-</a:t>
            </a:r>
            <a:r>
              <a:rPr lang="en-US" sz="1400" dirty="0" err="1">
                <a:latin typeface="+mj-lt"/>
              </a:rPr>
              <a:t>ipad</a:t>
            </a:r>
            <a:r>
              <a:rPr lang="en-US" sz="1400" dirty="0">
                <a:latin typeface="+mj-lt"/>
              </a:rPr>
              <a:t>-</a:t>
            </a:r>
            <a:r>
              <a:rPr lang="en-US" sz="1400" dirty="0" err="1">
                <a:latin typeface="+mj-lt"/>
              </a:rPr>
              <a:t>iphone,10209.html</a:t>
            </a:r>
            <a:r>
              <a:rPr lang="en-US" sz="1400" dirty="0">
                <a:latin typeface="+mj-lt"/>
              </a:rPr>
              <a:t> </a:t>
            </a:r>
          </a:p>
        </p:txBody>
      </p:sp>
      <p:sp>
        <p:nvSpPr>
          <p:cNvPr id="11" name="TextBox 10"/>
          <p:cNvSpPr txBox="1"/>
          <p:nvPr/>
        </p:nvSpPr>
        <p:spPr>
          <a:xfrm>
            <a:off x="238073" y="4300935"/>
            <a:ext cx="8827160" cy="523220"/>
          </a:xfrm>
          <a:prstGeom prst="rect">
            <a:avLst/>
          </a:prstGeom>
          <a:noFill/>
        </p:spPr>
        <p:txBody>
          <a:bodyPr wrap="none" rtlCol="0">
            <a:spAutoFit/>
          </a:bodyPr>
          <a:lstStyle/>
          <a:p>
            <a:r>
              <a:rPr lang="en-US" sz="1400" dirty="0">
                <a:latin typeface="+mj-lt"/>
              </a:rPr>
              <a:t>[74]: </a:t>
            </a:r>
            <a:r>
              <a:rPr lang="en-US" sz="1400" dirty="0" err="1" smtClean="0">
                <a:latin typeface="+mj-lt"/>
              </a:rPr>
              <a:t>Triggs</a:t>
            </a:r>
            <a:r>
              <a:rPr lang="en-US" sz="1400" dirty="0" smtClean="0">
                <a:latin typeface="+mj-lt"/>
              </a:rPr>
              <a:t> R., Intel </a:t>
            </a:r>
            <a:r>
              <a:rPr lang="en-US" sz="1400" dirty="0">
                <a:latin typeface="+mj-lt"/>
              </a:rPr>
              <a:t>is losing billions on mobile </a:t>
            </a:r>
            <a:r>
              <a:rPr lang="en-US" sz="1400" dirty="0" smtClean="0">
                <a:latin typeface="+mj-lt"/>
              </a:rPr>
              <a:t>development, Android Authority, April 16, 2014,</a:t>
            </a:r>
            <a:endParaRPr lang="en-US" sz="1400" dirty="0">
              <a:latin typeface="+mj-lt"/>
            </a:endParaRPr>
          </a:p>
          <a:p>
            <a:r>
              <a:rPr lang="en-US" sz="1400" dirty="0" smtClean="0">
                <a:latin typeface="+mj-lt"/>
              </a:rPr>
              <a:t>          https</a:t>
            </a:r>
            <a:r>
              <a:rPr lang="en-US" sz="1400" dirty="0">
                <a:latin typeface="+mj-lt"/>
              </a:rPr>
              <a:t>://</a:t>
            </a:r>
            <a:r>
              <a:rPr lang="en-US" sz="1400" dirty="0" err="1">
                <a:latin typeface="+mj-lt"/>
              </a:rPr>
              <a:t>www.androidauthority.com</a:t>
            </a:r>
            <a:r>
              <a:rPr lang="en-US" sz="1400" dirty="0">
                <a:latin typeface="+mj-lt"/>
              </a:rPr>
              <a:t>/intel-losing-billions-on-mobile-369148/</a:t>
            </a:r>
          </a:p>
        </p:txBody>
      </p:sp>
      <p:sp>
        <p:nvSpPr>
          <p:cNvPr id="4" name="TextBox 3"/>
          <p:cNvSpPr txBox="1"/>
          <p:nvPr/>
        </p:nvSpPr>
        <p:spPr>
          <a:xfrm>
            <a:off x="195642" y="4910591"/>
            <a:ext cx="9007402" cy="954107"/>
          </a:xfrm>
          <a:prstGeom prst="rect">
            <a:avLst/>
          </a:prstGeom>
          <a:noFill/>
        </p:spPr>
        <p:txBody>
          <a:bodyPr wrap="none" rtlCol="0">
            <a:spAutoFit/>
          </a:bodyPr>
          <a:lstStyle/>
          <a:p>
            <a:r>
              <a:rPr lang="en-US" sz="1400" dirty="0">
                <a:latin typeface="+mj-lt"/>
              </a:rPr>
              <a:t>[75]: Shipment forecast of laptops, desktop PCs and tablets worldwide from 2010 to </a:t>
            </a:r>
            <a:r>
              <a:rPr lang="en-US" sz="1400" dirty="0" smtClean="0">
                <a:latin typeface="+mj-lt"/>
              </a:rPr>
              <a:t>2021</a:t>
            </a:r>
          </a:p>
          <a:p>
            <a:r>
              <a:rPr lang="en-US" sz="1400" dirty="0">
                <a:latin typeface="+mj-lt"/>
              </a:rPr>
              <a:t> </a:t>
            </a:r>
            <a:r>
              <a:rPr lang="en-US" sz="1400" dirty="0" smtClean="0">
                <a:latin typeface="+mj-lt"/>
              </a:rPr>
              <a:t>          </a:t>
            </a:r>
            <a:r>
              <a:rPr lang="en-US" sz="1400" dirty="0">
                <a:latin typeface="+mj-lt"/>
              </a:rPr>
              <a:t>(in million units</a:t>
            </a:r>
            <a:r>
              <a:rPr lang="en-US" sz="1400" dirty="0" smtClean="0">
                <a:latin typeface="+mj-lt"/>
              </a:rPr>
              <a:t>), Statista,</a:t>
            </a:r>
          </a:p>
          <a:p>
            <a:r>
              <a:rPr lang="en-US" sz="1400" dirty="0" smtClean="0">
                <a:latin typeface="+mj-lt"/>
              </a:rPr>
              <a:t>           https</a:t>
            </a:r>
            <a:r>
              <a:rPr lang="en-US" sz="1400" dirty="0">
                <a:latin typeface="+mj-lt"/>
              </a:rPr>
              <a:t>://</a:t>
            </a:r>
            <a:r>
              <a:rPr lang="en-US" sz="1400" dirty="0" err="1" smtClean="0">
                <a:latin typeface="+mj-lt"/>
              </a:rPr>
              <a:t>www.statista.com</a:t>
            </a:r>
            <a:r>
              <a:rPr lang="en-US" sz="1400" dirty="0" smtClean="0">
                <a:latin typeface="+mj-lt"/>
              </a:rPr>
              <a:t>/statistics/272595/global-shipments-forecast-for-tablets-laptops</a:t>
            </a:r>
          </a:p>
          <a:p>
            <a:r>
              <a:rPr lang="en-US" sz="1400" dirty="0">
                <a:latin typeface="+mj-lt"/>
              </a:rPr>
              <a:t> </a:t>
            </a:r>
            <a:r>
              <a:rPr lang="en-US" sz="1400" dirty="0" smtClean="0">
                <a:latin typeface="+mj-lt"/>
              </a:rPr>
              <a:t>          -</a:t>
            </a:r>
            <a:r>
              <a:rPr lang="en-US" sz="1400" dirty="0">
                <a:latin typeface="+mj-lt"/>
              </a:rPr>
              <a:t>and-desktop-pcs/</a:t>
            </a:r>
          </a:p>
        </p:txBody>
      </p:sp>
      <p:sp>
        <p:nvSpPr>
          <p:cNvPr id="6" name="TextBox 5"/>
          <p:cNvSpPr txBox="1"/>
          <p:nvPr/>
        </p:nvSpPr>
        <p:spPr>
          <a:xfrm>
            <a:off x="269969" y="5927595"/>
            <a:ext cx="8557664" cy="738664"/>
          </a:xfrm>
          <a:prstGeom prst="rect">
            <a:avLst/>
          </a:prstGeom>
          <a:noFill/>
        </p:spPr>
        <p:txBody>
          <a:bodyPr wrap="none" rtlCol="0">
            <a:spAutoFit/>
          </a:bodyPr>
          <a:lstStyle/>
          <a:p>
            <a:r>
              <a:rPr lang="en-US" sz="1400" dirty="0" smtClean="0">
                <a:latin typeface="+mj-lt"/>
              </a:rPr>
              <a:t>[76</a:t>
            </a:r>
            <a:r>
              <a:rPr lang="en-US" sz="1400" dirty="0">
                <a:latin typeface="+mj-lt"/>
              </a:rPr>
              <a:t>]: Worldwide Tablet Shipments Decline More Than 12% in Second Quarter as the Market </a:t>
            </a:r>
            <a:endParaRPr lang="en-US" sz="1400" dirty="0" smtClean="0">
              <a:latin typeface="+mj-lt"/>
            </a:endParaRPr>
          </a:p>
          <a:p>
            <a:r>
              <a:rPr lang="en-US" sz="1400" dirty="0">
                <a:latin typeface="+mj-lt"/>
              </a:rPr>
              <a:t> </a:t>
            </a:r>
            <a:r>
              <a:rPr lang="en-US" sz="1400" dirty="0" smtClean="0">
                <a:latin typeface="+mj-lt"/>
              </a:rPr>
              <a:t>         Shifts </a:t>
            </a:r>
            <a:r>
              <a:rPr lang="en-US" sz="1400" dirty="0">
                <a:latin typeface="+mj-lt"/>
              </a:rPr>
              <a:t>Its Focus </a:t>
            </a:r>
            <a:r>
              <a:rPr lang="en-US" sz="1400" dirty="0" smtClean="0">
                <a:latin typeface="+mj-lt"/>
              </a:rPr>
              <a:t>Toward </a:t>
            </a:r>
            <a:r>
              <a:rPr lang="en-US" sz="1400" dirty="0">
                <a:latin typeface="+mj-lt"/>
              </a:rPr>
              <a:t>Productivity</a:t>
            </a:r>
            <a:r>
              <a:rPr lang="en-US" sz="1400" dirty="0" smtClean="0">
                <a:latin typeface="+mj-lt"/>
              </a:rPr>
              <a:t>, IDC, </a:t>
            </a:r>
            <a:r>
              <a:rPr lang="en-US" sz="1400" dirty="0">
                <a:latin typeface="+mj-lt"/>
              </a:rPr>
              <a:t>01 Aug </a:t>
            </a:r>
            <a:r>
              <a:rPr lang="en-US" sz="1400" dirty="0" smtClean="0">
                <a:latin typeface="+mj-lt"/>
              </a:rPr>
              <a:t>2016,</a:t>
            </a:r>
          </a:p>
          <a:p>
            <a:r>
              <a:rPr lang="en-US" sz="1400" dirty="0" smtClean="0">
                <a:latin typeface="+mj-lt"/>
              </a:rPr>
              <a:t>          https</a:t>
            </a:r>
            <a:r>
              <a:rPr lang="en-US" sz="1400" dirty="0">
                <a:latin typeface="+mj-lt"/>
              </a:rPr>
              <a:t>://</a:t>
            </a:r>
            <a:r>
              <a:rPr lang="en-US" sz="1400" dirty="0" err="1">
                <a:latin typeface="+mj-lt"/>
              </a:rPr>
              <a:t>www.idc.com</a:t>
            </a:r>
            <a:r>
              <a:rPr lang="en-US" sz="1400" dirty="0">
                <a:latin typeface="+mj-lt"/>
              </a:rPr>
              <a:t>/</a:t>
            </a:r>
            <a:r>
              <a:rPr lang="en-US" sz="1400" dirty="0" err="1">
                <a:latin typeface="+mj-lt"/>
              </a:rPr>
              <a:t>getdoc.jsp?containerId</a:t>
            </a:r>
            <a:r>
              <a:rPr lang="en-US" sz="1400" dirty="0">
                <a:latin typeface="+mj-lt"/>
              </a:rPr>
              <a:t>=</a:t>
            </a:r>
            <a:r>
              <a:rPr lang="en-US" sz="1400" dirty="0" err="1">
                <a:latin typeface="+mj-lt"/>
              </a:rPr>
              <a:t>prUS41632416</a:t>
            </a:r>
            <a:endParaRPr lang="en-US" sz="1400" dirty="0">
              <a:latin typeface="+mj-lt"/>
            </a:endParaRPr>
          </a:p>
        </p:txBody>
      </p:sp>
    </p:spTree>
    <p:extLst>
      <p:ext uri="{BB962C8B-B14F-4D97-AF65-F5344CB8AC3E}">
        <p14:creationId xmlns:p14="http://schemas.microsoft.com/office/powerpoint/2010/main" val="347433269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 References </a:t>
            </a:r>
            <a:r>
              <a:rPr lang="en-US" dirty="0" smtClean="0">
                <a:solidFill>
                  <a:srgbClr val="FFFFFF"/>
                </a:solidFill>
              </a:rPr>
              <a:t>(10)</a:t>
            </a:r>
            <a:endParaRPr lang="en-US" dirty="0"/>
          </a:p>
        </p:txBody>
      </p:sp>
      <p:sp>
        <p:nvSpPr>
          <p:cNvPr id="3" name="TextBox 2"/>
          <p:cNvSpPr txBox="1"/>
          <p:nvPr/>
        </p:nvSpPr>
        <p:spPr>
          <a:xfrm>
            <a:off x="205052" y="683695"/>
            <a:ext cx="9089861" cy="954107"/>
          </a:xfrm>
          <a:prstGeom prst="rect">
            <a:avLst/>
          </a:prstGeom>
          <a:noFill/>
        </p:spPr>
        <p:txBody>
          <a:bodyPr wrap="none" rtlCol="0">
            <a:spAutoFit/>
          </a:bodyPr>
          <a:lstStyle/>
          <a:p>
            <a:r>
              <a:rPr lang="en-US" sz="1400" dirty="0" smtClean="0">
                <a:latin typeface="+mj-lt"/>
              </a:rPr>
              <a:t>[77]: </a:t>
            </a:r>
            <a:r>
              <a:rPr lang="en-US" sz="1400" dirty="0" err="1" smtClean="0">
                <a:latin typeface="+mj-lt"/>
              </a:rPr>
              <a:t>Dilger</a:t>
            </a:r>
            <a:r>
              <a:rPr lang="en-US" sz="1400" dirty="0" smtClean="0">
                <a:latin typeface="+mj-lt"/>
              </a:rPr>
              <a:t> D. E.: </a:t>
            </a:r>
            <a:r>
              <a:rPr lang="en-US" sz="1400" dirty="0">
                <a:latin typeface="+mj-lt"/>
              </a:rPr>
              <a:t>IDC offers a rosy forecast for Microsoft Surface, reminiscent of its 2012 </a:t>
            </a:r>
            <a:endParaRPr lang="en-US" sz="1400" dirty="0" smtClean="0">
              <a:latin typeface="+mj-lt"/>
            </a:endParaRPr>
          </a:p>
          <a:p>
            <a:r>
              <a:rPr lang="en-US" sz="1400" dirty="0">
                <a:latin typeface="+mj-lt"/>
              </a:rPr>
              <a:t> </a:t>
            </a:r>
            <a:r>
              <a:rPr lang="en-US" sz="1400" dirty="0" smtClean="0">
                <a:latin typeface="+mj-lt"/>
              </a:rPr>
              <a:t>          Windows </a:t>
            </a:r>
            <a:r>
              <a:rPr lang="en-US" sz="1400" dirty="0">
                <a:latin typeface="+mj-lt"/>
              </a:rPr>
              <a:t>Phone </a:t>
            </a:r>
            <a:r>
              <a:rPr lang="en-US" sz="1400" dirty="0" smtClean="0">
                <a:latin typeface="+mj-lt"/>
              </a:rPr>
              <a:t>outlook, </a:t>
            </a:r>
            <a:r>
              <a:rPr lang="en-US" sz="1400" dirty="0" err="1" smtClean="0">
                <a:latin typeface="+mj-lt"/>
              </a:rPr>
              <a:t>Appleinsider</a:t>
            </a:r>
            <a:r>
              <a:rPr lang="en-US" sz="1400" dirty="0" smtClean="0">
                <a:latin typeface="+mj-lt"/>
              </a:rPr>
              <a:t>, Dec. </a:t>
            </a:r>
            <a:r>
              <a:rPr lang="en-US" sz="1400" dirty="0">
                <a:latin typeface="+mj-lt"/>
              </a:rPr>
              <a:t>02, </a:t>
            </a:r>
            <a:r>
              <a:rPr lang="en-US" sz="1400" dirty="0" smtClean="0">
                <a:latin typeface="+mj-lt"/>
              </a:rPr>
              <a:t>2015,</a:t>
            </a:r>
          </a:p>
          <a:p>
            <a:r>
              <a:rPr lang="en-US" sz="1400" dirty="0" smtClean="0">
                <a:latin typeface="+mj-lt"/>
              </a:rPr>
              <a:t>           http</a:t>
            </a:r>
            <a:r>
              <a:rPr lang="en-US" sz="1400" dirty="0">
                <a:latin typeface="+mj-lt"/>
              </a:rPr>
              <a:t>://</a:t>
            </a:r>
            <a:r>
              <a:rPr lang="en-US" sz="1400" dirty="0" err="1" smtClean="0">
                <a:latin typeface="+mj-lt"/>
              </a:rPr>
              <a:t>appleinsider.com</a:t>
            </a:r>
            <a:r>
              <a:rPr lang="en-US" sz="1400" dirty="0" smtClean="0">
                <a:latin typeface="+mj-lt"/>
              </a:rPr>
              <a:t>/articles/15/12/02/</a:t>
            </a:r>
            <a:r>
              <a:rPr lang="en-US" sz="1400" dirty="0" err="1" smtClean="0">
                <a:latin typeface="+mj-lt"/>
              </a:rPr>
              <a:t>idc</a:t>
            </a:r>
            <a:r>
              <a:rPr lang="en-US" sz="1400" dirty="0" smtClean="0">
                <a:latin typeface="+mj-lt"/>
              </a:rPr>
              <a:t>-offers-a-rosy-forecast-for-</a:t>
            </a:r>
            <a:r>
              <a:rPr lang="en-US" sz="1400" dirty="0" err="1" smtClean="0">
                <a:latin typeface="+mj-lt"/>
              </a:rPr>
              <a:t>microsoft</a:t>
            </a:r>
            <a:r>
              <a:rPr lang="en-US" sz="1400" dirty="0" smtClean="0">
                <a:latin typeface="+mj-lt"/>
              </a:rPr>
              <a:t>-surface-</a:t>
            </a:r>
          </a:p>
          <a:p>
            <a:r>
              <a:rPr lang="en-US" sz="1400" dirty="0">
                <a:latin typeface="+mj-lt"/>
              </a:rPr>
              <a:t> </a:t>
            </a:r>
            <a:r>
              <a:rPr lang="en-US" sz="1400" dirty="0" smtClean="0">
                <a:latin typeface="+mj-lt"/>
              </a:rPr>
              <a:t>          reminiscent-of-its-2012-windows-phone-outlook</a:t>
            </a:r>
            <a:endParaRPr lang="en-US" sz="1400" dirty="0">
              <a:latin typeface="+mj-lt"/>
            </a:endParaRPr>
          </a:p>
        </p:txBody>
      </p:sp>
      <p:sp>
        <p:nvSpPr>
          <p:cNvPr id="5" name="TextBox 4"/>
          <p:cNvSpPr txBox="1"/>
          <p:nvPr/>
        </p:nvSpPr>
        <p:spPr>
          <a:xfrm>
            <a:off x="197081" y="1653549"/>
            <a:ext cx="8400056" cy="523220"/>
          </a:xfrm>
          <a:prstGeom prst="rect">
            <a:avLst/>
          </a:prstGeom>
          <a:noFill/>
        </p:spPr>
        <p:txBody>
          <a:bodyPr wrap="none" rtlCol="0">
            <a:spAutoFit/>
          </a:bodyPr>
          <a:lstStyle/>
          <a:p>
            <a:r>
              <a:rPr lang="en-US" sz="1400" dirty="0" smtClean="0">
                <a:latin typeface="+mj-lt"/>
              </a:rPr>
              <a:t>[78]: Jourdan S., Broadwell Microarchitecture Disclosures, Intel, Aug. 11, 2014,</a:t>
            </a:r>
          </a:p>
          <a:p>
            <a:r>
              <a:rPr lang="en-US" sz="1400" dirty="0" smtClean="0">
                <a:solidFill>
                  <a:srgbClr val="000000"/>
                </a:solidFill>
                <a:latin typeface="+mj-lt"/>
                <a:cs typeface="Arial" charset="0"/>
              </a:rPr>
              <a:t>           http</a:t>
            </a:r>
            <a:r>
              <a:rPr lang="en-US" sz="1400" dirty="0">
                <a:solidFill>
                  <a:srgbClr val="000000"/>
                </a:solidFill>
                <a:latin typeface="+mj-lt"/>
                <a:cs typeface="Arial" charset="0"/>
              </a:rPr>
              <a:t>://</a:t>
            </a:r>
            <a:r>
              <a:rPr lang="en-US" sz="1400" dirty="0" err="1">
                <a:solidFill>
                  <a:srgbClr val="000000"/>
                </a:solidFill>
                <a:latin typeface="+mj-lt"/>
                <a:cs typeface="Arial" charset="0"/>
              </a:rPr>
              <a:t>download.intel.com</a:t>
            </a:r>
            <a:r>
              <a:rPr lang="en-US" sz="1400" dirty="0">
                <a:solidFill>
                  <a:srgbClr val="000000"/>
                </a:solidFill>
                <a:latin typeface="+mj-lt"/>
                <a:cs typeface="Arial" charset="0"/>
              </a:rPr>
              <a:t>/newsroom/kits/</a:t>
            </a:r>
            <a:r>
              <a:rPr lang="en-US" sz="1400" dirty="0" err="1">
                <a:solidFill>
                  <a:srgbClr val="000000"/>
                </a:solidFill>
                <a:latin typeface="+mj-lt"/>
                <a:cs typeface="Arial" charset="0"/>
              </a:rPr>
              <a:t>14nm</a:t>
            </a:r>
            <a:r>
              <a:rPr lang="en-US" sz="1400" dirty="0">
                <a:solidFill>
                  <a:srgbClr val="000000"/>
                </a:solidFill>
                <a:latin typeface="+mj-lt"/>
                <a:cs typeface="Arial" charset="0"/>
              </a:rPr>
              <a:t>/pdfs/</a:t>
            </a:r>
            <a:r>
              <a:rPr lang="en-US" sz="1400" dirty="0" err="1">
                <a:solidFill>
                  <a:srgbClr val="000000"/>
                </a:solidFill>
                <a:latin typeface="+mj-lt"/>
                <a:cs typeface="Arial" charset="0"/>
              </a:rPr>
              <a:t>Intel_14nm_New_uArch.pdf</a:t>
            </a:r>
            <a:endParaRPr lang="en-US" sz="1400" dirty="0">
              <a:latin typeface="+mj-lt"/>
            </a:endParaRPr>
          </a:p>
        </p:txBody>
      </p:sp>
      <p:sp>
        <p:nvSpPr>
          <p:cNvPr id="7" name="TextBox 6"/>
          <p:cNvSpPr txBox="1"/>
          <p:nvPr/>
        </p:nvSpPr>
        <p:spPr>
          <a:xfrm>
            <a:off x="218895" y="2213865"/>
            <a:ext cx="6573210" cy="523220"/>
          </a:xfrm>
          <a:prstGeom prst="rect">
            <a:avLst/>
          </a:prstGeom>
          <a:noFill/>
        </p:spPr>
        <p:txBody>
          <a:bodyPr wrap="none" rtlCol="0">
            <a:spAutoFit/>
          </a:bodyPr>
          <a:lstStyle/>
          <a:p>
            <a:pPr lvl="0"/>
            <a:r>
              <a:rPr lang="en-US" sz="1400" dirty="0" smtClean="0">
                <a:latin typeface="+mj-lt"/>
              </a:rPr>
              <a:t>[79]: </a:t>
            </a:r>
            <a:r>
              <a:rPr lang="hu-HU" sz="1400" dirty="0" smtClean="0">
                <a:solidFill>
                  <a:srgbClr val="000000"/>
                </a:solidFill>
                <a:latin typeface="+mj-lt"/>
                <a:cs typeface="Times New Roman" pitchFamily="18" charset="0"/>
              </a:rPr>
              <a:t>iPad </a:t>
            </a:r>
            <a:r>
              <a:rPr lang="hu-HU" sz="1400" dirty="0">
                <a:solidFill>
                  <a:srgbClr val="000000"/>
                </a:solidFill>
                <a:latin typeface="+mj-lt"/>
                <a:cs typeface="Times New Roman" pitchFamily="18" charset="0"/>
              </a:rPr>
              <a:t>Air 2 Teardown, iFixit,</a:t>
            </a:r>
          </a:p>
          <a:p>
            <a:pPr lvl="0"/>
            <a:r>
              <a:rPr lang="hu-HU" sz="1400" dirty="0">
                <a:solidFill>
                  <a:srgbClr val="000000"/>
                </a:solidFill>
                <a:latin typeface="+mj-lt"/>
                <a:cs typeface="Times New Roman" pitchFamily="18" charset="0"/>
              </a:rPr>
              <a:t>         </a:t>
            </a:r>
            <a:r>
              <a:rPr lang="en-US" sz="1400" dirty="0" smtClean="0">
                <a:solidFill>
                  <a:srgbClr val="000000"/>
                </a:solidFill>
                <a:latin typeface="+mj-lt"/>
                <a:cs typeface="Times New Roman" pitchFamily="18" charset="0"/>
              </a:rPr>
              <a:t> </a:t>
            </a:r>
            <a:r>
              <a:rPr lang="hu-HU" sz="1400" dirty="0" smtClean="0">
                <a:solidFill>
                  <a:srgbClr val="000000"/>
                </a:solidFill>
                <a:latin typeface="+mj-lt"/>
                <a:cs typeface="Times New Roman" pitchFamily="18" charset="0"/>
              </a:rPr>
              <a:t> </a:t>
            </a:r>
            <a:r>
              <a:rPr lang="hu-HU" sz="1400" dirty="0">
                <a:solidFill>
                  <a:srgbClr val="000000"/>
                </a:solidFill>
                <a:latin typeface="+mj-lt"/>
                <a:cs typeface="Times New Roman" pitchFamily="18" charset="0"/>
              </a:rPr>
              <a:t>https://</a:t>
            </a:r>
            <a:r>
              <a:rPr lang="hu-HU" sz="1400" dirty="0" smtClean="0">
                <a:solidFill>
                  <a:srgbClr val="000000"/>
                </a:solidFill>
                <a:latin typeface="+mj-lt"/>
                <a:cs typeface="Times New Roman" pitchFamily="18" charset="0"/>
              </a:rPr>
              <a:t>www.ifixit.com/Teardown/iPad+Air+2+Teardown/30592</a:t>
            </a:r>
            <a:endParaRPr lang="en-US" sz="1400" dirty="0">
              <a:latin typeface="+mj-lt"/>
            </a:endParaRPr>
          </a:p>
        </p:txBody>
      </p:sp>
      <p:sp>
        <p:nvSpPr>
          <p:cNvPr id="8" name="TextBox 7"/>
          <p:cNvSpPr txBox="1"/>
          <p:nvPr/>
        </p:nvSpPr>
        <p:spPr>
          <a:xfrm>
            <a:off x="233737" y="2794811"/>
            <a:ext cx="8430065" cy="738664"/>
          </a:xfrm>
          <a:prstGeom prst="rect">
            <a:avLst/>
          </a:prstGeom>
          <a:noFill/>
        </p:spPr>
        <p:txBody>
          <a:bodyPr wrap="none" rtlCol="0">
            <a:spAutoFit/>
          </a:bodyPr>
          <a:lstStyle/>
          <a:p>
            <a:r>
              <a:rPr lang="en-US" sz="1400" dirty="0" smtClean="0">
                <a:latin typeface="+mj-lt"/>
              </a:rPr>
              <a:t>[80]: </a:t>
            </a:r>
            <a:r>
              <a:rPr lang="en-US" sz="1400" dirty="0" err="1" smtClean="0">
                <a:latin typeface="+mj-lt"/>
              </a:rPr>
              <a:t>Shimpi</a:t>
            </a:r>
            <a:r>
              <a:rPr lang="en-US" sz="1400" dirty="0" smtClean="0">
                <a:latin typeface="+mj-lt"/>
              </a:rPr>
              <a:t> A. L., The ARM vs </a:t>
            </a:r>
            <a:r>
              <a:rPr lang="en-US" sz="1400" dirty="0" err="1" smtClean="0">
                <a:latin typeface="+mj-lt"/>
              </a:rPr>
              <a:t>x86</a:t>
            </a:r>
            <a:r>
              <a:rPr lang="en-US" sz="1400" dirty="0" smtClean="0">
                <a:latin typeface="+mj-lt"/>
              </a:rPr>
              <a:t> Wars have Begun: In-Depth Power Analysis of Atom, </a:t>
            </a:r>
          </a:p>
          <a:p>
            <a:r>
              <a:rPr lang="en-US" sz="1400" dirty="0">
                <a:latin typeface="+mj-lt"/>
              </a:rPr>
              <a:t> </a:t>
            </a:r>
            <a:r>
              <a:rPr lang="en-US" sz="1400" dirty="0" smtClean="0">
                <a:latin typeface="+mj-lt"/>
              </a:rPr>
              <a:t>         Krait C Cortex </a:t>
            </a:r>
            <a:r>
              <a:rPr lang="en-US" sz="1400" dirty="0" err="1" smtClean="0">
                <a:latin typeface="+mj-lt"/>
              </a:rPr>
              <a:t>A15</a:t>
            </a:r>
            <a:r>
              <a:rPr lang="en-US" sz="1400" dirty="0" smtClean="0">
                <a:latin typeface="+mj-lt"/>
              </a:rPr>
              <a:t>, </a:t>
            </a:r>
            <a:r>
              <a:rPr lang="en-US" sz="1400" dirty="0" err="1" smtClean="0">
                <a:latin typeface="+mj-lt"/>
              </a:rPr>
              <a:t>AnandTech</a:t>
            </a:r>
            <a:r>
              <a:rPr lang="en-US" sz="1400" dirty="0" smtClean="0">
                <a:latin typeface="+mj-lt"/>
              </a:rPr>
              <a:t>, Jan. 4, 2013,</a:t>
            </a:r>
          </a:p>
          <a:p>
            <a:r>
              <a:rPr lang="en-US" sz="1400" dirty="0" smtClean="0">
                <a:latin typeface="+mj-lt"/>
              </a:rPr>
              <a:t>          https</a:t>
            </a:r>
            <a:r>
              <a:rPr lang="en-US" sz="1400" dirty="0">
                <a:latin typeface="+mj-lt"/>
              </a:rPr>
              <a:t>://</a:t>
            </a:r>
            <a:r>
              <a:rPr lang="en-US" sz="1400" dirty="0" err="1">
                <a:latin typeface="+mj-lt"/>
              </a:rPr>
              <a:t>www.anandtech.com</a:t>
            </a:r>
            <a:r>
              <a:rPr lang="en-US" sz="1400" dirty="0">
                <a:latin typeface="+mj-lt"/>
              </a:rPr>
              <a:t>/show/6536/arm-vs-</a:t>
            </a:r>
            <a:r>
              <a:rPr lang="en-US" sz="1400" dirty="0" err="1">
                <a:latin typeface="+mj-lt"/>
              </a:rPr>
              <a:t>x86</a:t>
            </a:r>
            <a:r>
              <a:rPr lang="en-US" sz="1400" dirty="0">
                <a:latin typeface="+mj-lt"/>
              </a:rPr>
              <a:t>-the-real-showdown</a:t>
            </a:r>
          </a:p>
        </p:txBody>
      </p:sp>
      <p:sp>
        <p:nvSpPr>
          <p:cNvPr id="9" name="TextBox 8"/>
          <p:cNvSpPr txBox="1"/>
          <p:nvPr/>
        </p:nvSpPr>
        <p:spPr>
          <a:xfrm>
            <a:off x="247184" y="3542875"/>
            <a:ext cx="8963095" cy="1169551"/>
          </a:xfrm>
          <a:prstGeom prst="rect">
            <a:avLst/>
          </a:prstGeom>
          <a:noFill/>
        </p:spPr>
        <p:txBody>
          <a:bodyPr wrap="none" rtlCol="0">
            <a:spAutoFit/>
          </a:bodyPr>
          <a:lstStyle/>
          <a:p>
            <a:r>
              <a:rPr lang="en-US" sz="1400" dirty="0" smtClean="0">
                <a:latin typeface="+mj-lt"/>
              </a:rPr>
              <a:t>[81]: Nguyen H., </a:t>
            </a:r>
            <a:r>
              <a:rPr lang="en-US" sz="1400" dirty="0">
                <a:solidFill>
                  <a:srgbClr val="000000"/>
                </a:solidFill>
                <a:latin typeface="+mj-lt"/>
              </a:rPr>
              <a:t>NVIDIA Definitely “Not Interested” In Building Smartphones </a:t>
            </a:r>
            <a:r>
              <a:rPr lang="en-US" sz="1400" dirty="0" err="1" smtClean="0">
                <a:solidFill>
                  <a:srgbClr val="000000"/>
                </a:solidFill>
                <a:latin typeface="+mj-lt"/>
              </a:rPr>
              <a:t>SoCs</a:t>
            </a:r>
            <a:r>
              <a:rPr lang="en-US" sz="1400" dirty="0" smtClean="0">
                <a:solidFill>
                  <a:srgbClr val="000000"/>
                </a:solidFill>
                <a:latin typeface="+mj-lt"/>
              </a:rPr>
              <a:t>, </a:t>
            </a:r>
            <a:r>
              <a:rPr lang="en-US" sz="1400" dirty="0" err="1" smtClean="0">
                <a:solidFill>
                  <a:srgbClr val="000000"/>
                </a:solidFill>
                <a:latin typeface="+mj-lt"/>
              </a:rPr>
              <a:t>Ubrergizmo</a:t>
            </a:r>
            <a:r>
              <a:rPr lang="en-US" sz="1400" dirty="0" smtClean="0">
                <a:solidFill>
                  <a:srgbClr val="000000"/>
                </a:solidFill>
                <a:latin typeface="+mj-lt"/>
              </a:rPr>
              <a:t>,</a:t>
            </a:r>
          </a:p>
          <a:p>
            <a:r>
              <a:rPr lang="en-US" sz="1400" dirty="0">
                <a:solidFill>
                  <a:srgbClr val="000000"/>
                </a:solidFill>
                <a:latin typeface="+mj-lt"/>
              </a:rPr>
              <a:t> </a:t>
            </a:r>
            <a:r>
              <a:rPr lang="en-US" sz="1400" dirty="0" smtClean="0">
                <a:solidFill>
                  <a:srgbClr val="000000"/>
                </a:solidFill>
                <a:latin typeface="+mj-lt"/>
              </a:rPr>
              <a:t>         06/04/2016,</a:t>
            </a:r>
          </a:p>
          <a:p>
            <a:r>
              <a:rPr lang="en-US" sz="1400" dirty="0" smtClean="0">
                <a:solidFill>
                  <a:srgbClr val="000000"/>
                </a:solidFill>
                <a:latin typeface="+mj-lt"/>
              </a:rPr>
              <a:t>          http</a:t>
            </a:r>
            <a:r>
              <a:rPr lang="en-US" sz="1400" dirty="0">
                <a:solidFill>
                  <a:srgbClr val="000000"/>
                </a:solidFill>
                <a:latin typeface="+mj-lt"/>
              </a:rPr>
              <a:t>://</a:t>
            </a:r>
            <a:r>
              <a:rPr lang="en-US" sz="1400" dirty="0" err="1">
                <a:solidFill>
                  <a:srgbClr val="000000"/>
                </a:solidFill>
                <a:latin typeface="+mj-lt"/>
              </a:rPr>
              <a:t>www.ubergizmo.com</a:t>
            </a:r>
            <a:r>
              <a:rPr lang="en-US" sz="1400" dirty="0">
                <a:solidFill>
                  <a:srgbClr val="000000"/>
                </a:solidFill>
                <a:latin typeface="+mj-lt"/>
              </a:rPr>
              <a:t>/2016/06/</a:t>
            </a:r>
            <a:r>
              <a:rPr lang="en-US" sz="1400" dirty="0" err="1">
                <a:solidFill>
                  <a:srgbClr val="000000"/>
                </a:solidFill>
                <a:latin typeface="+mj-lt"/>
              </a:rPr>
              <a:t>nvidia</a:t>
            </a:r>
            <a:r>
              <a:rPr lang="en-US" sz="1400" dirty="0">
                <a:solidFill>
                  <a:srgbClr val="000000"/>
                </a:solidFill>
                <a:latin typeface="+mj-lt"/>
              </a:rPr>
              <a:t>-not-interested-smartphones-</a:t>
            </a:r>
            <a:r>
              <a:rPr lang="en-US" sz="1400" dirty="0" err="1">
                <a:solidFill>
                  <a:srgbClr val="000000"/>
                </a:solidFill>
                <a:latin typeface="+mj-lt"/>
              </a:rPr>
              <a:t>soc</a:t>
            </a:r>
            <a:r>
              <a:rPr lang="en-US" sz="1400" dirty="0">
                <a:solidFill>
                  <a:srgbClr val="000000"/>
                </a:solidFill>
                <a:latin typeface="+mj-lt"/>
              </a:rPr>
              <a:t>/</a:t>
            </a:r>
          </a:p>
          <a:p>
            <a:r>
              <a:rPr lang="en-US" sz="1400" dirty="0" smtClean="0">
                <a:solidFill>
                  <a:srgbClr val="000000"/>
                </a:solidFill>
                <a:latin typeface="+mj-lt"/>
              </a:rPr>
              <a:t> </a:t>
            </a:r>
            <a:endParaRPr lang="en-US" sz="1400" dirty="0">
              <a:solidFill>
                <a:srgbClr val="000000"/>
              </a:solidFill>
              <a:latin typeface="+mj-lt"/>
            </a:endParaRPr>
          </a:p>
          <a:p>
            <a:r>
              <a:rPr lang="en-US" sz="1400" dirty="0" smtClean="0">
                <a:latin typeface="+mj-lt"/>
              </a:rPr>
              <a:t> </a:t>
            </a:r>
          </a:p>
        </p:txBody>
      </p:sp>
      <p:sp>
        <p:nvSpPr>
          <p:cNvPr id="11" name="TextBox 10"/>
          <p:cNvSpPr txBox="1"/>
          <p:nvPr/>
        </p:nvSpPr>
        <p:spPr>
          <a:xfrm>
            <a:off x="210952" y="4338973"/>
            <a:ext cx="8956426" cy="738664"/>
          </a:xfrm>
          <a:prstGeom prst="rect">
            <a:avLst/>
          </a:prstGeom>
          <a:noFill/>
        </p:spPr>
        <p:txBody>
          <a:bodyPr wrap="none" rtlCol="0">
            <a:spAutoFit/>
          </a:bodyPr>
          <a:lstStyle/>
          <a:p>
            <a:r>
              <a:rPr lang="en-US" sz="1400" dirty="0" smtClean="0">
                <a:latin typeface="+mj-lt"/>
              </a:rPr>
              <a:t>[82]: Smith R. and </a:t>
            </a:r>
            <a:r>
              <a:rPr lang="en-US" sz="1400" dirty="0" err="1" smtClean="0">
                <a:latin typeface="+mj-lt"/>
              </a:rPr>
              <a:t>Cutress</a:t>
            </a:r>
            <a:r>
              <a:rPr lang="en-US" sz="1400" dirty="0" smtClean="0">
                <a:latin typeface="+mj-lt"/>
              </a:rPr>
              <a:t> I., Intel's Changing Future: Smartphone </a:t>
            </a:r>
            <a:r>
              <a:rPr lang="en-US" sz="1400" dirty="0" err="1" smtClean="0">
                <a:latin typeface="+mj-lt"/>
              </a:rPr>
              <a:t>SoCs</a:t>
            </a:r>
            <a:r>
              <a:rPr lang="en-US" sz="1400" dirty="0" smtClean="0">
                <a:latin typeface="+mj-lt"/>
              </a:rPr>
              <a:t> Broxton &amp; Sophia</a:t>
            </a:r>
          </a:p>
          <a:p>
            <a:r>
              <a:rPr lang="en-US" sz="1400" dirty="0">
                <a:latin typeface="+mj-lt"/>
              </a:rPr>
              <a:t> </a:t>
            </a:r>
            <a:r>
              <a:rPr lang="en-US" sz="1400" dirty="0" smtClean="0">
                <a:latin typeface="+mj-lt"/>
              </a:rPr>
              <a:t>          Officially Cancelled, </a:t>
            </a:r>
            <a:r>
              <a:rPr lang="en-US" sz="1400" dirty="0" err="1" smtClean="0">
                <a:latin typeface="+mj-lt"/>
              </a:rPr>
              <a:t>AnandTech</a:t>
            </a:r>
            <a:r>
              <a:rPr lang="en-US" sz="1400" dirty="0" smtClean="0">
                <a:latin typeface="+mj-lt"/>
              </a:rPr>
              <a:t>, April 29, 2016, </a:t>
            </a:r>
          </a:p>
          <a:p>
            <a:r>
              <a:rPr lang="en-US" sz="1400" dirty="0" smtClean="0">
                <a:latin typeface="+mj-lt"/>
              </a:rPr>
              <a:t>           https</a:t>
            </a:r>
            <a:r>
              <a:rPr lang="en-US" sz="1400" dirty="0">
                <a:latin typeface="+mj-lt"/>
              </a:rPr>
              <a:t>://</a:t>
            </a:r>
            <a:r>
              <a:rPr lang="en-US" sz="1400" dirty="0" err="1">
                <a:latin typeface="+mj-lt"/>
              </a:rPr>
              <a:t>www.anandtech.com</a:t>
            </a:r>
            <a:r>
              <a:rPr lang="en-US" sz="1400" dirty="0">
                <a:latin typeface="+mj-lt"/>
              </a:rPr>
              <a:t>/show/10288/intel-</a:t>
            </a:r>
            <a:r>
              <a:rPr lang="en-US" sz="1400" dirty="0" err="1">
                <a:latin typeface="+mj-lt"/>
              </a:rPr>
              <a:t>broxton</a:t>
            </a:r>
            <a:r>
              <a:rPr lang="en-US" sz="1400" dirty="0">
                <a:latin typeface="+mj-lt"/>
              </a:rPr>
              <a:t>-</a:t>
            </a:r>
            <a:r>
              <a:rPr lang="en-US" sz="1400" dirty="0" err="1">
                <a:latin typeface="+mj-lt"/>
              </a:rPr>
              <a:t>sofia</a:t>
            </a:r>
            <a:r>
              <a:rPr lang="en-US" sz="1400" dirty="0">
                <a:latin typeface="+mj-lt"/>
              </a:rPr>
              <a:t>-smartphone-</a:t>
            </a:r>
            <a:r>
              <a:rPr lang="en-US" sz="1400" dirty="0" err="1">
                <a:latin typeface="+mj-lt"/>
              </a:rPr>
              <a:t>socs</a:t>
            </a:r>
            <a:r>
              <a:rPr lang="en-US" sz="1400" dirty="0">
                <a:latin typeface="+mj-lt"/>
              </a:rPr>
              <a:t>-cancelled </a:t>
            </a:r>
            <a:endParaRPr lang="en-US" sz="1400" dirty="0" smtClean="0">
              <a:latin typeface="+mj-lt"/>
            </a:endParaRPr>
          </a:p>
        </p:txBody>
      </p:sp>
      <p:sp>
        <p:nvSpPr>
          <p:cNvPr id="12" name="TextBox 11"/>
          <p:cNvSpPr txBox="1"/>
          <p:nvPr/>
        </p:nvSpPr>
        <p:spPr>
          <a:xfrm>
            <a:off x="233737" y="5175193"/>
            <a:ext cx="9017853" cy="954107"/>
          </a:xfrm>
          <a:prstGeom prst="rect">
            <a:avLst/>
          </a:prstGeom>
          <a:noFill/>
        </p:spPr>
        <p:txBody>
          <a:bodyPr wrap="none" rtlCol="0">
            <a:spAutoFit/>
          </a:bodyPr>
          <a:lstStyle/>
          <a:p>
            <a:r>
              <a:rPr lang="en-US" sz="1400" dirty="0">
                <a:latin typeface="+mj-lt"/>
              </a:rPr>
              <a:t>[83]: </a:t>
            </a:r>
            <a:r>
              <a:rPr lang="en-US" sz="1400" dirty="0" err="1" smtClean="0">
                <a:latin typeface="+mj-lt"/>
              </a:rPr>
              <a:t>Hruska</a:t>
            </a:r>
            <a:r>
              <a:rPr lang="en-US" sz="1400" dirty="0" smtClean="0">
                <a:latin typeface="+mj-lt"/>
              </a:rPr>
              <a:t> J., How </a:t>
            </a:r>
            <a:r>
              <a:rPr lang="en-US" sz="1400" dirty="0">
                <a:latin typeface="+mj-lt"/>
              </a:rPr>
              <a:t>Intel lost the mobile market, part 2: the rise and neglect of </a:t>
            </a:r>
            <a:r>
              <a:rPr lang="en-US" sz="1400" dirty="0" smtClean="0">
                <a:latin typeface="+mj-lt"/>
              </a:rPr>
              <a:t>Atom, </a:t>
            </a:r>
          </a:p>
          <a:p>
            <a:r>
              <a:rPr lang="en-US" sz="1400" dirty="0">
                <a:latin typeface="+mj-lt"/>
              </a:rPr>
              <a:t> </a:t>
            </a:r>
            <a:r>
              <a:rPr lang="en-US" sz="1400" dirty="0" smtClean="0">
                <a:latin typeface="+mj-lt"/>
              </a:rPr>
              <a:t>         Extreme Tech, May </a:t>
            </a:r>
            <a:r>
              <a:rPr lang="en-US" sz="1400" dirty="0">
                <a:latin typeface="+mj-lt"/>
              </a:rPr>
              <a:t>4, </a:t>
            </a:r>
            <a:r>
              <a:rPr lang="en-US" sz="1400" dirty="0" smtClean="0">
                <a:latin typeface="+mj-lt"/>
              </a:rPr>
              <a:t>2016,</a:t>
            </a:r>
          </a:p>
          <a:p>
            <a:r>
              <a:rPr lang="en-US" sz="1400" dirty="0" smtClean="0">
                <a:latin typeface="+mj-lt"/>
              </a:rPr>
              <a:t>          https</a:t>
            </a:r>
            <a:r>
              <a:rPr lang="en-US" sz="1400" dirty="0">
                <a:latin typeface="+mj-lt"/>
              </a:rPr>
              <a:t>://</a:t>
            </a:r>
            <a:r>
              <a:rPr lang="en-US" sz="1400" dirty="0" err="1" smtClean="0">
                <a:latin typeface="+mj-lt"/>
              </a:rPr>
              <a:t>www.extremetech.com</a:t>
            </a:r>
            <a:r>
              <a:rPr lang="en-US" sz="1400" dirty="0" smtClean="0">
                <a:latin typeface="+mj-lt"/>
              </a:rPr>
              <a:t>/computing/227816-how-intel-lost-the-mobile-market-part-</a:t>
            </a:r>
          </a:p>
          <a:p>
            <a:r>
              <a:rPr lang="en-US" sz="1400" dirty="0">
                <a:latin typeface="+mj-lt"/>
              </a:rPr>
              <a:t> </a:t>
            </a:r>
            <a:r>
              <a:rPr lang="en-US" sz="1400" dirty="0" smtClean="0">
                <a:latin typeface="+mj-lt"/>
              </a:rPr>
              <a:t>         2-the-rise-and-neglect-of-atom</a:t>
            </a:r>
          </a:p>
        </p:txBody>
      </p:sp>
      <p:sp>
        <p:nvSpPr>
          <p:cNvPr id="13" name="TextBox 12"/>
          <p:cNvSpPr txBox="1"/>
          <p:nvPr/>
        </p:nvSpPr>
        <p:spPr>
          <a:xfrm>
            <a:off x="210952" y="6219310"/>
            <a:ext cx="5412059" cy="523220"/>
          </a:xfrm>
          <a:prstGeom prst="rect">
            <a:avLst/>
          </a:prstGeom>
          <a:noFill/>
        </p:spPr>
        <p:txBody>
          <a:bodyPr wrap="none" rtlCol="0">
            <a:spAutoFit/>
          </a:bodyPr>
          <a:lstStyle/>
          <a:p>
            <a:r>
              <a:rPr lang="en-US" sz="1400" dirty="0" smtClean="0">
                <a:latin typeface="+mj-lt"/>
              </a:rPr>
              <a:t>[84]: Surface Pro (2017),</a:t>
            </a:r>
          </a:p>
          <a:p>
            <a:r>
              <a:rPr lang="en-US" sz="1400" dirty="0" smtClean="0">
                <a:latin typeface="+mj-lt"/>
              </a:rPr>
              <a:t>           https</a:t>
            </a:r>
            <a:r>
              <a:rPr lang="en-US" sz="1400" dirty="0">
                <a:latin typeface="+mj-lt"/>
              </a:rPr>
              <a:t>://</a:t>
            </a:r>
            <a:r>
              <a:rPr lang="en-US" sz="1400" dirty="0" err="1">
                <a:latin typeface="+mj-lt"/>
              </a:rPr>
              <a:t>en.wikipedia.org</a:t>
            </a:r>
            <a:r>
              <a:rPr lang="en-US" sz="1400" dirty="0">
                <a:latin typeface="+mj-lt"/>
              </a:rPr>
              <a:t>/wiki/</a:t>
            </a:r>
            <a:r>
              <a:rPr lang="en-US" sz="1400" dirty="0" err="1">
                <a:latin typeface="+mj-lt"/>
              </a:rPr>
              <a:t>Surface_Pro</a:t>
            </a:r>
            <a:r>
              <a:rPr lang="en-US" sz="1400" dirty="0">
                <a:latin typeface="+mj-lt"/>
              </a:rPr>
              <a:t>_(2017</a:t>
            </a:r>
            <a:r>
              <a:rPr lang="en-US" sz="1400" dirty="0" smtClean="0">
                <a:latin typeface="+mj-lt"/>
              </a:rPr>
              <a:t>)</a:t>
            </a:r>
          </a:p>
        </p:txBody>
      </p:sp>
    </p:spTree>
    <p:extLst>
      <p:ext uri="{BB962C8B-B14F-4D97-AF65-F5344CB8AC3E}">
        <p14:creationId xmlns:p14="http://schemas.microsoft.com/office/powerpoint/2010/main" val="427618612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 References </a:t>
            </a:r>
            <a:r>
              <a:rPr lang="en-US" dirty="0" smtClean="0">
                <a:solidFill>
                  <a:srgbClr val="FFFFFF"/>
                </a:solidFill>
              </a:rPr>
              <a:t>(11)</a:t>
            </a:r>
            <a:endParaRPr lang="en-US" dirty="0"/>
          </a:p>
        </p:txBody>
      </p:sp>
      <p:sp>
        <p:nvSpPr>
          <p:cNvPr id="3" name="TextBox 2"/>
          <p:cNvSpPr txBox="1"/>
          <p:nvPr/>
        </p:nvSpPr>
        <p:spPr>
          <a:xfrm>
            <a:off x="220290" y="715798"/>
            <a:ext cx="5059398" cy="523220"/>
          </a:xfrm>
          <a:prstGeom prst="rect">
            <a:avLst/>
          </a:prstGeom>
          <a:noFill/>
        </p:spPr>
        <p:txBody>
          <a:bodyPr wrap="none" rtlCol="0">
            <a:spAutoFit/>
          </a:bodyPr>
          <a:lstStyle/>
          <a:p>
            <a:r>
              <a:rPr lang="en-US" sz="1400" dirty="0" smtClean="0">
                <a:latin typeface="+mj-lt"/>
              </a:rPr>
              <a:t>[85]: Microsoft Lumia, </a:t>
            </a:r>
          </a:p>
          <a:p>
            <a:r>
              <a:rPr lang="en-US" sz="1400" dirty="0">
                <a:latin typeface="+mj-lt"/>
              </a:rPr>
              <a:t> </a:t>
            </a:r>
            <a:r>
              <a:rPr lang="en-US" sz="1400" dirty="0" smtClean="0">
                <a:latin typeface="+mj-lt"/>
              </a:rPr>
              <a:t>          https</a:t>
            </a:r>
            <a:r>
              <a:rPr lang="en-US" sz="1400" dirty="0">
                <a:latin typeface="+mj-lt"/>
              </a:rPr>
              <a:t>://</a:t>
            </a:r>
            <a:r>
              <a:rPr lang="en-US" sz="1400" dirty="0" err="1" smtClean="0">
                <a:latin typeface="+mj-lt"/>
              </a:rPr>
              <a:t>en.wikipedia.org</a:t>
            </a:r>
            <a:r>
              <a:rPr lang="en-US" sz="1400" dirty="0" smtClean="0">
                <a:latin typeface="+mj-lt"/>
              </a:rPr>
              <a:t>/wiki/</a:t>
            </a:r>
            <a:r>
              <a:rPr lang="en-US" sz="1400" dirty="0" err="1" smtClean="0">
                <a:latin typeface="+mj-lt"/>
              </a:rPr>
              <a:t>Microsoft_Lumia</a:t>
            </a:r>
            <a:endParaRPr lang="en-US" sz="1400" dirty="0" smtClean="0">
              <a:latin typeface="+mj-lt"/>
            </a:endParaRPr>
          </a:p>
        </p:txBody>
      </p:sp>
      <p:sp>
        <p:nvSpPr>
          <p:cNvPr id="4" name="TextBox 3"/>
          <p:cNvSpPr txBox="1"/>
          <p:nvPr/>
        </p:nvSpPr>
        <p:spPr>
          <a:xfrm>
            <a:off x="251293" y="1295774"/>
            <a:ext cx="8592545" cy="523220"/>
          </a:xfrm>
          <a:prstGeom prst="rect">
            <a:avLst/>
          </a:prstGeom>
          <a:noFill/>
        </p:spPr>
        <p:txBody>
          <a:bodyPr wrap="none" rtlCol="0">
            <a:spAutoFit/>
          </a:bodyPr>
          <a:lstStyle/>
          <a:p>
            <a:r>
              <a:rPr lang="en-US" sz="1400" dirty="0" smtClean="0">
                <a:latin typeface="+mj-lt"/>
              </a:rPr>
              <a:t>[86]: Warren T</a:t>
            </a:r>
            <a:r>
              <a:rPr lang="en-US" sz="1400" dirty="0">
                <a:latin typeface="+mj-lt"/>
              </a:rPr>
              <a:t>., Microsoft just hinted it's the end of Lumia </a:t>
            </a:r>
            <a:r>
              <a:rPr lang="en-US" sz="1400" dirty="0" smtClean="0">
                <a:latin typeface="+mj-lt"/>
              </a:rPr>
              <a:t>phones, The Verge, Mai 18, 2016,</a:t>
            </a:r>
          </a:p>
          <a:p>
            <a:r>
              <a:rPr lang="en-US" sz="1400" dirty="0" smtClean="0">
                <a:latin typeface="+mj-lt"/>
              </a:rPr>
              <a:t>          https</a:t>
            </a:r>
            <a:r>
              <a:rPr lang="en-US" sz="1400" dirty="0">
                <a:latin typeface="+mj-lt"/>
              </a:rPr>
              <a:t>://</a:t>
            </a:r>
            <a:r>
              <a:rPr lang="en-US" sz="1400" dirty="0" err="1">
                <a:latin typeface="+mj-lt"/>
              </a:rPr>
              <a:t>www.theverge.com</a:t>
            </a:r>
            <a:r>
              <a:rPr lang="en-US" sz="1400" dirty="0">
                <a:latin typeface="+mj-lt"/>
              </a:rPr>
              <a:t>/2016/5/18/11699766/</a:t>
            </a:r>
            <a:r>
              <a:rPr lang="en-US" sz="1400" dirty="0" err="1">
                <a:latin typeface="+mj-lt"/>
              </a:rPr>
              <a:t>microsoft</a:t>
            </a:r>
            <a:r>
              <a:rPr lang="en-US" sz="1400" dirty="0">
                <a:latin typeface="+mj-lt"/>
              </a:rPr>
              <a:t>-</a:t>
            </a:r>
            <a:r>
              <a:rPr lang="en-US" sz="1400" dirty="0" err="1">
                <a:latin typeface="+mj-lt"/>
              </a:rPr>
              <a:t>lumia</a:t>
            </a:r>
            <a:r>
              <a:rPr lang="en-US" sz="1400" dirty="0">
                <a:latin typeface="+mj-lt"/>
              </a:rPr>
              <a:t>-phone-brand</a:t>
            </a:r>
            <a:endParaRPr lang="en-US" sz="1400" dirty="0" smtClean="0">
              <a:latin typeface="+mj-lt"/>
            </a:endParaRPr>
          </a:p>
        </p:txBody>
      </p:sp>
      <p:sp>
        <p:nvSpPr>
          <p:cNvPr id="6" name="TextBox 5"/>
          <p:cNvSpPr txBox="1"/>
          <p:nvPr/>
        </p:nvSpPr>
        <p:spPr>
          <a:xfrm>
            <a:off x="264740" y="1917486"/>
            <a:ext cx="8382936" cy="954107"/>
          </a:xfrm>
          <a:prstGeom prst="rect">
            <a:avLst/>
          </a:prstGeom>
          <a:noFill/>
        </p:spPr>
        <p:txBody>
          <a:bodyPr wrap="none" rtlCol="0">
            <a:spAutoFit/>
          </a:bodyPr>
          <a:lstStyle/>
          <a:p>
            <a:r>
              <a:rPr lang="en-US" sz="1400" dirty="0">
                <a:latin typeface="+mj-lt"/>
              </a:rPr>
              <a:t>[87]: </a:t>
            </a:r>
            <a:r>
              <a:rPr lang="en-US" sz="1400" dirty="0" smtClean="0">
                <a:latin typeface="+mj-lt"/>
              </a:rPr>
              <a:t>Tyson M., Leaked </a:t>
            </a:r>
            <a:r>
              <a:rPr lang="en-US" sz="1400" dirty="0">
                <a:latin typeface="+mj-lt"/>
              </a:rPr>
              <a:t>slides show AMD desktop and mobility roadmaps for </a:t>
            </a:r>
            <a:r>
              <a:rPr lang="en-US" sz="1400" dirty="0" smtClean="0">
                <a:latin typeface="+mj-lt"/>
              </a:rPr>
              <a:t>2016, </a:t>
            </a:r>
            <a:r>
              <a:rPr lang="en-US" sz="1400" dirty="0" err="1" smtClean="0">
                <a:latin typeface="+mj-lt"/>
              </a:rPr>
              <a:t>Hexus</a:t>
            </a:r>
            <a:r>
              <a:rPr lang="en-US" sz="1400" dirty="0" smtClean="0">
                <a:latin typeface="+mj-lt"/>
              </a:rPr>
              <a:t>, </a:t>
            </a:r>
          </a:p>
          <a:p>
            <a:r>
              <a:rPr lang="en-US" sz="1400" dirty="0">
                <a:latin typeface="+mj-lt"/>
              </a:rPr>
              <a:t> </a:t>
            </a:r>
            <a:r>
              <a:rPr lang="en-US" sz="1400" dirty="0" smtClean="0">
                <a:latin typeface="+mj-lt"/>
              </a:rPr>
              <a:t>         April 30, 2015,</a:t>
            </a:r>
            <a:endParaRPr lang="en-US" sz="1400" dirty="0">
              <a:latin typeface="+mj-lt"/>
            </a:endParaRPr>
          </a:p>
          <a:p>
            <a:r>
              <a:rPr lang="en-US" sz="1400" dirty="0" smtClean="0">
                <a:latin typeface="+mj-lt"/>
              </a:rPr>
              <a:t>          http</a:t>
            </a:r>
            <a:r>
              <a:rPr lang="en-US" sz="1400" dirty="0">
                <a:latin typeface="+mj-lt"/>
              </a:rPr>
              <a:t>://</a:t>
            </a:r>
            <a:r>
              <a:rPr lang="en-US" sz="1400" dirty="0" err="1" smtClean="0">
                <a:latin typeface="+mj-lt"/>
              </a:rPr>
              <a:t>hexus.net</a:t>
            </a:r>
            <a:r>
              <a:rPr lang="en-US" sz="1400" dirty="0" smtClean="0">
                <a:latin typeface="+mj-lt"/>
              </a:rPr>
              <a:t>/tech/news/</a:t>
            </a:r>
            <a:r>
              <a:rPr lang="en-US" sz="1400" dirty="0" err="1" smtClean="0">
                <a:latin typeface="+mj-lt"/>
              </a:rPr>
              <a:t>cpu</a:t>
            </a:r>
            <a:r>
              <a:rPr lang="en-US" sz="1400" dirty="0" smtClean="0">
                <a:latin typeface="+mj-lt"/>
              </a:rPr>
              <a:t>/82813-leaked-slides-show-</a:t>
            </a:r>
            <a:r>
              <a:rPr lang="en-US" sz="1400" dirty="0" err="1" smtClean="0">
                <a:latin typeface="+mj-lt"/>
              </a:rPr>
              <a:t>amd</a:t>
            </a:r>
            <a:r>
              <a:rPr lang="en-US" sz="1400" dirty="0" smtClean="0">
                <a:latin typeface="+mj-lt"/>
              </a:rPr>
              <a:t>-desktop-mobility-</a:t>
            </a:r>
          </a:p>
          <a:p>
            <a:r>
              <a:rPr lang="en-US" sz="1400" dirty="0">
                <a:latin typeface="+mj-lt"/>
              </a:rPr>
              <a:t> </a:t>
            </a:r>
            <a:r>
              <a:rPr lang="en-US" sz="1400" dirty="0" smtClean="0">
                <a:latin typeface="+mj-lt"/>
              </a:rPr>
              <a:t>         roadmaps-2016</a:t>
            </a:r>
            <a:r>
              <a:rPr lang="en-US" sz="1400" dirty="0">
                <a:latin typeface="+mj-lt"/>
              </a:rPr>
              <a:t>/</a:t>
            </a:r>
            <a:endParaRPr lang="en-US" sz="1400" dirty="0" smtClean="0">
              <a:latin typeface="+mj-lt"/>
            </a:endParaRPr>
          </a:p>
        </p:txBody>
      </p:sp>
      <p:sp>
        <p:nvSpPr>
          <p:cNvPr id="9" name="TextBox 8"/>
          <p:cNvSpPr txBox="1"/>
          <p:nvPr/>
        </p:nvSpPr>
        <p:spPr>
          <a:xfrm>
            <a:off x="255137" y="2867223"/>
            <a:ext cx="9056069" cy="738664"/>
          </a:xfrm>
          <a:prstGeom prst="rect">
            <a:avLst/>
          </a:prstGeom>
          <a:noFill/>
        </p:spPr>
        <p:txBody>
          <a:bodyPr wrap="none" rtlCol="0">
            <a:spAutoFit/>
          </a:bodyPr>
          <a:lstStyle/>
          <a:p>
            <a:r>
              <a:rPr lang="en-US" sz="1400" dirty="0">
                <a:latin typeface="+mj-lt"/>
              </a:rPr>
              <a:t>[88]:  Tablet operating systems' market share worldwide from 2013 to </a:t>
            </a:r>
            <a:r>
              <a:rPr lang="en-US" sz="1400" dirty="0" smtClean="0">
                <a:latin typeface="+mj-lt"/>
              </a:rPr>
              <a:t>2020, Statista, 2017,</a:t>
            </a:r>
            <a:endParaRPr lang="en-US" sz="1400" dirty="0">
              <a:latin typeface="+mj-lt"/>
            </a:endParaRPr>
          </a:p>
          <a:p>
            <a:r>
              <a:rPr lang="en-US" sz="1400" dirty="0" smtClean="0">
                <a:latin typeface="+mj-lt"/>
              </a:rPr>
              <a:t>          https</a:t>
            </a:r>
            <a:r>
              <a:rPr lang="en-US" sz="1400" dirty="0">
                <a:latin typeface="+mj-lt"/>
              </a:rPr>
              <a:t>://</a:t>
            </a:r>
            <a:r>
              <a:rPr lang="en-US" sz="1400" dirty="0" err="1" smtClean="0">
                <a:latin typeface="+mj-lt"/>
              </a:rPr>
              <a:t>www.statista.com</a:t>
            </a:r>
            <a:r>
              <a:rPr lang="en-US" sz="1400" dirty="0" smtClean="0">
                <a:latin typeface="+mj-lt"/>
              </a:rPr>
              <a:t>/statistics/272446/global-market-share-held-by-tablet-operating-</a:t>
            </a:r>
          </a:p>
          <a:p>
            <a:r>
              <a:rPr lang="en-US" sz="1400" dirty="0">
                <a:latin typeface="+mj-lt"/>
              </a:rPr>
              <a:t> </a:t>
            </a:r>
            <a:r>
              <a:rPr lang="en-US" sz="1400" dirty="0" smtClean="0">
                <a:latin typeface="+mj-lt"/>
              </a:rPr>
              <a:t>         systems</a:t>
            </a:r>
            <a:r>
              <a:rPr lang="en-US" sz="1400" dirty="0">
                <a:latin typeface="+mj-lt"/>
              </a:rPr>
              <a:t>/</a:t>
            </a:r>
            <a:endParaRPr lang="en-US" sz="1400" dirty="0" smtClean="0">
              <a:latin typeface="+mj-lt"/>
            </a:endParaRPr>
          </a:p>
        </p:txBody>
      </p:sp>
      <p:sp>
        <p:nvSpPr>
          <p:cNvPr id="10" name="TextBox 9"/>
          <p:cNvSpPr txBox="1"/>
          <p:nvPr/>
        </p:nvSpPr>
        <p:spPr>
          <a:xfrm>
            <a:off x="237846" y="3623557"/>
            <a:ext cx="8998233" cy="954107"/>
          </a:xfrm>
          <a:prstGeom prst="rect">
            <a:avLst/>
          </a:prstGeom>
          <a:noFill/>
        </p:spPr>
        <p:txBody>
          <a:bodyPr wrap="none" rtlCol="0">
            <a:spAutoFit/>
          </a:bodyPr>
          <a:lstStyle/>
          <a:p>
            <a:r>
              <a:rPr lang="en-US" sz="1400" dirty="0">
                <a:latin typeface="+mj-lt"/>
              </a:rPr>
              <a:t>[89]: Number of smartphones sold to end users worldwide from 2007 to 2016 (in million units</a:t>
            </a:r>
            <a:r>
              <a:rPr lang="en-US" sz="1400" dirty="0" smtClean="0">
                <a:latin typeface="+mj-lt"/>
              </a:rPr>
              <a:t>),</a:t>
            </a:r>
          </a:p>
          <a:p>
            <a:r>
              <a:rPr lang="en-US" sz="1400" dirty="0">
                <a:latin typeface="+mj-lt"/>
              </a:rPr>
              <a:t>           Statista</a:t>
            </a:r>
            <a:r>
              <a:rPr lang="en-US" sz="1400" dirty="0" smtClean="0">
                <a:latin typeface="+mj-lt"/>
              </a:rPr>
              <a:t>, 2017</a:t>
            </a:r>
          </a:p>
          <a:p>
            <a:r>
              <a:rPr lang="en-US" sz="1400" dirty="0">
                <a:latin typeface="+mj-lt"/>
              </a:rPr>
              <a:t> </a:t>
            </a:r>
            <a:r>
              <a:rPr lang="en-US" sz="1400" dirty="0" smtClean="0">
                <a:latin typeface="+mj-lt"/>
              </a:rPr>
              <a:t>          </a:t>
            </a:r>
            <a:r>
              <a:rPr lang="en-US" sz="1400" dirty="0">
                <a:latin typeface="+mj-lt"/>
              </a:rPr>
              <a:t>https://</a:t>
            </a:r>
            <a:r>
              <a:rPr lang="en-US" sz="1400" dirty="0" err="1" smtClean="0">
                <a:latin typeface="+mj-lt"/>
              </a:rPr>
              <a:t>www.statista.com</a:t>
            </a:r>
            <a:r>
              <a:rPr lang="en-US" sz="1400" dirty="0" smtClean="0">
                <a:latin typeface="+mj-lt"/>
              </a:rPr>
              <a:t>/statistics/263437/global-smartphone-sales-to-end-users-since-</a:t>
            </a:r>
          </a:p>
          <a:p>
            <a:r>
              <a:rPr lang="en-US" sz="1400" dirty="0">
                <a:latin typeface="+mj-lt"/>
              </a:rPr>
              <a:t> </a:t>
            </a:r>
            <a:r>
              <a:rPr lang="en-US" sz="1400" dirty="0" smtClean="0">
                <a:latin typeface="+mj-lt"/>
              </a:rPr>
              <a:t>          2007</a:t>
            </a:r>
            <a:r>
              <a:rPr lang="en-US" sz="1400" dirty="0">
                <a:latin typeface="+mj-lt"/>
              </a:rPr>
              <a:t>/</a:t>
            </a:r>
            <a:endParaRPr lang="en-US" sz="1400" dirty="0" smtClean="0">
              <a:latin typeface="+mj-lt"/>
            </a:endParaRPr>
          </a:p>
        </p:txBody>
      </p:sp>
      <p:sp>
        <p:nvSpPr>
          <p:cNvPr id="11" name="TextBox 10"/>
          <p:cNvSpPr txBox="1"/>
          <p:nvPr/>
        </p:nvSpPr>
        <p:spPr>
          <a:xfrm>
            <a:off x="237846" y="4604339"/>
            <a:ext cx="8732583" cy="523220"/>
          </a:xfrm>
          <a:prstGeom prst="rect">
            <a:avLst/>
          </a:prstGeom>
          <a:noFill/>
        </p:spPr>
        <p:txBody>
          <a:bodyPr wrap="none" rtlCol="0">
            <a:spAutoFit/>
          </a:bodyPr>
          <a:lstStyle/>
          <a:p>
            <a:pPr lvl="0" fontAlgn="base">
              <a:spcBef>
                <a:spcPct val="0"/>
              </a:spcBef>
              <a:spcAft>
                <a:spcPct val="0"/>
              </a:spcAft>
            </a:pPr>
            <a:r>
              <a:rPr lang="en-US" altLang="en-US" sz="1400" dirty="0" smtClean="0">
                <a:solidFill>
                  <a:srgbClr val="000000"/>
                </a:solidFill>
                <a:latin typeface="Verdana"/>
                <a:cs typeface="Arial" charset="0"/>
              </a:rPr>
              <a:t>[90]: </a:t>
            </a:r>
            <a:r>
              <a:rPr lang="en-US" altLang="en-US" sz="1400" dirty="0">
                <a:solidFill>
                  <a:srgbClr val="000000"/>
                </a:solidFill>
                <a:latin typeface="Verdana"/>
                <a:cs typeface="Arial" charset="0"/>
              </a:rPr>
              <a:t>Kahn O., Valentine B.: Intel Next Generation Microarchitecture Codename Sandy Bridge:</a:t>
            </a:r>
          </a:p>
          <a:p>
            <a:pPr lvl="0" fontAlgn="base">
              <a:spcBef>
                <a:spcPct val="0"/>
              </a:spcBef>
              <a:spcAft>
                <a:spcPct val="0"/>
              </a:spcAft>
            </a:pPr>
            <a:r>
              <a:rPr lang="en-US" altLang="en-US" sz="1400" dirty="0">
                <a:solidFill>
                  <a:srgbClr val="000000"/>
                </a:solidFill>
                <a:latin typeface="Verdana"/>
                <a:cs typeface="Arial" charset="0"/>
              </a:rPr>
              <a:t>            New Processor Innovations, </a:t>
            </a:r>
            <a:r>
              <a:rPr lang="en-US" altLang="en-US" sz="1400" dirty="0" err="1">
                <a:solidFill>
                  <a:srgbClr val="000000"/>
                </a:solidFill>
                <a:latin typeface="Verdana"/>
                <a:cs typeface="Arial" charset="0"/>
              </a:rPr>
              <a:t>IDF</a:t>
            </a:r>
            <a:r>
              <a:rPr lang="en-US" altLang="en-US" sz="1400" dirty="0">
                <a:solidFill>
                  <a:srgbClr val="000000"/>
                </a:solidFill>
                <a:latin typeface="Verdana"/>
                <a:cs typeface="Arial" charset="0"/>
              </a:rPr>
              <a:t> </a:t>
            </a:r>
            <a:r>
              <a:rPr lang="en-US" altLang="en-US" sz="1400" dirty="0" smtClean="0">
                <a:solidFill>
                  <a:srgbClr val="000000"/>
                </a:solidFill>
                <a:latin typeface="Verdana"/>
                <a:cs typeface="Arial" charset="0"/>
              </a:rPr>
              <a:t>2010</a:t>
            </a:r>
            <a:endParaRPr lang="en-US" dirty="0" smtClean="0">
              <a:latin typeface="+mj-lt"/>
            </a:endParaRPr>
          </a:p>
        </p:txBody>
      </p:sp>
    </p:spTree>
    <p:extLst>
      <p:ext uri="{BB962C8B-B14F-4D97-AF65-F5344CB8AC3E}">
        <p14:creationId xmlns:p14="http://schemas.microsoft.com/office/powerpoint/2010/main" val="27818257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Emergence and spread of smartphones </a:t>
            </a:r>
            <a:r>
              <a:rPr lang="en-US" dirty="0" smtClean="0"/>
              <a:t>(10)</a:t>
            </a:r>
            <a:endParaRPr lang="en-US" dirty="0"/>
          </a:p>
        </p:txBody>
      </p:sp>
      <p:pic>
        <p:nvPicPr>
          <p:cNvPr id="3" name="Picture 2"/>
          <p:cNvPicPr>
            <a:picLocks noChangeAspect="1"/>
          </p:cNvPicPr>
          <p:nvPr/>
        </p:nvPicPr>
        <p:blipFill rotWithShape="1">
          <a:blip r:embed="rId2"/>
          <a:srcRect t="15065"/>
          <a:stretch/>
        </p:blipFill>
        <p:spPr>
          <a:xfrm>
            <a:off x="296863" y="1178750"/>
            <a:ext cx="8835677" cy="4646892"/>
          </a:xfrm>
          <a:prstGeom prst="rect">
            <a:avLst/>
          </a:prstGeom>
        </p:spPr>
      </p:pic>
      <p:sp>
        <p:nvSpPr>
          <p:cNvPr id="5" name="TextBox 4"/>
          <p:cNvSpPr txBox="1"/>
          <p:nvPr/>
        </p:nvSpPr>
        <p:spPr>
          <a:xfrm>
            <a:off x="2501770" y="5942310"/>
            <a:ext cx="4012124" cy="276999"/>
          </a:xfrm>
          <a:prstGeom prst="rect">
            <a:avLst/>
          </a:prstGeom>
          <a:noFill/>
        </p:spPr>
        <p:txBody>
          <a:bodyPr wrap="none" rtlCol="0">
            <a:spAutoFit/>
          </a:bodyPr>
          <a:lstStyle/>
          <a:p>
            <a:r>
              <a:rPr lang="en-US" sz="1200" dirty="0" smtClean="0"/>
              <a:t>Huawei: Chinese  </a:t>
            </a:r>
            <a:r>
              <a:rPr lang="en-US" sz="1200" dirty="0" err="1" smtClean="0"/>
              <a:t>Oppo</a:t>
            </a:r>
            <a:r>
              <a:rPr lang="en-US" sz="1200" dirty="0" smtClean="0"/>
              <a:t>: Chinese  Vivo: Chinese  </a:t>
            </a:r>
            <a:endParaRPr lang="en-US" sz="1200" dirty="0"/>
          </a:p>
        </p:txBody>
      </p:sp>
      <p:sp>
        <p:nvSpPr>
          <p:cNvPr id="6" name="TextBox 5"/>
          <p:cNvSpPr txBox="1"/>
          <p:nvPr/>
        </p:nvSpPr>
        <p:spPr>
          <a:xfrm>
            <a:off x="116588" y="520069"/>
            <a:ext cx="9333902" cy="369332"/>
          </a:xfrm>
          <a:prstGeom prst="rect">
            <a:avLst/>
          </a:prstGeom>
          <a:noFill/>
        </p:spPr>
        <p:txBody>
          <a:bodyPr wrap="none" rtlCol="0">
            <a:spAutoFit/>
          </a:bodyPr>
          <a:lstStyle/>
          <a:p>
            <a:r>
              <a:rPr lang="en-US" dirty="0" smtClean="0">
                <a:solidFill>
                  <a:schemeClr val="accent6"/>
                </a:solidFill>
              </a:rPr>
              <a:t>Worldwide smartphone market share in 2014-2017 (in unit shipments) [69]</a:t>
            </a:r>
            <a:endParaRPr lang="en-US" dirty="0">
              <a:solidFill>
                <a:schemeClr val="accent6"/>
              </a:solidFill>
            </a:endParaRPr>
          </a:p>
        </p:txBody>
      </p:sp>
    </p:spTree>
    <p:extLst>
      <p:ext uri="{BB962C8B-B14F-4D97-AF65-F5344CB8AC3E}">
        <p14:creationId xmlns:p14="http://schemas.microsoft.com/office/powerpoint/2010/main" val="38748703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11)</a:t>
            </a:r>
            <a:endParaRPr lang="en-US" dirty="0"/>
          </a:p>
        </p:txBody>
      </p:sp>
      <p:grpSp>
        <p:nvGrpSpPr>
          <p:cNvPr id="6" name="Group 5"/>
          <p:cNvGrpSpPr/>
          <p:nvPr/>
        </p:nvGrpSpPr>
        <p:grpSpPr>
          <a:xfrm>
            <a:off x="71499" y="1220181"/>
            <a:ext cx="9072501" cy="4410490"/>
            <a:chOff x="71499" y="1403775"/>
            <a:chExt cx="9072501" cy="4410490"/>
          </a:xfrm>
        </p:grpSpPr>
        <p:pic>
          <p:nvPicPr>
            <p:cNvPr id="7" name="Picture 4" descr="statistic_id266136_global-market-share-held-by-smartphone-operating-systems-2009-2015-by-quarter"/>
            <p:cNvPicPr>
              <a:picLocks noChangeAspect="1" noChangeArrowheads="1"/>
            </p:cNvPicPr>
            <p:nvPr/>
          </p:nvPicPr>
          <p:blipFill rotWithShape="1">
            <a:blip r:embed="rId2">
              <a:extLst>
                <a:ext uri="{28A0092B-C50C-407E-A947-70E740481C1C}">
                  <a14:useLocalDpi xmlns:a14="http://schemas.microsoft.com/office/drawing/2010/main" val="0"/>
                </a:ext>
              </a:extLst>
            </a:blip>
            <a:srcRect l="2920" t="11591" r="2581" b="41350"/>
            <a:stretch/>
          </p:blipFill>
          <p:spPr bwMode="auto">
            <a:xfrm>
              <a:off x="71500" y="1403775"/>
              <a:ext cx="9001000" cy="33303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statistic_id266136_global-market-share-held-by-smartphone-operating-systems-2009-2015-by-quarter"/>
            <p:cNvPicPr>
              <a:picLocks noChangeAspect="1" noChangeArrowheads="1"/>
            </p:cNvPicPr>
            <p:nvPr/>
          </p:nvPicPr>
          <p:blipFill rotWithShape="1">
            <a:blip r:embed="rId2">
              <a:extLst>
                <a:ext uri="{28A0092B-C50C-407E-A947-70E740481C1C}">
                  <a14:useLocalDpi xmlns:a14="http://schemas.microsoft.com/office/drawing/2010/main" val="0"/>
                </a:ext>
              </a:extLst>
            </a:blip>
            <a:srcRect l="2920" t="64373" r="-727" b="25452"/>
            <a:stretch/>
          </p:blipFill>
          <p:spPr bwMode="auto">
            <a:xfrm>
              <a:off x="71499" y="4689140"/>
              <a:ext cx="9061041" cy="7200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statistic_id266136_global-market-share-held-by-smartphone-operating-systems-2009-2015-by-quarter"/>
            <p:cNvPicPr>
              <a:picLocks noChangeAspect="1" noChangeArrowheads="1"/>
            </p:cNvPicPr>
            <p:nvPr/>
          </p:nvPicPr>
          <p:blipFill rotWithShape="1">
            <a:blip r:embed="rId2">
              <a:extLst>
                <a:ext uri="{28A0092B-C50C-407E-A947-70E740481C1C}">
                  <a14:useLocalDpi xmlns:a14="http://schemas.microsoft.com/office/drawing/2010/main" val="0"/>
                </a:ext>
              </a:extLst>
            </a:blip>
            <a:srcRect l="2920" t="57378" r="88575" b="34991"/>
            <a:stretch/>
          </p:blipFill>
          <p:spPr bwMode="auto">
            <a:xfrm>
              <a:off x="116505" y="4644135"/>
              <a:ext cx="810090" cy="5400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statistic_id266136_global-market-share-held-by-smartphone-operating-systems-2009-2015-by-quarter"/>
            <p:cNvPicPr>
              <a:picLocks noChangeAspect="1" noChangeArrowheads="1"/>
            </p:cNvPicPr>
            <p:nvPr/>
          </p:nvPicPr>
          <p:blipFill rotWithShape="1">
            <a:blip r:embed="rId2">
              <a:extLst>
                <a:ext uri="{28A0092B-C50C-407E-A947-70E740481C1C}">
                  <a14:useLocalDpi xmlns:a14="http://schemas.microsoft.com/office/drawing/2010/main" val="0"/>
                </a:ext>
              </a:extLst>
            </a:blip>
            <a:srcRect l="2920" t="79636" r="-727" b="14641"/>
            <a:stretch/>
          </p:blipFill>
          <p:spPr bwMode="auto">
            <a:xfrm>
              <a:off x="71499" y="5409221"/>
              <a:ext cx="9072501" cy="405044"/>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p:cNvSpPr txBox="1"/>
          <p:nvPr/>
        </p:nvSpPr>
        <p:spPr>
          <a:xfrm>
            <a:off x="124242" y="516661"/>
            <a:ext cx="7854330" cy="369332"/>
          </a:xfrm>
          <a:prstGeom prst="rect">
            <a:avLst/>
          </a:prstGeom>
          <a:noFill/>
        </p:spPr>
        <p:txBody>
          <a:bodyPr wrap="none" rtlCol="0">
            <a:spAutoFit/>
          </a:bodyPr>
          <a:lstStyle/>
          <a:p>
            <a:r>
              <a:rPr lang="en-US" dirty="0" smtClean="0">
                <a:solidFill>
                  <a:schemeClr val="accent6"/>
                </a:solidFill>
              </a:rPr>
              <a:t>Worldwide market share of smartphone OSs in 20</a:t>
            </a:r>
            <a:r>
              <a:rPr lang="hu-HU" dirty="0" smtClean="0">
                <a:solidFill>
                  <a:schemeClr val="accent6"/>
                </a:solidFill>
              </a:rPr>
              <a:t>09</a:t>
            </a:r>
            <a:r>
              <a:rPr lang="en-US" dirty="0" smtClean="0">
                <a:solidFill>
                  <a:schemeClr val="accent6"/>
                </a:solidFill>
              </a:rPr>
              <a:t>-201</a:t>
            </a:r>
            <a:r>
              <a:rPr lang="hu-HU" dirty="0" smtClean="0">
                <a:solidFill>
                  <a:schemeClr val="accent6"/>
                </a:solidFill>
              </a:rPr>
              <a:t>5</a:t>
            </a:r>
            <a:r>
              <a:rPr lang="en-US" dirty="0" smtClean="0">
                <a:solidFill>
                  <a:schemeClr val="accent6"/>
                </a:solidFill>
              </a:rPr>
              <a:t> </a:t>
            </a:r>
            <a:r>
              <a:rPr lang="en-US" dirty="0" smtClean="0"/>
              <a:t>[42]</a:t>
            </a:r>
            <a:endParaRPr lang="en-US" dirty="0"/>
          </a:p>
        </p:txBody>
      </p:sp>
      <p:sp>
        <p:nvSpPr>
          <p:cNvPr id="12" name="TextBox 11"/>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3215911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7276" y="512244"/>
            <a:ext cx="1304973" cy="338554"/>
          </a:xfrm>
          <a:prstGeom prst="rect">
            <a:avLst/>
          </a:prstGeom>
          <a:noFill/>
        </p:spPr>
        <p:txBody>
          <a:bodyPr wrap="none" rtlCol="0">
            <a:spAutoFit/>
          </a:bodyPr>
          <a:lstStyle/>
          <a:p>
            <a:r>
              <a:rPr lang="en-US" sz="1600" dirty="0" smtClean="0">
                <a:solidFill>
                  <a:srgbClr val="3333FF"/>
                </a:solidFill>
              </a:rPr>
              <a:t>Remember</a:t>
            </a:r>
            <a:endParaRPr lang="en-US" sz="1600" dirty="0">
              <a:solidFill>
                <a:srgbClr val="3333FF"/>
              </a:solidFill>
            </a:endParaRPr>
          </a:p>
        </p:txBody>
      </p:sp>
      <p:sp>
        <p:nvSpPr>
          <p:cNvPr id="4" name="TextBox 3"/>
          <p:cNvSpPr txBox="1"/>
          <p:nvPr/>
        </p:nvSpPr>
        <p:spPr>
          <a:xfrm>
            <a:off x="117064" y="883528"/>
            <a:ext cx="8946488" cy="707578"/>
          </a:xfrm>
          <a:prstGeom prst="rect">
            <a:avLst/>
          </a:prstGeom>
          <a:noFill/>
        </p:spPr>
        <p:txBody>
          <a:bodyPr wrap="none" rtlCol="0">
            <a:spAutoFit/>
          </a:bodyPr>
          <a:lstStyle/>
          <a:p>
            <a:r>
              <a:rPr lang="en-US" sz="1600" dirty="0" smtClean="0">
                <a:solidFill>
                  <a:srgbClr val="3333FF"/>
                </a:solidFill>
              </a:rPr>
              <a:t>After the introduction of iPhone (2007) Steve Ballmer </a:t>
            </a:r>
            <a:r>
              <a:rPr lang="en-US" sz="1600" dirty="0" smtClean="0"/>
              <a:t>(CEO of Microsoft) said in an</a:t>
            </a:r>
          </a:p>
          <a:p>
            <a:r>
              <a:rPr lang="en-US" sz="1600" dirty="0"/>
              <a:t> </a:t>
            </a:r>
            <a:r>
              <a:rPr lang="en-US" sz="1600" dirty="0" smtClean="0"/>
              <a:t> interview [20]:</a:t>
            </a:r>
            <a:endParaRPr lang="en-US" sz="1600" dirty="0"/>
          </a:p>
        </p:txBody>
      </p:sp>
      <p:sp>
        <p:nvSpPr>
          <p:cNvPr id="5" name="TextBox 4"/>
          <p:cNvSpPr txBox="1"/>
          <p:nvPr/>
        </p:nvSpPr>
        <p:spPr>
          <a:xfrm>
            <a:off x="127900" y="1475657"/>
            <a:ext cx="8835677" cy="1663430"/>
          </a:xfrm>
          <a:prstGeom prst="rect">
            <a:avLst/>
          </a:prstGeom>
          <a:noFill/>
        </p:spPr>
        <p:txBody>
          <a:bodyPr wrap="square" rtlCol="0">
            <a:spAutoFit/>
          </a:bodyPr>
          <a:lstStyle/>
          <a:p>
            <a:r>
              <a:rPr lang="en-US" sz="1600" dirty="0" smtClean="0"/>
              <a:t>“</a:t>
            </a:r>
            <a:r>
              <a:rPr lang="en-US" sz="1600" dirty="0" smtClean="0">
                <a:solidFill>
                  <a:srgbClr val="FF0000"/>
                </a:solidFill>
              </a:rPr>
              <a:t>There's </a:t>
            </a:r>
            <a:r>
              <a:rPr lang="en-US" sz="1600" dirty="0">
                <a:solidFill>
                  <a:srgbClr val="FF0000"/>
                </a:solidFill>
              </a:rPr>
              <a:t>no chance that the iPhone is going to get any significant </a:t>
            </a:r>
            <a:r>
              <a:rPr lang="en-US" sz="1600" dirty="0" smtClean="0">
                <a:solidFill>
                  <a:srgbClr val="FF0000"/>
                </a:solidFill>
              </a:rPr>
              <a:t>market share.</a:t>
            </a:r>
          </a:p>
          <a:p>
            <a:pPr>
              <a:spcAft>
                <a:spcPts val="400"/>
              </a:spcAft>
            </a:pPr>
            <a:r>
              <a:rPr lang="en-US" sz="1600" dirty="0">
                <a:solidFill>
                  <a:srgbClr val="FF0000"/>
                </a:solidFill>
              </a:rPr>
              <a:t> </a:t>
            </a:r>
            <a:r>
              <a:rPr lang="en-US" sz="1600" dirty="0" smtClean="0">
                <a:solidFill>
                  <a:srgbClr val="FF0000"/>
                </a:solidFill>
              </a:rPr>
              <a:t>  </a:t>
            </a:r>
            <a:r>
              <a:rPr lang="en-US" sz="1600" dirty="0">
                <a:solidFill>
                  <a:srgbClr val="FF0000"/>
                </a:solidFill>
              </a:rPr>
              <a:t>No </a:t>
            </a:r>
            <a:r>
              <a:rPr lang="en-US" sz="1600" dirty="0" smtClean="0">
                <a:solidFill>
                  <a:srgbClr val="FF0000"/>
                </a:solidFill>
              </a:rPr>
              <a:t>chance…</a:t>
            </a:r>
          </a:p>
          <a:p>
            <a:r>
              <a:rPr lang="en-US" sz="1600" dirty="0" smtClean="0"/>
              <a:t>But </a:t>
            </a:r>
            <a:r>
              <a:rPr lang="en-US" sz="1600" dirty="0"/>
              <a:t>if you actually take a look at the 1.3 billion phones that get sold, I'd </a:t>
            </a:r>
            <a:r>
              <a:rPr lang="en-US" sz="1600" dirty="0" smtClean="0"/>
              <a:t>prefer</a:t>
            </a:r>
          </a:p>
          <a:p>
            <a:r>
              <a:rPr lang="en-US" sz="1600" dirty="0"/>
              <a:t> </a:t>
            </a:r>
            <a:r>
              <a:rPr lang="en-US" sz="1600" dirty="0" smtClean="0"/>
              <a:t> </a:t>
            </a:r>
            <a:r>
              <a:rPr lang="en-US" sz="1600" dirty="0"/>
              <a:t>to </a:t>
            </a:r>
            <a:r>
              <a:rPr lang="en-US" sz="1600" dirty="0" smtClean="0"/>
              <a:t>have </a:t>
            </a:r>
            <a:r>
              <a:rPr lang="en-US" sz="1600" dirty="0">
                <a:solidFill>
                  <a:srgbClr val="3333FF"/>
                </a:solidFill>
              </a:rPr>
              <a:t>our software in 60% or 70% or 80% </a:t>
            </a:r>
            <a:r>
              <a:rPr lang="en-US" sz="1600" dirty="0"/>
              <a:t>of them, than I </a:t>
            </a:r>
            <a:r>
              <a:rPr lang="en-US" sz="1600" dirty="0" smtClean="0"/>
              <a:t>would </a:t>
            </a:r>
            <a:r>
              <a:rPr lang="en-US" sz="1600" dirty="0"/>
              <a:t>to have </a:t>
            </a:r>
            <a:r>
              <a:rPr lang="en-US" sz="1600" dirty="0">
                <a:solidFill>
                  <a:srgbClr val="3333FF"/>
                </a:solidFill>
              </a:rPr>
              <a:t>2</a:t>
            </a:r>
            <a:r>
              <a:rPr lang="en-US" sz="1600" dirty="0" smtClean="0">
                <a:solidFill>
                  <a:srgbClr val="3333FF"/>
                </a:solidFill>
              </a:rPr>
              <a:t>%</a:t>
            </a:r>
          </a:p>
          <a:p>
            <a:r>
              <a:rPr lang="en-US" sz="1600" dirty="0">
                <a:solidFill>
                  <a:srgbClr val="3333FF"/>
                </a:solidFill>
              </a:rPr>
              <a:t> </a:t>
            </a:r>
            <a:r>
              <a:rPr lang="en-US" sz="1600" dirty="0" smtClean="0">
                <a:solidFill>
                  <a:srgbClr val="3333FF"/>
                </a:solidFill>
              </a:rPr>
              <a:t> </a:t>
            </a:r>
            <a:r>
              <a:rPr lang="en-US" sz="1600" dirty="0">
                <a:solidFill>
                  <a:srgbClr val="3333FF"/>
                </a:solidFill>
              </a:rPr>
              <a:t>or 3%, which is what Apple might </a:t>
            </a:r>
            <a:r>
              <a:rPr lang="en-US" sz="1600" dirty="0" smtClean="0">
                <a:solidFill>
                  <a:srgbClr val="3333FF"/>
                </a:solidFill>
              </a:rPr>
              <a:t>get”.</a:t>
            </a:r>
            <a:endParaRPr lang="en-US" sz="1600" dirty="0">
              <a:solidFill>
                <a:srgbClr val="3333FF"/>
              </a:solidFill>
            </a:endParaRPr>
          </a:p>
        </p:txBody>
      </p:sp>
      <p:sp>
        <p:nvSpPr>
          <p:cNvPr id="9"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(12)</a:t>
            </a:r>
            <a:endParaRPr lang="en-US" dirty="0"/>
          </a:p>
        </p:txBody>
      </p:sp>
    </p:spTree>
    <p:extLst>
      <p:ext uri="{BB962C8B-B14F-4D97-AF65-F5344CB8AC3E}">
        <p14:creationId xmlns:p14="http://schemas.microsoft.com/office/powerpoint/2010/main" val="2032961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Emergence and spread of smartphones </a:t>
            </a:r>
            <a:r>
              <a:rPr lang="en-US" dirty="0" smtClean="0"/>
              <a:t>(13)</a:t>
            </a:r>
            <a:endParaRPr lang="en-US" dirty="0"/>
          </a:p>
        </p:txBody>
      </p:sp>
      <p:pic>
        <p:nvPicPr>
          <p:cNvPr id="4" name="Picture 3"/>
          <p:cNvPicPr>
            <a:picLocks noChangeAspect="1"/>
          </p:cNvPicPr>
          <p:nvPr/>
        </p:nvPicPr>
        <p:blipFill rotWithShape="1">
          <a:blip r:embed="rId2"/>
          <a:srcRect t="16522"/>
          <a:stretch/>
        </p:blipFill>
        <p:spPr>
          <a:xfrm>
            <a:off x="89646" y="1115634"/>
            <a:ext cx="9042894" cy="4680520"/>
          </a:xfrm>
          <a:prstGeom prst="rect">
            <a:avLst/>
          </a:prstGeom>
        </p:spPr>
      </p:pic>
      <p:sp>
        <p:nvSpPr>
          <p:cNvPr id="7" name="TextBox 6"/>
          <p:cNvSpPr txBox="1"/>
          <p:nvPr/>
        </p:nvSpPr>
        <p:spPr>
          <a:xfrm>
            <a:off x="96710" y="520069"/>
            <a:ext cx="9151160" cy="369332"/>
          </a:xfrm>
          <a:prstGeom prst="rect">
            <a:avLst/>
          </a:prstGeom>
          <a:noFill/>
        </p:spPr>
        <p:txBody>
          <a:bodyPr wrap="none" rtlCol="0">
            <a:spAutoFit/>
          </a:bodyPr>
          <a:lstStyle/>
          <a:p>
            <a:r>
              <a:rPr lang="en-US" dirty="0" smtClean="0">
                <a:solidFill>
                  <a:schemeClr val="accent6"/>
                </a:solidFill>
              </a:rPr>
              <a:t>Worldwide smartphone OS market share in 2014-2017 (unit shipments) [70]</a:t>
            </a:r>
            <a:endParaRPr lang="en-US" dirty="0">
              <a:solidFill>
                <a:schemeClr val="accent6"/>
              </a:solidFill>
            </a:endParaRPr>
          </a:p>
        </p:txBody>
      </p:sp>
    </p:spTree>
    <p:extLst>
      <p:ext uri="{BB962C8B-B14F-4D97-AF65-F5344CB8AC3E}">
        <p14:creationId xmlns:p14="http://schemas.microsoft.com/office/powerpoint/2010/main" val="28757774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3598" y="515975"/>
            <a:ext cx="8482707" cy="646331"/>
          </a:xfrm>
          <a:prstGeom prst="rect">
            <a:avLst/>
          </a:prstGeom>
          <a:noFill/>
        </p:spPr>
        <p:txBody>
          <a:bodyPr wrap="none" rtlCol="0">
            <a:spAutoFit/>
          </a:bodyPr>
          <a:lstStyle/>
          <a:p>
            <a:r>
              <a:rPr lang="en-US" dirty="0">
                <a:solidFill>
                  <a:srgbClr val="2D2D8A"/>
                </a:solidFill>
              </a:rPr>
              <a:t>Worldwide market share of application processors </a:t>
            </a:r>
            <a:r>
              <a:rPr lang="en-US" dirty="0" smtClean="0">
                <a:solidFill>
                  <a:srgbClr val="2D2D8A"/>
                </a:solidFill>
              </a:rPr>
              <a:t>in </a:t>
            </a:r>
            <a:r>
              <a:rPr lang="en-US" dirty="0" err="1" smtClean="0">
                <a:solidFill>
                  <a:srgbClr val="2D2D8A"/>
                </a:solidFill>
              </a:rPr>
              <a:t>1H</a:t>
            </a:r>
            <a:r>
              <a:rPr lang="en-US" dirty="0" smtClean="0">
                <a:solidFill>
                  <a:srgbClr val="2D2D8A"/>
                </a:solidFill>
              </a:rPr>
              <a:t> 2017 used </a:t>
            </a:r>
            <a:r>
              <a:rPr lang="en-US" dirty="0">
                <a:solidFill>
                  <a:srgbClr val="2D2D8A"/>
                </a:solidFill>
              </a:rPr>
              <a:t>in </a:t>
            </a:r>
            <a:endParaRPr lang="en-US" dirty="0" smtClean="0">
              <a:solidFill>
                <a:srgbClr val="2D2D8A"/>
              </a:solidFill>
            </a:endParaRPr>
          </a:p>
          <a:p>
            <a:r>
              <a:rPr lang="en-US" dirty="0">
                <a:solidFill>
                  <a:srgbClr val="2D2D8A"/>
                </a:solidFill>
              </a:rPr>
              <a:t> </a:t>
            </a:r>
            <a:r>
              <a:rPr lang="en-US" dirty="0" smtClean="0">
                <a:solidFill>
                  <a:srgbClr val="2D2D8A"/>
                </a:solidFill>
              </a:rPr>
              <a:t> smartphones (</a:t>
            </a:r>
            <a:r>
              <a:rPr lang="en-US" dirty="0">
                <a:solidFill>
                  <a:srgbClr val="2D2D8A"/>
                </a:solidFill>
              </a:rPr>
              <a:t>based on revenue) </a:t>
            </a:r>
            <a:r>
              <a:rPr lang="en-US" dirty="0" smtClean="0">
                <a:solidFill>
                  <a:srgbClr val="000000"/>
                </a:solidFill>
              </a:rPr>
              <a:t>[71]</a:t>
            </a:r>
            <a:endParaRPr lang="en-US" dirty="0"/>
          </a:p>
        </p:txBody>
      </p:sp>
      <p:graphicFrame>
        <p:nvGraphicFramePr>
          <p:cNvPr id="7" name="Táblázat 6"/>
          <p:cNvGraphicFramePr>
            <a:graphicFrameLocks noGrp="1"/>
          </p:cNvGraphicFramePr>
          <p:nvPr>
            <p:extLst>
              <p:ext uri="{D42A27DB-BD31-4B8C-83A1-F6EECF244321}">
                <p14:modId xmlns:p14="http://schemas.microsoft.com/office/powerpoint/2010/main" val="516979466"/>
              </p:ext>
            </p:extLst>
          </p:nvPr>
        </p:nvGraphicFramePr>
        <p:xfrm>
          <a:off x="251520" y="1450960"/>
          <a:ext cx="8730970" cy="2438400"/>
        </p:xfrm>
        <a:graphic>
          <a:graphicData uri="http://schemas.openxmlformats.org/drawingml/2006/table">
            <a:tbl>
              <a:tblPr firstRow="1" bandRow="1">
                <a:tableStyleId>{5940675A-B579-460E-94D1-54222C63F5DA}</a:tableStyleId>
              </a:tblPr>
              <a:tblGrid>
                <a:gridCol w="1530170"/>
                <a:gridCol w="1800200"/>
                <a:gridCol w="3761410"/>
                <a:gridCol w="1639190"/>
              </a:tblGrid>
              <a:tr h="370840">
                <a:tc>
                  <a:txBody>
                    <a:bodyPr/>
                    <a:lstStyle/>
                    <a:p>
                      <a:pPr algn="ctr"/>
                      <a:r>
                        <a:rPr kumimoji="0" lang="en-US" sz="1300" b="1" i="0" u="none" strike="noStrike" kern="1200" cap="none" spc="0" normalizeH="0" baseline="0" noProof="0" dirty="0" smtClean="0">
                          <a:ln>
                            <a:noFill/>
                          </a:ln>
                          <a:solidFill>
                            <a:srgbClr val="000000"/>
                          </a:solidFill>
                          <a:effectLst/>
                          <a:uLnTx/>
                          <a:uFillTx/>
                          <a:latin typeface="+mn-lt"/>
                          <a:ea typeface="+mn-ea"/>
                          <a:cs typeface="+mn-cs"/>
                        </a:rPr>
                        <a:t>Vendor</a:t>
                      </a:r>
                      <a:endParaRPr lang="hu-HU" sz="1300" dirty="0"/>
                    </a:p>
                  </a:txBody>
                  <a:tcPr anchor="ctr">
                    <a:solidFill>
                      <a:srgbClr val="CCECFF"/>
                    </a:solidFill>
                  </a:tcPr>
                </a:tc>
                <a:tc>
                  <a:txBody>
                    <a:bodyPr/>
                    <a:lstStyle/>
                    <a:p>
                      <a:pPr algn="ctr"/>
                      <a:r>
                        <a:rPr lang="hu-HU" sz="1300" b="1" dirty="0" smtClean="0"/>
                        <a:t>Market </a:t>
                      </a:r>
                      <a:r>
                        <a:rPr lang="hu-HU" sz="1300" b="1" dirty="0" err="1" smtClean="0"/>
                        <a:t>share</a:t>
                      </a:r>
                      <a:endParaRPr lang="hu-HU" sz="1300" b="1" dirty="0"/>
                    </a:p>
                  </a:txBody>
                  <a:tcPr anchor="ctr">
                    <a:solidFill>
                      <a:srgbClr val="CCECFF"/>
                    </a:solidFill>
                  </a:tcPr>
                </a:tc>
                <a:tc>
                  <a:txBody>
                    <a:bodyPr/>
                    <a:lstStyle/>
                    <a:p>
                      <a:pPr algn="ctr"/>
                      <a:r>
                        <a:rPr lang="hu-HU" sz="1300" b="1" dirty="0" smtClean="0"/>
                        <a:t>Processor lines</a:t>
                      </a:r>
                    </a:p>
                    <a:p>
                      <a:pPr algn="ctr"/>
                      <a:r>
                        <a:rPr lang="hu-HU" sz="1300" b="1" dirty="0" smtClean="0"/>
                        <a:t>(examples)</a:t>
                      </a:r>
                      <a:endParaRPr lang="hu-HU" sz="1300" b="1" dirty="0"/>
                    </a:p>
                  </a:txBody>
                  <a:tcPr anchor="ctr">
                    <a:solidFill>
                      <a:srgbClr val="CCECFF"/>
                    </a:solidFill>
                  </a:tcPr>
                </a:tc>
                <a:tc>
                  <a:txBody>
                    <a:bodyPr/>
                    <a:lstStyle/>
                    <a:p>
                      <a:pPr algn="ctr"/>
                      <a:r>
                        <a:rPr lang="hu-HU" sz="1300" b="1" dirty="0" smtClean="0"/>
                        <a:t>ISA</a:t>
                      </a:r>
                      <a:endParaRPr lang="hu-HU" sz="1300" b="1" dirty="0"/>
                    </a:p>
                  </a:txBody>
                  <a:tcPr anchor="ctr">
                    <a:solidFill>
                      <a:srgbClr val="CCECFF"/>
                    </a:solidFill>
                  </a:tcPr>
                </a:tc>
              </a:tr>
              <a:tr h="370840">
                <a:tc>
                  <a:txBody>
                    <a:bodyPr/>
                    <a:lstStyle/>
                    <a:p>
                      <a:pPr algn="ctr"/>
                      <a:r>
                        <a:rPr lang="en-US" sz="1300" dirty="0" smtClean="0">
                          <a:solidFill>
                            <a:srgbClr val="000000"/>
                          </a:solidFill>
                        </a:rPr>
                        <a:t>Qualcomm</a:t>
                      </a:r>
                    </a:p>
                    <a:p>
                      <a:pPr algn="ctr"/>
                      <a:r>
                        <a:rPr lang="en-US" sz="1300" dirty="0" smtClean="0">
                          <a:solidFill>
                            <a:srgbClr val="000000"/>
                          </a:solidFill>
                        </a:rPr>
                        <a:t> (USA) </a:t>
                      </a:r>
                      <a:endParaRPr lang="hu-HU" sz="1300" dirty="0"/>
                    </a:p>
                  </a:txBody>
                  <a:tcPr anchor="ctr">
                    <a:solidFill>
                      <a:srgbClr val="FFEAD5"/>
                    </a:solidFill>
                  </a:tcPr>
                </a:tc>
                <a:tc>
                  <a:txBody>
                    <a:bodyPr/>
                    <a:lstStyle/>
                    <a:p>
                      <a:pPr algn="ctr"/>
                      <a:r>
                        <a:rPr lang="hu-HU" sz="1300" dirty="0" smtClean="0"/>
                        <a:t>42 %</a:t>
                      </a:r>
                      <a:endParaRPr lang="hu-HU" sz="1300" dirty="0"/>
                    </a:p>
                  </a:txBody>
                  <a:tcPr anchor="ctr">
                    <a:solidFill>
                      <a:srgbClr val="FFEAD5"/>
                    </a:solidFill>
                  </a:tcPr>
                </a:tc>
                <a:tc>
                  <a:txBody>
                    <a:bodyPr/>
                    <a:lstStyle/>
                    <a:p>
                      <a:pPr algn="ctr"/>
                      <a:r>
                        <a:rPr lang="en-US" sz="1300" dirty="0" smtClean="0">
                          <a:solidFill>
                            <a:srgbClr val="000000"/>
                          </a:solidFill>
                        </a:rPr>
                        <a:t>Snapdragon line 200-805</a:t>
                      </a:r>
                    </a:p>
                    <a:p>
                      <a:pPr algn="ctr"/>
                      <a:r>
                        <a:rPr lang="en-US" sz="1300" dirty="0" smtClean="0">
                          <a:solidFill>
                            <a:srgbClr val="000000"/>
                          </a:solidFill>
                        </a:rPr>
                        <a:t> </a:t>
                      </a:r>
                      <a:r>
                        <a:rPr lang="en-US" sz="1300" dirty="0" err="1" smtClean="0">
                          <a:solidFill>
                            <a:srgbClr val="000000"/>
                          </a:solidFill>
                        </a:rPr>
                        <a:t>Snapdragoon</a:t>
                      </a:r>
                      <a:r>
                        <a:rPr lang="en-US" sz="1300" dirty="0" smtClean="0">
                          <a:solidFill>
                            <a:srgbClr val="000000"/>
                          </a:solidFill>
                        </a:rPr>
                        <a:t> 808-845 </a:t>
                      </a:r>
                      <a:endParaRPr lang="hu-HU" sz="1300" dirty="0"/>
                    </a:p>
                  </a:txBody>
                  <a:tcPr anchor="ctr">
                    <a:solidFill>
                      <a:srgbClr val="FFEAD5"/>
                    </a:solidFill>
                  </a:tcPr>
                </a:tc>
                <a:tc>
                  <a:txBody>
                    <a:bodyPr/>
                    <a:lstStyle/>
                    <a:p>
                      <a:pPr algn="ctr"/>
                      <a:r>
                        <a:rPr lang="hu-HU" sz="1300" dirty="0" smtClean="0"/>
                        <a:t>ARMv7</a:t>
                      </a:r>
                    </a:p>
                    <a:p>
                      <a:pPr algn="ctr"/>
                      <a:r>
                        <a:rPr lang="hu-HU" sz="1300" dirty="0" smtClean="0"/>
                        <a:t>ARMv</a:t>
                      </a:r>
                      <a:r>
                        <a:rPr lang="en-US" sz="1300" dirty="0" smtClean="0"/>
                        <a:t>8</a:t>
                      </a:r>
                      <a:endParaRPr lang="hu-HU" sz="1300" dirty="0"/>
                    </a:p>
                  </a:txBody>
                  <a:tcPr anchor="ctr">
                    <a:solidFill>
                      <a:srgbClr val="FFEAD5"/>
                    </a:solidFill>
                  </a:tcPr>
                </a:tc>
              </a:tr>
              <a:tr h="370840">
                <a:tc>
                  <a:txBody>
                    <a:bodyPr/>
                    <a:lstStyle/>
                    <a:p>
                      <a:pPr algn="ctr"/>
                      <a:r>
                        <a:rPr lang="en-US" sz="1300" dirty="0" smtClean="0">
                          <a:solidFill>
                            <a:srgbClr val="000000"/>
                          </a:solidFill>
                        </a:rPr>
                        <a:t>Apple</a:t>
                      </a:r>
                    </a:p>
                    <a:p>
                      <a:pPr algn="ctr"/>
                      <a:r>
                        <a:rPr lang="en-US" sz="1300" dirty="0" smtClean="0">
                          <a:solidFill>
                            <a:srgbClr val="000000"/>
                          </a:solidFill>
                        </a:rPr>
                        <a:t> (USA) </a:t>
                      </a:r>
                      <a:endParaRPr lang="hu-HU" sz="1300" dirty="0"/>
                    </a:p>
                  </a:txBody>
                  <a:tcPr anchor="ctr">
                    <a:solidFill>
                      <a:srgbClr val="FFEAD5"/>
                    </a:solidFill>
                  </a:tcPr>
                </a:tc>
                <a:tc>
                  <a:txBody>
                    <a:bodyPr/>
                    <a:lstStyle/>
                    <a:p>
                      <a:pPr algn="ctr"/>
                      <a:r>
                        <a:rPr lang="en-US" sz="1300" dirty="0" smtClean="0"/>
                        <a:t>18</a:t>
                      </a:r>
                      <a:r>
                        <a:rPr lang="hu-HU" sz="1300" dirty="0" smtClean="0"/>
                        <a:t> %</a:t>
                      </a:r>
                      <a:endParaRPr lang="hu-HU" sz="1300" dirty="0"/>
                    </a:p>
                  </a:txBody>
                  <a:tcPr anchor="ctr">
                    <a:solidFill>
                      <a:srgbClr val="FFEAD5"/>
                    </a:solidFill>
                  </a:tcPr>
                </a:tc>
                <a:tc>
                  <a:txBody>
                    <a:bodyPr/>
                    <a:lstStyle/>
                    <a:p>
                      <a:pPr algn="ctr"/>
                      <a:r>
                        <a:rPr lang="hu-HU" sz="1300" dirty="0" smtClean="0">
                          <a:solidFill>
                            <a:srgbClr val="000000"/>
                          </a:solidFill>
                        </a:rPr>
                        <a:t>Apple</a:t>
                      </a:r>
                      <a:r>
                        <a:rPr lang="hu-HU" sz="1300" baseline="0" dirty="0" smtClean="0">
                          <a:solidFill>
                            <a:srgbClr val="000000"/>
                          </a:solidFill>
                        </a:rPr>
                        <a:t> A</a:t>
                      </a:r>
                      <a:r>
                        <a:rPr lang="en-US" sz="1300" baseline="0" dirty="0" smtClean="0">
                          <a:solidFill>
                            <a:srgbClr val="000000"/>
                          </a:solidFill>
                        </a:rPr>
                        <a:t>4</a:t>
                      </a:r>
                      <a:r>
                        <a:rPr lang="hu-HU" sz="1300" baseline="0" dirty="0" smtClean="0">
                          <a:solidFill>
                            <a:srgbClr val="000000"/>
                          </a:solidFill>
                        </a:rPr>
                        <a:t>-A</a:t>
                      </a:r>
                      <a:r>
                        <a:rPr lang="en-US" sz="1300" baseline="0" dirty="0" err="1" smtClean="0">
                          <a:solidFill>
                            <a:srgbClr val="000000"/>
                          </a:solidFill>
                        </a:rPr>
                        <a:t>6X</a:t>
                      </a:r>
                      <a:endParaRPr lang="hu-HU" sz="1300" baseline="0" dirty="0" smtClean="0">
                        <a:solidFill>
                          <a:srgbClr val="000000"/>
                        </a:solidFill>
                      </a:endParaRPr>
                    </a:p>
                    <a:p>
                      <a:pPr algn="ctr"/>
                      <a:r>
                        <a:rPr lang="hu-HU" sz="1300" baseline="0" dirty="0" smtClean="0">
                          <a:solidFill>
                            <a:srgbClr val="000000"/>
                          </a:solidFill>
                        </a:rPr>
                        <a:t>Apple A</a:t>
                      </a:r>
                      <a:r>
                        <a:rPr lang="en-US" sz="1300" baseline="0" dirty="0" smtClean="0">
                          <a:solidFill>
                            <a:srgbClr val="000000"/>
                          </a:solidFill>
                        </a:rPr>
                        <a:t>7-A</a:t>
                      </a:r>
                      <a:r>
                        <a:rPr lang="hu-HU" sz="1300" baseline="0" dirty="0" smtClean="0">
                          <a:solidFill>
                            <a:srgbClr val="000000"/>
                          </a:solidFill>
                        </a:rPr>
                        <a:t>1</a:t>
                      </a:r>
                      <a:r>
                        <a:rPr lang="en-US" sz="1300" baseline="0" dirty="0" smtClean="0">
                          <a:solidFill>
                            <a:srgbClr val="000000"/>
                          </a:solidFill>
                        </a:rPr>
                        <a:t>1</a:t>
                      </a:r>
                      <a:endParaRPr lang="hu-HU" sz="1300" dirty="0"/>
                    </a:p>
                  </a:txBody>
                  <a:tcPr anchor="ctr">
                    <a:solidFill>
                      <a:srgbClr val="FFEAD5"/>
                    </a:solidFill>
                  </a:tcPr>
                </a:tc>
                <a:tc>
                  <a:txBody>
                    <a:bodyPr/>
                    <a:lstStyle/>
                    <a:p>
                      <a:pPr algn="ctr"/>
                      <a:r>
                        <a:rPr lang="en-US" sz="1300" dirty="0" err="1" smtClean="0"/>
                        <a:t>ARMv7</a:t>
                      </a:r>
                      <a:endParaRPr lang="en-US" sz="1300" dirty="0" smtClean="0"/>
                    </a:p>
                    <a:p>
                      <a:pPr algn="ctr"/>
                      <a:r>
                        <a:rPr lang="hu-HU" sz="1300" dirty="0" smtClean="0"/>
                        <a:t>ARMv8</a:t>
                      </a:r>
                      <a:endParaRPr lang="hu-HU" sz="1300" dirty="0"/>
                    </a:p>
                  </a:txBody>
                  <a:tcPr anchor="ctr">
                    <a:solidFill>
                      <a:srgbClr val="FFEAD5"/>
                    </a:solidFill>
                  </a:tcPr>
                </a:tc>
              </a:tr>
              <a:tr h="370840">
                <a:tc>
                  <a:txBody>
                    <a:bodyPr/>
                    <a:lstStyle/>
                    <a:p>
                      <a:pPr algn="ctr"/>
                      <a:r>
                        <a:rPr lang="en-US" sz="1300" dirty="0" err="1" smtClean="0">
                          <a:solidFill>
                            <a:srgbClr val="000000"/>
                          </a:solidFill>
                        </a:rPr>
                        <a:t>MediaTek</a:t>
                      </a:r>
                      <a:endParaRPr lang="en-US" sz="1300" dirty="0" smtClean="0">
                        <a:solidFill>
                          <a:srgbClr val="000000"/>
                        </a:solidFill>
                      </a:endParaRPr>
                    </a:p>
                    <a:p>
                      <a:pPr algn="ctr"/>
                      <a:r>
                        <a:rPr lang="en-US" sz="1300" dirty="0" smtClean="0">
                          <a:solidFill>
                            <a:srgbClr val="000000"/>
                          </a:solidFill>
                        </a:rPr>
                        <a:t> (Taiwan) </a:t>
                      </a:r>
                      <a:endParaRPr lang="hu-HU" sz="1300" dirty="0"/>
                    </a:p>
                  </a:txBody>
                  <a:tcPr anchor="ctr">
                    <a:solidFill>
                      <a:srgbClr val="FFEAD5"/>
                    </a:solidFill>
                  </a:tcPr>
                </a:tc>
                <a:tc>
                  <a:txBody>
                    <a:bodyPr/>
                    <a:lstStyle/>
                    <a:p>
                      <a:pPr algn="ctr"/>
                      <a:r>
                        <a:rPr lang="hu-HU" sz="1300" dirty="0" smtClean="0"/>
                        <a:t>1</a:t>
                      </a:r>
                      <a:r>
                        <a:rPr lang="en-US" sz="1300" dirty="0" smtClean="0"/>
                        <a:t>8</a:t>
                      </a:r>
                      <a:r>
                        <a:rPr lang="hu-HU" sz="1300" dirty="0" smtClean="0"/>
                        <a:t> %</a:t>
                      </a:r>
                      <a:endParaRPr lang="hu-HU" sz="1300" dirty="0"/>
                    </a:p>
                  </a:txBody>
                  <a:tcPr anchor="ctr">
                    <a:solidFill>
                      <a:srgbClr val="FFEAD5"/>
                    </a:solidFill>
                  </a:tcPr>
                </a:tc>
                <a:tc>
                  <a:txBody>
                    <a:bodyPr/>
                    <a:lstStyle/>
                    <a:p>
                      <a:pPr algn="ctr"/>
                      <a:r>
                        <a:rPr lang="hu-HU" sz="1300" dirty="0" smtClean="0">
                          <a:solidFill>
                            <a:srgbClr val="000000"/>
                          </a:solidFill>
                        </a:rPr>
                        <a:t>Helio x10</a:t>
                      </a:r>
                    </a:p>
                    <a:p>
                      <a:pPr algn="ctr"/>
                      <a:r>
                        <a:rPr lang="hu-HU" sz="1300" dirty="0" smtClean="0">
                          <a:solidFill>
                            <a:srgbClr val="000000"/>
                          </a:solidFill>
                        </a:rPr>
                        <a:t>Helio X20</a:t>
                      </a:r>
                      <a:endParaRPr lang="hu-HU" sz="1300" dirty="0"/>
                    </a:p>
                  </a:txBody>
                  <a:tcPr anchor="ctr">
                    <a:solidFill>
                      <a:srgbClr val="FFEAD5"/>
                    </a:solidFill>
                  </a:tcPr>
                </a:tc>
                <a:tc>
                  <a:txBody>
                    <a:bodyPr/>
                    <a:lstStyle/>
                    <a:p>
                      <a:pPr algn="ctr"/>
                      <a:r>
                        <a:rPr lang="hu-HU" sz="1300" dirty="0" smtClean="0"/>
                        <a:t>ARMv7</a:t>
                      </a:r>
                    </a:p>
                    <a:p>
                      <a:pPr algn="ctr"/>
                      <a:r>
                        <a:rPr lang="hu-HU" sz="1300" dirty="0" smtClean="0"/>
                        <a:t>ARMv8</a:t>
                      </a:r>
                      <a:endParaRPr lang="hu-HU" sz="1300" dirty="0"/>
                    </a:p>
                  </a:txBody>
                  <a:tcPr anchor="ctr">
                    <a:solidFill>
                      <a:srgbClr val="FFEAD5"/>
                    </a:solidFill>
                  </a:tcPr>
                </a:tc>
              </a:tr>
              <a:tr h="370840">
                <a:tc>
                  <a:txBody>
                    <a:bodyPr/>
                    <a:lstStyle/>
                    <a:p>
                      <a:pPr algn="ctr"/>
                      <a:r>
                        <a:rPr lang="en-US" sz="1300" dirty="0" smtClean="0">
                          <a:solidFill>
                            <a:srgbClr val="000000"/>
                          </a:solidFill>
                        </a:rPr>
                        <a:t>Samsung</a:t>
                      </a:r>
                    </a:p>
                    <a:p>
                      <a:pPr algn="ctr"/>
                      <a:r>
                        <a:rPr lang="en-US" sz="1300" dirty="0" smtClean="0">
                          <a:solidFill>
                            <a:srgbClr val="000000"/>
                          </a:solidFill>
                        </a:rPr>
                        <a:t> (S. Korea) </a:t>
                      </a:r>
                      <a:endParaRPr lang="hu-HU" sz="1300" dirty="0"/>
                    </a:p>
                  </a:txBody>
                  <a:tcPr anchor="ctr">
                    <a:solidFill>
                      <a:srgbClr val="FFEAD5"/>
                    </a:solidFill>
                  </a:tcPr>
                </a:tc>
                <a:tc>
                  <a:txBody>
                    <a:bodyPr/>
                    <a:lstStyle/>
                    <a:p>
                      <a:pPr algn="ctr"/>
                      <a:endParaRPr lang="hu-HU" sz="1300"/>
                    </a:p>
                  </a:txBody>
                  <a:tcPr anchor="ctr">
                    <a:solidFill>
                      <a:srgbClr val="FFEAD5"/>
                    </a:solidFill>
                  </a:tcPr>
                </a:tc>
                <a:tc>
                  <a:txBody>
                    <a:bodyPr/>
                    <a:lstStyle/>
                    <a:p>
                      <a:pPr algn="ctr"/>
                      <a:r>
                        <a:rPr lang="en-US" sz="1200" dirty="0" err="1" smtClean="0">
                          <a:solidFill>
                            <a:srgbClr val="000000"/>
                          </a:solidFill>
                        </a:rPr>
                        <a:t>Exynos</a:t>
                      </a:r>
                      <a:r>
                        <a:rPr lang="en-US" sz="1200" dirty="0" smtClean="0">
                          <a:solidFill>
                            <a:srgbClr val="000000"/>
                          </a:solidFill>
                        </a:rPr>
                        <a:t> 5 line</a:t>
                      </a:r>
                    </a:p>
                    <a:p>
                      <a:pPr algn="ctr"/>
                      <a:r>
                        <a:rPr lang="en-US" sz="1200" dirty="0" err="1" smtClean="0">
                          <a:solidFill>
                            <a:srgbClr val="000000"/>
                          </a:solidFill>
                        </a:rPr>
                        <a:t>Exynos</a:t>
                      </a:r>
                      <a:r>
                        <a:rPr lang="en-US" sz="1200" dirty="0" smtClean="0">
                          <a:solidFill>
                            <a:srgbClr val="000000"/>
                          </a:solidFill>
                        </a:rPr>
                        <a:t> 7/8/9</a:t>
                      </a:r>
                      <a:endParaRPr lang="hu-HU" sz="1300" dirty="0"/>
                    </a:p>
                  </a:txBody>
                  <a:tcPr anchor="ctr">
                    <a:solidFill>
                      <a:srgbClr val="FFEAD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err="1" smtClean="0">
                          <a:solidFill>
                            <a:srgbClr val="000000"/>
                          </a:solidFill>
                        </a:rPr>
                        <a:t>ARMv7</a:t>
                      </a:r>
                      <a:endParaRPr lang="en-US" sz="1200" dirty="0" smtClean="0">
                        <a:solidFill>
                          <a:srgbClr val="00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err="1" smtClean="0">
                          <a:solidFill>
                            <a:srgbClr val="000000"/>
                          </a:solidFill>
                        </a:rPr>
                        <a:t>ARMv8</a:t>
                      </a:r>
                      <a:endParaRPr lang="en-US" sz="1200" dirty="0" smtClean="0">
                        <a:solidFill>
                          <a:srgbClr val="000000"/>
                        </a:solidFill>
                      </a:endParaRPr>
                    </a:p>
                  </a:txBody>
                  <a:tcPr anchor="ctr">
                    <a:solidFill>
                      <a:srgbClr val="FFEAD5"/>
                    </a:solidFill>
                  </a:tcPr>
                </a:tc>
              </a:tr>
            </a:tbl>
          </a:graphicData>
        </a:graphic>
      </p:graphicFrame>
      <p:sp>
        <p:nvSpPr>
          <p:cNvPr id="10"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14)</a:t>
            </a:r>
            <a:endParaRPr lang="en-US" dirty="0"/>
          </a:p>
        </p:txBody>
      </p:sp>
      <p:sp>
        <p:nvSpPr>
          <p:cNvPr id="6" name="TextBox 5"/>
          <p:cNvSpPr txBox="1"/>
          <p:nvPr/>
        </p:nvSpPr>
        <p:spPr>
          <a:xfrm>
            <a:off x="3393018" y="4059070"/>
            <a:ext cx="2394117" cy="276999"/>
          </a:xfrm>
          <a:prstGeom prst="rect">
            <a:avLst/>
          </a:prstGeom>
          <a:noFill/>
        </p:spPr>
        <p:txBody>
          <a:bodyPr wrap="none" rtlCol="0">
            <a:spAutoFit/>
          </a:bodyPr>
          <a:lstStyle/>
          <a:p>
            <a:r>
              <a:rPr lang="hu-HU" sz="1200" dirty="0" smtClean="0"/>
              <a:t>[Source</a:t>
            </a:r>
            <a:r>
              <a:rPr lang="hu-HU" sz="1200" dirty="0"/>
              <a:t>: </a:t>
            </a:r>
            <a:r>
              <a:rPr lang="hu-HU" sz="1200" dirty="0" smtClean="0"/>
              <a:t>Strategy </a:t>
            </a:r>
            <a:r>
              <a:rPr lang="hu-HU" sz="1200" dirty="0"/>
              <a:t>Analytics</a:t>
            </a:r>
            <a:r>
              <a:rPr lang="en-US" sz="1200" dirty="0" smtClean="0"/>
              <a:t>]</a:t>
            </a:r>
            <a:endParaRPr lang="en-US" sz="1200" dirty="0"/>
          </a:p>
        </p:txBody>
      </p:sp>
      <p:cxnSp>
        <p:nvCxnSpPr>
          <p:cNvPr id="3" name="Straight Connector 2"/>
          <p:cNvCxnSpPr/>
          <p:nvPr/>
        </p:nvCxnSpPr>
        <p:spPr>
          <a:xfrm flipH="1">
            <a:off x="5652120" y="6338211"/>
            <a:ext cx="585065" cy="519789"/>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
        <p:nvSpPr>
          <p:cNvPr id="2" name="TextBox 1"/>
          <p:cNvSpPr txBox="1"/>
          <p:nvPr/>
        </p:nvSpPr>
        <p:spPr>
          <a:xfrm>
            <a:off x="7630717" y="4047455"/>
            <a:ext cx="1306768" cy="461665"/>
          </a:xfrm>
          <a:prstGeom prst="rect">
            <a:avLst/>
          </a:prstGeom>
          <a:noFill/>
        </p:spPr>
        <p:txBody>
          <a:bodyPr wrap="none" rtlCol="0">
            <a:spAutoFit/>
          </a:bodyPr>
          <a:lstStyle/>
          <a:p>
            <a:r>
              <a:rPr lang="en-US" sz="1200" dirty="0" err="1" smtClean="0"/>
              <a:t>ARMv7</a:t>
            </a:r>
            <a:r>
              <a:rPr lang="en-US" sz="1200" dirty="0" smtClean="0"/>
              <a:t>: 32-bit</a:t>
            </a:r>
          </a:p>
          <a:p>
            <a:r>
              <a:rPr lang="en-US" sz="1200" dirty="0" err="1" smtClean="0"/>
              <a:t>ARMv8</a:t>
            </a:r>
            <a:r>
              <a:rPr lang="en-US" sz="1200" dirty="0" smtClean="0"/>
              <a:t>: 64-bit</a:t>
            </a:r>
            <a:endParaRPr lang="en-US" sz="1200" dirty="0"/>
          </a:p>
        </p:txBody>
      </p:sp>
    </p:spTree>
    <p:extLst>
      <p:ext uri="{BB962C8B-B14F-4D97-AF65-F5344CB8AC3E}">
        <p14:creationId xmlns:p14="http://schemas.microsoft.com/office/powerpoint/2010/main" val="37771124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áblázat 2"/>
          <p:cNvGraphicFramePr>
            <a:graphicFrameLocks noGrp="1"/>
          </p:cNvGraphicFramePr>
          <p:nvPr>
            <p:extLst>
              <p:ext uri="{D42A27DB-BD31-4B8C-83A1-F6EECF244321}">
                <p14:modId xmlns:p14="http://schemas.microsoft.com/office/powerpoint/2010/main" val="1237217815"/>
              </p:ext>
            </p:extLst>
          </p:nvPr>
        </p:nvGraphicFramePr>
        <p:xfrm>
          <a:off x="199200" y="1207050"/>
          <a:ext cx="8730969" cy="5282290"/>
        </p:xfrm>
        <a:graphic>
          <a:graphicData uri="http://schemas.openxmlformats.org/drawingml/2006/table">
            <a:tbl>
              <a:tblPr firstRow="1" bandRow="1">
                <a:tableStyleId>{5940675A-B579-460E-94D1-54222C63F5DA}</a:tableStyleId>
              </a:tblPr>
              <a:tblGrid>
                <a:gridCol w="675074"/>
                <a:gridCol w="900100"/>
                <a:gridCol w="1080120"/>
                <a:gridCol w="2115235"/>
                <a:gridCol w="1125125"/>
                <a:gridCol w="1035115"/>
                <a:gridCol w="1800200"/>
              </a:tblGrid>
              <a:tr h="442075">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Model</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Released</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Technology</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CPU</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Word length</a:t>
                      </a:r>
                      <a:endParaRPr lang="hu-HU" sz="1200" dirty="0" smtClean="0">
                        <a:latin typeface="Verdana" panose="020B0604030504040204" pitchFamily="34" charset="0"/>
                        <a:ea typeface="Verdana" panose="020B0604030504040204" pitchFamily="34" charset="0"/>
                        <a:cs typeface="Verdana" panose="020B0604030504040204" pitchFamily="34" charset="0"/>
                      </a:endParaRPr>
                    </a:p>
                    <a:p>
                      <a:pPr algn="ctr"/>
                      <a:r>
                        <a:rPr lang="en-US" sz="1200" dirty="0" smtClean="0">
                          <a:latin typeface="Verdana" panose="020B0604030504040204" pitchFamily="34" charset="0"/>
                          <a:ea typeface="Verdana" panose="020B0604030504040204" pitchFamily="34" charset="0"/>
                          <a:cs typeface="Verdana" panose="020B0604030504040204" pitchFamily="34" charset="0"/>
                        </a:rPr>
                        <a:t>bit</a:t>
                      </a:r>
                      <a:r>
                        <a:rPr lang="en-US" sz="1200" baseline="0" dirty="0" smtClean="0">
                          <a:latin typeface="Verdana" panose="020B0604030504040204" pitchFamily="34" charset="0"/>
                          <a:ea typeface="Verdana" panose="020B0604030504040204" pitchFamily="34" charset="0"/>
                          <a:cs typeface="Verdana" panose="020B0604030504040204" pitchFamily="34" charset="0"/>
                        </a:rPr>
                        <a:t> </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Clock rate</a:t>
                      </a:r>
                      <a:endParaRPr lang="hu-HU" sz="1200" dirty="0" smtClean="0">
                        <a:latin typeface="Verdana" panose="020B0604030504040204" pitchFamily="34" charset="0"/>
                        <a:ea typeface="Verdana" panose="020B0604030504040204" pitchFamily="34" charset="0"/>
                        <a:cs typeface="Verdana" panose="020B0604030504040204" pitchFamily="34" charset="0"/>
                      </a:endParaRP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a:t>
                      </a:r>
                      <a:r>
                        <a:rPr lang="hu-HU" sz="1200" dirty="0" err="1" smtClean="0">
                          <a:latin typeface="Verdana" panose="020B0604030504040204" pitchFamily="34" charset="0"/>
                          <a:ea typeface="Verdana" panose="020B0604030504040204" pitchFamily="34" charset="0"/>
                          <a:cs typeface="Verdana" panose="020B0604030504040204" pitchFamily="34" charset="0"/>
                        </a:rPr>
                        <a:t>up</a:t>
                      </a:r>
                      <a:r>
                        <a:rPr lang="hu-HU" sz="1200" dirty="0" smtClean="0">
                          <a:latin typeface="Verdana" panose="020B0604030504040204" pitchFamily="34" charset="0"/>
                          <a:ea typeface="Verdana" panose="020B0604030504040204" pitchFamily="34" charset="0"/>
                          <a:cs typeface="Verdana" panose="020B0604030504040204" pitchFamily="34" charset="0"/>
                        </a:rPr>
                        <a:t> </a:t>
                      </a:r>
                      <a:r>
                        <a:rPr lang="hu-HU" sz="1200" dirty="0" err="1" smtClean="0">
                          <a:latin typeface="Verdana" panose="020B0604030504040204" pitchFamily="34" charset="0"/>
                          <a:ea typeface="Verdana" panose="020B0604030504040204" pitchFamily="34" charset="0"/>
                          <a:cs typeface="Verdana" panose="020B0604030504040204" pitchFamily="34" charset="0"/>
                        </a:rPr>
                        <a:t>to</a:t>
                      </a:r>
                      <a:r>
                        <a:rPr lang="hu-HU" sz="1200" dirty="0" smtClean="0">
                          <a:latin typeface="Verdana" panose="020B0604030504040204" pitchFamily="34" charset="0"/>
                          <a:ea typeface="Verdana" panose="020B0604030504040204" pitchFamily="34" charset="0"/>
                          <a:cs typeface="Verdana" panose="020B0604030504040204" pitchFamily="34" charset="0"/>
                        </a:rPr>
                        <a:t>)</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Connectivity</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r>
              <a:tr h="344944">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835</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err="1" smtClean="0">
                          <a:latin typeface="Verdana" panose="020B0604030504040204" pitchFamily="34" charset="0"/>
                          <a:ea typeface="Verdana" panose="020B0604030504040204" pitchFamily="34" charset="0"/>
                          <a:cs typeface="Verdana" panose="020B0604030504040204" pitchFamily="34" charset="0"/>
                        </a:rPr>
                        <a:t>Q2</a:t>
                      </a:r>
                      <a:r>
                        <a:rPr lang="en-US" sz="1200" dirty="0" smtClean="0">
                          <a:latin typeface="Verdana" panose="020B0604030504040204" pitchFamily="34" charset="0"/>
                          <a:ea typeface="Verdana" panose="020B0604030504040204" pitchFamily="34" charset="0"/>
                          <a:cs typeface="Verdana" panose="020B0604030504040204" pitchFamily="34" charset="0"/>
                        </a:rPr>
                        <a:t>/2017</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10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4+4</a:t>
                      </a:r>
                      <a:r>
                        <a:rPr lang="en-US" sz="1200" baseline="0" dirty="0" smtClean="0">
                          <a:latin typeface="Verdana" panose="020B0604030504040204" pitchFamily="34" charset="0"/>
                          <a:ea typeface="Verdana" panose="020B0604030504040204" pitchFamily="34" charset="0"/>
                          <a:cs typeface="Verdana" panose="020B0604030504040204" pitchFamily="34" charset="0"/>
                        </a:rPr>
                        <a:t> </a:t>
                      </a:r>
                      <a:r>
                        <a:rPr lang="en-US" sz="1200" baseline="0" dirty="0" err="1" smtClean="0">
                          <a:latin typeface="Verdana" panose="020B0604030504040204" pitchFamily="34" charset="0"/>
                          <a:ea typeface="Verdana" panose="020B0604030504040204" pitchFamily="34" charset="0"/>
                          <a:cs typeface="Verdana" panose="020B0604030504040204" pitchFamily="34" charset="0"/>
                        </a:rPr>
                        <a:t>Kryo</a:t>
                      </a:r>
                      <a:r>
                        <a:rPr lang="en-US" sz="1200" baseline="0" dirty="0" smtClean="0">
                          <a:latin typeface="Verdana" panose="020B0604030504040204" pitchFamily="34" charset="0"/>
                          <a:ea typeface="Verdana" panose="020B0604030504040204" pitchFamily="34" charset="0"/>
                          <a:cs typeface="Verdana" panose="020B0604030504040204" pitchFamily="34" charset="0"/>
                        </a:rPr>
                        <a:t> 280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64</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2.45 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integrated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344944">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821</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Q3/2016</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14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2+2 </a:t>
                      </a:r>
                      <a:r>
                        <a:rPr lang="hu-HU" sz="1200" dirty="0" smtClean="0">
                          <a:latin typeface="Verdana" panose="020B0604030504040204" pitchFamily="34" charset="0"/>
                          <a:ea typeface="Verdana" panose="020B0604030504040204" pitchFamily="34" charset="0"/>
                          <a:cs typeface="Verdana" panose="020B0604030504040204" pitchFamily="34" charset="0"/>
                        </a:rPr>
                        <a:t>Kryo</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64</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1.4 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integrated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344944">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820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Q4/2015</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14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2+2 </a:t>
                      </a:r>
                      <a:r>
                        <a:rPr lang="hu-HU" sz="1200" dirty="0" smtClean="0">
                          <a:latin typeface="Verdana" panose="020B0604030504040204" pitchFamily="34" charset="0"/>
                          <a:ea typeface="Verdana" panose="020B0604030504040204" pitchFamily="34" charset="0"/>
                          <a:cs typeface="Verdana" panose="020B0604030504040204" pitchFamily="34" charset="0"/>
                        </a:rPr>
                        <a:t>Kryo</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64</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2.2 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integrated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466634">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810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H2/2014</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20</a:t>
                      </a:r>
                      <a:r>
                        <a:rPr lang="hu-HU" sz="1200" baseline="0" dirty="0" smtClean="0">
                          <a:latin typeface="Verdana" panose="020B0604030504040204" pitchFamily="34" charset="0"/>
                          <a:ea typeface="Verdana" panose="020B0604030504040204" pitchFamily="34" charset="0"/>
                          <a:cs typeface="Verdana" panose="020B0604030504040204" pitchFamily="34" charset="0"/>
                        </a:rPr>
                        <a:t>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spcAft>
                          <a:spcPts val="200"/>
                        </a:spcAft>
                      </a:pPr>
                      <a:r>
                        <a:rPr lang="hu-HU" sz="1200" dirty="0" smtClean="0">
                          <a:latin typeface="Verdana" panose="020B0604030504040204" pitchFamily="34" charset="0"/>
                          <a:ea typeface="Verdana" panose="020B0604030504040204" pitchFamily="34" charset="0"/>
                          <a:cs typeface="Verdana" panose="020B0604030504040204" pitchFamily="34" charset="0"/>
                        </a:rPr>
                        <a:t>4x ARM Cortex A57 +</a:t>
                      </a: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4x ARM Cortex A53 </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64</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2.0 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smtClean="0">
                          <a:latin typeface="Verdana" panose="020B0604030504040204" pitchFamily="34" charset="0"/>
                          <a:ea typeface="Verdana" panose="020B0604030504040204" pitchFamily="34" charset="0"/>
                          <a:cs typeface="Verdana" panose="020B0604030504040204" pitchFamily="34" charset="0"/>
                        </a:rPr>
                        <a:t>integrated</a:t>
                      </a:r>
                      <a:r>
                        <a:rPr lang="hu-HU" sz="1200" dirty="0" smtClean="0">
                          <a:latin typeface="Verdana" panose="020B0604030504040204" pitchFamily="34" charset="0"/>
                          <a:ea typeface="Verdana" panose="020B0604030504040204" pitchFamily="34" charset="0"/>
                          <a:cs typeface="Verdana" panose="020B0604030504040204" pitchFamily="34" charset="0"/>
                        </a:rPr>
                        <a:t>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466634">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808</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H1/2015</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u-HU" sz="1200" dirty="0" smtClean="0">
                          <a:latin typeface="Verdana" panose="020B0604030504040204" pitchFamily="34" charset="0"/>
                          <a:ea typeface="Verdana" panose="020B0604030504040204" pitchFamily="34" charset="0"/>
                          <a:cs typeface="Verdana" panose="020B0604030504040204" pitchFamily="34" charset="0"/>
                        </a:rPr>
                        <a:t>20</a:t>
                      </a:r>
                      <a:r>
                        <a:rPr lang="hu-HU" sz="1200" baseline="0" dirty="0" smtClean="0">
                          <a:latin typeface="Verdana" panose="020B0604030504040204" pitchFamily="34" charset="0"/>
                          <a:ea typeface="Verdana" panose="020B0604030504040204" pitchFamily="34" charset="0"/>
                          <a:cs typeface="Verdana" panose="020B0604030504040204" pitchFamily="34" charset="0"/>
                        </a:rPr>
                        <a:t> nm</a:t>
                      </a:r>
                      <a:endParaRPr lang="hu-HU" sz="1200" dirty="0" smtClean="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spcAft>
                          <a:spcPts val="200"/>
                        </a:spcAft>
                      </a:pPr>
                      <a:r>
                        <a:rPr lang="hu-HU" sz="1200" dirty="0" smtClean="0">
                          <a:latin typeface="Verdana" panose="020B0604030504040204" pitchFamily="34" charset="0"/>
                          <a:ea typeface="Verdana" panose="020B0604030504040204" pitchFamily="34" charset="0"/>
                          <a:cs typeface="Verdana" panose="020B0604030504040204" pitchFamily="34" charset="0"/>
                        </a:rPr>
                        <a:t>2x ARM Cortex A57 +</a:t>
                      </a: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4x ARM Cortex A53</a:t>
                      </a: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64</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2.0 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smtClean="0">
                          <a:latin typeface="Verdana" panose="020B0604030504040204" pitchFamily="34" charset="0"/>
                          <a:ea typeface="Verdana" panose="020B0604030504040204" pitchFamily="34" charset="0"/>
                          <a:cs typeface="Verdana" panose="020B0604030504040204" pitchFamily="34" charset="0"/>
                        </a:rPr>
                        <a:t>integrated</a:t>
                      </a:r>
                      <a:r>
                        <a:rPr lang="hu-HU" sz="1200" dirty="0" smtClean="0">
                          <a:latin typeface="Verdana" panose="020B0604030504040204" pitchFamily="34" charset="0"/>
                          <a:ea typeface="Verdana" panose="020B0604030504040204" pitchFamily="34" charset="0"/>
                          <a:cs typeface="Verdana" panose="020B0604030504040204" pitchFamily="34" charset="0"/>
                        </a:rPr>
                        <a:t>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352818">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805</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Q1/2014</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28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4x Krait 450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32</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2.7 </a:t>
                      </a:r>
                      <a:r>
                        <a:rPr lang="hu-HU" sz="1200" dirty="0" err="1" smtClean="0">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smtClean="0">
                          <a:latin typeface="Verdana" panose="020B0604030504040204" pitchFamily="34" charset="0"/>
                          <a:ea typeface="Verdana" panose="020B0604030504040204" pitchFamily="34" charset="0"/>
                          <a:cs typeface="Verdana" panose="020B0604030504040204" pitchFamily="34" charset="0"/>
                        </a:rPr>
                        <a:t>integrated</a:t>
                      </a:r>
                      <a:r>
                        <a:rPr lang="hu-HU" sz="1200" dirty="0" smtClean="0">
                          <a:latin typeface="Verdana" panose="020B0604030504040204" pitchFamily="34" charset="0"/>
                          <a:ea typeface="Verdana" panose="020B0604030504040204" pitchFamily="34" charset="0"/>
                          <a:cs typeface="Verdana" panose="020B0604030504040204" pitchFamily="34" charset="0"/>
                        </a:rPr>
                        <a:t>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376760">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801</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Q4/2013</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28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4x Krait</a:t>
                      </a:r>
                      <a:r>
                        <a:rPr lang="hu-HU" sz="1200" baseline="0" dirty="0" smtClean="0">
                          <a:latin typeface="Verdana" panose="020B0604030504040204" pitchFamily="34" charset="0"/>
                          <a:ea typeface="Verdana" panose="020B0604030504040204" pitchFamily="34" charset="0"/>
                          <a:cs typeface="Verdana" panose="020B0604030504040204" pitchFamily="34" charset="0"/>
                        </a:rPr>
                        <a:t> 400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32</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2.5 </a:t>
                      </a:r>
                      <a:r>
                        <a:rPr lang="hu-HU" sz="1200" dirty="0" err="1" smtClean="0">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smtClean="0">
                          <a:latin typeface="Verdana" panose="020B0604030504040204" pitchFamily="34" charset="0"/>
                          <a:ea typeface="Verdana" panose="020B0604030504040204" pitchFamily="34" charset="0"/>
                          <a:cs typeface="Verdana" panose="020B0604030504040204" pitchFamily="34" charset="0"/>
                        </a:rPr>
                        <a:t>integrated</a:t>
                      </a:r>
                      <a:r>
                        <a:rPr lang="hu-HU" sz="1200" dirty="0" smtClean="0">
                          <a:latin typeface="Verdana" panose="020B0604030504040204" pitchFamily="34" charset="0"/>
                          <a:ea typeface="Verdana" panose="020B0604030504040204" pitchFamily="34" charset="0"/>
                          <a:cs typeface="Verdana" panose="020B0604030504040204" pitchFamily="34" charset="0"/>
                        </a:rPr>
                        <a:t>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376760">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800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Q2/2013</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smtClean="0">
                          <a:latin typeface="Verdana" panose="020B0604030504040204" pitchFamily="34" charset="0"/>
                          <a:ea typeface="Verdana" panose="020B0604030504040204" pitchFamily="34" charset="0"/>
                          <a:cs typeface="Verdana" panose="020B0604030504040204" pitchFamily="34" charset="0"/>
                        </a:rPr>
                        <a:t>28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u-HU" sz="1200" dirty="0" smtClean="0">
                          <a:latin typeface="Verdana" panose="020B0604030504040204" pitchFamily="34" charset="0"/>
                          <a:ea typeface="Verdana" panose="020B0604030504040204" pitchFamily="34" charset="0"/>
                          <a:cs typeface="Verdana" panose="020B0604030504040204" pitchFamily="34" charset="0"/>
                        </a:rPr>
                        <a:t>4x Krait</a:t>
                      </a:r>
                      <a:r>
                        <a:rPr lang="hu-HU" sz="1200" baseline="0" dirty="0" smtClean="0">
                          <a:latin typeface="Verdana" panose="020B0604030504040204" pitchFamily="34" charset="0"/>
                          <a:ea typeface="Verdana" panose="020B0604030504040204" pitchFamily="34" charset="0"/>
                          <a:cs typeface="Verdana" panose="020B0604030504040204" pitchFamily="34" charset="0"/>
                        </a:rPr>
                        <a:t> 400</a:t>
                      </a:r>
                      <a:endParaRPr lang="hu-HU" sz="1200" dirty="0" smtClean="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32</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2.3 </a:t>
                      </a:r>
                      <a:r>
                        <a:rPr lang="hu-HU" sz="1200" dirty="0" err="1" smtClean="0">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smtClean="0">
                          <a:latin typeface="Verdana" panose="020B0604030504040204" pitchFamily="34" charset="0"/>
                          <a:ea typeface="Verdana" panose="020B0604030504040204" pitchFamily="34" charset="0"/>
                          <a:cs typeface="Verdana" panose="020B0604030504040204" pitchFamily="34" charset="0"/>
                        </a:rPr>
                        <a:t>integrated</a:t>
                      </a:r>
                      <a:r>
                        <a:rPr lang="hu-HU" sz="1200" dirty="0" smtClean="0">
                          <a:latin typeface="Verdana" panose="020B0604030504040204" pitchFamily="34" charset="0"/>
                          <a:ea typeface="Verdana" panose="020B0604030504040204" pitchFamily="34" charset="0"/>
                          <a:cs typeface="Verdana" panose="020B0604030504040204" pitchFamily="34" charset="0"/>
                        </a:rPr>
                        <a:t>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376760">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600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Q1/2013</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smtClean="0">
                          <a:latin typeface="Verdana" panose="020B0604030504040204" pitchFamily="34" charset="0"/>
                          <a:ea typeface="Verdana" panose="020B0604030504040204" pitchFamily="34" charset="0"/>
                          <a:cs typeface="Verdana" panose="020B0604030504040204" pitchFamily="34" charset="0"/>
                        </a:rPr>
                        <a:t>28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u-HU" sz="1200" dirty="0" smtClean="0">
                          <a:latin typeface="Verdana" panose="020B0604030504040204" pitchFamily="34" charset="0"/>
                          <a:ea typeface="Verdana" panose="020B0604030504040204" pitchFamily="34" charset="0"/>
                          <a:cs typeface="Verdana" panose="020B0604030504040204" pitchFamily="34" charset="0"/>
                        </a:rPr>
                        <a:t>4x Krait</a:t>
                      </a:r>
                      <a:r>
                        <a:rPr lang="hu-HU" sz="1200" baseline="0" dirty="0" smtClean="0">
                          <a:latin typeface="Verdana" panose="020B0604030504040204" pitchFamily="34" charset="0"/>
                          <a:ea typeface="Verdana" panose="020B0604030504040204" pitchFamily="34" charset="0"/>
                          <a:cs typeface="Verdana" panose="020B0604030504040204" pitchFamily="34" charset="0"/>
                        </a:rPr>
                        <a:t> 300</a:t>
                      </a:r>
                      <a:endParaRPr lang="hu-HU" sz="1200" dirty="0" smtClean="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32</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1.9 </a:t>
                      </a:r>
                      <a:r>
                        <a:rPr lang="hu-HU" sz="1200" dirty="0" err="1" smtClean="0">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smtClean="0">
                          <a:latin typeface="Verdana" panose="020B0604030504040204" pitchFamily="34" charset="0"/>
                          <a:ea typeface="Verdana" panose="020B0604030504040204" pitchFamily="34" charset="0"/>
                          <a:cs typeface="Verdana" panose="020B0604030504040204" pitchFamily="34" charset="0"/>
                        </a:rPr>
                        <a:t>integrated</a:t>
                      </a:r>
                      <a:r>
                        <a:rPr lang="hu-HU" sz="1200" dirty="0" smtClean="0">
                          <a:latin typeface="Verdana" panose="020B0604030504040204" pitchFamily="34" charset="0"/>
                          <a:ea typeface="Verdana" panose="020B0604030504040204" pitchFamily="34" charset="0"/>
                          <a:cs typeface="Verdana" panose="020B0604030504040204" pitchFamily="34" charset="0"/>
                        </a:rPr>
                        <a:t> </a:t>
                      </a:r>
                      <a:r>
                        <a:rPr lang="hu-HU" sz="1200" dirty="0" err="1" smtClean="0">
                          <a:latin typeface="Verdana" panose="020B0604030504040204" pitchFamily="34" charset="0"/>
                          <a:ea typeface="Verdana" panose="020B0604030504040204" pitchFamily="34" charset="0"/>
                          <a:cs typeface="Verdana" panose="020B0604030504040204" pitchFamily="34" charset="0"/>
                        </a:rPr>
                        <a:t>WiFi</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376760">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410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1H/2014</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28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4x ARM Cortex A53</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64</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1.4 </a:t>
                      </a:r>
                      <a:r>
                        <a:rPr lang="hu-HU" sz="1200" dirty="0" err="1" smtClean="0">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smtClean="0">
                          <a:latin typeface="Verdana" panose="020B0604030504040204" pitchFamily="34" charset="0"/>
                          <a:ea typeface="Verdana" panose="020B0604030504040204" pitchFamily="34" charset="0"/>
                          <a:cs typeface="Verdana" panose="020B0604030504040204" pitchFamily="34" charset="0"/>
                        </a:rPr>
                        <a:t>integrated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466634">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400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Q4/2013</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smtClean="0">
                          <a:latin typeface="Verdana" panose="020B0604030504040204" pitchFamily="34" charset="0"/>
                          <a:ea typeface="Verdana" panose="020B0604030504040204" pitchFamily="34" charset="0"/>
                          <a:cs typeface="Verdana" panose="020B0604030504040204" pitchFamily="34" charset="0"/>
                        </a:rPr>
                        <a:t>28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spcAft>
                          <a:spcPts val="200"/>
                        </a:spcAft>
                      </a:pPr>
                      <a:r>
                        <a:rPr lang="hu-HU" sz="1200" dirty="0" smtClean="0">
                          <a:latin typeface="Verdana" panose="020B0604030504040204" pitchFamily="34" charset="0"/>
                          <a:ea typeface="Verdana" panose="020B0604030504040204" pitchFamily="34" charset="0"/>
                          <a:cs typeface="Verdana" panose="020B0604030504040204" pitchFamily="34" charset="0"/>
                        </a:rPr>
                        <a:t>4x Krait 300 or</a:t>
                      </a: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4x ARM Cortex A7</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32</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spcAft>
                          <a:spcPts val="200"/>
                        </a:spcAft>
                      </a:pPr>
                      <a:r>
                        <a:rPr lang="hu-HU" sz="1200" dirty="0" smtClean="0">
                          <a:latin typeface="Verdana" panose="020B0604030504040204" pitchFamily="34" charset="0"/>
                          <a:ea typeface="Verdana" panose="020B0604030504040204" pitchFamily="34" charset="0"/>
                          <a:cs typeface="Verdana" panose="020B0604030504040204" pitchFamily="34" charset="0"/>
                        </a:rPr>
                        <a:t>1.7 </a:t>
                      </a:r>
                      <a:r>
                        <a:rPr lang="hu-HU" sz="1200" dirty="0" err="1" smtClean="0">
                          <a:latin typeface="Verdana" panose="020B0604030504040204" pitchFamily="34" charset="0"/>
                          <a:ea typeface="Verdana" panose="020B0604030504040204" pitchFamily="34" charset="0"/>
                          <a:cs typeface="Verdana" panose="020B0604030504040204" pitchFamily="34" charset="0"/>
                        </a:rPr>
                        <a:t>GHz</a:t>
                      </a:r>
                      <a:endParaRPr lang="hu-HU" sz="1200" dirty="0" smtClean="0">
                        <a:latin typeface="Verdana" panose="020B0604030504040204" pitchFamily="34" charset="0"/>
                        <a:ea typeface="Verdana" panose="020B0604030504040204" pitchFamily="34" charset="0"/>
                        <a:cs typeface="Verdana" panose="020B0604030504040204" pitchFamily="34" charset="0"/>
                      </a:endParaRP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1.4 </a:t>
                      </a:r>
                      <a:r>
                        <a:rPr lang="hu-HU" sz="1200" dirty="0" err="1" smtClean="0">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smtClean="0">
                          <a:latin typeface="Verdana" panose="020B0604030504040204" pitchFamily="34" charset="0"/>
                          <a:ea typeface="Verdana" panose="020B0604030504040204" pitchFamily="34" charset="0"/>
                          <a:cs typeface="Verdana" panose="020B0604030504040204" pitchFamily="34" charset="0"/>
                        </a:rPr>
                        <a:t>integrated</a:t>
                      </a:r>
                      <a:r>
                        <a:rPr lang="hu-HU" sz="1200" dirty="0" smtClean="0">
                          <a:latin typeface="Verdana" panose="020B0604030504040204" pitchFamily="34" charset="0"/>
                          <a:ea typeface="Verdana" panose="020B0604030504040204" pitchFamily="34" charset="0"/>
                          <a:cs typeface="Verdana" panose="020B0604030504040204" pitchFamily="34" charset="0"/>
                        </a:rPr>
                        <a:t>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466634">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200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2013</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28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spcAft>
                          <a:spcPts val="200"/>
                        </a:spcAft>
                      </a:pPr>
                      <a:r>
                        <a:rPr lang="hu-HU" sz="1200" dirty="0" smtClean="0">
                          <a:latin typeface="Verdana" panose="020B0604030504040204" pitchFamily="34" charset="0"/>
                          <a:ea typeface="Verdana" panose="020B0604030504040204" pitchFamily="34" charset="0"/>
                          <a:cs typeface="Verdana" panose="020B0604030504040204" pitchFamily="34" charset="0"/>
                        </a:rPr>
                        <a:t>4x ARM Cortex A5 or</a:t>
                      </a: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4x ARM Cortex A7</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32</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spcAft>
                          <a:spcPts val="200"/>
                        </a:spcAft>
                      </a:pPr>
                      <a:r>
                        <a:rPr lang="hu-HU" sz="1200" dirty="0" smtClean="0">
                          <a:latin typeface="Verdana" panose="020B0604030504040204" pitchFamily="34" charset="0"/>
                          <a:ea typeface="Verdana" panose="020B0604030504040204" pitchFamily="34" charset="0"/>
                          <a:cs typeface="Verdana" panose="020B0604030504040204" pitchFamily="34" charset="0"/>
                        </a:rPr>
                        <a:t>1.4 </a:t>
                      </a:r>
                      <a:r>
                        <a:rPr lang="hu-HU" sz="1200" dirty="0" err="1" smtClean="0">
                          <a:latin typeface="Verdana" panose="020B0604030504040204" pitchFamily="34" charset="0"/>
                          <a:ea typeface="Verdana" panose="020B0604030504040204" pitchFamily="34" charset="0"/>
                          <a:cs typeface="Verdana" panose="020B0604030504040204" pitchFamily="34" charset="0"/>
                        </a:rPr>
                        <a:t>GHz</a:t>
                      </a:r>
                      <a:endParaRPr lang="hu-HU" sz="1200" dirty="0" smtClean="0">
                        <a:latin typeface="Verdana" panose="020B0604030504040204" pitchFamily="34" charset="0"/>
                        <a:ea typeface="Verdana" panose="020B0604030504040204" pitchFamily="34" charset="0"/>
                        <a:cs typeface="Verdana" panose="020B0604030504040204" pitchFamily="34" charset="0"/>
                      </a:endParaRP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1.2 </a:t>
                      </a:r>
                      <a:r>
                        <a:rPr lang="hu-HU" sz="1200" dirty="0" err="1" smtClean="0">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smtClean="0">
                          <a:latin typeface="Verdana" panose="020B0604030504040204" pitchFamily="34" charset="0"/>
                          <a:ea typeface="Verdana" panose="020B0604030504040204" pitchFamily="34" charset="0"/>
                          <a:cs typeface="Verdana" panose="020B0604030504040204" pitchFamily="34" charset="0"/>
                        </a:rPr>
                        <a:t>integrated</a:t>
                      </a:r>
                      <a:r>
                        <a:rPr lang="hu-HU" sz="1200" dirty="0" smtClean="0">
                          <a:latin typeface="Verdana" panose="020B0604030504040204" pitchFamily="34" charset="0"/>
                          <a:ea typeface="Verdana" panose="020B0604030504040204" pitchFamily="34" charset="0"/>
                          <a:cs typeface="Verdana" panose="020B0604030504040204" pitchFamily="34" charset="0"/>
                        </a:rPr>
                        <a:t> 3G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bl>
          </a:graphicData>
        </a:graphic>
      </p:graphicFrame>
      <p:sp>
        <p:nvSpPr>
          <p:cNvPr id="4" name="TextBox 3"/>
          <p:cNvSpPr txBox="1"/>
          <p:nvPr/>
        </p:nvSpPr>
        <p:spPr>
          <a:xfrm>
            <a:off x="107398" y="516661"/>
            <a:ext cx="6063648" cy="369332"/>
          </a:xfrm>
          <a:prstGeom prst="rect">
            <a:avLst/>
          </a:prstGeom>
          <a:noFill/>
        </p:spPr>
        <p:txBody>
          <a:bodyPr wrap="none" rtlCol="0">
            <a:spAutoFit/>
          </a:bodyPr>
          <a:lstStyle/>
          <a:p>
            <a:r>
              <a:rPr lang="en-US" dirty="0" smtClean="0">
                <a:solidFill>
                  <a:schemeClr val="accent6"/>
                </a:solidFill>
              </a:rPr>
              <a:t>Main features of the Qualcomm </a:t>
            </a:r>
            <a:r>
              <a:rPr lang="en-US" dirty="0" err="1" smtClean="0">
                <a:solidFill>
                  <a:schemeClr val="accent6"/>
                </a:solidFill>
              </a:rPr>
              <a:t>Snapdragoon</a:t>
            </a:r>
            <a:r>
              <a:rPr lang="en-US" dirty="0" smtClean="0">
                <a:solidFill>
                  <a:schemeClr val="accent6"/>
                </a:solidFill>
              </a:rPr>
              <a:t> lines</a:t>
            </a:r>
            <a:endParaRPr lang="en-US" dirty="0">
              <a:solidFill>
                <a:schemeClr val="accent6"/>
              </a:solidFill>
            </a:endParaRPr>
          </a:p>
        </p:txBody>
      </p:sp>
      <p:sp>
        <p:nvSpPr>
          <p:cNvPr id="7"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2. Emergence and spread of smartphones </a:t>
            </a:r>
            <a:r>
              <a:rPr lang="en-US" altLang="en-US" dirty="0" smtClean="0">
                <a:solidFill>
                  <a:srgbClr val="FFFFFF"/>
                </a:solidFill>
                <a:latin typeface="Verdana" pitchFamily="34" charset="0"/>
                <a:cs typeface="Arial" charset="0"/>
              </a:rPr>
              <a:t>(15)</a:t>
            </a:r>
            <a:endParaRPr lang="en-US" dirty="0"/>
          </a:p>
        </p:txBody>
      </p:sp>
      <p:sp>
        <p:nvSpPr>
          <p:cNvPr id="2" name="TextBox 1"/>
          <p:cNvSpPr txBox="1"/>
          <p:nvPr/>
        </p:nvSpPr>
        <p:spPr>
          <a:xfrm>
            <a:off x="1826695" y="6572381"/>
            <a:ext cx="5215915" cy="276999"/>
          </a:xfrm>
          <a:prstGeom prst="rect">
            <a:avLst/>
          </a:prstGeom>
          <a:noFill/>
        </p:spPr>
        <p:txBody>
          <a:bodyPr wrap="none" rtlCol="0">
            <a:spAutoFit/>
          </a:bodyPr>
          <a:lstStyle/>
          <a:p>
            <a:r>
              <a:rPr lang="hu-HU" sz="1200" dirty="0" smtClean="0"/>
              <a:t>RF: Radio Frequency Front </a:t>
            </a:r>
            <a:r>
              <a:rPr lang="hu-HU" sz="1200" smtClean="0"/>
              <a:t>End implemented </a:t>
            </a:r>
            <a:r>
              <a:rPr lang="hu-HU" sz="1200" dirty="0" smtClean="0"/>
              <a:t>as a separate chip</a:t>
            </a:r>
            <a:endParaRPr lang="en-US" sz="1200" dirty="0"/>
          </a:p>
        </p:txBody>
      </p:sp>
    </p:spTree>
    <p:extLst>
      <p:ext uri="{BB962C8B-B14F-4D97-AF65-F5344CB8AC3E}">
        <p14:creationId xmlns:p14="http://schemas.microsoft.com/office/powerpoint/2010/main" val="41866232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33FF"/>
            </a:gs>
          </a:gsLst>
          <a:lin ang="0" scaled="1"/>
        </a:gradFill>
        <a:effectLst/>
      </p:bgPr>
    </p:bg>
    <p:spTree>
      <p:nvGrpSpPr>
        <p:cNvPr id="1" name=""/>
        <p:cNvGrpSpPr/>
        <p:nvPr/>
      </p:nvGrpSpPr>
      <p:grpSpPr>
        <a:xfrm>
          <a:off x="0" y="0"/>
          <a:ext cx="0" cy="0"/>
          <a:chOff x="0" y="0"/>
          <a:chExt cx="0" cy="0"/>
        </a:xfrm>
      </p:grpSpPr>
      <p:sp>
        <p:nvSpPr>
          <p:cNvPr id="166914" name="Text Box 4"/>
          <p:cNvSpPr txBox="1">
            <a:spLocks noChangeArrowheads="1"/>
          </p:cNvSpPr>
          <p:nvPr/>
        </p:nvSpPr>
        <p:spPr bwMode="auto">
          <a:xfrm>
            <a:off x="752560" y="1989624"/>
            <a:ext cx="7869154"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smtClean="0">
                <a:solidFill>
                  <a:srgbClr val="FFFFFF"/>
                </a:solidFill>
                <a:latin typeface="Verdana" pitchFamily="34" charset="0"/>
              </a:rPr>
              <a:t>1. Emergence and spread of smartphones</a:t>
            </a:r>
            <a:endParaRPr lang="hu-HU" sz="1900" dirty="0">
              <a:solidFill>
                <a:srgbClr val="FFFFFF"/>
              </a:solidFill>
              <a:latin typeface="Verdana" pitchFamily="34" charset="0"/>
            </a:endParaRPr>
          </a:p>
        </p:txBody>
      </p:sp>
      <p:sp>
        <p:nvSpPr>
          <p:cNvPr id="166915" name="Text Box 6"/>
          <p:cNvSpPr txBox="1">
            <a:spLocks noChangeArrowheads="1"/>
          </p:cNvSpPr>
          <p:nvPr/>
        </p:nvSpPr>
        <p:spPr bwMode="auto">
          <a:xfrm>
            <a:off x="251520" y="738804"/>
            <a:ext cx="1446213" cy="420628"/>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dirty="0" smtClean="0">
                <a:solidFill>
                  <a:srgbClr val="FFFFFF"/>
                </a:solidFill>
                <a:latin typeface="Verdana" pitchFamily="34" charset="0"/>
              </a:rPr>
              <a:t>Contents</a:t>
            </a:r>
            <a:endParaRPr lang="hu-HU" dirty="0">
              <a:solidFill>
                <a:srgbClr val="FFFFFF"/>
              </a:solidFill>
              <a:latin typeface="Verdana" pitchFamily="34" charset="0"/>
            </a:endParaRPr>
          </a:p>
        </p:txBody>
      </p:sp>
      <p:sp>
        <p:nvSpPr>
          <p:cNvPr id="166917" name="Text Box 8"/>
          <p:cNvSpPr txBox="1">
            <a:spLocks noChangeArrowheads="1"/>
          </p:cNvSpPr>
          <p:nvPr/>
        </p:nvSpPr>
        <p:spPr bwMode="auto">
          <a:xfrm>
            <a:off x="746780" y="3037749"/>
            <a:ext cx="7874934"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smtClean="0">
                <a:solidFill>
                  <a:srgbClr val="FFFFFF"/>
                </a:solidFill>
                <a:latin typeface="Verdana" pitchFamily="34" charset="0"/>
              </a:rPr>
              <a:t>3. Key requirements </a:t>
            </a:r>
            <a:r>
              <a:rPr lang="en-US" sz="1900" dirty="0">
                <a:solidFill>
                  <a:srgbClr val="FFFFFF"/>
                </a:solidFill>
                <a:latin typeface="Verdana" pitchFamily="34" charset="0"/>
              </a:rPr>
              <a:t>of mobile </a:t>
            </a:r>
            <a:r>
              <a:rPr lang="en-US" sz="1900" dirty="0" smtClean="0">
                <a:solidFill>
                  <a:srgbClr val="FFFFFF"/>
                </a:solidFill>
                <a:latin typeface="Verdana" pitchFamily="34" charset="0"/>
              </a:rPr>
              <a:t>devices</a:t>
            </a:r>
            <a:endParaRPr lang="hu-HU" sz="1900" dirty="0">
              <a:solidFill>
                <a:srgbClr val="FFFFFF"/>
              </a:solidFill>
              <a:latin typeface="Verdana" pitchFamily="34" charset="0"/>
            </a:endParaRPr>
          </a:p>
        </p:txBody>
      </p:sp>
      <p:sp>
        <p:nvSpPr>
          <p:cNvPr id="11" name="Text Box 8"/>
          <p:cNvSpPr txBox="1">
            <a:spLocks noChangeArrowheads="1"/>
          </p:cNvSpPr>
          <p:nvPr/>
        </p:nvSpPr>
        <p:spPr bwMode="auto">
          <a:xfrm>
            <a:off x="751940" y="4105169"/>
            <a:ext cx="7869774"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smtClean="0">
                <a:solidFill>
                  <a:srgbClr val="FFFFFF"/>
                </a:solidFill>
                <a:latin typeface="Verdana" pitchFamily="34" charset="0"/>
              </a:rPr>
              <a:t>5. Conclusions</a:t>
            </a:r>
            <a:endParaRPr lang="hu-HU" sz="1900" dirty="0">
              <a:solidFill>
                <a:srgbClr val="FFFFFF"/>
              </a:solidFill>
              <a:latin typeface="Verdana" pitchFamily="34" charset="0"/>
            </a:endParaRPr>
          </a:p>
        </p:txBody>
      </p:sp>
      <p:sp>
        <p:nvSpPr>
          <p:cNvPr id="7" name="Text Box 8"/>
          <p:cNvSpPr txBox="1">
            <a:spLocks noChangeArrowheads="1"/>
          </p:cNvSpPr>
          <p:nvPr/>
        </p:nvSpPr>
        <p:spPr bwMode="auto">
          <a:xfrm>
            <a:off x="752559" y="4607129"/>
            <a:ext cx="7869155"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smtClean="0">
                <a:solidFill>
                  <a:srgbClr val="FFFFFF"/>
                </a:solidFill>
                <a:latin typeface="Verdana" pitchFamily="34" charset="0"/>
              </a:rPr>
              <a:t>6. References</a:t>
            </a:r>
            <a:endParaRPr lang="hu-HU" sz="1900" dirty="0">
              <a:solidFill>
                <a:srgbClr val="FFFFFF"/>
              </a:solidFill>
              <a:latin typeface="Verdana" pitchFamily="34" charset="0"/>
            </a:endParaRPr>
          </a:p>
        </p:txBody>
      </p:sp>
      <p:sp>
        <p:nvSpPr>
          <p:cNvPr id="8" name="Text Box 4"/>
          <p:cNvSpPr txBox="1">
            <a:spLocks noChangeArrowheads="1"/>
          </p:cNvSpPr>
          <p:nvPr/>
        </p:nvSpPr>
        <p:spPr bwMode="auto">
          <a:xfrm>
            <a:off x="752560" y="2513763"/>
            <a:ext cx="7869154"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smtClean="0">
                <a:solidFill>
                  <a:srgbClr val="FFFFFF"/>
                </a:solidFill>
                <a:latin typeface="Verdana" pitchFamily="34" charset="0"/>
              </a:rPr>
              <a:t>2. Emergence and spread of tablets</a:t>
            </a:r>
            <a:endParaRPr lang="hu-HU" sz="1900" dirty="0">
              <a:solidFill>
                <a:srgbClr val="FFFFFF"/>
              </a:solidFill>
              <a:latin typeface="Verdana" pitchFamily="34" charset="0"/>
            </a:endParaRPr>
          </a:p>
        </p:txBody>
      </p:sp>
      <p:sp>
        <p:nvSpPr>
          <p:cNvPr id="9" name="Text Box 8"/>
          <p:cNvSpPr txBox="1">
            <a:spLocks noChangeArrowheads="1"/>
          </p:cNvSpPr>
          <p:nvPr/>
        </p:nvSpPr>
        <p:spPr bwMode="auto">
          <a:xfrm>
            <a:off x="752559" y="3577809"/>
            <a:ext cx="7869154"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smtClean="0">
                <a:solidFill>
                  <a:srgbClr val="FFFFFF"/>
                </a:solidFill>
                <a:latin typeface="Verdana" pitchFamily="34" charset="0"/>
              </a:rPr>
              <a:t>4. How leading IT vendors addressed the mobile boom?</a:t>
            </a:r>
            <a:endParaRPr lang="hu-HU" sz="1900" dirty="0">
              <a:solidFill>
                <a:srgbClr val="FFFFFF"/>
              </a:solidFill>
              <a:latin typeface="Verdana" pitchFamily="34" charset="0"/>
            </a:endParaRPr>
          </a:p>
        </p:txBody>
      </p:sp>
      <p:sp>
        <p:nvSpPr>
          <p:cNvPr id="10" name="Text Box 6"/>
          <p:cNvSpPr txBox="1">
            <a:spLocks noChangeArrowheads="1"/>
          </p:cNvSpPr>
          <p:nvPr/>
        </p:nvSpPr>
        <p:spPr bwMode="auto">
          <a:xfrm>
            <a:off x="341530" y="2002634"/>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12" name="Text Box 6"/>
          <p:cNvSpPr txBox="1">
            <a:spLocks noChangeArrowheads="1"/>
          </p:cNvSpPr>
          <p:nvPr/>
        </p:nvSpPr>
        <p:spPr bwMode="auto">
          <a:xfrm>
            <a:off x="341530" y="2505205"/>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13" name="Text Box 6"/>
          <p:cNvSpPr txBox="1">
            <a:spLocks noChangeArrowheads="1"/>
          </p:cNvSpPr>
          <p:nvPr/>
        </p:nvSpPr>
        <p:spPr bwMode="auto">
          <a:xfrm>
            <a:off x="341530" y="3037749"/>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14" name="Text Box 6"/>
          <p:cNvSpPr txBox="1">
            <a:spLocks noChangeArrowheads="1"/>
          </p:cNvSpPr>
          <p:nvPr/>
        </p:nvSpPr>
        <p:spPr bwMode="auto">
          <a:xfrm>
            <a:off x="341530" y="3540320"/>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15" name="Text Box 6"/>
          <p:cNvSpPr txBox="1">
            <a:spLocks noChangeArrowheads="1"/>
          </p:cNvSpPr>
          <p:nvPr/>
        </p:nvSpPr>
        <p:spPr bwMode="auto">
          <a:xfrm>
            <a:off x="346629" y="4117869"/>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16" name="Text Box 6"/>
          <p:cNvSpPr txBox="1">
            <a:spLocks noChangeArrowheads="1"/>
          </p:cNvSpPr>
          <p:nvPr/>
        </p:nvSpPr>
        <p:spPr bwMode="auto">
          <a:xfrm>
            <a:off x="346629" y="4620440"/>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Tree>
    <p:extLst>
      <p:ext uri="{BB962C8B-B14F-4D97-AF65-F5344CB8AC3E}">
        <p14:creationId xmlns:p14="http://schemas.microsoft.com/office/powerpoint/2010/main" val="18117176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TextBox 1"/>
          <p:cNvSpPr txBox="1">
            <a:spLocks noChangeArrowheads="1"/>
          </p:cNvSpPr>
          <p:nvPr/>
        </p:nvSpPr>
        <p:spPr bwMode="auto">
          <a:xfrm>
            <a:off x="123648" y="518863"/>
            <a:ext cx="65447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smtClean="0">
                <a:solidFill>
                  <a:srgbClr val="333399"/>
                </a:solidFill>
                <a:latin typeface="Verdana"/>
              </a:rPr>
              <a:t>Intel's efforts to enter the mobile market</a:t>
            </a:r>
            <a:r>
              <a:rPr lang="hu-HU" dirty="0" smtClean="0">
                <a:solidFill>
                  <a:srgbClr val="333399"/>
                </a:solidFill>
                <a:latin typeface="Verdana"/>
              </a:rPr>
              <a:t> </a:t>
            </a:r>
            <a:r>
              <a:rPr lang="hu-HU" dirty="0" smtClean="0">
                <a:solidFill>
                  <a:srgbClr val="000000"/>
                </a:solidFill>
                <a:latin typeface="Verdana"/>
              </a:rPr>
              <a:t>[</a:t>
            </a:r>
            <a:r>
              <a:rPr lang="en-US" dirty="0" smtClean="0">
                <a:solidFill>
                  <a:srgbClr val="000000"/>
                </a:solidFill>
                <a:latin typeface="Verdana"/>
              </a:rPr>
              <a:t>Based on 2</a:t>
            </a:r>
            <a:r>
              <a:rPr lang="hu-HU" dirty="0" smtClean="0">
                <a:solidFill>
                  <a:srgbClr val="000000"/>
                </a:solidFill>
                <a:latin typeface="Verdana"/>
              </a:rPr>
              <a:t>]</a:t>
            </a:r>
            <a:endParaRPr lang="en-US" dirty="0">
              <a:solidFill>
                <a:srgbClr val="000000"/>
              </a:solidFill>
              <a:latin typeface="Verdana"/>
            </a:endParaRPr>
          </a:p>
        </p:txBody>
      </p:sp>
      <p:sp>
        <p:nvSpPr>
          <p:cNvPr id="13" name="Title 1"/>
          <p:cNvSpPr>
            <a:spLocks noGrp="1"/>
          </p:cNvSpPr>
          <p:nvPr>
            <p:ph type="title"/>
          </p:nvPr>
        </p:nvSpPr>
        <p:spPr>
          <a:xfrm>
            <a:off x="-11460" y="3898"/>
            <a:ext cx="9144000" cy="392400"/>
          </a:xfrm>
        </p:spPr>
        <p:txBody>
          <a:bodyPr/>
          <a:lstStyle/>
          <a:p>
            <a:r>
              <a:rPr lang="en-US" dirty="0" smtClean="0"/>
              <a:t/>
            </a:r>
            <a:br>
              <a:rPr lang="en-US" dirty="0" smtClean="0"/>
            </a:br>
            <a:r>
              <a:rPr lang="en-US" dirty="0"/>
              <a:t>1. Emergence and spread of smartphones </a:t>
            </a:r>
            <a:r>
              <a:rPr lang="en-US" dirty="0" smtClean="0"/>
              <a:t>(16)</a:t>
            </a:r>
            <a:r>
              <a:rPr lang="en-US" dirty="0"/>
              <a:t/>
            </a:r>
            <a:br>
              <a:rPr lang="en-US" dirty="0"/>
            </a:br>
            <a:endParaRPr lang="en-US" dirty="0"/>
          </a:p>
        </p:txBody>
      </p:sp>
      <p:grpSp>
        <p:nvGrpSpPr>
          <p:cNvPr id="4" name="Group 3"/>
          <p:cNvGrpSpPr/>
          <p:nvPr/>
        </p:nvGrpSpPr>
        <p:grpSpPr>
          <a:xfrm>
            <a:off x="52110" y="1542188"/>
            <a:ext cx="9027495" cy="4768222"/>
            <a:chOff x="52110" y="1811128"/>
            <a:chExt cx="9027495" cy="4768222"/>
          </a:xfrm>
        </p:grpSpPr>
        <p:sp>
          <p:nvSpPr>
            <p:cNvPr id="2" name="TextBox 1"/>
            <p:cNvSpPr txBox="1"/>
            <p:nvPr/>
          </p:nvSpPr>
          <p:spPr>
            <a:xfrm>
              <a:off x="2889123" y="5812779"/>
              <a:ext cx="774571" cy="438666"/>
            </a:xfrm>
            <a:prstGeom prst="rect">
              <a:avLst/>
            </a:prstGeom>
            <a:noFill/>
          </p:spPr>
          <p:txBody>
            <a:bodyPr wrap="none" rtlCol="0">
              <a:spAutoFit/>
            </a:bodyPr>
            <a:lstStyle/>
            <a:p>
              <a:r>
                <a:rPr lang="en-US" i="1" dirty="0">
                  <a:solidFill>
                    <a:srgbClr val="FFFFFF"/>
                  </a:solidFill>
                </a:rPr>
                <a:t>2008</a:t>
              </a:r>
            </a:p>
          </p:txBody>
        </p:sp>
        <p:sp>
          <p:nvSpPr>
            <p:cNvPr id="5" name="TextBox 4"/>
            <p:cNvSpPr txBox="1"/>
            <p:nvPr/>
          </p:nvSpPr>
          <p:spPr>
            <a:xfrm>
              <a:off x="2919522" y="6117685"/>
              <a:ext cx="806631" cy="461665"/>
            </a:xfrm>
            <a:prstGeom prst="rect">
              <a:avLst/>
            </a:prstGeom>
            <a:noFill/>
          </p:spPr>
          <p:txBody>
            <a:bodyPr wrap="none" rtlCol="0">
              <a:spAutoFit/>
            </a:bodyPr>
            <a:lstStyle/>
            <a:p>
              <a:pPr algn="ctr"/>
              <a:r>
                <a:rPr lang="en-US" sz="1200" dirty="0" smtClean="0">
                  <a:solidFill>
                    <a:schemeClr val="bg1"/>
                  </a:solidFill>
                </a:rPr>
                <a:t>2-wide</a:t>
              </a:r>
            </a:p>
            <a:p>
              <a:pPr algn="ctr"/>
              <a:r>
                <a:rPr lang="en-US" sz="1200" dirty="0" smtClean="0">
                  <a:solidFill>
                    <a:schemeClr val="bg1"/>
                  </a:solidFill>
                </a:rPr>
                <a:t>in-order</a:t>
              </a:r>
              <a:endParaRPr lang="en-US" sz="1200" dirty="0">
                <a:solidFill>
                  <a:schemeClr val="bg1"/>
                </a:solidFill>
              </a:endParaRPr>
            </a:p>
          </p:txBody>
        </p:sp>
        <p:sp>
          <p:nvSpPr>
            <p:cNvPr id="9" name="TextBox 8"/>
            <p:cNvSpPr txBox="1"/>
            <p:nvPr/>
          </p:nvSpPr>
          <p:spPr>
            <a:xfrm>
              <a:off x="5079762" y="4132300"/>
              <a:ext cx="1130053" cy="461665"/>
            </a:xfrm>
            <a:prstGeom prst="rect">
              <a:avLst/>
            </a:prstGeom>
            <a:noFill/>
          </p:spPr>
          <p:txBody>
            <a:bodyPr wrap="none" rtlCol="0">
              <a:spAutoFit/>
            </a:bodyPr>
            <a:lstStyle/>
            <a:p>
              <a:pPr algn="ctr"/>
              <a:r>
                <a:rPr lang="en-US" sz="1200" dirty="0" smtClean="0">
                  <a:solidFill>
                    <a:schemeClr val="bg1"/>
                  </a:solidFill>
                </a:rPr>
                <a:t>4-wide</a:t>
              </a:r>
            </a:p>
            <a:p>
              <a:pPr algn="ctr"/>
              <a:r>
                <a:rPr lang="en-US" sz="1200" dirty="0" smtClean="0">
                  <a:solidFill>
                    <a:schemeClr val="bg1"/>
                  </a:solidFill>
                </a:rPr>
                <a:t>out-of-order</a:t>
              </a:r>
              <a:endParaRPr lang="en-US" sz="1200" dirty="0">
                <a:solidFill>
                  <a:schemeClr val="bg1"/>
                </a:solidFill>
              </a:endParaRPr>
            </a:p>
          </p:txBody>
        </p:sp>
        <p:sp>
          <p:nvSpPr>
            <p:cNvPr id="11" name="TextBox 10"/>
            <p:cNvSpPr txBox="1"/>
            <p:nvPr/>
          </p:nvSpPr>
          <p:spPr>
            <a:xfrm>
              <a:off x="4494697" y="6107810"/>
              <a:ext cx="790601" cy="461665"/>
            </a:xfrm>
            <a:prstGeom prst="rect">
              <a:avLst/>
            </a:prstGeom>
            <a:noFill/>
          </p:spPr>
          <p:txBody>
            <a:bodyPr wrap="none" rtlCol="0">
              <a:spAutoFit/>
            </a:bodyPr>
            <a:lstStyle/>
            <a:p>
              <a:pPr algn="ctr"/>
              <a:r>
                <a:rPr lang="en-US" sz="1200" dirty="0" smtClean="0">
                  <a:solidFill>
                    <a:schemeClr val="bg1"/>
                  </a:solidFill>
                </a:rPr>
                <a:t>2-wide</a:t>
              </a:r>
            </a:p>
            <a:p>
              <a:pPr algn="ctr"/>
              <a:r>
                <a:rPr lang="en-US" sz="1200" dirty="0" smtClean="0">
                  <a:solidFill>
                    <a:schemeClr val="bg1"/>
                  </a:solidFill>
                </a:rPr>
                <a:t>in order</a:t>
              </a:r>
              <a:endParaRPr lang="en-US" sz="1200" dirty="0">
                <a:solidFill>
                  <a:schemeClr val="bg1"/>
                </a:solidFill>
              </a:endParaRPr>
            </a:p>
          </p:txBody>
        </p:sp>
        <p:sp>
          <p:nvSpPr>
            <p:cNvPr id="12" name="TextBox 11"/>
            <p:cNvSpPr txBox="1"/>
            <p:nvPr/>
          </p:nvSpPr>
          <p:spPr>
            <a:xfrm>
              <a:off x="6176959" y="6113318"/>
              <a:ext cx="1130053" cy="461665"/>
            </a:xfrm>
            <a:prstGeom prst="rect">
              <a:avLst/>
            </a:prstGeom>
            <a:noFill/>
          </p:spPr>
          <p:txBody>
            <a:bodyPr wrap="none" rtlCol="0">
              <a:spAutoFit/>
            </a:bodyPr>
            <a:lstStyle/>
            <a:p>
              <a:pPr algn="ctr"/>
              <a:r>
                <a:rPr lang="en-US" sz="1200" dirty="0" smtClean="0">
                  <a:solidFill>
                    <a:schemeClr val="bg1"/>
                  </a:solidFill>
                </a:rPr>
                <a:t>2-wide</a:t>
              </a:r>
            </a:p>
            <a:p>
              <a:pPr algn="ctr"/>
              <a:r>
                <a:rPr lang="en-US" sz="1200" dirty="0" smtClean="0">
                  <a:solidFill>
                    <a:schemeClr val="bg1"/>
                  </a:solidFill>
                </a:rPr>
                <a:t>out-of-order</a:t>
              </a:r>
              <a:endParaRPr lang="en-US" sz="1200" dirty="0">
                <a:solidFill>
                  <a:schemeClr val="bg1"/>
                </a:solidFill>
              </a:endParaRPr>
            </a:p>
          </p:txBody>
        </p:sp>
        <p:sp>
          <p:nvSpPr>
            <p:cNvPr id="7" name="TextBox 6"/>
            <p:cNvSpPr txBox="1"/>
            <p:nvPr/>
          </p:nvSpPr>
          <p:spPr>
            <a:xfrm>
              <a:off x="7587335" y="6113343"/>
              <a:ext cx="1130053" cy="461665"/>
            </a:xfrm>
            <a:prstGeom prst="rect">
              <a:avLst/>
            </a:prstGeom>
            <a:noFill/>
          </p:spPr>
          <p:txBody>
            <a:bodyPr wrap="none" rtlCol="0">
              <a:spAutoFit/>
            </a:bodyPr>
            <a:lstStyle/>
            <a:p>
              <a:pPr algn="ctr"/>
              <a:r>
                <a:rPr lang="en-US" sz="1200" dirty="0" smtClean="0">
                  <a:solidFill>
                    <a:schemeClr val="bg1"/>
                  </a:solidFill>
                </a:rPr>
                <a:t>2-wide</a:t>
              </a:r>
            </a:p>
            <a:p>
              <a:pPr algn="ctr"/>
              <a:r>
                <a:rPr lang="en-US" sz="1200" dirty="0" smtClean="0">
                  <a:solidFill>
                    <a:schemeClr val="bg1"/>
                  </a:solidFill>
                </a:rPr>
                <a:t>out-of-order</a:t>
              </a:r>
              <a:endParaRPr lang="en-US" sz="1200" dirty="0">
                <a:solidFill>
                  <a:schemeClr val="bg1"/>
                </a:solidFill>
              </a:endParaRPr>
            </a:p>
          </p:txBody>
        </p:sp>
        <p:pic>
          <p:nvPicPr>
            <p:cNvPr id="14"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10" y="1811128"/>
              <a:ext cx="9027495" cy="4758347"/>
            </a:xfrm>
            <a:prstGeom prst="rect">
              <a:avLst/>
            </a:prstGeom>
          </p:spPr>
        </p:pic>
        <p:sp>
          <p:nvSpPr>
            <p:cNvPr id="15" name="Rounded Rectangle 14"/>
            <p:cNvSpPr/>
            <p:nvPr/>
          </p:nvSpPr>
          <p:spPr>
            <a:xfrm>
              <a:off x="90425" y="4621601"/>
              <a:ext cx="8964000" cy="1584000"/>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158028" y="848165"/>
            <a:ext cx="6907981" cy="369332"/>
          </a:xfrm>
          <a:prstGeom prst="rect">
            <a:avLst/>
          </a:prstGeom>
          <a:noFill/>
        </p:spPr>
        <p:txBody>
          <a:bodyPr wrap="none" rtlCol="0">
            <a:spAutoFit/>
          </a:bodyPr>
          <a:lstStyle/>
          <a:p>
            <a:r>
              <a:rPr lang="en-US" dirty="0" smtClean="0">
                <a:solidFill>
                  <a:schemeClr val="accent6"/>
                </a:solidFill>
              </a:rPr>
              <a:t>Introduction of the Atom line targeting the mobile market</a:t>
            </a:r>
            <a:endParaRPr lang="en-US" dirty="0">
              <a:solidFill>
                <a:schemeClr val="accent6"/>
              </a:solidFill>
            </a:endParaRPr>
          </a:p>
        </p:txBody>
      </p:sp>
    </p:spTree>
    <p:extLst>
      <p:ext uri="{BB962C8B-B14F-4D97-AF65-F5344CB8AC3E}">
        <p14:creationId xmlns:p14="http://schemas.microsoft.com/office/powerpoint/2010/main" val="3107701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17)</a:t>
            </a:r>
            <a:endParaRPr lang="en-US" dirty="0"/>
          </a:p>
        </p:txBody>
      </p:sp>
      <p:sp>
        <p:nvSpPr>
          <p:cNvPr id="2" name="TextBox 1"/>
          <p:cNvSpPr txBox="1"/>
          <p:nvPr/>
        </p:nvSpPr>
        <p:spPr>
          <a:xfrm>
            <a:off x="132109" y="514836"/>
            <a:ext cx="7752669" cy="369332"/>
          </a:xfrm>
          <a:prstGeom prst="rect">
            <a:avLst/>
          </a:prstGeom>
          <a:noFill/>
        </p:spPr>
        <p:txBody>
          <a:bodyPr wrap="square" rtlCol="0">
            <a:spAutoFit/>
          </a:bodyPr>
          <a:lstStyle/>
          <a:p>
            <a:r>
              <a:rPr lang="en-US" dirty="0">
                <a:solidFill>
                  <a:schemeClr val="accent6"/>
                </a:solidFill>
              </a:rPr>
              <a:t>Intel’s Atom platforms targeting </a:t>
            </a:r>
            <a:r>
              <a:rPr lang="en-US" dirty="0" smtClean="0">
                <a:solidFill>
                  <a:schemeClr val="accent6"/>
                </a:solidFill>
              </a:rPr>
              <a:t>smartphones (</a:t>
            </a:r>
            <a:r>
              <a:rPr lang="en-US" dirty="0">
                <a:solidFill>
                  <a:schemeClr val="accent6"/>
                </a:solidFill>
              </a:rPr>
              <a:t>based on [33</a:t>
            </a:r>
            <a:r>
              <a:rPr lang="en-US" dirty="0" smtClean="0">
                <a:solidFill>
                  <a:schemeClr val="accent6"/>
                </a:solidFill>
              </a:rPr>
              <a:t>])</a:t>
            </a:r>
            <a:endParaRPr lang="en-US" dirty="0">
              <a:solidFill>
                <a:schemeClr val="accent6"/>
              </a:solidFill>
            </a:endParaRPr>
          </a:p>
        </p:txBody>
      </p:sp>
      <p:grpSp>
        <p:nvGrpSpPr>
          <p:cNvPr id="69" name="Group 68"/>
          <p:cNvGrpSpPr/>
          <p:nvPr/>
        </p:nvGrpSpPr>
        <p:grpSpPr>
          <a:xfrm>
            <a:off x="32305" y="1016296"/>
            <a:ext cx="9080048" cy="5805645"/>
            <a:chOff x="32305" y="1016296"/>
            <a:chExt cx="9080048" cy="5805645"/>
          </a:xfrm>
        </p:grpSpPr>
        <p:sp>
          <p:nvSpPr>
            <p:cNvPr id="4" name="Right Arrow 3"/>
            <p:cNvSpPr/>
            <p:nvPr/>
          </p:nvSpPr>
          <p:spPr>
            <a:xfrm rot="20678559">
              <a:off x="1390358" y="2598963"/>
              <a:ext cx="6696000" cy="144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51891" r="9522" b="41778"/>
            <a:stretch/>
          </p:blipFill>
          <p:spPr bwMode="auto">
            <a:xfrm>
              <a:off x="32305" y="1016296"/>
              <a:ext cx="9072500" cy="5805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7925767" y="1569729"/>
              <a:ext cx="921708" cy="1026529"/>
              <a:chOff x="6722587" y="2216856"/>
              <a:chExt cx="921708" cy="1026529"/>
            </a:xfrm>
          </p:grpSpPr>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2096845" y="3125564"/>
              <a:ext cx="921708" cy="1026529"/>
              <a:chOff x="6722587" y="2216856"/>
              <a:chExt cx="921708" cy="1026529"/>
            </a:xfrm>
          </p:grpSpPr>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p:cNvGrpSpPr/>
            <p:nvPr/>
          </p:nvGrpSpPr>
          <p:grpSpPr>
            <a:xfrm>
              <a:off x="3569558" y="2711933"/>
              <a:ext cx="921708" cy="1026529"/>
              <a:chOff x="6722587" y="2216856"/>
              <a:chExt cx="921708" cy="1026529"/>
            </a:xfrm>
          </p:grpSpPr>
          <p:pic>
            <p:nvPicPr>
              <p:cNvPr id="1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p:cNvGrpSpPr/>
            <p:nvPr/>
          </p:nvGrpSpPr>
          <p:grpSpPr>
            <a:xfrm>
              <a:off x="5041486" y="2218495"/>
              <a:ext cx="921708" cy="1026529"/>
              <a:chOff x="6722587" y="2216856"/>
              <a:chExt cx="921708" cy="1026529"/>
            </a:xfrm>
          </p:grpSpPr>
          <p:pic>
            <p:nvPicPr>
              <p:cNvPr id="1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 name="Group 17"/>
            <p:cNvGrpSpPr/>
            <p:nvPr/>
          </p:nvGrpSpPr>
          <p:grpSpPr>
            <a:xfrm>
              <a:off x="6481305" y="1755503"/>
              <a:ext cx="921708" cy="1026529"/>
              <a:chOff x="6722587" y="2216856"/>
              <a:chExt cx="921708" cy="1026529"/>
            </a:xfrm>
          </p:grpSpPr>
          <p:pic>
            <p:nvPicPr>
              <p:cNvPr id="1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1" name="Group 20"/>
            <p:cNvGrpSpPr/>
            <p:nvPr/>
          </p:nvGrpSpPr>
          <p:grpSpPr>
            <a:xfrm>
              <a:off x="7947375" y="4188290"/>
              <a:ext cx="921708" cy="1026529"/>
              <a:chOff x="6722587" y="2216856"/>
              <a:chExt cx="921708" cy="1026529"/>
            </a:xfrm>
          </p:grpSpPr>
          <p:pic>
            <p:nvPicPr>
              <p:cNvPr id="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4" name="Group 23"/>
            <p:cNvGrpSpPr/>
            <p:nvPr/>
          </p:nvGrpSpPr>
          <p:grpSpPr>
            <a:xfrm>
              <a:off x="3579576" y="5029849"/>
              <a:ext cx="921708" cy="1026529"/>
              <a:chOff x="6722587" y="2216856"/>
              <a:chExt cx="921708" cy="1026529"/>
            </a:xfrm>
          </p:grpSpPr>
          <p:pic>
            <p:nvPicPr>
              <p:cNvPr id="2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7" name="Group 26"/>
            <p:cNvGrpSpPr/>
            <p:nvPr/>
          </p:nvGrpSpPr>
          <p:grpSpPr>
            <a:xfrm>
              <a:off x="6505812" y="4407849"/>
              <a:ext cx="921708" cy="1026529"/>
              <a:chOff x="6722587" y="2216856"/>
              <a:chExt cx="921708" cy="1026529"/>
            </a:xfrm>
          </p:grpSpPr>
          <p:pic>
            <p:nvPicPr>
              <p:cNvPr id="2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0" name="Group 29"/>
            <p:cNvGrpSpPr/>
            <p:nvPr/>
          </p:nvGrpSpPr>
          <p:grpSpPr>
            <a:xfrm>
              <a:off x="5048391" y="4673923"/>
              <a:ext cx="921708" cy="1026529"/>
              <a:chOff x="6722587" y="2216856"/>
              <a:chExt cx="921708" cy="1026529"/>
            </a:xfrm>
          </p:grpSpPr>
          <p:pic>
            <p:nvPicPr>
              <p:cNvPr id="3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3" name="TextBox 32"/>
            <p:cNvSpPr txBox="1"/>
            <p:nvPr/>
          </p:nvSpPr>
          <p:spPr>
            <a:xfrm>
              <a:off x="3366141" y="2281424"/>
              <a:ext cx="1404552" cy="477054"/>
            </a:xfrm>
            <a:prstGeom prst="rect">
              <a:avLst/>
            </a:prstGeom>
            <a:noFill/>
          </p:spPr>
          <p:txBody>
            <a:bodyPr wrap="none" rtlCol="0">
              <a:spAutoFit/>
            </a:bodyPr>
            <a:lstStyle/>
            <a:p>
              <a:pPr algn="ctr">
                <a:lnSpc>
                  <a:spcPts val="1500"/>
                </a:lnSpc>
              </a:pPr>
              <a:r>
                <a:rPr lang="en-US" sz="1300" b="1" dirty="0" smtClean="0">
                  <a:solidFill>
                    <a:srgbClr val="FFC000"/>
                  </a:solidFill>
                </a:rPr>
                <a:t>Clover Trail+</a:t>
              </a:r>
              <a:endParaRPr lang="en-US" sz="1100" b="1" dirty="0" smtClean="0">
                <a:solidFill>
                  <a:schemeClr val="bg1"/>
                </a:solidFill>
              </a:endParaRPr>
            </a:p>
            <a:p>
              <a:pPr algn="ctr">
                <a:lnSpc>
                  <a:spcPts val="1500"/>
                </a:lnSpc>
              </a:pPr>
              <a:r>
                <a:rPr lang="en-US" sz="1100" dirty="0" smtClean="0">
                  <a:solidFill>
                    <a:schemeClr val="bg1"/>
                  </a:solidFill>
                </a:rPr>
                <a:t>(2013)</a:t>
              </a:r>
              <a:endParaRPr lang="en-US" sz="1100" dirty="0">
                <a:solidFill>
                  <a:schemeClr val="bg1"/>
                </a:solidFill>
              </a:endParaRPr>
            </a:p>
          </p:txBody>
        </p:sp>
        <p:sp>
          <p:nvSpPr>
            <p:cNvPr id="34" name="TextBox 33"/>
            <p:cNvSpPr txBox="1"/>
            <p:nvPr/>
          </p:nvSpPr>
          <p:spPr>
            <a:xfrm>
              <a:off x="2096845" y="2730364"/>
              <a:ext cx="984565" cy="461665"/>
            </a:xfrm>
            <a:prstGeom prst="rect">
              <a:avLst/>
            </a:prstGeom>
            <a:noFill/>
          </p:spPr>
          <p:txBody>
            <a:bodyPr wrap="none" rtlCol="0">
              <a:spAutoFit/>
            </a:bodyPr>
            <a:lstStyle/>
            <a:p>
              <a:r>
                <a:rPr lang="en-US" sz="1300" b="1" dirty="0" smtClean="0">
                  <a:solidFill>
                    <a:srgbClr val="FFC000"/>
                  </a:solidFill>
                </a:rPr>
                <a:t>Medfield</a:t>
              </a:r>
            </a:p>
            <a:p>
              <a:pPr algn="ctr"/>
              <a:r>
                <a:rPr lang="en-US" sz="1100" dirty="0" smtClean="0">
                  <a:solidFill>
                    <a:schemeClr val="bg1"/>
                  </a:solidFill>
                </a:rPr>
                <a:t>(2012)</a:t>
              </a:r>
              <a:endParaRPr lang="en-US" sz="1100" dirty="0">
                <a:solidFill>
                  <a:schemeClr val="bg1"/>
                </a:solidFill>
              </a:endParaRPr>
            </a:p>
          </p:txBody>
        </p:sp>
        <p:sp>
          <p:nvSpPr>
            <p:cNvPr id="35" name="TextBox 34"/>
            <p:cNvSpPr txBox="1"/>
            <p:nvPr/>
          </p:nvSpPr>
          <p:spPr>
            <a:xfrm>
              <a:off x="4980971" y="1807655"/>
              <a:ext cx="1091966" cy="461665"/>
            </a:xfrm>
            <a:prstGeom prst="rect">
              <a:avLst/>
            </a:prstGeom>
            <a:noFill/>
          </p:spPr>
          <p:txBody>
            <a:bodyPr wrap="none" rtlCol="0">
              <a:spAutoFit/>
            </a:bodyPr>
            <a:lstStyle/>
            <a:p>
              <a:r>
                <a:rPr lang="en-US" sz="1300" b="1" dirty="0" smtClean="0">
                  <a:solidFill>
                    <a:srgbClr val="FFC000"/>
                  </a:solidFill>
                </a:rPr>
                <a:t>Merrifield</a:t>
              </a:r>
            </a:p>
            <a:p>
              <a:pPr algn="ctr"/>
              <a:r>
                <a:rPr lang="en-US" sz="1100" dirty="0" smtClean="0">
                  <a:solidFill>
                    <a:schemeClr val="bg1"/>
                  </a:solidFill>
                </a:rPr>
                <a:t>(2014)</a:t>
              </a:r>
              <a:endParaRPr lang="en-US" sz="1100" dirty="0">
                <a:solidFill>
                  <a:schemeClr val="bg1"/>
                </a:solidFill>
              </a:endParaRPr>
            </a:p>
          </p:txBody>
        </p:sp>
        <p:sp>
          <p:nvSpPr>
            <p:cNvPr id="36" name="TextBox 35"/>
            <p:cNvSpPr txBox="1"/>
            <p:nvPr/>
          </p:nvSpPr>
          <p:spPr>
            <a:xfrm>
              <a:off x="6385500" y="1351568"/>
              <a:ext cx="1178528" cy="461665"/>
            </a:xfrm>
            <a:prstGeom prst="rect">
              <a:avLst/>
            </a:prstGeom>
            <a:noFill/>
          </p:spPr>
          <p:txBody>
            <a:bodyPr wrap="none" rtlCol="0">
              <a:spAutoFit/>
            </a:bodyPr>
            <a:lstStyle/>
            <a:p>
              <a:r>
                <a:rPr lang="en-US" sz="1300" b="1" dirty="0" smtClean="0">
                  <a:solidFill>
                    <a:srgbClr val="FFC000"/>
                  </a:solidFill>
                </a:rPr>
                <a:t>Moorefield</a:t>
              </a:r>
            </a:p>
            <a:p>
              <a:pPr algn="ctr"/>
              <a:r>
                <a:rPr lang="en-US" sz="1100" dirty="0" smtClean="0">
                  <a:solidFill>
                    <a:schemeClr val="bg1"/>
                  </a:solidFill>
                </a:rPr>
                <a:t>(2014)</a:t>
              </a:r>
              <a:endParaRPr lang="en-US" sz="1100" dirty="0">
                <a:solidFill>
                  <a:schemeClr val="bg1"/>
                </a:solidFill>
              </a:endParaRPr>
            </a:p>
          </p:txBody>
        </p:sp>
        <p:sp>
          <p:nvSpPr>
            <p:cNvPr id="37" name="TextBox 36"/>
            <p:cNvSpPr txBox="1"/>
            <p:nvPr/>
          </p:nvSpPr>
          <p:spPr>
            <a:xfrm>
              <a:off x="7747122" y="1164684"/>
              <a:ext cx="1300356" cy="461665"/>
            </a:xfrm>
            <a:prstGeom prst="rect">
              <a:avLst/>
            </a:prstGeom>
            <a:noFill/>
          </p:spPr>
          <p:txBody>
            <a:bodyPr wrap="none" rtlCol="0">
              <a:spAutoFit/>
            </a:bodyPr>
            <a:lstStyle/>
            <a:p>
              <a:pPr algn="ctr"/>
              <a:r>
                <a:rPr lang="en-US" sz="1300" b="1" dirty="0" smtClean="0">
                  <a:solidFill>
                    <a:srgbClr val="FFC000"/>
                  </a:solidFill>
                </a:rPr>
                <a:t>Morganfield</a:t>
              </a:r>
            </a:p>
            <a:p>
              <a:pPr algn="ctr"/>
              <a:r>
                <a:rPr lang="en-US" sz="1100" dirty="0" smtClean="0">
                  <a:solidFill>
                    <a:schemeClr val="bg1"/>
                  </a:solidFill>
                </a:rPr>
                <a:t>(2016)</a:t>
              </a:r>
              <a:endParaRPr lang="en-US" sz="1100" dirty="0">
                <a:solidFill>
                  <a:schemeClr val="bg1"/>
                </a:solidFill>
              </a:endParaRPr>
            </a:p>
          </p:txBody>
        </p:sp>
        <p:sp>
          <p:nvSpPr>
            <p:cNvPr id="38" name="TextBox 37"/>
            <p:cNvSpPr txBox="1"/>
            <p:nvPr/>
          </p:nvSpPr>
          <p:spPr>
            <a:xfrm>
              <a:off x="3482661" y="4616571"/>
              <a:ext cx="1114408" cy="453970"/>
            </a:xfrm>
            <a:prstGeom prst="rect">
              <a:avLst/>
            </a:prstGeom>
            <a:noFill/>
          </p:spPr>
          <p:txBody>
            <a:bodyPr wrap="none" rtlCol="0">
              <a:spAutoFit/>
            </a:bodyPr>
            <a:lstStyle/>
            <a:p>
              <a:pPr algn="ctr">
                <a:lnSpc>
                  <a:spcPts val="1500"/>
                </a:lnSpc>
              </a:pPr>
              <a:r>
                <a:rPr lang="en-US" sz="1300" b="1" dirty="0" smtClean="0">
                  <a:solidFill>
                    <a:srgbClr val="FFC000"/>
                  </a:solidFill>
                </a:rPr>
                <a:t>Lexington</a:t>
              </a:r>
            </a:p>
            <a:p>
              <a:pPr algn="ctr"/>
              <a:r>
                <a:rPr lang="en-US" sz="1100" dirty="0" smtClean="0">
                  <a:solidFill>
                    <a:schemeClr val="bg1"/>
                  </a:solidFill>
                </a:rPr>
                <a:t>(2013)</a:t>
              </a:r>
              <a:endParaRPr lang="en-US" sz="1100" dirty="0">
                <a:solidFill>
                  <a:schemeClr val="bg1"/>
                </a:solidFill>
              </a:endParaRPr>
            </a:p>
          </p:txBody>
        </p:sp>
        <p:sp>
          <p:nvSpPr>
            <p:cNvPr id="39" name="TextBox 38"/>
            <p:cNvSpPr txBox="1"/>
            <p:nvPr/>
          </p:nvSpPr>
          <p:spPr>
            <a:xfrm>
              <a:off x="5068012" y="4242368"/>
              <a:ext cx="892360" cy="461665"/>
            </a:xfrm>
            <a:prstGeom prst="rect">
              <a:avLst/>
            </a:prstGeom>
            <a:noFill/>
          </p:spPr>
          <p:txBody>
            <a:bodyPr wrap="none" rtlCol="0">
              <a:spAutoFit/>
            </a:bodyPr>
            <a:lstStyle/>
            <a:p>
              <a:pPr algn="ctr"/>
              <a:r>
                <a:rPr lang="en-US" sz="1300" b="1" dirty="0" smtClean="0">
                  <a:solidFill>
                    <a:srgbClr val="FFC000"/>
                  </a:solidFill>
                </a:rPr>
                <a:t>Slayton</a:t>
              </a:r>
            </a:p>
            <a:p>
              <a:pPr algn="ctr"/>
              <a:r>
                <a:rPr lang="en-US" sz="1100" dirty="0" smtClean="0">
                  <a:solidFill>
                    <a:schemeClr val="bg1"/>
                  </a:solidFill>
                </a:rPr>
                <a:t>(2014)</a:t>
              </a:r>
              <a:endParaRPr lang="en-US" sz="1100" dirty="0">
                <a:solidFill>
                  <a:schemeClr val="bg1"/>
                </a:solidFill>
              </a:endParaRPr>
            </a:p>
          </p:txBody>
        </p:sp>
        <p:sp>
          <p:nvSpPr>
            <p:cNvPr id="40" name="Rectangle 39"/>
            <p:cNvSpPr/>
            <p:nvPr/>
          </p:nvSpPr>
          <p:spPr>
            <a:xfrm>
              <a:off x="6503310" y="3965057"/>
              <a:ext cx="982961" cy="461665"/>
            </a:xfrm>
            <a:prstGeom prst="rect">
              <a:avLst/>
            </a:prstGeom>
          </p:spPr>
          <p:txBody>
            <a:bodyPr wrap="none">
              <a:spAutoFit/>
            </a:bodyPr>
            <a:lstStyle/>
            <a:p>
              <a:pPr algn="ctr"/>
              <a:r>
                <a:rPr lang="en-US" sz="1300" b="1" dirty="0" smtClean="0">
                  <a:solidFill>
                    <a:srgbClr val="FFC000"/>
                  </a:solidFill>
                </a:rPr>
                <a:t>Riverton</a:t>
              </a:r>
            </a:p>
            <a:p>
              <a:pPr algn="ctr"/>
              <a:r>
                <a:rPr lang="en-US" sz="1100" dirty="0" smtClean="0">
                  <a:solidFill>
                    <a:schemeClr val="bg1"/>
                  </a:solidFill>
                </a:rPr>
                <a:t>(2015)</a:t>
              </a:r>
              <a:endParaRPr lang="en-US" sz="1100" dirty="0">
                <a:solidFill>
                  <a:schemeClr val="bg1"/>
                </a:solidFill>
              </a:endParaRPr>
            </a:p>
          </p:txBody>
        </p:sp>
        <p:sp>
          <p:nvSpPr>
            <p:cNvPr id="41" name="Rectangle 40"/>
            <p:cNvSpPr/>
            <p:nvPr/>
          </p:nvSpPr>
          <p:spPr>
            <a:xfrm>
              <a:off x="7677345" y="3744035"/>
              <a:ext cx="1435008" cy="484748"/>
            </a:xfrm>
            <a:prstGeom prst="rect">
              <a:avLst/>
            </a:prstGeom>
          </p:spPr>
          <p:txBody>
            <a:bodyPr wrap="none">
              <a:spAutoFit/>
            </a:bodyPr>
            <a:lstStyle/>
            <a:p>
              <a:pPr algn="ctr"/>
              <a:r>
                <a:rPr lang="en-US" sz="1300" b="1" dirty="0" err="1" smtClean="0">
                  <a:solidFill>
                    <a:srgbClr val="FFC000"/>
                  </a:solidFill>
                </a:rPr>
                <a:t>Binghampton</a:t>
              </a:r>
              <a:endParaRPr lang="en-US" sz="1300" b="1" dirty="0" smtClean="0">
                <a:solidFill>
                  <a:srgbClr val="FFC000"/>
                </a:solidFill>
              </a:endParaRPr>
            </a:p>
            <a:p>
              <a:pPr algn="ctr">
                <a:lnSpc>
                  <a:spcPts val="1500"/>
                </a:lnSpc>
              </a:pPr>
              <a:r>
                <a:rPr lang="en-US" sz="1100" dirty="0" smtClean="0">
                  <a:solidFill>
                    <a:schemeClr val="bg1"/>
                  </a:solidFill>
                </a:rPr>
                <a:t>(2016)</a:t>
              </a:r>
              <a:endParaRPr lang="en-US" sz="1100" dirty="0">
                <a:solidFill>
                  <a:schemeClr val="bg1"/>
                </a:solidFill>
              </a:endParaRPr>
            </a:p>
          </p:txBody>
        </p:sp>
        <p:sp>
          <p:nvSpPr>
            <p:cNvPr id="42" name="TextBox 41"/>
            <p:cNvSpPr txBox="1"/>
            <p:nvPr/>
          </p:nvSpPr>
          <p:spPr>
            <a:xfrm>
              <a:off x="3088386" y="3683548"/>
              <a:ext cx="1888659" cy="769441"/>
            </a:xfrm>
            <a:prstGeom prst="rect">
              <a:avLst/>
            </a:prstGeom>
            <a:noFill/>
          </p:spPr>
          <p:txBody>
            <a:bodyPr wrap="none" rtlCol="0">
              <a:spAutoFit/>
            </a:bodyPr>
            <a:lstStyle/>
            <a:p>
              <a:pPr algn="ctr"/>
              <a:r>
                <a:rPr lang="en-US" sz="1100" dirty="0" smtClean="0">
                  <a:solidFill>
                    <a:schemeClr val="bg1"/>
                  </a:solidFill>
                </a:rPr>
                <a:t>Z2580-2520</a:t>
              </a:r>
            </a:p>
            <a:p>
              <a:pPr algn="ctr"/>
              <a:r>
                <a:rPr lang="en-US" sz="1100" dirty="0" smtClean="0">
                  <a:solidFill>
                    <a:schemeClr val="bg1"/>
                  </a:solidFill>
                </a:rPr>
                <a:t>2xSaltwell</a:t>
              </a:r>
            </a:p>
            <a:p>
              <a:pPr algn="ctr"/>
              <a:r>
                <a:rPr lang="en-US" sz="1100" dirty="0" smtClean="0">
                  <a:solidFill>
                    <a:schemeClr val="bg1"/>
                  </a:solidFill>
                </a:rPr>
                <a:t>32 nm</a:t>
              </a:r>
            </a:p>
            <a:p>
              <a:pPr algn="ctr"/>
              <a:r>
                <a:rPr lang="en-US" sz="1100" dirty="0" smtClean="0">
                  <a:solidFill>
                    <a:schemeClr val="bg1"/>
                  </a:solidFill>
                </a:rPr>
                <a:t>+XMM 6268/6360/7160</a:t>
              </a:r>
              <a:endParaRPr lang="en-US" sz="1100" dirty="0">
                <a:solidFill>
                  <a:schemeClr val="bg1"/>
                </a:solidFill>
              </a:endParaRPr>
            </a:p>
          </p:txBody>
        </p:sp>
        <p:sp>
          <p:nvSpPr>
            <p:cNvPr id="43" name="TextBox 42"/>
            <p:cNvSpPr txBox="1"/>
            <p:nvPr/>
          </p:nvSpPr>
          <p:spPr>
            <a:xfrm>
              <a:off x="3527414" y="5985973"/>
              <a:ext cx="1042272" cy="769441"/>
            </a:xfrm>
            <a:prstGeom prst="rect">
              <a:avLst/>
            </a:prstGeom>
            <a:noFill/>
          </p:spPr>
          <p:txBody>
            <a:bodyPr wrap="none" rtlCol="0">
              <a:spAutoFit/>
            </a:bodyPr>
            <a:lstStyle/>
            <a:p>
              <a:pPr algn="ctr"/>
              <a:r>
                <a:rPr lang="en-US" sz="1100" dirty="0" smtClean="0">
                  <a:solidFill>
                    <a:schemeClr val="bg1"/>
                  </a:solidFill>
                </a:rPr>
                <a:t>Z2420</a:t>
              </a:r>
            </a:p>
            <a:p>
              <a:pPr algn="ctr"/>
              <a:r>
                <a:rPr lang="en-US" sz="1100" dirty="0">
                  <a:solidFill>
                    <a:schemeClr val="bg1"/>
                  </a:solidFill>
                </a:rPr>
                <a:t>1</a:t>
              </a:r>
              <a:r>
                <a:rPr lang="en-US" sz="1100" dirty="0" smtClean="0">
                  <a:solidFill>
                    <a:schemeClr val="bg1"/>
                  </a:solidFill>
                </a:rPr>
                <a:t>xSaltwell</a:t>
              </a:r>
            </a:p>
            <a:p>
              <a:pPr algn="ctr"/>
              <a:r>
                <a:rPr lang="en-US" sz="1100" dirty="0" smtClean="0">
                  <a:solidFill>
                    <a:schemeClr val="bg1"/>
                  </a:solidFill>
                </a:rPr>
                <a:t>32 nm</a:t>
              </a:r>
            </a:p>
            <a:p>
              <a:pPr algn="ctr"/>
              <a:r>
                <a:rPr lang="en-US" sz="1100" dirty="0" smtClean="0">
                  <a:solidFill>
                    <a:schemeClr val="bg1"/>
                  </a:solidFill>
                </a:rPr>
                <a:t>+XMM 6265</a:t>
              </a:r>
              <a:endParaRPr lang="en-US" sz="1100" dirty="0">
                <a:solidFill>
                  <a:schemeClr val="bg1"/>
                </a:solidFill>
              </a:endParaRPr>
            </a:p>
          </p:txBody>
        </p:sp>
        <p:sp>
          <p:nvSpPr>
            <p:cNvPr id="44" name="TextBox 43"/>
            <p:cNvSpPr txBox="1"/>
            <p:nvPr/>
          </p:nvSpPr>
          <p:spPr>
            <a:xfrm>
              <a:off x="1989258" y="4096937"/>
              <a:ext cx="1063112" cy="938719"/>
            </a:xfrm>
            <a:prstGeom prst="rect">
              <a:avLst/>
            </a:prstGeom>
            <a:noFill/>
          </p:spPr>
          <p:txBody>
            <a:bodyPr wrap="none" rtlCol="0">
              <a:spAutoFit/>
            </a:bodyPr>
            <a:lstStyle/>
            <a:p>
              <a:pPr algn="ctr"/>
              <a:r>
                <a:rPr lang="en-US" sz="1100" dirty="0" smtClean="0">
                  <a:solidFill>
                    <a:schemeClr val="bg1"/>
                  </a:solidFill>
                </a:rPr>
                <a:t>Z2480/2460</a:t>
              </a:r>
            </a:p>
            <a:p>
              <a:pPr algn="ctr"/>
              <a:r>
                <a:rPr lang="en-US" sz="1100" dirty="0">
                  <a:solidFill>
                    <a:schemeClr val="bg1"/>
                  </a:solidFill>
                </a:rPr>
                <a:t>1</a:t>
              </a:r>
              <a:r>
                <a:rPr lang="en-US" sz="1100" dirty="0" smtClean="0">
                  <a:solidFill>
                    <a:schemeClr val="bg1"/>
                  </a:solidFill>
                </a:rPr>
                <a:t>xSaltwell</a:t>
              </a:r>
            </a:p>
            <a:p>
              <a:pPr algn="ctr"/>
              <a:r>
                <a:rPr lang="en-US" sz="1100" dirty="0" smtClean="0">
                  <a:solidFill>
                    <a:schemeClr val="bg1"/>
                  </a:solidFill>
                </a:rPr>
                <a:t>32 nm</a:t>
              </a:r>
            </a:p>
            <a:p>
              <a:pPr algn="ctr"/>
              <a:r>
                <a:rPr lang="en-US" sz="1100" dirty="0" smtClean="0">
                  <a:solidFill>
                    <a:schemeClr val="bg1"/>
                  </a:solidFill>
                </a:rPr>
                <a:t>+XMM 6260</a:t>
              </a:r>
            </a:p>
            <a:p>
              <a:pPr algn="ctr"/>
              <a:endParaRPr lang="en-US" sz="1100" dirty="0">
                <a:solidFill>
                  <a:schemeClr val="bg1"/>
                </a:solidFill>
              </a:endParaRPr>
            </a:p>
          </p:txBody>
        </p:sp>
        <p:sp>
          <p:nvSpPr>
            <p:cNvPr id="45" name="TextBox 44"/>
            <p:cNvSpPr txBox="1"/>
            <p:nvPr/>
          </p:nvSpPr>
          <p:spPr>
            <a:xfrm>
              <a:off x="4797025" y="3180414"/>
              <a:ext cx="1465466" cy="769441"/>
            </a:xfrm>
            <a:prstGeom prst="rect">
              <a:avLst/>
            </a:prstGeom>
            <a:noFill/>
          </p:spPr>
          <p:txBody>
            <a:bodyPr wrap="none" rtlCol="0">
              <a:spAutoFit/>
            </a:bodyPr>
            <a:lstStyle/>
            <a:p>
              <a:pPr algn="ctr"/>
              <a:r>
                <a:rPr lang="en-US" sz="1100" dirty="0" smtClean="0">
                  <a:solidFill>
                    <a:schemeClr val="bg1"/>
                  </a:solidFill>
                </a:rPr>
                <a:t>Z34x0</a:t>
              </a:r>
            </a:p>
            <a:p>
              <a:pPr algn="ctr"/>
              <a:r>
                <a:rPr lang="en-US" sz="1100" dirty="0" smtClean="0">
                  <a:solidFill>
                    <a:schemeClr val="bg1"/>
                  </a:solidFill>
                </a:rPr>
                <a:t>2xSilvermont</a:t>
              </a:r>
            </a:p>
            <a:p>
              <a:pPr algn="ctr"/>
              <a:r>
                <a:rPr lang="en-US" sz="1100" dirty="0">
                  <a:solidFill>
                    <a:schemeClr val="bg1"/>
                  </a:solidFill>
                </a:rPr>
                <a:t>2</a:t>
              </a:r>
              <a:r>
                <a:rPr lang="en-US" sz="1100" dirty="0" smtClean="0">
                  <a:solidFill>
                    <a:schemeClr val="bg1"/>
                  </a:solidFill>
                </a:rPr>
                <a:t>2 nm</a:t>
              </a:r>
            </a:p>
            <a:p>
              <a:pPr algn="ctr"/>
              <a:r>
                <a:rPr lang="en-US" sz="1100" dirty="0" smtClean="0">
                  <a:solidFill>
                    <a:schemeClr val="bg1"/>
                  </a:solidFill>
                </a:rPr>
                <a:t>+XMM 7160/7260</a:t>
              </a:r>
              <a:endParaRPr lang="en-US" sz="1100" dirty="0">
                <a:solidFill>
                  <a:schemeClr val="bg1"/>
                </a:solidFill>
              </a:endParaRPr>
            </a:p>
          </p:txBody>
        </p:sp>
        <p:sp>
          <p:nvSpPr>
            <p:cNvPr id="46" name="TextBox 45"/>
            <p:cNvSpPr txBox="1"/>
            <p:nvPr/>
          </p:nvSpPr>
          <p:spPr>
            <a:xfrm>
              <a:off x="4913398" y="5625933"/>
              <a:ext cx="1186542" cy="769441"/>
            </a:xfrm>
            <a:prstGeom prst="rect">
              <a:avLst/>
            </a:prstGeom>
            <a:noFill/>
          </p:spPr>
          <p:txBody>
            <a:bodyPr wrap="none" rtlCol="0">
              <a:spAutoFit/>
            </a:bodyPr>
            <a:lstStyle/>
            <a:p>
              <a:pPr algn="ctr"/>
              <a:r>
                <a:rPr lang="en-US" sz="1100" dirty="0" smtClean="0">
                  <a:solidFill>
                    <a:schemeClr val="bg1"/>
                  </a:solidFill>
                </a:rPr>
                <a:t>Z3xxx</a:t>
              </a:r>
            </a:p>
            <a:p>
              <a:pPr algn="ctr"/>
              <a:r>
                <a:rPr lang="en-US" sz="1100" dirty="0" smtClean="0">
                  <a:solidFill>
                    <a:schemeClr val="bg1"/>
                  </a:solidFill>
                </a:rPr>
                <a:t>2xSilvermont</a:t>
              </a:r>
            </a:p>
            <a:p>
              <a:pPr algn="ctr"/>
              <a:r>
                <a:rPr lang="en-US" sz="1100" dirty="0" smtClean="0">
                  <a:solidFill>
                    <a:schemeClr val="bg1"/>
                  </a:solidFill>
                </a:rPr>
                <a:t>22 nm</a:t>
              </a:r>
            </a:p>
            <a:p>
              <a:pPr algn="ctr"/>
              <a:r>
                <a:rPr lang="en-US" sz="1100" dirty="0" smtClean="0">
                  <a:solidFill>
                    <a:schemeClr val="bg1"/>
                  </a:solidFill>
                </a:rPr>
                <a:t>+A-GOLD 620</a:t>
              </a:r>
              <a:endParaRPr lang="en-US" sz="1100" dirty="0">
                <a:solidFill>
                  <a:schemeClr val="bg1"/>
                </a:solidFill>
              </a:endParaRPr>
            </a:p>
          </p:txBody>
        </p:sp>
        <p:sp>
          <p:nvSpPr>
            <p:cNvPr id="47" name="TextBox 46"/>
            <p:cNvSpPr txBox="1"/>
            <p:nvPr/>
          </p:nvSpPr>
          <p:spPr>
            <a:xfrm>
              <a:off x="6497522" y="5359859"/>
              <a:ext cx="922047" cy="769441"/>
            </a:xfrm>
            <a:prstGeom prst="rect">
              <a:avLst/>
            </a:prstGeom>
            <a:noFill/>
          </p:spPr>
          <p:txBody>
            <a:bodyPr wrap="none" rtlCol="0">
              <a:spAutoFit/>
            </a:bodyPr>
            <a:lstStyle/>
            <a:p>
              <a:pPr algn="ctr"/>
              <a:r>
                <a:rPr lang="en-US" sz="1100" dirty="0" err="1" smtClean="0">
                  <a:solidFill>
                    <a:schemeClr val="bg1"/>
                  </a:solidFill>
                </a:rPr>
                <a:t>Zxxxx</a:t>
              </a:r>
              <a:endParaRPr lang="en-US" sz="1100" dirty="0" smtClean="0">
                <a:solidFill>
                  <a:schemeClr val="bg1"/>
                </a:solidFill>
              </a:endParaRPr>
            </a:p>
            <a:p>
              <a:pPr algn="ctr"/>
              <a:r>
                <a:rPr lang="en-US" sz="1100" dirty="0" smtClean="0">
                  <a:solidFill>
                    <a:schemeClr val="bg1"/>
                  </a:solidFill>
                </a:rPr>
                <a:t>2xAirmont</a:t>
              </a:r>
            </a:p>
            <a:p>
              <a:pPr algn="ctr"/>
              <a:r>
                <a:rPr lang="en-US" sz="1100" dirty="0" smtClean="0">
                  <a:solidFill>
                    <a:schemeClr val="bg1"/>
                  </a:solidFill>
                </a:rPr>
                <a:t>14 nm</a:t>
              </a:r>
            </a:p>
            <a:p>
              <a:pPr algn="ctr"/>
              <a:r>
                <a:rPr lang="en-US" sz="1100" dirty="0" smtClean="0">
                  <a:solidFill>
                    <a:schemeClr val="bg1"/>
                  </a:solidFill>
                </a:rPr>
                <a:t>+?</a:t>
              </a:r>
              <a:endParaRPr lang="en-US" sz="1100" dirty="0">
                <a:solidFill>
                  <a:schemeClr val="bg1"/>
                </a:solidFill>
              </a:endParaRPr>
            </a:p>
          </p:txBody>
        </p:sp>
        <p:sp>
          <p:nvSpPr>
            <p:cNvPr id="48" name="TextBox 47"/>
            <p:cNvSpPr txBox="1"/>
            <p:nvPr/>
          </p:nvSpPr>
          <p:spPr>
            <a:xfrm>
              <a:off x="7951308" y="5134505"/>
              <a:ext cx="942886" cy="769441"/>
            </a:xfrm>
            <a:prstGeom prst="rect">
              <a:avLst/>
            </a:prstGeom>
            <a:noFill/>
          </p:spPr>
          <p:txBody>
            <a:bodyPr wrap="none" rtlCol="0">
              <a:spAutoFit/>
            </a:bodyPr>
            <a:lstStyle/>
            <a:p>
              <a:pPr algn="ctr"/>
              <a:r>
                <a:rPr lang="en-US" sz="1100" dirty="0" err="1" smtClean="0">
                  <a:solidFill>
                    <a:schemeClr val="bg1"/>
                  </a:solidFill>
                </a:rPr>
                <a:t>Zxxx</a:t>
              </a:r>
              <a:endParaRPr lang="en-US" sz="1100" dirty="0" smtClean="0">
                <a:solidFill>
                  <a:schemeClr val="bg1"/>
                </a:solidFill>
              </a:endParaRPr>
            </a:p>
            <a:p>
              <a:pPr algn="ctr"/>
              <a:r>
                <a:rPr lang="en-US" sz="1100" dirty="0" smtClean="0">
                  <a:solidFill>
                    <a:schemeClr val="bg1"/>
                  </a:solidFill>
                </a:rPr>
                <a:t>2xAirmont</a:t>
              </a:r>
            </a:p>
            <a:p>
              <a:pPr algn="ctr"/>
              <a:r>
                <a:rPr lang="en-US" sz="1100" dirty="0" smtClean="0">
                  <a:solidFill>
                    <a:schemeClr val="bg1"/>
                  </a:solidFill>
                </a:rPr>
                <a:t>14 nm</a:t>
              </a:r>
            </a:p>
            <a:p>
              <a:pPr algn="ctr"/>
              <a:r>
                <a:rPr lang="en-US" sz="1100" dirty="0" smtClean="0">
                  <a:solidFill>
                    <a:schemeClr val="bg1"/>
                  </a:solidFill>
                </a:rPr>
                <a:t>+?</a:t>
              </a:r>
              <a:endParaRPr lang="en-US" sz="1100" dirty="0">
                <a:solidFill>
                  <a:schemeClr val="bg1"/>
                </a:solidFill>
              </a:endParaRPr>
            </a:p>
          </p:txBody>
        </p:sp>
        <p:sp>
          <p:nvSpPr>
            <p:cNvPr id="49" name="TextBox 48"/>
            <p:cNvSpPr txBox="1"/>
            <p:nvPr/>
          </p:nvSpPr>
          <p:spPr>
            <a:xfrm>
              <a:off x="6237527" y="2720213"/>
              <a:ext cx="1439818" cy="769441"/>
            </a:xfrm>
            <a:prstGeom prst="rect">
              <a:avLst/>
            </a:prstGeom>
            <a:noFill/>
          </p:spPr>
          <p:txBody>
            <a:bodyPr wrap="none" rtlCol="0">
              <a:spAutoFit/>
            </a:bodyPr>
            <a:lstStyle/>
            <a:p>
              <a:pPr algn="ctr"/>
              <a:r>
                <a:rPr lang="en-US" sz="1100" dirty="0" smtClean="0">
                  <a:solidFill>
                    <a:schemeClr val="bg1"/>
                  </a:solidFill>
                </a:rPr>
                <a:t>Z35xx</a:t>
              </a:r>
            </a:p>
            <a:p>
              <a:pPr algn="ctr"/>
              <a:r>
                <a:rPr lang="en-US" sz="1100" dirty="0" smtClean="0">
                  <a:solidFill>
                    <a:schemeClr val="bg1"/>
                  </a:solidFill>
                </a:rPr>
                <a:t>4xSilvermont</a:t>
              </a:r>
            </a:p>
            <a:p>
              <a:pPr algn="ctr"/>
              <a:r>
                <a:rPr lang="en-US" sz="1100" dirty="0">
                  <a:solidFill>
                    <a:schemeClr val="bg1"/>
                  </a:solidFill>
                </a:rPr>
                <a:t>2</a:t>
              </a:r>
              <a:r>
                <a:rPr lang="en-US" sz="1100" dirty="0" smtClean="0">
                  <a:solidFill>
                    <a:schemeClr val="bg1"/>
                  </a:solidFill>
                </a:rPr>
                <a:t>2 nm</a:t>
              </a:r>
            </a:p>
            <a:p>
              <a:pPr algn="ctr"/>
              <a:r>
                <a:rPr lang="en-US" sz="1100" dirty="0" smtClean="0">
                  <a:solidFill>
                    <a:schemeClr val="bg1"/>
                  </a:solidFill>
                </a:rPr>
                <a:t>+XMM 7260/2/35</a:t>
              </a:r>
              <a:endParaRPr lang="en-US" sz="1100" dirty="0">
                <a:solidFill>
                  <a:schemeClr val="bg1"/>
                </a:solidFill>
              </a:endParaRPr>
            </a:p>
          </p:txBody>
        </p:sp>
        <p:sp>
          <p:nvSpPr>
            <p:cNvPr id="50" name="TextBox 49"/>
            <p:cNvSpPr txBox="1"/>
            <p:nvPr/>
          </p:nvSpPr>
          <p:spPr>
            <a:xfrm>
              <a:off x="7854962" y="2564195"/>
              <a:ext cx="1047082" cy="769441"/>
            </a:xfrm>
            <a:prstGeom prst="rect">
              <a:avLst/>
            </a:prstGeom>
            <a:noFill/>
          </p:spPr>
          <p:txBody>
            <a:bodyPr wrap="none" rtlCol="0">
              <a:spAutoFit/>
            </a:bodyPr>
            <a:lstStyle/>
            <a:p>
              <a:pPr algn="ctr"/>
              <a:r>
                <a:rPr lang="en-US" sz="1100" dirty="0" smtClean="0">
                  <a:solidFill>
                    <a:schemeClr val="bg1"/>
                  </a:solidFill>
                </a:rPr>
                <a:t>Z5xxx</a:t>
              </a:r>
            </a:p>
            <a:p>
              <a:pPr algn="ctr"/>
              <a:r>
                <a:rPr lang="en-US" sz="1100" dirty="0" smtClean="0">
                  <a:solidFill>
                    <a:schemeClr val="bg1"/>
                  </a:solidFill>
                </a:rPr>
                <a:t>4xGoldmont</a:t>
              </a:r>
            </a:p>
            <a:p>
              <a:pPr algn="ctr"/>
              <a:r>
                <a:rPr lang="en-US" sz="1100" dirty="0" smtClean="0">
                  <a:solidFill>
                    <a:schemeClr val="bg1"/>
                  </a:solidFill>
                </a:rPr>
                <a:t>14 nm</a:t>
              </a:r>
            </a:p>
            <a:p>
              <a:pPr algn="ctr"/>
              <a:r>
                <a:rPr lang="en-US" sz="1100" dirty="0" smtClean="0">
                  <a:solidFill>
                    <a:schemeClr val="bg1"/>
                  </a:solidFill>
                </a:rPr>
                <a:t>+XMM 7360</a:t>
              </a:r>
              <a:endParaRPr lang="en-US" sz="1100" dirty="0">
                <a:solidFill>
                  <a:schemeClr val="bg1"/>
                </a:solidFill>
              </a:endParaRPr>
            </a:p>
          </p:txBody>
        </p:sp>
        <p:cxnSp>
          <p:nvCxnSpPr>
            <p:cNvPr id="56" name="Straight Arrow Connector 55"/>
            <p:cNvCxnSpPr/>
            <p:nvPr/>
          </p:nvCxnSpPr>
          <p:spPr>
            <a:xfrm>
              <a:off x="459847" y="1686109"/>
              <a:ext cx="0" cy="4896000"/>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71500" y="1959666"/>
              <a:ext cx="400110" cy="2500493"/>
            </a:xfrm>
            <a:prstGeom prst="rect">
              <a:avLst/>
            </a:prstGeom>
            <a:noFill/>
          </p:spPr>
          <p:txBody>
            <a:bodyPr vert="vert270" wrap="none" rtlCol="0">
              <a:spAutoFit/>
            </a:bodyPr>
            <a:lstStyle/>
            <a:p>
              <a:r>
                <a:rPr lang="en-US" sz="1400" dirty="0" smtClean="0">
                  <a:solidFill>
                    <a:srgbClr val="CCECFF"/>
                  </a:solidFill>
                </a:rPr>
                <a:t>Performance (not to scale)</a:t>
              </a:r>
              <a:endParaRPr lang="en-US" sz="1400" dirty="0">
                <a:solidFill>
                  <a:srgbClr val="CCECFF"/>
                </a:solidFill>
              </a:endParaRPr>
            </a:p>
          </p:txBody>
        </p:sp>
        <p:grpSp>
          <p:nvGrpSpPr>
            <p:cNvPr id="54" name="Group 53"/>
            <p:cNvGrpSpPr/>
            <p:nvPr/>
          </p:nvGrpSpPr>
          <p:grpSpPr>
            <a:xfrm>
              <a:off x="618596" y="3415199"/>
              <a:ext cx="921708" cy="1026529"/>
              <a:chOff x="6722587" y="2216856"/>
              <a:chExt cx="921708" cy="1026529"/>
            </a:xfrm>
          </p:grpSpPr>
          <p:pic>
            <p:nvPicPr>
              <p:cNvPr id="5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0" name="TextBox 59"/>
            <p:cNvSpPr txBox="1"/>
            <p:nvPr/>
          </p:nvSpPr>
          <p:spPr>
            <a:xfrm>
              <a:off x="489245" y="3019999"/>
              <a:ext cx="1221809" cy="461665"/>
            </a:xfrm>
            <a:prstGeom prst="rect">
              <a:avLst/>
            </a:prstGeom>
            <a:noFill/>
          </p:spPr>
          <p:txBody>
            <a:bodyPr wrap="none" rtlCol="0">
              <a:spAutoFit/>
            </a:bodyPr>
            <a:lstStyle/>
            <a:p>
              <a:r>
                <a:rPr lang="en-US" sz="1300" b="1" dirty="0" err="1" smtClean="0">
                  <a:solidFill>
                    <a:srgbClr val="FFC000"/>
                  </a:solidFill>
                </a:rPr>
                <a:t>Morestown</a:t>
              </a:r>
              <a:endParaRPr lang="en-US" sz="1300" b="1" dirty="0" smtClean="0">
                <a:solidFill>
                  <a:srgbClr val="FFC000"/>
                </a:solidFill>
              </a:endParaRPr>
            </a:p>
            <a:p>
              <a:pPr algn="ctr"/>
              <a:r>
                <a:rPr lang="en-US" sz="1100" dirty="0" smtClean="0">
                  <a:solidFill>
                    <a:schemeClr val="bg1"/>
                  </a:solidFill>
                </a:rPr>
                <a:t>(2010)</a:t>
              </a:r>
              <a:endParaRPr lang="en-US" sz="1100" dirty="0">
                <a:solidFill>
                  <a:schemeClr val="bg1"/>
                </a:solidFill>
              </a:endParaRPr>
            </a:p>
          </p:txBody>
        </p:sp>
        <p:sp>
          <p:nvSpPr>
            <p:cNvPr id="61" name="TextBox 60"/>
            <p:cNvSpPr txBox="1"/>
            <p:nvPr/>
          </p:nvSpPr>
          <p:spPr>
            <a:xfrm>
              <a:off x="596774" y="4386572"/>
              <a:ext cx="891591" cy="938719"/>
            </a:xfrm>
            <a:prstGeom prst="rect">
              <a:avLst/>
            </a:prstGeom>
            <a:noFill/>
          </p:spPr>
          <p:txBody>
            <a:bodyPr wrap="none" rtlCol="0">
              <a:spAutoFit/>
            </a:bodyPr>
            <a:lstStyle/>
            <a:p>
              <a:pPr algn="ctr"/>
              <a:r>
                <a:rPr lang="en-US" sz="1100" dirty="0" smtClean="0">
                  <a:solidFill>
                    <a:schemeClr val="bg1"/>
                  </a:solidFill>
                </a:rPr>
                <a:t>Z6xx</a:t>
              </a:r>
            </a:p>
            <a:p>
              <a:pPr algn="ctr"/>
              <a:r>
                <a:rPr lang="en-US" sz="1100" dirty="0" smtClean="0">
                  <a:solidFill>
                    <a:schemeClr val="bg1"/>
                  </a:solidFill>
                </a:rPr>
                <a:t>1xBonnell</a:t>
              </a:r>
            </a:p>
            <a:p>
              <a:pPr algn="ctr"/>
              <a:r>
                <a:rPr lang="en-US" sz="1100" dirty="0" smtClean="0">
                  <a:solidFill>
                    <a:schemeClr val="bg1"/>
                  </a:solidFill>
                </a:rPr>
                <a:t>45 nm</a:t>
              </a:r>
            </a:p>
            <a:p>
              <a:pPr algn="ctr"/>
              <a:r>
                <a:rPr lang="en-US" sz="1100" dirty="0" smtClean="0">
                  <a:solidFill>
                    <a:schemeClr val="bg1"/>
                  </a:solidFill>
                </a:rPr>
                <a:t>+Wireless</a:t>
              </a:r>
            </a:p>
            <a:p>
              <a:pPr algn="ctr"/>
              <a:r>
                <a:rPr lang="en-US" sz="1100" dirty="0" smtClean="0">
                  <a:solidFill>
                    <a:schemeClr val="bg1"/>
                  </a:solidFill>
                </a:rPr>
                <a:t> module</a:t>
              </a:r>
              <a:endParaRPr lang="en-US" sz="1100" dirty="0">
                <a:solidFill>
                  <a:schemeClr val="bg1"/>
                </a:solidFill>
              </a:endParaRPr>
            </a:p>
          </p:txBody>
        </p:sp>
        <p:cxnSp>
          <p:nvCxnSpPr>
            <p:cNvPr id="53" name="Straight Connector 52"/>
            <p:cNvCxnSpPr/>
            <p:nvPr/>
          </p:nvCxnSpPr>
          <p:spPr>
            <a:xfrm>
              <a:off x="7719401" y="1300331"/>
              <a:ext cx="1328077" cy="203330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7854962" y="1278015"/>
              <a:ext cx="1192516" cy="201168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7947375" y="3317812"/>
              <a:ext cx="965329" cy="430887"/>
            </a:xfrm>
            <a:prstGeom prst="rect">
              <a:avLst/>
            </a:prstGeom>
            <a:noFill/>
          </p:spPr>
          <p:txBody>
            <a:bodyPr wrap="none" rtlCol="0">
              <a:spAutoFit/>
            </a:bodyPr>
            <a:lstStyle/>
            <a:p>
              <a:r>
                <a:rPr lang="en-US" sz="1100" dirty="0" smtClean="0">
                  <a:solidFill>
                    <a:schemeClr val="bg1"/>
                  </a:solidFill>
                </a:rPr>
                <a:t>Cancelled</a:t>
              </a:r>
            </a:p>
            <a:p>
              <a:r>
                <a:rPr lang="en-US" sz="1100" dirty="0" smtClean="0">
                  <a:solidFill>
                    <a:schemeClr val="bg1"/>
                  </a:solidFill>
                </a:rPr>
                <a:t>in 04/2016</a:t>
              </a:r>
              <a:endParaRPr lang="en-US" sz="1100" dirty="0">
                <a:solidFill>
                  <a:schemeClr val="bg1"/>
                </a:solidFill>
              </a:endParaRPr>
            </a:p>
          </p:txBody>
        </p:sp>
      </p:grpSp>
    </p:spTree>
    <p:extLst>
      <p:ext uri="{BB962C8B-B14F-4D97-AF65-F5344CB8AC3E}">
        <p14:creationId xmlns:p14="http://schemas.microsoft.com/office/powerpoint/2010/main" val="1059538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049310" y="1269305"/>
            <a:ext cx="3721100" cy="4781142"/>
            <a:chOff x="1231900" y="1283939"/>
            <a:chExt cx="3721100" cy="4781142"/>
          </a:xfrm>
        </p:grpSpPr>
        <p:pic>
          <p:nvPicPr>
            <p:cNvPr id="3" name="Picture 2" descr="http://images.anandtech.com/doci/7321/baytrail-0429_678x452.jpg"/>
            <p:cNvPicPr>
              <a:picLocks noChangeAspect="1" noChangeArrowheads="1"/>
            </p:cNvPicPr>
            <p:nvPr/>
          </p:nvPicPr>
          <p:blipFill rotWithShape="1">
            <a:blip r:embed="rId2">
              <a:extLst>
                <a:ext uri="{28A0092B-C50C-407E-A947-70E740481C1C}">
                  <a14:useLocalDpi xmlns:a14="http://schemas.microsoft.com/office/drawing/2010/main" val="0"/>
                </a:ext>
              </a:extLst>
            </a:blip>
            <a:srcRect l="1746" r="46367"/>
            <a:stretch/>
          </p:blipFill>
          <p:spPr bwMode="auto">
            <a:xfrm>
              <a:off x="1231900" y="1283939"/>
              <a:ext cx="3721100" cy="4781142"/>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726795" y="4155985"/>
              <a:ext cx="1215135" cy="108012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2296349" y="2888940"/>
              <a:ext cx="1012613" cy="94510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119340" y="517734"/>
            <a:ext cx="8852552" cy="369332"/>
          </a:xfrm>
          <a:prstGeom prst="rect">
            <a:avLst/>
          </a:prstGeom>
          <a:noFill/>
        </p:spPr>
        <p:txBody>
          <a:bodyPr wrap="none" rtlCol="0">
            <a:spAutoFit/>
          </a:bodyPr>
          <a:lstStyle/>
          <a:p>
            <a:r>
              <a:rPr lang="en-US" dirty="0" smtClean="0">
                <a:solidFill>
                  <a:schemeClr val="accent6"/>
                </a:solidFill>
              </a:rPr>
              <a:t>Intel’s </a:t>
            </a:r>
            <a:r>
              <a:rPr lang="en-US" dirty="0" err="1" smtClean="0">
                <a:solidFill>
                  <a:schemeClr val="accent6"/>
                </a:solidFill>
              </a:rPr>
              <a:t>XMM</a:t>
            </a:r>
            <a:r>
              <a:rPr lang="en-US" dirty="0" smtClean="0">
                <a:solidFill>
                  <a:schemeClr val="accent6"/>
                </a:solidFill>
              </a:rPr>
              <a:t> line including a </a:t>
            </a:r>
            <a:r>
              <a:rPr lang="en-US" dirty="0" err="1" smtClean="0">
                <a:solidFill>
                  <a:schemeClr val="accent6"/>
                </a:solidFill>
              </a:rPr>
              <a:t>3G</a:t>
            </a:r>
            <a:r>
              <a:rPr lang="en-US" dirty="0" smtClean="0">
                <a:solidFill>
                  <a:schemeClr val="accent6"/>
                </a:solidFill>
              </a:rPr>
              <a:t>/</a:t>
            </a:r>
            <a:r>
              <a:rPr lang="en-US" dirty="0" err="1" smtClean="0">
                <a:solidFill>
                  <a:schemeClr val="accent6"/>
                </a:solidFill>
              </a:rPr>
              <a:t>4G</a:t>
            </a:r>
            <a:r>
              <a:rPr lang="en-US" dirty="0" smtClean="0">
                <a:solidFill>
                  <a:schemeClr val="accent6"/>
                </a:solidFill>
              </a:rPr>
              <a:t> modem an a transceiver (on two chips)</a:t>
            </a:r>
            <a:endParaRPr lang="en-US" dirty="0">
              <a:solidFill>
                <a:schemeClr val="accent6"/>
              </a:solidFill>
            </a:endParaRPr>
          </a:p>
        </p:txBody>
      </p:sp>
      <p:sp>
        <p:nvSpPr>
          <p:cNvPr id="9" name="TextBox 8"/>
          <p:cNvSpPr txBox="1"/>
          <p:nvPr/>
        </p:nvSpPr>
        <p:spPr>
          <a:xfrm>
            <a:off x="7234775" y="4529011"/>
            <a:ext cx="1702710" cy="338554"/>
          </a:xfrm>
          <a:prstGeom prst="rect">
            <a:avLst/>
          </a:prstGeom>
          <a:noFill/>
        </p:spPr>
        <p:txBody>
          <a:bodyPr wrap="none" rtlCol="0">
            <a:spAutoFit/>
          </a:bodyPr>
          <a:lstStyle/>
          <a:p>
            <a:r>
              <a:rPr lang="en-US" sz="1600" dirty="0" smtClean="0"/>
              <a:t>3G/4G modem</a:t>
            </a:r>
            <a:endParaRPr lang="en-US" sz="1600" dirty="0"/>
          </a:p>
        </p:txBody>
      </p:sp>
      <p:sp>
        <p:nvSpPr>
          <p:cNvPr id="10" name="TextBox 9"/>
          <p:cNvSpPr txBox="1"/>
          <p:nvPr/>
        </p:nvSpPr>
        <p:spPr>
          <a:xfrm>
            <a:off x="7369790" y="3156795"/>
            <a:ext cx="1685270" cy="338554"/>
          </a:xfrm>
          <a:prstGeom prst="rect">
            <a:avLst/>
          </a:prstGeom>
          <a:noFill/>
        </p:spPr>
        <p:txBody>
          <a:bodyPr wrap="none" rtlCol="0">
            <a:spAutoFit/>
          </a:bodyPr>
          <a:lstStyle/>
          <a:p>
            <a:r>
              <a:rPr lang="hu-HU" sz="1600" dirty="0" smtClean="0"/>
              <a:t>RF </a:t>
            </a:r>
            <a:r>
              <a:rPr lang="en-US" sz="1600" dirty="0" smtClean="0"/>
              <a:t>Transceiver</a:t>
            </a:r>
            <a:endParaRPr lang="en-US" sz="1600" dirty="0"/>
          </a:p>
        </p:txBody>
      </p:sp>
      <p:cxnSp>
        <p:nvCxnSpPr>
          <p:cNvPr id="12" name="Straight Arrow Connector 11"/>
          <p:cNvCxnSpPr/>
          <p:nvPr/>
        </p:nvCxnSpPr>
        <p:spPr>
          <a:xfrm flipH="1">
            <a:off x="5151773" y="3346858"/>
            <a:ext cx="2083002"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759340" y="4694502"/>
            <a:ext cx="1475435"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80560" y="5264455"/>
            <a:ext cx="2670924" cy="830997"/>
          </a:xfrm>
          <a:prstGeom prst="rect">
            <a:avLst/>
          </a:prstGeom>
          <a:noFill/>
        </p:spPr>
        <p:txBody>
          <a:bodyPr wrap="none" rtlCol="0">
            <a:spAutoFit/>
          </a:bodyPr>
          <a:lstStyle/>
          <a:p>
            <a:r>
              <a:rPr lang="en-US" sz="1600" dirty="0" smtClean="0"/>
              <a:t>Figure: Implementation</a:t>
            </a:r>
          </a:p>
          <a:p>
            <a:r>
              <a:rPr lang="hu-HU" sz="1600" dirty="0" smtClean="0"/>
              <a:t>  </a:t>
            </a:r>
            <a:r>
              <a:rPr lang="en-US" sz="1600" dirty="0" smtClean="0"/>
              <a:t>example of the </a:t>
            </a:r>
          </a:p>
          <a:p>
            <a:r>
              <a:rPr lang="hu-HU" sz="1600" dirty="0" smtClean="0"/>
              <a:t>  </a:t>
            </a:r>
            <a:r>
              <a:rPr lang="en-US" sz="1600" dirty="0" smtClean="0"/>
              <a:t>XMM7160 [46]</a:t>
            </a:r>
            <a:endParaRPr lang="en-US" sz="1600" dirty="0"/>
          </a:p>
        </p:txBody>
      </p:sp>
      <p:sp>
        <p:nvSpPr>
          <p:cNvPr id="14" name="Title 1"/>
          <p:cNvSpPr>
            <a:spLocks noGrp="1"/>
          </p:cNvSpPr>
          <p:nvPr>
            <p:ph type="title"/>
          </p:nvPr>
        </p:nvSpPr>
        <p:spPr>
          <a:xfrm>
            <a:off x="-11113" y="3175"/>
            <a:ext cx="9144001" cy="393700"/>
          </a:xfrm>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18)</a:t>
            </a:r>
            <a:endParaRPr lang="en-US" dirty="0"/>
          </a:p>
        </p:txBody>
      </p:sp>
    </p:spTree>
    <p:extLst>
      <p:ext uri="{BB962C8B-B14F-4D97-AF65-F5344CB8AC3E}">
        <p14:creationId xmlns:p14="http://schemas.microsoft.com/office/powerpoint/2010/main" val="31766695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242" y="512517"/>
            <a:ext cx="8285986" cy="369332"/>
          </a:xfrm>
          <a:prstGeom prst="rect">
            <a:avLst/>
          </a:prstGeom>
          <a:noFill/>
        </p:spPr>
        <p:txBody>
          <a:bodyPr wrap="none" rtlCol="0">
            <a:spAutoFit/>
          </a:bodyPr>
          <a:lstStyle/>
          <a:p>
            <a:r>
              <a:rPr lang="en-US" dirty="0">
                <a:solidFill>
                  <a:srgbClr val="333399"/>
                </a:solidFill>
              </a:rPr>
              <a:t>Intel’s effort to optimize their devices from the software point of view</a:t>
            </a:r>
          </a:p>
        </p:txBody>
      </p:sp>
      <p:grpSp>
        <p:nvGrpSpPr>
          <p:cNvPr id="6" name="Group 5"/>
          <p:cNvGrpSpPr/>
          <p:nvPr/>
        </p:nvGrpSpPr>
        <p:grpSpPr>
          <a:xfrm>
            <a:off x="635865" y="2181977"/>
            <a:ext cx="7851570" cy="4037333"/>
            <a:chOff x="500850" y="1448780"/>
            <a:chExt cx="7851570" cy="4037333"/>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850" y="1448780"/>
              <a:ext cx="7851570" cy="4037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bwMode="auto">
            <a:xfrm>
              <a:off x="5543615" y="2226982"/>
              <a:ext cx="2745305" cy="3182238"/>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a:solidFill>
                  <a:srgbClr val="000000"/>
                </a:solidFill>
              </a:endParaRPr>
            </a:p>
          </p:txBody>
        </p:sp>
      </p:grpSp>
      <p:sp>
        <p:nvSpPr>
          <p:cNvPr id="7" name="TextBox 6"/>
          <p:cNvSpPr txBox="1"/>
          <p:nvPr/>
        </p:nvSpPr>
        <p:spPr>
          <a:xfrm>
            <a:off x="133767" y="970603"/>
            <a:ext cx="8173263" cy="830997"/>
          </a:xfrm>
          <a:prstGeom prst="rect">
            <a:avLst/>
          </a:prstGeom>
          <a:noFill/>
        </p:spPr>
        <p:txBody>
          <a:bodyPr wrap="none" rtlCol="0">
            <a:spAutoFit/>
          </a:bodyPr>
          <a:lstStyle/>
          <a:p>
            <a:r>
              <a:rPr lang="en-US" sz="1600" dirty="0">
                <a:solidFill>
                  <a:srgbClr val="000000"/>
                </a:solidFill>
              </a:rPr>
              <a:t>In their 2012 Investor meeting (5/2012) Intel revealed that </a:t>
            </a:r>
            <a:r>
              <a:rPr lang="en-US" sz="1600" dirty="0">
                <a:solidFill>
                  <a:srgbClr val="3333FF"/>
                </a:solidFill>
              </a:rPr>
              <a:t>more than 3000 </a:t>
            </a:r>
          </a:p>
          <a:p>
            <a:r>
              <a:rPr lang="en-US" sz="1600" dirty="0">
                <a:solidFill>
                  <a:srgbClr val="3333FF"/>
                </a:solidFill>
              </a:rPr>
              <a:t>  engineers are working on OS support</a:t>
            </a:r>
            <a:r>
              <a:rPr lang="en-US" sz="1600" dirty="0">
                <a:solidFill>
                  <a:srgbClr val="000000"/>
                </a:solidFill>
              </a:rPr>
              <a:t>, among them about </a:t>
            </a:r>
            <a:r>
              <a:rPr lang="en-US" sz="1600" dirty="0">
                <a:solidFill>
                  <a:srgbClr val="FF0000"/>
                </a:solidFill>
              </a:rPr>
              <a:t>1200 engineers </a:t>
            </a:r>
          </a:p>
          <a:p>
            <a:r>
              <a:rPr lang="en-US" sz="1600" dirty="0">
                <a:solidFill>
                  <a:srgbClr val="FF0000"/>
                </a:solidFill>
              </a:rPr>
              <a:t>  are dedicated to  Android</a:t>
            </a:r>
            <a:r>
              <a:rPr lang="en-US" sz="1600" dirty="0">
                <a:solidFill>
                  <a:srgbClr val="000000"/>
                </a:solidFill>
              </a:rPr>
              <a:t>, as  indicated below [11]. </a:t>
            </a:r>
          </a:p>
        </p:txBody>
      </p:sp>
      <p:sp>
        <p:nvSpPr>
          <p:cNvPr id="8" name="Title 1"/>
          <p:cNvSpPr>
            <a:spLocks noGrp="1"/>
          </p:cNvSpPr>
          <p:nvPr>
            <p:ph type="title"/>
          </p:nvPr>
        </p:nvSpPr>
        <p:spPr>
          <a:xfrm>
            <a:off x="-11113" y="3175"/>
            <a:ext cx="9144001" cy="393700"/>
          </a:xfrm>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(19)</a:t>
            </a:r>
            <a:endParaRPr lang="en-US" dirty="0"/>
          </a:p>
        </p:txBody>
      </p:sp>
    </p:spTree>
    <p:extLst>
      <p:ext uri="{BB962C8B-B14F-4D97-AF65-F5344CB8AC3E}">
        <p14:creationId xmlns:p14="http://schemas.microsoft.com/office/powerpoint/2010/main" val="92005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0926" y="973591"/>
            <a:ext cx="9263690" cy="1154162"/>
          </a:xfrm>
          <a:prstGeom prst="rect">
            <a:avLst/>
          </a:prstGeom>
          <a:noFill/>
        </p:spPr>
        <p:txBody>
          <a:bodyPr wrap="none" rtlCol="0">
            <a:spAutoFit/>
          </a:bodyPr>
          <a:lstStyle/>
          <a:p>
            <a:r>
              <a:rPr lang="en-US" sz="1600" dirty="0" smtClean="0">
                <a:solidFill>
                  <a:srgbClr val="000000"/>
                </a:solidFill>
              </a:rPr>
              <a:t>Despite great efforts Intel could not become one of the 5 largest suppliers </a:t>
            </a:r>
          </a:p>
          <a:p>
            <a:pPr>
              <a:spcAft>
                <a:spcPts val="600"/>
              </a:spcAft>
            </a:pPr>
            <a:r>
              <a:rPr lang="en-US" sz="1600" dirty="0">
                <a:solidFill>
                  <a:srgbClr val="000000"/>
                </a:solidFill>
              </a:rPr>
              <a:t> </a:t>
            </a:r>
            <a:r>
              <a:rPr lang="en-US" sz="1600" dirty="0" smtClean="0">
                <a:solidFill>
                  <a:srgbClr val="000000"/>
                </a:solidFill>
              </a:rPr>
              <a:t>  of smartphone application processors. </a:t>
            </a:r>
          </a:p>
          <a:p>
            <a:r>
              <a:rPr lang="en-US" sz="1600" dirty="0" smtClean="0">
                <a:solidFill>
                  <a:srgbClr val="000000"/>
                </a:solidFill>
              </a:rPr>
              <a:t>According to industry sources in 2014 </a:t>
            </a:r>
            <a:r>
              <a:rPr lang="en-US" sz="1600" dirty="0" smtClean="0">
                <a:solidFill>
                  <a:srgbClr val="0070C0"/>
                </a:solidFill>
              </a:rPr>
              <a:t>I</a:t>
            </a:r>
            <a:r>
              <a:rPr lang="en-US" sz="1600" dirty="0" smtClean="0">
                <a:solidFill>
                  <a:srgbClr val="3333FF"/>
                </a:solidFill>
              </a:rPr>
              <a:t>ntel achieved less than 1 % </a:t>
            </a:r>
            <a:r>
              <a:rPr lang="en-US" sz="1600" dirty="0" smtClean="0">
                <a:solidFill>
                  <a:srgbClr val="FF0000"/>
                </a:solidFill>
              </a:rPr>
              <a:t>share in revenue </a:t>
            </a:r>
            <a:endParaRPr lang="en-US" sz="1600" dirty="0" smtClean="0">
              <a:solidFill>
                <a:srgbClr val="3333FF"/>
              </a:solidFill>
            </a:endParaRPr>
          </a:p>
          <a:p>
            <a:r>
              <a:rPr lang="en-US" sz="1600" dirty="0" smtClean="0">
                <a:solidFill>
                  <a:srgbClr val="3333FF"/>
                </a:solidFill>
              </a:rPr>
              <a:t> in smartphone application processors</a:t>
            </a:r>
            <a:r>
              <a:rPr lang="en-US" sz="1600" dirty="0" smtClean="0">
                <a:solidFill>
                  <a:srgbClr val="000000"/>
                </a:solidFill>
              </a:rPr>
              <a:t>.</a:t>
            </a:r>
            <a:endParaRPr lang="en-US" sz="1600" dirty="0">
              <a:solidFill>
                <a:srgbClr val="000000"/>
              </a:solidFill>
            </a:endParaRPr>
          </a:p>
        </p:txBody>
      </p:sp>
      <p:sp>
        <p:nvSpPr>
          <p:cNvPr id="4" name="TextBox 3"/>
          <p:cNvSpPr txBox="1"/>
          <p:nvPr/>
        </p:nvSpPr>
        <p:spPr>
          <a:xfrm>
            <a:off x="118926" y="515292"/>
            <a:ext cx="7579447" cy="369332"/>
          </a:xfrm>
          <a:prstGeom prst="rect">
            <a:avLst/>
          </a:prstGeom>
          <a:noFill/>
        </p:spPr>
        <p:txBody>
          <a:bodyPr wrap="none" rtlCol="0">
            <a:spAutoFit/>
          </a:bodyPr>
          <a:lstStyle/>
          <a:p>
            <a:r>
              <a:rPr lang="en-US" dirty="0" smtClean="0">
                <a:solidFill>
                  <a:srgbClr val="2D2D8A"/>
                </a:solidFill>
              </a:rPr>
              <a:t>Intel’s share in smartphone application processors in 2014 </a:t>
            </a:r>
            <a:r>
              <a:rPr lang="en-US" dirty="0" smtClean="0"/>
              <a:t>[</a:t>
            </a:r>
            <a:r>
              <a:rPr lang="hu-HU" dirty="0" smtClean="0"/>
              <a:t>54</a:t>
            </a:r>
            <a:r>
              <a:rPr lang="en-US" dirty="0" smtClean="0"/>
              <a:t>]</a:t>
            </a:r>
            <a:endParaRPr lang="en-US" dirty="0"/>
          </a:p>
        </p:txBody>
      </p:sp>
      <p:sp>
        <p:nvSpPr>
          <p:cNvPr id="7"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a:t>
            </a:r>
            <a:r>
              <a:rPr lang="hu-HU" altLang="en-US" dirty="0" smtClean="0">
                <a:solidFill>
                  <a:srgbClr val="FFFFFF"/>
                </a:solidFill>
                <a:latin typeface="Verdana" pitchFamily="34" charset="0"/>
                <a:cs typeface="Arial" charset="0"/>
              </a:rPr>
              <a:t>2</a:t>
            </a:r>
            <a:r>
              <a:rPr lang="en-US" altLang="en-US" dirty="0" smtClean="0">
                <a:solidFill>
                  <a:srgbClr val="FFFFFF"/>
                </a:solidFill>
                <a:latin typeface="Verdana" pitchFamily="34" charset="0"/>
                <a:cs typeface="Arial" charset="0"/>
              </a:rPr>
              <a:t>0)</a:t>
            </a:r>
            <a:endParaRPr lang="en-US" dirty="0"/>
          </a:p>
        </p:txBody>
      </p:sp>
      <p:sp>
        <p:nvSpPr>
          <p:cNvPr id="5" name="TextBox 4"/>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9522196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a:t>
            </a:r>
            <a:r>
              <a:rPr lang="hu-HU" altLang="en-US" dirty="0" smtClean="0">
                <a:solidFill>
                  <a:srgbClr val="FFFFFF"/>
                </a:solidFill>
                <a:latin typeface="Verdana" pitchFamily="34" charset="0"/>
                <a:cs typeface="Arial" charset="0"/>
              </a:rPr>
              <a:t>2</a:t>
            </a:r>
            <a:r>
              <a:rPr lang="en-US" altLang="en-US" dirty="0" smtClean="0">
                <a:solidFill>
                  <a:srgbClr val="FFFFFF"/>
                </a:solidFill>
                <a:latin typeface="Verdana" pitchFamily="34" charset="0"/>
                <a:cs typeface="Arial" charset="0"/>
              </a:rPr>
              <a:t>1)</a:t>
            </a:r>
            <a:endParaRPr lang="en-US" dirty="0"/>
          </a:p>
        </p:txBody>
      </p:sp>
      <p:sp>
        <p:nvSpPr>
          <p:cNvPr id="3" name="TextBox 2"/>
          <p:cNvSpPr txBox="1"/>
          <p:nvPr/>
        </p:nvSpPr>
        <p:spPr>
          <a:xfrm>
            <a:off x="117064" y="519422"/>
            <a:ext cx="5083379" cy="369332"/>
          </a:xfrm>
          <a:prstGeom prst="rect">
            <a:avLst/>
          </a:prstGeom>
          <a:noFill/>
        </p:spPr>
        <p:txBody>
          <a:bodyPr wrap="none" rtlCol="0">
            <a:spAutoFit/>
          </a:bodyPr>
          <a:lstStyle/>
          <a:p>
            <a:r>
              <a:rPr lang="hu-HU" dirty="0" smtClean="0">
                <a:solidFill>
                  <a:schemeClr val="accent6"/>
                </a:solidFill>
              </a:rPr>
              <a:t>Intel's withdrawal from the mobile market</a:t>
            </a:r>
            <a:endParaRPr lang="en-US" dirty="0">
              <a:solidFill>
                <a:schemeClr val="accent6"/>
              </a:solidFill>
            </a:endParaRPr>
          </a:p>
        </p:txBody>
      </p:sp>
      <p:sp>
        <p:nvSpPr>
          <p:cNvPr id="4" name="TextBox 3"/>
          <p:cNvSpPr txBox="1"/>
          <p:nvPr/>
        </p:nvSpPr>
        <p:spPr>
          <a:xfrm>
            <a:off x="117064" y="895273"/>
            <a:ext cx="7370351" cy="338554"/>
          </a:xfrm>
          <a:prstGeom prst="rect">
            <a:avLst/>
          </a:prstGeom>
          <a:noFill/>
        </p:spPr>
        <p:txBody>
          <a:bodyPr wrap="none" rtlCol="0">
            <a:spAutoFit/>
          </a:bodyPr>
          <a:lstStyle/>
          <a:p>
            <a:r>
              <a:rPr lang="hu-HU" sz="1600" dirty="0" smtClean="0"/>
              <a:t>In </a:t>
            </a:r>
            <a:r>
              <a:rPr lang="hu-HU" sz="1600" dirty="0" smtClean="0">
                <a:solidFill>
                  <a:srgbClr val="0070C0"/>
                </a:solidFill>
              </a:rPr>
              <a:t>4/2016</a:t>
            </a:r>
            <a:r>
              <a:rPr lang="hu-HU" sz="1600" dirty="0" smtClean="0"/>
              <a:t> Intel announced their </a:t>
            </a:r>
            <a:r>
              <a:rPr lang="hu-HU" sz="1600" dirty="0" smtClean="0">
                <a:solidFill>
                  <a:srgbClr val="FF0000"/>
                </a:solidFill>
              </a:rPr>
              <a:t>withdrawal from the mobile market</a:t>
            </a:r>
            <a:r>
              <a:rPr lang="en-US" sz="1600" dirty="0" smtClean="0">
                <a:solidFill>
                  <a:srgbClr val="FF0000"/>
                </a:solidFill>
              </a:rPr>
              <a:t>.</a:t>
            </a:r>
            <a:r>
              <a:rPr lang="hu-HU" sz="1600" dirty="0" smtClean="0">
                <a:solidFill>
                  <a:srgbClr val="FF0000"/>
                </a:solidFill>
              </a:rPr>
              <a:t> </a:t>
            </a:r>
            <a:endParaRPr lang="en-US" sz="1600" dirty="0"/>
          </a:p>
        </p:txBody>
      </p:sp>
      <p:sp>
        <p:nvSpPr>
          <p:cNvPr id="5" name="TextBox 4"/>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0858945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smtClean="0">
                <a:solidFill>
                  <a:srgbClr val="FFFFFF"/>
                </a:solidFill>
                <a:latin typeface="Verdana" pitchFamily="34" charset="0"/>
                <a:cs typeface="Arial" charset="0"/>
              </a:rPr>
              <a:t>2. Emergence and spread of tablets</a:t>
            </a:r>
          </a:p>
        </p:txBody>
      </p:sp>
    </p:spTree>
    <p:extLst>
      <p:ext uri="{BB962C8B-B14F-4D97-AF65-F5344CB8AC3E}">
        <p14:creationId xmlns:p14="http://schemas.microsoft.com/office/powerpoint/2010/main" val="37697022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(1)</a:t>
            </a:r>
            <a:endParaRPr lang="en-US" dirty="0"/>
          </a:p>
        </p:txBody>
      </p:sp>
      <p:sp>
        <p:nvSpPr>
          <p:cNvPr id="3" name="Rectangle 1"/>
          <p:cNvSpPr>
            <a:spLocks noChangeArrowheads="1"/>
          </p:cNvSpPr>
          <p:nvPr/>
        </p:nvSpPr>
        <p:spPr bwMode="auto">
          <a:xfrm>
            <a:off x="776072" y="5004465"/>
            <a:ext cx="254749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mj-lt"/>
              </a:rPr>
              <a:t>  </a:t>
            </a:r>
            <a:r>
              <a:rPr kumimoji="0" lang="en-US" altLang="en-US" sz="13800" b="0" i="0" u="none" strike="noStrike" cap="none" normalizeH="0" baseline="0" dirty="0" smtClean="0">
                <a:ln>
                  <a:noFill/>
                </a:ln>
                <a:solidFill>
                  <a:schemeClr val="tx1"/>
                </a:solidFill>
                <a:effectLst/>
                <a:latin typeface="+mj-lt"/>
              </a:rPr>
              <a:t/>
            </a:r>
            <a:br>
              <a:rPr kumimoji="0" lang="en-US" altLang="en-US" sz="13800" b="0" i="0" u="none" strike="noStrike" cap="none" normalizeH="0" baseline="0" dirty="0" smtClean="0">
                <a:ln>
                  <a:noFill/>
                </a:ln>
                <a:solidFill>
                  <a:schemeClr val="tx1"/>
                </a:solidFill>
                <a:effectLst/>
                <a:latin typeface="+mj-lt"/>
              </a:rPr>
            </a:br>
            <a:r>
              <a:rPr kumimoji="0" lang="en-US" altLang="en-US" sz="1600" b="0" i="0" u="none" strike="noStrike" cap="none" normalizeH="0" baseline="0" dirty="0" smtClean="0">
                <a:ln>
                  <a:noFill/>
                </a:ln>
                <a:solidFill>
                  <a:schemeClr val="tx1"/>
                </a:solidFill>
                <a:effectLst/>
                <a:latin typeface="+mj-lt"/>
              </a:rPr>
              <a:t>Picture of a </a:t>
            </a:r>
            <a:r>
              <a:rPr kumimoji="0" lang="en-US" altLang="en-US" sz="1600" b="0" i="0" u="none" strike="noStrike" cap="none" normalizeH="0" baseline="0" dirty="0" err="1" smtClean="0">
                <a:ln>
                  <a:noFill/>
                </a:ln>
                <a:solidFill>
                  <a:schemeClr val="tx1"/>
                </a:solidFill>
                <a:effectLst/>
                <a:latin typeface="+mj-lt"/>
              </a:rPr>
              <a:t>DynaBook</a:t>
            </a:r>
            <a:r>
              <a:rPr kumimoji="0" lang="en-US" altLang="en-US" sz="1600" b="0" i="0" u="none" strike="noStrike" cap="none" normalizeH="0" baseline="0" dirty="0" smtClean="0">
                <a:ln>
                  <a:noFill/>
                </a:ln>
                <a:solidFill>
                  <a:schemeClr val="tx1"/>
                </a:solidFill>
                <a:effectLst/>
                <a:latin typeface="+mj-lt"/>
              </a:rPr>
              <a:t> </a:t>
            </a:r>
          </a:p>
        </p:txBody>
      </p:sp>
      <p:pic>
        <p:nvPicPr>
          <p:cNvPr id="1028" name="Picture 4" descr="http://www.mprove.de/diplom/gui/_media/Kay72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1444" y="2003163"/>
            <a:ext cx="4025971" cy="303254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076945" y="5139480"/>
            <a:ext cx="4572000" cy="584775"/>
          </a:xfrm>
          <a:prstGeom prst="rect">
            <a:avLst/>
          </a:prstGeom>
        </p:spPr>
        <p:txBody>
          <a:bodyPr>
            <a:spAutoFit/>
          </a:bodyPr>
          <a:lstStyle/>
          <a:p>
            <a:pPr algn="ctr"/>
            <a:r>
              <a:rPr lang="en-US" sz="1600" dirty="0" smtClean="0">
                <a:latin typeface="+mj-lt"/>
              </a:rPr>
              <a:t>Picture </a:t>
            </a:r>
            <a:r>
              <a:rPr lang="en-US" sz="1600" dirty="0">
                <a:latin typeface="+mj-lt"/>
              </a:rPr>
              <a:t>of two kids sitting in the grass with </a:t>
            </a:r>
            <a:r>
              <a:rPr lang="en-US" sz="1600" dirty="0" err="1">
                <a:latin typeface="+mj-lt"/>
              </a:rPr>
              <a:t>Dynabooks</a:t>
            </a:r>
            <a:endParaRPr lang="en-US" sz="1600" dirty="0">
              <a:latin typeface="+mj-lt"/>
            </a:endParaRPr>
          </a:p>
        </p:txBody>
      </p:sp>
      <p:sp>
        <p:nvSpPr>
          <p:cNvPr id="6" name="TextBox 5"/>
          <p:cNvSpPr txBox="1"/>
          <p:nvPr/>
        </p:nvSpPr>
        <p:spPr>
          <a:xfrm>
            <a:off x="119428" y="513614"/>
            <a:ext cx="7459093" cy="684803"/>
          </a:xfrm>
          <a:prstGeom prst="rect">
            <a:avLst/>
          </a:prstGeom>
          <a:noFill/>
        </p:spPr>
        <p:txBody>
          <a:bodyPr wrap="none" rtlCol="0">
            <a:spAutoFit/>
          </a:bodyPr>
          <a:lstStyle/>
          <a:p>
            <a:pPr>
              <a:spcAft>
                <a:spcPts val="200"/>
              </a:spcAft>
            </a:pPr>
            <a:r>
              <a:rPr lang="en-US" dirty="0" smtClean="0">
                <a:solidFill>
                  <a:schemeClr val="accent6"/>
                </a:solidFill>
                <a:latin typeface="+mj-lt"/>
              </a:rPr>
              <a:t>2. Emergence and spread of tablets</a:t>
            </a:r>
          </a:p>
          <a:p>
            <a:r>
              <a:rPr lang="en-US" dirty="0" smtClean="0">
                <a:solidFill>
                  <a:schemeClr val="accent6"/>
                </a:solidFill>
                <a:latin typeface="+mj-lt"/>
              </a:rPr>
              <a:t>An early vision of tablets targeting children - the </a:t>
            </a:r>
            <a:r>
              <a:rPr lang="en-US" dirty="0" err="1" smtClean="0">
                <a:solidFill>
                  <a:schemeClr val="accent6"/>
                </a:solidFill>
                <a:latin typeface="+mj-lt"/>
              </a:rPr>
              <a:t>Dynabook</a:t>
            </a:r>
            <a:r>
              <a:rPr lang="en-US" dirty="0" smtClean="0">
                <a:solidFill>
                  <a:schemeClr val="accent6"/>
                </a:solidFill>
                <a:latin typeface="+mj-lt"/>
              </a:rPr>
              <a:t> [] </a:t>
            </a:r>
            <a:endParaRPr lang="en-US" dirty="0">
              <a:solidFill>
                <a:schemeClr val="accent6"/>
              </a:solidFill>
              <a:latin typeface="+mj-lt"/>
            </a:endParaRPr>
          </a:p>
        </p:txBody>
      </p:sp>
      <p:sp>
        <p:nvSpPr>
          <p:cNvPr id="7" name="TextBox 6"/>
          <p:cNvSpPr txBox="1"/>
          <p:nvPr/>
        </p:nvSpPr>
        <p:spPr>
          <a:xfrm>
            <a:off x="115767" y="1279393"/>
            <a:ext cx="9007787" cy="646331"/>
          </a:xfrm>
          <a:prstGeom prst="rect">
            <a:avLst/>
          </a:prstGeom>
          <a:noFill/>
        </p:spPr>
        <p:txBody>
          <a:bodyPr wrap="none" rtlCol="0">
            <a:spAutoFit/>
          </a:bodyPr>
          <a:lstStyle/>
          <a:p>
            <a:r>
              <a:rPr lang="en-US" dirty="0" smtClean="0"/>
              <a:t>In 1972 at the ACM National Conference Alan Kay from the Xerox Palo Alto Research </a:t>
            </a:r>
          </a:p>
          <a:p>
            <a:r>
              <a:rPr lang="en-US" dirty="0"/>
              <a:t> </a:t>
            </a:r>
            <a:r>
              <a:rPr lang="en-US" dirty="0" smtClean="0"/>
              <a:t> Center (</a:t>
            </a:r>
            <a:r>
              <a:rPr lang="en-US" dirty="0" err="1" smtClean="0"/>
              <a:t>PARC</a:t>
            </a:r>
            <a:r>
              <a:rPr lang="en-US" dirty="0" smtClean="0"/>
              <a:t>) introduced a Personal Computer for Children, called the </a:t>
            </a:r>
            <a:r>
              <a:rPr lang="en-US" dirty="0" err="1" smtClean="0"/>
              <a:t>Dynabook</a:t>
            </a:r>
            <a:r>
              <a:rPr lang="en-US" dirty="0" smtClean="0"/>
              <a:t>.</a:t>
            </a:r>
            <a:endParaRPr lang="en-US" dirty="0"/>
          </a:p>
        </p:txBody>
      </p:sp>
      <p:sp>
        <p:nvSpPr>
          <p:cNvPr id="11" name="TextBox 10"/>
          <p:cNvSpPr txBox="1"/>
          <p:nvPr/>
        </p:nvSpPr>
        <p:spPr>
          <a:xfrm>
            <a:off x="296863" y="5727157"/>
            <a:ext cx="8640622" cy="1077218"/>
          </a:xfrm>
          <a:prstGeom prst="rect">
            <a:avLst/>
          </a:prstGeom>
          <a:noFill/>
        </p:spPr>
        <p:txBody>
          <a:bodyPr wrap="square" rtlCol="0">
            <a:spAutoFit/>
          </a:bodyPr>
          <a:lstStyle/>
          <a:p>
            <a:r>
              <a:rPr lang="en-US" sz="1600" dirty="0"/>
              <a:t>“This note speculates about the emergence of personal, portable information manipulators and their effects when used by both children and adults. Although it should be read as science fiction, current trends in miniaturization and price reduction almost guarantee that many of the notions discussed will actually happen in the near future</a:t>
            </a:r>
            <a:r>
              <a:rPr lang="en-US" sz="1600" dirty="0" smtClean="0"/>
              <a:t>."</a:t>
            </a:r>
            <a:endParaRPr lang="en-US" sz="1600" dirty="0"/>
          </a:p>
        </p:txBody>
      </p:sp>
      <p:sp>
        <p:nvSpPr>
          <p:cNvPr id="10" name="TextBox 9"/>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pic>
        <p:nvPicPr>
          <p:cNvPr id="12" name="Picture 2" descr="http://www.mprove.de/diplom/gui/_media/Kay72p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165" y="2401230"/>
            <a:ext cx="3333750" cy="264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51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31693" y="971836"/>
            <a:ext cx="8613384" cy="584775"/>
          </a:xfrm>
          <a:prstGeom prst="rect">
            <a:avLst/>
          </a:prstGeom>
          <a:noFill/>
        </p:spPr>
        <p:txBody>
          <a:bodyPr wrap="none" rtlCol="0">
            <a:spAutoFit/>
          </a:bodyPr>
          <a:lstStyle/>
          <a:p>
            <a:r>
              <a:rPr lang="en-US" sz="1600" dirty="0" smtClean="0">
                <a:solidFill>
                  <a:srgbClr val="000000"/>
                </a:solidFill>
              </a:rPr>
              <a:t>In a talk given at the Center for Design Innovation </a:t>
            </a:r>
            <a:r>
              <a:rPr lang="en-US" sz="1600" dirty="0" smtClean="0">
                <a:solidFill>
                  <a:srgbClr val="3333FF"/>
                </a:solidFill>
              </a:rPr>
              <a:t>Steve Jobs envisioned tablets </a:t>
            </a:r>
          </a:p>
          <a:p>
            <a:r>
              <a:rPr lang="en-US" sz="1600" dirty="0">
                <a:solidFill>
                  <a:srgbClr val="3333FF"/>
                </a:solidFill>
              </a:rPr>
              <a:t> </a:t>
            </a:r>
            <a:r>
              <a:rPr lang="en-US" sz="1600" dirty="0" smtClean="0">
                <a:solidFill>
                  <a:srgbClr val="3333FF"/>
                </a:solidFill>
              </a:rPr>
              <a:t> </a:t>
            </a:r>
            <a:r>
              <a:rPr lang="en-US" sz="1600" dirty="0" smtClean="0">
                <a:solidFill>
                  <a:srgbClr val="000000"/>
                </a:solidFill>
              </a:rPr>
              <a:t>already </a:t>
            </a:r>
            <a:r>
              <a:rPr lang="en-US" sz="1600" dirty="0">
                <a:solidFill>
                  <a:srgbClr val="3333FF"/>
                </a:solidFill>
              </a:rPr>
              <a:t>in 1983 </a:t>
            </a:r>
            <a:r>
              <a:rPr lang="en-US" sz="1600" dirty="0">
                <a:solidFill>
                  <a:srgbClr val="000000"/>
                </a:solidFill>
              </a:rPr>
              <a:t>saying</a:t>
            </a:r>
          </a:p>
        </p:txBody>
      </p:sp>
      <p:sp>
        <p:nvSpPr>
          <p:cNvPr id="8" name="TextBox 7"/>
          <p:cNvSpPr txBox="1"/>
          <p:nvPr/>
        </p:nvSpPr>
        <p:spPr>
          <a:xfrm>
            <a:off x="131693" y="1602375"/>
            <a:ext cx="8791010" cy="1697901"/>
          </a:xfrm>
          <a:prstGeom prst="rect">
            <a:avLst/>
          </a:prstGeom>
          <a:noFill/>
        </p:spPr>
        <p:txBody>
          <a:bodyPr wrap="square" rtlCol="0">
            <a:spAutoFit/>
          </a:bodyPr>
          <a:lstStyle/>
          <a:p>
            <a:pPr>
              <a:spcAft>
                <a:spcPts val="600"/>
              </a:spcAft>
            </a:pPr>
            <a:r>
              <a:rPr lang="en-US" sz="1600" dirty="0">
                <a:solidFill>
                  <a:srgbClr val="000000"/>
                </a:solidFill>
              </a:rPr>
              <a:t>”Apple’s strategy is really simple. What we want to do is </a:t>
            </a:r>
            <a:r>
              <a:rPr lang="en-US" sz="1600" dirty="0">
                <a:solidFill>
                  <a:srgbClr val="FF0000"/>
                </a:solidFill>
              </a:rPr>
              <a:t>we want to put an </a:t>
            </a:r>
          </a:p>
          <a:p>
            <a:r>
              <a:rPr lang="en-US" sz="1600" dirty="0">
                <a:solidFill>
                  <a:srgbClr val="FF0000"/>
                </a:solidFill>
              </a:rPr>
              <a:t>  incredibly great  computer in a book that you can carry around</a:t>
            </a:r>
            <a:r>
              <a:rPr lang="en-US" sz="1600" dirty="0">
                <a:solidFill>
                  <a:srgbClr val="000000"/>
                </a:solidFill>
              </a:rPr>
              <a:t> with you and learn</a:t>
            </a:r>
          </a:p>
          <a:p>
            <a:pPr>
              <a:spcAft>
                <a:spcPts val="400"/>
              </a:spcAft>
            </a:pPr>
            <a:r>
              <a:rPr lang="en-US" sz="1600" dirty="0">
                <a:solidFill>
                  <a:srgbClr val="000000"/>
                </a:solidFill>
              </a:rPr>
              <a:t>  how to use in 20 minutes.</a:t>
            </a:r>
          </a:p>
          <a:p>
            <a:r>
              <a:rPr lang="en-US" sz="1600" dirty="0">
                <a:solidFill>
                  <a:srgbClr val="000000"/>
                </a:solidFill>
              </a:rPr>
              <a:t>    ... And we </a:t>
            </a:r>
            <a:r>
              <a:rPr lang="en-US" sz="1600" dirty="0">
                <a:solidFill>
                  <a:srgbClr val="FF0000"/>
                </a:solidFill>
              </a:rPr>
              <a:t>really want to do it with a radio link </a:t>
            </a:r>
            <a:r>
              <a:rPr lang="en-US" sz="1600" dirty="0">
                <a:solidFill>
                  <a:srgbClr val="000000"/>
                </a:solidFill>
              </a:rPr>
              <a:t>in it so you don’t have to hook up</a:t>
            </a:r>
          </a:p>
          <a:p>
            <a:r>
              <a:rPr lang="en-US" sz="1600" dirty="0">
                <a:solidFill>
                  <a:srgbClr val="000000"/>
                </a:solidFill>
              </a:rPr>
              <a:t>  to anything  and you’re in communication with all of these larger databases and </a:t>
            </a:r>
          </a:p>
          <a:p>
            <a:r>
              <a:rPr lang="en-US" sz="1600" dirty="0">
                <a:solidFill>
                  <a:srgbClr val="000000"/>
                </a:solidFill>
              </a:rPr>
              <a:t>  other computers” </a:t>
            </a:r>
            <a:r>
              <a:rPr lang="en-US" sz="1600" dirty="0" smtClean="0">
                <a:solidFill>
                  <a:srgbClr val="000000"/>
                </a:solidFill>
              </a:rPr>
              <a:t>[19].</a:t>
            </a:r>
            <a:endParaRPr lang="en-US" sz="1600" dirty="0">
              <a:solidFill>
                <a:srgbClr val="000000"/>
              </a:solidFill>
            </a:endParaRPr>
          </a:p>
        </p:txBody>
      </p:sp>
      <p:sp>
        <p:nvSpPr>
          <p:cNvPr id="12" name="TextBox 11"/>
          <p:cNvSpPr txBox="1"/>
          <p:nvPr/>
        </p:nvSpPr>
        <p:spPr>
          <a:xfrm>
            <a:off x="131134" y="518863"/>
            <a:ext cx="3438314" cy="369332"/>
          </a:xfrm>
          <a:prstGeom prst="rect">
            <a:avLst/>
          </a:prstGeom>
          <a:noFill/>
        </p:spPr>
        <p:txBody>
          <a:bodyPr wrap="none" rtlCol="0">
            <a:spAutoFit/>
          </a:bodyPr>
          <a:lstStyle/>
          <a:p>
            <a:r>
              <a:rPr lang="en-US" dirty="0" smtClean="0">
                <a:solidFill>
                  <a:schemeClr val="accent6"/>
                </a:solidFill>
              </a:rPr>
              <a:t>Steve Jobs vision of </a:t>
            </a:r>
            <a:r>
              <a:rPr lang="en-US" dirty="0">
                <a:solidFill>
                  <a:schemeClr val="accent6"/>
                </a:solidFill>
              </a:rPr>
              <a:t>tablets</a:t>
            </a:r>
          </a:p>
        </p:txBody>
      </p:sp>
      <p:sp>
        <p:nvSpPr>
          <p:cNvPr id="9" name="Title 1"/>
          <p:cNvSpPr>
            <a:spLocks noGrp="1"/>
          </p:cNvSpPr>
          <p:nvPr>
            <p:ph type="title"/>
          </p:nvPr>
        </p:nvSpPr>
        <p:spPr>
          <a:xfrm>
            <a:off x="0" y="0"/>
            <a:ext cx="9144000" cy="393700"/>
          </a:xfrm>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a:t>
            </a:r>
            <a:r>
              <a:rPr lang="en-US" altLang="en-US" dirty="0" smtClean="0">
                <a:solidFill>
                  <a:srgbClr val="FFFFFF"/>
                </a:solidFill>
                <a:latin typeface="Verdana" pitchFamily="34" charset="0"/>
                <a:cs typeface="Arial" charset="0"/>
              </a:rPr>
              <a:t>tablets (2)</a:t>
            </a:r>
            <a:endParaRPr lang="en-US" dirty="0"/>
          </a:p>
        </p:txBody>
      </p:sp>
      <p:sp>
        <p:nvSpPr>
          <p:cNvPr id="6" name="TextBox 5"/>
          <p:cNvSpPr txBox="1"/>
          <p:nvPr/>
        </p:nvSpPr>
        <p:spPr>
          <a:xfrm>
            <a:off x="8814338" y="6539280"/>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1907925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(3)</a:t>
            </a:r>
            <a:endParaRPr lang="en-US" dirty="0"/>
          </a:p>
        </p:txBody>
      </p:sp>
      <p:sp>
        <p:nvSpPr>
          <p:cNvPr id="5" name="TextBox 4"/>
          <p:cNvSpPr txBox="1"/>
          <p:nvPr/>
        </p:nvSpPr>
        <p:spPr>
          <a:xfrm>
            <a:off x="320329" y="971836"/>
            <a:ext cx="9057608" cy="4154984"/>
          </a:xfrm>
          <a:prstGeom prst="rect">
            <a:avLst/>
          </a:prstGeom>
          <a:noFill/>
        </p:spPr>
        <p:txBody>
          <a:bodyPr wrap="none" rtlCol="0">
            <a:spAutoFit/>
          </a:bodyPr>
          <a:lstStyle/>
          <a:p>
            <a:pPr marL="285750" indent="-285750">
              <a:buFont typeface="Arial" panose="020B0604020202020204" pitchFamily="34" charset="0"/>
              <a:buChar char="•"/>
            </a:pPr>
            <a:r>
              <a:rPr lang="en-US" dirty="0" smtClean="0"/>
              <a:t>In an interview in 2010 Kay said that "</a:t>
            </a:r>
            <a:r>
              <a:rPr lang="en-US" dirty="0">
                <a:solidFill>
                  <a:srgbClr val="0070C0"/>
                </a:solidFill>
              </a:rPr>
              <a:t>Jobs has known about </a:t>
            </a:r>
            <a:r>
              <a:rPr lang="en-US" dirty="0" smtClean="0">
                <a:solidFill>
                  <a:srgbClr val="0070C0"/>
                </a:solidFill>
              </a:rPr>
              <a:t>the</a:t>
            </a:r>
          </a:p>
          <a:p>
            <a:r>
              <a:rPr lang="en-US" dirty="0" smtClean="0">
                <a:solidFill>
                  <a:srgbClr val="0070C0"/>
                </a:solidFill>
              </a:rPr>
              <a:t>     </a:t>
            </a:r>
            <a:r>
              <a:rPr lang="en-US" dirty="0" err="1" smtClean="0">
                <a:solidFill>
                  <a:srgbClr val="0070C0"/>
                </a:solidFill>
              </a:rPr>
              <a:t>Dynabook</a:t>
            </a:r>
            <a:r>
              <a:rPr lang="en-US" dirty="0" smtClean="0">
                <a:solidFill>
                  <a:srgbClr val="0070C0"/>
                </a:solidFill>
              </a:rPr>
              <a:t> </a:t>
            </a:r>
            <a:r>
              <a:rPr lang="en-US" dirty="0">
                <a:solidFill>
                  <a:srgbClr val="0070C0"/>
                </a:solidFill>
              </a:rPr>
              <a:t>idea </a:t>
            </a:r>
            <a:r>
              <a:rPr lang="en-US" dirty="0" smtClean="0"/>
              <a:t>and </a:t>
            </a:r>
            <a:r>
              <a:rPr lang="en-US" dirty="0"/>
              <a:t>the interim-</a:t>
            </a:r>
            <a:r>
              <a:rPr lang="en-US" dirty="0" err="1"/>
              <a:t>Dynabook</a:t>
            </a:r>
            <a:r>
              <a:rPr lang="en-US" dirty="0"/>
              <a:t> (called the </a:t>
            </a:r>
            <a:r>
              <a:rPr lang="en-US" dirty="0" err="1"/>
              <a:t>PARC</a:t>
            </a:r>
            <a:r>
              <a:rPr lang="en-US" dirty="0"/>
              <a:t> Alto</a:t>
            </a:r>
            <a:r>
              <a:rPr lang="en-US" dirty="0" smtClean="0"/>
              <a:t>)</a:t>
            </a:r>
          </a:p>
          <a:p>
            <a:pPr>
              <a:spcAft>
                <a:spcPts val="600"/>
              </a:spcAft>
            </a:pPr>
            <a:r>
              <a:rPr lang="en-US" dirty="0" smtClean="0"/>
              <a:t>     </a:t>
            </a:r>
            <a:r>
              <a:rPr lang="en-US" dirty="0"/>
              <a:t>for several </a:t>
            </a:r>
            <a:r>
              <a:rPr lang="en-US" dirty="0" smtClean="0"/>
              <a:t>decades".</a:t>
            </a:r>
          </a:p>
          <a:p>
            <a:pPr>
              <a:spcAft>
                <a:spcPts val="600"/>
              </a:spcAft>
            </a:pPr>
            <a:r>
              <a:rPr lang="en-US" dirty="0" smtClean="0"/>
              <a:t>    Here we note that </a:t>
            </a:r>
            <a:r>
              <a:rPr lang="en-US" dirty="0" smtClean="0">
                <a:solidFill>
                  <a:srgbClr val="0070C0"/>
                </a:solidFill>
              </a:rPr>
              <a:t>Steve Jobs and Apple engineers visited </a:t>
            </a:r>
            <a:r>
              <a:rPr lang="en-US" dirty="0" err="1" smtClean="0">
                <a:solidFill>
                  <a:srgbClr val="0070C0"/>
                </a:solidFill>
              </a:rPr>
              <a:t>PARC</a:t>
            </a:r>
            <a:r>
              <a:rPr lang="en-US" dirty="0" smtClean="0">
                <a:solidFill>
                  <a:srgbClr val="0070C0"/>
                </a:solidFill>
              </a:rPr>
              <a:t> in 1979. </a:t>
            </a:r>
          </a:p>
          <a:p>
            <a:pPr marL="285750" indent="-285750">
              <a:buFont typeface="Arial" panose="020B0604020202020204" pitchFamily="34" charset="0"/>
              <a:buChar char="•"/>
            </a:pPr>
            <a:r>
              <a:rPr lang="en-US" dirty="0" smtClean="0"/>
              <a:t>While asking in the cited interview "</a:t>
            </a:r>
            <a:r>
              <a:rPr lang="en-US" dirty="0" smtClean="0">
                <a:solidFill>
                  <a:srgbClr val="0070C0"/>
                </a:solidFill>
              </a:rPr>
              <a:t>whether </a:t>
            </a:r>
            <a:r>
              <a:rPr lang="en-US" dirty="0">
                <a:solidFill>
                  <a:srgbClr val="0070C0"/>
                </a:solidFill>
              </a:rPr>
              <a:t>he felt that Jobs </a:t>
            </a:r>
            <a:endParaRPr lang="en-US" dirty="0" smtClean="0">
              <a:solidFill>
                <a:srgbClr val="0070C0"/>
              </a:solidFill>
            </a:endParaRPr>
          </a:p>
          <a:p>
            <a:pPr>
              <a:spcAft>
                <a:spcPts val="600"/>
              </a:spcAft>
            </a:pPr>
            <a:r>
              <a:rPr lang="en-US" dirty="0">
                <a:solidFill>
                  <a:srgbClr val="0070C0"/>
                </a:solidFill>
              </a:rPr>
              <a:t> </a:t>
            </a:r>
            <a:r>
              <a:rPr lang="en-US" dirty="0" smtClean="0">
                <a:solidFill>
                  <a:srgbClr val="0070C0"/>
                </a:solidFill>
              </a:rPr>
              <a:t>     had </a:t>
            </a:r>
            <a:r>
              <a:rPr lang="en-US" dirty="0">
                <a:solidFill>
                  <a:srgbClr val="0070C0"/>
                </a:solidFill>
              </a:rPr>
              <a:t>stolen the idea </a:t>
            </a:r>
            <a:r>
              <a:rPr lang="en-US" dirty="0"/>
              <a:t>for the </a:t>
            </a:r>
            <a:r>
              <a:rPr lang="en-US" dirty="0" smtClean="0"/>
              <a:t>iPad" </a:t>
            </a:r>
            <a:r>
              <a:rPr lang="en-US" dirty="0" smtClean="0">
                <a:solidFill>
                  <a:srgbClr val="0070C0"/>
                </a:solidFill>
              </a:rPr>
              <a:t>Kay denied </a:t>
            </a:r>
            <a:r>
              <a:rPr lang="en-US" dirty="0">
                <a:solidFill>
                  <a:srgbClr val="0070C0"/>
                </a:solidFill>
              </a:rPr>
              <a:t>such a </a:t>
            </a:r>
            <a:r>
              <a:rPr lang="en-US" dirty="0" smtClean="0">
                <a:solidFill>
                  <a:srgbClr val="0070C0"/>
                </a:solidFill>
              </a:rPr>
              <a:t>thought.</a:t>
            </a:r>
            <a:endParaRPr lang="en-US" dirty="0">
              <a:solidFill>
                <a:srgbClr val="0070C0"/>
              </a:solidFill>
            </a:endParaRPr>
          </a:p>
          <a:p>
            <a:pPr marL="285750" indent="-285750">
              <a:spcAft>
                <a:spcPts val="600"/>
              </a:spcAft>
              <a:buFont typeface="Arial" panose="020B0604020202020204" pitchFamily="34" charset="0"/>
              <a:buChar char="•"/>
            </a:pPr>
            <a:r>
              <a:rPr lang="en-US" dirty="0" smtClean="0"/>
              <a:t> In fact, </a:t>
            </a:r>
            <a:r>
              <a:rPr lang="en-US" dirty="0" smtClean="0">
                <a:solidFill>
                  <a:srgbClr val="FF0000"/>
                </a:solidFill>
              </a:rPr>
              <a:t>there </a:t>
            </a:r>
            <a:r>
              <a:rPr lang="en-US" dirty="0">
                <a:solidFill>
                  <a:srgbClr val="FF0000"/>
                </a:solidFill>
              </a:rPr>
              <a:t>is a difference in the usage models of </a:t>
            </a:r>
            <a:r>
              <a:rPr lang="en-US" dirty="0" err="1">
                <a:solidFill>
                  <a:srgbClr val="FF0000"/>
                </a:solidFill>
              </a:rPr>
              <a:t>Dynabook</a:t>
            </a:r>
            <a:r>
              <a:rPr lang="en-US" dirty="0">
                <a:solidFill>
                  <a:srgbClr val="FF0000"/>
                </a:solidFill>
              </a:rPr>
              <a:t> </a:t>
            </a:r>
            <a:r>
              <a:rPr lang="en-US" dirty="0" smtClean="0">
                <a:solidFill>
                  <a:srgbClr val="FF0000"/>
                </a:solidFill>
              </a:rPr>
              <a:t>and </a:t>
            </a:r>
            <a:r>
              <a:rPr lang="en-US" dirty="0">
                <a:solidFill>
                  <a:srgbClr val="FF0000"/>
                </a:solidFill>
              </a:rPr>
              <a:t>IPad.</a:t>
            </a:r>
          </a:p>
          <a:p>
            <a:r>
              <a:rPr lang="en-US" dirty="0"/>
              <a:t>    </a:t>
            </a:r>
            <a:r>
              <a:rPr lang="en-US" dirty="0" err="1">
                <a:solidFill>
                  <a:srgbClr val="FF0000"/>
                </a:solidFill>
              </a:rPr>
              <a:t>Dynabook</a:t>
            </a:r>
            <a:r>
              <a:rPr lang="en-US" dirty="0"/>
              <a:t> represented an idea of </a:t>
            </a:r>
            <a:r>
              <a:rPr lang="en-US" dirty="0">
                <a:solidFill>
                  <a:srgbClr val="0070C0"/>
                </a:solidFill>
              </a:rPr>
              <a:t>active computing </a:t>
            </a:r>
            <a:r>
              <a:rPr lang="en-US" dirty="0"/>
              <a:t>e.g. with children </a:t>
            </a:r>
          </a:p>
          <a:p>
            <a:pPr>
              <a:spcAft>
                <a:spcPts val="600"/>
              </a:spcAft>
            </a:pPr>
            <a:r>
              <a:rPr lang="en-US" dirty="0"/>
              <a:t>     programming it by means of its keyboard in Smalltalk.</a:t>
            </a:r>
          </a:p>
          <a:p>
            <a:r>
              <a:rPr lang="en-US" dirty="0"/>
              <a:t>    By contrast, </a:t>
            </a:r>
            <a:r>
              <a:rPr lang="en-US" dirty="0">
                <a:solidFill>
                  <a:srgbClr val="FF0000"/>
                </a:solidFill>
              </a:rPr>
              <a:t>iPad </a:t>
            </a:r>
            <a:r>
              <a:rPr lang="en-US" dirty="0"/>
              <a:t>is built for </a:t>
            </a:r>
            <a:r>
              <a:rPr lang="en-US" dirty="0">
                <a:solidFill>
                  <a:srgbClr val="0070C0"/>
                </a:solidFill>
              </a:rPr>
              <a:t>passive computing </a:t>
            </a:r>
            <a:r>
              <a:rPr lang="en-US" dirty="0"/>
              <a:t>while using applications </a:t>
            </a:r>
          </a:p>
          <a:p>
            <a:pPr>
              <a:spcAft>
                <a:spcPts val="600"/>
              </a:spcAft>
            </a:pPr>
            <a:r>
              <a:rPr lang="en-US" dirty="0"/>
              <a:t>     downloaded e.g. from the App Store.</a:t>
            </a:r>
          </a:p>
          <a:p>
            <a:endParaRPr lang="en-US" dirty="0" smtClean="0"/>
          </a:p>
          <a:p>
            <a:r>
              <a:rPr lang="en-US" dirty="0" smtClean="0"/>
              <a:t> </a:t>
            </a:r>
            <a:endParaRPr lang="en-US" dirty="0"/>
          </a:p>
        </p:txBody>
      </p:sp>
      <p:sp>
        <p:nvSpPr>
          <p:cNvPr id="6" name="TextBox 5"/>
          <p:cNvSpPr txBox="1"/>
          <p:nvPr/>
        </p:nvSpPr>
        <p:spPr>
          <a:xfrm>
            <a:off x="141632" y="515379"/>
            <a:ext cx="5226880" cy="369332"/>
          </a:xfrm>
          <a:prstGeom prst="rect">
            <a:avLst/>
          </a:prstGeom>
          <a:noFill/>
        </p:spPr>
        <p:txBody>
          <a:bodyPr wrap="none" rtlCol="0">
            <a:spAutoFit/>
          </a:bodyPr>
          <a:lstStyle/>
          <a:p>
            <a:r>
              <a:rPr lang="en-US" dirty="0" smtClean="0">
                <a:solidFill>
                  <a:schemeClr val="accent6"/>
                </a:solidFill>
              </a:rPr>
              <a:t>The relation of the </a:t>
            </a:r>
            <a:r>
              <a:rPr lang="en-US" dirty="0" err="1" smtClean="0">
                <a:solidFill>
                  <a:schemeClr val="accent6"/>
                </a:solidFill>
              </a:rPr>
              <a:t>Dynabook</a:t>
            </a:r>
            <a:r>
              <a:rPr lang="en-US" dirty="0" smtClean="0">
                <a:solidFill>
                  <a:schemeClr val="accent6"/>
                </a:solidFill>
              </a:rPr>
              <a:t> and iPad [73]</a:t>
            </a:r>
            <a:endParaRPr lang="en-US" dirty="0">
              <a:solidFill>
                <a:schemeClr val="accent6"/>
              </a:solidFill>
            </a:endParaRPr>
          </a:p>
        </p:txBody>
      </p:sp>
    </p:spTree>
    <p:extLst>
      <p:ext uri="{BB962C8B-B14F-4D97-AF65-F5344CB8AC3E}">
        <p14:creationId xmlns:p14="http://schemas.microsoft.com/office/powerpoint/2010/main" val="404213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 calcmode="lin" valueType="num">
                                      <p:cBhvr additive="base">
                                        <p:cTn id="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anim calcmode="lin" valueType="num">
                                      <p:cBhvr additive="base">
                                        <p:cTn id="1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 calcmode="lin" valueType="num">
                                      <p:cBhvr additive="base">
                                        <p:cTn id="1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6" end="6"/>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anim calcmode="lin" valueType="num">
                                      <p:cBhvr additive="base">
                                        <p:cTn id="21"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7" end="7"/>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anim calcmode="lin" valueType="num">
                                      <p:cBhvr additive="base">
                                        <p:cTn id="2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8" end="8"/>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anim calcmode="lin" valueType="num">
                                      <p:cBhvr additive="base">
                                        <p:cTn id="29"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9" end="9"/>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10" end="10"/>
                                            </p:txEl>
                                          </p:spTgt>
                                        </p:tgtEl>
                                        <p:attrNameLst>
                                          <p:attrName>style.visibility</p:attrName>
                                        </p:attrNameLst>
                                      </p:cBhvr>
                                      <p:to>
                                        <p:strVal val="visible"/>
                                      </p:to>
                                    </p:set>
                                    <p:anim calcmode="lin" valueType="num">
                                      <p:cBhvr additive="base">
                                        <p:cTn id="33"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smtClean="0">
                <a:solidFill>
                  <a:srgbClr val="FFFFFF"/>
                </a:solidFill>
                <a:latin typeface="Verdana" pitchFamily="34" charset="0"/>
                <a:cs typeface="Arial" charset="0"/>
              </a:rPr>
              <a:t>1. Emergence and spread of smartphones</a:t>
            </a:r>
          </a:p>
        </p:txBody>
      </p:sp>
    </p:spTree>
    <p:extLst>
      <p:ext uri="{BB962C8B-B14F-4D97-AF65-F5344CB8AC3E}">
        <p14:creationId xmlns:p14="http://schemas.microsoft.com/office/powerpoint/2010/main" val="16894257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976" y="1309725"/>
            <a:ext cx="9098966" cy="830997"/>
          </a:xfrm>
          <a:prstGeom prst="rect">
            <a:avLst/>
          </a:prstGeom>
          <a:noFill/>
        </p:spPr>
        <p:txBody>
          <a:bodyPr wrap="none" rtlCol="0">
            <a:spAutoFit/>
          </a:bodyPr>
          <a:lstStyle/>
          <a:p>
            <a:r>
              <a:rPr lang="en-US" sz="1600" dirty="0" smtClean="0">
                <a:solidFill>
                  <a:srgbClr val="0070C0"/>
                </a:solidFill>
              </a:rPr>
              <a:t>In 2010</a:t>
            </a:r>
            <a:r>
              <a:rPr lang="en-US" sz="1600" dirty="0" smtClean="0">
                <a:solidFill>
                  <a:srgbClr val="000000"/>
                </a:solidFill>
              </a:rPr>
              <a:t> </a:t>
            </a:r>
            <a:r>
              <a:rPr lang="en-US" sz="1600" dirty="0">
                <a:solidFill>
                  <a:srgbClr val="000000"/>
                </a:solidFill>
              </a:rPr>
              <a:t>Apple’s </a:t>
            </a:r>
            <a:r>
              <a:rPr lang="en-US" sz="1600" dirty="0">
                <a:solidFill>
                  <a:srgbClr val="FF0000"/>
                </a:solidFill>
              </a:rPr>
              <a:t>iPad</a:t>
            </a:r>
            <a:r>
              <a:rPr lang="en-US" sz="1600" dirty="0">
                <a:solidFill>
                  <a:srgbClr val="000000"/>
                </a:solidFill>
              </a:rPr>
              <a:t> </a:t>
            </a:r>
            <a:r>
              <a:rPr lang="en-US" sz="1600" dirty="0" smtClean="0">
                <a:solidFill>
                  <a:srgbClr val="000000"/>
                </a:solidFill>
              </a:rPr>
              <a:t>was introduced with </a:t>
            </a:r>
            <a:r>
              <a:rPr lang="en-US" sz="1600" dirty="0">
                <a:solidFill>
                  <a:srgbClr val="3333FF"/>
                </a:solidFill>
              </a:rPr>
              <a:t>9.7 “ screen</a:t>
            </a:r>
            <a:r>
              <a:rPr lang="en-US" sz="1600" dirty="0">
                <a:solidFill>
                  <a:srgbClr val="000000"/>
                </a:solidFill>
              </a:rPr>
              <a:t>, </a:t>
            </a:r>
            <a:r>
              <a:rPr lang="en-US" sz="1600" dirty="0">
                <a:solidFill>
                  <a:srgbClr val="3333FF"/>
                </a:solidFill>
              </a:rPr>
              <a:t>touch screen </a:t>
            </a:r>
            <a:r>
              <a:rPr lang="en-US" sz="1600" dirty="0">
                <a:solidFill>
                  <a:srgbClr val="000000"/>
                </a:solidFill>
              </a:rPr>
              <a:t>and </a:t>
            </a:r>
            <a:r>
              <a:rPr lang="en-US" sz="1600" dirty="0">
                <a:solidFill>
                  <a:srgbClr val="3333FF"/>
                </a:solidFill>
              </a:rPr>
              <a:t>Wi-Fi or </a:t>
            </a:r>
            <a:endParaRPr lang="en-US" sz="1600" dirty="0" smtClean="0">
              <a:solidFill>
                <a:srgbClr val="3333FF"/>
              </a:solidFill>
            </a:endParaRPr>
          </a:p>
          <a:p>
            <a:r>
              <a:rPr lang="en-US" sz="1600" dirty="0">
                <a:solidFill>
                  <a:srgbClr val="3333FF"/>
                </a:solidFill>
              </a:rPr>
              <a:t> </a:t>
            </a:r>
            <a:r>
              <a:rPr lang="en-US" sz="1600" dirty="0" smtClean="0">
                <a:solidFill>
                  <a:srgbClr val="3333FF"/>
                </a:solidFill>
              </a:rPr>
              <a:t> </a:t>
            </a:r>
            <a:r>
              <a:rPr lang="en-US" sz="1600" dirty="0" smtClean="0">
                <a:solidFill>
                  <a:srgbClr val="000000"/>
                </a:solidFill>
              </a:rPr>
              <a:t>additionally </a:t>
            </a:r>
            <a:r>
              <a:rPr lang="en-US" sz="1600" dirty="0" smtClean="0">
                <a:solidFill>
                  <a:srgbClr val="3333FF"/>
                </a:solidFill>
              </a:rPr>
              <a:t>wireless </a:t>
            </a:r>
            <a:r>
              <a:rPr lang="en-US" sz="1600" dirty="0" err="1" smtClean="0">
                <a:solidFill>
                  <a:srgbClr val="3333FF"/>
                </a:solidFill>
              </a:rPr>
              <a:t>3G</a:t>
            </a:r>
            <a:r>
              <a:rPr lang="en-US" sz="1600" dirty="0" smtClean="0">
                <a:solidFill>
                  <a:srgbClr val="3333FF"/>
                </a:solidFill>
              </a:rPr>
              <a:t> </a:t>
            </a:r>
            <a:r>
              <a:rPr lang="en-US" sz="1600" dirty="0">
                <a:solidFill>
                  <a:srgbClr val="3333FF"/>
                </a:solidFill>
              </a:rPr>
              <a:t>broadband internet connection </a:t>
            </a:r>
            <a:r>
              <a:rPr lang="en-US" sz="1600" dirty="0">
                <a:solidFill>
                  <a:srgbClr val="000000"/>
                </a:solidFill>
              </a:rPr>
              <a:t>(mobile internet connection</a:t>
            </a:r>
            <a:r>
              <a:rPr lang="en-US" sz="1600" dirty="0" smtClean="0">
                <a:solidFill>
                  <a:srgbClr val="000000"/>
                </a:solidFill>
              </a:rPr>
              <a:t>),</a:t>
            </a:r>
          </a:p>
          <a:p>
            <a:r>
              <a:rPr lang="en-US" sz="1600" dirty="0">
                <a:solidFill>
                  <a:srgbClr val="000000"/>
                </a:solidFill>
              </a:rPr>
              <a:t> </a:t>
            </a:r>
            <a:r>
              <a:rPr lang="en-US" sz="1600" dirty="0" smtClean="0">
                <a:solidFill>
                  <a:srgbClr val="000000"/>
                </a:solidFill>
              </a:rPr>
              <a:t> </a:t>
            </a:r>
            <a:r>
              <a:rPr lang="en-US" sz="1600" dirty="0">
                <a:solidFill>
                  <a:srgbClr val="000000"/>
                </a:solidFill>
              </a:rPr>
              <a:t>operating </a:t>
            </a:r>
            <a:r>
              <a:rPr lang="en-US" sz="1600" dirty="0" smtClean="0">
                <a:solidFill>
                  <a:srgbClr val="000000"/>
                </a:solidFill>
              </a:rPr>
              <a:t>under </a:t>
            </a:r>
            <a:r>
              <a:rPr lang="en-US" sz="1600" dirty="0" smtClean="0">
                <a:solidFill>
                  <a:srgbClr val="3333FF"/>
                </a:solidFill>
              </a:rPr>
              <a:t>iOS</a:t>
            </a:r>
            <a:r>
              <a:rPr lang="en-US" sz="1600" dirty="0" smtClean="0">
                <a:solidFill>
                  <a:srgbClr val="000000"/>
                </a:solidFill>
              </a:rPr>
              <a:t> </a:t>
            </a:r>
            <a:r>
              <a:rPr lang="en-US" sz="1600" dirty="0">
                <a:solidFill>
                  <a:srgbClr val="000000"/>
                </a:solidFill>
              </a:rPr>
              <a:t>[12].</a:t>
            </a:r>
          </a:p>
        </p:txBody>
      </p:sp>
      <p:pic>
        <p:nvPicPr>
          <p:cNvPr id="3074" name="Picture 2" descr="File:Steve Jobs with the Apple iPad no logo (cropped).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551" y="2583196"/>
            <a:ext cx="2416294" cy="30153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4576" y="516661"/>
            <a:ext cx="7405361" cy="369332"/>
          </a:xfrm>
          <a:prstGeom prst="rect">
            <a:avLst/>
          </a:prstGeom>
          <a:noFill/>
        </p:spPr>
        <p:txBody>
          <a:bodyPr wrap="none" rtlCol="0">
            <a:spAutoFit/>
          </a:bodyPr>
          <a:lstStyle/>
          <a:p>
            <a:r>
              <a:rPr lang="en-US" dirty="0">
                <a:solidFill>
                  <a:srgbClr val="2D2D8A"/>
                </a:solidFill>
              </a:rPr>
              <a:t>Designs </a:t>
            </a:r>
            <a:r>
              <a:rPr lang="en-US" dirty="0" smtClean="0">
                <a:solidFill>
                  <a:srgbClr val="2D2D8A"/>
                </a:solidFill>
              </a:rPr>
              <a:t>leading to the </a:t>
            </a:r>
            <a:r>
              <a:rPr lang="en-US" dirty="0">
                <a:solidFill>
                  <a:srgbClr val="2D2D8A"/>
                </a:solidFill>
              </a:rPr>
              <a:t>rapid spreading of tablets around 2010</a:t>
            </a:r>
          </a:p>
        </p:txBody>
      </p:sp>
      <p:sp>
        <p:nvSpPr>
          <p:cNvPr id="7" name="TextBox 6"/>
          <p:cNvSpPr txBox="1"/>
          <p:nvPr/>
        </p:nvSpPr>
        <p:spPr>
          <a:xfrm>
            <a:off x="127276" y="970390"/>
            <a:ext cx="8176084" cy="338554"/>
          </a:xfrm>
          <a:prstGeom prst="rect">
            <a:avLst/>
          </a:prstGeom>
          <a:noFill/>
        </p:spPr>
        <p:txBody>
          <a:bodyPr wrap="none" rtlCol="0">
            <a:spAutoFit/>
          </a:bodyPr>
          <a:lstStyle/>
          <a:p>
            <a:r>
              <a:rPr lang="en-US" sz="1600" dirty="0">
                <a:solidFill>
                  <a:srgbClr val="3333FF"/>
                </a:solidFill>
              </a:rPr>
              <a:t>From 2009 </a:t>
            </a:r>
            <a:r>
              <a:rPr lang="en-US" sz="1600" dirty="0" smtClean="0">
                <a:solidFill>
                  <a:srgbClr val="3333FF"/>
                </a:solidFill>
              </a:rPr>
              <a:t>on </a:t>
            </a:r>
            <a:r>
              <a:rPr lang="en-US" sz="1600" dirty="0">
                <a:solidFill>
                  <a:srgbClr val="FF0000"/>
                </a:solidFill>
              </a:rPr>
              <a:t>Android-based tablets </a:t>
            </a:r>
            <a:r>
              <a:rPr lang="en-US" sz="1600" dirty="0">
                <a:solidFill>
                  <a:srgbClr val="000000"/>
                </a:solidFill>
              </a:rPr>
              <a:t>arrived the market from many vendors.</a:t>
            </a:r>
          </a:p>
        </p:txBody>
      </p:sp>
      <p:sp>
        <p:nvSpPr>
          <p:cNvPr id="6" name="TextBox 5"/>
          <p:cNvSpPr txBox="1"/>
          <p:nvPr/>
        </p:nvSpPr>
        <p:spPr>
          <a:xfrm>
            <a:off x="2141730" y="5899757"/>
            <a:ext cx="5021375" cy="307777"/>
          </a:xfrm>
          <a:prstGeom prst="rect">
            <a:avLst/>
          </a:prstGeom>
          <a:noFill/>
        </p:spPr>
        <p:txBody>
          <a:bodyPr wrap="none" rtlCol="0">
            <a:spAutoFit/>
          </a:bodyPr>
          <a:lstStyle/>
          <a:p>
            <a:r>
              <a:rPr lang="en-US" sz="1400" dirty="0">
                <a:solidFill>
                  <a:srgbClr val="000000"/>
                </a:solidFill>
              </a:rPr>
              <a:t>Figure: </a:t>
            </a:r>
            <a:r>
              <a:rPr lang="en-US" sz="1400" dirty="0" smtClean="0">
                <a:solidFill>
                  <a:srgbClr val="000000"/>
                </a:solidFill>
              </a:rPr>
              <a:t>Steve Jobs </a:t>
            </a:r>
            <a:r>
              <a:rPr lang="en-US" sz="1400" dirty="0">
                <a:solidFill>
                  <a:srgbClr val="000000"/>
                </a:solidFill>
              </a:rPr>
              <a:t>introducing the iPad in 2010 [12]</a:t>
            </a:r>
          </a:p>
        </p:txBody>
      </p:sp>
      <p:sp>
        <p:nvSpPr>
          <p:cNvPr id="9" name="Title 1"/>
          <p:cNvSpPr>
            <a:spLocks noGrp="1"/>
          </p:cNvSpPr>
          <p:nvPr>
            <p:ph type="title"/>
          </p:nvPr>
        </p:nvSpPr>
        <p:spPr>
          <a:xfrm>
            <a:off x="0" y="0"/>
            <a:ext cx="9144000" cy="393700"/>
          </a:xfrm>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(4)</a:t>
            </a:r>
            <a:endParaRPr lang="en-US" dirty="0"/>
          </a:p>
        </p:txBody>
      </p:sp>
      <p:sp>
        <p:nvSpPr>
          <p:cNvPr id="8" name="TextBox 7"/>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90969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additive="base">
                                        <p:cTn id="13" dur="500" fill="hold"/>
                                        <p:tgtEl>
                                          <p:spTgt spid="3074"/>
                                        </p:tgtEl>
                                        <p:attrNameLst>
                                          <p:attrName>ppt_x</p:attrName>
                                        </p:attrNameLst>
                                      </p:cBhvr>
                                      <p:tavLst>
                                        <p:tav tm="0">
                                          <p:val>
                                            <p:strVal val="#ppt_x"/>
                                          </p:val>
                                        </p:tav>
                                        <p:tav tm="100000">
                                          <p:val>
                                            <p:strVal val="#ppt_x"/>
                                          </p:val>
                                        </p:tav>
                                      </p:tavLst>
                                    </p:anim>
                                    <p:anim calcmode="lin" valueType="num">
                                      <p:cBhvr additive="base">
                                        <p:cTn id="14" dur="500" fill="hold"/>
                                        <p:tgtEl>
                                          <p:spTgt spid="307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0451" y="512517"/>
            <a:ext cx="5416419" cy="369332"/>
          </a:xfrm>
          <a:prstGeom prst="rect">
            <a:avLst/>
          </a:prstGeom>
          <a:noFill/>
        </p:spPr>
        <p:txBody>
          <a:bodyPr wrap="none" rtlCol="0">
            <a:spAutoFit/>
          </a:bodyPr>
          <a:lstStyle/>
          <a:p>
            <a:r>
              <a:rPr lang="en-US" dirty="0">
                <a:solidFill>
                  <a:srgbClr val="333399"/>
                </a:solidFill>
              </a:rPr>
              <a:t>Implementation alternatives of </a:t>
            </a:r>
            <a:r>
              <a:rPr lang="en-US" dirty="0" smtClean="0">
                <a:solidFill>
                  <a:srgbClr val="333399"/>
                </a:solidFill>
              </a:rPr>
              <a:t>tablets -1 </a:t>
            </a:r>
            <a:r>
              <a:rPr lang="en-US" dirty="0">
                <a:solidFill>
                  <a:srgbClr val="000000"/>
                </a:solidFill>
              </a:rPr>
              <a:t>[8]</a:t>
            </a:r>
          </a:p>
        </p:txBody>
      </p:sp>
      <p:grpSp>
        <p:nvGrpSpPr>
          <p:cNvPr id="2" name="Group 1"/>
          <p:cNvGrpSpPr/>
          <p:nvPr/>
        </p:nvGrpSpPr>
        <p:grpSpPr>
          <a:xfrm>
            <a:off x="329173" y="1228419"/>
            <a:ext cx="8505945" cy="5390828"/>
            <a:chOff x="1280160" y="1583795"/>
            <a:chExt cx="7811671" cy="4879556"/>
          </a:xfrm>
        </p:grpSpPr>
        <p:pic>
          <p:nvPicPr>
            <p:cNvPr id="327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966" t="16324" r="-3"/>
            <a:stretch/>
          </p:blipFill>
          <p:spPr bwMode="auto">
            <a:xfrm>
              <a:off x="1280161" y="1583795"/>
              <a:ext cx="7811670" cy="4879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13928" t="12910" r="79997" b="83676"/>
            <a:stretch/>
          </p:blipFill>
          <p:spPr bwMode="auto">
            <a:xfrm rot="5400000">
              <a:off x="793985" y="2204986"/>
              <a:ext cx="1125127" cy="152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Title 1"/>
          <p:cNvSpPr>
            <a:spLocks noGrp="1"/>
          </p:cNvSpPr>
          <p:nvPr>
            <p:ph type="title"/>
          </p:nvPr>
        </p:nvSpPr>
        <p:spPr>
          <a:xfrm>
            <a:off x="0" y="0"/>
            <a:ext cx="9144000" cy="393700"/>
          </a:xfrm>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(5)</a:t>
            </a:r>
            <a:endParaRPr lang="en-US" dirty="0"/>
          </a:p>
        </p:txBody>
      </p:sp>
    </p:spTree>
    <p:extLst>
      <p:ext uri="{BB962C8B-B14F-4D97-AF65-F5344CB8AC3E}">
        <p14:creationId xmlns:p14="http://schemas.microsoft.com/office/powerpoint/2010/main" val="28460091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cstate="print">
            <a:extLst>
              <a:ext uri="{28A0092B-C50C-407E-A947-70E740481C1C}">
                <a14:useLocalDpi xmlns:a14="http://schemas.microsoft.com/office/drawing/2010/main" val="0"/>
              </a:ext>
            </a:extLst>
          </a:blip>
          <a:srcRect/>
          <a:stretch/>
        </p:blipFill>
        <p:spPr bwMode="auto">
          <a:xfrm>
            <a:off x="353650" y="2205965"/>
            <a:ext cx="4668400" cy="3158540"/>
          </a:xfrm>
          <a:prstGeom prst="rect">
            <a:avLst/>
          </a:prstGeom>
          <a:ln>
            <a:noFill/>
          </a:ln>
          <a:extLst>
            <a:ext uri="{53640926-AAD7-44D8-BBD7-CCE9431645EC}">
              <a14:shadowObscured xmlns:a14="http://schemas.microsoft.com/office/drawing/2010/main"/>
            </a:ext>
          </a:extLst>
        </p:spPr>
      </p:pic>
      <p:pic>
        <p:nvPicPr>
          <p:cNvPr id="5" name="Picture 2" descr="Microsoft Surface Pro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561" y="2125323"/>
            <a:ext cx="3769909" cy="282594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153141" y="5454515"/>
            <a:ext cx="2473754" cy="584775"/>
          </a:xfrm>
          <a:prstGeom prst="rect">
            <a:avLst/>
          </a:prstGeom>
          <a:noFill/>
        </p:spPr>
        <p:txBody>
          <a:bodyPr wrap="none" rtlCol="0">
            <a:spAutoFit/>
          </a:bodyPr>
          <a:lstStyle/>
          <a:p>
            <a:pPr algn="ctr"/>
            <a:r>
              <a:rPr lang="en-US" sz="1600" dirty="0" smtClean="0"/>
              <a:t>Intel’s Surface Pro 3</a:t>
            </a:r>
          </a:p>
          <a:p>
            <a:pPr algn="ctr"/>
            <a:r>
              <a:rPr lang="en-US" sz="1600" dirty="0" smtClean="0"/>
              <a:t> used as a laptop [22]</a:t>
            </a:r>
            <a:endParaRPr lang="en-US" sz="1600" dirty="0"/>
          </a:p>
        </p:txBody>
      </p:sp>
      <p:sp>
        <p:nvSpPr>
          <p:cNvPr id="11" name="TextBox 10"/>
          <p:cNvSpPr txBox="1"/>
          <p:nvPr/>
        </p:nvSpPr>
        <p:spPr>
          <a:xfrm>
            <a:off x="5659932" y="5454515"/>
            <a:ext cx="2422458" cy="584775"/>
          </a:xfrm>
          <a:prstGeom prst="rect">
            <a:avLst/>
          </a:prstGeom>
          <a:noFill/>
        </p:spPr>
        <p:txBody>
          <a:bodyPr wrap="none" rtlCol="0">
            <a:spAutoFit/>
          </a:bodyPr>
          <a:lstStyle/>
          <a:p>
            <a:pPr algn="ctr"/>
            <a:r>
              <a:rPr lang="en-US" sz="1600" dirty="0" smtClean="0"/>
              <a:t>Intel’s Surface Pro 3</a:t>
            </a:r>
          </a:p>
          <a:p>
            <a:pPr algn="ctr"/>
            <a:r>
              <a:rPr lang="en-US" sz="1600" dirty="0" smtClean="0"/>
              <a:t> used as a tablet [23]</a:t>
            </a:r>
            <a:endParaRPr lang="en-US" sz="1600" dirty="0"/>
          </a:p>
        </p:txBody>
      </p:sp>
      <p:sp>
        <p:nvSpPr>
          <p:cNvPr id="13" name="TextBox 12"/>
          <p:cNvSpPr txBox="1"/>
          <p:nvPr/>
        </p:nvSpPr>
        <p:spPr>
          <a:xfrm>
            <a:off x="130451" y="512517"/>
            <a:ext cx="5482142" cy="369332"/>
          </a:xfrm>
          <a:prstGeom prst="rect">
            <a:avLst/>
          </a:prstGeom>
          <a:noFill/>
        </p:spPr>
        <p:txBody>
          <a:bodyPr wrap="none" rtlCol="0">
            <a:spAutoFit/>
          </a:bodyPr>
          <a:lstStyle/>
          <a:p>
            <a:r>
              <a:rPr lang="en-US" dirty="0">
                <a:solidFill>
                  <a:srgbClr val="333399"/>
                </a:solidFill>
              </a:rPr>
              <a:t>Implementation alternatives of </a:t>
            </a:r>
            <a:r>
              <a:rPr lang="en-US" dirty="0" smtClean="0">
                <a:solidFill>
                  <a:srgbClr val="333399"/>
                </a:solidFill>
              </a:rPr>
              <a:t>tablets -2 </a:t>
            </a:r>
            <a:r>
              <a:rPr lang="en-US" dirty="0">
                <a:solidFill>
                  <a:srgbClr val="000000"/>
                </a:solidFill>
              </a:rPr>
              <a:t>[8]</a:t>
            </a:r>
          </a:p>
        </p:txBody>
      </p:sp>
      <p:sp>
        <p:nvSpPr>
          <p:cNvPr id="2" name="TextBox 1"/>
          <p:cNvSpPr txBox="1"/>
          <p:nvPr/>
        </p:nvSpPr>
        <p:spPr>
          <a:xfrm>
            <a:off x="117064" y="973591"/>
            <a:ext cx="5802807" cy="338554"/>
          </a:xfrm>
          <a:prstGeom prst="rect">
            <a:avLst/>
          </a:prstGeom>
          <a:noFill/>
        </p:spPr>
        <p:txBody>
          <a:bodyPr wrap="none" rtlCol="0">
            <a:spAutoFit/>
          </a:bodyPr>
          <a:lstStyle/>
          <a:p>
            <a:r>
              <a:rPr lang="en-US" sz="1600" dirty="0" smtClean="0"/>
              <a:t>2 in 1 tablets (≈ attachable keyboard + touchscreen)</a:t>
            </a:r>
            <a:endParaRPr lang="en-US" sz="1600" dirty="0"/>
          </a:p>
        </p:txBody>
      </p:sp>
      <p:sp>
        <p:nvSpPr>
          <p:cNvPr id="4" name="TextBox 3"/>
          <p:cNvSpPr txBox="1"/>
          <p:nvPr/>
        </p:nvSpPr>
        <p:spPr>
          <a:xfrm>
            <a:off x="136942" y="1388254"/>
            <a:ext cx="4616970" cy="661720"/>
          </a:xfrm>
          <a:prstGeom prst="rect">
            <a:avLst/>
          </a:prstGeom>
          <a:noFill/>
        </p:spPr>
        <p:txBody>
          <a:bodyPr wrap="none" rtlCol="0">
            <a:spAutoFit/>
          </a:bodyPr>
          <a:lstStyle/>
          <a:p>
            <a:pPr>
              <a:spcAft>
                <a:spcPts val="600"/>
              </a:spcAft>
            </a:pPr>
            <a:r>
              <a:rPr lang="en-US" sz="1600" dirty="0" smtClean="0"/>
              <a:t>Example: </a:t>
            </a:r>
            <a:r>
              <a:rPr lang="en-US" sz="1600" dirty="0">
                <a:solidFill>
                  <a:srgbClr val="3333FF"/>
                </a:solidFill>
              </a:rPr>
              <a:t>Windows Surface Pro 3 (8/2014)</a:t>
            </a:r>
          </a:p>
          <a:p>
            <a:pPr>
              <a:spcAft>
                <a:spcPts val="600"/>
              </a:spcAft>
            </a:pPr>
            <a:r>
              <a:rPr lang="en-US" sz="1600" dirty="0">
                <a:solidFill>
                  <a:srgbClr val="3333FF"/>
                </a:solidFill>
              </a:rPr>
              <a:t>Aim: Replacing laptops </a:t>
            </a:r>
          </a:p>
        </p:txBody>
      </p:sp>
      <p:sp>
        <p:nvSpPr>
          <p:cNvPr id="14" name="Title 1"/>
          <p:cNvSpPr>
            <a:spLocks noGrp="1"/>
          </p:cNvSpPr>
          <p:nvPr>
            <p:ph type="title"/>
          </p:nvPr>
        </p:nvSpPr>
        <p:spPr>
          <a:xfrm>
            <a:off x="0" y="0"/>
            <a:ext cx="9144000" cy="393700"/>
          </a:xfrm>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(6)</a:t>
            </a:r>
            <a:endParaRPr lang="en-US" dirty="0"/>
          </a:p>
        </p:txBody>
      </p:sp>
    </p:spTree>
    <p:extLst>
      <p:ext uri="{BB962C8B-B14F-4D97-AF65-F5344CB8AC3E}">
        <p14:creationId xmlns:p14="http://schemas.microsoft.com/office/powerpoint/2010/main" val="144469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4242" y="953128"/>
            <a:ext cx="8938725" cy="830997"/>
          </a:xfrm>
          <a:prstGeom prst="rect">
            <a:avLst/>
          </a:prstGeom>
          <a:noFill/>
        </p:spPr>
        <p:txBody>
          <a:bodyPr wrap="square" rtlCol="0">
            <a:spAutoFit/>
          </a:bodyPr>
          <a:lstStyle/>
          <a:p>
            <a:r>
              <a:rPr lang="en-US" sz="1600" dirty="0">
                <a:solidFill>
                  <a:srgbClr val="000000"/>
                </a:solidFill>
              </a:rPr>
              <a:t>Besides smartphones</a:t>
            </a:r>
            <a:r>
              <a:rPr lang="en-US" sz="1600" dirty="0"/>
              <a:t>,</a:t>
            </a:r>
            <a:r>
              <a:rPr lang="en-US" sz="1600" dirty="0">
                <a:solidFill>
                  <a:srgbClr val="FF0000"/>
                </a:solidFill>
              </a:rPr>
              <a:t> </a:t>
            </a:r>
            <a:r>
              <a:rPr lang="en-US" sz="1600" dirty="0" smtClean="0">
                <a:solidFill>
                  <a:srgbClr val="FF0000"/>
                </a:solidFill>
              </a:rPr>
              <a:t>tablets </a:t>
            </a:r>
            <a:r>
              <a:rPr lang="en-US" sz="1600" dirty="0">
                <a:solidFill>
                  <a:srgbClr val="000000"/>
                </a:solidFill>
              </a:rPr>
              <a:t>and </a:t>
            </a:r>
            <a:r>
              <a:rPr lang="en-US" sz="1600" dirty="0">
                <a:solidFill>
                  <a:srgbClr val="3333FF"/>
                </a:solidFill>
              </a:rPr>
              <a:t>all their alternative designs </a:t>
            </a:r>
            <a:r>
              <a:rPr lang="en-US" sz="1600" dirty="0" smtClean="0"/>
              <a:t>(</a:t>
            </a:r>
            <a:r>
              <a:rPr lang="en-US" sz="1600" dirty="0" smtClean="0">
                <a:solidFill>
                  <a:srgbClr val="000000"/>
                </a:solidFill>
              </a:rPr>
              <a:t>that  </a:t>
            </a:r>
            <a:r>
              <a:rPr lang="en-US" sz="1600" dirty="0">
                <a:solidFill>
                  <a:srgbClr val="000000"/>
                </a:solidFill>
              </a:rPr>
              <a:t>provide also keyboard/mouse </a:t>
            </a:r>
            <a:r>
              <a:rPr lang="en-US" sz="1600" dirty="0" smtClean="0">
                <a:solidFill>
                  <a:srgbClr val="000000"/>
                </a:solidFill>
              </a:rPr>
              <a:t>input, such </a:t>
            </a:r>
            <a:r>
              <a:rPr lang="en-US" sz="1600" dirty="0">
                <a:solidFill>
                  <a:srgbClr val="000000"/>
                </a:solidFill>
              </a:rPr>
              <a:t>as convertibles </a:t>
            </a:r>
            <a:r>
              <a:rPr lang="en-US" sz="1600" dirty="0" smtClean="0">
                <a:solidFill>
                  <a:srgbClr val="000000"/>
                </a:solidFill>
              </a:rPr>
              <a:t>or 2 in 1 designs) </a:t>
            </a:r>
            <a:r>
              <a:rPr lang="en-US" sz="1600" dirty="0">
                <a:solidFill>
                  <a:srgbClr val="3333FF"/>
                </a:solidFill>
              </a:rPr>
              <a:t>have recently the highest growth potential</a:t>
            </a:r>
            <a:r>
              <a:rPr lang="en-US" sz="1600" dirty="0">
                <a:solidFill>
                  <a:srgbClr val="000000"/>
                </a:solidFill>
              </a:rPr>
              <a:t>, as indicated in the Figure below (12/1012) [3].</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601"/>
          <a:stretch/>
        </p:blipFill>
        <p:spPr bwMode="auto">
          <a:xfrm>
            <a:off x="1" y="2077005"/>
            <a:ext cx="9144000" cy="4232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46575" y="3655871"/>
            <a:ext cx="984565" cy="276999"/>
          </a:xfrm>
          <a:prstGeom prst="rect">
            <a:avLst/>
          </a:prstGeom>
          <a:noFill/>
        </p:spPr>
        <p:txBody>
          <a:bodyPr wrap="none" rtlCol="0">
            <a:spAutoFit/>
          </a:bodyPr>
          <a:lstStyle/>
          <a:p>
            <a:r>
              <a:rPr lang="en-US" sz="1200" b="1" dirty="0">
                <a:solidFill>
                  <a:srgbClr val="000000"/>
                </a:solidFill>
              </a:rPr>
              <a:t>Desktops</a:t>
            </a:r>
          </a:p>
        </p:txBody>
      </p:sp>
      <p:sp>
        <p:nvSpPr>
          <p:cNvPr id="7" name="TextBox 6"/>
          <p:cNvSpPr txBox="1"/>
          <p:nvPr/>
        </p:nvSpPr>
        <p:spPr>
          <a:xfrm>
            <a:off x="2475497" y="3205821"/>
            <a:ext cx="1106393" cy="276999"/>
          </a:xfrm>
          <a:prstGeom prst="rect">
            <a:avLst/>
          </a:prstGeom>
          <a:noFill/>
        </p:spPr>
        <p:txBody>
          <a:bodyPr wrap="none" rtlCol="0">
            <a:spAutoFit/>
          </a:bodyPr>
          <a:lstStyle/>
          <a:p>
            <a:r>
              <a:rPr lang="en-US" sz="1200" b="1" dirty="0">
                <a:solidFill>
                  <a:srgbClr val="000000"/>
                </a:solidFill>
              </a:rPr>
              <a:t>Notebooks</a:t>
            </a:r>
          </a:p>
        </p:txBody>
      </p:sp>
      <p:sp>
        <p:nvSpPr>
          <p:cNvPr id="8" name="TextBox 7"/>
          <p:cNvSpPr txBox="1"/>
          <p:nvPr/>
        </p:nvSpPr>
        <p:spPr>
          <a:xfrm>
            <a:off x="5465941" y="2710766"/>
            <a:ext cx="816249" cy="276999"/>
          </a:xfrm>
          <a:prstGeom prst="rect">
            <a:avLst/>
          </a:prstGeom>
          <a:noFill/>
        </p:spPr>
        <p:txBody>
          <a:bodyPr wrap="none" rtlCol="0">
            <a:spAutoFit/>
          </a:bodyPr>
          <a:lstStyle/>
          <a:p>
            <a:r>
              <a:rPr lang="en-US" sz="1200" b="1" dirty="0">
                <a:solidFill>
                  <a:srgbClr val="000000"/>
                </a:solidFill>
              </a:rPr>
              <a:t>Tablets</a:t>
            </a:r>
          </a:p>
        </p:txBody>
      </p:sp>
      <p:cxnSp>
        <p:nvCxnSpPr>
          <p:cNvPr id="9" name="Straight Arrow Connector 8"/>
          <p:cNvCxnSpPr/>
          <p:nvPr/>
        </p:nvCxnSpPr>
        <p:spPr bwMode="auto">
          <a:xfrm>
            <a:off x="1238857" y="3932870"/>
            <a:ext cx="0" cy="1208166"/>
          </a:xfrm>
          <a:prstGeom prst="straightConnector1">
            <a:avLst/>
          </a:prstGeom>
          <a:noFill/>
          <a:ln w="9525" cap="flat" cmpd="sng" algn="ctr">
            <a:solidFill>
              <a:srgbClr val="FF0000"/>
            </a:solidFill>
            <a:prstDash val="solid"/>
            <a:round/>
            <a:headEnd type="none" w="med" len="med"/>
            <a:tailEnd type="arrow"/>
          </a:ln>
          <a:effectLst/>
        </p:spPr>
      </p:cxnSp>
      <p:cxnSp>
        <p:nvCxnSpPr>
          <p:cNvPr id="10" name="Straight Arrow Connector 9"/>
          <p:cNvCxnSpPr/>
          <p:nvPr/>
        </p:nvCxnSpPr>
        <p:spPr bwMode="auto">
          <a:xfrm>
            <a:off x="3028693" y="3482820"/>
            <a:ext cx="0" cy="848126"/>
          </a:xfrm>
          <a:prstGeom prst="straightConnector1">
            <a:avLst/>
          </a:prstGeom>
          <a:noFill/>
          <a:ln w="9525" cap="flat" cmpd="sng" algn="ctr">
            <a:solidFill>
              <a:srgbClr val="FF0000"/>
            </a:solidFill>
            <a:prstDash val="solid"/>
            <a:round/>
            <a:headEnd type="none" w="med" len="med"/>
            <a:tailEnd type="arrow"/>
          </a:ln>
          <a:effectLst/>
        </p:spPr>
      </p:cxnSp>
      <p:cxnSp>
        <p:nvCxnSpPr>
          <p:cNvPr id="11" name="Straight Arrow Connector 10"/>
          <p:cNvCxnSpPr/>
          <p:nvPr/>
        </p:nvCxnSpPr>
        <p:spPr bwMode="auto">
          <a:xfrm>
            <a:off x="5922150" y="3019849"/>
            <a:ext cx="0" cy="623101"/>
          </a:xfrm>
          <a:prstGeom prst="straightConnector1">
            <a:avLst/>
          </a:prstGeom>
          <a:noFill/>
          <a:ln w="9525" cap="flat" cmpd="sng" algn="ctr">
            <a:solidFill>
              <a:srgbClr val="FF0000"/>
            </a:solidFill>
            <a:prstDash val="solid"/>
            <a:round/>
            <a:headEnd type="none" w="med" len="med"/>
            <a:tailEnd type="arrow"/>
          </a:ln>
          <a:effectLst/>
        </p:spPr>
      </p:cxnSp>
      <p:sp>
        <p:nvSpPr>
          <p:cNvPr id="12" name="Text Box 3"/>
          <p:cNvSpPr txBox="1">
            <a:spLocks noChangeArrowheads="1"/>
          </p:cNvSpPr>
          <p:nvPr/>
        </p:nvSpPr>
        <p:spPr bwMode="auto">
          <a:xfrm>
            <a:off x="566555" y="6393922"/>
            <a:ext cx="817864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sz="1600" dirty="0" smtClean="0">
                <a:solidFill>
                  <a:srgbClr val="000000"/>
                </a:solidFill>
              </a:rPr>
              <a:t>Figure: Yearly worldwide sales figures of desktops, notebooks and tablets [3]</a:t>
            </a:r>
            <a:endParaRPr lang="en-US" sz="1600" dirty="0">
              <a:solidFill>
                <a:srgbClr val="000000"/>
              </a:solidFill>
            </a:endParaRPr>
          </a:p>
        </p:txBody>
      </p:sp>
      <p:sp>
        <p:nvSpPr>
          <p:cNvPr id="15" name="TextBox 14"/>
          <p:cNvSpPr txBox="1"/>
          <p:nvPr/>
        </p:nvSpPr>
        <p:spPr>
          <a:xfrm>
            <a:off x="123514" y="521073"/>
            <a:ext cx="6991466" cy="369332"/>
          </a:xfrm>
          <a:prstGeom prst="rect">
            <a:avLst/>
          </a:prstGeom>
          <a:noFill/>
        </p:spPr>
        <p:txBody>
          <a:bodyPr wrap="none" rtlCol="0">
            <a:spAutoFit/>
          </a:bodyPr>
          <a:lstStyle/>
          <a:p>
            <a:r>
              <a:rPr lang="en-US" dirty="0">
                <a:solidFill>
                  <a:srgbClr val="2D2D8A"/>
                </a:solidFill>
              </a:rPr>
              <a:t>Rapid increase of tablet sales in the first half of the </a:t>
            </a:r>
            <a:r>
              <a:rPr lang="en-US" dirty="0" smtClean="0">
                <a:solidFill>
                  <a:srgbClr val="2D2D8A"/>
                </a:solidFill>
              </a:rPr>
              <a:t>2010’s</a:t>
            </a:r>
            <a:endParaRPr lang="en-US" dirty="0">
              <a:solidFill>
                <a:srgbClr val="000000"/>
              </a:solidFill>
            </a:endParaRPr>
          </a:p>
        </p:txBody>
      </p:sp>
      <p:sp>
        <p:nvSpPr>
          <p:cNvPr id="16" name="Title 1"/>
          <p:cNvSpPr>
            <a:spLocks noGrp="1"/>
          </p:cNvSpPr>
          <p:nvPr>
            <p:ph type="title"/>
          </p:nvPr>
        </p:nvSpPr>
        <p:spPr>
          <a:xfrm>
            <a:off x="0" y="0"/>
            <a:ext cx="9144000" cy="393700"/>
          </a:xfrm>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(7)</a:t>
            </a:r>
            <a:endParaRPr lang="en-US" dirty="0"/>
          </a:p>
        </p:txBody>
      </p:sp>
    </p:spTree>
    <p:extLst>
      <p:ext uri="{BB962C8B-B14F-4D97-AF65-F5344CB8AC3E}">
        <p14:creationId xmlns:p14="http://schemas.microsoft.com/office/powerpoint/2010/main" val="574121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2. Emergence and spread of tablets (8)</a:t>
            </a:r>
            <a:endParaRPr lang="en-US" dirty="0"/>
          </a:p>
        </p:txBody>
      </p:sp>
      <p:pic>
        <p:nvPicPr>
          <p:cNvPr id="5" name="Picture 4"/>
          <p:cNvPicPr>
            <a:picLocks noChangeAspect="1"/>
          </p:cNvPicPr>
          <p:nvPr/>
        </p:nvPicPr>
        <p:blipFill rotWithShape="1">
          <a:blip r:embed="rId2"/>
          <a:srcRect l="6197" t="8856" r="18236" b="8856"/>
          <a:stretch/>
        </p:blipFill>
        <p:spPr>
          <a:xfrm>
            <a:off x="385763" y="1254371"/>
            <a:ext cx="8565985" cy="5244297"/>
          </a:xfrm>
          <a:prstGeom prst="rect">
            <a:avLst/>
          </a:prstGeom>
        </p:spPr>
      </p:pic>
      <p:sp>
        <p:nvSpPr>
          <p:cNvPr id="6" name="TextBox 5"/>
          <p:cNvSpPr txBox="1"/>
          <p:nvPr/>
        </p:nvSpPr>
        <p:spPr>
          <a:xfrm>
            <a:off x="121754" y="514173"/>
            <a:ext cx="8971030" cy="646331"/>
          </a:xfrm>
          <a:prstGeom prst="rect">
            <a:avLst/>
          </a:prstGeom>
          <a:noFill/>
        </p:spPr>
        <p:txBody>
          <a:bodyPr wrap="square" rtlCol="0">
            <a:spAutoFit/>
          </a:bodyPr>
          <a:lstStyle/>
          <a:p>
            <a:r>
              <a:rPr lang="en-US" dirty="0" smtClean="0">
                <a:solidFill>
                  <a:schemeClr val="accent6"/>
                </a:solidFill>
              </a:rPr>
              <a:t>Worldwide shipment of laptops, </a:t>
            </a:r>
            <a:r>
              <a:rPr lang="en-US" dirty="0">
                <a:solidFill>
                  <a:schemeClr val="accent6"/>
                </a:solidFill>
              </a:rPr>
              <a:t>desktop PCs and </a:t>
            </a:r>
            <a:r>
              <a:rPr lang="en-US" dirty="0" smtClean="0">
                <a:solidFill>
                  <a:schemeClr val="accent6"/>
                </a:solidFill>
              </a:rPr>
              <a:t>tablets from 2010 to 2016 </a:t>
            </a:r>
          </a:p>
          <a:p>
            <a:r>
              <a:rPr lang="en-US" dirty="0">
                <a:solidFill>
                  <a:schemeClr val="accent6"/>
                </a:solidFill>
              </a:rPr>
              <a:t> </a:t>
            </a:r>
            <a:r>
              <a:rPr lang="en-US" dirty="0" smtClean="0">
                <a:solidFill>
                  <a:schemeClr val="accent6"/>
                </a:solidFill>
              </a:rPr>
              <a:t> as well as sale forecasts until 2021 (</a:t>
            </a:r>
            <a:r>
              <a:rPr lang="en-US" dirty="0">
                <a:solidFill>
                  <a:schemeClr val="accent6"/>
                </a:solidFill>
              </a:rPr>
              <a:t>in million units</a:t>
            </a:r>
            <a:r>
              <a:rPr lang="en-US" dirty="0" smtClean="0">
                <a:solidFill>
                  <a:schemeClr val="accent6"/>
                </a:solidFill>
              </a:rPr>
              <a:t>) [35]</a:t>
            </a:r>
            <a:endParaRPr lang="en-US" dirty="0">
              <a:solidFill>
                <a:schemeClr val="accent6"/>
              </a:solidFill>
            </a:endParaRPr>
          </a:p>
        </p:txBody>
      </p:sp>
      <p:sp>
        <p:nvSpPr>
          <p:cNvPr id="7" name="TextBox 6"/>
          <p:cNvSpPr txBox="1"/>
          <p:nvPr/>
        </p:nvSpPr>
        <p:spPr>
          <a:xfrm>
            <a:off x="154080" y="6093623"/>
            <a:ext cx="1537600" cy="292388"/>
          </a:xfrm>
          <a:prstGeom prst="rect">
            <a:avLst/>
          </a:prstGeom>
          <a:noFill/>
        </p:spPr>
        <p:txBody>
          <a:bodyPr wrap="none" rtlCol="0">
            <a:spAutoFit/>
          </a:bodyPr>
          <a:lstStyle/>
          <a:p>
            <a:r>
              <a:rPr lang="en-US" sz="1300" dirty="0" smtClean="0"/>
              <a:t>Source: Gartner</a:t>
            </a:r>
            <a:endParaRPr lang="en-US" sz="1300" dirty="0"/>
          </a:p>
        </p:txBody>
      </p:sp>
    </p:spTree>
    <p:extLst>
      <p:ext uri="{BB962C8B-B14F-4D97-AF65-F5344CB8AC3E}">
        <p14:creationId xmlns:p14="http://schemas.microsoft.com/office/powerpoint/2010/main" val="25028916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(9)</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661125567"/>
              </p:ext>
            </p:extLst>
          </p:nvPr>
        </p:nvGraphicFramePr>
        <p:xfrm>
          <a:off x="319853" y="1583795"/>
          <a:ext cx="8373384" cy="4304279"/>
        </p:xfrm>
        <a:graphic>
          <a:graphicData uri="http://schemas.openxmlformats.org/drawingml/2006/table">
            <a:tbl>
              <a:tblPr/>
              <a:tblGrid>
                <a:gridCol w="1646928"/>
                <a:gridCol w="1300074"/>
                <a:gridCol w="1239690"/>
                <a:gridCol w="1395564"/>
                <a:gridCol w="1395564"/>
                <a:gridCol w="1395564"/>
              </a:tblGrid>
              <a:tr h="116698">
                <a:tc gridSpan="6">
                  <a:txBody>
                    <a:bodyPr/>
                    <a:lstStyle/>
                    <a:p>
                      <a:pPr algn="l"/>
                      <a:endParaRPr lang="en-US" sz="1300" dirty="0"/>
                    </a:p>
                  </a:txBody>
                  <a:tcPr marL="83902" marR="83902" marT="41951" marB="41951" anchor="ctr">
                    <a:lnL>
                      <a:noFill/>
                    </a:lnL>
                    <a:lnR>
                      <a:noFill/>
                    </a:lnR>
                    <a:lnT>
                      <a:noFill/>
                    </a:lnT>
                    <a:lnB>
                      <a:noFill/>
                    </a:lnB>
                    <a:solidFill>
                      <a:schemeClr val="accent1">
                        <a:lumMod val="9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917873">
                <a:tc>
                  <a:txBody>
                    <a:bodyPr/>
                    <a:lstStyle/>
                    <a:p>
                      <a:pPr algn="l"/>
                      <a:r>
                        <a:rPr lang="en-US" sz="1300" b="1" dirty="0"/>
                        <a:t>Vendor</a:t>
                      </a:r>
                      <a:endParaRPr lang="en-US" sz="1300" dirty="0"/>
                    </a:p>
                  </a:txBody>
                  <a:tcPr marL="83902" marR="83902" marT="41951" marB="41951" anchor="ctr">
                    <a:lnL>
                      <a:noFill/>
                    </a:lnL>
                    <a:lnR>
                      <a:noFill/>
                    </a:lnR>
                    <a:lnT>
                      <a:noFill/>
                    </a:lnT>
                    <a:lnB>
                      <a:noFill/>
                    </a:lnB>
                    <a:solidFill>
                      <a:schemeClr val="accent1">
                        <a:lumMod val="90000"/>
                      </a:schemeClr>
                    </a:solidFill>
                  </a:tcPr>
                </a:tc>
                <a:tc>
                  <a:txBody>
                    <a:bodyPr/>
                    <a:lstStyle/>
                    <a:p>
                      <a:pPr algn="ctr"/>
                      <a:r>
                        <a:rPr lang="en-US" sz="1300" b="1" dirty="0" err="1"/>
                        <a:t>2Q16</a:t>
                      </a:r>
                      <a:r>
                        <a:rPr lang="en-US" sz="1300" b="1" dirty="0"/>
                        <a:t> Unit Shipments</a:t>
                      </a:r>
                      <a:endParaRPr lang="en-US" sz="1300" dirty="0"/>
                    </a:p>
                  </a:txBody>
                  <a:tcPr marL="83902" marR="83902" marT="41951" marB="41951" anchor="ctr">
                    <a:lnL>
                      <a:noFill/>
                    </a:lnL>
                    <a:lnR>
                      <a:noFill/>
                    </a:lnR>
                    <a:lnT>
                      <a:noFill/>
                    </a:lnT>
                    <a:lnB>
                      <a:noFill/>
                    </a:lnB>
                    <a:solidFill>
                      <a:schemeClr val="accent1">
                        <a:lumMod val="90000"/>
                      </a:schemeClr>
                    </a:solidFill>
                  </a:tcPr>
                </a:tc>
                <a:tc>
                  <a:txBody>
                    <a:bodyPr/>
                    <a:lstStyle/>
                    <a:p>
                      <a:pPr algn="ctr"/>
                      <a:r>
                        <a:rPr lang="en-US" sz="1300" b="1" dirty="0" err="1"/>
                        <a:t>2Q16</a:t>
                      </a:r>
                      <a:r>
                        <a:rPr lang="en-US" sz="1300" b="1" dirty="0"/>
                        <a:t> Market Share</a:t>
                      </a:r>
                      <a:endParaRPr lang="en-US" sz="1300" dirty="0"/>
                    </a:p>
                  </a:txBody>
                  <a:tcPr marL="83902" marR="83902" marT="41951" marB="41951" anchor="ctr">
                    <a:lnL>
                      <a:noFill/>
                    </a:lnL>
                    <a:lnR>
                      <a:noFill/>
                    </a:lnR>
                    <a:lnT>
                      <a:noFill/>
                    </a:lnT>
                    <a:lnB>
                      <a:noFill/>
                    </a:lnB>
                    <a:solidFill>
                      <a:schemeClr val="accent1">
                        <a:lumMod val="90000"/>
                      </a:schemeClr>
                    </a:solidFill>
                  </a:tcPr>
                </a:tc>
                <a:tc>
                  <a:txBody>
                    <a:bodyPr/>
                    <a:lstStyle/>
                    <a:p>
                      <a:pPr algn="ctr"/>
                      <a:r>
                        <a:rPr lang="en-US" sz="1300" b="1" dirty="0" err="1"/>
                        <a:t>2Q15</a:t>
                      </a:r>
                      <a:r>
                        <a:rPr lang="en-US" sz="1300" b="1" dirty="0"/>
                        <a:t> Unit </a:t>
                      </a:r>
                      <a:r>
                        <a:rPr lang="en-US" sz="1300" b="1" dirty="0" smtClean="0"/>
                        <a:t>Shipments</a:t>
                      </a:r>
                    </a:p>
                  </a:txBody>
                  <a:tcPr marL="83902" marR="83902" marT="41951" marB="41951" anchor="ctr">
                    <a:lnL>
                      <a:noFill/>
                    </a:lnL>
                    <a:lnR>
                      <a:noFill/>
                    </a:lnR>
                    <a:lnT>
                      <a:noFill/>
                    </a:lnT>
                    <a:lnB>
                      <a:noFill/>
                    </a:lnB>
                    <a:solidFill>
                      <a:schemeClr val="accent1">
                        <a:lumMod val="90000"/>
                      </a:schemeClr>
                    </a:solidFill>
                  </a:tcPr>
                </a:tc>
                <a:tc>
                  <a:txBody>
                    <a:bodyPr/>
                    <a:lstStyle/>
                    <a:p>
                      <a:pPr algn="ctr"/>
                      <a:r>
                        <a:rPr lang="en-US" sz="1300" b="1" dirty="0" err="1"/>
                        <a:t>2Q15</a:t>
                      </a:r>
                      <a:r>
                        <a:rPr lang="en-US" sz="1300" b="1" dirty="0"/>
                        <a:t> Market Share</a:t>
                      </a:r>
                      <a:endParaRPr lang="en-US" sz="1300" dirty="0"/>
                    </a:p>
                  </a:txBody>
                  <a:tcPr marL="83902" marR="83902" marT="41951" marB="41951" anchor="ctr">
                    <a:lnL>
                      <a:noFill/>
                    </a:lnL>
                    <a:lnR>
                      <a:noFill/>
                    </a:lnR>
                    <a:lnT>
                      <a:noFill/>
                    </a:lnT>
                    <a:lnB>
                      <a:noFill/>
                    </a:lnB>
                    <a:solidFill>
                      <a:schemeClr val="accent1">
                        <a:lumMod val="90000"/>
                      </a:schemeClr>
                    </a:solidFill>
                  </a:tcPr>
                </a:tc>
                <a:tc>
                  <a:txBody>
                    <a:bodyPr/>
                    <a:lstStyle/>
                    <a:p>
                      <a:pPr algn="ctr"/>
                      <a:r>
                        <a:rPr lang="en-US" sz="1300" b="1" dirty="0"/>
                        <a:t>Year-Over-Year Growth</a:t>
                      </a:r>
                      <a:endParaRPr lang="en-US" sz="1300" dirty="0"/>
                    </a:p>
                  </a:txBody>
                  <a:tcPr marL="83902" marR="83902" marT="41951" marB="41951" anchor="ctr">
                    <a:lnL>
                      <a:noFill/>
                    </a:lnL>
                    <a:lnR>
                      <a:noFill/>
                    </a:lnR>
                    <a:lnT>
                      <a:noFill/>
                    </a:lnT>
                    <a:lnB>
                      <a:noFill/>
                    </a:lnB>
                    <a:solidFill>
                      <a:schemeClr val="accent1">
                        <a:lumMod val="90000"/>
                      </a:schemeClr>
                    </a:solidFill>
                  </a:tcPr>
                </a:tc>
              </a:tr>
              <a:tr h="335609">
                <a:tc>
                  <a:txBody>
                    <a:bodyPr/>
                    <a:lstStyle/>
                    <a:p>
                      <a:pPr algn="l"/>
                      <a:r>
                        <a:rPr lang="en-US" sz="1300" dirty="0"/>
                        <a:t>1. Apple</a:t>
                      </a:r>
                    </a:p>
                  </a:txBody>
                  <a:tcPr marL="83902" marR="83902" marT="41951" marB="41951" anchor="ctr">
                    <a:lnL>
                      <a:noFill/>
                    </a:lnL>
                    <a:lnR>
                      <a:noFill/>
                    </a:lnR>
                    <a:lnT>
                      <a:noFill/>
                    </a:lnT>
                    <a:lnB>
                      <a:noFill/>
                    </a:lnB>
                    <a:solidFill>
                      <a:schemeClr val="accent4">
                        <a:lumMod val="85000"/>
                      </a:schemeClr>
                    </a:solidFill>
                  </a:tcPr>
                </a:tc>
                <a:tc>
                  <a:txBody>
                    <a:bodyPr/>
                    <a:lstStyle/>
                    <a:p>
                      <a:pPr algn="ctr"/>
                      <a:r>
                        <a:rPr lang="en-US" sz="1300"/>
                        <a:t>10.0</a:t>
                      </a:r>
                    </a:p>
                  </a:txBody>
                  <a:tcPr marL="83902" marR="83902" marT="41951" marB="41951" anchor="ctr">
                    <a:lnL>
                      <a:noFill/>
                    </a:lnL>
                    <a:lnR>
                      <a:noFill/>
                    </a:lnR>
                    <a:lnT>
                      <a:noFill/>
                    </a:lnT>
                    <a:lnB>
                      <a:noFill/>
                    </a:lnB>
                  </a:tcPr>
                </a:tc>
                <a:tc>
                  <a:txBody>
                    <a:bodyPr/>
                    <a:lstStyle/>
                    <a:p>
                      <a:pPr algn="ctr"/>
                      <a:r>
                        <a:rPr lang="en-US" sz="1300"/>
                        <a:t>25.8%</a:t>
                      </a:r>
                    </a:p>
                  </a:txBody>
                  <a:tcPr marL="83902" marR="83902" marT="41951" marB="41951" anchor="ctr">
                    <a:lnL>
                      <a:noFill/>
                    </a:lnL>
                    <a:lnR>
                      <a:noFill/>
                    </a:lnR>
                    <a:lnT>
                      <a:noFill/>
                    </a:lnT>
                    <a:lnB>
                      <a:noFill/>
                    </a:lnB>
                  </a:tcPr>
                </a:tc>
                <a:tc>
                  <a:txBody>
                    <a:bodyPr/>
                    <a:lstStyle/>
                    <a:p>
                      <a:pPr algn="ctr"/>
                      <a:r>
                        <a:rPr lang="en-US" sz="1300"/>
                        <a:t>11.0</a:t>
                      </a:r>
                    </a:p>
                  </a:txBody>
                  <a:tcPr marL="83902" marR="83902" marT="41951" marB="41951" anchor="ctr">
                    <a:lnL>
                      <a:noFill/>
                    </a:lnL>
                    <a:lnR>
                      <a:noFill/>
                    </a:lnR>
                    <a:lnT>
                      <a:noFill/>
                    </a:lnT>
                    <a:lnB>
                      <a:noFill/>
                    </a:lnB>
                  </a:tcPr>
                </a:tc>
                <a:tc>
                  <a:txBody>
                    <a:bodyPr/>
                    <a:lstStyle/>
                    <a:p>
                      <a:pPr algn="ctr"/>
                      <a:r>
                        <a:rPr lang="en-US" sz="1300"/>
                        <a:t>24.9%</a:t>
                      </a:r>
                    </a:p>
                  </a:txBody>
                  <a:tcPr marL="83902" marR="83902" marT="41951" marB="41951" anchor="ctr">
                    <a:lnL>
                      <a:noFill/>
                    </a:lnL>
                    <a:lnR>
                      <a:noFill/>
                    </a:lnR>
                    <a:lnT>
                      <a:noFill/>
                    </a:lnT>
                    <a:lnB>
                      <a:noFill/>
                    </a:lnB>
                  </a:tcPr>
                </a:tc>
                <a:tc>
                  <a:txBody>
                    <a:bodyPr/>
                    <a:lstStyle/>
                    <a:p>
                      <a:pPr algn="ctr"/>
                      <a:r>
                        <a:rPr lang="en-US" sz="1300"/>
                        <a:t>-9.2%</a:t>
                      </a:r>
                    </a:p>
                  </a:txBody>
                  <a:tcPr marL="83902" marR="83902" marT="41951" marB="41951" anchor="ctr">
                    <a:lnL>
                      <a:noFill/>
                    </a:lnL>
                    <a:lnR>
                      <a:noFill/>
                    </a:lnR>
                    <a:lnT>
                      <a:noFill/>
                    </a:lnT>
                    <a:lnB>
                      <a:noFill/>
                    </a:lnB>
                  </a:tcPr>
                </a:tc>
              </a:tr>
              <a:tr h="587316">
                <a:tc>
                  <a:txBody>
                    <a:bodyPr/>
                    <a:lstStyle/>
                    <a:p>
                      <a:pPr algn="l"/>
                      <a:r>
                        <a:rPr lang="en-US" sz="1300" dirty="0"/>
                        <a:t>2. Samsung</a:t>
                      </a:r>
                    </a:p>
                  </a:txBody>
                  <a:tcPr marL="83902" marR="83902" marT="41951" marB="41951" anchor="ctr">
                    <a:lnL>
                      <a:noFill/>
                    </a:lnL>
                    <a:lnR>
                      <a:noFill/>
                    </a:lnR>
                    <a:lnT>
                      <a:noFill/>
                    </a:lnT>
                    <a:lnB>
                      <a:noFill/>
                    </a:lnB>
                    <a:solidFill>
                      <a:schemeClr val="accent4">
                        <a:lumMod val="85000"/>
                      </a:schemeClr>
                    </a:solidFill>
                  </a:tcPr>
                </a:tc>
                <a:tc>
                  <a:txBody>
                    <a:bodyPr/>
                    <a:lstStyle/>
                    <a:p>
                      <a:pPr algn="ctr"/>
                      <a:r>
                        <a:rPr lang="en-US" sz="1300"/>
                        <a:t>6.0</a:t>
                      </a:r>
                    </a:p>
                  </a:txBody>
                  <a:tcPr marL="83902" marR="83902" marT="41951" marB="41951" anchor="ctr">
                    <a:lnL>
                      <a:noFill/>
                    </a:lnL>
                    <a:lnR>
                      <a:noFill/>
                    </a:lnR>
                    <a:lnT>
                      <a:noFill/>
                    </a:lnT>
                    <a:lnB>
                      <a:noFill/>
                    </a:lnB>
                  </a:tcPr>
                </a:tc>
                <a:tc>
                  <a:txBody>
                    <a:bodyPr/>
                    <a:lstStyle/>
                    <a:p>
                      <a:pPr algn="ctr"/>
                      <a:r>
                        <a:rPr lang="en-US" sz="1300"/>
                        <a:t>15.6%</a:t>
                      </a:r>
                    </a:p>
                  </a:txBody>
                  <a:tcPr marL="83902" marR="83902" marT="41951" marB="41951" anchor="ctr">
                    <a:lnL>
                      <a:noFill/>
                    </a:lnL>
                    <a:lnR>
                      <a:noFill/>
                    </a:lnR>
                    <a:lnT>
                      <a:noFill/>
                    </a:lnT>
                    <a:lnB>
                      <a:noFill/>
                    </a:lnB>
                  </a:tcPr>
                </a:tc>
                <a:tc>
                  <a:txBody>
                    <a:bodyPr/>
                    <a:lstStyle/>
                    <a:p>
                      <a:pPr algn="ctr"/>
                      <a:r>
                        <a:rPr lang="en-US" sz="1300"/>
                        <a:t>8.0</a:t>
                      </a:r>
                    </a:p>
                  </a:txBody>
                  <a:tcPr marL="83902" marR="83902" marT="41951" marB="41951" anchor="ctr">
                    <a:lnL>
                      <a:noFill/>
                    </a:lnL>
                    <a:lnR>
                      <a:noFill/>
                    </a:lnR>
                    <a:lnT>
                      <a:noFill/>
                    </a:lnT>
                    <a:lnB>
                      <a:noFill/>
                    </a:lnB>
                  </a:tcPr>
                </a:tc>
                <a:tc>
                  <a:txBody>
                    <a:bodyPr/>
                    <a:lstStyle/>
                    <a:p>
                      <a:pPr algn="ctr"/>
                      <a:r>
                        <a:rPr lang="en-US" sz="1300"/>
                        <a:t>18.2%</a:t>
                      </a:r>
                    </a:p>
                  </a:txBody>
                  <a:tcPr marL="83902" marR="83902" marT="41951" marB="41951" anchor="ctr">
                    <a:lnL>
                      <a:noFill/>
                    </a:lnL>
                    <a:lnR>
                      <a:noFill/>
                    </a:lnR>
                    <a:lnT>
                      <a:noFill/>
                    </a:lnT>
                    <a:lnB>
                      <a:noFill/>
                    </a:lnB>
                  </a:tcPr>
                </a:tc>
                <a:tc>
                  <a:txBody>
                    <a:bodyPr/>
                    <a:lstStyle/>
                    <a:p>
                      <a:pPr algn="ctr"/>
                      <a:r>
                        <a:rPr lang="en-US" sz="1300"/>
                        <a:t>-24.5%</a:t>
                      </a:r>
                    </a:p>
                  </a:txBody>
                  <a:tcPr marL="83902" marR="83902" marT="41951" marB="41951" anchor="ctr">
                    <a:lnL>
                      <a:noFill/>
                    </a:lnL>
                    <a:lnR>
                      <a:noFill/>
                    </a:lnR>
                    <a:lnT>
                      <a:noFill/>
                    </a:lnT>
                    <a:lnB>
                      <a:noFill/>
                    </a:lnB>
                  </a:tcPr>
                </a:tc>
              </a:tr>
              <a:tr h="335609">
                <a:tc>
                  <a:txBody>
                    <a:bodyPr/>
                    <a:lstStyle/>
                    <a:p>
                      <a:pPr algn="l"/>
                      <a:r>
                        <a:rPr lang="en-US" sz="1300" dirty="0"/>
                        <a:t>3. Lenovo</a:t>
                      </a:r>
                    </a:p>
                  </a:txBody>
                  <a:tcPr marL="83902" marR="83902" marT="41951" marB="41951" anchor="ctr">
                    <a:lnL>
                      <a:noFill/>
                    </a:lnL>
                    <a:lnR>
                      <a:noFill/>
                    </a:lnR>
                    <a:lnT>
                      <a:noFill/>
                    </a:lnT>
                    <a:lnB>
                      <a:noFill/>
                    </a:lnB>
                    <a:solidFill>
                      <a:schemeClr val="accent4">
                        <a:lumMod val="85000"/>
                      </a:schemeClr>
                    </a:solidFill>
                  </a:tcPr>
                </a:tc>
                <a:tc>
                  <a:txBody>
                    <a:bodyPr/>
                    <a:lstStyle/>
                    <a:p>
                      <a:pPr algn="ctr"/>
                      <a:r>
                        <a:rPr lang="en-US" sz="1300"/>
                        <a:t>2.5</a:t>
                      </a:r>
                    </a:p>
                  </a:txBody>
                  <a:tcPr marL="83902" marR="83902" marT="41951" marB="41951" anchor="ctr">
                    <a:lnL>
                      <a:noFill/>
                    </a:lnL>
                    <a:lnR>
                      <a:noFill/>
                    </a:lnR>
                    <a:lnT>
                      <a:noFill/>
                    </a:lnT>
                    <a:lnB>
                      <a:noFill/>
                    </a:lnB>
                  </a:tcPr>
                </a:tc>
                <a:tc>
                  <a:txBody>
                    <a:bodyPr/>
                    <a:lstStyle/>
                    <a:p>
                      <a:pPr algn="ctr"/>
                      <a:r>
                        <a:rPr lang="en-US" sz="1300"/>
                        <a:t>6.6%</a:t>
                      </a:r>
                    </a:p>
                  </a:txBody>
                  <a:tcPr marL="83902" marR="83902" marT="41951" marB="41951" anchor="ctr">
                    <a:lnL>
                      <a:noFill/>
                    </a:lnL>
                    <a:lnR>
                      <a:noFill/>
                    </a:lnR>
                    <a:lnT>
                      <a:noFill/>
                    </a:lnT>
                    <a:lnB>
                      <a:noFill/>
                    </a:lnB>
                  </a:tcPr>
                </a:tc>
                <a:tc>
                  <a:txBody>
                    <a:bodyPr/>
                    <a:lstStyle/>
                    <a:p>
                      <a:pPr algn="ctr"/>
                      <a:r>
                        <a:rPr lang="en-US" sz="1300" dirty="0"/>
                        <a:t>2.5</a:t>
                      </a:r>
                    </a:p>
                  </a:txBody>
                  <a:tcPr marL="83902" marR="83902" marT="41951" marB="41951" anchor="ctr">
                    <a:lnL>
                      <a:noFill/>
                    </a:lnL>
                    <a:lnR>
                      <a:noFill/>
                    </a:lnR>
                    <a:lnT>
                      <a:noFill/>
                    </a:lnT>
                    <a:lnB>
                      <a:noFill/>
                    </a:lnB>
                  </a:tcPr>
                </a:tc>
                <a:tc>
                  <a:txBody>
                    <a:bodyPr/>
                    <a:lstStyle/>
                    <a:p>
                      <a:pPr algn="ctr"/>
                      <a:r>
                        <a:rPr lang="en-US" sz="1300"/>
                        <a:t>5.6%</a:t>
                      </a:r>
                    </a:p>
                  </a:txBody>
                  <a:tcPr marL="83902" marR="83902" marT="41951" marB="41951" anchor="ctr">
                    <a:lnL>
                      <a:noFill/>
                    </a:lnL>
                    <a:lnR>
                      <a:noFill/>
                    </a:lnR>
                    <a:lnT>
                      <a:noFill/>
                    </a:lnT>
                    <a:lnB>
                      <a:noFill/>
                    </a:lnB>
                  </a:tcPr>
                </a:tc>
                <a:tc>
                  <a:txBody>
                    <a:bodyPr/>
                    <a:lstStyle/>
                    <a:p>
                      <a:pPr algn="ctr"/>
                      <a:r>
                        <a:rPr lang="en-US" sz="1300" dirty="0"/>
                        <a:t>3.1%</a:t>
                      </a:r>
                    </a:p>
                  </a:txBody>
                  <a:tcPr marL="83902" marR="83902" marT="41951" marB="41951" anchor="ctr">
                    <a:lnL>
                      <a:noFill/>
                    </a:lnL>
                    <a:lnR>
                      <a:noFill/>
                    </a:lnR>
                    <a:lnT>
                      <a:noFill/>
                    </a:lnT>
                    <a:lnB>
                      <a:noFill/>
                    </a:lnB>
                  </a:tcPr>
                </a:tc>
              </a:tr>
              <a:tr h="335609">
                <a:tc>
                  <a:txBody>
                    <a:bodyPr/>
                    <a:lstStyle/>
                    <a:p>
                      <a:pPr algn="l"/>
                      <a:r>
                        <a:rPr lang="en-US" sz="1300" dirty="0"/>
                        <a:t>4. Huawei</a:t>
                      </a:r>
                    </a:p>
                  </a:txBody>
                  <a:tcPr marL="83902" marR="83902" marT="41951" marB="41951" anchor="ctr">
                    <a:lnL>
                      <a:noFill/>
                    </a:lnL>
                    <a:lnR>
                      <a:noFill/>
                    </a:lnR>
                    <a:lnT>
                      <a:noFill/>
                    </a:lnT>
                    <a:lnB>
                      <a:noFill/>
                    </a:lnB>
                    <a:solidFill>
                      <a:schemeClr val="accent4">
                        <a:lumMod val="85000"/>
                      </a:schemeClr>
                    </a:solidFill>
                  </a:tcPr>
                </a:tc>
                <a:tc>
                  <a:txBody>
                    <a:bodyPr/>
                    <a:lstStyle/>
                    <a:p>
                      <a:pPr algn="ctr"/>
                      <a:r>
                        <a:rPr lang="en-US" sz="1300"/>
                        <a:t>2.2</a:t>
                      </a:r>
                    </a:p>
                  </a:txBody>
                  <a:tcPr marL="83902" marR="83902" marT="41951" marB="41951" anchor="ctr">
                    <a:lnL>
                      <a:noFill/>
                    </a:lnL>
                    <a:lnR>
                      <a:noFill/>
                    </a:lnR>
                    <a:lnT>
                      <a:noFill/>
                    </a:lnT>
                    <a:lnB>
                      <a:noFill/>
                    </a:lnB>
                  </a:tcPr>
                </a:tc>
                <a:tc>
                  <a:txBody>
                    <a:bodyPr/>
                    <a:lstStyle/>
                    <a:p>
                      <a:pPr algn="ctr"/>
                      <a:r>
                        <a:rPr lang="en-US" sz="1300" dirty="0"/>
                        <a:t>5.6%</a:t>
                      </a:r>
                    </a:p>
                  </a:txBody>
                  <a:tcPr marL="83902" marR="83902" marT="41951" marB="41951" anchor="ctr">
                    <a:lnL>
                      <a:noFill/>
                    </a:lnL>
                    <a:lnR>
                      <a:noFill/>
                    </a:lnR>
                    <a:lnT>
                      <a:noFill/>
                    </a:lnT>
                    <a:lnB>
                      <a:noFill/>
                    </a:lnB>
                  </a:tcPr>
                </a:tc>
                <a:tc>
                  <a:txBody>
                    <a:bodyPr/>
                    <a:lstStyle/>
                    <a:p>
                      <a:pPr algn="ctr"/>
                      <a:r>
                        <a:rPr lang="en-US" sz="1300"/>
                        <a:t>1.3</a:t>
                      </a:r>
                    </a:p>
                  </a:txBody>
                  <a:tcPr marL="83902" marR="83902" marT="41951" marB="41951" anchor="ctr">
                    <a:lnL>
                      <a:noFill/>
                    </a:lnL>
                    <a:lnR>
                      <a:noFill/>
                    </a:lnR>
                    <a:lnT>
                      <a:noFill/>
                    </a:lnT>
                    <a:lnB>
                      <a:noFill/>
                    </a:lnB>
                  </a:tcPr>
                </a:tc>
                <a:tc>
                  <a:txBody>
                    <a:bodyPr/>
                    <a:lstStyle/>
                    <a:p>
                      <a:pPr algn="ctr"/>
                      <a:r>
                        <a:rPr lang="en-US" sz="1300"/>
                        <a:t>2.9%</a:t>
                      </a:r>
                    </a:p>
                  </a:txBody>
                  <a:tcPr marL="83902" marR="83902" marT="41951" marB="41951" anchor="ctr">
                    <a:lnL>
                      <a:noFill/>
                    </a:lnL>
                    <a:lnR>
                      <a:noFill/>
                    </a:lnR>
                    <a:lnT>
                      <a:noFill/>
                    </a:lnT>
                    <a:lnB>
                      <a:noFill/>
                    </a:lnB>
                  </a:tcPr>
                </a:tc>
                <a:tc>
                  <a:txBody>
                    <a:bodyPr/>
                    <a:lstStyle/>
                    <a:p>
                      <a:pPr algn="ctr"/>
                      <a:r>
                        <a:rPr lang="en-US" sz="1300" dirty="0"/>
                        <a:t>71.0%</a:t>
                      </a:r>
                    </a:p>
                  </a:txBody>
                  <a:tcPr marL="83902" marR="83902" marT="41951" marB="41951" anchor="ctr">
                    <a:lnL>
                      <a:noFill/>
                    </a:lnL>
                    <a:lnR>
                      <a:noFill/>
                    </a:lnR>
                    <a:lnT>
                      <a:noFill/>
                    </a:lnT>
                    <a:lnB>
                      <a:noFill/>
                    </a:lnB>
                  </a:tcPr>
                </a:tc>
              </a:tr>
              <a:tr h="839023">
                <a:tc>
                  <a:txBody>
                    <a:bodyPr/>
                    <a:lstStyle/>
                    <a:p>
                      <a:pPr algn="l"/>
                      <a:r>
                        <a:rPr lang="en-US" sz="1300" dirty="0"/>
                        <a:t>5</a:t>
                      </a:r>
                      <a:r>
                        <a:rPr lang="en-US" sz="1300" dirty="0" smtClean="0"/>
                        <a:t>. Amazon</a:t>
                      </a:r>
                      <a:endParaRPr lang="en-US" sz="1300" dirty="0"/>
                    </a:p>
                  </a:txBody>
                  <a:tcPr marL="83902" marR="83902" marT="41951" marB="41951" anchor="ctr">
                    <a:lnL>
                      <a:noFill/>
                    </a:lnL>
                    <a:lnR>
                      <a:noFill/>
                    </a:lnR>
                    <a:lnT>
                      <a:noFill/>
                    </a:lnT>
                    <a:lnB>
                      <a:noFill/>
                    </a:lnB>
                    <a:solidFill>
                      <a:schemeClr val="accent4">
                        <a:lumMod val="85000"/>
                      </a:schemeClr>
                    </a:solidFill>
                  </a:tcPr>
                </a:tc>
                <a:tc>
                  <a:txBody>
                    <a:bodyPr/>
                    <a:lstStyle/>
                    <a:p>
                      <a:pPr algn="ctr"/>
                      <a:r>
                        <a:rPr lang="en-US" sz="1300"/>
                        <a:t>1.6</a:t>
                      </a:r>
                    </a:p>
                  </a:txBody>
                  <a:tcPr marL="83902" marR="83902" marT="41951" marB="41951" anchor="ctr">
                    <a:lnL>
                      <a:noFill/>
                    </a:lnL>
                    <a:lnR>
                      <a:noFill/>
                    </a:lnR>
                    <a:lnT>
                      <a:noFill/>
                    </a:lnT>
                    <a:lnB>
                      <a:noFill/>
                    </a:lnB>
                  </a:tcPr>
                </a:tc>
                <a:tc>
                  <a:txBody>
                    <a:bodyPr/>
                    <a:lstStyle/>
                    <a:p>
                      <a:pPr algn="ctr"/>
                      <a:r>
                        <a:rPr lang="en-US" sz="1300" dirty="0"/>
                        <a:t>4.0%</a:t>
                      </a:r>
                    </a:p>
                  </a:txBody>
                  <a:tcPr marL="83902" marR="83902" marT="41951" marB="41951" anchor="ctr">
                    <a:lnL>
                      <a:noFill/>
                    </a:lnL>
                    <a:lnR>
                      <a:noFill/>
                    </a:lnR>
                    <a:lnT>
                      <a:noFill/>
                    </a:lnT>
                    <a:lnB>
                      <a:noFill/>
                    </a:lnB>
                  </a:tcPr>
                </a:tc>
                <a:tc>
                  <a:txBody>
                    <a:bodyPr/>
                    <a:lstStyle/>
                    <a:p>
                      <a:pPr algn="ctr"/>
                      <a:r>
                        <a:rPr lang="en-US" sz="1300"/>
                        <a:t>0.1</a:t>
                      </a:r>
                    </a:p>
                  </a:txBody>
                  <a:tcPr marL="83902" marR="83902" marT="41951" marB="41951" anchor="ctr">
                    <a:lnL>
                      <a:noFill/>
                    </a:lnL>
                    <a:lnR>
                      <a:noFill/>
                    </a:lnR>
                    <a:lnT>
                      <a:noFill/>
                    </a:lnT>
                    <a:lnB>
                      <a:noFill/>
                    </a:lnB>
                  </a:tcPr>
                </a:tc>
                <a:tc>
                  <a:txBody>
                    <a:bodyPr/>
                    <a:lstStyle/>
                    <a:p>
                      <a:pPr algn="ctr"/>
                      <a:r>
                        <a:rPr lang="en-US" sz="1300"/>
                        <a:t>0.3%</a:t>
                      </a:r>
                    </a:p>
                  </a:txBody>
                  <a:tcPr marL="83902" marR="83902" marT="41951" marB="41951" anchor="ctr">
                    <a:lnL>
                      <a:noFill/>
                    </a:lnL>
                    <a:lnR>
                      <a:noFill/>
                    </a:lnR>
                    <a:lnT>
                      <a:noFill/>
                    </a:lnT>
                    <a:lnB>
                      <a:noFill/>
                    </a:lnB>
                  </a:tcPr>
                </a:tc>
                <a:tc>
                  <a:txBody>
                    <a:bodyPr/>
                    <a:lstStyle/>
                    <a:p>
                      <a:pPr algn="ctr"/>
                      <a:r>
                        <a:rPr lang="en-US" sz="1300"/>
                        <a:t>1208.9%</a:t>
                      </a:r>
                    </a:p>
                  </a:txBody>
                  <a:tcPr marL="83902" marR="83902" marT="41951" marB="41951" anchor="ctr">
                    <a:lnL>
                      <a:noFill/>
                    </a:lnL>
                    <a:lnR>
                      <a:noFill/>
                    </a:lnR>
                    <a:lnT>
                      <a:noFill/>
                    </a:lnT>
                    <a:lnB>
                      <a:noFill/>
                    </a:lnB>
                  </a:tcPr>
                </a:tc>
              </a:tr>
              <a:tr h="335609">
                <a:tc>
                  <a:txBody>
                    <a:bodyPr/>
                    <a:lstStyle/>
                    <a:p>
                      <a:pPr algn="l"/>
                      <a:r>
                        <a:rPr lang="en-US" sz="1300" dirty="0"/>
                        <a:t>Others</a:t>
                      </a:r>
                    </a:p>
                  </a:txBody>
                  <a:tcPr marL="83902" marR="83902" marT="41951" marB="41951" anchor="ctr">
                    <a:lnL>
                      <a:noFill/>
                    </a:lnL>
                    <a:lnR>
                      <a:noFill/>
                    </a:lnR>
                    <a:lnT>
                      <a:noFill/>
                    </a:lnT>
                    <a:lnB>
                      <a:noFill/>
                    </a:lnB>
                    <a:solidFill>
                      <a:schemeClr val="accent4">
                        <a:lumMod val="85000"/>
                      </a:schemeClr>
                    </a:solidFill>
                  </a:tcPr>
                </a:tc>
                <a:tc>
                  <a:txBody>
                    <a:bodyPr/>
                    <a:lstStyle/>
                    <a:p>
                      <a:pPr algn="ctr"/>
                      <a:r>
                        <a:rPr lang="en-US" sz="1300"/>
                        <a:t>16.4</a:t>
                      </a:r>
                    </a:p>
                  </a:txBody>
                  <a:tcPr marL="83902" marR="83902" marT="41951" marB="41951" anchor="ctr">
                    <a:lnL>
                      <a:noFill/>
                    </a:lnL>
                    <a:lnR>
                      <a:noFill/>
                    </a:lnR>
                    <a:lnT>
                      <a:noFill/>
                    </a:lnT>
                    <a:lnB>
                      <a:noFill/>
                    </a:lnB>
                  </a:tcPr>
                </a:tc>
                <a:tc>
                  <a:txBody>
                    <a:bodyPr/>
                    <a:lstStyle/>
                    <a:p>
                      <a:pPr algn="ctr"/>
                      <a:r>
                        <a:rPr lang="en-US" sz="1300" dirty="0"/>
                        <a:t>42.4%</a:t>
                      </a:r>
                    </a:p>
                  </a:txBody>
                  <a:tcPr marL="83902" marR="83902" marT="41951" marB="41951" anchor="ctr">
                    <a:lnL>
                      <a:noFill/>
                    </a:lnL>
                    <a:lnR>
                      <a:noFill/>
                    </a:lnR>
                    <a:lnT>
                      <a:noFill/>
                    </a:lnT>
                    <a:lnB>
                      <a:noFill/>
                    </a:lnB>
                  </a:tcPr>
                </a:tc>
                <a:tc>
                  <a:txBody>
                    <a:bodyPr/>
                    <a:lstStyle/>
                    <a:p>
                      <a:pPr algn="ctr"/>
                      <a:r>
                        <a:rPr lang="en-US" sz="1300"/>
                        <a:t>21.3</a:t>
                      </a:r>
                    </a:p>
                  </a:txBody>
                  <a:tcPr marL="83902" marR="83902" marT="41951" marB="41951" anchor="ctr">
                    <a:lnL>
                      <a:noFill/>
                    </a:lnL>
                    <a:lnR>
                      <a:noFill/>
                    </a:lnR>
                    <a:lnT>
                      <a:noFill/>
                    </a:lnT>
                    <a:lnB>
                      <a:noFill/>
                    </a:lnB>
                  </a:tcPr>
                </a:tc>
                <a:tc>
                  <a:txBody>
                    <a:bodyPr/>
                    <a:lstStyle/>
                    <a:p>
                      <a:pPr algn="ctr"/>
                      <a:r>
                        <a:rPr lang="en-US" sz="1300"/>
                        <a:t>48.2%</a:t>
                      </a:r>
                    </a:p>
                  </a:txBody>
                  <a:tcPr marL="83902" marR="83902" marT="41951" marB="41951" anchor="ctr">
                    <a:lnL>
                      <a:noFill/>
                    </a:lnL>
                    <a:lnR>
                      <a:noFill/>
                    </a:lnR>
                    <a:lnT>
                      <a:noFill/>
                    </a:lnT>
                    <a:lnB>
                      <a:noFill/>
                    </a:lnB>
                  </a:tcPr>
                </a:tc>
                <a:tc>
                  <a:txBody>
                    <a:bodyPr/>
                    <a:lstStyle/>
                    <a:p>
                      <a:pPr algn="ctr"/>
                      <a:r>
                        <a:rPr lang="en-US" sz="1300"/>
                        <a:t>-22.9%</a:t>
                      </a:r>
                    </a:p>
                  </a:txBody>
                  <a:tcPr marL="83902" marR="83902" marT="41951" marB="41951" anchor="ctr">
                    <a:lnL>
                      <a:noFill/>
                    </a:lnL>
                    <a:lnR>
                      <a:noFill/>
                    </a:lnR>
                    <a:lnT>
                      <a:noFill/>
                    </a:lnT>
                    <a:lnB>
                      <a:noFill/>
                    </a:lnB>
                  </a:tcPr>
                </a:tc>
              </a:tr>
              <a:tr h="335609">
                <a:tc>
                  <a:txBody>
                    <a:bodyPr/>
                    <a:lstStyle/>
                    <a:p>
                      <a:pPr algn="l"/>
                      <a:r>
                        <a:rPr lang="en-US" sz="1300" b="1" dirty="0"/>
                        <a:t>Total</a:t>
                      </a:r>
                      <a:endParaRPr lang="en-US" sz="1300" dirty="0"/>
                    </a:p>
                  </a:txBody>
                  <a:tcPr marL="83902" marR="83902" marT="41951" marB="41951" anchor="ctr">
                    <a:lnL>
                      <a:noFill/>
                    </a:lnL>
                    <a:lnR>
                      <a:noFill/>
                    </a:lnR>
                    <a:lnT>
                      <a:noFill/>
                    </a:lnT>
                    <a:lnB>
                      <a:noFill/>
                    </a:lnB>
                    <a:solidFill>
                      <a:schemeClr val="accent4">
                        <a:lumMod val="85000"/>
                      </a:schemeClr>
                    </a:solidFill>
                  </a:tcPr>
                </a:tc>
                <a:tc>
                  <a:txBody>
                    <a:bodyPr/>
                    <a:lstStyle/>
                    <a:p>
                      <a:pPr algn="ctr"/>
                      <a:r>
                        <a:rPr lang="en-US" sz="1300"/>
                        <a:t>38.7</a:t>
                      </a:r>
                    </a:p>
                  </a:txBody>
                  <a:tcPr marL="83902" marR="83902" marT="41951" marB="41951" anchor="ctr">
                    <a:lnL>
                      <a:noFill/>
                    </a:lnL>
                    <a:lnR>
                      <a:noFill/>
                    </a:lnR>
                    <a:lnT>
                      <a:noFill/>
                    </a:lnT>
                    <a:lnB>
                      <a:noFill/>
                    </a:lnB>
                  </a:tcPr>
                </a:tc>
                <a:tc>
                  <a:txBody>
                    <a:bodyPr/>
                    <a:lstStyle/>
                    <a:p>
                      <a:pPr algn="ctr"/>
                      <a:r>
                        <a:rPr lang="en-US" sz="1300" dirty="0"/>
                        <a:t>100.0%</a:t>
                      </a:r>
                    </a:p>
                  </a:txBody>
                  <a:tcPr marL="83902" marR="83902" marT="41951" marB="41951" anchor="ctr">
                    <a:lnL>
                      <a:noFill/>
                    </a:lnL>
                    <a:lnR>
                      <a:noFill/>
                    </a:lnR>
                    <a:lnT>
                      <a:noFill/>
                    </a:lnT>
                    <a:lnB>
                      <a:noFill/>
                    </a:lnB>
                  </a:tcPr>
                </a:tc>
                <a:tc>
                  <a:txBody>
                    <a:bodyPr/>
                    <a:lstStyle/>
                    <a:p>
                      <a:pPr algn="ctr"/>
                      <a:r>
                        <a:rPr lang="en-US" sz="1300"/>
                        <a:t>44.1</a:t>
                      </a:r>
                    </a:p>
                  </a:txBody>
                  <a:tcPr marL="83902" marR="83902" marT="41951" marB="41951" anchor="ctr">
                    <a:lnL>
                      <a:noFill/>
                    </a:lnL>
                    <a:lnR>
                      <a:noFill/>
                    </a:lnR>
                    <a:lnT>
                      <a:noFill/>
                    </a:lnT>
                    <a:lnB>
                      <a:noFill/>
                    </a:lnB>
                  </a:tcPr>
                </a:tc>
                <a:tc>
                  <a:txBody>
                    <a:bodyPr/>
                    <a:lstStyle/>
                    <a:p>
                      <a:pPr algn="ctr"/>
                      <a:r>
                        <a:rPr lang="en-US" sz="1300"/>
                        <a:t>100.0%</a:t>
                      </a:r>
                    </a:p>
                  </a:txBody>
                  <a:tcPr marL="83902" marR="83902" marT="41951" marB="41951" anchor="ctr">
                    <a:lnL>
                      <a:noFill/>
                    </a:lnL>
                    <a:lnR>
                      <a:noFill/>
                    </a:lnR>
                    <a:lnT>
                      <a:noFill/>
                    </a:lnT>
                    <a:lnB>
                      <a:noFill/>
                    </a:lnB>
                  </a:tcPr>
                </a:tc>
                <a:tc>
                  <a:txBody>
                    <a:bodyPr/>
                    <a:lstStyle/>
                    <a:p>
                      <a:pPr algn="ctr"/>
                      <a:r>
                        <a:rPr lang="en-US" sz="1300" dirty="0"/>
                        <a:t>-12.3%</a:t>
                      </a:r>
                    </a:p>
                  </a:txBody>
                  <a:tcPr marL="83902" marR="83902" marT="41951" marB="41951" anchor="ctr">
                    <a:lnL>
                      <a:noFill/>
                    </a:lnL>
                    <a:lnR>
                      <a:noFill/>
                    </a:lnR>
                    <a:lnT>
                      <a:noFill/>
                    </a:lnT>
                    <a:lnB>
                      <a:noFill/>
                    </a:lnB>
                  </a:tcPr>
                </a:tc>
              </a:tr>
            </a:tbl>
          </a:graphicData>
        </a:graphic>
      </p:graphicFrame>
      <p:sp>
        <p:nvSpPr>
          <p:cNvPr id="4" name="TextBox 3"/>
          <p:cNvSpPr txBox="1"/>
          <p:nvPr/>
        </p:nvSpPr>
        <p:spPr>
          <a:xfrm>
            <a:off x="120080" y="513798"/>
            <a:ext cx="8386591" cy="646331"/>
          </a:xfrm>
          <a:prstGeom prst="rect">
            <a:avLst/>
          </a:prstGeom>
          <a:noFill/>
        </p:spPr>
        <p:txBody>
          <a:bodyPr wrap="none" rtlCol="0">
            <a:spAutoFit/>
          </a:bodyPr>
          <a:lstStyle/>
          <a:p>
            <a:r>
              <a:rPr lang="en-US" dirty="0" smtClean="0">
                <a:solidFill>
                  <a:srgbClr val="333399"/>
                </a:solidFill>
              </a:rPr>
              <a:t>2016 worldwide tablet shipments (in million units) and market shares </a:t>
            </a:r>
          </a:p>
          <a:p>
            <a:r>
              <a:rPr lang="en-US" dirty="0">
                <a:solidFill>
                  <a:srgbClr val="333399"/>
                </a:solidFill>
              </a:rPr>
              <a:t> </a:t>
            </a:r>
            <a:r>
              <a:rPr lang="en-US" dirty="0" smtClean="0">
                <a:solidFill>
                  <a:srgbClr val="333399"/>
                </a:solidFill>
              </a:rPr>
              <a:t>by vendors [76] </a:t>
            </a:r>
            <a:endParaRPr lang="en-US" dirty="0">
              <a:solidFill>
                <a:srgbClr val="000000"/>
              </a:solidFill>
            </a:endParaRPr>
          </a:p>
        </p:txBody>
      </p:sp>
      <p:sp>
        <p:nvSpPr>
          <p:cNvPr id="6" name="Rounded Rectangle 5"/>
          <p:cNvSpPr/>
          <p:nvPr/>
        </p:nvSpPr>
        <p:spPr>
          <a:xfrm>
            <a:off x="3311861" y="1590306"/>
            <a:ext cx="1312980" cy="4389120"/>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17689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1" descr="http://static.cdn-seekingalpha.com/uploads/2014/7/11806781_14050248217038_4.png"/>
          <p:cNvPicPr>
            <a:picLocks noChangeAspect="1" noChangeArrowheads="1"/>
          </p:cNvPicPr>
          <p:nvPr/>
        </p:nvPicPr>
        <p:blipFill rotWithShape="1">
          <a:blip r:embed="rId2">
            <a:extLst>
              <a:ext uri="{28A0092B-C50C-407E-A947-70E740481C1C}">
                <a14:useLocalDpi xmlns:a14="http://schemas.microsoft.com/office/drawing/2010/main" val="0"/>
              </a:ext>
            </a:extLst>
          </a:blip>
          <a:srcRect l="4133" t="22791" r="2534" b="13504"/>
          <a:stretch/>
        </p:blipFill>
        <p:spPr bwMode="auto">
          <a:xfrm>
            <a:off x="161510" y="1206499"/>
            <a:ext cx="8890000" cy="4508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3799" y="516661"/>
            <a:ext cx="8988743" cy="369332"/>
          </a:xfrm>
          <a:prstGeom prst="rect">
            <a:avLst/>
          </a:prstGeom>
          <a:noFill/>
        </p:spPr>
        <p:txBody>
          <a:bodyPr wrap="none" rtlCol="0">
            <a:spAutoFit/>
          </a:bodyPr>
          <a:lstStyle/>
          <a:p>
            <a:r>
              <a:rPr lang="en-US" dirty="0" smtClean="0">
                <a:solidFill>
                  <a:schemeClr val="accent6"/>
                </a:solidFill>
              </a:rPr>
              <a:t>Global market share of tablet OS shipments 2010 - 2014 by quarter </a:t>
            </a:r>
            <a:r>
              <a:rPr lang="en-US" dirty="0" smtClean="0"/>
              <a:t>[25] </a:t>
            </a:r>
            <a:endParaRPr lang="en-US" dirty="0"/>
          </a:p>
        </p:txBody>
      </p:sp>
      <p:pic>
        <p:nvPicPr>
          <p:cNvPr id="6" name="Picture 1" descr="http://static.cdn-seekingalpha.com/uploads/2014/7/11806781_14050248217038_4.png"/>
          <p:cNvPicPr>
            <a:picLocks noChangeAspect="1" noChangeArrowheads="1"/>
          </p:cNvPicPr>
          <p:nvPr/>
        </p:nvPicPr>
        <p:blipFill rotWithShape="1">
          <a:blip r:embed="rId2">
            <a:extLst>
              <a:ext uri="{28A0092B-C50C-407E-A947-70E740481C1C}">
                <a14:useLocalDpi xmlns:a14="http://schemas.microsoft.com/office/drawing/2010/main" val="0"/>
              </a:ext>
            </a:extLst>
          </a:blip>
          <a:srcRect t="87122" r="83183" b="3095"/>
          <a:stretch/>
        </p:blipFill>
        <p:spPr bwMode="auto">
          <a:xfrm>
            <a:off x="-18510" y="5706999"/>
            <a:ext cx="1601788" cy="69233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0" y="0"/>
            <a:ext cx="9144000" cy="393700"/>
          </a:xfrm>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(10)</a:t>
            </a:r>
            <a:endParaRPr lang="en-US" dirty="0"/>
          </a:p>
        </p:txBody>
      </p:sp>
      <p:sp>
        <p:nvSpPr>
          <p:cNvPr id="8" name="TextBox 7"/>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6255094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2. Emergence and spread of tablets (11)</a:t>
            </a:r>
            <a:endParaRPr lang="en-US" dirty="0"/>
          </a:p>
        </p:txBody>
      </p:sp>
      <p:pic>
        <p:nvPicPr>
          <p:cNvPr id="3" name="Picture 2"/>
          <p:cNvPicPr>
            <a:picLocks noChangeAspect="1"/>
          </p:cNvPicPr>
          <p:nvPr/>
        </p:nvPicPr>
        <p:blipFill rotWithShape="1">
          <a:blip r:embed="rId2"/>
          <a:srcRect l="7181" t="10606" r="6688" b="7980"/>
          <a:stretch/>
        </p:blipFill>
        <p:spPr>
          <a:xfrm>
            <a:off x="115888" y="1622346"/>
            <a:ext cx="8866602" cy="5137024"/>
          </a:xfrm>
          <a:prstGeom prst="rect">
            <a:avLst/>
          </a:prstGeom>
        </p:spPr>
      </p:pic>
      <p:sp>
        <p:nvSpPr>
          <p:cNvPr id="4" name="TextBox 3"/>
          <p:cNvSpPr txBox="1"/>
          <p:nvPr/>
        </p:nvSpPr>
        <p:spPr>
          <a:xfrm>
            <a:off x="123799" y="516661"/>
            <a:ext cx="9157635" cy="369332"/>
          </a:xfrm>
          <a:prstGeom prst="rect">
            <a:avLst/>
          </a:prstGeom>
          <a:noFill/>
        </p:spPr>
        <p:txBody>
          <a:bodyPr wrap="none" rtlCol="0">
            <a:spAutoFit/>
          </a:bodyPr>
          <a:lstStyle/>
          <a:p>
            <a:r>
              <a:rPr lang="en-US" dirty="0" smtClean="0">
                <a:solidFill>
                  <a:schemeClr val="accent6"/>
                </a:solidFill>
              </a:rPr>
              <a:t>Global market share of tablet OSs 2013-2017 and forecast until 2020 </a:t>
            </a:r>
            <a:r>
              <a:rPr lang="en-US" dirty="0" smtClean="0"/>
              <a:t>[88] </a:t>
            </a:r>
            <a:endParaRPr lang="en-US" dirty="0"/>
          </a:p>
        </p:txBody>
      </p:sp>
    </p:spTree>
    <p:extLst>
      <p:ext uri="{BB962C8B-B14F-4D97-AF65-F5344CB8AC3E}">
        <p14:creationId xmlns:p14="http://schemas.microsoft.com/office/powerpoint/2010/main" val="33068606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(12)</a:t>
            </a:r>
            <a:endParaRPr lang="en-US" dirty="0"/>
          </a:p>
        </p:txBody>
      </p:sp>
      <p:sp>
        <p:nvSpPr>
          <p:cNvPr id="25" name="TextBox 24"/>
          <p:cNvSpPr txBox="1"/>
          <p:nvPr/>
        </p:nvSpPr>
        <p:spPr>
          <a:xfrm>
            <a:off x="121195" y="520564"/>
            <a:ext cx="6019597" cy="369332"/>
          </a:xfrm>
          <a:prstGeom prst="rect">
            <a:avLst/>
          </a:prstGeom>
          <a:noFill/>
        </p:spPr>
        <p:txBody>
          <a:bodyPr wrap="none" rtlCol="0">
            <a:spAutoFit/>
          </a:bodyPr>
          <a:lstStyle/>
          <a:p>
            <a:r>
              <a:rPr lang="en-US" dirty="0" smtClean="0">
                <a:solidFill>
                  <a:schemeClr val="accent6"/>
                </a:solidFill>
              </a:rPr>
              <a:t>Intel's platforms targeting tablets (based on [11])</a:t>
            </a:r>
            <a:endParaRPr lang="en-US" dirty="0">
              <a:solidFill>
                <a:schemeClr val="accent6"/>
              </a:solidFill>
            </a:endParaRPr>
          </a:p>
        </p:txBody>
      </p:sp>
      <p:grpSp>
        <p:nvGrpSpPr>
          <p:cNvPr id="30" name="Group 29"/>
          <p:cNvGrpSpPr/>
          <p:nvPr/>
        </p:nvGrpSpPr>
        <p:grpSpPr>
          <a:xfrm>
            <a:off x="32305" y="1103509"/>
            <a:ext cx="9144000" cy="5745871"/>
            <a:chOff x="32305" y="1103509"/>
            <a:chExt cx="9144000" cy="5745871"/>
          </a:xfrm>
        </p:grpSpPr>
        <p:sp>
          <p:nvSpPr>
            <p:cNvPr id="4" name="Right Arrow 3"/>
            <p:cNvSpPr/>
            <p:nvPr/>
          </p:nvSpPr>
          <p:spPr>
            <a:xfrm rot="20678559">
              <a:off x="1390358" y="2866234"/>
              <a:ext cx="6696000" cy="144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51695" r="9522" b="42170"/>
            <a:stretch/>
          </p:blipFill>
          <p:spPr bwMode="auto">
            <a:xfrm>
              <a:off x="32305" y="1103509"/>
              <a:ext cx="9144000" cy="5670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7925767" y="1635295"/>
              <a:ext cx="921708" cy="1026529"/>
              <a:chOff x="6722587" y="2216856"/>
              <a:chExt cx="921708" cy="1026529"/>
            </a:xfrm>
          </p:grpSpPr>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2096845" y="3392835"/>
              <a:ext cx="921708" cy="1026529"/>
              <a:chOff x="6722587" y="2216856"/>
              <a:chExt cx="921708" cy="1026529"/>
            </a:xfrm>
          </p:grpSpPr>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p:cNvGrpSpPr/>
            <p:nvPr/>
          </p:nvGrpSpPr>
          <p:grpSpPr>
            <a:xfrm>
              <a:off x="3569558" y="2979204"/>
              <a:ext cx="921708" cy="1026529"/>
              <a:chOff x="6722587" y="2216856"/>
              <a:chExt cx="921708" cy="1026529"/>
            </a:xfrm>
          </p:grpSpPr>
          <p:pic>
            <p:nvPicPr>
              <p:cNvPr id="1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p:cNvGrpSpPr/>
            <p:nvPr/>
          </p:nvGrpSpPr>
          <p:grpSpPr>
            <a:xfrm>
              <a:off x="5041486" y="2485766"/>
              <a:ext cx="921708" cy="1026529"/>
              <a:chOff x="6722587" y="2216856"/>
              <a:chExt cx="921708" cy="1026529"/>
            </a:xfrm>
          </p:grpSpPr>
          <p:pic>
            <p:nvPicPr>
              <p:cNvPr id="1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 name="Group 17"/>
            <p:cNvGrpSpPr/>
            <p:nvPr/>
          </p:nvGrpSpPr>
          <p:grpSpPr>
            <a:xfrm>
              <a:off x="6481305" y="2022774"/>
              <a:ext cx="921708" cy="1026529"/>
              <a:chOff x="6722587" y="2216856"/>
              <a:chExt cx="921708" cy="1026529"/>
            </a:xfrm>
          </p:grpSpPr>
          <p:pic>
            <p:nvPicPr>
              <p:cNvPr id="1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1" name="Group 20"/>
            <p:cNvGrpSpPr/>
            <p:nvPr/>
          </p:nvGrpSpPr>
          <p:grpSpPr>
            <a:xfrm>
              <a:off x="7947375" y="4497530"/>
              <a:ext cx="921708" cy="1026529"/>
              <a:chOff x="6722587" y="2216856"/>
              <a:chExt cx="921708" cy="1026529"/>
            </a:xfrm>
          </p:grpSpPr>
          <p:pic>
            <p:nvPicPr>
              <p:cNvPr id="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7" name="Group 26"/>
            <p:cNvGrpSpPr/>
            <p:nvPr/>
          </p:nvGrpSpPr>
          <p:grpSpPr>
            <a:xfrm>
              <a:off x="6505812" y="4737691"/>
              <a:ext cx="921708" cy="1026529"/>
              <a:chOff x="6722587" y="2216856"/>
              <a:chExt cx="921708" cy="1026529"/>
            </a:xfrm>
          </p:grpSpPr>
          <p:pic>
            <p:nvPicPr>
              <p:cNvPr id="2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3" name="TextBox 32"/>
            <p:cNvSpPr txBox="1"/>
            <p:nvPr/>
          </p:nvSpPr>
          <p:spPr>
            <a:xfrm>
              <a:off x="3438277" y="2548695"/>
              <a:ext cx="1260280" cy="477054"/>
            </a:xfrm>
            <a:prstGeom prst="rect">
              <a:avLst/>
            </a:prstGeom>
            <a:noFill/>
          </p:spPr>
          <p:txBody>
            <a:bodyPr wrap="none" rtlCol="0">
              <a:spAutoFit/>
            </a:bodyPr>
            <a:lstStyle/>
            <a:p>
              <a:pPr algn="ctr">
                <a:lnSpc>
                  <a:spcPts val="1500"/>
                </a:lnSpc>
              </a:pPr>
              <a:r>
                <a:rPr lang="en-US" sz="1300" b="1" dirty="0" smtClean="0">
                  <a:solidFill>
                    <a:srgbClr val="FFC000"/>
                  </a:solidFill>
                </a:rPr>
                <a:t>Clover Trail</a:t>
              </a:r>
              <a:endParaRPr lang="en-US" sz="1100" b="1" dirty="0" smtClean="0">
                <a:solidFill>
                  <a:srgbClr val="FFFFFF"/>
                </a:solidFill>
              </a:endParaRPr>
            </a:p>
            <a:p>
              <a:pPr algn="ctr">
                <a:lnSpc>
                  <a:spcPts val="1500"/>
                </a:lnSpc>
              </a:pPr>
              <a:r>
                <a:rPr lang="en-US" sz="1100" dirty="0" smtClean="0">
                  <a:solidFill>
                    <a:srgbClr val="FFFFFF"/>
                  </a:solidFill>
                </a:rPr>
                <a:t>(2012)</a:t>
              </a:r>
              <a:endParaRPr lang="en-US" sz="1100" dirty="0">
                <a:solidFill>
                  <a:srgbClr val="FFFFFF"/>
                </a:solidFill>
              </a:endParaRPr>
            </a:p>
          </p:txBody>
        </p:sp>
        <p:sp>
          <p:nvSpPr>
            <p:cNvPr id="34" name="TextBox 33"/>
            <p:cNvSpPr txBox="1"/>
            <p:nvPr/>
          </p:nvSpPr>
          <p:spPr>
            <a:xfrm>
              <a:off x="2096845" y="2997635"/>
              <a:ext cx="1029449" cy="461665"/>
            </a:xfrm>
            <a:prstGeom prst="rect">
              <a:avLst/>
            </a:prstGeom>
            <a:noFill/>
          </p:spPr>
          <p:txBody>
            <a:bodyPr wrap="none" rtlCol="0">
              <a:spAutoFit/>
            </a:bodyPr>
            <a:lstStyle/>
            <a:p>
              <a:r>
                <a:rPr lang="en-US" sz="1300" b="1" dirty="0" smtClean="0">
                  <a:solidFill>
                    <a:srgbClr val="FFC000"/>
                  </a:solidFill>
                </a:rPr>
                <a:t>Oak Trail</a:t>
              </a:r>
            </a:p>
            <a:p>
              <a:pPr algn="ctr"/>
              <a:r>
                <a:rPr lang="en-US" sz="1100" dirty="0" smtClean="0">
                  <a:solidFill>
                    <a:srgbClr val="FFFFFF"/>
                  </a:solidFill>
                </a:rPr>
                <a:t>(2011)</a:t>
              </a:r>
              <a:endParaRPr lang="en-US" sz="1100" dirty="0">
                <a:solidFill>
                  <a:srgbClr val="FFFFFF"/>
                </a:solidFill>
              </a:endParaRPr>
            </a:p>
          </p:txBody>
        </p:sp>
        <p:sp>
          <p:nvSpPr>
            <p:cNvPr id="35" name="TextBox 34"/>
            <p:cNvSpPr txBox="1"/>
            <p:nvPr/>
          </p:nvSpPr>
          <p:spPr>
            <a:xfrm>
              <a:off x="4980971" y="2074926"/>
              <a:ext cx="1011815" cy="461665"/>
            </a:xfrm>
            <a:prstGeom prst="rect">
              <a:avLst/>
            </a:prstGeom>
            <a:noFill/>
          </p:spPr>
          <p:txBody>
            <a:bodyPr wrap="none" rtlCol="0">
              <a:spAutoFit/>
            </a:bodyPr>
            <a:lstStyle/>
            <a:p>
              <a:r>
                <a:rPr lang="en-US" sz="1300" b="1" dirty="0" smtClean="0">
                  <a:solidFill>
                    <a:srgbClr val="FFC000"/>
                  </a:solidFill>
                </a:rPr>
                <a:t>Bay Trail</a:t>
              </a:r>
            </a:p>
            <a:p>
              <a:pPr algn="ctr"/>
              <a:r>
                <a:rPr lang="en-US" sz="1100" dirty="0" smtClean="0">
                  <a:solidFill>
                    <a:srgbClr val="FFFFFF"/>
                  </a:solidFill>
                </a:rPr>
                <a:t>(2013)</a:t>
              </a:r>
              <a:endParaRPr lang="en-US" sz="1100" dirty="0">
                <a:solidFill>
                  <a:srgbClr val="FFFFFF"/>
                </a:solidFill>
              </a:endParaRPr>
            </a:p>
          </p:txBody>
        </p:sp>
        <p:sp>
          <p:nvSpPr>
            <p:cNvPr id="36" name="TextBox 35"/>
            <p:cNvSpPr txBox="1"/>
            <p:nvPr/>
          </p:nvSpPr>
          <p:spPr>
            <a:xfrm>
              <a:off x="6296597" y="1618839"/>
              <a:ext cx="1290738" cy="461665"/>
            </a:xfrm>
            <a:prstGeom prst="rect">
              <a:avLst/>
            </a:prstGeom>
            <a:noFill/>
          </p:spPr>
          <p:txBody>
            <a:bodyPr wrap="none" rtlCol="0">
              <a:spAutoFit/>
            </a:bodyPr>
            <a:lstStyle/>
            <a:p>
              <a:r>
                <a:rPr lang="en-US" sz="1300" b="1" dirty="0" smtClean="0">
                  <a:solidFill>
                    <a:srgbClr val="FFC000"/>
                  </a:solidFill>
                </a:rPr>
                <a:t>Cherry Trail</a:t>
              </a:r>
            </a:p>
            <a:p>
              <a:pPr algn="ctr"/>
              <a:r>
                <a:rPr lang="en-US" sz="1100" dirty="0" smtClean="0">
                  <a:solidFill>
                    <a:srgbClr val="FFFFFF"/>
                  </a:solidFill>
                </a:rPr>
                <a:t>(2015)</a:t>
              </a:r>
              <a:endParaRPr lang="en-US" sz="1100" dirty="0">
                <a:solidFill>
                  <a:srgbClr val="FFFFFF"/>
                </a:solidFill>
              </a:endParaRPr>
            </a:p>
          </p:txBody>
        </p:sp>
        <p:sp>
          <p:nvSpPr>
            <p:cNvPr id="37" name="TextBox 36"/>
            <p:cNvSpPr txBox="1"/>
            <p:nvPr/>
          </p:nvSpPr>
          <p:spPr>
            <a:xfrm>
              <a:off x="7745519" y="1230250"/>
              <a:ext cx="1303562" cy="461665"/>
            </a:xfrm>
            <a:prstGeom prst="rect">
              <a:avLst/>
            </a:prstGeom>
            <a:noFill/>
          </p:spPr>
          <p:txBody>
            <a:bodyPr wrap="none" rtlCol="0">
              <a:spAutoFit/>
            </a:bodyPr>
            <a:lstStyle/>
            <a:p>
              <a:pPr algn="ctr"/>
              <a:r>
                <a:rPr lang="en-US" sz="1300" b="1" dirty="0" smtClean="0">
                  <a:solidFill>
                    <a:srgbClr val="FFC000"/>
                  </a:solidFill>
                </a:rPr>
                <a:t>Willow Trail</a:t>
              </a:r>
            </a:p>
            <a:p>
              <a:pPr algn="ctr"/>
              <a:r>
                <a:rPr lang="en-US" sz="1100" dirty="0" smtClean="0">
                  <a:solidFill>
                    <a:srgbClr val="FFFFFF"/>
                  </a:solidFill>
                </a:rPr>
                <a:t>(201</a:t>
              </a:r>
              <a:r>
                <a:rPr lang="hu-HU" sz="1100" dirty="0" smtClean="0">
                  <a:solidFill>
                    <a:srgbClr val="FFFFFF"/>
                  </a:solidFill>
                </a:rPr>
                <a:t>6</a:t>
              </a:r>
              <a:r>
                <a:rPr lang="en-US" sz="1100" dirty="0">
                  <a:solidFill>
                    <a:srgbClr val="FFFFFF"/>
                  </a:solidFill>
                </a:rPr>
                <a:t>)</a:t>
              </a:r>
            </a:p>
          </p:txBody>
        </p:sp>
        <p:sp>
          <p:nvSpPr>
            <p:cNvPr id="40" name="Rectangle 39"/>
            <p:cNvSpPr/>
            <p:nvPr/>
          </p:nvSpPr>
          <p:spPr>
            <a:xfrm>
              <a:off x="6337400" y="4150732"/>
              <a:ext cx="1314784" cy="661720"/>
            </a:xfrm>
            <a:prstGeom prst="rect">
              <a:avLst/>
            </a:prstGeom>
          </p:spPr>
          <p:txBody>
            <a:bodyPr wrap="none">
              <a:spAutoFit/>
            </a:bodyPr>
            <a:lstStyle/>
            <a:p>
              <a:pPr algn="ctr"/>
              <a:r>
                <a:rPr lang="en-US" sz="1300" b="1" dirty="0" smtClean="0">
                  <a:solidFill>
                    <a:srgbClr val="FFC000"/>
                  </a:solidFill>
                </a:rPr>
                <a:t>Atom X3</a:t>
              </a:r>
            </a:p>
            <a:p>
              <a:pPr algn="ctr"/>
              <a:r>
                <a:rPr lang="en-US" sz="1300" b="1" dirty="0" smtClean="0">
                  <a:solidFill>
                    <a:srgbClr val="FFC000"/>
                  </a:solidFill>
                </a:rPr>
                <a:t>(Sophia 3G)</a:t>
              </a:r>
            </a:p>
            <a:p>
              <a:pPr algn="ctr"/>
              <a:r>
                <a:rPr lang="en-US" sz="1100" dirty="0" smtClean="0">
                  <a:solidFill>
                    <a:srgbClr val="FFFFFF"/>
                  </a:solidFill>
                </a:rPr>
                <a:t>(2015)</a:t>
              </a:r>
              <a:endParaRPr lang="en-US" sz="1100" dirty="0">
                <a:solidFill>
                  <a:srgbClr val="FFFFFF"/>
                </a:solidFill>
              </a:endParaRPr>
            </a:p>
          </p:txBody>
        </p:sp>
        <p:sp>
          <p:nvSpPr>
            <p:cNvPr id="41" name="Rectangle 40"/>
            <p:cNvSpPr/>
            <p:nvPr/>
          </p:nvSpPr>
          <p:spPr>
            <a:xfrm>
              <a:off x="7697383" y="3924055"/>
              <a:ext cx="1394934" cy="684803"/>
            </a:xfrm>
            <a:prstGeom prst="rect">
              <a:avLst/>
            </a:prstGeom>
          </p:spPr>
          <p:txBody>
            <a:bodyPr wrap="none">
              <a:spAutoFit/>
            </a:bodyPr>
            <a:lstStyle/>
            <a:p>
              <a:pPr algn="ctr"/>
              <a:r>
                <a:rPr lang="en-US" sz="1300" b="1" dirty="0" smtClean="0">
                  <a:solidFill>
                    <a:srgbClr val="FFC000"/>
                  </a:solidFill>
                </a:rPr>
                <a:t>Atom X3</a:t>
              </a:r>
            </a:p>
            <a:p>
              <a:pPr algn="ctr"/>
              <a:r>
                <a:rPr lang="en-US" sz="1300" b="1" dirty="0" smtClean="0">
                  <a:solidFill>
                    <a:srgbClr val="FFC000"/>
                  </a:solidFill>
                </a:rPr>
                <a:t>(Sophia LTE)</a:t>
              </a:r>
            </a:p>
            <a:p>
              <a:pPr algn="ctr">
                <a:lnSpc>
                  <a:spcPts val="1500"/>
                </a:lnSpc>
              </a:pPr>
              <a:r>
                <a:rPr lang="en-US" sz="1100" dirty="0" smtClean="0">
                  <a:solidFill>
                    <a:srgbClr val="FFFFFF"/>
                  </a:solidFill>
                </a:rPr>
                <a:t>(2015)</a:t>
              </a:r>
              <a:endParaRPr lang="en-US" sz="1100" dirty="0">
                <a:solidFill>
                  <a:srgbClr val="FFFFFF"/>
                </a:solidFill>
              </a:endParaRPr>
            </a:p>
          </p:txBody>
        </p:sp>
        <p:sp>
          <p:nvSpPr>
            <p:cNvPr id="42" name="TextBox 41"/>
            <p:cNvSpPr txBox="1"/>
            <p:nvPr/>
          </p:nvSpPr>
          <p:spPr>
            <a:xfrm>
              <a:off x="3511579" y="3950819"/>
              <a:ext cx="1042272" cy="938719"/>
            </a:xfrm>
            <a:prstGeom prst="rect">
              <a:avLst/>
            </a:prstGeom>
            <a:noFill/>
          </p:spPr>
          <p:txBody>
            <a:bodyPr wrap="none" rtlCol="0">
              <a:spAutoFit/>
            </a:bodyPr>
            <a:lstStyle/>
            <a:p>
              <a:pPr algn="ctr"/>
              <a:r>
                <a:rPr lang="en-US" sz="1100" dirty="0" smtClean="0">
                  <a:solidFill>
                    <a:srgbClr val="FFFFFF"/>
                  </a:solidFill>
                </a:rPr>
                <a:t>Z2760</a:t>
              </a:r>
            </a:p>
            <a:p>
              <a:pPr algn="ctr"/>
              <a:r>
                <a:rPr lang="en-US" sz="1100" dirty="0" smtClean="0">
                  <a:solidFill>
                    <a:srgbClr val="FFFFFF"/>
                  </a:solidFill>
                </a:rPr>
                <a:t>2xSaltwell</a:t>
              </a:r>
            </a:p>
            <a:p>
              <a:pPr algn="ctr"/>
              <a:r>
                <a:rPr lang="en-US" sz="1100" dirty="0" smtClean="0">
                  <a:solidFill>
                    <a:srgbClr val="FFFFFF"/>
                  </a:solidFill>
                </a:rPr>
                <a:t>32 nm</a:t>
              </a:r>
            </a:p>
            <a:p>
              <a:pPr algn="ctr"/>
              <a:r>
                <a:rPr lang="en-US" sz="1100" dirty="0" smtClean="0">
                  <a:solidFill>
                    <a:srgbClr val="FFFFFF"/>
                  </a:solidFill>
                </a:rPr>
                <a:t>+XMM 6260</a:t>
              </a:r>
            </a:p>
            <a:p>
              <a:pPr algn="ctr"/>
              <a:r>
                <a:rPr lang="en-US" sz="1100" dirty="0">
                  <a:solidFill>
                    <a:srgbClr val="FFFFFF"/>
                  </a:solidFill>
                </a:rPr>
                <a:t>W</a:t>
              </a:r>
            </a:p>
          </p:txBody>
        </p:sp>
        <p:sp>
          <p:nvSpPr>
            <p:cNvPr id="44" name="TextBox 43"/>
            <p:cNvSpPr txBox="1"/>
            <p:nvPr/>
          </p:nvSpPr>
          <p:spPr>
            <a:xfrm>
              <a:off x="1997276" y="4364208"/>
              <a:ext cx="1047082" cy="938719"/>
            </a:xfrm>
            <a:prstGeom prst="rect">
              <a:avLst/>
            </a:prstGeom>
            <a:noFill/>
          </p:spPr>
          <p:txBody>
            <a:bodyPr wrap="none" rtlCol="0">
              <a:spAutoFit/>
            </a:bodyPr>
            <a:lstStyle/>
            <a:p>
              <a:pPr algn="ctr"/>
              <a:r>
                <a:rPr lang="en-US" sz="1100" dirty="0" smtClean="0">
                  <a:solidFill>
                    <a:srgbClr val="FFFFFF"/>
                  </a:solidFill>
                </a:rPr>
                <a:t>Z670/650</a:t>
              </a:r>
            </a:p>
            <a:p>
              <a:pPr algn="ctr"/>
              <a:r>
                <a:rPr lang="en-US" sz="1100" dirty="0" smtClean="0">
                  <a:solidFill>
                    <a:srgbClr val="FFFFFF"/>
                  </a:solidFill>
                </a:rPr>
                <a:t>1xBonnell</a:t>
              </a:r>
            </a:p>
            <a:p>
              <a:pPr algn="ctr"/>
              <a:r>
                <a:rPr lang="en-US" sz="1100" dirty="0" smtClean="0">
                  <a:solidFill>
                    <a:srgbClr val="FFFFFF"/>
                  </a:solidFill>
                </a:rPr>
                <a:t>45 nm</a:t>
              </a:r>
            </a:p>
            <a:p>
              <a:pPr algn="ctr"/>
              <a:r>
                <a:rPr lang="en-US" sz="1100" dirty="0" smtClean="0">
                  <a:solidFill>
                    <a:srgbClr val="FFFFFF"/>
                  </a:solidFill>
                </a:rPr>
                <a:t>+ no XMM </a:t>
              </a:r>
            </a:p>
            <a:p>
              <a:pPr algn="ctr"/>
              <a:r>
                <a:rPr lang="en-US" sz="1100" dirty="0" smtClean="0">
                  <a:solidFill>
                    <a:srgbClr val="FFFFFF"/>
                  </a:solidFill>
                </a:rPr>
                <a:t>W/</a:t>
              </a:r>
              <a:r>
                <a:rPr lang="en-US" sz="1100" dirty="0" err="1" smtClean="0">
                  <a:solidFill>
                    <a:srgbClr val="FFFFFF"/>
                  </a:solidFill>
                </a:rPr>
                <a:t>MeeGo</a:t>
              </a:r>
              <a:r>
                <a:rPr lang="en-US" sz="1100" dirty="0" smtClean="0">
                  <a:solidFill>
                    <a:srgbClr val="FFFFFF"/>
                  </a:solidFill>
                </a:rPr>
                <a:t>/A</a:t>
              </a:r>
              <a:endParaRPr lang="en-US" sz="1100" dirty="0">
                <a:solidFill>
                  <a:srgbClr val="FFFFFF"/>
                </a:solidFill>
              </a:endParaRPr>
            </a:p>
          </p:txBody>
        </p:sp>
        <p:sp>
          <p:nvSpPr>
            <p:cNvPr id="45" name="TextBox 44"/>
            <p:cNvSpPr txBox="1"/>
            <p:nvPr/>
          </p:nvSpPr>
          <p:spPr>
            <a:xfrm>
              <a:off x="4768173" y="3447685"/>
              <a:ext cx="1523174" cy="938719"/>
            </a:xfrm>
            <a:prstGeom prst="rect">
              <a:avLst/>
            </a:prstGeom>
            <a:noFill/>
          </p:spPr>
          <p:txBody>
            <a:bodyPr wrap="none" rtlCol="0">
              <a:spAutoFit/>
            </a:bodyPr>
            <a:lstStyle/>
            <a:p>
              <a:pPr algn="ctr"/>
              <a:r>
                <a:rPr lang="en-US" sz="1100" dirty="0" smtClean="0">
                  <a:solidFill>
                    <a:srgbClr val="FFFFFF"/>
                  </a:solidFill>
                </a:rPr>
                <a:t>Z37x0</a:t>
              </a:r>
            </a:p>
            <a:p>
              <a:pPr algn="ctr"/>
              <a:r>
                <a:rPr lang="en-US" sz="1100" dirty="0">
                  <a:solidFill>
                    <a:srgbClr val="FFFFFF"/>
                  </a:solidFill>
                </a:rPr>
                <a:t>4</a:t>
              </a:r>
              <a:r>
                <a:rPr lang="en-US" sz="1100" dirty="0" smtClean="0">
                  <a:solidFill>
                    <a:srgbClr val="FFFFFF"/>
                  </a:solidFill>
                </a:rPr>
                <a:t>xSilvermont</a:t>
              </a:r>
            </a:p>
            <a:p>
              <a:pPr algn="ctr"/>
              <a:r>
                <a:rPr lang="en-US" sz="1100" dirty="0">
                  <a:solidFill>
                    <a:srgbClr val="FFFFFF"/>
                  </a:solidFill>
                </a:rPr>
                <a:t>2</a:t>
              </a:r>
              <a:r>
                <a:rPr lang="en-US" sz="1100" dirty="0" smtClean="0">
                  <a:solidFill>
                    <a:srgbClr val="FFFFFF"/>
                  </a:solidFill>
                </a:rPr>
                <a:t>2 nm</a:t>
              </a:r>
            </a:p>
            <a:p>
              <a:pPr algn="ctr"/>
              <a:r>
                <a:rPr lang="en-US" sz="1100" dirty="0" smtClean="0">
                  <a:solidFill>
                    <a:srgbClr val="FFFFFF"/>
                  </a:solidFill>
                </a:rPr>
                <a:t>+XMM 6260/7160</a:t>
              </a:r>
            </a:p>
            <a:p>
              <a:pPr algn="ctr"/>
              <a:r>
                <a:rPr lang="en-US" sz="1100" dirty="0" smtClean="0">
                  <a:solidFill>
                    <a:srgbClr val="FFFFFF"/>
                  </a:solidFill>
                </a:rPr>
                <a:t>W/A</a:t>
              </a:r>
              <a:endParaRPr lang="en-US" sz="1100" dirty="0">
                <a:solidFill>
                  <a:srgbClr val="FFFFFF"/>
                </a:solidFill>
              </a:endParaRPr>
            </a:p>
          </p:txBody>
        </p:sp>
        <p:sp>
          <p:nvSpPr>
            <p:cNvPr id="47" name="TextBox 46"/>
            <p:cNvSpPr txBox="1"/>
            <p:nvPr/>
          </p:nvSpPr>
          <p:spPr>
            <a:xfrm>
              <a:off x="6377297" y="5689701"/>
              <a:ext cx="1162498" cy="938719"/>
            </a:xfrm>
            <a:prstGeom prst="rect">
              <a:avLst/>
            </a:prstGeom>
            <a:noFill/>
          </p:spPr>
          <p:txBody>
            <a:bodyPr wrap="none" rtlCol="0">
              <a:spAutoFit/>
            </a:bodyPr>
            <a:lstStyle/>
            <a:p>
              <a:pPr algn="ctr"/>
              <a:r>
                <a:rPr lang="en-US" sz="1100" dirty="0" smtClean="0">
                  <a:solidFill>
                    <a:srgbClr val="FFFFFF"/>
                  </a:solidFill>
                </a:rPr>
                <a:t>C3000</a:t>
              </a:r>
            </a:p>
            <a:p>
              <a:pPr algn="ctr"/>
              <a:r>
                <a:rPr lang="en-US" sz="1100" dirty="0" smtClean="0">
                  <a:solidFill>
                    <a:srgbClr val="FFFFFF"/>
                  </a:solidFill>
                </a:rPr>
                <a:t>2xSilvermont</a:t>
              </a:r>
            </a:p>
            <a:p>
              <a:pPr algn="ctr"/>
              <a:r>
                <a:rPr lang="en-US" sz="1100" dirty="0" smtClean="0">
                  <a:solidFill>
                    <a:srgbClr val="FFFFFF"/>
                  </a:solidFill>
                </a:rPr>
                <a:t>28 nm</a:t>
              </a:r>
            </a:p>
            <a:p>
              <a:pPr algn="ctr"/>
              <a:r>
                <a:rPr lang="en-US" sz="1100" dirty="0" smtClean="0">
                  <a:solidFill>
                    <a:srgbClr val="FFFFFF"/>
                  </a:solidFill>
                </a:rPr>
                <a:t>integrated 3G</a:t>
              </a:r>
            </a:p>
            <a:p>
              <a:pPr algn="ctr"/>
              <a:r>
                <a:rPr lang="en-US" sz="1100" dirty="0" smtClean="0">
                  <a:solidFill>
                    <a:srgbClr val="FFFFFF"/>
                  </a:solidFill>
                </a:rPr>
                <a:t>modem</a:t>
              </a:r>
            </a:p>
          </p:txBody>
        </p:sp>
        <p:sp>
          <p:nvSpPr>
            <p:cNvPr id="48" name="TextBox 47"/>
            <p:cNvSpPr txBox="1"/>
            <p:nvPr/>
          </p:nvSpPr>
          <p:spPr>
            <a:xfrm>
              <a:off x="7813449" y="5443745"/>
              <a:ext cx="1218602" cy="938719"/>
            </a:xfrm>
            <a:prstGeom prst="rect">
              <a:avLst/>
            </a:prstGeom>
            <a:noFill/>
          </p:spPr>
          <p:txBody>
            <a:bodyPr wrap="none" rtlCol="0">
              <a:spAutoFit/>
            </a:bodyPr>
            <a:lstStyle/>
            <a:p>
              <a:pPr algn="ctr"/>
              <a:r>
                <a:rPr lang="en-US" sz="1100" dirty="0" smtClean="0">
                  <a:solidFill>
                    <a:srgbClr val="FFFFFF"/>
                  </a:solidFill>
                </a:rPr>
                <a:t>C3400</a:t>
              </a:r>
            </a:p>
            <a:p>
              <a:pPr algn="ctr"/>
              <a:r>
                <a:rPr lang="en-US" sz="1100" dirty="0" smtClean="0">
                  <a:solidFill>
                    <a:srgbClr val="FFFFFF"/>
                  </a:solidFill>
                </a:rPr>
                <a:t>4xAirmont</a:t>
              </a:r>
            </a:p>
            <a:p>
              <a:pPr algn="ctr"/>
              <a:r>
                <a:rPr lang="en-US" sz="1100" dirty="0" smtClean="0">
                  <a:solidFill>
                    <a:srgbClr val="FFFFFF"/>
                  </a:solidFill>
                </a:rPr>
                <a:t>28 nm</a:t>
              </a:r>
            </a:p>
            <a:p>
              <a:pPr algn="ctr"/>
              <a:r>
                <a:rPr lang="en-US" sz="1100" dirty="0" smtClean="0">
                  <a:solidFill>
                    <a:srgbClr val="FFFFFF"/>
                  </a:solidFill>
                </a:rPr>
                <a:t>integrated LTE</a:t>
              </a:r>
            </a:p>
            <a:p>
              <a:pPr algn="ctr"/>
              <a:r>
                <a:rPr lang="en-US" sz="1100" dirty="0" smtClean="0">
                  <a:solidFill>
                    <a:srgbClr val="FFFFFF"/>
                  </a:solidFill>
                </a:rPr>
                <a:t>modem</a:t>
              </a:r>
              <a:endParaRPr lang="en-US" sz="1100" dirty="0">
                <a:solidFill>
                  <a:srgbClr val="FFFFFF"/>
                </a:solidFill>
              </a:endParaRPr>
            </a:p>
          </p:txBody>
        </p:sp>
        <p:sp>
          <p:nvSpPr>
            <p:cNvPr id="49" name="TextBox 48"/>
            <p:cNvSpPr txBox="1"/>
            <p:nvPr/>
          </p:nvSpPr>
          <p:spPr>
            <a:xfrm>
              <a:off x="6224704" y="2987484"/>
              <a:ext cx="1465466" cy="938719"/>
            </a:xfrm>
            <a:prstGeom prst="rect">
              <a:avLst/>
            </a:prstGeom>
            <a:noFill/>
          </p:spPr>
          <p:txBody>
            <a:bodyPr wrap="none" rtlCol="0">
              <a:spAutoFit/>
            </a:bodyPr>
            <a:lstStyle/>
            <a:p>
              <a:pPr algn="ctr"/>
              <a:r>
                <a:rPr lang="en-US" sz="1100" dirty="0" smtClean="0">
                  <a:solidFill>
                    <a:srgbClr val="FFFFFF"/>
                  </a:solidFill>
                </a:rPr>
                <a:t>Z4xxx</a:t>
              </a:r>
            </a:p>
            <a:p>
              <a:pPr algn="ctr"/>
              <a:r>
                <a:rPr lang="en-US" sz="1100" dirty="0" smtClean="0">
                  <a:solidFill>
                    <a:srgbClr val="FFFFFF"/>
                  </a:solidFill>
                </a:rPr>
                <a:t>4xAirmont</a:t>
              </a:r>
            </a:p>
            <a:p>
              <a:pPr algn="ctr"/>
              <a:r>
                <a:rPr lang="en-US" sz="1100" dirty="0" smtClean="0">
                  <a:solidFill>
                    <a:srgbClr val="FFFFFF"/>
                  </a:solidFill>
                </a:rPr>
                <a:t>14 nm</a:t>
              </a:r>
            </a:p>
            <a:p>
              <a:pPr algn="ctr"/>
              <a:r>
                <a:rPr lang="en-US" sz="1100" dirty="0" smtClean="0">
                  <a:solidFill>
                    <a:srgbClr val="FFFFFF"/>
                  </a:solidFill>
                </a:rPr>
                <a:t>+XMM 7160/7260</a:t>
              </a:r>
            </a:p>
            <a:p>
              <a:pPr algn="ctr"/>
              <a:r>
                <a:rPr lang="en-US" sz="1100" dirty="0" smtClean="0">
                  <a:solidFill>
                    <a:srgbClr val="FFFFFF"/>
                  </a:solidFill>
                </a:rPr>
                <a:t>W/A</a:t>
              </a:r>
              <a:endParaRPr lang="en-US" sz="1100" dirty="0">
                <a:solidFill>
                  <a:srgbClr val="FFFFFF"/>
                </a:solidFill>
              </a:endParaRPr>
            </a:p>
          </p:txBody>
        </p:sp>
        <p:sp>
          <p:nvSpPr>
            <p:cNvPr id="50" name="TextBox 49"/>
            <p:cNvSpPr txBox="1"/>
            <p:nvPr/>
          </p:nvSpPr>
          <p:spPr>
            <a:xfrm>
              <a:off x="7854962" y="2629761"/>
              <a:ext cx="1047082" cy="938719"/>
            </a:xfrm>
            <a:prstGeom prst="rect">
              <a:avLst/>
            </a:prstGeom>
            <a:noFill/>
          </p:spPr>
          <p:txBody>
            <a:bodyPr wrap="none" rtlCol="0">
              <a:spAutoFit/>
            </a:bodyPr>
            <a:lstStyle/>
            <a:p>
              <a:pPr algn="ctr"/>
              <a:r>
                <a:rPr lang="en-US" sz="1100" dirty="0" smtClean="0">
                  <a:solidFill>
                    <a:srgbClr val="FFFFFF"/>
                  </a:solidFill>
                </a:rPr>
                <a:t>Z5xxx</a:t>
              </a:r>
            </a:p>
            <a:p>
              <a:pPr algn="ctr"/>
              <a:r>
                <a:rPr lang="en-US" sz="1100" dirty="0" smtClean="0">
                  <a:solidFill>
                    <a:srgbClr val="FFFFFF"/>
                  </a:solidFill>
                </a:rPr>
                <a:t>4xGoldmont</a:t>
              </a:r>
            </a:p>
            <a:p>
              <a:pPr algn="ctr"/>
              <a:r>
                <a:rPr lang="en-US" sz="1100" dirty="0" smtClean="0">
                  <a:solidFill>
                    <a:srgbClr val="FFFFFF"/>
                  </a:solidFill>
                </a:rPr>
                <a:t>14 nm</a:t>
              </a:r>
            </a:p>
            <a:p>
              <a:pPr algn="ctr"/>
              <a:r>
                <a:rPr lang="en-US" sz="1100" dirty="0" smtClean="0">
                  <a:solidFill>
                    <a:srgbClr val="FFFFFF"/>
                  </a:solidFill>
                </a:rPr>
                <a:t>+XMM 7360</a:t>
              </a:r>
            </a:p>
            <a:p>
              <a:pPr algn="ctr"/>
              <a:r>
                <a:rPr lang="en-US" sz="1100" dirty="0" smtClean="0">
                  <a:solidFill>
                    <a:srgbClr val="FFFFFF"/>
                  </a:solidFill>
                </a:rPr>
                <a:t>W/A</a:t>
              </a:r>
              <a:endParaRPr lang="en-US" sz="1100" dirty="0">
                <a:solidFill>
                  <a:srgbClr val="FFFFFF"/>
                </a:solidFill>
              </a:endParaRPr>
            </a:p>
          </p:txBody>
        </p:sp>
        <p:cxnSp>
          <p:nvCxnSpPr>
            <p:cNvPr id="56" name="Straight Arrow Connector 55"/>
            <p:cNvCxnSpPr/>
            <p:nvPr/>
          </p:nvCxnSpPr>
          <p:spPr>
            <a:xfrm>
              <a:off x="459847" y="1953380"/>
              <a:ext cx="0" cy="4896000"/>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71500" y="2226937"/>
              <a:ext cx="400110" cy="2500493"/>
            </a:xfrm>
            <a:prstGeom prst="rect">
              <a:avLst/>
            </a:prstGeom>
            <a:noFill/>
          </p:spPr>
          <p:txBody>
            <a:bodyPr vert="vert270" wrap="none" rtlCol="0">
              <a:spAutoFit/>
            </a:bodyPr>
            <a:lstStyle/>
            <a:p>
              <a:r>
                <a:rPr lang="en-US" sz="1400" dirty="0" smtClean="0">
                  <a:solidFill>
                    <a:srgbClr val="CCECFF"/>
                  </a:solidFill>
                </a:rPr>
                <a:t>Performance (not to scale)</a:t>
              </a:r>
              <a:endParaRPr lang="en-US" sz="1400" dirty="0">
                <a:solidFill>
                  <a:srgbClr val="CCECFF"/>
                </a:solidFill>
              </a:endParaRPr>
            </a:p>
          </p:txBody>
        </p:sp>
        <p:grpSp>
          <p:nvGrpSpPr>
            <p:cNvPr id="54" name="Group 53"/>
            <p:cNvGrpSpPr/>
            <p:nvPr/>
          </p:nvGrpSpPr>
          <p:grpSpPr>
            <a:xfrm>
              <a:off x="618596" y="3682470"/>
              <a:ext cx="921708" cy="1026529"/>
              <a:chOff x="6722587" y="2216856"/>
              <a:chExt cx="921708" cy="1026529"/>
            </a:xfrm>
          </p:grpSpPr>
          <p:pic>
            <p:nvPicPr>
              <p:cNvPr id="5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0" name="TextBox 59"/>
            <p:cNvSpPr txBox="1"/>
            <p:nvPr/>
          </p:nvSpPr>
          <p:spPr>
            <a:xfrm>
              <a:off x="649044" y="3287270"/>
              <a:ext cx="907621" cy="461665"/>
            </a:xfrm>
            <a:prstGeom prst="rect">
              <a:avLst/>
            </a:prstGeom>
            <a:noFill/>
          </p:spPr>
          <p:txBody>
            <a:bodyPr wrap="none" rtlCol="0">
              <a:spAutoFit/>
            </a:bodyPr>
            <a:lstStyle/>
            <a:p>
              <a:r>
                <a:rPr lang="en-US" sz="1300" b="1" dirty="0" err="1" smtClean="0">
                  <a:solidFill>
                    <a:srgbClr val="FFC000"/>
                  </a:solidFill>
                </a:rPr>
                <a:t>Menlow</a:t>
              </a:r>
              <a:endParaRPr lang="en-US" sz="1300" b="1" dirty="0" smtClean="0">
                <a:solidFill>
                  <a:srgbClr val="FFC000"/>
                </a:solidFill>
              </a:endParaRPr>
            </a:p>
            <a:p>
              <a:pPr algn="ctr"/>
              <a:r>
                <a:rPr lang="en-US" sz="1100" dirty="0" smtClean="0">
                  <a:solidFill>
                    <a:srgbClr val="FFFFFF"/>
                  </a:solidFill>
                </a:rPr>
                <a:t>(2008)</a:t>
              </a:r>
              <a:endParaRPr lang="en-US" sz="1100" dirty="0">
                <a:solidFill>
                  <a:srgbClr val="FFFFFF"/>
                </a:solidFill>
              </a:endParaRPr>
            </a:p>
          </p:txBody>
        </p:sp>
        <p:sp>
          <p:nvSpPr>
            <p:cNvPr id="61" name="TextBox 60"/>
            <p:cNvSpPr txBox="1"/>
            <p:nvPr/>
          </p:nvSpPr>
          <p:spPr>
            <a:xfrm>
              <a:off x="588760" y="4653843"/>
              <a:ext cx="907620" cy="938719"/>
            </a:xfrm>
            <a:prstGeom prst="rect">
              <a:avLst/>
            </a:prstGeom>
            <a:noFill/>
          </p:spPr>
          <p:txBody>
            <a:bodyPr wrap="none" rtlCol="0">
              <a:spAutoFit/>
            </a:bodyPr>
            <a:lstStyle/>
            <a:p>
              <a:pPr algn="ctr"/>
              <a:r>
                <a:rPr lang="en-US" sz="1100" dirty="0" smtClean="0">
                  <a:solidFill>
                    <a:srgbClr val="FFFFFF"/>
                  </a:solidFill>
                </a:rPr>
                <a:t>Z5xx</a:t>
              </a:r>
            </a:p>
            <a:p>
              <a:pPr algn="ctr"/>
              <a:r>
                <a:rPr lang="en-US" sz="1100" dirty="0" smtClean="0">
                  <a:solidFill>
                    <a:srgbClr val="FFFFFF"/>
                  </a:solidFill>
                </a:rPr>
                <a:t>1xBonnell</a:t>
              </a:r>
            </a:p>
            <a:p>
              <a:pPr algn="ctr"/>
              <a:r>
                <a:rPr lang="en-US" sz="1100" dirty="0" smtClean="0">
                  <a:solidFill>
                    <a:srgbClr val="FFFFFF"/>
                  </a:solidFill>
                </a:rPr>
                <a:t>45 nm</a:t>
              </a:r>
            </a:p>
            <a:p>
              <a:pPr algn="ctr"/>
              <a:r>
                <a:rPr lang="en-US" sz="1100" dirty="0" smtClean="0">
                  <a:solidFill>
                    <a:srgbClr val="FFFFFF"/>
                  </a:solidFill>
                </a:rPr>
                <a:t>+ no XMM</a:t>
              </a:r>
            </a:p>
            <a:p>
              <a:pPr algn="ctr"/>
              <a:r>
                <a:rPr lang="en-US" sz="1100" dirty="0" smtClean="0">
                  <a:solidFill>
                    <a:srgbClr val="FFFFFF"/>
                  </a:solidFill>
                </a:rPr>
                <a:t>W/</a:t>
              </a:r>
              <a:r>
                <a:rPr lang="en-US" sz="1100" dirty="0" err="1" smtClean="0">
                  <a:solidFill>
                    <a:srgbClr val="FFFFFF"/>
                  </a:solidFill>
                </a:rPr>
                <a:t>Moblin</a:t>
              </a:r>
              <a:endParaRPr lang="en-US" sz="1100" dirty="0">
                <a:solidFill>
                  <a:srgbClr val="FFFFFF"/>
                </a:solidFill>
              </a:endParaRPr>
            </a:p>
          </p:txBody>
        </p:sp>
        <p:sp>
          <p:nvSpPr>
            <p:cNvPr id="2" name="Rounded Rectangle 1"/>
            <p:cNvSpPr/>
            <p:nvPr/>
          </p:nvSpPr>
          <p:spPr>
            <a:xfrm>
              <a:off x="6296597" y="6217946"/>
              <a:ext cx="1290738" cy="360369"/>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a:off x="7781762" y="5975964"/>
              <a:ext cx="1290738" cy="360369"/>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p:cNvCxnSpPr/>
            <p:nvPr/>
          </p:nvCxnSpPr>
          <p:spPr>
            <a:xfrm flipH="1">
              <a:off x="7854962" y="1278015"/>
              <a:ext cx="1192516" cy="201168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7719401" y="1300331"/>
              <a:ext cx="1328077" cy="203330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7907034" y="3506070"/>
              <a:ext cx="965329" cy="430887"/>
            </a:xfrm>
            <a:prstGeom prst="rect">
              <a:avLst/>
            </a:prstGeom>
            <a:noFill/>
          </p:spPr>
          <p:txBody>
            <a:bodyPr wrap="none" rtlCol="0">
              <a:spAutoFit/>
            </a:bodyPr>
            <a:lstStyle/>
            <a:p>
              <a:r>
                <a:rPr lang="en-US" sz="1100" dirty="0" smtClean="0">
                  <a:solidFill>
                    <a:schemeClr val="bg1"/>
                  </a:solidFill>
                </a:rPr>
                <a:t>Cancelled</a:t>
              </a:r>
            </a:p>
            <a:p>
              <a:r>
                <a:rPr lang="en-US" sz="1100" dirty="0" smtClean="0">
                  <a:solidFill>
                    <a:schemeClr val="bg1"/>
                  </a:solidFill>
                </a:rPr>
                <a:t>in 04/2016</a:t>
              </a:r>
              <a:endParaRPr lang="en-US" sz="1100" dirty="0">
                <a:solidFill>
                  <a:schemeClr val="bg1"/>
                </a:solidFill>
              </a:endParaRPr>
            </a:p>
          </p:txBody>
        </p:sp>
      </p:grpSp>
      <p:sp>
        <p:nvSpPr>
          <p:cNvPr id="31" name="TextBox 30"/>
          <p:cNvSpPr txBox="1"/>
          <p:nvPr/>
        </p:nvSpPr>
        <p:spPr>
          <a:xfrm>
            <a:off x="2051720" y="6117685"/>
            <a:ext cx="1143646" cy="461665"/>
          </a:xfrm>
          <a:prstGeom prst="rect">
            <a:avLst/>
          </a:prstGeom>
          <a:noFill/>
        </p:spPr>
        <p:txBody>
          <a:bodyPr wrap="none" rtlCol="0">
            <a:spAutoFit/>
          </a:bodyPr>
          <a:lstStyle/>
          <a:p>
            <a:r>
              <a:rPr lang="en-US" sz="1200" dirty="0" smtClean="0">
                <a:solidFill>
                  <a:schemeClr val="bg1"/>
                </a:solidFill>
              </a:rPr>
              <a:t>W: Windows</a:t>
            </a:r>
          </a:p>
          <a:p>
            <a:r>
              <a:rPr lang="en-US" sz="1200" dirty="0" smtClean="0">
                <a:solidFill>
                  <a:schemeClr val="bg1"/>
                </a:solidFill>
              </a:rPr>
              <a:t>A: Android</a:t>
            </a:r>
            <a:endParaRPr lang="en-US" sz="1200" dirty="0">
              <a:solidFill>
                <a:schemeClr val="bg1"/>
              </a:solidFill>
            </a:endParaRPr>
          </a:p>
        </p:txBody>
      </p:sp>
    </p:spTree>
    <p:extLst>
      <p:ext uri="{BB962C8B-B14F-4D97-AF65-F5344CB8AC3E}">
        <p14:creationId xmlns:p14="http://schemas.microsoft.com/office/powerpoint/2010/main" val="16603923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13)</a:t>
            </a:r>
            <a:endParaRPr lang="en-US" dirty="0"/>
          </a:p>
        </p:txBody>
      </p:sp>
      <p:sp>
        <p:nvSpPr>
          <p:cNvPr id="3" name="TextBox 2"/>
          <p:cNvSpPr txBox="1"/>
          <p:nvPr/>
        </p:nvSpPr>
        <p:spPr>
          <a:xfrm>
            <a:off x="129279" y="516661"/>
            <a:ext cx="7234801" cy="369332"/>
          </a:xfrm>
          <a:prstGeom prst="rect">
            <a:avLst/>
          </a:prstGeom>
          <a:noFill/>
        </p:spPr>
        <p:txBody>
          <a:bodyPr wrap="none" rtlCol="0">
            <a:spAutoFit/>
          </a:bodyPr>
          <a:lstStyle/>
          <a:p>
            <a:r>
              <a:rPr lang="en-US" dirty="0" smtClean="0">
                <a:solidFill>
                  <a:srgbClr val="2D2D8A"/>
                </a:solidFill>
              </a:rPr>
              <a:t>Intel’s share in tablet application processors </a:t>
            </a:r>
            <a:r>
              <a:rPr lang="en-US" dirty="0" smtClean="0"/>
              <a:t>[</a:t>
            </a:r>
            <a:r>
              <a:rPr lang="hu-HU" dirty="0" smtClean="0"/>
              <a:t>35</a:t>
            </a:r>
            <a:r>
              <a:rPr lang="en-US" dirty="0" smtClean="0"/>
              <a:t>], [</a:t>
            </a:r>
            <a:r>
              <a:rPr lang="hu-HU" dirty="0" smtClean="0"/>
              <a:t>36</a:t>
            </a:r>
            <a:r>
              <a:rPr lang="en-US" dirty="0" smtClean="0"/>
              <a:t>], [</a:t>
            </a:r>
            <a:r>
              <a:rPr lang="hu-HU" dirty="0" smtClean="0"/>
              <a:t>56</a:t>
            </a:r>
            <a:r>
              <a:rPr lang="en-US" dirty="0" smtClean="0"/>
              <a:t>]</a:t>
            </a:r>
            <a:endParaRPr lang="en-US" dirty="0"/>
          </a:p>
        </p:txBody>
      </p:sp>
      <p:sp>
        <p:nvSpPr>
          <p:cNvPr id="5" name="TextBox 4"/>
          <p:cNvSpPr txBox="1"/>
          <p:nvPr/>
        </p:nvSpPr>
        <p:spPr>
          <a:xfrm>
            <a:off x="120926" y="943189"/>
            <a:ext cx="3483069" cy="338554"/>
          </a:xfrm>
          <a:prstGeom prst="rect">
            <a:avLst/>
          </a:prstGeom>
          <a:noFill/>
        </p:spPr>
        <p:txBody>
          <a:bodyPr wrap="none" rtlCol="0">
            <a:spAutoFit/>
          </a:bodyPr>
          <a:lstStyle/>
          <a:p>
            <a:r>
              <a:rPr lang="en-US" sz="1600" dirty="0" smtClean="0">
                <a:solidFill>
                  <a:srgbClr val="FF0000"/>
                </a:solidFill>
              </a:rPr>
              <a:t>Intel ’s subsidies paid for OEMs </a:t>
            </a:r>
            <a:endParaRPr lang="en-US" sz="1600" dirty="0">
              <a:solidFill>
                <a:srgbClr val="FF0000"/>
              </a:solidFill>
            </a:endParaRPr>
          </a:p>
        </p:txBody>
      </p:sp>
      <p:sp>
        <p:nvSpPr>
          <p:cNvPr id="6" name="TextBox 5"/>
          <p:cNvSpPr txBox="1"/>
          <p:nvPr/>
        </p:nvSpPr>
        <p:spPr>
          <a:xfrm>
            <a:off x="273367" y="1258224"/>
            <a:ext cx="8358186" cy="830997"/>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In the first years of 2010 Intel paid </a:t>
            </a:r>
            <a:r>
              <a:rPr lang="en-US" sz="1600" dirty="0" smtClean="0">
                <a:solidFill>
                  <a:srgbClr val="FF0000"/>
                </a:solidFill>
              </a:rPr>
              <a:t>significant subsidies </a:t>
            </a:r>
            <a:r>
              <a:rPr lang="en-US" sz="1600" dirty="0" smtClean="0"/>
              <a:t>(~ 50 $/tablet) </a:t>
            </a:r>
            <a:r>
              <a:rPr lang="en-US" sz="1600" dirty="0" smtClean="0">
                <a:solidFill>
                  <a:srgbClr val="0070C0"/>
                </a:solidFill>
              </a:rPr>
              <a:t>to </a:t>
            </a:r>
          </a:p>
          <a:p>
            <a:r>
              <a:rPr lang="en-US" sz="1600" dirty="0">
                <a:solidFill>
                  <a:srgbClr val="0070C0"/>
                </a:solidFill>
              </a:rPr>
              <a:t> </a:t>
            </a:r>
            <a:r>
              <a:rPr lang="en-US" sz="1600" dirty="0" smtClean="0">
                <a:solidFill>
                  <a:srgbClr val="0070C0"/>
                </a:solidFill>
              </a:rPr>
              <a:t>    netbook and tablet manufacturers </a:t>
            </a:r>
            <a:r>
              <a:rPr lang="en-US" sz="1600" dirty="0" smtClean="0"/>
              <a:t>to achieve their switch from ARM based </a:t>
            </a:r>
          </a:p>
          <a:p>
            <a:r>
              <a:rPr lang="en-US" sz="1600" dirty="0"/>
              <a:t> </a:t>
            </a:r>
            <a:r>
              <a:rPr lang="en-US" sz="1600" dirty="0" smtClean="0"/>
              <a:t>    processors to x86 Atom processors.</a:t>
            </a:r>
            <a:endParaRPr lang="en-US" sz="1600" dirty="0"/>
          </a:p>
        </p:txBody>
      </p:sp>
      <p:sp>
        <p:nvSpPr>
          <p:cNvPr id="7" name="TextBox 6"/>
          <p:cNvSpPr txBox="1"/>
          <p:nvPr/>
        </p:nvSpPr>
        <p:spPr>
          <a:xfrm>
            <a:off x="237229" y="2383349"/>
            <a:ext cx="7580345"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In 2015 Intel achieved the 3</a:t>
            </a:r>
            <a:r>
              <a:rPr lang="en-US" sz="1600" dirty="0" smtClean="0">
                <a:solidFill>
                  <a:srgbClr val="0070C0"/>
                </a:solidFill>
              </a:rPr>
              <a:t>. place in the worldwide market share in</a:t>
            </a:r>
          </a:p>
          <a:p>
            <a:pPr>
              <a:spcAft>
                <a:spcPts val="400"/>
              </a:spcAft>
            </a:pPr>
            <a:r>
              <a:rPr lang="en-US" sz="1600" dirty="0">
                <a:solidFill>
                  <a:srgbClr val="0070C0"/>
                </a:solidFill>
              </a:rPr>
              <a:t> </a:t>
            </a:r>
            <a:r>
              <a:rPr lang="en-US" sz="1600" dirty="0" smtClean="0">
                <a:solidFill>
                  <a:srgbClr val="0070C0"/>
                </a:solidFill>
              </a:rPr>
              <a:t>      tablet application processor revenue, </a:t>
            </a:r>
            <a:r>
              <a:rPr lang="en-US" sz="1600" dirty="0" smtClean="0"/>
              <a:t>as the Table below shows. </a:t>
            </a:r>
          </a:p>
        </p:txBody>
      </p:sp>
      <p:sp>
        <p:nvSpPr>
          <p:cNvPr id="8" name="TextBox 7"/>
          <p:cNvSpPr txBox="1"/>
          <p:nvPr/>
        </p:nvSpPr>
        <p:spPr>
          <a:xfrm>
            <a:off x="118306" y="2059022"/>
            <a:ext cx="5911618" cy="338554"/>
          </a:xfrm>
          <a:prstGeom prst="rect">
            <a:avLst/>
          </a:prstGeom>
          <a:noFill/>
        </p:spPr>
        <p:txBody>
          <a:bodyPr wrap="none" rtlCol="0">
            <a:spAutoFit/>
          </a:bodyPr>
          <a:lstStyle/>
          <a:p>
            <a:r>
              <a:rPr lang="en-US" sz="1600" dirty="0" smtClean="0">
                <a:solidFill>
                  <a:srgbClr val="FF0000"/>
                </a:solidFill>
              </a:rPr>
              <a:t>Achieved market share in 2015 due to paying subsidies</a:t>
            </a:r>
            <a:endParaRPr lang="en-US" sz="1600" dirty="0">
              <a:solidFill>
                <a:srgbClr val="FF0000"/>
              </a:solidFill>
            </a:endParaRPr>
          </a:p>
        </p:txBody>
      </p:sp>
      <p:graphicFrame>
        <p:nvGraphicFramePr>
          <p:cNvPr id="9" name="Táblázat 8"/>
          <p:cNvGraphicFramePr>
            <a:graphicFrameLocks noGrp="1"/>
          </p:cNvGraphicFramePr>
          <p:nvPr>
            <p:extLst>
              <p:ext uri="{D42A27DB-BD31-4B8C-83A1-F6EECF244321}">
                <p14:modId xmlns:p14="http://schemas.microsoft.com/office/powerpoint/2010/main" val="1217675489"/>
              </p:ext>
            </p:extLst>
          </p:nvPr>
        </p:nvGraphicFramePr>
        <p:xfrm>
          <a:off x="2771800" y="3376633"/>
          <a:ext cx="3735415" cy="2311400"/>
        </p:xfrm>
        <a:graphic>
          <a:graphicData uri="http://schemas.openxmlformats.org/drawingml/2006/table">
            <a:tbl>
              <a:tblPr firstRow="1" bandRow="1">
                <a:tableStyleId>{5940675A-B579-460E-94D1-54222C63F5DA}</a:tableStyleId>
              </a:tblPr>
              <a:tblGrid>
                <a:gridCol w="2025225"/>
                <a:gridCol w="1710190"/>
              </a:tblGrid>
              <a:tr h="370840">
                <a:tc gridSpan="2">
                  <a:txBody>
                    <a:bodyPr/>
                    <a:lstStyle/>
                    <a:p>
                      <a:pPr algn="ctr"/>
                      <a:r>
                        <a:rPr lang="en-US" sz="1200" dirty="0" smtClean="0"/>
                        <a:t>Tablet application processors</a:t>
                      </a:r>
                    </a:p>
                    <a:p>
                      <a:pPr algn="ctr"/>
                      <a:r>
                        <a:rPr lang="en-US" sz="1200" dirty="0" smtClean="0"/>
                        <a:t>worldwide market share 201</a:t>
                      </a:r>
                      <a:r>
                        <a:rPr lang="hu-HU" sz="1200" dirty="0" smtClean="0"/>
                        <a:t>5</a:t>
                      </a:r>
                      <a:r>
                        <a:rPr lang="en-US" sz="1200" dirty="0" smtClean="0"/>
                        <a:t> (revenue</a:t>
                      </a:r>
                      <a:r>
                        <a:rPr lang="hu-HU" sz="1200" dirty="0" smtClean="0"/>
                        <a:t>)</a:t>
                      </a:r>
                      <a:r>
                        <a:rPr lang="en-US" sz="1200" dirty="0" smtClean="0"/>
                        <a:t> [</a:t>
                      </a:r>
                      <a:r>
                        <a:rPr lang="hu-HU" sz="1200" dirty="0" smtClean="0"/>
                        <a:t>57</a:t>
                      </a:r>
                      <a:r>
                        <a:rPr lang="en-US" sz="1200" dirty="0" smtClean="0"/>
                        <a:t>] </a:t>
                      </a:r>
                      <a:endParaRPr lang="en-US" sz="1200" dirty="0"/>
                    </a:p>
                  </a:txBody>
                  <a:tcPr anchor="ctr">
                    <a:solidFill>
                      <a:srgbClr val="CCECFF"/>
                    </a:solidFill>
                  </a:tcPr>
                </a:tc>
                <a:tc hMerge="1">
                  <a:txBody>
                    <a:bodyPr/>
                    <a:lstStyle/>
                    <a:p>
                      <a:endParaRPr lang="hu-HU" sz="1400" dirty="0"/>
                    </a:p>
                  </a:txBody>
                  <a:tcPr/>
                </a:tc>
              </a:tr>
              <a:tr h="370840">
                <a:tc>
                  <a:txBody>
                    <a:bodyPr/>
                    <a:lstStyle/>
                    <a:p>
                      <a:pPr algn="ctr"/>
                      <a:r>
                        <a:rPr lang="en-US" sz="1200" dirty="0" smtClean="0"/>
                        <a:t>Apple (USA) </a:t>
                      </a:r>
                      <a:endParaRPr lang="hu-HU" sz="1200" dirty="0"/>
                    </a:p>
                  </a:txBody>
                  <a:tcPr anchor="ctr">
                    <a:solidFill>
                      <a:srgbClr val="FFEAD5"/>
                    </a:solidFill>
                  </a:tcPr>
                </a:tc>
                <a:tc>
                  <a:txBody>
                    <a:bodyPr/>
                    <a:lstStyle/>
                    <a:p>
                      <a:pPr algn="ctr"/>
                      <a:r>
                        <a:rPr lang="hu-HU" sz="1200" dirty="0" smtClean="0"/>
                        <a:t>31</a:t>
                      </a:r>
                      <a:r>
                        <a:rPr lang="en-US" sz="1200" dirty="0" smtClean="0"/>
                        <a:t> %</a:t>
                      </a:r>
                      <a:endParaRPr lang="hu-HU" sz="1200" dirty="0"/>
                    </a:p>
                  </a:txBody>
                  <a:tcPr anchor="ctr">
                    <a:solidFill>
                      <a:srgbClr val="FFEAD5"/>
                    </a:solidFill>
                  </a:tcPr>
                </a:tc>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Qualcomm (USA)</a:t>
                      </a:r>
                      <a:endParaRPr lang="hu-HU" sz="1200" dirty="0"/>
                    </a:p>
                  </a:txBody>
                  <a:tcPr anchor="ctr">
                    <a:solidFill>
                      <a:srgbClr val="FFEAD5"/>
                    </a:solidFill>
                  </a:tcPr>
                </a:tc>
                <a:tc>
                  <a:txBody>
                    <a:bodyPr/>
                    <a:lstStyle/>
                    <a:p>
                      <a:pPr algn="ctr"/>
                      <a:r>
                        <a:rPr lang="en-US" sz="1200" dirty="0" smtClean="0"/>
                        <a:t>1</a:t>
                      </a:r>
                      <a:r>
                        <a:rPr lang="hu-HU" sz="1200" dirty="0" smtClean="0"/>
                        <a:t>6</a:t>
                      </a:r>
                      <a:r>
                        <a:rPr lang="en-US" sz="1200" dirty="0" smtClean="0"/>
                        <a:t> %</a:t>
                      </a:r>
                      <a:endParaRPr lang="hu-HU" sz="1200" dirty="0"/>
                    </a:p>
                  </a:txBody>
                  <a:tcPr anchor="ctr">
                    <a:solidFill>
                      <a:srgbClr val="FFEAD5"/>
                    </a:solidFill>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u-HU" sz="1200" dirty="0" smtClean="0"/>
                        <a:t>Intel </a:t>
                      </a:r>
                      <a:r>
                        <a:rPr lang="en-US" sz="1200" dirty="0" smtClean="0"/>
                        <a:t>(USA) </a:t>
                      </a:r>
                      <a:endParaRPr lang="hu-HU" sz="1200" dirty="0"/>
                    </a:p>
                  </a:txBody>
                  <a:tcPr anchor="ctr">
                    <a:solidFill>
                      <a:srgbClr val="FFEAD5"/>
                    </a:solidFill>
                  </a:tcPr>
                </a:tc>
                <a:tc>
                  <a:txBody>
                    <a:bodyPr/>
                    <a:lstStyle/>
                    <a:p>
                      <a:pPr algn="ctr"/>
                      <a:r>
                        <a:rPr lang="en-US" sz="1200" dirty="0" smtClean="0"/>
                        <a:t>1</a:t>
                      </a:r>
                      <a:r>
                        <a:rPr lang="hu-HU" sz="1200" dirty="0" smtClean="0"/>
                        <a:t>4</a:t>
                      </a:r>
                      <a:r>
                        <a:rPr lang="en-US" sz="1200" dirty="0" smtClean="0"/>
                        <a:t> %</a:t>
                      </a:r>
                      <a:endParaRPr lang="hu-HU" sz="1200" dirty="0"/>
                    </a:p>
                  </a:txBody>
                  <a:tcPr anchor="ctr">
                    <a:solidFill>
                      <a:srgbClr val="FFEAD5"/>
                    </a:solidFill>
                  </a:tcPr>
                </a:tc>
              </a:tr>
              <a:tr h="370840">
                <a:tc>
                  <a:txBody>
                    <a:bodyPr/>
                    <a:lstStyle/>
                    <a:p>
                      <a:pPr algn="ctr">
                        <a:tabLst>
                          <a:tab pos="1257300" algn="l"/>
                        </a:tabLst>
                      </a:pPr>
                      <a:r>
                        <a:rPr lang="en-US" sz="1200" dirty="0" err="1" smtClean="0"/>
                        <a:t>MediaTek</a:t>
                      </a:r>
                      <a:r>
                        <a:rPr lang="en-US" sz="1200" dirty="0" smtClean="0"/>
                        <a:t> (Taiwan)</a:t>
                      </a:r>
                      <a:endParaRPr lang="hu-HU" sz="1200" dirty="0"/>
                    </a:p>
                  </a:txBody>
                  <a:tcPr anchor="ctr">
                    <a:solidFill>
                      <a:srgbClr val="FFEAD5"/>
                    </a:solidFill>
                  </a:tcPr>
                </a:tc>
                <a:tc>
                  <a:txBody>
                    <a:bodyPr/>
                    <a:lstStyle/>
                    <a:p>
                      <a:pPr algn="ctr"/>
                      <a:endParaRPr lang="hu-HU" sz="1200" dirty="0"/>
                    </a:p>
                  </a:txBody>
                  <a:tcPr anchor="ctr">
                    <a:solidFill>
                      <a:srgbClr val="FFEAD5"/>
                    </a:solidFill>
                  </a:tcPr>
                </a:tc>
              </a:tr>
              <a:tr h="370840">
                <a:tc>
                  <a:txBody>
                    <a:bodyPr/>
                    <a:lstStyle/>
                    <a:p>
                      <a:pPr algn="ctr"/>
                      <a:r>
                        <a:rPr lang="en-US" sz="1200" dirty="0" smtClean="0"/>
                        <a:t>Samsung (S. Korea)</a:t>
                      </a:r>
                      <a:endParaRPr lang="hu-HU" sz="1200" dirty="0"/>
                    </a:p>
                  </a:txBody>
                  <a:tcPr anchor="ctr">
                    <a:solidFill>
                      <a:srgbClr val="FFEAD5"/>
                    </a:solidFill>
                  </a:tcPr>
                </a:tc>
                <a:tc>
                  <a:txBody>
                    <a:bodyPr/>
                    <a:lstStyle/>
                    <a:p>
                      <a:pPr algn="ctr"/>
                      <a:endParaRPr lang="hu-HU" sz="1200" dirty="0"/>
                    </a:p>
                  </a:txBody>
                  <a:tcPr anchor="ctr">
                    <a:solidFill>
                      <a:srgbClr val="FFEAD5"/>
                    </a:solidFill>
                  </a:tcPr>
                </a:tc>
              </a:tr>
            </a:tbl>
          </a:graphicData>
        </a:graphic>
      </p:graphicFrame>
      <p:sp>
        <p:nvSpPr>
          <p:cNvPr id="4" name="TextBox 3"/>
          <p:cNvSpPr txBox="1"/>
          <p:nvPr/>
        </p:nvSpPr>
        <p:spPr>
          <a:xfrm>
            <a:off x="521550" y="5958063"/>
            <a:ext cx="8466613" cy="830997"/>
          </a:xfrm>
          <a:prstGeom prst="rect">
            <a:avLst/>
          </a:prstGeom>
          <a:noFill/>
        </p:spPr>
        <p:txBody>
          <a:bodyPr wrap="none" rtlCol="0">
            <a:spAutoFit/>
          </a:bodyPr>
          <a:lstStyle/>
          <a:p>
            <a:r>
              <a:rPr lang="en-US" sz="1600" dirty="0" smtClean="0"/>
              <a:t>Table: </a:t>
            </a:r>
            <a:r>
              <a:rPr lang="en-US" sz="1600" dirty="0"/>
              <a:t>Worldwide market share of application processors used in tablets in 201</a:t>
            </a:r>
            <a:r>
              <a:rPr lang="hu-HU" sz="1600" dirty="0"/>
              <a:t>5</a:t>
            </a:r>
            <a:endParaRPr lang="en-US" sz="1600" dirty="0"/>
          </a:p>
          <a:p>
            <a:pPr algn="ctr"/>
            <a:r>
              <a:rPr lang="en-US" sz="1600" dirty="0"/>
              <a:t>  (based on revenue) </a:t>
            </a:r>
          </a:p>
          <a:p>
            <a:endParaRPr lang="en-US" sz="1600" dirty="0"/>
          </a:p>
        </p:txBody>
      </p:sp>
      <p:sp>
        <p:nvSpPr>
          <p:cNvPr id="10" name="TextBox 9"/>
          <p:cNvSpPr txBox="1"/>
          <p:nvPr/>
        </p:nvSpPr>
        <p:spPr>
          <a:xfrm>
            <a:off x="296863" y="6489340"/>
            <a:ext cx="2029723" cy="307777"/>
          </a:xfrm>
          <a:prstGeom prst="rect">
            <a:avLst/>
          </a:prstGeom>
          <a:noFill/>
        </p:spPr>
        <p:txBody>
          <a:bodyPr wrap="none" rtlCol="0">
            <a:spAutoFit/>
          </a:bodyPr>
          <a:lstStyle/>
          <a:p>
            <a:r>
              <a:rPr lang="en-US" sz="1400" dirty="0" smtClean="0"/>
              <a:t>Subsidy: </a:t>
            </a:r>
            <a:r>
              <a:rPr lang="en-US" sz="1400" dirty="0" err="1" smtClean="0"/>
              <a:t>szubvenció</a:t>
            </a:r>
            <a:endParaRPr lang="en-US" sz="1400" dirty="0"/>
          </a:p>
        </p:txBody>
      </p:sp>
      <p:sp>
        <p:nvSpPr>
          <p:cNvPr id="11" name="TextBox 10"/>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41437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additive="base">
                                        <p:cTn id="2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 calcmode="lin" valueType="num">
                                      <p:cBhvr additive="base">
                                        <p:cTn id="2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r>
            <a:br>
              <a:rPr lang="en-US" dirty="0"/>
            </a:br>
            <a:r>
              <a:rPr lang="en-US" dirty="0"/>
              <a:t>1</a:t>
            </a:r>
            <a:r>
              <a:rPr lang="en-US" dirty="0" smtClean="0"/>
              <a:t>. Emergence </a:t>
            </a:r>
            <a:r>
              <a:rPr lang="en-US" dirty="0"/>
              <a:t>and spread of </a:t>
            </a:r>
            <a:r>
              <a:rPr lang="en-US" dirty="0" smtClean="0"/>
              <a:t>smartphones ()</a:t>
            </a:r>
            <a:r>
              <a:rPr lang="en-US" dirty="0"/>
              <a:t/>
            </a:r>
            <a:br>
              <a:rPr lang="en-US" dirty="0"/>
            </a:br>
            <a:endParaRPr lang="en-US" dirty="0"/>
          </a:p>
        </p:txBody>
      </p:sp>
      <p:sp>
        <p:nvSpPr>
          <p:cNvPr id="3" name="TextBox 2"/>
          <p:cNvSpPr txBox="1"/>
          <p:nvPr/>
        </p:nvSpPr>
        <p:spPr>
          <a:xfrm>
            <a:off x="122593" y="526149"/>
            <a:ext cx="5519588" cy="684803"/>
          </a:xfrm>
          <a:prstGeom prst="rect">
            <a:avLst/>
          </a:prstGeom>
          <a:noFill/>
        </p:spPr>
        <p:txBody>
          <a:bodyPr wrap="none" rtlCol="0">
            <a:spAutoFit/>
          </a:bodyPr>
          <a:lstStyle/>
          <a:p>
            <a:pPr>
              <a:spcAft>
                <a:spcPts val="300"/>
              </a:spcAft>
            </a:pPr>
            <a:r>
              <a:rPr lang="en-US" dirty="0" smtClean="0">
                <a:solidFill>
                  <a:schemeClr val="accent6"/>
                </a:solidFill>
                <a:latin typeface="+mj-lt"/>
              </a:rPr>
              <a:t>1. </a:t>
            </a:r>
            <a:r>
              <a:rPr lang="en-US" dirty="0">
                <a:solidFill>
                  <a:schemeClr val="accent6"/>
                </a:solidFill>
                <a:latin typeface="+mj-lt"/>
              </a:rPr>
              <a:t>Emergence and spread of </a:t>
            </a:r>
            <a:r>
              <a:rPr lang="en-US" dirty="0" smtClean="0">
                <a:solidFill>
                  <a:schemeClr val="accent6"/>
                </a:solidFill>
                <a:latin typeface="+mj-lt"/>
              </a:rPr>
              <a:t>smartphones</a:t>
            </a:r>
          </a:p>
          <a:p>
            <a:r>
              <a:rPr lang="en-US" dirty="0" smtClean="0">
                <a:solidFill>
                  <a:schemeClr val="accent6"/>
                </a:solidFill>
                <a:latin typeface="+mj-lt"/>
              </a:rPr>
              <a:t>The traditional computer market around 1995</a:t>
            </a:r>
            <a:endParaRPr lang="en-US" dirty="0">
              <a:solidFill>
                <a:schemeClr val="accent6"/>
              </a:solidFill>
              <a:latin typeface="+mj-lt"/>
            </a:endParaRPr>
          </a:p>
        </p:txBody>
      </p:sp>
      <p:sp>
        <p:nvSpPr>
          <p:cNvPr id="4" name="Text Box 5"/>
          <p:cNvSpPr txBox="1">
            <a:spLocks noChangeArrowheads="1"/>
          </p:cNvSpPr>
          <p:nvPr/>
        </p:nvSpPr>
        <p:spPr bwMode="auto">
          <a:xfrm>
            <a:off x="4251398" y="2475479"/>
            <a:ext cx="111440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b="1" dirty="0" smtClean="0">
                <a:solidFill>
                  <a:srgbClr val="000000"/>
                </a:solidFill>
              </a:rPr>
              <a:t>Desktops</a:t>
            </a:r>
            <a:endParaRPr lang="en-US" b="1" dirty="0">
              <a:solidFill>
                <a:srgbClr val="000000"/>
              </a:solidFill>
            </a:endParaRPr>
          </a:p>
        </p:txBody>
      </p:sp>
      <p:sp>
        <p:nvSpPr>
          <p:cNvPr id="5" name="Text Box 6"/>
          <p:cNvSpPr txBox="1">
            <a:spLocks noChangeArrowheads="1"/>
          </p:cNvSpPr>
          <p:nvPr/>
        </p:nvSpPr>
        <p:spPr bwMode="auto">
          <a:xfrm>
            <a:off x="6661656" y="2475479"/>
            <a:ext cx="196079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b="1" dirty="0" smtClean="0">
                <a:solidFill>
                  <a:srgbClr val="000000"/>
                </a:solidFill>
              </a:rPr>
              <a:t>Embedded</a:t>
            </a:r>
          </a:p>
          <a:p>
            <a:pPr algn="ctr" eaLnBrk="1" fontAlgn="base" hangingPunct="1">
              <a:spcBef>
                <a:spcPct val="0"/>
              </a:spcBef>
              <a:spcAft>
                <a:spcPct val="0"/>
              </a:spcAft>
            </a:pPr>
            <a:r>
              <a:rPr lang="en-US" b="1" dirty="0" smtClean="0">
                <a:solidFill>
                  <a:srgbClr val="000000"/>
                </a:solidFill>
              </a:rPr>
              <a:t>computer devices</a:t>
            </a:r>
            <a:endParaRPr lang="en-US" b="1" dirty="0">
              <a:solidFill>
                <a:srgbClr val="000000"/>
              </a:solidFill>
            </a:endParaRPr>
          </a:p>
        </p:txBody>
      </p:sp>
      <p:sp>
        <p:nvSpPr>
          <p:cNvPr id="6" name="Line 9"/>
          <p:cNvSpPr>
            <a:spLocks noChangeShapeType="1"/>
          </p:cNvSpPr>
          <p:nvPr/>
        </p:nvSpPr>
        <p:spPr bwMode="auto">
          <a:xfrm>
            <a:off x="4737726" y="1848416"/>
            <a:ext cx="0" cy="246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400" dirty="0">
              <a:solidFill>
                <a:srgbClr val="000000"/>
              </a:solidFill>
              <a:latin typeface="Verdana" pitchFamily="34" charset="0"/>
            </a:endParaRPr>
          </a:p>
        </p:txBody>
      </p:sp>
      <p:sp>
        <p:nvSpPr>
          <p:cNvPr id="7" name="Line 10"/>
          <p:cNvSpPr>
            <a:spLocks noChangeShapeType="1"/>
          </p:cNvSpPr>
          <p:nvPr/>
        </p:nvSpPr>
        <p:spPr bwMode="auto">
          <a:xfrm flipH="1">
            <a:off x="4736573" y="2094479"/>
            <a:ext cx="0" cy="2960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400" dirty="0">
              <a:solidFill>
                <a:srgbClr val="000000"/>
              </a:solidFill>
              <a:latin typeface="Verdana" pitchFamily="34" charset="0"/>
            </a:endParaRPr>
          </a:p>
        </p:txBody>
      </p:sp>
      <p:sp>
        <p:nvSpPr>
          <p:cNvPr id="8" name="Text Box 13"/>
          <p:cNvSpPr txBox="1">
            <a:spLocks noChangeArrowheads="1"/>
          </p:cNvSpPr>
          <p:nvPr/>
        </p:nvSpPr>
        <p:spPr bwMode="auto">
          <a:xfrm>
            <a:off x="2307609" y="1538790"/>
            <a:ext cx="485581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b="1" dirty="0" smtClean="0">
                <a:solidFill>
                  <a:srgbClr val="000000"/>
                </a:solidFill>
              </a:rPr>
              <a:t>Main computer market segments around 1995</a:t>
            </a:r>
            <a:endParaRPr lang="en-US" b="1" dirty="0">
              <a:solidFill>
                <a:srgbClr val="000000"/>
              </a:solidFill>
            </a:endParaRPr>
          </a:p>
        </p:txBody>
      </p:sp>
      <p:sp>
        <p:nvSpPr>
          <p:cNvPr id="9" name="Text Box 14"/>
          <p:cNvSpPr txBox="1">
            <a:spLocks noChangeArrowheads="1"/>
          </p:cNvSpPr>
          <p:nvPr/>
        </p:nvSpPr>
        <p:spPr bwMode="auto">
          <a:xfrm>
            <a:off x="3622336" y="2950700"/>
            <a:ext cx="2196435" cy="587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30000"/>
              </a:spcAft>
            </a:pPr>
            <a:r>
              <a:rPr lang="en-US" i="1" dirty="0" smtClean="0">
                <a:solidFill>
                  <a:srgbClr val="000000"/>
                </a:solidFill>
              </a:rPr>
              <a:t>Intel’s Pentium 4 lines</a:t>
            </a:r>
          </a:p>
          <a:p>
            <a:pPr algn="ctr" eaLnBrk="1" fontAlgn="base" hangingPunct="1">
              <a:spcBef>
                <a:spcPct val="0"/>
              </a:spcBef>
              <a:spcAft>
                <a:spcPct val="30000"/>
              </a:spcAft>
            </a:pPr>
            <a:r>
              <a:rPr lang="en-US" i="1" dirty="0" smtClean="0">
                <a:solidFill>
                  <a:srgbClr val="000000"/>
                </a:solidFill>
              </a:rPr>
              <a:t>AMD’s Athlon lines</a:t>
            </a:r>
            <a:endParaRPr lang="en-US" i="1" dirty="0">
              <a:solidFill>
                <a:srgbClr val="000000"/>
              </a:solidFill>
            </a:endParaRPr>
          </a:p>
        </p:txBody>
      </p:sp>
      <p:sp>
        <p:nvSpPr>
          <p:cNvPr id="10" name="Text Box 15"/>
          <p:cNvSpPr txBox="1">
            <a:spLocks noChangeArrowheads="1"/>
          </p:cNvSpPr>
          <p:nvPr/>
        </p:nvSpPr>
        <p:spPr bwMode="auto">
          <a:xfrm>
            <a:off x="7160420" y="2978950"/>
            <a:ext cx="119936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30000"/>
              </a:spcAft>
            </a:pPr>
            <a:r>
              <a:rPr lang="en-US" i="1" dirty="0" smtClean="0">
                <a:solidFill>
                  <a:srgbClr val="000000"/>
                </a:solidFill>
              </a:rPr>
              <a:t>ARM’s lines</a:t>
            </a:r>
            <a:endParaRPr lang="en-US" i="1" dirty="0">
              <a:solidFill>
                <a:srgbClr val="000000"/>
              </a:solidFill>
            </a:endParaRPr>
          </a:p>
        </p:txBody>
      </p:sp>
      <p:sp>
        <p:nvSpPr>
          <p:cNvPr id="11" name="Text Box 5"/>
          <p:cNvSpPr txBox="1">
            <a:spLocks noChangeArrowheads="1"/>
          </p:cNvSpPr>
          <p:nvPr/>
        </p:nvSpPr>
        <p:spPr bwMode="auto">
          <a:xfrm>
            <a:off x="1365533" y="2475479"/>
            <a:ext cx="95250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b="1" dirty="0" smtClean="0">
                <a:solidFill>
                  <a:srgbClr val="000000"/>
                </a:solidFill>
              </a:rPr>
              <a:t>Servers</a:t>
            </a:r>
            <a:endParaRPr lang="en-US" b="1" dirty="0">
              <a:solidFill>
                <a:srgbClr val="000000"/>
              </a:solidFill>
            </a:endParaRPr>
          </a:p>
        </p:txBody>
      </p:sp>
      <p:sp>
        <p:nvSpPr>
          <p:cNvPr id="12" name="Text Box 14"/>
          <p:cNvSpPr txBox="1">
            <a:spLocks noChangeArrowheads="1"/>
          </p:cNvSpPr>
          <p:nvPr/>
        </p:nvSpPr>
        <p:spPr bwMode="auto">
          <a:xfrm>
            <a:off x="801051" y="2939029"/>
            <a:ext cx="2005677" cy="587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30000"/>
              </a:spcAft>
            </a:pPr>
            <a:r>
              <a:rPr lang="en-US" i="1" dirty="0" smtClean="0">
                <a:solidFill>
                  <a:srgbClr val="000000"/>
                </a:solidFill>
              </a:rPr>
              <a:t>Intel’s  Xeon lines</a:t>
            </a:r>
            <a:endParaRPr lang="en-US" i="1" dirty="0">
              <a:solidFill>
                <a:srgbClr val="000000"/>
              </a:solidFill>
            </a:endParaRPr>
          </a:p>
          <a:p>
            <a:pPr algn="ctr" eaLnBrk="1" fontAlgn="base" hangingPunct="1">
              <a:spcBef>
                <a:spcPct val="0"/>
              </a:spcBef>
              <a:spcAft>
                <a:spcPct val="0"/>
              </a:spcAft>
            </a:pPr>
            <a:r>
              <a:rPr lang="en-US" i="1" dirty="0" smtClean="0">
                <a:solidFill>
                  <a:srgbClr val="000000"/>
                </a:solidFill>
              </a:rPr>
              <a:t>AMD’s Opteron lines</a:t>
            </a:r>
            <a:endParaRPr lang="en-US" i="1" dirty="0">
              <a:solidFill>
                <a:srgbClr val="000000"/>
              </a:solidFill>
            </a:endParaRPr>
          </a:p>
        </p:txBody>
      </p:sp>
      <p:cxnSp>
        <p:nvCxnSpPr>
          <p:cNvPr id="13" name="Straight Connector 12"/>
          <p:cNvCxnSpPr>
            <a:stCxn id="6" idx="1"/>
          </p:cNvCxnSpPr>
          <p:nvPr/>
        </p:nvCxnSpPr>
        <p:spPr>
          <a:xfrm flipH="1">
            <a:off x="1799555" y="2094479"/>
            <a:ext cx="2938172" cy="3065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740908" y="2094479"/>
            <a:ext cx="2925763" cy="317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15296" y="2908435"/>
            <a:ext cx="503664" cy="307777"/>
          </a:xfrm>
          <a:prstGeom prst="rect">
            <a:avLst/>
          </a:prstGeom>
          <a:noFill/>
        </p:spPr>
        <p:txBody>
          <a:bodyPr wrap="none" rtlCol="0">
            <a:spAutoFit/>
          </a:bodyPr>
          <a:lstStyle/>
          <a:p>
            <a:r>
              <a:rPr lang="en-US" sz="1400" i="1" dirty="0">
                <a:solidFill>
                  <a:srgbClr val="000000"/>
                </a:solidFill>
              </a:rPr>
              <a:t>E.g.</a:t>
            </a:r>
          </a:p>
        </p:txBody>
      </p:sp>
      <p:sp>
        <p:nvSpPr>
          <p:cNvPr id="16" name="TextBox 15"/>
          <p:cNvSpPr txBox="1"/>
          <p:nvPr/>
        </p:nvSpPr>
        <p:spPr>
          <a:xfrm>
            <a:off x="206514" y="3931024"/>
            <a:ext cx="8937485" cy="338554"/>
          </a:xfrm>
          <a:prstGeom prst="rect">
            <a:avLst/>
          </a:prstGeom>
          <a:noFill/>
        </p:spPr>
        <p:txBody>
          <a:bodyPr wrap="square" rtlCol="0">
            <a:spAutoFit/>
          </a:bodyPr>
          <a:lstStyle/>
          <a:p>
            <a:r>
              <a:rPr lang="en-US" sz="1600" dirty="0" smtClean="0">
                <a:solidFill>
                  <a:srgbClr val="0070C0"/>
                </a:solidFill>
                <a:latin typeface="Verdana"/>
              </a:rPr>
              <a:t>From about 1995</a:t>
            </a:r>
            <a:r>
              <a:rPr lang="en-US" sz="1600" dirty="0" smtClean="0">
                <a:solidFill>
                  <a:srgbClr val="000000"/>
                </a:solidFill>
                <a:latin typeface="Verdana"/>
              </a:rPr>
              <a:t>:</a:t>
            </a:r>
            <a:r>
              <a:rPr lang="en-US" sz="1600" dirty="0" smtClean="0">
                <a:solidFill>
                  <a:srgbClr val="0070C0"/>
                </a:solidFill>
                <a:latin typeface="Verdana"/>
              </a:rPr>
              <a:t> </a:t>
            </a:r>
            <a:r>
              <a:rPr lang="en-US" sz="1600" dirty="0" smtClean="0">
                <a:solidFill>
                  <a:srgbClr val="FF0000"/>
                </a:solidFill>
                <a:latin typeface="Verdana"/>
              </a:rPr>
              <a:t>spreading </a:t>
            </a:r>
            <a:r>
              <a:rPr lang="en-US" sz="1600" dirty="0">
                <a:solidFill>
                  <a:srgbClr val="FF0000"/>
                </a:solidFill>
                <a:latin typeface="Verdana"/>
              </a:rPr>
              <a:t>of laptops </a:t>
            </a:r>
            <a:r>
              <a:rPr lang="en-US" sz="1600" dirty="0" smtClean="0">
                <a:solidFill>
                  <a:srgbClr val="FF0000"/>
                </a:solidFill>
                <a:latin typeface="Verdana"/>
              </a:rPr>
              <a:t>(</a:t>
            </a:r>
            <a:r>
              <a:rPr lang="en-US" sz="1600" dirty="0" smtClean="0">
                <a:latin typeface="Verdana"/>
              </a:rPr>
              <a:t>aka</a:t>
            </a:r>
            <a:r>
              <a:rPr lang="en-US" sz="1600" dirty="0" smtClean="0">
                <a:solidFill>
                  <a:srgbClr val="FF0000"/>
                </a:solidFill>
                <a:latin typeface="Verdana"/>
              </a:rPr>
              <a:t> notebooks) </a:t>
            </a:r>
            <a:r>
              <a:rPr lang="en-US" sz="1600" dirty="0" smtClean="0">
                <a:solidFill>
                  <a:srgbClr val="000000"/>
                </a:solidFill>
                <a:latin typeface="Verdana"/>
              </a:rPr>
              <a:t>(portable computers)</a:t>
            </a:r>
            <a:endParaRPr lang="en-US" sz="1600" dirty="0">
              <a:solidFill>
                <a:srgbClr val="000000"/>
              </a:solidFill>
              <a:latin typeface="Verdana"/>
            </a:endParaRPr>
          </a:p>
        </p:txBody>
      </p:sp>
      <p:sp>
        <p:nvSpPr>
          <p:cNvPr id="21" name="Oval 13"/>
          <p:cNvSpPr>
            <a:spLocks noChangeArrowheads="1"/>
          </p:cNvSpPr>
          <p:nvPr/>
        </p:nvSpPr>
        <p:spPr bwMode="auto">
          <a:xfrm>
            <a:off x="4703662" y="2364354"/>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22" name="Oval 13"/>
          <p:cNvSpPr>
            <a:spLocks noChangeArrowheads="1"/>
          </p:cNvSpPr>
          <p:nvPr/>
        </p:nvSpPr>
        <p:spPr bwMode="auto">
          <a:xfrm>
            <a:off x="1775818" y="2368949"/>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23" name="Oval 13"/>
          <p:cNvSpPr>
            <a:spLocks noChangeArrowheads="1"/>
          </p:cNvSpPr>
          <p:nvPr/>
        </p:nvSpPr>
        <p:spPr bwMode="auto">
          <a:xfrm>
            <a:off x="7621228" y="2359591"/>
            <a:ext cx="65087" cy="61913"/>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20" name="TextBox 19"/>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57574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2. Emergence and spread of tablets (14)</a:t>
            </a:r>
            <a:endParaRPr lang="en-US" dirty="0"/>
          </a:p>
        </p:txBody>
      </p:sp>
      <p:pic>
        <p:nvPicPr>
          <p:cNvPr id="3" name="Picture 2"/>
          <p:cNvPicPr>
            <a:picLocks noChangeAspect="1"/>
          </p:cNvPicPr>
          <p:nvPr/>
        </p:nvPicPr>
        <p:blipFill rotWithShape="1">
          <a:blip r:embed="rId2"/>
          <a:srcRect t="10629" b="6797"/>
          <a:stretch/>
        </p:blipFill>
        <p:spPr>
          <a:xfrm>
            <a:off x="1016605" y="1718810"/>
            <a:ext cx="7053064" cy="4545505"/>
          </a:xfrm>
          <a:prstGeom prst="rect">
            <a:avLst/>
          </a:prstGeom>
        </p:spPr>
      </p:pic>
      <p:sp>
        <p:nvSpPr>
          <p:cNvPr id="5" name="TextBox 4"/>
          <p:cNvSpPr txBox="1"/>
          <p:nvPr/>
        </p:nvSpPr>
        <p:spPr>
          <a:xfrm>
            <a:off x="138150" y="518863"/>
            <a:ext cx="7357655" cy="369332"/>
          </a:xfrm>
          <a:prstGeom prst="rect">
            <a:avLst/>
          </a:prstGeom>
          <a:noFill/>
        </p:spPr>
        <p:txBody>
          <a:bodyPr wrap="none" rtlCol="0">
            <a:spAutoFit/>
          </a:bodyPr>
          <a:lstStyle/>
          <a:p>
            <a:r>
              <a:rPr lang="en-US" dirty="0" smtClean="0">
                <a:solidFill>
                  <a:schemeClr val="accent6"/>
                </a:solidFill>
              </a:rPr>
              <a:t>Intel's losses on the mobile development in 2013 - 2014 [74]</a:t>
            </a:r>
            <a:endParaRPr lang="en-US" dirty="0">
              <a:solidFill>
                <a:schemeClr val="accent6"/>
              </a:solidFill>
            </a:endParaRPr>
          </a:p>
        </p:txBody>
      </p:sp>
      <p:sp>
        <p:nvSpPr>
          <p:cNvPr id="6" name="TextBox 5"/>
          <p:cNvSpPr txBox="1"/>
          <p:nvPr/>
        </p:nvSpPr>
        <p:spPr>
          <a:xfrm>
            <a:off x="111256" y="923908"/>
            <a:ext cx="8853514" cy="584775"/>
          </a:xfrm>
          <a:prstGeom prst="rect">
            <a:avLst/>
          </a:prstGeom>
          <a:noFill/>
        </p:spPr>
        <p:txBody>
          <a:bodyPr wrap="none" rtlCol="0">
            <a:spAutoFit/>
          </a:bodyPr>
          <a:lstStyle/>
          <a:p>
            <a:r>
              <a:rPr lang="en-US" sz="1600" dirty="0"/>
              <a:t>Nevertheless, </a:t>
            </a:r>
            <a:r>
              <a:rPr lang="en-US" sz="1600" dirty="0" smtClean="0"/>
              <a:t>owing to subsidies Intel's </a:t>
            </a:r>
            <a:r>
              <a:rPr lang="en-US" sz="1600" dirty="0"/>
              <a:t>mobile </a:t>
            </a:r>
            <a:r>
              <a:rPr lang="en-US" sz="1600" dirty="0" smtClean="0"/>
              <a:t>and communication division has lost</a:t>
            </a:r>
          </a:p>
          <a:p>
            <a:r>
              <a:rPr lang="en-US" sz="1600" dirty="0"/>
              <a:t> </a:t>
            </a:r>
            <a:r>
              <a:rPr lang="en-US" sz="1600" dirty="0" smtClean="0"/>
              <a:t>  </a:t>
            </a:r>
            <a:r>
              <a:rPr lang="en-US" sz="1600" dirty="0"/>
              <a:t>7 billion </a:t>
            </a:r>
            <a:r>
              <a:rPr lang="en-US" sz="1600" dirty="0" smtClean="0"/>
              <a:t>$ </a:t>
            </a:r>
            <a:r>
              <a:rPr lang="en-US" sz="1600" dirty="0"/>
              <a:t>in the </a:t>
            </a:r>
            <a:r>
              <a:rPr lang="en-US" sz="1600" dirty="0" smtClean="0"/>
              <a:t>years 2013-2014 , </a:t>
            </a:r>
            <a:r>
              <a:rPr lang="en-US" sz="1600" dirty="0"/>
              <a:t>as indicated </a:t>
            </a:r>
            <a:r>
              <a:rPr lang="en-US" sz="1600" dirty="0" smtClean="0"/>
              <a:t>in </a:t>
            </a:r>
            <a:r>
              <a:rPr lang="en-US" sz="1600" dirty="0"/>
              <a:t>the next </a:t>
            </a:r>
            <a:r>
              <a:rPr lang="en-US" sz="1600" dirty="0" smtClean="0"/>
              <a:t>Figure [83].</a:t>
            </a:r>
            <a:endParaRPr lang="en-US" sz="1600" dirty="0"/>
          </a:p>
        </p:txBody>
      </p:sp>
      <p:sp>
        <p:nvSpPr>
          <p:cNvPr id="7" name="TextBox 6"/>
          <p:cNvSpPr txBox="1"/>
          <p:nvPr/>
        </p:nvSpPr>
        <p:spPr>
          <a:xfrm>
            <a:off x="-60234" y="6489340"/>
            <a:ext cx="9367501" cy="338554"/>
          </a:xfrm>
          <a:prstGeom prst="rect">
            <a:avLst/>
          </a:prstGeom>
          <a:noFill/>
        </p:spPr>
        <p:txBody>
          <a:bodyPr wrap="none" rtlCol="0">
            <a:spAutoFit/>
          </a:bodyPr>
          <a:lstStyle/>
          <a:p>
            <a:r>
              <a:rPr lang="en-US" sz="1600" dirty="0" smtClean="0"/>
              <a:t>Figure: Revenues/operating income of Intel's Mobile and Communications segment [83]</a:t>
            </a:r>
            <a:endParaRPr lang="en-US" sz="1600" dirty="0"/>
          </a:p>
        </p:txBody>
      </p:sp>
    </p:spTree>
    <p:extLst>
      <p:ext uri="{BB962C8B-B14F-4D97-AF65-F5344CB8AC3E}">
        <p14:creationId xmlns:p14="http://schemas.microsoft.com/office/powerpoint/2010/main" val="27868207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a:t>
            </a:r>
            <a:r>
              <a:rPr lang="hu-HU" altLang="en-US" dirty="0" smtClean="0">
                <a:solidFill>
                  <a:srgbClr val="FFFFFF"/>
                </a:solidFill>
                <a:latin typeface="Verdana" pitchFamily="34" charset="0"/>
                <a:cs typeface="Arial" charset="0"/>
              </a:rPr>
              <a:t>1</a:t>
            </a:r>
            <a:r>
              <a:rPr lang="en-US" altLang="en-US" dirty="0" smtClean="0">
                <a:solidFill>
                  <a:srgbClr val="FFFFFF"/>
                </a:solidFill>
                <a:latin typeface="Verdana" pitchFamily="34" charset="0"/>
                <a:cs typeface="Arial" charset="0"/>
              </a:rPr>
              <a:t>5)</a:t>
            </a:r>
            <a:endParaRPr lang="en-US" dirty="0"/>
          </a:p>
        </p:txBody>
      </p:sp>
      <p:sp>
        <p:nvSpPr>
          <p:cNvPr id="3" name="TextBox 2"/>
          <p:cNvSpPr txBox="1"/>
          <p:nvPr/>
        </p:nvSpPr>
        <p:spPr>
          <a:xfrm>
            <a:off x="117064" y="512845"/>
            <a:ext cx="5083379" cy="369332"/>
          </a:xfrm>
          <a:prstGeom prst="rect">
            <a:avLst/>
          </a:prstGeom>
          <a:noFill/>
        </p:spPr>
        <p:txBody>
          <a:bodyPr wrap="none" rtlCol="0">
            <a:spAutoFit/>
          </a:bodyPr>
          <a:lstStyle/>
          <a:p>
            <a:r>
              <a:rPr lang="hu-HU" dirty="0" smtClean="0">
                <a:solidFill>
                  <a:schemeClr val="accent6"/>
                </a:solidFill>
              </a:rPr>
              <a:t>Intel's withdrawal from the mobile market</a:t>
            </a:r>
            <a:endParaRPr lang="en-US" dirty="0">
              <a:solidFill>
                <a:schemeClr val="accent6"/>
              </a:solidFill>
            </a:endParaRPr>
          </a:p>
        </p:txBody>
      </p:sp>
      <p:sp>
        <p:nvSpPr>
          <p:cNvPr id="4" name="TextBox 3"/>
          <p:cNvSpPr txBox="1"/>
          <p:nvPr/>
        </p:nvSpPr>
        <p:spPr>
          <a:xfrm>
            <a:off x="117064" y="924493"/>
            <a:ext cx="8820980" cy="584775"/>
          </a:xfrm>
          <a:prstGeom prst="rect">
            <a:avLst/>
          </a:prstGeom>
          <a:noFill/>
        </p:spPr>
        <p:txBody>
          <a:bodyPr wrap="square" rtlCol="0">
            <a:spAutoFit/>
          </a:bodyPr>
          <a:lstStyle/>
          <a:p>
            <a:r>
              <a:rPr lang="en-US" sz="1600" dirty="0" smtClean="0"/>
              <a:t>Due to their high losses</a:t>
            </a:r>
            <a:r>
              <a:rPr lang="hu-HU" sz="1600" dirty="0" smtClean="0"/>
              <a:t> Intel </a:t>
            </a:r>
            <a:r>
              <a:rPr lang="en-US" sz="1600" dirty="0" smtClean="0"/>
              <a:t>first </a:t>
            </a:r>
            <a:r>
              <a:rPr lang="en-US" sz="1600" dirty="0" smtClean="0">
                <a:solidFill>
                  <a:srgbClr val="0070C0"/>
                </a:solidFill>
              </a:rPr>
              <a:t>stopped paying subsidies </a:t>
            </a:r>
            <a:r>
              <a:rPr lang="en-US" sz="1600" dirty="0" smtClean="0"/>
              <a:t>and then in </a:t>
            </a:r>
            <a:r>
              <a:rPr lang="en-US" sz="1600" dirty="0" smtClean="0">
                <a:solidFill>
                  <a:srgbClr val="0070C0"/>
                </a:solidFill>
              </a:rPr>
              <a:t>4/2016 </a:t>
            </a:r>
          </a:p>
          <a:p>
            <a:r>
              <a:rPr lang="en-US" sz="1600" dirty="0" smtClean="0">
                <a:solidFill>
                  <a:srgbClr val="0070C0"/>
                </a:solidFill>
              </a:rPr>
              <a:t>  </a:t>
            </a:r>
            <a:r>
              <a:rPr lang="hu-HU" sz="1600" dirty="0" smtClean="0"/>
              <a:t>announced their </a:t>
            </a:r>
            <a:r>
              <a:rPr lang="hu-HU" sz="1600" dirty="0" smtClean="0">
                <a:solidFill>
                  <a:srgbClr val="FF0000"/>
                </a:solidFill>
              </a:rPr>
              <a:t>withdrawal from the mobile</a:t>
            </a:r>
            <a:r>
              <a:rPr lang="en-US" sz="1600" dirty="0" smtClean="0">
                <a:solidFill>
                  <a:srgbClr val="FF0000"/>
                </a:solidFill>
              </a:rPr>
              <a:t> </a:t>
            </a:r>
            <a:r>
              <a:rPr lang="hu-HU" sz="1600" dirty="0" smtClean="0">
                <a:solidFill>
                  <a:srgbClr val="FF0000"/>
                </a:solidFill>
              </a:rPr>
              <a:t>market</a:t>
            </a:r>
            <a:r>
              <a:rPr lang="en-US" sz="1600" dirty="0" smtClean="0">
                <a:solidFill>
                  <a:srgbClr val="FF0000"/>
                </a:solidFill>
              </a:rPr>
              <a:t>.</a:t>
            </a:r>
          </a:p>
        </p:txBody>
      </p:sp>
      <p:sp>
        <p:nvSpPr>
          <p:cNvPr id="5" name="TextBox 4"/>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9633605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701570" y="1666578"/>
            <a:ext cx="7889103" cy="52223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smtClean="0">
                <a:solidFill>
                  <a:srgbClr val="FFFFFF"/>
                </a:solidFill>
                <a:latin typeface="Verdana" pitchFamily="34" charset="0"/>
                <a:cs typeface="Arial" charset="0"/>
              </a:rPr>
              <a:t>3. Key requirements </a:t>
            </a:r>
            <a:r>
              <a:rPr lang="en-US" altLang="en-US" sz="1900" dirty="0">
                <a:solidFill>
                  <a:srgbClr val="FFFFFF"/>
                </a:solidFill>
                <a:latin typeface="Verdana" pitchFamily="34" charset="0"/>
                <a:cs typeface="Arial" charset="0"/>
              </a:rPr>
              <a:t>of mobile devices (tablets, smartphones</a:t>
            </a:r>
            <a:r>
              <a:rPr lang="en-US" altLang="en-US" sz="1900" dirty="0" smtClean="0">
                <a:solidFill>
                  <a:srgbClr val="FFFFFF"/>
                </a:solidFill>
                <a:latin typeface="Verdana" pitchFamily="34" charset="0"/>
                <a:cs typeface="Arial" charset="0"/>
              </a:rPr>
              <a:t>)</a:t>
            </a:r>
            <a:endParaRPr lang="en-US" altLang="en-US" sz="1900" dirty="0">
              <a:solidFill>
                <a:srgbClr val="FFFFFF"/>
              </a:solidFill>
              <a:latin typeface="Verdana" pitchFamily="34" charset="0"/>
              <a:cs typeface="Arial" charset="0"/>
            </a:endParaRPr>
          </a:p>
        </p:txBody>
      </p:sp>
    </p:spTree>
    <p:extLst>
      <p:ext uri="{BB962C8B-B14F-4D97-AF65-F5344CB8AC3E}">
        <p14:creationId xmlns:p14="http://schemas.microsoft.com/office/powerpoint/2010/main" val="19749107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3. </a:t>
            </a:r>
            <a:r>
              <a:rPr lang="en-US" altLang="en-US" dirty="0">
                <a:solidFill>
                  <a:srgbClr val="FFFFFF"/>
                </a:solidFill>
                <a:latin typeface="Verdana" pitchFamily="34" charset="0"/>
                <a:cs typeface="Arial" charset="0"/>
              </a:rPr>
              <a:t>Key requirement of mobile devices (tablets, smartphones</a:t>
            </a:r>
            <a:r>
              <a:rPr lang="en-US" altLang="en-US" dirty="0" smtClean="0">
                <a:solidFill>
                  <a:srgbClr val="FFFFFF"/>
                </a:solidFill>
                <a:latin typeface="Verdana" pitchFamily="34" charset="0"/>
                <a:cs typeface="Arial" charset="0"/>
              </a:rPr>
              <a:t>)</a:t>
            </a:r>
            <a:endParaRPr lang="en-US" dirty="0"/>
          </a:p>
        </p:txBody>
      </p:sp>
      <p:sp>
        <p:nvSpPr>
          <p:cNvPr id="3" name="Line 8"/>
          <p:cNvSpPr>
            <a:spLocks noChangeShapeType="1"/>
          </p:cNvSpPr>
          <p:nvPr/>
        </p:nvSpPr>
        <p:spPr bwMode="auto">
          <a:xfrm flipH="1">
            <a:off x="4552420" y="1415354"/>
            <a:ext cx="7938" cy="173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4" name="Line 10"/>
          <p:cNvSpPr>
            <a:spLocks noChangeShapeType="1"/>
          </p:cNvSpPr>
          <p:nvPr/>
        </p:nvSpPr>
        <p:spPr bwMode="auto">
          <a:xfrm flipV="1">
            <a:off x="2853946" y="1589979"/>
            <a:ext cx="34220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5" name="Line 11"/>
          <p:cNvSpPr>
            <a:spLocks noChangeShapeType="1"/>
          </p:cNvSpPr>
          <p:nvPr/>
        </p:nvSpPr>
        <p:spPr bwMode="auto">
          <a:xfrm>
            <a:off x="6274315" y="1589979"/>
            <a:ext cx="3290" cy="165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6" name="Line 13"/>
          <p:cNvSpPr>
            <a:spLocks noChangeShapeType="1"/>
          </p:cNvSpPr>
          <p:nvPr/>
        </p:nvSpPr>
        <p:spPr bwMode="auto">
          <a:xfrm flipH="1">
            <a:off x="2856490" y="1589979"/>
            <a:ext cx="0" cy="1698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7" name="Text Box 4"/>
          <p:cNvSpPr txBox="1">
            <a:spLocks noChangeArrowheads="1"/>
          </p:cNvSpPr>
          <p:nvPr/>
        </p:nvSpPr>
        <p:spPr bwMode="auto">
          <a:xfrm>
            <a:off x="1540391" y="1163702"/>
            <a:ext cx="6030065" cy="2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90000"/>
              </a:lnSpc>
              <a:spcBef>
                <a:spcPct val="0"/>
              </a:spcBef>
              <a:buFontTx/>
              <a:buNone/>
            </a:pPr>
            <a:r>
              <a:rPr lang="en-US" altLang="en-US" sz="1300" b="1" dirty="0">
                <a:solidFill>
                  <a:srgbClr val="000000"/>
                </a:solidFill>
                <a:latin typeface="Verdana" pitchFamily="34" charset="0"/>
              </a:rPr>
              <a:t>Key </a:t>
            </a:r>
            <a:r>
              <a:rPr lang="en-US" altLang="en-US" sz="1300" b="1" dirty="0" smtClean="0">
                <a:solidFill>
                  <a:srgbClr val="000000"/>
                </a:solidFill>
                <a:latin typeface="Verdana" pitchFamily="34" charset="0"/>
              </a:rPr>
              <a:t>requirements of </a:t>
            </a:r>
            <a:r>
              <a:rPr lang="en-US" altLang="en-US" sz="1300" b="1" dirty="0">
                <a:solidFill>
                  <a:srgbClr val="000000"/>
                </a:solidFill>
                <a:latin typeface="Verdana" pitchFamily="34" charset="0"/>
              </a:rPr>
              <a:t>mobile devices (tablets, </a:t>
            </a:r>
            <a:r>
              <a:rPr lang="en-US" altLang="en-US" sz="1300" b="1" dirty="0" smtClean="0">
                <a:solidFill>
                  <a:srgbClr val="000000"/>
                </a:solidFill>
                <a:latin typeface="Verdana" pitchFamily="34" charset="0"/>
              </a:rPr>
              <a:t>smartphones)</a:t>
            </a:r>
            <a:endParaRPr lang="en-US" altLang="en-US" sz="1300" b="1" dirty="0">
              <a:solidFill>
                <a:srgbClr val="000000"/>
              </a:solidFill>
              <a:latin typeface="Verdana" pitchFamily="34" charset="0"/>
            </a:endParaRPr>
          </a:p>
        </p:txBody>
      </p:sp>
      <p:sp>
        <p:nvSpPr>
          <p:cNvPr id="8" name="Text Box 5"/>
          <p:cNvSpPr txBox="1">
            <a:spLocks noChangeArrowheads="1"/>
          </p:cNvSpPr>
          <p:nvPr/>
        </p:nvSpPr>
        <p:spPr bwMode="auto">
          <a:xfrm>
            <a:off x="5475860" y="1859854"/>
            <a:ext cx="1596911" cy="490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90000"/>
              </a:lnSpc>
              <a:spcBef>
                <a:spcPct val="0"/>
              </a:spcBef>
              <a:spcAft>
                <a:spcPts val="300"/>
              </a:spcAft>
              <a:buFontTx/>
              <a:buNone/>
            </a:pPr>
            <a:r>
              <a:rPr lang="en-US" altLang="en-US" sz="1300" b="1" dirty="0" smtClean="0">
                <a:solidFill>
                  <a:srgbClr val="000000"/>
                </a:solidFill>
                <a:latin typeface="Verdana" pitchFamily="34" charset="0"/>
              </a:rPr>
              <a:t>Connectivity</a:t>
            </a:r>
          </a:p>
          <a:p>
            <a:pPr algn="ctr" eaLnBrk="1" hangingPunct="1">
              <a:lnSpc>
                <a:spcPct val="90000"/>
              </a:lnSpc>
              <a:spcBef>
                <a:spcPct val="0"/>
              </a:spcBef>
              <a:spcAft>
                <a:spcPts val="300"/>
              </a:spcAft>
              <a:buFontTx/>
              <a:buNone/>
            </a:pPr>
            <a:r>
              <a:rPr lang="en-US" altLang="en-US" sz="1300" b="1" dirty="0" smtClean="0">
                <a:solidFill>
                  <a:srgbClr val="000000"/>
                </a:solidFill>
                <a:latin typeface="Verdana" pitchFamily="34" charset="0"/>
              </a:rPr>
              <a:t>(3G/4G/Wi-Fi)</a:t>
            </a:r>
            <a:endParaRPr lang="hu-HU" altLang="en-US" sz="1300" dirty="0">
              <a:solidFill>
                <a:srgbClr val="000000"/>
              </a:solidFill>
              <a:latin typeface="Verdana" pitchFamily="34" charset="0"/>
            </a:endParaRPr>
          </a:p>
        </p:txBody>
      </p:sp>
      <p:sp>
        <p:nvSpPr>
          <p:cNvPr id="9" name="Text Box 5"/>
          <p:cNvSpPr txBox="1">
            <a:spLocks noChangeArrowheads="1"/>
          </p:cNvSpPr>
          <p:nvPr/>
        </p:nvSpPr>
        <p:spPr bwMode="auto">
          <a:xfrm>
            <a:off x="1747791" y="1859854"/>
            <a:ext cx="2172390" cy="2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90000"/>
              </a:lnSpc>
              <a:spcBef>
                <a:spcPct val="0"/>
              </a:spcBef>
              <a:spcAft>
                <a:spcPts val="300"/>
              </a:spcAft>
              <a:buFontTx/>
              <a:buNone/>
            </a:pPr>
            <a:r>
              <a:rPr lang="en-US" altLang="en-US" sz="1300" b="1" dirty="0" smtClean="0">
                <a:solidFill>
                  <a:srgbClr val="000000"/>
                </a:solidFill>
                <a:latin typeface="Verdana" pitchFamily="34" charset="0"/>
              </a:rPr>
              <a:t>Low power operation</a:t>
            </a:r>
            <a:endParaRPr lang="hu-HU" altLang="en-US" sz="1300" dirty="0">
              <a:solidFill>
                <a:srgbClr val="000000"/>
              </a:solidFill>
              <a:latin typeface="Verdana" pitchFamily="34" charset="0"/>
            </a:endParaRPr>
          </a:p>
        </p:txBody>
      </p:sp>
      <p:sp>
        <p:nvSpPr>
          <p:cNvPr id="10" name="Oval 12"/>
          <p:cNvSpPr>
            <a:spLocks noChangeArrowheads="1"/>
          </p:cNvSpPr>
          <p:nvPr/>
        </p:nvSpPr>
        <p:spPr bwMode="auto">
          <a:xfrm>
            <a:off x="2823785" y="1723329"/>
            <a:ext cx="60325" cy="60325"/>
          </a:xfrm>
          <a:prstGeom prst="ellipse">
            <a:avLst/>
          </a:prstGeom>
          <a:solidFill>
            <a:srgbClr val="FFFFFF"/>
          </a:solidFill>
          <a:ln w="0">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hu-HU" altLang="en-US" sz="1300">
              <a:solidFill>
                <a:srgbClr val="000000"/>
              </a:solidFill>
              <a:latin typeface="Verdana" pitchFamily="34" charset="0"/>
            </a:endParaRPr>
          </a:p>
        </p:txBody>
      </p:sp>
      <p:sp>
        <p:nvSpPr>
          <p:cNvPr id="11" name="Oval 7"/>
          <p:cNvSpPr>
            <a:spLocks noChangeArrowheads="1"/>
          </p:cNvSpPr>
          <p:nvPr/>
        </p:nvSpPr>
        <p:spPr bwMode="auto">
          <a:xfrm>
            <a:off x="6239505" y="1726504"/>
            <a:ext cx="69850" cy="60325"/>
          </a:xfrm>
          <a:prstGeom prst="ellipse">
            <a:avLst/>
          </a:prstGeom>
          <a:solidFill>
            <a:srgbClr val="FFFFFF"/>
          </a:solidFill>
          <a:ln w="0">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hu-HU" altLang="en-US" sz="1300">
              <a:solidFill>
                <a:srgbClr val="000000"/>
              </a:solidFill>
              <a:latin typeface="Verdana" pitchFamily="34" charset="0"/>
            </a:endParaRPr>
          </a:p>
        </p:txBody>
      </p:sp>
      <p:sp>
        <p:nvSpPr>
          <p:cNvPr id="12" name="TextBox 11"/>
          <p:cNvSpPr txBox="1"/>
          <p:nvPr/>
        </p:nvSpPr>
        <p:spPr>
          <a:xfrm>
            <a:off x="117892" y="519836"/>
            <a:ext cx="7399911" cy="369332"/>
          </a:xfrm>
          <a:prstGeom prst="rect">
            <a:avLst/>
          </a:prstGeom>
          <a:noFill/>
        </p:spPr>
        <p:txBody>
          <a:bodyPr wrap="none" rtlCol="0">
            <a:spAutoFit/>
          </a:bodyPr>
          <a:lstStyle/>
          <a:p>
            <a:r>
              <a:rPr lang="en-US" dirty="0" smtClean="0">
                <a:solidFill>
                  <a:srgbClr val="2D2D8A"/>
                </a:solidFill>
                <a:latin typeface="Verdana"/>
              </a:rPr>
              <a:t>3. Key requirements of mobile </a:t>
            </a:r>
            <a:r>
              <a:rPr lang="en-US" dirty="0">
                <a:solidFill>
                  <a:srgbClr val="2D2D8A"/>
                </a:solidFill>
                <a:latin typeface="Verdana"/>
              </a:rPr>
              <a:t>devices (tablets, </a:t>
            </a:r>
            <a:r>
              <a:rPr lang="en-US" dirty="0" smtClean="0">
                <a:solidFill>
                  <a:srgbClr val="2D2D8A"/>
                </a:solidFill>
                <a:latin typeface="Verdana"/>
              </a:rPr>
              <a:t>smartphones)</a:t>
            </a:r>
            <a:endParaRPr lang="en-US" dirty="0">
              <a:solidFill>
                <a:srgbClr val="2D2D8A"/>
              </a:solidFill>
              <a:latin typeface="Verdana"/>
            </a:endParaRPr>
          </a:p>
        </p:txBody>
      </p:sp>
      <p:sp>
        <p:nvSpPr>
          <p:cNvPr id="13" name="TextBox 12"/>
          <p:cNvSpPr txBox="1"/>
          <p:nvPr/>
        </p:nvSpPr>
        <p:spPr>
          <a:xfrm>
            <a:off x="2276745" y="2442218"/>
            <a:ext cx="1132041" cy="292388"/>
          </a:xfrm>
          <a:prstGeom prst="rect">
            <a:avLst/>
          </a:prstGeom>
          <a:noFill/>
        </p:spPr>
        <p:txBody>
          <a:bodyPr wrap="none" rtlCol="0">
            <a:spAutoFit/>
          </a:bodyPr>
          <a:lstStyle/>
          <a:p>
            <a:r>
              <a:rPr lang="en-US" sz="1300" i="1" dirty="0" smtClean="0"/>
              <a:t>(Section 3.1)</a:t>
            </a:r>
            <a:endParaRPr lang="en-US" sz="1300" i="1" dirty="0"/>
          </a:p>
        </p:txBody>
      </p:sp>
      <p:sp>
        <p:nvSpPr>
          <p:cNvPr id="14" name="TextBox 13"/>
          <p:cNvSpPr txBox="1"/>
          <p:nvPr/>
        </p:nvSpPr>
        <p:spPr>
          <a:xfrm>
            <a:off x="5697125" y="2442218"/>
            <a:ext cx="1132041" cy="292388"/>
          </a:xfrm>
          <a:prstGeom prst="rect">
            <a:avLst/>
          </a:prstGeom>
          <a:noFill/>
        </p:spPr>
        <p:txBody>
          <a:bodyPr wrap="none" rtlCol="0">
            <a:spAutoFit/>
          </a:bodyPr>
          <a:lstStyle/>
          <a:p>
            <a:r>
              <a:rPr lang="en-US" sz="1300" i="1" dirty="0" smtClean="0"/>
              <a:t>(Section 3.2)</a:t>
            </a:r>
            <a:endParaRPr lang="en-US" sz="1300" i="1" dirty="0"/>
          </a:p>
        </p:txBody>
      </p:sp>
      <p:sp>
        <p:nvSpPr>
          <p:cNvPr id="15" name="TextBox 14"/>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74521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8" grpId="0"/>
      <p:bldP spid="9" grpId="0"/>
      <p:bldP spid="10" grpId="0" animBg="1"/>
      <p:bldP spid="11" grpId="0" animBg="1"/>
      <p:bldP spid="13" grpId="0"/>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701570" y="1671677"/>
            <a:ext cx="7889103" cy="52223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smtClean="0">
                <a:solidFill>
                  <a:srgbClr val="FFFFFF"/>
                </a:solidFill>
                <a:latin typeface="Verdana" pitchFamily="34" charset="0"/>
                <a:cs typeface="Arial" charset="0"/>
              </a:rPr>
              <a:t> 3.1 </a:t>
            </a:r>
            <a:r>
              <a:rPr lang="en-US" altLang="en-US" sz="1900" dirty="0">
                <a:solidFill>
                  <a:srgbClr val="FFFFFF"/>
                </a:solidFill>
                <a:latin typeface="Verdana" pitchFamily="34" charset="0"/>
                <a:cs typeface="Arial" charset="0"/>
              </a:rPr>
              <a:t>Low power </a:t>
            </a:r>
            <a:r>
              <a:rPr lang="en-US" altLang="en-US" sz="1900" dirty="0" smtClean="0">
                <a:solidFill>
                  <a:srgbClr val="FFFFFF"/>
                </a:solidFill>
                <a:latin typeface="Verdana" pitchFamily="34" charset="0"/>
                <a:cs typeface="Arial" charset="0"/>
              </a:rPr>
              <a:t>operation</a:t>
            </a:r>
            <a:endParaRPr lang="en-US" altLang="en-US" sz="1900" dirty="0">
              <a:solidFill>
                <a:srgbClr val="FFFFFF"/>
              </a:solidFill>
              <a:latin typeface="Verdana" pitchFamily="34" charset="0"/>
              <a:cs typeface="Arial" charset="0"/>
            </a:endParaRPr>
          </a:p>
        </p:txBody>
      </p:sp>
    </p:spTree>
    <p:extLst>
      <p:ext uri="{BB962C8B-B14F-4D97-AF65-F5344CB8AC3E}">
        <p14:creationId xmlns:p14="http://schemas.microsoft.com/office/powerpoint/2010/main" val="29617642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3.1 </a:t>
            </a:r>
            <a:r>
              <a:rPr lang="en-US" altLang="en-US" dirty="0">
                <a:solidFill>
                  <a:srgbClr val="FFFFFF"/>
                </a:solidFill>
                <a:latin typeface="Verdana" pitchFamily="34" charset="0"/>
                <a:cs typeface="Arial" charset="0"/>
              </a:rPr>
              <a:t>Low power </a:t>
            </a:r>
            <a:r>
              <a:rPr lang="en-US" altLang="en-US" dirty="0" smtClean="0">
                <a:solidFill>
                  <a:srgbClr val="FFFFFF"/>
                </a:solidFill>
                <a:latin typeface="Verdana" pitchFamily="34" charset="0"/>
                <a:cs typeface="Arial" charset="0"/>
              </a:rPr>
              <a:t>operation (1)</a:t>
            </a:r>
            <a:endParaRPr lang="en-US" dirty="0"/>
          </a:p>
        </p:txBody>
      </p:sp>
      <p:sp>
        <p:nvSpPr>
          <p:cNvPr id="3" name="TextBox 2"/>
          <p:cNvSpPr txBox="1"/>
          <p:nvPr/>
        </p:nvSpPr>
        <p:spPr>
          <a:xfrm>
            <a:off x="107125" y="519422"/>
            <a:ext cx="3067635" cy="369332"/>
          </a:xfrm>
          <a:prstGeom prst="rect">
            <a:avLst/>
          </a:prstGeom>
          <a:noFill/>
        </p:spPr>
        <p:txBody>
          <a:bodyPr wrap="none" rtlCol="0">
            <a:spAutoFit/>
          </a:bodyPr>
          <a:lstStyle/>
          <a:p>
            <a:r>
              <a:rPr lang="en-US" dirty="0" smtClean="0">
                <a:solidFill>
                  <a:srgbClr val="2D2D8A"/>
                </a:solidFill>
              </a:rPr>
              <a:t>3.1 Low power operation</a:t>
            </a:r>
            <a:endParaRPr lang="en-US" dirty="0">
              <a:solidFill>
                <a:srgbClr val="2D2D8A"/>
              </a:solidFill>
            </a:endParaRPr>
          </a:p>
        </p:txBody>
      </p:sp>
      <p:sp>
        <p:nvSpPr>
          <p:cNvPr id="6" name="TextBox 5"/>
          <p:cNvSpPr txBox="1"/>
          <p:nvPr/>
        </p:nvSpPr>
        <p:spPr>
          <a:xfrm>
            <a:off x="117086" y="933966"/>
            <a:ext cx="2201244" cy="338554"/>
          </a:xfrm>
          <a:prstGeom prst="rect">
            <a:avLst/>
          </a:prstGeom>
          <a:noFill/>
        </p:spPr>
        <p:txBody>
          <a:bodyPr wrap="none" rtlCol="0">
            <a:spAutoFit/>
          </a:bodyPr>
          <a:lstStyle/>
          <a:p>
            <a:r>
              <a:rPr lang="en-US" sz="1600" dirty="0" smtClean="0"/>
              <a:t>It will be expressed</a:t>
            </a:r>
            <a:endParaRPr lang="en-US" sz="1600" dirty="0"/>
          </a:p>
        </p:txBody>
      </p:sp>
      <p:sp>
        <p:nvSpPr>
          <p:cNvPr id="8" name="TextBox 7"/>
          <p:cNvSpPr txBox="1"/>
          <p:nvPr/>
        </p:nvSpPr>
        <p:spPr>
          <a:xfrm>
            <a:off x="422160" y="1279843"/>
            <a:ext cx="8189486" cy="882293"/>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either by specifying </a:t>
            </a:r>
            <a:r>
              <a:rPr lang="en-US" sz="1600" dirty="0" smtClean="0">
                <a:solidFill>
                  <a:srgbClr val="FF0000"/>
                </a:solidFill>
              </a:rPr>
              <a:t>the </a:t>
            </a:r>
            <a:r>
              <a:rPr lang="en-US" sz="1600" dirty="0">
                <a:solidFill>
                  <a:srgbClr val="FF0000"/>
                </a:solidFill>
              </a:rPr>
              <a:t>power consumption</a:t>
            </a:r>
            <a:r>
              <a:rPr lang="en-US" sz="1600" dirty="0"/>
              <a:t>, </a:t>
            </a:r>
            <a:r>
              <a:rPr lang="en-US" sz="1600" dirty="0" smtClean="0"/>
              <a:t>e.g. the TDP value of</a:t>
            </a:r>
          </a:p>
          <a:p>
            <a:pPr>
              <a:spcAft>
                <a:spcPts val="400"/>
              </a:spcAft>
            </a:pPr>
            <a:r>
              <a:rPr lang="en-US" sz="1600" dirty="0"/>
              <a:t> </a:t>
            </a:r>
            <a:r>
              <a:rPr lang="en-US" sz="1600" dirty="0" smtClean="0"/>
              <a:t>     the processor in </a:t>
            </a:r>
            <a:r>
              <a:rPr lang="en-US" sz="1600" dirty="0"/>
              <a:t>Watt, </a:t>
            </a:r>
            <a:endParaRPr lang="en-US" sz="1600" dirty="0" smtClean="0"/>
          </a:p>
          <a:p>
            <a:pPr marL="285750" indent="-285750">
              <a:buFont typeface="Arial" panose="020B0604020202020204" pitchFamily="34" charset="0"/>
              <a:buChar char="•"/>
            </a:pPr>
            <a:r>
              <a:rPr lang="en-US" sz="1600" dirty="0" smtClean="0"/>
              <a:t>or </a:t>
            </a:r>
            <a:r>
              <a:rPr lang="en-US" sz="1600" dirty="0"/>
              <a:t>in in </a:t>
            </a:r>
            <a:r>
              <a:rPr lang="en-US" sz="1600" dirty="0" smtClean="0">
                <a:solidFill>
                  <a:srgbClr val="FF0000"/>
                </a:solidFill>
              </a:rPr>
              <a:t>length of the operating hours </a:t>
            </a:r>
            <a:r>
              <a:rPr lang="en-US" sz="1600" dirty="0" smtClean="0"/>
              <a:t>of the device under given conditions.</a:t>
            </a:r>
            <a:endParaRPr lang="en-US" sz="1600" dirty="0"/>
          </a:p>
        </p:txBody>
      </p:sp>
      <p:sp>
        <p:nvSpPr>
          <p:cNvPr id="4" name="Rectangle 3"/>
          <p:cNvSpPr/>
          <p:nvPr/>
        </p:nvSpPr>
        <p:spPr>
          <a:xfrm>
            <a:off x="386535" y="2414907"/>
            <a:ext cx="8336414" cy="7315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60140" y="2625741"/>
            <a:ext cx="8364406" cy="338554"/>
          </a:xfrm>
          <a:prstGeom prst="rect">
            <a:avLst/>
          </a:prstGeom>
          <a:noFill/>
        </p:spPr>
        <p:txBody>
          <a:bodyPr wrap="none" rtlCol="0">
            <a:spAutoFit/>
          </a:bodyPr>
          <a:lstStyle/>
          <a:p>
            <a:r>
              <a:rPr lang="en-US" sz="1600" dirty="0" smtClean="0"/>
              <a:t>Power consumption = Active power (</a:t>
            </a:r>
            <a:r>
              <a:rPr lang="en-US" sz="1600" dirty="0" err="1" smtClean="0"/>
              <a:t>C</a:t>
            </a:r>
            <a:r>
              <a:rPr lang="en-US" sz="1600" baseline="-25000" dirty="0" err="1" smtClean="0"/>
              <a:t>dyn</a:t>
            </a:r>
            <a:r>
              <a:rPr lang="en-US" sz="1600" dirty="0" err="1" smtClean="0">
                <a:latin typeface="Cambria Math" panose="02040503050406030204" pitchFamily="18" charset="0"/>
                <a:ea typeface="Cambria Math" panose="02040503050406030204" pitchFamily="18" charset="0"/>
              </a:rPr>
              <a:t>∗</a:t>
            </a:r>
            <a:r>
              <a:rPr lang="en-US" sz="1600" dirty="0" err="1" smtClean="0"/>
              <a:t>V</a:t>
            </a:r>
            <a:r>
              <a:rPr lang="en-US" sz="1600" baseline="-25000" dirty="0" err="1" smtClean="0"/>
              <a:t>CC</a:t>
            </a:r>
            <a:r>
              <a:rPr lang="en-US" sz="1600" baseline="30000" dirty="0" err="1" smtClean="0"/>
              <a:t>2</a:t>
            </a:r>
            <a:r>
              <a:rPr lang="en-US" sz="1600" dirty="0" smtClean="0">
                <a:latin typeface="Cambria Math" panose="02040503050406030204" pitchFamily="18" charset="0"/>
                <a:ea typeface="Cambria Math" panose="02040503050406030204" pitchFamily="18" charset="0"/>
              </a:rPr>
              <a:t> ∗ </a:t>
            </a:r>
            <a:r>
              <a:rPr lang="en-US" sz="1600" dirty="0" smtClean="0"/>
              <a:t>f</a:t>
            </a:r>
            <a:r>
              <a:rPr lang="en-US" sz="1600" baseline="-25000" dirty="0" smtClean="0"/>
              <a:t>c</a:t>
            </a:r>
            <a:r>
              <a:rPr lang="en-US" sz="1600" dirty="0" smtClean="0"/>
              <a:t>) + Leakage power (</a:t>
            </a:r>
            <a:r>
              <a:rPr lang="en-US" sz="1600" dirty="0" err="1" smtClean="0"/>
              <a:t>V</a:t>
            </a:r>
            <a:r>
              <a:rPr lang="en-US" sz="1600" baseline="-25000" dirty="0" err="1" smtClean="0"/>
              <a:t>CC</a:t>
            </a:r>
            <a:r>
              <a:rPr lang="en-US" sz="1600" dirty="0" smtClean="0">
                <a:latin typeface="Cambria Math" panose="02040503050406030204" pitchFamily="18" charset="0"/>
                <a:ea typeface="Cambria Math" panose="02040503050406030204" pitchFamily="18" charset="0"/>
              </a:rPr>
              <a:t> </a:t>
            </a:r>
            <a:r>
              <a:rPr lang="en-US" sz="1600" dirty="0">
                <a:latin typeface="Cambria Math" panose="02040503050406030204" pitchFamily="18" charset="0"/>
                <a:ea typeface="Cambria Math" panose="02040503050406030204" pitchFamily="18" charset="0"/>
              </a:rPr>
              <a:t>∗ </a:t>
            </a:r>
            <a:r>
              <a:rPr lang="en-US" sz="1600" dirty="0" err="1" smtClean="0">
                <a:latin typeface="Cambria Math" panose="02040503050406030204" pitchFamily="18" charset="0"/>
                <a:ea typeface="Cambria Math" panose="02040503050406030204" pitchFamily="18" charset="0"/>
              </a:rPr>
              <a:t>I</a:t>
            </a:r>
            <a:r>
              <a:rPr lang="en-US" sz="1600" baseline="-25000" dirty="0" err="1" smtClean="0"/>
              <a:t>leak</a:t>
            </a:r>
            <a:r>
              <a:rPr lang="en-US" sz="1600" dirty="0" smtClean="0"/>
              <a:t>)</a:t>
            </a:r>
            <a:endParaRPr lang="en-US" sz="1600" dirty="0"/>
          </a:p>
        </p:txBody>
      </p:sp>
      <p:sp>
        <p:nvSpPr>
          <p:cNvPr id="10" name="TextBox 9"/>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80758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1395" y="519422"/>
            <a:ext cx="8434425" cy="369332"/>
          </a:xfrm>
          <a:prstGeom prst="rect">
            <a:avLst/>
          </a:prstGeom>
          <a:noFill/>
        </p:spPr>
        <p:txBody>
          <a:bodyPr wrap="none" rtlCol="0">
            <a:spAutoFit/>
          </a:bodyPr>
          <a:lstStyle/>
          <a:p>
            <a:r>
              <a:rPr lang="en-US" dirty="0" smtClean="0">
                <a:solidFill>
                  <a:srgbClr val="2D2D8A"/>
                </a:solidFill>
                <a:latin typeface="Verdana"/>
              </a:rPr>
              <a:t>Contrasting the design </a:t>
            </a:r>
            <a:r>
              <a:rPr lang="en-US" dirty="0">
                <a:solidFill>
                  <a:srgbClr val="2D2D8A"/>
                </a:solidFill>
                <a:latin typeface="Verdana"/>
              </a:rPr>
              <a:t>paradigms of traditional and mobile processors </a:t>
            </a:r>
          </a:p>
        </p:txBody>
      </p:sp>
      <p:sp>
        <p:nvSpPr>
          <p:cNvPr id="10" name="Rectangle 9"/>
          <p:cNvSpPr/>
          <p:nvPr/>
        </p:nvSpPr>
        <p:spPr>
          <a:xfrm>
            <a:off x="523676" y="1088740"/>
            <a:ext cx="7902324" cy="16647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TextBox 10"/>
          <p:cNvSpPr txBox="1"/>
          <p:nvPr/>
        </p:nvSpPr>
        <p:spPr>
          <a:xfrm>
            <a:off x="604748" y="1754523"/>
            <a:ext cx="2755883" cy="907941"/>
          </a:xfrm>
          <a:prstGeom prst="rect">
            <a:avLst/>
          </a:prstGeom>
          <a:noFill/>
        </p:spPr>
        <p:txBody>
          <a:bodyPr wrap="none" rtlCol="0">
            <a:spAutoFit/>
          </a:bodyPr>
          <a:lstStyle/>
          <a:p>
            <a:pPr algn="ctr">
              <a:spcAft>
                <a:spcPts val="200"/>
              </a:spcAft>
            </a:pPr>
            <a:r>
              <a:rPr lang="en-US" sz="1600" dirty="0">
                <a:solidFill>
                  <a:srgbClr val="FF0000"/>
                </a:solidFill>
                <a:latin typeface="Verdana"/>
              </a:rPr>
              <a:t>High </a:t>
            </a:r>
            <a:r>
              <a:rPr lang="en-US" sz="1600" dirty="0" smtClean="0">
                <a:solidFill>
                  <a:srgbClr val="FF0000"/>
                </a:solidFill>
                <a:latin typeface="Verdana"/>
              </a:rPr>
              <a:t>performance/power</a:t>
            </a:r>
          </a:p>
          <a:p>
            <a:pPr algn="ctr">
              <a:spcAft>
                <a:spcPts val="400"/>
              </a:spcAft>
            </a:pPr>
            <a:r>
              <a:rPr lang="en-US" sz="1600" dirty="0" smtClean="0">
                <a:solidFill>
                  <a:srgbClr val="FF0000"/>
                </a:solidFill>
                <a:latin typeface="Verdana"/>
              </a:rPr>
              <a:t>(Power efficiency) </a:t>
            </a:r>
            <a:endParaRPr lang="en-US" sz="1600" dirty="0">
              <a:solidFill>
                <a:srgbClr val="FF0000"/>
              </a:solidFill>
              <a:latin typeface="Verdana"/>
            </a:endParaRPr>
          </a:p>
          <a:p>
            <a:pPr algn="ctr"/>
            <a:r>
              <a:rPr lang="en-US" sz="1600" dirty="0">
                <a:solidFill>
                  <a:srgbClr val="000000"/>
                </a:solidFill>
                <a:latin typeface="Verdana"/>
              </a:rPr>
              <a:t>(e.g. GFLOPS/Watt)</a:t>
            </a:r>
          </a:p>
        </p:txBody>
      </p:sp>
      <p:sp>
        <p:nvSpPr>
          <p:cNvPr id="12" name="TextBox 11"/>
          <p:cNvSpPr txBox="1"/>
          <p:nvPr/>
        </p:nvSpPr>
        <p:spPr>
          <a:xfrm>
            <a:off x="775150" y="1313765"/>
            <a:ext cx="2432461" cy="338554"/>
          </a:xfrm>
          <a:prstGeom prst="rect">
            <a:avLst/>
          </a:prstGeom>
          <a:noFill/>
        </p:spPr>
        <p:txBody>
          <a:bodyPr wrap="none" rtlCol="0">
            <a:spAutoFit/>
          </a:bodyPr>
          <a:lstStyle/>
          <a:p>
            <a:r>
              <a:rPr lang="en-US" sz="1600" dirty="0">
                <a:solidFill>
                  <a:srgbClr val="0070C0"/>
                </a:solidFill>
                <a:latin typeface="Verdana"/>
              </a:rPr>
              <a:t>Traditional processors</a:t>
            </a:r>
          </a:p>
        </p:txBody>
      </p:sp>
      <p:sp>
        <p:nvSpPr>
          <p:cNvPr id="13" name="TextBox 12"/>
          <p:cNvSpPr txBox="1"/>
          <p:nvPr/>
        </p:nvSpPr>
        <p:spPr>
          <a:xfrm>
            <a:off x="5339052" y="1313765"/>
            <a:ext cx="2771913" cy="338554"/>
          </a:xfrm>
          <a:prstGeom prst="rect">
            <a:avLst/>
          </a:prstGeom>
          <a:noFill/>
        </p:spPr>
        <p:txBody>
          <a:bodyPr wrap="none" rtlCol="0">
            <a:spAutoFit/>
          </a:bodyPr>
          <a:lstStyle/>
          <a:p>
            <a:r>
              <a:rPr lang="en-US" sz="1600" dirty="0">
                <a:solidFill>
                  <a:srgbClr val="0070C0"/>
                </a:solidFill>
                <a:latin typeface="Verdana"/>
              </a:rPr>
              <a:t>Tablets and smartphones</a:t>
            </a:r>
          </a:p>
        </p:txBody>
      </p:sp>
      <p:sp>
        <p:nvSpPr>
          <p:cNvPr id="14" name="TextBox 13"/>
          <p:cNvSpPr txBox="1"/>
          <p:nvPr/>
        </p:nvSpPr>
        <p:spPr>
          <a:xfrm>
            <a:off x="5126721" y="1758020"/>
            <a:ext cx="3164264" cy="907941"/>
          </a:xfrm>
          <a:prstGeom prst="rect">
            <a:avLst/>
          </a:prstGeom>
          <a:noFill/>
        </p:spPr>
        <p:txBody>
          <a:bodyPr wrap="none" rtlCol="0">
            <a:spAutoFit/>
          </a:bodyPr>
          <a:lstStyle/>
          <a:p>
            <a:pPr algn="ctr">
              <a:spcAft>
                <a:spcPts val="200"/>
              </a:spcAft>
            </a:pPr>
            <a:r>
              <a:rPr lang="en-US" sz="1600" dirty="0">
                <a:solidFill>
                  <a:srgbClr val="FF0000"/>
                </a:solidFill>
                <a:latin typeface="Verdana"/>
              </a:rPr>
              <a:t>Low </a:t>
            </a:r>
            <a:r>
              <a:rPr lang="en-US" sz="1600" dirty="0" smtClean="0">
                <a:solidFill>
                  <a:srgbClr val="FF0000"/>
                </a:solidFill>
                <a:latin typeface="Verdana"/>
              </a:rPr>
              <a:t>power consumption</a:t>
            </a:r>
            <a:endParaRPr lang="en-US" sz="1600" dirty="0">
              <a:solidFill>
                <a:srgbClr val="FF0000"/>
              </a:solidFill>
              <a:latin typeface="Verdana"/>
            </a:endParaRPr>
          </a:p>
          <a:p>
            <a:pPr algn="ctr">
              <a:spcAft>
                <a:spcPts val="400"/>
              </a:spcAft>
            </a:pPr>
            <a:r>
              <a:rPr lang="en-US" sz="1600" dirty="0">
                <a:solidFill>
                  <a:srgbClr val="000000"/>
                </a:solidFill>
                <a:latin typeface="Verdana"/>
              </a:rPr>
              <a:t>(Watt)</a:t>
            </a:r>
          </a:p>
          <a:p>
            <a:pPr algn="ctr"/>
            <a:r>
              <a:rPr lang="en-US" sz="1600" dirty="0">
                <a:solidFill>
                  <a:srgbClr val="000000"/>
                </a:solidFill>
                <a:latin typeface="Verdana"/>
              </a:rPr>
              <a:t>(Number of operating hours)</a:t>
            </a:r>
          </a:p>
        </p:txBody>
      </p:sp>
      <p:sp>
        <p:nvSpPr>
          <p:cNvPr id="15" name="Left-Right Arrow 14"/>
          <p:cNvSpPr/>
          <p:nvPr/>
        </p:nvSpPr>
        <p:spPr>
          <a:xfrm>
            <a:off x="3970585" y="1764268"/>
            <a:ext cx="720000" cy="144000"/>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3.1 </a:t>
            </a:r>
            <a:r>
              <a:rPr lang="en-US" altLang="en-US" dirty="0">
                <a:solidFill>
                  <a:srgbClr val="FFFFFF"/>
                </a:solidFill>
                <a:latin typeface="Verdana" pitchFamily="34" charset="0"/>
                <a:cs typeface="Arial" charset="0"/>
              </a:rPr>
              <a:t>Low power operation </a:t>
            </a:r>
            <a:r>
              <a:rPr lang="en-US" altLang="en-US" dirty="0" smtClean="0">
                <a:solidFill>
                  <a:srgbClr val="FFFFFF"/>
                </a:solidFill>
                <a:latin typeface="Verdana" pitchFamily="34" charset="0"/>
                <a:cs typeface="Arial" charset="0"/>
              </a:rPr>
              <a:t>(</a:t>
            </a:r>
            <a:r>
              <a:rPr lang="en-US" altLang="en-US" dirty="0" err="1" smtClean="0">
                <a:solidFill>
                  <a:srgbClr val="FFFFFF"/>
                </a:solidFill>
                <a:latin typeface="Verdana" pitchFamily="34" charset="0"/>
                <a:cs typeface="Arial" charset="0"/>
              </a:rPr>
              <a:t>1b</a:t>
            </a:r>
            <a:r>
              <a:rPr lang="en-US" altLang="en-US" dirty="0" smtClean="0">
                <a:solidFill>
                  <a:srgbClr val="FFFFFF"/>
                </a:solidFill>
                <a:latin typeface="Verdana" pitchFamily="34" charset="0"/>
                <a:cs typeface="Arial" charset="0"/>
              </a:rPr>
              <a:t>)</a:t>
            </a:r>
            <a:endParaRPr lang="en-US" dirty="0"/>
          </a:p>
        </p:txBody>
      </p:sp>
      <p:sp>
        <p:nvSpPr>
          <p:cNvPr id="16" name="TextBox 15"/>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36586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P spid="14" grpId="0"/>
      <p:bldP spid="1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(2)</a:t>
            </a:r>
            <a:endParaRPr lang="en-US" dirty="0"/>
          </a:p>
        </p:txBody>
      </p:sp>
      <p:pic>
        <p:nvPicPr>
          <p:cNvPr id="3" name="Picture 2"/>
          <p:cNvPicPr>
            <a:picLocks noChangeAspect="1"/>
          </p:cNvPicPr>
          <p:nvPr/>
        </p:nvPicPr>
        <p:blipFill rotWithShape="1">
          <a:blip r:embed="rId2"/>
          <a:srcRect b="12594"/>
          <a:stretch/>
        </p:blipFill>
        <p:spPr>
          <a:xfrm>
            <a:off x="824304" y="1043735"/>
            <a:ext cx="7495391" cy="5310860"/>
          </a:xfrm>
          <a:prstGeom prst="rect">
            <a:avLst/>
          </a:prstGeom>
        </p:spPr>
      </p:pic>
      <p:pic>
        <p:nvPicPr>
          <p:cNvPr id="5" name="Picture 4"/>
          <p:cNvPicPr>
            <a:picLocks noChangeAspect="1"/>
          </p:cNvPicPr>
          <p:nvPr/>
        </p:nvPicPr>
        <p:blipFill rotWithShape="1">
          <a:blip r:embed="rId3"/>
          <a:srcRect b="32303"/>
          <a:stretch/>
        </p:blipFill>
        <p:spPr>
          <a:xfrm>
            <a:off x="3176845" y="6353357"/>
            <a:ext cx="2903403" cy="361278"/>
          </a:xfrm>
          <a:prstGeom prst="rect">
            <a:avLst/>
          </a:prstGeom>
        </p:spPr>
      </p:pic>
      <p:sp>
        <p:nvSpPr>
          <p:cNvPr id="6" name="TextBox 5"/>
          <p:cNvSpPr txBox="1"/>
          <p:nvPr/>
        </p:nvSpPr>
        <p:spPr>
          <a:xfrm>
            <a:off x="113543" y="519236"/>
            <a:ext cx="5065810" cy="369332"/>
          </a:xfrm>
          <a:prstGeom prst="rect">
            <a:avLst/>
          </a:prstGeom>
          <a:noFill/>
        </p:spPr>
        <p:txBody>
          <a:bodyPr wrap="none" rtlCol="0">
            <a:spAutoFit/>
          </a:bodyPr>
          <a:lstStyle/>
          <a:p>
            <a:r>
              <a:rPr lang="en-US" dirty="0" smtClean="0">
                <a:solidFill>
                  <a:schemeClr val="accent6"/>
                </a:solidFill>
              </a:rPr>
              <a:t>Sustainable power for </a:t>
            </a:r>
            <a:r>
              <a:rPr lang="en-US" dirty="0" err="1" smtClean="0">
                <a:solidFill>
                  <a:schemeClr val="accent6"/>
                </a:solidFill>
              </a:rPr>
              <a:t>fanless</a:t>
            </a:r>
            <a:r>
              <a:rPr lang="en-US" dirty="0" smtClean="0">
                <a:solidFill>
                  <a:schemeClr val="accent6"/>
                </a:solidFill>
              </a:rPr>
              <a:t> tablets [78]</a:t>
            </a:r>
            <a:endParaRPr lang="en-US" dirty="0">
              <a:solidFill>
                <a:schemeClr val="accent6"/>
              </a:solidFill>
            </a:endParaRPr>
          </a:p>
        </p:txBody>
      </p:sp>
      <p:grpSp>
        <p:nvGrpSpPr>
          <p:cNvPr id="11" name="Group 10"/>
          <p:cNvGrpSpPr/>
          <p:nvPr/>
        </p:nvGrpSpPr>
        <p:grpSpPr>
          <a:xfrm>
            <a:off x="1601670" y="1314035"/>
            <a:ext cx="3735415" cy="1260140"/>
            <a:chOff x="1376645" y="1178750"/>
            <a:chExt cx="4140461" cy="1335636"/>
          </a:xfrm>
        </p:grpSpPr>
        <p:pic>
          <p:nvPicPr>
            <p:cNvPr id="9" name="Picture 8"/>
            <p:cNvPicPr>
              <a:picLocks noChangeAspect="1"/>
            </p:cNvPicPr>
            <p:nvPr/>
          </p:nvPicPr>
          <p:blipFill rotWithShape="1">
            <a:blip r:embed="rId4"/>
            <a:srcRect l="53445" t="16083" r="1274" b="55848"/>
            <a:stretch/>
          </p:blipFill>
          <p:spPr>
            <a:xfrm>
              <a:off x="1376645" y="1178750"/>
              <a:ext cx="4140461" cy="1080120"/>
            </a:xfrm>
            <a:prstGeom prst="rect">
              <a:avLst/>
            </a:prstGeom>
          </p:spPr>
        </p:pic>
        <p:pic>
          <p:nvPicPr>
            <p:cNvPr id="10" name="Picture 9"/>
            <p:cNvPicPr>
              <a:picLocks noChangeAspect="1"/>
            </p:cNvPicPr>
            <p:nvPr/>
          </p:nvPicPr>
          <p:blipFill rotWithShape="1">
            <a:blip r:embed="rId4"/>
            <a:srcRect l="53445" t="41813" r="23914" b="50000"/>
            <a:stretch/>
          </p:blipFill>
          <p:spPr>
            <a:xfrm>
              <a:off x="1376645" y="2199351"/>
              <a:ext cx="2070231" cy="315035"/>
            </a:xfrm>
            <a:prstGeom prst="rect">
              <a:avLst/>
            </a:prstGeom>
          </p:spPr>
        </p:pic>
      </p:grpSp>
      <p:sp>
        <p:nvSpPr>
          <p:cNvPr id="12" name="TextBox 11"/>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6063786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(3)</a:t>
            </a:r>
            <a:endParaRPr lang="en-US" dirty="0"/>
          </a:p>
        </p:txBody>
      </p:sp>
      <p:sp>
        <p:nvSpPr>
          <p:cNvPr id="6" name="TextBox 5"/>
          <p:cNvSpPr txBox="1"/>
          <p:nvPr/>
        </p:nvSpPr>
        <p:spPr>
          <a:xfrm>
            <a:off x="106991" y="521109"/>
            <a:ext cx="4151329" cy="369332"/>
          </a:xfrm>
          <a:prstGeom prst="rect">
            <a:avLst/>
          </a:prstGeom>
          <a:noFill/>
        </p:spPr>
        <p:txBody>
          <a:bodyPr wrap="none" rtlCol="0">
            <a:spAutoFit/>
          </a:bodyPr>
          <a:lstStyle/>
          <a:p>
            <a:r>
              <a:rPr lang="en-US" dirty="0" smtClean="0">
                <a:solidFill>
                  <a:schemeClr val="accent6"/>
                </a:solidFill>
              </a:rPr>
              <a:t>Total platform power consumption</a:t>
            </a:r>
            <a:endParaRPr lang="en-US" dirty="0">
              <a:solidFill>
                <a:schemeClr val="accent6"/>
              </a:solidFill>
            </a:endParaRPr>
          </a:p>
        </p:txBody>
      </p:sp>
      <p:sp>
        <p:nvSpPr>
          <p:cNvPr id="7" name="TextBox 6"/>
          <p:cNvSpPr txBox="1"/>
          <p:nvPr/>
        </p:nvSpPr>
        <p:spPr>
          <a:xfrm>
            <a:off x="116465" y="929728"/>
            <a:ext cx="8780352" cy="584775"/>
          </a:xfrm>
          <a:prstGeom prst="rect">
            <a:avLst/>
          </a:prstGeom>
          <a:noFill/>
        </p:spPr>
        <p:txBody>
          <a:bodyPr wrap="none" rtlCol="0">
            <a:spAutoFit/>
          </a:bodyPr>
          <a:lstStyle/>
          <a:p>
            <a:r>
              <a:rPr lang="en-US" sz="1600" dirty="0" smtClean="0"/>
              <a:t>It results from the power consumption of the </a:t>
            </a:r>
            <a:r>
              <a:rPr lang="en-US" sz="1600" dirty="0" err="1" smtClean="0">
                <a:solidFill>
                  <a:srgbClr val="0070C0"/>
                </a:solidFill>
              </a:rPr>
              <a:t>SOC</a:t>
            </a:r>
            <a:r>
              <a:rPr lang="en-US" sz="1600" dirty="0" smtClean="0">
                <a:solidFill>
                  <a:srgbClr val="0070C0"/>
                </a:solidFill>
              </a:rPr>
              <a:t>, display, memory, network etc</a:t>
            </a:r>
            <a:r>
              <a:rPr lang="en-US" sz="1600" dirty="0" smtClean="0"/>
              <a:t>. </a:t>
            </a:r>
          </a:p>
          <a:p>
            <a:r>
              <a:rPr lang="en-US" sz="1600" dirty="0"/>
              <a:t> </a:t>
            </a:r>
            <a:r>
              <a:rPr lang="en-US" sz="1600" dirty="0" smtClean="0"/>
              <a:t> i.e. from any circuit that is mounted on the motherboard. </a:t>
            </a:r>
            <a:endParaRPr lang="en-US" sz="1600" dirty="0"/>
          </a:p>
        </p:txBody>
      </p:sp>
    </p:spTree>
    <p:extLst>
      <p:ext uri="{BB962C8B-B14F-4D97-AF65-F5344CB8AC3E}">
        <p14:creationId xmlns:p14="http://schemas.microsoft.com/office/powerpoint/2010/main" val="644478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13246" y="1403775"/>
            <a:ext cx="8753475" cy="4500500"/>
            <a:chOff x="250824" y="1358770"/>
            <a:chExt cx="8753475" cy="4185465"/>
          </a:xfrm>
        </p:grpSpPr>
        <p:pic>
          <p:nvPicPr>
            <p:cNvPr id="7" name="Picture 2" descr="https://d3nevzfk7ii3be.cloudfront.net/igi/G3FWF2MOmX2tNVLK.huge"/>
            <p:cNvPicPr>
              <a:picLocks noChangeAspect="1" noChangeArrowheads="1"/>
            </p:cNvPicPr>
            <p:nvPr/>
          </p:nvPicPr>
          <p:blipFill rotWithShape="1">
            <a:blip r:embed="rId2">
              <a:extLst>
                <a:ext uri="{28A0092B-C50C-407E-A947-70E740481C1C}">
                  <a14:useLocalDpi xmlns:a14="http://schemas.microsoft.com/office/drawing/2010/main" val="0"/>
                </a:ext>
              </a:extLst>
            </a:blip>
            <a:srcRect l="2063" t="14533" r="1534" b="30937"/>
            <a:stretch/>
          </p:blipFill>
          <p:spPr bwMode="auto">
            <a:xfrm>
              <a:off x="250824" y="1829290"/>
              <a:ext cx="8753475" cy="37149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47367" t="82851" r="4869" b="11579"/>
            <a:stretch/>
          </p:blipFill>
          <p:spPr bwMode="auto">
            <a:xfrm>
              <a:off x="3041830" y="3239260"/>
              <a:ext cx="4455495" cy="324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367" t="10526" r="4869" b="57658"/>
            <a:stretch/>
          </p:blipFill>
          <p:spPr bwMode="auto">
            <a:xfrm>
              <a:off x="1241630" y="1403775"/>
              <a:ext cx="3863180" cy="1608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367" t="44974" r="4869" b="18893"/>
            <a:stretch/>
          </p:blipFill>
          <p:spPr bwMode="auto">
            <a:xfrm>
              <a:off x="5112060" y="1358770"/>
              <a:ext cx="3863180" cy="182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TextBox 1"/>
          <p:cNvSpPr txBox="1"/>
          <p:nvPr/>
        </p:nvSpPr>
        <p:spPr>
          <a:xfrm>
            <a:off x="114576" y="512541"/>
            <a:ext cx="8541121" cy="646331"/>
          </a:xfrm>
          <a:prstGeom prst="rect">
            <a:avLst/>
          </a:prstGeom>
          <a:noFill/>
        </p:spPr>
        <p:txBody>
          <a:bodyPr wrap="none" rtlCol="0">
            <a:spAutoFit/>
          </a:bodyPr>
          <a:lstStyle/>
          <a:p>
            <a:r>
              <a:rPr lang="en-US" dirty="0" smtClean="0">
                <a:solidFill>
                  <a:schemeClr val="accent6"/>
                </a:solidFill>
              </a:rPr>
              <a:t>Total power consumption of a tablet: Example one side of the iPad Air 2</a:t>
            </a:r>
          </a:p>
          <a:p>
            <a:r>
              <a:rPr lang="en-US" dirty="0">
                <a:solidFill>
                  <a:schemeClr val="accent6"/>
                </a:solidFill>
              </a:rPr>
              <a:t> </a:t>
            </a:r>
            <a:r>
              <a:rPr lang="en-US" dirty="0" smtClean="0">
                <a:solidFill>
                  <a:schemeClr val="accent6"/>
                </a:solidFill>
              </a:rPr>
              <a:t> motherboard </a:t>
            </a:r>
            <a:r>
              <a:rPr lang="en-US" dirty="0" smtClean="0"/>
              <a:t>[79]</a:t>
            </a:r>
            <a:endParaRPr lang="en-US" dirty="0"/>
          </a:p>
        </p:txBody>
      </p:sp>
      <p:sp>
        <p:nvSpPr>
          <p:cNvPr id="12" name="Cím 1"/>
          <p:cNvSpPr>
            <a:spLocks noGrp="1"/>
          </p:cNvSpPr>
          <p:nvPr>
            <p:ph type="title"/>
          </p:nvPr>
        </p:nvSpPr>
        <p:spPr>
          <a:xfrm>
            <a:off x="0" y="0"/>
            <a:ext cx="9144000" cy="393700"/>
          </a:xfrm>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(4)</a:t>
            </a:r>
            <a:endParaRPr lang="hu-HU" dirty="0"/>
          </a:p>
        </p:txBody>
      </p:sp>
    </p:spTree>
    <p:extLst>
      <p:ext uri="{BB962C8B-B14F-4D97-AF65-F5344CB8AC3E}">
        <p14:creationId xmlns:p14="http://schemas.microsoft.com/office/powerpoint/2010/main" val="17558491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113" t="37745" r="8049" b="27333"/>
          <a:stretch/>
        </p:blipFill>
        <p:spPr bwMode="auto">
          <a:xfrm>
            <a:off x="-18510" y="1232539"/>
            <a:ext cx="9149439" cy="2385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392189" y="1400822"/>
            <a:ext cx="1624741" cy="371776"/>
          </a:xfrm>
          <a:prstGeom prst="rect">
            <a:avLst/>
          </a:prstGeom>
          <a:solidFill>
            <a:srgbClr val="43A1FF"/>
          </a:solidFill>
          <a:ln>
            <a:noFill/>
          </a:ln>
        </p:spPr>
        <p:txBody>
          <a:bodyPr wrap="square" rtlCol="0">
            <a:spAutoFit/>
          </a:bodyPr>
          <a:lstStyle/>
          <a:p>
            <a:endParaRPr lang="en-US" dirty="0">
              <a:solidFill>
                <a:srgbClr val="000000"/>
              </a:solidFill>
            </a:endParaRPr>
          </a:p>
        </p:txBody>
      </p:sp>
      <p:sp>
        <p:nvSpPr>
          <p:cNvPr id="4" name="TextBox 3"/>
          <p:cNvSpPr txBox="1"/>
          <p:nvPr/>
        </p:nvSpPr>
        <p:spPr>
          <a:xfrm>
            <a:off x="2252039" y="1232538"/>
            <a:ext cx="6878890" cy="371776"/>
          </a:xfrm>
          <a:prstGeom prst="rect">
            <a:avLst/>
          </a:prstGeom>
          <a:solidFill>
            <a:srgbClr val="2D96FF"/>
          </a:solidFill>
          <a:ln>
            <a:noFill/>
          </a:ln>
        </p:spPr>
        <p:txBody>
          <a:bodyPr wrap="square" rtlCol="0">
            <a:spAutoFit/>
          </a:bodyPr>
          <a:lstStyle/>
          <a:p>
            <a:endParaRPr lang="en-US" dirty="0">
              <a:solidFill>
                <a:srgbClr val="000000"/>
              </a:solidFill>
            </a:endParaRPr>
          </a:p>
        </p:txBody>
      </p:sp>
      <p:sp>
        <p:nvSpPr>
          <p:cNvPr id="5" name="Rectangle 4"/>
          <p:cNvSpPr/>
          <p:nvPr/>
        </p:nvSpPr>
        <p:spPr>
          <a:xfrm>
            <a:off x="2726795" y="1232538"/>
            <a:ext cx="5130569" cy="1200059"/>
          </a:xfrm>
          <a:prstGeom prst="rect">
            <a:avLst/>
          </a:prstGeom>
          <a:solidFill>
            <a:srgbClr val="00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Oval 5"/>
          <p:cNvSpPr/>
          <p:nvPr/>
        </p:nvSpPr>
        <p:spPr>
          <a:xfrm>
            <a:off x="4792361" y="1719746"/>
            <a:ext cx="3105344" cy="23546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extBox 6"/>
          <p:cNvSpPr txBox="1"/>
          <p:nvPr/>
        </p:nvSpPr>
        <p:spPr>
          <a:xfrm>
            <a:off x="124515" y="514173"/>
            <a:ext cx="6135013" cy="369332"/>
          </a:xfrm>
          <a:prstGeom prst="rect">
            <a:avLst/>
          </a:prstGeom>
          <a:noFill/>
        </p:spPr>
        <p:txBody>
          <a:bodyPr wrap="none" rtlCol="0">
            <a:spAutoFit/>
          </a:bodyPr>
          <a:lstStyle/>
          <a:p>
            <a:r>
              <a:rPr lang="en-US" dirty="0" smtClean="0">
                <a:solidFill>
                  <a:srgbClr val="333399"/>
                </a:solidFill>
              </a:rPr>
              <a:t>Emergence of mobile </a:t>
            </a:r>
            <a:r>
              <a:rPr lang="en-US" dirty="0">
                <a:solidFill>
                  <a:srgbClr val="333399"/>
                </a:solidFill>
              </a:rPr>
              <a:t>devices </a:t>
            </a:r>
            <a:r>
              <a:rPr lang="en-US" dirty="0" smtClean="0">
                <a:solidFill>
                  <a:srgbClr val="333399"/>
                </a:solidFill>
              </a:rPr>
              <a:t>from about 2005 </a:t>
            </a:r>
            <a:r>
              <a:rPr lang="en-US" dirty="0">
                <a:solidFill>
                  <a:srgbClr val="000000"/>
                </a:solidFill>
              </a:rPr>
              <a:t>[2]</a:t>
            </a:r>
          </a:p>
        </p:txBody>
      </p:sp>
      <p:sp>
        <p:nvSpPr>
          <p:cNvPr id="11" name="Title 1"/>
          <p:cNvSpPr>
            <a:spLocks noGrp="1"/>
          </p:cNvSpPr>
          <p:nvPr>
            <p:ph type="title"/>
          </p:nvPr>
        </p:nvSpPr>
        <p:spPr/>
        <p:txBody>
          <a:bodyPr/>
          <a:lstStyle/>
          <a:p>
            <a:r>
              <a:rPr lang="en-US" dirty="0" smtClean="0"/>
              <a:t/>
            </a:r>
            <a:br>
              <a:rPr lang="en-US" dirty="0" smtClean="0"/>
            </a:br>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a:t>
            </a:r>
            <a:r>
              <a:rPr lang="en-US" altLang="en-US" dirty="0" smtClean="0">
                <a:solidFill>
                  <a:srgbClr val="FFFFFF"/>
                </a:solidFill>
                <a:latin typeface="Verdana" pitchFamily="34" charset="0"/>
                <a:cs typeface="Arial" charset="0"/>
              </a:rPr>
              <a:t>smartphones (1)</a:t>
            </a:r>
            <a:r>
              <a:rPr lang="en-US" altLang="en-US" dirty="0">
                <a:solidFill>
                  <a:srgbClr val="FFFFFF"/>
                </a:solidFill>
                <a:latin typeface="Verdana" pitchFamily="34" charset="0"/>
                <a:cs typeface="Arial" charset="0"/>
              </a:rPr>
              <a:t/>
            </a:r>
            <a:br>
              <a:rPr lang="en-US" altLang="en-US" dirty="0">
                <a:solidFill>
                  <a:srgbClr val="FFFFFF"/>
                </a:solidFill>
                <a:latin typeface="Verdana" pitchFamily="34" charset="0"/>
                <a:cs typeface="Arial" charset="0"/>
              </a:rPr>
            </a:br>
            <a:endParaRPr lang="en-US" dirty="0"/>
          </a:p>
        </p:txBody>
      </p:sp>
      <p:sp>
        <p:nvSpPr>
          <p:cNvPr id="3" name="TextBox 2"/>
          <p:cNvSpPr txBox="1"/>
          <p:nvPr/>
        </p:nvSpPr>
        <p:spPr>
          <a:xfrm>
            <a:off x="5401595" y="4252537"/>
            <a:ext cx="1917513" cy="307777"/>
          </a:xfrm>
          <a:prstGeom prst="rect">
            <a:avLst/>
          </a:prstGeom>
          <a:noFill/>
        </p:spPr>
        <p:txBody>
          <a:bodyPr wrap="none" rtlCol="0">
            <a:spAutoFit/>
          </a:bodyPr>
          <a:lstStyle/>
          <a:p>
            <a:r>
              <a:rPr lang="en-US" sz="1400" b="1" dirty="0" smtClean="0">
                <a:solidFill>
                  <a:srgbClr val="FF0000"/>
                </a:solidFill>
              </a:rPr>
              <a:t>The mobile boom</a:t>
            </a:r>
            <a:endParaRPr lang="en-US" sz="1400" b="1" dirty="0">
              <a:solidFill>
                <a:srgbClr val="FF0000"/>
              </a:solidFill>
            </a:endParaRPr>
          </a:p>
        </p:txBody>
      </p:sp>
      <p:sp>
        <p:nvSpPr>
          <p:cNvPr id="8" name="TextBox 7"/>
          <p:cNvSpPr txBox="1"/>
          <p:nvPr/>
        </p:nvSpPr>
        <p:spPr>
          <a:xfrm>
            <a:off x="731451" y="6399330"/>
            <a:ext cx="7974234" cy="338554"/>
          </a:xfrm>
          <a:prstGeom prst="rect">
            <a:avLst/>
          </a:prstGeom>
          <a:noFill/>
        </p:spPr>
        <p:txBody>
          <a:bodyPr wrap="none" rtlCol="0">
            <a:spAutoFit/>
          </a:bodyPr>
          <a:lstStyle/>
          <a:p>
            <a:r>
              <a:rPr lang="en-US" sz="1600" dirty="0" smtClean="0"/>
              <a:t>Netbooks: Small size laptops (e.g. with a display size of 10" or smaller.) </a:t>
            </a:r>
            <a:endParaRPr lang="en-US" sz="1600" dirty="0"/>
          </a:p>
        </p:txBody>
      </p:sp>
    </p:spTree>
    <p:extLst>
      <p:ext uri="{BB962C8B-B14F-4D97-AF65-F5344CB8AC3E}">
        <p14:creationId xmlns:p14="http://schemas.microsoft.com/office/powerpoint/2010/main" val="8342386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(5)</a:t>
            </a:r>
            <a:endParaRPr lang="en-US" dirty="0"/>
          </a:p>
        </p:txBody>
      </p:sp>
      <p:pic>
        <p:nvPicPr>
          <p:cNvPr id="3" name="Picture 2"/>
          <p:cNvPicPr>
            <a:picLocks noChangeAspect="1"/>
          </p:cNvPicPr>
          <p:nvPr/>
        </p:nvPicPr>
        <p:blipFill rotWithShape="1">
          <a:blip r:embed="rId2"/>
          <a:srcRect t="14055"/>
          <a:stretch/>
        </p:blipFill>
        <p:spPr>
          <a:xfrm>
            <a:off x="0" y="1205095"/>
            <a:ext cx="9144000" cy="4924205"/>
          </a:xfrm>
          <a:prstGeom prst="rect">
            <a:avLst/>
          </a:prstGeom>
        </p:spPr>
      </p:pic>
      <p:sp>
        <p:nvSpPr>
          <p:cNvPr id="4" name="TextBox 3"/>
          <p:cNvSpPr txBox="1"/>
          <p:nvPr/>
        </p:nvSpPr>
        <p:spPr>
          <a:xfrm>
            <a:off x="124092" y="518863"/>
            <a:ext cx="6673622" cy="646331"/>
          </a:xfrm>
          <a:prstGeom prst="rect">
            <a:avLst/>
          </a:prstGeom>
          <a:noFill/>
        </p:spPr>
        <p:txBody>
          <a:bodyPr wrap="none" rtlCol="0">
            <a:spAutoFit/>
          </a:bodyPr>
          <a:lstStyle/>
          <a:p>
            <a:r>
              <a:rPr lang="en-US" dirty="0" smtClean="0">
                <a:solidFill>
                  <a:schemeClr val="accent6"/>
                </a:solidFill>
              </a:rPr>
              <a:t>Example: Total power consumption of tablets</a:t>
            </a:r>
          </a:p>
          <a:p>
            <a:r>
              <a:rPr lang="en-US" dirty="0">
                <a:solidFill>
                  <a:schemeClr val="accent6"/>
                </a:solidFill>
              </a:rPr>
              <a:t> </a:t>
            </a:r>
            <a:r>
              <a:rPr lang="en-US" dirty="0" smtClean="0">
                <a:solidFill>
                  <a:schemeClr val="accent6"/>
                </a:solidFill>
              </a:rPr>
              <a:t> while running the (</a:t>
            </a:r>
            <a:r>
              <a:rPr lang="en-US" dirty="0" err="1" smtClean="0">
                <a:solidFill>
                  <a:schemeClr val="accent6"/>
                </a:solidFill>
              </a:rPr>
              <a:t>SunSpider</a:t>
            </a:r>
            <a:r>
              <a:rPr lang="en-US" dirty="0" smtClean="0">
                <a:solidFill>
                  <a:schemeClr val="accent6"/>
                </a:solidFill>
              </a:rPr>
              <a:t> 0.9.1 benchmark) [80]</a:t>
            </a:r>
            <a:endParaRPr lang="en-US" dirty="0">
              <a:solidFill>
                <a:schemeClr val="accent6"/>
              </a:solidFill>
            </a:endParaRPr>
          </a:p>
        </p:txBody>
      </p:sp>
      <p:sp>
        <p:nvSpPr>
          <p:cNvPr id="5" name="TextBox 4"/>
          <p:cNvSpPr txBox="1"/>
          <p:nvPr/>
        </p:nvSpPr>
        <p:spPr>
          <a:xfrm>
            <a:off x="1151620" y="6058453"/>
            <a:ext cx="2113079" cy="430887"/>
          </a:xfrm>
          <a:prstGeom prst="rect">
            <a:avLst/>
          </a:prstGeom>
          <a:noFill/>
        </p:spPr>
        <p:txBody>
          <a:bodyPr wrap="none" rtlCol="0">
            <a:spAutoFit/>
          </a:bodyPr>
          <a:lstStyle/>
          <a:p>
            <a:pPr algn="ctr"/>
            <a:r>
              <a:rPr lang="en-US" sz="1100" dirty="0" smtClean="0">
                <a:solidFill>
                  <a:schemeClr val="bg1">
                    <a:lumMod val="50000"/>
                  </a:schemeClr>
                </a:solidFill>
              </a:rPr>
              <a:t>NVidia </a:t>
            </a:r>
            <a:r>
              <a:rPr lang="en-US" sz="1100" dirty="0" err="1" smtClean="0">
                <a:solidFill>
                  <a:schemeClr val="bg1">
                    <a:lumMod val="50000"/>
                  </a:schemeClr>
                </a:solidFill>
              </a:rPr>
              <a:t>T30</a:t>
            </a:r>
            <a:r>
              <a:rPr lang="en-US" sz="1100" dirty="0" smtClean="0">
                <a:solidFill>
                  <a:schemeClr val="bg1">
                    <a:lumMod val="50000"/>
                  </a:schemeClr>
                </a:solidFill>
              </a:rPr>
              <a:t> </a:t>
            </a:r>
          </a:p>
          <a:p>
            <a:pPr algn="ctr"/>
            <a:r>
              <a:rPr lang="en-US" sz="1100" dirty="0" err="1" smtClean="0">
                <a:solidFill>
                  <a:schemeClr val="bg1">
                    <a:lumMod val="50000"/>
                  </a:schemeClr>
                </a:solidFill>
              </a:rPr>
              <a:t>4+1x</a:t>
            </a:r>
            <a:r>
              <a:rPr lang="en-US" sz="1100" dirty="0" smtClean="0">
                <a:solidFill>
                  <a:schemeClr val="bg1">
                    <a:lumMod val="50000"/>
                  </a:schemeClr>
                </a:solidFill>
              </a:rPr>
              <a:t> Cortex </a:t>
            </a:r>
            <a:r>
              <a:rPr lang="en-US" sz="1100" dirty="0" err="1" smtClean="0">
                <a:solidFill>
                  <a:schemeClr val="bg1">
                    <a:lumMod val="50000"/>
                  </a:schemeClr>
                </a:solidFill>
              </a:rPr>
              <a:t>A9</a:t>
            </a:r>
            <a:r>
              <a:rPr lang="en-US" sz="1100" dirty="0" smtClean="0">
                <a:solidFill>
                  <a:schemeClr val="bg1">
                    <a:lumMod val="50000"/>
                  </a:schemeClr>
                </a:solidFill>
              </a:rPr>
              <a:t>, 1.3 GHz)</a:t>
            </a:r>
            <a:endParaRPr lang="en-US" sz="1100" dirty="0">
              <a:solidFill>
                <a:schemeClr val="bg1">
                  <a:lumMod val="50000"/>
                </a:schemeClr>
              </a:solidFill>
            </a:endParaRPr>
          </a:p>
        </p:txBody>
      </p:sp>
      <p:sp>
        <p:nvSpPr>
          <p:cNvPr id="6" name="TextBox 5"/>
          <p:cNvSpPr txBox="1"/>
          <p:nvPr/>
        </p:nvSpPr>
        <p:spPr>
          <a:xfrm>
            <a:off x="4161762" y="6057950"/>
            <a:ext cx="1441420" cy="430887"/>
          </a:xfrm>
          <a:prstGeom prst="rect">
            <a:avLst/>
          </a:prstGeom>
          <a:noFill/>
        </p:spPr>
        <p:txBody>
          <a:bodyPr wrap="none" rtlCol="0">
            <a:spAutoFit/>
          </a:bodyPr>
          <a:lstStyle/>
          <a:p>
            <a:pPr algn="ctr"/>
            <a:r>
              <a:rPr lang="en-US" sz="1100" dirty="0" smtClean="0">
                <a:solidFill>
                  <a:schemeClr val="bg1">
                    <a:lumMod val="50000"/>
                  </a:schemeClr>
                </a:solidFill>
              </a:rPr>
              <a:t>Intel Atom </a:t>
            </a:r>
            <a:r>
              <a:rPr lang="en-US" sz="1100" dirty="0" err="1" smtClean="0">
                <a:solidFill>
                  <a:schemeClr val="bg1">
                    <a:lumMod val="50000"/>
                  </a:schemeClr>
                </a:solidFill>
              </a:rPr>
              <a:t>Z2760</a:t>
            </a:r>
            <a:endParaRPr lang="en-US" sz="1100" dirty="0" smtClean="0">
              <a:solidFill>
                <a:schemeClr val="bg1">
                  <a:lumMod val="50000"/>
                </a:schemeClr>
              </a:solidFill>
            </a:endParaRPr>
          </a:p>
          <a:p>
            <a:pPr algn="ctr"/>
            <a:r>
              <a:rPr lang="en-US" sz="1100" dirty="0">
                <a:solidFill>
                  <a:schemeClr val="bg1">
                    <a:lumMod val="50000"/>
                  </a:schemeClr>
                </a:solidFill>
              </a:rPr>
              <a:t>(</a:t>
            </a:r>
            <a:r>
              <a:rPr lang="en-US" sz="1100" dirty="0" err="1" smtClean="0">
                <a:solidFill>
                  <a:schemeClr val="bg1">
                    <a:lumMod val="50000"/>
                  </a:schemeClr>
                </a:solidFill>
              </a:rPr>
              <a:t>2C</a:t>
            </a:r>
            <a:r>
              <a:rPr lang="en-US" sz="1100" dirty="0" smtClean="0">
                <a:solidFill>
                  <a:schemeClr val="bg1">
                    <a:lumMod val="50000"/>
                  </a:schemeClr>
                </a:solidFill>
              </a:rPr>
              <a:t>, 1.8 GHz)</a:t>
            </a:r>
            <a:endParaRPr lang="en-US" sz="1100" dirty="0">
              <a:solidFill>
                <a:schemeClr val="bg1">
                  <a:lumMod val="50000"/>
                </a:schemeClr>
              </a:solidFill>
            </a:endParaRPr>
          </a:p>
        </p:txBody>
      </p:sp>
      <p:sp>
        <p:nvSpPr>
          <p:cNvPr id="7" name="TextBox 6"/>
          <p:cNvSpPr txBox="1"/>
          <p:nvPr/>
        </p:nvSpPr>
        <p:spPr>
          <a:xfrm>
            <a:off x="6156318" y="6058453"/>
            <a:ext cx="2153154" cy="430887"/>
          </a:xfrm>
          <a:prstGeom prst="rect">
            <a:avLst/>
          </a:prstGeom>
          <a:noFill/>
        </p:spPr>
        <p:txBody>
          <a:bodyPr wrap="none" rtlCol="0">
            <a:spAutoFit/>
          </a:bodyPr>
          <a:lstStyle/>
          <a:p>
            <a:pPr algn="ctr"/>
            <a:r>
              <a:rPr lang="en-US" sz="1100" dirty="0" smtClean="0">
                <a:solidFill>
                  <a:schemeClr val="bg1">
                    <a:lumMod val="50000"/>
                  </a:schemeClr>
                </a:solidFill>
              </a:rPr>
              <a:t>Qualcomm </a:t>
            </a:r>
            <a:r>
              <a:rPr lang="en-US" sz="1100" dirty="0" err="1" smtClean="0">
                <a:solidFill>
                  <a:schemeClr val="bg1">
                    <a:lumMod val="50000"/>
                  </a:schemeClr>
                </a:solidFill>
              </a:rPr>
              <a:t>S4</a:t>
            </a:r>
            <a:r>
              <a:rPr lang="en-US" sz="1100" dirty="0" smtClean="0">
                <a:solidFill>
                  <a:schemeClr val="bg1">
                    <a:lumMod val="50000"/>
                  </a:schemeClr>
                </a:solidFill>
              </a:rPr>
              <a:t> (</a:t>
            </a:r>
            <a:r>
              <a:rPr lang="en-US" sz="1100" dirty="0" err="1" smtClean="0">
                <a:solidFill>
                  <a:schemeClr val="bg1">
                    <a:lumMod val="50000"/>
                  </a:schemeClr>
                </a:solidFill>
              </a:rPr>
              <a:t>APQ8060A</a:t>
            </a:r>
            <a:r>
              <a:rPr lang="en-US" sz="1100" dirty="0" smtClean="0">
                <a:solidFill>
                  <a:schemeClr val="bg1">
                    <a:lumMod val="50000"/>
                  </a:schemeClr>
                </a:solidFill>
              </a:rPr>
              <a:t>) </a:t>
            </a:r>
          </a:p>
          <a:p>
            <a:pPr algn="ctr"/>
            <a:r>
              <a:rPr lang="en-US" sz="1100" dirty="0" smtClean="0">
                <a:solidFill>
                  <a:schemeClr val="bg1">
                    <a:lumMod val="50000"/>
                  </a:schemeClr>
                </a:solidFill>
              </a:rPr>
              <a:t>(</a:t>
            </a:r>
            <a:r>
              <a:rPr lang="en-US" sz="1100" dirty="0" err="1" smtClean="0">
                <a:solidFill>
                  <a:schemeClr val="bg1">
                    <a:lumMod val="50000"/>
                  </a:schemeClr>
                </a:solidFill>
              </a:rPr>
              <a:t>2C</a:t>
            </a:r>
            <a:r>
              <a:rPr lang="en-US" sz="1100" dirty="0" smtClean="0">
                <a:solidFill>
                  <a:schemeClr val="bg1">
                    <a:lumMod val="50000"/>
                  </a:schemeClr>
                </a:solidFill>
              </a:rPr>
              <a:t> 1.5 GHz)</a:t>
            </a:r>
            <a:endParaRPr lang="en-US" sz="1100" dirty="0">
              <a:solidFill>
                <a:schemeClr val="bg1">
                  <a:lumMod val="50000"/>
                </a:schemeClr>
              </a:solidFill>
            </a:endParaRPr>
          </a:p>
        </p:txBody>
      </p:sp>
      <p:sp>
        <p:nvSpPr>
          <p:cNvPr id="9" name="Rectangle 8"/>
          <p:cNvSpPr/>
          <p:nvPr/>
        </p:nvSpPr>
        <p:spPr>
          <a:xfrm>
            <a:off x="1704052" y="1358770"/>
            <a:ext cx="5523243" cy="338554"/>
          </a:xfrm>
          <a:prstGeom prst="rect">
            <a:avLst/>
          </a:prstGeom>
        </p:spPr>
        <p:txBody>
          <a:bodyPr wrap="none">
            <a:spAutoFit/>
          </a:bodyPr>
          <a:lstStyle/>
          <a:p>
            <a:pPr marL="171450" lvl="0" indent="-171450">
              <a:spcAft>
                <a:spcPts val="300"/>
              </a:spcAft>
              <a:buFont typeface="Arial" panose="020B0604020202020204" pitchFamily="34" charset="0"/>
              <a:buChar char="•"/>
            </a:pPr>
            <a:r>
              <a:rPr lang="en-US" sz="1600" dirty="0" err="1">
                <a:solidFill>
                  <a:srgbClr val="000000"/>
                </a:solidFill>
              </a:rPr>
              <a:t>SunSpider</a:t>
            </a:r>
            <a:r>
              <a:rPr lang="en-US" sz="1600" dirty="0">
                <a:solidFill>
                  <a:srgbClr val="000000"/>
                </a:solidFill>
              </a:rPr>
              <a:t>, is a mid-length JavaScript benchmark.</a:t>
            </a:r>
          </a:p>
        </p:txBody>
      </p:sp>
    </p:spTree>
    <p:extLst>
      <p:ext uri="{BB962C8B-B14F-4D97-AF65-F5344CB8AC3E}">
        <p14:creationId xmlns:p14="http://schemas.microsoft.com/office/powerpoint/2010/main" val="359648086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(6)</a:t>
            </a:r>
            <a:endParaRPr lang="en-US" dirty="0"/>
          </a:p>
        </p:txBody>
      </p:sp>
      <p:sp>
        <p:nvSpPr>
          <p:cNvPr id="4" name="Rectangle 3"/>
          <p:cNvSpPr>
            <a:spLocks noChangeArrowheads="1"/>
          </p:cNvSpPr>
          <p:nvPr/>
        </p:nvSpPr>
        <p:spPr bwMode="auto">
          <a:xfrm>
            <a:off x="2123235" y="2966650"/>
            <a:ext cx="9144000" cy="0"/>
          </a:xfrm>
          <a:prstGeom prst="rect">
            <a:avLst/>
          </a:prstGeom>
          <a:solidFill>
            <a:srgbClr val="F6F6F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t>
            </a:r>
            <a:r>
              <a:rPr kumimoji="0" lang="en-US" altLang="en-US" sz="13200" b="0" i="0" u="none" strike="noStrike" cap="none" normalizeH="0" baseline="0" smtClean="0">
                <a:ln>
                  <a:noFill/>
                </a:ln>
                <a:solidFill>
                  <a:schemeClr val="tx1"/>
                </a:solidFill>
                <a:effectLst/>
                <a:latin typeface="Arial" panose="020B0604020202020204" pitchFamily="34" charset="0"/>
              </a:rPr>
              <a:t/>
            </a:r>
            <a:br>
              <a:rPr kumimoji="0" lang="en-US" altLang="en-US" sz="13200" b="0" i="0" u="none" strike="noStrike" cap="none" normalizeH="0" baseline="0" smtClean="0">
                <a:ln>
                  <a:noFill/>
                </a:ln>
                <a:solidFill>
                  <a:schemeClr val="tx1"/>
                </a:solidFill>
                <a:effectLst/>
                <a:latin typeface="Arial" panose="020B0604020202020204" pitchFamily="34" charset="0"/>
              </a:rPr>
            </a:br>
            <a:r>
              <a:rPr kumimoji="0" lang="en-US" altLang="en-US" sz="1000" b="0" i="1" u="none" strike="noStrike" cap="none" normalizeH="0" baseline="0" smtClean="0">
                <a:ln>
                  <a:noFill/>
                </a:ln>
                <a:solidFill>
                  <a:srgbClr val="444444"/>
                </a:solidFill>
                <a:effectLst/>
                <a:latin typeface="Arimo"/>
              </a:rPr>
              <a:t>Basic LC filter modified with an inline resistor</a:t>
            </a:r>
            <a:r>
              <a:rPr kumimoji="0" lang="en-US" altLang="en-US" sz="800" b="0" i="0" u="none" strike="noStrike" cap="none" normalizeH="0" baseline="0" smtClean="0">
                <a:ln>
                  <a:noFill/>
                </a:ln>
                <a:solidFill>
                  <a:schemeClr val="tx1"/>
                </a:solidFill>
                <a:effectLst/>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nvGrpSpPr>
          <p:cNvPr id="7" name="Group 6"/>
          <p:cNvGrpSpPr/>
          <p:nvPr/>
        </p:nvGrpSpPr>
        <p:grpSpPr>
          <a:xfrm>
            <a:off x="1961710" y="1133745"/>
            <a:ext cx="4533900" cy="2105025"/>
            <a:chOff x="2186735" y="2753925"/>
            <a:chExt cx="4533900" cy="2105025"/>
          </a:xfrm>
        </p:grpSpPr>
        <p:pic>
          <p:nvPicPr>
            <p:cNvPr id="3076" name="Picture 4" descr="https://images.anandtech.com/reviews/SoC/Intel/CTvT3/LCfiltermodifi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6735" y="2753925"/>
              <a:ext cx="4533900" cy="21050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35322" y="2856986"/>
              <a:ext cx="1064715" cy="276999"/>
            </a:xfrm>
            <a:prstGeom prst="rect">
              <a:avLst/>
            </a:prstGeom>
            <a:noFill/>
          </p:spPr>
          <p:txBody>
            <a:bodyPr wrap="none" rtlCol="0">
              <a:spAutoFit/>
            </a:bodyPr>
            <a:lstStyle/>
            <a:p>
              <a:r>
                <a:rPr lang="en-US" sz="1200" dirty="0" smtClean="0"/>
                <a:t>e.g. 20 m</a:t>
              </a:r>
              <a:r>
                <a:rPr lang="el-GR" sz="1200" dirty="0" smtClean="0"/>
                <a:t>Ω</a:t>
              </a:r>
              <a:endParaRPr lang="en-US" sz="1200" dirty="0"/>
            </a:p>
          </p:txBody>
        </p:sp>
      </p:grpSp>
      <p:sp>
        <p:nvSpPr>
          <p:cNvPr id="6" name="TextBox 5"/>
          <p:cNvSpPr txBox="1"/>
          <p:nvPr/>
        </p:nvSpPr>
        <p:spPr>
          <a:xfrm>
            <a:off x="126444" y="517158"/>
            <a:ext cx="5841664" cy="369332"/>
          </a:xfrm>
          <a:prstGeom prst="rect">
            <a:avLst/>
          </a:prstGeom>
          <a:noFill/>
        </p:spPr>
        <p:txBody>
          <a:bodyPr wrap="none" rtlCol="0">
            <a:spAutoFit/>
          </a:bodyPr>
          <a:lstStyle/>
          <a:p>
            <a:r>
              <a:rPr lang="en-US" dirty="0" smtClean="0">
                <a:solidFill>
                  <a:schemeClr val="accent6"/>
                </a:solidFill>
              </a:rPr>
              <a:t>Measuring the power consumption of a CPU [80]</a:t>
            </a:r>
            <a:endParaRPr lang="en-US" dirty="0">
              <a:solidFill>
                <a:schemeClr val="accent6"/>
              </a:solidFill>
            </a:endParaRPr>
          </a:p>
        </p:txBody>
      </p:sp>
    </p:spTree>
    <p:extLst>
      <p:ext uri="{BB962C8B-B14F-4D97-AF65-F5344CB8AC3E}">
        <p14:creationId xmlns:p14="http://schemas.microsoft.com/office/powerpoint/2010/main" val="11310837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(7)</a:t>
            </a:r>
            <a:endParaRPr lang="en-US" dirty="0"/>
          </a:p>
        </p:txBody>
      </p:sp>
      <p:pic>
        <p:nvPicPr>
          <p:cNvPr id="3" name="Picture 2"/>
          <p:cNvPicPr>
            <a:picLocks noChangeAspect="1"/>
          </p:cNvPicPr>
          <p:nvPr/>
        </p:nvPicPr>
        <p:blipFill rotWithShape="1">
          <a:blip r:embed="rId2"/>
          <a:srcRect t="13179"/>
          <a:stretch/>
        </p:blipFill>
        <p:spPr>
          <a:xfrm>
            <a:off x="0" y="1133745"/>
            <a:ext cx="9144000" cy="5199771"/>
          </a:xfrm>
          <a:prstGeom prst="rect">
            <a:avLst/>
          </a:prstGeom>
        </p:spPr>
      </p:pic>
      <p:sp>
        <p:nvSpPr>
          <p:cNvPr id="5" name="TextBox 4"/>
          <p:cNvSpPr txBox="1"/>
          <p:nvPr/>
        </p:nvSpPr>
        <p:spPr>
          <a:xfrm>
            <a:off x="1601670" y="4396335"/>
            <a:ext cx="4233467" cy="684803"/>
          </a:xfrm>
          <a:prstGeom prst="rect">
            <a:avLst/>
          </a:prstGeom>
          <a:noFill/>
        </p:spPr>
        <p:txBody>
          <a:bodyPr wrap="none" rtlCol="0">
            <a:spAutoFit/>
          </a:bodyPr>
          <a:lstStyle/>
          <a:p>
            <a:pPr marL="171450" indent="-171450">
              <a:spcAft>
                <a:spcPts val="300"/>
              </a:spcAft>
              <a:buFont typeface="Arial" panose="020B0604020202020204" pitchFamily="34" charset="0"/>
              <a:buChar char="•"/>
            </a:pPr>
            <a:r>
              <a:rPr lang="en-US" sz="1200" dirty="0" err="1"/>
              <a:t>SunSpider</a:t>
            </a:r>
            <a:r>
              <a:rPr lang="en-US" sz="1200" dirty="0" smtClean="0"/>
              <a:t>, is </a:t>
            </a:r>
            <a:r>
              <a:rPr lang="en-US" sz="1200" dirty="0"/>
              <a:t>a mid-length JavaScript </a:t>
            </a:r>
            <a:r>
              <a:rPr lang="en-US" sz="1200" dirty="0" smtClean="0"/>
              <a:t>benchmark.</a:t>
            </a:r>
          </a:p>
          <a:p>
            <a:pPr marL="171450" indent="-171450">
              <a:buFont typeface="Arial" panose="020B0604020202020204" pitchFamily="34" charset="0"/>
              <a:buChar char="•"/>
            </a:pPr>
            <a:r>
              <a:rPr lang="en-US" sz="1200" dirty="0" smtClean="0"/>
              <a:t>In the power consumption of Qualcomm's </a:t>
            </a:r>
            <a:r>
              <a:rPr lang="en-US" sz="1200" dirty="0" err="1" smtClean="0"/>
              <a:t>S4</a:t>
            </a:r>
            <a:endParaRPr lang="en-US" sz="1200" dirty="0" smtClean="0"/>
          </a:p>
          <a:p>
            <a:r>
              <a:rPr lang="en-US" sz="1200" dirty="0" smtClean="0"/>
              <a:t>     the </a:t>
            </a:r>
            <a:r>
              <a:rPr lang="en-US" sz="1200" dirty="0" err="1" smtClean="0"/>
              <a:t>L2</a:t>
            </a:r>
            <a:r>
              <a:rPr lang="en-US" sz="1200" dirty="0" smtClean="0"/>
              <a:t> cache is not taken into account.</a:t>
            </a:r>
            <a:endParaRPr lang="en-US" sz="1200" dirty="0"/>
          </a:p>
        </p:txBody>
      </p:sp>
      <p:sp>
        <p:nvSpPr>
          <p:cNvPr id="7" name="TextBox 6"/>
          <p:cNvSpPr txBox="1"/>
          <p:nvPr/>
        </p:nvSpPr>
        <p:spPr>
          <a:xfrm>
            <a:off x="1151620" y="6324364"/>
            <a:ext cx="2113079" cy="430887"/>
          </a:xfrm>
          <a:prstGeom prst="rect">
            <a:avLst/>
          </a:prstGeom>
          <a:noFill/>
        </p:spPr>
        <p:txBody>
          <a:bodyPr wrap="none" rtlCol="0">
            <a:spAutoFit/>
          </a:bodyPr>
          <a:lstStyle/>
          <a:p>
            <a:pPr algn="ctr"/>
            <a:r>
              <a:rPr lang="en-US" sz="1100" dirty="0" smtClean="0">
                <a:solidFill>
                  <a:schemeClr val="bg1">
                    <a:lumMod val="50000"/>
                  </a:schemeClr>
                </a:solidFill>
              </a:rPr>
              <a:t>NVidia </a:t>
            </a:r>
            <a:r>
              <a:rPr lang="en-US" sz="1100" dirty="0" err="1" smtClean="0">
                <a:solidFill>
                  <a:schemeClr val="bg1">
                    <a:lumMod val="50000"/>
                  </a:schemeClr>
                </a:solidFill>
              </a:rPr>
              <a:t>T30</a:t>
            </a:r>
            <a:r>
              <a:rPr lang="en-US" sz="1100" dirty="0" smtClean="0">
                <a:solidFill>
                  <a:schemeClr val="bg1">
                    <a:lumMod val="50000"/>
                  </a:schemeClr>
                </a:solidFill>
              </a:rPr>
              <a:t> </a:t>
            </a:r>
          </a:p>
          <a:p>
            <a:pPr algn="ctr"/>
            <a:r>
              <a:rPr lang="en-US" sz="1100" dirty="0" err="1" smtClean="0">
                <a:solidFill>
                  <a:schemeClr val="bg1">
                    <a:lumMod val="50000"/>
                  </a:schemeClr>
                </a:solidFill>
              </a:rPr>
              <a:t>4+1x</a:t>
            </a:r>
            <a:r>
              <a:rPr lang="en-US" sz="1100" dirty="0" smtClean="0">
                <a:solidFill>
                  <a:schemeClr val="bg1">
                    <a:lumMod val="50000"/>
                  </a:schemeClr>
                </a:solidFill>
              </a:rPr>
              <a:t> Cortex </a:t>
            </a:r>
            <a:r>
              <a:rPr lang="en-US" sz="1100" dirty="0" err="1" smtClean="0">
                <a:solidFill>
                  <a:schemeClr val="bg1">
                    <a:lumMod val="50000"/>
                  </a:schemeClr>
                </a:solidFill>
              </a:rPr>
              <a:t>A9</a:t>
            </a:r>
            <a:r>
              <a:rPr lang="en-US" sz="1100" dirty="0" smtClean="0">
                <a:solidFill>
                  <a:schemeClr val="bg1">
                    <a:lumMod val="50000"/>
                  </a:schemeClr>
                </a:solidFill>
              </a:rPr>
              <a:t>, 1.3 GHz)</a:t>
            </a:r>
            <a:endParaRPr lang="en-US" sz="1100" dirty="0">
              <a:solidFill>
                <a:schemeClr val="bg1">
                  <a:lumMod val="50000"/>
                </a:schemeClr>
              </a:solidFill>
            </a:endParaRPr>
          </a:p>
        </p:txBody>
      </p:sp>
      <p:sp>
        <p:nvSpPr>
          <p:cNvPr id="8" name="TextBox 7"/>
          <p:cNvSpPr txBox="1"/>
          <p:nvPr/>
        </p:nvSpPr>
        <p:spPr>
          <a:xfrm>
            <a:off x="4161762" y="6323861"/>
            <a:ext cx="1441420" cy="430887"/>
          </a:xfrm>
          <a:prstGeom prst="rect">
            <a:avLst/>
          </a:prstGeom>
          <a:noFill/>
        </p:spPr>
        <p:txBody>
          <a:bodyPr wrap="none" rtlCol="0">
            <a:spAutoFit/>
          </a:bodyPr>
          <a:lstStyle/>
          <a:p>
            <a:pPr algn="ctr"/>
            <a:r>
              <a:rPr lang="en-US" sz="1100" dirty="0" smtClean="0">
                <a:solidFill>
                  <a:schemeClr val="bg1">
                    <a:lumMod val="50000"/>
                  </a:schemeClr>
                </a:solidFill>
              </a:rPr>
              <a:t>Intel Atom </a:t>
            </a:r>
            <a:r>
              <a:rPr lang="en-US" sz="1100" dirty="0" err="1" smtClean="0">
                <a:solidFill>
                  <a:schemeClr val="bg1">
                    <a:lumMod val="50000"/>
                  </a:schemeClr>
                </a:solidFill>
              </a:rPr>
              <a:t>Z2760</a:t>
            </a:r>
            <a:endParaRPr lang="en-US" sz="1100" dirty="0" smtClean="0">
              <a:solidFill>
                <a:schemeClr val="bg1">
                  <a:lumMod val="50000"/>
                </a:schemeClr>
              </a:solidFill>
            </a:endParaRPr>
          </a:p>
          <a:p>
            <a:pPr algn="ctr"/>
            <a:r>
              <a:rPr lang="en-US" sz="1100" dirty="0">
                <a:solidFill>
                  <a:schemeClr val="bg1">
                    <a:lumMod val="50000"/>
                  </a:schemeClr>
                </a:solidFill>
              </a:rPr>
              <a:t>(</a:t>
            </a:r>
            <a:r>
              <a:rPr lang="en-US" sz="1100" dirty="0" err="1" smtClean="0">
                <a:solidFill>
                  <a:schemeClr val="bg1">
                    <a:lumMod val="50000"/>
                  </a:schemeClr>
                </a:solidFill>
              </a:rPr>
              <a:t>2C</a:t>
            </a:r>
            <a:r>
              <a:rPr lang="en-US" sz="1100" dirty="0" smtClean="0">
                <a:solidFill>
                  <a:schemeClr val="bg1">
                    <a:lumMod val="50000"/>
                  </a:schemeClr>
                </a:solidFill>
              </a:rPr>
              <a:t>, 1.8 GHz)</a:t>
            </a:r>
            <a:endParaRPr lang="en-US" sz="1100" dirty="0">
              <a:solidFill>
                <a:schemeClr val="bg1">
                  <a:lumMod val="50000"/>
                </a:schemeClr>
              </a:solidFill>
            </a:endParaRPr>
          </a:p>
        </p:txBody>
      </p:sp>
      <p:sp>
        <p:nvSpPr>
          <p:cNvPr id="9" name="TextBox 8"/>
          <p:cNvSpPr txBox="1"/>
          <p:nvPr/>
        </p:nvSpPr>
        <p:spPr>
          <a:xfrm>
            <a:off x="6156318" y="6324364"/>
            <a:ext cx="2153154" cy="430887"/>
          </a:xfrm>
          <a:prstGeom prst="rect">
            <a:avLst/>
          </a:prstGeom>
          <a:noFill/>
        </p:spPr>
        <p:txBody>
          <a:bodyPr wrap="none" rtlCol="0">
            <a:spAutoFit/>
          </a:bodyPr>
          <a:lstStyle/>
          <a:p>
            <a:pPr algn="ctr"/>
            <a:r>
              <a:rPr lang="en-US" sz="1100" dirty="0" smtClean="0">
                <a:solidFill>
                  <a:schemeClr val="bg1">
                    <a:lumMod val="50000"/>
                  </a:schemeClr>
                </a:solidFill>
              </a:rPr>
              <a:t>Qualcomm </a:t>
            </a:r>
            <a:r>
              <a:rPr lang="en-US" sz="1100" dirty="0" err="1" smtClean="0">
                <a:solidFill>
                  <a:schemeClr val="bg1">
                    <a:lumMod val="50000"/>
                  </a:schemeClr>
                </a:solidFill>
              </a:rPr>
              <a:t>S4</a:t>
            </a:r>
            <a:r>
              <a:rPr lang="en-US" sz="1100" dirty="0" smtClean="0">
                <a:solidFill>
                  <a:schemeClr val="bg1">
                    <a:lumMod val="50000"/>
                  </a:schemeClr>
                </a:solidFill>
              </a:rPr>
              <a:t> (</a:t>
            </a:r>
            <a:r>
              <a:rPr lang="en-US" sz="1100" dirty="0" err="1" smtClean="0">
                <a:solidFill>
                  <a:schemeClr val="bg1">
                    <a:lumMod val="50000"/>
                  </a:schemeClr>
                </a:solidFill>
              </a:rPr>
              <a:t>APQ8060A</a:t>
            </a:r>
            <a:r>
              <a:rPr lang="en-US" sz="1100" dirty="0" smtClean="0">
                <a:solidFill>
                  <a:schemeClr val="bg1">
                    <a:lumMod val="50000"/>
                  </a:schemeClr>
                </a:solidFill>
              </a:rPr>
              <a:t>) </a:t>
            </a:r>
          </a:p>
          <a:p>
            <a:pPr algn="ctr"/>
            <a:r>
              <a:rPr lang="en-US" sz="1100" dirty="0" smtClean="0">
                <a:solidFill>
                  <a:schemeClr val="bg1">
                    <a:lumMod val="50000"/>
                  </a:schemeClr>
                </a:solidFill>
              </a:rPr>
              <a:t>(</a:t>
            </a:r>
            <a:r>
              <a:rPr lang="en-US" sz="1100" dirty="0" err="1" smtClean="0">
                <a:solidFill>
                  <a:schemeClr val="bg1">
                    <a:lumMod val="50000"/>
                  </a:schemeClr>
                </a:solidFill>
              </a:rPr>
              <a:t>2C</a:t>
            </a:r>
            <a:r>
              <a:rPr lang="en-US" sz="1100" dirty="0" smtClean="0">
                <a:solidFill>
                  <a:schemeClr val="bg1">
                    <a:lumMod val="50000"/>
                  </a:schemeClr>
                </a:solidFill>
              </a:rPr>
              <a:t> 1.5 GHz)</a:t>
            </a:r>
            <a:endParaRPr lang="en-US" sz="1100" dirty="0">
              <a:solidFill>
                <a:schemeClr val="bg1">
                  <a:lumMod val="50000"/>
                </a:schemeClr>
              </a:solidFill>
            </a:endParaRPr>
          </a:p>
        </p:txBody>
      </p:sp>
      <p:sp>
        <p:nvSpPr>
          <p:cNvPr id="11" name="TextBox 10"/>
          <p:cNvSpPr txBox="1"/>
          <p:nvPr/>
        </p:nvSpPr>
        <p:spPr>
          <a:xfrm>
            <a:off x="124092" y="518863"/>
            <a:ext cx="8779135" cy="646331"/>
          </a:xfrm>
          <a:prstGeom prst="rect">
            <a:avLst/>
          </a:prstGeom>
          <a:noFill/>
        </p:spPr>
        <p:txBody>
          <a:bodyPr wrap="none" rtlCol="0">
            <a:spAutoFit/>
          </a:bodyPr>
          <a:lstStyle/>
          <a:p>
            <a:r>
              <a:rPr lang="en-US" dirty="0" smtClean="0">
                <a:solidFill>
                  <a:schemeClr val="accent6"/>
                </a:solidFill>
              </a:rPr>
              <a:t>Example: Power consumption of CPUs while running the (</a:t>
            </a:r>
            <a:r>
              <a:rPr lang="en-US" dirty="0" err="1" smtClean="0">
                <a:solidFill>
                  <a:schemeClr val="accent6"/>
                </a:solidFill>
              </a:rPr>
              <a:t>SunSpider</a:t>
            </a:r>
            <a:r>
              <a:rPr lang="en-US" dirty="0" smtClean="0">
                <a:solidFill>
                  <a:schemeClr val="accent6"/>
                </a:solidFill>
              </a:rPr>
              <a:t> 0.9.1</a:t>
            </a:r>
          </a:p>
          <a:p>
            <a:r>
              <a:rPr lang="en-US" dirty="0">
                <a:solidFill>
                  <a:schemeClr val="accent6"/>
                </a:solidFill>
              </a:rPr>
              <a:t> </a:t>
            </a:r>
            <a:r>
              <a:rPr lang="en-US" dirty="0" smtClean="0">
                <a:solidFill>
                  <a:schemeClr val="accent6"/>
                </a:solidFill>
              </a:rPr>
              <a:t> benchmark) [80]</a:t>
            </a:r>
            <a:endParaRPr lang="en-US" dirty="0">
              <a:solidFill>
                <a:schemeClr val="accent6"/>
              </a:solidFill>
            </a:endParaRPr>
          </a:p>
        </p:txBody>
      </p:sp>
      <p:sp>
        <p:nvSpPr>
          <p:cNvPr id="12" name="TextBox 11"/>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08838190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err="1" smtClean="0">
                <a:solidFill>
                  <a:srgbClr val="FFFFFF"/>
                </a:solidFill>
                <a:latin typeface="Verdana" pitchFamily="34" charset="0"/>
                <a:cs typeface="Arial" charset="0"/>
              </a:rPr>
              <a:t>7b</a:t>
            </a:r>
            <a:r>
              <a:rPr lang="en-US" altLang="en-US" dirty="0" smtClean="0">
                <a:solidFill>
                  <a:srgbClr val="FFFFFF"/>
                </a:solidFill>
                <a:latin typeface="Verdana" pitchFamily="34" charset="0"/>
                <a:cs typeface="Arial" charset="0"/>
              </a:rPr>
              <a:t>)</a:t>
            </a:r>
            <a:endParaRPr lang="en-US" dirty="0"/>
          </a:p>
        </p:txBody>
      </p:sp>
      <p:sp>
        <p:nvSpPr>
          <p:cNvPr id="4" name="TextBox 3"/>
          <p:cNvSpPr txBox="1"/>
          <p:nvPr/>
        </p:nvSpPr>
        <p:spPr>
          <a:xfrm>
            <a:off x="116505" y="525161"/>
            <a:ext cx="7337073" cy="338554"/>
          </a:xfrm>
          <a:prstGeom prst="rect">
            <a:avLst/>
          </a:prstGeom>
          <a:noFill/>
        </p:spPr>
        <p:txBody>
          <a:bodyPr wrap="none" rtlCol="0">
            <a:spAutoFit/>
          </a:bodyPr>
          <a:lstStyle/>
          <a:p>
            <a:r>
              <a:rPr lang="en-US" sz="1600" dirty="0" smtClean="0">
                <a:solidFill>
                  <a:srgbClr val="FF0000"/>
                </a:solidFill>
              </a:rPr>
              <a:t>Remark to the power management of the referenced processors [80]</a:t>
            </a:r>
            <a:endParaRPr lang="en-US" sz="1600" dirty="0">
              <a:solidFill>
                <a:srgbClr val="FF0000"/>
              </a:solidFill>
            </a:endParaRPr>
          </a:p>
        </p:txBody>
      </p:sp>
      <p:sp>
        <p:nvSpPr>
          <p:cNvPr id="5" name="TextBox 4"/>
          <p:cNvSpPr txBox="1"/>
          <p:nvPr/>
        </p:nvSpPr>
        <p:spPr>
          <a:xfrm>
            <a:off x="224081" y="922167"/>
            <a:ext cx="8859733"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a:t>The cores in both </a:t>
            </a:r>
            <a:r>
              <a:rPr lang="en-US" sz="1600" dirty="0" smtClean="0"/>
              <a:t>the dual core Atom</a:t>
            </a:r>
            <a:r>
              <a:rPr lang="en-US" sz="1600" dirty="0" smtClean="0">
                <a:solidFill>
                  <a:srgbClr val="0070C0"/>
                </a:solidFill>
              </a:rPr>
              <a:t> </a:t>
            </a:r>
            <a:r>
              <a:rPr lang="en-US" sz="1600" dirty="0">
                <a:solidFill>
                  <a:srgbClr val="0070C0"/>
                </a:solidFill>
              </a:rPr>
              <a:t>and </a:t>
            </a:r>
            <a:r>
              <a:rPr lang="en-US" sz="1600" dirty="0" smtClean="0">
                <a:solidFill>
                  <a:srgbClr val="0070C0"/>
                </a:solidFill>
              </a:rPr>
              <a:t>4+1 core NVIDIA's </a:t>
            </a:r>
            <a:r>
              <a:rPr lang="en-US" sz="1600" dirty="0" err="1">
                <a:solidFill>
                  <a:srgbClr val="0070C0"/>
                </a:solidFill>
              </a:rPr>
              <a:t>Tegra</a:t>
            </a:r>
            <a:r>
              <a:rPr lang="en-US" sz="1600" dirty="0">
                <a:solidFill>
                  <a:srgbClr val="0070C0"/>
                </a:solidFill>
              </a:rPr>
              <a:t> 3 share </a:t>
            </a:r>
            <a:r>
              <a:rPr lang="en-US" sz="1600" dirty="0" smtClean="0">
                <a:solidFill>
                  <a:srgbClr val="0070C0"/>
                </a:solidFill>
              </a:rPr>
              <a:t>the </a:t>
            </a:r>
            <a:endParaRPr lang="en-US" sz="1600" dirty="0">
              <a:solidFill>
                <a:srgbClr val="0070C0"/>
              </a:solidFill>
            </a:endParaRPr>
          </a:p>
          <a:p>
            <a:pPr>
              <a:spcAft>
                <a:spcPts val="600"/>
              </a:spcAft>
            </a:pPr>
            <a:r>
              <a:rPr lang="en-US" sz="1600" dirty="0">
                <a:solidFill>
                  <a:srgbClr val="0070C0"/>
                </a:solidFill>
              </a:rPr>
              <a:t>     </a:t>
            </a:r>
            <a:r>
              <a:rPr lang="en-US" sz="1600" dirty="0" err="1" smtClean="0">
                <a:solidFill>
                  <a:srgbClr val="0070C0"/>
                </a:solidFill>
              </a:rPr>
              <a:t>sare</a:t>
            </a:r>
            <a:r>
              <a:rPr lang="en-US" sz="1600" dirty="0" smtClean="0">
                <a:solidFill>
                  <a:srgbClr val="0070C0"/>
                </a:solidFill>
              </a:rPr>
              <a:t> voltage </a:t>
            </a:r>
            <a:r>
              <a:rPr lang="en-US" sz="1600" dirty="0">
                <a:solidFill>
                  <a:srgbClr val="0070C0"/>
                </a:solidFill>
              </a:rPr>
              <a:t>and frequency</a:t>
            </a:r>
            <a:r>
              <a:rPr lang="en-US" sz="1600" dirty="0"/>
              <a:t> during power management. </a:t>
            </a:r>
            <a:endParaRPr lang="en-US" sz="1600" dirty="0" smtClean="0">
              <a:solidFill>
                <a:srgbClr val="0070C0"/>
              </a:solidFill>
            </a:endParaRPr>
          </a:p>
        </p:txBody>
      </p:sp>
      <p:grpSp>
        <p:nvGrpSpPr>
          <p:cNvPr id="11" name="Group 10"/>
          <p:cNvGrpSpPr/>
          <p:nvPr/>
        </p:nvGrpSpPr>
        <p:grpSpPr>
          <a:xfrm>
            <a:off x="0" y="2348880"/>
            <a:ext cx="9162510" cy="4050450"/>
            <a:chOff x="0" y="2366321"/>
            <a:chExt cx="9162510" cy="4050450"/>
          </a:xfrm>
        </p:grpSpPr>
        <p:pic>
          <p:nvPicPr>
            <p:cNvPr id="6" name="Picture 5"/>
            <p:cNvPicPr>
              <a:picLocks noChangeAspect="1"/>
            </p:cNvPicPr>
            <p:nvPr/>
          </p:nvPicPr>
          <p:blipFill rotWithShape="1">
            <a:blip r:embed="rId2"/>
            <a:srcRect t="13583" b="10907"/>
            <a:stretch/>
          </p:blipFill>
          <p:spPr>
            <a:xfrm>
              <a:off x="0" y="2366321"/>
              <a:ext cx="9144000" cy="4050450"/>
            </a:xfrm>
            <a:prstGeom prst="rect">
              <a:avLst/>
            </a:prstGeom>
          </p:spPr>
        </p:pic>
        <p:pic>
          <p:nvPicPr>
            <p:cNvPr id="7" name="Picture 6"/>
            <p:cNvPicPr>
              <a:picLocks noChangeAspect="1"/>
            </p:cNvPicPr>
            <p:nvPr/>
          </p:nvPicPr>
          <p:blipFill rotWithShape="1">
            <a:blip r:embed="rId2"/>
            <a:srcRect l="46063" t="87977" r="37695" b="7514"/>
            <a:stretch/>
          </p:blipFill>
          <p:spPr>
            <a:xfrm>
              <a:off x="7677345" y="6132226"/>
              <a:ext cx="1485165" cy="270030"/>
            </a:xfrm>
            <a:prstGeom prst="rect">
              <a:avLst/>
            </a:prstGeom>
          </p:spPr>
        </p:pic>
        <p:pic>
          <p:nvPicPr>
            <p:cNvPr id="8" name="Picture 7"/>
            <p:cNvPicPr>
              <a:picLocks noChangeAspect="1"/>
            </p:cNvPicPr>
            <p:nvPr/>
          </p:nvPicPr>
          <p:blipFill rotWithShape="1">
            <a:blip r:embed="rId2"/>
            <a:srcRect l="37204" t="93988" r="49014" b="752"/>
            <a:stretch/>
          </p:blipFill>
          <p:spPr>
            <a:xfrm>
              <a:off x="7272301" y="4149080"/>
              <a:ext cx="1260139" cy="315035"/>
            </a:xfrm>
            <a:prstGeom prst="rect">
              <a:avLst/>
            </a:prstGeom>
          </p:spPr>
        </p:pic>
        <p:pic>
          <p:nvPicPr>
            <p:cNvPr id="9" name="Picture 8"/>
            <p:cNvPicPr>
              <a:picLocks noChangeAspect="1"/>
            </p:cNvPicPr>
            <p:nvPr/>
          </p:nvPicPr>
          <p:blipFill rotWithShape="1">
            <a:blip r:embed="rId2"/>
            <a:srcRect l="50001" t="93236" r="36709" b="752"/>
            <a:stretch/>
          </p:blipFill>
          <p:spPr>
            <a:xfrm>
              <a:off x="7272300" y="4375569"/>
              <a:ext cx="1215135" cy="360039"/>
            </a:xfrm>
            <a:prstGeom prst="rect">
              <a:avLst/>
            </a:prstGeom>
          </p:spPr>
        </p:pic>
      </p:grpSp>
      <p:sp>
        <p:nvSpPr>
          <p:cNvPr id="10" name="TextBox 9"/>
          <p:cNvSpPr txBox="1"/>
          <p:nvPr/>
        </p:nvSpPr>
        <p:spPr>
          <a:xfrm>
            <a:off x="-33024" y="6480335"/>
            <a:ext cx="9422579" cy="338554"/>
          </a:xfrm>
          <a:prstGeom prst="rect">
            <a:avLst/>
          </a:prstGeom>
          <a:noFill/>
        </p:spPr>
        <p:txBody>
          <a:bodyPr wrap="none" rtlCol="0">
            <a:spAutoFit/>
          </a:bodyPr>
          <a:lstStyle/>
          <a:p>
            <a:r>
              <a:rPr lang="en-US" sz="1600" dirty="0" smtClean="0"/>
              <a:t>Figure: Power consumption of the </a:t>
            </a:r>
            <a:r>
              <a:rPr lang="en-US" sz="1600" dirty="0" err="1" smtClean="0"/>
              <a:t>S4</a:t>
            </a:r>
            <a:r>
              <a:rPr lang="en-US" sz="1600" dirty="0" smtClean="0"/>
              <a:t> while running the </a:t>
            </a:r>
            <a:r>
              <a:rPr lang="en-US" sz="1600" dirty="0" err="1" smtClean="0"/>
              <a:t>Sunspider</a:t>
            </a:r>
            <a:r>
              <a:rPr lang="en-US" sz="1600" dirty="0" smtClean="0"/>
              <a:t> 0.9.1 benchmark [80] </a:t>
            </a:r>
            <a:endParaRPr lang="en-US" sz="1600" dirty="0"/>
          </a:p>
        </p:txBody>
      </p:sp>
      <p:sp>
        <p:nvSpPr>
          <p:cNvPr id="12" name="TextBox 11"/>
          <p:cNvSpPr txBox="1"/>
          <p:nvPr/>
        </p:nvSpPr>
        <p:spPr>
          <a:xfrm>
            <a:off x="224081" y="1473535"/>
            <a:ext cx="8892819" cy="907941"/>
          </a:xfrm>
          <a:prstGeom prst="rect">
            <a:avLst/>
          </a:prstGeom>
          <a:noFill/>
        </p:spPr>
        <p:txBody>
          <a:bodyPr wrap="none" rtlCol="0">
            <a:spAutoFit/>
          </a:bodyPr>
          <a:lstStyle/>
          <a:p>
            <a:pPr marL="285750" lvl="0" indent="-285750">
              <a:buFont typeface="Arial" panose="020B0604020202020204" pitchFamily="34" charset="0"/>
              <a:buChar char="•"/>
            </a:pPr>
            <a:r>
              <a:rPr lang="en-US" sz="1600" dirty="0">
                <a:solidFill>
                  <a:srgbClr val="0070C0"/>
                </a:solidFill>
              </a:rPr>
              <a:t>By contrast, </a:t>
            </a:r>
            <a:r>
              <a:rPr lang="en-US" sz="1600" dirty="0" smtClean="0">
                <a:solidFill>
                  <a:srgbClr val="0070C0"/>
                </a:solidFill>
              </a:rPr>
              <a:t>the dual core Qualcomm's </a:t>
            </a:r>
            <a:r>
              <a:rPr lang="en-US" sz="1600" dirty="0" err="1">
                <a:solidFill>
                  <a:srgbClr val="0070C0"/>
                </a:solidFill>
              </a:rPr>
              <a:t>S4</a:t>
            </a:r>
            <a:r>
              <a:rPr lang="en-US" sz="1600" dirty="0">
                <a:solidFill>
                  <a:srgbClr val="0070C0"/>
                </a:solidFill>
              </a:rPr>
              <a:t> make use of per core voltage and </a:t>
            </a:r>
            <a:endParaRPr lang="en-US" sz="1600" dirty="0">
              <a:solidFill>
                <a:srgbClr val="000000"/>
              </a:solidFill>
            </a:endParaRPr>
          </a:p>
          <a:p>
            <a:pPr lvl="0">
              <a:spcAft>
                <a:spcPts val="600"/>
              </a:spcAft>
            </a:pPr>
            <a:r>
              <a:rPr lang="en-US" sz="1600" dirty="0">
                <a:solidFill>
                  <a:srgbClr val="000000"/>
                </a:solidFill>
              </a:rPr>
              <a:t>      </a:t>
            </a:r>
            <a:r>
              <a:rPr lang="en-US" sz="1600" dirty="0" smtClean="0">
                <a:solidFill>
                  <a:srgbClr val="0070C0"/>
                </a:solidFill>
              </a:rPr>
              <a:t>frequency scaling</a:t>
            </a:r>
            <a:r>
              <a:rPr lang="en-US" sz="1600" dirty="0" smtClean="0">
                <a:solidFill>
                  <a:srgbClr val="000000"/>
                </a:solidFill>
              </a:rPr>
              <a:t>, as </a:t>
            </a:r>
            <a:r>
              <a:rPr lang="en-US" sz="1600" dirty="0">
                <a:solidFill>
                  <a:srgbClr val="000000"/>
                </a:solidFill>
              </a:rPr>
              <a:t>indicated below.</a:t>
            </a:r>
          </a:p>
          <a:p>
            <a:pPr marL="285750" lvl="0" indent="-285750">
              <a:buFont typeface="Arial" panose="020B0604020202020204" pitchFamily="34" charset="0"/>
              <a:buChar char="•"/>
            </a:pPr>
            <a:r>
              <a:rPr lang="en-US" sz="1600" dirty="0">
                <a:solidFill>
                  <a:srgbClr val="000000"/>
                </a:solidFill>
              </a:rPr>
              <a:t>In addition </a:t>
            </a:r>
            <a:r>
              <a:rPr lang="en-US" sz="1600" dirty="0" err="1">
                <a:solidFill>
                  <a:srgbClr val="000000"/>
                </a:solidFill>
              </a:rPr>
              <a:t>L2</a:t>
            </a:r>
            <a:r>
              <a:rPr lang="en-US" sz="1600" dirty="0">
                <a:solidFill>
                  <a:srgbClr val="000000"/>
                </a:solidFill>
              </a:rPr>
              <a:t> has a separate voltage rail and can be power managed separately</a:t>
            </a:r>
            <a:r>
              <a:rPr lang="en-US" sz="1600" dirty="0" smtClean="0">
                <a:solidFill>
                  <a:srgbClr val="000000"/>
                </a:solidFill>
              </a:rPr>
              <a:t>.</a:t>
            </a:r>
            <a:endParaRPr lang="en-US" dirty="0"/>
          </a:p>
        </p:txBody>
      </p:sp>
    </p:spTree>
    <p:extLst>
      <p:ext uri="{BB962C8B-B14F-4D97-AF65-F5344CB8AC3E}">
        <p14:creationId xmlns:p14="http://schemas.microsoft.com/office/powerpoint/2010/main" val="335314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(8)</a:t>
            </a:r>
            <a:endParaRPr lang="en-US" dirty="0"/>
          </a:p>
        </p:txBody>
      </p:sp>
      <p:pic>
        <p:nvPicPr>
          <p:cNvPr id="3" name="Picture 2"/>
          <p:cNvPicPr>
            <a:picLocks noChangeAspect="1"/>
          </p:cNvPicPr>
          <p:nvPr/>
        </p:nvPicPr>
        <p:blipFill rotWithShape="1">
          <a:blip r:embed="rId2"/>
          <a:srcRect t="12080"/>
          <a:stretch/>
        </p:blipFill>
        <p:spPr>
          <a:xfrm>
            <a:off x="0" y="837370"/>
            <a:ext cx="9144000" cy="5265585"/>
          </a:xfrm>
          <a:prstGeom prst="rect">
            <a:avLst/>
          </a:prstGeom>
        </p:spPr>
      </p:pic>
      <p:sp>
        <p:nvSpPr>
          <p:cNvPr id="5" name="TextBox 4"/>
          <p:cNvSpPr txBox="1"/>
          <p:nvPr/>
        </p:nvSpPr>
        <p:spPr>
          <a:xfrm>
            <a:off x="120584" y="513614"/>
            <a:ext cx="6514156" cy="369332"/>
          </a:xfrm>
          <a:prstGeom prst="rect">
            <a:avLst/>
          </a:prstGeom>
          <a:noFill/>
        </p:spPr>
        <p:txBody>
          <a:bodyPr wrap="none" rtlCol="0">
            <a:spAutoFit/>
          </a:bodyPr>
          <a:lstStyle/>
          <a:p>
            <a:r>
              <a:rPr lang="en-US" dirty="0" smtClean="0">
                <a:solidFill>
                  <a:schemeClr val="accent6"/>
                </a:solidFill>
              </a:rPr>
              <a:t>Example: Total idle power consumption of tablets [80]</a:t>
            </a:r>
            <a:endParaRPr lang="en-US" dirty="0">
              <a:solidFill>
                <a:schemeClr val="accent6"/>
              </a:solidFill>
            </a:endParaRPr>
          </a:p>
        </p:txBody>
      </p:sp>
      <p:sp>
        <p:nvSpPr>
          <p:cNvPr id="6" name="TextBox 5"/>
          <p:cNvSpPr txBox="1"/>
          <p:nvPr/>
        </p:nvSpPr>
        <p:spPr>
          <a:xfrm>
            <a:off x="1151620" y="6013448"/>
            <a:ext cx="2113079" cy="430887"/>
          </a:xfrm>
          <a:prstGeom prst="rect">
            <a:avLst/>
          </a:prstGeom>
          <a:noFill/>
        </p:spPr>
        <p:txBody>
          <a:bodyPr wrap="none" rtlCol="0">
            <a:spAutoFit/>
          </a:bodyPr>
          <a:lstStyle/>
          <a:p>
            <a:pPr algn="ctr"/>
            <a:r>
              <a:rPr lang="en-US" sz="1100" dirty="0" smtClean="0">
                <a:solidFill>
                  <a:schemeClr val="bg1">
                    <a:lumMod val="50000"/>
                  </a:schemeClr>
                </a:solidFill>
              </a:rPr>
              <a:t>NVidia </a:t>
            </a:r>
            <a:r>
              <a:rPr lang="en-US" sz="1100" dirty="0" err="1" smtClean="0">
                <a:solidFill>
                  <a:schemeClr val="bg1">
                    <a:lumMod val="50000"/>
                  </a:schemeClr>
                </a:solidFill>
              </a:rPr>
              <a:t>T30</a:t>
            </a:r>
            <a:r>
              <a:rPr lang="en-US" sz="1100" dirty="0" smtClean="0">
                <a:solidFill>
                  <a:schemeClr val="bg1">
                    <a:lumMod val="50000"/>
                  </a:schemeClr>
                </a:solidFill>
              </a:rPr>
              <a:t> </a:t>
            </a:r>
          </a:p>
          <a:p>
            <a:pPr algn="ctr"/>
            <a:r>
              <a:rPr lang="en-US" sz="1100" dirty="0" err="1" smtClean="0">
                <a:solidFill>
                  <a:schemeClr val="bg1">
                    <a:lumMod val="50000"/>
                  </a:schemeClr>
                </a:solidFill>
              </a:rPr>
              <a:t>4+1x</a:t>
            </a:r>
            <a:r>
              <a:rPr lang="en-US" sz="1100" dirty="0" smtClean="0">
                <a:solidFill>
                  <a:schemeClr val="bg1">
                    <a:lumMod val="50000"/>
                  </a:schemeClr>
                </a:solidFill>
              </a:rPr>
              <a:t> Cortex </a:t>
            </a:r>
            <a:r>
              <a:rPr lang="en-US" sz="1100" dirty="0" err="1" smtClean="0">
                <a:solidFill>
                  <a:schemeClr val="bg1">
                    <a:lumMod val="50000"/>
                  </a:schemeClr>
                </a:solidFill>
              </a:rPr>
              <a:t>A9</a:t>
            </a:r>
            <a:r>
              <a:rPr lang="en-US" sz="1100" dirty="0" smtClean="0">
                <a:solidFill>
                  <a:schemeClr val="bg1">
                    <a:lumMod val="50000"/>
                  </a:schemeClr>
                </a:solidFill>
              </a:rPr>
              <a:t>, 1.3 GHz)</a:t>
            </a:r>
            <a:endParaRPr lang="en-US" sz="1100" dirty="0">
              <a:solidFill>
                <a:schemeClr val="bg1">
                  <a:lumMod val="50000"/>
                </a:schemeClr>
              </a:solidFill>
            </a:endParaRPr>
          </a:p>
        </p:txBody>
      </p:sp>
      <p:sp>
        <p:nvSpPr>
          <p:cNvPr id="7" name="TextBox 6"/>
          <p:cNvSpPr txBox="1"/>
          <p:nvPr/>
        </p:nvSpPr>
        <p:spPr>
          <a:xfrm>
            <a:off x="4161762" y="6012945"/>
            <a:ext cx="1441420" cy="430887"/>
          </a:xfrm>
          <a:prstGeom prst="rect">
            <a:avLst/>
          </a:prstGeom>
          <a:noFill/>
        </p:spPr>
        <p:txBody>
          <a:bodyPr wrap="none" rtlCol="0">
            <a:spAutoFit/>
          </a:bodyPr>
          <a:lstStyle/>
          <a:p>
            <a:pPr algn="ctr"/>
            <a:r>
              <a:rPr lang="en-US" sz="1100" dirty="0" smtClean="0">
                <a:solidFill>
                  <a:schemeClr val="bg1">
                    <a:lumMod val="50000"/>
                  </a:schemeClr>
                </a:solidFill>
              </a:rPr>
              <a:t>Intel Atom </a:t>
            </a:r>
            <a:r>
              <a:rPr lang="en-US" sz="1100" dirty="0" err="1" smtClean="0">
                <a:solidFill>
                  <a:schemeClr val="bg1">
                    <a:lumMod val="50000"/>
                  </a:schemeClr>
                </a:solidFill>
              </a:rPr>
              <a:t>Z2760</a:t>
            </a:r>
            <a:endParaRPr lang="en-US" sz="1100" dirty="0" smtClean="0">
              <a:solidFill>
                <a:schemeClr val="bg1">
                  <a:lumMod val="50000"/>
                </a:schemeClr>
              </a:solidFill>
            </a:endParaRPr>
          </a:p>
          <a:p>
            <a:pPr algn="ctr"/>
            <a:r>
              <a:rPr lang="en-US" sz="1100" dirty="0">
                <a:solidFill>
                  <a:schemeClr val="bg1">
                    <a:lumMod val="50000"/>
                  </a:schemeClr>
                </a:solidFill>
              </a:rPr>
              <a:t>(</a:t>
            </a:r>
            <a:r>
              <a:rPr lang="en-US" sz="1100" dirty="0" err="1" smtClean="0">
                <a:solidFill>
                  <a:schemeClr val="bg1">
                    <a:lumMod val="50000"/>
                  </a:schemeClr>
                </a:solidFill>
              </a:rPr>
              <a:t>2C</a:t>
            </a:r>
            <a:r>
              <a:rPr lang="en-US" sz="1100" dirty="0" smtClean="0">
                <a:solidFill>
                  <a:schemeClr val="bg1">
                    <a:lumMod val="50000"/>
                  </a:schemeClr>
                </a:solidFill>
              </a:rPr>
              <a:t>, 1.8 GHz)</a:t>
            </a:r>
            <a:endParaRPr lang="en-US" sz="1100" dirty="0">
              <a:solidFill>
                <a:schemeClr val="bg1">
                  <a:lumMod val="50000"/>
                </a:schemeClr>
              </a:solidFill>
            </a:endParaRPr>
          </a:p>
        </p:txBody>
      </p:sp>
      <p:sp>
        <p:nvSpPr>
          <p:cNvPr id="8" name="TextBox 7"/>
          <p:cNvSpPr txBox="1"/>
          <p:nvPr/>
        </p:nvSpPr>
        <p:spPr>
          <a:xfrm>
            <a:off x="6156318" y="6013448"/>
            <a:ext cx="2153154" cy="430887"/>
          </a:xfrm>
          <a:prstGeom prst="rect">
            <a:avLst/>
          </a:prstGeom>
          <a:noFill/>
        </p:spPr>
        <p:txBody>
          <a:bodyPr wrap="none" rtlCol="0">
            <a:spAutoFit/>
          </a:bodyPr>
          <a:lstStyle/>
          <a:p>
            <a:pPr algn="ctr"/>
            <a:r>
              <a:rPr lang="en-US" sz="1100" dirty="0" smtClean="0">
                <a:solidFill>
                  <a:schemeClr val="bg1">
                    <a:lumMod val="50000"/>
                  </a:schemeClr>
                </a:solidFill>
              </a:rPr>
              <a:t>Qualcomm </a:t>
            </a:r>
            <a:r>
              <a:rPr lang="en-US" sz="1100" dirty="0" err="1" smtClean="0">
                <a:solidFill>
                  <a:schemeClr val="bg1">
                    <a:lumMod val="50000"/>
                  </a:schemeClr>
                </a:solidFill>
              </a:rPr>
              <a:t>S4</a:t>
            </a:r>
            <a:r>
              <a:rPr lang="en-US" sz="1100" dirty="0" smtClean="0">
                <a:solidFill>
                  <a:schemeClr val="bg1">
                    <a:lumMod val="50000"/>
                  </a:schemeClr>
                </a:solidFill>
              </a:rPr>
              <a:t> (</a:t>
            </a:r>
            <a:r>
              <a:rPr lang="en-US" sz="1100" dirty="0" err="1" smtClean="0">
                <a:solidFill>
                  <a:schemeClr val="bg1">
                    <a:lumMod val="50000"/>
                  </a:schemeClr>
                </a:solidFill>
              </a:rPr>
              <a:t>APQ8060A</a:t>
            </a:r>
            <a:r>
              <a:rPr lang="en-US" sz="1100" dirty="0" smtClean="0">
                <a:solidFill>
                  <a:schemeClr val="bg1">
                    <a:lumMod val="50000"/>
                  </a:schemeClr>
                </a:solidFill>
              </a:rPr>
              <a:t>) </a:t>
            </a:r>
          </a:p>
          <a:p>
            <a:pPr algn="ctr"/>
            <a:r>
              <a:rPr lang="en-US" sz="1100" dirty="0" smtClean="0">
                <a:solidFill>
                  <a:schemeClr val="bg1">
                    <a:lumMod val="50000"/>
                  </a:schemeClr>
                </a:solidFill>
              </a:rPr>
              <a:t>(</a:t>
            </a:r>
            <a:r>
              <a:rPr lang="en-US" sz="1100" dirty="0" err="1" smtClean="0">
                <a:solidFill>
                  <a:schemeClr val="bg1">
                    <a:lumMod val="50000"/>
                  </a:schemeClr>
                </a:solidFill>
              </a:rPr>
              <a:t>2C</a:t>
            </a:r>
            <a:r>
              <a:rPr lang="en-US" sz="1100" dirty="0" smtClean="0">
                <a:solidFill>
                  <a:schemeClr val="bg1">
                    <a:lumMod val="50000"/>
                  </a:schemeClr>
                </a:solidFill>
              </a:rPr>
              <a:t> 1.5 GHz)</a:t>
            </a:r>
            <a:endParaRPr lang="en-US" sz="1100" dirty="0">
              <a:solidFill>
                <a:schemeClr val="bg1">
                  <a:lumMod val="50000"/>
                </a:schemeClr>
              </a:solidFill>
            </a:endParaRPr>
          </a:p>
        </p:txBody>
      </p:sp>
    </p:spTree>
    <p:extLst>
      <p:ext uri="{BB962C8B-B14F-4D97-AF65-F5344CB8AC3E}">
        <p14:creationId xmlns:p14="http://schemas.microsoft.com/office/powerpoint/2010/main" val="380649669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(9)</a:t>
            </a:r>
            <a:endParaRPr lang="en-US" dirty="0"/>
          </a:p>
        </p:txBody>
      </p:sp>
      <p:sp>
        <p:nvSpPr>
          <p:cNvPr id="3" name="TextBox 2"/>
          <p:cNvSpPr txBox="1"/>
          <p:nvPr/>
        </p:nvSpPr>
        <p:spPr>
          <a:xfrm>
            <a:off x="296525" y="953725"/>
            <a:ext cx="4076757" cy="1323439"/>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Apple iPad: 32.4 </a:t>
            </a:r>
            <a:r>
              <a:rPr lang="en-US" sz="1600" dirty="0" err="1" smtClean="0"/>
              <a:t>Wh</a:t>
            </a:r>
            <a:endParaRPr lang="en-US" sz="1600" dirty="0" smtClean="0"/>
          </a:p>
          <a:p>
            <a:pPr marL="285750" indent="-285750">
              <a:buFont typeface="Arial" panose="020B0604020202020204" pitchFamily="34" charset="0"/>
              <a:buChar char="•"/>
            </a:pPr>
            <a:r>
              <a:rPr lang="en-US" sz="1600" dirty="0" smtClean="0"/>
              <a:t>Apple </a:t>
            </a:r>
            <a:r>
              <a:rPr lang="en-US" sz="1600" dirty="0"/>
              <a:t>iPad Air: </a:t>
            </a:r>
            <a:r>
              <a:rPr lang="en-US" sz="1600" dirty="0" smtClean="0"/>
              <a:t>32.4 </a:t>
            </a:r>
            <a:r>
              <a:rPr lang="en-US" sz="1600" dirty="0" err="1" smtClean="0"/>
              <a:t>Wh</a:t>
            </a:r>
            <a:endParaRPr lang="en-US" sz="1600" dirty="0" smtClean="0"/>
          </a:p>
          <a:p>
            <a:pPr marL="285750" indent="-285750">
              <a:buFont typeface="Arial" panose="020B0604020202020204" pitchFamily="34" charset="0"/>
              <a:buChar char="•"/>
            </a:pPr>
            <a:r>
              <a:rPr lang="en-US" sz="1600" dirty="0" smtClean="0"/>
              <a:t>Microsoft Surface RT: 31.5 </a:t>
            </a:r>
            <a:r>
              <a:rPr lang="en-US" sz="1600" dirty="0" err="1" smtClean="0"/>
              <a:t>Wh</a:t>
            </a:r>
            <a:r>
              <a:rPr lang="en-US" sz="1600" dirty="0" smtClean="0"/>
              <a:t> </a:t>
            </a:r>
          </a:p>
          <a:p>
            <a:pPr marL="285750" indent="-285750">
              <a:buFont typeface="Arial" panose="020B0604020202020204" pitchFamily="34" charset="0"/>
              <a:buChar char="•"/>
            </a:pPr>
            <a:r>
              <a:rPr lang="en-US" sz="1600" dirty="0" smtClean="0"/>
              <a:t>Acer </a:t>
            </a:r>
            <a:r>
              <a:rPr lang="en-US" sz="1600" dirty="0" err="1" smtClean="0"/>
              <a:t>Iconia</a:t>
            </a:r>
            <a:r>
              <a:rPr lang="en-US" sz="1600" dirty="0" smtClean="0"/>
              <a:t> </a:t>
            </a:r>
            <a:r>
              <a:rPr lang="en-US" sz="1600" dirty="0" err="1" smtClean="0"/>
              <a:t>W510</a:t>
            </a:r>
            <a:r>
              <a:rPr lang="en-US" sz="1600" dirty="0" smtClean="0"/>
              <a:t>: 3.54 Ah (4.7 V)</a:t>
            </a:r>
          </a:p>
          <a:p>
            <a:pPr marL="285750" indent="-285750">
              <a:buFont typeface="Arial" panose="020B0604020202020204" pitchFamily="34" charset="0"/>
              <a:buChar char="•"/>
            </a:pPr>
            <a:r>
              <a:rPr lang="en-US" sz="1600" dirty="0" smtClean="0"/>
              <a:t>Dell XPS 10: 28 </a:t>
            </a:r>
            <a:r>
              <a:rPr lang="en-US" sz="1600" dirty="0" err="1" smtClean="0"/>
              <a:t>Wh</a:t>
            </a:r>
            <a:endParaRPr lang="en-US" sz="1600" dirty="0"/>
          </a:p>
        </p:txBody>
      </p:sp>
      <p:sp>
        <p:nvSpPr>
          <p:cNvPr id="4" name="TextBox 3"/>
          <p:cNvSpPr txBox="1"/>
          <p:nvPr/>
        </p:nvSpPr>
        <p:spPr>
          <a:xfrm>
            <a:off x="118560" y="515900"/>
            <a:ext cx="4222887" cy="369332"/>
          </a:xfrm>
          <a:prstGeom prst="rect">
            <a:avLst/>
          </a:prstGeom>
          <a:noFill/>
        </p:spPr>
        <p:txBody>
          <a:bodyPr wrap="none" rtlCol="0">
            <a:spAutoFit/>
          </a:bodyPr>
          <a:lstStyle/>
          <a:p>
            <a:r>
              <a:rPr lang="en-US" dirty="0" smtClean="0">
                <a:solidFill>
                  <a:schemeClr val="accent6"/>
                </a:solidFill>
              </a:rPr>
              <a:t>Battery sizes of tablets - examples</a:t>
            </a:r>
            <a:endParaRPr lang="en-US" dirty="0">
              <a:solidFill>
                <a:schemeClr val="accent6"/>
              </a:solidFill>
            </a:endParaRPr>
          </a:p>
        </p:txBody>
      </p:sp>
    </p:spTree>
    <p:extLst>
      <p:ext uri="{BB962C8B-B14F-4D97-AF65-F5344CB8AC3E}">
        <p14:creationId xmlns:p14="http://schemas.microsoft.com/office/powerpoint/2010/main" val="58656239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(10)</a:t>
            </a:r>
            <a:endParaRPr lang="en-US" dirty="0"/>
          </a:p>
        </p:txBody>
      </p:sp>
      <p:pic>
        <p:nvPicPr>
          <p:cNvPr id="4" name="Picture 3"/>
          <p:cNvPicPr>
            <a:picLocks noChangeAspect="1"/>
          </p:cNvPicPr>
          <p:nvPr/>
        </p:nvPicPr>
        <p:blipFill rotWithShape="1">
          <a:blip r:embed="rId2"/>
          <a:srcRect l="3243" t="15803" r="782" b="9123"/>
          <a:stretch/>
        </p:blipFill>
        <p:spPr>
          <a:xfrm>
            <a:off x="296525" y="1196861"/>
            <a:ext cx="8775974" cy="4958970"/>
          </a:xfrm>
          <a:prstGeom prst="rect">
            <a:avLst/>
          </a:prstGeom>
        </p:spPr>
      </p:pic>
      <p:pic>
        <p:nvPicPr>
          <p:cNvPr id="5" name="Picture 4"/>
          <p:cNvPicPr>
            <a:picLocks noChangeAspect="1"/>
          </p:cNvPicPr>
          <p:nvPr/>
        </p:nvPicPr>
        <p:blipFill rotWithShape="1">
          <a:blip r:embed="rId2"/>
          <a:srcRect l="2258" t="93602" r="782" b="2310"/>
          <a:stretch/>
        </p:blipFill>
        <p:spPr>
          <a:xfrm>
            <a:off x="206514" y="6254624"/>
            <a:ext cx="8865985" cy="270030"/>
          </a:xfrm>
          <a:prstGeom prst="rect">
            <a:avLst/>
          </a:prstGeom>
        </p:spPr>
      </p:pic>
      <p:sp>
        <p:nvSpPr>
          <p:cNvPr id="6" name="TextBox 5"/>
          <p:cNvSpPr txBox="1"/>
          <p:nvPr/>
        </p:nvSpPr>
        <p:spPr>
          <a:xfrm>
            <a:off x="6727031" y="6542765"/>
            <a:ext cx="2347117" cy="261610"/>
          </a:xfrm>
          <a:prstGeom prst="rect">
            <a:avLst/>
          </a:prstGeom>
          <a:noFill/>
        </p:spPr>
        <p:txBody>
          <a:bodyPr wrap="none" rtlCol="0">
            <a:spAutoFit/>
          </a:bodyPr>
          <a:lstStyle/>
          <a:p>
            <a:r>
              <a:rPr lang="en-US" sz="1100" dirty="0" smtClean="0"/>
              <a:t>1.3 GHz </a:t>
            </a:r>
            <a:r>
              <a:rPr lang="en-US" sz="1100" dirty="0" err="1" smtClean="0"/>
              <a:t>2C</a:t>
            </a:r>
            <a:r>
              <a:rPr lang="en-US" sz="1100" dirty="0" smtClean="0"/>
              <a:t> </a:t>
            </a:r>
            <a:r>
              <a:rPr lang="en-US" sz="1100" dirty="0" err="1" smtClean="0"/>
              <a:t>A6</a:t>
            </a:r>
            <a:r>
              <a:rPr lang="en-US" sz="1100" dirty="0" smtClean="0"/>
              <a:t> (Swift, </a:t>
            </a:r>
            <a:r>
              <a:rPr lang="en-US" sz="1100" dirty="0" err="1" smtClean="0"/>
              <a:t>ARMv7</a:t>
            </a:r>
            <a:r>
              <a:rPr lang="en-US" sz="1100" dirty="0" smtClean="0"/>
              <a:t>)</a:t>
            </a:r>
            <a:endParaRPr lang="en-US" sz="1100" dirty="0"/>
          </a:p>
        </p:txBody>
      </p:sp>
      <p:sp>
        <p:nvSpPr>
          <p:cNvPr id="7" name="TextBox 6"/>
          <p:cNvSpPr txBox="1"/>
          <p:nvPr/>
        </p:nvSpPr>
        <p:spPr>
          <a:xfrm>
            <a:off x="3401870" y="6542765"/>
            <a:ext cx="3219151" cy="261610"/>
          </a:xfrm>
          <a:prstGeom prst="rect">
            <a:avLst/>
          </a:prstGeom>
          <a:noFill/>
        </p:spPr>
        <p:txBody>
          <a:bodyPr wrap="none" rtlCol="0">
            <a:spAutoFit/>
          </a:bodyPr>
          <a:lstStyle/>
          <a:p>
            <a:r>
              <a:rPr lang="en-US" sz="1100" dirty="0" smtClean="0"/>
              <a:t>1.5 GHz </a:t>
            </a:r>
            <a:r>
              <a:rPr lang="en-US" sz="1100" dirty="0" err="1" smtClean="0"/>
              <a:t>2C</a:t>
            </a:r>
            <a:r>
              <a:rPr lang="en-US" sz="1100" dirty="0" smtClean="0"/>
              <a:t> </a:t>
            </a:r>
            <a:r>
              <a:rPr lang="en-US" sz="1100" dirty="0" err="1" smtClean="0"/>
              <a:t>MSM8960</a:t>
            </a:r>
            <a:r>
              <a:rPr lang="en-US" sz="1100" dirty="0" smtClean="0"/>
              <a:t> (Krait 200, </a:t>
            </a:r>
            <a:r>
              <a:rPr lang="en-US" sz="1100" dirty="0" err="1" smtClean="0"/>
              <a:t>ARMv7</a:t>
            </a:r>
            <a:r>
              <a:rPr lang="en-US" sz="1100" dirty="0" smtClean="0"/>
              <a:t>)</a:t>
            </a:r>
            <a:endParaRPr lang="en-US" sz="1100" dirty="0"/>
          </a:p>
        </p:txBody>
      </p:sp>
      <p:sp>
        <p:nvSpPr>
          <p:cNvPr id="8" name="TextBox 7"/>
          <p:cNvSpPr txBox="1"/>
          <p:nvPr/>
        </p:nvSpPr>
        <p:spPr>
          <a:xfrm>
            <a:off x="676139" y="6542765"/>
            <a:ext cx="2367956" cy="261610"/>
          </a:xfrm>
          <a:prstGeom prst="rect">
            <a:avLst/>
          </a:prstGeom>
          <a:noFill/>
        </p:spPr>
        <p:txBody>
          <a:bodyPr wrap="none" rtlCol="0">
            <a:spAutoFit/>
          </a:bodyPr>
          <a:lstStyle/>
          <a:p>
            <a:r>
              <a:rPr lang="en-US" sz="1100" dirty="0" smtClean="0"/>
              <a:t>1.6 GHz Atom </a:t>
            </a:r>
            <a:r>
              <a:rPr lang="en-US" sz="1100" dirty="0" err="1" smtClean="0"/>
              <a:t>Z2460</a:t>
            </a:r>
            <a:r>
              <a:rPr lang="en-US" sz="1100" dirty="0" smtClean="0"/>
              <a:t> (</a:t>
            </a:r>
            <a:r>
              <a:rPr lang="en-US" sz="1100" dirty="0" err="1" smtClean="0"/>
              <a:t>x86</a:t>
            </a:r>
            <a:r>
              <a:rPr lang="en-US" sz="1100" dirty="0" smtClean="0"/>
              <a:t>-32)</a:t>
            </a:r>
            <a:endParaRPr lang="en-US" sz="1100" dirty="0"/>
          </a:p>
        </p:txBody>
      </p:sp>
      <p:sp>
        <p:nvSpPr>
          <p:cNvPr id="9" name="TextBox 8"/>
          <p:cNvSpPr txBox="1"/>
          <p:nvPr/>
        </p:nvSpPr>
        <p:spPr>
          <a:xfrm>
            <a:off x="126444" y="519510"/>
            <a:ext cx="8618963" cy="646331"/>
          </a:xfrm>
          <a:prstGeom prst="rect">
            <a:avLst/>
          </a:prstGeom>
          <a:noFill/>
        </p:spPr>
        <p:txBody>
          <a:bodyPr wrap="none" rtlCol="0">
            <a:spAutoFit/>
          </a:bodyPr>
          <a:lstStyle/>
          <a:p>
            <a:r>
              <a:rPr lang="en-US" dirty="0" smtClean="0">
                <a:solidFill>
                  <a:schemeClr val="accent6"/>
                </a:solidFill>
              </a:rPr>
              <a:t>Example: Power consumption of smartphones while running the (Kraken</a:t>
            </a:r>
          </a:p>
          <a:p>
            <a:r>
              <a:rPr lang="en-US" dirty="0">
                <a:solidFill>
                  <a:schemeClr val="accent6"/>
                </a:solidFill>
              </a:rPr>
              <a:t> </a:t>
            </a:r>
            <a:r>
              <a:rPr lang="en-US" dirty="0" smtClean="0">
                <a:solidFill>
                  <a:schemeClr val="accent6"/>
                </a:solidFill>
              </a:rPr>
              <a:t> Benchmark 2 [80] </a:t>
            </a:r>
            <a:endParaRPr lang="en-US" dirty="0">
              <a:solidFill>
                <a:schemeClr val="accent6"/>
              </a:solidFill>
            </a:endParaRPr>
          </a:p>
        </p:txBody>
      </p:sp>
      <p:sp>
        <p:nvSpPr>
          <p:cNvPr id="11" name="TextBox 10"/>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04119550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images.anandtech.com/doci/7974/Screen-Shot-2014-04-29-at-1.07.24-AM.jpg"/>
          <p:cNvPicPr>
            <a:picLocks noChangeAspect="1" noChangeArrowheads="1"/>
          </p:cNvPicPr>
          <p:nvPr/>
        </p:nvPicPr>
        <p:blipFill rotWithShape="1">
          <a:blip r:embed="rId2">
            <a:extLst>
              <a:ext uri="{28A0092B-C50C-407E-A947-70E740481C1C}">
                <a14:useLocalDpi xmlns:a14="http://schemas.microsoft.com/office/drawing/2010/main" val="0"/>
              </a:ext>
            </a:extLst>
          </a:blip>
          <a:srcRect t="1190"/>
          <a:stretch/>
        </p:blipFill>
        <p:spPr bwMode="auto">
          <a:xfrm>
            <a:off x="268572" y="1256553"/>
            <a:ext cx="8603955" cy="53749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820" y="520495"/>
            <a:ext cx="9596025" cy="369332"/>
          </a:xfrm>
          <a:prstGeom prst="rect">
            <a:avLst/>
          </a:prstGeom>
          <a:noFill/>
        </p:spPr>
        <p:txBody>
          <a:bodyPr wrap="none" rtlCol="0">
            <a:spAutoFit/>
          </a:bodyPr>
          <a:lstStyle/>
          <a:p>
            <a:r>
              <a:rPr lang="en-US" dirty="0" smtClean="0">
                <a:solidFill>
                  <a:schemeClr val="accent6"/>
                </a:solidFill>
              </a:rPr>
              <a:t>Example: AMD’s technologies to reduce power consumption (2008-2014) </a:t>
            </a:r>
            <a:r>
              <a:rPr lang="en-US" dirty="0" smtClean="0"/>
              <a:t>[27] </a:t>
            </a:r>
            <a:endParaRPr lang="en-US" dirty="0"/>
          </a:p>
        </p:txBody>
      </p:sp>
      <p:sp>
        <p:nvSpPr>
          <p:cNvPr id="7"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(11)</a:t>
            </a:r>
            <a:endParaRPr lang="en-US" dirty="0"/>
          </a:p>
        </p:txBody>
      </p:sp>
    </p:spTree>
    <p:extLst>
      <p:ext uri="{BB962C8B-B14F-4D97-AF65-F5344CB8AC3E}">
        <p14:creationId xmlns:p14="http://schemas.microsoft.com/office/powerpoint/2010/main" val="275001772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1395" y="519422"/>
            <a:ext cx="4330032" cy="369332"/>
          </a:xfrm>
          <a:prstGeom prst="rect">
            <a:avLst/>
          </a:prstGeom>
          <a:noFill/>
        </p:spPr>
        <p:txBody>
          <a:bodyPr wrap="none" rtlCol="0">
            <a:spAutoFit/>
          </a:bodyPr>
          <a:lstStyle/>
          <a:p>
            <a:r>
              <a:rPr lang="en-US" dirty="0" smtClean="0">
                <a:solidFill>
                  <a:srgbClr val="2D2D8A"/>
                </a:solidFill>
                <a:latin typeface="Verdana"/>
              </a:rPr>
              <a:t>Achieving low power consumption </a:t>
            </a:r>
            <a:endParaRPr lang="en-US" dirty="0">
              <a:solidFill>
                <a:srgbClr val="2D2D8A"/>
              </a:solidFill>
              <a:latin typeface="Verdana"/>
            </a:endParaRPr>
          </a:p>
        </p:txBody>
      </p:sp>
      <p:sp>
        <p:nvSpPr>
          <p:cNvPr id="17" name="TextBox 16"/>
          <p:cNvSpPr txBox="1"/>
          <p:nvPr/>
        </p:nvSpPr>
        <p:spPr>
          <a:xfrm>
            <a:off x="116505" y="908720"/>
            <a:ext cx="7973465" cy="338554"/>
          </a:xfrm>
          <a:prstGeom prst="rect">
            <a:avLst/>
          </a:prstGeom>
          <a:noFill/>
        </p:spPr>
        <p:txBody>
          <a:bodyPr wrap="none" rtlCol="0">
            <a:spAutoFit/>
          </a:bodyPr>
          <a:lstStyle/>
          <a:p>
            <a:r>
              <a:rPr lang="en-US" sz="1600" dirty="0">
                <a:solidFill>
                  <a:srgbClr val="000000"/>
                </a:solidFill>
                <a:latin typeface="Verdana"/>
              </a:rPr>
              <a:t>In this point let’s </a:t>
            </a:r>
            <a:r>
              <a:rPr lang="en-US" sz="1600" dirty="0">
                <a:solidFill>
                  <a:srgbClr val="FF0000"/>
                </a:solidFill>
                <a:latin typeface="Verdana"/>
              </a:rPr>
              <a:t>focus on the microarchitecture of CPUs </a:t>
            </a:r>
            <a:r>
              <a:rPr lang="en-US" sz="1600" dirty="0" smtClean="0">
                <a:latin typeface="Verdana"/>
              </a:rPr>
              <a:t>(processor cores</a:t>
            </a:r>
            <a:r>
              <a:rPr lang="en-US" sz="1600" dirty="0" smtClean="0">
                <a:latin typeface="Verdana"/>
              </a:rPr>
              <a:t>).</a:t>
            </a:r>
            <a:endParaRPr lang="en-US" sz="1600" dirty="0">
              <a:latin typeface="Verdana"/>
            </a:endParaRPr>
          </a:p>
        </p:txBody>
      </p:sp>
      <p:sp>
        <p:nvSpPr>
          <p:cNvPr id="18"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3.1 </a:t>
            </a:r>
            <a:r>
              <a:rPr lang="en-US" altLang="en-US" dirty="0">
                <a:solidFill>
                  <a:srgbClr val="FFFFFF"/>
                </a:solidFill>
                <a:latin typeface="Verdana" pitchFamily="34" charset="0"/>
                <a:cs typeface="Arial" charset="0"/>
              </a:rPr>
              <a:t>Low power operation </a:t>
            </a:r>
            <a:r>
              <a:rPr lang="en-US" altLang="en-US" dirty="0" smtClean="0">
                <a:solidFill>
                  <a:srgbClr val="FFFFFF"/>
                </a:solidFill>
                <a:latin typeface="Verdana" pitchFamily="34" charset="0"/>
                <a:cs typeface="Arial" charset="0"/>
              </a:rPr>
              <a:t>(12)</a:t>
            </a:r>
            <a:endParaRPr lang="en-US" dirty="0"/>
          </a:p>
        </p:txBody>
      </p:sp>
      <p:sp>
        <p:nvSpPr>
          <p:cNvPr id="16" name="TextBox 15"/>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00123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8"/>
          <p:cNvSpPr>
            <a:spLocks noChangeShapeType="1"/>
          </p:cNvSpPr>
          <p:nvPr/>
        </p:nvSpPr>
        <p:spPr bwMode="auto">
          <a:xfrm flipH="1">
            <a:off x="4552420" y="1340392"/>
            <a:ext cx="7938" cy="173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3" name="Line 10"/>
          <p:cNvSpPr>
            <a:spLocks noChangeShapeType="1"/>
          </p:cNvSpPr>
          <p:nvPr/>
        </p:nvSpPr>
        <p:spPr bwMode="auto">
          <a:xfrm flipV="1">
            <a:off x="2853946" y="1515017"/>
            <a:ext cx="34220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4" name="Line 11"/>
          <p:cNvSpPr>
            <a:spLocks noChangeShapeType="1"/>
          </p:cNvSpPr>
          <p:nvPr/>
        </p:nvSpPr>
        <p:spPr bwMode="auto">
          <a:xfrm>
            <a:off x="6274315" y="1515017"/>
            <a:ext cx="3290" cy="165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5" name="Line 13"/>
          <p:cNvSpPr>
            <a:spLocks noChangeShapeType="1"/>
          </p:cNvSpPr>
          <p:nvPr/>
        </p:nvSpPr>
        <p:spPr bwMode="auto">
          <a:xfrm flipH="1">
            <a:off x="2856490" y="1515017"/>
            <a:ext cx="0" cy="1698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6" name="Text Box 4"/>
          <p:cNvSpPr txBox="1">
            <a:spLocks noChangeArrowheads="1"/>
          </p:cNvSpPr>
          <p:nvPr/>
        </p:nvSpPr>
        <p:spPr bwMode="auto">
          <a:xfrm>
            <a:off x="1781691" y="1088740"/>
            <a:ext cx="5580619" cy="2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90000"/>
              </a:lnSpc>
              <a:spcBef>
                <a:spcPct val="0"/>
              </a:spcBef>
              <a:buFontTx/>
              <a:buNone/>
            </a:pPr>
            <a:r>
              <a:rPr lang="en-US" altLang="en-US" sz="1300" b="1" dirty="0" smtClean="0">
                <a:solidFill>
                  <a:srgbClr val="000000"/>
                </a:solidFill>
                <a:latin typeface="Verdana" pitchFamily="34" charset="0"/>
              </a:rPr>
              <a:t>Key enablers of low power microarchitectures</a:t>
            </a:r>
            <a:endParaRPr lang="hu-HU" altLang="en-US" sz="1300" dirty="0">
              <a:solidFill>
                <a:srgbClr val="000000"/>
              </a:solidFill>
              <a:latin typeface="Verdana" pitchFamily="34" charset="0"/>
            </a:endParaRPr>
          </a:p>
        </p:txBody>
      </p:sp>
      <p:sp>
        <p:nvSpPr>
          <p:cNvPr id="7" name="Text Box 5"/>
          <p:cNvSpPr txBox="1">
            <a:spLocks noChangeArrowheads="1"/>
          </p:cNvSpPr>
          <p:nvPr/>
        </p:nvSpPr>
        <p:spPr bwMode="auto">
          <a:xfrm>
            <a:off x="5224987" y="1784892"/>
            <a:ext cx="2098651" cy="2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90000"/>
              </a:lnSpc>
              <a:spcBef>
                <a:spcPct val="0"/>
              </a:spcBef>
              <a:spcAft>
                <a:spcPts val="300"/>
              </a:spcAft>
              <a:buFontTx/>
              <a:buNone/>
            </a:pPr>
            <a:r>
              <a:rPr lang="en-US" altLang="en-US" sz="1300" b="1" dirty="0" smtClean="0">
                <a:solidFill>
                  <a:srgbClr val="000000"/>
                </a:solidFill>
                <a:latin typeface="Verdana" pitchFamily="34" charset="0"/>
              </a:rPr>
              <a:t>Low clock frequency</a:t>
            </a:r>
            <a:endParaRPr lang="hu-HU" altLang="en-US" sz="1300" dirty="0">
              <a:solidFill>
                <a:srgbClr val="000000"/>
              </a:solidFill>
              <a:latin typeface="Verdana" pitchFamily="34" charset="0"/>
            </a:endParaRPr>
          </a:p>
        </p:txBody>
      </p:sp>
      <p:sp>
        <p:nvSpPr>
          <p:cNvPr id="8" name="Text Box 5"/>
          <p:cNvSpPr txBox="1">
            <a:spLocks noChangeArrowheads="1"/>
          </p:cNvSpPr>
          <p:nvPr/>
        </p:nvSpPr>
        <p:spPr bwMode="auto">
          <a:xfrm>
            <a:off x="1501724" y="1784892"/>
            <a:ext cx="2664512" cy="2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90000"/>
              </a:lnSpc>
              <a:spcBef>
                <a:spcPct val="0"/>
              </a:spcBef>
              <a:spcAft>
                <a:spcPts val="300"/>
              </a:spcAft>
              <a:buFontTx/>
              <a:buNone/>
            </a:pPr>
            <a:r>
              <a:rPr lang="en-US" altLang="en-US" sz="1300" b="1" dirty="0" smtClean="0">
                <a:solidFill>
                  <a:srgbClr val="000000"/>
                </a:solidFill>
                <a:latin typeface="Verdana" pitchFamily="34" charset="0"/>
              </a:rPr>
              <a:t>Narrow microarchitecture </a:t>
            </a:r>
            <a:endParaRPr lang="hu-HU" altLang="en-US" sz="1300" dirty="0">
              <a:solidFill>
                <a:srgbClr val="000000"/>
              </a:solidFill>
              <a:latin typeface="Verdana" pitchFamily="34" charset="0"/>
            </a:endParaRPr>
          </a:p>
        </p:txBody>
      </p:sp>
      <p:sp>
        <p:nvSpPr>
          <p:cNvPr id="9" name="Oval 12"/>
          <p:cNvSpPr>
            <a:spLocks noChangeArrowheads="1"/>
          </p:cNvSpPr>
          <p:nvPr/>
        </p:nvSpPr>
        <p:spPr bwMode="auto">
          <a:xfrm>
            <a:off x="2823785" y="1648367"/>
            <a:ext cx="60325" cy="60325"/>
          </a:xfrm>
          <a:prstGeom prst="ellipse">
            <a:avLst/>
          </a:prstGeom>
          <a:solidFill>
            <a:srgbClr val="FFFFFF"/>
          </a:solidFill>
          <a:ln w="0">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hu-HU" altLang="en-US" sz="1300">
              <a:solidFill>
                <a:srgbClr val="000000"/>
              </a:solidFill>
              <a:latin typeface="Verdana" pitchFamily="34" charset="0"/>
            </a:endParaRPr>
          </a:p>
        </p:txBody>
      </p:sp>
      <p:sp>
        <p:nvSpPr>
          <p:cNvPr id="10" name="Oval 7"/>
          <p:cNvSpPr>
            <a:spLocks noChangeArrowheads="1"/>
          </p:cNvSpPr>
          <p:nvPr/>
        </p:nvSpPr>
        <p:spPr bwMode="auto">
          <a:xfrm>
            <a:off x="6239505" y="1651542"/>
            <a:ext cx="69850" cy="60325"/>
          </a:xfrm>
          <a:prstGeom prst="ellipse">
            <a:avLst/>
          </a:prstGeom>
          <a:solidFill>
            <a:srgbClr val="FFFFFF"/>
          </a:solidFill>
          <a:ln w="0">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hu-HU" altLang="en-US" sz="1300">
              <a:solidFill>
                <a:srgbClr val="000000"/>
              </a:solidFill>
              <a:latin typeface="Verdana" pitchFamily="34" charset="0"/>
            </a:endParaRPr>
          </a:p>
        </p:txBody>
      </p:sp>
      <p:sp>
        <p:nvSpPr>
          <p:cNvPr id="13" name="Rectangle 12"/>
          <p:cNvSpPr/>
          <p:nvPr/>
        </p:nvSpPr>
        <p:spPr>
          <a:xfrm>
            <a:off x="117337" y="518393"/>
            <a:ext cx="7515497" cy="341632"/>
          </a:xfrm>
          <a:prstGeom prst="rect">
            <a:avLst/>
          </a:prstGeom>
        </p:spPr>
        <p:txBody>
          <a:bodyPr wrap="square">
            <a:spAutoFit/>
          </a:bodyPr>
          <a:lstStyle/>
          <a:p>
            <a:pPr>
              <a:lnSpc>
                <a:spcPct val="90000"/>
              </a:lnSpc>
              <a:spcBef>
                <a:spcPct val="0"/>
              </a:spcBef>
            </a:pPr>
            <a:r>
              <a:rPr lang="en-US" altLang="en-US" dirty="0">
                <a:solidFill>
                  <a:schemeClr val="accent6"/>
                </a:solidFill>
                <a:latin typeface="Verdana" pitchFamily="34" charset="0"/>
              </a:rPr>
              <a:t>Key </a:t>
            </a:r>
            <a:r>
              <a:rPr lang="en-US" altLang="en-US" dirty="0" smtClean="0">
                <a:solidFill>
                  <a:schemeClr val="accent6"/>
                </a:solidFill>
                <a:latin typeface="Verdana" pitchFamily="34" charset="0"/>
              </a:rPr>
              <a:t>enablers of </a:t>
            </a:r>
            <a:r>
              <a:rPr lang="en-US" altLang="en-US" dirty="0">
                <a:solidFill>
                  <a:schemeClr val="accent6"/>
                </a:solidFill>
                <a:latin typeface="Verdana" pitchFamily="34" charset="0"/>
              </a:rPr>
              <a:t>low power </a:t>
            </a:r>
            <a:r>
              <a:rPr lang="en-US" altLang="en-US" dirty="0" smtClean="0">
                <a:solidFill>
                  <a:schemeClr val="accent6"/>
                </a:solidFill>
                <a:latin typeface="Verdana" pitchFamily="34" charset="0"/>
              </a:rPr>
              <a:t>microarchitectures</a:t>
            </a:r>
            <a:endParaRPr lang="hu-HU" altLang="en-US" dirty="0">
              <a:solidFill>
                <a:schemeClr val="accent6"/>
              </a:solidFill>
              <a:latin typeface="Verdana" pitchFamily="34" charset="0"/>
            </a:endParaRPr>
          </a:p>
        </p:txBody>
      </p:sp>
      <p:sp>
        <p:nvSpPr>
          <p:cNvPr id="14"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3.1 </a:t>
            </a:r>
            <a:r>
              <a:rPr lang="en-US" altLang="en-US" dirty="0">
                <a:solidFill>
                  <a:srgbClr val="FFFFFF"/>
                </a:solidFill>
                <a:latin typeface="Verdana" pitchFamily="34" charset="0"/>
                <a:cs typeface="Arial" charset="0"/>
              </a:rPr>
              <a:t>Low power operation </a:t>
            </a:r>
            <a:r>
              <a:rPr lang="en-US" altLang="en-US" dirty="0" smtClean="0">
                <a:solidFill>
                  <a:srgbClr val="FFFFFF"/>
                </a:solidFill>
                <a:latin typeface="Verdana" pitchFamily="34" charset="0"/>
                <a:cs typeface="Arial" charset="0"/>
              </a:rPr>
              <a:t>(13)</a:t>
            </a:r>
            <a:endParaRPr lang="en-US" dirty="0"/>
          </a:p>
        </p:txBody>
      </p:sp>
      <p:sp>
        <p:nvSpPr>
          <p:cNvPr id="12" name="TextBox 11"/>
          <p:cNvSpPr txBox="1"/>
          <p:nvPr/>
        </p:nvSpPr>
        <p:spPr>
          <a:xfrm>
            <a:off x="2321750" y="2209594"/>
            <a:ext cx="1452642" cy="292388"/>
          </a:xfrm>
          <a:prstGeom prst="rect">
            <a:avLst/>
          </a:prstGeom>
          <a:noFill/>
        </p:spPr>
        <p:txBody>
          <a:bodyPr wrap="none" rtlCol="0">
            <a:spAutoFit/>
          </a:bodyPr>
          <a:lstStyle/>
          <a:p>
            <a:r>
              <a:rPr lang="en-US" sz="1300" i="1" dirty="0" smtClean="0">
                <a:latin typeface="+mj-lt"/>
              </a:rPr>
              <a:t>(Section 3.1.2)</a:t>
            </a:r>
            <a:endParaRPr lang="en-US" sz="1300" i="1" dirty="0">
              <a:latin typeface="+mj-lt"/>
            </a:endParaRPr>
          </a:p>
        </p:txBody>
      </p:sp>
      <p:sp>
        <p:nvSpPr>
          <p:cNvPr id="15" name="TextBox 14"/>
          <p:cNvSpPr txBox="1"/>
          <p:nvPr/>
        </p:nvSpPr>
        <p:spPr>
          <a:xfrm>
            <a:off x="5640758" y="2209594"/>
            <a:ext cx="1452642" cy="292388"/>
          </a:xfrm>
          <a:prstGeom prst="rect">
            <a:avLst/>
          </a:prstGeom>
          <a:noFill/>
        </p:spPr>
        <p:txBody>
          <a:bodyPr wrap="none" rtlCol="0">
            <a:spAutoFit/>
          </a:bodyPr>
          <a:lstStyle/>
          <a:p>
            <a:r>
              <a:rPr lang="en-US" sz="1300" i="1" dirty="0" smtClean="0">
                <a:latin typeface="+mj-lt"/>
              </a:rPr>
              <a:t>(Section 3.1.3)</a:t>
            </a:r>
            <a:endParaRPr lang="en-US" sz="1300" i="1" dirty="0">
              <a:latin typeface="+mj-lt"/>
            </a:endParaRPr>
          </a:p>
        </p:txBody>
      </p:sp>
      <p:sp>
        <p:nvSpPr>
          <p:cNvPr id="16" name="TextBox 15"/>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9764866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(2)</a:t>
            </a:r>
            <a:endParaRPr lang="en-US" dirty="0"/>
          </a:p>
        </p:txBody>
      </p:sp>
      <p:sp>
        <p:nvSpPr>
          <p:cNvPr id="3" name="TextBox 2"/>
          <p:cNvSpPr txBox="1"/>
          <p:nvPr/>
        </p:nvSpPr>
        <p:spPr>
          <a:xfrm>
            <a:off x="115131" y="519281"/>
            <a:ext cx="3618298" cy="369332"/>
          </a:xfrm>
          <a:prstGeom prst="rect">
            <a:avLst/>
          </a:prstGeom>
          <a:noFill/>
        </p:spPr>
        <p:txBody>
          <a:bodyPr wrap="none" rtlCol="0">
            <a:spAutoFit/>
          </a:bodyPr>
          <a:lstStyle/>
          <a:p>
            <a:r>
              <a:rPr lang="en-US" dirty="0" smtClean="0">
                <a:solidFill>
                  <a:srgbClr val="333399"/>
                </a:solidFill>
              </a:rPr>
              <a:t>Emergence of smartphones-1</a:t>
            </a:r>
            <a:endParaRPr lang="en-US" dirty="0">
              <a:solidFill>
                <a:srgbClr val="333399"/>
              </a:solidFill>
            </a:endParaRPr>
          </a:p>
        </p:txBody>
      </p:sp>
      <p:sp>
        <p:nvSpPr>
          <p:cNvPr id="5" name="TextBox 4"/>
          <p:cNvSpPr txBox="1"/>
          <p:nvPr/>
        </p:nvSpPr>
        <p:spPr>
          <a:xfrm>
            <a:off x="296863" y="998730"/>
            <a:ext cx="5625323" cy="830997"/>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en-US" sz="1600" dirty="0" smtClean="0">
                <a:solidFill>
                  <a:srgbClr val="FF0000"/>
                </a:solidFill>
              </a:rPr>
              <a:t>Forerunners</a:t>
            </a:r>
            <a:r>
              <a:rPr lang="en-US" sz="1600" dirty="0" smtClean="0"/>
              <a:t> of smartphones emerged already</a:t>
            </a:r>
          </a:p>
          <a:p>
            <a:r>
              <a:rPr lang="en-US" sz="1600" dirty="0"/>
              <a:t> </a:t>
            </a:r>
            <a:r>
              <a:rPr lang="en-US" sz="1600" dirty="0" smtClean="0"/>
              <a:t>     </a:t>
            </a:r>
            <a:r>
              <a:rPr lang="en-US" sz="1600" dirty="0" smtClean="0">
                <a:solidFill>
                  <a:srgbClr val="3333FF"/>
                </a:solidFill>
              </a:rPr>
              <a:t>at the beginning of the 2000’s</a:t>
            </a:r>
            <a:r>
              <a:rPr lang="en-US" sz="1600" dirty="0" smtClean="0"/>
              <a:t>, like </a:t>
            </a:r>
            <a:r>
              <a:rPr lang="en-US" sz="1600" dirty="0" smtClean="0">
                <a:solidFill>
                  <a:srgbClr val="3333FF"/>
                </a:solidFill>
              </a:rPr>
              <a:t>Nokia’s 7650</a:t>
            </a:r>
          </a:p>
          <a:p>
            <a:r>
              <a:rPr lang="en-US" sz="1600" dirty="0" smtClean="0"/>
              <a:t>     (shipped in 2002). </a:t>
            </a:r>
            <a:endParaRPr lang="en-US" sz="1600" dirty="0"/>
          </a:p>
        </p:txBody>
      </p:sp>
      <p:pic>
        <p:nvPicPr>
          <p:cNvPr id="6" name="Picture 15" descr="http://upload.wikimedia.org/wikipedia/commons/thumb/d/da/Nokia_7650_01.jpg/320px-Nokia_7650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1088740"/>
            <a:ext cx="1710190" cy="453734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832140" y="5904275"/>
            <a:ext cx="2880320" cy="338554"/>
          </a:xfrm>
          <a:prstGeom prst="rect">
            <a:avLst/>
          </a:prstGeom>
          <a:noFill/>
        </p:spPr>
        <p:txBody>
          <a:bodyPr wrap="square" rtlCol="0">
            <a:spAutoFit/>
          </a:bodyPr>
          <a:lstStyle/>
          <a:p>
            <a:r>
              <a:rPr lang="en-US" sz="1600" dirty="0" smtClean="0"/>
              <a:t>Figure: Nokia’s 7650 [39]</a:t>
            </a:r>
            <a:endParaRPr lang="en-US" sz="1600" dirty="0"/>
          </a:p>
        </p:txBody>
      </p:sp>
      <p:sp>
        <p:nvSpPr>
          <p:cNvPr id="8" name="TextBox 7"/>
          <p:cNvSpPr txBox="1"/>
          <p:nvPr/>
        </p:nvSpPr>
        <p:spPr>
          <a:xfrm>
            <a:off x="283646" y="1853825"/>
            <a:ext cx="5773504" cy="1400383"/>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The 7650 became the </a:t>
            </a:r>
            <a:r>
              <a:rPr lang="en-US" sz="1600" dirty="0" smtClean="0">
                <a:solidFill>
                  <a:srgbClr val="3333FF"/>
                </a:solidFill>
              </a:rPr>
              <a:t>first widely available phone</a:t>
            </a:r>
          </a:p>
          <a:p>
            <a:r>
              <a:rPr lang="en-US" sz="1600" dirty="0" smtClean="0">
                <a:solidFill>
                  <a:srgbClr val="3333FF"/>
                </a:solidFill>
              </a:rPr>
              <a:t>      with camera and color screen </a:t>
            </a:r>
            <a:r>
              <a:rPr lang="en-US" sz="1600" dirty="0" smtClean="0"/>
              <a:t>but supported </a:t>
            </a:r>
          </a:p>
          <a:p>
            <a:pPr>
              <a:spcAft>
                <a:spcPts val="600"/>
              </a:spcAft>
            </a:pPr>
            <a:r>
              <a:rPr lang="en-US" sz="1600" dirty="0"/>
              <a:t> </a:t>
            </a:r>
            <a:r>
              <a:rPr lang="en-US" sz="1600" dirty="0" smtClean="0"/>
              <a:t>     </a:t>
            </a:r>
            <a:r>
              <a:rPr lang="en-US" sz="1600" dirty="0">
                <a:solidFill>
                  <a:srgbClr val="3333FF"/>
                </a:solidFill>
              </a:rPr>
              <a:t>no video</a:t>
            </a:r>
            <a:r>
              <a:rPr lang="en-US" sz="1600" dirty="0" smtClean="0"/>
              <a:t>.</a:t>
            </a:r>
          </a:p>
          <a:p>
            <a:pPr marL="285750" indent="-285750">
              <a:buFont typeface="Arial" panose="020B0604020202020204" pitchFamily="34" charset="0"/>
              <a:buChar char="•"/>
            </a:pPr>
            <a:r>
              <a:rPr lang="en-US" sz="1600" dirty="0" smtClean="0"/>
              <a:t>It was the first Nokia phone running under</a:t>
            </a:r>
          </a:p>
          <a:p>
            <a:r>
              <a:rPr lang="en-US" sz="1600" dirty="0"/>
              <a:t> </a:t>
            </a:r>
            <a:r>
              <a:rPr lang="en-US" sz="1600" dirty="0" smtClean="0"/>
              <a:t>     the</a:t>
            </a:r>
            <a:r>
              <a:rPr lang="en-US" sz="1600" dirty="0" smtClean="0">
                <a:solidFill>
                  <a:schemeClr val="accent6"/>
                </a:solidFill>
              </a:rPr>
              <a:t> </a:t>
            </a:r>
            <a:r>
              <a:rPr lang="en-US" sz="1600" dirty="0" smtClean="0">
                <a:solidFill>
                  <a:srgbClr val="3333FF"/>
                </a:solidFill>
              </a:rPr>
              <a:t>Symbian OS.</a:t>
            </a:r>
            <a:endParaRPr lang="en-US" sz="1600" dirty="0">
              <a:solidFill>
                <a:srgbClr val="3333FF"/>
              </a:solidFill>
            </a:endParaRPr>
          </a:p>
        </p:txBody>
      </p:sp>
    </p:spTree>
    <p:extLst>
      <p:ext uri="{BB962C8B-B14F-4D97-AF65-F5344CB8AC3E}">
        <p14:creationId xmlns:p14="http://schemas.microsoft.com/office/powerpoint/2010/main" val="2834502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 calcmode="lin" valueType="num">
                                      <p:cBhvr additive="base">
                                        <p:cTn id="1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 calcmode="lin" valueType="num">
                                      <p:cBhvr additive="base">
                                        <p:cTn id="2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(14)</a:t>
            </a:r>
            <a:endParaRPr lang="en-US" dirty="0"/>
          </a:p>
        </p:txBody>
      </p:sp>
      <p:sp>
        <p:nvSpPr>
          <p:cNvPr id="3" name="TextBox 2"/>
          <p:cNvSpPr txBox="1"/>
          <p:nvPr/>
        </p:nvSpPr>
        <p:spPr>
          <a:xfrm>
            <a:off x="126106" y="519510"/>
            <a:ext cx="3877985" cy="369332"/>
          </a:xfrm>
          <a:prstGeom prst="rect">
            <a:avLst/>
          </a:prstGeom>
          <a:noFill/>
        </p:spPr>
        <p:txBody>
          <a:bodyPr wrap="none" rtlCol="0">
            <a:spAutoFit/>
          </a:bodyPr>
          <a:lstStyle/>
          <a:p>
            <a:r>
              <a:rPr lang="en-US" dirty="0" smtClean="0">
                <a:solidFill>
                  <a:schemeClr val="accent6"/>
                </a:solidFill>
              </a:rPr>
              <a:t>3.1.2 “</a:t>
            </a:r>
            <a:r>
              <a:rPr lang="en-US" dirty="0">
                <a:solidFill>
                  <a:schemeClr val="accent6"/>
                </a:solidFill>
              </a:rPr>
              <a:t>N</a:t>
            </a:r>
            <a:r>
              <a:rPr lang="en-US" dirty="0" smtClean="0">
                <a:solidFill>
                  <a:schemeClr val="accent6"/>
                </a:solidFill>
              </a:rPr>
              <a:t>arrow</a:t>
            </a:r>
            <a:r>
              <a:rPr lang="en-US" dirty="0">
                <a:solidFill>
                  <a:schemeClr val="accent6"/>
                </a:solidFill>
              </a:rPr>
              <a:t>” </a:t>
            </a:r>
            <a:r>
              <a:rPr lang="en-US" dirty="0" smtClean="0">
                <a:solidFill>
                  <a:schemeClr val="accent6"/>
                </a:solidFill>
              </a:rPr>
              <a:t>microarchitectures -1</a:t>
            </a:r>
            <a:endParaRPr lang="en-US" dirty="0">
              <a:solidFill>
                <a:schemeClr val="accent6"/>
              </a:solidFill>
            </a:endParaRPr>
          </a:p>
        </p:txBody>
      </p:sp>
      <p:sp>
        <p:nvSpPr>
          <p:cNvPr id="4" name="TextBox 3"/>
          <p:cNvSpPr txBox="1"/>
          <p:nvPr/>
        </p:nvSpPr>
        <p:spPr>
          <a:xfrm>
            <a:off x="229815" y="928619"/>
            <a:ext cx="8643905" cy="661720"/>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1600" dirty="0">
                <a:latin typeface="+mj-lt"/>
              </a:rPr>
              <a:t>O</a:t>
            </a:r>
            <a:r>
              <a:rPr lang="en-US" sz="1600" dirty="0" smtClean="0">
                <a:latin typeface="+mj-lt"/>
              </a:rPr>
              <a:t>bviously,  a </a:t>
            </a:r>
            <a:r>
              <a:rPr lang="en-US" sz="1600" dirty="0" smtClean="0">
                <a:solidFill>
                  <a:srgbClr val="FF0000"/>
                </a:solidFill>
                <a:latin typeface="+mj-lt"/>
              </a:rPr>
              <a:t>narrow microarchitecture </a:t>
            </a:r>
            <a:r>
              <a:rPr lang="en-US" sz="1600" dirty="0" smtClean="0">
                <a:latin typeface="+mj-lt"/>
              </a:rPr>
              <a:t>consumes less power than a wider one</a:t>
            </a:r>
            <a:r>
              <a:rPr lang="en-US" sz="1600" dirty="0" smtClean="0">
                <a:latin typeface="+mj-lt"/>
              </a:rPr>
              <a:t>.</a:t>
            </a:r>
          </a:p>
          <a:p>
            <a:pPr marL="285750" indent="-285750">
              <a:spcAft>
                <a:spcPts val="600"/>
              </a:spcAft>
              <a:buFont typeface="Arial" panose="020B0604020202020204" pitchFamily="34" charset="0"/>
              <a:buChar char="•"/>
            </a:pPr>
            <a:r>
              <a:rPr lang="en-US" sz="1600" dirty="0" smtClean="0">
                <a:latin typeface="+mj-lt"/>
              </a:rPr>
              <a:t>What does a narrow microarchitecture mean?</a:t>
            </a:r>
            <a:endParaRPr lang="en-US" sz="1600" dirty="0" smtClean="0">
              <a:latin typeface="+mj-lt"/>
            </a:endParaRPr>
          </a:p>
        </p:txBody>
      </p:sp>
      <p:sp>
        <p:nvSpPr>
          <p:cNvPr id="5" name="TextBox 4"/>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51810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err="1" smtClean="0">
                <a:solidFill>
                  <a:srgbClr val="FFFFFF"/>
                </a:solidFill>
                <a:latin typeface="Verdana" pitchFamily="34" charset="0"/>
                <a:cs typeface="Arial" charset="0"/>
              </a:rPr>
              <a:t>14b</a:t>
            </a:r>
            <a:r>
              <a:rPr lang="en-US" altLang="en-US" dirty="0" smtClean="0">
                <a:solidFill>
                  <a:srgbClr val="FFFFFF"/>
                </a:solidFill>
                <a:latin typeface="Verdana" pitchFamily="34" charset="0"/>
                <a:cs typeface="Arial" charset="0"/>
              </a:rPr>
              <a:t>)</a:t>
            </a:r>
            <a:endParaRPr lang="en-US" dirty="0"/>
          </a:p>
        </p:txBody>
      </p:sp>
      <p:sp>
        <p:nvSpPr>
          <p:cNvPr id="4" name="TextBox 5"/>
          <p:cNvSpPr txBox="1">
            <a:spLocks noChangeArrowheads="1"/>
          </p:cNvSpPr>
          <p:nvPr/>
        </p:nvSpPr>
        <p:spPr bwMode="auto">
          <a:xfrm>
            <a:off x="2231740" y="5904275"/>
            <a:ext cx="550343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r>
              <a:rPr lang="en-US" altLang="en-US" sz="1600" dirty="0" smtClean="0">
                <a:solidFill>
                  <a:srgbClr val="000000"/>
                </a:solidFill>
                <a:cs typeface="Arial" charset="0"/>
              </a:rPr>
              <a:t>Microarchitecture </a:t>
            </a:r>
            <a:r>
              <a:rPr lang="en-US" altLang="en-US" sz="1600" dirty="0">
                <a:solidFill>
                  <a:srgbClr val="000000"/>
                </a:solidFill>
                <a:cs typeface="Arial" charset="0"/>
              </a:rPr>
              <a:t>of the cores of Sandy Bridge </a:t>
            </a:r>
            <a:r>
              <a:rPr lang="en-US" altLang="en-US" sz="1600" dirty="0" smtClean="0">
                <a:solidFill>
                  <a:srgbClr val="000000"/>
                </a:solidFill>
                <a:cs typeface="Arial" charset="0"/>
              </a:rPr>
              <a:t>[90]</a:t>
            </a:r>
            <a:endParaRPr lang="en-US" altLang="en-US" sz="1600" dirty="0">
              <a:solidFill>
                <a:srgbClr val="000000"/>
              </a:solidFill>
              <a:cs typeface="Arial" charset="0"/>
            </a:endParaRPr>
          </a:p>
        </p:txBody>
      </p:sp>
      <p:sp>
        <p:nvSpPr>
          <p:cNvPr id="5" name="Rectangle 6"/>
          <p:cNvSpPr>
            <a:spLocks noChangeArrowheads="1"/>
          </p:cNvSpPr>
          <p:nvPr/>
        </p:nvSpPr>
        <p:spPr bwMode="auto">
          <a:xfrm>
            <a:off x="7947025" y="5678488"/>
            <a:ext cx="450850" cy="630237"/>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endParaRPr lang="en-US" altLang="en-US" sz="1400" b="1">
              <a:solidFill>
                <a:srgbClr val="000000"/>
              </a:solidFill>
              <a:cs typeface="Arial" charset="0"/>
            </a:endParaRPr>
          </a:p>
        </p:txBody>
      </p:sp>
      <p:sp>
        <p:nvSpPr>
          <p:cNvPr id="7" name="TextBox 6"/>
          <p:cNvSpPr txBox="1"/>
          <p:nvPr/>
        </p:nvSpPr>
        <p:spPr>
          <a:xfrm>
            <a:off x="115888" y="539388"/>
            <a:ext cx="5599610" cy="369332"/>
          </a:xfrm>
          <a:prstGeom prst="rect">
            <a:avLst/>
          </a:prstGeom>
          <a:noFill/>
        </p:spPr>
        <p:txBody>
          <a:bodyPr wrap="none" rtlCol="0">
            <a:spAutoFit/>
          </a:bodyPr>
          <a:lstStyle/>
          <a:p>
            <a:r>
              <a:rPr lang="en-US" dirty="0" smtClean="0">
                <a:solidFill>
                  <a:schemeClr val="accent6"/>
                </a:solidFill>
                <a:latin typeface="+mj-lt"/>
              </a:rPr>
              <a:t>Example for the "width of a microarchitecture"</a:t>
            </a:r>
          </a:p>
        </p:txBody>
      </p:sp>
      <p:grpSp>
        <p:nvGrpSpPr>
          <p:cNvPr id="9" name="Group 8"/>
          <p:cNvGrpSpPr/>
          <p:nvPr/>
        </p:nvGrpSpPr>
        <p:grpSpPr>
          <a:xfrm>
            <a:off x="1317485" y="1088740"/>
            <a:ext cx="7620000" cy="4589748"/>
            <a:chOff x="881590" y="1088740"/>
            <a:chExt cx="7620000" cy="4589748"/>
          </a:xfrm>
        </p:grpSpPr>
        <p:pic>
          <p:nvPicPr>
            <p:cNvPr id="3" name="Picture 2" descr="http://www.hardwaresecrets.com/imageview.php?image=30986"/>
            <p:cNvPicPr>
              <a:picLocks noChangeAspect="1" noChangeArrowheads="1"/>
            </p:cNvPicPr>
            <p:nvPr/>
          </p:nvPicPr>
          <p:blipFill>
            <a:blip r:embed="rId2">
              <a:extLst>
                <a:ext uri="{28A0092B-C50C-407E-A947-70E740481C1C}">
                  <a14:useLocalDpi xmlns:a14="http://schemas.microsoft.com/office/drawing/2010/main" val="0"/>
                </a:ext>
              </a:extLst>
            </a:blip>
            <a:srcRect t="6969" b="5600"/>
            <a:stretch>
              <a:fillRect/>
            </a:stretch>
          </p:blipFill>
          <p:spPr bwMode="auto">
            <a:xfrm>
              <a:off x="881590" y="1088740"/>
              <a:ext cx="7620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8023938" y="5229200"/>
              <a:ext cx="464205" cy="449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161510" y="1808820"/>
            <a:ext cx="1053494" cy="523220"/>
          </a:xfrm>
          <a:prstGeom prst="rect">
            <a:avLst/>
          </a:prstGeom>
          <a:noFill/>
        </p:spPr>
        <p:txBody>
          <a:bodyPr wrap="none" rtlCol="0">
            <a:spAutoFit/>
          </a:bodyPr>
          <a:lstStyle/>
          <a:p>
            <a:pPr algn="ctr"/>
            <a:r>
              <a:rPr lang="en-US" sz="1400" dirty="0" smtClean="0">
                <a:latin typeface="+mj-lt"/>
              </a:rPr>
              <a:t>In-order</a:t>
            </a:r>
          </a:p>
          <a:p>
            <a:pPr algn="ctr"/>
            <a:r>
              <a:rPr lang="en-US" sz="1400" dirty="0" smtClean="0">
                <a:latin typeface="+mj-lt"/>
              </a:rPr>
              <a:t>Front end</a:t>
            </a:r>
          </a:p>
        </p:txBody>
      </p:sp>
      <p:sp>
        <p:nvSpPr>
          <p:cNvPr id="11" name="TextBox 10"/>
          <p:cNvSpPr txBox="1"/>
          <p:nvPr/>
        </p:nvSpPr>
        <p:spPr>
          <a:xfrm>
            <a:off x="28398" y="3580855"/>
            <a:ext cx="1319720" cy="738664"/>
          </a:xfrm>
          <a:prstGeom prst="rect">
            <a:avLst/>
          </a:prstGeom>
          <a:noFill/>
        </p:spPr>
        <p:txBody>
          <a:bodyPr wrap="none" rtlCol="0">
            <a:spAutoFit/>
          </a:bodyPr>
          <a:lstStyle/>
          <a:p>
            <a:pPr algn="ctr"/>
            <a:r>
              <a:rPr lang="en-US" sz="1400" dirty="0" smtClean="0">
                <a:latin typeface="+mj-lt"/>
              </a:rPr>
              <a:t>Out-of-order</a:t>
            </a:r>
          </a:p>
          <a:p>
            <a:pPr algn="ctr"/>
            <a:r>
              <a:rPr lang="en-US" sz="1400" dirty="0" smtClean="0">
                <a:latin typeface="+mj-lt"/>
              </a:rPr>
              <a:t>parallel</a:t>
            </a:r>
          </a:p>
          <a:p>
            <a:pPr algn="ctr"/>
            <a:r>
              <a:rPr lang="en-US" sz="1400" dirty="0" smtClean="0">
                <a:latin typeface="+mj-lt"/>
              </a:rPr>
              <a:t>Back </a:t>
            </a:r>
            <a:r>
              <a:rPr lang="en-US" sz="1400" dirty="0" smtClean="0">
                <a:latin typeface="+mj-lt"/>
              </a:rPr>
              <a:t>end</a:t>
            </a:r>
          </a:p>
        </p:txBody>
      </p:sp>
    </p:spTree>
    <p:extLst>
      <p:ext uri="{BB962C8B-B14F-4D97-AF65-F5344CB8AC3E}">
        <p14:creationId xmlns:p14="http://schemas.microsoft.com/office/powerpoint/2010/main" val="115549743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a:t>
            </a:r>
            <a:r>
              <a:rPr lang="en-US" altLang="en-US" dirty="0" err="1" smtClean="0">
                <a:solidFill>
                  <a:srgbClr val="FFFFFF"/>
                </a:solidFill>
                <a:latin typeface="Verdana" pitchFamily="34" charset="0"/>
                <a:cs typeface="Arial" charset="0"/>
              </a:rPr>
              <a:t>14c</a:t>
            </a:r>
            <a:r>
              <a:rPr lang="en-US" altLang="en-US" dirty="0" smtClean="0">
                <a:solidFill>
                  <a:srgbClr val="FFFFFF"/>
                </a:solidFill>
                <a:latin typeface="Verdana" pitchFamily="34" charset="0"/>
                <a:cs typeface="Arial" charset="0"/>
              </a:rPr>
              <a:t>)</a:t>
            </a:r>
            <a:endParaRPr lang="en-US" dirty="0"/>
          </a:p>
        </p:txBody>
      </p:sp>
      <p:sp>
        <p:nvSpPr>
          <p:cNvPr id="3" name="TextBox 2"/>
          <p:cNvSpPr txBox="1"/>
          <p:nvPr/>
        </p:nvSpPr>
        <p:spPr>
          <a:xfrm>
            <a:off x="126106" y="519510"/>
            <a:ext cx="4006225" cy="369332"/>
          </a:xfrm>
          <a:prstGeom prst="rect">
            <a:avLst/>
          </a:prstGeom>
          <a:noFill/>
        </p:spPr>
        <p:txBody>
          <a:bodyPr wrap="none" rtlCol="0">
            <a:spAutoFit/>
          </a:bodyPr>
          <a:lstStyle/>
          <a:p>
            <a:r>
              <a:rPr lang="en-US" dirty="0" smtClean="0">
                <a:solidFill>
                  <a:schemeClr val="accent6"/>
                </a:solidFill>
              </a:rPr>
              <a:t>3.1.2 “</a:t>
            </a:r>
            <a:r>
              <a:rPr lang="en-US" dirty="0">
                <a:solidFill>
                  <a:schemeClr val="accent6"/>
                </a:solidFill>
              </a:rPr>
              <a:t>N</a:t>
            </a:r>
            <a:r>
              <a:rPr lang="en-US" dirty="0" smtClean="0">
                <a:solidFill>
                  <a:schemeClr val="accent6"/>
                </a:solidFill>
              </a:rPr>
              <a:t>arrow</a:t>
            </a:r>
            <a:r>
              <a:rPr lang="en-US" dirty="0">
                <a:solidFill>
                  <a:schemeClr val="accent6"/>
                </a:solidFill>
              </a:rPr>
              <a:t>” </a:t>
            </a:r>
            <a:r>
              <a:rPr lang="en-US" dirty="0" smtClean="0">
                <a:solidFill>
                  <a:schemeClr val="accent6"/>
                </a:solidFill>
              </a:rPr>
              <a:t>microarchitectures -2</a:t>
            </a:r>
            <a:endParaRPr lang="en-US" dirty="0">
              <a:solidFill>
                <a:schemeClr val="accent6"/>
              </a:solidFill>
            </a:endParaRPr>
          </a:p>
        </p:txBody>
      </p:sp>
      <p:sp>
        <p:nvSpPr>
          <p:cNvPr id="4" name="TextBox 3"/>
          <p:cNvSpPr txBox="1"/>
          <p:nvPr/>
        </p:nvSpPr>
        <p:spPr>
          <a:xfrm>
            <a:off x="229815" y="928619"/>
            <a:ext cx="8747138" cy="2292935"/>
          </a:xfrm>
          <a:prstGeom prst="rect">
            <a:avLst/>
          </a:prstGeom>
          <a:noFill/>
        </p:spPr>
        <p:txBody>
          <a:bodyPr wrap="none" rtlCol="0">
            <a:spAutoFit/>
          </a:bodyPr>
          <a:lstStyle/>
          <a:p>
            <a:pPr marL="285750" lvl="0" indent="-285750">
              <a:buFont typeface="Arial" panose="020B0604020202020204" pitchFamily="34" charset="0"/>
              <a:buChar char="•"/>
            </a:pPr>
            <a:r>
              <a:rPr lang="en-US" sz="1600" dirty="0">
                <a:solidFill>
                  <a:srgbClr val="000000"/>
                </a:solidFill>
                <a:latin typeface="Verdana"/>
              </a:rPr>
              <a:t>A </a:t>
            </a:r>
            <a:r>
              <a:rPr lang="en-US" sz="1600" dirty="0">
                <a:solidFill>
                  <a:srgbClr val="0070C0"/>
                </a:solidFill>
                <a:latin typeface="Verdana"/>
              </a:rPr>
              <a:t>suitable characteristics of the width of a microarchitecture is the width of its</a:t>
            </a:r>
          </a:p>
          <a:p>
            <a:pPr lvl="0">
              <a:spcAft>
                <a:spcPts val="600"/>
              </a:spcAft>
            </a:pPr>
            <a:r>
              <a:rPr lang="en-US" sz="1600" dirty="0">
                <a:solidFill>
                  <a:srgbClr val="0070C0"/>
                </a:solidFill>
                <a:latin typeface="Verdana"/>
              </a:rPr>
              <a:t>       </a:t>
            </a:r>
            <a:r>
              <a:rPr lang="en-US" sz="1600" dirty="0">
                <a:solidFill>
                  <a:srgbClr val="FF0000"/>
                </a:solidFill>
                <a:latin typeface="Verdana"/>
              </a:rPr>
              <a:t>front end</a:t>
            </a:r>
            <a:r>
              <a:rPr lang="en-US" sz="1600" dirty="0">
                <a:solidFill>
                  <a:srgbClr val="0070C0"/>
                </a:solidFill>
                <a:latin typeface="Verdana"/>
              </a:rPr>
              <a:t>, </a:t>
            </a:r>
            <a:r>
              <a:rPr lang="en-US" sz="1600" dirty="0">
                <a:solidFill>
                  <a:srgbClr val="000000"/>
                </a:solidFill>
                <a:latin typeface="Verdana"/>
              </a:rPr>
              <a:t>that can be characterized by the </a:t>
            </a:r>
            <a:r>
              <a:rPr lang="en-US" sz="1600" dirty="0">
                <a:solidFill>
                  <a:srgbClr val="FF0000"/>
                </a:solidFill>
                <a:latin typeface="Verdana"/>
              </a:rPr>
              <a:t>decode width</a:t>
            </a:r>
            <a:r>
              <a:rPr lang="en-US" sz="1600" dirty="0" smtClean="0">
                <a:solidFill>
                  <a:srgbClr val="FF0000"/>
                </a:solidFill>
                <a:latin typeface="Verdana"/>
              </a:rPr>
              <a:t>.</a:t>
            </a:r>
            <a:endParaRPr lang="en-US" sz="1600" dirty="0" smtClean="0">
              <a:latin typeface="+mj-lt"/>
            </a:endParaRPr>
          </a:p>
          <a:p>
            <a:pPr marL="285750" indent="-285750">
              <a:buFont typeface="Arial" panose="020B0604020202020204" pitchFamily="34" charset="0"/>
              <a:buChar char="•"/>
            </a:pPr>
            <a:r>
              <a:rPr lang="en-US" sz="1600" dirty="0" smtClean="0">
                <a:latin typeface="+mj-lt"/>
              </a:rPr>
              <a:t>We </a:t>
            </a:r>
            <a:r>
              <a:rPr lang="en-US" sz="1600" dirty="0" smtClean="0">
                <a:latin typeface="+mj-lt"/>
              </a:rPr>
              <a:t>note that  in a well designed microarchitecture all subsystems, like fetching,</a:t>
            </a:r>
          </a:p>
          <a:p>
            <a:r>
              <a:rPr lang="en-US" sz="1600" dirty="0">
                <a:latin typeface="+mj-lt"/>
              </a:rPr>
              <a:t> </a:t>
            </a:r>
            <a:r>
              <a:rPr lang="en-US" sz="1600" dirty="0" smtClean="0">
                <a:latin typeface="+mj-lt"/>
              </a:rPr>
              <a:t>      decoding, renaming dispatching or issuing instructions are appropriately</a:t>
            </a:r>
          </a:p>
          <a:p>
            <a:pPr>
              <a:spcAft>
                <a:spcPts val="600"/>
              </a:spcAft>
            </a:pPr>
            <a:r>
              <a:rPr lang="en-US" sz="1600" dirty="0">
                <a:latin typeface="+mj-lt"/>
              </a:rPr>
              <a:t> </a:t>
            </a:r>
            <a:r>
              <a:rPr lang="en-US" sz="1600" dirty="0" smtClean="0">
                <a:latin typeface="+mj-lt"/>
              </a:rPr>
              <a:t>      fitted to each other. </a:t>
            </a:r>
          </a:p>
          <a:p>
            <a:pPr marL="285750" indent="-285750">
              <a:buFont typeface="Arial" panose="020B0604020202020204" pitchFamily="34" charset="0"/>
              <a:buChar char="•"/>
            </a:pPr>
            <a:r>
              <a:rPr lang="en-US" sz="1600" dirty="0" smtClean="0">
                <a:latin typeface="+mj-lt"/>
              </a:rPr>
              <a:t>To achieve low power consumption </a:t>
            </a:r>
            <a:r>
              <a:rPr lang="en-US" sz="1600" dirty="0" smtClean="0">
                <a:solidFill>
                  <a:srgbClr val="FF0000"/>
                </a:solidFill>
                <a:latin typeface="+mj-lt"/>
              </a:rPr>
              <a:t>first application processors </a:t>
            </a:r>
            <a:r>
              <a:rPr lang="en-US" sz="1600" dirty="0" smtClean="0">
                <a:latin typeface="+mj-lt"/>
              </a:rPr>
              <a:t>used in tablets</a:t>
            </a:r>
          </a:p>
          <a:p>
            <a:r>
              <a:rPr lang="en-US" sz="1600" dirty="0">
                <a:latin typeface="+mj-lt"/>
              </a:rPr>
              <a:t> </a:t>
            </a:r>
            <a:r>
              <a:rPr lang="en-US" sz="1600" dirty="0" smtClean="0">
                <a:latin typeface="+mj-lt"/>
              </a:rPr>
              <a:t>      and smartphones were </a:t>
            </a:r>
            <a:r>
              <a:rPr lang="en-US" sz="1600" dirty="0" smtClean="0">
                <a:solidFill>
                  <a:srgbClr val="0070C0"/>
                </a:solidFill>
                <a:latin typeface="+mj-lt"/>
              </a:rPr>
              <a:t>"thin" designs with a typical decode width of 2, </a:t>
            </a:r>
          </a:p>
          <a:p>
            <a:r>
              <a:rPr lang="en-US" sz="1600" dirty="0">
                <a:latin typeface="+mj-lt"/>
              </a:rPr>
              <a:t> </a:t>
            </a:r>
            <a:r>
              <a:rPr lang="en-US" sz="1600" dirty="0" smtClean="0">
                <a:latin typeface="+mj-lt"/>
              </a:rPr>
              <a:t>      as shown in the next Figure. </a:t>
            </a:r>
            <a:endParaRPr lang="en-US" sz="1600" dirty="0">
              <a:latin typeface="+mj-lt"/>
            </a:endParaRPr>
          </a:p>
        </p:txBody>
      </p:sp>
      <p:sp>
        <p:nvSpPr>
          <p:cNvPr id="5" name="TextBox 4"/>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13112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 calcmode="lin" valueType="num">
                                      <p:cBhvr additive="base">
                                        <p:cTn id="1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 calcmode="lin" valueType="num">
                                      <p:cBhvr additive="base">
                                        <p:cTn id="2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anim calcmode="lin" valueType="num">
                                      <p:cBhvr additive="base">
                                        <p:cTn id="2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789" y="1147771"/>
            <a:ext cx="8197836" cy="5611599"/>
          </a:xfrm>
          <a:prstGeom prst="rect">
            <a:avLst/>
          </a:prstGeom>
        </p:spPr>
      </p:pic>
      <p:sp>
        <p:nvSpPr>
          <p:cNvPr id="3" name="TextBox 2"/>
          <p:cNvSpPr txBox="1"/>
          <p:nvPr/>
        </p:nvSpPr>
        <p:spPr>
          <a:xfrm>
            <a:off x="168627" y="1016877"/>
            <a:ext cx="1683474" cy="292388"/>
          </a:xfrm>
          <a:prstGeom prst="rect">
            <a:avLst/>
          </a:prstGeom>
          <a:noFill/>
        </p:spPr>
        <p:txBody>
          <a:bodyPr wrap="none" rtlCol="0">
            <a:spAutoFit/>
          </a:bodyPr>
          <a:lstStyle/>
          <a:p>
            <a:r>
              <a:rPr lang="hu-HU" sz="1300" dirty="0" err="1">
                <a:solidFill>
                  <a:srgbClr val="2D2D8A"/>
                </a:solidFill>
              </a:rPr>
              <a:t>High</a:t>
            </a:r>
            <a:r>
              <a:rPr lang="hu-HU" sz="1300" dirty="0">
                <a:solidFill>
                  <a:srgbClr val="2D2D8A"/>
                </a:solidFill>
              </a:rPr>
              <a:t> performance</a:t>
            </a:r>
            <a:endParaRPr lang="en-US" sz="1300" dirty="0">
              <a:solidFill>
                <a:srgbClr val="000000"/>
              </a:solidFill>
            </a:endParaRPr>
          </a:p>
        </p:txBody>
      </p:sp>
      <p:sp>
        <p:nvSpPr>
          <p:cNvPr id="4" name="TextBox 2"/>
          <p:cNvSpPr txBox="1"/>
          <p:nvPr/>
        </p:nvSpPr>
        <p:spPr>
          <a:xfrm>
            <a:off x="213632" y="1996335"/>
            <a:ext cx="1122423" cy="284693"/>
          </a:xfrm>
          <a:prstGeom prst="rect">
            <a:avLst/>
          </a:prstGeom>
          <a:noFill/>
        </p:spPr>
        <p:txBody>
          <a:bodyPr wrap="none" rtlCol="0">
            <a:spAutoFit/>
          </a:bodyPr>
          <a:lstStyle/>
          <a:p>
            <a:r>
              <a:rPr lang="hu-HU" sz="1250" dirty="0" err="1">
                <a:solidFill>
                  <a:srgbClr val="2D2D8A"/>
                </a:solidFill>
              </a:rPr>
              <a:t>Mainstream</a:t>
            </a:r>
            <a:endParaRPr lang="en-US" sz="1250" dirty="0">
              <a:solidFill>
                <a:srgbClr val="000000"/>
              </a:solidFill>
            </a:endParaRPr>
          </a:p>
        </p:txBody>
      </p:sp>
      <p:sp>
        <p:nvSpPr>
          <p:cNvPr id="5" name="TextBox 2"/>
          <p:cNvSpPr txBox="1"/>
          <p:nvPr/>
        </p:nvSpPr>
        <p:spPr>
          <a:xfrm>
            <a:off x="234723" y="5040561"/>
            <a:ext cx="1053494" cy="284693"/>
          </a:xfrm>
          <a:prstGeom prst="rect">
            <a:avLst/>
          </a:prstGeom>
          <a:noFill/>
        </p:spPr>
        <p:txBody>
          <a:bodyPr wrap="none" rtlCol="0">
            <a:spAutoFit/>
          </a:bodyPr>
          <a:lstStyle/>
          <a:p>
            <a:r>
              <a:rPr lang="hu-HU" sz="1250" dirty="0" err="1">
                <a:solidFill>
                  <a:srgbClr val="2D2D8A"/>
                </a:solidFill>
              </a:rPr>
              <a:t>Low</a:t>
            </a:r>
            <a:r>
              <a:rPr lang="hu-HU" sz="1250" dirty="0">
                <a:solidFill>
                  <a:srgbClr val="2D2D8A"/>
                </a:solidFill>
              </a:rPr>
              <a:t> </a:t>
            </a:r>
            <a:r>
              <a:rPr lang="hu-HU" sz="1250" dirty="0" err="1">
                <a:solidFill>
                  <a:srgbClr val="2D2D8A"/>
                </a:solidFill>
              </a:rPr>
              <a:t>power</a:t>
            </a:r>
            <a:endParaRPr lang="en-US" sz="1250" dirty="0">
              <a:solidFill>
                <a:srgbClr val="000000"/>
              </a:solidFill>
            </a:endParaRPr>
          </a:p>
        </p:txBody>
      </p:sp>
      <p:sp>
        <p:nvSpPr>
          <p:cNvPr id="8" name="Title 7"/>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(15)</a:t>
            </a:r>
            <a:endParaRPr lang="en-US" dirty="0"/>
          </a:p>
        </p:txBody>
      </p:sp>
      <p:sp>
        <p:nvSpPr>
          <p:cNvPr id="9" name="TextBox 8"/>
          <p:cNvSpPr txBox="1"/>
          <p:nvPr/>
        </p:nvSpPr>
        <p:spPr>
          <a:xfrm>
            <a:off x="108524" y="521501"/>
            <a:ext cx="9063187" cy="369332"/>
          </a:xfrm>
          <a:prstGeom prst="rect">
            <a:avLst/>
          </a:prstGeom>
          <a:noFill/>
        </p:spPr>
        <p:txBody>
          <a:bodyPr wrap="none" rtlCol="0">
            <a:spAutoFit/>
          </a:bodyPr>
          <a:lstStyle/>
          <a:p>
            <a:r>
              <a:rPr lang="en-US" dirty="0" smtClean="0">
                <a:solidFill>
                  <a:srgbClr val="2D2D8A"/>
                </a:solidFill>
              </a:rPr>
              <a:t>Key features of </a:t>
            </a:r>
            <a:r>
              <a:rPr lang="en-US" dirty="0" err="1" smtClean="0">
                <a:solidFill>
                  <a:srgbClr val="2D2D8A"/>
                </a:solidFill>
              </a:rPr>
              <a:t>ARMv7</a:t>
            </a:r>
            <a:r>
              <a:rPr lang="en-US" dirty="0" smtClean="0">
                <a:solidFill>
                  <a:srgbClr val="2D2D8A"/>
                </a:solidFill>
              </a:rPr>
              <a:t> ISA based early microarchitectures (based on [14]) </a:t>
            </a:r>
            <a:endParaRPr lang="en-US" dirty="0">
              <a:solidFill>
                <a:srgbClr val="2D2D8A"/>
              </a:solidFill>
            </a:endParaRPr>
          </a:p>
        </p:txBody>
      </p:sp>
      <p:sp>
        <p:nvSpPr>
          <p:cNvPr id="6" name="Rectangle 5"/>
          <p:cNvSpPr/>
          <p:nvPr/>
        </p:nvSpPr>
        <p:spPr bwMode="auto">
          <a:xfrm>
            <a:off x="3086834" y="1403350"/>
            <a:ext cx="685800" cy="5311015"/>
          </a:xfrm>
          <a:prstGeom prst="rect">
            <a:avLst/>
          </a:prstGeom>
          <a:noFill/>
          <a:ln w="285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3333CC"/>
              </a:solidFill>
              <a:effectLst/>
              <a:latin typeface="Verdana" pitchFamily="34" charset="0"/>
            </a:endParaRPr>
          </a:p>
        </p:txBody>
      </p:sp>
    </p:spTree>
    <p:extLst>
      <p:ext uri="{BB962C8B-B14F-4D97-AF65-F5344CB8AC3E}">
        <p14:creationId xmlns:p14="http://schemas.microsoft.com/office/powerpoint/2010/main" val="365776066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(16)</a:t>
            </a:r>
            <a:endParaRPr lang="en-US" dirty="0"/>
          </a:p>
        </p:txBody>
      </p:sp>
      <p:sp>
        <p:nvSpPr>
          <p:cNvPr id="3" name="TextBox 2"/>
          <p:cNvSpPr txBox="1"/>
          <p:nvPr/>
        </p:nvSpPr>
        <p:spPr>
          <a:xfrm>
            <a:off x="132811" y="929999"/>
            <a:ext cx="8143127" cy="830997"/>
          </a:xfrm>
          <a:prstGeom prst="rect">
            <a:avLst/>
          </a:prstGeom>
          <a:noFill/>
        </p:spPr>
        <p:txBody>
          <a:bodyPr wrap="none" rtlCol="0">
            <a:spAutoFit/>
          </a:bodyPr>
          <a:lstStyle/>
          <a:p>
            <a:r>
              <a:rPr lang="en-US" sz="1600" dirty="0" smtClean="0">
                <a:latin typeface="+mj-lt"/>
              </a:rPr>
              <a:t>We note that at the same time </a:t>
            </a:r>
            <a:r>
              <a:rPr lang="en-US" sz="1600" dirty="0" smtClean="0">
                <a:solidFill>
                  <a:srgbClr val="FF0000"/>
                </a:solidFill>
                <a:latin typeface="+mj-lt"/>
              </a:rPr>
              <a:t>Intel's mainline processors </a:t>
            </a:r>
            <a:r>
              <a:rPr lang="en-US" sz="1600" dirty="0" smtClean="0">
                <a:solidFill>
                  <a:srgbClr val="0070C0"/>
                </a:solidFill>
                <a:latin typeface="+mj-lt"/>
              </a:rPr>
              <a:t>had a 4-wide </a:t>
            </a:r>
          </a:p>
          <a:p>
            <a:r>
              <a:rPr lang="en-US" sz="1600" dirty="0">
                <a:solidFill>
                  <a:srgbClr val="0070C0"/>
                </a:solidFill>
                <a:latin typeface="+mj-lt"/>
              </a:rPr>
              <a:t>  microarchitecture</a:t>
            </a:r>
            <a:r>
              <a:rPr lang="en-US" sz="1600" dirty="0" smtClean="0">
                <a:latin typeface="+mj-lt"/>
              </a:rPr>
              <a:t>, as indicated below,  to provide high </a:t>
            </a:r>
            <a:r>
              <a:rPr lang="en-US" sz="1600" dirty="0">
                <a:latin typeface="+mj-lt"/>
              </a:rPr>
              <a:t>performance/power </a:t>
            </a:r>
            <a:endParaRPr lang="en-US" sz="1600" dirty="0" smtClean="0">
              <a:latin typeface="+mj-lt"/>
            </a:endParaRPr>
          </a:p>
          <a:p>
            <a:r>
              <a:rPr lang="en-US" sz="1600" dirty="0">
                <a:latin typeface="+mj-lt"/>
              </a:rPr>
              <a:t> </a:t>
            </a:r>
            <a:r>
              <a:rPr lang="en-US" sz="1600" dirty="0" smtClean="0">
                <a:latin typeface="+mj-lt"/>
              </a:rPr>
              <a:t>(</a:t>
            </a:r>
            <a:r>
              <a:rPr lang="en-US" sz="1600" dirty="0">
                <a:latin typeface="+mj-lt"/>
              </a:rPr>
              <a:t>in terms of </a:t>
            </a:r>
            <a:r>
              <a:rPr lang="en-US" sz="1600" dirty="0" err="1">
                <a:latin typeface="+mj-lt"/>
              </a:rPr>
              <a:t>GFLOPS</a:t>
            </a:r>
            <a:r>
              <a:rPr lang="en-US" sz="1600" dirty="0">
                <a:latin typeface="+mj-lt"/>
              </a:rPr>
              <a:t>/Watt</a:t>
            </a:r>
            <a:r>
              <a:rPr lang="en-US" sz="1600" dirty="0" smtClean="0">
                <a:latin typeface="+mj-lt"/>
              </a:rPr>
              <a:t>). </a:t>
            </a:r>
            <a:endParaRPr lang="en-US" sz="1600" dirty="0">
              <a:latin typeface="+mj-lt"/>
            </a:endParaRPr>
          </a:p>
        </p:txBody>
      </p:sp>
      <p:sp>
        <p:nvSpPr>
          <p:cNvPr id="4" name="TextBox 3"/>
          <p:cNvSpPr txBox="1"/>
          <p:nvPr/>
        </p:nvSpPr>
        <p:spPr>
          <a:xfrm>
            <a:off x="590340" y="4734435"/>
            <a:ext cx="8257136" cy="584775"/>
          </a:xfrm>
          <a:prstGeom prst="rect">
            <a:avLst/>
          </a:prstGeom>
          <a:noFill/>
        </p:spPr>
        <p:txBody>
          <a:bodyPr wrap="square" rtlCol="0">
            <a:spAutoFit/>
          </a:bodyPr>
          <a:lstStyle/>
          <a:p>
            <a:r>
              <a:rPr lang="en-US" sz="1600" dirty="0" smtClean="0">
                <a:solidFill>
                  <a:srgbClr val="000000"/>
                </a:solidFill>
                <a:latin typeface="+mj-lt"/>
              </a:rPr>
              <a:t>Figure: Width of Intel’s </a:t>
            </a:r>
            <a:r>
              <a:rPr lang="en-US" sz="1600" dirty="0">
                <a:solidFill>
                  <a:srgbClr val="000000"/>
                </a:solidFill>
                <a:latin typeface="+mj-lt"/>
              </a:rPr>
              <a:t>Core </a:t>
            </a:r>
            <a:r>
              <a:rPr lang="en-US" sz="1600" dirty="0" smtClean="0">
                <a:solidFill>
                  <a:srgbClr val="000000"/>
                </a:solidFill>
                <a:latin typeface="+mj-lt"/>
              </a:rPr>
              <a:t>2 (2006) to Broadwell (2014) </a:t>
            </a:r>
            <a:r>
              <a:rPr lang="en-US" sz="1600" dirty="0" err="1" smtClean="0">
                <a:solidFill>
                  <a:srgbClr val="000000"/>
                </a:solidFill>
                <a:latin typeface="+mj-lt"/>
              </a:rPr>
              <a:t>microarchitetures</a:t>
            </a:r>
            <a:r>
              <a:rPr lang="en-US" sz="1600" dirty="0" smtClean="0">
                <a:solidFill>
                  <a:srgbClr val="000000"/>
                </a:solidFill>
                <a:latin typeface="+mj-lt"/>
              </a:rPr>
              <a:t> </a:t>
            </a:r>
          </a:p>
          <a:p>
            <a:r>
              <a:rPr lang="en-US" sz="1600" dirty="0">
                <a:solidFill>
                  <a:srgbClr val="000000"/>
                </a:solidFill>
                <a:latin typeface="+mj-lt"/>
              </a:rPr>
              <a:t> </a:t>
            </a:r>
            <a:r>
              <a:rPr lang="en-US" sz="1600" dirty="0" smtClean="0">
                <a:solidFill>
                  <a:srgbClr val="000000"/>
                </a:solidFill>
                <a:latin typeface="+mj-lt"/>
              </a:rPr>
              <a:t> underlying servers to laptops [10]</a:t>
            </a:r>
          </a:p>
        </p:txBody>
      </p:sp>
      <p:pic>
        <p:nvPicPr>
          <p:cNvPr id="5" name="Kép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582" y="2207868"/>
            <a:ext cx="7319825" cy="2301832"/>
          </a:xfrm>
          <a:prstGeom prst="rect">
            <a:avLst/>
          </a:prstGeom>
        </p:spPr>
      </p:pic>
      <p:sp>
        <p:nvSpPr>
          <p:cNvPr id="6" name="TextBox 5"/>
          <p:cNvSpPr txBox="1"/>
          <p:nvPr/>
        </p:nvSpPr>
        <p:spPr>
          <a:xfrm>
            <a:off x="5081980" y="1947003"/>
            <a:ext cx="665567" cy="261610"/>
          </a:xfrm>
          <a:prstGeom prst="rect">
            <a:avLst/>
          </a:prstGeom>
          <a:noFill/>
        </p:spPr>
        <p:txBody>
          <a:bodyPr wrap="none" rtlCol="0">
            <a:spAutoFit/>
          </a:bodyPr>
          <a:lstStyle/>
          <a:p>
            <a:r>
              <a:rPr lang="en-US" sz="1100" b="1" dirty="0">
                <a:solidFill>
                  <a:srgbClr val="000000"/>
                </a:solidFill>
              </a:rPr>
              <a:t>64-bit</a:t>
            </a:r>
          </a:p>
        </p:txBody>
      </p:sp>
      <p:sp>
        <p:nvSpPr>
          <p:cNvPr id="7" name="Oval 6"/>
          <p:cNvSpPr/>
          <p:nvPr/>
        </p:nvSpPr>
        <p:spPr>
          <a:xfrm>
            <a:off x="3718921" y="2584243"/>
            <a:ext cx="628132" cy="16651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Kép 4"/>
          <p:cNvPicPr>
            <a:picLocks noChangeAspect="1"/>
          </p:cNvPicPr>
          <p:nvPr/>
        </p:nvPicPr>
        <p:blipFill rotWithShape="1">
          <a:blip r:embed="rId2">
            <a:extLst>
              <a:ext uri="{28A0092B-C50C-407E-A947-70E740481C1C}">
                <a14:useLocalDpi xmlns:a14="http://schemas.microsoft.com/office/drawing/2010/main" val="0"/>
              </a:ext>
            </a:extLst>
          </a:blip>
          <a:srcRect l="4683" t="63515" r="77862" b="18243"/>
          <a:stretch/>
        </p:blipFill>
        <p:spPr>
          <a:xfrm>
            <a:off x="1919144" y="3450036"/>
            <a:ext cx="638824" cy="239992"/>
          </a:xfrm>
          <a:prstGeom prst="rect">
            <a:avLst/>
          </a:prstGeom>
        </p:spPr>
      </p:pic>
      <p:pic>
        <p:nvPicPr>
          <p:cNvPr id="9" name="Kép 4"/>
          <p:cNvPicPr>
            <a:picLocks noChangeAspect="1"/>
          </p:cNvPicPr>
          <p:nvPr/>
        </p:nvPicPr>
        <p:blipFill rotWithShape="1">
          <a:blip r:embed="rId2">
            <a:extLst>
              <a:ext uri="{28A0092B-C50C-407E-A947-70E740481C1C}">
                <a14:useLocalDpi xmlns:a14="http://schemas.microsoft.com/office/drawing/2010/main" val="0"/>
              </a:ext>
            </a:extLst>
          </a:blip>
          <a:srcRect l="4057" t="25287" r="76883" b="55161"/>
          <a:stretch/>
        </p:blipFill>
        <p:spPr>
          <a:xfrm>
            <a:off x="1106614" y="3239978"/>
            <a:ext cx="1395155" cy="450050"/>
          </a:xfrm>
          <a:prstGeom prst="rect">
            <a:avLst/>
          </a:prstGeom>
        </p:spPr>
      </p:pic>
      <p:sp>
        <p:nvSpPr>
          <p:cNvPr id="10" name="TextBox 9"/>
          <p:cNvSpPr txBox="1"/>
          <p:nvPr/>
        </p:nvSpPr>
        <p:spPr>
          <a:xfrm>
            <a:off x="1257837" y="2977496"/>
            <a:ext cx="1125628" cy="931024"/>
          </a:xfrm>
          <a:prstGeom prst="rect">
            <a:avLst/>
          </a:prstGeom>
          <a:noFill/>
        </p:spPr>
        <p:txBody>
          <a:bodyPr wrap="none" rtlCol="0">
            <a:spAutoFit/>
          </a:bodyPr>
          <a:lstStyle/>
          <a:p>
            <a:pPr algn="ctr">
              <a:spcAft>
                <a:spcPts val="300"/>
              </a:spcAft>
            </a:pPr>
            <a:r>
              <a:rPr lang="en-US" sz="1300" b="1" dirty="0" smtClean="0"/>
              <a:t>Intel</a:t>
            </a:r>
          </a:p>
          <a:p>
            <a:pPr algn="ctr"/>
            <a:r>
              <a:rPr lang="en-US" sz="1300" b="1" dirty="0" smtClean="0"/>
              <a:t>Core 2</a:t>
            </a:r>
          </a:p>
          <a:p>
            <a:pPr algn="ctr"/>
            <a:r>
              <a:rPr lang="en-US" sz="1300" b="1" dirty="0" smtClean="0"/>
              <a:t>to</a:t>
            </a:r>
          </a:p>
          <a:p>
            <a:pPr algn="ctr"/>
            <a:r>
              <a:rPr lang="en-US" sz="1300" b="1" dirty="0" smtClean="0"/>
              <a:t>Broadwell</a:t>
            </a:r>
            <a:endParaRPr lang="en-US" sz="1300" b="1" dirty="0"/>
          </a:p>
        </p:txBody>
      </p:sp>
      <p:sp>
        <p:nvSpPr>
          <p:cNvPr id="12" name="TextBox 11"/>
          <p:cNvSpPr txBox="1"/>
          <p:nvPr/>
        </p:nvSpPr>
        <p:spPr>
          <a:xfrm>
            <a:off x="117920" y="520871"/>
            <a:ext cx="3429144" cy="369332"/>
          </a:xfrm>
          <a:prstGeom prst="rect">
            <a:avLst/>
          </a:prstGeom>
          <a:noFill/>
        </p:spPr>
        <p:txBody>
          <a:bodyPr wrap="none" rtlCol="0">
            <a:spAutoFit/>
          </a:bodyPr>
          <a:lstStyle/>
          <a:p>
            <a:r>
              <a:rPr lang="en-US" dirty="0" smtClean="0">
                <a:solidFill>
                  <a:schemeClr val="accent6"/>
                </a:solidFill>
              </a:rPr>
              <a:t>“Narrow</a:t>
            </a:r>
            <a:r>
              <a:rPr lang="en-US" dirty="0">
                <a:solidFill>
                  <a:schemeClr val="accent6"/>
                </a:solidFill>
              </a:rPr>
              <a:t>” </a:t>
            </a:r>
            <a:r>
              <a:rPr lang="en-US" dirty="0" smtClean="0">
                <a:solidFill>
                  <a:schemeClr val="accent6"/>
                </a:solidFill>
              </a:rPr>
              <a:t>microarchitectures -3</a:t>
            </a:r>
            <a:endParaRPr lang="en-US" dirty="0">
              <a:solidFill>
                <a:schemeClr val="accent6"/>
              </a:solidFill>
            </a:endParaRPr>
          </a:p>
        </p:txBody>
      </p:sp>
    </p:spTree>
    <p:extLst>
      <p:ext uri="{BB962C8B-B14F-4D97-AF65-F5344CB8AC3E}">
        <p14:creationId xmlns:p14="http://schemas.microsoft.com/office/powerpoint/2010/main" val="392113120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(17)</a:t>
            </a:r>
            <a:endParaRPr lang="en-US" dirty="0"/>
          </a:p>
        </p:txBody>
      </p:sp>
      <p:sp>
        <p:nvSpPr>
          <p:cNvPr id="3" name="TextBox 2"/>
          <p:cNvSpPr txBox="1"/>
          <p:nvPr/>
        </p:nvSpPr>
        <p:spPr>
          <a:xfrm>
            <a:off x="114862" y="514173"/>
            <a:ext cx="7923772" cy="623248"/>
          </a:xfrm>
          <a:prstGeom prst="rect">
            <a:avLst/>
          </a:prstGeom>
          <a:noFill/>
        </p:spPr>
        <p:txBody>
          <a:bodyPr wrap="none" rtlCol="0">
            <a:spAutoFit/>
          </a:bodyPr>
          <a:lstStyle/>
          <a:p>
            <a:pPr>
              <a:spcAft>
                <a:spcPts val="300"/>
              </a:spcAft>
            </a:pPr>
            <a:r>
              <a:rPr lang="en-US" sz="1600" dirty="0" smtClean="0">
                <a:solidFill>
                  <a:srgbClr val="FF0000"/>
                </a:solidFill>
                <a:latin typeface="+mj-lt"/>
              </a:rPr>
              <a:t>Remarks</a:t>
            </a:r>
          </a:p>
          <a:p>
            <a:pPr marL="285750" indent="-285750">
              <a:buFont typeface="Arial" panose="020B0604020202020204" pitchFamily="34" charset="0"/>
              <a:buChar char="•"/>
            </a:pPr>
            <a:r>
              <a:rPr lang="en-US" sz="1600" dirty="0" smtClean="0">
                <a:solidFill>
                  <a:srgbClr val="FF0000"/>
                </a:solidFill>
                <a:latin typeface="+mj-lt"/>
              </a:rPr>
              <a:t>Evolution of the decode width </a:t>
            </a:r>
            <a:r>
              <a:rPr lang="en-US" sz="1600" dirty="0" smtClean="0">
                <a:solidFill>
                  <a:srgbClr val="0070C0"/>
                </a:solidFill>
                <a:latin typeface="+mj-lt"/>
              </a:rPr>
              <a:t>in Intel's mainstream microarchitectures</a:t>
            </a:r>
            <a:endParaRPr lang="en-US" sz="1600" dirty="0">
              <a:latin typeface="+mj-lt"/>
            </a:endParaRPr>
          </a:p>
        </p:txBody>
      </p:sp>
      <p:sp>
        <p:nvSpPr>
          <p:cNvPr id="7" name="TextBox 6"/>
          <p:cNvSpPr txBox="1"/>
          <p:nvPr/>
        </p:nvSpPr>
        <p:spPr>
          <a:xfrm>
            <a:off x="537107" y="1144243"/>
            <a:ext cx="5049011" cy="907941"/>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smtClean="0">
                <a:latin typeface="+mj-lt"/>
              </a:rPr>
              <a:t>up to the Pentium 4 (2000): 3-wide</a:t>
            </a:r>
          </a:p>
          <a:p>
            <a:pPr marL="285750" indent="-285750">
              <a:spcAft>
                <a:spcPts val="300"/>
              </a:spcAft>
              <a:buFont typeface="Arial" panose="020B0604020202020204" pitchFamily="34" charset="0"/>
              <a:buChar char="•"/>
            </a:pPr>
            <a:r>
              <a:rPr lang="en-US" sz="1600" dirty="0" smtClean="0">
                <a:latin typeface="+mj-lt"/>
              </a:rPr>
              <a:t>beginning with the Core 2 (2006): 4-wide</a:t>
            </a:r>
          </a:p>
          <a:p>
            <a:pPr marL="285750" indent="-285750">
              <a:spcAft>
                <a:spcPts val="300"/>
              </a:spcAft>
              <a:buFont typeface="Arial" panose="020B0604020202020204" pitchFamily="34" charset="0"/>
              <a:buChar char="•"/>
            </a:pPr>
            <a:r>
              <a:rPr lang="en-US" sz="1600" dirty="0" smtClean="0">
                <a:latin typeface="+mj-lt"/>
              </a:rPr>
              <a:t>beginning with the </a:t>
            </a:r>
            <a:r>
              <a:rPr lang="en-US" sz="1600" dirty="0" err="1" smtClean="0">
                <a:latin typeface="+mj-lt"/>
              </a:rPr>
              <a:t>Skylake</a:t>
            </a:r>
            <a:r>
              <a:rPr lang="en-US" sz="1600" dirty="0" smtClean="0">
                <a:latin typeface="+mj-lt"/>
              </a:rPr>
              <a:t> (2015): 5-wide</a:t>
            </a:r>
            <a:endParaRPr lang="en-US" sz="1600" dirty="0">
              <a:latin typeface="+mj-lt"/>
            </a:endParaRPr>
          </a:p>
        </p:txBody>
      </p:sp>
      <p:sp>
        <p:nvSpPr>
          <p:cNvPr id="12" name="TextBox 11"/>
          <p:cNvSpPr txBox="1"/>
          <p:nvPr/>
        </p:nvSpPr>
        <p:spPr>
          <a:xfrm>
            <a:off x="114862" y="2147708"/>
            <a:ext cx="9161098" cy="907941"/>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latin typeface="+mj-lt"/>
              </a:rPr>
              <a:t>By contrast </a:t>
            </a:r>
            <a:r>
              <a:rPr lang="en-US" sz="1600" dirty="0" smtClean="0">
                <a:solidFill>
                  <a:srgbClr val="0070C0"/>
                </a:solidFill>
                <a:latin typeface="+mj-lt"/>
              </a:rPr>
              <a:t>AMD's microarchitectures remained 3-wide until </a:t>
            </a:r>
            <a:r>
              <a:rPr lang="en-US" sz="1600" dirty="0" smtClean="0">
                <a:solidFill>
                  <a:srgbClr val="0070C0"/>
                </a:solidFill>
                <a:latin typeface="+mj-lt"/>
              </a:rPr>
              <a:t>the </a:t>
            </a:r>
            <a:r>
              <a:rPr lang="en-US" sz="1600" dirty="0" err="1" smtClean="0">
                <a:solidFill>
                  <a:srgbClr val="0070C0"/>
                </a:solidFill>
                <a:latin typeface="+mj-lt"/>
              </a:rPr>
              <a:t>K15</a:t>
            </a:r>
            <a:r>
              <a:rPr lang="en-US" sz="1600" dirty="0" smtClean="0">
                <a:solidFill>
                  <a:srgbClr val="0070C0"/>
                </a:solidFill>
                <a:latin typeface="+mj-lt"/>
              </a:rPr>
              <a:t> Bulldozer line</a:t>
            </a:r>
          </a:p>
          <a:p>
            <a:pPr>
              <a:spcAft>
                <a:spcPts val="600"/>
              </a:spcAft>
            </a:pPr>
            <a:r>
              <a:rPr lang="en-US" sz="1600" dirty="0">
                <a:solidFill>
                  <a:srgbClr val="0070C0"/>
                </a:solidFill>
                <a:latin typeface="+mj-lt"/>
              </a:rPr>
              <a:t> </a:t>
            </a:r>
            <a:r>
              <a:rPr lang="en-US" sz="1600" dirty="0" smtClean="0">
                <a:solidFill>
                  <a:srgbClr val="0070C0"/>
                </a:solidFill>
                <a:latin typeface="+mj-lt"/>
              </a:rPr>
              <a:t>      (2011).</a:t>
            </a:r>
          </a:p>
          <a:p>
            <a:r>
              <a:rPr lang="en-US" sz="1600" dirty="0" smtClean="0">
                <a:latin typeface="+mj-lt"/>
              </a:rPr>
              <a:t>    This fact was a significant contributor to Intel's performance superiority.</a:t>
            </a:r>
            <a:endParaRPr lang="en-US" sz="1600" dirty="0">
              <a:latin typeface="+mj-lt"/>
            </a:endParaRPr>
          </a:p>
        </p:txBody>
      </p:sp>
      <p:sp>
        <p:nvSpPr>
          <p:cNvPr id="13" name="TextBox 12"/>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75345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(18)</a:t>
            </a:r>
            <a:endParaRPr lang="en-US" dirty="0"/>
          </a:p>
        </p:txBody>
      </p:sp>
      <p:sp>
        <p:nvSpPr>
          <p:cNvPr id="3" name="TextBox 2"/>
          <p:cNvSpPr txBox="1"/>
          <p:nvPr/>
        </p:nvSpPr>
        <p:spPr>
          <a:xfrm>
            <a:off x="131134" y="514820"/>
            <a:ext cx="8551722" cy="369332"/>
          </a:xfrm>
          <a:prstGeom prst="rect">
            <a:avLst/>
          </a:prstGeom>
          <a:noFill/>
        </p:spPr>
        <p:txBody>
          <a:bodyPr wrap="square" rtlCol="0">
            <a:spAutoFit/>
          </a:bodyPr>
          <a:lstStyle/>
          <a:p>
            <a:r>
              <a:rPr lang="en-US" dirty="0" smtClean="0">
                <a:solidFill>
                  <a:schemeClr val="accent6"/>
                </a:solidFill>
                <a:latin typeface="+mj-lt"/>
              </a:rPr>
              <a:t>Evolution of the width of mobile microarchitectures -1</a:t>
            </a:r>
            <a:endParaRPr lang="en-US" dirty="0">
              <a:solidFill>
                <a:schemeClr val="accent6"/>
              </a:solidFill>
              <a:latin typeface="+mj-lt"/>
            </a:endParaRPr>
          </a:p>
        </p:txBody>
      </p:sp>
      <p:sp>
        <p:nvSpPr>
          <p:cNvPr id="4" name="TextBox 3"/>
          <p:cNvSpPr txBox="1"/>
          <p:nvPr/>
        </p:nvSpPr>
        <p:spPr>
          <a:xfrm>
            <a:off x="128211" y="1744522"/>
            <a:ext cx="8766759" cy="830997"/>
          </a:xfrm>
          <a:prstGeom prst="rect">
            <a:avLst/>
          </a:prstGeom>
          <a:noFill/>
        </p:spPr>
        <p:txBody>
          <a:bodyPr wrap="none" rtlCol="0">
            <a:spAutoFit/>
          </a:bodyPr>
          <a:lstStyle/>
          <a:p>
            <a:r>
              <a:rPr lang="en-US" sz="1600" dirty="0" smtClean="0">
                <a:latin typeface="+mj-lt"/>
              </a:rPr>
              <a:t>a</a:t>
            </a:r>
            <a:r>
              <a:rPr lang="en-US" sz="1600" dirty="0" smtClean="0">
                <a:latin typeface="+mj-lt"/>
              </a:rPr>
              <a:t>) When </a:t>
            </a:r>
            <a:r>
              <a:rPr lang="en-US" sz="1600" dirty="0" smtClean="0">
                <a:solidFill>
                  <a:srgbClr val="FF0000"/>
                </a:solidFill>
                <a:latin typeface="+mj-lt"/>
              </a:rPr>
              <a:t>ARM</a:t>
            </a:r>
            <a:r>
              <a:rPr lang="en-US" sz="1600" dirty="0" smtClean="0">
                <a:latin typeface="+mj-lt"/>
              </a:rPr>
              <a:t> introduced the </a:t>
            </a:r>
            <a:r>
              <a:rPr lang="en-US" sz="1600" dirty="0" err="1" smtClean="0">
                <a:solidFill>
                  <a:srgbClr val="0070C0"/>
                </a:solidFill>
                <a:latin typeface="+mj-lt"/>
              </a:rPr>
              <a:t>ARMv8</a:t>
            </a:r>
            <a:r>
              <a:rPr lang="en-US" sz="1600" dirty="0" smtClean="0">
                <a:solidFill>
                  <a:srgbClr val="0070C0"/>
                </a:solidFill>
                <a:latin typeface="+mj-lt"/>
              </a:rPr>
              <a:t>-based (64-bit) processor line </a:t>
            </a:r>
            <a:r>
              <a:rPr lang="en-US" sz="1600" dirty="0" smtClean="0">
                <a:latin typeface="+mj-lt"/>
              </a:rPr>
              <a:t>they increased</a:t>
            </a:r>
          </a:p>
          <a:p>
            <a:r>
              <a:rPr lang="en-US" sz="1600" dirty="0" smtClean="0">
                <a:latin typeface="+mj-lt"/>
              </a:rPr>
              <a:t>     the </a:t>
            </a:r>
            <a:r>
              <a:rPr lang="en-US" sz="1600" dirty="0" smtClean="0">
                <a:solidFill>
                  <a:srgbClr val="0070C0"/>
                </a:solidFill>
                <a:latin typeface="+mj-lt"/>
              </a:rPr>
              <a:t>microarchitecture width </a:t>
            </a:r>
            <a:r>
              <a:rPr lang="en-US" sz="1600" dirty="0" smtClean="0">
                <a:latin typeface="+mj-lt"/>
              </a:rPr>
              <a:t>of their high-performance </a:t>
            </a:r>
            <a:r>
              <a:rPr lang="en-US" sz="1600" dirty="0" smtClean="0">
                <a:solidFill>
                  <a:srgbClr val="0070C0"/>
                </a:solidFill>
                <a:latin typeface="+mj-lt"/>
              </a:rPr>
              <a:t>Cortex-</a:t>
            </a:r>
            <a:r>
              <a:rPr lang="en-US" sz="1600" dirty="0" err="1" smtClean="0">
                <a:solidFill>
                  <a:srgbClr val="0070C0"/>
                </a:solidFill>
                <a:latin typeface="+mj-lt"/>
              </a:rPr>
              <a:t>A57</a:t>
            </a:r>
            <a:r>
              <a:rPr lang="en-US" sz="1600" dirty="0" smtClean="0">
                <a:solidFill>
                  <a:srgbClr val="0070C0"/>
                </a:solidFill>
                <a:latin typeface="+mj-lt"/>
              </a:rPr>
              <a:t> and the </a:t>
            </a:r>
            <a:r>
              <a:rPr lang="en-US" sz="1600" dirty="0" err="1" smtClean="0">
                <a:solidFill>
                  <a:srgbClr val="0070C0"/>
                </a:solidFill>
                <a:latin typeface="+mj-lt"/>
              </a:rPr>
              <a:t>A72</a:t>
            </a:r>
            <a:r>
              <a:rPr lang="en-US" sz="1600" dirty="0" smtClean="0">
                <a:solidFill>
                  <a:srgbClr val="0070C0"/>
                </a:solidFill>
                <a:latin typeface="+mj-lt"/>
              </a:rPr>
              <a:t> </a:t>
            </a:r>
          </a:p>
          <a:p>
            <a:pPr>
              <a:spcAft>
                <a:spcPts val="600"/>
              </a:spcAft>
            </a:pPr>
            <a:r>
              <a:rPr lang="en-US" sz="1600" dirty="0" smtClean="0">
                <a:latin typeface="+mj-lt"/>
              </a:rPr>
              <a:t>     </a:t>
            </a:r>
            <a:r>
              <a:rPr lang="en-US" sz="1600" dirty="0" smtClean="0">
                <a:latin typeface="+mj-lt"/>
              </a:rPr>
              <a:t>processors </a:t>
            </a:r>
            <a:r>
              <a:rPr lang="en-US" sz="1600" dirty="0" smtClean="0">
                <a:solidFill>
                  <a:srgbClr val="0070C0"/>
                </a:solidFill>
                <a:latin typeface="+mj-lt"/>
              </a:rPr>
              <a:t>from 2 to 3,</a:t>
            </a:r>
            <a:r>
              <a:rPr lang="en-US" sz="1600" dirty="0" smtClean="0">
                <a:latin typeface="+mj-lt"/>
              </a:rPr>
              <a:t> to boost performance, as seen in the next Figure.</a:t>
            </a:r>
            <a:r>
              <a:rPr lang="en-US" sz="1600" dirty="0" smtClean="0">
                <a:latin typeface="+mj-lt"/>
              </a:rPr>
              <a:t>  </a:t>
            </a:r>
            <a:endParaRPr lang="en-US" sz="1600" dirty="0" smtClean="0">
              <a:latin typeface="+mj-lt"/>
            </a:endParaRPr>
          </a:p>
        </p:txBody>
      </p:sp>
      <p:sp>
        <p:nvSpPr>
          <p:cNvPr id="5" name="TextBox 4"/>
          <p:cNvSpPr txBox="1"/>
          <p:nvPr/>
        </p:nvSpPr>
        <p:spPr>
          <a:xfrm>
            <a:off x="118272" y="924493"/>
            <a:ext cx="8717066" cy="830997"/>
          </a:xfrm>
          <a:prstGeom prst="rect">
            <a:avLst/>
          </a:prstGeom>
          <a:noFill/>
        </p:spPr>
        <p:txBody>
          <a:bodyPr wrap="none" rtlCol="0">
            <a:spAutoFit/>
          </a:bodyPr>
          <a:lstStyle/>
          <a:p>
            <a:r>
              <a:rPr lang="en-US" sz="1600" dirty="0" smtClean="0">
                <a:solidFill>
                  <a:srgbClr val="0070C0"/>
                </a:solidFill>
                <a:latin typeface="+mj-lt"/>
              </a:rPr>
              <a:t>Advancements  in IC technology and power management </a:t>
            </a:r>
            <a:r>
              <a:rPr lang="en-US" sz="1600" dirty="0" smtClean="0">
                <a:latin typeface="+mj-lt"/>
              </a:rPr>
              <a:t>allowed </a:t>
            </a:r>
            <a:r>
              <a:rPr lang="en-US" sz="1600" dirty="0" smtClean="0">
                <a:solidFill>
                  <a:srgbClr val="FF0000"/>
                </a:solidFill>
                <a:latin typeface="+mj-lt"/>
              </a:rPr>
              <a:t>to widen the </a:t>
            </a:r>
          </a:p>
          <a:p>
            <a:r>
              <a:rPr lang="en-US" sz="1600" dirty="0" smtClean="0">
                <a:solidFill>
                  <a:srgbClr val="FF0000"/>
                </a:solidFill>
                <a:latin typeface="+mj-lt"/>
              </a:rPr>
              <a:t>  microarchitecture of mobiles </a:t>
            </a:r>
            <a:r>
              <a:rPr lang="en-US" sz="1600" dirty="0" smtClean="0">
                <a:latin typeface="+mj-lt"/>
              </a:rPr>
              <a:t>without noticeable raising their power consumption,</a:t>
            </a:r>
          </a:p>
          <a:p>
            <a:r>
              <a:rPr lang="en-US" sz="1600" dirty="0">
                <a:latin typeface="+mj-lt"/>
              </a:rPr>
              <a:t> </a:t>
            </a:r>
            <a:r>
              <a:rPr lang="en-US" sz="1600" dirty="0" smtClean="0">
                <a:latin typeface="+mj-lt"/>
              </a:rPr>
              <a:t> as follows. </a:t>
            </a:r>
          </a:p>
        </p:txBody>
      </p:sp>
      <p:sp>
        <p:nvSpPr>
          <p:cNvPr id="6" name="TextBox 5"/>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05111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333500" y="1173516"/>
            <a:ext cx="7693996" cy="5154460"/>
            <a:chOff x="1333499" y="1334880"/>
            <a:chExt cx="6161383" cy="4272171"/>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0" y="1334880"/>
              <a:ext cx="6146800" cy="2554397"/>
            </a:xfrm>
            <a:prstGeom prst="rect">
              <a:avLst/>
            </a:prstGeom>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499" y="3889277"/>
              <a:ext cx="6161383" cy="1717774"/>
            </a:xfrm>
            <a:prstGeom prst="rect">
              <a:avLst/>
            </a:prstGeom>
          </p:spPr>
        </p:pic>
      </p:grpSp>
      <p:sp>
        <p:nvSpPr>
          <p:cNvPr id="4" name="TextBox 2"/>
          <p:cNvSpPr txBox="1"/>
          <p:nvPr/>
        </p:nvSpPr>
        <p:spPr>
          <a:xfrm>
            <a:off x="221231" y="985283"/>
            <a:ext cx="1457002" cy="300082"/>
          </a:xfrm>
          <a:prstGeom prst="rect">
            <a:avLst/>
          </a:prstGeom>
          <a:noFill/>
        </p:spPr>
        <p:txBody>
          <a:bodyPr wrap="none" rtlCol="0">
            <a:spAutoFit/>
          </a:bodyPr>
          <a:lstStyle/>
          <a:p>
            <a:r>
              <a:rPr lang="hu-HU" sz="1350" dirty="0" err="1">
                <a:solidFill>
                  <a:srgbClr val="2D2D8A"/>
                </a:solidFill>
              </a:rPr>
              <a:t>High</a:t>
            </a:r>
            <a:r>
              <a:rPr lang="hu-HU" sz="1350" dirty="0">
                <a:solidFill>
                  <a:srgbClr val="2D2D8A"/>
                </a:solidFill>
              </a:rPr>
              <a:t> performance</a:t>
            </a:r>
            <a:endParaRPr lang="en-US" sz="1350" dirty="0">
              <a:solidFill>
                <a:srgbClr val="000000"/>
              </a:solidFill>
            </a:endParaRPr>
          </a:p>
        </p:txBody>
      </p:sp>
      <p:sp>
        <p:nvSpPr>
          <p:cNvPr id="6" name="TextBox 2"/>
          <p:cNvSpPr txBox="1"/>
          <p:nvPr/>
        </p:nvSpPr>
        <p:spPr>
          <a:xfrm>
            <a:off x="280854" y="4119028"/>
            <a:ext cx="960776" cy="300082"/>
          </a:xfrm>
          <a:prstGeom prst="rect">
            <a:avLst/>
          </a:prstGeom>
          <a:noFill/>
        </p:spPr>
        <p:txBody>
          <a:bodyPr wrap="none" rtlCol="0">
            <a:spAutoFit/>
          </a:bodyPr>
          <a:lstStyle/>
          <a:p>
            <a:r>
              <a:rPr lang="hu-HU" sz="1350" dirty="0" err="1">
                <a:solidFill>
                  <a:srgbClr val="2D2D8A"/>
                </a:solidFill>
              </a:rPr>
              <a:t>Low</a:t>
            </a:r>
            <a:r>
              <a:rPr lang="hu-HU" sz="1350" dirty="0">
                <a:solidFill>
                  <a:srgbClr val="2D2D8A"/>
                </a:solidFill>
              </a:rPr>
              <a:t> </a:t>
            </a:r>
            <a:r>
              <a:rPr lang="hu-HU" sz="1350" dirty="0" err="1">
                <a:solidFill>
                  <a:srgbClr val="2D2D8A"/>
                </a:solidFill>
              </a:rPr>
              <a:t>power</a:t>
            </a:r>
            <a:endParaRPr lang="en-US" sz="1350" dirty="0">
              <a:solidFill>
                <a:srgbClr val="000000"/>
              </a:solidFill>
            </a:endParaRPr>
          </a:p>
        </p:txBody>
      </p:sp>
      <p:sp>
        <p:nvSpPr>
          <p:cNvPr id="5" name="Title 4"/>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(19)</a:t>
            </a:r>
            <a:endParaRPr lang="en-US" dirty="0"/>
          </a:p>
        </p:txBody>
      </p:sp>
      <p:sp>
        <p:nvSpPr>
          <p:cNvPr id="9" name="TextBox 8"/>
          <p:cNvSpPr txBox="1"/>
          <p:nvPr/>
        </p:nvSpPr>
        <p:spPr>
          <a:xfrm>
            <a:off x="133578" y="521504"/>
            <a:ext cx="8704114" cy="369332"/>
          </a:xfrm>
          <a:prstGeom prst="rect">
            <a:avLst/>
          </a:prstGeom>
          <a:noFill/>
        </p:spPr>
        <p:txBody>
          <a:bodyPr wrap="none" rtlCol="0">
            <a:spAutoFit/>
          </a:bodyPr>
          <a:lstStyle/>
          <a:p>
            <a:r>
              <a:rPr lang="en-US" dirty="0" smtClean="0">
                <a:solidFill>
                  <a:srgbClr val="2D2D8A"/>
                </a:solidFill>
              </a:rPr>
              <a:t>Key features of </a:t>
            </a:r>
            <a:r>
              <a:rPr lang="en-US" dirty="0" err="1" smtClean="0">
                <a:solidFill>
                  <a:srgbClr val="2D2D8A"/>
                </a:solidFill>
              </a:rPr>
              <a:t>ARMv8.0</a:t>
            </a:r>
            <a:r>
              <a:rPr lang="en-US" dirty="0" smtClean="0">
                <a:solidFill>
                  <a:srgbClr val="2D2D8A"/>
                </a:solidFill>
              </a:rPr>
              <a:t> ISA based microarchitectures (based on [14]) </a:t>
            </a:r>
            <a:endParaRPr lang="en-US" dirty="0">
              <a:solidFill>
                <a:srgbClr val="2D2D8A"/>
              </a:solidFill>
            </a:endParaRPr>
          </a:p>
        </p:txBody>
      </p:sp>
      <p:sp>
        <p:nvSpPr>
          <p:cNvPr id="7" name="Rectangle 6"/>
          <p:cNvSpPr/>
          <p:nvPr/>
        </p:nvSpPr>
        <p:spPr bwMode="auto">
          <a:xfrm>
            <a:off x="3113729" y="1416797"/>
            <a:ext cx="630070" cy="1755620"/>
          </a:xfrm>
          <a:prstGeom prst="rect">
            <a:avLst/>
          </a:prstGeom>
          <a:noFill/>
          <a:ln w="285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3333CC"/>
              </a:solidFill>
              <a:effectLst/>
              <a:latin typeface="Verdana" pitchFamily="34" charset="0"/>
            </a:endParaRPr>
          </a:p>
        </p:txBody>
      </p:sp>
    </p:spTree>
    <p:extLst>
      <p:ext uri="{BB962C8B-B14F-4D97-AF65-F5344CB8AC3E}">
        <p14:creationId xmlns:p14="http://schemas.microsoft.com/office/powerpoint/2010/main" val="238402070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(20)</a:t>
            </a:r>
            <a:endParaRPr lang="en-US" dirty="0"/>
          </a:p>
        </p:txBody>
      </p:sp>
      <p:sp>
        <p:nvSpPr>
          <p:cNvPr id="4" name="TextBox 3"/>
          <p:cNvSpPr txBox="1"/>
          <p:nvPr/>
        </p:nvSpPr>
        <p:spPr>
          <a:xfrm>
            <a:off x="116505" y="924493"/>
            <a:ext cx="8573181" cy="584775"/>
          </a:xfrm>
          <a:prstGeom prst="rect">
            <a:avLst/>
          </a:prstGeom>
          <a:noFill/>
        </p:spPr>
        <p:txBody>
          <a:bodyPr wrap="none" rtlCol="0">
            <a:spAutoFit/>
          </a:bodyPr>
          <a:lstStyle/>
          <a:p>
            <a:r>
              <a:rPr lang="en-US" sz="1600" dirty="0" err="1"/>
              <a:t>ARM's</a:t>
            </a:r>
            <a:r>
              <a:rPr lang="en-US" sz="1600" dirty="0"/>
              <a:t> also implemented their </a:t>
            </a:r>
            <a:r>
              <a:rPr lang="en-US" sz="1600" dirty="0" err="1">
                <a:solidFill>
                  <a:srgbClr val="0070C0"/>
                </a:solidFill>
              </a:rPr>
              <a:t>ARMv8.2</a:t>
            </a:r>
            <a:r>
              <a:rPr lang="en-US" sz="1600" dirty="0">
                <a:solidFill>
                  <a:srgbClr val="0070C0"/>
                </a:solidFill>
              </a:rPr>
              <a:t>-based </a:t>
            </a:r>
            <a:r>
              <a:rPr lang="en-US" sz="1600" dirty="0" smtClean="0">
                <a:solidFill>
                  <a:srgbClr val="0070C0"/>
                </a:solidFill>
              </a:rPr>
              <a:t>high performance </a:t>
            </a:r>
            <a:r>
              <a:rPr lang="en-US" sz="1600" dirty="0" err="1" smtClean="0">
                <a:solidFill>
                  <a:srgbClr val="0070C0"/>
                </a:solidFill>
              </a:rPr>
              <a:t>A75</a:t>
            </a:r>
            <a:r>
              <a:rPr lang="en-US" sz="1600" dirty="0" smtClean="0"/>
              <a:t> processor</a:t>
            </a:r>
            <a:endParaRPr lang="en-US" sz="1600" dirty="0">
              <a:solidFill>
                <a:srgbClr val="0070C0"/>
              </a:solidFill>
            </a:endParaRPr>
          </a:p>
          <a:p>
            <a:r>
              <a:rPr lang="en-US" sz="1600" dirty="0"/>
              <a:t>     </a:t>
            </a:r>
            <a:r>
              <a:rPr lang="en-US" sz="1600" dirty="0" smtClean="0"/>
              <a:t>with a </a:t>
            </a:r>
            <a:r>
              <a:rPr lang="en-US" sz="1600" dirty="0" smtClean="0">
                <a:solidFill>
                  <a:srgbClr val="0070C0"/>
                </a:solidFill>
              </a:rPr>
              <a:t>3-wide</a:t>
            </a:r>
            <a:r>
              <a:rPr lang="en-US" sz="1600" dirty="0" smtClean="0"/>
              <a:t> microarchitecture</a:t>
            </a:r>
            <a:r>
              <a:rPr lang="en-US" sz="1600" dirty="0" smtClean="0"/>
              <a:t>.</a:t>
            </a:r>
            <a:endParaRPr lang="en-US" sz="1600" dirty="0"/>
          </a:p>
        </p:txBody>
      </p:sp>
      <p:sp>
        <p:nvSpPr>
          <p:cNvPr id="5" name="TextBox 4"/>
          <p:cNvSpPr txBox="1"/>
          <p:nvPr/>
        </p:nvSpPr>
        <p:spPr>
          <a:xfrm>
            <a:off x="111256" y="514820"/>
            <a:ext cx="8551722" cy="369332"/>
          </a:xfrm>
          <a:prstGeom prst="rect">
            <a:avLst/>
          </a:prstGeom>
          <a:noFill/>
        </p:spPr>
        <p:txBody>
          <a:bodyPr wrap="square" rtlCol="0">
            <a:spAutoFit/>
          </a:bodyPr>
          <a:lstStyle/>
          <a:p>
            <a:r>
              <a:rPr lang="en-US" dirty="0" smtClean="0">
                <a:solidFill>
                  <a:schemeClr val="accent6"/>
                </a:solidFill>
                <a:latin typeface="+mj-lt"/>
              </a:rPr>
              <a:t>Evolution of the width of mobile microarchitectures -2</a:t>
            </a:r>
            <a:endParaRPr lang="en-US" dirty="0">
              <a:solidFill>
                <a:schemeClr val="accent6"/>
              </a:solidFill>
              <a:latin typeface="+mj-lt"/>
            </a:endParaRPr>
          </a:p>
        </p:txBody>
      </p:sp>
    </p:spTree>
    <p:extLst>
      <p:ext uri="{BB962C8B-B14F-4D97-AF65-F5344CB8AC3E}">
        <p14:creationId xmlns:p14="http://schemas.microsoft.com/office/powerpoint/2010/main" val="219885911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(21)</a:t>
            </a:r>
            <a:endParaRPr lang="en-US" dirty="0"/>
          </a:p>
        </p:txBody>
      </p:sp>
      <p:sp>
        <p:nvSpPr>
          <p:cNvPr id="3" name="TextBox 2"/>
          <p:cNvSpPr txBox="1"/>
          <p:nvPr/>
        </p:nvSpPr>
        <p:spPr>
          <a:xfrm>
            <a:off x="131424" y="924493"/>
            <a:ext cx="8149410" cy="830997"/>
          </a:xfrm>
          <a:prstGeom prst="rect">
            <a:avLst/>
          </a:prstGeom>
          <a:noFill/>
        </p:spPr>
        <p:txBody>
          <a:bodyPr wrap="none" rtlCol="0">
            <a:spAutoFit/>
          </a:bodyPr>
          <a:lstStyle/>
          <a:p>
            <a:r>
              <a:rPr lang="en-US" sz="1600" dirty="0" smtClean="0">
                <a:latin typeface="+mj-lt"/>
              </a:rPr>
              <a:t>b) In 2014 a few papers (e.g. [48]) revealed that </a:t>
            </a:r>
            <a:r>
              <a:rPr lang="en-US" sz="1600" dirty="0" smtClean="0">
                <a:solidFill>
                  <a:srgbClr val="FF0000"/>
                </a:solidFill>
                <a:latin typeface="+mj-lt"/>
              </a:rPr>
              <a:t>Apple's </a:t>
            </a:r>
            <a:r>
              <a:rPr lang="en-US" sz="1600" dirty="0" err="1" smtClean="0">
                <a:solidFill>
                  <a:srgbClr val="FF0000"/>
                </a:solidFill>
                <a:latin typeface="+mj-lt"/>
              </a:rPr>
              <a:t>A6</a:t>
            </a:r>
            <a:r>
              <a:rPr lang="en-US" sz="1600" dirty="0" smtClean="0">
                <a:solidFill>
                  <a:srgbClr val="FF0000"/>
                </a:solidFill>
                <a:latin typeface="+mj-lt"/>
              </a:rPr>
              <a:t> </a:t>
            </a:r>
            <a:r>
              <a:rPr lang="en-US" sz="1600" dirty="0" smtClean="0">
                <a:latin typeface="+mj-lt"/>
              </a:rPr>
              <a:t>(2013) has an</a:t>
            </a:r>
          </a:p>
          <a:p>
            <a:r>
              <a:rPr lang="en-US" sz="1600" dirty="0">
                <a:latin typeface="+mj-lt"/>
              </a:rPr>
              <a:t> </a:t>
            </a:r>
            <a:r>
              <a:rPr lang="en-US" sz="1600" dirty="0" smtClean="0">
                <a:latin typeface="+mj-lt"/>
              </a:rPr>
              <a:t>     astonishingly wide </a:t>
            </a:r>
            <a:r>
              <a:rPr lang="en-US" sz="1600" dirty="0" smtClean="0">
                <a:solidFill>
                  <a:srgbClr val="0070C0"/>
                </a:solidFill>
                <a:latin typeface="+mj-lt"/>
              </a:rPr>
              <a:t>(6-wide) dual-core microarchitecture (called </a:t>
            </a:r>
            <a:r>
              <a:rPr lang="en-US" sz="1600" dirty="0" err="1" smtClean="0">
                <a:solidFill>
                  <a:srgbClr val="0070C0"/>
                </a:solidFill>
                <a:latin typeface="+mj-lt"/>
              </a:rPr>
              <a:t>Cyclon</a:t>
            </a:r>
            <a:r>
              <a:rPr lang="en-US" sz="1600" dirty="0" smtClean="0">
                <a:solidFill>
                  <a:srgbClr val="0070C0"/>
                </a:solidFill>
                <a:latin typeface="+mj-lt"/>
              </a:rPr>
              <a:t>), </a:t>
            </a:r>
          </a:p>
          <a:p>
            <a:r>
              <a:rPr lang="en-US" sz="1600" dirty="0">
                <a:latin typeface="+mj-lt"/>
              </a:rPr>
              <a:t> </a:t>
            </a:r>
            <a:r>
              <a:rPr lang="en-US" sz="1600" dirty="0" smtClean="0">
                <a:latin typeface="+mj-lt"/>
              </a:rPr>
              <a:t>     used in the iPad Air (see the next Figure).        </a:t>
            </a:r>
          </a:p>
        </p:txBody>
      </p:sp>
      <p:sp>
        <p:nvSpPr>
          <p:cNvPr id="4" name="TextBox 3"/>
          <p:cNvSpPr txBox="1"/>
          <p:nvPr/>
        </p:nvSpPr>
        <p:spPr>
          <a:xfrm>
            <a:off x="111256" y="514820"/>
            <a:ext cx="8551722" cy="369332"/>
          </a:xfrm>
          <a:prstGeom prst="rect">
            <a:avLst/>
          </a:prstGeom>
          <a:noFill/>
        </p:spPr>
        <p:txBody>
          <a:bodyPr wrap="square" rtlCol="0">
            <a:spAutoFit/>
          </a:bodyPr>
          <a:lstStyle/>
          <a:p>
            <a:r>
              <a:rPr lang="en-US" dirty="0" smtClean="0">
                <a:solidFill>
                  <a:schemeClr val="accent6"/>
                </a:solidFill>
                <a:latin typeface="+mj-lt"/>
              </a:rPr>
              <a:t>Evolution of the width of mobile microarchitectures -3</a:t>
            </a:r>
            <a:endParaRPr lang="en-US" dirty="0">
              <a:solidFill>
                <a:schemeClr val="accent6"/>
              </a:solidFill>
              <a:latin typeface="+mj-lt"/>
            </a:endParaRPr>
          </a:p>
        </p:txBody>
      </p:sp>
      <p:sp>
        <p:nvSpPr>
          <p:cNvPr id="5" name="TextBox 4"/>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9959121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5511" y="1016841"/>
            <a:ext cx="4870244" cy="2215991"/>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The </a:t>
            </a:r>
            <a:r>
              <a:rPr lang="en-US" sz="1600" dirty="0" smtClean="0">
                <a:solidFill>
                  <a:srgbClr val="3333FF"/>
                </a:solidFill>
              </a:rPr>
              <a:t>emergence of </a:t>
            </a:r>
            <a:r>
              <a:rPr lang="en-US" sz="1600" dirty="0" smtClean="0">
                <a:solidFill>
                  <a:srgbClr val="FF0000"/>
                </a:solidFill>
              </a:rPr>
              <a:t>smartphones</a:t>
            </a:r>
            <a:r>
              <a:rPr lang="en-US" sz="1600" dirty="0" smtClean="0">
                <a:solidFill>
                  <a:srgbClr val="3333FF"/>
                </a:solidFill>
              </a:rPr>
              <a:t> </a:t>
            </a:r>
            <a:r>
              <a:rPr lang="en-US" sz="1600" dirty="0" smtClean="0"/>
              <a:t>is often</a:t>
            </a:r>
          </a:p>
          <a:p>
            <a:r>
              <a:rPr lang="en-US" sz="1600" dirty="0" smtClean="0"/>
              <a:t>      contributed to</a:t>
            </a:r>
            <a:r>
              <a:rPr lang="en-US" sz="1600" dirty="0"/>
              <a:t> </a:t>
            </a:r>
            <a:r>
              <a:rPr lang="en-US" sz="1600" dirty="0" smtClean="0"/>
              <a:t>the </a:t>
            </a:r>
            <a:r>
              <a:rPr lang="en-US" sz="1600" dirty="0">
                <a:solidFill>
                  <a:srgbClr val="3333FF"/>
                </a:solidFill>
              </a:rPr>
              <a:t>BlackBerry Pearl </a:t>
            </a:r>
            <a:r>
              <a:rPr lang="en-US" sz="1600" dirty="0" smtClean="0">
                <a:solidFill>
                  <a:srgbClr val="3333FF"/>
                </a:solidFill>
              </a:rPr>
              <a:t>8100</a:t>
            </a:r>
          </a:p>
          <a:p>
            <a:r>
              <a:rPr lang="en-US" sz="1600" dirty="0" smtClean="0"/>
              <a:t>      line of </a:t>
            </a:r>
            <a:r>
              <a:rPr lang="en-US" sz="1600" dirty="0"/>
              <a:t>the Canadian firm </a:t>
            </a:r>
            <a:r>
              <a:rPr lang="en-US" sz="1600" dirty="0">
                <a:solidFill>
                  <a:srgbClr val="3333FF"/>
                </a:solidFill>
              </a:rPr>
              <a:t>RIM</a:t>
            </a:r>
            <a:r>
              <a:rPr lang="en-US" sz="1600" dirty="0"/>
              <a:t> </a:t>
            </a:r>
            <a:endParaRPr lang="en-US" sz="1600" dirty="0" smtClean="0"/>
          </a:p>
          <a:p>
            <a:pPr>
              <a:spcAft>
                <a:spcPts val="600"/>
              </a:spcAft>
            </a:pPr>
            <a:r>
              <a:rPr lang="en-US" sz="1600" dirty="0"/>
              <a:t> </a:t>
            </a:r>
            <a:r>
              <a:rPr lang="en-US" sz="1600" dirty="0" smtClean="0"/>
              <a:t>     (</a:t>
            </a:r>
            <a:r>
              <a:rPr lang="en-US" sz="1600" dirty="0"/>
              <a:t>Research in Motion</a:t>
            </a:r>
            <a:r>
              <a:rPr lang="en-US" sz="1600" dirty="0" smtClean="0"/>
              <a:t>)[</a:t>
            </a:r>
            <a:r>
              <a:rPr lang="en-US" sz="1600" dirty="0"/>
              <a:t>5</a:t>
            </a:r>
            <a:r>
              <a:rPr lang="en-US" sz="1600" dirty="0" smtClean="0"/>
              <a:t>].</a:t>
            </a:r>
          </a:p>
          <a:p>
            <a:pPr marL="285750" indent="-285750">
              <a:buFont typeface="Arial" panose="020B0604020202020204" pitchFamily="34" charset="0"/>
              <a:buChar char="•"/>
            </a:pPr>
            <a:r>
              <a:rPr lang="en-US" sz="1600" dirty="0" smtClean="0"/>
              <a:t>This phone – shipped in </a:t>
            </a:r>
            <a:r>
              <a:rPr lang="en-US" sz="1600" dirty="0" smtClean="0">
                <a:solidFill>
                  <a:srgbClr val="3333FF"/>
                </a:solidFill>
              </a:rPr>
              <a:t>2006</a:t>
            </a:r>
            <a:r>
              <a:rPr lang="en-US" sz="1600" dirty="0" smtClean="0"/>
              <a:t> -  supported</a:t>
            </a:r>
          </a:p>
          <a:p>
            <a:r>
              <a:rPr lang="en-US" sz="1600" dirty="0"/>
              <a:t> </a:t>
            </a:r>
            <a:r>
              <a:rPr lang="en-US" sz="1600" dirty="0" smtClean="0"/>
              <a:t>     beyond a camera also </a:t>
            </a:r>
            <a:r>
              <a:rPr lang="en-US" sz="1600" dirty="0" smtClean="0">
                <a:solidFill>
                  <a:srgbClr val="3333FF"/>
                </a:solidFill>
              </a:rPr>
              <a:t>video and became</a:t>
            </a:r>
          </a:p>
          <a:p>
            <a:pPr>
              <a:spcAft>
                <a:spcPts val="600"/>
              </a:spcAft>
            </a:pPr>
            <a:r>
              <a:rPr lang="en-US" sz="1600" dirty="0">
                <a:solidFill>
                  <a:srgbClr val="3333FF"/>
                </a:solidFill>
              </a:rPr>
              <a:t> </a:t>
            </a:r>
            <a:r>
              <a:rPr lang="en-US" sz="1600" dirty="0" smtClean="0">
                <a:solidFill>
                  <a:srgbClr val="3333FF"/>
                </a:solidFill>
              </a:rPr>
              <a:t>     very popular in the US.</a:t>
            </a:r>
          </a:p>
          <a:p>
            <a:pPr marL="285750" indent="-285750">
              <a:buFont typeface="Arial" panose="020B0604020202020204" pitchFamily="34" charset="0"/>
              <a:buChar char="•"/>
            </a:pPr>
            <a:r>
              <a:rPr lang="en-US" sz="1600" dirty="0" smtClean="0"/>
              <a:t>It was run under the </a:t>
            </a:r>
            <a:r>
              <a:rPr lang="en-US" sz="1600" dirty="0" smtClean="0">
                <a:solidFill>
                  <a:srgbClr val="3333FF"/>
                </a:solidFill>
              </a:rPr>
              <a:t>BlackBerry OS</a:t>
            </a:r>
            <a:r>
              <a:rPr lang="en-US" sz="1600" dirty="0" smtClean="0"/>
              <a:t>.</a:t>
            </a:r>
            <a:endParaRPr lang="en-US" sz="1600" dirty="0"/>
          </a:p>
        </p:txBody>
      </p:sp>
      <p:sp>
        <p:nvSpPr>
          <p:cNvPr id="4" name="TextBox 3"/>
          <p:cNvSpPr txBox="1"/>
          <p:nvPr/>
        </p:nvSpPr>
        <p:spPr>
          <a:xfrm>
            <a:off x="124501" y="513072"/>
            <a:ext cx="3738524" cy="369332"/>
          </a:xfrm>
          <a:prstGeom prst="rect">
            <a:avLst/>
          </a:prstGeom>
          <a:noFill/>
        </p:spPr>
        <p:txBody>
          <a:bodyPr wrap="none" rtlCol="0">
            <a:spAutoFit/>
          </a:bodyPr>
          <a:lstStyle/>
          <a:p>
            <a:r>
              <a:rPr lang="en-US" dirty="0" smtClean="0">
                <a:solidFill>
                  <a:schemeClr val="accent6"/>
                </a:solidFill>
              </a:rPr>
              <a:t>Emergence of smartphones-2</a:t>
            </a:r>
            <a:endParaRPr lang="en-US" dirty="0">
              <a:solidFill>
                <a:schemeClr val="accent6"/>
              </a:solidFill>
            </a:endParaRPr>
          </a:p>
        </p:txBody>
      </p:sp>
      <p:pic>
        <p:nvPicPr>
          <p:cNvPr id="5" name="Picture 4" descr="http://www.brighthand.com/assets/54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9965" y="908720"/>
            <a:ext cx="2857500" cy="52673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383600" y="5906015"/>
            <a:ext cx="3328860" cy="523220"/>
          </a:xfrm>
          <a:prstGeom prst="rect">
            <a:avLst/>
          </a:prstGeom>
          <a:noFill/>
        </p:spPr>
        <p:txBody>
          <a:bodyPr wrap="none" rtlCol="0">
            <a:spAutoFit/>
          </a:bodyPr>
          <a:lstStyle/>
          <a:p>
            <a:r>
              <a:rPr lang="en-US" sz="1400" dirty="0" smtClean="0"/>
              <a:t>Figure: RIM’s </a:t>
            </a:r>
            <a:r>
              <a:rPr lang="en-US" sz="1400" dirty="0" err="1" smtClean="0"/>
              <a:t>BlackBarry</a:t>
            </a:r>
            <a:r>
              <a:rPr lang="en-US" sz="1400" dirty="0" smtClean="0"/>
              <a:t> Perl 8100</a:t>
            </a:r>
          </a:p>
          <a:p>
            <a:pPr algn="ctr"/>
            <a:r>
              <a:rPr lang="en-US" sz="1400" dirty="0" smtClean="0"/>
              <a:t> (2006) [38]</a:t>
            </a:r>
            <a:endParaRPr lang="en-US" sz="1400" dirty="0"/>
          </a:p>
        </p:txBody>
      </p:sp>
      <p:sp>
        <p:nvSpPr>
          <p:cNvPr id="9"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(3)</a:t>
            </a:r>
            <a:endParaRPr lang="en-US" dirty="0"/>
          </a:p>
        </p:txBody>
      </p:sp>
      <p:sp>
        <p:nvSpPr>
          <p:cNvPr id="7" name="TextBox 6"/>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96299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images.anandtech.com/doci/7910/Cyclone.png"/>
          <p:cNvPicPr>
            <a:picLocks noChangeAspect="1" noChangeArrowheads="1"/>
          </p:cNvPicPr>
          <p:nvPr/>
        </p:nvPicPr>
        <p:blipFill rotWithShape="1">
          <a:blip r:embed="rId2">
            <a:extLst>
              <a:ext uri="{28A0092B-C50C-407E-A947-70E740481C1C}">
                <a14:useLocalDpi xmlns:a14="http://schemas.microsoft.com/office/drawing/2010/main" val="0"/>
              </a:ext>
            </a:extLst>
          </a:blip>
          <a:srcRect t="10621"/>
          <a:stretch/>
        </p:blipFill>
        <p:spPr bwMode="auto">
          <a:xfrm>
            <a:off x="144464" y="1178750"/>
            <a:ext cx="8838026" cy="5652851"/>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bwMode="auto">
          <a:xfrm>
            <a:off x="1241630"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1" name="Straight Arrow Connector 10"/>
          <p:cNvCxnSpPr/>
          <p:nvPr/>
        </p:nvCxnSpPr>
        <p:spPr bwMode="auto">
          <a:xfrm>
            <a:off x="1961710"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2" name="Straight Arrow Connector 11"/>
          <p:cNvCxnSpPr/>
          <p:nvPr/>
        </p:nvCxnSpPr>
        <p:spPr bwMode="auto">
          <a:xfrm>
            <a:off x="2681790"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3" name="Straight Arrow Connector 12"/>
          <p:cNvCxnSpPr/>
          <p:nvPr/>
        </p:nvCxnSpPr>
        <p:spPr bwMode="auto">
          <a:xfrm>
            <a:off x="3401870"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4" name="Straight Arrow Connector 13"/>
          <p:cNvCxnSpPr/>
          <p:nvPr/>
        </p:nvCxnSpPr>
        <p:spPr bwMode="auto">
          <a:xfrm>
            <a:off x="4202232"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5" name="Straight Arrow Connector 14"/>
          <p:cNvCxnSpPr/>
          <p:nvPr/>
        </p:nvCxnSpPr>
        <p:spPr bwMode="auto">
          <a:xfrm>
            <a:off x="4932040"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6" name="Straight Arrow Connector 15"/>
          <p:cNvCxnSpPr/>
          <p:nvPr/>
        </p:nvCxnSpPr>
        <p:spPr bwMode="auto">
          <a:xfrm>
            <a:off x="5742130"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7" name="Straight Arrow Connector 16"/>
          <p:cNvCxnSpPr/>
          <p:nvPr/>
        </p:nvCxnSpPr>
        <p:spPr bwMode="auto">
          <a:xfrm>
            <a:off x="6422069"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8" name="Straight Arrow Connector 17"/>
          <p:cNvCxnSpPr/>
          <p:nvPr/>
        </p:nvCxnSpPr>
        <p:spPr bwMode="auto">
          <a:xfrm>
            <a:off x="7182290"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sp>
        <p:nvSpPr>
          <p:cNvPr id="4" name="TextBox 3"/>
          <p:cNvSpPr txBox="1"/>
          <p:nvPr/>
        </p:nvSpPr>
        <p:spPr>
          <a:xfrm>
            <a:off x="123343" y="513614"/>
            <a:ext cx="7375417" cy="369332"/>
          </a:xfrm>
          <a:prstGeom prst="rect">
            <a:avLst/>
          </a:prstGeom>
          <a:noFill/>
        </p:spPr>
        <p:txBody>
          <a:bodyPr wrap="none" rtlCol="0">
            <a:spAutoFit/>
          </a:bodyPr>
          <a:lstStyle/>
          <a:p>
            <a:r>
              <a:rPr lang="en-US" dirty="0" smtClean="0">
                <a:solidFill>
                  <a:schemeClr val="accent6"/>
                </a:solidFill>
                <a:latin typeface="+mj-lt"/>
              </a:rPr>
              <a:t>Apple’s Cyclone core, introduced in the A7 SOC (2013) </a:t>
            </a:r>
            <a:r>
              <a:rPr lang="en-US" dirty="0" smtClean="0">
                <a:latin typeface="+mj-lt"/>
              </a:rPr>
              <a:t>[48]</a:t>
            </a:r>
            <a:endParaRPr lang="en-US" dirty="0">
              <a:latin typeface="+mj-lt"/>
            </a:endParaRPr>
          </a:p>
        </p:txBody>
      </p:sp>
      <p:sp>
        <p:nvSpPr>
          <p:cNvPr id="19"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3.1 </a:t>
            </a:r>
            <a:r>
              <a:rPr lang="en-US" altLang="en-US" dirty="0">
                <a:solidFill>
                  <a:srgbClr val="FFFFFF"/>
                </a:solidFill>
                <a:latin typeface="Verdana" pitchFamily="34" charset="0"/>
                <a:cs typeface="Arial" charset="0"/>
              </a:rPr>
              <a:t>Low power operation </a:t>
            </a:r>
            <a:r>
              <a:rPr lang="en-US" altLang="en-US" dirty="0" smtClean="0">
                <a:solidFill>
                  <a:srgbClr val="FFFFFF"/>
                </a:solidFill>
                <a:latin typeface="Verdana" pitchFamily="34" charset="0"/>
                <a:cs typeface="Arial" charset="0"/>
              </a:rPr>
              <a:t>(22)</a:t>
            </a:r>
            <a:endParaRPr lang="en-US" b="1" dirty="0"/>
          </a:p>
        </p:txBody>
      </p:sp>
      <p:sp>
        <p:nvSpPr>
          <p:cNvPr id="2" name="Rounded Rectangle 1"/>
          <p:cNvSpPr/>
          <p:nvPr/>
        </p:nvSpPr>
        <p:spPr>
          <a:xfrm>
            <a:off x="173038" y="2101517"/>
            <a:ext cx="8674437" cy="225025"/>
          </a:xfrm>
          <a:prstGeom prst="roundRect">
            <a:avLst/>
          </a:prstGeom>
          <a:no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325486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(23)</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784860009"/>
              </p:ext>
            </p:extLst>
          </p:nvPr>
        </p:nvGraphicFramePr>
        <p:xfrm>
          <a:off x="161511" y="1088740"/>
          <a:ext cx="8865982" cy="5737034"/>
        </p:xfrm>
        <a:graphic>
          <a:graphicData uri="http://schemas.openxmlformats.org/drawingml/2006/table">
            <a:tbl>
              <a:tblPr firstRow="1" bandRow="1">
                <a:tableStyleId>{5C22544A-7EE6-4342-B048-85BDC9FD1C3A}</a:tableStyleId>
              </a:tblPr>
              <a:tblGrid>
                <a:gridCol w="731658"/>
                <a:gridCol w="1050920"/>
                <a:gridCol w="2087851"/>
                <a:gridCol w="1080120"/>
                <a:gridCol w="1215135"/>
                <a:gridCol w="900100"/>
                <a:gridCol w="1800198"/>
              </a:tblGrid>
              <a:tr h="203687">
                <a:tc>
                  <a:txBody>
                    <a:bodyPr/>
                    <a:lstStyle/>
                    <a:p>
                      <a:pPr algn="ctr"/>
                      <a:r>
                        <a:rPr lang="en-US" sz="1250" dirty="0" smtClean="0">
                          <a:latin typeface="+mj-lt"/>
                        </a:rPr>
                        <a:t>Name</a:t>
                      </a:r>
                      <a:endParaRPr lang="en-US" sz="1250" dirty="0">
                        <a:latin typeface="+mj-lt"/>
                      </a:endParaRPr>
                    </a:p>
                  </a:txBody>
                  <a:tcPr anchor="ctr">
                    <a:solidFill>
                      <a:schemeClr val="accent1">
                        <a:lumMod val="75000"/>
                      </a:schemeClr>
                    </a:solidFill>
                  </a:tcPr>
                </a:tc>
                <a:tc>
                  <a:txBody>
                    <a:bodyPr/>
                    <a:lstStyle/>
                    <a:p>
                      <a:pPr algn="ctr"/>
                      <a:r>
                        <a:rPr lang="en-US" sz="1250" dirty="0" err="1" smtClean="0">
                          <a:latin typeface="+mj-lt"/>
                        </a:rPr>
                        <a:t>Techn</a:t>
                      </a:r>
                      <a:r>
                        <a:rPr lang="en-US" sz="1250" dirty="0" smtClean="0">
                          <a:latin typeface="+mj-lt"/>
                        </a:rPr>
                        <a:t>.</a:t>
                      </a:r>
                      <a:endParaRPr lang="en-US" sz="1250" dirty="0">
                        <a:latin typeface="+mj-lt"/>
                      </a:endParaRPr>
                    </a:p>
                  </a:txBody>
                  <a:tcPr anchor="ctr">
                    <a:solidFill>
                      <a:schemeClr val="accent1">
                        <a:lumMod val="75000"/>
                      </a:schemeClr>
                    </a:solidFill>
                  </a:tcPr>
                </a:tc>
                <a:tc>
                  <a:txBody>
                    <a:bodyPr/>
                    <a:lstStyle/>
                    <a:p>
                      <a:pPr algn="ctr"/>
                      <a:r>
                        <a:rPr lang="en-US" sz="1250" dirty="0" smtClean="0">
                          <a:latin typeface="+mj-lt"/>
                        </a:rPr>
                        <a:t>Cores</a:t>
                      </a:r>
                      <a:endParaRPr lang="en-US" sz="1250" dirty="0">
                        <a:latin typeface="+mj-lt"/>
                      </a:endParaRPr>
                    </a:p>
                  </a:txBody>
                  <a:tcPr anchor="ctr">
                    <a:solidFill>
                      <a:schemeClr val="accent1">
                        <a:lumMod val="75000"/>
                      </a:schemeClr>
                    </a:solidFill>
                  </a:tcPr>
                </a:tc>
                <a:tc>
                  <a:txBody>
                    <a:bodyPr/>
                    <a:lstStyle/>
                    <a:p>
                      <a:pPr algn="ctr"/>
                      <a:r>
                        <a:rPr lang="en-US" sz="1250" dirty="0" smtClean="0">
                          <a:latin typeface="+mj-lt"/>
                        </a:rPr>
                        <a:t>Launched</a:t>
                      </a:r>
                      <a:endParaRPr lang="en-US" sz="1250" dirty="0">
                        <a:latin typeface="+mj-lt"/>
                      </a:endParaRPr>
                    </a:p>
                  </a:txBody>
                  <a:tcPr anchor="ctr">
                    <a:solidFill>
                      <a:schemeClr val="accent1">
                        <a:lumMod val="75000"/>
                      </a:schemeClr>
                    </a:solidFill>
                  </a:tcPr>
                </a:tc>
                <a:tc>
                  <a:txBody>
                    <a:bodyPr/>
                    <a:lstStyle/>
                    <a:p>
                      <a:pPr algn="ctr"/>
                      <a:r>
                        <a:rPr lang="en-US" sz="1250" dirty="0" smtClean="0">
                          <a:latin typeface="+mj-lt"/>
                        </a:rPr>
                        <a:t>fc</a:t>
                      </a:r>
                      <a:endParaRPr lang="en-US" sz="1250" dirty="0">
                        <a:latin typeface="+mj-lt"/>
                      </a:endParaRPr>
                    </a:p>
                  </a:txBody>
                  <a:tcPr anchor="ctr">
                    <a:solidFill>
                      <a:schemeClr val="accent1">
                        <a:lumMod val="75000"/>
                      </a:schemeClr>
                    </a:solidFill>
                  </a:tcPr>
                </a:tc>
                <a:tc>
                  <a:txBody>
                    <a:bodyPr/>
                    <a:lstStyle/>
                    <a:p>
                      <a:pPr algn="ctr"/>
                      <a:r>
                        <a:rPr lang="en-US" sz="1250" dirty="0" smtClean="0">
                          <a:latin typeface="+mj-lt"/>
                        </a:rPr>
                        <a:t>Decode rate </a:t>
                      </a:r>
                      <a:endParaRPr lang="en-US" sz="1250" dirty="0">
                        <a:latin typeface="+mj-lt"/>
                      </a:endParaRPr>
                    </a:p>
                  </a:txBody>
                  <a:tcPr anchor="ctr">
                    <a:solidFill>
                      <a:schemeClr val="accent1">
                        <a:lumMod val="75000"/>
                      </a:schemeClr>
                    </a:solidFill>
                  </a:tcPr>
                </a:tc>
                <a:tc>
                  <a:txBody>
                    <a:bodyPr/>
                    <a:lstStyle/>
                    <a:p>
                      <a:pPr algn="ctr"/>
                      <a:r>
                        <a:rPr lang="en-US" sz="1250" dirty="0" smtClean="0">
                          <a:latin typeface="+mj-lt"/>
                        </a:rPr>
                        <a:t>Used in </a:t>
                      </a:r>
                      <a:endParaRPr lang="en-US" sz="1250" dirty="0">
                        <a:latin typeface="+mj-lt"/>
                      </a:endParaRPr>
                    </a:p>
                  </a:txBody>
                  <a:tcPr anchor="ctr">
                    <a:solidFill>
                      <a:schemeClr val="accent1">
                        <a:lumMod val="75000"/>
                      </a:schemeClr>
                    </a:solidFill>
                  </a:tcPr>
                </a:tc>
              </a:tr>
              <a:tr h="344469">
                <a:tc>
                  <a:txBody>
                    <a:bodyPr/>
                    <a:lstStyle/>
                    <a:p>
                      <a:pPr algn="ctr"/>
                      <a:r>
                        <a:rPr lang="en-US" sz="1250" dirty="0" err="1" smtClean="0">
                          <a:latin typeface="+mj-lt"/>
                        </a:rPr>
                        <a:t>A5X</a:t>
                      </a:r>
                      <a:endParaRPr lang="en-US" sz="1250" dirty="0">
                        <a:latin typeface="+mj-lt"/>
                      </a:endParaRPr>
                    </a:p>
                  </a:txBody>
                  <a:tcPr anchor="ctr"/>
                </a:tc>
                <a:tc>
                  <a:txBody>
                    <a:bodyPr/>
                    <a:lstStyle/>
                    <a:p>
                      <a:pPr algn="ctr"/>
                      <a:r>
                        <a:rPr lang="en-US" sz="1250" dirty="0" smtClean="0">
                          <a:latin typeface="+mj-lt"/>
                        </a:rPr>
                        <a:t>45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Cortex-</a:t>
                      </a:r>
                      <a:r>
                        <a:rPr lang="en-US" sz="1250" dirty="0" err="1" smtClean="0">
                          <a:latin typeface="+mj-lt"/>
                        </a:rPr>
                        <a:t>A9</a:t>
                      </a:r>
                      <a:endParaRPr lang="en-US" sz="1250" dirty="0">
                        <a:latin typeface="+mj-lt"/>
                      </a:endParaRPr>
                    </a:p>
                  </a:txBody>
                  <a:tcPr anchor="ctr"/>
                </a:tc>
                <a:tc>
                  <a:txBody>
                    <a:bodyPr/>
                    <a:lstStyle/>
                    <a:p>
                      <a:pPr algn="ctr"/>
                      <a:r>
                        <a:rPr lang="en-US" sz="1250" dirty="0" smtClean="0">
                          <a:latin typeface="+mj-lt"/>
                        </a:rPr>
                        <a:t>3/2011</a:t>
                      </a:r>
                      <a:endParaRPr lang="en-US" sz="1250" dirty="0">
                        <a:latin typeface="+mj-lt"/>
                      </a:endParaRPr>
                    </a:p>
                  </a:txBody>
                  <a:tcPr anchor="ctr"/>
                </a:tc>
                <a:tc>
                  <a:txBody>
                    <a:bodyPr/>
                    <a:lstStyle/>
                    <a:p>
                      <a:pPr algn="ctr"/>
                      <a:r>
                        <a:rPr lang="en-US" sz="1250" dirty="0" smtClean="0">
                          <a:latin typeface="+mj-lt"/>
                        </a:rPr>
                        <a:t>1.0 GHz</a:t>
                      </a:r>
                      <a:endParaRPr lang="en-US" sz="1250" dirty="0">
                        <a:latin typeface="+mj-lt"/>
                      </a:endParaRPr>
                    </a:p>
                  </a:txBody>
                  <a:tcPr anchor="ctr"/>
                </a:tc>
                <a:tc>
                  <a:txBody>
                    <a:bodyPr/>
                    <a:lstStyle/>
                    <a:p>
                      <a:pPr algn="ctr"/>
                      <a:r>
                        <a:rPr lang="en-US" sz="1250" dirty="0" smtClean="0">
                          <a:latin typeface="+mj-lt"/>
                        </a:rPr>
                        <a:t>2</a:t>
                      </a:r>
                      <a:endParaRPr lang="en-US" sz="1250" dirty="0">
                        <a:latin typeface="+mj-lt"/>
                      </a:endParaRPr>
                    </a:p>
                  </a:txBody>
                  <a:tcPr anchor="ctr"/>
                </a:tc>
                <a:tc>
                  <a:txBody>
                    <a:bodyPr/>
                    <a:lstStyle/>
                    <a:p>
                      <a:pPr algn="ctr"/>
                      <a:r>
                        <a:rPr lang="en-US" sz="1250" dirty="0" smtClean="0">
                          <a:latin typeface="+mj-lt"/>
                        </a:rPr>
                        <a:t>iPad (3. gen.)</a:t>
                      </a:r>
                      <a:endParaRPr lang="en-US" sz="1250" dirty="0" smtClean="0">
                        <a:latin typeface="+mj-lt"/>
                      </a:endParaRPr>
                    </a:p>
                  </a:txBody>
                  <a:tcPr anchor="ctr"/>
                </a:tc>
              </a:tr>
              <a:tr h="344469">
                <a:tc>
                  <a:txBody>
                    <a:bodyPr/>
                    <a:lstStyle/>
                    <a:p>
                      <a:pPr algn="ctr"/>
                      <a:r>
                        <a:rPr lang="en-US" sz="1250" dirty="0" err="1" smtClean="0">
                          <a:latin typeface="+mj-lt"/>
                        </a:rPr>
                        <a:t>A6</a:t>
                      </a:r>
                      <a:endParaRPr lang="en-US" sz="1250" dirty="0">
                        <a:latin typeface="+mj-lt"/>
                      </a:endParaRPr>
                    </a:p>
                  </a:txBody>
                  <a:tcPr anchor="ctr"/>
                </a:tc>
                <a:tc>
                  <a:txBody>
                    <a:bodyPr/>
                    <a:lstStyle/>
                    <a:p>
                      <a:pPr algn="ctr"/>
                      <a:r>
                        <a:rPr lang="en-US" sz="1250" dirty="0" smtClean="0">
                          <a:latin typeface="+mj-lt"/>
                        </a:rPr>
                        <a:t>32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Swift</a:t>
                      </a:r>
                      <a:endParaRPr lang="en-US" sz="1250" dirty="0">
                        <a:latin typeface="+mj-lt"/>
                      </a:endParaRPr>
                    </a:p>
                  </a:txBody>
                  <a:tcPr anchor="ctr"/>
                </a:tc>
                <a:tc>
                  <a:txBody>
                    <a:bodyPr/>
                    <a:lstStyle/>
                    <a:p>
                      <a:pPr algn="ctr"/>
                      <a:r>
                        <a:rPr lang="en-US" sz="1250" dirty="0" smtClean="0">
                          <a:latin typeface="+mj-lt"/>
                        </a:rPr>
                        <a:t>9/2012</a:t>
                      </a:r>
                      <a:endParaRPr lang="en-US" sz="1250" dirty="0">
                        <a:latin typeface="+mj-lt"/>
                      </a:endParaRPr>
                    </a:p>
                  </a:txBody>
                  <a:tcPr anchor="ctr"/>
                </a:tc>
                <a:tc>
                  <a:txBody>
                    <a:bodyPr/>
                    <a:lstStyle/>
                    <a:p>
                      <a:pPr algn="ctr"/>
                      <a:r>
                        <a:rPr lang="en-US" sz="1250" dirty="0" smtClean="0">
                          <a:latin typeface="+mj-lt"/>
                        </a:rPr>
                        <a:t>1.3 GHz</a:t>
                      </a:r>
                      <a:endParaRPr lang="en-US" sz="1250" dirty="0">
                        <a:latin typeface="+mj-lt"/>
                      </a:endParaRPr>
                    </a:p>
                  </a:txBody>
                  <a:tcPr anchor="ctr"/>
                </a:tc>
                <a:tc>
                  <a:txBody>
                    <a:bodyPr/>
                    <a:lstStyle/>
                    <a:p>
                      <a:pPr algn="ctr"/>
                      <a:r>
                        <a:rPr lang="en-US" sz="1250" dirty="0" smtClean="0">
                          <a:latin typeface="+mj-lt"/>
                        </a:rPr>
                        <a:t>3</a:t>
                      </a:r>
                      <a:endParaRPr lang="en-US" sz="1250" dirty="0">
                        <a:latin typeface="+mj-lt"/>
                      </a:endParaRPr>
                    </a:p>
                  </a:txBody>
                  <a:tcPr anchor="ctr"/>
                </a:tc>
                <a:tc>
                  <a:txBody>
                    <a:bodyPr/>
                    <a:lstStyle/>
                    <a:p>
                      <a:pPr algn="ctr"/>
                      <a:r>
                        <a:rPr lang="en-US" sz="1250" dirty="0" smtClean="0">
                          <a:latin typeface="+mj-lt"/>
                        </a:rPr>
                        <a:t>iPhone 5/</a:t>
                      </a:r>
                      <a:r>
                        <a:rPr lang="en-US" sz="1250" dirty="0" err="1" smtClean="0">
                          <a:latin typeface="+mj-lt"/>
                        </a:rPr>
                        <a:t>5C</a:t>
                      </a:r>
                      <a:endParaRPr lang="en-US" sz="1250" dirty="0" smtClean="0">
                        <a:latin typeface="+mj-lt"/>
                      </a:endParaRPr>
                    </a:p>
                  </a:txBody>
                  <a:tcPr anchor="ctr"/>
                </a:tc>
              </a:tr>
              <a:tr h="344469">
                <a:tc>
                  <a:txBody>
                    <a:bodyPr/>
                    <a:lstStyle/>
                    <a:p>
                      <a:pPr algn="ctr"/>
                      <a:r>
                        <a:rPr lang="en-US" sz="1250" dirty="0" err="1" smtClean="0">
                          <a:latin typeface="+mj-lt"/>
                        </a:rPr>
                        <a:t>A6X</a:t>
                      </a:r>
                      <a:endParaRPr lang="en-US" sz="1250" dirty="0">
                        <a:latin typeface="+mj-lt"/>
                      </a:endParaRPr>
                    </a:p>
                  </a:txBody>
                  <a:tcPr anchor="ctr"/>
                </a:tc>
                <a:tc>
                  <a:txBody>
                    <a:bodyPr/>
                    <a:lstStyle/>
                    <a:p>
                      <a:pPr algn="ctr"/>
                      <a:r>
                        <a:rPr lang="en-US" sz="1250" dirty="0" smtClean="0">
                          <a:latin typeface="+mj-lt"/>
                        </a:rPr>
                        <a:t>32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Swift</a:t>
                      </a:r>
                      <a:endParaRPr lang="en-US" sz="1250" dirty="0">
                        <a:latin typeface="+mj-lt"/>
                      </a:endParaRPr>
                    </a:p>
                  </a:txBody>
                  <a:tcPr anchor="ctr"/>
                </a:tc>
                <a:tc>
                  <a:txBody>
                    <a:bodyPr/>
                    <a:lstStyle/>
                    <a:p>
                      <a:pPr algn="ctr"/>
                      <a:r>
                        <a:rPr lang="en-US" sz="1250" dirty="0" smtClean="0">
                          <a:latin typeface="+mj-lt"/>
                        </a:rPr>
                        <a:t>10/2012</a:t>
                      </a:r>
                      <a:endParaRPr lang="en-US" sz="1250" dirty="0">
                        <a:latin typeface="+mj-lt"/>
                      </a:endParaRPr>
                    </a:p>
                  </a:txBody>
                  <a:tcPr anchor="ctr"/>
                </a:tc>
                <a:tc>
                  <a:txBody>
                    <a:bodyPr/>
                    <a:lstStyle/>
                    <a:p>
                      <a:pPr algn="ctr"/>
                      <a:r>
                        <a:rPr lang="en-US" sz="1250" dirty="0" smtClean="0">
                          <a:latin typeface="+mj-lt"/>
                        </a:rPr>
                        <a:t>1.4 GHz</a:t>
                      </a:r>
                      <a:endParaRPr lang="en-US" sz="1250" dirty="0">
                        <a:latin typeface="+mj-lt"/>
                      </a:endParaRPr>
                    </a:p>
                  </a:txBody>
                  <a:tcPr anchor="ctr"/>
                </a:tc>
                <a:tc>
                  <a:txBody>
                    <a:bodyPr/>
                    <a:lstStyle/>
                    <a:p>
                      <a:pPr algn="ctr"/>
                      <a:r>
                        <a:rPr lang="en-US" sz="1250" dirty="0" smtClean="0">
                          <a:latin typeface="+mj-lt"/>
                        </a:rPr>
                        <a:t>3</a:t>
                      </a:r>
                      <a:endParaRPr lang="en-US" sz="1250" dirty="0">
                        <a:latin typeface="+mj-lt"/>
                      </a:endParaRPr>
                    </a:p>
                  </a:txBody>
                  <a:tcPr anchor="ctr"/>
                </a:tc>
                <a:tc>
                  <a:txBody>
                    <a:bodyPr/>
                    <a:lstStyle/>
                    <a:p>
                      <a:pPr algn="ctr"/>
                      <a:r>
                        <a:rPr lang="en-US" sz="1250" dirty="0" smtClean="0">
                          <a:latin typeface="+mj-lt"/>
                        </a:rPr>
                        <a:t>iPad (4th gen.)</a:t>
                      </a:r>
                      <a:endParaRPr lang="en-US" sz="1250" dirty="0">
                        <a:latin typeface="+mj-lt"/>
                      </a:endParaRPr>
                    </a:p>
                  </a:txBody>
                  <a:tcPr anchor="ctr"/>
                </a:tc>
              </a:tr>
              <a:tr h="449472">
                <a:tc>
                  <a:txBody>
                    <a:bodyPr/>
                    <a:lstStyle/>
                    <a:p>
                      <a:pPr algn="ctr"/>
                      <a:r>
                        <a:rPr lang="en-US" sz="1250" dirty="0" err="1" smtClean="0">
                          <a:latin typeface="+mj-lt"/>
                        </a:rPr>
                        <a:t>A7</a:t>
                      </a:r>
                      <a:endParaRPr lang="en-US" sz="1250" dirty="0">
                        <a:latin typeface="+mj-lt"/>
                      </a:endParaRPr>
                    </a:p>
                  </a:txBody>
                  <a:tcPr anchor="ctr"/>
                </a:tc>
                <a:tc>
                  <a:txBody>
                    <a:bodyPr/>
                    <a:lstStyle/>
                    <a:p>
                      <a:pPr algn="ctr"/>
                      <a:r>
                        <a:rPr lang="en-US" sz="1250" dirty="0" smtClean="0">
                          <a:latin typeface="+mj-lt"/>
                        </a:rPr>
                        <a:t>28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a:t>
                      </a:r>
                      <a:r>
                        <a:rPr lang="en-US" sz="1250" dirty="0" err="1" smtClean="0">
                          <a:latin typeface="+mj-lt"/>
                        </a:rPr>
                        <a:t>Cyclon</a:t>
                      </a:r>
                      <a:endParaRPr lang="en-US" sz="1250" dirty="0">
                        <a:latin typeface="+mj-lt"/>
                      </a:endParaRPr>
                    </a:p>
                  </a:txBody>
                  <a:tcPr anchor="ctr"/>
                </a:tc>
                <a:tc>
                  <a:txBody>
                    <a:bodyPr/>
                    <a:lstStyle/>
                    <a:p>
                      <a:pPr algn="ctr"/>
                      <a:r>
                        <a:rPr lang="en-US" sz="1250" dirty="0" smtClean="0">
                          <a:latin typeface="+mj-lt"/>
                        </a:rPr>
                        <a:t>09/2013</a:t>
                      </a:r>
                      <a:endParaRPr lang="en-US" sz="1250" dirty="0">
                        <a:latin typeface="+mj-lt"/>
                      </a:endParaRPr>
                    </a:p>
                  </a:txBody>
                  <a:tcPr anchor="ctr"/>
                </a:tc>
                <a:tc>
                  <a:txBody>
                    <a:bodyPr/>
                    <a:lstStyle/>
                    <a:p>
                      <a:pPr algn="ctr"/>
                      <a:r>
                        <a:rPr lang="en-US" sz="1250" dirty="0" smtClean="0">
                          <a:latin typeface="+mj-lt"/>
                        </a:rPr>
                        <a:t>1.3 GHz</a:t>
                      </a:r>
                      <a:endParaRPr lang="en-US" sz="1250" dirty="0">
                        <a:latin typeface="+mj-lt"/>
                      </a:endParaRPr>
                    </a:p>
                  </a:txBody>
                  <a:tcPr anchor="ctr"/>
                </a:tc>
                <a:tc>
                  <a:txBody>
                    <a:bodyPr/>
                    <a:lstStyle/>
                    <a:p>
                      <a:pPr algn="ctr"/>
                      <a:r>
                        <a:rPr lang="en-US" sz="1250" dirty="0" smtClean="0">
                          <a:solidFill>
                            <a:srgbClr val="FF0000"/>
                          </a:solidFill>
                          <a:latin typeface="+mj-lt"/>
                        </a:rPr>
                        <a:t>6</a:t>
                      </a:r>
                      <a:endParaRPr lang="en-US" sz="1250" dirty="0">
                        <a:solidFill>
                          <a:srgbClr val="FF0000"/>
                        </a:solidFill>
                        <a:latin typeface="+mj-lt"/>
                      </a:endParaRPr>
                    </a:p>
                  </a:txBody>
                  <a:tcPr anchor="ctr"/>
                </a:tc>
                <a:tc>
                  <a:txBody>
                    <a:bodyPr/>
                    <a:lstStyle/>
                    <a:p>
                      <a:pPr algn="ctr"/>
                      <a:r>
                        <a:rPr lang="pl-PL" sz="1250" dirty="0" smtClean="0">
                          <a:latin typeface="+mj-lt"/>
                        </a:rPr>
                        <a:t>iPhone 5S</a:t>
                      </a:r>
                    </a:p>
                    <a:p>
                      <a:pPr algn="ctr"/>
                      <a:r>
                        <a:rPr lang="pl-PL" sz="1250" dirty="0" smtClean="0">
                          <a:latin typeface="+mj-lt"/>
                        </a:rPr>
                        <a:t>iPad Mini 2</a:t>
                      </a:r>
                      <a:r>
                        <a:rPr lang="en-US" sz="1250" dirty="0" smtClean="0">
                          <a:latin typeface="+mj-lt"/>
                        </a:rPr>
                        <a:t>/3</a:t>
                      </a:r>
                      <a:endParaRPr lang="pl-PL" sz="1250" dirty="0" smtClean="0">
                        <a:latin typeface="+mj-lt"/>
                      </a:endParaRPr>
                    </a:p>
                  </a:txBody>
                  <a:tcPr anchor="ctr"/>
                </a:tc>
              </a:tr>
              <a:tr h="320666">
                <a:tc>
                  <a:txBody>
                    <a:bodyPr/>
                    <a:lstStyle/>
                    <a:p>
                      <a:pPr algn="ctr"/>
                      <a:r>
                        <a:rPr lang="en-US" sz="1250" dirty="0" err="1" smtClean="0">
                          <a:latin typeface="+mj-lt"/>
                        </a:rPr>
                        <a:t>A7</a:t>
                      </a:r>
                      <a:endParaRPr lang="en-US" sz="1250" dirty="0">
                        <a:latin typeface="+mj-lt"/>
                      </a:endParaRPr>
                    </a:p>
                  </a:txBody>
                  <a:tcPr anchor="ctr"/>
                </a:tc>
                <a:tc>
                  <a:txBody>
                    <a:bodyPr/>
                    <a:lstStyle/>
                    <a:p>
                      <a:pPr algn="ctr"/>
                      <a:r>
                        <a:rPr lang="en-US" sz="1250" dirty="0" smtClean="0">
                          <a:latin typeface="+mj-lt"/>
                        </a:rPr>
                        <a:t>28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a:t>
                      </a:r>
                      <a:r>
                        <a:rPr lang="en-US" sz="1250" dirty="0" err="1" smtClean="0">
                          <a:latin typeface="+mj-lt"/>
                        </a:rPr>
                        <a:t>Cyclon</a:t>
                      </a:r>
                      <a:endParaRPr lang="en-US" sz="1250" dirty="0">
                        <a:latin typeface="+mj-lt"/>
                      </a:endParaRPr>
                    </a:p>
                  </a:txBody>
                  <a:tcPr anchor="ctr"/>
                </a:tc>
                <a:tc>
                  <a:txBody>
                    <a:bodyPr/>
                    <a:lstStyle/>
                    <a:p>
                      <a:pPr algn="ctr"/>
                      <a:r>
                        <a:rPr lang="en-US" sz="1250" dirty="0" smtClean="0">
                          <a:latin typeface="+mj-lt"/>
                        </a:rPr>
                        <a:t>10/2013</a:t>
                      </a:r>
                      <a:endParaRPr lang="en-US" sz="1250" dirty="0">
                        <a:latin typeface="+mj-lt"/>
                      </a:endParaRPr>
                    </a:p>
                  </a:txBody>
                  <a:tcPr anchor="ctr"/>
                </a:tc>
                <a:tc>
                  <a:txBody>
                    <a:bodyPr/>
                    <a:lstStyle/>
                    <a:p>
                      <a:pPr algn="ctr"/>
                      <a:r>
                        <a:rPr lang="en-US" sz="1250" dirty="0" smtClean="0">
                          <a:latin typeface="+mj-lt"/>
                        </a:rPr>
                        <a:t>1.4 GHz</a:t>
                      </a:r>
                      <a:endParaRPr lang="en-US" sz="1250" dirty="0">
                        <a:latin typeface="+mj-lt"/>
                      </a:endParaRPr>
                    </a:p>
                  </a:txBody>
                  <a:tcPr anchor="ctr"/>
                </a:tc>
                <a:tc>
                  <a:txBody>
                    <a:bodyPr/>
                    <a:lstStyle/>
                    <a:p>
                      <a:pPr algn="ctr"/>
                      <a:r>
                        <a:rPr lang="en-US" sz="1250" dirty="0" smtClean="0">
                          <a:solidFill>
                            <a:srgbClr val="FF0000"/>
                          </a:solidFill>
                          <a:latin typeface="+mj-lt"/>
                        </a:rPr>
                        <a:t>6</a:t>
                      </a:r>
                      <a:endParaRPr lang="en-US" sz="1250" dirty="0">
                        <a:solidFill>
                          <a:srgbClr val="FF0000"/>
                        </a:solidFill>
                        <a:latin typeface="+mj-lt"/>
                      </a:endParaRPr>
                    </a:p>
                  </a:txBody>
                  <a:tcPr anchor="ctr"/>
                </a:tc>
                <a:tc>
                  <a:txBody>
                    <a:bodyPr/>
                    <a:lstStyle/>
                    <a:p>
                      <a:pPr algn="ctr"/>
                      <a:r>
                        <a:rPr lang="en-US" sz="1250" dirty="0" smtClean="0">
                          <a:latin typeface="+mj-lt"/>
                        </a:rPr>
                        <a:t>iPad Air</a:t>
                      </a:r>
                      <a:endParaRPr lang="en-US" sz="1250" dirty="0">
                        <a:latin typeface="+mj-lt"/>
                      </a:endParaRPr>
                    </a:p>
                  </a:txBody>
                  <a:tcPr anchor="ctr"/>
                </a:tc>
              </a:tr>
              <a:tr h="449472">
                <a:tc>
                  <a:txBody>
                    <a:bodyPr/>
                    <a:lstStyle/>
                    <a:p>
                      <a:pPr algn="ctr"/>
                      <a:r>
                        <a:rPr lang="en-US" sz="1250" dirty="0" err="1" smtClean="0">
                          <a:latin typeface="+mj-lt"/>
                        </a:rPr>
                        <a:t>A8</a:t>
                      </a:r>
                      <a:r>
                        <a:rPr lang="en-US" sz="1250" dirty="0" smtClean="0">
                          <a:latin typeface="+mj-lt"/>
                        </a:rPr>
                        <a:t> </a:t>
                      </a:r>
                      <a:endParaRPr lang="en-US" sz="1250" dirty="0">
                        <a:latin typeface="+mj-lt"/>
                      </a:endParaRPr>
                    </a:p>
                  </a:txBody>
                  <a:tcPr anchor="ctr"/>
                </a:tc>
                <a:tc>
                  <a:txBody>
                    <a:bodyPr/>
                    <a:lstStyle/>
                    <a:p>
                      <a:pPr algn="ctr"/>
                      <a:r>
                        <a:rPr lang="en-US" sz="1250" dirty="0" smtClean="0">
                          <a:latin typeface="+mj-lt"/>
                        </a:rPr>
                        <a:t>20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Typhoon</a:t>
                      </a:r>
                      <a:endParaRPr lang="en-US" sz="1250" dirty="0">
                        <a:latin typeface="+mj-lt"/>
                      </a:endParaRPr>
                    </a:p>
                  </a:txBody>
                  <a:tcPr anchor="ctr"/>
                </a:tc>
                <a:tc>
                  <a:txBody>
                    <a:bodyPr/>
                    <a:lstStyle/>
                    <a:p>
                      <a:pPr algn="ctr"/>
                      <a:r>
                        <a:rPr lang="en-US" sz="1250" dirty="0" smtClean="0">
                          <a:latin typeface="+mj-lt"/>
                        </a:rPr>
                        <a:t>09/2014</a:t>
                      </a:r>
                      <a:endParaRPr lang="en-US" sz="1250" dirty="0">
                        <a:latin typeface="+mj-lt"/>
                      </a:endParaRPr>
                    </a:p>
                  </a:txBody>
                  <a:tcPr anchor="ctr"/>
                </a:tc>
                <a:tc>
                  <a:txBody>
                    <a:bodyPr/>
                    <a:lstStyle/>
                    <a:p>
                      <a:pPr algn="ctr"/>
                      <a:r>
                        <a:rPr lang="en-US" sz="1250" dirty="0" smtClean="0">
                          <a:latin typeface="+mj-lt"/>
                        </a:rPr>
                        <a:t>1.1 - 1.5</a:t>
                      </a:r>
                    </a:p>
                    <a:p>
                      <a:pPr algn="ctr"/>
                      <a:r>
                        <a:rPr lang="en-US" sz="1250" dirty="0" smtClean="0">
                          <a:latin typeface="+mj-lt"/>
                        </a:rPr>
                        <a:t>GHz</a:t>
                      </a:r>
                      <a:endParaRPr lang="en-US" sz="1250" dirty="0">
                        <a:latin typeface="+mj-lt"/>
                      </a:endParaRPr>
                    </a:p>
                  </a:txBody>
                  <a:tcPr anchor="ctr"/>
                </a:tc>
                <a:tc>
                  <a:txBody>
                    <a:bodyPr/>
                    <a:lstStyle/>
                    <a:p>
                      <a:pPr algn="ctr"/>
                      <a:r>
                        <a:rPr lang="en-US" sz="1250" dirty="0" smtClean="0">
                          <a:solidFill>
                            <a:srgbClr val="FF0000"/>
                          </a:solidFill>
                          <a:latin typeface="+mj-lt"/>
                        </a:rPr>
                        <a:t>6</a:t>
                      </a:r>
                      <a:endParaRPr lang="en-US" sz="1250" dirty="0">
                        <a:solidFill>
                          <a:srgbClr val="FF0000"/>
                        </a:solidFill>
                        <a:latin typeface="+mj-lt"/>
                      </a:endParaRPr>
                    </a:p>
                  </a:txBody>
                  <a:tcPr anchor="ctr"/>
                </a:tc>
                <a:tc>
                  <a:txBody>
                    <a:bodyPr/>
                    <a:lstStyle/>
                    <a:p>
                      <a:pPr algn="ctr"/>
                      <a:r>
                        <a:rPr lang="fr-FR" sz="1250" dirty="0" smtClean="0">
                          <a:latin typeface="+mj-lt"/>
                        </a:rPr>
                        <a:t>iPhone 6/6 Plus</a:t>
                      </a:r>
                    </a:p>
                    <a:p>
                      <a:pPr algn="ctr"/>
                      <a:r>
                        <a:rPr lang="en-US" sz="1250" dirty="0" smtClean="0">
                          <a:latin typeface="+mj-lt"/>
                        </a:rPr>
                        <a:t>iPad Mini 4</a:t>
                      </a:r>
                      <a:endParaRPr lang="en-US" sz="1250" dirty="0">
                        <a:latin typeface="+mj-lt"/>
                      </a:endParaRPr>
                    </a:p>
                  </a:txBody>
                  <a:tcPr anchor="ctr"/>
                </a:tc>
              </a:tr>
              <a:tr h="344469">
                <a:tc>
                  <a:txBody>
                    <a:bodyPr/>
                    <a:lstStyle/>
                    <a:p>
                      <a:pPr algn="ctr"/>
                      <a:r>
                        <a:rPr lang="en-US" sz="1250" dirty="0" err="1" smtClean="0">
                          <a:latin typeface="+mj-lt"/>
                        </a:rPr>
                        <a:t>A8X</a:t>
                      </a:r>
                      <a:endParaRPr lang="en-US" sz="1250" dirty="0">
                        <a:latin typeface="+mj-lt"/>
                      </a:endParaRPr>
                    </a:p>
                  </a:txBody>
                  <a:tcPr anchor="ctr"/>
                </a:tc>
                <a:tc>
                  <a:txBody>
                    <a:bodyPr/>
                    <a:lstStyle/>
                    <a:p>
                      <a:pPr algn="ctr"/>
                      <a:r>
                        <a:rPr lang="en-US" sz="1250" dirty="0" smtClean="0">
                          <a:latin typeface="+mj-lt"/>
                        </a:rPr>
                        <a:t>20 nm</a:t>
                      </a:r>
                      <a:endParaRPr lang="en-US" sz="1250" dirty="0">
                        <a:latin typeface="+mj-lt"/>
                      </a:endParaRPr>
                    </a:p>
                  </a:txBody>
                  <a:tcPr anchor="ctr"/>
                </a:tc>
                <a:tc>
                  <a:txBody>
                    <a:bodyPr/>
                    <a:lstStyle/>
                    <a:p>
                      <a:pPr algn="ctr"/>
                      <a:r>
                        <a:rPr lang="en-US" sz="1250" dirty="0" err="1" smtClean="0">
                          <a:latin typeface="+mj-lt"/>
                        </a:rPr>
                        <a:t>3x</a:t>
                      </a:r>
                      <a:r>
                        <a:rPr lang="en-US" sz="1250" dirty="0" smtClean="0">
                          <a:latin typeface="+mj-lt"/>
                        </a:rPr>
                        <a:t> Typhoon</a:t>
                      </a:r>
                      <a:endParaRPr lang="en-US" sz="1250" dirty="0">
                        <a:latin typeface="+mj-lt"/>
                      </a:endParaRPr>
                    </a:p>
                  </a:txBody>
                  <a:tcPr anchor="ctr"/>
                </a:tc>
                <a:tc>
                  <a:txBody>
                    <a:bodyPr/>
                    <a:lstStyle/>
                    <a:p>
                      <a:pPr algn="ctr"/>
                      <a:r>
                        <a:rPr lang="en-US" sz="1250" dirty="0" smtClean="0">
                          <a:latin typeface="+mj-lt"/>
                        </a:rPr>
                        <a:t>10/2014</a:t>
                      </a:r>
                      <a:endParaRPr lang="en-US" sz="1250" dirty="0">
                        <a:latin typeface="+mj-lt"/>
                      </a:endParaRPr>
                    </a:p>
                  </a:txBody>
                  <a:tcPr anchor="ctr"/>
                </a:tc>
                <a:tc>
                  <a:txBody>
                    <a:bodyPr/>
                    <a:lstStyle/>
                    <a:p>
                      <a:pPr algn="ctr"/>
                      <a:r>
                        <a:rPr lang="en-US" sz="1250" dirty="0" smtClean="0">
                          <a:latin typeface="+mj-lt"/>
                        </a:rPr>
                        <a:t>1.5 GHz</a:t>
                      </a:r>
                      <a:endParaRPr lang="en-US" sz="1250" dirty="0">
                        <a:latin typeface="+mj-lt"/>
                      </a:endParaRPr>
                    </a:p>
                  </a:txBody>
                  <a:tcPr anchor="ctr"/>
                </a:tc>
                <a:tc>
                  <a:txBody>
                    <a:bodyPr/>
                    <a:lstStyle/>
                    <a:p>
                      <a:pPr algn="ctr"/>
                      <a:r>
                        <a:rPr lang="en-US" sz="1250" dirty="0" smtClean="0">
                          <a:solidFill>
                            <a:srgbClr val="FF0000"/>
                          </a:solidFill>
                          <a:latin typeface="+mj-lt"/>
                        </a:rPr>
                        <a:t>6</a:t>
                      </a:r>
                      <a:endParaRPr lang="en-US" sz="1250" dirty="0">
                        <a:solidFill>
                          <a:srgbClr val="FF0000"/>
                        </a:solidFill>
                        <a:latin typeface="+mj-lt"/>
                      </a:endParaRPr>
                    </a:p>
                  </a:txBody>
                  <a:tcPr anchor="ctr"/>
                </a:tc>
                <a:tc>
                  <a:txBody>
                    <a:bodyPr/>
                    <a:lstStyle/>
                    <a:p>
                      <a:pPr algn="ctr"/>
                      <a:r>
                        <a:rPr lang="en-US" sz="1250" dirty="0" smtClean="0">
                          <a:latin typeface="+mj-lt"/>
                        </a:rPr>
                        <a:t>iPad Air 2</a:t>
                      </a:r>
                      <a:endParaRPr lang="en-US" sz="1250" dirty="0">
                        <a:latin typeface="+mj-lt"/>
                      </a:endParaRPr>
                    </a:p>
                  </a:txBody>
                  <a:tcPr anchor="ctr"/>
                </a:tc>
              </a:tr>
              <a:tr h="449472">
                <a:tc>
                  <a:txBody>
                    <a:bodyPr/>
                    <a:lstStyle/>
                    <a:p>
                      <a:pPr algn="ctr"/>
                      <a:r>
                        <a:rPr lang="en-US" sz="1250" dirty="0" err="1" smtClean="0">
                          <a:latin typeface="+mj-lt"/>
                        </a:rPr>
                        <a:t>A9</a:t>
                      </a:r>
                      <a:endParaRPr lang="en-US" sz="1250" dirty="0">
                        <a:latin typeface="+mj-lt"/>
                      </a:endParaRPr>
                    </a:p>
                  </a:txBody>
                  <a:tcPr anchor="ctr"/>
                </a:tc>
                <a:tc>
                  <a:txBody>
                    <a:bodyPr/>
                    <a:lstStyle/>
                    <a:p>
                      <a:pPr algn="ctr"/>
                      <a:r>
                        <a:rPr lang="en-US" sz="1250" dirty="0" smtClean="0">
                          <a:latin typeface="+mj-lt"/>
                        </a:rPr>
                        <a:t>14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a:t>
                      </a:r>
                      <a:r>
                        <a:rPr lang="en-US" sz="1250" dirty="0" smtClean="0">
                          <a:latin typeface="+mj-lt"/>
                        </a:rPr>
                        <a:t>Twister (Samsung)</a:t>
                      </a:r>
                      <a:endParaRPr lang="en-US" sz="1250" dirty="0" smtClean="0">
                        <a:latin typeface="+mj-lt"/>
                      </a:endParaRPr>
                    </a:p>
                  </a:txBody>
                  <a:tcPr anchor="ctr"/>
                </a:tc>
                <a:tc>
                  <a:txBody>
                    <a:bodyPr/>
                    <a:lstStyle/>
                    <a:p>
                      <a:pPr algn="ctr"/>
                      <a:r>
                        <a:rPr lang="en-US" sz="1250" dirty="0" smtClean="0">
                          <a:latin typeface="+mj-lt"/>
                        </a:rPr>
                        <a:t>09/2015</a:t>
                      </a:r>
                      <a:endParaRPr lang="en-US" sz="1250" dirty="0">
                        <a:latin typeface="+mj-lt"/>
                      </a:endParaRPr>
                    </a:p>
                  </a:txBody>
                  <a:tcPr anchor="ctr"/>
                </a:tc>
                <a:tc>
                  <a:txBody>
                    <a:bodyPr/>
                    <a:lstStyle/>
                    <a:p>
                      <a:pPr algn="ctr"/>
                      <a:r>
                        <a:rPr lang="en-US" sz="1250" dirty="0" smtClean="0">
                          <a:latin typeface="+mj-lt"/>
                        </a:rPr>
                        <a:t>1.85 GHz</a:t>
                      </a:r>
                      <a:endParaRPr lang="en-US" sz="1250" dirty="0">
                        <a:latin typeface="+mj-lt"/>
                      </a:endParaRPr>
                    </a:p>
                  </a:txBody>
                  <a:tcPr anchor="ctr"/>
                </a:tc>
                <a:tc>
                  <a:txBody>
                    <a:bodyPr/>
                    <a:lstStyle/>
                    <a:p>
                      <a:pPr algn="ctr"/>
                      <a:r>
                        <a:rPr lang="en-US" sz="1250" dirty="0" smtClean="0">
                          <a:solidFill>
                            <a:srgbClr val="FF0000"/>
                          </a:solidFill>
                          <a:latin typeface="+mj-lt"/>
                        </a:rPr>
                        <a:t>6</a:t>
                      </a:r>
                      <a:endParaRPr lang="en-US" sz="1250" dirty="0">
                        <a:solidFill>
                          <a:srgbClr val="FF0000"/>
                        </a:solidFill>
                        <a:latin typeface="+mj-lt"/>
                      </a:endParaRPr>
                    </a:p>
                  </a:txBody>
                  <a:tcPr anchor="ctr"/>
                </a:tc>
                <a:tc rowSpan="2">
                  <a:txBody>
                    <a:bodyPr/>
                    <a:lstStyle/>
                    <a:p>
                      <a:pPr algn="ctr"/>
                      <a:r>
                        <a:rPr lang="en-US" sz="1250" dirty="0" smtClean="0">
                          <a:latin typeface="+mj-lt"/>
                        </a:rPr>
                        <a:t>iPhone 6S/6S Plus</a:t>
                      </a:r>
                    </a:p>
                    <a:p>
                      <a:pPr algn="ctr"/>
                      <a:r>
                        <a:rPr lang="en-US" sz="1250" dirty="0" smtClean="0">
                          <a:latin typeface="+mj-lt"/>
                        </a:rPr>
                        <a:t>iPhone SE</a:t>
                      </a:r>
                    </a:p>
                    <a:p>
                      <a:pPr algn="ctr"/>
                      <a:r>
                        <a:rPr lang="en-US" sz="1250" dirty="0" smtClean="0">
                          <a:latin typeface="+mj-lt"/>
                        </a:rPr>
                        <a:t>iPad (2017)</a:t>
                      </a:r>
                      <a:endParaRPr lang="en-US" sz="1250" dirty="0">
                        <a:latin typeface="+mj-lt"/>
                      </a:endParaRPr>
                    </a:p>
                  </a:txBody>
                  <a:tcPr anchor="ctr"/>
                </a:tc>
              </a:tr>
              <a:tr h="269933">
                <a:tc>
                  <a:txBody>
                    <a:bodyPr/>
                    <a:lstStyle/>
                    <a:p>
                      <a:pPr algn="ctr"/>
                      <a:r>
                        <a:rPr lang="en-US" sz="1250" dirty="0" err="1" smtClean="0">
                          <a:latin typeface="+mj-lt"/>
                        </a:rPr>
                        <a:t>A9</a:t>
                      </a:r>
                      <a:endParaRPr lang="en-US" sz="1250" dirty="0">
                        <a:latin typeface="+mj-lt"/>
                      </a:endParaRPr>
                    </a:p>
                  </a:txBody>
                  <a:tcPr anchor="ctr"/>
                </a:tc>
                <a:tc>
                  <a:txBody>
                    <a:bodyPr/>
                    <a:lstStyle/>
                    <a:p>
                      <a:pPr algn="ctr"/>
                      <a:r>
                        <a:rPr lang="en-US" sz="1250" dirty="0" smtClean="0">
                          <a:latin typeface="+mj-lt"/>
                        </a:rPr>
                        <a:t>16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a:t>
                      </a:r>
                      <a:r>
                        <a:rPr lang="en-US" sz="1250" dirty="0" smtClean="0">
                          <a:latin typeface="+mj-lt"/>
                        </a:rPr>
                        <a:t>Twister (</a:t>
                      </a:r>
                      <a:r>
                        <a:rPr lang="en-US" sz="1250" dirty="0" err="1" smtClean="0">
                          <a:latin typeface="+mj-lt"/>
                        </a:rPr>
                        <a:t>TSMC</a:t>
                      </a:r>
                      <a:r>
                        <a:rPr lang="en-US" sz="1250" dirty="0" smtClean="0">
                          <a:latin typeface="+mj-lt"/>
                        </a:rPr>
                        <a:t>)</a:t>
                      </a:r>
                      <a:endParaRPr lang="en-US" sz="1250" dirty="0" smtClean="0">
                        <a:latin typeface="+mj-lt"/>
                      </a:endParaRPr>
                    </a:p>
                  </a:txBody>
                  <a:tcPr anchor="ctr"/>
                </a:tc>
                <a:tc>
                  <a:txBody>
                    <a:bodyPr/>
                    <a:lstStyle/>
                    <a:p>
                      <a:pPr algn="ctr"/>
                      <a:r>
                        <a:rPr lang="en-US" sz="1250" dirty="0" smtClean="0">
                          <a:latin typeface="+mj-lt"/>
                        </a:rPr>
                        <a:t>09/2015</a:t>
                      </a:r>
                      <a:endParaRPr lang="en-US" sz="1250" dirty="0">
                        <a:latin typeface="+mj-lt"/>
                      </a:endParaRPr>
                    </a:p>
                  </a:txBody>
                  <a:tcPr anchor="ctr"/>
                </a:tc>
                <a:tc>
                  <a:txBody>
                    <a:bodyPr/>
                    <a:lstStyle/>
                    <a:p>
                      <a:pPr algn="ctr"/>
                      <a:r>
                        <a:rPr lang="en-US" sz="1250" dirty="0" smtClean="0">
                          <a:latin typeface="+mj-lt"/>
                        </a:rPr>
                        <a:t>1.85 GHz</a:t>
                      </a:r>
                      <a:endParaRPr lang="en-US" sz="1250" dirty="0">
                        <a:latin typeface="+mj-lt"/>
                      </a:endParaRPr>
                    </a:p>
                  </a:txBody>
                  <a:tcPr anchor="ctr"/>
                </a:tc>
                <a:tc>
                  <a:txBody>
                    <a:bodyPr/>
                    <a:lstStyle/>
                    <a:p>
                      <a:pPr algn="ctr"/>
                      <a:r>
                        <a:rPr lang="en-US" sz="1250" dirty="0" smtClean="0">
                          <a:solidFill>
                            <a:srgbClr val="FF0000"/>
                          </a:solidFill>
                          <a:latin typeface="+mj-lt"/>
                        </a:rPr>
                        <a:t>6</a:t>
                      </a:r>
                      <a:endParaRPr lang="en-US" sz="1250" dirty="0">
                        <a:solidFill>
                          <a:srgbClr val="FF0000"/>
                        </a:solidFill>
                        <a:latin typeface="+mj-lt"/>
                      </a:endParaRPr>
                    </a:p>
                  </a:txBody>
                  <a:tcPr anchor="ctr"/>
                </a:tc>
                <a:tc vMerge="1">
                  <a:txBody>
                    <a:bodyPr/>
                    <a:lstStyle/>
                    <a:p>
                      <a:endParaRPr lang="en-US" sz="1400" dirty="0">
                        <a:latin typeface="+mj-lt"/>
                      </a:endParaRPr>
                    </a:p>
                  </a:txBody>
                  <a:tcPr/>
                </a:tc>
              </a:tr>
              <a:tr h="449472">
                <a:tc>
                  <a:txBody>
                    <a:bodyPr/>
                    <a:lstStyle/>
                    <a:p>
                      <a:pPr algn="ctr"/>
                      <a:r>
                        <a:rPr lang="en-US" sz="1250" dirty="0" err="1" smtClean="0">
                          <a:latin typeface="+mj-lt"/>
                        </a:rPr>
                        <a:t>A9X</a:t>
                      </a:r>
                      <a:endParaRPr lang="en-US" sz="1250" dirty="0">
                        <a:latin typeface="+mj-lt"/>
                      </a:endParaRPr>
                    </a:p>
                  </a:txBody>
                  <a:tcPr anchor="ctr"/>
                </a:tc>
                <a:tc>
                  <a:txBody>
                    <a:bodyPr/>
                    <a:lstStyle/>
                    <a:p>
                      <a:pPr algn="ctr"/>
                      <a:r>
                        <a:rPr lang="en-US" sz="1250" dirty="0" smtClean="0">
                          <a:latin typeface="+mj-lt"/>
                        </a:rPr>
                        <a:t>16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Twister</a:t>
                      </a:r>
                      <a:endParaRPr lang="en-US" sz="1250" dirty="0">
                        <a:latin typeface="+mj-lt"/>
                      </a:endParaRPr>
                    </a:p>
                  </a:txBody>
                  <a:tcPr anchor="ctr"/>
                </a:tc>
                <a:tc>
                  <a:txBody>
                    <a:bodyPr/>
                    <a:lstStyle/>
                    <a:p>
                      <a:pPr algn="ctr"/>
                      <a:r>
                        <a:rPr lang="en-US" sz="1250" dirty="0" smtClean="0">
                          <a:latin typeface="+mj-lt"/>
                        </a:rPr>
                        <a:t>11/2015</a:t>
                      </a:r>
                      <a:endParaRPr lang="en-US" sz="1250" dirty="0">
                        <a:latin typeface="+mj-lt"/>
                      </a:endParaRPr>
                    </a:p>
                  </a:txBody>
                  <a:tcPr anchor="ctr"/>
                </a:tc>
                <a:tc>
                  <a:txBody>
                    <a:bodyPr/>
                    <a:lstStyle/>
                    <a:p>
                      <a:pPr algn="ctr"/>
                      <a:r>
                        <a:rPr lang="en-US" sz="1250" dirty="0" smtClean="0">
                          <a:latin typeface="+mj-lt"/>
                        </a:rPr>
                        <a:t>2.16 - 2.26</a:t>
                      </a:r>
                    </a:p>
                    <a:p>
                      <a:pPr algn="ctr"/>
                      <a:r>
                        <a:rPr lang="en-US" sz="1250" dirty="0" smtClean="0">
                          <a:latin typeface="+mj-lt"/>
                        </a:rPr>
                        <a:t>GHz</a:t>
                      </a:r>
                      <a:endParaRPr lang="en-US" sz="1250" dirty="0">
                        <a:latin typeface="+mj-lt"/>
                      </a:endParaRPr>
                    </a:p>
                  </a:txBody>
                  <a:tcPr anchor="ctr"/>
                </a:tc>
                <a:tc>
                  <a:txBody>
                    <a:bodyPr/>
                    <a:lstStyle/>
                    <a:p>
                      <a:pPr algn="ctr"/>
                      <a:r>
                        <a:rPr lang="en-US" sz="1250" dirty="0" smtClean="0">
                          <a:solidFill>
                            <a:srgbClr val="FF0000"/>
                          </a:solidFill>
                          <a:latin typeface="+mj-lt"/>
                        </a:rPr>
                        <a:t>6</a:t>
                      </a:r>
                      <a:endParaRPr lang="en-US" sz="1250" dirty="0">
                        <a:solidFill>
                          <a:srgbClr val="FF0000"/>
                        </a:solidFill>
                        <a:latin typeface="+mj-lt"/>
                      </a:endParaRPr>
                    </a:p>
                  </a:txBody>
                  <a:tcPr anchor="ctr"/>
                </a:tc>
                <a:tc>
                  <a:txBody>
                    <a:bodyPr/>
                    <a:lstStyle/>
                    <a:p>
                      <a:pPr algn="ctr"/>
                      <a:r>
                        <a:rPr lang="en-US" sz="1250" dirty="0" smtClean="0">
                          <a:latin typeface="+mj-lt"/>
                        </a:rPr>
                        <a:t>iPad Pro 12.9"</a:t>
                      </a:r>
                    </a:p>
                    <a:p>
                      <a:pPr algn="ctr"/>
                      <a:r>
                        <a:rPr lang="en-US" sz="1250" dirty="0" smtClean="0">
                          <a:latin typeface="+mj-lt"/>
                        </a:rPr>
                        <a:t>iPad Pro 9.7"</a:t>
                      </a:r>
                      <a:endParaRPr lang="en-US" sz="1250" dirty="0">
                        <a:latin typeface="+mj-lt"/>
                      </a:endParaRPr>
                    </a:p>
                  </a:txBody>
                  <a:tcPr anchor="ctr"/>
                </a:tc>
              </a:tr>
              <a:tr h="449472">
                <a:tc>
                  <a:txBody>
                    <a:bodyPr/>
                    <a:lstStyle/>
                    <a:p>
                      <a:pPr algn="ctr"/>
                      <a:r>
                        <a:rPr lang="en-US" sz="1250" dirty="0" err="1" smtClean="0">
                          <a:latin typeface="+mj-lt"/>
                        </a:rPr>
                        <a:t>A10</a:t>
                      </a:r>
                      <a:endParaRPr lang="en-US" sz="1250" dirty="0">
                        <a:latin typeface="+mj-lt"/>
                      </a:endParaRPr>
                    </a:p>
                  </a:txBody>
                  <a:tcPr anchor="ctr"/>
                </a:tc>
                <a:tc>
                  <a:txBody>
                    <a:bodyPr/>
                    <a:lstStyle/>
                    <a:p>
                      <a:pPr algn="ctr"/>
                      <a:r>
                        <a:rPr lang="en-US" sz="1250" dirty="0" smtClean="0">
                          <a:latin typeface="+mj-lt"/>
                        </a:rPr>
                        <a:t>16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Hurricane (HP)</a:t>
                      </a:r>
                    </a:p>
                    <a:p>
                      <a:pPr algn="ctr"/>
                      <a:r>
                        <a:rPr lang="en-US" sz="1250" dirty="0" err="1" smtClean="0">
                          <a:latin typeface="+mj-lt"/>
                        </a:rPr>
                        <a:t>2x</a:t>
                      </a:r>
                      <a:r>
                        <a:rPr lang="en-US" sz="1250" dirty="0" smtClean="0">
                          <a:latin typeface="+mj-lt"/>
                        </a:rPr>
                        <a:t> Zephyr (EE)</a:t>
                      </a:r>
                      <a:endParaRPr lang="en-US" sz="1250" dirty="0">
                        <a:latin typeface="+mj-lt"/>
                      </a:endParaRPr>
                    </a:p>
                  </a:txBody>
                  <a:tcPr anchor="ctr"/>
                </a:tc>
                <a:tc>
                  <a:txBody>
                    <a:bodyPr/>
                    <a:lstStyle/>
                    <a:p>
                      <a:pPr algn="ctr"/>
                      <a:r>
                        <a:rPr lang="en-US" sz="1250" dirty="0" smtClean="0">
                          <a:latin typeface="+mj-lt"/>
                        </a:rPr>
                        <a:t>09/2016</a:t>
                      </a:r>
                      <a:endParaRPr lang="en-US" sz="1250" dirty="0">
                        <a:latin typeface="+mj-lt"/>
                      </a:endParaRPr>
                    </a:p>
                  </a:txBody>
                  <a:tcPr anchor="ctr"/>
                </a:tc>
                <a:tc>
                  <a:txBody>
                    <a:bodyPr/>
                    <a:lstStyle/>
                    <a:p>
                      <a:pPr algn="ctr"/>
                      <a:r>
                        <a:rPr lang="en-US" sz="1250" dirty="0" smtClean="0">
                          <a:latin typeface="+mj-lt"/>
                        </a:rPr>
                        <a:t>2.34 GHz</a:t>
                      </a:r>
                      <a:endParaRPr lang="en-US" sz="1250" dirty="0">
                        <a:latin typeface="+mj-lt"/>
                      </a:endParaRPr>
                    </a:p>
                  </a:txBody>
                  <a:tcPr anchor="ctr"/>
                </a:tc>
                <a:tc>
                  <a:txBody>
                    <a:bodyPr/>
                    <a:lstStyle/>
                    <a:p>
                      <a:pPr algn="ctr"/>
                      <a:r>
                        <a:rPr lang="en-US" sz="1250" dirty="0" err="1" smtClean="0">
                          <a:latin typeface="+mj-lt"/>
                        </a:rPr>
                        <a:t>n.a</a:t>
                      </a:r>
                      <a:r>
                        <a:rPr lang="en-US" sz="1250" dirty="0" smtClean="0">
                          <a:latin typeface="+mj-lt"/>
                        </a:rPr>
                        <a:t>.</a:t>
                      </a:r>
                      <a:endParaRPr lang="en-US" sz="1250" dirty="0">
                        <a:latin typeface="+mj-lt"/>
                      </a:endParaRPr>
                    </a:p>
                  </a:txBody>
                  <a:tcPr anchor="ctr"/>
                </a:tc>
                <a:tc>
                  <a:txBody>
                    <a:bodyPr/>
                    <a:lstStyle/>
                    <a:p>
                      <a:pPr algn="ctr"/>
                      <a:r>
                        <a:rPr lang="en-US" sz="1250" dirty="0" smtClean="0">
                          <a:latin typeface="+mj-lt"/>
                        </a:rPr>
                        <a:t>iPhone 7/7 Plus</a:t>
                      </a:r>
                    </a:p>
                    <a:p>
                      <a:pPr algn="ctr"/>
                      <a:r>
                        <a:rPr lang="en-US" sz="1250" dirty="0" smtClean="0">
                          <a:latin typeface="+mj-lt"/>
                        </a:rPr>
                        <a:t>iMac Pro (2017)</a:t>
                      </a:r>
                      <a:endParaRPr lang="en-US" sz="1250" dirty="0">
                        <a:latin typeface="+mj-lt"/>
                      </a:endParaRPr>
                    </a:p>
                  </a:txBody>
                  <a:tcPr anchor="ctr"/>
                </a:tc>
              </a:tr>
              <a:tr h="449472">
                <a:tc>
                  <a:txBody>
                    <a:bodyPr/>
                    <a:lstStyle/>
                    <a:p>
                      <a:pPr algn="ctr"/>
                      <a:r>
                        <a:rPr lang="en-US" sz="1250" dirty="0" err="1" smtClean="0">
                          <a:latin typeface="+mj-lt"/>
                        </a:rPr>
                        <a:t>A10X</a:t>
                      </a:r>
                      <a:endParaRPr lang="en-US" sz="1250" dirty="0">
                        <a:latin typeface="+mj-lt"/>
                      </a:endParaRPr>
                    </a:p>
                  </a:txBody>
                  <a:tcPr anchor="ctr"/>
                </a:tc>
                <a:tc>
                  <a:txBody>
                    <a:bodyPr/>
                    <a:lstStyle/>
                    <a:p>
                      <a:pPr algn="ctr"/>
                      <a:r>
                        <a:rPr lang="en-US" sz="1250" dirty="0" smtClean="0">
                          <a:latin typeface="+mj-lt"/>
                        </a:rPr>
                        <a:t>10 nm</a:t>
                      </a:r>
                      <a:endParaRPr lang="en-US" sz="1250" dirty="0">
                        <a:latin typeface="+mj-lt"/>
                      </a:endParaRPr>
                    </a:p>
                  </a:txBody>
                  <a:tcPr anchor="ctr"/>
                </a:tc>
                <a:tc>
                  <a:txBody>
                    <a:bodyPr/>
                    <a:lstStyle/>
                    <a:p>
                      <a:pPr algn="ctr"/>
                      <a:r>
                        <a:rPr lang="en-US" sz="1250" dirty="0" err="1" smtClean="0">
                          <a:latin typeface="+mj-lt"/>
                        </a:rPr>
                        <a:t>3x</a:t>
                      </a:r>
                      <a:r>
                        <a:rPr lang="en-US" sz="1250" dirty="0" smtClean="0">
                          <a:latin typeface="+mj-lt"/>
                        </a:rPr>
                        <a:t> Hurricane</a:t>
                      </a:r>
                      <a:r>
                        <a:rPr lang="en-US" sz="1250" baseline="0" dirty="0" smtClean="0">
                          <a:latin typeface="+mj-lt"/>
                        </a:rPr>
                        <a:t> (HP)</a:t>
                      </a:r>
                    </a:p>
                    <a:p>
                      <a:pPr algn="ctr"/>
                      <a:r>
                        <a:rPr lang="en-US" sz="1250" baseline="0" dirty="0" err="1" smtClean="0">
                          <a:latin typeface="+mj-lt"/>
                        </a:rPr>
                        <a:t>3x</a:t>
                      </a:r>
                      <a:r>
                        <a:rPr lang="en-US" sz="1250" baseline="0" dirty="0" smtClean="0">
                          <a:latin typeface="+mj-lt"/>
                        </a:rPr>
                        <a:t> Zephyr (EE)</a:t>
                      </a:r>
                      <a:endParaRPr lang="en-US" sz="1250" dirty="0">
                        <a:latin typeface="+mj-lt"/>
                      </a:endParaRPr>
                    </a:p>
                  </a:txBody>
                  <a:tcPr anchor="ctr"/>
                </a:tc>
                <a:tc>
                  <a:txBody>
                    <a:bodyPr/>
                    <a:lstStyle/>
                    <a:p>
                      <a:pPr algn="ctr"/>
                      <a:r>
                        <a:rPr lang="en-US" sz="1250" dirty="0" smtClean="0">
                          <a:latin typeface="+mj-lt"/>
                        </a:rPr>
                        <a:t>06/2017</a:t>
                      </a:r>
                      <a:endParaRPr lang="en-US" sz="1250" dirty="0">
                        <a:latin typeface="+mj-lt"/>
                      </a:endParaRPr>
                    </a:p>
                  </a:txBody>
                  <a:tcPr anchor="ctr"/>
                </a:tc>
                <a:tc>
                  <a:txBody>
                    <a:bodyPr/>
                    <a:lstStyle/>
                    <a:p>
                      <a:pPr algn="ctr"/>
                      <a:r>
                        <a:rPr lang="en-US" sz="1250" dirty="0" smtClean="0">
                          <a:latin typeface="+mj-lt"/>
                        </a:rPr>
                        <a:t>2.36 GHz</a:t>
                      </a:r>
                      <a:endParaRPr lang="en-US" sz="1250" dirty="0">
                        <a:latin typeface="+mj-lt"/>
                      </a:endParaRPr>
                    </a:p>
                  </a:txBody>
                  <a:tcPr anchor="ctr"/>
                </a:tc>
                <a:tc>
                  <a:txBody>
                    <a:bodyPr/>
                    <a:lstStyle/>
                    <a:p>
                      <a:pPr algn="ctr"/>
                      <a:r>
                        <a:rPr lang="en-US" sz="1250" dirty="0" err="1" smtClean="0">
                          <a:latin typeface="+mj-lt"/>
                        </a:rPr>
                        <a:t>n.a</a:t>
                      </a:r>
                      <a:r>
                        <a:rPr lang="en-US" sz="1250" dirty="0" smtClean="0">
                          <a:latin typeface="+mj-lt"/>
                        </a:rPr>
                        <a:t>.</a:t>
                      </a:r>
                      <a:endParaRPr lang="en-US" sz="1250" dirty="0">
                        <a:latin typeface="+mj-lt"/>
                      </a:endParaRPr>
                    </a:p>
                  </a:txBody>
                  <a:tcPr anchor="ctr"/>
                </a:tc>
                <a:tc>
                  <a:txBody>
                    <a:bodyPr/>
                    <a:lstStyle/>
                    <a:p>
                      <a:pPr algn="ctr"/>
                      <a:r>
                        <a:rPr lang="en-US" sz="1250" dirty="0" smtClean="0">
                          <a:latin typeface="+mj-lt"/>
                        </a:rPr>
                        <a:t>iPad Pro 10.5"</a:t>
                      </a:r>
                    </a:p>
                    <a:p>
                      <a:pPr algn="ctr"/>
                      <a:r>
                        <a:rPr lang="en-US" sz="1250" dirty="0" smtClean="0">
                          <a:latin typeface="+mj-lt"/>
                        </a:rPr>
                        <a:t>iPad Pro 12.9" </a:t>
                      </a:r>
                      <a:endParaRPr lang="en-US" sz="1250" dirty="0">
                        <a:latin typeface="+mj-lt"/>
                      </a:endParaRPr>
                    </a:p>
                  </a:txBody>
                  <a:tcPr anchor="ctr"/>
                </a:tc>
              </a:tr>
              <a:tr h="449472">
                <a:tc>
                  <a:txBody>
                    <a:bodyPr/>
                    <a:lstStyle/>
                    <a:p>
                      <a:pPr algn="ctr"/>
                      <a:r>
                        <a:rPr lang="en-US" sz="1250" dirty="0" err="1" smtClean="0">
                          <a:latin typeface="+mj-lt"/>
                        </a:rPr>
                        <a:t>A11</a:t>
                      </a:r>
                      <a:endParaRPr lang="en-US" sz="1250" dirty="0">
                        <a:latin typeface="+mj-lt"/>
                      </a:endParaRPr>
                    </a:p>
                  </a:txBody>
                  <a:tcPr anchor="ctr"/>
                </a:tc>
                <a:tc>
                  <a:txBody>
                    <a:bodyPr/>
                    <a:lstStyle/>
                    <a:p>
                      <a:pPr algn="ctr"/>
                      <a:r>
                        <a:rPr lang="en-US" sz="1250" dirty="0" smtClean="0">
                          <a:latin typeface="+mj-lt"/>
                        </a:rPr>
                        <a:t>10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Monsoon (HP)</a:t>
                      </a:r>
                    </a:p>
                    <a:p>
                      <a:pPr algn="ctr"/>
                      <a:r>
                        <a:rPr lang="en-US" sz="1250" dirty="0" err="1" smtClean="0">
                          <a:latin typeface="+mj-lt"/>
                        </a:rPr>
                        <a:t>4x</a:t>
                      </a:r>
                      <a:r>
                        <a:rPr lang="en-US" sz="1250" dirty="0" smtClean="0">
                          <a:latin typeface="+mj-lt"/>
                        </a:rPr>
                        <a:t> Mistral (EE)</a:t>
                      </a:r>
                      <a:endParaRPr lang="en-US" sz="1250" dirty="0">
                        <a:latin typeface="+mj-lt"/>
                      </a:endParaRPr>
                    </a:p>
                  </a:txBody>
                  <a:tcPr anchor="ctr"/>
                </a:tc>
                <a:tc>
                  <a:txBody>
                    <a:bodyPr/>
                    <a:lstStyle/>
                    <a:p>
                      <a:pPr algn="ctr"/>
                      <a:r>
                        <a:rPr lang="en-US" sz="1250" dirty="0" smtClean="0">
                          <a:latin typeface="+mj-lt"/>
                        </a:rPr>
                        <a:t>09/2017</a:t>
                      </a:r>
                      <a:endParaRPr lang="en-US" sz="1250" dirty="0">
                        <a:latin typeface="+mj-lt"/>
                      </a:endParaRPr>
                    </a:p>
                  </a:txBody>
                  <a:tcPr anchor="ctr"/>
                </a:tc>
                <a:tc>
                  <a:txBody>
                    <a:bodyPr/>
                    <a:lstStyle/>
                    <a:p>
                      <a:pPr algn="ctr"/>
                      <a:r>
                        <a:rPr lang="en-US" sz="1250" dirty="0" smtClean="0">
                          <a:latin typeface="+mj-lt"/>
                        </a:rPr>
                        <a:t>2.40</a:t>
                      </a:r>
                      <a:r>
                        <a:rPr lang="en-US" sz="1250" baseline="0" dirty="0" smtClean="0">
                          <a:latin typeface="+mj-lt"/>
                        </a:rPr>
                        <a:t> GHz</a:t>
                      </a:r>
                      <a:endParaRPr lang="en-US" sz="1250" dirty="0">
                        <a:latin typeface="+mj-lt"/>
                      </a:endParaRPr>
                    </a:p>
                  </a:txBody>
                  <a:tcPr anchor="ctr"/>
                </a:tc>
                <a:tc>
                  <a:txBody>
                    <a:bodyPr/>
                    <a:lstStyle/>
                    <a:p>
                      <a:pPr algn="ctr"/>
                      <a:r>
                        <a:rPr lang="en-US" sz="1250" dirty="0" err="1" smtClean="0">
                          <a:latin typeface="+mj-lt"/>
                        </a:rPr>
                        <a:t>n.a</a:t>
                      </a:r>
                      <a:r>
                        <a:rPr lang="en-US" sz="1250" dirty="0" smtClean="0">
                          <a:latin typeface="+mj-lt"/>
                        </a:rPr>
                        <a:t>.</a:t>
                      </a:r>
                      <a:endParaRPr lang="en-US" sz="1250" dirty="0">
                        <a:latin typeface="+mj-lt"/>
                      </a:endParaRPr>
                    </a:p>
                  </a:txBody>
                  <a:tcPr anchor="ctr"/>
                </a:tc>
                <a:tc>
                  <a:txBody>
                    <a:bodyPr/>
                    <a:lstStyle/>
                    <a:p>
                      <a:pPr algn="ctr"/>
                      <a:r>
                        <a:rPr lang="fr-FR" sz="1250" dirty="0" smtClean="0">
                          <a:latin typeface="+mj-lt"/>
                        </a:rPr>
                        <a:t>iPhone 8/8 Plus</a:t>
                      </a:r>
                    </a:p>
                    <a:p>
                      <a:pPr algn="ctr"/>
                      <a:r>
                        <a:rPr lang="fr-FR" sz="1250" dirty="0" smtClean="0">
                          <a:latin typeface="+mj-lt"/>
                        </a:rPr>
                        <a:t>iPhone X</a:t>
                      </a:r>
                      <a:endParaRPr lang="en-US" sz="1250" dirty="0">
                        <a:latin typeface="+mj-lt"/>
                      </a:endParaRPr>
                    </a:p>
                  </a:txBody>
                  <a:tcPr anchor="ctr"/>
                </a:tc>
              </a:tr>
            </a:tbl>
          </a:graphicData>
        </a:graphic>
      </p:graphicFrame>
      <p:sp>
        <p:nvSpPr>
          <p:cNvPr id="4" name="TextBox 3"/>
          <p:cNvSpPr txBox="1"/>
          <p:nvPr/>
        </p:nvSpPr>
        <p:spPr>
          <a:xfrm>
            <a:off x="110646" y="516485"/>
            <a:ext cx="5607625" cy="369332"/>
          </a:xfrm>
          <a:prstGeom prst="rect">
            <a:avLst/>
          </a:prstGeom>
          <a:noFill/>
        </p:spPr>
        <p:txBody>
          <a:bodyPr wrap="none" rtlCol="0">
            <a:spAutoFit/>
          </a:bodyPr>
          <a:lstStyle/>
          <a:p>
            <a:r>
              <a:rPr lang="en-US" dirty="0" smtClean="0">
                <a:solidFill>
                  <a:srgbClr val="2D2D8A"/>
                </a:solidFill>
                <a:latin typeface="Verdana"/>
              </a:rPr>
              <a:t>Main features of Apple's </a:t>
            </a:r>
            <a:r>
              <a:rPr lang="en-US" dirty="0" err="1" smtClean="0">
                <a:solidFill>
                  <a:srgbClr val="2D2D8A"/>
                </a:solidFill>
                <a:latin typeface="Verdana"/>
              </a:rPr>
              <a:t>A6</a:t>
            </a:r>
            <a:r>
              <a:rPr lang="en-US" dirty="0" smtClean="0">
                <a:solidFill>
                  <a:srgbClr val="2D2D8A"/>
                </a:solidFill>
                <a:latin typeface="Verdana"/>
              </a:rPr>
              <a:t> to </a:t>
            </a:r>
            <a:r>
              <a:rPr lang="en-US" dirty="0" err="1" smtClean="0">
                <a:solidFill>
                  <a:srgbClr val="2D2D8A"/>
                </a:solidFill>
                <a:latin typeface="Verdana"/>
              </a:rPr>
              <a:t>A11</a:t>
            </a:r>
            <a:r>
              <a:rPr lang="en-US" dirty="0" smtClean="0">
                <a:solidFill>
                  <a:srgbClr val="2D2D8A"/>
                </a:solidFill>
                <a:latin typeface="Verdana"/>
              </a:rPr>
              <a:t> processors </a:t>
            </a:r>
            <a:endParaRPr lang="en-US" dirty="0">
              <a:solidFill>
                <a:srgbClr val="2D2D8A"/>
              </a:solidFill>
              <a:latin typeface="Verdana"/>
            </a:endParaRPr>
          </a:p>
        </p:txBody>
      </p:sp>
      <p:sp>
        <p:nvSpPr>
          <p:cNvPr id="5" name="Rectangle 4"/>
          <p:cNvSpPr/>
          <p:nvPr/>
        </p:nvSpPr>
        <p:spPr>
          <a:xfrm>
            <a:off x="6327195" y="1087528"/>
            <a:ext cx="900100" cy="5738245"/>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7065804" y="539787"/>
            <a:ext cx="1961691" cy="477054"/>
          </a:xfrm>
          <a:prstGeom prst="rect">
            <a:avLst/>
          </a:prstGeom>
          <a:noFill/>
        </p:spPr>
        <p:txBody>
          <a:bodyPr wrap="none" rtlCol="0">
            <a:spAutoFit/>
          </a:bodyPr>
          <a:lstStyle/>
          <a:p>
            <a:r>
              <a:rPr lang="en-US" sz="1250" dirty="0" smtClean="0">
                <a:solidFill>
                  <a:srgbClr val="000000"/>
                </a:solidFill>
                <a:latin typeface="Verdana"/>
              </a:rPr>
              <a:t>HP: High Performance</a:t>
            </a:r>
          </a:p>
          <a:p>
            <a:r>
              <a:rPr lang="en-US" sz="1250" dirty="0" smtClean="0">
                <a:solidFill>
                  <a:srgbClr val="000000"/>
                </a:solidFill>
                <a:latin typeface="Verdana"/>
              </a:rPr>
              <a:t>EE: Energy Efficient</a:t>
            </a:r>
            <a:endParaRPr lang="en-US" sz="1250" dirty="0">
              <a:solidFill>
                <a:srgbClr val="000000"/>
              </a:solidFill>
              <a:latin typeface="Verdana"/>
            </a:endParaRPr>
          </a:p>
        </p:txBody>
      </p:sp>
    </p:spTree>
    <p:extLst>
      <p:ext uri="{BB962C8B-B14F-4D97-AF65-F5344CB8AC3E}">
        <p14:creationId xmlns:p14="http://schemas.microsoft.com/office/powerpoint/2010/main" val="110329558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http://cdn1.appleinsider.com/gallery/10856-3294-PadAir2vsNexus9-l.png"/>
          <p:cNvPicPr>
            <a:picLocks noChangeAspect="1" noChangeArrowheads="1"/>
          </p:cNvPicPr>
          <p:nvPr/>
        </p:nvPicPr>
        <p:blipFill rotWithShape="1">
          <a:blip r:embed="rId2">
            <a:extLst>
              <a:ext uri="{28A0092B-C50C-407E-A947-70E740481C1C}">
                <a14:useLocalDpi xmlns:a14="http://schemas.microsoft.com/office/drawing/2010/main" val="0"/>
              </a:ext>
            </a:extLst>
          </a:blip>
          <a:srcRect r="695"/>
          <a:stretch/>
        </p:blipFill>
        <p:spPr bwMode="auto">
          <a:xfrm>
            <a:off x="38115" y="1411788"/>
            <a:ext cx="9080485" cy="54118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6165" y="512541"/>
            <a:ext cx="8189614" cy="646331"/>
          </a:xfrm>
          <a:prstGeom prst="rect">
            <a:avLst/>
          </a:prstGeom>
          <a:noFill/>
        </p:spPr>
        <p:txBody>
          <a:bodyPr wrap="none" rtlCol="0">
            <a:spAutoFit/>
          </a:bodyPr>
          <a:lstStyle/>
          <a:p>
            <a:r>
              <a:rPr lang="en-US" dirty="0" smtClean="0">
                <a:solidFill>
                  <a:schemeClr val="accent6"/>
                </a:solidFill>
                <a:latin typeface="+mj-lt"/>
              </a:rPr>
              <a:t>The performance of Apple's Cyclone based tablets while running the</a:t>
            </a:r>
          </a:p>
          <a:p>
            <a:r>
              <a:rPr lang="en-US" dirty="0">
                <a:solidFill>
                  <a:schemeClr val="accent6"/>
                </a:solidFill>
                <a:latin typeface="+mj-lt"/>
              </a:rPr>
              <a:t> </a:t>
            </a:r>
            <a:r>
              <a:rPr lang="en-US" dirty="0" smtClean="0">
                <a:solidFill>
                  <a:schemeClr val="accent6"/>
                </a:solidFill>
                <a:latin typeface="+mj-lt"/>
              </a:rPr>
              <a:t> </a:t>
            </a:r>
            <a:r>
              <a:rPr lang="en-US" dirty="0" err="1" smtClean="0">
                <a:solidFill>
                  <a:schemeClr val="accent6"/>
                </a:solidFill>
                <a:latin typeface="+mj-lt"/>
              </a:rPr>
              <a:t>Geekbench</a:t>
            </a:r>
            <a:r>
              <a:rPr lang="en-US" dirty="0" smtClean="0">
                <a:solidFill>
                  <a:schemeClr val="accent6"/>
                </a:solidFill>
                <a:latin typeface="+mj-lt"/>
              </a:rPr>
              <a:t> 3.2 benchmark </a:t>
            </a:r>
            <a:r>
              <a:rPr lang="en-US" dirty="0" smtClean="0">
                <a:latin typeface="+mj-lt"/>
              </a:rPr>
              <a:t>[49]</a:t>
            </a:r>
            <a:endParaRPr lang="en-US" dirty="0">
              <a:latin typeface="+mj-lt"/>
            </a:endParaRPr>
          </a:p>
        </p:txBody>
      </p:sp>
      <p:sp>
        <p:nvSpPr>
          <p:cNvPr id="7"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3.1 </a:t>
            </a:r>
            <a:r>
              <a:rPr lang="en-US" altLang="en-US" dirty="0">
                <a:solidFill>
                  <a:srgbClr val="FFFFFF"/>
                </a:solidFill>
                <a:latin typeface="Verdana" pitchFamily="34" charset="0"/>
                <a:cs typeface="Arial" charset="0"/>
              </a:rPr>
              <a:t>Low power operation </a:t>
            </a:r>
            <a:r>
              <a:rPr lang="en-US" altLang="en-US" dirty="0" smtClean="0">
                <a:solidFill>
                  <a:srgbClr val="FFFFFF"/>
                </a:solidFill>
                <a:latin typeface="Verdana" pitchFamily="34" charset="0"/>
                <a:cs typeface="Arial" charset="0"/>
              </a:rPr>
              <a:t>(24)</a:t>
            </a:r>
            <a:endParaRPr lang="en-US" dirty="0"/>
          </a:p>
        </p:txBody>
      </p:sp>
      <p:sp>
        <p:nvSpPr>
          <p:cNvPr id="3" name="TextBox 2"/>
          <p:cNvSpPr txBox="1"/>
          <p:nvPr/>
        </p:nvSpPr>
        <p:spPr>
          <a:xfrm>
            <a:off x="7820309" y="3977073"/>
            <a:ext cx="1015021" cy="430887"/>
          </a:xfrm>
          <a:prstGeom prst="rect">
            <a:avLst/>
          </a:prstGeom>
          <a:noFill/>
        </p:spPr>
        <p:txBody>
          <a:bodyPr wrap="none" rtlCol="0">
            <a:spAutoFit/>
          </a:bodyPr>
          <a:lstStyle/>
          <a:p>
            <a:pPr algn="ctr"/>
            <a:r>
              <a:rPr lang="en-US" sz="1100" b="1" dirty="0" smtClean="0">
                <a:solidFill>
                  <a:srgbClr val="FF0000"/>
                </a:solidFill>
                <a:latin typeface="+mj-lt"/>
              </a:rPr>
              <a:t>3 Typhoon</a:t>
            </a:r>
          </a:p>
          <a:p>
            <a:pPr algn="ctr"/>
            <a:r>
              <a:rPr lang="en-US" sz="1100" b="1" dirty="0" smtClean="0">
                <a:solidFill>
                  <a:srgbClr val="FF0000"/>
                </a:solidFill>
                <a:latin typeface="+mj-lt"/>
              </a:rPr>
              <a:t> cores</a:t>
            </a:r>
            <a:endParaRPr lang="en-US" sz="1100" b="1" dirty="0">
              <a:solidFill>
                <a:srgbClr val="FF0000"/>
              </a:solidFill>
              <a:latin typeface="+mj-lt"/>
            </a:endParaRPr>
          </a:p>
        </p:txBody>
      </p:sp>
      <p:cxnSp>
        <p:nvCxnSpPr>
          <p:cNvPr id="6" name="Straight Arrow Connector 5"/>
          <p:cNvCxnSpPr/>
          <p:nvPr/>
        </p:nvCxnSpPr>
        <p:spPr>
          <a:xfrm flipH="1" flipV="1">
            <a:off x="8327820" y="2499956"/>
            <a:ext cx="24018" cy="1476000"/>
          </a:xfrm>
          <a:prstGeom prst="straightConnector1">
            <a:avLst/>
          </a:prstGeom>
          <a:ln w="285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037385" y="1196861"/>
            <a:ext cx="498855" cy="261610"/>
          </a:xfrm>
          <a:prstGeom prst="rect">
            <a:avLst/>
          </a:prstGeom>
          <a:noFill/>
        </p:spPr>
        <p:txBody>
          <a:bodyPr wrap="none" rtlCol="0">
            <a:spAutoFit/>
          </a:bodyPr>
          <a:lstStyle/>
          <a:p>
            <a:r>
              <a:rPr lang="en-US" sz="1100" dirty="0" smtClean="0"/>
              <a:t>2014</a:t>
            </a:r>
            <a:endParaRPr lang="en-US" sz="1100" dirty="0"/>
          </a:p>
        </p:txBody>
      </p:sp>
      <p:sp>
        <p:nvSpPr>
          <p:cNvPr id="9" name="TextBox 8"/>
          <p:cNvSpPr txBox="1"/>
          <p:nvPr/>
        </p:nvSpPr>
        <p:spPr>
          <a:xfrm>
            <a:off x="6957265" y="1208062"/>
            <a:ext cx="498855" cy="261610"/>
          </a:xfrm>
          <a:prstGeom prst="rect">
            <a:avLst/>
          </a:prstGeom>
          <a:noFill/>
        </p:spPr>
        <p:txBody>
          <a:bodyPr wrap="none" rtlCol="0">
            <a:spAutoFit/>
          </a:bodyPr>
          <a:lstStyle/>
          <a:p>
            <a:r>
              <a:rPr lang="en-US" sz="1100" dirty="0" smtClean="0"/>
              <a:t>2013</a:t>
            </a:r>
            <a:endParaRPr lang="en-US" sz="1100" dirty="0"/>
          </a:p>
        </p:txBody>
      </p:sp>
      <p:sp>
        <p:nvSpPr>
          <p:cNvPr id="10" name="TextBox 9"/>
          <p:cNvSpPr txBox="1"/>
          <p:nvPr/>
        </p:nvSpPr>
        <p:spPr>
          <a:xfrm>
            <a:off x="6593031" y="3051131"/>
            <a:ext cx="949299" cy="430887"/>
          </a:xfrm>
          <a:prstGeom prst="rect">
            <a:avLst/>
          </a:prstGeom>
          <a:noFill/>
        </p:spPr>
        <p:txBody>
          <a:bodyPr wrap="none" rtlCol="0">
            <a:spAutoFit/>
          </a:bodyPr>
          <a:lstStyle/>
          <a:p>
            <a:pPr algn="ctr"/>
            <a:r>
              <a:rPr lang="en-US" sz="1100" b="1" dirty="0" smtClean="0">
                <a:solidFill>
                  <a:srgbClr val="FF0000"/>
                </a:solidFill>
                <a:latin typeface="+mj-lt"/>
              </a:rPr>
              <a:t>2 Cyclone</a:t>
            </a:r>
          </a:p>
          <a:p>
            <a:pPr algn="ctr"/>
            <a:r>
              <a:rPr lang="en-US" sz="1100" b="1" dirty="0" smtClean="0">
                <a:solidFill>
                  <a:srgbClr val="FF0000"/>
                </a:solidFill>
                <a:latin typeface="+mj-lt"/>
              </a:rPr>
              <a:t> cores</a:t>
            </a:r>
            <a:endParaRPr lang="en-US" sz="1100" b="1" dirty="0">
              <a:solidFill>
                <a:srgbClr val="FF0000"/>
              </a:solidFill>
              <a:latin typeface="+mj-lt"/>
            </a:endParaRPr>
          </a:p>
        </p:txBody>
      </p:sp>
      <p:cxnSp>
        <p:nvCxnSpPr>
          <p:cNvPr id="11" name="Straight Arrow Connector 10"/>
          <p:cNvCxnSpPr/>
          <p:nvPr/>
        </p:nvCxnSpPr>
        <p:spPr>
          <a:xfrm flipV="1">
            <a:off x="6867525" y="2499957"/>
            <a:ext cx="0" cy="551174"/>
          </a:xfrm>
          <a:prstGeom prst="straightConnector1">
            <a:avLst/>
          </a:prstGeom>
          <a:ln w="285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388406" y="3383995"/>
            <a:ext cx="389850" cy="276999"/>
          </a:xfrm>
          <a:prstGeom prst="rect">
            <a:avLst/>
          </a:prstGeom>
          <a:noFill/>
        </p:spPr>
        <p:txBody>
          <a:bodyPr wrap="none" rtlCol="0">
            <a:spAutoFit/>
          </a:bodyPr>
          <a:lstStyle/>
          <a:p>
            <a:r>
              <a:rPr lang="en-US" sz="1200" dirty="0" err="1" smtClean="0">
                <a:latin typeface="+mj-lt"/>
              </a:rPr>
              <a:t>K1</a:t>
            </a:r>
            <a:endParaRPr lang="en-US" sz="1200" dirty="0" smtClean="0">
              <a:latin typeface="+mj-lt"/>
            </a:endParaRPr>
          </a:p>
        </p:txBody>
      </p:sp>
      <p:sp>
        <p:nvSpPr>
          <p:cNvPr id="12" name="TextBox 11"/>
          <p:cNvSpPr txBox="1"/>
          <p:nvPr/>
        </p:nvSpPr>
        <p:spPr>
          <a:xfrm>
            <a:off x="4391980" y="5582271"/>
            <a:ext cx="494046" cy="276999"/>
          </a:xfrm>
          <a:prstGeom prst="rect">
            <a:avLst/>
          </a:prstGeom>
          <a:noFill/>
        </p:spPr>
        <p:txBody>
          <a:bodyPr wrap="none" rtlCol="0">
            <a:spAutoFit/>
          </a:bodyPr>
          <a:lstStyle/>
          <a:p>
            <a:r>
              <a:rPr lang="en-US" sz="1200" dirty="0" err="1" smtClean="0">
                <a:latin typeface="+mj-lt"/>
              </a:rPr>
              <a:t>A8X</a:t>
            </a:r>
            <a:endParaRPr lang="en-US" sz="1200" dirty="0" smtClean="0">
              <a:latin typeface="+mj-lt"/>
            </a:endParaRPr>
          </a:p>
        </p:txBody>
      </p:sp>
    </p:spTree>
    <p:extLst>
      <p:ext uri="{BB962C8B-B14F-4D97-AF65-F5344CB8AC3E}">
        <p14:creationId xmlns:p14="http://schemas.microsoft.com/office/powerpoint/2010/main" val="400177885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25)</a:t>
            </a:r>
            <a:endParaRPr lang="en-US" dirty="0"/>
          </a:p>
        </p:txBody>
      </p:sp>
      <p:sp>
        <p:nvSpPr>
          <p:cNvPr id="3" name="TextBox 2"/>
          <p:cNvSpPr txBox="1"/>
          <p:nvPr/>
        </p:nvSpPr>
        <p:spPr>
          <a:xfrm>
            <a:off x="131692" y="932691"/>
            <a:ext cx="9012307" cy="1107996"/>
          </a:xfrm>
          <a:prstGeom prst="rect">
            <a:avLst/>
          </a:prstGeom>
          <a:noFill/>
        </p:spPr>
        <p:txBody>
          <a:bodyPr wrap="square" rtlCol="0">
            <a:spAutoFit/>
          </a:bodyPr>
          <a:lstStyle/>
          <a:p>
            <a:r>
              <a:rPr lang="en-US" sz="1600" dirty="0" smtClean="0">
                <a:latin typeface="+mj-lt"/>
              </a:rPr>
              <a:t>c) In 2016 </a:t>
            </a:r>
            <a:r>
              <a:rPr lang="en-US" sz="1600" dirty="0" smtClean="0">
                <a:solidFill>
                  <a:srgbClr val="0070C0"/>
                </a:solidFill>
                <a:latin typeface="+mj-lt"/>
              </a:rPr>
              <a:t>Samsung </a:t>
            </a:r>
            <a:r>
              <a:rPr lang="en-US" sz="1600" dirty="0" smtClean="0">
                <a:latin typeface="+mj-lt"/>
              </a:rPr>
              <a:t>introduced their Galaxy </a:t>
            </a:r>
            <a:r>
              <a:rPr lang="en-US" sz="1600" dirty="0" err="1" smtClean="0">
                <a:latin typeface="+mj-lt"/>
              </a:rPr>
              <a:t>S7</a:t>
            </a:r>
            <a:r>
              <a:rPr lang="en-US" sz="1600" dirty="0" smtClean="0">
                <a:latin typeface="+mj-lt"/>
              </a:rPr>
              <a:t> tablet and Galaxy Note 7  </a:t>
            </a:r>
          </a:p>
          <a:p>
            <a:r>
              <a:rPr lang="en-US" sz="1600" dirty="0">
                <a:latin typeface="+mj-lt"/>
              </a:rPr>
              <a:t> </a:t>
            </a:r>
            <a:r>
              <a:rPr lang="en-US" sz="1600" dirty="0" smtClean="0">
                <a:latin typeface="+mj-lt"/>
              </a:rPr>
              <a:t>    smartphone that were based (partly) on the </a:t>
            </a:r>
            <a:r>
              <a:rPr lang="en-US" sz="1600" dirty="0" err="1" smtClean="0">
                <a:latin typeface="+mj-lt"/>
              </a:rPr>
              <a:t>Exynos</a:t>
            </a:r>
            <a:r>
              <a:rPr lang="en-US" sz="1600" dirty="0" smtClean="0">
                <a:latin typeface="+mj-lt"/>
              </a:rPr>
              <a:t> 8890 that included</a:t>
            </a:r>
          </a:p>
          <a:p>
            <a:r>
              <a:rPr lang="en-US" sz="1600" dirty="0">
                <a:latin typeface="+mj-lt"/>
              </a:rPr>
              <a:t> </a:t>
            </a:r>
            <a:r>
              <a:rPr lang="en-US" sz="1600" dirty="0" smtClean="0">
                <a:latin typeface="+mj-lt"/>
              </a:rPr>
              <a:t>    </a:t>
            </a:r>
            <a:r>
              <a:rPr lang="en-US" sz="1600" dirty="0" smtClean="0">
                <a:solidFill>
                  <a:srgbClr val="0070C0"/>
                </a:solidFill>
                <a:latin typeface="+mj-lt"/>
              </a:rPr>
              <a:t>four </a:t>
            </a:r>
            <a:r>
              <a:rPr lang="en-US" sz="1600" dirty="0" err="1" smtClean="0">
                <a:solidFill>
                  <a:srgbClr val="0070C0"/>
                </a:solidFill>
                <a:latin typeface="+mj-lt"/>
              </a:rPr>
              <a:t>Exynos</a:t>
            </a:r>
            <a:r>
              <a:rPr lang="en-US" sz="1600" dirty="0" smtClean="0">
                <a:solidFill>
                  <a:srgbClr val="0070C0"/>
                </a:solidFill>
                <a:latin typeface="+mj-lt"/>
              </a:rPr>
              <a:t> </a:t>
            </a:r>
            <a:r>
              <a:rPr lang="en-US" sz="1600" dirty="0" err="1" smtClean="0">
                <a:solidFill>
                  <a:srgbClr val="0070C0"/>
                </a:solidFill>
                <a:latin typeface="+mj-lt"/>
              </a:rPr>
              <a:t>M1</a:t>
            </a:r>
            <a:r>
              <a:rPr lang="en-US" sz="1600" dirty="0" smtClean="0">
                <a:solidFill>
                  <a:srgbClr val="0070C0"/>
                </a:solidFill>
                <a:latin typeface="+mj-lt"/>
              </a:rPr>
              <a:t> (Mongoose) cores with a 4-wide microarchitecture</a:t>
            </a:r>
            <a:r>
              <a:rPr lang="en-US" sz="1600" dirty="0" smtClean="0">
                <a:latin typeface="+mj-lt"/>
              </a:rPr>
              <a:t> </a:t>
            </a:r>
          </a:p>
          <a:p>
            <a:r>
              <a:rPr lang="en-US" sz="1600" dirty="0">
                <a:latin typeface="+mj-lt"/>
              </a:rPr>
              <a:t> </a:t>
            </a:r>
            <a:r>
              <a:rPr lang="en-US" sz="1600" dirty="0" smtClean="0">
                <a:latin typeface="+mj-lt"/>
              </a:rPr>
              <a:t>    as well as four Cortex-</a:t>
            </a:r>
            <a:r>
              <a:rPr lang="en-US" sz="1600" dirty="0" err="1" smtClean="0">
                <a:latin typeface="+mj-lt"/>
              </a:rPr>
              <a:t>A15</a:t>
            </a:r>
            <a:r>
              <a:rPr lang="en-US" sz="1600" dirty="0" smtClean="0">
                <a:latin typeface="+mj-lt"/>
              </a:rPr>
              <a:t> cores.  </a:t>
            </a:r>
          </a:p>
        </p:txBody>
      </p:sp>
      <p:sp>
        <p:nvSpPr>
          <p:cNvPr id="5" name="TextBox 4"/>
          <p:cNvSpPr txBox="1"/>
          <p:nvPr/>
        </p:nvSpPr>
        <p:spPr>
          <a:xfrm>
            <a:off x="121195" y="518863"/>
            <a:ext cx="8551722" cy="369332"/>
          </a:xfrm>
          <a:prstGeom prst="rect">
            <a:avLst/>
          </a:prstGeom>
          <a:noFill/>
        </p:spPr>
        <p:txBody>
          <a:bodyPr wrap="square" rtlCol="0">
            <a:spAutoFit/>
          </a:bodyPr>
          <a:lstStyle/>
          <a:p>
            <a:r>
              <a:rPr lang="en-US" dirty="0" smtClean="0">
                <a:solidFill>
                  <a:schemeClr val="accent6"/>
                </a:solidFill>
                <a:latin typeface="+mj-lt"/>
              </a:rPr>
              <a:t>Evolution of the width of mobile microarchitectures -4 </a:t>
            </a:r>
            <a:endParaRPr lang="en-US" dirty="0">
              <a:solidFill>
                <a:schemeClr val="accent6"/>
              </a:solidFill>
              <a:latin typeface="+mj-lt"/>
            </a:endParaRPr>
          </a:p>
        </p:txBody>
      </p:sp>
    </p:spTree>
    <p:extLst>
      <p:ext uri="{BB962C8B-B14F-4D97-AF65-F5344CB8AC3E}">
        <p14:creationId xmlns:p14="http://schemas.microsoft.com/office/powerpoint/2010/main" val="293118193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6942" y="1217821"/>
            <a:ext cx="8832098" cy="2539157"/>
          </a:xfrm>
          <a:prstGeom prst="rect">
            <a:avLst/>
          </a:prstGeom>
          <a:noFill/>
        </p:spPr>
        <p:txBody>
          <a:bodyPr wrap="none" rtlCol="0">
            <a:spAutoFit/>
          </a:bodyPr>
          <a:lstStyle/>
          <a:p>
            <a:pPr marL="285750" indent="-285750">
              <a:buClr>
                <a:srgbClr val="000000"/>
              </a:buClr>
              <a:buFont typeface="Arial" panose="020B0604020202020204" pitchFamily="34" charset="0"/>
              <a:buChar char="•"/>
            </a:pPr>
            <a:r>
              <a:rPr lang="en-US" sz="1600" dirty="0" smtClean="0">
                <a:solidFill>
                  <a:srgbClr val="FF0000"/>
                </a:solidFill>
                <a:latin typeface="Verdana"/>
              </a:rPr>
              <a:t>Intel</a:t>
            </a:r>
            <a:r>
              <a:rPr lang="en-US" sz="1600" dirty="0" smtClean="0">
                <a:solidFill>
                  <a:srgbClr val="000000"/>
                </a:solidFill>
                <a:latin typeface="Verdana"/>
              </a:rPr>
              <a:t> </a:t>
            </a:r>
            <a:r>
              <a:rPr lang="en-US" sz="1600" dirty="0" smtClean="0">
                <a:solidFill>
                  <a:srgbClr val="0070C0"/>
                </a:solidFill>
                <a:latin typeface="Verdana"/>
              </a:rPr>
              <a:t>lost Apple as a perspective buyer </a:t>
            </a:r>
            <a:r>
              <a:rPr lang="en-US" sz="1600" dirty="0" smtClean="0">
                <a:solidFill>
                  <a:srgbClr val="000000"/>
                </a:solidFill>
                <a:latin typeface="Verdana"/>
              </a:rPr>
              <a:t>of their chips for the iPad line,</a:t>
            </a:r>
          </a:p>
          <a:p>
            <a:r>
              <a:rPr lang="en-US" sz="1600" dirty="0">
                <a:solidFill>
                  <a:srgbClr val="000000"/>
                </a:solidFill>
                <a:latin typeface="Verdana"/>
              </a:rPr>
              <a:t> </a:t>
            </a:r>
            <a:r>
              <a:rPr lang="en-US" sz="1600" dirty="0" smtClean="0">
                <a:solidFill>
                  <a:srgbClr val="000000"/>
                </a:solidFill>
                <a:latin typeface="Verdana"/>
              </a:rPr>
              <a:t>      and the </a:t>
            </a:r>
            <a:r>
              <a:rPr lang="en-US" sz="1600" dirty="0" smtClean="0">
                <a:solidFill>
                  <a:srgbClr val="0070C0"/>
                </a:solidFill>
                <a:latin typeface="Verdana"/>
              </a:rPr>
              <a:t>iPad Air 2 also severely hit the perspective of their not so successful </a:t>
            </a:r>
          </a:p>
          <a:p>
            <a:pPr>
              <a:spcAft>
                <a:spcPts val="600"/>
              </a:spcAft>
            </a:pPr>
            <a:r>
              <a:rPr lang="en-US" sz="1600" dirty="0">
                <a:solidFill>
                  <a:srgbClr val="0070C0"/>
                </a:solidFill>
                <a:latin typeface="Verdana"/>
              </a:rPr>
              <a:t> </a:t>
            </a:r>
            <a:r>
              <a:rPr lang="en-US" sz="1600" dirty="0" smtClean="0">
                <a:solidFill>
                  <a:srgbClr val="0070C0"/>
                </a:solidFill>
                <a:latin typeface="Verdana"/>
              </a:rPr>
              <a:t>      Atom line.</a:t>
            </a:r>
          </a:p>
          <a:p>
            <a:pPr marL="285750" indent="-285750">
              <a:buClr>
                <a:srgbClr val="000000"/>
              </a:buClr>
              <a:buFont typeface="Arial" panose="020B0604020202020204" pitchFamily="34" charset="0"/>
              <a:buChar char="•"/>
            </a:pPr>
            <a:r>
              <a:rPr lang="en-US" sz="1600" dirty="0" smtClean="0">
                <a:solidFill>
                  <a:srgbClr val="FF0000"/>
                </a:solidFill>
                <a:latin typeface="Verdana"/>
              </a:rPr>
              <a:t>NVIDIA’s</a:t>
            </a:r>
            <a:r>
              <a:rPr lang="en-US" sz="1600" dirty="0" smtClean="0">
                <a:solidFill>
                  <a:srgbClr val="000000"/>
                </a:solidFill>
                <a:latin typeface="Verdana"/>
              </a:rPr>
              <a:t> </a:t>
            </a:r>
            <a:r>
              <a:rPr lang="en-US" sz="1600" dirty="0" err="1" smtClean="0">
                <a:solidFill>
                  <a:srgbClr val="000000"/>
                </a:solidFill>
                <a:latin typeface="Verdana"/>
              </a:rPr>
              <a:t>Tegra</a:t>
            </a:r>
            <a:r>
              <a:rPr lang="en-US" sz="1600" dirty="0" smtClean="0">
                <a:solidFill>
                  <a:srgbClr val="000000"/>
                </a:solidFill>
                <a:latin typeface="Verdana"/>
              </a:rPr>
              <a:t> 4 chips were not successful, so </a:t>
            </a:r>
            <a:r>
              <a:rPr lang="en-US" sz="1600" dirty="0" smtClean="0">
                <a:solidFill>
                  <a:srgbClr val="0070C0"/>
                </a:solidFill>
                <a:latin typeface="Verdana"/>
              </a:rPr>
              <a:t>the firm announced in 05/2014</a:t>
            </a:r>
          </a:p>
          <a:p>
            <a:pPr>
              <a:spcAft>
                <a:spcPts val="600"/>
              </a:spcAft>
            </a:pPr>
            <a:r>
              <a:rPr lang="en-US" sz="1600" dirty="0">
                <a:solidFill>
                  <a:srgbClr val="0070C0"/>
                </a:solidFill>
                <a:latin typeface="Verdana"/>
              </a:rPr>
              <a:t> </a:t>
            </a:r>
            <a:r>
              <a:rPr lang="en-US" sz="1600" dirty="0" smtClean="0">
                <a:solidFill>
                  <a:srgbClr val="0070C0"/>
                </a:solidFill>
                <a:latin typeface="Verdana"/>
              </a:rPr>
              <a:t>      that they will abandon the phone market.</a:t>
            </a:r>
          </a:p>
          <a:p>
            <a:r>
              <a:rPr lang="en-US" sz="1600" dirty="0" smtClean="0">
                <a:solidFill>
                  <a:srgbClr val="000000"/>
                </a:solidFill>
                <a:latin typeface="Verdana"/>
              </a:rPr>
              <a:t>    Apple’s iPad Air 2 with its </a:t>
            </a:r>
            <a:r>
              <a:rPr lang="en-US" sz="1600" dirty="0" err="1" smtClean="0">
                <a:solidFill>
                  <a:srgbClr val="000000"/>
                </a:solidFill>
                <a:latin typeface="Verdana"/>
              </a:rPr>
              <a:t>A8X</a:t>
            </a:r>
            <a:r>
              <a:rPr lang="en-US" sz="1600" dirty="0" smtClean="0">
                <a:solidFill>
                  <a:srgbClr val="000000"/>
                </a:solidFill>
                <a:latin typeface="Verdana"/>
              </a:rPr>
              <a:t> processor and its GPU with 256 EUs </a:t>
            </a:r>
            <a:r>
              <a:rPr lang="en-US" sz="1600" dirty="0" smtClean="0">
                <a:solidFill>
                  <a:srgbClr val="000000"/>
                </a:solidFill>
              </a:rPr>
              <a:t>became </a:t>
            </a:r>
            <a:r>
              <a:rPr lang="en-US" sz="1600" dirty="0">
                <a:solidFill>
                  <a:srgbClr val="000000"/>
                </a:solidFill>
              </a:rPr>
              <a:t>a </a:t>
            </a:r>
            <a:r>
              <a:rPr lang="en-US" sz="1600" dirty="0" smtClean="0">
                <a:solidFill>
                  <a:srgbClr val="000000"/>
                </a:solidFill>
              </a:rPr>
              <a:t>very</a:t>
            </a:r>
            <a:r>
              <a:rPr lang="en-US" sz="1600" dirty="0" smtClean="0">
                <a:solidFill>
                  <a:srgbClr val="000000"/>
                </a:solidFill>
                <a:latin typeface="Verdana"/>
              </a:rPr>
              <a:t> </a:t>
            </a:r>
            <a:endParaRPr lang="en-US" sz="1600" dirty="0" smtClean="0">
              <a:solidFill>
                <a:srgbClr val="000000"/>
              </a:solidFill>
              <a:latin typeface="Verdana"/>
            </a:endParaRPr>
          </a:p>
          <a:p>
            <a:r>
              <a:rPr lang="en-US" sz="1600" dirty="0">
                <a:solidFill>
                  <a:srgbClr val="000000"/>
                </a:solidFill>
                <a:latin typeface="Verdana"/>
              </a:rPr>
              <a:t> </a:t>
            </a:r>
            <a:r>
              <a:rPr lang="en-US" sz="1600" dirty="0" smtClean="0">
                <a:solidFill>
                  <a:srgbClr val="000000"/>
                </a:solidFill>
                <a:latin typeface="Verdana"/>
              </a:rPr>
              <a:t>      </a:t>
            </a:r>
            <a:r>
              <a:rPr lang="en-US" sz="1600" dirty="0" smtClean="0">
                <a:solidFill>
                  <a:srgbClr val="000000"/>
                </a:solidFill>
                <a:latin typeface="Verdana"/>
              </a:rPr>
              <a:t>powerful rival to NVIDIA's subsequent 64-bit </a:t>
            </a:r>
            <a:r>
              <a:rPr lang="en-US" sz="1600" dirty="0" smtClean="0">
                <a:solidFill>
                  <a:srgbClr val="000000"/>
                </a:solidFill>
                <a:latin typeface="Verdana"/>
              </a:rPr>
              <a:t>K1 chip </a:t>
            </a:r>
            <a:r>
              <a:rPr lang="en-US" sz="1600" dirty="0" smtClean="0">
                <a:solidFill>
                  <a:srgbClr val="000000"/>
                </a:solidFill>
                <a:latin typeface="Verdana"/>
              </a:rPr>
              <a:t>including a GPU with </a:t>
            </a:r>
          </a:p>
          <a:p>
            <a:pPr>
              <a:spcAft>
                <a:spcPts val="300"/>
              </a:spcAft>
            </a:pPr>
            <a:r>
              <a:rPr lang="en-US" sz="1600" dirty="0">
                <a:solidFill>
                  <a:srgbClr val="000000"/>
                </a:solidFill>
                <a:latin typeface="Verdana"/>
              </a:rPr>
              <a:t> </a:t>
            </a:r>
            <a:r>
              <a:rPr lang="en-US" sz="1600" dirty="0" smtClean="0">
                <a:solidFill>
                  <a:srgbClr val="000000"/>
                </a:solidFill>
                <a:latin typeface="Verdana"/>
              </a:rPr>
              <a:t>      </a:t>
            </a:r>
            <a:r>
              <a:rPr lang="en-US" sz="1600" dirty="0" smtClean="0">
                <a:solidFill>
                  <a:srgbClr val="000000"/>
                </a:solidFill>
                <a:latin typeface="Verdana"/>
              </a:rPr>
              <a:t>192 EUs.</a:t>
            </a:r>
            <a:endParaRPr lang="en-US" sz="1600" dirty="0" smtClean="0">
              <a:solidFill>
                <a:srgbClr val="000000"/>
              </a:solidFill>
              <a:latin typeface="Verdana"/>
            </a:endParaRPr>
          </a:p>
          <a:p>
            <a:r>
              <a:rPr lang="en-US" sz="1600" dirty="0">
                <a:solidFill>
                  <a:srgbClr val="000000"/>
                </a:solidFill>
                <a:latin typeface="Verdana"/>
              </a:rPr>
              <a:t> </a:t>
            </a:r>
            <a:r>
              <a:rPr lang="en-US" sz="1600" dirty="0" smtClean="0">
                <a:solidFill>
                  <a:srgbClr val="000000"/>
                </a:solidFill>
                <a:latin typeface="Verdana"/>
              </a:rPr>
              <a:t>   As a consequence, </a:t>
            </a:r>
            <a:r>
              <a:rPr lang="en-US" sz="1600" dirty="0" smtClean="0">
                <a:solidFill>
                  <a:srgbClr val="0070C0"/>
                </a:solidFill>
                <a:latin typeface="Verdana"/>
              </a:rPr>
              <a:t>NVIDIA also gave up their tablet interests</a:t>
            </a:r>
            <a:r>
              <a:rPr lang="en-US" sz="1600" dirty="0" smtClean="0">
                <a:solidFill>
                  <a:srgbClr val="000000"/>
                </a:solidFill>
                <a:latin typeface="Verdana"/>
              </a:rPr>
              <a:t>.  </a:t>
            </a:r>
            <a:endParaRPr lang="en-US" sz="1600" dirty="0">
              <a:solidFill>
                <a:srgbClr val="000000"/>
              </a:solidFill>
              <a:latin typeface="Verdana"/>
            </a:endParaRPr>
          </a:p>
        </p:txBody>
      </p:sp>
      <p:sp>
        <p:nvSpPr>
          <p:cNvPr id="7" name="TextBox 6"/>
          <p:cNvSpPr txBox="1"/>
          <p:nvPr/>
        </p:nvSpPr>
        <p:spPr>
          <a:xfrm>
            <a:off x="113607" y="519836"/>
            <a:ext cx="8264507" cy="646331"/>
          </a:xfrm>
          <a:prstGeom prst="rect">
            <a:avLst/>
          </a:prstGeom>
          <a:noFill/>
        </p:spPr>
        <p:txBody>
          <a:bodyPr wrap="none" rtlCol="0">
            <a:spAutoFit/>
          </a:bodyPr>
          <a:lstStyle/>
          <a:p>
            <a:r>
              <a:rPr lang="en-US" dirty="0" smtClean="0">
                <a:solidFill>
                  <a:srgbClr val="2D2D8A"/>
                </a:solidFill>
                <a:latin typeface="Verdana"/>
              </a:rPr>
              <a:t>Implications of the extremely high performance </a:t>
            </a:r>
            <a:r>
              <a:rPr lang="en-US" dirty="0" smtClean="0">
                <a:solidFill>
                  <a:srgbClr val="2D2D8A"/>
                </a:solidFill>
                <a:latin typeface="Verdana"/>
              </a:rPr>
              <a:t>of Apple’s </a:t>
            </a:r>
            <a:r>
              <a:rPr lang="en-US" dirty="0" smtClean="0">
                <a:solidFill>
                  <a:srgbClr val="2D2D8A"/>
                </a:solidFill>
                <a:latin typeface="Verdana"/>
              </a:rPr>
              <a:t>A8X-based</a:t>
            </a:r>
          </a:p>
          <a:p>
            <a:r>
              <a:rPr lang="en-US" dirty="0">
                <a:solidFill>
                  <a:srgbClr val="2D2D8A"/>
                </a:solidFill>
                <a:latin typeface="Verdana"/>
              </a:rPr>
              <a:t> </a:t>
            </a:r>
            <a:r>
              <a:rPr lang="en-US" dirty="0" smtClean="0">
                <a:solidFill>
                  <a:srgbClr val="2D2D8A"/>
                </a:solidFill>
                <a:latin typeface="Verdana"/>
              </a:rPr>
              <a:t> iPad Air 2 (including 3 Typhoon cores) </a:t>
            </a:r>
            <a:r>
              <a:rPr lang="en-US" dirty="0" smtClean="0">
                <a:solidFill>
                  <a:srgbClr val="000000"/>
                </a:solidFill>
                <a:latin typeface="Verdana"/>
              </a:rPr>
              <a:t>[50]</a:t>
            </a:r>
            <a:endParaRPr lang="en-US" dirty="0">
              <a:solidFill>
                <a:srgbClr val="000000"/>
              </a:solidFill>
              <a:latin typeface="Verdana"/>
            </a:endParaRPr>
          </a:p>
        </p:txBody>
      </p:sp>
      <p:sp>
        <p:nvSpPr>
          <p:cNvPr id="8"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3.1 </a:t>
            </a:r>
            <a:r>
              <a:rPr lang="en-US" altLang="en-US" dirty="0">
                <a:solidFill>
                  <a:srgbClr val="FFFFFF"/>
                </a:solidFill>
                <a:latin typeface="Verdana" pitchFamily="34" charset="0"/>
                <a:cs typeface="Arial" charset="0"/>
              </a:rPr>
              <a:t>Low power operation </a:t>
            </a:r>
            <a:r>
              <a:rPr lang="en-US" altLang="en-US" dirty="0" smtClean="0">
                <a:solidFill>
                  <a:srgbClr val="FFFFFF"/>
                </a:solidFill>
                <a:latin typeface="Verdana" pitchFamily="34" charset="0"/>
                <a:cs typeface="Arial" charset="0"/>
              </a:rPr>
              <a:t>(26)</a:t>
            </a:r>
            <a:endParaRPr lang="en-US" dirty="0"/>
          </a:p>
        </p:txBody>
      </p:sp>
      <p:sp>
        <p:nvSpPr>
          <p:cNvPr id="6" name="TextBox 5"/>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25012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1000"/>
                                        <p:tgtEl>
                                          <p:spTgt spid="5">
                                            <p:txEl>
                                              <p:pRg st="3" end="3"/>
                                            </p:txEl>
                                          </p:spTgt>
                                        </p:tgtEl>
                                      </p:cBhvr>
                                    </p:animEffect>
                                    <p:anim calcmode="lin" valueType="num">
                                      <p:cBhvr>
                                        <p:cTn id="2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fade">
                                      <p:cBhvr>
                                        <p:cTn id="29" dur="1000"/>
                                        <p:tgtEl>
                                          <p:spTgt spid="5">
                                            <p:txEl>
                                              <p:pRg st="4" end="4"/>
                                            </p:txEl>
                                          </p:spTgt>
                                        </p:tgtEl>
                                      </p:cBhvr>
                                    </p:animEffect>
                                    <p:anim calcmode="lin" valueType="num">
                                      <p:cBhvr>
                                        <p:cTn id="3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5">
                                            <p:txEl>
                                              <p:pRg st="5" end="5"/>
                                            </p:txEl>
                                          </p:spTgt>
                                        </p:tgtEl>
                                        <p:attrNameLst>
                                          <p:attrName>style.visibility</p:attrName>
                                        </p:attrNameLst>
                                      </p:cBhvr>
                                      <p:to>
                                        <p:strVal val="visible"/>
                                      </p:to>
                                    </p:set>
                                    <p:anim calcmode="lin" valueType="num">
                                      <p:cBhvr additive="base">
                                        <p:cTn id="36"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5" end="5"/>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5">
                                            <p:txEl>
                                              <p:pRg st="6" end="6"/>
                                            </p:txEl>
                                          </p:spTgt>
                                        </p:tgtEl>
                                        <p:attrNameLst>
                                          <p:attrName>style.visibility</p:attrName>
                                        </p:attrNameLst>
                                      </p:cBhvr>
                                      <p:to>
                                        <p:strVal val="visible"/>
                                      </p:to>
                                    </p:set>
                                    <p:anim calcmode="lin" valueType="num">
                                      <p:cBhvr additive="base">
                                        <p:cTn id="40"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5">
                                            <p:txEl>
                                              <p:pRg st="6" end="6"/>
                                            </p:txEl>
                                          </p:spTgt>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5">
                                            <p:txEl>
                                              <p:pRg st="7" end="7"/>
                                            </p:txEl>
                                          </p:spTgt>
                                        </p:tgtEl>
                                        <p:attrNameLst>
                                          <p:attrName>style.visibility</p:attrName>
                                        </p:attrNameLst>
                                      </p:cBhvr>
                                      <p:to>
                                        <p:strVal val="visible"/>
                                      </p:to>
                                    </p:set>
                                    <p:anim calcmode="lin" valueType="num">
                                      <p:cBhvr additive="base">
                                        <p:cTn id="44"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5">
                                            <p:txEl>
                                              <p:pRg st="7" end="7"/>
                                            </p:txEl>
                                          </p:spTgt>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5">
                                            <p:txEl>
                                              <p:pRg st="8" end="8"/>
                                            </p:txEl>
                                          </p:spTgt>
                                        </p:tgtEl>
                                        <p:attrNameLst>
                                          <p:attrName>style.visibility</p:attrName>
                                        </p:attrNameLst>
                                      </p:cBhvr>
                                      <p:to>
                                        <p:strVal val="visible"/>
                                      </p:to>
                                    </p:set>
                                    <p:anim calcmode="lin" valueType="num">
                                      <p:cBhvr additive="base">
                                        <p:cTn id="48"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(27)</a:t>
            </a:r>
            <a:endParaRPr lang="en-US" dirty="0"/>
          </a:p>
        </p:txBody>
      </p:sp>
      <p:sp>
        <p:nvSpPr>
          <p:cNvPr id="4" name="TextBox 3"/>
          <p:cNvSpPr txBox="1"/>
          <p:nvPr/>
        </p:nvSpPr>
        <p:spPr>
          <a:xfrm>
            <a:off x="142547" y="515355"/>
            <a:ext cx="8269380" cy="369332"/>
          </a:xfrm>
          <a:prstGeom prst="rect">
            <a:avLst/>
          </a:prstGeom>
          <a:noFill/>
        </p:spPr>
        <p:txBody>
          <a:bodyPr wrap="none" rtlCol="0">
            <a:spAutoFit/>
          </a:bodyPr>
          <a:lstStyle/>
          <a:p>
            <a:r>
              <a:rPr lang="en-US" dirty="0" smtClean="0">
                <a:solidFill>
                  <a:srgbClr val="2D2D8A"/>
                </a:solidFill>
                <a:latin typeface="Verdana"/>
              </a:rPr>
              <a:t>NVidia's leaving the smartphone and tablet market in June 2016 [81]</a:t>
            </a:r>
            <a:endParaRPr lang="en-US" dirty="0">
              <a:solidFill>
                <a:srgbClr val="2D2D8A"/>
              </a:solidFill>
              <a:latin typeface="Verdana"/>
            </a:endParaRPr>
          </a:p>
        </p:txBody>
      </p:sp>
      <p:sp>
        <p:nvSpPr>
          <p:cNvPr id="7" name="TextBox 6"/>
          <p:cNvSpPr txBox="1"/>
          <p:nvPr/>
        </p:nvSpPr>
        <p:spPr>
          <a:xfrm>
            <a:off x="174000" y="929183"/>
            <a:ext cx="9116598" cy="1400383"/>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latin typeface="+mj-lt"/>
              </a:rPr>
              <a:t>In 6/2016 (at </a:t>
            </a:r>
            <a:r>
              <a:rPr lang="en-US" sz="1600" dirty="0" err="1" smtClean="0">
                <a:latin typeface="+mj-lt"/>
              </a:rPr>
              <a:t>Computex</a:t>
            </a:r>
            <a:r>
              <a:rPr lang="en-US" sz="1600" dirty="0" smtClean="0">
                <a:latin typeface="+mj-lt"/>
              </a:rPr>
              <a:t>) NVIDIA's CEO declared the firm's leaving the smartphone</a:t>
            </a:r>
          </a:p>
          <a:p>
            <a:pPr>
              <a:spcAft>
                <a:spcPts val="600"/>
              </a:spcAft>
            </a:pPr>
            <a:r>
              <a:rPr lang="en-US" sz="1600" dirty="0" smtClean="0">
                <a:latin typeface="+mj-lt"/>
              </a:rPr>
              <a:t>     and tablet market by saying: </a:t>
            </a:r>
          </a:p>
          <a:p>
            <a:r>
              <a:rPr lang="en-US" sz="1600" dirty="0">
                <a:solidFill>
                  <a:srgbClr val="000000"/>
                </a:solidFill>
                <a:latin typeface="+mj-lt"/>
              </a:rPr>
              <a:t>: </a:t>
            </a:r>
            <a:r>
              <a:rPr lang="en-US" sz="1600" dirty="0" smtClean="0">
                <a:solidFill>
                  <a:srgbClr val="000000"/>
                </a:solidFill>
                <a:latin typeface="+mj-lt"/>
              </a:rPr>
              <a:t>“</a:t>
            </a:r>
            <a:r>
              <a:rPr lang="en-US" sz="1600" dirty="0" smtClean="0">
                <a:solidFill>
                  <a:srgbClr val="FF0000"/>
                </a:solidFill>
                <a:latin typeface="+mj-lt"/>
              </a:rPr>
              <a:t>We </a:t>
            </a:r>
            <a:r>
              <a:rPr lang="en-US" sz="1600" dirty="0">
                <a:solidFill>
                  <a:srgbClr val="FF0000"/>
                </a:solidFill>
                <a:latin typeface="+mj-lt"/>
              </a:rPr>
              <a:t>are no longer interested in that market”. He adds, “Anybody can build </a:t>
            </a:r>
            <a:endParaRPr lang="en-US" sz="1600" dirty="0" smtClean="0">
              <a:solidFill>
                <a:srgbClr val="FF0000"/>
              </a:solidFill>
              <a:latin typeface="+mj-lt"/>
            </a:endParaRPr>
          </a:p>
          <a:p>
            <a:r>
              <a:rPr lang="en-US" sz="1600" dirty="0">
                <a:solidFill>
                  <a:srgbClr val="FF0000"/>
                </a:solidFill>
                <a:latin typeface="+mj-lt"/>
              </a:rPr>
              <a:t> </a:t>
            </a:r>
            <a:r>
              <a:rPr lang="en-US" sz="1600" dirty="0" smtClean="0">
                <a:solidFill>
                  <a:srgbClr val="FF0000"/>
                </a:solidFill>
                <a:latin typeface="+mj-lt"/>
              </a:rPr>
              <a:t>   smartphones</a:t>
            </a:r>
            <a:r>
              <a:rPr lang="en-US" sz="1600" dirty="0">
                <a:solidFill>
                  <a:srgbClr val="FF0000"/>
                </a:solidFill>
                <a:latin typeface="+mj-lt"/>
              </a:rPr>
              <a:t>, </a:t>
            </a:r>
            <a:r>
              <a:rPr lang="en-US" sz="1600" dirty="0" smtClean="0">
                <a:solidFill>
                  <a:srgbClr val="FF0000"/>
                </a:solidFill>
                <a:latin typeface="+mj-lt"/>
              </a:rPr>
              <a:t>and </a:t>
            </a:r>
            <a:r>
              <a:rPr lang="en-US" sz="1600" dirty="0">
                <a:solidFill>
                  <a:srgbClr val="FF0000"/>
                </a:solidFill>
                <a:latin typeface="+mj-lt"/>
              </a:rPr>
              <a:t>we’re happy to enjoy these devices, but we’ll let someone </a:t>
            </a:r>
            <a:r>
              <a:rPr lang="en-US" sz="1600" dirty="0" smtClean="0">
                <a:solidFill>
                  <a:srgbClr val="FF0000"/>
                </a:solidFill>
                <a:latin typeface="+mj-lt"/>
              </a:rPr>
              <a:t>else</a:t>
            </a:r>
          </a:p>
          <a:p>
            <a:r>
              <a:rPr lang="en-US" sz="1600" dirty="0">
                <a:solidFill>
                  <a:srgbClr val="FF0000"/>
                </a:solidFill>
                <a:latin typeface="+mj-lt"/>
              </a:rPr>
              <a:t> </a:t>
            </a:r>
            <a:r>
              <a:rPr lang="en-US" sz="1600" dirty="0" smtClean="0">
                <a:solidFill>
                  <a:srgbClr val="FF0000"/>
                </a:solidFill>
                <a:latin typeface="+mj-lt"/>
              </a:rPr>
              <a:t>   </a:t>
            </a:r>
            <a:r>
              <a:rPr lang="en-US" sz="1600" dirty="0">
                <a:solidFill>
                  <a:srgbClr val="FF0000"/>
                </a:solidFill>
                <a:latin typeface="+mj-lt"/>
              </a:rPr>
              <a:t>build them</a:t>
            </a:r>
            <a:r>
              <a:rPr lang="en-US" sz="1600" dirty="0" smtClean="0">
                <a:solidFill>
                  <a:srgbClr val="FF0000"/>
                </a:solidFill>
                <a:latin typeface="+mj-lt"/>
              </a:rPr>
              <a:t>”.</a:t>
            </a:r>
            <a:endParaRPr lang="en-US" sz="1600" dirty="0" smtClean="0">
              <a:latin typeface="+mj-lt"/>
            </a:endParaRPr>
          </a:p>
        </p:txBody>
      </p:sp>
      <p:sp>
        <p:nvSpPr>
          <p:cNvPr id="8" name="TextBox 7"/>
          <p:cNvSpPr txBox="1"/>
          <p:nvPr/>
        </p:nvSpPr>
        <p:spPr>
          <a:xfrm>
            <a:off x="183357" y="2315300"/>
            <a:ext cx="8137164"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latin typeface="+mj-lt"/>
              </a:rPr>
              <a:t>Instead NVIDIA became interested in </a:t>
            </a:r>
            <a:r>
              <a:rPr lang="en-US" sz="1600" dirty="0" smtClean="0">
                <a:latin typeface="+mj-lt"/>
              </a:rPr>
              <a:t>designing in-car computers and car</a:t>
            </a:r>
            <a:endParaRPr lang="en-US" sz="1600" dirty="0" smtClean="0">
              <a:latin typeface="+mj-lt"/>
            </a:endParaRPr>
          </a:p>
          <a:p>
            <a:r>
              <a:rPr lang="en-US" sz="1600" dirty="0">
                <a:latin typeface="+mj-lt"/>
              </a:rPr>
              <a:t> </a:t>
            </a:r>
            <a:r>
              <a:rPr lang="en-US" sz="1600" dirty="0" smtClean="0">
                <a:latin typeface="+mj-lt"/>
              </a:rPr>
              <a:t>    infotainment systems. </a:t>
            </a:r>
          </a:p>
        </p:txBody>
      </p:sp>
      <p:sp>
        <p:nvSpPr>
          <p:cNvPr id="9" name="TextBox 8"/>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73224462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7417" y="513614"/>
            <a:ext cx="3471143" cy="369332"/>
          </a:xfrm>
          <a:prstGeom prst="rect">
            <a:avLst/>
          </a:prstGeom>
          <a:noFill/>
        </p:spPr>
        <p:txBody>
          <a:bodyPr wrap="none" rtlCol="0">
            <a:spAutoFit/>
          </a:bodyPr>
          <a:lstStyle/>
          <a:p>
            <a:r>
              <a:rPr lang="en-US" dirty="0" smtClean="0">
                <a:solidFill>
                  <a:schemeClr val="accent6"/>
                </a:solidFill>
              </a:rPr>
              <a:t>3.1.3 Low clock frequency-1</a:t>
            </a:r>
            <a:endParaRPr lang="en-US" dirty="0">
              <a:solidFill>
                <a:schemeClr val="accent6"/>
              </a:solidFill>
            </a:endParaRPr>
          </a:p>
        </p:txBody>
      </p:sp>
      <p:sp>
        <p:nvSpPr>
          <p:cNvPr id="5" name="TextBox 4"/>
          <p:cNvSpPr txBox="1"/>
          <p:nvPr/>
        </p:nvSpPr>
        <p:spPr>
          <a:xfrm>
            <a:off x="1172057" y="1328368"/>
            <a:ext cx="6567824" cy="338554"/>
          </a:xfrm>
          <a:prstGeom prst="rect">
            <a:avLst/>
          </a:prstGeom>
          <a:noFill/>
        </p:spPr>
        <p:txBody>
          <a:bodyPr wrap="none" rtlCol="0">
            <a:spAutoFit/>
          </a:bodyPr>
          <a:lstStyle/>
          <a:p>
            <a:r>
              <a:rPr lang="en-US" sz="1600" dirty="0" smtClean="0"/>
              <a:t>In addition: higher fc requires higher </a:t>
            </a:r>
            <a:r>
              <a:rPr lang="en-US" sz="1600" dirty="0" err="1" smtClean="0"/>
              <a:t>V</a:t>
            </a:r>
            <a:r>
              <a:rPr lang="en-US" sz="1600" baseline="-25000" dirty="0" err="1" smtClean="0"/>
              <a:t>CC</a:t>
            </a:r>
            <a:r>
              <a:rPr lang="en-US" sz="1600" baseline="-25000" dirty="0" smtClean="0"/>
              <a:t> </a:t>
            </a:r>
            <a:r>
              <a:rPr lang="en-US" sz="1600" dirty="0" smtClean="0"/>
              <a:t>(</a:t>
            </a:r>
            <a:r>
              <a:rPr lang="en-US" sz="1600" dirty="0" err="1" smtClean="0"/>
              <a:t>V</a:t>
            </a:r>
            <a:r>
              <a:rPr lang="en-US" sz="1600" baseline="-25000" dirty="0" err="1" smtClean="0"/>
              <a:t>CC</a:t>
            </a:r>
            <a:r>
              <a:rPr lang="en-US" sz="1600" dirty="0" smtClean="0"/>
              <a:t> ≈ </a:t>
            </a:r>
            <a:r>
              <a:rPr lang="en-US" sz="1600" dirty="0" err="1" smtClean="0"/>
              <a:t>const</a:t>
            </a:r>
            <a:r>
              <a:rPr lang="en-US" sz="1600" dirty="0" smtClean="0"/>
              <a:t> x </a:t>
            </a:r>
            <a:r>
              <a:rPr lang="en-US" sz="1600" dirty="0" err="1" smtClean="0"/>
              <a:t>f</a:t>
            </a:r>
            <a:r>
              <a:rPr lang="en-US" sz="1600" baseline="-25000" dirty="0" err="1" smtClean="0"/>
              <a:t>C</a:t>
            </a:r>
            <a:r>
              <a:rPr lang="en-US" sz="1600" dirty="0" smtClean="0"/>
              <a:t>).</a:t>
            </a:r>
            <a:endParaRPr lang="en-US" sz="1600" dirty="0"/>
          </a:p>
        </p:txBody>
      </p:sp>
      <p:sp>
        <p:nvSpPr>
          <p:cNvPr id="6" name="TextBox 5"/>
          <p:cNvSpPr txBox="1"/>
          <p:nvPr/>
        </p:nvSpPr>
        <p:spPr>
          <a:xfrm>
            <a:off x="136942" y="904665"/>
            <a:ext cx="827471" cy="338554"/>
          </a:xfrm>
          <a:prstGeom prst="rect">
            <a:avLst/>
          </a:prstGeom>
          <a:noFill/>
        </p:spPr>
        <p:txBody>
          <a:bodyPr wrap="none" rtlCol="0">
            <a:spAutoFit/>
          </a:bodyPr>
          <a:lstStyle/>
          <a:p>
            <a:r>
              <a:rPr lang="en-US" sz="1600" dirty="0" smtClean="0">
                <a:solidFill>
                  <a:srgbClr val="FF0000"/>
                </a:solidFill>
              </a:rPr>
              <a:t>Basics</a:t>
            </a:r>
            <a:endParaRPr lang="en-US" sz="1600" dirty="0">
              <a:solidFill>
                <a:srgbClr val="FF0000"/>
              </a:solidFill>
            </a:endParaRPr>
          </a:p>
        </p:txBody>
      </p:sp>
      <p:pic>
        <p:nvPicPr>
          <p:cNvPr id="9" name="Picture 2" descr="http://images.anandtech.com/doci/3742/graph8.jpg"/>
          <p:cNvPicPr>
            <a:picLocks noChangeAspect="1" noChangeArrowheads="1"/>
          </p:cNvPicPr>
          <p:nvPr/>
        </p:nvPicPr>
        <p:blipFill rotWithShape="1">
          <a:blip r:embed="rId2">
            <a:extLst>
              <a:ext uri="{28A0092B-C50C-407E-A947-70E740481C1C}">
                <a14:useLocalDpi xmlns:a14="http://schemas.microsoft.com/office/drawing/2010/main" val="0"/>
              </a:ext>
            </a:extLst>
          </a:blip>
          <a:srcRect l="1695" t="12140" r="1336" b="4413"/>
          <a:stretch/>
        </p:blipFill>
        <p:spPr bwMode="auto">
          <a:xfrm>
            <a:off x="1148305" y="1947127"/>
            <a:ext cx="6751095" cy="334627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8510" y="5473426"/>
            <a:ext cx="9670083" cy="338554"/>
          </a:xfrm>
          <a:prstGeom prst="rect">
            <a:avLst/>
          </a:prstGeom>
          <a:noFill/>
        </p:spPr>
        <p:txBody>
          <a:bodyPr wrap="none" rtlCol="0">
            <a:spAutoFit/>
          </a:bodyPr>
          <a:lstStyle/>
          <a:p>
            <a:r>
              <a:rPr lang="en-US" sz="1600" dirty="0" smtClean="0"/>
              <a:t>Figure: Core voltage (</a:t>
            </a:r>
            <a:r>
              <a:rPr lang="en-US" sz="1600" dirty="0" err="1" smtClean="0"/>
              <a:t>V</a:t>
            </a:r>
            <a:r>
              <a:rPr lang="en-US" sz="1600" baseline="-25000" dirty="0" err="1" smtClean="0"/>
              <a:t>CC</a:t>
            </a:r>
            <a:r>
              <a:rPr lang="en-US" sz="1600" dirty="0" smtClean="0"/>
              <a:t>) vs. clock frequency (</a:t>
            </a:r>
            <a:r>
              <a:rPr lang="en-US" sz="1600" dirty="0" err="1" smtClean="0"/>
              <a:t>f</a:t>
            </a:r>
            <a:r>
              <a:rPr lang="en-US" sz="1600" baseline="-25000" dirty="0" err="1" smtClean="0"/>
              <a:t>C</a:t>
            </a:r>
            <a:r>
              <a:rPr lang="en-US" sz="1600" dirty="0" smtClean="0"/>
              <a:t>) for Intel’s </a:t>
            </a:r>
            <a:r>
              <a:rPr lang="en-US" sz="1600" dirty="0" err="1" smtClean="0"/>
              <a:t>Westmere</a:t>
            </a:r>
            <a:r>
              <a:rPr lang="en-US" sz="1600" dirty="0" smtClean="0"/>
              <a:t> processors [26] </a:t>
            </a:r>
            <a:endParaRPr lang="en-US" sz="1600" dirty="0"/>
          </a:p>
        </p:txBody>
      </p:sp>
      <p:sp>
        <p:nvSpPr>
          <p:cNvPr id="10"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3.1 </a:t>
            </a:r>
            <a:r>
              <a:rPr lang="en-US" altLang="en-US" dirty="0">
                <a:solidFill>
                  <a:srgbClr val="FFFFFF"/>
                </a:solidFill>
                <a:latin typeface="Verdana" pitchFamily="34" charset="0"/>
                <a:cs typeface="Arial" charset="0"/>
              </a:rPr>
              <a:t>Low power operation </a:t>
            </a:r>
            <a:r>
              <a:rPr lang="en-US" altLang="en-US" dirty="0" smtClean="0">
                <a:solidFill>
                  <a:srgbClr val="FFFFFF"/>
                </a:solidFill>
                <a:latin typeface="Verdana" pitchFamily="34" charset="0"/>
                <a:cs typeface="Arial" charset="0"/>
              </a:rPr>
              <a:t>(28)</a:t>
            </a:r>
            <a:endParaRPr lang="en-US" dirty="0"/>
          </a:p>
        </p:txBody>
      </p:sp>
      <p:sp>
        <p:nvSpPr>
          <p:cNvPr id="11" name="TextBox 10"/>
          <p:cNvSpPr txBox="1"/>
          <p:nvPr/>
        </p:nvSpPr>
        <p:spPr>
          <a:xfrm>
            <a:off x="1223586" y="928184"/>
            <a:ext cx="4464492" cy="338554"/>
          </a:xfrm>
          <a:prstGeom prst="rect">
            <a:avLst/>
          </a:prstGeom>
          <a:noFill/>
        </p:spPr>
        <p:txBody>
          <a:bodyPr wrap="none" rtlCol="0">
            <a:spAutoFit/>
          </a:bodyPr>
          <a:lstStyle/>
          <a:p>
            <a:r>
              <a:rPr lang="en-US" sz="1600" dirty="0" smtClean="0"/>
              <a:t>Active power consumption = </a:t>
            </a:r>
            <a:r>
              <a:rPr lang="en-US" sz="1600" dirty="0" err="1" smtClean="0"/>
              <a:t>C</a:t>
            </a:r>
            <a:r>
              <a:rPr lang="en-US" sz="1600" baseline="-25000" dirty="0" err="1" smtClean="0"/>
              <a:t>dyn</a:t>
            </a:r>
            <a:r>
              <a:rPr lang="en-US" sz="1600" dirty="0" err="1" smtClean="0">
                <a:latin typeface="Cambria Math" panose="02040503050406030204" pitchFamily="18" charset="0"/>
                <a:ea typeface="Cambria Math" panose="02040503050406030204" pitchFamily="18" charset="0"/>
              </a:rPr>
              <a:t>∗</a:t>
            </a:r>
            <a:r>
              <a:rPr lang="en-US" sz="1600" dirty="0" err="1" smtClean="0"/>
              <a:t>V</a:t>
            </a:r>
            <a:r>
              <a:rPr lang="en-US" sz="1600" baseline="-25000" dirty="0" err="1" smtClean="0"/>
              <a:t>CC</a:t>
            </a:r>
            <a:r>
              <a:rPr lang="en-US" sz="1600" baseline="30000" dirty="0" err="1" smtClean="0"/>
              <a:t>2</a:t>
            </a:r>
            <a:r>
              <a:rPr lang="en-US" sz="1600" dirty="0" smtClean="0">
                <a:latin typeface="Cambria Math" panose="02040503050406030204" pitchFamily="18" charset="0"/>
                <a:ea typeface="Cambria Math" panose="02040503050406030204" pitchFamily="18" charset="0"/>
              </a:rPr>
              <a:t> ∗ </a:t>
            </a:r>
            <a:r>
              <a:rPr lang="en-US" sz="1600" dirty="0" smtClean="0"/>
              <a:t>f</a:t>
            </a:r>
            <a:r>
              <a:rPr lang="en-US" sz="1600" baseline="-25000" dirty="0" smtClean="0"/>
              <a:t>c</a:t>
            </a:r>
            <a:endParaRPr lang="en-US" sz="1600" dirty="0"/>
          </a:p>
        </p:txBody>
      </p:sp>
    </p:spTree>
    <p:extLst>
      <p:ext uri="{BB962C8B-B14F-4D97-AF65-F5344CB8AC3E}">
        <p14:creationId xmlns:p14="http://schemas.microsoft.com/office/powerpoint/2010/main" val="20066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073" y="3220124"/>
            <a:ext cx="3754169" cy="610424"/>
          </a:xfrm>
          <a:prstGeom prst="rect">
            <a:avLst/>
          </a:prstGeom>
          <a:noFill/>
        </p:spPr>
        <p:txBody>
          <a:bodyPr wrap="none" rtlCol="0">
            <a:spAutoFit/>
          </a:bodyPr>
          <a:lstStyle/>
          <a:p>
            <a:pPr algn="ctr">
              <a:spcAft>
                <a:spcPts val="200"/>
              </a:spcAft>
            </a:pPr>
            <a:r>
              <a:rPr lang="en-US" sz="1600" dirty="0" smtClean="0">
                <a:solidFill>
                  <a:srgbClr val="FF0000"/>
                </a:solidFill>
                <a:latin typeface="Verdana"/>
              </a:rPr>
              <a:t>Relative high </a:t>
            </a:r>
            <a:r>
              <a:rPr lang="en-US" sz="1600" dirty="0" smtClean="0">
                <a:solidFill>
                  <a:srgbClr val="FF0000"/>
                </a:solidFill>
                <a:latin typeface="Verdana"/>
              </a:rPr>
              <a:t>base </a:t>
            </a:r>
            <a:r>
              <a:rPr lang="en-US" sz="1600" dirty="0">
                <a:solidFill>
                  <a:srgbClr val="FF0000"/>
                </a:solidFill>
                <a:latin typeface="Verdana"/>
              </a:rPr>
              <a:t>clock frequency</a:t>
            </a:r>
          </a:p>
          <a:p>
            <a:pPr algn="ctr">
              <a:spcAft>
                <a:spcPts val="200"/>
              </a:spcAft>
            </a:pPr>
            <a:r>
              <a:rPr lang="en-US" sz="1600" dirty="0">
                <a:solidFill>
                  <a:srgbClr val="000000"/>
                </a:solidFill>
                <a:latin typeface="Verdana"/>
              </a:rPr>
              <a:t>(typically </a:t>
            </a:r>
            <a:r>
              <a:rPr lang="en-US" sz="1600" dirty="0" smtClean="0">
                <a:solidFill>
                  <a:srgbClr val="000000"/>
                </a:solidFill>
                <a:latin typeface="Verdana"/>
              </a:rPr>
              <a:t>2-4 </a:t>
            </a:r>
            <a:r>
              <a:rPr lang="en-US" sz="1600" dirty="0">
                <a:solidFill>
                  <a:srgbClr val="000000"/>
                </a:solidFill>
                <a:latin typeface="Verdana"/>
              </a:rPr>
              <a:t>GHz)</a:t>
            </a:r>
          </a:p>
        </p:txBody>
      </p:sp>
      <p:sp>
        <p:nvSpPr>
          <p:cNvPr id="5" name="TextBox 4"/>
          <p:cNvSpPr txBox="1"/>
          <p:nvPr/>
        </p:nvSpPr>
        <p:spPr>
          <a:xfrm>
            <a:off x="1033259" y="1673805"/>
            <a:ext cx="1850571" cy="338554"/>
          </a:xfrm>
          <a:prstGeom prst="rect">
            <a:avLst/>
          </a:prstGeom>
          <a:noFill/>
        </p:spPr>
        <p:txBody>
          <a:bodyPr wrap="none" rtlCol="0">
            <a:spAutoFit/>
          </a:bodyPr>
          <a:lstStyle/>
          <a:p>
            <a:r>
              <a:rPr lang="en-US" sz="1600" dirty="0">
                <a:solidFill>
                  <a:srgbClr val="3333FF"/>
                </a:solidFill>
              </a:rPr>
              <a:t>Traditional CPUs</a:t>
            </a:r>
          </a:p>
        </p:txBody>
      </p:sp>
      <p:sp>
        <p:nvSpPr>
          <p:cNvPr id="6" name="TextBox 5"/>
          <p:cNvSpPr txBox="1"/>
          <p:nvPr/>
        </p:nvSpPr>
        <p:spPr>
          <a:xfrm>
            <a:off x="5899165" y="1673805"/>
            <a:ext cx="1441420" cy="338554"/>
          </a:xfrm>
          <a:prstGeom prst="rect">
            <a:avLst/>
          </a:prstGeom>
          <a:noFill/>
        </p:spPr>
        <p:txBody>
          <a:bodyPr wrap="none" rtlCol="0">
            <a:spAutoFit/>
          </a:bodyPr>
          <a:lstStyle/>
          <a:p>
            <a:r>
              <a:rPr lang="en-US" sz="1600" dirty="0">
                <a:solidFill>
                  <a:srgbClr val="3333FF"/>
                </a:solidFill>
              </a:rPr>
              <a:t>Mobile CPUs</a:t>
            </a:r>
          </a:p>
        </p:txBody>
      </p:sp>
      <p:sp>
        <p:nvSpPr>
          <p:cNvPr id="7" name="TextBox 6"/>
          <p:cNvSpPr txBox="1"/>
          <p:nvPr/>
        </p:nvSpPr>
        <p:spPr>
          <a:xfrm>
            <a:off x="4917515" y="3223621"/>
            <a:ext cx="3659592" cy="610424"/>
          </a:xfrm>
          <a:prstGeom prst="rect">
            <a:avLst/>
          </a:prstGeom>
          <a:noFill/>
        </p:spPr>
        <p:txBody>
          <a:bodyPr wrap="none" rtlCol="0">
            <a:spAutoFit/>
          </a:bodyPr>
          <a:lstStyle/>
          <a:p>
            <a:pPr algn="ctr">
              <a:spcAft>
                <a:spcPts val="200"/>
              </a:spcAft>
            </a:pPr>
            <a:r>
              <a:rPr lang="en-US" sz="1600" dirty="0">
                <a:solidFill>
                  <a:srgbClr val="FF0000"/>
                </a:solidFill>
                <a:latin typeface="Verdana"/>
              </a:rPr>
              <a:t>Relative low </a:t>
            </a:r>
            <a:r>
              <a:rPr lang="en-US" sz="1600" dirty="0" smtClean="0">
                <a:solidFill>
                  <a:srgbClr val="FF0000"/>
                </a:solidFill>
                <a:latin typeface="Verdana"/>
              </a:rPr>
              <a:t>base </a:t>
            </a:r>
            <a:r>
              <a:rPr lang="en-US" sz="1600" dirty="0">
                <a:solidFill>
                  <a:srgbClr val="FF0000"/>
                </a:solidFill>
                <a:latin typeface="Verdana"/>
              </a:rPr>
              <a:t>clock frequency</a:t>
            </a:r>
          </a:p>
          <a:p>
            <a:pPr algn="ctr"/>
            <a:r>
              <a:rPr lang="en-US" sz="1600" dirty="0">
                <a:solidFill>
                  <a:srgbClr val="000000"/>
                </a:solidFill>
                <a:latin typeface="Verdana"/>
              </a:rPr>
              <a:t>(typically </a:t>
            </a:r>
            <a:r>
              <a:rPr lang="en-US" sz="1600" dirty="0" smtClean="0">
                <a:solidFill>
                  <a:srgbClr val="000000"/>
                </a:solidFill>
                <a:latin typeface="Verdana"/>
              </a:rPr>
              <a:t>1-2 </a:t>
            </a:r>
            <a:r>
              <a:rPr lang="en-US" sz="1600" dirty="0">
                <a:solidFill>
                  <a:srgbClr val="000000"/>
                </a:solidFill>
                <a:latin typeface="Verdana"/>
              </a:rPr>
              <a:t>GHz)</a:t>
            </a:r>
          </a:p>
        </p:txBody>
      </p:sp>
      <p:sp>
        <p:nvSpPr>
          <p:cNvPr id="8" name="Left-Right Arrow 7"/>
          <p:cNvSpPr/>
          <p:nvPr/>
        </p:nvSpPr>
        <p:spPr>
          <a:xfrm>
            <a:off x="4035642" y="3350892"/>
            <a:ext cx="720000" cy="144000"/>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extBox 1"/>
          <p:cNvSpPr txBox="1"/>
          <p:nvPr/>
        </p:nvSpPr>
        <p:spPr>
          <a:xfrm>
            <a:off x="116919" y="511983"/>
            <a:ext cx="2862002" cy="369332"/>
          </a:xfrm>
          <a:prstGeom prst="rect">
            <a:avLst/>
          </a:prstGeom>
          <a:noFill/>
        </p:spPr>
        <p:txBody>
          <a:bodyPr wrap="none" rtlCol="0">
            <a:spAutoFit/>
          </a:bodyPr>
          <a:lstStyle/>
          <a:p>
            <a:r>
              <a:rPr lang="en-US" dirty="0" smtClean="0">
                <a:solidFill>
                  <a:schemeClr val="accent6"/>
                </a:solidFill>
              </a:rPr>
              <a:t> Low clock frequency-2</a:t>
            </a:r>
            <a:endParaRPr lang="en-US" dirty="0">
              <a:solidFill>
                <a:schemeClr val="accent6"/>
              </a:solidFill>
            </a:endParaRPr>
          </a:p>
        </p:txBody>
      </p:sp>
      <p:sp>
        <p:nvSpPr>
          <p:cNvPr id="17" name="Right Arrow 16"/>
          <p:cNvSpPr/>
          <p:nvPr/>
        </p:nvSpPr>
        <p:spPr>
          <a:xfrm>
            <a:off x="3052088" y="1351363"/>
            <a:ext cx="360000" cy="914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8" name="TextBox 17"/>
          <p:cNvSpPr txBox="1"/>
          <p:nvPr/>
        </p:nvSpPr>
        <p:spPr>
          <a:xfrm>
            <a:off x="1802665" y="1216349"/>
            <a:ext cx="1103187" cy="338554"/>
          </a:xfrm>
          <a:prstGeom prst="rect">
            <a:avLst/>
          </a:prstGeom>
          <a:noFill/>
        </p:spPr>
        <p:txBody>
          <a:bodyPr wrap="none" rtlCol="0">
            <a:spAutoFit/>
          </a:bodyPr>
          <a:lstStyle/>
          <a:p>
            <a:r>
              <a:rPr lang="en-US" sz="1600" dirty="0" smtClean="0"/>
              <a:t>Higher </a:t>
            </a:r>
            <a:r>
              <a:rPr lang="en-US" sz="1600" dirty="0" err="1" smtClean="0"/>
              <a:t>f</a:t>
            </a:r>
            <a:r>
              <a:rPr lang="en-US" sz="1600" baseline="-25000" dirty="0" err="1" smtClean="0"/>
              <a:t>C</a:t>
            </a:r>
            <a:endParaRPr lang="en-US" sz="1600" baseline="-25000" dirty="0"/>
          </a:p>
        </p:txBody>
      </p:sp>
      <p:sp>
        <p:nvSpPr>
          <p:cNvPr id="19" name="TextBox 18"/>
          <p:cNvSpPr txBox="1"/>
          <p:nvPr/>
        </p:nvSpPr>
        <p:spPr>
          <a:xfrm>
            <a:off x="3592148" y="1216349"/>
            <a:ext cx="1244251" cy="338554"/>
          </a:xfrm>
          <a:prstGeom prst="rect">
            <a:avLst/>
          </a:prstGeom>
          <a:noFill/>
        </p:spPr>
        <p:txBody>
          <a:bodyPr wrap="none" rtlCol="0">
            <a:spAutoFit/>
          </a:bodyPr>
          <a:lstStyle/>
          <a:p>
            <a:r>
              <a:rPr lang="en-US" sz="1600" dirty="0" smtClean="0"/>
              <a:t>higher </a:t>
            </a:r>
            <a:r>
              <a:rPr lang="en-US" sz="1600" dirty="0" err="1" smtClean="0"/>
              <a:t>V</a:t>
            </a:r>
            <a:r>
              <a:rPr lang="en-US" sz="1600" baseline="-25000" dirty="0" err="1" smtClean="0"/>
              <a:t>CC</a:t>
            </a:r>
            <a:endParaRPr lang="en-US" sz="1600" baseline="-25000" dirty="0"/>
          </a:p>
        </p:txBody>
      </p:sp>
      <p:sp>
        <p:nvSpPr>
          <p:cNvPr id="20" name="Right Arrow 19"/>
          <p:cNvSpPr/>
          <p:nvPr/>
        </p:nvSpPr>
        <p:spPr>
          <a:xfrm>
            <a:off x="5122318" y="1351364"/>
            <a:ext cx="360000" cy="914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1" name="TextBox 20"/>
          <p:cNvSpPr txBox="1"/>
          <p:nvPr/>
        </p:nvSpPr>
        <p:spPr>
          <a:xfrm>
            <a:off x="5662378" y="1216349"/>
            <a:ext cx="1069524" cy="338554"/>
          </a:xfrm>
          <a:prstGeom prst="rect">
            <a:avLst/>
          </a:prstGeom>
          <a:noFill/>
        </p:spPr>
        <p:txBody>
          <a:bodyPr wrap="none" rtlCol="0">
            <a:spAutoFit/>
          </a:bodyPr>
          <a:lstStyle/>
          <a:p>
            <a:r>
              <a:rPr lang="en-US" sz="1600" dirty="0" smtClean="0"/>
              <a:t>higher D</a:t>
            </a:r>
            <a:endParaRPr lang="en-US" sz="1600" dirty="0"/>
          </a:p>
        </p:txBody>
      </p:sp>
      <p:sp>
        <p:nvSpPr>
          <p:cNvPr id="24" name="TextBox 23"/>
          <p:cNvSpPr txBox="1"/>
          <p:nvPr/>
        </p:nvSpPr>
        <p:spPr>
          <a:xfrm>
            <a:off x="216454" y="910328"/>
            <a:ext cx="1133644" cy="338554"/>
          </a:xfrm>
          <a:prstGeom prst="rect">
            <a:avLst/>
          </a:prstGeom>
          <a:noFill/>
        </p:spPr>
        <p:txBody>
          <a:bodyPr wrap="none" rtlCol="0">
            <a:spAutoFit/>
          </a:bodyPr>
          <a:lstStyle/>
          <a:p>
            <a:r>
              <a:rPr lang="en-US" sz="1600" dirty="0" smtClean="0"/>
              <a:t>It follows</a:t>
            </a:r>
            <a:endParaRPr lang="en-US" sz="1600" dirty="0"/>
          </a:p>
        </p:txBody>
      </p:sp>
      <p:sp>
        <p:nvSpPr>
          <p:cNvPr id="16"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3.1 </a:t>
            </a:r>
            <a:r>
              <a:rPr lang="en-US" altLang="en-US" dirty="0">
                <a:solidFill>
                  <a:srgbClr val="FFFFFF"/>
                </a:solidFill>
                <a:latin typeface="Verdana" pitchFamily="34" charset="0"/>
                <a:cs typeface="Arial" charset="0"/>
              </a:rPr>
              <a:t>Low power operation </a:t>
            </a:r>
            <a:r>
              <a:rPr lang="en-US" altLang="en-US" dirty="0" smtClean="0">
                <a:solidFill>
                  <a:srgbClr val="FFFFFF"/>
                </a:solidFill>
                <a:latin typeface="Verdana" pitchFamily="34" charset="0"/>
                <a:cs typeface="Arial" charset="0"/>
              </a:rPr>
              <a:t>(29)</a:t>
            </a:r>
            <a:endParaRPr lang="en-US" dirty="0"/>
          </a:p>
        </p:txBody>
      </p:sp>
      <p:sp>
        <p:nvSpPr>
          <p:cNvPr id="3" name="TextBox 2"/>
          <p:cNvSpPr txBox="1"/>
          <p:nvPr/>
        </p:nvSpPr>
        <p:spPr>
          <a:xfrm>
            <a:off x="6860458" y="1216349"/>
            <a:ext cx="910827" cy="338554"/>
          </a:xfrm>
          <a:prstGeom prst="rect">
            <a:avLst/>
          </a:prstGeom>
          <a:noFill/>
        </p:spPr>
        <p:txBody>
          <a:bodyPr wrap="none" rtlCol="0">
            <a:spAutoFit/>
          </a:bodyPr>
          <a:lstStyle/>
          <a:p>
            <a:r>
              <a:rPr lang="en-US" sz="1600" dirty="0" smtClean="0"/>
              <a:t>D ≈ </a:t>
            </a:r>
            <a:r>
              <a:rPr lang="en-US" sz="1600" dirty="0" err="1" smtClean="0"/>
              <a:t>f</a:t>
            </a:r>
            <a:r>
              <a:rPr lang="en-US" sz="1600" baseline="-25000" dirty="0" err="1" smtClean="0"/>
              <a:t>C</a:t>
            </a:r>
            <a:r>
              <a:rPr lang="en-US" sz="1600" baseline="30000" dirty="0" err="1" smtClean="0"/>
              <a:t>3</a:t>
            </a:r>
            <a:endParaRPr lang="en-US" sz="1600" baseline="30000" dirty="0"/>
          </a:p>
        </p:txBody>
      </p:sp>
      <p:sp>
        <p:nvSpPr>
          <p:cNvPr id="22" name="TextBox 21"/>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
        <p:nvSpPr>
          <p:cNvPr id="9" name="TextBox 8"/>
          <p:cNvSpPr txBox="1"/>
          <p:nvPr/>
        </p:nvSpPr>
        <p:spPr>
          <a:xfrm>
            <a:off x="5292080" y="2348880"/>
            <a:ext cx="2686954" cy="338554"/>
          </a:xfrm>
          <a:prstGeom prst="rect">
            <a:avLst/>
          </a:prstGeom>
          <a:noFill/>
        </p:spPr>
        <p:txBody>
          <a:bodyPr wrap="none" rtlCol="0">
            <a:spAutoFit/>
          </a:bodyPr>
          <a:lstStyle/>
          <a:p>
            <a:r>
              <a:rPr lang="en-US" sz="1600" dirty="0" smtClean="0">
                <a:solidFill>
                  <a:srgbClr val="0070C0"/>
                </a:solidFill>
              </a:rPr>
              <a:t>Low power consumption</a:t>
            </a:r>
            <a:endParaRPr lang="en-US" sz="1600" dirty="0">
              <a:solidFill>
                <a:srgbClr val="0070C0"/>
              </a:solidFill>
            </a:endParaRPr>
          </a:p>
        </p:txBody>
      </p:sp>
      <p:sp>
        <p:nvSpPr>
          <p:cNvPr id="23" name="TextBox 22"/>
          <p:cNvSpPr txBox="1"/>
          <p:nvPr/>
        </p:nvSpPr>
        <p:spPr>
          <a:xfrm>
            <a:off x="566555" y="2348880"/>
            <a:ext cx="3278462" cy="338554"/>
          </a:xfrm>
          <a:prstGeom prst="rect">
            <a:avLst/>
          </a:prstGeom>
          <a:noFill/>
        </p:spPr>
        <p:txBody>
          <a:bodyPr wrap="none" rtlCol="0">
            <a:spAutoFit/>
          </a:bodyPr>
          <a:lstStyle/>
          <a:p>
            <a:r>
              <a:rPr lang="en-US" sz="1600" dirty="0" smtClean="0">
                <a:solidFill>
                  <a:srgbClr val="0070C0"/>
                </a:solidFill>
              </a:rPr>
              <a:t>Higher allowed power budget </a:t>
            </a:r>
            <a:endParaRPr lang="en-US" sz="1600" dirty="0">
              <a:solidFill>
                <a:srgbClr val="0070C0"/>
              </a:solidFill>
            </a:endParaRPr>
          </a:p>
        </p:txBody>
      </p:sp>
      <p:sp>
        <p:nvSpPr>
          <p:cNvPr id="10" name="Down Arrow 9"/>
          <p:cNvSpPr/>
          <p:nvPr/>
        </p:nvSpPr>
        <p:spPr>
          <a:xfrm>
            <a:off x="1916704" y="2012359"/>
            <a:ext cx="91440" cy="32004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wn Arrow 24"/>
          <p:cNvSpPr/>
          <p:nvPr/>
        </p:nvSpPr>
        <p:spPr>
          <a:xfrm>
            <a:off x="6685805" y="2006951"/>
            <a:ext cx="91440" cy="32004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p:cNvSpPr/>
          <p:nvPr/>
        </p:nvSpPr>
        <p:spPr>
          <a:xfrm>
            <a:off x="6700682" y="2793925"/>
            <a:ext cx="91440" cy="32004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wn Arrow 26"/>
          <p:cNvSpPr/>
          <p:nvPr/>
        </p:nvSpPr>
        <p:spPr>
          <a:xfrm>
            <a:off x="1916705" y="2748920"/>
            <a:ext cx="91440" cy="32004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6406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ppt_x"/>
                                          </p:val>
                                        </p:tav>
                                        <p:tav tm="100000">
                                          <p:val>
                                            <p:strVal val="#ppt_x"/>
                                          </p:val>
                                        </p:tav>
                                      </p:tavLst>
                                    </p:anim>
                                    <p:anim calcmode="lin" valueType="num">
                                      <p:cBhvr additive="base">
                                        <p:cTn id="4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animBg="1"/>
      <p:bldP spid="9" grpId="0"/>
      <p:bldP spid="23" grpId="0"/>
      <p:bldP spid="10" grpId="0" animBg="1"/>
      <p:bldP spid="25" grpId="0" animBg="1"/>
      <p:bldP spid="26" grpId="0" animBg="1"/>
      <p:bldP spid="2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3.1 </a:t>
            </a:r>
            <a:r>
              <a:rPr lang="en-US" altLang="en-US" dirty="0">
                <a:solidFill>
                  <a:srgbClr val="FFFFFF"/>
                </a:solidFill>
                <a:latin typeface="Verdana" pitchFamily="34" charset="0"/>
                <a:cs typeface="Arial" charset="0"/>
              </a:rPr>
              <a:t>Low power operation </a:t>
            </a:r>
            <a:r>
              <a:rPr lang="en-US" altLang="en-US" dirty="0" smtClean="0">
                <a:solidFill>
                  <a:srgbClr val="FFFFFF"/>
                </a:solidFill>
                <a:latin typeface="Verdana" pitchFamily="34" charset="0"/>
                <a:cs typeface="Arial" charset="0"/>
              </a:rPr>
              <a:t>(30)</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183923269"/>
              </p:ext>
            </p:extLst>
          </p:nvPr>
        </p:nvGraphicFramePr>
        <p:xfrm>
          <a:off x="476546" y="1530297"/>
          <a:ext cx="8436078" cy="3598504"/>
        </p:xfrm>
        <a:graphic>
          <a:graphicData uri="http://schemas.openxmlformats.org/drawingml/2006/table">
            <a:tbl>
              <a:tblPr firstRow="1" bandRow="1">
                <a:tableStyleId>{5C22544A-7EE6-4342-B048-85BDC9FD1C3A}</a:tableStyleId>
              </a:tblPr>
              <a:tblGrid>
                <a:gridCol w="1406013"/>
                <a:gridCol w="1406013"/>
                <a:gridCol w="1406013"/>
                <a:gridCol w="1406013"/>
                <a:gridCol w="1406013"/>
                <a:gridCol w="1406013"/>
              </a:tblGrid>
              <a:tr h="869248">
                <a:tc>
                  <a:txBody>
                    <a:bodyPr/>
                    <a:lstStyle/>
                    <a:p>
                      <a:pPr algn="ctr"/>
                      <a:r>
                        <a:rPr lang="en-US" sz="1400" b="1" dirty="0" smtClean="0"/>
                        <a:t>TDP</a:t>
                      </a:r>
                    </a:p>
                    <a:p>
                      <a:pPr algn="ctr"/>
                      <a:r>
                        <a:rPr lang="en-US" sz="1400" b="1" dirty="0" smtClean="0"/>
                        <a:t>(W)</a:t>
                      </a:r>
                      <a:endParaRPr lang="en-US" sz="1400" b="1" dirty="0"/>
                    </a:p>
                  </a:txBody>
                  <a:tcPr anchor="ctr"/>
                </a:tc>
                <a:tc>
                  <a:txBody>
                    <a:bodyPr/>
                    <a:lstStyle/>
                    <a:p>
                      <a:pPr algn="ctr"/>
                      <a:r>
                        <a:rPr lang="en-US" sz="1400" b="1" dirty="0" smtClean="0"/>
                        <a:t>No. of cores</a:t>
                      </a:r>
                      <a:endParaRPr lang="en-US" sz="1400" b="1" dirty="0"/>
                    </a:p>
                  </a:txBody>
                  <a:tcPr anchor="ctr"/>
                </a:tc>
                <a:tc>
                  <a:txBody>
                    <a:bodyPr/>
                    <a:lstStyle/>
                    <a:p>
                      <a:pPr algn="ctr"/>
                      <a:r>
                        <a:rPr lang="en-US" sz="1400" b="1" dirty="0" smtClean="0"/>
                        <a:t>Graphics</a:t>
                      </a:r>
                      <a:endParaRPr lang="en-US" sz="1400" b="1" dirty="0"/>
                    </a:p>
                  </a:txBody>
                  <a:tcPr anchor="ctr"/>
                </a:tc>
                <a:tc>
                  <a:txBody>
                    <a:bodyPr/>
                    <a:lstStyle/>
                    <a:p>
                      <a:pPr algn="ctr"/>
                      <a:r>
                        <a:rPr lang="en-US" sz="1400" b="1" dirty="0" smtClean="0"/>
                        <a:t>No. of</a:t>
                      </a:r>
                    </a:p>
                    <a:p>
                      <a:pPr algn="ctr"/>
                      <a:r>
                        <a:rPr lang="en-US" sz="1400" b="1" dirty="0" smtClean="0"/>
                        <a:t>graphics EUs</a:t>
                      </a:r>
                      <a:endParaRPr lang="en-US" sz="1400" b="1" dirty="0"/>
                    </a:p>
                  </a:txBody>
                  <a:tcPr anchor="ctr"/>
                </a:tc>
                <a:tc>
                  <a:txBody>
                    <a:bodyPr/>
                    <a:lstStyle/>
                    <a:p>
                      <a:pPr algn="ctr"/>
                      <a:r>
                        <a:rPr lang="en-US" sz="1400" b="1" dirty="0" err="1" smtClean="0"/>
                        <a:t>eDRAM</a:t>
                      </a:r>
                      <a:endParaRPr lang="en-US" sz="1400" b="1" dirty="0"/>
                    </a:p>
                  </a:txBody>
                  <a:tcPr anchor="ctr"/>
                </a:tc>
                <a:tc>
                  <a:txBody>
                    <a:bodyPr/>
                    <a:lstStyle/>
                    <a:p>
                      <a:pPr algn="ctr"/>
                      <a:r>
                        <a:rPr lang="en-US" sz="1400" b="1" dirty="0" smtClean="0"/>
                        <a:t>Base frequency</a:t>
                      </a:r>
                    </a:p>
                    <a:p>
                      <a:pPr algn="ctr"/>
                      <a:r>
                        <a:rPr lang="en-US" sz="1400" b="1" dirty="0" smtClean="0"/>
                        <a:t>up to (GHz)</a:t>
                      </a:r>
                      <a:endParaRPr lang="en-US" sz="1400" b="1" dirty="0"/>
                    </a:p>
                  </a:txBody>
                  <a:tcPr anchor="ctr"/>
                </a:tc>
              </a:tr>
              <a:tr h="341157">
                <a:tc>
                  <a:txBody>
                    <a:bodyPr/>
                    <a:lstStyle/>
                    <a:p>
                      <a:pPr algn="ctr"/>
                      <a:r>
                        <a:rPr lang="en-US" sz="1400" dirty="0" smtClean="0"/>
                        <a:t>4.5 </a:t>
                      </a:r>
                      <a:endParaRPr lang="en-US" sz="1400" dirty="0"/>
                    </a:p>
                  </a:txBody>
                  <a:tcPr anchor="ctr"/>
                </a:tc>
                <a:tc>
                  <a:txBody>
                    <a:bodyPr/>
                    <a:lstStyle/>
                    <a:p>
                      <a:pPr algn="ctr"/>
                      <a:r>
                        <a:rPr lang="en-US" sz="1400" dirty="0" smtClean="0"/>
                        <a:t>2</a:t>
                      </a:r>
                      <a:endParaRPr lang="en-US" sz="1400" dirty="0"/>
                    </a:p>
                  </a:txBody>
                  <a:tcPr anchor="ctr"/>
                </a:tc>
                <a:tc>
                  <a:txBody>
                    <a:bodyPr/>
                    <a:lstStyle/>
                    <a:p>
                      <a:pPr algn="ctr"/>
                      <a:r>
                        <a:rPr lang="en-US" sz="1400" dirty="0" smtClean="0"/>
                        <a:t>HD 515</a:t>
                      </a:r>
                      <a:endParaRPr lang="en-US" sz="1400" dirty="0"/>
                    </a:p>
                  </a:txBody>
                  <a:tcPr anchor="ctr"/>
                </a:tc>
                <a:tc>
                  <a:txBody>
                    <a:bodyPr/>
                    <a:lstStyle/>
                    <a:p>
                      <a:pPr algn="ctr"/>
                      <a:r>
                        <a:rPr lang="en-US" sz="1400" dirty="0" smtClean="0"/>
                        <a:t>18</a:t>
                      </a:r>
                      <a:endParaRPr lang="en-US" sz="1400" dirty="0"/>
                    </a:p>
                  </a:txBody>
                  <a:tcPr anchor="ctr"/>
                </a:tc>
                <a:tc>
                  <a:txBody>
                    <a:bodyPr/>
                    <a:lstStyle/>
                    <a:p>
                      <a:pPr algn="ctr"/>
                      <a:r>
                        <a:rPr lang="en-US" sz="1400" dirty="0" smtClean="0"/>
                        <a:t>--</a:t>
                      </a:r>
                      <a:endParaRPr lang="en-US" sz="1400" dirty="0"/>
                    </a:p>
                  </a:txBody>
                  <a:tcPr anchor="ctr"/>
                </a:tc>
                <a:tc>
                  <a:txBody>
                    <a:bodyPr/>
                    <a:lstStyle/>
                    <a:p>
                      <a:pPr algn="ctr"/>
                      <a:r>
                        <a:rPr lang="en-US" sz="1400" dirty="0" smtClean="0"/>
                        <a:t>1.2</a:t>
                      </a:r>
                      <a:endParaRPr lang="en-US" sz="1400" dirty="0"/>
                    </a:p>
                  </a:txBody>
                  <a:tcPr anchor="ctr"/>
                </a:tc>
              </a:tr>
              <a:tr h="341157">
                <a:tc>
                  <a:txBody>
                    <a:bodyPr/>
                    <a:lstStyle/>
                    <a:p>
                      <a:pPr algn="ctr"/>
                      <a:r>
                        <a:rPr lang="en-US" sz="1400" dirty="0" smtClean="0"/>
                        <a:t>15</a:t>
                      </a:r>
                      <a:endParaRPr lang="en-US" sz="1400" dirty="0"/>
                    </a:p>
                  </a:txBody>
                  <a:tcPr anchor="ctr"/>
                </a:tc>
                <a:tc>
                  <a:txBody>
                    <a:bodyPr/>
                    <a:lstStyle/>
                    <a:p>
                      <a:pPr algn="ctr"/>
                      <a:r>
                        <a:rPr lang="en-US" sz="1400" dirty="0" smtClean="0"/>
                        <a:t>2</a:t>
                      </a:r>
                      <a:endParaRPr lang="en-US" sz="1400" dirty="0"/>
                    </a:p>
                  </a:txBody>
                  <a:tcPr anchor="ctr"/>
                </a:tc>
                <a:tc>
                  <a:txBody>
                    <a:bodyPr/>
                    <a:lstStyle/>
                    <a:p>
                      <a:pPr algn="ctr"/>
                      <a:r>
                        <a:rPr lang="en-US" sz="1400" dirty="0" smtClean="0"/>
                        <a:t>HD 540</a:t>
                      </a:r>
                      <a:endParaRPr lang="en-US" sz="1400" dirty="0"/>
                    </a:p>
                  </a:txBody>
                  <a:tcPr anchor="ctr"/>
                </a:tc>
                <a:tc>
                  <a:txBody>
                    <a:bodyPr/>
                    <a:lstStyle/>
                    <a:p>
                      <a:pPr algn="ctr"/>
                      <a:r>
                        <a:rPr lang="en-US" sz="1400" dirty="0" smtClean="0"/>
                        <a:t>48</a:t>
                      </a:r>
                      <a:endParaRPr lang="en-US" sz="1400" dirty="0"/>
                    </a:p>
                  </a:txBody>
                  <a:tcPr anchor="ctr"/>
                </a:tc>
                <a:tc>
                  <a:txBody>
                    <a:bodyPr/>
                    <a:lstStyle/>
                    <a:p>
                      <a:pPr algn="ctr"/>
                      <a:r>
                        <a:rPr lang="en-US" sz="1400" dirty="0" smtClean="0"/>
                        <a:t>64 MB</a:t>
                      </a:r>
                      <a:endParaRPr lang="en-US" sz="1400" dirty="0"/>
                    </a:p>
                  </a:txBody>
                  <a:tcPr anchor="ctr"/>
                </a:tc>
                <a:tc>
                  <a:txBody>
                    <a:bodyPr/>
                    <a:lstStyle/>
                    <a:p>
                      <a:pPr algn="ctr"/>
                      <a:r>
                        <a:rPr lang="en-US" sz="1400" dirty="0" smtClean="0"/>
                        <a:t>2.2</a:t>
                      </a:r>
                      <a:endParaRPr lang="en-US" sz="1400" dirty="0"/>
                    </a:p>
                  </a:txBody>
                  <a:tcPr anchor="ctr"/>
                </a:tc>
              </a:tr>
              <a:tr h="341157">
                <a:tc>
                  <a:txBody>
                    <a:bodyPr/>
                    <a:lstStyle/>
                    <a:p>
                      <a:pPr algn="ctr"/>
                      <a:r>
                        <a:rPr lang="en-US" sz="1400" dirty="0" smtClean="0"/>
                        <a:t>15</a:t>
                      </a:r>
                      <a:endParaRPr lang="en-US" sz="1400" dirty="0"/>
                    </a:p>
                  </a:txBody>
                  <a:tcPr anchor="ctr"/>
                </a:tc>
                <a:tc>
                  <a:txBody>
                    <a:bodyPr/>
                    <a:lstStyle/>
                    <a:p>
                      <a:pPr algn="ctr"/>
                      <a:r>
                        <a:rPr lang="en-US" sz="1400" dirty="0" smtClean="0"/>
                        <a:t>2</a:t>
                      </a:r>
                      <a:endParaRPr lang="en-US" sz="1400" dirty="0"/>
                    </a:p>
                  </a:txBody>
                  <a:tcPr anchor="ctr"/>
                </a:tc>
                <a:tc>
                  <a:txBody>
                    <a:bodyPr/>
                    <a:lstStyle/>
                    <a:p>
                      <a:pPr algn="ctr"/>
                      <a:r>
                        <a:rPr lang="en-US" sz="1400" dirty="0" smtClean="0"/>
                        <a:t>HD 520</a:t>
                      </a:r>
                      <a:endParaRPr lang="en-US" sz="1400" dirty="0"/>
                    </a:p>
                  </a:txBody>
                  <a:tcPr anchor="ctr"/>
                </a:tc>
                <a:tc>
                  <a:txBody>
                    <a:bodyPr/>
                    <a:lstStyle/>
                    <a:p>
                      <a:pPr algn="ctr"/>
                      <a:r>
                        <a:rPr lang="en-US" sz="1400" dirty="0" smtClean="0"/>
                        <a:t>24</a:t>
                      </a:r>
                      <a:endParaRPr lang="en-US" sz="1400" dirty="0"/>
                    </a:p>
                  </a:txBody>
                  <a:tcPr anchor="ctr"/>
                </a:tc>
                <a:tc>
                  <a:txBody>
                    <a:bodyPr/>
                    <a:lstStyle/>
                    <a:p>
                      <a:pPr algn="ctr"/>
                      <a:r>
                        <a:rPr lang="en-US" sz="1400" dirty="0" smtClean="0"/>
                        <a:t>--</a:t>
                      </a:r>
                      <a:endParaRPr lang="en-US" sz="1400" dirty="0"/>
                    </a:p>
                  </a:txBody>
                  <a:tcPr anchor="ctr"/>
                </a:tc>
                <a:tc>
                  <a:txBody>
                    <a:bodyPr/>
                    <a:lstStyle/>
                    <a:p>
                      <a:pPr algn="ctr"/>
                      <a:r>
                        <a:rPr lang="en-US" sz="1400" dirty="0" smtClean="0"/>
                        <a:t>2.6</a:t>
                      </a:r>
                      <a:endParaRPr lang="en-US" sz="1400" dirty="0"/>
                    </a:p>
                  </a:txBody>
                  <a:tcPr anchor="ctr"/>
                </a:tc>
              </a:tr>
              <a:tr h="341157">
                <a:tc>
                  <a:txBody>
                    <a:bodyPr/>
                    <a:lstStyle/>
                    <a:p>
                      <a:pPr algn="ctr"/>
                      <a:r>
                        <a:rPr lang="en-US" sz="1400" dirty="0" smtClean="0"/>
                        <a:t>28</a:t>
                      </a:r>
                    </a:p>
                  </a:txBody>
                  <a:tcPr anchor="ctr"/>
                </a:tc>
                <a:tc>
                  <a:txBody>
                    <a:bodyPr/>
                    <a:lstStyle/>
                    <a:p>
                      <a:pPr algn="ctr"/>
                      <a:r>
                        <a:rPr lang="en-US" sz="1400" dirty="0" smtClean="0"/>
                        <a:t>2</a:t>
                      </a:r>
                      <a:endParaRPr lang="en-US" sz="1400" dirty="0"/>
                    </a:p>
                  </a:txBody>
                  <a:tcPr anchor="ctr"/>
                </a:tc>
                <a:tc>
                  <a:txBody>
                    <a:bodyPr/>
                    <a:lstStyle/>
                    <a:p>
                      <a:pPr algn="ctr"/>
                      <a:r>
                        <a:rPr lang="en-US" sz="1400" dirty="0" smtClean="0"/>
                        <a:t>HD 550</a:t>
                      </a:r>
                      <a:endParaRPr lang="en-US" sz="1400" dirty="0"/>
                    </a:p>
                  </a:txBody>
                  <a:tcPr anchor="ctr"/>
                </a:tc>
                <a:tc>
                  <a:txBody>
                    <a:bodyPr/>
                    <a:lstStyle/>
                    <a:p>
                      <a:pPr algn="ctr"/>
                      <a:r>
                        <a:rPr lang="en-US" sz="1400" dirty="0" smtClean="0"/>
                        <a:t>48</a:t>
                      </a:r>
                      <a:endParaRPr lang="en-US" sz="1400" dirty="0"/>
                    </a:p>
                  </a:txBody>
                  <a:tcPr anchor="ctr"/>
                </a:tc>
                <a:tc>
                  <a:txBody>
                    <a:bodyPr/>
                    <a:lstStyle/>
                    <a:p>
                      <a:pPr algn="ctr"/>
                      <a:r>
                        <a:rPr lang="en-US" sz="1400" dirty="0" smtClean="0"/>
                        <a:t>64 MB</a:t>
                      </a:r>
                      <a:endParaRPr lang="en-US" sz="1400" dirty="0"/>
                    </a:p>
                  </a:txBody>
                  <a:tcPr anchor="ctr"/>
                </a:tc>
                <a:tc>
                  <a:txBody>
                    <a:bodyPr/>
                    <a:lstStyle/>
                    <a:p>
                      <a:pPr algn="ctr"/>
                      <a:r>
                        <a:rPr lang="en-US" sz="1400" dirty="0" smtClean="0"/>
                        <a:t>3.3</a:t>
                      </a:r>
                      <a:endParaRPr lang="en-US" sz="1400" dirty="0"/>
                    </a:p>
                  </a:txBody>
                  <a:tcPr anchor="ctr"/>
                </a:tc>
              </a:tr>
              <a:tr h="341157">
                <a:tc>
                  <a:txBody>
                    <a:bodyPr/>
                    <a:lstStyle/>
                    <a:p>
                      <a:pPr algn="ctr"/>
                      <a:r>
                        <a:rPr lang="en-US" sz="1400" dirty="0" smtClean="0"/>
                        <a:t>35</a:t>
                      </a:r>
                      <a:endParaRPr lang="en-US" sz="1400" dirty="0"/>
                    </a:p>
                  </a:txBody>
                  <a:tcPr anchor="ctr"/>
                </a:tc>
                <a:tc>
                  <a:txBody>
                    <a:bodyPr/>
                    <a:lstStyle/>
                    <a:p>
                      <a:pPr algn="ctr"/>
                      <a:r>
                        <a:rPr lang="en-US" sz="1400" dirty="0" smtClean="0"/>
                        <a:t>4</a:t>
                      </a:r>
                      <a:endParaRPr lang="en-US" sz="1400" dirty="0"/>
                    </a:p>
                  </a:txBody>
                  <a:tcPr anchor="ctr"/>
                </a:tc>
                <a:tc>
                  <a:txBody>
                    <a:bodyPr/>
                    <a:lstStyle/>
                    <a:p>
                      <a:pPr algn="ctr"/>
                      <a:r>
                        <a:rPr lang="en-US" sz="1400" dirty="0" smtClean="0"/>
                        <a:t>HD 530</a:t>
                      </a:r>
                      <a:endParaRPr lang="en-US" sz="1400" dirty="0"/>
                    </a:p>
                  </a:txBody>
                  <a:tcPr anchor="ctr"/>
                </a:tc>
                <a:tc>
                  <a:txBody>
                    <a:bodyPr/>
                    <a:lstStyle/>
                    <a:p>
                      <a:pPr algn="ctr"/>
                      <a:r>
                        <a:rPr lang="en-US" sz="1400" dirty="0" smtClean="0"/>
                        <a:t>24</a:t>
                      </a:r>
                      <a:endParaRPr lang="en-US" sz="1400" dirty="0"/>
                    </a:p>
                  </a:txBody>
                  <a:tcPr anchor="ctr"/>
                </a:tc>
                <a:tc>
                  <a:txBody>
                    <a:bodyPr/>
                    <a:lstStyle/>
                    <a:p>
                      <a:pPr algn="ctr"/>
                      <a:r>
                        <a:rPr lang="en-US" sz="1400" dirty="0" smtClean="0"/>
                        <a:t>--</a:t>
                      </a:r>
                      <a:endParaRPr lang="en-US" sz="1400" dirty="0"/>
                    </a:p>
                  </a:txBody>
                  <a:tcPr anchor="ctr"/>
                </a:tc>
                <a:tc>
                  <a:txBody>
                    <a:bodyPr/>
                    <a:lstStyle/>
                    <a:p>
                      <a:pPr algn="ctr"/>
                      <a:r>
                        <a:rPr lang="en-US" sz="1400" dirty="0" smtClean="0"/>
                        <a:t>2.8</a:t>
                      </a:r>
                      <a:endParaRPr lang="en-US" sz="1400" dirty="0"/>
                    </a:p>
                  </a:txBody>
                  <a:tcPr anchor="ctr"/>
                </a:tc>
              </a:tr>
              <a:tr h="341157">
                <a:tc>
                  <a:txBody>
                    <a:bodyPr/>
                    <a:lstStyle/>
                    <a:p>
                      <a:pPr algn="ctr"/>
                      <a:r>
                        <a:rPr lang="en-US" sz="1400" dirty="0" smtClean="0"/>
                        <a:t>45</a:t>
                      </a:r>
                      <a:endParaRPr lang="en-US" sz="1400" dirty="0"/>
                    </a:p>
                  </a:txBody>
                  <a:tcPr anchor="ctr"/>
                </a:tc>
                <a:tc>
                  <a:txBody>
                    <a:bodyPr/>
                    <a:lstStyle/>
                    <a:p>
                      <a:pPr algn="ctr"/>
                      <a:r>
                        <a:rPr lang="en-US" sz="1400" dirty="0" smtClean="0"/>
                        <a:t>4</a:t>
                      </a:r>
                      <a:endParaRPr lang="en-US" sz="1400" dirty="0"/>
                    </a:p>
                  </a:txBody>
                  <a:tcPr anchor="ctr"/>
                </a:tc>
                <a:tc>
                  <a:txBody>
                    <a:bodyPr/>
                    <a:lstStyle/>
                    <a:p>
                      <a:pPr algn="ctr"/>
                      <a:r>
                        <a:rPr lang="en-US" sz="1400" dirty="0" smtClean="0"/>
                        <a:t>HD 530</a:t>
                      </a:r>
                      <a:endParaRPr lang="en-US" sz="1400" dirty="0"/>
                    </a:p>
                  </a:txBody>
                  <a:tcPr anchor="ctr"/>
                </a:tc>
                <a:tc>
                  <a:txBody>
                    <a:bodyPr/>
                    <a:lstStyle/>
                    <a:p>
                      <a:pPr algn="ctr"/>
                      <a:r>
                        <a:rPr lang="en-US" sz="1400" dirty="0" smtClean="0"/>
                        <a:t>24</a:t>
                      </a:r>
                      <a:endParaRPr lang="en-US" sz="1400" dirty="0"/>
                    </a:p>
                  </a:txBody>
                  <a:tcPr anchor="ctr"/>
                </a:tc>
                <a:tc>
                  <a:txBody>
                    <a:bodyPr/>
                    <a:lstStyle/>
                    <a:p>
                      <a:pPr algn="ctr"/>
                      <a:r>
                        <a:rPr lang="en-US" sz="1400" dirty="0" smtClean="0"/>
                        <a:t>--</a:t>
                      </a:r>
                      <a:endParaRPr lang="en-US" sz="1400" dirty="0"/>
                    </a:p>
                  </a:txBody>
                  <a:tcPr anchor="ctr"/>
                </a:tc>
                <a:tc>
                  <a:txBody>
                    <a:bodyPr/>
                    <a:lstStyle/>
                    <a:p>
                      <a:pPr algn="ctr"/>
                      <a:r>
                        <a:rPr lang="en-US" sz="1400" dirty="0" smtClean="0"/>
                        <a:t>2.9</a:t>
                      </a:r>
                      <a:endParaRPr lang="en-US" sz="1400" dirty="0"/>
                    </a:p>
                  </a:txBody>
                  <a:tcPr anchor="ctr"/>
                </a:tc>
              </a:tr>
              <a:tr h="341157">
                <a:tc>
                  <a:txBody>
                    <a:bodyPr/>
                    <a:lstStyle/>
                    <a:p>
                      <a:pPr algn="ctr"/>
                      <a:r>
                        <a:rPr lang="en-US" sz="1400" dirty="0" smtClean="0"/>
                        <a:t>65</a:t>
                      </a:r>
                      <a:endParaRPr lang="en-US" sz="1400" dirty="0"/>
                    </a:p>
                  </a:txBody>
                  <a:tcPr anchor="ctr"/>
                </a:tc>
                <a:tc>
                  <a:txBody>
                    <a:bodyPr/>
                    <a:lstStyle/>
                    <a:p>
                      <a:pPr algn="ctr"/>
                      <a:r>
                        <a:rPr lang="en-US" sz="1400" dirty="0" smtClean="0"/>
                        <a:t>4</a:t>
                      </a:r>
                      <a:endParaRPr lang="en-US" sz="1400" dirty="0"/>
                    </a:p>
                  </a:txBody>
                  <a:tcPr anchor="ctr"/>
                </a:tc>
                <a:tc>
                  <a:txBody>
                    <a:bodyPr/>
                    <a:lstStyle/>
                    <a:p>
                      <a:pPr algn="ctr"/>
                      <a:r>
                        <a:rPr lang="en-US" sz="1400" dirty="0" smtClean="0"/>
                        <a:t>HD 530</a:t>
                      </a:r>
                      <a:endParaRPr lang="en-US" sz="1400" dirty="0"/>
                    </a:p>
                  </a:txBody>
                  <a:tcPr anchor="ctr"/>
                </a:tc>
                <a:tc>
                  <a:txBody>
                    <a:bodyPr/>
                    <a:lstStyle/>
                    <a:p>
                      <a:pPr algn="ctr"/>
                      <a:r>
                        <a:rPr lang="en-US" sz="1400" dirty="0" smtClean="0"/>
                        <a:t>24</a:t>
                      </a:r>
                      <a:endParaRPr lang="en-US" sz="1400" dirty="0"/>
                    </a:p>
                  </a:txBody>
                  <a:tcPr anchor="ctr"/>
                </a:tc>
                <a:tc>
                  <a:txBody>
                    <a:bodyPr/>
                    <a:lstStyle/>
                    <a:p>
                      <a:pPr algn="ctr"/>
                      <a:r>
                        <a:rPr lang="en-US" sz="1400" dirty="0" smtClean="0"/>
                        <a:t>--</a:t>
                      </a:r>
                      <a:endParaRPr lang="en-US" sz="1400" dirty="0"/>
                    </a:p>
                  </a:txBody>
                  <a:tcPr anchor="ctr"/>
                </a:tc>
                <a:tc>
                  <a:txBody>
                    <a:bodyPr/>
                    <a:lstStyle/>
                    <a:p>
                      <a:pPr algn="ctr"/>
                      <a:r>
                        <a:rPr lang="en-US" sz="1400" dirty="0" smtClean="0"/>
                        <a:t>3.4</a:t>
                      </a:r>
                      <a:endParaRPr lang="en-US" sz="1400" dirty="0"/>
                    </a:p>
                  </a:txBody>
                  <a:tcPr anchor="ctr"/>
                </a:tc>
              </a:tr>
              <a:tr h="341157">
                <a:tc>
                  <a:txBody>
                    <a:bodyPr/>
                    <a:lstStyle/>
                    <a:p>
                      <a:pPr algn="ctr"/>
                      <a:r>
                        <a:rPr lang="en-US" sz="1400" dirty="0" smtClean="0"/>
                        <a:t>91</a:t>
                      </a:r>
                      <a:endParaRPr lang="en-US" sz="1400" dirty="0"/>
                    </a:p>
                  </a:txBody>
                  <a:tcPr anchor="ctr"/>
                </a:tc>
                <a:tc>
                  <a:txBody>
                    <a:bodyPr/>
                    <a:lstStyle/>
                    <a:p>
                      <a:pPr algn="ctr"/>
                      <a:r>
                        <a:rPr lang="en-US" sz="1400" dirty="0" smtClean="0"/>
                        <a:t>4</a:t>
                      </a:r>
                      <a:endParaRPr lang="en-US" sz="1400" dirty="0"/>
                    </a:p>
                  </a:txBody>
                  <a:tcPr anchor="ctr"/>
                </a:tc>
                <a:tc>
                  <a:txBody>
                    <a:bodyPr/>
                    <a:lstStyle/>
                    <a:p>
                      <a:pPr algn="ctr"/>
                      <a:r>
                        <a:rPr lang="en-US" sz="1400" dirty="0" smtClean="0"/>
                        <a:t>--</a:t>
                      </a:r>
                      <a:endParaRPr lang="en-US" sz="1400" dirty="0"/>
                    </a:p>
                  </a:txBody>
                  <a:tcPr anchor="ctr"/>
                </a:tc>
                <a:tc>
                  <a:txBody>
                    <a:bodyPr/>
                    <a:lstStyle/>
                    <a:p>
                      <a:pPr algn="ctr"/>
                      <a:r>
                        <a:rPr lang="en-US" sz="1400" dirty="0" smtClean="0"/>
                        <a:t>--</a:t>
                      </a:r>
                      <a:endParaRPr lang="en-US" sz="1400" dirty="0"/>
                    </a:p>
                  </a:txBody>
                  <a:tcPr anchor="ctr"/>
                </a:tc>
                <a:tc>
                  <a:txBody>
                    <a:bodyPr/>
                    <a:lstStyle/>
                    <a:p>
                      <a:pPr algn="ctr"/>
                      <a:r>
                        <a:rPr lang="en-US" sz="1400" dirty="0" smtClean="0"/>
                        <a:t>--</a:t>
                      </a:r>
                      <a:endParaRPr lang="en-US" sz="1400" dirty="0"/>
                    </a:p>
                  </a:txBody>
                  <a:tcPr anchor="ctr"/>
                </a:tc>
                <a:tc>
                  <a:txBody>
                    <a:bodyPr/>
                    <a:lstStyle/>
                    <a:p>
                      <a:pPr algn="ctr"/>
                      <a:r>
                        <a:rPr lang="en-US" sz="1400" dirty="0" smtClean="0"/>
                        <a:t>4.2</a:t>
                      </a:r>
                      <a:endParaRPr lang="en-US" sz="1400" dirty="0"/>
                    </a:p>
                  </a:txBody>
                  <a:tcPr anchor="ctr"/>
                </a:tc>
              </a:tr>
            </a:tbl>
          </a:graphicData>
        </a:graphic>
      </p:graphicFrame>
      <p:sp>
        <p:nvSpPr>
          <p:cNvPr id="4" name="TextBox 3"/>
          <p:cNvSpPr txBox="1"/>
          <p:nvPr/>
        </p:nvSpPr>
        <p:spPr>
          <a:xfrm>
            <a:off x="120926" y="519422"/>
            <a:ext cx="7613816" cy="584775"/>
          </a:xfrm>
          <a:prstGeom prst="rect">
            <a:avLst/>
          </a:prstGeom>
          <a:noFill/>
        </p:spPr>
        <p:txBody>
          <a:bodyPr wrap="none" rtlCol="0">
            <a:spAutoFit/>
          </a:bodyPr>
          <a:lstStyle/>
          <a:p>
            <a:r>
              <a:rPr lang="en-US" sz="1600" dirty="0" smtClean="0">
                <a:solidFill>
                  <a:srgbClr val="2D2D8A"/>
                </a:solidFill>
              </a:rPr>
              <a:t>Example: Base frequency of </a:t>
            </a:r>
            <a:r>
              <a:rPr lang="en-US" sz="1600" dirty="0" err="1" smtClean="0">
                <a:solidFill>
                  <a:srgbClr val="2D2D8A"/>
                </a:solidFill>
              </a:rPr>
              <a:t>Skylake</a:t>
            </a:r>
            <a:r>
              <a:rPr lang="en-US" sz="1600" dirty="0" smtClean="0">
                <a:solidFill>
                  <a:srgbClr val="2D2D8A"/>
                </a:solidFill>
              </a:rPr>
              <a:t> models with different TDPs and </a:t>
            </a:r>
          </a:p>
          <a:p>
            <a:r>
              <a:rPr lang="en-US" sz="1600" dirty="0">
                <a:solidFill>
                  <a:srgbClr val="2D2D8A"/>
                </a:solidFill>
              </a:rPr>
              <a:t> </a:t>
            </a:r>
            <a:r>
              <a:rPr lang="en-US" sz="1600" dirty="0" smtClean="0">
                <a:solidFill>
                  <a:srgbClr val="2D2D8A"/>
                </a:solidFill>
              </a:rPr>
              <a:t> configurations </a:t>
            </a:r>
            <a:r>
              <a:rPr lang="en-US" sz="1600" dirty="0" smtClean="0">
                <a:solidFill>
                  <a:srgbClr val="000000"/>
                </a:solidFill>
              </a:rPr>
              <a:t>(Based on data from [</a:t>
            </a:r>
            <a:r>
              <a:rPr lang="hu-HU" sz="1600" dirty="0" smtClean="0">
                <a:solidFill>
                  <a:srgbClr val="000000"/>
                </a:solidFill>
              </a:rPr>
              <a:t>58</a:t>
            </a:r>
            <a:r>
              <a:rPr lang="en-US" sz="1600" dirty="0" smtClean="0">
                <a:solidFill>
                  <a:srgbClr val="000000"/>
                </a:solidFill>
              </a:rPr>
              <a:t>]) </a:t>
            </a:r>
            <a:endParaRPr lang="en-US" sz="1600" dirty="0">
              <a:solidFill>
                <a:srgbClr val="000000"/>
              </a:solidFill>
            </a:endParaRPr>
          </a:p>
        </p:txBody>
      </p:sp>
      <p:sp>
        <p:nvSpPr>
          <p:cNvPr id="7" name="TextBox 6"/>
          <p:cNvSpPr txBox="1"/>
          <p:nvPr/>
        </p:nvSpPr>
        <p:spPr>
          <a:xfrm>
            <a:off x="161510" y="5490737"/>
            <a:ext cx="8591711" cy="584775"/>
          </a:xfrm>
          <a:prstGeom prst="rect">
            <a:avLst/>
          </a:prstGeom>
          <a:noFill/>
        </p:spPr>
        <p:txBody>
          <a:bodyPr wrap="none" rtlCol="0">
            <a:spAutoFit/>
          </a:bodyPr>
          <a:lstStyle/>
          <a:p>
            <a:r>
              <a:rPr lang="en-US" sz="1600" dirty="0" smtClean="0">
                <a:solidFill>
                  <a:srgbClr val="FF0000"/>
                </a:solidFill>
              </a:rPr>
              <a:t>Note</a:t>
            </a:r>
            <a:r>
              <a:rPr lang="en-US" sz="1600" dirty="0" smtClean="0">
                <a:solidFill>
                  <a:srgbClr val="000000"/>
                </a:solidFill>
              </a:rPr>
              <a:t> that low TDP can be achieved first of all </a:t>
            </a:r>
            <a:r>
              <a:rPr lang="en-US" sz="1600" dirty="0" smtClean="0">
                <a:solidFill>
                  <a:srgbClr val="0070C0"/>
                </a:solidFill>
              </a:rPr>
              <a:t>by reducing the core frequency </a:t>
            </a:r>
            <a:r>
              <a:rPr lang="en-US" sz="1600" dirty="0" smtClean="0">
                <a:solidFill>
                  <a:srgbClr val="000000"/>
                </a:solidFill>
              </a:rPr>
              <a:t>and</a:t>
            </a:r>
          </a:p>
          <a:p>
            <a:r>
              <a:rPr lang="en-US" sz="1600" dirty="0">
                <a:solidFill>
                  <a:srgbClr val="000000"/>
                </a:solidFill>
              </a:rPr>
              <a:t> </a:t>
            </a:r>
            <a:r>
              <a:rPr lang="en-US" sz="1600" dirty="0" smtClean="0">
                <a:solidFill>
                  <a:srgbClr val="000000"/>
                </a:solidFill>
              </a:rPr>
              <a:t> limiting the computer resources (cores, GPU EUs) provided.  </a:t>
            </a:r>
            <a:endParaRPr lang="en-US" sz="1600" dirty="0">
              <a:solidFill>
                <a:srgbClr val="000000"/>
              </a:solidFill>
            </a:endParaRPr>
          </a:p>
        </p:txBody>
      </p:sp>
      <p:sp>
        <p:nvSpPr>
          <p:cNvPr id="6" name="Rounded Rectangle 5"/>
          <p:cNvSpPr/>
          <p:nvPr/>
        </p:nvSpPr>
        <p:spPr>
          <a:xfrm>
            <a:off x="701570" y="1503807"/>
            <a:ext cx="900100" cy="3709994"/>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7497324" y="1516850"/>
            <a:ext cx="1415299" cy="3645830"/>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19218395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(31)</a:t>
            </a:r>
            <a:endParaRPr lang="en-US" dirty="0"/>
          </a:p>
        </p:txBody>
      </p:sp>
      <p:graphicFrame>
        <p:nvGraphicFramePr>
          <p:cNvPr id="3" name="Table 2"/>
          <p:cNvGraphicFramePr>
            <a:graphicFrameLocks noGrp="1"/>
          </p:cNvGraphicFramePr>
          <p:nvPr>
            <p:extLst/>
          </p:nvPr>
        </p:nvGraphicFramePr>
        <p:xfrm>
          <a:off x="161511" y="1135022"/>
          <a:ext cx="8865982" cy="5675225"/>
        </p:xfrm>
        <a:graphic>
          <a:graphicData uri="http://schemas.openxmlformats.org/drawingml/2006/table">
            <a:tbl>
              <a:tblPr firstRow="1" bandRow="1">
                <a:tableStyleId>{5C22544A-7EE6-4342-B048-85BDC9FD1C3A}</a:tableStyleId>
              </a:tblPr>
              <a:tblGrid>
                <a:gridCol w="731658"/>
                <a:gridCol w="1050920"/>
                <a:gridCol w="1907831"/>
                <a:gridCol w="1260140"/>
                <a:gridCol w="1215135"/>
                <a:gridCol w="900100"/>
                <a:gridCol w="1800198"/>
              </a:tblGrid>
              <a:tr h="461268">
                <a:tc>
                  <a:txBody>
                    <a:bodyPr/>
                    <a:lstStyle/>
                    <a:p>
                      <a:pPr algn="ctr"/>
                      <a:r>
                        <a:rPr lang="en-US" sz="1250" dirty="0" smtClean="0">
                          <a:latin typeface="+mj-lt"/>
                        </a:rPr>
                        <a:t>Name</a:t>
                      </a:r>
                      <a:endParaRPr lang="en-US" sz="1250" dirty="0">
                        <a:latin typeface="+mj-lt"/>
                      </a:endParaRPr>
                    </a:p>
                  </a:txBody>
                  <a:tcPr anchor="ctr">
                    <a:solidFill>
                      <a:schemeClr val="accent1">
                        <a:lumMod val="75000"/>
                      </a:schemeClr>
                    </a:solidFill>
                  </a:tcPr>
                </a:tc>
                <a:tc>
                  <a:txBody>
                    <a:bodyPr/>
                    <a:lstStyle/>
                    <a:p>
                      <a:pPr algn="ctr"/>
                      <a:r>
                        <a:rPr lang="en-US" sz="1250" dirty="0" err="1" smtClean="0">
                          <a:latin typeface="+mj-lt"/>
                        </a:rPr>
                        <a:t>Techn</a:t>
                      </a:r>
                      <a:r>
                        <a:rPr lang="en-US" sz="1250" dirty="0" smtClean="0">
                          <a:latin typeface="+mj-lt"/>
                        </a:rPr>
                        <a:t>.</a:t>
                      </a:r>
                      <a:endParaRPr lang="en-US" sz="1250" dirty="0">
                        <a:latin typeface="+mj-lt"/>
                      </a:endParaRPr>
                    </a:p>
                  </a:txBody>
                  <a:tcPr anchor="ctr">
                    <a:solidFill>
                      <a:schemeClr val="accent1">
                        <a:lumMod val="75000"/>
                      </a:schemeClr>
                    </a:solidFill>
                  </a:tcPr>
                </a:tc>
                <a:tc>
                  <a:txBody>
                    <a:bodyPr/>
                    <a:lstStyle/>
                    <a:p>
                      <a:pPr algn="ctr"/>
                      <a:r>
                        <a:rPr lang="en-US" sz="1250" dirty="0" smtClean="0">
                          <a:latin typeface="+mj-lt"/>
                        </a:rPr>
                        <a:t>Cores</a:t>
                      </a:r>
                      <a:endParaRPr lang="en-US" sz="1250" dirty="0">
                        <a:latin typeface="+mj-lt"/>
                      </a:endParaRPr>
                    </a:p>
                  </a:txBody>
                  <a:tcPr anchor="ctr">
                    <a:solidFill>
                      <a:schemeClr val="accent1">
                        <a:lumMod val="75000"/>
                      </a:schemeClr>
                    </a:solidFill>
                  </a:tcPr>
                </a:tc>
                <a:tc>
                  <a:txBody>
                    <a:bodyPr/>
                    <a:lstStyle/>
                    <a:p>
                      <a:pPr algn="ctr"/>
                      <a:r>
                        <a:rPr lang="en-US" sz="1250" dirty="0" smtClean="0">
                          <a:latin typeface="+mj-lt"/>
                        </a:rPr>
                        <a:t>Launched</a:t>
                      </a:r>
                      <a:endParaRPr lang="en-US" sz="1250" dirty="0">
                        <a:latin typeface="+mj-lt"/>
                      </a:endParaRPr>
                    </a:p>
                  </a:txBody>
                  <a:tcPr anchor="ctr">
                    <a:solidFill>
                      <a:schemeClr val="accent1">
                        <a:lumMod val="75000"/>
                      </a:schemeClr>
                    </a:solidFill>
                  </a:tcPr>
                </a:tc>
                <a:tc>
                  <a:txBody>
                    <a:bodyPr/>
                    <a:lstStyle/>
                    <a:p>
                      <a:pPr algn="ctr"/>
                      <a:r>
                        <a:rPr lang="en-US" sz="1250" dirty="0" smtClean="0">
                          <a:latin typeface="+mj-lt"/>
                        </a:rPr>
                        <a:t>fc</a:t>
                      </a:r>
                      <a:endParaRPr lang="en-US" sz="1250" dirty="0">
                        <a:latin typeface="+mj-lt"/>
                      </a:endParaRPr>
                    </a:p>
                  </a:txBody>
                  <a:tcPr anchor="ctr">
                    <a:solidFill>
                      <a:schemeClr val="accent1">
                        <a:lumMod val="75000"/>
                      </a:schemeClr>
                    </a:solidFill>
                  </a:tcPr>
                </a:tc>
                <a:tc>
                  <a:txBody>
                    <a:bodyPr/>
                    <a:lstStyle/>
                    <a:p>
                      <a:pPr algn="ctr"/>
                      <a:r>
                        <a:rPr lang="en-US" sz="1250" dirty="0" smtClean="0">
                          <a:latin typeface="+mj-lt"/>
                        </a:rPr>
                        <a:t>Decode rate </a:t>
                      </a:r>
                      <a:endParaRPr lang="en-US" sz="1250" dirty="0">
                        <a:latin typeface="+mj-lt"/>
                      </a:endParaRPr>
                    </a:p>
                  </a:txBody>
                  <a:tcPr anchor="ctr">
                    <a:solidFill>
                      <a:schemeClr val="accent1">
                        <a:lumMod val="75000"/>
                      </a:schemeClr>
                    </a:solidFill>
                  </a:tcPr>
                </a:tc>
                <a:tc>
                  <a:txBody>
                    <a:bodyPr/>
                    <a:lstStyle/>
                    <a:p>
                      <a:pPr algn="ctr"/>
                      <a:r>
                        <a:rPr lang="en-US" sz="1250" dirty="0" smtClean="0">
                          <a:latin typeface="+mj-lt"/>
                        </a:rPr>
                        <a:t>Used in </a:t>
                      </a:r>
                      <a:endParaRPr lang="en-US" sz="1250" dirty="0">
                        <a:latin typeface="+mj-lt"/>
                      </a:endParaRPr>
                    </a:p>
                  </a:txBody>
                  <a:tcPr anchor="ctr">
                    <a:solidFill>
                      <a:schemeClr val="accent1">
                        <a:lumMod val="75000"/>
                      </a:schemeClr>
                    </a:solidFill>
                  </a:tcPr>
                </a:tc>
              </a:tr>
              <a:tr h="362071">
                <a:tc>
                  <a:txBody>
                    <a:bodyPr/>
                    <a:lstStyle/>
                    <a:p>
                      <a:pPr algn="ctr"/>
                      <a:r>
                        <a:rPr lang="en-US" sz="1250" dirty="0" err="1" smtClean="0">
                          <a:latin typeface="+mj-lt"/>
                        </a:rPr>
                        <a:t>A6</a:t>
                      </a:r>
                      <a:endParaRPr lang="en-US" sz="1250" dirty="0">
                        <a:latin typeface="+mj-lt"/>
                      </a:endParaRPr>
                    </a:p>
                  </a:txBody>
                  <a:tcPr anchor="ctr"/>
                </a:tc>
                <a:tc>
                  <a:txBody>
                    <a:bodyPr/>
                    <a:lstStyle/>
                    <a:p>
                      <a:pPr algn="ctr"/>
                      <a:r>
                        <a:rPr lang="en-US" sz="1250" dirty="0" smtClean="0">
                          <a:latin typeface="+mj-lt"/>
                        </a:rPr>
                        <a:t>32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Swift</a:t>
                      </a:r>
                      <a:endParaRPr lang="en-US" sz="1250" dirty="0">
                        <a:latin typeface="+mj-lt"/>
                      </a:endParaRPr>
                    </a:p>
                  </a:txBody>
                  <a:tcPr anchor="ctr"/>
                </a:tc>
                <a:tc>
                  <a:txBody>
                    <a:bodyPr/>
                    <a:lstStyle/>
                    <a:p>
                      <a:pPr algn="ctr"/>
                      <a:r>
                        <a:rPr lang="en-US" sz="1250" dirty="0" smtClean="0">
                          <a:latin typeface="+mj-lt"/>
                        </a:rPr>
                        <a:t>0 9/2012</a:t>
                      </a:r>
                      <a:endParaRPr lang="en-US" sz="1250" dirty="0">
                        <a:latin typeface="+mj-lt"/>
                      </a:endParaRPr>
                    </a:p>
                  </a:txBody>
                  <a:tcPr anchor="ctr"/>
                </a:tc>
                <a:tc>
                  <a:txBody>
                    <a:bodyPr/>
                    <a:lstStyle/>
                    <a:p>
                      <a:pPr algn="ctr"/>
                      <a:r>
                        <a:rPr lang="en-US" sz="1250" dirty="0" smtClean="0">
                          <a:latin typeface="+mj-lt"/>
                        </a:rPr>
                        <a:t>1.3 GHz</a:t>
                      </a:r>
                      <a:endParaRPr lang="en-US" sz="1250" dirty="0">
                        <a:latin typeface="+mj-lt"/>
                      </a:endParaRPr>
                    </a:p>
                  </a:txBody>
                  <a:tcPr anchor="ctr"/>
                </a:tc>
                <a:tc>
                  <a:txBody>
                    <a:bodyPr/>
                    <a:lstStyle/>
                    <a:p>
                      <a:pPr algn="ctr"/>
                      <a:r>
                        <a:rPr lang="en-US" sz="1250" dirty="0" smtClean="0">
                          <a:latin typeface="+mj-lt"/>
                        </a:rPr>
                        <a:t>3</a:t>
                      </a:r>
                      <a:endParaRPr lang="en-US" sz="1250" dirty="0">
                        <a:latin typeface="+mj-lt"/>
                      </a:endParaRPr>
                    </a:p>
                  </a:txBody>
                  <a:tcPr anchor="ctr"/>
                </a:tc>
                <a:tc>
                  <a:txBody>
                    <a:bodyPr/>
                    <a:lstStyle/>
                    <a:p>
                      <a:pPr algn="ctr"/>
                      <a:r>
                        <a:rPr lang="en-US" sz="1250" dirty="0" smtClean="0">
                          <a:latin typeface="+mj-lt"/>
                        </a:rPr>
                        <a:t>iPhone 5/</a:t>
                      </a:r>
                      <a:r>
                        <a:rPr lang="en-US" sz="1250" dirty="0" err="1" smtClean="0">
                          <a:latin typeface="+mj-lt"/>
                        </a:rPr>
                        <a:t>5C</a:t>
                      </a:r>
                      <a:endParaRPr lang="en-US" sz="1250" dirty="0" smtClean="0">
                        <a:latin typeface="+mj-lt"/>
                      </a:endParaRPr>
                    </a:p>
                  </a:txBody>
                  <a:tcPr anchor="ctr"/>
                </a:tc>
              </a:tr>
              <a:tr h="362071">
                <a:tc>
                  <a:txBody>
                    <a:bodyPr/>
                    <a:lstStyle/>
                    <a:p>
                      <a:pPr algn="ctr"/>
                      <a:r>
                        <a:rPr lang="en-US" sz="1250" dirty="0" err="1" smtClean="0">
                          <a:latin typeface="+mj-lt"/>
                        </a:rPr>
                        <a:t>A6X</a:t>
                      </a:r>
                      <a:endParaRPr lang="en-US" sz="1250" dirty="0">
                        <a:latin typeface="+mj-lt"/>
                      </a:endParaRPr>
                    </a:p>
                  </a:txBody>
                  <a:tcPr anchor="ctr"/>
                </a:tc>
                <a:tc>
                  <a:txBody>
                    <a:bodyPr/>
                    <a:lstStyle/>
                    <a:p>
                      <a:pPr algn="ctr"/>
                      <a:r>
                        <a:rPr lang="en-US" sz="1250" dirty="0" smtClean="0">
                          <a:latin typeface="+mj-lt"/>
                        </a:rPr>
                        <a:t>32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Swift</a:t>
                      </a:r>
                      <a:endParaRPr lang="en-US" sz="1250" dirty="0">
                        <a:latin typeface="+mj-lt"/>
                      </a:endParaRPr>
                    </a:p>
                  </a:txBody>
                  <a:tcPr anchor="ctr"/>
                </a:tc>
                <a:tc>
                  <a:txBody>
                    <a:bodyPr/>
                    <a:lstStyle/>
                    <a:p>
                      <a:pPr algn="ctr"/>
                      <a:r>
                        <a:rPr lang="en-US" sz="1250" dirty="0" smtClean="0">
                          <a:latin typeface="+mj-lt"/>
                        </a:rPr>
                        <a:t>10/2012</a:t>
                      </a:r>
                      <a:endParaRPr lang="en-US" sz="1250" dirty="0">
                        <a:latin typeface="+mj-lt"/>
                      </a:endParaRPr>
                    </a:p>
                  </a:txBody>
                  <a:tcPr anchor="ctr"/>
                </a:tc>
                <a:tc>
                  <a:txBody>
                    <a:bodyPr/>
                    <a:lstStyle/>
                    <a:p>
                      <a:pPr algn="ctr"/>
                      <a:r>
                        <a:rPr lang="en-US" sz="1250" dirty="0" smtClean="0">
                          <a:latin typeface="+mj-lt"/>
                        </a:rPr>
                        <a:t>1.4 GHz</a:t>
                      </a:r>
                      <a:endParaRPr lang="en-US" sz="1250" dirty="0">
                        <a:latin typeface="+mj-lt"/>
                      </a:endParaRPr>
                    </a:p>
                  </a:txBody>
                  <a:tcPr anchor="ctr"/>
                </a:tc>
                <a:tc>
                  <a:txBody>
                    <a:bodyPr/>
                    <a:lstStyle/>
                    <a:p>
                      <a:pPr algn="ctr"/>
                      <a:r>
                        <a:rPr lang="en-US" sz="1250" dirty="0" smtClean="0">
                          <a:latin typeface="+mj-lt"/>
                        </a:rPr>
                        <a:t>3</a:t>
                      </a:r>
                      <a:endParaRPr lang="en-US" sz="1250" dirty="0">
                        <a:latin typeface="+mj-lt"/>
                      </a:endParaRPr>
                    </a:p>
                  </a:txBody>
                  <a:tcPr anchor="ctr"/>
                </a:tc>
                <a:tc>
                  <a:txBody>
                    <a:bodyPr/>
                    <a:lstStyle/>
                    <a:p>
                      <a:pPr algn="ctr"/>
                      <a:r>
                        <a:rPr lang="en-US" sz="1250" dirty="0" smtClean="0">
                          <a:latin typeface="+mj-lt"/>
                        </a:rPr>
                        <a:t>iPad (4th gen.)</a:t>
                      </a:r>
                      <a:endParaRPr lang="en-US" sz="1250" dirty="0">
                        <a:latin typeface="+mj-lt"/>
                      </a:endParaRPr>
                    </a:p>
                  </a:txBody>
                  <a:tcPr anchor="ctr"/>
                </a:tc>
              </a:tr>
              <a:tr h="461268">
                <a:tc>
                  <a:txBody>
                    <a:bodyPr/>
                    <a:lstStyle/>
                    <a:p>
                      <a:pPr algn="ctr"/>
                      <a:r>
                        <a:rPr lang="en-US" sz="1250" dirty="0" err="1" smtClean="0">
                          <a:latin typeface="+mj-lt"/>
                        </a:rPr>
                        <a:t>A7</a:t>
                      </a:r>
                      <a:endParaRPr lang="en-US" sz="1250" dirty="0">
                        <a:latin typeface="+mj-lt"/>
                      </a:endParaRPr>
                    </a:p>
                  </a:txBody>
                  <a:tcPr anchor="ctr"/>
                </a:tc>
                <a:tc>
                  <a:txBody>
                    <a:bodyPr/>
                    <a:lstStyle/>
                    <a:p>
                      <a:pPr algn="ctr"/>
                      <a:r>
                        <a:rPr lang="en-US" sz="1250" dirty="0" smtClean="0">
                          <a:latin typeface="+mj-lt"/>
                        </a:rPr>
                        <a:t>28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a:t>
                      </a:r>
                      <a:r>
                        <a:rPr lang="en-US" sz="1250" dirty="0" err="1" smtClean="0">
                          <a:latin typeface="+mj-lt"/>
                        </a:rPr>
                        <a:t>Cyclon</a:t>
                      </a:r>
                      <a:endParaRPr lang="en-US" sz="1250" dirty="0">
                        <a:latin typeface="+mj-lt"/>
                      </a:endParaRPr>
                    </a:p>
                  </a:txBody>
                  <a:tcPr anchor="ctr"/>
                </a:tc>
                <a:tc>
                  <a:txBody>
                    <a:bodyPr/>
                    <a:lstStyle/>
                    <a:p>
                      <a:pPr algn="ctr"/>
                      <a:r>
                        <a:rPr lang="en-US" sz="1250" dirty="0" smtClean="0">
                          <a:latin typeface="+mj-lt"/>
                        </a:rPr>
                        <a:t>09/2013</a:t>
                      </a:r>
                      <a:endParaRPr lang="en-US" sz="1250" dirty="0">
                        <a:latin typeface="+mj-lt"/>
                      </a:endParaRPr>
                    </a:p>
                  </a:txBody>
                  <a:tcPr anchor="ctr"/>
                </a:tc>
                <a:tc>
                  <a:txBody>
                    <a:bodyPr/>
                    <a:lstStyle/>
                    <a:p>
                      <a:pPr algn="ctr"/>
                      <a:r>
                        <a:rPr lang="en-US" sz="1250" dirty="0" smtClean="0">
                          <a:latin typeface="+mj-lt"/>
                        </a:rPr>
                        <a:t>1.3 GHz</a:t>
                      </a:r>
                      <a:endParaRPr lang="en-US" sz="1250" dirty="0">
                        <a:latin typeface="+mj-lt"/>
                      </a:endParaRPr>
                    </a:p>
                  </a:txBody>
                  <a:tcPr anchor="ctr"/>
                </a:tc>
                <a:tc>
                  <a:txBody>
                    <a:bodyPr/>
                    <a:lstStyle/>
                    <a:p>
                      <a:pPr algn="ctr"/>
                      <a:r>
                        <a:rPr lang="en-US" sz="1250" dirty="0" smtClean="0">
                          <a:latin typeface="+mj-lt"/>
                        </a:rPr>
                        <a:t>6</a:t>
                      </a:r>
                      <a:endParaRPr lang="en-US" sz="1250" dirty="0">
                        <a:latin typeface="+mj-lt"/>
                      </a:endParaRPr>
                    </a:p>
                  </a:txBody>
                  <a:tcPr anchor="ctr"/>
                </a:tc>
                <a:tc>
                  <a:txBody>
                    <a:bodyPr/>
                    <a:lstStyle/>
                    <a:p>
                      <a:pPr algn="ctr"/>
                      <a:r>
                        <a:rPr lang="pl-PL" sz="1250" dirty="0" smtClean="0">
                          <a:latin typeface="+mj-lt"/>
                        </a:rPr>
                        <a:t>iPhone 5S</a:t>
                      </a:r>
                    </a:p>
                    <a:p>
                      <a:pPr algn="ctr"/>
                      <a:r>
                        <a:rPr lang="pl-PL" sz="1250" dirty="0" smtClean="0">
                          <a:latin typeface="+mj-lt"/>
                        </a:rPr>
                        <a:t>iPad Mini 2</a:t>
                      </a:r>
                      <a:r>
                        <a:rPr lang="en-US" sz="1250" dirty="0" smtClean="0">
                          <a:latin typeface="+mj-lt"/>
                        </a:rPr>
                        <a:t>/3</a:t>
                      </a:r>
                      <a:endParaRPr lang="pl-PL" sz="1250" dirty="0" smtClean="0">
                        <a:latin typeface="+mj-lt"/>
                      </a:endParaRPr>
                    </a:p>
                  </a:txBody>
                  <a:tcPr anchor="ctr"/>
                </a:tc>
              </a:tr>
              <a:tr h="337052">
                <a:tc>
                  <a:txBody>
                    <a:bodyPr/>
                    <a:lstStyle/>
                    <a:p>
                      <a:pPr algn="ctr"/>
                      <a:r>
                        <a:rPr lang="en-US" sz="1250" dirty="0" err="1" smtClean="0">
                          <a:latin typeface="+mj-lt"/>
                        </a:rPr>
                        <a:t>A7</a:t>
                      </a:r>
                      <a:endParaRPr lang="en-US" sz="1250" dirty="0">
                        <a:latin typeface="+mj-lt"/>
                      </a:endParaRPr>
                    </a:p>
                  </a:txBody>
                  <a:tcPr anchor="ctr"/>
                </a:tc>
                <a:tc>
                  <a:txBody>
                    <a:bodyPr/>
                    <a:lstStyle/>
                    <a:p>
                      <a:pPr algn="ctr"/>
                      <a:r>
                        <a:rPr lang="en-US" sz="1250" dirty="0" smtClean="0">
                          <a:latin typeface="+mj-lt"/>
                        </a:rPr>
                        <a:t>28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a:t>
                      </a:r>
                      <a:r>
                        <a:rPr lang="en-US" sz="1250" dirty="0" err="1" smtClean="0">
                          <a:latin typeface="+mj-lt"/>
                        </a:rPr>
                        <a:t>Cyclon</a:t>
                      </a:r>
                      <a:endParaRPr lang="en-US" sz="1250" dirty="0">
                        <a:latin typeface="+mj-lt"/>
                      </a:endParaRPr>
                    </a:p>
                  </a:txBody>
                  <a:tcPr anchor="ctr"/>
                </a:tc>
                <a:tc>
                  <a:txBody>
                    <a:bodyPr/>
                    <a:lstStyle/>
                    <a:p>
                      <a:pPr algn="ctr"/>
                      <a:r>
                        <a:rPr lang="en-US" sz="1250" dirty="0" smtClean="0">
                          <a:latin typeface="+mj-lt"/>
                        </a:rPr>
                        <a:t>10/2013</a:t>
                      </a:r>
                      <a:endParaRPr lang="en-US" sz="1250" dirty="0">
                        <a:latin typeface="+mj-lt"/>
                      </a:endParaRPr>
                    </a:p>
                  </a:txBody>
                  <a:tcPr anchor="ctr"/>
                </a:tc>
                <a:tc>
                  <a:txBody>
                    <a:bodyPr/>
                    <a:lstStyle/>
                    <a:p>
                      <a:pPr algn="ctr"/>
                      <a:r>
                        <a:rPr lang="en-US" sz="1250" dirty="0" smtClean="0">
                          <a:latin typeface="+mj-lt"/>
                        </a:rPr>
                        <a:t>1.4 GHz</a:t>
                      </a:r>
                      <a:endParaRPr lang="en-US" sz="1250" dirty="0">
                        <a:latin typeface="+mj-lt"/>
                      </a:endParaRPr>
                    </a:p>
                  </a:txBody>
                  <a:tcPr anchor="ctr"/>
                </a:tc>
                <a:tc>
                  <a:txBody>
                    <a:bodyPr/>
                    <a:lstStyle/>
                    <a:p>
                      <a:pPr algn="ctr"/>
                      <a:r>
                        <a:rPr lang="en-US" sz="1250" dirty="0" smtClean="0">
                          <a:solidFill>
                            <a:srgbClr val="FF0000"/>
                          </a:solidFill>
                          <a:latin typeface="+mj-lt"/>
                        </a:rPr>
                        <a:t>6</a:t>
                      </a:r>
                      <a:endParaRPr lang="en-US" sz="1250" dirty="0">
                        <a:solidFill>
                          <a:srgbClr val="FF0000"/>
                        </a:solidFill>
                        <a:latin typeface="+mj-lt"/>
                      </a:endParaRPr>
                    </a:p>
                  </a:txBody>
                  <a:tcPr anchor="ctr"/>
                </a:tc>
                <a:tc>
                  <a:txBody>
                    <a:bodyPr/>
                    <a:lstStyle/>
                    <a:p>
                      <a:pPr algn="ctr"/>
                      <a:r>
                        <a:rPr lang="en-US" sz="1250" dirty="0" smtClean="0">
                          <a:latin typeface="+mj-lt"/>
                        </a:rPr>
                        <a:t>iPad Air</a:t>
                      </a:r>
                      <a:endParaRPr lang="en-US" sz="1250" dirty="0">
                        <a:latin typeface="+mj-lt"/>
                      </a:endParaRPr>
                    </a:p>
                  </a:txBody>
                  <a:tcPr anchor="ctr"/>
                </a:tc>
              </a:tr>
              <a:tr h="461268">
                <a:tc>
                  <a:txBody>
                    <a:bodyPr/>
                    <a:lstStyle/>
                    <a:p>
                      <a:pPr algn="ctr"/>
                      <a:r>
                        <a:rPr lang="en-US" sz="1250" dirty="0" err="1" smtClean="0">
                          <a:latin typeface="+mj-lt"/>
                        </a:rPr>
                        <a:t>A8</a:t>
                      </a:r>
                      <a:r>
                        <a:rPr lang="en-US" sz="1250" dirty="0" smtClean="0">
                          <a:latin typeface="+mj-lt"/>
                        </a:rPr>
                        <a:t> </a:t>
                      </a:r>
                      <a:endParaRPr lang="en-US" sz="1250" dirty="0">
                        <a:latin typeface="+mj-lt"/>
                      </a:endParaRPr>
                    </a:p>
                  </a:txBody>
                  <a:tcPr anchor="ctr"/>
                </a:tc>
                <a:tc>
                  <a:txBody>
                    <a:bodyPr/>
                    <a:lstStyle/>
                    <a:p>
                      <a:pPr algn="ctr"/>
                      <a:r>
                        <a:rPr lang="en-US" sz="1250" dirty="0" smtClean="0">
                          <a:latin typeface="+mj-lt"/>
                        </a:rPr>
                        <a:t>20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Typhoon</a:t>
                      </a:r>
                      <a:endParaRPr lang="en-US" sz="1250" dirty="0">
                        <a:latin typeface="+mj-lt"/>
                      </a:endParaRPr>
                    </a:p>
                  </a:txBody>
                  <a:tcPr anchor="ctr"/>
                </a:tc>
                <a:tc>
                  <a:txBody>
                    <a:bodyPr/>
                    <a:lstStyle/>
                    <a:p>
                      <a:pPr algn="ctr"/>
                      <a:r>
                        <a:rPr lang="en-US" sz="1250" dirty="0" smtClean="0">
                          <a:latin typeface="+mj-lt"/>
                        </a:rPr>
                        <a:t>09/2014</a:t>
                      </a:r>
                      <a:endParaRPr lang="en-US" sz="1250" dirty="0">
                        <a:latin typeface="+mj-lt"/>
                      </a:endParaRPr>
                    </a:p>
                  </a:txBody>
                  <a:tcPr anchor="ctr"/>
                </a:tc>
                <a:tc>
                  <a:txBody>
                    <a:bodyPr/>
                    <a:lstStyle/>
                    <a:p>
                      <a:pPr algn="ctr"/>
                      <a:r>
                        <a:rPr lang="en-US" sz="1250" dirty="0" smtClean="0">
                          <a:latin typeface="+mj-lt"/>
                        </a:rPr>
                        <a:t>1.1 - 1.5</a:t>
                      </a:r>
                    </a:p>
                    <a:p>
                      <a:pPr algn="ctr"/>
                      <a:r>
                        <a:rPr lang="en-US" sz="1250" dirty="0" smtClean="0">
                          <a:latin typeface="+mj-lt"/>
                        </a:rPr>
                        <a:t>GHz</a:t>
                      </a:r>
                      <a:endParaRPr lang="en-US" sz="1250" dirty="0">
                        <a:latin typeface="+mj-lt"/>
                      </a:endParaRPr>
                    </a:p>
                  </a:txBody>
                  <a:tcPr anchor="ctr"/>
                </a:tc>
                <a:tc>
                  <a:txBody>
                    <a:bodyPr/>
                    <a:lstStyle/>
                    <a:p>
                      <a:pPr algn="ctr"/>
                      <a:r>
                        <a:rPr lang="en-US" sz="1250" dirty="0" smtClean="0">
                          <a:solidFill>
                            <a:srgbClr val="FF0000"/>
                          </a:solidFill>
                          <a:latin typeface="+mj-lt"/>
                        </a:rPr>
                        <a:t>6</a:t>
                      </a:r>
                      <a:endParaRPr lang="en-US" sz="1250" dirty="0">
                        <a:solidFill>
                          <a:srgbClr val="FF0000"/>
                        </a:solidFill>
                        <a:latin typeface="+mj-lt"/>
                      </a:endParaRPr>
                    </a:p>
                  </a:txBody>
                  <a:tcPr anchor="ctr"/>
                </a:tc>
                <a:tc>
                  <a:txBody>
                    <a:bodyPr/>
                    <a:lstStyle/>
                    <a:p>
                      <a:pPr algn="ctr"/>
                      <a:r>
                        <a:rPr lang="fr-FR" sz="1250" dirty="0" smtClean="0">
                          <a:latin typeface="+mj-lt"/>
                        </a:rPr>
                        <a:t>iPhone 6/6 Plus</a:t>
                      </a:r>
                    </a:p>
                    <a:p>
                      <a:pPr algn="ctr"/>
                      <a:r>
                        <a:rPr lang="en-US" sz="1250" dirty="0" smtClean="0">
                          <a:latin typeface="+mj-lt"/>
                        </a:rPr>
                        <a:t>iPad Mini 4</a:t>
                      </a:r>
                      <a:endParaRPr lang="en-US" sz="1250" dirty="0">
                        <a:latin typeface="+mj-lt"/>
                      </a:endParaRPr>
                    </a:p>
                  </a:txBody>
                  <a:tcPr anchor="ctr"/>
                </a:tc>
              </a:tr>
              <a:tr h="362071">
                <a:tc>
                  <a:txBody>
                    <a:bodyPr/>
                    <a:lstStyle/>
                    <a:p>
                      <a:pPr algn="ctr"/>
                      <a:r>
                        <a:rPr lang="en-US" sz="1250" dirty="0" err="1" smtClean="0">
                          <a:latin typeface="+mj-lt"/>
                        </a:rPr>
                        <a:t>A8X</a:t>
                      </a:r>
                      <a:endParaRPr lang="en-US" sz="1250" dirty="0">
                        <a:latin typeface="+mj-lt"/>
                      </a:endParaRPr>
                    </a:p>
                  </a:txBody>
                  <a:tcPr anchor="ctr"/>
                </a:tc>
                <a:tc>
                  <a:txBody>
                    <a:bodyPr/>
                    <a:lstStyle/>
                    <a:p>
                      <a:pPr algn="ctr"/>
                      <a:r>
                        <a:rPr lang="en-US" sz="1250" dirty="0" smtClean="0">
                          <a:latin typeface="+mj-lt"/>
                        </a:rPr>
                        <a:t>20 nm</a:t>
                      </a:r>
                      <a:endParaRPr lang="en-US" sz="1250" dirty="0">
                        <a:latin typeface="+mj-lt"/>
                      </a:endParaRPr>
                    </a:p>
                  </a:txBody>
                  <a:tcPr anchor="ctr"/>
                </a:tc>
                <a:tc>
                  <a:txBody>
                    <a:bodyPr/>
                    <a:lstStyle/>
                    <a:p>
                      <a:pPr algn="ctr"/>
                      <a:r>
                        <a:rPr lang="en-US" sz="1250" dirty="0" err="1" smtClean="0">
                          <a:latin typeface="+mj-lt"/>
                        </a:rPr>
                        <a:t>3x</a:t>
                      </a:r>
                      <a:r>
                        <a:rPr lang="en-US" sz="1250" dirty="0" smtClean="0">
                          <a:latin typeface="+mj-lt"/>
                        </a:rPr>
                        <a:t> Typhoon</a:t>
                      </a:r>
                      <a:endParaRPr lang="en-US" sz="1250" dirty="0">
                        <a:latin typeface="+mj-lt"/>
                      </a:endParaRPr>
                    </a:p>
                  </a:txBody>
                  <a:tcPr anchor="ctr"/>
                </a:tc>
                <a:tc>
                  <a:txBody>
                    <a:bodyPr/>
                    <a:lstStyle/>
                    <a:p>
                      <a:pPr algn="ctr"/>
                      <a:r>
                        <a:rPr lang="en-US" sz="1250" dirty="0" smtClean="0">
                          <a:latin typeface="+mj-lt"/>
                        </a:rPr>
                        <a:t>10/2014</a:t>
                      </a:r>
                      <a:endParaRPr lang="en-US" sz="1250" dirty="0">
                        <a:latin typeface="+mj-lt"/>
                      </a:endParaRPr>
                    </a:p>
                  </a:txBody>
                  <a:tcPr anchor="ctr"/>
                </a:tc>
                <a:tc>
                  <a:txBody>
                    <a:bodyPr/>
                    <a:lstStyle/>
                    <a:p>
                      <a:pPr algn="ctr"/>
                      <a:r>
                        <a:rPr lang="en-US" sz="1250" dirty="0" smtClean="0">
                          <a:latin typeface="+mj-lt"/>
                        </a:rPr>
                        <a:t>1.5 GHz</a:t>
                      </a:r>
                      <a:endParaRPr lang="en-US" sz="1250" dirty="0">
                        <a:latin typeface="+mj-lt"/>
                      </a:endParaRPr>
                    </a:p>
                  </a:txBody>
                  <a:tcPr anchor="ctr"/>
                </a:tc>
                <a:tc>
                  <a:txBody>
                    <a:bodyPr/>
                    <a:lstStyle/>
                    <a:p>
                      <a:pPr algn="ctr"/>
                      <a:r>
                        <a:rPr lang="en-US" sz="1250" dirty="0" smtClean="0">
                          <a:solidFill>
                            <a:srgbClr val="FF0000"/>
                          </a:solidFill>
                          <a:latin typeface="+mj-lt"/>
                        </a:rPr>
                        <a:t>6</a:t>
                      </a:r>
                      <a:endParaRPr lang="en-US" sz="1250" dirty="0">
                        <a:solidFill>
                          <a:srgbClr val="FF0000"/>
                        </a:solidFill>
                        <a:latin typeface="+mj-lt"/>
                      </a:endParaRPr>
                    </a:p>
                  </a:txBody>
                  <a:tcPr anchor="ctr"/>
                </a:tc>
                <a:tc>
                  <a:txBody>
                    <a:bodyPr/>
                    <a:lstStyle/>
                    <a:p>
                      <a:pPr algn="ctr"/>
                      <a:r>
                        <a:rPr lang="en-US" sz="1250" dirty="0" smtClean="0">
                          <a:latin typeface="+mj-lt"/>
                        </a:rPr>
                        <a:t>iPad Air 2</a:t>
                      </a:r>
                      <a:endParaRPr lang="en-US" sz="1250" dirty="0">
                        <a:latin typeface="+mj-lt"/>
                      </a:endParaRPr>
                    </a:p>
                  </a:txBody>
                  <a:tcPr anchor="ctr"/>
                </a:tc>
              </a:tr>
              <a:tr h="461268">
                <a:tc>
                  <a:txBody>
                    <a:bodyPr/>
                    <a:lstStyle/>
                    <a:p>
                      <a:pPr algn="ctr"/>
                      <a:r>
                        <a:rPr lang="en-US" sz="1250" dirty="0" err="1" smtClean="0">
                          <a:latin typeface="+mj-lt"/>
                        </a:rPr>
                        <a:t>A9</a:t>
                      </a:r>
                      <a:endParaRPr lang="en-US" sz="1250" dirty="0">
                        <a:latin typeface="+mj-lt"/>
                      </a:endParaRPr>
                    </a:p>
                  </a:txBody>
                  <a:tcPr anchor="ctr"/>
                </a:tc>
                <a:tc>
                  <a:txBody>
                    <a:bodyPr/>
                    <a:lstStyle/>
                    <a:p>
                      <a:pPr algn="ctr"/>
                      <a:r>
                        <a:rPr lang="en-US" sz="1250" dirty="0" smtClean="0">
                          <a:latin typeface="+mj-lt"/>
                        </a:rPr>
                        <a:t>14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Twister</a:t>
                      </a:r>
                    </a:p>
                    <a:p>
                      <a:pPr algn="ctr"/>
                      <a:r>
                        <a:rPr lang="en-US" sz="1250" dirty="0" smtClean="0">
                          <a:latin typeface="+mj-lt"/>
                        </a:rPr>
                        <a:t>(Samsung)</a:t>
                      </a:r>
                      <a:endParaRPr lang="en-US" sz="1250" dirty="0">
                        <a:latin typeface="+mj-lt"/>
                      </a:endParaRPr>
                    </a:p>
                  </a:txBody>
                  <a:tcPr anchor="ctr"/>
                </a:tc>
                <a:tc>
                  <a:txBody>
                    <a:bodyPr/>
                    <a:lstStyle/>
                    <a:p>
                      <a:pPr algn="ctr"/>
                      <a:r>
                        <a:rPr lang="en-US" sz="1250" dirty="0" smtClean="0">
                          <a:latin typeface="+mj-lt"/>
                        </a:rPr>
                        <a:t>09/2015</a:t>
                      </a:r>
                      <a:endParaRPr lang="en-US" sz="1250" dirty="0">
                        <a:latin typeface="+mj-lt"/>
                      </a:endParaRPr>
                    </a:p>
                  </a:txBody>
                  <a:tcPr anchor="ctr"/>
                </a:tc>
                <a:tc>
                  <a:txBody>
                    <a:bodyPr/>
                    <a:lstStyle/>
                    <a:p>
                      <a:pPr algn="ctr"/>
                      <a:r>
                        <a:rPr lang="en-US" sz="1250" dirty="0" smtClean="0">
                          <a:latin typeface="+mj-lt"/>
                        </a:rPr>
                        <a:t>1.85 GHz</a:t>
                      </a:r>
                      <a:endParaRPr lang="en-US" sz="1250" dirty="0">
                        <a:latin typeface="+mj-lt"/>
                      </a:endParaRPr>
                    </a:p>
                  </a:txBody>
                  <a:tcPr anchor="ctr"/>
                </a:tc>
                <a:tc>
                  <a:txBody>
                    <a:bodyPr/>
                    <a:lstStyle/>
                    <a:p>
                      <a:pPr algn="ctr"/>
                      <a:r>
                        <a:rPr lang="en-US" sz="1250" dirty="0" smtClean="0">
                          <a:solidFill>
                            <a:srgbClr val="FF0000"/>
                          </a:solidFill>
                          <a:latin typeface="+mj-lt"/>
                        </a:rPr>
                        <a:t>6</a:t>
                      </a:r>
                      <a:endParaRPr lang="en-US" sz="1250" dirty="0">
                        <a:solidFill>
                          <a:srgbClr val="FF0000"/>
                        </a:solidFill>
                        <a:latin typeface="+mj-lt"/>
                      </a:endParaRPr>
                    </a:p>
                  </a:txBody>
                  <a:tcPr anchor="ctr"/>
                </a:tc>
                <a:tc rowSpan="2">
                  <a:txBody>
                    <a:bodyPr/>
                    <a:lstStyle/>
                    <a:p>
                      <a:pPr algn="ctr"/>
                      <a:r>
                        <a:rPr lang="en-US" sz="1250" dirty="0" smtClean="0">
                          <a:latin typeface="+mj-lt"/>
                        </a:rPr>
                        <a:t>iPhone 6S/6S Plus</a:t>
                      </a:r>
                    </a:p>
                    <a:p>
                      <a:pPr algn="ctr"/>
                      <a:r>
                        <a:rPr lang="en-US" sz="1250" dirty="0" smtClean="0">
                          <a:latin typeface="+mj-lt"/>
                        </a:rPr>
                        <a:t>iPhone SE</a:t>
                      </a:r>
                    </a:p>
                    <a:p>
                      <a:pPr algn="ctr"/>
                      <a:r>
                        <a:rPr lang="en-US" sz="1250" dirty="0" smtClean="0">
                          <a:latin typeface="+mj-lt"/>
                        </a:rPr>
                        <a:t>iPad (2017)</a:t>
                      </a:r>
                      <a:endParaRPr lang="en-US" sz="1250" dirty="0">
                        <a:latin typeface="+mj-lt"/>
                      </a:endParaRPr>
                    </a:p>
                  </a:txBody>
                  <a:tcPr anchor="ctr"/>
                </a:tc>
              </a:tr>
              <a:tr h="461268">
                <a:tc>
                  <a:txBody>
                    <a:bodyPr/>
                    <a:lstStyle/>
                    <a:p>
                      <a:pPr algn="ctr"/>
                      <a:r>
                        <a:rPr lang="en-US" sz="1250" dirty="0" err="1" smtClean="0">
                          <a:latin typeface="+mj-lt"/>
                        </a:rPr>
                        <a:t>A9</a:t>
                      </a:r>
                      <a:endParaRPr lang="en-US" sz="1250" dirty="0">
                        <a:latin typeface="+mj-lt"/>
                      </a:endParaRPr>
                    </a:p>
                  </a:txBody>
                  <a:tcPr anchor="ctr"/>
                </a:tc>
                <a:tc>
                  <a:txBody>
                    <a:bodyPr/>
                    <a:lstStyle/>
                    <a:p>
                      <a:pPr algn="ctr"/>
                      <a:r>
                        <a:rPr lang="en-US" sz="1250" dirty="0" smtClean="0">
                          <a:latin typeface="+mj-lt"/>
                        </a:rPr>
                        <a:t>16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Twister</a:t>
                      </a:r>
                    </a:p>
                    <a:p>
                      <a:pPr algn="ctr"/>
                      <a:r>
                        <a:rPr lang="en-US" sz="1250" dirty="0" smtClean="0">
                          <a:latin typeface="+mj-lt"/>
                        </a:rPr>
                        <a:t>(</a:t>
                      </a:r>
                      <a:r>
                        <a:rPr lang="en-US" sz="1250" dirty="0" err="1" smtClean="0">
                          <a:latin typeface="+mj-lt"/>
                        </a:rPr>
                        <a:t>TSMC</a:t>
                      </a:r>
                      <a:r>
                        <a:rPr lang="en-US" sz="1250" dirty="0" smtClean="0">
                          <a:latin typeface="+mj-lt"/>
                        </a:rPr>
                        <a:t>)</a:t>
                      </a:r>
                      <a:endParaRPr lang="en-US" sz="1250" dirty="0">
                        <a:latin typeface="+mj-lt"/>
                      </a:endParaRPr>
                    </a:p>
                  </a:txBody>
                  <a:tcPr anchor="ctr"/>
                </a:tc>
                <a:tc>
                  <a:txBody>
                    <a:bodyPr/>
                    <a:lstStyle/>
                    <a:p>
                      <a:pPr algn="ctr"/>
                      <a:r>
                        <a:rPr lang="en-US" sz="1250" dirty="0" smtClean="0">
                          <a:latin typeface="+mj-lt"/>
                        </a:rPr>
                        <a:t>09/2015</a:t>
                      </a:r>
                      <a:endParaRPr lang="en-US" sz="1250" dirty="0">
                        <a:latin typeface="+mj-lt"/>
                      </a:endParaRPr>
                    </a:p>
                  </a:txBody>
                  <a:tcPr anchor="ctr"/>
                </a:tc>
                <a:tc>
                  <a:txBody>
                    <a:bodyPr/>
                    <a:lstStyle/>
                    <a:p>
                      <a:pPr algn="ctr"/>
                      <a:r>
                        <a:rPr lang="en-US" sz="1250" dirty="0" smtClean="0">
                          <a:latin typeface="+mj-lt"/>
                        </a:rPr>
                        <a:t>1.85 GHz</a:t>
                      </a:r>
                      <a:endParaRPr lang="en-US" sz="1250" dirty="0">
                        <a:latin typeface="+mj-lt"/>
                      </a:endParaRPr>
                    </a:p>
                  </a:txBody>
                  <a:tcPr anchor="ctr"/>
                </a:tc>
                <a:tc>
                  <a:txBody>
                    <a:bodyPr/>
                    <a:lstStyle/>
                    <a:p>
                      <a:pPr algn="ctr"/>
                      <a:r>
                        <a:rPr lang="en-US" sz="1250" dirty="0" smtClean="0">
                          <a:solidFill>
                            <a:srgbClr val="FF0000"/>
                          </a:solidFill>
                          <a:latin typeface="+mj-lt"/>
                        </a:rPr>
                        <a:t>6</a:t>
                      </a:r>
                      <a:endParaRPr lang="en-US" sz="1250" dirty="0">
                        <a:solidFill>
                          <a:srgbClr val="FF0000"/>
                        </a:solidFill>
                        <a:latin typeface="+mj-lt"/>
                      </a:endParaRPr>
                    </a:p>
                  </a:txBody>
                  <a:tcPr anchor="ctr"/>
                </a:tc>
                <a:tc vMerge="1">
                  <a:txBody>
                    <a:bodyPr/>
                    <a:lstStyle/>
                    <a:p>
                      <a:endParaRPr lang="en-US" sz="1400" dirty="0">
                        <a:latin typeface="+mj-lt"/>
                      </a:endParaRPr>
                    </a:p>
                  </a:txBody>
                  <a:tcPr/>
                </a:tc>
              </a:tr>
              <a:tr h="461268">
                <a:tc>
                  <a:txBody>
                    <a:bodyPr/>
                    <a:lstStyle/>
                    <a:p>
                      <a:pPr algn="ctr"/>
                      <a:r>
                        <a:rPr lang="en-US" sz="1250" dirty="0" err="1" smtClean="0">
                          <a:latin typeface="+mj-lt"/>
                        </a:rPr>
                        <a:t>A9X</a:t>
                      </a:r>
                      <a:endParaRPr lang="en-US" sz="1250" dirty="0">
                        <a:latin typeface="+mj-lt"/>
                      </a:endParaRPr>
                    </a:p>
                  </a:txBody>
                  <a:tcPr anchor="ctr"/>
                </a:tc>
                <a:tc>
                  <a:txBody>
                    <a:bodyPr/>
                    <a:lstStyle/>
                    <a:p>
                      <a:pPr algn="ctr"/>
                      <a:r>
                        <a:rPr lang="en-US" sz="1250" dirty="0" smtClean="0">
                          <a:latin typeface="+mj-lt"/>
                        </a:rPr>
                        <a:t>16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Twister</a:t>
                      </a:r>
                      <a:endParaRPr lang="en-US" sz="1250" dirty="0">
                        <a:latin typeface="+mj-lt"/>
                      </a:endParaRPr>
                    </a:p>
                  </a:txBody>
                  <a:tcPr anchor="ctr"/>
                </a:tc>
                <a:tc>
                  <a:txBody>
                    <a:bodyPr/>
                    <a:lstStyle/>
                    <a:p>
                      <a:pPr algn="ctr"/>
                      <a:r>
                        <a:rPr lang="en-US" sz="1250" dirty="0" smtClean="0">
                          <a:latin typeface="+mj-lt"/>
                        </a:rPr>
                        <a:t>11/2015</a:t>
                      </a:r>
                      <a:endParaRPr lang="en-US" sz="1250" dirty="0">
                        <a:latin typeface="+mj-lt"/>
                      </a:endParaRPr>
                    </a:p>
                  </a:txBody>
                  <a:tcPr anchor="ctr"/>
                </a:tc>
                <a:tc>
                  <a:txBody>
                    <a:bodyPr/>
                    <a:lstStyle/>
                    <a:p>
                      <a:pPr algn="ctr"/>
                      <a:r>
                        <a:rPr lang="en-US" sz="1250" dirty="0" smtClean="0">
                          <a:latin typeface="+mj-lt"/>
                        </a:rPr>
                        <a:t>2.16 - 2.26</a:t>
                      </a:r>
                    </a:p>
                    <a:p>
                      <a:pPr algn="ctr"/>
                      <a:r>
                        <a:rPr lang="en-US" sz="1250" dirty="0" smtClean="0">
                          <a:latin typeface="+mj-lt"/>
                        </a:rPr>
                        <a:t>GHz</a:t>
                      </a:r>
                      <a:endParaRPr lang="en-US" sz="1250" dirty="0">
                        <a:latin typeface="+mj-lt"/>
                      </a:endParaRPr>
                    </a:p>
                  </a:txBody>
                  <a:tcPr anchor="ctr"/>
                </a:tc>
                <a:tc>
                  <a:txBody>
                    <a:bodyPr/>
                    <a:lstStyle/>
                    <a:p>
                      <a:pPr algn="ctr"/>
                      <a:r>
                        <a:rPr lang="en-US" sz="1250" dirty="0" smtClean="0">
                          <a:solidFill>
                            <a:srgbClr val="FF0000"/>
                          </a:solidFill>
                          <a:latin typeface="+mj-lt"/>
                        </a:rPr>
                        <a:t>6</a:t>
                      </a:r>
                      <a:endParaRPr lang="en-US" sz="1250" dirty="0">
                        <a:solidFill>
                          <a:srgbClr val="FF0000"/>
                        </a:solidFill>
                        <a:latin typeface="+mj-lt"/>
                      </a:endParaRPr>
                    </a:p>
                  </a:txBody>
                  <a:tcPr anchor="ctr"/>
                </a:tc>
                <a:tc>
                  <a:txBody>
                    <a:bodyPr/>
                    <a:lstStyle/>
                    <a:p>
                      <a:pPr algn="ctr"/>
                      <a:r>
                        <a:rPr lang="en-US" sz="1250" dirty="0" smtClean="0">
                          <a:latin typeface="+mj-lt"/>
                        </a:rPr>
                        <a:t>iPad Pro 12.9"</a:t>
                      </a:r>
                    </a:p>
                    <a:p>
                      <a:pPr algn="ctr"/>
                      <a:r>
                        <a:rPr lang="en-US" sz="1250" dirty="0" smtClean="0">
                          <a:latin typeface="+mj-lt"/>
                        </a:rPr>
                        <a:t>iPad Pro 9.7"</a:t>
                      </a:r>
                      <a:endParaRPr lang="en-US" sz="1250" dirty="0">
                        <a:latin typeface="+mj-lt"/>
                      </a:endParaRPr>
                    </a:p>
                  </a:txBody>
                  <a:tcPr anchor="ctr"/>
                </a:tc>
              </a:tr>
              <a:tr h="461268">
                <a:tc>
                  <a:txBody>
                    <a:bodyPr/>
                    <a:lstStyle/>
                    <a:p>
                      <a:pPr algn="ctr"/>
                      <a:r>
                        <a:rPr lang="en-US" sz="1250" dirty="0" err="1" smtClean="0">
                          <a:latin typeface="+mj-lt"/>
                        </a:rPr>
                        <a:t>A10</a:t>
                      </a:r>
                      <a:endParaRPr lang="en-US" sz="1250" dirty="0">
                        <a:latin typeface="+mj-lt"/>
                      </a:endParaRPr>
                    </a:p>
                  </a:txBody>
                  <a:tcPr anchor="ctr"/>
                </a:tc>
                <a:tc>
                  <a:txBody>
                    <a:bodyPr/>
                    <a:lstStyle/>
                    <a:p>
                      <a:pPr algn="ctr"/>
                      <a:r>
                        <a:rPr lang="en-US" sz="1250" dirty="0" smtClean="0">
                          <a:latin typeface="+mj-lt"/>
                        </a:rPr>
                        <a:t>16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Hurricane (HP)</a:t>
                      </a:r>
                    </a:p>
                    <a:p>
                      <a:pPr algn="ctr"/>
                      <a:r>
                        <a:rPr lang="en-US" sz="1250" dirty="0" err="1" smtClean="0">
                          <a:latin typeface="+mj-lt"/>
                        </a:rPr>
                        <a:t>2x</a:t>
                      </a:r>
                      <a:r>
                        <a:rPr lang="en-US" sz="1250" dirty="0" smtClean="0">
                          <a:latin typeface="+mj-lt"/>
                        </a:rPr>
                        <a:t> Zephyr (EE)</a:t>
                      </a:r>
                      <a:endParaRPr lang="en-US" sz="1250" dirty="0">
                        <a:latin typeface="+mj-lt"/>
                      </a:endParaRPr>
                    </a:p>
                  </a:txBody>
                  <a:tcPr anchor="ctr"/>
                </a:tc>
                <a:tc>
                  <a:txBody>
                    <a:bodyPr/>
                    <a:lstStyle/>
                    <a:p>
                      <a:pPr algn="ctr"/>
                      <a:r>
                        <a:rPr lang="en-US" sz="1250" dirty="0" smtClean="0">
                          <a:latin typeface="+mj-lt"/>
                        </a:rPr>
                        <a:t>09/2016</a:t>
                      </a:r>
                      <a:endParaRPr lang="en-US" sz="1250" dirty="0">
                        <a:latin typeface="+mj-lt"/>
                      </a:endParaRPr>
                    </a:p>
                  </a:txBody>
                  <a:tcPr anchor="ctr"/>
                </a:tc>
                <a:tc>
                  <a:txBody>
                    <a:bodyPr/>
                    <a:lstStyle/>
                    <a:p>
                      <a:pPr algn="ctr"/>
                      <a:r>
                        <a:rPr lang="en-US" sz="1250" dirty="0" smtClean="0">
                          <a:latin typeface="+mj-lt"/>
                        </a:rPr>
                        <a:t>2.34 GHz</a:t>
                      </a:r>
                      <a:endParaRPr lang="en-US" sz="1250" dirty="0">
                        <a:latin typeface="+mj-lt"/>
                      </a:endParaRPr>
                    </a:p>
                  </a:txBody>
                  <a:tcPr anchor="ctr"/>
                </a:tc>
                <a:tc>
                  <a:txBody>
                    <a:bodyPr/>
                    <a:lstStyle/>
                    <a:p>
                      <a:pPr algn="ctr"/>
                      <a:r>
                        <a:rPr lang="en-US" sz="1250" dirty="0" err="1" smtClean="0">
                          <a:latin typeface="+mj-lt"/>
                        </a:rPr>
                        <a:t>n.a</a:t>
                      </a:r>
                      <a:r>
                        <a:rPr lang="en-US" sz="1250" dirty="0" smtClean="0">
                          <a:latin typeface="+mj-lt"/>
                        </a:rPr>
                        <a:t>.</a:t>
                      </a:r>
                      <a:endParaRPr lang="en-US" sz="1250" dirty="0">
                        <a:latin typeface="+mj-lt"/>
                      </a:endParaRPr>
                    </a:p>
                  </a:txBody>
                  <a:tcPr anchor="ctr"/>
                </a:tc>
                <a:tc>
                  <a:txBody>
                    <a:bodyPr/>
                    <a:lstStyle/>
                    <a:p>
                      <a:pPr algn="ctr"/>
                      <a:r>
                        <a:rPr lang="en-US" sz="1250" dirty="0" smtClean="0">
                          <a:latin typeface="+mj-lt"/>
                        </a:rPr>
                        <a:t>iPhone 7/7 Plus</a:t>
                      </a:r>
                    </a:p>
                    <a:p>
                      <a:pPr algn="ctr"/>
                      <a:r>
                        <a:rPr lang="en-US" sz="1250" dirty="0" smtClean="0">
                          <a:latin typeface="+mj-lt"/>
                        </a:rPr>
                        <a:t>iMac Pro (2017)</a:t>
                      </a:r>
                      <a:endParaRPr lang="en-US" sz="1250" dirty="0">
                        <a:latin typeface="+mj-lt"/>
                      </a:endParaRPr>
                    </a:p>
                  </a:txBody>
                  <a:tcPr anchor="ctr"/>
                </a:tc>
              </a:tr>
              <a:tr h="461268">
                <a:tc>
                  <a:txBody>
                    <a:bodyPr/>
                    <a:lstStyle/>
                    <a:p>
                      <a:pPr algn="ctr"/>
                      <a:r>
                        <a:rPr lang="en-US" sz="1250" dirty="0" err="1" smtClean="0">
                          <a:latin typeface="+mj-lt"/>
                        </a:rPr>
                        <a:t>A10X</a:t>
                      </a:r>
                      <a:endParaRPr lang="en-US" sz="1250" dirty="0">
                        <a:latin typeface="+mj-lt"/>
                      </a:endParaRPr>
                    </a:p>
                  </a:txBody>
                  <a:tcPr anchor="ctr"/>
                </a:tc>
                <a:tc>
                  <a:txBody>
                    <a:bodyPr/>
                    <a:lstStyle/>
                    <a:p>
                      <a:pPr algn="ctr"/>
                      <a:r>
                        <a:rPr lang="en-US" sz="1250" dirty="0" smtClean="0">
                          <a:latin typeface="+mj-lt"/>
                        </a:rPr>
                        <a:t>10 nm</a:t>
                      </a:r>
                      <a:endParaRPr lang="en-US" sz="1250" dirty="0">
                        <a:latin typeface="+mj-lt"/>
                      </a:endParaRPr>
                    </a:p>
                  </a:txBody>
                  <a:tcPr anchor="ctr"/>
                </a:tc>
                <a:tc>
                  <a:txBody>
                    <a:bodyPr/>
                    <a:lstStyle/>
                    <a:p>
                      <a:pPr algn="ctr"/>
                      <a:r>
                        <a:rPr lang="en-US" sz="1250" dirty="0" err="1" smtClean="0">
                          <a:latin typeface="+mj-lt"/>
                        </a:rPr>
                        <a:t>3x</a:t>
                      </a:r>
                      <a:r>
                        <a:rPr lang="en-US" sz="1250" dirty="0" smtClean="0">
                          <a:latin typeface="+mj-lt"/>
                        </a:rPr>
                        <a:t> Hurricane</a:t>
                      </a:r>
                      <a:r>
                        <a:rPr lang="en-US" sz="1250" baseline="0" dirty="0" smtClean="0">
                          <a:latin typeface="+mj-lt"/>
                        </a:rPr>
                        <a:t> (HP)</a:t>
                      </a:r>
                    </a:p>
                    <a:p>
                      <a:pPr algn="ctr"/>
                      <a:r>
                        <a:rPr lang="en-US" sz="1250" baseline="0" dirty="0" err="1" smtClean="0">
                          <a:latin typeface="+mj-lt"/>
                        </a:rPr>
                        <a:t>3x</a:t>
                      </a:r>
                      <a:r>
                        <a:rPr lang="en-US" sz="1250" baseline="0" dirty="0" smtClean="0">
                          <a:latin typeface="+mj-lt"/>
                        </a:rPr>
                        <a:t> Zephyr (EE)</a:t>
                      </a:r>
                      <a:endParaRPr lang="en-US" sz="1250" dirty="0">
                        <a:latin typeface="+mj-lt"/>
                      </a:endParaRPr>
                    </a:p>
                  </a:txBody>
                  <a:tcPr anchor="ctr"/>
                </a:tc>
                <a:tc>
                  <a:txBody>
                    <a:bodyPr/>
                    <a:lstStyle/>
                    <a:p>
                      <a:pPr algn="ctr"/>
                      <a:r>
                        <a:rPr lang="en-US" sz="1250" dirty="0" smtClean="0">
                          <a:latin typeface="+mj-lt"/>
                        </a:rPr>
                        <a:t>06/2017</a:t>
                      </a:r>
                      <a:endParaRPr lang="en-US" sz="1250" dirty="0">
                        <a:latin typeface="+mj-lt"/>
                      </a:endParaRPr>
                    </a:p>
                  </a:txBody>
                  <a:tcPr anchor="ctr"/>
                </a:tc>
                <a:tc>
                  <a:txBody>
                    <a:bodyPr/>
                    <a:lstStyle/>
                    <a:p>
                      <a:pPr algn="ctr"/>
                      <a:r>
                        <a:rPr lang="en-US" sz="1250" dirty="0" smtClean="0">
                          <a:latin typeface="+mj-lt"/>
                        </a:rPr>
                        <a:t>2.36 GHz</a:t>
                      </a:r>
                      <a:endParaRPr lang="en-US" sz="1250" dirty="0">
                        <a:latin typeface="+mj-lt"/>
                      </a:endParaRPr>
                    </a:p>
                  </a:txBody>
                  <a:tcPr anchor="ctr"/>
                </a:tc>
                <a:tc>
                  <a:txBody>
                    <a:bodyPr/>
                    <a:lstStyle/>
                    <a:p>
                      <a:pPr algn="ctr"/>
                      <a:r>
                        <a:rPr lang="en-US" sz="1250" dirty="0" err="1" smtClean="0">
                          <a:latin typeface="+mj-lt"/>
                        </a:rPr>
                        <a:t>n.a</a:t>
                      </a:r>
                      <a:r>
                        <a:rPr lang="en-US" sz="1250" dirty="0" smtClean="0">
                          <a:latin typeface="+mj-lt"/>
                        </a:rPr>
                        <a:t>.</a:t>
                      </a:r>
                      <a:endParaRPr lang="en-US" sz="1250" dirty="0">
                        <a:latin typeface="+mj-lt"/>
                      </a:endParaRPr>
                    </a:p>
                  </a:txBody>
                  <a:tcPr anchor="ctr"/>
                </a:tc>
                <a:tc>
                  <a:txBody>
                    <a:bodyPr/>
                    <a:lstStyle/>
                    <a:p>
                      <a:pPr algn="ctr"/>
                      <a:r>
                        <a:rPr lang="en-US" sz="1250" dirty="0" smtClean="0">
                          <a:latin typeface="+mj-lt"/>
                        </a:rPr>
                        <a:t>iPad Pro 10.5"</a:t>
                      </a:r>
                    </a:p>
                    <a:p>
                      <a:pPr algn="ctr"/>
                      <a:r>
                        <a:rPr lang="en-US" sz="1250" dirty="0" smtClean="0">
                          <a:latin typeface="+mj-lt"/>
                        </a:rPr>
                        <a:t>iPad Pro 12.9" </a:t>
                      </a:r>
                      <a:endParaRPr lang="en-US" sz="1250" dirty="0">
                        <a:latin typeface="+mj-lt"/>
                      </a:endParaRPr>
                    </a:p>
                  </a:txBody>
                  <a:tcPr anchor="ctr"/>
                </a:tc>
              </a:tr>
              <a:tr h="461268">
                <a:tc>
                  <a:txBody>
                    <a:bodyPr/>
                    <a:lstStyle/>
                    <a:p>
                      <a:pPr algn="ctr"/>
                      <a:r>
                        <a:rPr lang="en-US" sz="1250" dirty="0" err="1" smtClean="0">
                          <a:latin typeface="+mj-lt"/>
                        </a:rPr>
                        <a:t>A11</a:t>
                      </a:r>
                      <a:endParaRPr lang="en-US" sz="1250" dirty="0">
                        <a:latin typeface="+mj-lt"/>
                      </a:endParaRPr>
                    </a:p>
                  </a:txBody>
                  <a:tcPr anchor="ctr"/>
                </a:tc>
                <a:tc>
                  <a:txBody>
                    <a:bodyPr/>
                    <a:lstStyle/>
                    <a:p>
                      <a:pPr algn="ctr"/>
                      <a:r>
                        <a:rPr lang="en-US" sz="1250" dirty="0" smtClean="0">
                          <a:latin typeface="+mj-lt"/>
                        </a:rPr>
                        <a:t>10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Monsoon (HP)</a:t>
                      </a:r>
                    </a:p>
                    <a:p>
                      <a:pPr algn="ctr"/>
                      <a:r>
                        <a:rPr lang="en-US" sz="1250" dirty="0" err="1" smtClean="0">
                          <a:latin typeface="+mj-lt"/>
                        </a:rPr>
                        <a:t>4x</a:t>
                      </a:r>
                      <a:r>
                        <a:rPr lang="en-US" sz="1250" dirty="0" smtClean="0">
                          <a:latin typeface="+mj-lt"/>
                        </a:rPr>
                        <a:t> Mistral (EE)</a:t>
                      </a:r>
                      <a:endParaRPr lang="en-US" sz="1250" dirty="0">
                        <a:latin typeface="+mj-lt"/>
                      </a:endParaRPr>
                    </a:p>
                  </a:txBody>
                  <a:tcPr anchor="ctr"/>
                </a:tc>
                <a:tc>
                  <a:txBody>
                    <a:bodyPr/>
                    <a:lstStyle/>
                    <a:p>
                      <a:pPr algn="ctr"/>
                      <a:r>
                        <a:rPr lang="en-US" sz="1250" dirty="0" smtClean="0">
                          <a:latin typeface="+mj-lt"/>
                        </a:rPr>
                        <a:t>09/2017</a:t>
                      </a:r>
                      <a:endParaRPr lang="en-US" sz="1250" dirty="0">
                        <a:latin typeface="+mj-lt"/>
                      </a:endParaRPr>
                    </a:p>
                  </a:txBody>
                  <a:tcPr anchor="ctr"/>
                </a:tc>
                <a:tc>
                  <a:txBody>
                    <a:bodyPr/>
                    <a:lstStyle/>
                    <a:p>
                      <a:pPr algn="ctr"/>
                      <a:r>
                        <a:rPr lang="en-US" sz="1250" dirty="0" smtClean="0">
                          <a:latin typeface="+mj-lt"/>
                        </a:rPr>
                        <a:t>2.40</a:t>
                      </a:r>
                      <a:r>
                        <a:rPr lang="en-US" sz="1250" baseline="0" dirty="0" smtClean="0">
                          <a:latin typeface="+mj-lt"/>
                        </a:rPr>
                        <a:t> GHz</a:t>
                      </a:r>
                      <a:endParaRPr lang="en-US" sz="1250" dirty="0">
                        <a:latin typeface="+mj-lt"/>
                      </a:endParaRPr>
                    </a:p>
                  </a:txBody>
                  <a:tcPr anchor="ctr"/>
                </a:tc>
                <a:tc>
                  <a:txBody>
                    <a:bodyPr/>
                    <a:lstStyle/>
                    <a:p>
                      <a:pPr algn="ctr"/>
                      <a:r>
                        <a:rPr lang="en-US" sz="1250" dirty="0" err="1" smtClean="0">
                          <a:latin typeface="+mj-lt"/>
                        </a:rPr>
                        <a:t>n.a</a:t>
                      </a:r>
                      <a:r>
                        <a:rPr lang="en-US" sz="1250" dirty="0" smtClean="0">
                          <a:latin typeface="+mj-lt"/>
                        </a:rPr>
                        <a:t>.</a:t>
                      </a:r>
                      <a:endParaRPr lang="en-US" sz="1250" dirty="0">
                        <a:latin typeface="+mj-lt"/>
                      </a:endParaRPr>
                    </a:p>
                  </a:txBody>
                  <a:tcPr anchor="ctr"/>
                </a:tc>
                <a:tc>
                  <a:txBody>
                    <a:bodyPr/>
                    <a:lstStyle/>
                    <a:p>
                      <a:pPr algn="ctr"/>
                      <a:r>
                        <a:rPr lang="fr-FR" sz="1250" dirty="0" smtClean="0">
                          <a:latin typeface="+mj-lt"/>
                        </a:rPr>
                        <a:t>iPhone 8/8 Plus</a:t>
                      </a:r>
                    </a:p>
                    <a:p>
                      <a:pPr algn="ctr"/>
                      <a:r>
                        <a:rPr lang="fr-FR" sz="1250" dirty="0" smtClean="0">
                          <a:latin typeface="+mj-lt"/>
                        </a:rPr>
                        <a:t>iPhone X</a:t>
                      </a:r>
                      <a:endParaRPr lang="en-US" sz="1250" dirty="0">
                        <a:latin typeface="+mj-lt"/>
                      </a:endParaRPr>
                    </a:p>
                  </a:txBody>
                  <a:tcPr anchor="ctr"/>
                </a:tc>
              </a:tr>
            </a:tbl>
          </a:graphicData>
        </a:graphic>
      </p:graphicFrame>
      <p:sp>
        <p:nvSpPr>
          <p:cNvPr id="4" name="TextBox 3"/>
          <p:cNvSpPr txBox="1"/>
          <p:nvPr/>
        </p:nvSpPr>
        <p:spPr>
          <a:xfrm>
            <a:off x="120585" y="516485"/>
            <a:ext cx="5607625" cy="369332"/>
          </a:xfrm>
          <a:prstGeom prst="rect">
            <a:avLst/>
          </a:prstGeom>
          <a:noFill/>
        </p:spPr>
        <p:txBody>
          <a:bodyPr wrap="none" rtlCol="0">
            <a:spAutoFit/>
          </a:bodyPr>
          <a:lstStyle/>
          <a:p>
            <a:r>
              <a:rPr lang="en-US" dirty="0" smtClean="0">
                <a:solidFill>
                  <a:srgbClr val="2D2D8A"/>
                </a:solidFill>
                <a:latin typeface="Verdana"/>
              </a:rPr>
              <a:t>Main features of Apple's </a:t>
            </a:r>
            <a:r>
              <a:rPr lang="en-US" dirty="0" err="1" smtClean="0">
                <a:solidFill>
                  <a:srgbClr val="2D2D8A"/>
                </a:solidFill>
                <a:latin typeface="Verdana"/>
              </a:rPr>
              <a:t>A6</a:t>
            </a:r>
            <a:r>
              <a:rPr lang="en-US" dirty="0" smtClean="0">
                <a:solidFill>
                  <a:srgbClr val="2D2D8A"/>
                </a:solidFill>
                <a:latin typeface="Verdana"/>
              </a:rPr>
              <a:t> to </a:t>
            </a:r>
            <a:r>
              <a:rPr lang="en-US" dirty="0" err="1" smtClean="0">
                <a:solidFill>
                  <a:srgbClr val="2D2D8A"/>
                </a:solidFill>
                <a:latin typeface="Verdana"/>
              </a:rPr>
              <a:t>A11</a:t>
            </a:r>
            <a:r>
              <a:rPr lang="en-US" dirty="0" smtClean="0">
                <a:solidFill>
                  <a:srgbClr val="2D2D8A"/>
                </a:solidFill>
                <a:latin typeface="Verdana"/>
              </a:rPr>
              <a:t> processors </a:t>
            </a:r>
            <a:endParaRPr lang="en-US" dirty="0">
              <a:solidFill>
                <a:srgbClr val="2D2D8A"/>
              </a:solidFill>
              <a:latin typeface="Verdana"/>
            </a:endParaRPr>
          </a:p>
        </p:txBody>
      </p:sp>
      <p:sp>
        <p:nvSpPr>
          <p:cNvPr id="5" name="Rectangle 4"/>
          <p:cNvSpPr/>
          <p:nvPr/>
        </p:nvSpPr>
        <p:spPr>
          <a:xfrm>
            <a:off x="5112060" y="1127870"/>
            <a:ext cx="1188720" cy="573013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7065804" y="539787"/>
            <a:ext cx="1961691" cy="477054"/>
          </a:xfrm>
          <a:prstGeom prst="rect">
            <a:avLst/>
          </a:prstGeom>
          <a:noFill/>
        </p:spPr>
        <p:txBody>
          <a:bodyPr wrap="none" rtlCol="0">
            <a:spAutoFit/>
          </a:bodyPr>
          <a:lstStyle/>
          <a:p>
            <a:r>
              <a:rPr lang="en-US" sz="1250" dirty="0" smtClean="0">
                <a:solidFill>
                  <a:srgbClr val="000000"/>
                </a:solidFill>
                <a:latin typeface="Verdana"/>
              </a:rPr>
              <a:t>HP: High Performance</a:t>
            </a:r>
          </a:p>
          <a:p>
            <a:r>
              <a:rPr lang="en-US" sz="1250" dirty="0" smtClean="0">
                <a:solidFill>
                  <a:srgbClr val="000000"/>
                </a:solidFill>
                <a:latin typeface="Verdana"/>
              </a:rPr>
              <a:t>EE: Energy Efficient</a:t>
            </a:r>
            <a:endParaRPr lang="en-US" sz="1250" dirty="0">
              <a:solidFill>
                <a:srgbClr val="000000"/>
              </a:solidFill>
              <a:latin typeface="Verdana"/>
            </a:endParaRPr>
          </a:p>
        </p:txBody>
      </p:sp>
    </p:spTree>
    <p:extLst>
      <p:ext uri="{BB962C8B-B14F-4D97-AF65-F5344CB8AC3E}">
        <p14:creationId xmlns:p14="http://schemas.microsoft.com/office/powerpoint/2010/main" val="25275763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873" y="513072"/>
            <a:ext cx="3772186" cy="369332"/>
          </a:xfrm>
          <a:prstGeom prst="rect">
            <a:avLst/>
          </a:prstGeom>
          <a:noFill/>
        </p:spPr>
        <p:txBody>
          <a:bodyPr wrap="none" rtlCol="0">
            <a:spAutoFit/>
          </a:bodyPr>
          <a:lstStyle/>
          <a:p>
            <a:r>
              <a:rPr lang="en-US" dirty="0" smtClean="0">
                <a:solidFill>
                  <a:schemeClr val="accent6"/>
                </a:solidFill>
              </a:rPr>
              <a:t>Early spread of smartphones-1</a:t>
            </a:r>
            <a:endParaRPr lang="en-US" dirty="0">
              <a:solidFill>
                <a:schemeClr val="accent6"/>
              </a:solidFill>
            </a:endParaRPr>
          </a:p>
        </p:txBody>
      </p:sp>
      <p:sp>
        <p:nvSpPr>
          <p:cNvPr id="5" name="Rectangle 4"/>
          <p:cNvSpPr/>
          <p:nvPr/>
        </p:nvSpPr>
        <p:spPr>
          <a:xfrm>
            <a:off x="187268" y="969595"/>
            <a:ext cx="8945272" cy="907941"/>
          </a:xfrm>
          <a:prstGeom prst="rect">
            <a:avLst/>
          </a:prstGeom>
        </p:spPr>
        <p:txBody>
          <a:bodyPr wrap="square">
            <a:spAutoFit/>
          </a:bodyPr>
          <a:lstStyle/>
          <a:p>
            <a:pPr marL="285750" lvl="0" indent="-285750">
              <a:buClr>
                <a:srgbClr val="000000"/>
              </a:buClr>
              <a:buFont typeface="Arial" pitchFamily="34" charset="0"/>
              <a:buChar char="•"/>
            </a:pPr>
            <a:r>
              <a:rPr lang="en-US" sz="1600" dirty="0">
                <a:solidFill>
                  <a:srgbClr val="3333FF"/>
                </a:solidFill>
              </a:rPr>
              <a:t>In 2007 </a:t>
            </a:r>
            <a:r>
              <a:rPr lang="en-US" sz="1600" dirty="0">
                <a:solidFill>
                  <a:srgbClr val="FF0000"/>
                </a:solidFill>
              </a:rPr>
              <a:t>Apple’s iPhone </a:t>
            </a:r>
            <a:r>
              <a:rPr lang="en-US" sz="1600" dirty="0">
                <a:solidFill>
                  <a:srgbClr val="000000"/>
                </a:solidFill>
              </a:rPr>
              <a:t>gave a </a:t>
            </a:r>
            <a:r>
              <a:rPr lang="en-US" sz="1600" dirty="0">
                <a:solidFill>
                  <a:srgbClr val="3333FF"/>
                </a:solidFill>
              </a:rPr>
              <a:t>strong momentum </a:t>
            </a:r>
            <a:r>
              <a:rPr lang="en-US" sz="1600" dirty="0">
                <a:solidFill>
                  <a:srgbClr val="000000"/>
                </a:solidFill>
              </a:rPr>
              <a:t>for rapid spreading of </a:t>
            </a:r>
            <a:endParaRPr lang="en-US" sz="1600" dirty="0" smtClean="0">
              <a:solidFill>
                <a:srgbClr val="000000"/>
              </a:solidFill>
            </a:endParaRPr>
          </a:p>
          <a:p>
            <a:pPr lvl="0">
              <a:spcAft>
                <a:spcPts val="600"/>
              </a:spcAft>
              <a:buClr>
                <a:srgbClr val="000000"/>
              </a:buClr>
            </a:pPr>
            <a:r>
              <a:rPr lang="en-US" sz="1600" dirty="0">
                <a:solidFill>
                  <a:srgbClr val="000000"/>
                </a:solidFill>
              </a:rPr>
              <a:t> </a:t>
            </a:r>
            <a:r>
              <a:rPr lang="en-US" sz="1600" dirty="0" smtClean="0">
                <a:solidFill>
                  <a:srgbClr val="000000"/>
                </a:solidFill>
              </a:rPr>
              <a:t>     smartphones</a:t>
            </a:r>
            <a:r>
              <a:rPr lang="en-US" sz="1600" dirty="0">
                <a:solidFill>
                  <a:srgbClr val="000000"/>
                </a:solidFill>
              </a:rPr>
              <a:t>.</a:t>
            </a:r>
          </a:p>
          <a:p>
            <a:pPr lvl="0">
              <a:spcAft>
                <a:spcPts val="600"/>
              </a:spcAft>
              <a:buClr>
                <a:srgbClr val="000000"/>
              </a:buClr>
            </a:pPr>
            <a:r>
              <a:rPr lang="en-US" sz="1600" dirty="0">
                <a:solidFill>
                  <a:srgbClr val="3333FF"/>
                </a:solidFill>
              </a:rPr>
              <a:t>    </a:t>
            </a:r>
            <a:r>
              <a:rPr lang="en-US" sz="1600" dirty="0"/>
              <a:t>It run under the </a:t>
            </a:r>
            <a:r>
              <a:rPr lang="en-US" sz="1600" dirty="0">
                <a:solidFill>
                  <a:srgbClr val="3333FF"/>
                </a:solidFill>
              </a:rPr>
              <a:t>iPhone OS </a:t>
            </a:r>
            <a:r>
              <a:rPr lang="en-US" sz="1600" dirty="0"/>
              <a:t>(</a:t>
            </a:r>
            <a:r>
              <a:rPr lang="en-US" sz="1600" dirty="0">
                <a:solidFill>
                  <a:srgbClr val="3333FF"/>
                </a:solidFill>
              </a:rPr>
              <a:t>renamed later to iOS </a:t>
            </a:r>
            <a:r>
              <a:rPr lang="en-US" sz="1600" dirty="0"/>
              <a:t>in 2010</a:t>
            </a:r>
            <a:r>
              <a:rPr lang="en-US" sz="1600" dirty="0" smtClean="0"/>
              <a:t>).</a:t>
            </a:r>
            <a:endParaRPr lang="en-US" sz="1600" dirty="0"/>
          </a:p>
        </p:txBody>
      </p:sp>
      <p:sp>
        <p:nvSpPr>
          <p:cNvPr id="7"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(4)</a:t>
            </a:r>
            <a:endParaRPr lang="en-US" dirty="0"/>
          </a:p>
        </p:txBody>
      </p:sp>
      <p:pic>
        <p:nvPicPr>
          <p:cNvPr id="6" name="Picture 3" descr="http://mobilarena.hu/dl/cnt/2007-07/1654/stevejob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9760" y="2196299"/>
            <a:ext cx="4762500" cy="34766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1570" y="6043210"/>
            <a:ext cx="8006744" cy="338554"/>
          </a:xfrm>
          <a:prstGeom prst="rect">
            <a:avLst/>
          </a:prstGeom>
          <a:noFill/>
        </p:spPr>
        <p:txBody>
          <a:bodyPr wrap="none" rtlCol="0">
            <a:spAutoFit/>
          </a:bodyPr>
          <a:lstStyle/>
          <a:p>
            <a:r>
              <a:rPr lang="en-US" sz="1600" dirty="0" smtClean="0"/>
              <a:t>Figure: Steve Jobs introducing the iPhone at </a:t>
            </a:r>
            <a:r>
              <a:rPr lang="en-US" sz="1600" dirty="0" err="1" smtClean="0"/>
              <a:t>MacWorld</a:t>
            </a:r>
            <a:r>
              <a:rPr lang="en-US" sz="1600" dirty="0" smtClean="0"/>
              <a:t> Expo in 1/2007 [47]</a:t>
            </a:r>
            <a:endParaRPr lang="en-US" sz="1600" dirty="0"/>
          </a:p>
        </p:txBody>
      </p:sp>
      <p:sp>
        <p:nvSpPr>
          <p:cNvPr id="8" name="TextBox 7"/>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90967499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701570" y="1691630"/>
            <a:ext cx="7889103" cy="52223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a:solidFill>
                  <a:srgbClr val="FFFFFF"/>
                </a:solidFill>
                <a:latin typeface="Verdana" pitchFamily="34" charset="0"/>
                <a:cs typeface="Arial" charset="0"/>
              </a:rPr>
              <a:t> </a:t>
            </a:r>
            <a:r>
              <a:rPr lang="en-US" altLang="en-US" sz="1900" dirty="0" smtClean="0">
                <a:solidFill>
                  <a:srgbClr val="FFFFFF"/>
                </a:solidFill>
                <a:latin typeface="Verdana" pitchFamily="34" charset="0"/>
                <a:cs typeface="Arial" charset="0"/>
              </a:rPr>
              <a:t>3.2 Connectivity</a:t>
            </a:r>
            <a:endParaRPr lang="en-US" altLang="en-US" sz="1900" dirty="0">
              <a:solidFill>
                <a:srgbClr val="FFFFFF"/>
              </a:solidFill>
              <a:latin typeface="Verdana" pitchFamily="34" charset="0"/>
              <a:cs typeface="Arial" charset="0"/>
            </a:endParaRPr>
          </a:p>
        </p:txBody>
      </p:sp>
    </p:spTree>
    <p:extLst>
      <p:ext uri="{BB962C8B-B14F-4D97-AF65-F5344CB8AC3E}">
        <p14:creationId xmlns:p14="http://schemas.microsoft.com/office/powerpoint/2010/main" val="76092593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3.2 Connectivity (1)</a:t>
            </a:r>
            <a:endParaRPr lang="en-US" dirty="0"/>
          </a:p>
        </p:txBody>
      </p:sp>
      <p:sp>
        <p:nvSpPr>
          <p:cNvPr id="3" name="TextBox 2"/>
          <p:cNvSpPr txBox="1"/>
          <p:nvPr/>
        </p:nvSpPr>
        <p:spPr>
          <a:xfrm>
            <a:off x="115751" y="519422"/>
            <a:ext cx="2078261" cy="369332"/>
          </a:xfrm>
          <a:prstGeom prst="rect">
            <a:avLst/>
          </a:prstGeom>
          <a:noFill/>
        </p:spPr>
        <p:txBody>
          <a:bodyPr wrap="none" rtlCol="0">
            <a:spAutoFit/>
          </a:bodyPr>
          <a:lstStyle/>
          <a:p>
            <a:r>
              <a:rPr lang="en-US" dirty="0" smtClean="0">
                <a:solidFill>
                  <a:schemeClr val="accent6"/>
                </a:solidFill>
              </a:rPr>
              <a:t>3.2 Connectivity</a:t>
            </a:r>
            <a:endParaRPr lang="en-US" dirty="0">
              <a:solidFill>
                <a:schemeClr val="accent6"/>
              </a:solidFill>
            </a:endParaRPr>
          </a:p>
        </p:txBody>
      </p:sp>
      <p:sp>
        <p:nvSpPr>
          <p:cNvPr id="4" name="TextBox 3"/>
          <p:cNvSpPr txBox="1"/>
          <p:nvPr/>
        </p:nvSpPr>
        <p:spPr>
          <a:xfrm>
            <a:off x="131420" y="924467"/>
            <a:ext cx="6160213" cy="338554"/>
          </a:xfrm>
          <a:prstGeom prst="rect">
            <a:avLst/>
          </a:prstGeom>
          <a:noFill/>
        </p:spPr>
        <p:txBody>
          <a:bodyPr wrap="none" rtlCol="0">
            <a:spAutoFit/>
          </a:bodyPr>
          <a:lstStyle/>
          <a:p>
            <a:r>
              <a:rPr lang="en-US" sz="1600" dirty="0" smtClean="0"/>
              <a:t>Connectivity may include (depending on the device type) </a:t>
            </a:r>
            <a:endParaRPr lang="en-US" sz="1600" dirty="0"/>
          </a:p>
        </p:txBody>
      </p:sp>
      <p:sp>
        <p:nvSpPr>
          <p:cNvPr id="5" name="TextBox 4"/>
          <p:cNvSpPr txBox="1"/>
          <p:nvPr/>
        </p:nvSpPr>
        <p:spPr>
          <a:xfrm>
            <a:off x="352028" y="1284507"/>
            <a:ext cx="5619423" cy="907941"/>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smtClean="0"/>
              <a:t>LAN connectivity  </a:t>
            </a:r>
          </a:p>
          <a:p>
            <a:pPr marL="285750" indent="-285750">
              <a:spcAft>
                <a:spcPts val="300"/>
              </a:spcAft>
              <a:buFont typeface="Arial" panose="020B0604020202020204" pitchFamily="34" charset="0"/>
              <a:buChar char="•"/>
            </a:pPr>
            <a:r>
              <a:rPr lang="en-US" sz="1600" dirty="0"/>
              <a:t>Wi-Fi connectivity </a:t>
            </a:r>
            <a:r>
              <a:rPr lang="en-US" sz="1600" dirty="0" smtClean="0"/>
              <a:t>(coined after Hi-Fi)</a:t>
            </a:r>
            <a:endParaRPr lang="en-US" sz="1600" dirty="0"/>
          </a:p>
          <a:p>
            <a:pPr marL="285750" indent="-285750">
              <a:spcAft>
                <a:spcPts val="300"/>
              </a:spcAft>
              <a:buFont typeface="Arial" panose="020B0604020202020204" pitchFamily="34" charset="0"/>
              <a:buChar char="•"/>
            </a:pPr>
            <a:r>
              <a:rPr lang="en-US" sz="1600" dirty="0" smtClean="0"/>
              <a:t>mobile broadband connectivity (recently 3G/4G). </a:t>
            </a:r>
            <a:endParaRPr lang="en-US" sz="1600" dirty="0"/>
          </a:p>
        </p:txBody>
      </p:sp>
      <p:sp>
        <p:nvSpPr>
          <p:cNvPr id="6" name="TextBox 5"/>
          <p:cNvSpPr txBox="1"/>
          <p:nvPr/>
        </p:nvSpPr>
        <p:spPr>
          <a:xfrm>
            <a:off x="127900" y="2229612"/>
            <a:ext cx="7557838" cy="338554"/>
          </a:xfrm>
          <a:prstGeom prst="rect">
            <a:avLst/>
          </a:prstGeom>
          <a:noFill/>
        </p:spPr>
        <p:txBody>
          <a:bodyPr wrap="none" rtlCol="0">
            <a:spAutoFit/>
          </a:bodyPr>
          <a:lstStyle/>
          <a:p>
            <a:r>
              <a:rPr lang="en-US" sz="1600" dirty="0" smtClean="0"/>
              <a:t>Subsequently, we will focus only on the </a:t>
            </a:r>
            <a:r>
              <a:rPr lang="en-US" sz="1600" dirty="0" smtClean="0">
                <a:solidFill>
                  <a:srgbClr val="FF0000"/>
                </a:solidFill>
              </a:rPr>
              <a:t>mobile broadband connectivity</a:t>
            </a:r>
            <a:r>
              <a:rPr lang="en-US" sz="1600" dirty="0" smtClean="0"/>
              <a:t>.</a:t>
            </a:r>
            <a:endParaRPr lang="en-US" sz="1600" dirty="0"/>
          </a:p>
        </p:txBody>
      </p:sp>
    </p:spTree>
    <p:extLst>
      <p:ext uri="{BB962C8B-B14F-4D97-AF65-F5344CB8AC3E}">
        <p14:creationId xmlns:p14="http://schemas.microsoft.com/office/powerpoint/2010/main" val="363372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3960" y="519422"/>
            <a:ext cx="8918211" cy="369332"/>
          </a:xfrm>
          <a:prstGeom prst="rect">
            <a:avLst/>
          </a:prstGeom>
          <a:noFill/>
        </p:spPr>
        <p:txBody>
          <a:bodyPr wrap="none" rtlCol="0">
            <a:spAutoFit/>
          </a:bodyPr>
          <a:lstStyle/>
          <a:p>
            <a:r>
              <a:rPr lang="en-US" dirty="0" smtClean="0">
                <a:solidFill>
                  <a:schemeClr val="accent6"/>
                </a:solidFill>
              </a:rPr>
              <a:t>Simplified view of a platform providing mobile broadband connectivity </a:t>
            </a:r>
            <a:r>
              <a:rPr lang="en-US" dirty="0" smtClean="0"/>
              <a:t>[</a:t>
            </a:r>
            <a:r>
              <a:rPr lang="hu-HU" dirty="0" smtClean="0"/>
              <a:t>59</a:t>
            </a:r>
            <a:r>
              <a:rPr lang="en-US" dirty="0" smtClean="0"/>
              <a:t>]</a:t>
            </a:r>
            <a:endParaRPr lang="en-US" dirty="0"/>
          </a:p>
        </p:txBody>
      </p:sp>
      <p:sp>
        <p:nvSpPr>
          <p:cNvPr id="10" name="TextBox 9"/>
          <p:cNvSpPr txBox="1"/>
          <p:nvPr/>
        </p:nvSpPr>
        <p:spPr>
          <a:xfrm>
            <a:off x="1360422" y="6122331"/>
            <a:ext cx="6721968" cy="276999"/>
          </a:xfrm>
          <a:prstGeom prst="rect">
            <a:avLst/>
          </a:prstGeom>
          <a:noFill/>
        </p:spPr>
        <p:txBody>
          <a:bodyPr wrap="none" rtlCol="0">
            <a:spAutoFit/>
          </a:bodyPr>
          <a:lstStyle/>
          <a:p>
            <a:r>
              <a:rPr lang="en-US" sz="1200" dirty="0" smtClean="0"/>
              <a:t>PA: Power Amplifier</a:t>
            </a:r>
            <a:r>
              <a:rPr lang="hu-HU" sz="1200" dirty="0" smtClean="0"/>
              <a:t>    LNA: Low Noise Amplifier   Transceiver: Transmitter/Receiver</a:t>
            </a:r>
            <a:endParaRPr lang="en-US" sz="1200" dirty="0"/>
          </a:p>
        </p:txBody>
      </p:sp>
      <p:grpSp>
        <p:nvGrpSpPr>
          <p:cNvPr id="11" name="Group 10"/>
          <p:cNvGrpSpPr/>
          <p:nvPr/>
        </p:nvGrpSpPr>
        <p:grpSpPr>
          <a:xfrm>
            <a:off x="108520" y="1088740"/>
            <a:ext cx="9144000" cy="4806262"/>
            <a:chOff x="1" y="1284416"/>
            <a:chExt cx="9144000" cy="4806262"/>
          </a:xfrm>
        </p:grpSpPr>
        <p:grpSp>
          <p:nvGrpSpPr>
            <p:cNvPr id="9" name="Group 8"/>
            <p:cNvGrpSpPr/>
            <p:nvPr/>
          </p:nvGrpSpPr>
          <p:grpSpPr>
            <a:xfrm>
              <a:off x="1" y="1284416"/>
              <a:ext cx="9144000" cy="4806262"/>
              <a:chOff x="1" y="1284416"/>
              <a:chExt cx="9144000" cy="4806262"/>
            </a:xfrm>
          </p:grpSpPr>
          <p:pic>
            <p:nvPicPr>
              <p:cNvPr id="11266" name="Picture 2" descr="http://images.anandtech.com/doci/6541/RadioToday2.png"/>
              <p:cNvPicPr>
                <a:picLocks noChangeAspect="1" noChangeArrowheads="1"/>
              </p:cNvPicPr>
              <p:nvPr/>
            </p:nvPicPr>
            <p:blipFill rotWithShape="1">
              <a:blip r:embed="rId2">
                <a:extLst>
                  <a:ext uri="{28A0092B-C50C-407E-A947-70E740481C1C}">
                    <a14:useLocalDpi xmlns:a14="http://schemas.microsoft.com/office/drawing/2010/main" val="0"/>
                  </a:ext>
                </a:extLst>
              </a:blip>
              <a:srcRect l="1660" t="6227" r="2267" b="4058"/>
              <a:stretch/>
            </p:blipFill>
            <p:spPr bwMode="auto">
              <a:xfrm>
                <a:off x="1" y="1284416"/>
                <a:ext cx="9144000" cy="48062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096344" y="4155448"/>
                <a:ext cx="526106" cy="230832"/>
              </a:xfrm>
              <a:prstGeom prst="rect">
                <a:avLst/>
              </a:prstGeom>
              <a:noFill/>
            </p:spPr>
            <p:txBody>
              <a:bodyPr wrap="none" rtlCol="0">
                <a:spAutoFit/>
              </a:bodyPr>
              <a:lstStyle/>
              <a:p>
                <a:r>
                  <a:rPr lang="en-US" sz="900" dirty="0" smtClean="0"/>
                  <a:t>(DSP)</a:t>
                </a:r>
                <a:endParaRPr lang="en-US" sz="900" dirty="0"/>
              </a:p>
            </p:txBody>
          </p:sp>
          <p:pic>
            <p:nvPicPr>
              <p:cNvPr id="7" name="Picture 2" descr="http://images.anandtech.com/doci/6541/RadioToday2.png"/>
              <p:cNvPicPr>
                <a:picLocks noChangeAspect="1" noChangeArrowheads="1"/>
              </p:cNvPicPr>
              <p:nvPr/>
            </p:nvPicPr>
            <p:blipFill rotWithShape="1">
              <a:blip r:embed="rId2">
                <a:extLst>
                  <a:ext uri="{28A0092B-C50C-407E-A947-70E740481C1C}">
                    <a14:useLocalDpi xmlns:a14="http://schemas.microsoft.com/office/drawing/2010/main" val="0"/>
                  </a:ext>
                </a:extLst>
              </a:blip>
              <a:srcRect l="72352" t="28455" r="17364" b="62278"/>
              <a:stretch/>
            </p:blipFill>
            <p:spPr bwMode="auto">
              <a:xfrm>
                <a:off x="6024517" y="2438890"/>
                <a:ext cx="2925325" cy="25202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967155" y="2483895"/>
                <a:ext cx="2858475" cy="507831"/>
              </a:xfrm>
              <a:prstGeom prst="rect">
                <a:avLst/>
              </a:prstGeom>
              <a:noFill/>
            </p:spPr>
            <p:txBody>
              <a:bodyPr wrap="none" rtlCol="0">
                <a:spAutoFit/>
              </a:bodyPr>
              <a:lstStyle/>
              <a:p>
                <a:pPr algn="ctr"/>
                <a:r>
                  <a:rPr lang="en-US" sz="1350" b="1" dirty="0" smtClean="0">
                    <a:latin typeface="Arial" panose="020B0604020202020204" pitchFamily="34" charset="0"/>
                    <a:cs typeface="Arial" panose="020B0604020202020204" pitchFamily="34" charset="0"/>
                  </a:rPr>
                  <a:t>Modem + Application Processor</a:t>
                </a:r>
              </a:p>
              <a:p>
                <a:pPr algn="ctr"/>
                <a:r>
                  <a:rPr lang="en-US" sz="1350" dirty="0" smtClean="0">
                    <a:latin typeface="Arial" panose="020B0604020202020204" pitchFamily="34" charset="0"/>
                    <a:cs typeface="Arial" panose="020B0604020202020204" pitchFamily="34" charset="0"/>
                  </a:rPr>
                  <a:t>(</a:t>
                </a:r>
                <a:r>
                  <a:rPr lang="hu-HU" sz="1350" dirty="0" smtClean="0">
                    <a:latin typeface="Arial" panose="020B0604020202020204" pitchFamily="34" charset="0"/>
                    <a:cs typeface="Arial" panose="020B0604020202020204" pitchFamily="34" charset="0"/>
                  </a:rPr>
                  <a:t>if</a:t>
                </a:r>
                <a:r>
                  <a:rPr lang="en-US" sz="1350" dirty="0" smtClean="0">
                    <a:latin typeface="Arial" panose="020B0604020202020204" pitchFamily="34" charset="0"/>
                    <a:cs typeface="Arial" panose="020B0604020202020204" pitchFamily="34" charset="0"/>
                  </a:rPr>
                  <a:t> integrated implementation)</a:t>
                </a:r>
                <a:endParaRPr lang="en-US" sz="1350" dirty="0">
                  <a:latin typeface="Arial" panose="020B0604020202020204" pitchFamily="34" charset="0"/>
                  <a:cs typeface="Arial" panose="020B0604020202020204" pitchFamily="34" charset="0"/>
                </a:endParaRPr>
              </a:p>
            </p:txBody>
          </p:sp>
          <p:sp>
            <p:nvSpPr>
              <p:cNvPr id="8" name="Rounded Rectangle 7"/>
              <p:cNvSpPr/>
              <p:nvPr/>
            </p:nvSpPr>
            <p:spPr>
              <a:xfrm>
                <a:off x="116505" y="1284416"/>
                <a:ext cx="2025225" cy="6144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4153335" y="2419285"/>
              <a:ext cx="479477" cy="292388"/>
            </a:xfrm>
            <a:prstGeom prst="rect">
              <a:avLst/>
            </a:prstGeom>
            <a:noFill/>
          </p:spPr>
          <p:txBody>
            <a:bodyPr wrap="none" rtlCol="0">
              <a:spAutoFit/>
            </a:bodyPr>
            <a:lstStyle/>
            <a:p>
              <a:r>
                <a:rPr lang="en-US" sz="1300" dirty="0" smtClean="0"/>
                <a:t>RF</a:t>
              </a:r>
              <a:endParaRPr lang="en-US" sz="1300" dirty="0"/>
            </a:p>
          </p:txBody>
        </p:sp>
      </p:grpSp>
      <p:sp>
        <p:nvSpPr>
          <p:cNvPr id="14"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3.2 </a:t>
            </a:r>
            <a:r>
              <a:rPr lang="en-US" altLang="en-US" dirty="0">
                <a:solidFill>
                  <a:srgbClr val="FFFFFF"/>
                </a:solidFill>
                <a:latin typeface="Verdana" pitchFamily="34" charset="0"/>
                <a:cs typeface="Arial" charset="0"/>
              </a:rPr>
              <a:t>Connectivity </a:t>
            </a:r>
            <a:r>
              <a:rPr lang="en-US" altLang="en-US" dirty="0" smtClean="0">
                <a:solidFill>
                  <a:srgbClr val="FFFFFF"/>
                </a:solidFill>
                <a:latin typeface="Verdana" pitchFamily="34" charset="0"/>
                <a:cs typeface="Arial" charset="0"/>
              </a:rPr>
              <a:t>(2)</a:t>
            </a:r>
            <a:endParaRPr lang="en-US" dirty="0"/>
          </a:p>
        </p:txBody>
      </p:sp>
      <p:sp>
        <p:nvSpPr>
          <p:cNvPr id="2" name="TextBox 1"/>
          <p:cNvSpPr txBox="1"/>
          <p:nvPr/>
        </p:nvSpPr>
        <p:spPr>
          <a:xfrm>
            <a:off x="3508169" y="3413344"/>
            <a:ext cx="465192" cy="261610"/>
          </a:xfrm>
          <a:prstGeom prst="rect">
            <a:avLst/>
          </a:prstGeom>
          <a:noFill/>
        </p:spPr>
        <p:txBody>
          <a:bodyPr wrap="none" rtlCol="0">
            <a:spAutoFit/>
          </a:bodyPr>
          <a:lstStyle/>
          <a:p>
            <a:r>
              <a:rPr lang="hu-HU" sz="1100" dirty="0" smtClean="0">
                <a:solidFill>
                  <a:schemeClr val="bg1"/>
                </a:solidFill>
              </a:rPr>
              <a:t>LNA</a:t>
            </a:r>
            <a:endParaRPr lang="en-US" sz="1100" dirty="0">
              <a:solidFill>
                <a:schemeClr val="bg1"/>
              </a:solidFill>
            </a:endParaRPr>
          </a:p>
        </p:txBody>
      </p:sp>
      <p:sp>
        <p:nvSpPr>
          <p:cNvPr id="4" name="TextBox 3"/>
          <p:cNvSpPr txBox="1"/>
          <p:nvPr/>
        </p:nvSpPr>
        <p:spPr>
          <a:xfrm>
            <a:off x="4979782" y="3400869"/>
            <a:ext cx="584659" cy="196551"/>
          </a:xfrm>
          <a:prstGeom prst="rect">
            <a:avLst/>
          </a:prstGeom>
          <a:noFill/>
        </p:spPr>
        <p:txBody>
          <a:bodyPr wrap="none" rtlCol="0">
            <a:spAutoFit/>
          </a:bodyPr>
          <a:lstStyle/>
          <a:p>
            <a:r>
              <a:rPr lang="hu-HU" sz="1100" dirty="0" smtClean="0">
                <a:solidFill>
                  <a:schemeClr val="bg1"/>
                </a:solidFill>
              </a:rPr>
              <a:t>Mixers</a:t>
            </a:r>
            <a:endParaRPr lang="en-US" sz="1100" dirty="0">
              <a:solidFill>
                <a:schemeClr val="bg1"/>
              </a:solidFill>
            </a:endParaRPr>
          </a:p>
        </p:txBody>
      </p:sp>
      <p:sp>
        <p:nvSpPr>
          <p:cNvPr id="13" name="TextBox 12"/>
          <p:cNvSpPr txBox="1"/>
          <p:nvPr/>
        </p:nvSpPr>
        <p:spPr>
          <a:xfrm>
            <a:off x="6164603" y="2783274"/>
            <a:ext cx="2701381" cy="923330"/>
          </a:xfrm>
          <a:prstGeom prst="rect">
            <a:avLst/>
          </a:prstGeom>
          <a:noFill/>
        </p:spPr>
        <p:txBody>
          <a:bodyPr wrap="none" rtlCol="0">
            <a:spAutoFit/>
          </a:bodyPr>
          <a:lstStyle/>
          <a:p>
            <a:r>
              <a:rPr lang="hu-HU" sz="1350" dirty="0" smtClean="0"/>
              <a:t>Modem: Actually a baseband</a:t>
            </a:r>
          </a:p>
          <a:p>
            <a:r>
              <a:rPr lang="hu-HU" sz="1350" dirty="0" smtClean="0"/>
              <a:t> processor that runs under a</a:t>
            </a:r>
          </a:p>
          <a:p>
            <a:r>
              <a:rPr lang="hu-HU" sz="1350" dirty="0" smtClean="0"/>
              <a:t> proprietary real-time OS).</a:t>
            </a:r>
          </a:p>
          <a:p>
            <a:r>
              <a:rPr lang="hu-HU" sz="1350" dirty="0" smtClean="0"/>
              <a:t> It has two functions:</a:t>
            </a:r>
            <a:endParaRPr lang="en-US" sz="1350" dirty="0"/>
          </a:p>
        </p:txBody>
      </p:sp>
      <p:sp>
        <p:nvSpPr>
          <p:cNvPr id="15" name="TextBox 14"/>
          <p:cNvSpPr txBox="1"/>
          <p:nvPr/>
        </p:nvSpPr>
        <p:spPr>
          <a:xfrm>
            <a:off x="6300699" y="3660144"/>
            <a:ext cx="2674130" cy="1131079"/>
          </a:xfrm>
          <a:prstGeom prst="rect">
            <a:avLst/>
          </a:prstGeom>
          <a:noFill/>
        </p:spPr>
        <p:txBody>
          <a:bodyPr wrap="none" rtlCol="0">
            <a:spAutoFit/>
          </a:bodyPr>
          <a:lstStyle/>
          <a:p>
            <a:pPr marL="285750" indent="-285750">
              <a:buFont typeface="Arial" panose="020B0604020202020204" pitchFamily="34" charset="0"/>
              <a:buChar char="•"/>
            </a:pPr>
            <a:r>
              <a:rPr lang="hu-HU" sz="1350" dirty="0" smtClean="0"/>
              <a:t>to performe modulation/</a:t>
            </a:r>
          </a:p>
          <a:p>
            <a:r>
              <a:rPr lang="hu-HU" sz="1350" dirty="0"/>
              <a:t> </a:t>
            </a:r>
            <a:r>
              <a:rPr lang="hu-HU" sz="1350" dirty="0" smtClean="0"/>
              <a:t>      demodulation and</a:t>
            </a:r>
          </a:p>
          <a:p>
            <a:pPr marL="285750" indent="-285750">
              <a:buFont typeface="Arial" panose="020B0604020202020204" pitchFamily="34" charset="0"/>
              <a:buChar char="•"/>
            </a:pPr>
            <a:r>
              <a:rPr lang="hu-HU" sz="1350" dirty="0" smtClean="0"/>
              <a:t>to manage the </a:t>
            </a:r>
          </a:p>
          <a:p>
            <a:r>
              <a:rPr lang="hu-HU" sz="1350" dirty="0"/>
              <a:t> </a:t>
            </a:r>
            <a:r>
              <a:rPr lang="hu-HU" sz="1350" dirty="0" smtClean="0"/>
              <a:t>      communication</a:t>
            </a:r>
          </a:p>
          <a:p>
            <a:r>
              <a:rPr lang="hu-HU" sz="1350" dirty="0"/>
              <a:t> </a:t>
            </a:r>
            <a:r>
              <a:rPr lang="hu-HU" sz="1350" dirty="0" smtClean="0"/>
              <a:t>      according to a protocol</a:t>
            </a:r>
            <a:endParaRPr lang="en-US" sz="1350" dirty="0"/>
          </a:p>
        </p:txBody>
      </p:sp>
      <p:sp>
        <p:nvSpPr>
          <p:cNvPr id="16" name="TextBox 15"/>
          <p:cNvSpPr txBox="1"/>
          <p:nvPr/>
        </p:nvSpPr>
        <p:spPr>
          <a:xfrm>
            <a:off x="848718" y="6376705"/>
            <a:ext cx="4623382" cy="276999"/>
          </a:xfrm>
          <a:prstGeom prst="rect">
            <a:avLst/>
          </a:prstGeom>
          <a:noFill/>
        </p:spPr>
        <p:txBody>
          <a:bodyPr wrap="none" rtlCol="0">
            <a:spAutoFit/>
          </a:bodyPr>
          <a:lstStyle/>
          <a:p>
            <a:r>
              <a:rPr lang="en-US" sz="1200" dirty="0" smtClean="0"/>
              <a:t>Multiband: multiple frequency bands, e.g. 900/1800 MHz</a:t>
            </a:r>
            <a:endParaRPr lang="en-US" sz="1200" dirty="0"/>
          </a:p>
        </p:txBody>
      </p:sp>
      <p:sp>
        <p:nvSpPr>
          <p:cNvPr id="17" name="TextBox 16"/>
          <p:cNvSpPr txBox="1"/>
          <p:nvPr/>
        </p:nvSpPr>
        <p:spPr>
          <a:xfrm>
            <a:off x="5782028" y="6383674"/>
            <a:ext cx="2129173" cy="276999"/>
          </a:xfrm>
          <a:prstGeom prst="rect">
            <a:avLst/>
          </a:prstGeom>
          <a:noFill/>
        </p:spPr>
        <p:txBody>
          <a:bodyPr wrap="none" rtlCol="0">
            <a:spAutoFit/>
          </a:bodyPr>
          <a:lstStyle/>
          <a:p>
            <a:r>
              <a:rPr lang="en-US" sz="1200" dirty="0" smtClean="0"/>
              <a:t>Multimode: </a:t>
            </a:r>
            <a:r>
              <a:rPr lang="en-US" sz="1200" dirty="0" err="1" smtClean="0"/>
              <a:t>3G</a:t>
            </a:r>
            <a:r>
              <a:rPr lang="en-US" sz="1200" dirty="0" smtClean="0"/>
              <a:t>/ </a:t>
            </a:r>
            <a:r>
              <a:rPr lang="en-US" sz="1200" dirty="0" err="1" smtClean="0"/>
              <a:t>4G</a:t>
            </a:r>
            <a:r>
              <a:rPr lang="en-US" sz="1200" dirty="0" smtClean="0"/>
              <a:t> (LTE)</a:t>
            </a:r>
            <a:endParaRPr lang="en-US" sz="1200" dirty="0"/>
          </a:p>
        </p:txBody>
      </p:sp>
      <p:sp>
        <p:nvSpPr>
          <p:cNvPr id="19" name="TextBox 18"/>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08706003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3.2 </a:t>
            </a:r>
            <a:r>
              <a:rPr lang="en-US" altLang="en-US" dirty="0">
                <a:solidFill>
                  <a:srgbClr val="FFFFFF"/>
                </a:solidFill>
                <a:latin typeface="Verdana" pitchFamily="34" charset="0"/>
                <a:cs typeface="Arial" charset="0"/>
              </a:rPr>
              <a:t>Connectivity </a:t>
            </a:r>
            <a:r>
              <a:rPr lang="en-US" altLang="en-US" dirty="0" smtClean="0">
                <a:solidFill>
                  <a:srgbClr val="FFFFFF"/>
                </a:solidFill>
                <a:latin typeface="Verdana" pitchFamily="34" charset="0"/>
                <a:cs typeface="Arial" charset="0"/>
              </a:rPr>
              <a:t>(3)</a:t>
            </a:r>
            <a:endParaRPr lang="en-US" dirty="0"/>
          </a:p>
        </p:txBody>
      </p:sp>
      <p:sp>
        <p:nvSpPr>
          <p:cNvPr id="4" name="Text Box 6"/>
          <p:cNvSpPr txBox="1">
            <a:spLocks noChangeArrowheads="1"/>
          </p:cNvSpPr>
          <p:nvPr/>
        </p:nvSpPr>
        <p:spPr bwMode="auto">
          <a:xfrm>
            <a:off x="4787266" y="2793127"/>
            <a:ext cx="35894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b="1" dirty="0" smtClean="0">
                <a:solidFill>
                  <a:srgbClr val="000000"/>
                </a:solidFill>
              </a:rPr>
              <a:t>Use of integrated </a:t>
            </a:r>
          </a:p>
          <a:p>
            <a:pPr algn="ctr" eaLnBrk="1" fontAlgn="base" hangingPunct="1">
              <a:spcBef>
                <a:spcPct val="0"/>
              </a:spcBef>
              <a:spcAft>
                <a:spcPct val="0"/>
              </a:spcAft>
            </a:pPr>
            <a:r>
              <a:rPr lang="en-US" b="1" dirty="0" smtClean="0">
                <a:solidFill>
                  <a:srgbClr val="000000"/>
                </a:solidFill>
              </a:rPr>
              <a:t>application processor and modem</a:t>
            </a:r>
            <a:endParaRPr lang="en-US" b="1" dirty="0">
              <a:solidFill>
                <a:srgbClr val="000000"/>
              </a:solidFill>
            </a:endParaRPr>
          </a:p>
        </p:txBody>
      </p:sp>
      <p:sp>
        <p:nvSpPr>
          <p:cNvPr id="5" name="Line 9"/>
          <p:cNvSpPr>
            <a:spLocks noChangeShapeType="1"/>
          </p:cNvSpPr>
          <p:nvPr/>
        </p:nvSpPr>
        <p:spPr bwMode="auto">
          <a:xfrm>
            <a:off x="4407526" y="2280364"/>
            <a:ext cx="0" cy="246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400" dirty="0">
              <a:solidFill>
                <a:srgbClr val="000000"/>
              </a:solidFill>
              <a:latin typeface="Verdana" pitchFamily="34" charset="0"/>
            </a:endParaRPr>
          </a:p>
        </p:txBody>
      </p:sp>
      <p:sp>
        <p:nvSpPr>
          <p:cNvPr id="7" name="Text Box 13"/>
          <p:cNvSpPr txBox="1">
            <a:spLocks noChangeArrowheads="1"/>
          </p:cNvSpPr>
          <p:nvPr/>
        </p:nvSpPr>
        <p:spPr bwMode="auto">
          <a:xfrm>
            <a:off x="1431885" y="1943835"/>
            <a:ext cx="59666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b="1" dirty="0" smtClean="0">
                <a:solidFill>
                  <a:srgbClr val="000000"/>
                </a:solidFill>
              </a:rPr>
              <a:t>Integration of the application processor and the modem </a:t>
            </a:r>
            <a:endParaRPr lang="en-US" b="1" dirty="0">
              <a:solidFill>
                <a:srgbClr val="000000"/>
              </a:solidFill>
            </a:endParaRPr>
          </a:p>
        </p:txBody>
      </p:sp>
      <p:sp>
        <p:nvSpPr>
          <p:cNvPr id="9" name="Text Box 15"/>
          <p:cNvSpPr txBox="1">
            <a:spLocks noChangeArrowheads="1"/>
          </p:cNvSpPr>
          <p:nvPr/>
        </p:nvSpPr>
        <p:spPr bwMode="auto">
          <a:xfrm>
            <a:off x="4846106" y="3383995"/>
            <a:ext cx="349005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pPr>
            <a:r>
              <a:rPr lang="en-US" i="1" dirty="0" smtClean="0">
                <a:solidFill>
                  <a:srgbClr val="000000"/>
                </a:solidFill>
              </a:rPr>
              <a:t>Qualcomm’s MSM product offerings</a:t>
            </a:r>
          </a:p>
          <a:p>
            <a:pPr algn="ctr" eaLnBrk="1" fontAlgn="base" hangingPunct="1">
              <a:spcBef>
                <a:spcPct val="0"/>
              </a:spcBef>
            </a:pPr>
            <a:r>
              <a:rPr lang="en-US" i="1" dirty="0" smtClean="0">
                <a:solidFill>
                  <a:srgbClr val="000000"/>
                </a:solidFill>
              </a:rPr>
              <a:t>since ~ 1996</a:t>
            </a:r>
          </a:p>
          <a:p>
            <a:pPr algn="ctr" eaLnBrk="1" fontAlgn="base" hangingPunct="1">
              <a:spcBef>
                <a:spcPct val="0"/>
              </a:spcBef>
              <a:spcAft>
                <a:spcPct val="30000"/>
              </a:spcAft>
            </a:pPr>
            <a:r>
              <a:rPr lang="en-US" i="1" dirty="0" smtClean="0">
                <a:solidFill>
                  <a:srgbClr val="000000"/>
                </a:solidFill>
              </a:rPr>
              <a:t>including their Snapdragon families</a:t>
            </a:r>
            <a:endParaRPr lang="en-US" i="1" dirty="0">
              <a:solidFill>
                <a:srgbClr val="000000"/>
              </a:solidFill>
            </a:endParaRPr>
          </a:p>
        </p:txBody>
      </p:sp>
      <p:sp>
        <p:nvSpPr>
          <p:cNvPr id="10" name="Text Box 5"/>
          <p:cNvSpPr txBox="1">
            <a:spLocks noChangeArrowheads="1"/>
          </p:cNvSpPr>
          <p:nvPr/>
        </p:nvSpPr>
        <p:spPr bwMode="auto">
          <a:xfrm>
            <a:off x="404399" y="2793127"/>
            <a:ext cx="36952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b="1" dirty="0" smtClean="0">
                <a:solidFill>
                  <a:srgbClr val="000000"/>
                </a:solidFill>
              </a:rPr>
              <a:t>Use of discrete </a:t>
            </a:r>
          </a:p>
          <a:p>
            <a:pPr algn="ctr" eaLnBrk="1" fontAlgn="base" hangingPunct="1">
              <a:spcBef>
                <a:spcPct val="0"/>
              </a:spcBef>
              <a:spcAft>
                <a:spcPct val="0"/>
              </a:spcAft>
            </a:pPr>
            <a:r>
              <a:rPr lang="en-US" b="1" dirty="0" smtClean="0">
                <a:solidFill>
                  <a:srgbClr val="000000"/>
                </a:solidFill>
              </a:rPr>
              <a:t>application processor and modem</a:t>
            </a:r>
            <a:endParaRPr lang="en-US" b="1" dirty="0">
              <a:solidFill>
                <a:srgbClr val="000000"/>
              </a:solidFill>
            </a:endParaRPr>
          </a:p>
        </p:txBody>
      </p:sp>
      <p:cxnSp>
        <p:nvCxnSpPr>
          <p:cNvPr id="12" name="Straight Connector 11"/>
          <p:cNvCxnSpPr/>
          <p:nvPr/>
        </p:nvCxnSpPr>
        <p:spPr>
          <a:xfrm flipH="1">
            <a:off x="2222064" y="2521075"/>
            <a:ext cx="2185462" cy="1871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415234" y="2521075"/>
            <a:ext cx="2175894" cy="1871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val 13"/>
          <p:cNvSpPr>
            <a:spLocks noChangeArrowheads="1"/>
          </p:cNvSpPr>
          <p:nvPr/>
        </p:nvSpPr>
        <p:spPr bwMode="auto">
          <a:xfrm>
            <a:off x="2197216" y="2686597"/>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17" name="Oval 13"/>
          <p:cNvSpPr>
            <a:spLocks noChangeArrowheads="1"/>
          </p:cNvSpPr>
          <p:nvPr/>
        </p:nvSpPr>
        <p:spPr bwMode="auto">
          <a:xfrm>
            <a:off x="6579828" y="2677239"/>
            <a:ext cx="65087" cy="61913"/>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22" name="TextBox 21"/>
          <p:cNvSpPr txBox="1"/>
          <p:nvPr/>
        </p:nvSpPr>
        <p:spPr>
          <a:xfrm>
            <a:off x="561870" y="4673510"/>
            <a:ext cx="3571812" cy="307777"/>
          </a:xfrm>
          <a:prstGeom prst="rect">
            <a:avLst/>
          </a:prstGeom>
          <a:noFill/>
        </p:spPr>
        <p:txBody>
          <a:bodyPr wrap="none" rtlCol="0">
            <a:spAutoFit/>
          </a:bodyPr>
          <a:lstStyle/>
          <a:p>
            <a:r>
              <a:rPr lang="en-US" sz="1400" i="1" dirty="0" smtClean="0"/>
              <a:t>NVIDIA’s </a:t>
            </a:r>
            <a:r>
              <a:rPr lang="en-US" sz="1400" i="1" dirty="0" err="1" smtClean="0"/>
              <a:t>Tegra</a:t>
            </a:r>
            <a:r>
              <a:rPr lang="en-US" sz="1400" i="1" dirty="0" smtClean="0"/>
              <a:t> 2-4, K1 (since 2011) </a:t>
            </a:r>
            <a:endParaRPr lang="en-US" sz="1400" i="1" dirty="0"/>
          </a:p>
        </p:txBody>
      </p:sp>
      <p:sp>
        <p:nvSpPr>
          <p:cNvPr id="23" name="TextBox 22"/>
          <p:cNvSpPr txBox="1"/>
          <p:nvPr/>
        </p:nvSpPr>
        <p:spPr>
          <a:xfrm>
            <a:off x="5421708" y="4673510"/>
            <a:ext cx="2476960" cy="307777"/>
          </a:xfrm>
          <a:prstGeom prst="rect">
            <a:avLst/>
          </a:prstGeom>
          <a:noFill/>
        </p:spPr>
        <p:txBody>
          <a:bodyPr wrap="none" rtlCol="0">
            <a:spAutoFit/>
          </a:bodyPr>
          <a:lstStyle/>
          <a:p>
            <a:r>
              <a:rPr lang="en-US" sz="1400" i="1" dirty="0" smtClean="0"/>
              <a:t>NVIDIA’s </a:t>
            </a:r>
            <a:r>
              <a:rPr lang="en-US" sz="1400" i="1" dirty="0" err="1" smtClean="0"/>
              <a:t>Tegra</a:t>
            </a:r>
            <a:r>
              <a:rPr lang="en-US" sz="1400" i="1" dirty="0" smtClean="0"/>
              <a:t> 4i (2014)</a:t>
            </a:r>
            <a:endParaRPr lang="en-US" sz="1400" i="1" dirty="0"/>
          </a:p>
        </p:txBody>
      </p:sp>
      <p:sp>
        <p:nvSpPr>
          <p:cNvPr id="26" name="TextBox 25"/>
          <p:cNvSpPr txBox="1"/>
          <p:nvPr/>
        </p:nvSpPr>
        <p:spPr>
          <a:xfrm>
            <a:off x="4702080" y="4120915"/>
            <a:ext cx="4325415" cy="523220"/>
          </a:xfrm>
          <a:prstGeom prst="rect">
            <a:avLst/>
          </a:prstGeom>
          <a:noFill/>
        </p:spPr>
        <p:txBody>
          <a:bodyPr wrap="none" rtlCol="0">
            <a:spAutoFit/>
          </a:bodyPr>
          <a:lstStyle/>
          <a:p>
            <a:pPr algn="ctr"/>
            <a:r>
              <a:rPr lang="en-US" sz="1400" i="1" dirty="0" err="1" smtClean="0"/>
              <a:t>MediaTek’s</a:t>
            </a:r>
            <a:r>
              <a:rPr lang="en-US" sz="1400" i="1" dirty="0" smtClean="0"/>
              <a:t> 6xxx/8xxx families (since ~ 2009)</a:t>
            </a:r>
          </a:p>
          <a:p>
            <a:pPr algn="ctr"/>
            <a:r>
              <a:rPr lang="en-US" sz="1400" i="1" dirty="0" smtClean="0"/>
              <a:t>except the 81xx line</a:t>
            </a:r>
            <a:endParaRPr lang="en-US" sz="1400" i="1" dirty="0"/>
          </a:p>
        </p:txBody>
      </p:sp>
      <p:sp>
        <p:nvSpPr>
          <p:cNvPr id="27" name="TextBox 26"/>
          <p:cNvSpPr txBox="1"/>
          <p:nvPr/>
        </p:nvSpPr>
        <p:spPr>
          <a:xfrm>
            <a:off x="893816" y="4095426"/>
            <a:ext cx="2717603" cy="307777"/>
          </a:xfrm>
          <a:prstGeom prst="rect">
            <a:avLst/>
          </a:prstGeom>
          <a:noFill/>
        </p:spPr>
        <p:txBody>
          <a:bodyPr wrap="none" rtlCol="0">
            <a:spAutoFit/>
          </a:bodyPr>
          <a:lstStyle/>
          <a:p>
            <a:pPr algn="ctr"/>
            <a:r>
              <a:rPr lang="en-US" sz="1400" i="1" dirty="0" err="1" smtClean="0"/>
              <a:t>MediaTek’s</a:t>
            </a:r>
            <a:r>
              <a:rPr lang="en-US" sz="1400" i="1" dirty="0" smtClean="0"/>
              <a:t> 81xx line (2013)</a:t>
            </a:r>
            <a:endParaRPr lang="en-US" sz="1400" i="1" dirty="0"/>
          </a:p>
        </p:txBody>
      </p:sp>
      <p:sp>
        <p:nvSpPr>
          <p:cNvPr id="28" name="TextBox 27"/>
          <p:cNvSpPr txBox="1"/>
          <p:nvPr/>
        </p:nvSpPr>
        <p:spPr>
          <a:xfrm>
            <a:off x="115751" y="518881"/>
            <a:ext cx="6687215" cy="369332"/>
          </a:xfrm>
          <a:prstGeom prst="rect">
            <a:avLst/>
          </a:prstGeom>
          <a:noFill/>
        </p:spPr>
        <p:txBody>
          <a:bodyPr wrap="none" rtlCol="0">
            <a:spAutoFit/>
          </a:bodyPr>
          <a:lstStyle/>
          <a:p>
            <a:r>
              <a:rPr lang="en-US" dirty="0" smtClean="0">
                <a:solidFill>
                  <a:schemeClr val="accent6"/>
                </a:solidFill>
              </a:rPr>
              <a:t>Integration of the application processor and the modem</a:t>
            </a:r>
            <a:endParaRPr lang="en-US" dirty="0">
              <a:solidFill>
                <a:schemeClr val="accent6"/>
              </a:solidFill>
            </a:endParaRPr>
          </a:p>
        </p:txBody>
      </p:sp>
      <p:sp>
        <p:nvSpPr>
          <p:cNvPr id="29" name="TextBox 28"/>
          <p:cNvSpPr txBox="1"/>
          <p:nvPr/>
        </p:nvSpPr>
        <p:spPr>
          <a:xfrm>
            <a:off x="646561" y="5094185"/>
            <a:ext cx="3495124" cy="523220"/>
          </a:xfrm>
          <a:prstGeom prst="rect">
            <a:avLst/>
          </a:prstGeom>
          <a:noFill/>
        </p:spPr>
        <p:txBody>
          <a:bodyPr wrap="none" rtlCol="0">
            <a:spAutoFit/>
          </a:bodyPr>
          <a:lstStyle/>
          <a:p>
            <a:pPr algn="ctr"/>
            <a:r>
              <a:rPr lang="en-US" sz="1400" dirty="0" smtClean="0"/>
              <a:t>Samsung’s </a:t>
            </a:r>
            <a:r>
              <a:rPr lang="en-US" sz="1400" dirty="0" err="1" smtClean="0"/>
              <a:t>Exynos</a:t>
            </a:r>
            <a:r>
              <a:rPr lang="en-US" sz="1400" dirty="0" smtClean="0"/>
              <a:t> 3/4/5/7 families</a:t>
            </a:r>
          </a:p>
          <a:p>
            <a:pPr algn="ctr"/>
            <a:r>
              <a:rPr lang="en-US" sz="1400" dirty="0" smtClean="0"/>
              <a:t>(since ~ 2010)</a:t>
            </a:r>
            <a:endParaRPr lang="en-US" sz="1400" dirty="0"/>
          </a:p>
        </p:txBody>
      </p:sp>
      <p:sp>
        <p:nvSpPr>
          <p:cNvPr id="32" name="TextBox 31"/>
          <p:cNvSpPr txBox="1"/>
          <p:nvPr/>
        </p:nvSpPr>
        <p:spPr>
          <a:xfrm>
            <a:off x="256919" y="932733"/>
            <a:ext cx="8984767" cy="907941"/>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en-US" sz="1600" dirty="0" smtClean="0">
                <a:solidFill>
                  <a:srgbClr val="FF0000"/>
                </a:solidFill>
              </a:rPr>
              <a:t>Integrating the modem </a:t>
            </a:r>
            <a:r>
              <a:rPr lang="en-US" sz="1600" dirty="0" smtClean="0"/>
              <a:t>onto the application processor die results in </a:t>
            </a:r>
            <a:r>
              <a:rPr lang="en-US" sz="1600" dirty="0" smtClean="0">
                <a:solidFill>
                  <a:srgbClr val="0070C0"/>
                </a:solidFill>
              </a:rPr>
              <a:t>less costs </a:t>
            </a:r>
            <a:r>
              <a:rPr lang="en-US" sz="1600" dirty="0" smtClean="0"/>
              <a:t>and</a:t>
            </a:r>
          </a:p>
          <a:p>
            <a:pPr>
              <a:spcAft>
                <a:spcPts val="600"/>
              </a:spcAft>
              <a:buClr>
                <a:schemeClr val="tx1"/>
              </a:buClr>
            </a:pPr>
            <a:r>
              <a:rPr lang="en-US" sz="1600" dirty="0"/>
              <a:t> </a:t>
            </a:r>
            <a:r>
              <a:rPr lang="en-US" sz="1600" dirty="0" smtClean="0"/>
              <a:t>     </a:t>
            </a:r>
            <a:r>
              <a:rPr lang="en-US" sz="1600" dirty="0" smtClean="0">
                <a:solidFill>
                  <a:srgbClr val="0070C0"/>
                </a:solidFill>
              </a:rPr>
              <a:t>shorter time to market</a:t>
            </a:r>
            <a:r>
              <a:rPr lang="en-US" sz="1600" dirty="0" smtClean="0"/>
              <a:t>.</a:t>
            </a:r>
          </a:p>
          <a:p>
            <a:pPr marL="285750" indent="-285750">
              <a:buClr>
                <a:schemeClr val="tx1"/>
              </a:buClr>
              <a:buFont typeface="Arial" panose="020B0604020202020204" pitchFamily="34" charset="0"/>
              <a:buChar char="•"/>
            </a:pPr>
            <a:r>
              <a:rPr lang="en-US" sz="1600" dirty="0" smtClean="0">
                <a:solidFill>
                  <a:srgbClr val="0070C0"/>
                </a:solidFill>
              </a:rPr>
              <a:t>Qualcomm pioneered </a:t>
            </a:r>
            <a:r>
              <a:rPr lang="en-US" sz="1600" dirty="0" smtClean="0"/>
              <a:t>this move designing integrated parts already about 1996.</a:t>
            </a:r>
            <a:endParaRPr lang="en-US" sz="1600" dirty="0"/>
          </a:p>
        </p:txBody>
      </p:sp>
      <p:sp>
        <p:nvSpPr>
          <p:cNvPr id="24" name="Right Arrow 23"/>
          <p:cNvSpPr/>
          <p:nvPr/>
        </p:nvSpPr>
        <p:spPr>
          <a:xfrm>
            <a:off x="4151733" y="4776857"/>
            <a:ext cx="457200" cy="1371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909712" y="5154451"/>
            <a:ext cx="3030253" cy="523220"/>
          </a:xfrm>
          <a:prstGeom prst="rect">
            <a:avLst/>
          </a:prstGeom>
          <a:noFill/>
        </p:spPr>
        <p:txBody>
          <a:bodyPr wrap="none" rtlCol="0">
            <a:spAutoFit/>
          </a:bodyPr>
          <a:lstStyle/>
          <a:p>
            <a:pPr algn="ctr"/>
            <a:r>
              <a:rPr lang="en-US" sz="1400" i="1" dirty="0" smtClean="0"/>
              <a:t>Samsung’s </a:t>
            </a:r>
            <a:r>
              <a:rPr lang="en-US" sz="1400" i="1" dirty="0" err="1" smtClean="0"/>
              <a:t>Exynos</a:t>
            </a:r>
            <a:r>
              <a:rPr lang="en-US" sz="1400" i="1" dirty="0" smtClean="0"/>
              <a:t> 8 </a:t>
            </a:r>
            <a:r>
              <a:rPr lang="en-US" sz="1400" i="1" dirty="0" err="1" smtClean="0"/>
              <a:t>Octa</a:t>
            </a:r>
            <a:r>
              <a:rPr lang="en-US" sz="1400" i="1" dirty="0" smtClean="0"/>
              <a:t> 8890</a:t>
            </a:r>
          </a:p>
          <a:p>
            <a:pPr algn="ctr"/>
            <a:r>
              <a:rPr lang="en-US" sz="1400" i="1" dirty="0" smtClean="0"/>
              <a:t>(2015)</a:t>
            </a:r>
            <a:endParaRPr lang="en-US" sz="1400" i="1" dirty="0"/>
          </a:p>
        </p:txBody>
      </p:sp>
      <p:sp>
        <p:nvSpPr>
          <p:cNvPr id="33" name="Right Arrow 32"/>
          <p:cNvSpPr/>
          <p:nvPr/>
        </p:nvSpPr>
        <p:spPr>
          <a:xfrm>
            <a:off x="4166955" y="4202441"/>
            <a:ext cx="457200" cy="1371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p:cNvSpPr/>
          <p:nvPr/>
        </p:nvSpPr>
        <p:spPr>
          <a:xfrm>
            <a:off x="4134829" y="5225476"/>
            <a:ext cx="457200" cy="1371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55830" y="6206775"/>
            <a:ext cx="3385855" cy="523220"/>
          </a:xfrm>
          <a:prstGeom prst="rect">
            <a:avLst/>
          </a:prstGeom>
        </p:spPr>
        <p:txBody>
          <a:bodyPr wrap="square">
            <a:spAutoFit/>
          </a:bodyPr>
          <a:lstStyle/>
          <a:p>
            <a:r>
              <a:rPr lang="en-US" sz="1400" i="1" dirty="0"/>
              <a:t>Apple’s own processor designs</a:t>
            </a:r>
          </a:p>
          <a:p>
            <a:r>
              <a:rPr lang="en-US" sz="1400" i="1" dirty="0"/>
              <a:t>(Swift (2012), Cyclone (2013)</a:t>
            </a:r>
          </a:p>
        </p:txBody>
      </p:sp>
      <p:sp>
        <p:nvSpPr>
          <p:cNvPr id="35" name="Text Box 14"/>
          <p:cNvSpPr txBox="1">
            <a:spLocks noChangeArrowheads="1"/>
          </p:cNvSpPr>
          <p:nvPr/>
        </p:nvSpPr>
        <p:spPr bwMode="auto">
          <a:xfrm>
            <a:off x="376055" y="5711720"/>
            <a:ext cx="369203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pPr>
            <a:r>
              <a:rPr lang="en-US" i="1" dirty="0">
                <a:solidFill>
                  <a:srgbClr val="000000"/>
                </a:solidFill>
              </a:rPr>
              <a:t>Intel’s  Atom line (2008)</a:t>
            </a:r>
          </a:p>
          <a:p>
            <a:pPr algn="ctr" eaLnBrk="1" fontAlgn="base" hangingPunct="1">
              <a:spcBef>
                <a:spcPct val="0"/>
              </a:spcBef>
              <a:spcAft>
                <a:spcPct val="30000"/>
              </a:spcAft>
            </a:pPr>
            <a:r>
              <a:rPr lang="en-US" i="1" dirty="0" smtClean="0">
                <a:solidFill>
                  <a:srgbClr val="000000"/>
                </a:solidFill>
              </a:rPr>
              <a:t>except recent Atom X3 (Sophia (2015)</a:t>
            </a:r>
            <a:endParaRPr lang="en-US" i="1" dirty="0">
              <a:solidFill>
                <a:srgbClr val="000000"/>
              </a:solidFill>
            </a:endParaRPr>
          </a:p>
        </p:txBody>
      </p:sp>
      <p:sp>
        <p:nvSpPr>
          <p:cNvPr id="36" name="TextBox 35"/>
          <p:cNvSpPr txBox="1"/>
          <p:nvPr/>
        </p:nvSpPr>
        <p:spPr>
          <a:xfrm>
            <a:off x="584419" y="5705671"/>
            <a:ext cx="503664" cy="307777"/>
          </a:xfrm>
          <a:prstGeom prst="rect">
            <a:avLst/>
          </a:prstGeom>
          <a:noFill/>
        </p:spPr>
        <p:txBody>
          <a:bodyPr wrap="none" rtlCol="0">
            <a:spAutoFit/>
          </a:bodyPr>
          <a:lstStyle/>
          <a:p>
            <a:r>
              <a:rPr lang="en-US" sz="1400" i="1" dirty="0">
                <a:solidFill>
                  <a:srgbClr val="000000"/>
                </a:solidFill>
              </a:rPr>
              <a:t>E.g.</a:t>
            </a:r>
          </a:p>
        </p:txBody>
      </p:sp>
      <p:sp>
        <p:nvSpPr>
          <p:cNvPr id="37" name="Rectangle 36"/>
          <p:cNvSpPr/>
          <p:nvPr/>
        </p:nvSpPr>
        <p:spPr>
          <a:xfrm>
            <a:off x="4995476" y="5741371"/>
            <a:ext cx="3166251" cy="307777"/>
          </a:xfrm>
          <a:prstGeom prst="rect">
            <a:avLst/>
          </a:prstGeom>
        </p:spPr>
        <p:txBody>
          <a:bodyPr wrap="none">
            <a:spAutoFit/>
          </a:bodyPr>
          <a:lstStyle/>
          <a:p>
            <a:pPr lvl="0" algn="ctr" fontAlgn="base">
              <a:spcBef>
                <a:spcPct val="0"/>
              </a:spcBef>
            </a:pPr>
            <a:r>
              <a:rPr lang="en-US" sz="1400" i="1" dirty="0">
                <a:solidFill>
                  <a:srgbClr val="000000"/>
                </a:solidFill>
              </a:rPr>
              <a:t>Intel’s  Atom </a:t>
            </a:r>
            <a:r>
              <a:rPr lang="en-US" sz="1400" i="1" dirty="0" smtClean="0">
                <a:solidFill>
                  <a:srgbClr val="000000"/>
                </a:solidFill>
              </a:rPr>
              <a:t>X3 (Sophia) </a:t>
            </a:r>
            <a:r>
              <a:rPr lang="en-US" sz="1400" i="1" dirty="0">
                <a:solidFill>
                  <a:srgbClr val="000000"/>
                </a:solidFill>
              </a:rPr>
              <a:t>(</a:t>
            </a:r>
            <a:r>
              <a:rPr lang="en-US" sz="1400" i="1" dirty="0" smtClean="0">
                <a:solidFill>
                  <a:srgbClr val="000000"/>
                </a:solidFill>
              </a:rPr>
              <a:t>2015)</a:t>
            </a:r>
            <a:endParaRPr lang="en-US" sz="1400" i="1" dirty="0">
              <a:solidFill>
                <a:srgbClr val="000000"/>
              </a:solidFill>
            </a:endParaRPr>
          </a:p>
        </p:txBody>
      </p:sp>
      <p:sp>
        <p:nvSpPr>
          <p:cNvPr id="38" name="Right Arrow 37"/>
          <p:cNvSpPr/>
          <p:nvPr/>
        </p:nvSpPr>
        <p:spPr>
          <a:xfrm>
            <a:off x="4153294" y="5845799"/>
            <a:ext cx="457200" cy="1371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06812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 calcmode="lin" valueType="num">
                                      <p:cBhvr additive="base">
                                        <p:cTn id="7"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2">
                                            <p:txEl>
                                              <p:pRg st="1" end="1"/>
                                            </p:txEl>
                                          </p:spTgt>
                                        </p:tgtEl>
                                        <p:attrNameLst>
                                          <p:attrName>style.visibility</p:attrName>
                                        </p:attrNameLst>
                                      </p:cBhvr>
                                      <p:to>
                                        <p:strVal val="visible"/>
                                      </p:to>
                                    </p:set>
                                    <p:anim calcmode="lin" valueType="num">
                                      <p:cBhvr additive="base">
                                        <p:cTn id="11" dur="500" fill="hold"/>
                                        <p:tgtEl>
                                          <p:spTgt spid="3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2">
                                            <p:txEl>
                                              <p:pRg st="2" end="2"/>
                                            </p:txEl>
                                          </p:spTgt>
                                        </p:tgtEl>
                                        <p:attrNameLst>
                                          <p:attrName>style.visibility</p:attrName>
                                        </p:attrNameLst>
                                      </p:cBhvr>
                                      <p:to>
                                        <p:strVal val="visible"/>
                                      </p:to>
                                    </p:set>
                                    <p:anim calcmode="lin" valueType="num">
                                      <p:cBhvr additive="base">
                                        <p:cTn id="17" dur="500" fill="hold"/>
                                        <p:tgtEl>
                                          <p:spTgt spid="3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ppt_x"/>
                                          </p:val>
                                        </p:tav>
                                        <p:tav tm="100000">
                                          <p:val>
                                            <p:strVal val="#ppt_x"/>
                                          </p:val>
                                        </p:tav>
                                      </p:tavLst>
                                    </p:anim>
                                    <p:anim calcmode="lin" valueType="num">
                                      <p:cBhvr additive="base">
                                        <p:cTn id="60" dur="500" fill="hold"/>
                                        <p:tgtEl>
                                          <p:spTgt spid="22"/>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additive="base">
                                        <p:cTn id="71" dur="500" fill="hold"/>
                                        <p:tgtEl>
                                          <p:spTgt spid="27"/>
                                        </p:tgtEl>
                                        <p:attrNameLst>
                                          <p:attrName>ppt_x</p:attrName>
                                        </p:attrNameLst>
                                      </p:cBhvr>
                                      <p:tavLst>
                                        <p:tav tm="0">
                                          <p:val>
                                            <p:strVal val="#ppt_x"/>
                                          </p:val>
                                        </p:tav>
                                        <p:tav tm="100000">
                                          <p:val>
                                            <p:strVal val="#ppt_x"/>
                                          </p:val>
                                        </p:tav>
                                      </p:tavLst>
                                    </p:anim>
                                    <p:anim calcmode="lin" valueType="num">
                                      <p:cBhvr additive="base">
                                        <p:cTn id="72" dur="500" fill="hold"/>
                                        <p:tgtEl>
                                          <p:spTgt spid="27"/>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anim calcmode="lin" valueType="num">
                                      <p:cBhvr additive="base">
                                        <p:cTn id="75" dur="500" fill="hold"/>
                                        <p:tgtEl>
                                          <p:spTgt spid="29"/>
                                        </p:tgtEl>
                                        <p:attrNameLst>
                                          <p:attrName>ppt_x</p:attrName>
                                        </p:attrNameLst>
                                      </p:cBhvr>
                                      <p:tavLst>
                                        <p:tav tm="0">
                                          <p:val>
                                            <p:strVal val="#ppt_x"/>
                                          </p:val>
                                        </p:tav>
                                        <p:tav tm="100000">
                                          <p:val>
                                            <p:strVal val="#ppt_x"/>
                                          </p:val>
                                        </p:tav>
                                      </p:tavLst>
                                    </p:anim>
                                    <p:anim calcmode="lin" valueType="num">
                                      <p:cBhvr additive="base">
                                        <p:cTn id="76" dur="500" fill="hold"/>
                                        <p:tgtEl>
                                          <p:spTgt spid="2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500" fill="hold"/>
                                        <p:tgtEl>
                                          <p:spTgt spid="24"/>
                                        </p:tgtEl>
                                        <p:attrNameLst>
                                          <p:attrName>ppt_x</p:attrName>
                                        </p:attrNameLst>
                                      </p:cBhvr>
                                      <p:tavLst>
                                        <p:tav tm="0">
                                          <p:val>
                                            <p:strVal val="#ppt_x"/>
                                          </p:val>
                                        </p:tav>
                                        <p:tav tm="100000">
                                          <p:val>
                                            <p:strVal val="#ppt_x"/>
                                          </p:val>
                                        </p:tav>
                                      </p:tavLst>
                                    </p:anim>
                                    <p:anim calcmode="lin" valueType="num">
                                      <p:cBhvr additive="base">
                                        <p:cTn id="80" dur="500" fill="hold"/>
                                        <p:tgtEl>
                                          <p:spTgt spid="24"/>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anim calcmode="lin" valueType="num">
                                      <p:cBhvr additive="base">
                                        <p:cTn id="83" dur="500" fill="hold"/>
                                        <p:tgtEl>
                                          <p:spTgt spid="31"/>
                                        </p:tgtEl>
                                        <p:attrNameLst>
                                          <p:attrName>ppt_x</p:attrName>
                                        </p:attrNameLst>
                                      </p:cBhvr>
                                      <p:tavLst>
                                        <p:tav tm="0">
                                          <p:val>
                                            <p:strVal val="#ppt_x"/>
                                          </p:val>
                                        </p:tav>
                                        <p:tav tm="100000">
                                          <p:val>
                                            <p:strVal val="#ppt_x"/>
                                          </p:val>
                                        </p:tav>
                                      </p:tavLst>
                                    </p:anim>
                                    <p:anim calcmode="lin" valueType="num">
                                      <p:cBhvr additive="base">
                                        <p:cTn id="84" dur="500" fill="hold"/>
                                        <p:tgtEl>
                                          <p:spTgt spid="31"/>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33"/>
                                        </p:tgtEl>
                                        <p:attrNameLst>
                                          <p:attrName>style.visibility</p:attrName>
                                        </p:attrNameLst>
                                      </p:cBhvr>
                                      <p:to>
                                        <p:strVal val="visible"/>
                                      </p:to>
                                    </p:set>
                                    <p:anim calcmode="lin" valueType="num">
                                      <p:cBhvr additive="base">
                                        <p:cTn id="87" dur="500" fill="hold"/>
                                        <p:tgtEl>
                                          <p:spTgt spid="33"/>
                                        </p:tgtEl>
                                        <p:attrNameLst>
                                          <p:attrName>ppt_x</p:attrName>
                                        </p:attrNameLst>
                                      </p:cBhvr>
                                      <p:tavLst>
                                        <p:tav tm="0">
                                          <p:val>
                                            <p:strVal val="#ppt_x"/>
                                          </p:val>
                                        </p:tav>
                                        <p:tav tm="100000">
                                          <p:val>
                                            <p:strVal val="#ppt_x"/>
                                          </p:val>
                                        </p:tav>
                                      </p:tavLst>
                                    </p:anim>
                                    <p:anim calcmode="lin" valueType="num">
                                      <p:cBhvr additive="base">
                                        <p:cTn id="88" dur="500" fill="hold"/>
                                        <p:tgtEl>
                                          <p:spTgt spid="33"/>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34"/>
                                        </p:tgtEl>
                                        <p:attrNameLst>
                                          <p:attrName>style.visibility</p:attrName>
                                        </p:attrNameLst>
                                      </p:cBhvr>
                                      <p:to>
                                        <p:strVal val="visible"/>
                                      </p:to>
                                    </p:set>
                                    <p:anim calcmode="lin" valueType="num">
                                      <p:cBhvr additive="base">
                                        <p:cTn id="91" dur="500" fill="hold"/>
                                        <p:tgtEl>
                                          <p:spTgt spid="34"/>
                                        </p:tgtEl>
                                        <p:attrNameLst>
                                          <p:attrName>ppt_x</p:attrName>
                                        </p:attrNameLst>
                                      </p:cBhvr>
                                      <p:tavLst>
                                        <p:tav tm="0">
                                          <p:val>
                                            <p:strVal val="#ppt_x"/>
                                          </p:val>
                                        </p:tav>
                                        <p:tav tm="100000">
                                          <p:val>
                                            <p:strVal val="#ppt_x"/>
                                          </p:val>
                                        </p:tav>
                                      </p:tavLst>
                                    </p:anim>
                                    <p:anim calcmode="lin" valueType="num">
                                      <p:cBhvr additive="base">
                                        <p:cTn id="92" dur="500" fill="hold"/>
                                        <p:tgtEl>
                                          <p:spTgt spid="34"/>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8"/>
                                        </p:tgtEl>
                                        <p:attrNameLst>
                                          <p:attrName>style.visibility</p:attrName>
                                        </p:attrNameLst>
                                      </p:cBhvr>
                                      <p:to>
                                        <p:strVal val="visible"/>
                                      </p:to>
                                    </p:set>
                                    <p:anim calcmode="lin" valueType="num">
                                      <p:cBhvr additive="base">
                                        <p:cTn id="95" dur="500" fill="hold"/>
                                        <p:tgtEl>
                                          <p:spTgt spid="8"/>
                                        </p:tgtEl>
                                        <p:attrNameLst>
                                          <p:attrName>ppt_x</p:attrName>
                                        </p:attrNameLst>
                                      </p:cBhvr>
                                      <p:tavLst>
                                        <p:tav tm="0">
                                          <p:val>
                                            <p:strVal val="#ppt_x"/>
                                          </p:val>
                                        </p:tav>
                                        <p:tav tm="100000">
                                          <p:val>
                                            <p:strVal val="#ppt_x"/>
                                          </p:val>
                                        </p:tav>
                                      </p:tavLst>
                                    </p:anim>
                                    <p:anim calcmode="lin" valueType="num">
                                      <p:cBhvr additive="base">
                                        <p:cTn id="96" dur="500" fill="hold"/>
                                        <p:tgtEl>
                                          <p:spTgt spid="8"/>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35"/>
                                        </p:tgtEl>
                                        <p:attrNameLst>
                                          <p:attrName>style.visibility</p:attrName>
                                        </p:attrNameLst>
                                      </p:cBhvr>
                                      <p:to>
                                        <p:strVal val="visible"/>
                                      </p:to>
                                    </p:set>
                                    <p:anim calcmode="lin" valueType="num">
                                      <p:cBhvr additive="base">
                                        <p:cTn id="99" dur="500" fill="hold"/>
                                        <p:tgtEl>
                                          <p:spTgt spid="35"/>
                                        </p:tgtEl>
                                        <p:attrNameLst>
                                          <p:attrName>ppt_x</p:attrName>
                                        </p:attrNameLst>
                                      </p:cBhvr>
                                      <p:tavLst>
                                        <p:tav tm="0">
                                          <p:val>
                                            <p:strVal val="#ppt_x"/>
                                          </p:val>
                                        </p:tav>
                                        <p:tav tm="100000">
                                          <p:val>
                                            <p:strVal val="#ppt_x"/>
                                          </p:val>
                                        </p:tav>
                                      </p:tavLst>
                                    </p:anim>
                                    <p:anim calcmode="lin" valueType="num">
                                      <p:cBhvr additive="base">
                                        <p:cTn id="100" dur="500" fill="hold"/>
                                        <p:tgtEl>
                                          <p:spTgt spid="35"/>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36"/>
                                        </p:tgtEl>
                                        <p:attrNameLst>
                                          <p:attrName>style.visibility</p:attrName>
                                        </p:attrNameLst>
                                      </p:cBhvr>
                                      <p:to>
                                        <p:strVal val="visible"/>
                                      </p:to>
                                    </p:set>
                                    <p:anim calcmode="lin" valueType="num">
                                      <p:cBhvr additive="base">
                                        <p:cTn id="103" dur="500" fill="hold"/>
                                        <p:tgtEl>
                                          <p:spTgt spid="36"/>
                                        </p:tgtEl>
                                        <p:attrNameLst>
                                          <p:attrName>ppt_x</p:attrName>
                                        </p:attrNameLst>
                                      </p:cBhvr>
                                      <p:tavLst>
                                        <p:tav tm="0">
                                          <p:val>
                                            <p:strVal val="#ppt_x"/>
                                          </p:val>
                                        </p:tav>
                                        <p:tav tm="100000">
                                          <p:val>
                                            <p:strVal val="#ppt_x"/>
                                          </p:val>
                                        </p:tav>
                                      </p:tavLst>
                                    </p:anim>
                                    <p:anim calcmode="lin" valueType="num">
                                      <p:cBhvr additive="base">
                                        <p:cTn id="104" dur="500" fill="hold"/>
                                        <p:tgtEl>
                                          <p:spTgt spid="36"/>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37"/>
                                        </p:tgtEl>
                                        <p:attrNameLst>
                                          <p:attrName>style.visibility</p:attrName>
                                        </p:attrNameLst>
                                      </p:cBhvr>
                                      <p:to>
                                        <p:strVal val="visible"/>
                                      </p:to>
                                    </p:set>
                                    <p:anim calcmode="lin" valueType="num">
                                      <p:cBhvr additive="base">
                                        <p:cTn id="107" dur="500" fill="hold"/>
                                        <p:tgtEl>
                                          <p:spTgt spid="37"/>
                                        </p:tgtEl>
                                        <p:attrNameLst>
                                          <p:attrName>ppt_x</p:attrName>
                                        </p:attrNameLst>
                                      </p:cBhvr>
                                      <p:tavLst>
                                        <p:tav tm="0">
                                          <p:val>
                                            <p:strVal val="#ppt_x"/>
                                          </p:val>
                                        </p:tav>
                                        <p:tav tm="100000">
                                          <p:val>
                                            <p:strVal val="#ppt_x"/>
                                          </p:val>
                                        </p:tav>
                                      </p:tavLst>
                                    </p:anim>
                                    <p:anim calcmode="lin" valueType="num">
                                      <p:cBhvr additive="base">
                                        <p:cTn id="108" dur="500" fill="hold"/>
                                        <p:tgtEl>
                                          <p:spTgt spid="37"/>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38"/>
                                        </p:tgtEl>
                                        <p:attrNameLst>
                                          <p:attrName>style.visibility</p:attrName>
                                        </p:attrNameLst>
                                      </p:cBhvr>
                                      <p:to>
                                        <p:strVal val="visible"/>
                                      </p:to>
                                    </p:set>
                                    <p:anim calcmode="lin" valueType="num">
                                      <p:cBhvr additive="base">
                                        <p:cTn id="111" dur="500" fill="hold"/>
                                        <p:tgtEl>
                                          <p:spTgt spid="38"/>
                                        </p:tgtEl>
                                        <p:attrNameLst>
                                          <p:attrName>ppt_x</p:attrName>
                                        </p:attrNameLst>
                                      </p:cBhvr>
                                      <p:tavLst>
                                        <p:tav tm="0">
                                          <p:val>
                                            <p:strVal val="#ppt_x"/>
                                          </p:val>
                                        </p:tav>
                                        <p:tav tm="100000">
                                          <p:val>
                                            <p:strVal val="#ppt_x"/>
                                          </p:val>
                                        </p:tav>
                                      </p:tavLst>
                                    </p:anim>
                                    <p:anim calcmode="lin" valueType="num">
                                      <p:cBhvr additive="base">
                                        <p:cTn id="112" dur="500" fill="hold"/>
                                        <p:tgtEl>
                                          <p:spTgt spid="38"/>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30"/>
                                        </p:tgtEl>
                                        <p:attrNameLst>
                                          <p:attrName>style.visibility</p:attrName>
                                        </p:attrNameLst>
                                      </p:cBhvr>
                                      <p:to>
                                        <p:strVal val="visible"/>
                                      </p:to>
                                    </p:set>
                                    <p:anim calcmode="lin" valueType="num">
                                      <p:cBhvr additive="base">
                                        <p:cTn id="115" dur="500" fill="hold"/>
                                        <p:tgtEl>
                                          <p:spTgt spid="30"/>
                                        </p:tgtEl>
                                        <p:attrNameLst>
                                          <p:attrName>ppt_x</p:attrName>
                                        </p:attrNameLst>
                                      </p:cBhvr>
                                      <p:tavLst>
                                        <p:tav tm="0">
                                          <p:val>
                                            <p:strVal val="#ppt_x"/>
                                          </p:val>
                                        </p:tav>
                                        <p:tav tm="100000">
                                          <p:val>
                                            <p:strVal val="#ppt_x"/>
                                          </p:val>
                                        </p:tav>
                                      </p:tavLst>
                                    </p:anim>
                                    <p:anim calcmode="lin" valueType="num">
                                      <p:cBhvr additive="base">
                                        <p:cTn id="11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p:bldP spid="9" grpId="0"/>
      <p:bldP spid="10" grpId="0"/>
      <p:bldP spid="16" grpId="0" animBg="1"/>
      <p:bldP spid="17" grpId="0" animBg="1"/>
      <p:bldP spid="22" grpId="0"/>
      <p:bldP spid="23" grpId="0"/>
      <p:bldP spid="26" grpId="0"/>
      <p:bldP spid="27" grpId="0"/>
      <p:bldP spid="29" grpId="0"/>
      <p:bldP spid="24" grpId="0" animBg="1"/>
      <p:bldP spid="31" grpId="0"/>
      <p:bldP spid="33" grpId="0" animBg="1"/>
      <p:bldP spid="34" grpId="0" animBg="1"/>
      <p:bldP spid="8" grpId="0"/>
      <p:bldP spid="35" grpId="0"/>
      <p:bldP spid="36" grpId="0"/>
      <p:bldP spid="37" grpId="0"/>
      <p:bldP spid="38" grpId="0" animBg="1"/>
      <p:bldP spid="3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d3nevzfk7ii3be.cloudfront.net/igi/t2Cw1XeX2HnFS4s1.huge"/>
          <p:cNvPicPr>
            <a:picLocks noChangeAspect="1" noChangeArrowheads="1"/>
          </p:cNvPicPr>
          <p:nvPr/>
        </p:nvPicPr>
        <p:blipFill rotWithShape="1">
          <a:blip r:embed="rId2">
            <a:extLst>
              <a:ext uri="{28A0092B-C50C-407E-A947-70E740481C1C}">
                <a14:useLocalDpi xmlns:a14="http://schemas.microsoft.com/office/drawing/2010/main" val="0"/>
              </a:ext>
            </a:extLst>
          </a:blip>
          <a:srcRect t="6000" b="15039"/>
          <a:stretch/>
        </p:blipFill>
        <p:spPr bwMode="auto">
          <a:xfrm>
            <a:off x="334675" y="1727845"/>
            <a:ext cx="8467725" cy="5016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9375" t="29499" r="4531" b="13251"/>
          <a:stretch/>
        </p:blipFill>
        <p:spPr bwMode="auto">
          <a:xfrm>
            <a:off x="2006715" y="1121861"/>
            <a:ext cx="3825425" cy="3792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22799" y="519514"/>
            <a:ext cx="9057288" cy="369332"/>
          </a:xfrm>
          <a:prstGeom prst="rect">
            <a:avLst/>
          </a:prstGeom>
          <a:noFill/>
        </p:spPr>
        <p:txBody>
          <a:bodyPr wrap="none" rtlCol="0">
            <a:spAutoFit/>
          </a:bodyPr>
          <a:lstStyle/>
          <a:p>
            <a:r>
              <a:rPr lang="en-US" dirty="0" smtClean="0">
                <a:solidFill>
                  <a:schemeClr val="accent6"/>
                </a:solidFill>
              </a:rPr>
              <a:t>Example of using discrete application processor and modem: The iPhone 6+</a:t>
            </a:r>
          </a:p>
        </p:txBody>
      </p:sp>
      <p:sp>
        <p:nvSpPr>
          <p:cNvPr id="6" name="Rounded Rectangle 5"/>
          <p:cNvSpPr/>
          <p:nvPr/>
        </p:nvSpPr>
        <p:spPr bwMode="auto">
          <a:xfrm>
            <a:off x="2006715" y="1121861"/>
            <a:ext cx="3825425" cy="821974"/>
          </a:xfrm>
          <a:prstGeom prst="roundRect">
            <a:avLst/>
          </a:prstGeom>
          <a:noFill/>
          <a:ln w="19050"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9" name="Rounded Rectangle 8"/>
          <p:cNvSpPr/>
          <p:nvPr/>
        </p:nvSpPr>
        <p:spPr bwMode="auto">
          <a:xfrm>
            <a:off x="2006715" y="1976956"/>
            <a:ext cx="3825425" cy="410987"/>
          </a:xfrm>
          <a:prstGeom prst="roundRect">
            <a:avLst/>
          </a:prstGeom>
          <a:noFill/>
          <a:ln w="19050"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10" name="TextBox 9"/>
          <p:cNvSpPr txBox="1"/>
          <p:nvPr/>
        </p:nvSpPr>
        <p:spPr>
          <a:xfrm>
            <a:off x="2456765" y="2683520"/>
            <a:ext cx="3253327" cy="276999"/>
          </a:xfrm>
          <a:prstGeom prst="rect">
            <a:avLst/>
          </a:prstGeom>
          <a:noFill/>
        </p:spPr>
        <p:txBody>
          <a:bodyPr wrap="none" rtlCol="0">
            <a:spAutoFit/>
          </a:bodyPr>
          <a:lstStyle/>
          <a:p>
            <a:r>
              <a:rPr lang="en-US" sz="1200" b="1" dirty="0" smtClean="0">
                <a:solidFill>
                  <a:schemeClr val="bg1">
                    <a:lumMod val="50000"/>
                  </a:schemeClr>
                </a:solidFill>
                <a:latin typeface="Arial" panose="020B0604020202020204" pitchFamily="34" charset="0"/>
                <a:cs typeface="Arial" panose="020B0604020202020204" pitchFamily="34" charset="0"/>
              </a:rPr>
              <a:t>PAD: Integrated Power Amplifier-Duplexer</a:t>
            </a:r>
            <a:endParaRPr lang="en-US" sz="1200" b="1" dirty="0">
              <a:solidFill>
                <a:schemeClr val="bg1">
                  <a:lumMod val="50000"/>
                </a:schemeClr>
              </a:solidFill>
              <a:latin typeface="Arial" panose="020B0604020202020204" pitchFamily="34" charset="0"/>
              <a:cs typeface="Arial" panose="020B0604020202020204" pitchFamily="34" charset="0"/>
            </a:endParaRPr>
          </a:p>
        </p:txBody>
      </p:sp>
      <p:sp>
        <p:nvSpPr>
          <p:cNvPr id="11" name="Cím 1"/>
          <p:cNvSpPr>
            <a:spLocks noGrp="1"/>
          </p:cNvSpPr>
          <p:nvPr>
            <p:ph type="title"/>
          </p:nvPr>
        </p:nvSpPr>
        <p:spPr>
          <a:xfrm>
            <a:off x="0" y="0"/>
            <a:ext cx="9144000" cy="393700"/>
          </a:xfrm>
        </p:spPr>
        <p:txBody>
          <a:bodyPr/>
          <a:lstStyle/>
          <a:p>
            <a:r>
              <a:rPr lang="en-US" altLang="en-US" dirty="0" smtClean="0">
                <a:solidFill>
                  <a:srgbClr val="FFFFFF"/>
                </a:solidFill>
                <a:latin typeface="Verdana" pitchFamily="34" charset="0"/>
                <a:cs typeface="Arial" charset="0"/>
              </a:rPr>
              <a:t>3.2 </a:t>
            </a:r>
            <a:r>
              <a:rPr lang="en-US" altLang="en-US" dirty="0">
                <a:solidFill>
                  <a:srgbClr val="FFFFFF"/>
                </a:solidFill>
                <a:latin typeface="Verdana" pitchFamily="34" charset="0"/>
                <a:cs typeface="Arial" charset="0"/>
              </a:rPr>
              <a:t>Connectivity </a:t>
            </a:r>
            <a:r>
              <a:rPr lang="en-US" altLang="en-US" dirty="0" smtClean="0">
                <a:solidFill>
                  <a:srgbClr val="FFFFFF"/>
                </a:solidFill>
                <a:latin typeface="Verdana" pitchFamily="34" charset="0"/>
                <a:cs typeface="Arial" charset="0"/>
              </a:rPr>
              <a:t>(4)</a:t>
            </a:r>
            <a:endParaRPr lang="hu-HU" dirty="0"/>
          </a:p>
        </p:txBody>
      </p:sp>
      <p:sp>
        <p:nvSpPr>
          <p:cNvPr id="7" name="TextBox 6"/>
          <p:cNvSpPr txBox="1"/>
          <p:nvPr/>
        </p:nvSpPr>
        <p:spPr>
          <a:xfrm>
            <a:off x="6244195" y="1005635"/>
            <a:ext cx="2557111" cy="646331"/>
          </a:xfrm>
          <a:prstGeom prst="rect">
            <a:avLst/>
          </a:prstGeom>
          <a:noFill/>
        </p:spPr>
        <p:txBody>
          <a:bodyPr wrap="none" rtlCol="0">
            <a:spAutoFit/>
          </a:bodyPr>
          <a:lstStyle/>
          <a:p>
            <a:pPr algn="ctr"/>
            <a:r>
              <a:rPr lang="en-US" dirty="0" smtClean="0">
                <a:solidFill>
                  <a:schemeClr val="accent6"/>
                </a:solidFill>
              </a:rPr>
              <a:t>The front side of the</a:t>
            </a:r>
          </a:p>
          <a:p>
            <a:pPr algn="ctr"/>
            <a:r>
              <a:rPr lang="en-US" dirty="0" smtClean="0">
                <a:solidFill>
                  <a:schemeClr val="accent6"/>
                </a:solidFill>
              </a:rPr>
              <a:t>logic board </a:t>
            </a:r>
            <a:r>
              <a:rPr lang="en-US" dirty="0" smtClean="0"/>
              <a:t>[</a:t>
            </a:r>
            <a:r>
              <a:rPr lang="hu-HU" dirty="0" smtClean="0"/>
              <a:t>60</a:t>
            </a:r>
            <a:r>
              <a:rPr lang="en-US" dirty="0" smtClean="0"/>
              <a:t>] </a:t>
            </a:r>
            <a:endParaRPr lang="en-US" dirty="0"/>
          </a:p>
        </p:txBody>
      </p:sp>
    </p:spTree>
    <p:extLst>
      <p:ext uri="{BB962C8B-B14F-4D97-AF65-F5344CB8AC3E}">
        <p14:creationId xmlns:p14="http://schemas.microsoft.com/office/powerpoint/2010/main" val="95254608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3.2 </a:t>
            </a:r>
            <a:r>
              <a:rPr lang="en-US" altLang="en-US" dirty="0">
                <a:solidFill>
                  <a:srgbClr val="FFFFFF"/>
                </a:solidFill>
                <a:latin typeface="Verdana" pitchFamily="34" charset="0"/>
                <a:cs typeface="Arial" charset="0"/>
              </a:rPr>
              <a:t>Connectivity </a:t>
            </a:r>
            <a:r>
              <a:rPr lang="en-US" altLang="en-US" dirty="0" smtClean="0">
                <a:solidFill>
                  <a:srgbClr val="FFFFFF"/>
                </a:solidFill>
                <a:latin typeface="Verdana" pitchFamily="34" charset="0"/>
                <a:cs typeface="Arial" charset="0"/>
              </a:rPr>
              <a:t>(5)</a:t>
            </a:r>
            <a:endParaRPr lang="en-US" dirty="0"/>
          </a:p>
        </p:txBody>
      </p:sp>
      <p:pic>
        <p:nvPicPr>
          <p:cNvPr id="1028" name="Picture 4" descr="http://images.anandtech.com/doci/9552/Snapdragon_820_Diagram2_678x452.PNG"/>
          <p:cNvPicPr>
            <a:picLocks noChangeAspect="1" noChangeArrowheads="1"/>
          </p:cNvPicPr>
          <p:nvPr/>
        </p:nvPicPr>
        <p:blipFill rotWithShape="1">
          <a:blip r:embed="rId2">
            <a:extLst>
              <a:ext uri="{28A0092B-C50C-407E-A947-70E740481C1C}">
                <a14:useLocalDpi xmlns:a14="http://schemas.microsoft.com/office/drawing/2010/main" val="0"/>
              </a:ext>
            </a:extLst>
          </a:blip>
          <a:srcRect l="22770" t="3477" r="23114" b="13378"/>
          <a:stretch/>
        </p:blipFill>
        <p:spPr bwMode="auto">
          <a:xfrm>
            <a:off x="2173920" y="1663987"/>
            <a:ext cx="4783345" cy="47803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9754" y="519281"/>
            <a:ext cx="8113888" cy="684803"/>
          </a:xfrm>
          <a:prstGeom prst="rect">
            <a:avLst/>
          </a:prstGeom>
          <a:noFill/>
        </p:spPr>
        <p:txBody>
          <a:bodyPr wrap="none" rtlCol="0">
            <a:spAutoFit/>
          </a:bodyPr>
          <a:lstStyle/>
          <a:p>
            <a:pPr>
              <a:spcAft>
                <a:spcPts val="300"/>
              </a:spcAft>
            </a:pPr>
            <a:r>
              <a:rPr lang="en-US" dirty="0" smtClean="0">
                <a:solidFill>
                  <a:schemeClr val="accent6"/>
                </a:solidFill>
                <a:latin typeface="+mj-lt"/>
              </a:rPr>
              <a:t>Example</a:t>
            </a:r>
            <a:r>
              <a:rPr lang="en-US" dirty="0" smtClean="0">
                <a:solidFill>
                  <a:schemeClr val="accent6"/>
                </a:solidFill>
              </a:rPr>
              <a:t> of using an integrated application processor and a modem </a:t>
            </a:r>
          </a:p>
          <a:p>
            <a:r>
              <a:rPr lang="en-US" dirty="0">
                <a:solidFill>
                  <a:schemeClr val="accent6"/>
                </a:solidFill>
              </a:rPr>
              <a:t> </a:t>
            </a:r>
            <a:r>
              <a:rPr lang="en-US" dirty="0" smtClean="0">
                <a:solidFill>
                  <a:schemeClr val="accent6"/>
                </a:solidFill>
              </a:rPr>
              <a:t> (Qualcomm’s </a:t>
            </a:r>
            <a:r>
              <a:rPr lang="en-US" dirty="0" smtClean="0">
                <a:solidFill>
                  <a:schemeClr val="accent6"/>
                </a:solidFill>
                <a:latin typeface="+mj-lt"/>
              </a:rPr>
              <a:t>Snapdragon</a:t>
            </a:r>
            <a:r>
              <a:rPr lang="en-US" dirty="0" smtClean="0">
                <a:solidFill>
                  <a:schemeClr val="accent6"/>
                </a:solidFill>
              </a:rPr>
              <a:t> 820) </a:t>
            </a:r>
            <a:r>
              <a:rPr lang="en-US" dirty="0" smtClean="0"/>
              <a:t>[</a:t>
            </a:r>
            <a:r>
              <a:rPr lang="hu-HU" dirty="0" smtClean="0"/>
              <a:t>61</a:t>
            </a:r>
            <a:r>
              <a:rPr lang="en-US" dirty="0" smtClean="0"/>
              <a:t>]</a:t>
            </a:r>
            <a:endParaRPr lang="en-US" dirty="0"/>
          </a:p>
        </p:txBody>
      </p:sp>
      <p:sp>
        <p:nvSpPr>
          <p:cNvPr id="5" name="Rectangle 4"/>
          <p:cNvSpPr/>
          <p:nvPr/>
        </p:nvSpPr>
        <p:spPr>
          <a:xfrm>
            <a:off x="5028955" y="1910268"/>
            <a:ext cx="1755195" cy="1513464"/>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436985" y="4296795"/>
            <a:ext cx="2385265" cy="1828499"/>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697850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22929" y="515292"/>
            <a:ext cx="8772851" cy="646331"/>
          </a:xfrm>
          <a:prstGeom prst="rect">
            <a:avLst/>
          </a:prstGeom>
          <a:noFill/>
        </p:spPr>
        <p:txBody>
          <a:bodyPr wrap="none" rtlCol="0">
            <a:spAutoFit/>
          </a:bodyPr>
          <a:lstStyle/>
          <a:p>
            <a:r>
              <a:rPr lang="en-US" dirty="0" smtClean="0">
                <a:solidFill>
                  <a:schemeClr val="accent6"/>
                </a:solidFill>
              </a:rPr>
              <a:t>Worldwide market share of smartphone and tablet application processors </a:t>
            </a:r>
          </a:p>
          <a:p>
            <a:r>
              <a:rPr lang="en-US" dirty="0">
                <a:solidFill>
                  <a:schemeClr val="accent6"/>
                </a:solidFill>
              </a:rPr>
              <a:t> </a:t>
            </a:r>
            <a:r>
              <a:rPr lang="en-US" dirty="0" smtClean="0">
                <a:solidFill>
                  <a:schemeClr val="accent6"/>
                </a:solidFill>
              </a:rPr>
              <a:t> in 201</a:t>
            </a:r>
            <a:r>
              <a:rPr lang="hu-HU" dirty="0" smtClean="0">
                <a:solidFill>
                  <a:schemeClr val="accent6"/>
                </a:solidFill>
              </a:rPr>
              <a:t>5 </a:t>
            </a:r>
            <a:r>
              <a:rPr lang="en-US" dirty="0" smtClean="0">
                <a:solidFill>
                  <a:schemeClr val="accent6"/>
                </a:solidFill>
              </a:rPr>
              <a:t>(based on revenue) </a:t>
            </a:r>
            <a:r>
              <a:rPr lang="en-US" dirty="0" smtClean="0"/>
              <a:t>[</a:t>
            </a:r>
            <a:r>
              <a:rPr lang="hu-HU" dirty="0" smtClean="0"/>
              <a:t>34</a:t>
            </a:r>
            <a:r>
              <a:rPr lang="en-US" dirty="0" smtClean="0"/>
              <a:t>]</a:t>
            </a:r>
            <a:endParaRPr lang="en-US" dirty="0"/>
          </a:p>
        </p:txBody>
      </p:sp>
      <p:sp>
        <p:nvSpPr>
          <p:cNvPr id="9" name="Title 1"/>
          <p:cNvSpPr>
            <a:spLocks noGrp="1"/>
          </p:cNvSpPr>
          <p:nvPr>
            <p:ph type="title"/>
          </p:nvPr>
        </p:nvSpPr>
        <p:spPr>
          <a:xfrm>
            <a:off x="0" y="0"/>
            <a:ext cx="9144000" cy="393700"/>
          </a:xfrm>
        </p:spPr>
        <p:txBody>
          <a:bodyPr/>
          <a:lstStyle/>
          <a:p>
            <a:r>
              <a:rPr lang="en-US" altLang="en-US" dirty="0" smtClean="0">
                <a:solidFill>
                  <a:srgbClr val="FFFFFF"/>
                </a:solidFill>
                <a:latin typeface="Verdana" pitchFamily="34" charset="0"/>
                <a:cs typeface="Arial" charset="0"/>
              </a:rPr>
              <a:t>3.2 </a:t>
            </a:r>
            <a:r>
              <a:rPr lang="en-US" altLang="en-US" dirty="0">
                <a:solidFill>
                  <a:srgbClr val="FFFFFF"/>
                </a:solidFill>
                <a:latin typeface="Verdana" pitchFamily="34" charset="0"/>
                <a:cs typeface="Arial" charset="0"/>
              </a:rPr>
              <a:t>Connectivity </a:t>
            </a:r>
            <a:r>
              <a:rPr lang="en-US" altLang="en-US" dirty="0" smtClean="0">
                <a:solidFill>
                  <a:srgbClr val="FFFFFF"/>
                </a:solidFill>
                <a:latin typeface="Verdana" pitchFamily="34" charset="0"/>
                <a:cs typeface="Arial" charset="0"/>
              </a:rPr>
              <a:t>(6)</a:t>
            </a:r>
            <a:endParaRPr lang="en-US" dirty="0"/>
          </a:p>
        </p:txBody>
      </p:sp>
      <p:graphicFrame>
        <p:nvGraphicFramePr>
          <p:cNvPr id="10" name="Táblázat 5"/>
          <p:cNvGraphicFramePr>
            <a:graphicFrameLocks noGrp="1"/>
          </p:cNvGraphicFramePr>
          <p:nvPr>
            <p:extLst>
              <p:ext uri="{D42A27DB-BD31-4B8C-83A1-F6EECF244321}">
                <p14:modId xmlns:p14="http://schemas.microsoft.com/office/powerpoint/2010/main" val="3953567360"/>
              </p:ext>
            </p:extLst>
          </p:nvPr>
        </p:nvGraphicFramePr>
        <p:xfrm>
          <a:off x="611560" y="1538790"/>
          <a:ext cx="3645405" cy="2311400"/>
        </p:xfrm>
        <a:graphic>
          <a:graphicData uri="http://schemas.openxmlformats.org/drawingml/2006/table">
            <a:tbl>
              <a:tblPr firstRow="1" bandRow="1">
                <a:tableStyleId>{5940675A-B579-460E-94D1-54222C63F5DA}</a:tableStyleId>
              </a:tblPr>
              <a:tblGrid>
                <a:gridCol w="2025225"/>
                <a:gridCol w="1620180"/>
              </a:tblGrid>
              <a:tr h="370840">
                <a:tc gridSpan="2">
                  <a:txBody>
                    <a:bodyPr/>
                    <a:lstStyle/>
                    <a:p>
                      <a:pPr algn="ctr"/>
                      <a:r>
                        <a:rPr lang="en-US" sz="1200" dirty="0" smtClean="0"/>
                        <a:t>Smartphone application processors</a:t>
                      </a:r>
                    </a:p>
                    <a:p>
                      <a:pPr algn="ctr"/>
                      <a:r>
                        <a:rPr lang="en-US" sz="1200" dirty="0" smtClean="0"/>
                        <a:t>worldwide market share 201</a:t>
                      </a:r>
                      <a:r>
                        <a:rPr lang="hu-HU" sz="1200" dirty="0" smtClean="0"/>
                        <a:t>5</a:t>
                      </a:r>
                      <a:r>
                        <a:rPr lang="en-US" sz="1200" dirty="0" smtClean="0"/>
                        <a:t> (revenue) </a:t>
                      </a:r>
                    </a:p>
                  </a:txBody>
                  <a:tcPr anchor="ctr">
                    <a:solidFill>
                      <a:srgbClr val="CCECFF"/>
                    </a:solidFill>
                  </a:tcPr>
                </a:tc>
                <a:tc hMerge="1">
                  <a:txBody>
                    <a:bodyPr/>
                    <a:lstStyle/>
                    <a:p>
                      <a:endParaRPr lang="hu-HU" sz="1400" dirty="0"/>
                    </a:p>
                  </a:txBody>
                  <a:tcPr/>
                </a:tc>
              </a:tr>
              <a:tr h="370840">
                <a:tc>
                  <a:txBody>
                    <a:bodyPr/>
                    <a:lstStyle/>
                    <a:p>
                      <a:pPr algn="ctr"/>
                      <a:r>
                        <a:rPr lang="en-US" sz="1200" dirty="0" smtClean="0"/>
                        <a:t>Qualcomm (USA) </a:t>
                      </a:r>
                      <a:endParaRPr lang="hu-HU" sz="1200" dirty="0"/>
                    </a:p>
                  </a:txBody>
                  <a:tcPr anchor="ctr">
                    <a:solidFill>
                      <a:srgbClr val="FFEAD5"/>
                    </a:solidFill>
                  </a:tcPr>
                </a:tc>
                <a:tc>
                  <a:txBody>
                    <a:bodyPr/>
                    <a:lstStyle/>
                    <a:p>
                      <a:pPr algn="ctr"/>
                      <a:r>
                        <a:rPr lang="hu-HU" sz="1200" dirty="0" smtClean="0"/>
                        <a:t>42</a:t>
                      </a:r>
                      <a:r>
                        <a:rPr lang="en-US" sz="1200" dirty="0" smtClean="0"/>
                        <a:t> %</a:t>
                      </a:r>
                      <a:endParaRPr lang="hu-HU" sz="1200" dirty="0"/>
                    </a:p>
                  </a:txBody>
                  <a:tcPr anchor="ctr">
                    <a:solidFill>
                      <a:srgbClr val="FFEAD5"/>
                    </a:solidFill>
                  </a:tcPr>
                </a:tc>
              </a:tr>
              <a:tr h="370840">
                <a:tc>
                  <a:txBody>
                    <a:bodyPr/>
                    <a:lstStyle/>
                    <a:p>
                      <a:pPr algn="ctr"/>
                      <a:r>
                        <a:rPr lang="en-US" sz="1200" dirty="0" smtClean="0"/>
                        <a:t>Apple (USA) </a:t>
                      </a:r>
                      <a:endParaRPr lang="hu-HU" sz="1200" dirty="0"/>
                    </a:p>
                  </a:txBody>
                  <a:tcPr anchor="ctr">
                    <a:solidFill>
                      <a:srgbClr val="FFEAD5"/>
                    </a:solidFill>
                  </a:tcPr>
                </a:tc>
                <a:tc>
                  <a:txBody>
                    <a:bodyPr/>
                    <a:lstStyle/>
                    <a:p>
                      <a:pPr algn="ctr"/>
                      <a:r>
                        <a:rPr lang="hu-HU" sz="1200" dirty="0" smtClean="0"/>
                        <a:t>21</a:t>
                      </a:r>
                      <a:r>
                        <a:rPr lang="en-US" sz="1200" dirty="0" smtClean="0"/>
                        <a:t> %</a:t>
                      </a:r>
                      <a:endParaRPr lang="hu-HU" sz="1200" dirty="0"/>
                    </a:p>
                  </a:txBody>
                  <a:tcPr anchor="ctr">
                    <a:solidFill>
                      <a:srgbClr val="FFEAD5"/>
                    </a:solidFill>
                  </a:tcPr>
                </a:tc>
              </a:tr>
              <a:tr h="370840">
                <a:tc>
                  <a:txBody>
                    <a:bodyPr/>
                    <a:lstStyle/>
                    <a:p>
                      <a:pPr algn="ctr"/>
                      <a:r>
                        <a:rPr lang="en-US" sz="1200" dirty="0" err="1" smtClean="0"/>
                        <a:t>MediaTek</a:t>
                      </a:r>
                      <a:r>
                        <a:rPr lang="en-US" sz="1200" dirty="0" smtClean="0"/>
                        <a:t> (Taiwan) </a:t>
                      </a:r>
                      <a:endParaRPr lang="hu-HU" sz="1200" dirty="0"/>
                    </a:p>
                  </a:txBody>
                  <a:tcPr anchor="ctr">
                    <a:solidFill>
                      <a:srgbClr val="FFEAD5"/>
                    </a:solidFill>
                  </a:tcPr>
                </a:tc>
                <a:tc>
                  <a:txBody>
                    <a:bodyPr/>
                    <a:lstStyle/>
                    <a:p>
                      <a:pPr algn="ctr"/>
                      <a:r>
                        <a:rPr lang="hu-HU" sz="1200" dirty="0" smtClean="0"/>
                        <a:t>19</a:t>
                      </a:r>
                      <a:r>
                        <a:rPr lang="en-US" sz="1200" dirty="0" smtClean="0"/>
                        <a:t> %</a:t>
                      </a:r>
                      <a:endParaRPr lang="hu-HU" sz="1200" dirty="0"/>
                    </a:p>
                  </a:txBody>
                  <a:tcPr anchor="ctr">
                    <a:solidFill>
                      <a:srgbClr val="FFEAD5"/>
                    </a:solidFill>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Samsung (S. Korea)      </a:t>
                      </a:r>
                    </a:p>
                  </a:txBody>
                  <a:tcPr anchor="ctr">
                    <a:solidFill>
                      <a:srgbClr val="FFEAD5"/>
                    </a:solidFill>
                  </a:tcPr>
                </a:tc>
                <a:tc>
                  <a:txBody>
                    <a:bodyPr/>
                    <a:lstStyle/>
                    <a:p>
                      <a:pPr algn="ctr"/>
                      <a:endParaRPr lang="hu-HU" sz="1200" dirty="0"/>
                    </a:p>
                  </a:txBody>
                  <a:tcPr anchor="ctr">
                    <a:solidFill>
                      <a:srgbClr val="FFEAD5"/>
                    </a:solidFill>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err="1" smtClean="0"/>
                        <a:t>Spreadtrum</a:t>
                      </a:r>
                      <a:r>
                        <a:rPr lang="en-US" sz="1200" dirty="0" smtClean="0"/>
                        <a:t> (China)</a:t>
                      </a:r>
                    </a:p>
                  </a:txBody>
                  <a:tcPr anchor="ctr">
                    <a:solidFill>
                      <a:srgbClr val="FFEAD5"/>
                    </a:solidFill>
                  </a:tcPr>
                </a:tc>
                <a:tc>
                  <a:txBody>
                    <a:bodyPr/>
                    <a:lstStyle/>
                    <a:p>
                      <a:pPr algn="ctr"/>
                      <a:endParaRPr lang="hu-HU" sz="1200" dirty="0"/>
                    </a:p>
                  </a:txBody>
                  <a:tcPr anchor="ctr">
                    <a:solidFill>
                      <a:srgbClr val="FFEAD5"/>
                    </a:solidFill>
                  </a:tcPr>
                </a:tc>
              </a:tr>
            </a:tbl>
          </a:graphicData>
        </a:graphic>
      </p:graphicFrame>
      <p:graphicFrame>
        <p:nvGraphicFramePr>
          <p:cNvPr id="11" name="Táblázat 8"/>
          <p:cNvGraphicFramePr>
            <a:graphicFrameLocks noGrp="1"/>
          </p:cNvGraphicFramePr>
          <p:nvPr>
            <p:extLst>
              <p:ext uri="{D42A27DB-BD31-4B8C-83A1-F6EECF244321}">
                <p14:modId xmlns:p14="http://schemas.microsoft.com/office/powerpoint/2010/main" val="123698906"/>
              </p:ext>
            </p:extLst>
          </p:nvPr>
        </p:nvGraphicFramePr>
        <p:xfrm>
          <a:off x="4797025" y="1544753"/>
          <a:ext cx="3645405" cy="2311400"/>
        </p:xfrm>
        <a:graphic>
          <a:graphicData uri="http://schemas.openxmlformats.org/drawingml/2006/table">
            <a:tbl>
              <a:tblPr firstRow="1" bandRow="1">
                <a:tableStyleId>{5940675A-B579-460E-94D1-54222C63F5DA}</a:tableStyleId>
              </a:tblPr>
              <a:tblGrid>
                <a:gridCol w="2025225"/>
                <a:gridCol w="1620180"/>
              </a:tblGrid>
              <a:tr h="370840">
                <a:tc gridSpan="2">
                  <a:txBody>
                    <a:bodyPr/>
                    <a:lstStyle/>
                    <a:p>
                      <a:pPr algn="ctr"/>
                      <a:r>
                        <a:rPr lang="en-US" sz="1200" dirty="0" smtClean="0"/>
                        <a:t>Tablet application processors</a:t>
                      </a:r>
                    </a:p>
                    <a:p>
                      <a:pPr algn="ctr"/>
                      <a:r>
                        <a:rPr lang="en-US" sz="1200" dirty="0" smtClean="0"/>
                        <a:t>worldwide market share 201</a:t>
                      </a:r>
                      <a:r>
                        <a:rPr lang="hu-HU" sz="1200" dirty="0" smtClean="0"/>
                        <a:t>5</a:t>
                      </a:r>
                      <a:r>
                        <a:rPr lang="en-US" sz="1200" dirty="0" smtClean="0"/>
                        <a:t> (revenue</a:t>
                      </a:r>
                      <a:r>
                        <a:rPr lang="hu-HU" sz="1200" dirty="0" smtClean="0"/>
                        <a:t>)</a:t>
                      </a:r>
                      <a:r>
                        <a:rPr lang="en-US" sz="1200" dirty="0" smtClean="0"/>
                        <a:t> </a:t>
                      </a:r>
                      <a:endParaRPr lang="en-US" sz="1200" dirty="0"/>
                    </a:p>
                  </a:txBody>
                  <a:tcPr anchor="ctr">
                    <a:solidFill>
                      <a:srgbClr val="CCECFF"/>
                    </a:solidFill>
                  </a:tcPr>
                </a:tc>
                <a:tc hMerge="1">
                  <a:txBody>
                    <a:bodyPr/>
                    <a:lstStyle/>
                    <a:p>
                      <a:endParaRPr lang="hu-HU" sz="1400" dirty="0"/>
                    </a:p>
                  </a:txBody>
                  <a:tcPr/>
                </a:tc>
              </a:tr>
              <a:tr h="370840">
                <a:tc>
                  <a:txBody>
                    <a:bodyPr/>
                    <a:lstStyle/>
                    <a:p>
                      <a:pPr algn="ctr"/>
                      <a:r>
                        <a:rPr lang="en-US" sz="1200" dirty="0" smtClean="0"/>
                        <a:t>Apple (USA) </a:t>
                      </a:r>
                      <a:endParaRPr lang="hu-HU" sz="1200" dirty="0"/>
                    </a:p>
                  </a:txBody>
                  <a:tcPr anchor="ctr">
                    <a:solidFill>
                      <a:srgbClr val="FFEAD5"/>
                    </a:solidFill>
                  </a:tcPr>
                </a:tc>
                <a:tc>
                  <a:txBody>
                    <a:bodyPr/>
                    <a:lstStyle/>
                    <a:p>
                      <a:pPr algn="ctr"/>
                      <a:r>
                        <a:rPr lang="en-US" sz="1200" dirty="0" smtClean="0"/>
                        <a:t>3</a:t>
                      </a:r>
                      <a:r>
                        <a:rPr lang="hu-HU" sz="1200" dirty="0" smtClean="0"/>
                        <a:t>1</a:t>
                      </a:r>
                      <a:r>
                        <a:rPr lang="en-US" sz="1200" dirty="0" smtClean="0"/>
                        <a:t> %</a:t>
                      </a:r>
                      <a:endParaRPr lang="hu-HU" sz="1200" dirty="0"/>
                    </a:p>
                  </a:txBody>
                  <a:tcPr anchor="ctr">
                    <a:solidFill>
                      <a:srgbClr val="FFEAD5"/>
                    </a:solidFill>
                  </a:tcPr>
                </a:tc>
              </a:tr>
              <a:tr h="370840">
                <a:tc>
                  <a:txBody>
                    <a:bodyPr/>
                    <a:lstStyle/>
                    <a:p>
                      <a:pPr algn="ctr"/>
                      <a:r>
                        <a:rPr lang="en-US" sz="1200" dirty="0" smtClean="0"/>
                        <a:t>Qualcomm (USA) </a:t>
                      </a:r>
                      <a:endParaRPr lang="hu-HU" sz="1200" dirty="0"/>
                    </a:p>
                  </a:txBody>
                  <a:tcPr anchor="ctr">
                    <a:solidFill>
                      <a:srgbClr val="FFEAD5"/>
                    </a:solidFill>
                  </a:tcPr>
                </a:tc>
                <a:tc>
                  <a:txBody>
                    <a:bodyPr/>
                    <a:lstStyle/>
                    <a:p>
                      <a:pPr algn="ctr"/>
                      <a:r>
                        <a:rPr lang="en-US" sz="1200" dirty="0" smtClean="0"/>
                        <a:t>1</a:t>
                      </a:r>
                      <a:r>
                        <a:rPr lang="hu-HU" sz="1200" dirty="0" smtClean="0"/>
                        <a:t>6</a:t>
                      </a:r>
                      <a:r>
                        <a:rPr lang="en-US" sz="1200" dirty="0" smtClean="0"/>
                        <a:t> %</a:t>
                      </a:r>
                      <a:endParaRPr lang="hu-HU" sz="1200" dirty="0"/>
                    </a:p>
                  </a:txBody>
                  <a:tcPr anchor="ctr">
                    <a:solidFill>
                      <a:srgbClr val="FFEAD5"/>
                    </a:solidFill>
                  </a:tcPr>
                </a:tc>
              </a:tr>
              <a:tr h="370840">
                <a:tc>
                  <a:txBody>
                    <a:bodyPr/>
                    <a:lstStyle/>
                    <a:p>
                      <a:pPr algn="ctr"/>
                      <a:r>
                        <a:rPr lang="hu-HU" sz="1200" dirty="0" smtClean="0"/>
                        <a:t>Intel </a:t>
                      </a:r>
                      <a:r>
                        <a:rPr lang="en-US" sz="1200" dirty="0" smtClean="0"/>
                        <a:t>(</a:t>
                      </a:r>
                      <a:r>
                        <a:rPr lang="hu-HU" sz="1200" dirty="0" smtClean="0"/>
                        <a:t>USA</a:t>
                      </a:r>
                      <a:r>
                        <a:rPr lang="en-US" sz="1200" dirty="0" smtClean="0"/>
                        <a:t>) </a:t>
                      </a:r>
                      <a:endParaRPr lang="hu-HU" sz="1200" dirty="0"/>
                    </a:p>
                  </a:txBody>
                  <a:tcPr anchor="ctr">
                    <a:solidFill>
                      <a:srgbClr val="FFEAD5"/>
                    </a:solidFill>
                  </a:tcPr>
                </a:tc>
                <a:tc>
                  <a:txBody>
                    <a:bodyPr/>
                    <a:lstStyle/>
                    <a:p>
                      <a:pPr algn="ctr"/>
                      <a:r>
                        <a:rPr lang="en-US" sz="1200" dirty="0" smtClean="0"/>
                        <a:t>1</a:t>
                      </a:r>
                      <a:r>
                        <a:rPr lang="hu-HU" sz="1200" dirty="0" smtClean="0"/>
                        <a:t>4</a:t>
                      </a:r>
                      <a:r>
                        <a:rPr lang="en-US" sz="1200" dirty="0" smtClean="0"/>
                        <a:t> %</a:t>
                      </a:r>
                      <a:endParaRPr lang="hu-HU" sz="1200" dirty="0"/>
                    </a:p>
                  </a:txBody>
                  <a:tcPr anchor="ctr">
                    <a:solidFill>
                      <a:srgbClr val="FFEAD5"/>
                    </a:solidFill>
                  </a:tcPr>
                </a:tc>
              </a:tr>
              <a:tr h="370840">
                <a:tc>
                  <a:txBody>
                    <a:bodyPr/>
                    <a:lstStyle/>
                    <a:p>
                      <a:pPr algn="ctr"/>
                      <a:r>
                        <a:rPr lang="hu-HU" sz="1200" dirty="0" smtClean="0"/>
                        <a:t>MediaTek</a:t>
                      </a:r>
                      <a:r>
                        <a:rPr lang="hu-HU" sz="1200" baseline="0" dirty="0" smtClean="0"/>
                        <a:t> (Taiwan)</a:t>
                      </a:r>
                      <a:endParaRPr lang="hu-HU" sz="1200" dirty="0"/>
                    </a:p>
                  </a:txBody>
                  <a:tcPr anchor="ctr">
                    <a:solidFill>
                      <a:srgbClr val="FFEAD5"/>
                    </a:solidFill>
                  </a:tcPr>
                </a:tc>
                <a:tc>
                  <a:txBody>
                    <a:bodyPr/>
                    <a:lstStyle/>
                    <a:p>
                      <a:pPr algn="ctr"/>
                      <a:endParaRPr lang="hu-HU" sz="1200" dirty="0"/>
                    </a:p>
                  </a:txBody>
                  <a:tcPr anchor="ctr">
                    <a:solidFill>
                      <a:srgbClr val="FFEAD5"/>
                    </a:solidFill>
                  </a:tcPr>
                </a:tc>
              </a:tr>
              <a:tr h="370840">
                <a:tc>
                  <a:txBody>
                    <a:bodyPr/>
                    <a:lstStyle/>
                    <a:p>
                      <a:pPr algn="ctr"/>
                      <a:r>
                        <a:rPr lang="hu-HU" sz="1200" dirty="0" smtClean="0"/>
                        <a:t>Samsung (S. Korea)</a:t>
                      </a:r>
                      <a:endParaRPr lang="hu-HU" sz="1200" dirty="0"/>
                    </a:p>
                  </a:txBody>
                  <a:tcPr anchor="ctr">
                    <a:solidFill>
                      <a:srgbClr val="FFEAD5"/>
                    </a:solidFill>
                  </a:tcPr>
                </a:tc>
                <a:tc>
                  <a:txBody>
                    <a:bodyPr/>
                    <a:lstStyle/>
                    <a:p>
                      <a:pPr algn="ctr"/>
                      <a:endParaRPr lang="hu-HU" sz="1200" dirty="0"/>
                    </a:p>
                  </a:txBody>
                  <a:tcPr anchor="ctr">
                    <a:solidFill>
                      <a:srgbClr val="FFEAD5"/>
                    </a:solidFill>
                  </a:tcPr>
                </a:tc>
              </a:tr>
            </a:tbl>
          </a:graphicData>
        </a:graphic>
      </p:graphicFrame>
      <p:sp>
        <p:nvSpPr>
          <p:cNvPr id="2" name="TextBox 1"/>
          <p:cNvSpPr txBox="1"/>
          <p:nvPr/>
        </p:nvSpPr>
        <p:spPr>
          <a:xfrm>
            <a:off x="2301163" y="4133328"/>
            <a:ext cx="4386072" cy="276999"/>
          </a:xfrm>
          <a:prstGeom prst="rect">
            <a:avLst/>
          </a:prstGeom>
          <a:noFill/>
        </p:spPr>
        <p:txBody>
          <a:bodyPr wrap="none" rtlCol="0">
            <a:spAutoFit/>
          </a:bodyPr>
          <a:lstStyle/>
          <a:p>
            <a:r>
              <a:rPr lang="hu-HU" sz="1200" dirty="0" smtClean="0"/>
              <a:t>[Source</a:t>
            </a:r>
            <a:r>
              <a:rPr lang="hu-HU" sz="1200" dirty="0"/>
              <a:t>: </a:t>
            </a:r>
            <a:r>
              <a:rPr lang="hu-HU" sz="1200" dirty="0" smtClean="0"/>
              <a:t>Related press releases of Strategy </a:t>
            </a:r>
            <a:r>
              <a:rPr lang="hu-HU" sz="1200" dirty="0"/>
              <a:t>Analytics</a:t>
            </a:r>
            <a:r>
              <a:rPr lang="en-US" sz="1200" dirty="0" smtClean="0"/>
              <a:t>]</a:t>
            </a:r>
            <a:endParaRPr lang="en-US" sz="1200" dirty="0"/>
          </a:p>
        </p:txBody>
      </p:sp>
      <p:sp>
        <p:nvSpPr>
          <p:cNvPr id="7" name="TextBox 6"/>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47033936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8810" y="1937220"/>
            <a:ext cx="4823885" cy="830997"/>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Qualcomm provides  </a:t>
            </a:r>
            <a:r>
              <a:rPr lang="en-US" sz="1600" dirty="0" smtClean="0">
                <a:solidFill>
                  <a:srgbClr val="0070C0"/>
                </a:solidFill>
              </a:rPr>
              <a:t>single chip solutions </a:t>
            </a:r>
          </a:p>
          <a:p>
            <a:r>
              <a:rPr lang="en-US" sz="1600" dirty="0">
                <a:solidFill>
                  <a:srgbClr val="0070C0"/>
                </a:solidFill>
              </a:rPr>
              <a:t> </a:t>
            </a:r>
            <a:r>
              <a:rPr lang="en-US" sz="1600" dirty="0" smtClean="0">
                <a:solidFill>
                  <a:srgbClr val="0070C0"/>
                </a:solidFill>
              </a:rPr>
              <a:t>     for feature </a:t>
            </a:r>
            <a:r>
              <a:rPr lang="en-US" sz="1600" dirty="0">
                <a:solidFill>
                  <a:srgbClr val="0070C0"/>
                </a:solidFill>
              </a:rPr>
              <a:t>phones</a:t>
            </a:r>
            <a:r>
              <a:rPr lang="en-US" sz="1600" dirty="0" smtClean="0"/>
              <a:t>, termed as</a:t>
            </a:r>
          </a:p>
          <a:p>
            <a:r>
              <a:rPr lang="en-US" sz="1600" dirty="0"/>
              <a:t> </a:t>
            </a:r>
            <a:r>
              <a:rPr lang="en-US" sz="1600" dirty="0" smtClean="0"/>
              <a:t>     </a:t>
            </a:r>
            <a:r>
              <a:rPr lang="en-US" sz="1600" dirty="0" smtClean="0">
                <a:solidFill>
                  <a:srgbClr val="FF0000"/>
                </a:solidFill>
              </a:rPr>
              <a:t>QSCs</a:t>
            </a:r>
            <a:r>
              <a:rPr lang="en-US" sz="1600" dirty="0" smtClean="0"/>
              <a:t> </a:t>
            </a:r>
            <a:r>
              <a:rPr lang="en-US" sz="1600" dirty="0" smtClean="0">
                <a:solidFill>
                  <a:srgbClr val="0070C0"/>
                </a:solidFill>
              </a:rPr>
              <a:t>(</a:t>
            </a:r>
            <a:r>
              <a:rPr lang="en-US" sz="1600" dirty="0" smtClean="0">
                <a:solidFill>
                  <a:srgbClr val="FF0000"/>
                </a:solidFill>
              </a:rPr>
              <a:t>Qualcomm Single Chips</a:t>
            </a:r>
            <a:r>
              <a:rPr lang="en-US" sz="1600" dirty="0" smtClean="0"/>
              <a:t>).</a:t>
            </a:r>
            <a:endParaRPr lang="en-US" sz="1600" dirty="0"/>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624" t="21178" r="59852" b="25353"/>
          <a:stretch/>
        </p:blipFill>
        <p:spPr bwMode="auto">
          <a:xfrm>
            <a:off x="5080933" y="2033845"/>
            <a:ext cx="3721537" cy="4074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56696" y="2798930"/>
            <a:ext cx="3707682"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QSCs integrate the functions of</a:t>
            </a:r>
            <a:endParaRPr lang="en-US" sz="1600" dirty="0"/>
          </a:p>
        </p:txBody>
      </p:sp>
      <p:sp>
        <p:nvSpPr>
          <p:cNvPr id="8" name="TextBox 7"/>
          <p:cNvSpPr txBox="1"/>
          <p:nvPr/>
        </p:nvSpPr>
        <p:spPr>
          <a:xfrm>
            <a:off x="611560" y="3113965"/>
            <a:ext cx="3098541" cy="1192634"/>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smtClean="0"/>
              <a:t>MSMs</a:t>
            </a:r>
          </a:p>
          <a:p>
            <a:pPr marL="285750" indent="-285750">
              <a:spcAft>
                <a:spcPts val="300"/>
              </a:spcAft>
              <a:buFont typeface="Arial" panose="020B0604020202020204" pitchFamily="34" charset="0"/>
              <a:buChar char="•"/>
            </a:pPr>
            <a:r>
              <a:rPr lang="en-US" sz="1600" dirty="0" smtClean="0"/>
              <a:t>RF Transmitters (RF </a:t>
            </a:r>
            <a:r>
              <a:rPr lang="en-US" sz="1600" dirty="0" err="1" smtClean="0"/>
              <a:t>Tx</a:t>
            </a:r>
            <a:r>
              <a:rPr lang="en-US" sz="1600" dirty="0" smtClean="0"/>
              <a:t>)</a:t>
            </a:r>
          </a:p>
          <a:p>
            <a:pPr marL="285750" indent="-285750">
              <a:spcAft>
                <a:spcPts val="300"/>
              </a:spcAft>
              <a:buFont typeface="Arial" panose="020B0604020202020204" pitchFamily="34" charset="0"/>
              <a:buChar char="•"/>
            </a:pPr>
            <a:r>
              <a:rPr lang="en-US" sz="1600" dirty="0" smtClean="0"/>
              <a:t>RF Receivers (RF Rx) and</a:t>
            </a:r>
          </a:p>
          <a:p>
            <a:pPr marL="285750" indent="-285750">
              <a:spcAft>
                <a:spcPts val="300"/>
              </a:spcAft>
              <a:buFont typeface="Arial" panose="020B0604020202020204" pitchFamily="34" charset="0"/>
              <a:buChar char="•"/>
            </a:pPr>
            <a:r>
              <a:rPr lang="en-US" sz="1600" dirty="0" smtClean="0"/>
              <a:t>Power manager ICs (PM)</a:t>
            </a:r>
            <a:endParaRPr lang="en-US" sz="1600" dirty="0"/>
          </a:p>
        </p:txBody>
      </p:sp>
      <p:sp>
        <p:nvSpPr>
          <p:cNvPr id="9" name="Rectangle 8"/>
          <p:cNvSpPr/>
          <p:nvPr/>
        </p:nvSpPr>
        <p:spPr>
          <a:xfrm>
            <a:off x="473700" y="4374105"/>
            <a:ext cx="3952942" cy="338554"/>
          </a:xfrm>
          <a:prstGeom prst="rect">
            <a:avLst/>
          </a:prstGeom>
        </p:spPr>
        <p:txBody>
          <a:bodyPr wrap="none">
            <a:spAutoFit/>
          </a:bodyPr>
          <a:lstStyle/>
          <a:p>
            <a:r>
              <a:rPr lang="en-US" sz="1600" dirty="0" smtClean="0"/>
              <a:t>as illustrated on the </a:t>
            </a:r>
            <a:r>
              <a:rPr lang="en-US" sz="1600" dirty="0"/>
              <a:t>Figure </a:t>
            </a:r>
            <a:r>
              <a:rPr lang="en-US" sz="1600" dirty="0" smtClean="0"/>
              <a:t>left [</a:t>
            </a:r>
            <a:r>
              <a:rPr lang="hu-HU" sz="1600" dirty="0" smtClean="0"/>
              <a:t>62</a:t>
            </a:r>
            <a:r>
              <a:rPr lang="en-US" sz="1600" dirty="0" smtClean="0"/>
              <a:t>].</a:t>
            </a:r>
            <a:endParaRPr lang="en-US" sz="1600" dirty="0"/>
          </a:p>
        </p:txBody>
      </p:sp>
      <p:sp>
        <p:nvSpPr>
          <p:cNvPr id="12" name="Title 1"/>
          <p:cNvSpPr>
            <a:spLocks noGrp="1"/>
          </p:cNvSpPr>
          <p:nvPr>
            <p:ph type="title"/>
          </p:nvPr>
        </p:nvSpPr>
        <p:spPr>
          <a:xfrm>
            <a:off x="0" y="0"/>
            <a:ext cx="9144000" cy="393700"/>
          </a:xfrm>
        </p:spPr>
        <p:txBody>
          <a:bodyPr/>
          <a:lstStyle/>
          <a:p>
            <a:r>
              <a:rPr lang="en-US" altLang="en-US" dirty="0" smtClean="0">
                <a:solidFill>
                  <a:srgbClr val="FFFFFF"/>
                </a:solidFill>
                <a:latin typeface="Verdana" pitchFamily="34" charset="0"/>
                <a:cs typeface="Arial" charset="0"/>
              </a:rPr>
              <a:t>3.2 </a:t>
            </a:r>
            <a:r>
              <a:rPr lang="en-US" altLang="en-US" dirty="0">
                <a:solidFill>
                  <a:srgbClr val="FFFFFF"/>
                </a:solidFill>
                <a:latin typeface="Verdana" pitchFamily="34" charset="0"/>
                <a:cs typeface="Arial" charset="0"/>
              </a:rPr>
              <a:t>Connectivity </a:t>
            </a:r>
            <a:r>
              <a:rPr lang="en-US" altLang="en-US" dirty="0" smtClean="0">
                <a:solidFill>
                  <a:srgbClr val="FFFFFF"/>
                </a:solidFill>
                <a:latin typeface="Verdana" pitchFamily="34" charset="0"/>
                <a:cs typeface="Arial" charset="0"/>
              </a:rPr>
              <a:t>(7)</a:t>
            </a:r>
            <a:endParaRPr lang="en-US" dirty="0"/>
          </a:p>
        </p:txBody>
      </p:sp>
      <p:sp>
        <p:nvSpPr>
          <p:cNvPr id="3" name="TextBox 2"/>
          <p:cNvSpPr txBox="1"/>
          <p:nvPr/>
        </p:nvSpPr>
        <p:spPr>
          <a:xfrm>
            <a:off x="122929" y="519422"/>
            <a:ext cx="8119787" cy="646331"/>
          </a:xfrm>
          <a:prstGeom prst="rect">
            <a:avLst/>
          </a:prstGeom>
          <a:noFill/>
        </p:spPr>
        <p:txBody>
          <a:bodyPr wrap="none" rtlCol="0">
            <a:spAutoFit/>
          </a:bodyPr>
          <a:lstStyle/>
          <a:p>
            <a:r>
              <a:rPr lang="en-US" dirty="0" smtClean="0">
                <a:solidFill>
                  <a:schemeClr val="accent6"/>
                </a:solidFill>
              </a:rPr>
              <a:t>Integrating the application processor, the modem, RF transmitter, </a:t>
            </a:r>
          </a:p>
          <a:p>
            <a:r>
              <a:rPr lang="en-US" dirty="0">
                <a:solidFill>
                  <a:schemeClr val="accent6"/>
                </a:solidFill>
              </a:rPr>
              <a:t> </a:t>
            </a:r>
            <a:r>
              <a:rPr lang="en-US" dirty="0" smtClean="0">
                <a:solidFill>
                  <a:schemeClr val="accent6"/>
                </a:solidFill>
              </a:rPr>
              <a:t> RF receiver and power manager IC onto a single chip</a:t>
            </a:r>
            <a:endParaRPr lang="en-US" dirty="0">
              <a:solidFill>
                <a:schemeClr val="accent6"/>
              </a:solidFill>
            </a:endParaRPr>
          </a:p>
        </p:txBody>
      </p:sp>
      <p:sp>
        <p:nvSpPr>
          <p:cNvPr id="5" name="TextBox 4"/>
          <p:cNvSpPr txBox="1"/>
          <p:nvPr/>
        </p:nvSpPr>
        <p:spPr>
          <a:xfrm>
            <a:off x="206515" y="1268760"/>
            <a:ext cx="8797601" cy="623248"/>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smtClean="0"/>
              <a:t>It became also feasible </a:t>
            </a:r>
            <a:r>
              <a:rPr lang="en-US" sz="1600" dirty="0" smtClean="0">
                <a:solidFill>
                  <a:srgbClr val="0070C0"/>
                </a:solidFill>
              </a:rPr>
              <a:t>for less demanding applications</a:t>
            </a:r>
            <a:r>
              <a:rPr lang="en-US" sz="1600" dirty="0" smtClean="0"/>
              <a:t>, e.g. for feature phones.</a:t>
            </a:r>
          </a:p>
          <a:p>
            <a:pPr marL="285750" indent="-285750">
              <a:buFont typeface="Arial" panose="020B0604020202020204" pitchFamily="34" charset="0"/>
              <a:buChar char="•"/>
            </a:pPr>
            <a:r>
              <a:rPr lang="en-US" sz="1600" dirty="0" smtClean="0"/>
              <a:t>Example: </a:t>
            </a:r>
            <a:r>
              <a:rPr lang="en-US" sz="1600" dirty="0">
                <a:solidFill>
                  <a:srgbClr val="0070C0"/>
                </a:solidFill>
              </a:rPr>
              <a:t>Qualcomm’s QSCs (Qualcomm Single Chips)</a:t>
            </a:r>
          </a:p>
        </p:txBody>
      </p:sp>
      <p:sp>
        <p:nvSpPr>
          <p:cNvPr id="10" name="TextBox 9"/>
          <p:cNvSpPr txBox="1"/>
          <p:nvPr/>
        </p:nvSpPr>
        <p:spPr>
          <a:xfrm>
            <a:off x="4803930" y="6309320"/>
            <a:ext cx="4414029" cy="338554"/>
          </a:xfrm>
          <a:prstGeom prst="rect">
            <a:avLst/>
          </a:prstGeom>
          <a:noFill/>
        </p:spPr>
        <p:txBody>
          <a:bodyPr wrap="none" rtlCol="0">
            <a:spAutoFit/>
          </a:bodyPr>
          <a:lstStyle/>
          <a:p>
            <a:r>
              <a:rPr lang="en-US" sz="1600" dirty="0" smtClean="0"/>
              <a:t>Figure: Qualcomm’s integrated QSC [</a:t>
            </a:r>
            <a:r>
              <a:rPr lang="hu-HU" sz="1600" dirty="0" smtClean="0"/>
              <a:t>62</a:t>
            </a:r>
            <a:r>
              <a:rPr lang="en-US" sz="1600" dirty="0" smtClean="0"/>
              <a:t>]</a:t>
            </a:r>
            <a:endParaRPr lang="en-US" sz="1600" dirty="0"/>
          </a:p>
        </p:txBody>
      </p:sp>
    </p:spTree>
    <p:extLst>
      <p:ext uri="{BB962C8B-B14F-4D97-AF65-F5344CB8AC3E}">
        <p14:creationId xmlns:p14="http://schemas.microsoft.com/office/powerpoint/2010/main" val="370754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5" grpId="0"/>
      <p:bldP spid="1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ím 1"/>
          <p:cNvSpPr>
            <a:spLocks noGrp="1"/>
          </p:cNvSpPr>
          <p:nvPr>
            <p:ph type="title"/>
          </p:nvPr>
        </p:nvSpPr>
        <p:spPr>
          <a:xfrm>
            <a:off x="0" y="0"/>
            <a:ext cx="9144000" cy="393700"/>
          </a:xfrm>
        </p:spPr>
        <p:txBody>
          <a:bodyPr/>
          <a:lstStyle/>
          <a:p>
            <a:r>
              <a:rPr lang="en-US" altLang="en-US" dirty="0" smtClean="0">
                <a:solidFill>
                  <a:srgbClr val="FFFFFF"/>
                </a:solidFill>
                <a:latin typeface="Verdana" pitchFamily="34" charset="0"/>
                <a:cs typeface="Arial" charset="0"/>
              </a:rPr>
              <a:t>3.2 </a:t>
            </a:r>
            <a:r>
              <a:rPr lang="en-US" altLang="en-US" dirty="0">
                <a:solidFill>
                  <a:srgbClr val="FFFFFF"/>
                </a:solidFill>
                <a:latin typeface="Verdana" pitchFamily="34" charset="0"/>
                <a:cs typeface="Arial" charset="0"/>
              </a:rPr>
              <a:t>Connectivity </a:t>
            </a:r>
            <a:r>
              <a:rPr lang="en-US" altLang="en-US" dirty="0" smtClean="0">
                <a:solidFill>
                  <a:srgbClr val="FFFFFF"/>
                </a:solidFill>
                <a:latin typeface="Verdana" pitchFamily="34" charset="0"/>
                <a:cs typeface="Arial" charset="0"/>
              </a:rPr>
              <a:t>(8)</a:t>
            </a:r>
            <a:endParaRPr lang="hu-HU" dirty="0"/>
          </a:p>
        </p:txBody>
      </p:sp>
      <p:grpSp>
        <p:nvGrpSpPr>
          <p:cNvPr id="5" name="Group 4"/>
          <p:cNvGrpSpPr/>
          <p:nvPr/>
        </p:nvGrpSpPr>
        <p:grpSpPr>
          <a:xfrm>
            <a:off x="0" y="2033845"/>
            <a:ext cx="8982490" cy="1519935"/>
            <a:chOff x="0" y="3124200"/>
            <a:chExt cx="8982490" cy="1519935"/>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9481" b="27195"/>
            <a:stretch/>
          </p:blipFill>
          <p:spPr bwMode="auto">
            <a:xfrm>
              <a:off x="0" y="3124200"/>
              <a:ext cx="8982490" cy="111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256965" y="4336358"/>
              <a:ext cx="2606804" cy="307777"/>
            </a:xfrm>
            <a:prstGeom prst="rect">
              <a:avLst/>
            </a:prstGeom>
            <a:noFill/>
          </p:spPr>
          <p:txBody>
            <a:bodyPr wrap="none" rtlCol="0">
              <a:spAutoFit/>
            </a:bodyPr>
            <a:lstStyle/>
            <a:p>
              <a:pPr lvl="0"/>
              <a:r>
                <a:rPr lang="en-US" sz="1400" dirty="0">
                  <a:solidFill>
                    <a:srgbClr val="0070C0"/>
                  </a:solidFill>
                </a:rPr>
                <a:t>1GB</a:t>
              </a:r>
              <a:r>
                <a:rPr lang="en-US" sz="1400" dirty="0">
                  <a:solidFill>
                    <a:srgbClr val="000000"/>
                  </a:solidFill>
                </a:rPr>
                <a:t> </a:t>
              </a:r>
              <a:r>
                <a:rPr lang="en-US" sz="1400" dirty="0" smtClean="0">
                  <a:solidFill>
                    <a:srgbClr val="0070C0"/>
                  </a:solidFill>
                </a:rPr>
                <a:t>LPDDR3-1600 </a:t>
              </a:r>
              <a:r>
                <a:rPr lang="en-US" sz="1400" dirty="0">
                  <a:solidFill>
                    <a:srgbClr val="0070C0"/>
                  </a:solidFill>
                </a:rPr>
                <a:t>SDRAM</a:t>
              </a:r>
              <a:endParaRPr lang="en-US" sz="1400" dirty="0"/>
            </a:p>
          </p:txBody>
        </p:sp>
      </p:grpSp>
      <p:sp>
        <p:nvSpPr>
          <p:cNvPr id="6" name="TextBox 5"/>
          <p:cNvSpPr txBox="1"/>
          <p:nvPr/>
        </p:nvSpPr>
        <p:spPr>
          <a:xfrm>
            <a:off x="3176845" y="3620648"/>
            <a:ext cx="3022815" cy="338554"/>
          </a:xfrm>
          <a:prstGeom prst="rect">
            <a:avLst/>
          </a:prstGeom>
          <a:noFill/>
        </p:spPr>
        <p:txBody>
          <a:bodyPr wrap="none" rtlCol="0">
            <a:spAutoFit/>
          </a:bodyPr>
          <a:lstStyle/>
          <a:p>
            <a:r>
              <a:rPr lang="en-US" sz="1600" dirty="0" smtClean="0"/>
              <a:t>Figure: Apple’s A7 </a:t>
            </a:r>
            <a:r>
              <a:rPr lang="en-US" sz="1600" dirty="0" err="1" smtClean="0"/>
              <a:t>PoP</a:t>
            </a:r>
            <a:r>
              <a:rPr lang="en-US" sz="1600" dirty="0" smtClean="0"/>
              <a:t> [</a:t>
            </a:r>
            <a:r>
              <a:rPr lang="hu-HU" sz="1600" dirty="0" smtClean="0"/>
              <a:t>63</a:t>
            </a:r>
            <a:r>
              <a:rPr lang="en-US" sz="1600" dirty="0" smtClean="0"/>
              <a:t>]</a:t>
            </a:r>
            <a:endParaRPr lang="en-US" sz="1600" dirty="0"/>
          </a:p>
        </p:txBody>
      </p:sp>
      <p:sp>
        <p:nvSpPr>
          <p:cNvPr id="8" name="TextBox 7"/>
          <p:cNvSpPr txBox="1"/>
          <p:nvPr/>
        </p:nvSpPr>
        <p:spPr>
          <a:xfrm>
            <a:off x="109815" y="516661"/>
            <a:ext cx="6500369" cy="369332"/>
          </a:xfrm>
          <a:prstGeom prst="rect">
            <a:avLst/>
          </a:prstGeom>
          <a:noFill/>
        </p:spPr>
        <p:txBody>
          <a:bodyPr wrap="none" rtlCol="0">
            <a:spAutoFit/>
          </a:bodyPr>
          <a:lstStyle/>
          <a:p>
            <a:r>
              <a:rPr lang="en-US" dirty="0" smtClean="0">
                <a:solidFill>
                  <a:srgbClr val="FF0000"/>
                </a:solidFill>
              </a:rPr>
              <a:t>Remark on using </a:t>
            </a:r>
            <a:r>
              <a:rPr lang="en-US" dirty="0" err="1" smtClean="0">
                <a:solidFill>
                  <a:srgbClr val="FF0000"/>
                </a:solidFill>
              </a:rPr>
              <a:t>PoP</a:t>
            </a:r>
            <a:r>
              <a:rPr lang="en-US" dirty="0" smtClean="0">
                <a:solidFill>
                  <a:srgbClr val="FF0000"/>
                </a:solidFill>
              </a:rPr>
              <a:t> (Package on Package) memories</a:t>
            </a:r>
            <a:endParaRPr lang="en-US" dirty="0">
              <a:solidFill>
                <a:srgbClr val="FF0000"/>
              </a:solidFill>
            </a:endParaRPr>
          </a:p>
        </p:txBody>
      </p:sp>
      <p:sp>
        <p:nvSpPr>
          <p:cNvPr id="10" name="TextBox 9"/>
          <p:cNvSpPr txBox="1"/>
          <p:nvPr/>
        </p:nvSpPr>
        <p:spPr>
          <a:xfrm>
            <a:off x="139608" y="926831"/>
            <a:ext cx="9004388"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In Apple's processors the </a:t>
            </a:r>
            <a:r>
              <a:rPr lang="en-US" sz="1600" dirty="0"/>
              <a:t>processor die  and the memory die or dies are </a:t>
            </a:r>
            <a:r>
              <a:rPr lang="en-US" sz="1600" dirty="0">
                <a:solidFill>
                  <a:srgbClr val="0070C0"/>
                </a:solidFill>
              </a:rPr>
              <a:t>mounted </a:t>
            </a:r>
            <a:endParaRPr lang="en-US" sz="1600" dirty="0" smtClean="0">
              <a:solidFill>
                <a:srgbClr val="0070C0"/>
              </a:solidFill>
            </a:endParaRPr>
          </a:p>
          <a:p>
            <a:pPr>
              <a:spcAft>
                <a:spcPts val="600"/>
              </a:spcAft>
            </a:pPr>
            <a:r>
              <a:rPr lang="en-US" sz="1600" dirty="0">
                <a:solidFill>
                  <a:srgbClr val="0070C0"/>
                </a:solidFill>
              </a:rPr>
              <a:t> </a:t>
            </a:r>
            <a:r>
              <a:rPr lang="en-US" sz="1600" dirty="0" smtClean="0">
                <a:solidFill>
                  <a:srgbClr val="0070C0"/>
                </a:solidFill>
              </a:rPr>
              <a:t>     in </a:t>
            </a:r>
            <a:r>
              <a:rPr lang="en-US" sz="1600" dirty="0">
                <a:solidFill>
                  <a:srgbClr val="0070C0"/>
                </a:solidFill>
              </a:rPr>
              <a:t>the same </a:t>
            </a:r>
            <a:r>
              <a:rPr lang="en-US" sz="1600" dirty="0" smtClean="0">
                <a:solidFill>
                  <a:srgbClr val="0070C0"/>
                </a:solidFill>
              </a:rPr>
              <a:t>package </a:t>
            </a:r>
            <a:r>
              <a:rPr lang="en-US" sz="1600" dirty="0" smtClean="0"/>
              <a:t>already since the Apple </a:t>
            </a:r>
            <a:r>
              <a:rPr lang="en-US" sz="1600" dirty="0" err="1" smtClean="0"/>
              <a:t>A4</a:t>
            </a:r>
            <a:r>
              <a:rPr lang="en-US" sz="1600" dirty="0" smtClean="0"/>
              <a:t> (2007).</a:t>
            </a:r>
            <a:endParaRPr lang="en-US" sz="1600" dirty="0"/>
          </a:p>
        </p:txBody>
      </p:sp>
      <p:sp>
        <p:nvSpPr>
          <p:cNvPr id="4" name="TextBox 3"/>
          <p:cNvSpPr txBox="1"/>
          <p:nvPr/>
        </p:nvSpPr>
        <p:spPr>
          <a:xfrm>
            <a:off x="139608" y="1503658"/>
            <a:ext cx="8302722" cy="338554"/>
          </a:xfrm>
          <a:prstGeom prst="rect">
            <a:avLst/>
          </a:prstGeom>
          <a:noFill/>
        </p:spPr>
        <p:txBody>
          <a:bodyPr wrap="none" rtlCol="0">
            <a:spAutoFit/>
          </a:bodyPr>
          <a:lstStyle/>
          <a:p>
            <a:pPr marL="285750" lvl="0" indent="-285750">
              <a:buFont typeface="Arial" panose="020B0604020202020204" pitchFamily="34" charset="0"/>
              <a:buChar char="•"/>
            </a:pPr>
            <a:r>
              <a:rPr lang="en-US" sz="1600" dirty="0">
                <a:solidFill>
                  <a:srgbClr val="000000"/>
                </a:solidFill>
              </a:rPr>
              <a:t>E.g. In Apple’s </a:t>
            </a:r>
            <a:r>
              <a:rPr lang="en-US" sz="1600" dirty="0" err="1">
                <a:solidFill>
                  <a:srgbClr val="000000"/>
                </a:solidFill>
              </a:rPr>
              <a:t>A7</a:t>
            </a:r>
            <a:r>
              <a:rPr lang="en-US" sz="1600" dirty="0">
                <a:solidFill>
                  <a:srgbClr val="000000"/>
                </a:solidFill>
              </a:rPr>
              <a:t> Package-on-Package processor, as used in the iPhone 5s</a:t>
            </a:r>
            <a:r>
              <a:rPr lang="en-US" sz="1600" dirty="0" smtClean="0">
                <a:solidFill>
                  <a:srgbClr val="000000"/>
                </a:solidFill>
              </a:rPr>
              <a:t>.</a:t>
            </a:r>
            <a:endParaRPr lang="en-US" dirty="0"/>
          </a:p>
        </p:txBody>
      </p:sp>
      <p:sp>
        <p:nvSpPr>
          <p:cNvPr id="11" name="TextBox 10"/>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3028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971550"/>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None/>
            </a:pPr>
            <a:r>
              <a:rPr lang="en-US" altLang="en-US" sz="1900" dirty="0" smtClean="0">
                <a:solidFill>
                  <a:srgbClr val="FFFFFF"/>
                </a:solidFill>
                <a:latin typeface="Verdana" pitchFamily="34" charset="0"/>
                <a:cs typeface="Arial" charset="0"/>
              </a:rPr>
              <a:t>4. How leading IT vendors addressed the </a:t>
            </a:r>
            <a:r>
              <a:rPr lang="en-US" altLang="en-US" sz="1900" dirty="0">
                <a:solidFill>
                  <a:srgbClr val="FFFFFF"/>
                </a:solidFill>
                <a:latin typeface="Verdana" pitchFamily="34" charset="0"/>
                <a:cs typeface="Arial" charset="0"/>
              </a:rPr>
              <a:t>mobile </a:t>
            </a:r>
            <a:r>
              <a:rPr lang="en-US" altLang="en-US" sz="1900" dirty="0" smtClean="0">
                <a:solidFill>
                  <a:srgbClr val="FFFFFF"/>
                </a:solidFill>
                <a:latin typeface="Verdana" pitchFamily="34" charset="0"/>
                <a:cs typeface="Arial" charset="0"/>
              </a:rPr>
              <a:t>boom?</a:t>
            </a:r>
            <a:endParaRPr lang="en-US" altLang="en-US" sz="1900" dirty="0">
              <a:solidFill>
                <a:srgbClr val="FFFFFF"/>
              </a:solidFill>
              <a:latin typeface="Verdana" pitchFamily="34" charset="0"/>
              <a:cs typeface="Arial" charset="0"/>
            </a:endParaRPr>
          </a:p>
        </p:txBody>
      </p:sp>
      <p:sp>
        <p:nvSpPr>
          <p:cNvPr id="3" name="Text Box 4"/>
          <p:cNvSpPr txBox="1">
            <a:spLocks noChangeArrowheads="1"/>
          </p:cNvSpPr>
          <p:nvPr/>
        </p:nvSpPr>
        <p:spPr bwMode="auto">
          <a:xfrm>
            <a:off x="1331641" y="2425880"/>
            <a:ext cx="6975747"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smtClean="0">
                <a:solidFill>
                  <a:srgbClr val="FFFFFF"/>
                </a:solidFill>
                <a:latin typeface="Verdana" pitchFamily="34" charset="0"/>
              </a:rPr>
              <a:t>4.2 </a:t>
            </a:r>
            <a:r>
              <a:rPr lang="en-US" sz="1900" dirty="0">
                <a:solidFill>
                  <a:srgbClr val="FFFFFF"/>
                </a:solidFill>
                <a:latin typeface="Verdana" pitchFamily="34" charset="0"/>
              </a:rPr>
              <a:t>Microsoft’s response to the mobile </a:t>
            </a:r>
            <a:r>
              <a:rPr lang="en-US" sz="1900" dirty="0" smtClean="0">
                <a:solidFill>
                  <a:srgbClr val="FFFFFF"/>
                </a:solidFill>
                <a:latin typeface="Verdana" pitchFamily="34" charset="0"/>
              </a:rPr>
              <a:t>boom</a:t>
            </a:r>
            <a:endParaRPr lang="en-US" sz="1900" dirty="0">
              <a:solidFill>
                <a:srgbClr val="FFFFFF"/>
              </a:solidFill>
              <a:latin typeface="Verdana" pitchFamily="34" charset="0"/>
            </a:endParaRPr>
          </a:p>
        </p:txBody>
      </p:sp>
      <p:sp>
        <p:nvSpPr>
          <p:cNvPr id="4" name="Text Box 7"/>
          <p:cNvSpPr txBox="1">
            <a:spLocks noChangeArrowheads="1"/>
          </p:cNvSpPr>
          <p:nvPr/>
        </p:nvSpPr>
        <p:spPr bwMode="auto">
          <a:xfrm>
            <a:off x="1331641" y="1898830"/>
            <a:ext cx="6975747"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smtClean="0">
                <a:solidFill>
                  <a:srgbClr val="FFFFFF"/>
                </a:solidFill>
                <a:latin typeface="Verdana" pitchFamily="34" charset="0"/>
              </a:rPr>
              <a:t>4.1 </a:t>
            </a:r>
            <a:r>
              <a:rPr lang="en-US" sz="1900" dirty="0">
                <a:solidFill>
                  <a:srgbClr val="FFFFFF"/>
                </a:solidFill>
                <a:latin typeface="Verdana" pitchFamily="34" charset="0"/>
              </a:rPr>
              <a:t>Intel’s and AMD’s response to the mobile </a:t>
            </a:r>
            <a:r>
              <a:rPr lang="en-US" sz="1900" dirty="0" smtClean="0">
                <a:solidFill>
                  <a:srgbClr val="FFFFFF"/>
                </a:solidFill>
                <a:latin typeface="Verdana" pitchFamily="34" charset="0"/>
              </a:rPr>
              <a:t>boom</a:t>
            </a:r>
            <a:endParaRPr lang="en-US" sz="1900" dirty="0">
              <a:solidFill>
                <a:srgbClr val="FFFFFF"/>
              </a:solidFill>
              <a:latin typeface="Verdana" pitchFamily="34" charset="0"/>
            </a:endParaRPr>
          </a:p>
        </p:txBody>
      </p:sp>
      <p:sp>
        <p:nvSpPr>
          <p:cNvPr id="5" name="Text Box 6"/>
          <p:cNvSpPr txBox="1">
            <a:spLocks noChangeArrowheads="1"/>
          </p:cNvSpPr>
          <p:nvPr/>
        </p:nvSpPr>
        <p:spPr bwMode="auto">
          <a:xfrm>
            <a:off x="971600" y="1919678"/>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6" name="Text Box 6"/>
          <p:cNvSpPr txBox="1">
            <a:spLocks noChangeArrowheads="1"/>
          </p:cNvSpPr>
          <p:nvPr/>
        </p:nvSpPr>
        <p:spPr bwMode="auto">
          <a:xfrm>
            <a:off x="971600" y="2422249"/>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Tree>
    <p:extLst>
      <p:ext uri="{BB962C8B-B14F-4D97-AF65-F5344CB8AC3E}">
        <p14:creationId xmlns:p14="http://schemas.microsoft.com/office/powerpoint/2010/main" val="22722705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7276" y="512244"/>
            <a:ext cx="977960" cy="338554"/>
          </a:xfrm>
          <a:prstGeom prst="rect">
            <a:avLst/>
          </a:prstGeom>
          <a:noFill/>
        </p:spPr>
        <p:txBody>
          <a:bodyPr wrap="none" rtlCol="0">
            <a:spAutoFit/>
          </a:bodyPr>
          <a:lstStyle/>
          <a:p>
            <a:r>
              <a:rPr lang="en-US" sz="1600" dirty="0" smtClean="0">
                <a:solidFill>
                  <a:srgbClr val="3333FF"/>
                </a:solidFill>
              </a:rPr>
              <a:t>Remark</a:t>
            </a:r>
            <a:endParaRPr lang="en-US" sz="1600" dirty="0">
              <a:solidFill>
                <a:srgbClr val="3333FF"/>
              </a:solidFill>
            </a:endParaRPr>
          </a:p>
        </p:txBody>
      </p:sp>
      <p:sp>
        <p:nvSpPr>
          <p:cNvPr id="4" name="TextBox 3"/>
          <p:cNvSpPr txBox="1"/>
          <p:nvPr/>
        </p:nvSpPr>
        <p:spPr>
          <a:xfrm>
            <a:off x="146881" y="923869"/>
            <a:ext cx="8946488" cy="707578"/>
          </a:xfrm>
          <a:prstGeom prst="rect">
            <a:avLst/>
          </a:prstGeom>
          <a:noFill/>
        </p:spPr>
        <p:txBody>
          <a:bodyPr wrap="none" rtlCol="0">
            <a:spAutoFit/>
          </a:bodyPr>
          <a:lstStyle/>
          <a:p>
            <a:r>
              <a:rPr lang="en-US" sz="1600" dirty="0" smtClean="0">
                <a:solidFill>
                  <a:srgbClr val="3333FF"/>
                </a:solidFill>
              </a:rPr>
              <a:t>After the introduction of iPhone (2007) Steve Ballmer </a:t>
            </a:r>
            <a:r>
              <a:rPr lang="en-US" sz="1600" dirty="0" smtClean="0"/>
              <a:t>(CEO of Microsoft) said in an</a:t>
            </a:r>
          </a:p>
          <a:p>
            <a:r>
              <a:rPr lang="en-US" sz="1600" dirty="0"/>
              <a:t> </a:t>
            </a:r>
            <a:r>
              <a:rPr lang="en-US" sz="1600" dirty="0" smtClean="0"/>
              <a:t> interview [20]:</a:t>
            </a:r>
            <a:endParaRPr lang="en-US" sz="1600" dirty="0"/>
          </a:p>
        </p:txBody>
      </p:sp>
      <p:sp>
        <p:nvSpPr>
          <p:cNvPr id="5" name="TextBox 4"/>
          <p:cNvSpPr txBox="1"/>
          <p:nvPr/>
        </p:nvSpPr>
        <p:spPr>
          <a:xfrm>
            <a:off x="237229" y="1515998"/>
            <a:ext cx="8835677" cy="1374735"/>
          </a:xfrm>
          <a:prstGeom prst="rect">
            <a:avLst/>
          </a:prstGeom>
          <a:noFill/>
        </p:spPr>
        <p:txBody>
          <a:bodyPr wrap="square" rtlCol="0">
            <a:spAutoFit/>
          </a:bodyPr>
          <a:lstStyle/>
          <a:p>
            <a:r>
              <a:rPr lang="en-US" sz="1600" dirty="0" smtClean="0"/>
              <a:t>“</a:t>
            </a:r>
            <a:r>
              <a:rPr lang="en-US" sz="1600" dirty="0" smtClean="0">
                <a:solidFill>
                  <a:srgbClr val="FF0000"/>
                </a:solidFill>
              </a:rPr>
              <a:t>There's </a:t>
            </a:r>
            <a:r>
              <a:rPr lang="en-US" sz="1600" dirty="0">
                <a:solidFill>
                  <a:srgbClr val="FF0000"/>
                </a:solidFill>
              </a:rPr>
              <a:t>no chance that the iPhone is going to get any significant </a:t>
            </a:r>
            <a:r>
              <a:rPr lang="en-US" sz="1600" dirty="0" smtClean="0">
                <a:solidFill>
                  <a:srgbClr val="FF0000"/>
                </a:solidFill>
              </a:rPr>
              <a:t>market share.</a:t>
            </a:r>
          </a:p>
          <a:p>
            <a:pPr>
              <a:spcAft>
                <a:spcPts val="400"/>
              </a:spcAft>
            </a:pPr>
            <a:r>
              <a:rPr lang="en-US" sz="1600" dirty="0">
                <a:solidFill>
                  <a:srgbClr val="FF0000"/>
                </a:solidFill>
              </a:rPr>
              <a:t> </a:t>
            </a:r>
            <a:r>
              <a:rPr lang="en-US" sz="1600" dirty="0" smtClean="0">
                <a:solidFill>
                  <a:srgbClr val="FF0000"/>
                </a:solidFill>
              </a:rPr>
              <a:t>  </a:t>
            </a:r>
            <a:r>
              <a:rPr lang="en-US" sz="1600" dirty="0">
                <a:solidFill>
                  <a:srgbClr val="FF0000"/>
                </a:solidFill>
              </a:rPr>
              <a:t>No </a:t>
            </a:r>
            <a:r>
              <a:rPr lang="en-US" sz="1600" dirty="0" smtClean="0">
                <a:solidFill>
                  <a:srgbClr val="FF0000"/>
                </a:solidFill>
              </a:rPr>
              <a:t>chance…</a:t>
            </a:r>
          </a:p>
          <a:p>
            <a:r>
              <a:rPr lang="en-US" sz="1600" dirty="0" smtClean="0"/>
              <a:t>But </a:t>
            </a:r>
            <a:r>
              <a:rPr lang="en-US" sz="1600" dirty="0"/>
              <a:t>if you actually take a look at the 1.3 billion phones that get sold, I'd </a:t>
            </a:r>
            <a:r>
              <a:rPr lang="en-US" sz="1600" dirty="0" smtClean="0"/>
              <a:t>prefer</a:t>
            </a:r>
          </a:p>
          <a:p>
            <a:r>
              <a:rPr lang="en-US" sz="1600" dirty="0"/>
              <a:t> </a:t>
            </a:r>
            <a:r>
              <a:rPr lang="en-US" sz="1600" dirty="0" smtClean="0"/>
              <a:t> </a:t>
            </a:r>
            <a:r>
              <a:rPr lang="en-US" sz="1600" dirty="0"/>
              <a:t>to </a:t>
            </a:r>
            <a:r>
              <a:rPr lang="en-US" sz="1600" dirty="0" smtClean="0"/>
              <a:t>have </a:t>
            </a:r>
            <a:r>
              <a:rPr lang="en-US" sz="1600" dirty="0">
                <a:solidFill>
                  <a:srgbClr val="3333FF"/>
                </a:solidFill>
              </a:rPr>
              <a:t>our </a:t>
            </a:r>
            <a:r>
              <a:rPr lang="en-US" sz="1600" dirty="0" smtClean="0">
                <a:solidFill>
                  <a:srgbClr val="3333FF"/>
                </a:solidFill>
              </a:rPr>
              <a:t>software </a:t>
            </a:r>
            <a:r>
              <a:rPr lang="en-US" sz="1600" dirty="0" smtClean="0"/>
              <a:t>(Windows Phone) </a:t>
            </a:r>
            <a:r>
              <a:rPr lang="en-US" sz="1600" dirty="0">
                <a:solidFill>
                  <a:srgbClr val="3333FF"/>
                </a:solidFill>
              </a:rPr>
              <a:t>in 60% or 70% or 80% </a:t>
            </a:r>
            <a:r>
              <a:rPr lang="en-US" sz="1600" dirty="0"/>
              <a:t>of them, </a:t>
            </a:r>
            <a:r>
              <a:rPr lang="en-US" sz="1600" dirty="0" smtClean="0"/>
              <a:t>than</a:t>
            </a:r>
          </a:p>
          <a:p>
            <a:r>
              <a:rPr lang="en-US" sz="1600" dirty="0"/>
              <a:t> </a:t>
            </a:r>
            <a:r>
              <a:rPr lang="en-US" sz="1600" dirty="0" smtClean="0"/>
              <a:t> I would </a:t>
            </a:r>
            <a:r>
              <a:rPr lang="en-US" sz="1600" dirty="0"/>
              <a:t>to have </a:t>
            </a:r>
            <a:r>
              <a:rPr lang="en-US" sz="1600" dirty="0">
                <a:solidFill>
                  <a:srgbClr val="3333FF"/>
                </a:solidFill>
              </a:rPr>
              <a:t>2</a:t>
            </a:r>
            <a:r>
              <a:rPr lang="en-US" sz="1600" dirty="0" smtClean="0">
                <a:solidFill>
                  <a:srgbClr val="3333FF"/>
                </a:solidFill>
              </a:rPr>
              <a:t>% or </a:t>
            </a:r>
            <a:r>
              <a:rPr lang="en-US" sz="1600" dirty="0">
                <a:solidFill>
                  <a:srgbClr val="3333FF"/>
                </a:solidFill>
              </a:rPr>
              <a:t>3%, which is what Apple might </a:t>
            </a:r>
            <a:r>
              <a:rPr lang="en-US" sz="1600" dirty="0" smtClean="0">
                <a:solidFill>
                  <a:srgbClr val="3333FF"/>
                </a:solidFill>
              </a:rPr>
              <a:t>get”.</a:t>
            </a:r>
            <a:endParaRPr lang="en-US" sz="1600" dirty="0">
              <a:solidFill>
                <a:srgbClr val="3333FF"/>
              </a:solidFill>
            </a:endParaRPr>
          </a:p>
        </p:txBody>
      </p:sp>
      <p:sp>
        <p:nvSpPr>
          <p:cNvPr id="9"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(5)</a:t>
            </a:r>
            <a:endParaRPr lang="en-US" dirty="0"/>
          </a:p>
        </p:txBody>
      </p:sp>
    </p:spTree>
    <p:extLst>
      <p:ext uri="{BB962C8B-B14F-4D97-AF65-F5344CB8AC3E}">
        <p14:creationId xmlns:p14="http://schemas.microsoft.com/office/powerpoint/2010/main" val="267470940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None/>
            </a:pPr>
            <a:r>
              <a:rPr lang="en-US" sz="1900" dirty="0" smtClean="0">
                <a:solidFill>
                  <a:srgbClr val="FFFFFF"/>
                </a:solidFill>
                <a:latin typeface="Verdana" pitchFamily="34" charset="0"/>
              </a:rPr>
              <a:t>4.1 </a:t>
            </a:r>
            <a:r>
              <a:rPr lang="en-US" sz="1900" dirty="0">
                <a:solidFill>
                  <a:srgbClr val="FFFFFF"/>
                </a:solidFill>
                <a:latin typeface="Verdana" pitchFamily="34" charset="0"/>
              </a:rPr>
              <a:t>Intel’s and AMD’s response to the mobile </a:t>
            </a:r>
            <a:r>
              <a:rPr lang="en-US" sz="1900" dirty="0" smtClean="0">
                <a:solidFill>
                  <a:srgbClr val="FFFFFF"/>
                </a:solidFill>
                <a:latin typeface="Verdana" pitchFamily="34" charset="0"/>
              </a:rPr>
              <a:t>boom</a:t>
            </a:r>
            <a:endParaRPr lang="en-US" sz="1900" dirty="0">
              <a:solidFill>
                <a:srgbClr val="FFFFFF"/>
              </a:solidFill>
              <a:latin typeface="Verdana" pitchFamily="34" charset="0"/>
            </a:endParaRPr>
          </a:p>
        </p:txBody>
      </p:sp>
    </p:spTree>
    <p:extLst>
      <p:ext uri="{BB962C8B-B14F-4D97-AF65-F5344CB8AC3E}">
        <p14:creationId xmlns:p14="http://schemas.microsoft.com/office/powerpoint/2010/main" val="418312657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7168" y="981119"/>
            <a:ext cx="8730633" cy="1202382"/>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rgbClr val="FFFFFF"/>
              </a:solidFill>
              <a:latin typeface="Verdana"/>
            </a:endParaRPr>
          </a:p>
        </p:txBody>
      </p:sp>
      <p:sp>
        <p:nvSpPr>
          <p:cNvPr id="5" name="TextBox 4"/>
          <p:cNvSpPr txBox="1"/>
          <p:nvPr/>
        </p:nvSpPr>
        <p:spPr>
          <a:xfrm>
            <a:off x="134632" y="979411"/>
            <a:ext cx="8755987" cy="1231106"/>
          </a:xfrm>
          <a:prstGeom prst="rect">
            <a:avLst/>
          </a:prstGeom>
          <a:noFill/>
        </p:spPr>
        <p:txBody>
          <a:bodyPr wrap="none" rtlCol="0">
            <a:spAutoFit/>
          </a:bodyPr>
          <a:lstStyle/>
          <a:p>
            <a:pPr algn="ctr">
              <a:spcAft>
                <a:spcPts val="400"/>
              </a:spcAft>
            </a:pPr>
            <a:r>
              <a:rPr lang="en-US" sz="1600" dirty="0" smtClean="0">
                <a:solidFill>
                  <a:srgbClr val="FF0000"/>
                </a:solidFill>
                <a:latin typeface="+mj-lt"/>
              </a:rPr>
              <a:t>Intel’s and AMD’s traditional CPUs </a:t>
            </a:r>
            <a:r>
              <a:rPr lang="en-US" sz="1600" dirty="0" smtClean="0">
                <a:solidFill>
                  <a:srgbClr val="000000"/>
                </a:solidFill>
                <a:latin typeface="+mj-lt"/>
              </a:rPr>
              <a:t>are </a:t>
            </a:r>
            <a:r>
              <a:rPr lang="en-US" sz="1600" dirty="0" smtClean="0">
                <a:solidFill>
                  <a:srgbClr val="3333FF"/>
                </a:solidFill>
                <a:latin typeface="+mj-lt"/>
              </a:rPr>
              <a:t>designed for high performance/power</a:t>
            </a:r>
            <a:r>
              <a:rPr lang="en-US" sz="1600" dirty="0" smtClean="0">
                <a:solidFill>
                  <a:srgbClr val="000000"/>
                </a:solidFill>
                <a:latin typeface="+mj-lt"/>
              </a:rPr>
              <a:t>,</a:t>
            </a:r>
          </a:p>
          <a:p>
            <a:pPr algn="ctr">
              <a:spcAft>
                <a:spcPts val="400"/>
              </a:spcAft>
            </a:pPr>
            <a:r>
              <a:rPr lang="en-US" sz="1600" dirty="0" smtClean="0">
                <a:solidFill>
                  <a:srgbClr val="000000"/>
                </a:solidFill>
                <a:latin typeface="+mj-lt"/>
              </a:rPr>
              <a:t>consequently they are wide and power hungry,</a:t>
            </a:r>
            <a:endParaRPr lang="en-US" sz="1600" dirty="0">
              <a:solidFill>
                <a:srgbClr val="000000"/>
              </a:solidFill>
              <a:latin typeface="+mj-lt"/>
            </a:endParaRPr>
          </a:p>
          <a:p>
            <a:pPr algn="ctr">
              <a:spcAft>
                <a:spcPts val="400"/>
              </a:spcAft>
            </a:pPr>
            <a:r>
              <a:rPr lang="en-US" sz="1600" dirty="0">
                <a:solidFill>
                  <a:srgbClr val="000000"/>
                </a:solidFill>
                <a:latin typeface="+mj-lt"/>
              </a:rPr>
              <a:t>but </a:t>
            </a:r>
            <a:r>
              <a:rPr lang="en-US" sz="1600" dirty="0" smtClean="0">
                <a:solidFill>
                  <a:srgbClr val="FF0000"/>
                </a:solidFill>
                <a:latin typeface="+mj-lt"/>
              </a:rPr>
              <a:t>mobile devices </a:t>
            </a:r>
            <a:r>
              <a:rPr lang="en-US" sz="1600" dirty="0" smtClean="0">
                <a:solidFill>
                  <a:srgbClr val="000000"/>
                </a:solidFill>
                <a:latin typeface="+mj-lt"/>
              </a:rPr>
              <a:t>require </a:t>
            </a:r>
            <a:r>
              <a:rPr lang="en-US" sz="1600" dirty="0" smtClean="0">
                <a:solidFill>
                  <a:srgbClr val="3333FF"/>
                </a:solidFill>
                <a:latin typeface="+mj-lt"/>
              </a:rPr>
              <a:t>low </a:t>
            </a:r>
            <a:r>
              <a:rPr lang="en-US" sz="1600" dirty="0">
                <a:solidFill>
                  <a:srgbClr val="3333FF"/>
                </a:solidFill>
                <a:latin typeface="+mj-lt"/>
              </a:rPr>
              <a:t>power </a:t>
            </a:r>
            <a:r>
              <a:rPr lang="en-US" sz="1600" dirty="0" smtClean="0">
                <a:solidFill>
                  <a:srgbClr val="3333FF"/>
                </a:solidFill>
                <a:latin typeface="+mj-lt"/>
              </a:rPr>
              <a:t>consumption, so</a:t>
            </a:r>
            <a:endParaRPr lang="en-US" sz="1600" dirty="0">
              <a:solidFill>
                <a:srgbClr val="3333FF"/>
              </a:solidFill>
              <a:latin typeface="+mj-lt"/>
            </a:endParaRPr>
          </a:p>
          <a:p>
            <a:pPr algn="ctr">
              <a:spcAft>
                <a:spcPts val="400"/>
              </a:spcAft>
            </a:pPr>
            <a:r>
              <a:rPr lang="en-US" sz="1600" dirty="0" smtClean="0">
                <a:solidFill>
                  <a:srgbClr val="3333FF"/>
                </a:solidFill>
                <a:latin typeface="+mj-lt"/>
              </a:rPr>
              <a:t>  </a:t>
            </a:r>
            <a:r>
              <a:rPr lang="en-US" sz="1600" dirty="0" smtClean="0">
                <a:solidFill>
                  <a:srgbClr val="FF0000"/>
                </a:solidFill>
                <a:latin typeface="+mj-lt"/>
              </a:rPr>
              <a:t>Intel’s and AMD’s traditional microarchitectures are not suited for mobile devices. </a:t>
            </a:r>
            <a:endParaRPr lang="en-US" sz="1600" dirty="0">
              <a:solidFill>
                <a:srgbClr val="FF0000"/>
              </a:solidFill>
              <a:latin typeface="+mj-lt"/>
            </a:endParaRPr>
          </a:p>
        </p:txBody>
      </p:sp>
      <p:sp>
        <p:nvSpPr>
          <p:cNvPr id="6" name="TextBox 5"/>
          <p:cNvSpPr txBox="1"/>
          <p:nvPr/>
        </p:nvSpPr>
        <p:spPr>
          <a:xfrm>
            <a:off x="137770" y="519836"/>
            <a:ext cx="6383735" cy="369332"/>
          </a:xfrm>
          <a:prstGeom prst="rect">
            <a:avLst/>
          </a:prstGeom>
          <a:noFill/>
        </p:spPr>
        <p:txBody>
          <a:bodyPr wrap="none" rtlCol="0">
            <a:spAutoFit/>
          </a:bodyPr>
          <a:lstStyle/>
          <a:p>
            <a:r>
              <a:rPr lang="en-US" dirty="0" smtClean="0">
                <a:solidFill>
                  <a:srgbClr val="2D2D8A"/>
                </a:solidFill>
              </a:rPr>
              <a:t>4.1 Intel’s and AMD’s response to the mobile boom-1</a:t>
            </a:r>
            <a:endParaRPr lang="en-US" dirty="0">
              <a:solidFill>
                <a:srgbClr val="2D2D8A"/>
              </a:solidFill>
            </a:endParaRPr>
          </a:p>
        </p:txBody>
      </p:sp>
      <p:sp>
        <p:nvSpPr>
          <p:cNvPr id="7" name="Title 1"/>
          <p:cNvSpPr>
            <a:spLocks noGrp="1"/>
          </p:cNvSpPr>
          <p:nvPr>
            <p:ph type="title"/>
          </p:nvPr>
        </p:nvSpPr>
        <p:spPr>
          <a:xfrm>
            <a:off x="-11460" y="3898"/>
            <a:ext cx="9144000" cy="392400"/>
          </a:xfrm>
        </p:spPr>
        <p:txBody>
          <a:bodyPr/>
          <a:lstStyle/>
          <a:p>
            <a:r>
              <a:rPr lang="en-US" dirty="0" smtClean="0"/>
              <a:t/>
            </a:r>
            <a:br>
              <a:rPr lang="en-US" dirty="0" smtClean="0"/>
            </a:br>
            <a:r>
              <a:rPr lang="en-US" dirty="0" smtClean="0">
                <a:solidFill>
                  <a:srgbClr val="FFFFFF"/>
                </a:solidFill>
                <a:latin typeface="Verdana" pitchFamily="34" charset="0"/>
              </a:rPr>
              <a:t>4.1 </a:t>
            </a:r>
            <a:r>
              <a:rPr lang="en-US" dirty="0">
                <a:solidFill>
                  <a:srgbClr val="FFFFFF"/>
                </a:solidFill>
                <a:latin typeface="Verdana" pitchFamily="34" charset="0"/>
              </a:rPr>
              <a:t>Intel’s and AMD’s response to the mobile </a:t>
            </a:r>
            <a:r>
              <a:rPr lang="en-US" dirty="0" smtClean="0">
                <a:solidFill>
                  <a:srgbClr val="FFFFFF"/>
                </a:solidFill>
                <a:latin typeface="Verdana" pitchFamily="34" charset="0"/>
              </a:rPr>
              <a:t>boom (1)</a:t>
            </a:r>
            <a:r>
              <a:rPr lang="en-US" dirty="0">
                <a:solidFill>
                  <a:srgbClr val="FFFFFF"/>
                </a:solidFill>
                <a:latin typeface="Verdana" pitchFamily="34" charset="0"/>
              </a:rPr>
              <a:t/>
            </a:r>
            <a:br>
              <a:rPr lang="en-US" dirty="0">
                <a:solidFill>
                  <a:srgbClr val="FFFFFF"/>
                </a:solidFill>
                <a:latin typeface="Verdana" pitchFamily="34" charset="0"/>
              </a:rPr>
            </a:br>
            <a:endParaRPr lang="en-US" dirty="0"/>
          </a:p>
        </p:txBody>
      </p:sp>
      <p:sp>
        <p:nvSpPr>
          <p:cNvPr id="8" name="TextBox 7"/>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5781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Sima Dezső\Documents\market_data\PCs-smartphones-and-tablets-unit-shipment-forecast-until-2017.jpg"/>
          <p:cNvPicPr>
            <a:picLocks noChangeAspect="1" noChangeArrowheads="1"/>
          </p:cNvPicPr>
          <p:nvPr/>
        </p:nvPicPr>
        <p:blipFill rotWithShape="1">
          <a:blip r:embed="rId2">
            <a:extLst>
              <a:ext uri="{28A0092B-C50C-407E-A947-70E740481C1C}">
                <a14:useLocalDpi xmlns:a14="http://schemas.microsoft.com/office/drawing/2010/main" val="0"/>
              </a:ext>
            </a:extLst>
          </a:blip>
          <a:srcRect t="11745" b="7412"/>
          <a:stretch/>
        </p:blipFill>
        <p:spPr bwMode="auto">
          <a:xfrm>
            <a:off x="1106733" y="1214696"/>
            <a:ext cx="6840642" cy="56346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3887" y="512517"/>
            <a:ext cx="9104004" cy="369332"/>
          </a:xfrm>
          <a:prstGeom prst="rect">
            <a:avLst/>
          </a:prstGeom>
          <a:noFill/>
        </p:spPr>
        <p:txBody>
          <a:bodyPr wrap="square" rtlCol="0">
            <a:spAutoFit/>
          </a:bodyPr>
          <a:lstStyle/>
          <a:p>
            <a:r>
              <a:rPr lang="en-US" dirty="0" smtClean="0">
                <a:solidFill>
                  <a:schemeClr val="accent6"/>
                </a:solidFill>
                <a:latin typeface="+mj-lt"/>
              </a:rPr>
              <a:t>Total shipments of smartphones vs. PCs and tablets 2011-2017 </a:t>
            </a:r>
            <a:r>
              <a:rPr lang="en-US" dirty="0" smtClean="0">
                <a:latin typeface="+mj-lt"/>
              </a:rPr>
              <a:t>[28]</a:t>
            </a:r>
            <a:endParaRPr lang="en-US" dirty="0">
              <a:latin typeface="+mj-lt"/>
            </a:endParaRPr>
          </a:p>
        </p:txBody>
      </p:sp>
      <p:sp>
        <p:nvSpPr>
          <p:cNvPr id="3" name="TextBox 2"/>
          <p:cNvSpPr txBox="1"/>
          <p:nvPr/>
        </p:nvSpPr>
        <p:spPr>
          <a:xfrm>
            <a:off x="173272" y="6451593"/>
            <a:ext cx="2326278" cy="307777"/>
          </a:xfrm>
          <a:prstGeom prst="rect">
            <a:avLst/>
          </a:prstGeom>
          <a:noFill/>
        </p:spPr>
        <p:txBody>
          <a:bodyPr wrap="none" rtlCol="0">
            <a:spAutoFit/>
          </a:bodyPr>
          <a:lstStyle/>
          <a:p>
            <a:r>
              <a:rPr lang="en-US" sz="1400" dirty="0" smtClean="0"/>
              <a:t>Source: Gartner (2013)</a:t>
            </a:r>
            <a:endParaRPr lang="en-US" sz="1400" dirty="0"/>
          </a:p>
        </p:txBody>
      </p:sp>
      <p:sp>
        <p:nvSpPr>
          <p:cNvPr id="7" name="TextBox 6"/>
          <p:cNvSpPr txBox="1"/>
          <p:nvPr/>
        </p:nvSpPr>
        <p:spPr>
          <a:xfrm>
            <a:off x="1993263" y="1808820"/>
            <a:ext cx="3478837" cy="1015663"/>
          </a:xfrm>
          <a:prstGeom prst="rect">
            <a:avLst/>
          </a:prstGeom>
          <a:noFill/>
        </p:spPr>
        <p:txBody>
          <a:bodyPr wrap="none" rtlCol="0">
            <a:spAutoFit/>
          </a:bodyPr>
          <a:lstStyle/>
          <a:p>
            <a:r>
              <a:rPr lang="en-US" sz="1500" dirty="0" smtClean="0">
                <a:solidFill>
                  <a:srgbClr val="FF0000"/>
                </a:solidFill>
                <a:latin typeface="+mj-lt"/>
              </a:rPr>
              <a:t>Smartphone and tablet shipments</a:t>
            </a:r>
          </a:p>
          <a:p>
            <a:r>
              <a:rPr lang="en-US" sz="1500" dirty="0" smtClean="0">
                <a:solidFill>
                  <a:srgbClr val="FF0000"/>
                </a:solidFill>
                <a:latin typeface="+mj-lt"/>
              </a:rPr>
              <a:t>will vastly exceed PC shipments</a:t>
            </a:r>
          </a:p>
          <a:p>
            <a:r>
              <a:rPr lang="en-US" sz="1500" dirty="0" smtClean="0">
                <a:solidFill>
                  <a:srgbClr val="FF0000"/>
                </a:solidFill>
                <a:latin typeface="+mj-lt"/>
              </a:rPr>
              <a:t>(desktops and notebooks)</a:t>
            </a:r>
          </a:p>
          <a:p>
            <a:r>
              <a:rPr lang="en-US" sz="1500" dirty="0" smtClean="0">
                <a:solidFill>
                  <a:srgbClr val="FF0000"/>
                </a:solidFill>
                <a:latin typeface="+mj-lt"/>
              </a:rPr>
              <a:t>in a few years </a:t>
            </a:r>
            <a:endParaRPr lang="en-US" sz="1500" dirty="0">
              <a:solidFill>
                <a:srgbClr val="FF0000"/>
              </a:solidFill>
              <a:latin typeface="+mj-lt"/>
            </a:endParaRPr>
          </a:p>
        </p:txBody>
      </p:sp>
      <p:sp>
        <p:nvSpPr>
          <p:cNvPr id="11" name="Title 1"/>
          <p:cNvSpPr>
            <a:spLocks noGrp="1"/>
          </p:cNvSpPr>
          <p:nvPr>
            <p:ph type="title"/>
          </p:nvPr>
        </p:nvSpPr>
        <p:spPr>
          <a:xfrm>
            <a:off x="-11460" y="3898"/>
            <a:ext cx="9144000" cy="392400"/>
          </a:xfrm>
        </p:spPr>
        <p:txBody>
          <a:bodyPr/>
          <a:lstStyle/>
          <a:p>
            <a:r>
              <a:rPr lang="en-US" dirty="0" smtClean="0"/>
              <a:t/>
            </a:r>
            <a:br>
              <a:rPr lang="en-US" dirty="0" smtClean="0"/>
            </a:br>
            <a:r>
              <a:rPr lang="en-US" dirty="0" smtClean="0">
                <a:solidFill>
                  <a:srgbClr val="FFFFFF"/>
                </a:solidFill>
                <a:latin typeface="Verdana" pitchFamily="34" charset="0"/>
              </a:rPr>
              <a:t>4.1 </a:t>
            </a:r>
            <a:r>
              <a:rPr lang="en-US" dirty="0">
                <a:solidFill>
                  <a:srgbClr val="FFFFFF"/>
                </a:solidFill>
                <a:latin typeface="Verdana" pitchFamily="34" charset="0"/>
              </a:rPr>
              <a:t>Intel’s and AMD’s response to the mobile boom </a:t>
            </a:r>
            <a:r>
              <a:rPr lang="en-US" dirty="0" smtClean="0">
                <a:solidFill>
                  <a:srgbClr val="FFFFFF"/>
                </a:solidFill>
                <a:latin typeface="Verdana" pitchFamily="34" charset="0"/>
              </a:rPr>
              <a:t>(2)</a:t>
            </a:r>
            <a:r>
              <a:rPr lang="en-US" dirty="0">
                <a:solidFill>
                  <a:srgbClr val="FFFFFF"/>
                </a:solidFill>
                <a:latin typeface="Verdana" pitchFamily="34" charset="0"/>
              </a:rPr>
              <a:t/>
            </a:r>
            <a:br>
              <a:rPr lang="en-US" dirty="0">
                <a:solidFill>
                  <a:srgbClr val="FFFFFF"/>
                </a:solidFill>
                <a:latin typeface="Verdana" pitchFamily="34" charset="0"/>
              </a:rPr>
            </a:br>
            <a:r>
              <a:rPr lang="en-US" dirty="0" smtClean="0"/>
              <a:t> </a:t>
            </a:r>
            <a:r>
              <a:rPr lang="en-US" dirty="0"/>
              <a:t>(1)</a:t>
            </a:r>
          </a:p>
        </p:txBody>
      </p:sp>
    </p:spTree>
    <p:extLst>
      <p:ext uri="{BB962C8B-B14F-4D97-AF65-F5344CB8AC3E}">
        <p14:creationId xmlns:p14="http://schemas.microsoft.com/office/powerpoint/2010/main" val="157699953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solidFill>
                  <a:srgbClr val="FFFFFF"/>
                </a:solidFill>
                <a:latin typeface="Verdana" pitchFamily="34" charset="0"/>
              </a:rPr>
              <a:t>4.1 </a:t>
            </a:r>
            <a:r>
              <a:rPr lang="en-US" dirty="0">
                <a:solidFill>
                  <a:srgbClr val="FFFFFF"/>
                </a:solidFill>
                <a:latin typeface="Verdana" pitchFamily="34" charset="0"/>
              </a:rPr>
              <a:t>Intel’s and AMD’s response to the mobile boom </a:t>
            </a:r>
            <a:r>
              <a:rPr lang="en-US" dirty="0" smtClean="0">
                <a:solidFill>
                  <a:srgbClr val="FFFFFF"/>
                </a:solidFill>
                <a:latin typeface="Verdana" pitchFamily="34" charset="0"/>
              </a:rPr>
              <a:t>(3)</a:t>
            </a:r>
            <a:r>
              <a:rPr lang="en-US" dirty="0">
                <a:solidFill>
                  <a:srgbClr val="FFFFFF"/>
                </a:solidFill>
                <a:latin typeface="Verdana" pitchFamily="34" charset="0"/>
              </a:rPr>
              <a:t/>
            </a:r>
            <a:br>
              <a:rPr lang="en-US" dirty="0">
                <a:solidFill>
                  <a:srgbClr val="FFFFFF"/>
                </a:solidFill>
                <a:latin typeface="Verdana" pitchFamily="34" charset="0"/>
              </a:rPr>
            </a:br>
            <a:endParaRPr lang="en-US" dirty="0"/>
          </a:p>
        </p:txBody>
      </p:sp>
      <p:sp>
        <p:nvSpPr>
          <p:cNvPr id="3" name="Rectangle 2"/>
          <p:cNvSpPr/>
          <p:nvPr/>
        </p:nvSpPr>
        <p:spPr>
          <a:xfrm>
            <a:off x="71500" y="1647898"/>
            <a:ext cx="8955995" cy="234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FFFF"/>
              </a:solidFill>
              <a:latin typeface="+mj-lt"/>
            </a:endParaRPr>
          </a:p>
        </p:txBody>
      </p:sp>
      <p:sp>
        <p:nvSpPr>
          <p:cNvPr id="4" name="TextBox 3"/>
          <p:cNvSpPr txBox="1"/>
          <p:nvPr/>
        </p:nvSpPr>
        <p:spPr>
          <a:xfrm>
            <a:off x="191480" y="2730406"/>
            <a:ext cx="8971030" cy="338554"/>
          </a:xfrm>
          <a:prstGeom prst="rect">
            <a:avLst/>
          </a:prstGeom>
          <a:noFill/>
          <a:ln>
            <a:noFill/>
          </a:ln>
        </p:spPr>
        <p:txBody>
          <a:bodyPr wrap="square" rtlCol="0">
            <a:spAutoFit/>
          </a:bodyPr>
          <a:lstStyle/>
          <a:p>
            <a:r>
              <a:rPr lang="en-US" sz="1600" dirty="0">
                <a:solidFill>
                  <a:srgbClr val="3333FF"/>
                </a:solidFill>
                <a:latin typeface="+mj-lt"/>
              </a:rPr>
              <a:t>Intel and AMD were forced</a:t>
            </a:r>
          </a:p>
        </p:txBody>
      </p:sp>
      <p:sp>
        <p:nvSpPr>
          <p:cNvPr id="5" name="TextBox 4"/>
          <p:cNvSpPr txBox="1"/>
          <p:nvPr/>
        </p:nvSpPr>
        <p:spPr>
          <a:xfrm>
            <a:off x="476546" y="3054586"/>
            <a:ext cx="8550950" cy="882293"/>
          </a:xfrm>
          <a:prstGeom prst="rect">
            <a:avLst/>
          </a:prstGeom>
          <a:noFill/>
        </p:spPr>
        <p:txBody>
          <a:bodyPr wrap="square" rtlCol="0">
            <a:spAutoFit/>
          </a:bodyPr>
          <a:lstStyle/>
          <a:p>
            <a:pPr marL="285750" indent="-285750">
              <a:buClr>
                <a:schemeClr val="tx1"/>
              </a:buClr>
              <a:buFont typeface="Arial" pitchFamily="34" charset="0"/>
              <a:buChar char="•"/>
            </a:pPr>
            <a:r>
              <a:rPr lang="en-US" sz="1600" dirty="0">
                <a:solidFill>
                  <a:srgbClr val="FF0000"/>
                </a:solidFill>
                <a:latin typeface="+mj-lt"/>
              </a:rPr>
              <a:t>to</a:t>
            </a:r>
            <a:r>
              <a:rPr lang="en-US" sz="1600" dirty="0">
                <a:solidFill>
                  <a:srgbClr val="000000"/>
                </a:solidFill>
                <a:latin typeface="+mj-lt"/>
              </a:rPr>
              <a:t> </a:t>
            </a:r>
            <a:r>
              <a:rPr lang="en-US" sz="1600" dirty="0">
                <a:solidFill>
                  <a:srgbClr val="FF0000"/>
                </a:solidFill>
                <a:latin typeface="+mj-lt"/>
              </a:rPr>
              <a:t>introduce novel narrow </a:t>
            </a:r>
            <a:r>
              <a:rPr lang="en-US" sz="1600" dirty="0" smtClean="0">
                <a:solidFill>
                  <a:srgbClr val="3333FF"/>
                </a:solidFill>
                <a:latin typeface="+mj-lt"/>
              </a:rPr>
              <a:t>(i.e. 2-wide), </a:t>
            </a:r>
            <a:r>
              <a:rPr lang="en-US" sz="1600" dirty="0">
                <a:solidFill>
                  <a:srgbClr val="FF0000"/>
                </a:solidFill>
                <a:latin typeface="+mj-lt"/>
              </a:rPr>
              <a:t>low-power microarchitectures</a:t>
            </a:r>
            <a:r>
              <a:rPr lang="en-US" sz="1600" dirty="0">
                <a:solidFill>
                  <a:srgbClr val="0070C0"/>
                </a:solidFill>
                <a:latin typeface="+mj-lt"/>
              </a:rPr>
              <a:t> </a:t>
            </a:r>
            <a:endParaRPr lang="en-US" sz="1600" dirty="0" smtClean="0">
              <a:solidFill>
                <a:srgbClr val="0070C0"/>
              </a:solidFill>
              <a:latin typeface="+mj-lt"/>
            </a:endParaRPr>
          </a:p>
          <a:p>
            <a:pPr>
              <a:spcAft>
                <a:spcPts val="400"/>
              </a:spcAft>
            </a:pPr>
            <a:r>
              <a:rPr lang="en-US" sz="1600" dirty="0">
                <a:solidFill>
                  <a:srgbClr val="0070C0"/>
                </a:solidFill>
                <a:latin typeface="+mj-lt"/>
              </a:rPr>
              <a:t> </a:t>
            </a:r>
            <a:r>
              <a:rPr lang="en-US" sz="1600" dirty="0" smtClean="0">
                <a:solidFill>
                  <a:srgbClr val="0070C0"/>
                </a:solidFill>
                <a:latin typeface="+mj-lt"/>
              </a:rPr>
              <a:t>     </a:t>
            </a:r>
            <a:r>
              <a:rPr lang="en-US" sz="1600" dirty="0" smtClean="0">
                <a:solidFill>
                  <a:srgbClr val="000000"/>
                </a:solidFill>
                <a:latin typeface="+mj-lt"/>
              </a:rPr>
              <a:t>for </a:t>
            </a:r>
            <a:r>
              <a:rPr lang="en-US" sz="1600" dirty="0">
                <a:solidFill>
                  <a:srgbClr val="000000"/>
                </a:solidFill>
                <a:latin typeface="+mj-lt"/>
              </a:rPr>
              <a:t>their </a:t>
            </a:r>
            <a:r>
              <a:rPr lang="en-US" sz="1600" dirty="0" smtClean="0">
                <a:solidFill>
                  <a:srgbClr val="000000"/>
                </a:solidFill>
                <a:latin typeface="+mj-lt"/>
              </a:rPr>
              <a:t> CPUs </a:t>
            </a:r>
            <a:r>
              <a:rPr lang="en-US" sz="1600" dirty="0">
                <a:solidFill>
                  <a:srgbClr val="000000"/>
                </a:solidFill>
                <a:latin typeface="+mj-lt"/>
              </a:rPr>
              <a:t>and</a:t>
            </a:r>
          </a:p>
          <a:p>
            <a:pPr marL="285750" indent="-285750">
              <a:buClr>
                <a:schemeClr val="tx1"/>
              </a:buClr>
              <a:buFont typeface="Arial" pitchFamily="34" charset="0"/>
              <a:buChar char="•"/>
            </a:pPr>
            <a:r>
              <a:rPr lang="en-US" sz="1600" dirty="0">
                <a:solidFill>
                  <a:srgbClr val="FF0000"/>
                </a:solidFill>
                <a:latin typeface="+mj-lt"/>
              </a:rPr>
              <a:t>clock them at a relative </a:t>
            </a:r>
            <a:r>
              <a:rPr lang="en-US" sz="1600" dirty="0" smtClean="0">
                <a:solidFill>
                  <a:srgbClr val="FF0000"/>
                </a:solidFill>
                <a:latin typeface="+mj-lt"/>
              </a:rPr>
              <a:t>low </a:t>
            </a:r>
            <a:r>
              <a:rPr lang="en-US" sz="1600" dirty="0">
                <a:solidFill>
                  <a:srgbClr val="FF0000"/>
                </a:solidFill>
                <a:latin typeface="+mj-lt"/>
              </a:rPr>
              <a:t>rate</a:t>
            </a:r>
            <a:r>
              <a:rPr lang="en-US" sz="1600" dirty="0">
                <a:solidFill>
                  <a:srgbClr val="0070C0"/>
                </a:solidFill>
                <a:latin typeface="+mj-lt"/>
              </a:rPr>
              <a:t>.</a:t>
            </a:r>
            <a:endParaRPr lang="en-US" sz="1600" dirty="0">
              <a:solidFill>
                <a:srgbClr val="000000"/>
              </a:solidFill>
              <a:latin typeface="+mj-lt"/>
            </a:endParaRPr>
          </a:p>
        </p:txBody>
      </p:sp>
      <p:sp>
        <p:nvSpPr>
          <p:cNvPr id="6" name="Down Arrow 5"/>
          <p:cNvSpPr/>
          <p:nvPr/>
        </p:nvSpPr>
        <p:spPr>
          <a:xfrm>
            <a:off x="4505310" y="2150910"/>
            <a:ext cx="144000" cy="468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FFFF"/>
              </a:solidFill>
              <a:latin typeface="+mj-lt"/>
            </a:endParaRPr>
          </a:p>
        </p:txBody>
      </p:sp>
      <p:sp>
        <p:nvSpPr>
          <p:cNvPr id="7" name="Rectangle 6"/>
          <p:cNvSpPr/>
          <p:nvPr/>
        </p:nvSpPr>
        <p:spPr>
          <a:xfrm>
            <a:off x="81505" y="1133745"/>
            <a:ext cx="8928000" cy="972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j-lt"/>
            </a:endParaRPr>
          </a:p>
        </p:txBody>
      </p:sp>
      <p:sp>
        <p:nvSpPr>
          <p:cNvPr id="8" name="TextBox 7"/>
          <p:cNvSpPr txBox="1"/>
          <p:nvPr/>
        </p:nvSpPr>
        <p:spPr>
          <a:xfrm>
            <a:off x="444133" y="1204150"/>
            <a:ext cx="8213915" cy="830997"/>
          </a:xfrm>
          <a:prstGeom prst="rect">
            <a:avLst/>
          </a:prstGeom>
          <a:noFill/>
        </p:spPr>
        <p:txBody>
          <a:bodyPr wrap="none" rtlCol="0">
            <a:spAutoFit/>
          </a:bodyPr>
          <a:lstStyle/>
          <a:p>
            <a:pPr algn="ctr"/>
            <a:r>
              <a:rPr lang="en-US" sz="1600" dirty="0" smtClean="0">
                <a:solidFill>
                  <a:srgbClr val="0070C0"/>
                </a:solidFill>
                <a:latin typeface="+mj-lt"/>
              </a:rPr>
              <a:t>To </a:t>
            </a:r>
            <a:r>
              <a:rPr lang="en-US" sz="1600" dirty="0">
                <a:solidFill>
                  <a:srgbClr val="0070C0"/>
                </a:solidFill>
                <a:latin typeface="+mj-lt"/>
              </a:rPr>
              <a:t>avoid shrinking market shares </a:t>
            </a:r>
            <a:r>
              <a:rPr lang="en-US" sz="1600" dirty="0" smtClean="0">
                <a:solidFill>
                  <a:srgbClr val="0070C0"/>
                </a:solidFill>
                <a:latin typeface="+mj-lt"/>
              </a:rPr>
              <a:t>on </a:t>
            </a:r>
            <a:r>
              <a:rPr lang="en-US" sz="1600" dirty="0">
                <a:solidFill>
                  <a:srgbClr val="0070C0"/>
                </a:solidFill>
                <a:latin typeface="+mj-lt"/>
              </a:rPr>
              <a:t>the </a:t>
            </a:r>
            <a:r>
              <a:rPr lang="en-US" sz="1600" dirty="0" smtClean="0">
                <a:solidFill>
                  <a:srgbClr val="0070C0"/>
                </a:solidFill>
                <a:latin typeface="+mj-lt"/>
              </a:rPr>
              <a:t>global </a:t>
            </a:r>
            <a:r>
              <a:rPr lang="en-US" sz="1600" dirty="0">
                <a:solidFill>
                  <a:srgbClr val="0070C0"/>
                </a:solidFill>
                <a:latin typeface="+mj-lt"/>
              </a:rPr>
              <a:t>processor market</a:t>
            </a:r>
          </a:p>
          <a:p>
            <a:pPr algn="ctr"/>
            <a:r>
              <a:rPr lang="en-US" sz="1600" dirty="0" smtClean="0">
                <a:solidFill>
                  <a:srgbClr val="0070C0"/>
                </a:solidFill>
                <a:latin typeface="+mj-lt"/>
              </a:rPr>
              <a:t> and benefit from the rapidly increasing mobile market </a:t>
            </a:r>
          </a:p>
          <a:p>
            <a:pPr algn="ctr"/>
            <a:r>
              <a:rPr lang="en-US" sz="1600" dirty="0" smtClean="0">
                <a:solidFill>
                  <a:srgbClr val="FF0000"/>
                </a:solidFill>
                <a:latin typeface="+mj-lt"/>
              </a:rPr>
              <a:t>Intel and AMD need processors that are competitive with ARM based designs</a:t>
            </a:r>
            <a:r>
              <a:rPr lang="en-US" sz="1600" dirty="0" smtClean="0">
                <a:latin typeface="+mj-lt"/>
              </a:rPr>
              <a:t>.</a:t>
            </a:r>
            <a:endParaRPr lang="en-US" sz="1600" dirty="0">
              <a:latin typeface="+mj-lt"/>
            </a:endParaRPr>
          </a:p>
        </p:txBody>
      </p:sp>
      <p:sp>
        <p:nvSpPr>
          <p:cNvPr id="11" name="TextBox 10"/>
          <p:cNvSpPr txBox="1"/>
          <p:nvPr/>
        </p:nvSpPr>
        <p:spPr>
          <a:xfrm>
            <a:off x="127003" y="516661"/>
            <a:ext cx="6071149" cy="369332"/>
          </a:xfrm>
          <a:prstGeom prst="rect">
            <a:avLst/>
          </a:prstGeom>
          <a:noFill/>
        </p:spPr>
        <p:txBody>
          <a:bodyPr wrap="none" rtlCol="0">
            <a:spAutoFit/>
          </a:bodyPr>
          <a:lstStyle/>
          <a:p>
            <a:r>
              <a:rPr lang="en-US" dirty="0" smtClean="0">
                <a:solidFill>
                  <a:srgbClr val="2D2D8A"/>
                </a:solidFill>
              </a:rPr>
              <a:t>Intel’s and AMD’s response to the mobile boom-2</a:t>
            </a:r>
            <a:endParaRPr lang="en-US" dirty="0">
              <a:solidFill>
                <a:srgbClr val="2D2D8A"/>
              </a:solidFill>
            </a:endParaRPr>
          </a:p>
        </p:txBody>
      </p:sp>
      <p:sp>
        <p:nvSpPr>
          <p:cNvPr id="10" name="TextBox 9"/>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52319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P spid="7" grpId="0" animBg="1"/>
      <p:bldP spid="8"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TextBox 1"/>
          <p:cNvSpPr txBox="1">
            <a:spLocks noChangeArrowheads="1"/>
          </p:cNvSpPr>
          <p:nvPr/>
        </p:nvSpPr>
        <p:spPr bwMode="auto">
          <a:xfrm>
            <a:off x="111956" y="515210"/>
            <a:ext cx="61956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333399"/>
                </a:solidFill>
                <a:latin typeface="Verdana"/>
              </a:rPr>
              <a:t>Evolution </a:t>
            </a:r>
            <a:r>
              <a:rPr lang="en-US" dirty="0" smtClean="0">
                <a:solidFill>
                  <a:srgbClr val="333399"/>
                </a:solidFill>
                <a:latin typeface="Verdana"/>
              </a:rPr>
              <a:t>of Intel’s </a:t>
            </a:r>
            <a:r>
              <a:rPr lang="en-US" dirty="0">
                <a:solidFill>
                  <a:srgbClr val="333399"/>
                </a:solidFill>
                <a:latin typeface="Verdana"/>
              </a:rPr>
              <a:t>basic </a:t>
            </a:r>
            <a:r>
              <a:rPr lang="en-US" dirty="0" smtClean="0">
                <a:solidFill>
                  <a:srgbClr val="333399"/>
                </a:solidFill>
                <a:latin typeface="Verdana"/>
              </a:rPr>
              <a:t>architectures</a:t>
            </a:r>
            <a:r>
              <a:rPr lang="hu-HU" dirty="0" smtClean="0">
                <a:solidFill>
                  <a:srgbClr val="333399"/>
                </a:solidFill>
                <a:latin typeface="Verdana"/>
              </a:rPr>
              <a:t> </a:t>
            </a:r>
            <a:r>
              <a:rPr lang="hu-HU" dirty="0" smtClean="0">
                <a:solidFill>
                  <a:srgbClr val="000000"/>
                </a:solidFill>
                <a:latin typeface="Verdana"/>
              </a:rPr>
              <a:t>[</a:t>
            </a:r>
            <a:r>
              <a:rPr lang="en-US" dirty="0" smtClean="0">
                <a:solidFill>
                  <a:srgbClr val="000000"/>
                </a:solidFill>
                <a:latin typeface="Verdana"/>
              </a:rPr>
              <a:t>Based on 2</a:t>
            </a:r>
            <a:r>
              <a:rPr lang="hu-HU" dirty="0" smtClean="0">
                <a:solidFill>
                  <a:srgbClr val="000000"/>
                </a:solidFill>
                <a:latin typeface="Verdana"/>
              </a:rPr>
              <a:t>]</a:t>
            </a:r>
            <a:endParaRPr lang="en-US" dirty="0">
              <a:solidFill>
                <a:srgbClr val="000000"/>
              </a:solidFill>
              <a:latin typeface="Verdana"/>
            </a:endParaRPr>
          </a:p>
        </p:txBody>
      </p:sp>
      <p:sp>
        <p:nvSpPr>
          <p:cNvPr id="13" name="Title 1"/>
          <p:cNvSpPr>
            <a:spLocks noGrp="1"/>
          </p:cNvSpPr>
          <p:nvPr>
            <p:ph type="title"/>
          </p:nvPr>
        </p:nvSpPr>
        <p:spPr>
          <a:xfrm>
            <a:off x="-11460" y="3898"/>
            <a:ext cx="9144000" cy="392400"/>
          </a:xfrm>
        </p:spPr>
        <p:txBody>
          <a:bodyPr/>
          <a:lstStyle/>
          <a:p>
            <a:r>
              <a:rPr lang="en-US" dirty="0" smtClean="0"/>
              <a:t/>
            </a:r>
            <a:br>
              <a:rPr lang="en-US" dirty="0" smtClean="0"/>
            </a:br>
            <a:r>
              <a:rPr lang="en-US" dirty="0" smtClean="0">
                <a:solidFill>
                  <a:srgbClr val="FFFFFF"/>
                </a:solidFill>
                <a:latin typeface="Verdana" pitchFamily="34" charset="0"/>
              </a:rPr>
              <a:t>4.1 </a:t>
            </a:r>
            <a:r>
              <a:rPr lang="en-US" dirty="0">
                <a:solidFill>
                  <a:srgbClr val="FFFFFF"/>
                </a:solidFill>
                <a:latin typeface="Verdana" pitchFamily="34" charset="0"/>
              </a:rPr>
              <a:t>Intel’s and AMD’s response to the mobile boom </a:t>
            </a:r>
            <a:r>
              <a:rPr lang="en-US" dirty="0" smtClean="0">
                <a:solidFill>
                  <a:srgbClr val="FFFFFF"/>
                </a:solidFill>
                <a:latin typeface="Verdana" pitchFamily="34" charset="0"/>
              </a:rPr>
              <a:t>(4)</a:t>
            </a:r>
            <a:r>
              <a:rPr lang="en-US" dirty="0">
                <a:solidFill>
                  <a:srgbClr val="FFFFFF"/>
                </a:solidFill>
                <a:latin typeface="Verdana" pitchFamily="34" charset="0"/>
              </a:rPr>
              <a:t/>
            </a:r>
            <a:br>
              <a:rPr lang="en-US" dirty="0">
                <a:solidFill>
                  <a:srgbClr val="FFFFFF"/>
                </a:solidFill>
                <a:latin typeface="Verdana" pitchFamily="34" charset="0"/>
              </a:rPr>
            </a:br>
            <a:endParaRPr lang="en-US" dirty="0"/>
          </a:p>
        </p:txBody>
      </p:sp>
      <p:sp>
        <p:nvSpPr>
          <p:cNvPr id="2" name="TextBox 1"/>
          <p:cNvSpPr txBox="1"/>
          <p:nvPr/>
        </p:nvSpPr>
        <p:spPr>
          <a:xfrm>
            <a:off x="2889123" y="5211959"/>
            <a:ext cx="774571" cy="438666"/>
          </a:xfrm>
          <a:prstGeom prst="rect">
            <a:avLst/>
          </a:prstGeom>
          <a:noFill/>
        </p:spPr>
        <p:txBody>
          <a:bodyPr wrap="none" rtlCol="0">
            <a:spAutoFit/>
          </a:bodyPr>
          <a:lstStyle/>
          <a:p>
            <a:r>
              <a:rPr lang="en-US" i="1" dirty="0">
                <a:solidFill>
                  <a:srgbClr val="FFFFFF"/>
                </a:solidFill>
              </a:rPr>
              <a:t>2008</a:t>
            </a:r>
          </a:p>
        </p:txBody>
      </p:sp>
      <p:sp>
        <p:nvSpPr>
          <p:cNvPr id="5" name="TextBox 4"/>
          <p:cNvSpPr txBox="1"/>
          <p:nvPr/>
        </p:nvSpPr>
        <p:spPr>
          <a:xfrm>
            <a:off x="2919522" y="5516865"/>
            <a:ext cx="806631" cy="461665"/>
          </a:xfrm>
          <a:prstGeom prst="rect">
            <a:avLst/>
          </a:prstGeom>
          <a:noFill/>
        </p:spPr>
        <p:txBody>
          <a:bodyPr wrap="none" rtlCol="0">
            <a:spAutoFit/>
          </a:bodyPr>
          <a:lstStyle/>
          <a:p>
            <a:pPr algn="ctr"/>
            <a:r>
              <a:rPr lang="en-US" sz="1200" dirty="0" smtClean="0">
                <a:solidFill>
                  <a:schemeClr val="bg1"/>
                </a:solidFill>
              </a:rPr>
              <a:t>2-wide</a:t>
            </a:r>
          </a:p>
          <a:p>
            <a:pPr algn="ctr"/>
            <a:r>
              <a:rPr lang="en-US" sz="1200" dirty="0" smtClean="0">
                <a:solidFill>
                  <a:schemeClr val="bg1"/>
                </a:solidFill>
              </a:rPr>
              <a:t>in-order</a:t>
            </a:r>
            <a:endParaRPr lang="en-US" sz="1200" dirty="0">
              <a:solidFill>
                <a:schemeClr val="bg1"/>
              </a:solidFill>
            </a:endParaRPr>
          </a:p>
        </p:txBody>
      </p:sp>
      <p:sp>
        <p:nvSpPr>
          <p:cNvPr id="9" name="TextBox 8"/>
          <p:cNvSpPr txBox="1"/>
          <p:nvPr/>
        </p:nvSpPr>
        <p:spPr>
          <a:xfrm>
            <a:off x="5079762" y="3531480"/>
            <a:ext cx="1130053" cy="461665"/>
          </a:xfrm>
          <a:prstGeom prst="rect">
            <a:avLst/>
          </a:prstGeom>
          <a:noFill/>
        </p:spPr>
        <p:txBody>
          <a:bodyPr wrap="none" rtlCol="0">
            <a:spAutoFit/>
          </a:bodyPr>
          <a:lstStyle/>
          <a:p>
            <a:pPr algn="ctr"/>
            <a:r>
              <a:rPr lang="en-US" sz="1200" dirty="0" smtClean="0">
                <a:solidFill>
                  <a:schemeClr val="bg1"/>
                </a:solidFill>
              </a:rPr>
              <a:t>4-wide</a:t>
            </a:r>
          </a:p>
          <a:p>
            <a:pPr algn="ctr"/>
            <a:r>
              <a:rPr lang="en-US" sz="1200" dirty="0" smtClean="0">
                <a:solidFill>
                  <a:schemeClr val="bg1"/>
                </a:solidFill>
              </a:rPr>
              <a:t>out-of-order</a:t>
            </a:r>
            <a:endParaRPr lang="en-US" sz="1200" dirty="0">
              <a:solidFill>
                <a:schemeClr val="bg1"/>
              </a:solidFill>
            </a:endParaRPr>
          </a:p>
        </p:txBody>
      </p:sp>
      <p:sp>
        <p:nvSpPr>
          <p:cNvPr id="11" name="TextBox 10"/>
          <p:cNvSpPr txBox="1"/>
          <p:nvPr/>
        </p:nvSpPr>
        <p:spPr>
          <a:xfrm>
            <a:off x="4494697" y="5506990"/>
            <a:ext cx="790601" cy="461665"/>
          </a:xfrm>
          <a:prstGeom prst="rect">
            <a:avLst/>
          </a:prstGeom>
          <a:noFill/>
        </p:spPr>
        <p:txBody>
          <a:bodyPr wrap="none" rtlCol="0">
            <a:spAutoFit/>
          </a:bodyPr>
          <a:lstStyle/>
          <a:p>
            <a:pPr algn="ctr"/>
            <a:r>
              <a:rPr lang="en-US" sz="1200" dirty="0" smtClean="0">
                <a:solidFill>
                  <a:schemeClr val="bg1"/>
                </a:solidFill>
              </a:rPr>
              <a:t>2-wide</a:t>
            </a:r>
          </a:p>
          <a:p>
            <a:pPr algn="ctr"/>
            <a:r>
              <a:rPr lang="en-US" sz="1200" dirty="0" smtClean="0">
                <a:solidFill>
                  <a:schemeClr val="bg1"/>
                </a:solidFill>
              </a:rPr>
              <a:t>in order</a:t>
            </a:r>
            <a:endParaRPr lang="en-US" sz="1200" dirty="0">
              <a:solidFill>
                <a:schemeClr val="bg1"/>
              </a:solidFill>
            </a:endParaRPr>
          </a:p>
        </p:txBody>
      </p:sp>
      <p:sp>
        <p:nvSpPr>
          <p:cNvPr id="12" name="TextBox 11"/>
          <p:cNvSpPr txBox="1"/>
          <p:nvPr/>
        </p:nvSpPr>
        <p:spPr>
          <a:xfrm>
            <a:off x="6176959" y="5512498"/>
            <a:ext cx="1130053" cy="461665"/>
          </a:xfrm>
          <a:prstGeom prst="rect">
            <a:avLst/>
          </a:prstGeom>
          <a:noFill/>
        </p:spPr>
        <p:txBody>
          <a:bodyPr wrap="none" rtlCol="0">
            <a:spAutoFit/>
          </a:bodyPr>
          <a:lstStyle/>
          <a:p>
            <a:pPr algn="ctr"/>
            <a:r>
              <a:rPr lang="en-US" sz="1200" dirty="0" smtClean="0">
                <a:solidFill>
                  <a:schemeClr val="bg1"/>
                </a:solidFill>
              </a:rPr>
              <a:t>2-wide</a:t>
            </a:r>
          </a:p>
          <a:p>
            <a:pPr algn="ctr"/>
            <a:r>
              <a:rPr lang="en-US" sz="1200" dirty="0" smtClean="0">
                <a:solidFill>
                  <a:schemeClr val="bg1"/>
                </a:solidFill>
              </a:rPr>
              <a:t>out-of-order</a:t>
            </a:r>
            <a:endParaRPr lang="en-US" sz="1200" dirty="0">
              <a:solidFill>
                <a:schemeClr val="bg1"/>
              </a:solidFill>
            </a:endParaRPr>
          </a:p>
        </p:txBody>
      </p:sp>
      <p:sp>
        <p:nvSpPr>
          <p:cNvPr id="7" name="TextBox 6"/>
          <p:cNvSpPr txBox="1"/>
          <p:nvPr/>
        </p:nvSpPr>
        <p:spPr>
          <a:xfrm>
            <a:off x="7587335" y="5512523"/>
            <a:ext cx="1130053" cy="461665"/>
          </a:xfrm>
          <a:prstGeom prst="rect">
            <a:avLst/>
          </a:prstGeom>
          <a:noFill/>
        </p:spPr>
        <p:txBody>
          <a:bodyPr wrap="none" rtlCol="0">
            <a:spAutoFit/>
          </a:bodyPr>
          <a:lstStyle/>
          <a:p>
            <a:pPr algn="ctr"/>
            <a:r>
              <a:rPr lang="en-US" sz="1200" dirty="0" smtClean="0">
                <a:solidFill>
                  <a:schemeClr val="bg1"/>
                </a:solidFill>
              </a:rPr>
              <a:t>2-wide</a:t>
            </a:r>
          </a:p>
          <a:p>
            <a:pPr algn="ctr"/>
            <a:r>
              <a:rPr lang="en-US" sz="1200" dirty="0" smtClean="0">
                <a:solidFill>
                  <a:schemeClr val="bg1"/>
                </a:solidFill>
              </a:rPr>
              <a:t>out-of-order</a:t>
            </a:r>
            <a:endParaRPr lang="en-US" sz="1200" dirty="0">
              <a:solidFill>
                <a:schemeClr val="bg1"/>
              </a:solidFill>
            </a:endParaRPr>
          </a:p>
        </p:txBody>
      </p:sp>
      <p:pic>
        <p:nvPicPr>
          <p:cNvPr id="14"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10" y="1210308"/>
            <a:ext cx="9027495" cy="4758347"/>
          </a:xfrm>
          <a:prstGeom prst="rect">
            <a:avLst/>
          </a:prstGeom>
        </p:spPr>
      </p:pic>
      <p:sp>
        <p:nvSpPr>
          <p:cNvPr id="15" name="Rounded Rectangle 14"/>
          <p:cNvSpPr/>
          <p:nvPr/>
        </p:nvSpPr>
        <p:spPr>
          <a:xfrm>
            <a:off x="90425" y="4020781"/>
            <a:ext cx="8964000" cy="1584000"/>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988278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4.1 Intel’s and AMD’s response to the mobile boom (4</a:t>
            </a:r>
            <a:r>
              <a:rPr lang="en-US" dirty="0" smtClean="0">
                <a:solidFill>
                  <a:srgbClr val="FFFFFF"/>
                </a:solidFill>
                <a:latin typeface="Verdana" pitchFamily="34" charset="0"/>
              </a:rPr>
              <a:t>)</a:t>
            </a:r>
            <a:endParaRPr lang="en-US" dirty="0"/>
          </a:p>
        </p:txBody>
      </p:sp>
      <p:sp>
        <p:nvSpPr>
          <p:cNvPr id="3" name="TextBox 2"/>
          <p:cNvSpPr txBox="1"/>
          <p:nvPr/>
        </p:nvSpPr>
        <p:spPr>
          <a:xfrm>
            <a:off x="115637" y="514107"/>
            <a:ext cx="6219844" cy="369332"/>
          </a:xfrm>
          <a:prstGeom prst="rect">
            <a:avLst/>
          </a:prstGeom>
          <a:noFill/>
        </p:spPr>
        <p:txBody>
          <a:bodyPr wrap="none" rtlCol="0">
            <a:spAutoFit/>
          </a:bodyPr>
          <a:lstStyle/>
          <a:p>
            <a:r>
              <a:rPr lang="en-US" dirty="0" smtClean="0">
                <a:solidFill>
                  <a:schemeClr val="accent6"/>
                </a:solidFill>
              </a:rPr>
              <a:t>Intel's market share achieved on the mobile market</a:t>
            </a:r>
            <a:endParaRPr lang="en-US" dirty="0">
              <a:solidFill>
                <a:schemeClr val="accent6"/>
              </a:solidFill>
            </a:endParaRPr>
          </a:p>
        </p:txBody>
      </p:sp>
      <p:sp>
        <p:nvSpPr>
          <p:cNvPr id="4" name="TextBox 3"/>
          <p:cNvSpPr txBox="1"/>
          <p:nvPr/>
        </p:nvSpPr>
        <p:spPr>
          <a:xfrm>
            <a:off x="132594" y="944345"/>
            <a:ext cx="8802687" cy="2046714"/>
          </a:xfrm>
          <a:prstGeom prst="rect">
            <a:avLst/>
          </a:prstGeom>
          <a:noFill/>
        </p:spPr>
        <p:txBody>
          <a:bodyPr wrap="square" rtlCol="0">
            <a:spAutoFit/>
          </a:bodyPr>
          <a:lstStyle/>
          <a:p>
            <a:r>
              <a:rPr lang="en-US" sz="1600" dirty="0" smtClean="0">
                <a:solidFill>
                  <a:srgbClr val="000000"/>
                </a:solidFill>
              </a:rPr>
              <a:t>In </a:t>
            </a:r>
            <a:r>
              <a:rPr lang="en-US" sz="1600" dirty="0">
                <a:solidFill>
                  <a:srgbClr val="000000"/>
                </a:solidFill>
              </a:rPr>
              <a:t>2014 </a:t>
            </a:r>
            <a:r>
              <a:rPr lang="en-US" sz="1600" dirty="0">
                <a:solidFill>
                  <a:srgbClr val="0070C0"/>
                </a:solidFill>
              </a:rPr>
              <a:t>I</a:t>
            </a:r>
            <a:r>
              <a:rPr lang="en-US" sz="1600" dirty="0">
                <a:solidFill>
                  <a:srgbClr val="3333FF"/>
                </a:solidFill>
              </a:rPr>
              <a:t>ntel achieved </a:t>
            </a:r>
            <a:r>
              <a:rPr lang="en-US" sz="1600" dirty="0" smtClean="0">
                <a:solidFill>
                  <a:srgbClr val="3333FF"/>
                </a:solidFill>
              </a:rPr>
              <a:t>only less </a:t>
            </a:r>
            <a:r>
              <a:rPr lang="en-US" sz="1600" dirty="0">
                <a:solidFill>
                  <a:srgbClr val="3333FF"/>
                </a:solidFill>
              </a:rPr>
              <a:t>than 1 % </a:t>
            </a:r>
            <a:r>
              <a:rPr lang="en-US" sz="1600" dirty="0">
                <a:solidFill>
                  <a:srgbClr val="FF0000"/>
                </a:solidFill>
              </a:rPr>
              <a:t>share in </a:t>
            </a:r>
            <a:r>
              <a:rPr lang="en-US" sz="1600" dirty="0" smtClean="0">
                <a:solidFill>
                  <a:srgbClr val="FF0000"/>
                </a:solidFill>
              </a:rPr>
              <a:t>revenue </a:t>
            </a:r>
            <a:r>
              <a:rPr lang="en-US" sz="1600" dirty="0" smtClean="0">
                <a:solidFill>
                  <a:srgbClr val="3333FF"/>
                </a:solidFill>
              </a:rPr>
              <a:t>in smartphone</a:t>
            </a:r>
          </a:p>
          <a:p>
            <a:pPr>
              <a:spcAft>
                <a:spcPts val="600"/>
              </a:spcAft>
            </a:pPr>
            <a:r>
              <a:rPr lang="en-US" sz="1600" dirty="0">
                <a:solidFill>
                  <a:srgbClr val="3333FF"/>
                </a:solidFill>
              </a:rPr>
              <a:t> </a:t>
            </a:r>
            <a:r>
              <a:rPr lang="en-US" sz="1600" dirty="0" smtClean="0">
                <a:solidFill>
                  <a:srgbClr val="3333FF"/>
                </a:solidFill>
              </a:rPr>
              <a:t> </a:t>
            </a:r>
            <a:r>
              <a:rPr lang="en-US" sz="1600" dirty="0">
                <a:solidFill>
                  <a:srgbClr val="3333FF"/>
                </a:solidFill>
              </a:rPr>
              <a:t>application </a:t>
            </a:r>
            <a:r>
              <a:rPr lang="en-US" sz="1600" dirty="0" smtClean="0">
                <a:solidFill>
                  <a:srgbClr val="3333FF"/>
                </a:solidFill>
              </a:rPr>
              <a:t>processors </a:t>
            </a:r>
            <a:r>
              <a:rPr lang="en-US" sz="1600" dirty="0" smtClean="0"/>
              <a:t>[54].</a:t>
            </a:r>
          </a:p>
          <a:p>
            <a:r>
              <a:rPr lang="en-US" sz="1600" dirty="0" smtClean="0"/>
              <a:t>By contrast, on the worldwide tablet market Intel achieved about 14 % market </a:t>
            </a:r>
          </a:p>
          <a:p>
            <a:pPr>
              <a:spcAft>
                <a:spcPts val="600"/>
              </a:spcAft>
            </a:pPr>
            <a:r>
              <a:rPr lang="en-US" sz="1600" dirty="0" smtClean="0"/>
              <a:t>   share, albeit only due to paying subsidies for OEMs.  </a:t>
            </a:r>
          </a:p>
          <a:p>
            <a:r>
              <a:rPr lang="en-US" sz="1600" dirty="0" smtClean="0"/>
              <a:t>Nevertheless, owing to paying subsidies and due to low sales figures with mobile </a:t>
            </a:r>
          </a:p>
          <a:p>
            <a:r>
              <a:rPr lang="en-US" sz="1600" dirty="0" smtClean="0"/>
              <a:t>  products Intel </a:t>
            </a:r>
            <a:r>
              <a:rPr lang="en-US" sz="1600" dirty="0"/>
              <a:t>lost </a:t>
            </a:r>
            <a:r>
              <a:rPr lang="en-US" sz="1600" dirty="0" smtClean="0"/>
              <a:t>about 7 </a:t>
            </a:r>
            <a:r>
              <a:rPr lang="en-US" sz="1600" dirty="0"/>
              <a:t>billion $ in the </a:t>
            </a:r>
            <a:r>
              <a:rPr lang="en-US" sz="1600" dirty="0" smtClean="0"/>
              <a:t>years 2013-2014 [83] that lead to</a:t>
            </a:r>
          </a:p>
          <a:p>
            <a:r>
              <a:rPr lang="en-US" sz="1600" dirty="0" smtClean="0"/>
              <a:t>  Intel's withdrawal from the mobile market.</a:t>
            </a:r>
            <a:endParaRPr lang="en-US" sz="1600" dirty="0"/>
          </a:p>
        </p:txBody>
      </p:sp>
      <p:sp>
        <p:nvSpPr>
          <p:cNvPr id="7" name="TextBox 6"/>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6723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 calcmode="lin" valueType="num">
                                      <p:cBhvr additive="base">
                                        <p:cTn id="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anim calcmode="lin" valueType="num">
                                      <p:cBhvr additive="base">
                                        <p:cTn id="1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anim calcmode="lin" valueType="num">
                                      <p:cBhvr additive="base">
                                        <p:cTn id="1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4.1 </a:t>
            </a:r>
            <a:r>
              <a:rPr lang="en-US" dirty="0">
                <a:solidFill>
                  <a:srgbClr val="FFFFFF"/>
                </a:solidFill>
                <a:latin typeface="Verdana" pitchFamily="34" charset="0"/>
              </a:rPr>
              <a:t>Intel’s and AMD’s response to the mobile boom </a:t>
            </a:r>
            <a:r>
              <a:rPr lang="en-US" dirty="0" smtClean="0">
                <a:solidFill>
                  <a:srgbClr val="FFFFFF"/>
                </a:solidFill>
                <a:latin typeface="Verdana" pitchFamily="34" charset="0"/>
              </a:rPr>
              <a:t>(5)</a:t>
            </a:r>
            <a:endParaRPr lang="en-US" dirty="0"/>
          </a:p>
        </p:txBody>
      </p:sp>
      <p:sp>
        <p:nvSpPr>
          <p:cNvPr id="3" name="TextBox 2"/>
          <p:cNvSpPr txBox="1"/>
          <p:nvPr/>
        </p:nvSpPr>
        <p:spPr>
          <a:xfrm>
            <a:off x="117259" y="518791"/>
            <a:ext cx="7003777" cy="369332"/>
          </a:xfrm>
          <a:prstGeom prst="rect">
            <a:avLst/>
          </a:prstGeom>
          <a:noFill/>
        </p:spPr>
        <p:txBody>
          <a:bodyPr wrap="none" rtlCol="0">
            <a:spAutoFit/>
          </a:bodyPr>
          <a:lstStyle/>
          <a:p>
            <a:r>
              <a:rPr lang="hu-HU" dirty="0" smtClean="0">
                <a:solidFill>
                  <a:schemeClr val="accent6"/>
                </a:solidFill>
              </a:rPr>
              <a:t>Intel's withdrawal from the smartphone and mobil market </a:t>
            </a:r>
            <a:endParaRPr lang="en-US" dirty="0">
              <a:solidFill>
                <a:schemeClr val="accent6"/>
              </a:solidFill>
            </a:endParaRPr>
          </a:p>
        </p:txBody>
      </p:sp>
      <p:sp>
        <p:nvSpPr>
          <p:cNvPr id="4" name="TextBox 3"/>
          <p:cNvSpPr txBox="1"/>
          <p:nvPr/>
        </p:nvSpPr>
        <p:spPr>
          <a:xfrm>
            <a:off x="277980" y="910814"/>
            <a:ext cx="8484630" cy="2939266"/>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srgbClr val="0070C0"/>
                </a:solidFill>
              </a:rPr>
              <a:t>As Intel failed to gain traction in the mobile sector, in</a:t>
            </a:r>
            <a:r>
              <a:rPr lang="hu-HU" sz="1600" dirty="0" smtClean="0">
                <a:solidFill>
                  <a:srgbClr val="0070C0"/>
                </a:solidFill>
              </a:rPr>
              <a:t> 4/2016 </a:t>
            </a:r>
            <a:r>
              <a:rPr lang="en-US" sz="1600" dirty="0" smtClean="0">
                <a:solidFill>
                  <a:srgbClr val="0070C0"/>
                </a:solidFill>
              </a:rPr>
              <a:t>Intel </a:t>
            </a:r>
            <a:r>
              <a:rPr lang="hu-HU" sz="1600" dirty="0" smtClean="0">
                <a:solidFill>
                  <a:srgbClr val="0070C0"/>
                </a:solidFill>
              </a:rPr>
              <a:t>announced</a:t>
            </a:r>
            <a:endParaRPr lang="en-US" sz="1600" dirty="0" smtClean="0">
              <a:solidFill>
                <a:srgbClr val="0070C0"/>
              </a:solidFill>
            </a:endParaRPr>
          </a:p>
          <a:p>
            <a:pPr>
              <a:spcAft>
                <a:spcPts val="600"/>
              </a:spcAft>
            </a:pPr>
            <a:r>
              <a:rPr lang="en-US" sz="1600" dirty="0">
                <a:solidFill>
                  <a:srgbClr val="0070C0"/>
                </a:solidFill>
              </a:rPr>
              <a:t> </a:t>
            </a:r>
            <a:r>
              <a:rPr lang="en-US" sz="1600" dirty="0" smtClean="0">
                <a:solidFill>
                  <a:srgbClr val="0070C0"/>
                </a:solidFill>
              </a:rPr>
              <a:t>      </a:t>
            </a:r>
            <a:r>
              <a:rPr lang="hu-HU" sz="1600" dirty="0" smtClean="0">
                <a:solidFill>
                  <a:srgbClr val="0070C0"/>
                </a:solidFill>
              </a:rPr>
              <a:t> their withdrawal from the mobil market.</a:t>
            </a:r>
          </a:p>
          <a:p>
            <a:pPr marL="285750" indent="-285750">
              <a:spcAft>
                <a:spcPts val="600"/>
              </a:spcAft>
              <a:buFont typeface="Arial" panose="020B0604020202020204" pitchFamily="34" charset="0"/>
              <a:buChar char="•"/>
            </a:pPr>
            <a:r>
              <a:rPr lang="hu-HU" sz="1600" dirty="0" smtClean="0">
                <a:solidFill>
                  <a:srgbClr val="0070C0"/>
                </a:solidFill>
              </a:rPr>
              <a:t>Intel's statement </a:t>
            </a:r>
            <a:r>
              <a:rPr lang="hu-HU" sz="1600" dirty="0" smtClean="0"/>
              <a:t>says [</a:t>
            </a:r>
            <a:r>
              <a:rPr lang="en-US" sz="1600" dirty="0" smtClean="0"/>
              <a:t>82</a:t>
            </a:r>
            <a:r>
              <a:rPr lang="hu-HU" sz="1600" dirty="0" smtClean="0"/>
              <a:t>]:</a:t>
            </a:r>
          </a:p>
          <a:p>
            <a:r>
              <a:rPr lang="hu-HU" sz="1600" dirty="0" smtClean="0"/>
              <a:t>    "</a:t>
            </a:r>
            <a:r>
              <a:rPr lang="en-US" sz="1600" dirty="0"/>
              <a:t>I can confirm that the changes included canceling the Broxton platform </a:t>
            </a:r>
            <a:r>
              <a:rPr lang="en-US" sz="1600" dirty="0" smtClean="0"/>
              <a:t>as</a:t>
            </a:r>
            <a:endParaRPr lang="hu-HU" sz="1600" dirty="0" smtClean="0"/>
          </a:p>
          <a:p>
            <a:r>
              <a:rPr lang="hu-HU" sz="1600" dirty="0" smtClean="0"/>
              <a:t>       </a:t>
            </a:r>
            <a:r>
              <a:rPr lang="en-US" sz="1600" dirty="0" smtClean="0"/>
              <a:t>well </a:t>
            </a:r>
            <a:r>
              <a:rPr lang="en-US" sz="1600" dirty="0"/>
              <a:t>as </a:t>
            </a:r>
            <a:r>
              <a:rPr lang="en-US" sz="1600" dirty="0" err="1"/>
              <a:t>SoFIA</a:t>
            </a:r>
            <a:r>
              <a:rPr lang="en-US" sz="1600" dirty="0"/>
              <a:t> 3GX, </a:t>
            </a:r>
            <a:r>
              <a:rPr lang="en-US" sz="1600" dirty="0" err="1"/>
              <a:t>SoFIA</a:t>
            </a:r>
            <a:r>
              <a:rPr lang="en-US" sz="1600" dirty="0"/>
              <a:t> LTE and </a:t>
            </a:r>
            <a:r>
              <a:rPr lang="en-US" sz="1600" dirty="0" err="1"/>
              <a:t>SoFIA</a:t>
            </a:r>
            <a:r>
              <a:rPr lang="en-US" sz="1600" dirty="0"/>
              <a:t> LTE2 commercial platforms </a:t>
            </a:r>
            <a:endParaRPr lang="hu-HU" sz="1600" dirty="0" smtClean="0"/>
          </a:p>
          <a:p>
            <a:r>
              <a:rPr lang="hu-HU" sz="1600" dirty="0" smtClean="0"/>
              <a:t>       </a:t>
            </a:r>
            <a:r>
              <a:rPr lang="en-US" sz="1600" dirty="0" smtClean="0"/>
              <a:t>to </a:t>
            </a:r>
            <a:r>
              <a:rPr lang="en-US" sz="1600" dirty="0"/>
              <a:t>enable us to move resources to products that deliver higher returns </a:t>
            </a:r>
            <a:r>
              <a:rPr lang="en-US" sz="1600" dirty="0" smtClean="0"/>
              <a:t>and</a:t>
            </a:r>
            <a:endParaRPr lang="hu-HU" sz="1600" dirty="0" smtClean="0"/>
          </a:p>
          <a:p>
            <a:pPr>
              <a:spcAft>
                <a:spcPts val="600"/>
              </a:spcAft>
            </a:pPr>
            <a:r>
              <a:rPr lang="en-US" sz="1600" dirty="0" smtClean="0"/>
              <a:t> </a:t>
            </a:r>
            <a:r>
              <a:rPr lang="hu-HU" sz="1600" dirty="0" smtClean="0"/>
              <a:t>      </a:t>
            </a:r>
            <a:r>
              <a:rPr lang="en-US" sz="1600" dirty="0" smtClean="0"/>
              <a:t>advance </a:t>
            </a:r>
            <a:r>
              <a:rPr lang="en-US" sz="1600" dirty="0"/>
              <a:t>our strategy. </a:t>
            </a:r>
            <a:endParaRPr lang="hu-HU" sz="1600" dirty="0" smtClean="0"/>
          </a:p>
          <a:p>
            <a:pPr>
              <a:spcAft>
                <a:spcPts val="600"/>
              </a:spcAft>
            </a:pPr>
            <a:r>
              <a:rPr lang="hu-HU" sz="1600" dirty="0" smtClean="0"/>
              <a:t>    </a:t>
            </a:r>
            <a:r>
              <a:rPr lang="en-US" sz="1600" dirty="0" smtClean="0"/>
              <a:t>These </a:t>
            </a:r>
            <a:r>
              <a:rPr lang="en-US" sz="1600" dirty="0"/>
              <a:t>changes are effective immediately.</a:t>
            </a:r>
            <a:r>
              <a:rPr lang="hu-HU" sz="1600" dirty="0" smtClean="0"/>
              <a:t>"</a:t>
            </a:r>
            <a:endParaRPr lang="hu-HU" sz="1600" dirty="0" smtClean="0">
              <a:solidFill>
                <a:srgbClr val="0070C0"/>
              </a:solidFill>
            </a:endParaRPr>
          </a:p>
          <a:p>
            <a:pPr marL="285750" indent="-285750">
              <a:buFont typeface="Arial" panose="020B0604020202020204" pitchFamily="34" charset="0"/>
              <a:buChar char="•"/>
            </a:pPr>
            <a:r>
              <a:rPr lang="hu-HU" sz="1600" dirty="0" smtClean="0">
                <a:solidFill>
                  <a:srgbClr val="0070C0"/>
                </a:solidFill>
              </a:rPr>
              <a:t>At the same time Intel laid off about 12000 employees (~ 11 % of their</a:t>
            </a:r>
          </a:p>
          <a:p>
            <a:r>
              <a:rPr lang="hu-HU" sz="1600" dirty="0">
                <a:solidFill>
                  <a:srgbClr val="0070C0"/>
                </a:solidFill>
              </a:rPr>
              <a:t> </a:t>
            </a:r>
            <a:r>
              <a:rPr lang="hu-HU" sz="1600" dirty="0" smtClean="0">
                <a:solidFill>
                  <a:srgbClr val="0070C0"/>
                </a:solidFill>
              </a:rPr>
              <a:t>     workforce).</a:t>
            </a:r>
            <a:endParaRPr lang="en-US" sz="1600" dirty="0">
              <a:solidFill>
                <a:srgbClr val="0070C0"/>
              </a:solidFill>
            </a:endParaRPr>
          </a:p>
        </p:txBody>
      </p:sp>
      <p:sp>
        <p:nvSpPr>
          <p:cNvPr id="6" name="TextBox 5"/>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37459357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3960" y="516661"/>
            <a:ext cx="4602222" cy="369332"/>
          </a:xfrm>
          <a:prstGeom prst="rect">
            <a:avLst/>
          </a:prstGeom>
        </p:spPr>
        <p:txBody>
          <a:bodyPr wrap="none">
            <a:spAutoFit/>
          </a:bodyPr>
          <a:lstStyle/>
          <a:p>
            <a:pPr fontAlgn="base">
              <a:spcBef>
                <a:spcPct val="0"/>
              </a:spcBef>
              <a:spcAft>
                <a:spcPct val="0"/>
              </a:spcAft>
            </a:pPr>
            <a:r>
              <a:rPr lang="en-US" dirty="0">
                <a:solidFill>
                  <a:srgbClr val="333399"/>
                </a:solidFill>
              </a:rPr>
              <a:t>Evolution of AMD’s basic architectures</a:t>
            </a:r>
            <a:endParaRPr lang="en-US" dirty="0">
              <a:solidFill>
                <a:srgbClr val="000000"/>
              </a:solidFill>
            </a:endParaRPr>
          </a:p>
        </p:txBody>
      </p:sp>
      <p:sp>
        <p:nvSpPr>
          <p:cNvPr id="33" name="Szövegdoboz 51"/>
          <p:cNvSpPr txBox="1"/>
          <p:nvPr/>
        </p:nvSpPr>
        <p:spPr>
          <a:xfrm>
            <a:off x="7857365" y="5704486"/>
            <a:ext cx="575799" cy="276999"/>
          </a:xfrm>
          <a:prstGeom prst="rect">
            <a:avLst/>
          </a:prstGeom>
          <a:noFill/>
        </p:spPr>
        <p:txBody>
          <a:bodyPr wrap="none" rtlCol="0">
            <a:spAutoFit/>
          </a:bodyPr>
          <a:lstStyle/>
          <a:p>
            <a:r>
              <a:rPr lang="hu-HU" sz="1200" dirty="0" smtClean="0">
                <a:solidFill>
                  <a:srgbClr val="FFFFFF"/>
                </a:solidFill>
                <a:ea typeface="Verdana" pitchFamily="34" charset="0"/>
                <a:cs typeface="Verdana" pitchFamily="34" charset="0"/>
              </a:rPr>
              <a:t>201</a:t>
            </a:r>
            <a:r>
              <a:rPr lang="en-US" sz="1200" dirty="0" smtClean="0">
                <a:solidFill>
                  <a:srgbClr val="FFFFFF"/>
                </a:solidFill>
                <a:ea typeface="Verdana" pitchFamily="34" charset="0"/>
                <a:cs typeface="Verdana" pitchFamily="34" charset="0"/>
              </a:rPr>
              <a:t>4</a:t>
            </a:r>
            <a:endParaRPr lang="hu-HU" sz="1200" dirty="0">
              <a:solidFill>
                <a:srgbClr val="FFFFFF"/>
              </a:solidFill>
              <a:ea typeface="Verdana" pitchFamily="34" charset="0"/>
              <a:cs typeface="Verdana" pitchFamily="34" charset="0"/>
            </a:endParaRPr>
          </a:p>
        </p:txBody>
      </p:sp>
      <p:cxnSp>
        <p:nvCxnSpPr>
          <p:cNvPr id="13" name="Straight Connector 12"/>
          <p:cNvCxnSpPr/>
          <p:nvPr/>
        </p:nvCxnSpPr>
        <p:spPr>
          <a:xfrm>
            <a:off x="231756" y="6099453"/>
            <a:ext cx="85707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547664" y="5939756"/>
            <a:ext cx="0" cy="90679"/>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259950" y="5936480"/>
            <a:ext cx="0" cy="90679"/>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970140" y="5935811"/>
            <a:ext cx="0" cy="90679"/>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676755" y="5936480"/>
            <a:ext cx="0" cy="90679"/>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383370" y="5936480"/>
            <a:ext cx="0" cy="90679"/>
          </a:xfrm>
          <a:prstGeom prst="line">
            <a:avLst/>
          </a:prstGeom>
        </p:spPr>
        <p:style>
          <a:lnRef idx="1">
            <a:schemeClr val="accent1"/>
          </a:lnRef>
          <a:fillRef idx="0">
            <a:schemeClr val="accent1"/>
          </a:fillRef>
          <a:effectRef idx="0">
            <a:schemeClr val="accent1"/>
          </a:effectRef>
          <a:fontRef idx="minor">
            <a:schemeClr val="tx1"/>
          </a:fontRef>
        </p:style>
      </p:cxnSp>
      <p:sp>
        <p:nvSpPr>
          <p:cNvPr id="42" name="Szövegdoboz 77"/>
          <p:cNvSpPr txBox="1"/>
          <p:nvPr/>
        </p:nvSpPr>
        <p:spPr>
          <a:xfrm>
            <a:off x="7452320" y="4095220"/>
            <a:ext cx="651140" cy="246221"/>
          </a:xfrm>
          <a:prstGeom prst="rect">
            <a:avLst/>
          </a:prstGeom>
          <a:noFill/>
        </p:spPr>
        <p:txBody>
          <a:bodyPr wrap="none" rtlCol="0">
            <a:spAutoFit/>
          </a:bodyPr>
          <a:lstStyle/>
          <a:p>
            <a:r>
              <a:rPr lang="en-US" sz="1000" dirty="0" smtClean="0">
                <a:solidFill>
                  <a:srgbClr val="FFFFFF"/>
                </a:solidFill>
                <a:ea typeface="Verdana" pitchFamily="34" charset="0"/>
                <a:cs typeface="Verdana" pitchFamily="34" charset="0"/>
              </a:rPr>
              <a:t>4</a:t>
            </a:r>
            <a:r>
              <a:rPr lang="hu-HU" sz="1000" dirty="0" smtClean="0">
                <a:solidFill>
                  <a:srgbClr val="FFFFFF"/>
                </a:solidFill>
                <a:ea typeface="Verdana" pitchFamily="34" charset="0"/>
                <a:cs typeface="Verdana" pitchFamily="34" charset="0"/>
              </a:rPr>
              <a:t>/201</a:t>
            </a:r>
            <a:r>
              <a:rPr lang="en-US" sz="1000" dirty="0" smtClean="0">
                <a:solidFill>
                  <a:srgbClr val="FFFFFF"/>
                </a:solidFill>
                <a:ea typeface="Verdana" pitchFamily="34" charset="0"/>
                <a:cs typeface="Verdana" pitchFamily="34" charset="0"/>
              </a:rPr>
              <a:t>4</a:t>
            </a:r>
            <a:endParaRPr lang="hu-HU" sz="1000" dirty="0">
              <a:solidFill>
                <a:srgbClr val="FFFFFF"/>
              </a:solidFill>
              <a:ea typeface="Verdana" pitchFamily="34" charset="0"/>
              <a:cs typeface="Verdana" pitchFamily="34" charset="0"/>
            </a:endParaRPr>
          </a:p>
        </p:txBody>
      </p:sp>
      <p:sp>
        <p:nvSpPr>
          <p:cNvPr id="19" name="TextBox 18"/>
          <p:cNvSpPr txBox="1"/>
          <p:nvPr/>
        </p:nvSpPr>
        <p:spPr>
          <a:xfrm>
            <a:off x="3065250" y="5149498"/>
            <a:ext cx="1056700" cy="430887"/>
          </a:xfrm>
          <a:prstGeom prst="rect">
            <a:avLst/>
          </a:prstGeom>
          <a:noFill/>
        </p:spPr>
        <p:txBody>
          <a:bodyPr wrap="none" rtlCol="0">
            <a:spAutoFit/>
          </a:bodyPr>
          <a:lstStyle/>
          <a:p>
            <a:pPr algn="ctr"/>
            <a:r>
              <a:rPr lang="en-US" sz="1100" dirty="0" smtClean="0">
                <a:solidFill>
                  <a:schemeClr val="bg1"/>
                </a:solidFill>
              </a:rPr>
              <a:t>2-wide</a:t>
            </a:r>
          </a:p>
          <a:p>
            <a:pPr algn="ctr"/>
            <a:r>
              <a:rPr lang="en-US" sz="1100" dirty="0" smtClean="0">
                <a:solidFill>
                  <a:schemeClr val="bg1"/>
                </a:solidFill>
              </a:rPr>
              <a:t>out-of-order</a:t>
            </a:r>
            <a:endParaRPr lang="en-US" sz="1100" dirty="0">
              <a:solidFill>
                <a:schemeClr val="bg1"/>
              </a:solidFill>
            </a:endParaRPr>
          </a:p>
        </p:txBody>
      </p:sp>
      <p:sp>
        <p:nvSpPr>
          <p:cNvPr id="44" name="TextBox 43"/>
          <p:cNvSpPr txBox="1"/>
          <p:nvPr/>
        </p:nvSpPr>
        <p:spPr>
          <a:xfrm>
            <a:off x="6147175" y="5175340"/>
            <a:ext cx="1056700" cy="430887"/>
          </a:xfrm>
          <a:prstGeom prst="rect">
            <a:avLst/>
          </a:prstGeom>
          <a:noFill/>
        </p:spPr>
        <p:txBody>
          <a:bodyPr wrap="none" rtlCol="0">
            <a:spAutoFit/>
          </a:bodyPr>
          <a:lstStyle/>
          <a:p>
            <a:pPr algn="ctr"/>
            <a:r>
              <a:rPr lang="en-US" sz="1100" dirty="0" smtClean="0">
                <a:solidFill>
                  <a:schemeClr val="bg1"/>
                </a:solidFill>
              </a:rPr>
              <a:t>2-wide</a:t>
            </a:r>
          </a:p>
          <a:p>
            <a:pPr algn="ctr"/>
            <a:r>
              <a:rPr lang="en-US" sz="1100" dirty="0" smtClean="0">
                <a:solidFill>
                  <a:schemeClr val="bg1"/>
                </a:solidFill>
              </a:rPr>
              <a:t>out-of-order</a:t>
            </a:r>
            <a:endParaRPr lang="en-US" sz="1100" dirty="0">
              <a:solidFill>
                <a:schemeClr val="bg1"/>
              </a:solidFill>
            </a:endParaRPr>
          </a:p>
        </p:txBody>
      </p:sp>
      <p:sp>
        <p:nvSpPr>
          <p:cNvPr id="45" name="TextBox 44"/>
          <p:cNvSpPr txBox="1"/>
          <p:nvPr/>
        </p:nvSpPr>
        <p:spPr>
          <a:xfrm>
            <a:off x="7835780" y="5175340"/>
            <a:ext cx="1056700" cy="430887"/>
          </a:xfrm>
          <a:prstGeom prst="rect">
            <a:avLst/>
          </a:prstGeom>
          <a:noFill/>
        </p:spPr>
        <p:txBody>
          <a:bodyPr wrap="none" rtlCol="0">
            <a:spAutoFit/>
          </a:bodyPr>
          <a:lstStyle/>
          <a:p>
            <a:pPr algn="ctr"/>
            <a:r>
              <a:rPr lang="en-US" sz="1100" dirty="0" smtClean="0">
                <a:solidFill>
                  <a:schemeClr val="bg1"/>
                </a:solidFill>
              </a:rPr>
              <a:t>2-wide</a:t>
            </a:r>
          </a:p>
          <a:p>
            <a:pPr algn="ctr"/>
            <a:r>
              <a:rPr lang="en-US" sz="1100" dirty="0" smtClean="0">
                <a:solidFill>
                  <a:schemeClr val="bg1"/>
                </a:solidFill>
              </a:rPr>
              <a:t>out-of-order</a:t>
            </a:r>
            <a:endParaRPr lang="en-US" sz="1100" dirty="0">
              <a:solidFill>
                <a:schemeClr val="bg1"/>
              </a:solidFill>
            </a:endParaRPr>
          </a:p>
        </p:txBody>
      </p:sp>
      <p:sp>
        <p:nvSpPr>
          <p:cNvPr id="46" name="TextBox 45"/>
          <p:cNvSpPr txBox="1"/>
          <p:nvPr/>
        </p:nvSpPr>
        <p:spPr>
          <a:xfrm>
            <a:off x="4730435" y="2790075"/>
            <a:ext cx="1056700" cy="430887"/>
          </a:xfrm>
          <a:prstGeom prst="rect">
            <a:avLst/>
          </a:prstGeom>
          <a:noFill/>
        </p:spPr>
        <p:txBody>
          <a:bodyPr wrap="none" rtlCol="0">
            <a:spAutoFit/>
          </a:bodyPr>
          <a:lstStyle/>
          <a:p>
            <a:pPr algn="ctr"/>
            <a:r>
              <a:rPr lang="en-US" sz="1100" dirty="0">
                <a:solidFill>
                  <a:schemeClr val="bg1"/>
                </a:solidFill>
              </a:rPr>
              <a:t>4</a:t>
            </a:r>
            <a:r>
              <a:rPr lang="en-US" sz="1100" dirty="0" smtClean="0">
                <a:solidFill>
                  <a:schemeClr val="bg1"/>
                </a:solidFill>
              </a:rPr>
              <a:t>-wide</a:t>
            </a:r>
          </a:p>
          <a:p>
            <a:pPr algn="ctr"/>
            <a:r>
              <a:rPr lang="en-US" sz="1100" dirty="0" smtClean="0">
                <a:solidFill>
                  <a:schemeClr val="bg1"/>
                </a:solidFill>
              </a:rPr>
              <a:t>out-of-order</a:t>
            </a:r>
            <a:endParaRPr lang="en-US" sz="1100" dirty="0">
              <a:solidFill>
                <a:schemeClr val="bg1"/>
              </a:solidFill>
            </a:endParaRPr>
          </a:p>
        </p:txBody>
      </p:sp>
      <p:sp>
        <p:nvSpPr>
          <p:cNvPr id="48" name="Title 1"/>
          <p:cNvSpPr>
            <a:spLocks noGrp="1"/>
          </p:cNvSpPr>
          <p:nvPr>
            <p:ph type="title"/>
          </p:nvPr>
        </p:nvSpPr>
        <p:spPr>
          <a:xfrm>
            <a:off x="-11460" y="3898"/>
            <a:ext cx="9144000" cy="392400"/>
          </a:xfrm>
        </p:spPr>
        <p:txBody>
          <a:bodyPr/>
          <a:lstStyle/>
          <a:p>
            <a:r>
              <a:rPr lang="en-US" dirty="0" smtClean="0"/>
              <a:t/>
            </a:r>
            <a:br>
              <a:rPr lang="en-US" dirty="0" smtClean="0"/>
            </a:br>
            <a:r>
              <a:rPr lang="en-US" dirty="0" smtClean="0">
                <a:solidFill>
                  <a:srgbClr val="FFFFFF"/>
                </a:solidFill>
                <a:latin typeface="Verdana" pitchFamily="34" charset="0"/>
              </a:rPr>
              <a:t>4.1 </a:t>
            </a:r>
            <a:r>
              <a:rPr lang="en-US" dirty="0">
                <a:solidFill>
                  <a:srgbClr val="FFFFFF"/>
                </a:solidFill>
                <a:latin typeface="Verdana" pitchFamily="34" charset="0"/>
              </a:rPr>
              <a:t>Intel’s and AMD’s response to the mobile boom </a:t>
            </a:r>
            <a:r>
              <a:rPr lang="en-US" dirty="0" smtClean="0">
                <a:solidFill>
                  <a:srgbClr val="FFFFFF"/>
                </a:solidFill>
                <a:latin typeface="Verdana" pitchFamily="34" charset="0"/>
              </a:rPr>
              <a:t>(6)</a:t>
            </a:r>
            <a:r>
              <a:rPr lang="en-US" dirty="0">
                <a:solidFill>
                  <a:srgbClr val="FFFFFF"/>
                </a:solidFill>
                <a:latin typeface="Verdana" pitchFamily="34" charset="0"/>
              </a:rPr>
              <a:t/>
            </a:r>
            <a:br>
              <a:rPr lang="en-US" dirty="0">
                <a:solidFill>
                  <a:srgbClr val="FFFFFF"/>
                </a:solidFill>
                <a:latin typeface="Verdana" pitchFamily="34" charset="0"/>
              </a:rPr>
            </a:br>
            <a:endParaRPr lang="en-US" dirty="0"/>
          </a:p>
        </p:txBody>
      </p:sp>
      <p:pic>
        <p:nvPicPr>
          <p:cNvPr id="49"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57" y="1223755"/>
            <a:ext cx="9083325" cy="4875697"/>
          </a:xfrm>
          <a:prstGeom prst="rect">
            <a:avLst/>
          </a:prstGeom>
        </p:spPr>
      </p:pic>
      <p:sp>
        <p:nvSpPr>
          <p:cNvPr id="53" name="Rounded Rectangle 52"/>
          <p:cNvSpPr/>
          <p:nvPr/>
        </p:nvSpPr>
        <p:spPr>
          <a:xfrm>
            <a:off x="72402" y="4190425"/>
            <a:ext cx="9000000" cy="1584000"/>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12620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4.1 </a:t>
            </a:r>
            <a:r>
              <a:rPr lang="en-US" dirty="0">
                <a:solidFill>
                  <a:srgbClr val="FFFFFF"/>
                </a:solidFill>
                <a:latin typeface="Verdana" pitchFamily="34" charset="0"/>
              </a:rPr>
              <a:t>Intel’s and AMD’s response to the mobile boom </a:t>
            </a:r>
            <a:r>
              <a:rPr lang="en-US" dirty="0" smtClean="0">
                <a:solidFill>
                  <a:srgbClr val="FFFFFF"/>
                </a:solidFill>
                <a:latin typeface="Verdana" pitchFamily="34" charset="0"/>
              </a:rPr>
              <a:t>(7)</a:t>
            </a:r>
            <a:endParaRPr lang="en-US" dirty="0"/>
          </a:p>
        </p:txBody>
      </p:sp>
      <p:sp>
        <p:nvSpPr>
          <p:cNvPr id="3" name="TextBox 2"/>
          <p:cNvSpPr txBox="1"/>
          <p:nvPr/>
        </p:nvSpPr>
        <p:spPr>
          <a:xfrm>
            <a:off x="121918" y="514732"/>
            <a:ext cx="4769254" cy="369332"/>
          </a:xfrm>
          <a:prstGeom prst="rect">
            <a:avLst/>
          </a:prstGeom>
          <a:noFill/>
        </p:spPr>
        <p:txBody>
          <a:bodyPr wrap="none" rtlCol="0">
            <a:spAutoFit/>
          </a:bodyPr>
          <a:lstStyle/>
          <a:p>
            <a:r>
              <a:rPr lang="hu-HU" dirty="0" smtClean="0">
                <a:solidFill>
                  <a:schemeClr val="accent6"/>
                </a:solidFill>
              </a:rPr>
              <a:t>Cancellation of AMD's Cat line </a:t>
            </a:r>
            <a:r>
              <a:rPr lang="hu-HU" smtClean="0">
                <a:solidFill>
                  <a:schemeClr val="accent6"/>
                </a:solidFill>
              </a:rPr>
              <a:t>in 2015</a:t>
            </a:r>
            <a:endParaRPr lang="en-US" dirty="0">
              <a:solidFill>
                <a:schemeClr val="accent6"/>
              </a:solidFill>
            </a:endParaRPr>
          </a:p>
        </p:txBody>
      </p:sp>
      <p:sp>
        <p:nvSpPr>
          <p:cNvPr id="4" name="TextBox 3"/>
          <p:cNvSpPr txBox="1"/>
          <p:nvPr/>
        </p:nvSpPr>
        <p:spPr>
          <a:xfrm>
            <a:off x="380559" y="919777"/>
            <a:ext cx="8667373" cy="2292935"/>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Neither Intel nor AMD became successful on the mobile market, so beyond</a:t>
            </a:r>
          </a:p>
          <a:p>
            <a:pPr>
              <a:spcAft>
                <a:spcPts val="600"/>
              </a:spcAft>
            </a:pPr>
            <a:r>
              <a:rPr lang="en-US" sz="1600" dirty="0"/>
              <a:t> </a:t>
            </a:r>
            <a:r>
              <a:rPr lang="en-US" sz="1600" dirty="0" smtClean="0"/>
              <a:t>     Intel </a:t>
            </a:r>
            <a:r>
              <a:rPr lang="en-US" sz="1600" dirty="0" smtClean="0">
                <a:solidFill>
                  <a:srgbClr val="0070C0"/>
                </a:solidFill>
              </a:rPr>
              <a:t>also AMD stopped their activities on this market.</a:t>
            </a:r>
          </a:p>
          <a:p>
            <a:pPr marL="285750" indent="-285750">
              <a:buFont typeface="Arial" panose="020B0604020202020204" pitchFamily="34" charset="0"/>
              <a:buChar char="•"/>
            </a:pPr>
            <a:r>
              <a:rPr lang="hu-HU" sz="1600" dirty="0" smtClean="0"/>
              <a:t>The </a:t>
            </a:r>
            <a:r>
              <a:rPr lang="hu-HU" sz="1600" dirty="0" smtClean="0">
                <a:solidFill>
                  <a:srgbClr val="3333FF"/>
                </a:solidFill>
              </a:rPr>
              <a:t>last core of AMD's Cat line </a:t>
            </a:r>
            <a:r>
              <a:rPr lang="hu-HU" sz="1600" dirty="0" smtClean="0"/>
              <a:t>was the Puma+ </a:t>
            </a:r>
            <a:r>
              <a:rPr lang="hu-HU" sz="1600" dirty="0" smtClean="0">
                <a:solidFill>
                  <a:srgbClr val="FF0000"/>
                </a:solidFill>
              </a:rPr>
              <a:t>core</a:t>
            </a:r>
            <a:r>
              <a:rPr lang="hu-HU" sz="1600" dirty="0" smtClean="0"/>
              <a:t> (launched in 6/2015 in the</a:t>
            </a:r>
          </a:p>
          <a:p>
            <a:pPr>
              <a:spcAft>
                <a:spcPts val="600"/>
              </a:spcAft>
            </a:pPr>
            <a:r>
              <a:rPr lang="hu-HU" sz="1600" dirty="0" smtClean="0"/>
              <a:t>      Carrizo-L  APU).</a:t>
            </a:r>
          </a:p>
          <a:p>
            <a:pPr marL="285750" indent="-285750">
              <a:buFont typeface="Arial" panose="020B0604020202020204" pitchFamily="34" charset="0"/>
              <a:buChar char="•"/>
            </a:pPr>
            <a:r>
              <a:rPr lang="hu-HU" sz="1600" dirty="0" smtClean="0">
                <a:solidFill>
                  <a:srgbClr val="0070C0"/>
                </a:solidFill>
              </a:rPr>
              <a:t>In AMD's 2016 Mobility roadmap there is no sign of an APU powered by the </a:t>
            </a:r>
          </a:p>
          <a:p>
            <a:r>
              <a:rPr lang="hu-HU" sz="1600" dirty="0">
                <a:solidFill>
                  <a:srgbClr val="0070C0"/>
                </a:solidFill>
              </a:rPr>
              <a:t> </a:t>
            </a:r>
            <a:r>
              <a:rPr lang="hu-HU" sz="1600" dirty="0" smtClean="0">
                <a:solidFill>
                  <a:srgbClr val="0070C0"/>
                </a:solidFill>
              </a:rPr>
              <a:t>     Puma+ core or a derivative of a core belonging to the Cat line</a:t>
            </a:r>
            <a:r>
              <a:rPr lang="en-US" sz="1600" dirty="0" smtClean="0">
                <a:solidFill>
                  <a:srgbClr val="0070C0"/>
                </a:solidFill>
              </a:rPr>
              <a:t>, </a:t>
            </a:r>
            <a:r>
              <a:rPr lang="en-US" sz="1600" dirty="0" smtClean="0"/>
              <a:t>as seen in the</a:t>
            </a:r>
          </a:p>
          <a:p>
            <a:pPr>
              <a:spcAft>
                <a:spcPts val="600"/>
              </a:spcAft>
            </a:pPr>
            <a:r>
              <a:rPr lang="en-US" sz="1600" dirty="0" smtClean="0"/>
              <a:t>      next Figure. </a:t>
            </a:r>
            <a:endParaRPr lang="hu-HU" sz="1600" dirty="0" smtClean="0"/>
          </a:p>
          <a:p>
            <a:pPr marL="285750" indent="-285750">
              <a:buFont typeface="Arial" panose="020B0604020202020204" pitchFamily="34" charset="0"/>
              <a:buChar char="•"/>
            </a:pPr>
            <a:r>
              <a:rPr lang="hu-HU" sz="1600" dirty="0" smtClean="0"/>
              <a:t>Instead AMD place</a:t>
            </a:r>
            <a:r>
              <a:rPr lang="en-US" sz="1600" dirty="0" smtClean="0"/>
              <a:t>d</a:t>
            </a:r>
            <a:r>
              <a:rPr lang="hu-HU" sz="1600" dirty="0" smtClean="0"/>
              <a:t> emphasis on</a:t>
            </a:r>
            <a:r>
              <a:rPr lang="en-US" sz="1600" dirty="0" smtClean="0"/>
              <a:t> </a:t>
            </a:r>
            <a:r>
              <a:rPr lang="hu-HU" sz="1600" dirty="0" smtClean="0"/>
              <a:t>Zen </a:t>
            </a:r>
            <a:r>
              <a:rPr lang="en-US" sz="1600" dirty="0" smtClean="0"/>
              <a:t>core based products.</a:t>
            </a:r>
            <a:endParaRPr lang="en-US" sz="1600" dirty="0"/>
          </a:p>
        </p:txBody>
      </p:sp>
      <p:sp>
        <p:nvSpPr>
          <p:cNvPr id="5" name="TextBox 4"/>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05465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 calcmode="lin" valueType="num">
                                      <p:cBhvr additive="base">
                                        <p:cTn id="1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 calcmode="lin" valueType="num">
                                      <p:cBhvr additive="base">
                                        <p:cTn id="1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 calcmode="lin" valueType="num">
                                      <p:cBhvr additive="base">
                                        <p:cTn id="2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 calcmode="lin" valueType="num">
                                      <p:cBhvr additive="base">
                                        <p:cTn id="2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4.1 </a:t>
            </a:r>
            <a:r>
              <a:rPr lang="en-US" dirty="0">
                <a:solidFill>
                  <a:srgbClr val="FFFFFF"/>
                </a:solidFill>
                <a:latin typeface="Verdana" pitchFamily="34" charset="0"/>
              </a:rPr>
              <a:t>Intel’s and AMD’s response to the mobile boom </a:t>
            </a:r>
            <a:r>
              <a:rPr lang="en-US" dirty="0" smtClean="0">
                <a:solidFill>
                  <a:srgbClr val="FFFFFF"/>
                </a:solidFill>
                <a:latin typeface="Verdana" pitchFamily="34" charset="0"/>
              </a:rPr>
              <a:t>(8)</a:t>
            </a:r>
            <a:endParaRPr lang="en-US" dirty="0"/>
          </a:p>
        </p:txBody>
      </p:sp>
      <p:grpSp>
        <p:nvGrpSpPr>
          <p:cNvPr id="6176" name="Group 6175"/>
          <p:cNvGrpSpPr/>
          <p:nvPr/>
        </p:nvGrpSpPr>
        <p:grpSpPr>
          <a:xfrm>
            <a:off x="24863" y="1500300"/>
            <a:ext cx="9105900" cy="4876800"/>
            <a:chOff x="63500" y="1297505"/>
            <a:chExt cx="9105900" cy="4876800"/>
          </a:xfrm>
        </p:grpSpPr>
        <p:pic>
          <p:nvPicPr>
            <p:cNvPr id="6269" name="Picture 125" descr="http://media.redgamingtech.com/rgt-website/2015/04/amd-2015-2016-mobility-low-power-roadmap-lea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297505"/>
              <a:ext cx="9105900" cy="4876800"/>
            </a:xfrm>
            <a:prstGeom prst="rect">
              <a:avLst/>
            </a:prstGeom>
            <a:noFill/>
            <a:extLst>
              <a:ext uri="{909E8E84-426E-40DD-AFC4-6F175D3DCCD1}">
                <a14:hiddenFill xmlns:a14="http://schemas.microsoft.com/office/drawing/2010/main">
                  <a:solidFill>
                    <a:srgbClr val="FFFFFF"/>
                  </a:solidFill>
                </a14:hiddenFill>
              </a:ext>
            </a:extLst>
          </p:spPr>
        </p:pic>
        <p:sp>
          <p:nvSpPr>
            <p:cNvPr id="6174" name="Rectangle 6173"/>
            <p:cNvSpPr/>
            <p:nvPr/>
          </p:nvSpPr>
          <p:spPr>
            <a:xfrm>
              <a:off x="3671900" y="3557504"/>
              <a:ext cx="1476000" cy="360000"/>
            </a:xfrm>
            <a:prstGeom prst="rect">
              <a:avLst/>
            </a:pr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75" name="TextBox 6174"/>
          <p:cNvSpPr txBox="1"/>
          <p:nvPr/>
        </p:nvSpPr>
        <p:spPr>
          <a:xfrm>
            <a:off x="104380" y="515363"/>
            <a:ext cx="8308493" cy="646331"/>
          </a:xfrm>
          <a:prstGeom prst="rect">
            <a:avLst/>
          </a:prstGeom>
          <a:noFill/>
        </p:spPr>
        <p:txBody>
          <a:bodyPr wrap="none" rtlCol="0">
            <a:spAutoFit/>
          </a:bodyPr>
          <a:lstStyle/>
          <a:p>
            <a:r>
              <a:rPr lang="hu-HU" dirty="0" smtClean="0">
                <a:solidFill>
                  <a:schemeClr val="accent6"/>
                </a:solidFill>
              </a:rPr>
              <a:t>AMD's leaked mobility roadmap for 2015-2016 without indicating the </a:t>
            </a:r>
          </a:p>
          <a:p>
            <a:r>
              <a:rPr lang="hu-HU" dirty="0">
                <a:solidFill>
                  <a:schemeClr val="accent6"/>
                </a:solidFill>
              </a:rPr>
              <a:t> </a:t>
            </a:r>
            <a:r>
              <a:rPr lang="hu-HU" dirty="0" smtClean="0">
                <a:solidFill>
                  <a:schemeClr val="accent6"/>
                </a:solidFill>
              </a:rPr>
              <a:t> Puma core for 2016 [</a:t>
            </a:r>
            <a:r>
              <a:rPr lang="en-US" dirty="0" smtClean="0">
                <a:solidFill>
                  <a:schemeClr val="accent6"/>
                </a:solidFill>
              </a:rPr>
              <a:t>87</a:t>
            </a:r>
            <a:r>
              <a:rPr lang="hu-HU" dirty="0" smtClean="0">
                <a:solidFill>
                  <a:schemeClr val="accent6"/>
                </a:solidFill>
              </a:rPr>
              <a:t>]</a:t>
            </a:r>
            <a:endParaRPr lang="en-US" dirty="0">
              <a:solidFill>
                <a:schemeClr val="accent6"/>
              </a:solidFill>
            </a:endParaRPr>
          </a:p>
        </p:txBody>
      </p:sp>
    </p:spTree>
    <p:extLst>
      <p:ext uri="{BB962C8B-B14F-4D97-AF65-F5344CB8AC3E}">
        <p14:creationId xmlns:p14="http://schemas.microsoft.com/office/powerpoint/2010/main" val="1559471841"/>
      </p:ext>
    </p:extLst>
  </p:cSld>
  <p:clrMapOvr>
    <a:masterClrMapping/>
  </p:clrMapOvr>
  <p:timing>
    <p:tnLst>
      <p:par>
        <p:cTn id="1" dur="indefinite" restart="never" nodeType="tmRoot"/>
      </p:par>
    </p:tnLst>
  </p:timing>
</p:sld>
</file>

<file path=ppt/theme/theme1.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mj-lt"/>
          </a:defRPr>
        </a:defPPr>
      </a:lstStyle>
    </a:tx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Level">
  <a:themeElements>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1_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1_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1_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1_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1_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Level">
  <a:themeElements>
    <a:clrScheme name="Custom 1">
      <a:dk1>
        <a:srgbClr val="000000"/>
      </a:dk1>
      <a:lt1>
        <a:srgbClr val="FFFFFF"/>
      </a:lt1>
      <a:dk2>
        <a:srgbClr val="000000"/>
      </a:dk2>
      <a:lt2>
        <a:srgbClr val="808080"/>
      </a:lt2>
      <a:accent1>
        <a:srgbClr val="BBE0E3"/>
      </a:accent1>
      <a:accent2>
        <a:srgbClr val="333399"/>
      </a:accent2>
      <a:accent3>
        <a:srgbClr val="000000"/>
      </a:accent3>
      <a:accent4>
        <a:srgbClr val="FFFFFF"/>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Level">
  <a:themeElements>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1_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1_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1_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1_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1_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rgbClr val="3333CC"/>
            </a:solidFill>
            <a:effectLst/>
            <a:latin typeface="Verdana" pitchFamily="34" charset="0"/>
          </a:defRPr>
        </a:defPPr>
      </a:lstStyle>
    </a:spDef>
    <a:ln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rgbClr val="3333CC"/>
            </a:solidFill>
            <a:effectLst/>
            <a:latin typeface="Verdana"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105657</TotalTime>
  <Words>10925</Words>
  <Application>Microsoft Office PowerPoint</Application>
  <PresentationFormat>On-screen Show (4:3)</PresentationFormat>
  <Paragraphs>1876</Paragraphs>
  <Slides>136</Slides>
  <Notes>15</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136</vt:i4>
      </vt:variant>
    </vt:vector>
  </HeadingPairs>
  <TitlesOfParts>
    <vt:vector size="151" baseType="lpstr">
      <vt:lpstr>Arial</vt:lpstr>
      <vt:lpstr>Arimo</vt:lpstr>
      <vt:lpstr>Calibri</vt:lpstr>
      <vt:lpstr>Cambria Math</vt:lpstr>
      <vt:lpstr>Garamond</vt:lpstr>
      <vt:lpstr>Symbol</vt:lpstr>
      <vt:lpstr>Times New Roman</vt:lpstr>
      <vt:lpstr>Verdana</vt:lpstr>
      <vt:lpstr>Wingdings</vt:lpstr>
      <vt:lpstr>3_Default Design</vt:lpstr>
      <vt:lpstr>1_Level</vt:lpstr>
      <vt:lpstr>2_Level</vt:lpstr>
      <vt:lpstr>3_Level</vt:lpstr>
      <vt:lpstr>6_Default Design</vt:lpstr>
      <vt:lpstr>1_Default Design</vt:lpstr>
      <vt:lpstr>PowerPoint Presentation</vt:lpstr>
      <vt:lpstr>PowerPoint Presentation</vt:lpstr>
      <vt:lpstr>PowerPoint Presentation</vt:lpstr>
      <vt:lpstr> 1. Emergence and spread of smartphones () </vt:lpstr>
      <vt:lpstr> 1. Emergence and spread of smartphones (1) </vt:lpstr>
      <vt:lpstr>1. Emergence and spread of smartphones (2)</vt:lpstr>
      <vt:lpstr>1. Emergence and spread of smartphones (3)</vt:lpstr>
      <vt:lpstr>1. Emergence and spread of smartphones (4)</vt:lpstr>
      <vt:lpstr>1. Emergence and spread of smartphones (5)</vt:lpstr>
      <vt:lpstr>1. Emergence and spread of smartphones (6)</vt:lpstr>
      <vt:lpstr>1. Emergence and spread of smartphones (7)</vt:lpstr>
      <vt:lpstr>1. Emergence and spread of smartphones (8)</vt:lpstr>
      <vt:lpstr>1. Emergence and spread of smartphones (9)</vt:lpstr>
      <vt:lpstr>1. Emergence and spread of smartphones (10)</vt:lpstr>
      <vt:lpstr>1. Emergence and spread of smartphones (11)</vt:lpstr>
      <vt:lpstr>1. Emergence and spread of smartphones (12)</vt:lpstr>
      <vt:lpstr>1. Emergence and spread of smartphones (13)</vt:lpstr>
      <vt:lpstr>1. Emergence and spread of smartphones (14)</vt:lpstr>
      <vt:lpstr>2. Emergence and spread of smartphones (15)</vt:lpstr>
      <vt:lpstr> 1. Emergence and spread of smartphones (16) </vt:lpstr>
      <vt:lpstr>1. Emergence and spread of smartphones (17)</vt:lpstr>
      <vt:lpstr>1. Emergence and spread of smartphones (18)</vt:lpstr>
      <vt:lpstr>1. Emergence and spread of smartphones (19)</vt:lpstr>
      <vt:lpstr>1. Emergence and spread of smartphones (20)</vt:lpstr>
      <vt:lpstr>1. Emergence and spread of smartphones (21)</vt:lpstr>
      <vt:lpstr>PowerPoint Presentation</vt:lpstr>
      <vt:lpstr>2. Emergence and spread of tablets (1)</vt:lpstr>
      <vt:lpstr>2. Emergence and spread of tablets (2)</vt:lpstr>
      <vt:lpstr>2. Emergence and spread of tablets (3)</vt:lpstr>
      <vt:lpstr>2. Emergence and spread of tablets (4)</vt:lpstr>
      <vt:lpstr>2. Emergence and spread of tablets (5)</vt:lpstr>
      <vt:lpstr>2. Emergence and spread of tablets (6)</vt:lpstr>
      <vt:lpstr>2. Emergence and spread of tablets (7)</vt:lpstr>
      <vt:lpstr>2. Emergence and spread of tablets (8)</vt:lpstr>
      <vt:lpstr>2. Emergence and spread of tablets (9)</vt:lpstr>
      <vt:lpstr>2. Emergence and spread of tablets (10)</vt:lpstr>
      <vt:lpstr>2. Emergence and spread of tablets (11)</vt:lpstr>
      <vt:lpstr>2. Emergence and spread of tablets (12)</vt:lpstr>
      <vt:lpstr>2. Emergence and spread of tablets (13)</vt:lpstr>
      <vt:lpstr>2. Emergence and spread of tablets (14)</vt:lpstr>
      <vt:lpstr>2. Emergence and spread of tablets (15)</vt:lpstr>
      <vt:lpstr>PowerPoint Presentation</vt:lpstr>
      <vt:lpstr>3. Key requirement of mobile devices (tablets, smartphones)</vt:lpstr>
      <vt:lpstr>PowerPoint Presentation</vt:lpstr>
      <vt:lpstr>3.1 Low power operation (1)</vt:lpstr>
      <vt:lpstr>3.1 Low power operation (1b)</vt:lpstr>
      <vt:lpstr>3.1 Low power operation (2)</vt:lpstr>
      <vt:lpstr>3.1 Low power operation (3)</vt:lpstr>
      <vt:lpstr>3.1 Low power operation (4)</vt:lpstr>
      <vt:lpstr>3.1 Low power operation (5)</vt:lpstr>
      <vt:lpstr>3.1 Low power operation (6)</vt:lpstr>
      <vt:lpstr>3.1 Low power operation (7)</vt:lpstr>
      <vt:lpstr>3.1 Low power operation (7b)</vt:lpstr>
      <vt:lpstr>3.1 Low power operation (8)</vt:lpstr>
      <vt:lpstr>3.1 Low power operation (9)</vt:lpstr>
      <vt:lpstr>3.1 Low power operation (10)</vt:lpstr>
      <vt:lpstr>3.1 Low power operation (11)</vt:lpstr>
      <vt:lpstr>3.1 Low power operation (12)</vt:lpstr>
      <vt:lpstr>3.1 Low power operation (13)</vt:lpstr>
      <vt:lpstr>3.1 Low power operation (14)</vt:lpstr>
      <vt:lpstr>3.1 Low power operation (14b)</vt:lpstr>
      <vt:lpstr>3.1 Low power operation (14c)</vt:lpstr>
      <vt:lpstr>3.1 Low power operation (15)</vt:lpstr>
      <vt:lpstr>3.1 Low power operation (16)</vt:lpstr>
      <vt:lpstr>3.1 Low power operation (17)</vt:lpstr>
      <vt:lpstr>3.1 Low power operation (18)</vt:lpstr>
      <vt:lpstr>3.1 Low power operation (19)</vt:lpstr>
      <vt:lpstr>3.1 Low power operation (20)</vt:lpstr>
      <vt:lpstr>3.1 Low power operation (21)</vt:lpstr>
      <vt:lpstr>3.1 Low power operation (22)</vt:lpstr>
      <vt:lpstr>3.1 Low power operation (23)</vt:lpstr>
      <vt:lpstr>3.1 Low power operation (24)</vt:lpstr>
      <vt:lpstr>3.1 Low power operation (25)</vt:lpstr>
      <vt:lpstr>3.1 Low power operation (26)</vt:lpstr>
      <vt:lpstr>3.1 Low power operation (27)</vt:lpstr>
      <vt:lpstr>3.1 Low power operation (28)</vt:lpstr>
      <vt:lpstr>3.1 Low power operation (29)</vt:lpstr>
      <vt:lpstr>3.1 Low power operation (30)</vt:lpstr>
      <vt:lpstr>3.1 Low power operation (31)</vt:lpstr>
      <vt:lpstr>PowerPoint Presentation</vt:lpstr>
      <vt:lpstr>3.2 Connectivity (1)</vt:lpstr>
      <vt:lpstr>3.2 Connectivity (2)</vt:lpstr>
      <vt:lpstr>3.2 Connectivity (3)</vt:lpstr>
      <vt:lpstr>3.2 Connectivity (4)</vt:lpstr>
      <vt:lpstr>3.2 Connectivity (5)</vt:lpstr>
      <vt:lpstr>3.2 Connectivity (6)</vt:lpstr>
      <vt:lpstr>3.2 Connectivity (7)</vt:lpstr>
      <vt:lpstr>3.2 Connectivity (8)</vt:lpstr>
      <vt:lpstr>PowerPoint Presentation</vt:lpstr>
      <vt:lpstr>PowerPoint Presentation</vt:lpstr>
      <vt:lpstr> 4.1 Intel’s and AMD’s response to the mobile boom (1) </vt:lpstr>
      <vt:lpstr> 4.1 Intel’s and AMD’s response to the mobile boom (2)  (1)</vt:lpstr>
      <vt:lpstr> 4.1 Intel’s and AMD’s response to the mobile boom (3) </vt:lpstr>
      <vt:lpstr> 4.1 Intel’s and AMD’s response to the mobile boom (4) </vt:lpstr>
      <vt:lpstr>4.1 Intel’s and AMD’s response to the mobile boom (4)</vt:lpstr>
      <vt:lpstr>4.1 Intel’s and AMD’s response to the mobile boom (5)</vt:lpstr>
      <vt:lpstr> 4.1 Intel’s and AMD’s response to the mobile boom (6) </vt:lpstr>
      <vt:lpstr>4.1 Intel’s and AMD’s response to the mobile boom (7)</vt:lpstr>
      <vt:lpstr>4.1 Intel’s and AMD’s response to the mobile boom (8)</vt:lpstr>
      <vt:lpstr>4.1 Intel’s and AMD’s response to the mobile boom (9)</vt:lpstr>
      <vt:lpstr>4.1 Intel’s and AMD’s response to the mobile boom (10)</vt:lpstr>
      <vt:lpstr>PowerPoint Presentation</vt:lpstr>
      <vt:lpstr> 4.2 Microsoft’s response to the mobile boom (1) </vt:lpstr>
      <vt:lpstr>4.2 Microsoft’s response to the mobile boom (2)</vt:lpstr>
      <vt:lpstr>4.2 Microsoft’s response to the mobile boom (3)</vt:lpstr>
      <vt:lpstr>4.2 Microsoft’s response to the mobile boom (4)</vt:lpstr>
      <vt:lpstr>4.2 Microsoft’s response to the mobile boom (5)</vt:lpstr>
      <vt:lpstr>4.2 Microsoft’s response to the mobile boom (6)</vt:lpstr>
      <vt:lpstr>4.2 Microsoft’s response to the mobile boom (7)</vt:lpstr>
      <vt:lpstr>4.2 Microsoft’s response to the mobile boom (8)</vt:lpstr>
      <vt:lpstr> 4.2 Microsoft’s response to the mobile boom (9) </vt:lpstr>
      <vt:lpstr> 4.2 Microsoft’s response to the mobile boom (10) </vt:lpstr>
      <vt:lpstr> 4.2 Microsoft’s response to the mobile boom (11) </vt:lpstr>
      <vt:lpstr>4.2 Microsoft’s response to the mobile boom (12)</vt:lpstr>
      <vt:lpstr> 4.2 Microsoft’s response to the mobile boom (13) </vt:lpstr>
      <vt:lpstr>4.2 Microsoft’s response to the mobile boom (14)</vt:lpstr>
      <vt:lpstr>4.2 Microsoft’s response to the mobile boom (15)</vt:lpstr>
      <vt:lpstr>4.2 Microsoft’s response to the mobile boom (16)</vt:lpstr>
      <vt:lpstr>4.2 Microsoft’s response to the mobile boom (17)</vt:lpstr>
      <vt:lpstr>4.2 Microsoft’s response to the mobile boom (18)</vt:lpstr>
      <vt:lpstr>PowerPoint Presentation</vt:lpstr>
      <vt:lpstr>5. Conclusions (1)</vt:lpstr>
      <vt:lpstr>5. Conclusions (2)</vt:lpstr>
      <vt:lpstr>5. Conclusions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 References (9)</vt:lpstr>
      <vt:lpstr>6. References (10)</vt:lpstr>
      <vt:lpstr>6. References (11)</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Sima Dezső</dc:creator>
  <cp:lastModifiedBy>sima</cp:lastModifiedBy>
  <cp:revision>1318</cp:revision>
  <cp:lastPrinted>2017-11-23T11:21:12Z</cp:lastPrinted>
  <dcterms:created xsi:type="dcterms:W3CDTF">2013-08-31T03:20:32Z</dcterms:created>
  <dcterms:modified xsi:type="dcterms:W3CDTF">2017-11-29T06:33:03Z</dcterms:modified>
</cp:coreProperties>
</file>